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471" r:id="rId2"/>
    <p:sldId id="560" r:id="rId3"/>
    <p:sldId id="578" r:id="rId4"/>
    <p:sldId id="590" r:id="rId5"/>
    <p:sldId id="579" r:id="rId6"/>
    <p:sldId id="580" r:id="rId7"/>
    <p:sldId id="597" r:id="rId8"/>
    <p:sldId id="591" r:id="rId9"/>
    <p:sldId id="585" r:id="rId10"/>
    <p:sldId id="587" r:id="rId11"/>
    <p:sldId id="598" r:id="rId12"/>
    <p:sldId id="599" r:id="rId13"/>
    <p:sldId id="592" r:id="rId14"/>
    <p:sldId id="593" r:id="rId15"/>
    <p:sldId id="588" r:id="rId16"/>
    <p:sldId id="600" r:id="rId17"/>
    <p:sldId id="601" r:id="rId18"/>
    <p:sldId id="602" r:id="rId19"/>
    <p:sldId id="603" r:id="rId20"/>
    <p:sldId id="583" r:id="rId21"/>
    <p:sldId id="584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E MILNE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40"/>
    <a:srgbClr val="008000"/>
    <a:srgbClr val="145D35"/>
    <a:srgbClr val="008080"/>
    <a:srgbClr val="009644"/>
    <a:srgbClr val="FFD21E"/>
    <a:srgbClr val="176456"/>
    <a:srgbClr val="125D55"/>
    <a:srgbClr val="FF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2" autoAdjust="0"/>
    <p:restoredTop sz="92603" autoAdjust="0"/>
  </p:normalViewPr>
  <p:slideViewPr>
    <p:cSldViewPr>
      <p:cViewPr varScale="1">
        <p:scale>
          <a:sx n="63" d="100"/>
          <a:sy n="63" d="100"/>
        </p:scale>
        <p:origin x="144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827CE-E9CE-4AA9-9B45-D6F3026E054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157B9BBA-E3E6-4B4F-8A69-C7091A3898C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Gill Sans MT" panose="020B0502020104020203" pitchFamily="34" charset="0"/>
            </a:rPr>
            <a:t>INTER-MINISTERIAL CONSULTATIVE COMMITTEE (IMCC)</a:t>
          </a:r>
        </a:p>
        <a:p>
          <a:r>
            <a:rPr lang="en-US" sz="1600" b="1" dirty="0" smtClean="0">
              <a:solidFill>
                <a:schemeClr val="tx1"/>
              </a:solidFill>
              <a:latin typeface="Gill Sans MT" panose="020B0502020104020203" pitchFamily="34" charset="0"/>
            </a:rPr>
            <a:t>BORDER TECHNICAL COMMITTEE (BTC)</a:t>
          </a:r>
          <a:r>
            <a:rPr lang="en-US" sz="1600" b="1" dirty="0" smtClean="0">
              <a:solidFill>
                <a:schemeClr val="tx1"/>
              </a:solidFill>
            </a:rPr>
            <a:t>  </a:t>
          </a:r>
        </a:p>
      </dgm:t>
    </dgm:pt>
    <dgm:pt modelId="{DB8C0CC6-4EE3-4F47-8413-BE580C4C361E}" type="parTrans" cxnId="{48E994B0-4A24-4919-9884-15D319A8DEFE}">
      <dgm:prSet/>
      <dgm:spPr/>
      <dgm:t>
        <a:bodyPr/>
        <a:lstStyle/>
        <a:p>
          <a:endParaRPr lang="en-ZA"/>
        </a:p>
      </dgm:t>
    </dgm:pt>
    <dgm:pt modelId="{ACFC7FAC-F20A-44C8-A9BE-C44EF21F7044}" type="sibTrans" cxnId="{48E994B0-4A24-4919-9884-15D319A8DEFE}">
      <dgm:prSet/>
      <dgm:spPr/>
      <dgm:t>
        <a:bodyPr/>
        <a:lstStyle/>
        <a:p>
          <a:endParaRPr lang="en-ZA"/>
        </a:p>
      </dgm:t>
    </dgm:pt>
    <dgm:pt modelId="{152A2070-2AAA-4303-9C99-02D4235D92A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600" b="1" dirty="0" smtClean="0">
              <a:latin typeface="Gill Sans MT" panose="020B0502020104020203" pitchFamily="34" charset="0"/>
            </a:rPr>
            <a:t>Legal Stream</a:t>
          </a:r>
        </a:p>
        <a:p>
          <a:endParaRPr lang="en-US" sz="1400" b="1" dirty="0" smtClean="0">
            <a:solidFill>
              <a:schemeClr val="tx1"/>
            </a:solidFill>
            <a:latin typeface="Gill Sans MT" panose="020B0502020104020203" pitchFamily="34" charset="0"/>
          </a:endParaRPr>
        </a:p>
        <a:p>
          <a:r>
            <a:rPr lang="en-US" sz="1400" b="1" dirty="0" smtClean="0">
              <a:solidFill>
                <a:schemeClr val="tx1"/>
              </a:solidFill>
              <a:latin typeface="Gill Sans MT" panose="020B0502020104020203" pitchFamily="34" charset="0"/>
            </a:rPr>
            <a:t>(Identified functions)</a:t>
          </a:r>
        </a:p>
      </dgm:t>
    </dgm:pt>
    <dgm:pt modelId="{27498ED7-99B4-435A-86E1-F3A562D94A34}" type="parTrans" cxnId="{F980CE6A-05AE-4E48-9827-F4F5A04C0F65}">
      <dgm:prSet/>
      <dgm:spPr>
        <a:ln>
          <a:solidFill>
            <a:schemeClr val="tx1"/>
          </a:solidFill>
        </a:ln>
      </dgm:spPr>
      <dgm:t>
        <a:bodyPr/>
        <a:lstStyle/>
        <a:p>
          <a:endParaRPr lang="en-ZA"/>
        </a:p>
      </dgm:t>
    </dgm:pt>
    <dgm:pt modelId="{BF3719BA-DB3A-4F8D-9220-7350A97CC3BD}" type="sibTrans" cxnId="{F980CE6A-05AE-4E48-9827-F4F5A04C0F65}">
      <dgm:prSet/>
      <dgm:spPr/>
      <dgm:t>
        <a:bodyPr/>
        <a:lstStyle/>
        <a:p>
          <a:endParaRPr lang="en-ZA"/>
        </a:p>
      </dgm:t>
    </dgm:pt>
    <dgm:pt modelId="{5484B1B2-2501-4390-8A05-E75A19D972B7}">
      <dgm:prSet phldrT="[Text]" custT="1"/>
      <dgm:spPr>
        <a:solidFill>
          <a:srgbClr val="92D050"/>
        </a:solidFill>
      </dgm:spPr>
      <dgm:t>
        <a:bodyPr/>
        <a:lstStyle/>
        <a:p>
          <a:endParaRPr lang="en-US" sz="1400" b="1" dirty="0" smtClean="0"/>
        </a:p>
        <a:p>
          <a:endParaRPr lang="en-US" sz="1400" b="1" dirty="0" smtClean="0"/>
        </a:p>
        <a:p>
          <a:r>
            <a:rPr lang="en-US" sz="1600" b="1" dirty="0" smtClean="0">
              <a:latin typeface="Gill Sans MT" panose="020B0502020104020203" pitchFamily="34" charset="0"/>
            </a:rPr>
            <a:t>HR, OD, LR &amp; Change Management Stream</a:t>
          </a:r>
        </a:p>
        <a:p>
          <a:r>
            <a:rPr lang="en-US" sz="1400" b="1" dirty="0" smtClean="0">
              <a:solidFill>
                <a:schemeClr val="tx1"/>
              </a:solidFill>
              <a:latin typeface="Gill Sans MT" panose="020B0502020104020203" pitchFamily="34" charset="0"/>
            </a:rPr>
            <a:t>(Identified people)</a:t>
          </a:r>
        </a:p>
        <a:p>
          <a:endParaRPr lang="en-ZA" sz="1200" dirty="0">
            <a:solidFill>
              <a:srgbClr val="FF0000"/>
            </a:solidFill>
          </a:endParaRPr>
        </a:p>
      </dgm:t>
    </dgm:pt>
    <dgm:pt modelId="{8C2D4746-3B5B-4BFE-BFAE-B374DAEFC9F9}" type="parTrans" cxnId="{B8CC55D7-64CF-49A3-8A31-272374DDE2A4}">
      <dgm:prSet/>
      <dgm:spPr/>
      <dgm:t>
        <a:bodyPr/>
        <a:lstStyle/>
        <a:p>
          <a:endParaRPr lang="en-ZA"/>
        </a:p>
      </dgm:t>
    </dgm:pt>
    <dgm:pt modelId="{062D0D5C-F37E-47A6-B0B2-1C62F09DEA2B}" type="sibTrans" cxnId="{B8CC55D7-64CF-49A3-8A31-272374DDE2A4}">
      <dgm:prSet/>
      <dgm:spPr/>
      <dgm:t>
        <a:bodyPr/>
        <a:lstStyle/>
        <a:p>
          <a:endParaRPr lang="en-ZA"/>
        </a:p>
      </dgm:t>
    </dgm:pt>
    <dgm:pt modelId="{A97A3E33-6DE5-497D-832C-47F7F54ED294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600" b="1" dirty="0" smtClean="0">
              <a:latin typeface="Gill Sans MT" panose="020B0502020104020203" pitchFamily="34" charset="0"/>
            </a:rPr>
            <a:t>Finance</a:t>
          </a:r>
        </a:p>
        <a:p>
          <a:r>
            <a:rPr lang="en-US" sz="1600" b="1" dirty="0" smtClean="0">
              <a:latin typeface="Gill Sans MT" panose="020B0502020104020203" pitchFamily="34" charset="0"/>
            </a:rPr>
            <a:t>Stream</a:t>
          </a:r>
        </a:p>
        <a:p>
          <a:r>
            <a:rPr lang="en-US" sz="1400" b="1" dirty="0" smtClean="0">
              <a:solidFill>
                <a:schemeClr val="tx1"/>
              </a:solidFill>
              <a:latin typeface="Gill Sans MT" panose="020B0502020104020203" pitchFamily="34" charset="0"/>
            </a:rPr>
            <a:t>(Identified budgets)</a:t>
          </a:r>
        </a:p>
        <a:p>
          <a:endParaRPr lang="en-ZA" sz="1200" b="1" dirty="0">
            <a:solidFill>
              <a:srgbClr val="FF0000"/>
            </a:solidFill>
          </a:endParaRPr>
        </a:p>
      </dgm:t>
    </dgm:pt>
    <dgm:pt modelId="{9F05B872-765A-4FC1-92AD-AACDF59B8DF9}" type="parTrans" cxnId="{6235EEDC-4ED4-4EAF-A937-C512F3A6093E}">
      <dgm:prSet/>
      <dgm:spPr/>
      <dgm:t>
        <a:bodyPr/>
        <a:lstStyle/>
        <a:p>
          <a:endParaRPr lang="en-ZA"/>
        </a:p>
      </dgm:t>
    </dgm:pt>
    <dgm:pt modelId="{BB777F13-FC07-4DD2-8518-2222E3E80C11}" type="sibTrans" cxnId="{6235EEDC-4ED4-4EAF-A937-C512F3A6093E}">
      <dgm:prSet/>
      <dgm:spPr/>
      <dgm:t>
        <a:bodyPr/>
        <a:lstStyle/>
        <a:p>
          <a:endParaRPr lang="en-ZA"/>
        </a:p>
      </dgm:t>
    </dgm:pt>
    <dgm:pt modelId="{58E39574-A1BD-407C-AB46-246EBC8C7093}">
      <dgm:prSet custT="1"/>
      <dgm:spPr>
        <a:solidFill>
          <a:srgbClr val="92D050"/>
        </a:solidFill>
      </dgm:spPr>
      <dgm:t>
        <a:bodyPr/>
        <a:lstStyle/>
        <a:p>
          <a:r>
            <a:rPr lang="en-US" sz="1600" b="1" dirty="0" smtClean="0">
              <a:latin typeface="Gill Sans MT" panose="020B0502020104020203" pitchFamily="34" charset="0"/>
            </a:rPr>
            <a:t>Infrastructure</a:t>
          </a:r>
        </a:p>
        <a:p>
          <a:r>
            <a:rPr lang="en-US" sz="1600" b="1" dirty="0" smtClean="0">
              <a:latin typeface="Gill Sans MT" panose="020B0502020104020203" pitchFamily="34" charset="0"/>
            </a:rPr>
            <a:t>Stream</a:t>
          </a:r>
        </a:p>
        <a:p>
          <a:r>
            <a:rPr lang="en-US" sz="1400" b="1" dirty="0" smtClean="0">
              <a:solidFill>
                <a:schemeClr val="tx1"/>
              </a:solidFill>
              <a:latin typeface="Gill Sans MT" panose="020B0502020104020203" pitchFamily="34" charset="0"/>
            </a:rPr>
            <a:t>(Identified infrastructure)</a:t>
          </a:r>
          <a:r>
            <a:rPr lang="en-US" sz="1400" b="1" dirty="0" smtClean="0">
              <a:latin typeface="Gill Sans MT" panose="020B0502020104020203" pitchFamily="34" charset="0"/>
            </a:rPr>
            <a:t> </a:t>
          </a:r>
        </a:p>
      </dgm:t>
    </dgm:pt>
    <dgm:pt modelId="{C41DEBAE-EE1A-4DA8-B584-04A6D000DB50}" type="parTrans" cxnId="{9F069CAC-781F-4664-A839-DAB2962A1BDD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9F06D734-A983-4ABE-A516-018F68B85564}" type="sibTrans" cxnId="{9F069CAC-781F-4664-A839-DAB2962A1BDD}">
      <dgm:prSet/>
      <dgm:spPr/>
      <dgm:t>
        <a:bodyPr/>
        <a:lstStyle/>
        <a:p>
          <a:endParaRPr lang="en-ZA"/>
        </a:p>
      </dgm:t>
    </dgm:pt>
    <dgm:pt modelId="{6554A964-EC92-4DF5-B079-CBE81C988358}">
      <dgm:prSet custT="1"/>
      <dgm:spPr>
        <a:solidFill>
          <a:srgbClr val="92D050"/>
        </a:solidFill>
      </dgm:spPr>
      <dgm:t>
        <a:bodyPr/>
        <a:lstStyle/>
        <a:p>
          <a:r>
            <a:rPr lang="en-US" sz="1600" b="1" dirty="0" smtClean="0">
              <a:latin typeface="Gill Sans MT" panose="020B0502020104020203" pitchFamily="34" charset="0"/>
            </a:rPr>
            <a:t>ICT</a:t>
          </a:r>
        </a:p>
        <a:p>
          <a:r>
            <a:rPr lang="en-US" sz="1600" b="1" dirty="0" smtClean="0">
              <a:latin typeface="Gill Sans MT" panose="020B0502020104020203" pitchFamily="34" charset="0"/>
            </a:rPr>
            <a:t>Stream</a:t>
          </a:r>
        </a:p>
        <a:p>
          <a:r>
            <a:rPr lang="en-US" sz="1400" b="1" dirty="0" smtClean="0">
              <a:solidFill>
                <a:schemeClr val="tx1"/>
              </a:solidFill>
              <a:latin typeface="Gill Sans MT" panose="020B0502020104020203" pitchFamily="34" charset="0"/>
            </a:rPr>
            <a:t>(Identified systems)</a:t>
          </a:r>
        </a:p>
      </dgm:t>
    </dgm:pt>
    <dgm:pt modelId="{4EE4EB5A-14BE-4FC1-B194-F5FE06427F19}" type="parTrans" cxnId="{A41BAA8D-BACD-4778-B4A7-08A631C24903}">
      <dgm:prSet/>
      <dgm:spPr>
        <a:ln>
          <a:solidFill>
            <a:schemeClr val="tx1"/>
          </a:solidFill>
        </a:ln>
      </dgm:spPr>
      <dgm:t>
        <a:bodyPr/>
        <a:lstStyle/>
        <a:p>
          <a:endParaRPr lang="en-ZA"/>
        </a:p>
      </dgm:t>
    </dgm:pt>
    <dgm:pt modelId="{52D1C801-F34B-4AD6-8F81-82EC1874E6DD}" type="sibTrans" cxnId="{A41BAA8D-BACD-4778-B4A7-08A631C24903}">
      <dgm:prSet/>
      <dgm:spPr/>
      <dgm:t>
        <a:bodyPr/>
        <a:lstStyle/>
        <a:p>
          <a:endParaRPr lang="en-ZA"/>
        </a:p>
      </dgm:t>
    </dgm:pt>
    <dgm:pt modelId="{DCF9CA4A-8C1B-4609-8EE7-4AB656C79402}">
      <dgm:prSet custT="1"/>
      <dgm:spPr>
        <a:solidFill>
          <a:srgbClr val="92D050"/>
        </a:solidFill>
      </dgm:spPr>
      <dgm:t>
        <a:bodyPr/>
        <a:lstStyle/>
        <a:p>
          <a:r>
            <a:rPr lang="en-US" sz="1600" b="1" dirty="0" smtClean="0">
              <a:latin typeface="Gill Sans MT" panose="020B0502020104020203" pitchFamily="34" charset="0"/>
            </a:rPr>
            <a:t>Communications</a:t>
          </a:r>
        </a:p>
        <a:p>
          <a:r>
            <a:rPr lang="en-US" sz="1600" b="1" dirty="0" smtClean="0">
              <a:latin typeface="Gill Sans MT" panose="020B0502020104020203" pitchFamily="34" charset="0"/>
            </a:rPr>
            <a:t>Stream</a:t>
          </a:r>
        </a:p>
        <a:p>
          <a:r>
            <a:rPr lang="en-US" sz="1400" b="1" dirty="0" smtClean="0">
              <a:solidFill>
                <a:schemeClr val="tx1"/>
              </a:solidFill>
              <a:latin typeface="Gill Sans MT" panose="020B0502020104020203" pitchFamily="34" charset="0"/>
            </a:rPr>
            <a:t>(Facilitate communication)</a:t>
          </a:r>
        </a:p>
      </dgm:t>
    </dgm:pt>
    <dgm:pt modelId="{5082438A-7D41-407C-B233-A647B16D2F68}" type="parTrans" cxnId="{EBD26FFF-170A-4E58-88EE-B60EF56680D6}">
      <dgm:prSet/>
      <dgm:spPr>
        <a:ln>
          <a:solidFill>
            <a:schemeClr val="tx1"/>
          </a:solidFill>
        </a:ln>
      </dgm:spPr>
      <dgm:t>
        <a:bodyPr/>
        <a:lstStyle/>
        <a:p>
          <a:endParaRPr lang="en-ZA"/>
        </a:p>
      </dgm:t>
    </dgm:pt>
    <dgm:pt modelId="{A59390F3-F1A7-4A1C-A17E-290CD0FAAC76}" type="sibTrans" cxnId="{EBD26FFF-170A-4E58-88EE-B60EF56680D6}">
      <dgm:prSet/>
      <dgm:spPr/>
      <dgm:t>
        <a:bodyPr/>
        <a:lstStyle/>
        <a:p>
          <a:endParaRPr lang="en-ZA"/>
        </a:p>
      </dgm:t>
    </dgm:pt>
    <dgm:pt modelId="{F451F041-03E0-4949-8FDE-E3E12057B997}" type="pres">
      <dgm:prSet presAssocID="{E80827CE-E9CE-4AA9-9B45-D6F3026E05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D75329-1726-4D47-9C7F-8B04F7740DCF}" type="pres">
      <dgm:prSet presAssocID="{157B9BBA-E3E6-4B4F-8A69-C7091A3898CC}" presName="hierRoot1" presStyleCnt="0">
        <dgm:presLayoutVars>
          <dgm:hierBranch val="init"/>
        </dgm:presLayoutVars>
      </dgm:prSet>
      <dgm:spPr/>
    </dgm:pt>
    <dgm:pt modelId="{A38CF9E7-EBBE-424B-B5E5-170D63C9B284}" type="pres">
      <dgm:prSet presAssocID="{157B9BBA-E3E6-4B4F-8A69-C7091A3898CC}" presName="rootComposite1" presStyleCnt="0"/>
      <dgm:spPr/>
    </dgm:pt>
    <dgm:pt modelId="{32A05385-D8F7-4C22-AF07-B4310A43C0B6}" type="pres">
      <dgm:prSet presAssocID="{157B9BBA-E3E6-4B4F-8A69-C7091A3898CC}" presName="rootText1" presStyleLbl="node0" presStyleIdx="0" presStyleCnt="1" custScaleX="447156" custScaleY="194987" custLinFactNeighborX="-11327" custLinFactNeighborY="-7608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0CD50D31-FFCD-4AEC-B60B-84B04239D467}" type="pres">
      <dgm:prSet presAssocID="{157B9BBA-E3E6-4B4F-8A69-C7091A3898C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05D8965-3BCC-4FFC-A4D9-16AE21B3A482}" type="pres">
      <dgm:prSet presAssocID="{157B9BBA-E3E6-4B4F-8A69-C7091A3898CC}" presName="hierChild2" presStyleCnt="0"/>
      <dgm:spPr/>
    </dgm:pt>
    <dgm:pt modelId="{DCC133CF-7297-417D-849C-F1D5A9C1735F}" type="pres">
      <dgm:prSet presAssocID="{27498ED7-99B4-435A-86E1-F3A562D94A34}" presName="Name37" presStyleLbl="parChTrans1D2" presStyleIdx="0" presStyleCnt="6"/>
      <dgm:spPr/>
      <dgm:t>
        <a:bodyPr/>
        <a:lstStyle/>
        <a:p>
          <a:endParaRPr lang="en-US"/>
        </a:p>
      </dgm:t>
    </dgm:pt>
    <dgm:pt modelId="{E77C3969-E958-45C1-98DE-C4AB7E2F3201}" type="pres">
      <dgm:prSet presAssocID="{152A2070-2AAA-4303-9C99-02D4235D92A7}" presName="hierRoot2" presStyleCnt="0">
        <dgm:presLayoutVars>
          <dgm:hierBranch val="init"/>
        </dgm:presLayoutVars>
      </dgm:prSet>
      <dgm:spPr/>
    </dgm:pt>
    <dgm:pt modelId="{5ADA6E50-673C-48AF-93DE-27C8A2F6C6C0}" type="pres">
      <dgm:prSet presAssocID="{152A2070-2AAA-4303-9C99-02D4235D92A7}" presName="rootComposite" presStyleCnt="0"/>
      <dgm:spPr/>
    </dgm:pt>
    <dgm:pt modelId="{A199D550-1EEF-4A14-B02F-47C52F690AF4}" type="pres">
      <dgm:prSet presAssocID="{152A2070-2AAA-4303-9C99-02D4235D92A7}" presName="rootText" presStyleLbl="node2" presStyleIdx="0" presStyleCnt="6" custScaleX="106396" custScaleY="363367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250E8ABD-2963-43E2-AD0D-6BF9C2C477E6}" type="pres">
      <dgm:prSet presAssocID="{152A2070-2AAA-4303-9C99-02D4235D92A7}" presName="rootConnector" presStyleLbl="node2" presStyleIdx="0" presStyleCnt="6"/>
      <dgm:spPr/>
      <dgm:t>
        <a:bodyPr/>
        <a:lstStyle/>
        <a:p>
          <a:endParaRPr lang="en-US"/>
        </a:p>
      </dgm:t>
    </dgm:pt>
    <dgm:pt modelId="{EE88274A-5D07-42AC-87A9-B4AF1D4FDD9B}" type="pres">
      <dgm:prSet presAssocID="{152A2070-2AAA-4303-9C99-02D4235D92A7}" presName="hierChild4" presStyleCnt="0"/>
      <dgm:spPr/>
    </dgm:pt>
    <dgm:pt modelId="{23AF2128-6EFD-4F7B-BA8F-54188BF4AD2B}" type="pres">
      <dgm:prSet presAssocID="{152A2070-2AAA-4303-9C99-02D4235D92A7}" presName="hierChild5" presStyleCnt="0"/>
      <dgm:spPr/>
    </dgm:pt>
    <dgm:pt modelId="{09823DA2-1FE6-4DF8-94F7-ED8CFDAF4073}" type="pres">
      <dgm:prSet presAssocID="{8C2D4746-3B5B-4BFE-BFAE-B374DAEFC9F9}" presName="Name37" presStyleLbl="parChTrans1D2" presStyleIdx="1" presStyleCnt="6"/>
      <dgm:spPr/>
      <dgm:t>
        <a:bodyPr/>
        <a:lstStyle/>
        <a:p>
          <a:endParaRPr lang="en-US"/>
        </a:p>
      </dgm:t>
    </dgm:pt>
    <dgm:pt modelId="{48D1154D-A535-499B-9CAF-3C139BD683C7}" type="pres">
      <dgm:prSet presAssocID="{5484B1B2-2501-4390-8A05-E75A19D972B7}" presName="hierRoot2" presStyleCnt="0">
        <dgm:presLayoutVars>
          <dgm:hierBranch val="init"/>
        </dgm:presLayoutVars>
      </dgm:prSet>
      <dgm:spPr/>
    </dgm:pt>
    <dgm:pt modelId="{BFA562B6-919E-4B7C-9F1B-AA404FCD3D6F}" type="pres">
      <dgm:prSet presAssocID="{5484B1B2-2501-4390-8A05-E75A19D972B7}" presName="rootComposite" presStyleCnt="0"/>
      <dgm:spPr/>
    </dgm:pt>
    <dgm:pt modelId="{A3F4BD02-53CF-4ECF-9965-59423472A883}" type="pres">
      <dgm:prSet presAssocID="{5484B1B2-2501-4390-8A05-E75A19D972B7}" presName="rootText" presStyleLbl="node2" presStyleIdx="1" presStyleCnt="6" custScaleX="135284" custScaleY="3631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7A79EC-AE1E-49EC-93E5-32289261482E}" type="pres">
      <dgm:prSet presAssocID="{5484B1B2-2501-4390-8A05-E75A19D972B7}" presName="rootConnector" presStyleLbl="node2" presStyleIdx="1" presStyleCnt="6"/>
      <dgm:spPr/>
      <dgm:t>
        <a:bodyPr/>
        <a:lstStyle/>
        <a:p>
          <a:endParaRPr lang="en-US"/>
        </a:p>
      </dgm:t>
    </dgm:pt>
    <dgm:pt modelId="{8147C90A-0FCD-4A7E-AC42-8F497E2C7782}" type="pres">
      <dgm:prSet presAssocID="{5484B1B2-2501-4390-8A05-E75A19D972B7}" presName="hierChild4" presStyleCnt="0"/>
      <dgm:spPr/>
    </dgm:pt>
    <dgm:pt modelId="{C9EFBCCC-85AD-423E-BE69-22AE9C391F72}" type="pres">
      <dgm:prSet presAssocID="{5484B1B2-2501-4390-8A05-E75A19D972B7}" presName="hierChild5" presStyleCnt="0"/>
      <dgm:spPr/>
    </dgm:pt>
    <dgm:pt modelId="{51E4F558-6362-4F73-B26E-491C14995C3B}" type="pres">
      <dgm:prSet presAssocID="{9F05B872-765A-4FC1-92AD-AACDF59B8DF9}" presName="Name37" presStyleLbl="parChTrans1D2" presStyleIdx="2" presStyleCnt="6"/>
      <dgm:spPr/>
      <dgm:t>
        <a:bodyPr/>
        <a:lstStyle/>
        <a:p>
          <a:endParaRPr lang="en-US"/>
        </a:p>
      </dgm:t>
    </dgm:pt>
    <dgm:pt modelId="{2BBC7AD9-4C87-43B3-AFD4-B8971163FE3A}" type="pres">
      <dgm:prSet presAssocID="{A97A3E33-6DE5-497D-832C-47F7F54ED294}" presName="hierRoot2" presStyleCnt="0">
        <dgm:presLayoutVars>
          <dgm:hierBranch val="init"/>
        </dgm:presLayoutVars>
      </dgm:prSet>
      <dgm:spPr/>
    </dgm:pt>
    <dgm:pt modelId="{F98512D0-58B1-4A75-B51C-2BF0B8CA1EFA}" type="pres">
      <dgm:prSet presAssocID="{A97A3E33-6DE5-497D-832C-47F7F54ED294}" presName="rootComposite" presStyleCnt="0"/>
      <dgm:spPr/>
    </dgm:pt>
    <dgm:pt modelId="{EC6D4FE4-58D0-498D-BE73-6E266649C46D}" type="pres">
      <dgm:prSet presAssocID="{A97A3E33-6DE5-497D-832C-47F7F54ED294}" presName="rootText" presStyleLbl="node2" presStyleIdx="2" presStyleCnt="6" custScaleY="274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2C6341-B2B7-4A55-9029-110C3743FFDE}" type="pres">
      <dgm:prSet presAssocID="{A97A3E33-6DE5-497D-832C-47F7F54ED294}" presName="rootConnector" presStyleLbl="node2" presStyleIdx="2" presStyleCnt="6"/>
      <dgm:spPr/>
      <dgm:t>
        <a:bodyPr/>
        <a:lstStyle/>
        <a:p>
          <a:endParaRPr lang="en-US"/>
        </a:p>
      </dgm:t>
    </dgm:pt>
    <dgm:pt modelId="{23010BCC-9534-484B-8B2F-E1AC4E156850}" type="pres">
      <dgm:prSet presAssocID="{A97A3E33-6DE5-497D-832C-47F7F54ED294}" presName="hierChild4" presStyleCnt="0"/>
      <dgm:spPr/>
    </dgm:pt>
    <dgm:pt modelId="{50C38F85-AFB1-4149-B7D8-427E96D8478C}" type="pres">
      <dgm:prSet presAssocID="{A97A3E33-6DE5-497D-832C-47F7F54ED294}" presName="hierChild5" presStyleCnt="0"/>
      <dgm:spPr/>
    </dgm:pt>
    <dgm:pt modelId="{9DDAEA81-6882-48D2-8851-871D66AAF89F}" type="pres">
      <dgm:prSet presAssocID="{C41DEBAE-EE1A-4DA8-B584-04A6D000DB50}" presName="Name37" presStyleLbl="parChTrans1D2" presStyleIdx="3" presStyleCnt="6"/>
      <dgm:spPr/>
      <dgm:t>
        <a:bodyPr/>
        <a:lstStyle/>
        <a:p>
          <a:endParaRPr lang="en-US"/>
        </a:p>
      </dgm:t>
    </dgm:pt>
    <dgm:pt modelId="{045C5EF4-2C54-45FD-A6A4-C49E545EDCF6}" type="pres">
      <dgm:prSet presAssocID="{58E39574-A1BD-407C-AB46-246EBC8C7093}" presName="hierRoot2" presStyleCnt="0">
        <dgm:presLayoutVars>
          <dgm:hierBranch val="init"/>
        </dgm:presLayoutVars>
      </dgm:prSet>
      <dgm:spPr/>
    </dgm:pt>
    <dgm:pt modelId="{636F0052-39AF-498D-8C51-3761549D4FB8}" type="pres">
      <dgm:prSet presAssocID="{58E39574-A1BD-407C-AB46-246EBC8C7093}" presName="rootComposite" presStyleCnt="0"/>
      <dgm:spPr/>
    </dgm:pt>
    <dgm:pt modelId="{84939DB4-2B84-4E38-A9FA-9DBA0F4FAAE4}" type="pres">
      <dgm:prSet presAssocID="{58E39574-A1BD-407C-AB46-246EBC8C7093}" presName="rootText" presStyleLbl="node2" presStyleIdx="3" presStyleCnt="6" custScaleX="146170" custScaleY="26543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6A9DE4E6-08A1-4A4C-BD8C-679A8E48BB9C}" type="pres">
      <dgm:prSet presAssocID="{58E39574-A1BD-407C-AB46-246EBC8C7093}" presName="rootConnector" presStyleLbl="node2" presStyleIdx="3" presStyleCnt="6"/>
      <dgm:spPr/>
      <dgm:t>
        <a:bodyPr/>
        <a:lstStyle/>
        <a:p>
          <a:endParaRPr lang="en-US"/>
        </a:p>
      </dgm:t>
    </dgm:pt>
    <dgm:pt modelId="{73FF4AC0-4D05-4C71-A836-6A92E45B751E}" type="pres">
      <dgm:prSet presAssocID="{58E39574-A1BD-407C-AB46-246EBC8C7093}" presName="hierChild4" presStyleCnt="0"/>
      <dgm:spPr/>
    </dgm:pt>
    <dgm:pt modelId="{BC1AE1D6-3B45-47A1-8EA3-5B810336F5FF}" type="pres">
      <dgm:prSet presAssocID="{58E39574-A1BD-407C-AB46-246EBC8C7093}" presName="hierChild5" presStyleCnt="0"/>
      <dgm:spPr/>
    </dgm:pt>
    <dgm:pt modelId="{7CB7C66C-A7D6-4395-8C48-365DA938B2B5}" type="pres">
      <dgm:prSet presAssocID="{4EE4EB5A-14BE-4FC1-B194-F5FE06427F19}" presName="Name37" presStyleLbl="parChTrans1D2" presStyleIdx="4" presStyleCnt="6"/>
      <dgm:spPr/>
      <dgm:t>
        <a:bodyPr/>
        <a:lstStyle/>
        <a:p>
          <a:endParaRPr lang="en-US"/>
        </a:p>
      </dgm:t>
    </dgm:pt>
    <dgm:pt modelId="{EC907B3B-92E9-4980-9C90-D4EE46A91DFF}" type="pres">
      <dgm:prSet presAssocID="{6554A964-EC92-4DF5-B079-CBE81C988358}" presName="hierRoot2" presStyleCnt="0">
        <dgm:presLayoutVars>
          <dgm:hierBranch val="init"/>
        </dgm:presLayoutVars>
      </dgm:prSet>
      <dgm:spPr/>
    </dgm:pt>
    <dgm:pt modelId="{D1F02EFD-0F34-421C-BA4E-B15F16D25112}" type="pres">
      <dgm:prSet presAssocID="{6554A964-EC92-4DF5-B079-CBE81C988358}" presName="rootComposite" presStyleCnt="0"/>
      <dgm:spPr/>
    </dgm:pt>
    <dgm:pt modelId="{42D9786E-7300-452D-89B3-06984FB11345}" type="pres">
      <dgm:prSet presAssocID="{6554A964-EC92-4DF5-B079-CBE81C988358}" presName="rootText" presStyleLbl="node2" presStyleIdx="4" presStyleCnt="6" custScaleY="27273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720E2B5-3722-4479-A92F-E02552F0E1B1}" type="pres">
      <dgm:prSet presAssocID="{6554A964-EC92-4DF5-B079-CBE81C988358}" presName="rootConnector" presStyleLbl="node2" presStyleIdx="4" presStyleCnt="6"/>
      <dgm:spPr/>
      <dgm:t>
        <a:bodyPr/>
        <a:lstStyle/>
        <a:p>
          <a:endParaRPr lang="en-US"/>
        </a:p>
      </dgm:t>
    </dgm:pt>
    <dgm:pt modelId="{59B32C2A-0457-464F-92BF-62D48A40D003}" type="pres">
      <dgm:prSet presAssocID="{6554A964-EC92-4DF5-B079-CBE81C988358}" presName="hierChild4" presStyleCnt="0"/>
      <dgm:spPr/>
    </dgm:pt>
    <dgm:pt modelId="{E04C95F0-7ED9-4908-946A-F77946B6FA08}" type="pres">
      <dgm:prSet presAssocID="{6554A964-EC92-4DF5-B079-CBE81C988358}" presName="hierChild5" presStyleCnt="0"/>
      <dgm:spPr/>
    </dgm:pt>
    <dgm:pt modelId="{58C007D3-0AE4-430B-A8E0-F71E4638C212}" type="pres">
      <dgm:prSet presAssocID="{5082438A-7D41-407C-B233-A647B16D2F68}" presName="Name37" presStyleLbl="parChTrans1D2" presStyleIdx="5" presStyleCnt="6"/>
      <dgm:spPr/>
      <dgm:t>
        <a:bodyPr/>
        <a:lstStyle/>
        <a:p>
          <a:endParaRPr lang="en-US"/>
        </a:p>
      </dgm:t>
    </dgm:pt>
    <dgm:pt modelId="{5ED4F5DA-0BA6-4DE3-BB84-DCBE1F4AAE70}" type="pres">
      <dgm:prSet presAssocID="{DCF9CA4A-8C1B-4609-8EE7-4AB656C79402}" presName="hierRoot2" presStyleCnt="0">
        <dgm:presLayoutVars>
          <dgm:hierBranch val="init"/>
        </dgm:presLayoutVars>
      </dgm:prSet>
      <dgm:spPr/>
    </dgm:pt>
    <dgm:pt modelId="{445D6AFD-DCFA-4A2B-8DE2-C98C967126DF}" type="pres">
      <dgm:prSet presAssocID="{DCF9CA4A-8C1B-4609-8EE7-4AB656C79402}" presName="rootComposite" presStyleCnt="0"/>
      <dgm:spPr/>
    </dgm:pt>
    <dgm:pt modelId="{F5A785EB-3F03-4C6E-96C4-E9F62D6F900C}" type="pres">
      <dgm:prSet presAssocID="{DCF9CA4A-8C1B-4609-8EE7-4AB656C79402}" presName="rootText" presStyleLbl="node2" presStyleIdx="5" presStyleCnt="6" custScaleX="141278" custScaleY="27638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8B769E46-BC09-42A9-B658-84F968EA71A2}" type="pres">
      <dgm:prSet presAssocID="{DCF9CA4A-8C1B-4609-8EE7-4AB656C79402}" presName="rootConnector" presStyleLbl="node2" presStyleIdx="5" presStyleCnt="6"/>
      <dgm:spPr/>
      <dgm:t>
        <a:bodyPr/>
        <a:lstStyle/>
        <a:p>
          <a:endParaRPr lang="en-US"/>
        </a:p>
      </dgm:t>
    </dgm:pt>
    <dgm:pt modelId="{8265F0CB-76A0-4A4F-955F-7EA4D9CDF0BA}" type="pres">
      <dgm:prSet presAssocID="{DCF9CA4A-8C1B-4609-8EE7-4AB656C79402}" presName="hierChild4" presStyleCnt="0"/>
      <dgm:spPr/>
    </dgm:pt>
    <dgm:pt modelId="{4EE2CE3D-9028-4630-B820-15C3FFC353B7}" type="pres">
      <dgm:prSet presAssocID="{DCF9CA4A-8C1B-4609-8EE7-4AB656C79402}" presName="hierChild5" presStyleCnt="0"/>
      <dgm:spPr/>
    </dgm:pt>
    <dgm:pt modelId="{4D1AE16E-8E48-477F-AA41-0918316953B6}" type="pres">
      <dgm:prSet presAssocID="{157B9BBA-E3E6-4B4F-8A69-C7091A3898CC}" presName="hierChild3" presStyleCnt="0"/>
      <dgm:spPr/>
    </dgm:pt>
  </dgm:ptLst>
  <dgm:cxnLst>
    <dgm:cxn modelId="{13898960-8671-4941-B8EB-AA01F7CB34FC}" type="presOf" srcId="{152A2070-2AAA-4303-9C99-02D4235D92A7}" destId="{A199D550-1EEF-4A14-B02F-47C52F690AF4}" srcOrd="0" destOrd="0" presId="urn:microsoft.com/office/officeart/2005/8/layout/orgChart1"/>
    <dgm:cxn modelId="{A34810C3-E6B4-4DC0-B64D-0032CBA6729E}" type="presOf" srcId="{8C2D4746-3B5B-4BFE-BFAE-B374DAEFC9F9}" destId="{09823DA2-1FE6-4DF8-94F7-ED8CFDAF4073}" srcOrd="0" destOrd="0" presId="urn:microsoft.com/office/officeart/2005/8/layout/orgChart1"/>
    <dgm:cxn modelId="{9F069CAC-781F-4664-A839-DAB2962A1BDD}" srcId="{157B9BBA-E3E6-4B4F-8A69-C7091A3898CC}" destId="{58E39574-A1BD-407C-AB46-246EBC8C7093}" srcOrd="3" destOrd="0" parTransId="{C41DEBAE-EE1A-4DA8-B584-04A6D000DB50}" sibTransId="{9F06D734-A983-4ABE-A516-018F68B85564}"/>
    <dgm:cxn modelId="{B8CC55D7-64CF-49A3-8A31-272374DDE2A4}" srcId="{157B9BBA-E3E6-4B4F-8A69-C7091A3898CC}" destId="{5484B1B2-2501-4390-8A05-E75A19D972B7}" srcOrd="1" destOrd="0" parTransId="{8C2D4746-3B5B-4BFE-BFAE-B374DAEFC9F9}" sibTransId="{062D0D5C-F37E-47A6-B0B2-1C62F09DEA2B}"/>
    <dgm:cxn modelId="{241587F0-6E4C-45C6-8BF1-759A76755004}" type="presOf" srcId="{A97A3E33-6DE5-497D-832C-47F7F54ED294}" destId="{EC6D4FE4-58D0-498D-BE73-6E266649C46D}" srcOrd="0" destOrd="0" presId="urn:microsoft.com/office/officeart/2005/8/layout/orgChart1"/>
    <dgm:cxn modelId="{2E371B02-E9BC-49C2-84A3-1A7C61E91432}" type="presOf" srcId="{27498ED7-99B4-435A-86E1-F3A562D94A34}" destId="{DCC133CF-7297-417D-849C-F1D5A9C1735F}" srcOrd="0" destOrd="0" presId="urn:microsoft.com/office/officeart/2005/8/layout/orgChart1"/>
    <dgm:cxn modelId="{5D5C7B71-A7C1-4FEC-B5AB-24A15DE82307}" type="presOf" srcId="{157B9BBA-E3E6-4B4F-8A69-C7091A3898CC}" destId="{0CD50D31-FFCD-4AEC-B60B-84B04239D467}" srcOrd="1" destOrd="0" presId="urn:microsoft.com/office/officeart/2005/8/layout/orgChart1"/>
    <dgm:cxn modelId="{DB1D736C-4C06-4698-A66A-27A44C62D85A}" type="presOf" srcId="{9F05B872-765A-4FC1-92AD-AACDF59B8DF9}" destId="{51E4F558-6362-4F73-B26E-491C14995C3B}" srcOrd="0" destOrd="0" presId="urn:microsoft.com/office/officeart/2005/8/layout/orgChart1"/>
    <dgm:cxn modelId="{D1751CA5-9E7D-46A4-8971-AAF9290294EF}" type="presOf" srcId="{4EE4EB5A-14BE-4FC1-B194-F5FE06427F19}" destId="{7CB7C66C-A7D6-4395-8C48-365DA938B2B5}" srcOrd="0" destOrd="0" presId="urn:microsoft.com/office/officeart/2005/8/layout/orgChart1"/>
    <dgm:cxn modelId="{D82E48D0-B662-4C6B-8D97-64CD90832835}" type="presOf" srcId="{DCF9CA4A-8C1B-4609-8EE7-4AB656C79402}" destId="{F5A785EB-3F03-4C6E-96C4-E9F62D6F900C}" srcOrd="0" destOrd="0" presId="urn:microsoft.com/office/officeart/2005/8/layout/orgChart1"/>
    <dgm:cxn modelId="{415AC4D6-B2F9-4A6F-B35B-5396077B7CE6}" type="presOf" srcId="{E80827CE-E9CE-4AA9-9B45-D6F3026E054A}" destId="{F451F041-03E0-4949-8FDE-E3E12057B997}" srcOrd="0" destOrd="0" presId="urn:microsoft.com/office/officeart/2005/8/layout/orgChart1"/>
    <dgm:cxn modelId="{EDE584C7-2CD4-4015-B1E7-E9D1FA42F693}" type="presOf" srcId="{5484B1B2-2501-4390-8A05-E75A19D972B7}" destId="{BA7A79EC-AE1E-49EC-93E5-32289261482E}" srcOrd="1" destOrd="0" presId="urn:microsoft.com/office/officeart/2005/8/layout/orgChart1"/>
    <dgm:cxn modelId="{F980CE6A-05AE-4E48-9827-F4F5A04C0F65}" srcId="{157B9BBA-E3E6-4B4F-8A69-C7091A3898CC}" destId="{152A2070-2AAA-4303-9C99-02D4235D92A7}" srcOrd="0" destOrd="0" parTransId="{27498ED7-99B4-435A-86E1-F3A562D94A34}" sibTransId="{BF3719BA-DB3A-4F8D-9220-7350A97CC3BD}"/>
    <dgm:cxn modelId="{4F4FE912-85C7-4D28-AF31-228CA9FD8F7A}" type="presOf" srcId="{58E39574-A1BD-407C-AB46-246EBC8C7093}" destId="{84939DB4-2B84-4E38-A9FA-9DBA0F4FAAE4}" srcOrd="0" destOrd="0" presId="urn:microsoft.com/office/officeart/2005/8/layout/orgChart1"/>
    <dgm:cxn modelId="{1B46157A-7024-4AB7-8658-42CCFC4647D3}" type="presOf" srcId="{C41DEBAE-EE1A-4DA8-B584-04A6D000DB50}" destId="{9DDAEA81-6882-48D2-8851-871D66AAF89F}" srcOrd="0" destOrd="0" presId="urn:microsoft.com/office/officeart/2005/8/layout/orgChart1"/>
    <dgm:cxn modelId="{6235EEDC-4ED4-4EAF-A937-C512F3A6093E}" srcId="{157B9BBA-E3E6-4B4F-8A69-C7091A3898CC}" destId="{A97A3E33-6DE5-497D-832C-47F7F54ED294}" srcOrd="2" destOrd="0" parTransId="{9F05B872-765A-4FC1-92AD-AACDF59B8DF9}" sibTransId="{BB777F13-FC07-4DD2-8518-2222E3E80C11}"/>
    <dgm:cxn modelId="{48E994B0-4A24-4919-9884-15D319A8DEFE}" srcId="{E80827CE-E9CE-4AA9-9B45-D6F3026E054A}" destId="{157B9BBA-E3E6-4B4F-8A69-C7091A3898CC}" srcOrd="0" destOrd="0" parTransId="{DB8C0CC6-4EE3-4F47-8413-BE580C4C361E}" sibTransId="{ACFC7FAC-F20A-44C8-A9BE-C44EF21F7044}"/>
    <dgm:cxn modelId="{A41BAA8D-BACD-4778-B4A7-08A631C24903}" srcId="{157B9BBA-E3E6-4B4F-8A69-C7091A3898CC}" destId="{6554A964-EC92-4DF5-B079-CBE81C988358}" srcOrd="4" destOrd="0" parTransId="{4EE4EB5A-14BE-4FC1-B194-F5FE06427F19}" sibTransId="{52D1C801-F34B-4AD6-8F81-82EC1874E6DD}"/>
    <dgm:cxn modelId="{EBD26FFF-170A-4E58-88EE-B60EF56680D6}" srcId="{157B9BBA-E3E6-4B4F-8A69-C7091A3898CC}" destId="{DCF9CA4A-8C1B-4609-8EE7-4AB656C79402}" srcOrd="5" destOrd="0" parTransId="{5082438A-7D41-407C-B233-A647B16D2F68}" sibTransId="{A59390F3-F1A7-4A1C-A17E-290CD0FAAC76}"/>
    <dgm:cxn modelId="{8455EA16-BF3F-4FF6-B1D0-BB9ECF6F7175}" type="presOf" srcId="{A97A3E33-6DE5-497D-832C-47F7F54ED294}" destId="{A52C6341-B2B7-4A55-9029-110C3743FFDE}" srcOrd="1" destOrd="0" presId="urn:microsoft.com/office/officeart/2005/8/layout/orgChart1"/>
    <dgm:cxn modelId="{67DAB7B3-39BE-46DE-A41E-9B7D5419EAA9}" type="presOf" srcId="{5082438A-7D41-407C-B233-A647B16D2F68}" destId="{58C007D3-0AE4-430B-A8E0-F71E4638C212}" srcOrd="0" destOrd="0" presId="urn:microsoft.com/office/officeart/2005/8/layout/orgChart1"/>
    <dgm:cxn modelId="{490A3D6A-2AB8-418E-AD79-EC908E37B5EE}" type="presOf" srcId="{152A2070-2AAA-4303-9C99-02D4235D92A7}" destId="{250E8ABD-2963-43E2-AD0D-6BF9C2C477E6}" srcOrd="1" destOrd="0" presId="urn:microsoft.com/office/officeart/2005/8/layout/orgChart1"/>
    <dgm:cxn modelId="{8D4D4B6B-CD2B-4F12-B647-07B28A54FC5D}" type="presOf" srcId="{DCF9CA4A-8C1B-4609-8EE7-4AB656C79402}" destId="{8B769E46-BC09-42A9-B658-84F968EA71A2}" srcOrd="1" destOrd="0" presId="urn:microsoft.com/office/officeart/2005/8/layout/orgChart1"/>
    <dgm:cxn modelId="{DF0E80E5-318C-4CCD-9596-85ECC490E595}" type="presOf" srcId="{157B9BBA-E3E6-4B4F-8A69-C7091A3898CC}" destId="{32A05385-D8F7-4C22-AF07-B4310A43C0B6}" srcOrd="0" destOrd="0" presId="urn:microsoft.com/office/officeart/2005/8/layout/orgChart1"/>
    <dgm:cxn modelId="{5829AF0D-6857-4BE4-AC53-6E64C5E624E1}" type="presOf" srcId="{6554A964-EC92-4DF5-B079-CBE81C988358}" destId="{9720E2B5-3722-4479-A92F-E02552F0E1B1}" srcOrd="1" destOrd="0" presId="urn:microsoft.com/office/officeart/2005/8/layout/orgChart1"/>
    <dgm:cxn modelId="{7F8FD1EA-201F-4467-AB53-5612BDA53039}" type="presOf" srcId="{5484B1B2-2501-4390-8A05-E75A19D972B7}" destId="{A3F4BD02-53CF-4ECF-9965-59423472A883}" srcOrd="0" destOrd="0" presId="urn:microsoft.com/office/officeart/2005/8/layout/orgChart1"/>
    <dgm:cxn modelId="{3BE5BA2A-143A-4202-B9B8-FAFEDB773B89}" type="presOf" srcId="{58E39574-A1BD-407C-AB46-246EBC8C7093}" destId="{6A9DE4E6-08A1-4A4C-BD8C-679A8E48BB9C}" srcOrd="1" destOrd="0" presId="urn:microsoft.com/office/officeart/2005/8/layout/orgChart1"/>
    <dgm:cxn modelId="{00C82018-D745-4FF7-A203-1CFE9BFBEE3C}" type="presOf" srcId="{6554A964-EC92-4DF5-B079-CBE81C988358}" destId="{42D9786E-7300-452D-89B3-06984FB11345}" srcOrd="0" destOrd="0" presId="urn:microsoft.com/office/officeart/2005/8/layout/orgChart1"/>
    <dgm:cxn modelId="{9C359E9C-F9C6-481F-852B-77C0147DA129}" type="presParOf" srcId="{F451F041-03E0-4949-8FDE-E3E12057B997}" destId="{20D75329-1726-4D47-9C7F-8B04F7740DCF}" srcOrd="0" destOrd="0" presId="urn:microsoft.com/office/officeart/2005/8/layout/orgChart1"/>
    <dgm:cxn modelId="{6AB3A94E-3169-4E40-80FD-225AEE7E8781}" type="presParOf" srcId="{20D75329-1726-4D47-9C7F-8B04F7740DCF}" destId="{A38CF9E7-EBBE-424B-B5E5-170D63C9B284}" srcOrd="0" destOrd="0" presId="urn:microsoft.com/office/officeart/2005/8/layout/orgChart1"/>
    <dgm:cxn modelId="{F51756A3-D159-44B3-8702-EDA510245110}" type="presParOf" srcId="{A38CF9E7-EBBE-424B-B5E5-170D63C9B284}" destId="{32A05385-D8F7-4C22-AF07-B4310A43C0B6}" srcOrd="0" destOrd="0" presId="urn:microsoft.com/office/officeart/2005/8/layout/orgChart1"/>
    <dgm:cxn modelId="{3D5D6114-5DE4-4D0B-B4C4-51E0B8A94377}" type="presParOf" srcId="{A38CF9E7-EBBE-424B-B5E5-170D63C9B284}" destId="{0CD50D31-FFCD-4AEC-B60B-84B04239D467}" srcOrd="1" destOrd="0" presId="urn:microsoft.com/office/officeart/2005/8/layout/orgChart1"/>
    <dgm:cxn modelId="{27AF7B3F-164C-47E4-AB54-26D7577C0D90}" type="presParOf" srcId="{20D75329-1726-4D47-9C7F-8B04F7740DCF}" destId="{805D8965-3BCC-4FFC-A4D9-16AE21B3A482}" srcOrd="1" destOrd="0" presId="urn:microsoft.com/office/officeart/2005/8/layout/orgChart1"/>
    <dgm:cxn modelId="{8F0BF557-978D-4AA4-A15B-649E1D3CE28D}" type="presParOf" srcId="{805D8965-3BCC-4FFC-A4D9-16AE21B3A482}" destId="{DCC133CF-7297-417D-849C-F1D5A9C1735F}" srcOrd="0" destOrd="0" presId="urn:microsoft.com/office/officeart/2005/8/layout/orgChart1"/>
    <dgm:cxn modelId="{2090325F-75D2-418B-913C-380C5B6D5E43}" type="presParOf" srcId="{805D8965-3BCC-4FFC-A4D9-16AE21B3A482}" destId="{E77C3969-E958-45C1-98DE-C4AB7E2F3201}" srcOrd="1" destOrd="0" presId="urn:microsoft.com/office/officeart/2005/8/layout/orgChart1"/>
    <dgm:cxn modelId="{59A65AA7-32F0-442C-91A2-7D2AD0D2BB9B}" type="presParOf" srcId="{E77C3969-E958-45C1-98DE-C4AB7E2F3201}" destId="{5ADA6E50-673C-48AF-93DE-27C8A2F6C6C0}" srcOrd="0" destOrd="0" presId="urn:microsoft.com/office/officeart/2005/8/layout/orgChart1"/>
    <dgm:cxn modelId="{B9A00927-C0F9-4916-85E7-ED737F49010F}" type="presParOf" srcId="{5ADA6E50-673C-48AF-93DE-27C8A2F6C6C0}" destId="{A199D550-1EEF-4A14-B02F-47C52F690AF4}" srcOrd="0" destOrd="0" presId="urn:microsoft.com/office/officeart/2005/8/layout/orgChart1"/>
    <dgm:cxn modelId="{DA942211-7837-421C-9A06-4F3CE297BE59}" type="presParOf" srcId="{5ADA6E50-673C-48AF-93DE-27C8A2F6C6C0}" destId="{250E8ABD-2963-43E2-AD0D-6BF9C2C477E6}" srcOrd="1" destOrd="0" presId="urn:microsoft.com/office/officeart/2005/8/layout/orgChart1"/>
    <dgm:cxn modelId="{53713DBE-8CFE-449E-A168-5A0407C11FE4}" type="presParOf" srcId="{E77C3969-E958-45C1-98DE-C4AB7E2F3201}" destId="{EE88274A-5D07-42AC-87A9-B4AF1D4FDD9B}" srcOrd="1" destOrd="0" presId="urn:microsoft.com/office/officeart/2005/8/layout/orgChart1"/>
    <dgm:cxn modelId="{81CC5171-123C-4D39-BDB7-0394FE131714}" type="presParOf" srcId="{E77C3969-E958-45C1-98DE-C4AB7E2F3201}" destId="{23AF2128-6EFD-4F7B-BA8F-54188BF4AD2B}" srcOrd="2" destOrd="0" presId="urn:microsoft.com/office/officeart/2005/8/layout/orgChart1"/>
    <dgm:cxn modelId="{5C5852BC-2FC9-4AF1-90A2-31ACDD14763B}" type="presParOf" srcId="{805D8965-3BCC-4FFC-A4D9-16AE21B3A482}" destId="{09823DA2-1FE6-4DF8-94F7-ED8CFDAF4073}" srcOrd="2" destOrd="0" presId="urn:microsoft.com/office/officeart/2005/8/layout/orgChart1"/>
    <dgm:cxn modelId="{66A0A091-9696-45A6-BD33-7455E601B6D5}" type="presParOf" srcId="{805D8965-3BCC-4FFC-A4D9-16AE21B3A482}" destId="{48D1154D-A535-499B-9CAF-3C139BD683C7}" srcOrd="3" destOrd="0" presId="urn:microsoft.com/office/officeart/2005/8/layout/orgChart1"/>
    <dgm:cxn modelId="{31C1DC83-174B-461A-BBBA-3862CB9E2F5E}" type="presParOf" srcId="{48D1154D-A535-499B-9CAF-3C139BD683C7}" destId="{BFA562B6-919E-4B7C-9F1B-AA404FCD3D6F}" srcOrd="0" destOrd="0" presId="urn:microsoft.com/office/officeart/2005/8/layout/orgChart1"/>
    <dgm:cxn modelId="{5ACA9428-7E97-4AA6-BCF2-A5800FF4325E}" type="presParOf" srcId="{BFA562B6-919E-4B7C-9F1B-AA404FCD3D6F}" destId="{A3F4BD02-53CF-4ECF-9965-59423472A883}" srcOrd="0" destOrd="0" presId="urn:microsoft.com/office/officeart/2005/8/layout/orgChart1"/>
    <dgm:cxn modelId="{1BB7ADD7-A793-4E71-B5FF-3C803450229F}" type="presParOf" srcId="{BFA562B6-919E-4B7C-9F1B-AA404FCD3D6F}" destId="{BA7A79EC-AE1E-49EC-93E5-32289261482E}" srcOrd="1" destOrd="0" presId="urn:microsoft.com/office/officeart/2005/8/layout/orgChart1"/>
    <dgm:cxn modelId="{B134D795-B1A9-4A6B-A43C-FC6D129D76C3}" type="presParOf" srcId="{48D1154D-A535-499B-9CAF-3C139BD683C7}" destId="{8147C90A-0FCD-4A7E-AC42-8F497E2C7782}" srcOrd="1" destOrd="0" presId="urn:microsoft.com/office/officeart/2005/8/layout/orgChart1"/>
    <dgm:cxn modelId="{821AA6D0-2EAD-46E6-9B6D-B75B66610614}" type="presParOf" srcId="{48D1154D-A535-499B-9CAF-3C139BD683C7}" destId="{C9EFBCCC-85AD-423E-BE69-22AE9C391F72}" srcOrd="2" destOrd="0" presId="urn:microsoft.com/office/officeart/2005/8/layout/orgChart1"/>
    <dgm:cxn modelId="{88484B85-994D-4D41-9903-2CB6F776A632}" type="presParOf" srcId="{805D8965-3BCC-4FFC-A4D9-16AE21B3A482}" destId="{51E4F558-6362-4F73-B26E-491C14995C3B}" srcOrd="4" destOrd="0" presId="urn:microsoft.com/office/officeart/2005/8/layout/orgChart1"/>
    <dgm:cxn modelId="{0BADA3E5-BD7A-4033-88C5-3B0FBAF9B92A}" type="presParOf" srcId="{805D8965-3BCC-4FFC-A4D9-16AE21B3A482}" destId="{2BBC7AD9-4C87-43B3-AFD4-B8971163FE3A}" srcOrd="5" destOrd="0" presId="urn:microsoft.com/office/officeart/2005/8/layout/orgChart1"/>
    <dgm:cxn modelId="{22107E4A-EB92-40D3-AB5D-D1193486D4F5}" type="presParOf" srcId="{2BBC7AD9-4C87-43B3-AFD4-B8971163FE3A}" destId="{F98512D0-58B1-4A75-B51C-2BF0B8CA1EFA}" srcOrd="0" destOrd="0" presId="urn:microsoft.com/office/officeart/2005/8/layout/orgChart1"/>
    <dgm:cxn modelId="{287900A0-AB92-4A51-A7D1-4EA08B8B7107}" type="presParOf" srcId="{F98512D0-58B1-4A75-B51C-2BF0B8CA1EFA}" destId="{EC6D4FE4-58D0-498D-BE73-6E266649C46D}" srcOrd="0" destOrd="0" presId="urn:microsoft.com/office/officeart/2005/8/layout/orgChart1"/>
    <dgm:cxn modelId="{CC9238EB-8086-48C0-9046-57191A993190}" type="presParOf" srcId="{F98512D0-58B1-4A75-B51C-2BF0B8CA1EFA}" destId="{A52C6341-B2B7-4A55-9029-110C3743FFDE}" srcOrd="1" destOrd="0" presId="urn:microsoft.com/office/officeart/2005/8/layout/orgChart1"/>
    <dgm:cxn modelId="{462AF55E-0C85-44AE-AD95-1E11A1296774}" type="presParOf" srcId="{2BBC7AD9-4C87-43B3-AFD4-B8971163FE3A}" destId="{23010BCC-9534-484B-8B2F-E1AC4E156850}" srcOrd="1" destOrd="0" presId="urn:microsoft.com/office/officeart/2005/8/layout/orgChart1"/>
    <dgm:cxn modelId="{E8B83E10-EBC8-47D3-BC71-73731D20D732}" type="presParOf" srcId="{2BBC7AD9-4C87-43B3-AFD4-B8971163FE3A}" destId="{50C38F85-AFB1-4149-B7D8-427E96D8478C}" srcOrd="2" destOrd="0" presId="urn:microsoft.com/office/officeart/2005/8/layout/orgChart1"/>
    <dgm:cxn modelId="{D6BDD239-D45E-4441-AF1A-C2291A7E9D20}" type="presParOf" srcId="{805D8965-3BCC-4FFC-A4D9-16AE21B3A482}" destId="{9DDAEA81-6882-48D2-8851-871D66AAF89F}" srcOrd="6" destOrd="0" presId="urn:microsoft.com/office/officeart/2005/8/layout/orgChart1"/>
    <dgm:cxn modelId="{85507308-C0A6-44F6-BE02-FA6D6256BEC7}" type="presParOf" srcId="{805D8965-3BCC-4FFC-A4D9-16AE21B3A482}" destId="{045C5EF4-2C54-45FD-A6A4-C49E545EDCF6}" srcOrd="7" destOrd="0" presId="urn:microsoft.com/office/officeart/2005/8/layout/orgChart1"/>
    <dgm:cxn modelId="{88025E96-8B56-407C-8825-0ED6F3E8C7C2}" type="presParOf" srcId="{045C5EF4-2C54-45FD-A6A4-C49E545EDCF6}" destId="{636F0052-39AF-498D-8C51-3761549D4FB8}" srcOrd="0" destOrd="0" presId="urn:microsoft.com/office/officeart/2005/8/layout/orgChart1"/>
    <dgm:cxn modelId="{CA268E96-6FAB-4B36-BE94-D2A77B816BC5}" type="presParOf" srcId="{636F0052-39AF-498D-8C51-3761549D4FB8}" destId="{84939DB4-2B84-4E38-A9FA-9DBA0F4FAAE4}" srcOrd="0" destOrd="0" presId="urn:microsoft.com/office/officeart/2005/8/layout/orgChart1"/>
    <dgm:cxn modelId="{EF69274A-D53F-451B-92DD-4B6E34D0FC28}" type="presParOf" srcId="{636F0052-39AF-498D-8C51-3761549D4FB8}" destId="{6A9DE4E6-08A1-4A4C-BD8C-679A8E48BB9C}" srcOrd="1" destOrd="0" presId="urn:microsoft.com/office/officeart/2005/8/layout/orgChart1"/>
    <dgm:cxn modelId="{9074FD4D-E33D-4BCC-83F9-319F36061ADB}" type="presParOf" srcId="{045C5EF4-2C54-45FD-A6A4-C49E545EDCF6}" destId="{73FF4AC0-4D05-4C71-A836-6A92E45B751E}" srcOrd="1" destOrd="0" presId="urn:microsoft.com/office/officeart/2005/8/layout/orgChart1"/>
    <dgm:cxn modelId="{6B243728-295E-4B70-80CA-6F96A4042D1C}" type="presParOf" srcId="{045C5EF4-2C54-45FD-A6A4-C49E545EDCF6}" destId="{BC1AE1D6-3B45-47A1-8EA3-5B810336F5FF}" srcOrd="2" destOrd="0" presId="urn:microsoft.com/office/officeart/2005/8/layout/orgChart1"/>
    <dgm:cxn modelId="{3D54286C-F2A8-4531-A782-DC08AE65139F}" type="presParOf" srcId="{805D8965-3BCC-4FFC-A4D9-16AE21B3A482}" destId="{7CB7C66C-A7D6-4395-8C48-365DA938B2B5}" srcOrd="8" destOrd="0" presId="urn:microsoft.com/office/officeart/2005/8/layout/orgChart1"/>
    <dgm:cxn modelId="{E15AA0BE-BB0F-462A-B2D8-7ED543D51411}" type="presParOf" srcId="{805D8965-3BCC-4FFC-A4D9-16AE21B3A482}" destId="{EC907B3B-92E9-4980-9C90-D4EE46A91DFF}" srcOrd="9" destOrd="0" presId="urn:microsoft.com/office/officeart/2005/8/layout/orgChart1"/>
    <dgm:cxn modelId="{3DC5D30E-09B3-4AA9-8D13-C08762FBC3DD}" type="presParOf" srcId="{EC907B3B-92E9-4980-9C90-D4EE46A91DFF}" destId="{D1F02EFD-0F34-421C-BA4E-B15F16D25112}" srcOrd="0" destOrd="0" presId="urn:microsoft.com/office/officeart/2005/8/layout/orgChart1"/>
    <dgm:cxn modelId="{82B11233-C138-4819-8E25-A7AD5647FE12}" type="presParOf" srcId="{D1F02EFD-0F34-421C-BA4E-B15F16D25112}" destId="{42D9786E-7300-452D-89B3-06984FB11345}" srcOrd="0" destOrd="0" presId="urn:microsoft.com/office/officeart/2005/8/layout/orgChart1"/>
    <dgm:cxn modelId="{D40C9F86-469D-4CCA-8AAE-79CA3DD24A3B}" type="presParOf" srcId="{D1F02EFD-0F34-421C-BA4E-B15F16D25112}" destId="{9720E2B5-3722-4479-A92F-E02552F0E1B1}" srcOrd="1" destOrd="0" presId="urn:microsoft.com/office/officeart/2005/8/layout/orgChart1"/>
    <dgm:cxn modelId="{2C4E9692-3758-4926-928E-6E425389C320}" type="presParOf" srcId="{EC907B3B-92E9-4980-9C90-D4EE46A91DFF}" destId="{59B32C2A-0457-464F-92BF-62D48A40D003}" srcOrd="1" destOrd="0" presId="urn:microsoft.com/office/officeart/2005/8/layout/orgChart1"/>
    <dgm:cxn modelId="{AF092126-0E59-4C33-86A6-7FB8228F2E0C}" type="presParOf" srcId="{EC907B3B-92E9-4980-9C90-D4EE46A91DFF}" destId="{E04C95F0-7ED9-4908-946A-F77946B6FA08}" srcOrd="2" destOrd="0" presId="urn:microsoft.com/office/officeart/2005/8/layout/orgChart1"/>
    <dgm:cxn modelId="{C1EC2C84-A825-4025-A6B1-CB1577A70F1A}" type="presParOf" srcId="{805D8965-3BCC-4FFC-A4D9-16AE21B3A482}" destId="{58C007D3-0AE4-430B-A8E0-F71E4638C212}" srcOrd="10" destOrd="0" presId="urn:microsoft.com/office/officeart/2005/8/layout/orgChart1"/>
    <dgm:cxn modelId="{AD7EB1FF-6FB9-453A-875F-DAC54B974C5D}" type="presParOf" srcId="{805D8965-3BCC-4FFC-A4D9-16AE21B3A482}" destId="{5ED4F5DA-0BA6-4DE3-BB84-DCBE1F4AAE70}" srcOrd="11" destOrd="0" presId="urn:microsoft.com/office/officeart/2005/8/layout/orgChart1"/>
    <dgm:cxn modelId="{C8EB1D1A-9B1D-49B4-B2DD-CA9A0D0FD53C}" type="presParOf" srcId="{5ED4F5DA-0BA6-4DE3-BB84-DCBE1F4AAE70}" destId="{445D6AFD-DCFA-4A2B-8DE2-C98C967126DF}" srcOrd="0" destOrd="0" presId="urn:microsoft.com/office/officeart/2005/8/layout/orgChart1"/>
    <dgm:cxn modelId="{85C3F66B-1F79-4684-AD08-1D2446A51EAF}" type="presParOf" srcId="{445D6AFD-DCFA-4A2B-8DE2-C98C967126DF}" destId="{F5A785EB-3F03-4C6E-96C4-E9F62D6F900C}" srcOrd="0" destOrd="0" presId="urn:microsoft.com/office/officeart/2005/8/layout/orgChart1"/>
    <dgm:cxn modelId="{3AA43731-FFCA-4FC7-A5AD-971586978300}" type="presParOf" srcId="{445D6AFD-DCFA-4A2B-8DE2-C98C967126DF}" destId="{8B769E46-BC09-42A9-B658-84F968EA71A2}" srcOrd="1" destOrd="0" presId="urn:microsoft.com/office/officeart/2005/8/layout/orgChart1"/>
    <dgm:cxn modelId="{736AE3B3-DC96-4747-B4FC-EE8C96218C57}" type="presParOf" srcId="{5ED4F5DA-0BA6-4DE3-BB84-DCBE1F4AAE70}" destId="{8265F0CB-76A0-4A4F-955F-7EA4D9CDF0BA}" srcOrd="1" destOrd="0" presId="urn:microsoft.com/office/officeart/2005/8/layout/orgChart1"/>
    <dgm:cxn modelId="{A599A5B6-215F-4930-B8B7-66DF07794E0B}" type="presParOf" srcId="{5ED4F5DA-0BA6-4DE3-BB84-DCBE1F4AAE70}" destId="{4EE2CE3D-9028-4630-B820-15C3FFC353B7}" srcOrd="2" destOrd="0" presId="urn:microsoft.com/office/officeart/2005/8/layout/orgChart1"/>
    <dgm:cxn modelId="{2C4BD665-588F-4E31-A1C8-800A9BDFF50F}" type="presParOf" srcId="{20D75329-1726-4D47-9C7F-8B04F7740DCF}" destId="{4D1AE16E-8E48-477F-AA41-0918316953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007D3-0AE4-430B-A8E0-F71E4638C212}">
      <dsp:nvSpPr>
        <dsp:cNvPr id="0" name=""/>
        <dsp:cNvSpPr/>
      </dsp:nvSpPr>
      <dsp:spPr>
        <a:xfrm>
          <a:off x="4133188" y="1070969"/>
          <a:ext cx="3641116" cy="600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028"/>
              </a:lnTo>
              <a:lnTo>
                <a:pt x="3641116" y="494028"/>
              </a:lnTo>
              <a:lnTo>
                <a:pt x="3641116" y="6008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7C66C-A7D6-4395-8C48-365DA938B2B5}">
      <dsp:nvSpPr>
        <dsp:cNvPr id="0" name=""/>
        <dsp:cNvSpPr/>
      </dsp:nvSpPr>
      <dsp:spPr>
        <a:xfrm>
          <a:off x="4133188" y="1070969"/>
          <a:ext cx="2199547" cy="600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028"/>
              </a:lnTo>
              <a:lnTo>
                <a:pt x="2199547" y="494028"/>
              </a:lnTo>
              <a:lnTo>
                <a:pt x="2199547" y="6008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AEA81-6882-48D2-8851-871D66AAF89F}">
      <dsp:nvSpPr>
        <dsp:cNvPr id="0" name=""/>
        <dsp:cNvSpPr/>
      </dsp:nvSpPr>
      <dsp:spPr>
        <a:xfrm>
          <a:off x="4133188" y="1070969"/>
          <a:ext cx="733084" cy="600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028"/>
              </a:lnTo>
              <a:lnTo>
                <a:pt x="733084" y="494028"/>
              </a:lnTo>
              <a:lnTo>
                <a:pt x="733084" y="600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558-6362-4F73-B26E-491C14995C3B}">
      <dsp:nvSpPr>
        <dsp:cNvPr id="0" name=""/>
        <dsp:cNvSpPr/>
      </dsp:nvSpPr>
      <dsp:spPr>
        <a:xfrm>
          <a:off x="3399809" y="1070969"/>
          <a:ext cx="733379" cy="600895"/>
        </a:xfrm>
        <a:custGeom>
          <a:avLst/>
          <a:gdLst/>
          <a:ahLst/>
          <a:cxnLst/>
          <a:rect l="0" t="0" r="0" b="0"/>
          <a:pathLst>
            <a:path>
              <a:moveTo>
                <a:pt x="733379" y="0"/>
              </a:moveTo>
              <a:lnTo>
                <a:pt x="733379" y="494028"/>
              </a:lnTo>
              <a:lnTo>
                <a:pt x="0" y="494028"/>
              </a:lnTo>
              <a:lnTo>
                <a:pt x="0" y="600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23DA2-1FE6-4DF8-94F7-ED8CFDAF4073}">
      <dsp:nvSpPr>
        <dsp:cNvPr id="0" name=""/>
        <dsp:cNvSpPr/>
      </dsp:nvSpPr>
      <dsp:spPr>
        <a:xfrm>
          <a:off x="1988743" y="1070969"/>
          <a:ext cx="2144445" cy="600895"/>
        </a:xfrm>
        <a:custGeom>
          <a:avLst/>
          <a:gdLst/>
          <a:ahLst/>
          <a:cxnLst/>
          <a:rect l="0" t="0" r="0" b="0"/>
          <a:pathLst>
            <a:path>
              <a:moveTo>
                <a:pt x="2144445" y="0"/>
              </a:moveTo>
              <a:lnTo>
                <a:pt x="2144445" y="494028"/>
              </a:lnTo>
              <a:lnTo>
                <a:pt x="0" y="494028"/>
              </a:lnTo>
              <a:lnTo>
                <a:pt x="0" y="600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133CF-7297-417D-849C-F1D5A9C1735F}">
      <dsp:nvSpPr>
        <dsp:cNvPr id="0" name=""/>
        <dsp:cNvSpPr/>
      </dsp:nvSpPr>
      <dsp:spPr>
        <a:xfrm>
          <a:off x="545128" y="1070969"/>
          <a:ext cx="3588059" cy="600895"/>
        </a:xfrm>
        <a:custGeom>
          <a:avLst/>
          <a:gdLst/>
          <a:ahLst/>
          <a:cxnLst/>
          <a:rect l="0" t="0" r="0" b="0"/>
          <a:pathLst>
            <a:path>
              <a:moveTo>
                <a:pt x="3588059" y="0"/>
              </a:moveTo>
              <a:lnTo>
                <a:pt x="3588059" y="494028"/>
              </a:lnTo>
              <a:lnTo>
                <a:pt x="0" y="494028"/>
              </a:lnTo>
              <a:lnTo>
                <a:pt x="0" y="6008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05385-D8F7-4C22-AF07-B4310A43C0B6}">
      <dsp:nvSpPr>
        <dsp:cNvPr id="0" name=""/>
        <dsp:cNvSpPr/>
      </dsp:nvSpPr>
      <dsp:spPr>
        <a:xfrm>
          <a:off x="1857663" y="78703"/>
          <a:ext cx="4551049" cy="992266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Gill Sans MT" panose="020B0502020104020203" pitchFamily="34" charset="0"/>
            </a:rPr>
            <a:t>INTER-MINISTERIAL CONSULTATIVE COMMITTEE (IMCC)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Gill Sans MT" panose="020B0502020104020203" pitchFamily="34" charset="0"/>
            </a:rPr>
            <a:t>BORDER TECHNICAL COMMITTEE (BTC)</a:t>
          </a:r>
          <a:r>
            <a:rPr lang="en-US" sz="1600" b="1" kern="1200" dirty="0" smtClean="0">
              <a:solidFill>
                <a:schemeClr val="tx1"/>
              </a:solidFill>
            </a:rPr>
            <a:t>  </a:t>
          </a:r>
        </a:p>
      </dsp:txBody>
      <dsp:txXfrm>
        <a:off x="1857663" y="78703"/>
        <a:ext cx="4551049" cy="992266"/>
      </dsp:txXfrm>
    </dsp:sp>
    <dsp:sp modelId="{A199D550-1EEF-4A14-B02F-47C52F690AF4}">
      <dsp:nvSpPr>
        <dsp:cNvPr id="0" name=""/>
        <dsp:cNvSpPr/>
      </dsp:nvSpPr>
      <dsp:spPr>
        <a:xfrm>
          <a:off x="3692" y="1671864"/>
          <a:ext cx="1082873" cy="184913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Gill Sans MT" panose="020B0502020104020203" pitchFamily="34" charset="0"/>
            </a:rPr>
            <a:t>Legal Stream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chemeClr val="tx1"/>
            </a:solidFill>
            <a:latin typeface="Gill Sans MT" panose="020B05020201040202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Gill Sans MT" panose="020B0502020104020203" pitchFamily="34" charset="0"/>
            </a:rPr>
            <a:t>(Identified functions)</a:t>
          </a:r>
        </a:p>
      </dsp:txBody>
      <dsp:txXfrm>
        <a:off x="3692" y="1671864"/>
        <a:ext cx="1082873" cy="1849132"/>
      </dsp:txXfrm>
    </dsp:sp>
    <dsp:sp modelId="{A3F4BD02-53CF-4ECF-9965-59423472A883}">
      <dsp:nvSpPr>
        <dsp:cNvPr id="0" name=""/>
        <dsp:cNvSpPr/>
      </dsp:nvSpPr>
      <dsp:spPr>
        <a:xfrm>
          <a:off x="1300298" y="1671864"/>
          <a:ext cx="1376888" cy="1848226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Gill Sans MT" panose="020B0502020104020203" pitchFamily="34" charset="0"/>
            </a:rPr>
            <a:t>HR, OD, LR &amp; Change Management Stream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Gill Sans MT" panose="020B0502020104020203" pitchFamily="34" charset="0"/>
            </a:rPr>
            <a:t>(Identified people)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>
            <a:solidFill>
              <a:srgbClr val="FF0000"/>
            </a:solidFill>
          </a:endParaRPr>
        </a:p>
      </dsp:txBody>
      <dsp:txXfrm>
        <a:off x="1300298" y="1671864"/>
        <a:ext cx="1376888" cy="1848226"/>
      </dsp:txXfrm>
    </dsp:sp>
    <dsp:sp modelId="{EC6D4FE4-58D0-498D-BE73-6E266649C46D}">
      <dsp:nvSpPr>
        <dsp:cNvPr id="0" name=""/>
        <dsp:cNvSpPr/>
      </dsp:nvSpPr>
      <dsp:spPr>
        <a:xfrm>
          <a:off x="2890920" y="1671864"/>
          <a:ext cx="1017776" cy="1398277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Gill Sans MT" panose="020B0502020104020203" pitchFamily="34" charset="0"/>
            </a:rPr>
            <a:t>Finance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Gill Sans MT" panose="020B0502020104020203" pitchFamily="34" charset="0"/>
            </a:rPr>
            <a:t>Stream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Gill Sans MT" panose="020B0502020104020203" pitchFamily="34" charset="0"/>
            </a:rPr>
            <a:t>(Identified budgets)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b="1" kern="1200" dirty="0">
            <a:solidFill>
              <a:srgbClr val="FF0000"/>
            </a:solidFill>
          </a:endParaRPr>
        </a:p>
      </dsp:txBody>
      <dsp:txXfrm>
        <a:off x="2890920" y="1671864"/>
        <a:ext cx="1017776" cy="1398277"/>
      </dsp:txXfrm>
    </dsp:sp>
    <dsp:sp modelId="{84939DB4-2B84-4E38-A9FA-9DBA0F4FAAE4}">
      <dsp:nvSpPr>
        <dsp:cNvPr id="0" name=""/>
        <dsp:cNvSpPr/>
      </dsp:nvSpPr>
      <dsp:spPr>
        <a:xfrm>
          <a:off x="4122430" y="1671864"/>
          <a:ext cx="1487684" cy="135076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Gill Sans MT" panose="020B0502020104020203" pitchFamily="34" charset="0"/>
            </a:rPr>
            <a:t>Infrastructure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Gill Sans MT" panose="020B0502020104020203" pitchFamily="34" charset="0"/>
            </a:rPr>
            <a:t>Stream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Gill Sans MT" panose="020B0502020104020203" pitchFamily="34" charset="0"/>
            </a:rPr>
            <a:t>(Identified infrastructure)</a:t>
          </a:r>
          <a:r>
            <a:rPr lang="en-US" sz="1400" b="1" kern="1200" dirty="0" smtClean="0">
              <a:latin typeface="Gill Sans MT" panose="020B0502020104020203" pitchFamily="34" charset="0"/>
            </a:rPr>
            <a:t> </a:t>
          </a:r>
        </a:p>
      </dsp:txBody>
      <dsp:txXfrm>
        <a:off x="4122430" y="1671864"/>
        <a:ext cx="1487684" cy="1350762"/>
      </dsp:txXfrm>
    </dsp:sp>
    <dsp:sp modelId="{42D9786E-7300-452D-89B3-06984FB11345}">
      <dsp:nvSpPr>
        <dsp:cNvPr id="0" name=""/>
        <dsp:cNvSpPr/>
      </dsp:nvSpPr>
      <dsp:spPr>
        <a:xfrm>
          <a:off x="5823847" y="1671864"/>
          <a:ext cx="1017776" cy="1387896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Gill Sans MT" panose="020B0502020104020203" pitchFamily="34" charset="0"/>
            </a:rPr>
            <a:t>ICT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Gill Sans MT" panose="020B0502020104020203" pitchFamily="34" charset="0"/>
            </a:rPr>
            <a:t>Stream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Gill Sans MT" panose="020B0502020104020203" pitchFamily="34" charset="0"/>
            </a:rPr>
            <a:t>(Identified systems)</a:t>
          </a:r>
        </a:p>
      </dsp:txBody>
      <dsp:txXfrm>
        <a:off x="5823847" y="1671864"/>
        <a:ext cx="1017776" cy="1387896"/>
      </dsp:txXfrm>
    </dsp:sp>
    <dsp:sp modelId="{F5A785EB-3F03-4C6E-96C4-E9F62D6F900C}">
      <dsp:nvSpPr>
        <dsp:cNvPr id="0" name=""/>
        <dsp:cNvSpPr/>
      </dsp:nvSpPr>
      <dsp:spPr>
        <a:xfrm>
          <a:off x="7055357" y="1671864"/>
          <a:ext cx="1437894" cy="1406506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Gill Sans MT" panose="020B0502020104020203" pitchFamily="34" charset="0"/>
            </a:rPr>
            <a:t>Communications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Gill Sans MT" panose="020B0502020104020203" pitchFamily="34" charset="0"/>
            </a:rPr>
            <a:t>Stream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Gill Sans MT" panose="020B0502020104020203" pitchFamily="34" charset="0"/>
            </a:rPr>
            <a:t>(Facilitate communication)</a:t>
          </a:r>
        </a:p>
      </dsp:txBody>
      <dsp:txXfrm>
        <a:off x="7055357" y="1671864"/>
        <a:ext cx="1437894" cy="1406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6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6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42896-8E1F-4592-B5A5-18C5C72FB23A}" type="datetimeFigureOut">
              <a:rPr lang="en-ZA" smtClean="0"/>
              <a:t>2022/08/16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085"/>
            <a:ext cx="3038604" cy="466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30085"/>
            <a:ext cx="3038604" cy="466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0E8E3-D37B-4AA5-9D84-59ED5DB466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2453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99D547-1A9C-4812-81A1-DCCB702D1569}" type="datetimeFigureOut">
              <a:rPr lang="en-US"/>
              <a:pPr>
                <a:defRPr/>
              </a:pPr>
              <a:t>8/16/2022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1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4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4"/>
            <a:ext cx="3038604" cy="46534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BE2F452-BBC8-48A0-81EB-29E797DD877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7403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A8331-3277-364C-9B57-25859E12BB8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4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CC4D-6B80-824F-95B3-C7042065D9B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A2FD1-091E-4E14-B5E1-3309D4850A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970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F6902-2018-4A43-A197-E66B77FC800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C980E-3AC1-4DFD-ABD0-F24C919632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088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AAFC-9222-5F47-83D3-233A5731C88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76249-C742-443A-9BEC-97296B7C019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753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6309320"/>
            <a:ext cx="9035988" cy="34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www.kznonline.gov.za/images/stories/downloads/Logos/Coat_of_Arms-zulu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6414955"/>
            <a:ext cx="575048" cy="42066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ln>
            <a:noFill/>
          </a:ln>
        </p:spPr>
      </p:pic>
      <p:sp>
        <p:nvSpPr>
          <p:cNvPr id="1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2440" y="6309320"/>
            <a:ext cx="540060" cy="484165"/>
          </a:xfrm>
          <a:solidFill>
            <a:schemeClr val="bg1"/>
          </a:solidFill>
          <a:ln w="38100">
            <a:solidFill>
              <a:srgbClr val="008000"/>
            </a:solidFill>
          </a:ln>
        </p:spPr>
        <p:txBody>
          <a:bodyPr anchor="ctr"/>
          <a:lstStyle/>
          <a:p>
            <a:pPr algn="ctr">
              <a:defRPr/>
            </a:pPr>
            <a:fld id="{80BD4F07-03E6-4EEC-A54B-BD8004E5F0D3}" type="slidenum">
              <a:rPr lang="en-US" sz="1400" b="1" smtClean="0">
                <a:solidFill>
                  <a:srgbClr val="008000"/>
                </a:solidFill>
                <a:latin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4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0" y="6559393"/>
            <a:ext cx="91440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ZA" sz="1050" b="1" i="1" baseline="30000" dirty="0">
                <a:solidFill>
                  <a:srgbClr val="009900"/>
                </a:solidFill>
              </a:rPr>
              <a:t>“KZN as a prosperous Province</a:t>
            </a:r>
            <a:r>
              <a:rPr lang="en-ZA" sz="1050" b="1" i="1" dirty="0">
                <a:solidFill>
                  <a:srgbClr val="009900"/>
                </a:solidFill>
              </a:rPr>
              <a:t> </a:t>
            </a:r>
            <a:r>
              <a:rPr lang="en-ZA" sz="1050" b="1" i="1" baseline="30000" dirty="0">
                <a:solidFill>
                  <a:srgbClr val="009900"/>
                </a:solidFill>
              </a:rPr>
              <a:t>with healthy, secure and skilled population, living in dignity and harmony, acting as a gateway between Africa and the World”</a:t>
            </a:r>
          </a:p>
        </p:txBody>
      </p:sp>
    </p:spTree>
    <p:extLst>
      <p:ext uri="{BB962C8B-B14F-4D97-AF65-F5344CB8AC3E}">
        <p14:creationId xmlns:p14="http://schemas.microsoft.com/office/powerpoint/2010/main" val="401215950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75F08-4359-F24D-B75E-52A5BEC6842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12F24-582A-4117-A0B2-A1DD2489FD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78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DFB60-A28B-FA49-9890-02611BDD125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F3DF0-8F4F-4A0C-B1E1-3C80CEE4DE5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274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77D25-B234-DB47-8433-1FA2361B333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57167-10C8-42C7-B29A-1F1A091DEDC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259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B6082-06BD-AB4C-ADD6-3421277132D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BF22A-558E-49CD-8C91-D895D543537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778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F77BC-9A31-FA42-B460-684745034B1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70C76-ABB2-4FD9-BD01-E906E11C999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049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43F39-493D-254D-911F-0BEF0C9BCEC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A617F-46FE-4A8A-8649-A4E46A8175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549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09430-34CF-3844-89BE-8856531CE00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A8617-99DB-44A4-9BFF-66DE9E62441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2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631F-DC78-9541-BC17-B6C98AEFE05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F82E0-F617-466A-8989-E6F91EEE83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079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B701AD-C1C5-DC49-8F34-007252B5D40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2022/08/16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0CCA43C-E545-4331-BDCE-A95AACE0403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734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MA Powerpoint Template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7384"/>
            <a:ext cx="9143086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2E0-F617-466A-8989-E6F91EEE8384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043608" y="1772816"/>
            <a:ext cx="7200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 eaLnBrk="1" hangingPunct="1"/>
            <a:endParaRPr lang="en-ZA" altLang="en-US" sz="2400" b="1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 eaLnBrk="1" hangingPunct="1"/>
            <a:endParaRPr lang="en-ZA" altLang="en-US" sz="24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828836"/>
            <a:ext cx="8496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endParaRPr lang="en-US" altLang="en-US" sz="24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2397949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12" name="Picture 11" descr="NDP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78" y="332656"/>
            <a:ext cx="1092203" cy="1012848"/>
          </a:xfrm>
          <a:prstGeom prst="rect">
            <a:avLst/>
          </a:prstGeom>
        </p:spPr>
      </p:pic>
      <p:pic>
        <p:nvPicPr>
          <p:cNvPr id="3" name="Picture 2" descr="BMA Logo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" y="84694"/>
            <a:ext cx="1317952" cy="12961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15817" y="634387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Secure </a:t>
            </a:r>
            <a:r>
              <a:rPr lang="en-US" sz="1400" b="1" dirty="0">
                <a:solidFill>
                  <a:schemeClr val="bg1"/>
                </a:solidFill>
              </a:rPr>
              <a:t>Borders for Development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96" y="3079611"/>
            <a:ext cx="6264696" cy="110799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ZA" sz="2400" b="1" kern="0" dirty="0" smtClean="0">
                <a:solidFill>
                  <a:prstClr val="black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UPDATE ON IMPLEMENTATION OF BORDER MANAGEMENT AUTHORITY</a:t>
            </a:r>
            <a:endParaRPr lang="en-US" sz="2000" b="1" i="1" kern="0" dirty="0" smtClean="0">
              <a:solidFill>
                <a:prstClr val="black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lvl="0" algn="ctr"/>
            <a:r>
              <a:rPr lang="en-US" b="1" i="1" kern="0" dirty="0" smtClean="0">
                <a:solidFill>
                  <a:prstClr val="black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D</a:t>
            </a:r>
            <a:r>
              <a:rPr lang="en-US" b="1" i="1" kern="0" dirty="0" smtClean="0">
                <a:solidFill>
                  <a:prstClr val="black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r. </a:t>
            </a:r>
            <a:r>
              <a:rPr lang="en-US" b="1" i="1" kern="0" dirty="0" smtClean="0">
                <a:solidFill>
                  <a:prstClr val="black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Mike Masiapato, Commissioner: BMA</a:t>
            </a:r>
            <a:endParaRPr lang="en-ZA" b="1" i="1" kern="0" dirty="0">
              <a:solidFill>
                <a:prstClr val="black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7524328" y="6449534"/>
            <a:ext cx="1512168" cy="315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sz="1600" b="1" dirty="0" smtClean="0"/>
              <a:t>23 Aug 2022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8896900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51520" y="118500"/>
            <a:ext cx="8640960" cy="504056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PART B: </a:t>
            </a:r>
            <a:r>
              <a:rPr lang="en-US" sz="2400" b="1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COMPLEXITIES OF INTEGRATION MODEL: NMOG</a:t>
            </a:r>
            <a:endParaRPr lang="en-US" sz="2400" i="1" dirty="0">
              <a:solidFill>
                <a:srgbClr val="FFD21E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96" y="765639"/>
            <a:ext cx="8917800" cy="51125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Gill Sans MT" panose="020B0502020104020203" pitchFamily="34" charset="0"/>
              </a:rPr>
              <a:t>Model: </a:t>
            </a:r>
            <a:r>
              <a:rPr lang="en-US" sz="2000" i="1" dirty="0" smtClean="0">
                <a:latin typeface="Gill Sans MT" panose="020B0502020104020203" pitchFamily="34" charset="0"/>
              </a:rPr>
              <a:t>National Micro-organization of government (NMOG),</a:t>
            </a:r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Gill Sans MT" panose="020B0502020104020203" pitchFamily="34" charset="0"/>
              </a:rPr>
              <a:t>Negotiated</a:t>
            </a:r>
            <a:r>
              <a:rPr lang="en-US" sz="2000" dirty="0" smtClean="0">
                <a:latin typeface="Gill Sans MT" panose="020B0502020104020203" pitchFamily="34" charset="0"/>
              </a:rPr>
              <a:t> with </a:t>
            </a:r>
            <a:r>
              <a:rPr lang="en-US" sz="2000" i="1" dirty="0" smtClean="0">
                <a:latin typeface="Gill Sans MT" panose="020B0502020104020203" pitchFamily="34" charset="0"/>
              </a:rPr>
              <a:t>Labour &amp; used in various occasions (PSCBC),</a:t>
            </a:r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i="1" dirty="0"/>
          </a:p>
          <a:p>
            <a:pPr algn="just"/>
            <a:endParaRPr lang="en-ZA" dirty="0"/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923928" y="6425597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10D10A82-EC7D-4051-91C0-F2BDFF4106F7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21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3296"/>
            <a:ext cx="792088" cy="72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1746" y="6263734"/>
            <a:ext cx="23647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8040"/>
                </a:solidFill>
              </a:rPr>
              <a:t>Secure </a:t>
            </a:r>
            <a:r>
              <a:rPr lang="en-US" sz="1100" b="1" dirty="0">
                <a:solidFill>
                  <a:srgbClr val="008040"/>
                </a:solidFill>
              </a:rPr>
              <a:t>Borders for Development</a:t>
            </a:r>
            <a:endParaRPr lang="en-US" sz="11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61691837"/>
              </p:ext>
            </p:extLst>
          </p:nvPr>
        </p:nvGraphicFramePr>
        <p:xfrm>
          <a:off x="395536" y="1962419"/>
          <a:ext cx="8496944" cy="3986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99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63588" y="116633"/>
            <a:ext cx="7416824" cy="504056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PART B: </a:t>
            </a:r>
            <a:r>
              <a:rPr lang="en-US" sz="2400" b="1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IMPLEMENTATION </a:t>
            </a:r>
            <a:r>
              <a:rPr lang="en-US" sz="2400" b="1" i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PROTOCOLS: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1125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i="1" dirty="0"/>
          </a:p>
          <a:p>
            <a:pPr algn="just"/>
            <a:endParaRPr lang="en-ZA" dirty="0"/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923928" y="6425597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10D10A82-EC7D-4051-91C0-F2BDFF4106F7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3296"/>
            <a:ext cx="792088" cy="6646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1746" y="6263734"/>
            <a:ext cx="23647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8040"/>
                </a:solidFill>
              </a:rPr>
              <a:t>Secure </a:t>
            </a:r>
            <a:r>
              <a:rPr lang="en-US" sz="1100" b="1" dirty="0">
                <a:solidFill>
                  <a:srgbClr val="008040"/>
                </a:solidFill>
              </a:rPr>
              <a:t>Borders for Development</a:t>
            </a:r>
            <a:endParaRPr lang="en-US" sz="11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896877"/>
              </p:ext>
            </p:extLst>
          </p:nvPr>
        </p:nvGraphicFramePr>
        <p:xfrm>
          <a:off x="152925" y="1115028"/>
          <a:ext cx="8712968" cy="393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2147">
                  <a:extLst>
                    <a:ext uri="{9D8B030D-6E8A-4147-A177-3AD203B41FA5}">
                      <a16:colId xmlns:a16="http://schemas.microsoft.com/office/drawing/2014/main" val="2806714096"/>
                    </a:ext>
                  </a:extLst>
                </a:gridCol>
                <a:gridCol w="2709134">
                  <a:extLst>
                    <a:ext uri="{9D8B030D-6E8A-4147-A177-3AD203B41FA5}">
                      <a16:colId xmlns:a16="http://schemas.microsoft.com/office/drawing/2014/main" val="2058812536"/>
                    </a:ext>
                  </a:extLst>
                </a:gridCol>
                <a:gridCol w="2881687">
                  <a:extLst>
                    <a:ext uri="{9D8B030D-6E8A-4147-A177-3AD203B41FA5}">
                      <a16:colId xmlns:a16="http://schemas.microsoft.com/office/drawing/2014/main" val="1934890885"/>
                    </a:ext>
                  </a:extLst>
                </a:gridCol>
              </a:tblGrid>
              <a:tr h="76594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Department/Entity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Point of interface,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Status of the Protocol,</a:t>
                      </a:r>
                      <a:endParaRPr lang="en-ZA" sz="2000" b="1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257962"/>
                  </a:ext>
                </a:extLst>
              </a:tr>
              <a:tr h="1144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South African Revenue Services (SARS)</a:t>
                      </a:r>
                      <a:endParaRPr lang="en-ZA" sz="2000" b="0" dirty="0" smtClean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  <a:p>
                      <a:endParaRPr lang="en-ZA" sz="2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Port of Entry</a:t>
                      </a:r>
                      <a:endParaRPr lang="en-ZA" sz="2000" b="0" dirty="0" smtClean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  <a:p>
                      <a:endParaRPr lang="en-ZA" sz="2000" b="0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Completed: November 2021,</a:t>
                      </a:r>
                      <a:endParaRPr lang="en-ZA" sz="2000" b="0" i="1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843421"/>
                  </a:ext>
                </a:extLst>
              </a:tr>
              <a:tr h="929675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South African National Defense Force (SANDF)</a:t>
                      </a:r>
                      <a:endParaRPr lang="en-ZA" sz="2000" b="0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Borderline, </a:t>
                      </a:r>
                      <a:endParaRPr lang="en-ZA" sz="2000" b="0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Completed: May 2022,</a:t>
                      </a:r>
                      <a:endParaRPr lang="en-ZA" sz="2000" b="0" i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31050"/>
                  </a:ext>
                </a:extLst>
              </a:tr>
              <a:tr h="1094205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South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 African Police Services (SAPS)</a:t>
                      </a:r>
                      <a:endParaRPr lang="en-ZA" sz="2000" b="0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Port of Entry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 &amp; Borderline,</a:t>
                      </a:r>
                      <a:endParaRPr lang="en-ZA" sz="2000" b="0" dirty="0" smtClean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  <a:p>
                      <a:endParaRPr lang="en-ZA" sz="2000" b="0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Completed: June 2022,</a:t>
                      </a:r>
                      <a:endParaRPr lang="en-ZA" sz="2000" b="0" i="1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20616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5307651"/>
            <a:ext cx="8686381" cy="400110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Started </a:t>
            </a:r>
            <a:r>
              <a:rPr lang="en-US" sz="2000" b="1" i="1" dirty="0">
                <a:latin typeface="Gill Sans MT" panose="020B0502020104020203" pitchFamily="34" charset="0"/>
                <a:ea typeface="Cambria" panose="02040503050406030204" pitchFamily="18" charset="0"/>
              </a:rPr>
              <a:t>to co-ordinate, collaborate and co-operate at the operational levels,</a:t>
            </a:r>
            <a:endParaRPr lang="en-ZA" sz="2000" b="1" i="1" dirty="0"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9552" y="119214"/>
            <a:ext cx="8064896" cy="504056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PART B: </a:t>
            </a:r>
            <a:r>
              <a:rPr lang="en-US" sz="2400" b="1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DRAFTING </a:t>
            </a:r>
            <a:r>
              <a:rPr lang="en-US" sz="2400" b="1" i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OF SERVICE LEVEL AGREEMENTS: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96" y="706567"/>
            <a:ext cx="8856984" cy="51707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i="1" dirty="0"/>
          </a:p>
          <a:p>
            <a:pPr algn="just"/>
            <a:endParaRPr lang="en-ZA" dirty="0"/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923928" y="6425597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10D10A82-EC7D-4051-91C0-F2BDFF4106F7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3296"/>
            <a:ext cx="792088" cy="72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1746" y="6263734"/>
            <a:ext cx="23647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8040"/>
                </a:solidFill>
              </a:rPr>
              <a:t>Secure </a:t>
            </a:r>
            <a:r>
              <a:rPr lang="en-US" sz="1100" b="1" dirty="0">
                <a:solidFill>
                  <a:srgbClr val="008040"/>
                </a:solidFill>
              </a:rPr>
              <a:t>Borders for Development</a:t>
            </a:r>
            <a:endParaRPr lang="en-US" sz="11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23436"/>
              </p:ext>
            </p:extLst>
          </p:nvPr>
        </p:nvGraphicFramePr>
        <p:xfrm>
          <a:off x="179512" y="764707"/>
          <a:ext cx="8712968" cy="4574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2147">
                  <a:extLst>
                    <a:ext uri="{9D8B030D-6E8A-4147-A177-3AD203B41FA5}">
                      <a16:colId xmlns:a16="http://schemas.microsoft.com/office/drawing/2014/main" val="2806714096"/>
                    </a:ext>
                  </a:extLst>
                </a:gridCol>
                <a:gridCol w="2709134">
                  <a:extLst>
                    <a:ext uri="{9D8B030D-6E8A-4147-A177-3AD203B41FA5}">
                      <a16:colId xmlns:a16="http://schemas.microsoft.com/office/drawing/2014/main" val="2058812536"/>
                    </a:ext>
                  </a:extLst>
                </a:gridCol>
                <a:gridCol w="2881687">
                  <a:extLst>
                    <a:ext uri="{9D8B030D-6E8A-4147-A177-3AD203B41FA5}">
                      <a16:colId xmlns:a16="http://schemas.microsoft.com/office/drawing/2014/main" val="1934890885"/>
                    </a:ext>
                  </a:extLst>
                </a:gridCol>
              </a:tblGrid>
              <a:tr h="60366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Department/Entity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Nature of agreements,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Status of SLA</a:t>
                      </a:r>
                      <a:endParaRPr lang="en-ZA" sz="2000" b="1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257962"/>
                  </a:ext>
                </a:extLst>
              </a:tr>
              <a:tr h="732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National Dept. of Health,</a:t>
                      </a:r>
                      <a:endParaRPr lang="en-ZA" b="0" dirty="0" smtClean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  <a:p>
                      <a:endParaRPr lang="en-ZA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Service Level Agreement,</a:t>
                      </a:r>
                      <a:endParaRPr lang="en-ZA" b="0" dirty="0" smtClean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  <a:p>
                      <a:endParaRPr lang="en-ZA" b="0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Signed on 20 July 2022,</a:t>
                      </a:r>
                      <a:endParaRPr lang="en-ZA" b="0" i="1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843421"/>
                  </a:ext>
                </a:extLst>
              </a:tr>
              <a:tr h="73271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Dept.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 Forestry, Fisheries &amp; the Environment,</a:t>
                      </a:r>
                      <a:endParaRPr lang="en-ZA" b="0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Service Level Agreement,</a:t>
                      </a:r>
                      <a:endParaRPr lang="en-ZA" b="0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Discussions started,</a:t>
                      </a:r>
                      <a:endParaRPr lang="en-ZA" b="0" i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31050"/>
                  </a:ext>
                </a:extLst>
              </a:tr>
              <a:tr h="862382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Dept.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 Agriculture, Land Reform &amp; Rural Development,</a:t>
                      </a:r>
                      <a:endParaRPr lang="en-ZA" b="0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Service Level Agreement,</a:t>
                      </a:r>
                      <a:endParaRPr lang="en-ZA" b="0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Discussions started,</a:t>
                      </a:r>
                      <a:endParaRPr lang="en-ZA" b="0" i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206164"/>
                  </a:ext>
                </a:extLst>
              </a:tr>
              <a:tr h="631245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Dept.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 Home Affairs,</a:t>
                      </a:r>
                      <a:endParaRPr lang="en-ZA" b="0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Service Level Agreement,</a:t>
                      </a:r>
                      <a:endParaRPr lang="en-ZA" b="0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Discussions started,</a:t>
                      </a:r>
                      <a:endParaRPr lang="en-ZA" b="0" i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718405"/>
                  </a:ext>
                </a:extLst>
              </a:tr>
              <a:tr h="901779"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Cross-Border Road Transport Authority (CBRTA)</a:t>
                      </a:r>
                      <a:endParaRPr lang="en-US" b="0" dirty="0" smtClean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  <a:p>
                      <a:endParaRPr lang="en-ZA" b="0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Service Level Agreement,</a:t>
                      </a:r>
                      <a:endParaRPr lang="en-ZA" b="0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Cambria" panose="02040503050406030204" pitchFamily="18" charset="0"/>
                        </a:rPr>
                        <a:t>Discussions started.</a:t>
                      </a:r>
                      <a:endParaRPr lang="en-ZA" b="0" i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24118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0704" y="5431287"/>
            <a:ext cx="8712968" cy="369332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Other stakeholders would be engaged as we move along, such as SAHPRA, ACSA</a:t>
            </a:r>
            <a:endParaRPr lang="en-ZA" b="1" i="1" dirty="0"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12" y="1923026"/>
            <a:ext cx="8801137" cy="25831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400" b="1" u="sng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PART C:</a:t>
            </a: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4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UPDATE </a:t>
            </a:r>
            <a:r>
              <a:rPr lang="en-US" sz="24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ON CAPACITATION PROCESS:</a:t>
            </a: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endParaRPr lang="en-US" sz="2400" b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24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RECRUITMENT OF LEADERSHIP</a:t>
            </a: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24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ON-BOARDING &amp; DEPLOYMENT OF BORDER GUARDS</a:t>
            </a:r>
            <a:endParaRPr lang="en-US" sz="2400" b="1" i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/>
            <a:endParaRPr lang="en-ZA" dirty="0"/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864096" cy="736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3033" y="6309320"/>
            <a:ext cx="295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40"/>
                </a:solidFill>
              </a:rPr>
              <a:t>Secure </a:t>
            </a:r>
            <a:r>
              <a:rPr lang="en-US" sz="1400" b="1" dirty="0">
                <a:solidFill>
                  <a:srgbClr val="008040"/>
                </a:solidFill>
              </a:rPr>
              <a:t>Borders for Development</a:t>
            </a:r>
            <a:endParaRPr lang="en-US" sz="14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MA 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2"/>
            <a:ext cx="1559076" cy="1499138"/>
          </a:xfrm>
          <a:prstGeom prst="rect">
            <a:avLst/>
          </a:prstGeom>
        </p:spPr>
      </p:pic>
      <p:pic>
        <p:nvPicPr>
          <p:cNvPr id="10" name="Picture 9" descr="NDP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906043"/>
            <a:ext cx="1121381" cy="1080120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3877020" y="6211286"/>
            <a:ext cx="1512168" cy="315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Slide 13 of 21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403648" y="114323"/>
            <a:ext cx="6804756" cy="504056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PART C: </a:t>
            </a:r>
            <a:r>
              <a:rPr lang="en-US" sz="2400" b="1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RECRUITMENT OF LEADERSHIP:</a:t>
            </a:r>
            <a:endParaRPr lang="en-US" sz="2400" i="1" dirty="0">
              <a:solidFill>
                <a:srgbClr val="FFD21E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1125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1" indent="-342900" algn="just" fontAlgn="ctr"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Since the appointment of </a:t>
            </a:r>
            <a:r>
              <a:rPr lang="en-US" sz="2400" b="1" i="1" dirty="0">
                <a:latin typeface="Gill Sans MT" panose="020B0502020104020203" pitchFamily="34" charset="0"/>
                <a:ea typeface="Cambria" panose="02040503050406030204" pitchFamily="18" charset="0"/>
              </a:rPr>
              <a:t>Commissioner and the two Deputy Commissioners (Operations &amp; Corporate Services); </a:t>
            </a:r>
            <a:endParaRPr lang="en-US" sz="2400" b="1" i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342900" lvl="1" indent="-342900" algn="just" fontAlgn="ctr">
              <a:buFont typeface="Courier New" panose="02070309020205020404" pitchFamily="49" charset="0"/>
              <a:buChar char="o"/>
            </a:pPr>
            <a:endParaRPr lang="en-US" sz="2000" b="1" i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914400" lvl="1" indent="-457200" algn="just">
              <a:buAutoNum type="alphaLcParenBoth"/>
            </a:pPr>
            <a:r>
              <a:rPr lang="en-US" sz="22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Processes underway for recruitment of National Commanders: Border Control, National Commander: National Targeting Centre (NTC): (73 PTC);</a:t>
            </a:r>
          </a:p>
          <a:p>
            <a:pPr marL="914400" lvl="1" indent="-457200" algn="just">
              <a:buAutoNum type="alphaLcParenBoth"/>
            </a:pPr>
            <a:r>
              <a:rPr lang="en-US" sz="22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Later, we shall be recruiting 5 Regional Commanders </a:t>
            </a:r>
            <a:r>
              <a:rPr lang="en-US" sz="22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(post-integration);</a:t>
            </a:r>
          </a:p>
          <a:p>
            <a:pPr marL="896938" lvl="1" indent="-439738" algn="just">
              <a:buAutoNum type="alphaLcParenBoth" startAt="3"/>
            </a:pPr>
            <a:r>
              <a:rPr lang="en-US" sz="22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Later, we shall recruit the 72 Port Commanders </a:t>
            </a:r>
            <a:r>
              <a:rPr lang="en-US" sz="22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(Post- integration);</a:t>
            </a:r>
          </a:p>
          <a:p>
            <a:pPr marL="896938" lvl="1" indent="-439738" algn="just">
              <a:buFont typeface="Arial" panose="020B0604020202020204" pitchFamily="34" charset="0"/>
              <a:buAutoNum type="alphaLcParenBoth" startAt="3"/>
            </a:pPr>
            <a:r>
              <a:rPr lang="en-US" sz="2200" i="1" dirty="0">
                <a:latin typeface="Gill Sans MT" panose="020B0502020104020203" pitchFamily="34" charset="0"/>
                <a:ea typeface="Cambria" panose="02040503050406030204" pitchFamily="18" charset="0"/>
              </a:rPr>
              <a:t>Commissioned a study on the categorization of Ports of Entry </a:t>
            </a:r>
            <a:r>
              <a:rPr lang="en-US" sz="22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(for determination of ranks for Port Commanders); </a:t>
            </a:r>
            <a:endParaRPr lang="en-US" sz="2200" i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896938" lvl="1" indent="-439738" algn="just">
              <a:buFont typeface="Arial" panose="020B0604020202020204" pitchFamily="34" charset="0"/>
              <a:buAutoNum type="alphaLcParenBoth" startAt="3"/>
            </a:pPr>
            <a:r>
              <a:rPr lang="en-US" sz="2200" i="1" dirty="0">
                <a:latin typeface="Gill Sans MT" panose="020B0502020104020203" pitchFamily="34" charset="0"/>
                <a:ea typeface="Cambria" panose="02040503050406030204" pitchFamily="18" charset="0"/>
              </a:rPr>
              <a:t>Appointment of the Allowed for the recruitment of the </a:t>
            </a:r>
            <a:r>
              <a:rPr lang="en-US" sz="2200" b="1" i="1" dirty="0">
                <a:latin typeface="Gill Sans MT" panose="020B0502020104020203" pitchFamily="34" charset="0"/>
                <a:ea typeface="Cambria" panose="02040503050406030204" pitchFamily="18" charset="0"/>
              </a:rPr>
              <a:t>200 Border Guards</a:t>
            </a:r>
            <a:r>
              <a:rPr lang="en-US" sz="2200" i="1" dirty="0">
                <a:latin typeface="Gill Sans MT" panose="020B0502020104020203" pitchFamily="34" charset="0"/>
                <a:ea typeface="Cambria" panose="02040503050406030204" pitchFamily="18" charset="0"/>
              </a:rPr>
              <a:t>, (deployment matrix on the next slide</a:t>
            </a:r>
            <a:r>
              <a:rPr lang="en-US" sz="22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);</a:t>
            </a:r>
          </a:p>
          <a:p>
            <a:pPr marL="896938" lvl="1" indent="-439738" algn="just">
              <a:buFont typeface="Arial" panose="020B0604020202020204" pitchFamily="34" charset="0"/>
              <a:buAutoNum type="alphaLcParenBoth" startAt="3"/>
            </a:pPr>
            <a:r>
              <a:rPr lang="en-US" sz="22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Operational </a:t>
            </a:r>
            <a:r>
              <a:rPr lang="en-US" sz="2200" i="1" dirty="0">
                <a:latin typeface="Gill Sans MT" panose="020B0502020104020203" pitchFamily="34" charset="0"/>
                <a:ea typeface="Cambria" panose="02040503050406030204" pitchFamily="18" charset="0"/>
              </a:rPr>
              <a:t>Sub-Committee of the National Border Management </a:t>
            </a:r>
            <a:r>
              <a:rPr lang="en-US" sz="22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Coordinating </a:t>
            </a:r>
            <a:r>
              <a:rPr lang="en-US" sz="2200" i="1" dirty="0">
                <a:latin typeface="Gill Sans MT" panose="020B0502020104020203" pitchFamily="34" charset="0"/>
                <a:ea typeface="Cambria" panose="02040503050406030204" pitchFamily="18" charset="0"/>
              </a:rPr>
              <a:t>Committee (NBMCC) continues to coordinate current model:</a:t>
            </a:r>
          </a:p>
          <a:p>
            <a:pPr marL="896938" lvl="1" indent="-439738" algn="just">
              <a:buAutoNum type="alphaLcParenBoth" startAt="3"/>
            </a:pPr>
            <a:endParaRPr lang="en-US" sz="2000" i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i="1" dirty="0"/>
          </a:p>
          <a:p>
            <a:pPr algn="just"/>
            <a:endParaRPr lang="en-ZA" dirty="0"/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923928" y="6313939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10D10A82-EC7D-4051-91C0-F2BDFF4106F7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3296"/>
            <a:ext cx="792088" cy="6646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7782" y="6306483"/>
            <a:ext cx="25587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8040"/>
                </a:solidFill>
              </a:rPr>
              <a:t>Secure </a:t>
            </a:r>
            <a:r>
              <a:rPr lang="en-US" sz="1200" b="1" dirty="0">
                <a:solidFill>
                  <a:srgbClr val="008040"/>
                </a:solidFill>
              </a:rPr>
              <a:t>Borders for Development</a:t>
            </a:r>
            <a:endParaRPr lang="en-US" sz="12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0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95536" y="78210"/>
            <a:ext cx="8496944" cy="432050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PART C: </a:t>
            </a:r>
            <a:r>
              <a:rPr lang="en-US" sz="2400" b="1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ONBOARDING &amp; DEPLOYMENT OF GUARDS</a:t>
            </a:r>
            <a:endParaRPr lang="en-US" sz="2400" i="1" dirty="0">
              <a:solidFill>
                <a:srgbClr val="FFD21E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851920" y="6295450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10D10A82-EC7D-4051-91C0-F2BDFF4106F7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3296"/>
            <a:ext cx="792088" cy="72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7274" y="6349611"/>
            <a:ext cx="27152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8040"/>
                </a:solidFill>
              </a:rPr>
              <a:t>Secure </a:t>
            </a:r>
            <a:r>
              <a:rPr lang="en-US" sz="1200" b="1" dirty="0">
                <a:solidFill>
                  <a:srgbClr val="008040"/>
                </a:solidFill>
              </a:rPr>
              <a:t>Borders for Development</a:t>
            </a:r>
            <a:endParaRPr lang="en-US" sz="12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622557"/>
            <a:ext cx="8712968" cy="287845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i0.wp.com/hararelive.com/wp-content/uploads/2022/07/Untitled-8-1.webp?fit=680%2C380&amp;ss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5"/>
            <a:ext cx="4248472" cy="237626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tsoaledi Border Guar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5"/>
            <a:ext cx="4248472" cy="237626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4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8002" y="769287"/>
            <a:ext cx="8043862" cy="6051004"/>
          </a:xfrm>
          <a:ln>
            <a:solidFill>
              <a:srgbClr val="008040"/>
            </a:solidFill>
          </a:ln>
        </p:spPr>
      </p:pic>
      <p:pic>
        <p:nvPicPr>
          <p:cNvPr id="4" name="Picture 3" descr="BMA 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7882"/>
            <a:ext cx="899347" cy="923074"/>
          </a:xfrm>
          <a:prstGeom prst="rect">
            <a:avLst/>
          </a:prstGeom>
        </p:spPr>
      </p:pic>
      <p:pic>
        <p:nvPicPr>
          <p:cNvPr id="5" name="Picture 4" descr="NDP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941168"/>
            <a:ext cx="899347" cy="8637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-625198" y="3400450"/>
            <a:ext cx="23647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8040"/>
                </a:solidFill>
              </a:rPr>
              <a:t>Secure </a:t>
            </a:r>
            <a:r>
              <a:rPr lang="en-US" sz="1100" b="1" dirty="0">
                <a:solidFill>
                  <a:srgbClr val="008040"/>
                </a:solidFill>
              </a:rPr>
              <a:t>Borders for Development</a:t>
            </a:r>
            <a:endParaRPr lang="en-US" sz="1100" dirty="0">
              <a:solidFill>
                <a:srgbClr val="00804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9712" y="142208"/>
            <a:ext cx="6336704" cy="504056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PART C: </a:t>
            </a:r>
            <a:r>
              <a:rPr lang="en-US" sz="2000" b="1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DEPICTING </a:t>
            </a:r>
            <a:r>
              <a:rPr lang="en-US" sz="2000" b="1" i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VULNERABLE SEGMENTS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9605" y="207470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16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12" y="1923026"/>
            <a:ext cx="8801137" cy="25831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400" b="1" u="sng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PART D:</a:t>
            </a: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4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UPDATE </a:t>
            </a:r>
            <a:r>
              <a:rPr lang="en-US" sz="24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ON NATIONAL &amp; PORT </a:t>
            </a:r>
            <a:r>
              <a:rPr lang="en-US" sz="24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 TARGETING </a:t>
            </a:r>
            <a:r>
              <a:rPr lang="en-US" sz="24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CENTRES</a:t>
            </a: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endParaRPr lang="en-US" sz="2400" b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24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OPERATIONAL DYNAMICS OF TARGETING CENTRES</a:t>
            </a: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24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UPDATE ON OTHER CRITICAL MATTERS</a:t>
            </a:r>
            <a:endParaRPr lang="en-US" sz="2400" b="1" i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/>
            <a:endParaRPr lang="en-ZA" dirty="0"/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864096" cy="736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3033" y="6309320"/>
            <a:ext cx="295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40"/>
                </a:solidFill>
              </a:rPr>
              <a:t>Secure </a:t>
            </a:r>
            <a:r>
              <a:rPr lang="en-US" sz="1400" b="1" dirty="0">
                <a:solidFill>
                  <a:srgbClr val="008040"/>
                </a:solidFill>
              </a:rPr>
              <a:t>Borders for Development</a:t>
            </a:r>
            <a:endParaRPr lang="en-US" sz="14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MA 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2"/>
            <a:ext cx="1559076" cy="1499138"/>
          </a:xfrm>
          <a:prstGeom prst="rect">
            <a:avLst/>
          </a:prstGeom>
        </p:spPr>
      </p:pic>
      <p:pic>
        <p:nvPicPr>
          <p:cNvPr id="10" name="Picture 9" descr="NDP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906043"/>
            <a:ext cx="1121381" cy="1080120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3877020" y="6211286"/>
            <a:ext cx="1512168" cy="315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Slide 17 of 21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7BCF1F-B7EF-CE45-ABF9-05E30805D9A0}"/>
              </a:ext>
            </a:extLst>
          </p:cNvPr>
          <p:cNvSpPr txBox="1"/>
          <p:nvPr/>
        </p:nvSpPr>
        <p:spPr>
          <a:xfrm>
            <a:off x="25646" y="1412776"/>
            <a:ext cx="738664" cy="3816424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vert="vert270" wrap="square" rtlCol="0">
            <a:spAutoFit/>
          </a:bodyPr>
          <a:lstStyle/>
          <a:p>
            <a:pPr marL="257175" indent="-257175">
              <a:buFont typeface="+mj-lt"/>
              <a:buAutoNum type="alphaLcParenR"/>
            </a:pPr>
            <a:r>
              <a:rPr lang="en-US" sz="1200" dirty="0">
                <a:latin typeface="Gill Sans MT" panose="020B0502020104020203" pitchFamily="34" charset="0"/>
              </a:rPr>
              <a:t>National Commander: National </a:t>
            </a:r>
            <a:r>
              <a:rPr lang="en-US" sz="1200" dirty="0" smtClean="0">
                <a:latin typeface="Gill Sans MT" panose="020B0502020104020203" pitchFamily="34" charset="0"/>
              </a:rPr>
              <a:t>&amp; Port Targeting </a:t>
            </a:r>
            <a:r>
              <a:rPr lang="en-US" sz="1200" dirty="0">
                <a:latin typeface="Gill Sans MT" panose="020B0502020104020203" pitchFamily="34" charset="0"/>
              </a:rPr>
              <a:t>Centre </a:t>
            </a:r>
          </a:p>
          <a:p>
            <a:pPr marL="257175" indent="-257175">
              <a:buFont typeface="+mj-lt"/>
              <a:buAutoNum type="alphaLcParenR"/>
            </a:pPr>
            <a:r>
              <a:rPr lang="en-US" sz="1200" dirty="0">
                <a:latin typeface="Gill Sans MT" panose="020B0502020104020203" pitchFamily="34" charset="0"/>
              </a:rPr>
              <a:t>Director: Data Analysis</a:t>
            </a:r>
          </a:p>
          <a:p>
            <a:pPr marL="257175" indent="-257175">
              <a:buFont typeface="+mj-lt"/>
              <a:buAutoNum type="alphaLcParenR"/>
            </a:pPr>
            <a:r>
              <a:rPr lang="en-US" sz="1200" dirty="0">
                <a:latin typeface="Gill Sans MT" panose="020B0502020104020203" pitchFamily="34" charset="0"/>
              </a:rPr>
              <a:t>Director: Risk Targeting </a:t>
            </a:r>
          </a:p>
        </p:txBody>
      </p:sp>
      <p:pic>
        <p:nvPicPr>
          <p:cNvPr id="5" name="Picture 4" descr="OPERATIONAL CONCEPT">
            <a:extLst>
              <a:ext uri="{FF2B5EF4-FFF2-40B4-BE49-F238E27FC236}">
                <a16:creationId xmlns:a16="http://schemas.microsoft.com/office/drawing/2014/main" id="{14E15D26-AADD-7D4A-B0F1-D21032DAA8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60" y="980728"/>
            <a:ext cx="7954837" cy="4968552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51520" y="198029"/>
            <a:ext cx="8704918" cy="504056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PART D: </a:t>
            </a:r>
            <a:r>
              <a:rPr lang="en-US" sz="2000" b="1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OPERATIONAL DYNAMICS OF TARGETING CENTRES</a:t>
            </a:r>
            <a:endParaRPr lang="en-US" sz="2000" b="1" i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3851920" y="6295450"/>
            <a:ext cx="1512168" cy="315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Slide 18 of 21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3528" y="108368"/>
            <a:ext cx="8568952" cy="504056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PART D: </a:t>
            </a:r>
            <a:r>
              <a:rPr lang="en-US" sz="2400" b="1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UPDATE ON OTHER CRITICAL MATTERS:</a:t>
            </a:r>
            <a:endParaRPr lang="en-US" sz="2400" i="1" dirty="0">
              <a:solidFill>
                <a:srgbClr val="FFD21E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1125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fontAlgn="ctr">
              <a:buFont typeface="Courier New" panose="02070309020205020404" pitchFamily="49" charset="0"/>
              <a:buChar char="o"/>
            </a:pPr>
            <a:r>
              <a:rPr lang="en-US" sz="20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DPWI has finalized the auditing process of 50 percent of the 31 identified Ports of Entry infrastructure for transfer to BMA (remainder is 22):</a:t>
            </a:r>
            <a:r>
              <a:rPr lang="en-US" sz="20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 </a:t>
            </a:r>
          </a:p>
          <a:p>
            <a:pPr algn="just" fontAlgn="ctr">
              <a:buFont typeface="Courier New" panose="02070309020205020404" pitchFamily="49" charset="0"/>
              <a:buChar char="o"/>
            </a:pPr>
            <a:endParaRPr lang="en-US" sz="2000" b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 fontAlgn="ctr">
              <a:buFont typeface="Courier New" panose="02070309020205020404" pitchFamily="49" charset="0"/>
              <a:buChar char="o"/>
            </a:pPr>
            <a:r>
              <a:rPr lang="en-US" sz="20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Discussions with National Treasury on the Medium Terms Expenditure Framework (MTEF), in preparation for the MTBPS at advanced stages:</a:t>
            </a:r>
          </a:p>
          <a:p>
            <a:pPr marL="0" indent="0" algn="just" fontAlgn="ctr">
              <a:buNone/>
            </a:pPr>
            <a:endParaRPr lang="en-US" sz="2000" b="1" i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 fontAlgn="ctr">
              <a:buFont typeface="Courier New" panose="02070309020205020404" pitchFamily="49" charset="0"/>
              <a:buChar char="o"/>
            </a:pPr>
            <a:r>
              <a:rPr lang="en-US" sz="20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The onboarding of the Audit, Risk and Remuneration Committees to be finalized in the last quarter of this financial year: </a:t>
            </a:r>
          </a:p>
          <a:p>
            <a:pPr algn="just" fontAlgn="ctr">
              <a:buFont typeface="Courier New" panose="02070309020205020404" pitchFamily="49" charset="0"/>
              <a:buChar char="o"/>
            </a:pPr>
            <a:endParaRPr lang="en-US" sz="2000" b="1" i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 fontAlgn="ctr">
              <a:buFont typeface="Courier New" panose="02070309020205020404" pitchFamily="49" charset="0"/>
              <a:buChar char="o"/>
            </a:pPr>
            <a:r>
              <a:rPr lang="en-US" sz="20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Recruitment process is underway to onboard another 23 Border Guards for deployment at the KZN-Lesotho &amp; Eastern Cape-Lesotho segments:</a:t>
            </a:r>
          </a:p>
          <a:p>
            <a:pPr marL="0" indent="0" algn="just" fontAlgn="ctr">
              <a:buNone/>
            </a:pPr>
            <a:endParaRPr lang="en-US" sz="2000" b="1" i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342900" lvl="1" indent="-342900" algn="just" fontAlgn="ctr"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rgbClr val="00B0F0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Capacitation to converge with Integration on 31 March 2023- (ready for the 01</a:t>
            </a:r>
            <a:r>
              <a:rPr lang="en-US" sz="2000" b="1" i="1" baseline="30000" dirty="0">
                <a:solidFill>
                  <a:srgbClr val="00B0F0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st</a:t>
            </a:r>
            <a:r>
              <a:rPr lang="en-US" sz="2000" b="1" i="1" dirty="0">
                <a:solidFill>
                  <a:srgbClr val="00B0F0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 of April 2023)</a:t>
            </a:r>
          </a:p>
          <a:p>
            <a:pPr algn="just" fontAlgn="ctr">
              <a:buFont typeface="Courier New" panose="02070309020205020404" pitchFamily="49" charset="0"/>
              <a:buChar char="o"/>
            </a:pPr>
            <a:endParaRPr lang="en-US" sz="2000" b="1" i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i="1" dirty="0"/>
          </a:p>
          <a:p>
            <a:pPr algn="just"/>
            <a:endParaRPr lang="en-ZA" dirty="0"/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923928" y="6425597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10D10A82-EC7D-4051-91C0-F2BDFF4106F7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3296"/>
            <a:ext cx="792088" cy="6646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1746" y="6263734"/>
            <a:ext cx="23647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8040"/>
                </a:solidFill>
              </a:rPr>
              <a:t>Secure </a:t>
            </a:r>
            <a:r>
              <a:rPr lang="en-US" sz="1100" b="1" dirty="0">
                <a:solidFill>
                  <a:srgbClr val="008040"/>
                </a:solidFill>
              </a:rPr>
              <a:t>Borders for Development</a:t>
            </a:r>
            <a:endParaRPr lang="en-US" sz="11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5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27584" y="165716"/>
            <a:ext cx="7416824" cy="540061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8080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PURPOSE OF THE PRESENTATION</a:t>
            </a:r>
            <a:endParaRPr lang="en-US" sz="2400" dirty="0">
              <a:solidFill>
                <a:srgbClr val="008080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852936"/>
            <a:ext cx="8928992" cy="20426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Gill Sans MT" panose="020B0502020104020203" pitchFamily="34" charset="0"/>
                <a:ea typeface="Cambria" panose="02040503050406030204" pitchFamily="18" charset="0"/>
              </a:rPr>
              <a:t>The purpose of this presentation is to </a:t>
            </a:r>
            <a:r>
              <a:rPr lang="en-US" sz="24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update members of the Portfolio Committee on Home Affairs on the operationalization of Border Management Authority (BMA) as a Schedule 3(A) Public Entity,</a:t>
            </a:r>
            <a:endParaRPr lang="en-US" sz="2400" b="1" i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/>
            <a:endParaRPr lang="en-ZA" dirty="0"/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864096" cy="736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3033" y="6309320"/>
            <a:ext cx="295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40"/>
                </a:solidFill>
              </a:rPr>
              <a:t>Secure </a:t>
            </a:r>
            <a:r>
              <a:rPr lang="en-US" sz="1400" b="1" dirty="0">
                <a:solidFill>
                  <a:srgbClr val="008040"/>
                </a:solidFill>
              </a:rPr>
              <a:t>Borders for Development</a:t>
            </a:r>
            <a:endParaRPr lang="en-US" sz="14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MA 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20" y="921750"/>
            <a:ext cx="1559076" cy="1499138"/>
          </a:xfrm>
          <a:prstGeom prst="rect">
            <a:avLst/>
          </a:prstGeom>
        </p:spPr>
      </p:pic>
      <p:pic>
        <p:nvPicPr>
          <p:cNvPr id="10" name="Picture 9" descr="NDP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013539"/>
            <a:ext cx="899347" cy="863734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3877020" y="6211286"/>
            <a:ext cx="1512168" cy="315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Slide 2 of 21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63588" y="116633"/>
            <a:ext cx="7416824" cy="504056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RECOMMENDED WAY-FORWARD</a:t>
            </a:r>
            <a:endParaRPr lang="en-US" sz="2400" i="1" dirty="0">
              <a:solidFill>
                <a:srgbClr val="FFD21E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746098"/>
            <a:ext cx="8856984" cy="50591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Based on the afore-presented slides, members </a:t>
            </a:r>
            <a:r>
              <a:rPr lang="en-US" sz="2400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of the IMS leadership are urged to:</a:t>
            </a:r>
          </a:p>
          <a:p>
            <a:pPr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lvl="1" algn="just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Note the progress made towards the operationalization of BMA into a schedule 3 (a) public entity through integration &amp; capacitation,</a:t>
            </a:r>
          </a:p>
          <a:p>
            <a:pPr lvl="1" algn="just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Support the work and were possible assist to smoothen any challenges experienced along the way,</a:t>
            </a:r>
          </a:p>
          <a:p>
            <a:pPr lvl="1" algn="just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Champion the assertion that BMA seeks to </a:t>
            </a:r>
            <a:r>
              <a:rPr lang="en-US" sz="2000" b="1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secure borders for development </a:t>
            </a:r>
            <a:r>
              <a:rPr lang="en-US" sz="2000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through people &amp; trade facilitation, enhanced tourism, counter illicit trade, human smuggling &amp; trafficking,</a:t>
            </a:r>
          </a:p>
          <a:p>
            <a:pPr lvl="1" algn="just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Articulate correct and factual details on the rationale for the establishment of the BMA, including the anomaly that BMA seeks to address,</a:t>
            </a:r>
            <a:endParaRPr lang="en-US" sz="2000" i="1" dirty="0" smtClean="0">
              <a:solidFill>
                <a:srgbClr val="145D35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923928" y="6425597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10D10A82-EC7D-4051-91C0-F2BDFF4106F7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3296"/>
            <a:ext cx="792088" cy="6646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1746" y="6263734"/>
            <a:ext cx="23647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8040"/>
                </a:solidFill>
              </a:rPr>
              <a:t>Secure </a:t>
            </a:r>
            <a:r>
              <a:rPr lang="en-US" sz="1100" b="1" dirty="0">
                <a:solidFill>
                  <a:srgbClr val="008040"/>
                </a:solidFill>
              </a:rPr>
              <a:t>Borders for Development</a:t>
            </a:r>
            <a:endParaRPr lang="en-US" sz="11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9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88" y="1923399"/>
            <a:ext cx="8856984" cy="12737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endParaRPr lang="en-US" sz="2400" b="1" dirty="0" smtClean="0"/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8000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THANK YOU</a:t>
            </a:r>
            <a:r>
              <a:rPr lang="en-US" sz="2800" b="1" i="1" dirty="0" smtClean="0">
                <a:solidFill>
                  <a:srgbClr val="008000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,</a:t>
            </a:r>
            <a:endParaRPr lang="en-US" sz="2800" b="1" i="1" dirty="0">
              <a:solidFill>
                <a:srgbClr val="008000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/>
            <a:endParaRPr lang="en-ZA" dirty="0"/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864096" cy="792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7782" y="6278831"/>
            <a:ext cx="25587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8040"/>
                </a:solidFill>
              </a:rPr>
              <a:t>Secure </a:t>
            </a:r>
            <a:r>
              <a:rPr lang="en-US" sz="1200" b="1" dirty="0">
                <a:solidFill>
                  <a:srgbClr val="008040"/>
                </a:solidFill>
              </a:rPr>
              <a:t>Borders for Development</a:t>
            </a:r>
            <a:endParaRPr lang="en-US" sz="12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MA 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6632"/>
            <a:ext cx="1840462" cy="1564322"/>
          </a:xfrm>
          <a:prstGeom prst="rect">
            <a:avLst/>
          </a:prstGeom>
        </p:spPr>
      </p:pic>
      <p:pic>
        <p:nvPicPr>
          <p:cNvPr id="10" name="Picture 9" descr="NDP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29601"/>
            <a:ext cx="899347" cy="863734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3995936" y="6259446"/>
            <a:ext cx="1512168" cy="315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Slide 21 of 21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2952328" cy="177196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28" name="Picture 4" descr="Beitbridge: 200 guards deployed to combat illicit cross-border movement |  Re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94" y="3601438"/>
            <a:ext cx="4536504" cy="2189710"/>
          </a:xfrm>
          <a:prstGeom prst="rect">
            <a:avLst/>
          </a:prstGeom>
          <a:solidFill>
            <a:srgbClr val="FF0000"/>
          </a:solidFill>
          <a:ln>
            <a:solidFill>
              <a:srgbClr val="008000"/>
            </a:solidFill>
          </a:ln>
        </p:spPr>
      </p:pic>
      <p:pic>
        <p:nvPicPr>
          <p:cNvPr id="1026" name="Picture 2" descr="Border guards ready to secure SA's porous borderlines | eN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088232" cy="1492314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8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99592" y="116632"/>
            <a:ext cx="7343710" cy="499786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OUTLINE OF THE PRESENTATION</a:t>
            </a:r>
            <a:endParaRPr lang="en-US" sz="2400" i="1" dirty="0">
              <a:solidFill>
                <a:srgbClr val="FFD21E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38164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b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PART A: 	</a:t>
            </a:r>
            <a:r>
              <a:rPr lang="en-US" sz="20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BACKGROUND [RECAP FROM PREVIOUS BRIEF]:</a:t>
            </a:r>
          </a:p>
          <a:p>
            <a:pPr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PART B: 	</a:t>
            </a:r>
            <a:r>
              <a:rPr lang="en-US" sz="20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UPDATE ON THE INTEGRATION PROCESS:</a:t>
            </a:r>
            <a:endParaRPr lang="en-US" sz="2000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PART C: 	</a:t>
            </a:r>
            <a:r>
              <a:rPr lang="en-US" sz="20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UPDATE ON THE CAPACITATION PROCESS:</a:t>
            </a:r>
            <a:endParaRPr lang="en-US" sz="2000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en-US" sz="2000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PART D: 	</a:t>
            </a:r>
            <a:r>
              <a:rPr lang="en-US" sz="20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UPDATE ON NATIONAL &amp; PORT  TARGETING CENTRES: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en-US" sz="2400" dirty="0"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923928" y="6425597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10D10A82-EC7D-4051-91C0-F2BDFF4106F7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21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38385"/>
            <a:ext cx="864096" cy="819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99738" y="6425597"/>
            <a:ext cx="23647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8040"/>
                </a:solidFill>
              </a:rPr>
              <a:t>Secure </a:t>
            </a:r>
            <a:r>
              <a:rPr lang="en-US" sz="1100" b="1" dirty="0">
                <a:solidFill>
                  <a:srgbClr val="008040"/>
                </a:solidFill>
              </a:rPr>
              <a:t>Borders for Development</a:t>
            </a:r>
            <a:endParaRPr lang="en-US" sz="11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DP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093296"/>
            <a:ext cx="899347" cy="7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132856"/>
            <a:ext cx="8961828" cy="28803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400" b="1" u="sng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PART A:</a:t>
            </a: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Gill Sans MT" panose="020B0502020104020203" pitchFamily="34" charset="0"/>
                <a:ea typeface="Cambria" panose="02040503050406030204" pitchFamily="18" charset="0"/>
              </a:rPr>
              <a:t>BACKGROUND </a:t>
            </a:r>
            <a:r>
              <a:rPr lang="en-US" sz="2400" b="1" i="1" dirty="0">
                <a:latin typeface="Gill Sans MT" panose="020B0502020104020203" pitchFamily="34" charset="0"/>
                <a:ea typeface="Cambria" panose="02040503050406030204" pitchFamily="18" charset="0"/>
              </a:rPr>
              <a:t>[RECAP FROM PREVIOUS BRIEF]</a:t>
            </a: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endParaRPr lang="en-US" sz="2400" b="1" i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20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RECAP OF PROBLEM STATEMENT</a:t>
            </a: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20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RECAP OF LEGISLATIVE FRAMEWORK</a:t>
            </a: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20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APPROVED TRANSITIONAL STRUCTURE &amp; INCUBATION</a:t>
            </a:r>
            <a:endParaRPr lang="en-US" sz="2000" b="1" i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/>
            <a:endParaRPr lang="en-ZA" dirty="0"/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864096" cy="736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3033" y="6309320"/>
            <a:ext cx="295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40"/>
                </a:solidFill>
              </a:rPr>
              <a:t>Secure </a:t>
            </a:r>
            <a:r>
              <a:rPr lang="en-US" sz="1400" b="1" dirty="0">
                <a:solidFill>
                  <a:srgbClr val="008040"/>
                </a:solidFill>
              </a:rPr>
              <a:t>Borders for Development</a:t>
            </a:r>
            <a:endParaRPr lang="en-US" sz="14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MA 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1559076" cy="1499138"/>
          </a:xfrm>
          <a:prstGeom prst="rect">
            <a:avLst/>
          </a:prstGeom>
        </p:spPr>
      </p:pic>
      <p:pic>
        <p:nvPicPr>
          <p:cNvPr id="10" name="Picture 9" descr="NDP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085184"/>
            <a:ext cx="936104" cy="877126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3877020" y="6211286"/>
            <a:ext cx="1512168" cy="315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Slide 4 of 21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63588" y="116633"/>
            <a:ext cx="7416824" cy="352134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PART A: </a:t>
            </a:r>
            <a:r>
              <a:rPr lang="en-US" sz="2400" b="1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RECAP ON THE PROBLEM STATEMENT:</a:t>
            </a:r>
            <a:endParaRPr lang="en-US" sz="2400" i="1" dirty="0">
              <a:solidFill>
                <a:srgbClr val="FFD21E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561992"/>
            <a:ext cx="8856984" cy="53152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fontAlgn="ctr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" panose="020B0502020104020203" pitchFamily="34" charset="0"/>
                <a:ea typeface="Cambria" panose="02040503050406030204" pitchFamily="18" charset="0"/>
              </a:rPr>
              <a:t>Since 1994, </a:t>
            </a:r>
            <a:r>
              <a:rPr lang="en-US" sz="20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we </a:t>
            </a:r>
            <a:r>
              <a:rPr lang="en-US" sz="2000" b="1" dirty="0">
                <a:latin typeface="Gill Sans MT" panose="020B0502020104020203" pitchFamily="34" charset="0"/>
                <a:ea typeface="Cambria" panose="02040503050406030204" pitchFamily="18" charset="0"/>
              </a:rPr>
              <a:t>deployed a </a:t>
            </a:r>
            <a:r>
              <a:rPr lang="en-US" sz="20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multi-agency approach: 7 </a:t>
            </a:r>
            <a:r>
              <a:rPr lang="en-US" sz="18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organs of state conducting border </a:t>
            </a:r>
            <a:r>
              <a:rPr lang="en-US" sz="1800" dirty="0">
                <a:latin typeface="Gill Sans MT" panose="020B0502020104020203" pitchFamily="34" charset="0"/>
                <a:ea typeface="Cambria" panose="02040503050406030204" pitchFamily="18" charset="0"/>
              </a:rPr>
              <a:t>law enforcement </a:t>
            </a:r>
            <a:r>
              <a:rPr lang="en-US" sz="18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in Ports of Entry &amp; borderline,</a:t>
            </a:r>
            <a:endParaRPr lang="en-US" sz="1800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800100" lvl="1" indent="-342900" algn="just">
              <a:buAutoNum type="alphaLcParenBoth"/>
            </a:pPr>
            <a:endParaRPr lang="en-US" sz="1800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800100" lvl="1" indent="-342900" algn="just">
              <a:buAutoNum type="alphaLcParenBoth"/>
            </a:pPr>
            <a:r>
              <a:rPr lang="en-US" sz="1800" dirty="0">
                <a:latin typeface="Gill Sans MT" panose="020B0502020104020203" pitchFamily="34" charset="0"/>
                <a:ea typeface="Cambria" panose="02040503050406030204" pitchFamily="18" charset="0"/>
              </a:rPr>
              <a:t>As a result, about five </a:t>
            </a:r>
            <a:r>
              <a:rPr lang="en-US" sz="1800" b="1" u="sng" dirty="0">
                <a:latin typeface="Gill Sans MT" panose="020B0502020104020203" pitchFamily="34" charset="0"/>
                <a:ea typeface="Cambria" panose="02040503050406030204" pitchFamily="18" charset="0"/>
              </a:rPr>
              <a:t>coordination</a:t>
            </a:r>
            <a:r>
              <a:rPr lang="en-US" sz="1800" dirty="0">
                <a:latin typeface="Gill Sans MT" panose="020B0502020104020203" pitchFamily="34" charset="0"/>
                <a:ea typeface="Cambria" panose="02040503050406030204" pitchFamily="18" charset="0"/>
              </a:rPr>
              <a:t> iterations </a:t>
            </a:r>
            <a:r>
              <a:rPr lang="en-US" sz="18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emerged:</a:t>
            </a:r>
            <a:endParaRPr lang="en-US" sz="1800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1314450" lvl="2" indent="-400050" algn="just">
              <a:buFont typeface="+mj-lt"/>
              <a:buAutoNum type="romanLcPeriod"/>
            </a:pPr>
            <a:r>
              <a:rPr lang="en-US" sz="1600" i="1" dirty="0">
                <a:latin typeface="Gill Sans MT" panose="020B0502020104020203" pitchFamily="34" charset="0"/>
                <a:ea typeface="Cambria" panose="02040503050406030204" pitchFamily="18" charset="0"/>
              </a:rPr>
              <a:t>Border Affairs Coordinating Committee (BACC - 1996)</a:t>
            </a:r>
          </a:p>
          <a:p>
            <a:pPr marL="1314450" lvl="2" indent="-400050" algn="just">
              <a:buFont typeface="+mj-lt"/>
              <a:buAutoNum type="romanLcPeriod"/>
            </a:pPr>
            <a:r>
              <a:rPr lang="en-US" sz="1600" i="1" dirty="0">
                <a:latin typeface="Gill Sans MT" panose="020B0502020104020203" pitchFamily="34" charset="0"/>
                <a:ea typeface="Cambria" panose="02040503050406030204" pitchFamily="18" charset="0"/>
              </a:rPr>
              <a:t>National Inter-Departmental Structure on Border Control (NIDS – 1997)</a:t>
            </a:r>
          </a:p>
          <a:p>
            <a:pPr marL="1314450" lvl="2" indent="-400050" algn="just">
              <a:buFont typeface="+mj-lt"/>
              <a:buAutoNum type="romanLcPeriod"/>
            </a:pPr>
            <a:r>
              <a:rPr lang="en-US" sz="1600" i="1" dirty="0">
                <a:latin typeface="Gill Sans MT" panose="020B0502020104020203" pitchFamily="34" charset="0"/>
                <a:ea typeface="Cambria" panose="02040503050406030204" pitchFamily="18" charset="0"/>
              </a:rPr>
              <a:t>Border Control Operational Coordinating Committee (BCOCC - 2001)</a:t>
            </a:r>
          </a:p>
          <a:p>
            <a:pPr marL="1314450" lvl="2" indent="-400050" algn="just">
              <a:buFont typeface="+mj-lt"/>
              <a:buAutoNum type="romanLcPeriod"/>
            </a:pPr>
            <a:r>
              <a:rPr lang="en-US" sz="1600" i="1" dirty="0">
                <a:latin typeface="Gill Sans MT" panose="020B0502020104020203" pitchFamily="34" charset="0"/>
                <a:ea typeface="Cambria" panose="02040503050406030204" pitchFamily="18" charset="0"/>
              </a:rPr>
              <a:t>Inter-Agency Clearing Forum (IACF - 2010)</a:t>
            </a:r>
          </a:p>
          <a:p>
            <a:pPr marL="1314450" lvl="2" indent="-400050" algn="just">
              <a:buFont typeface="+mj-lt"/>
              <a:buAutoNum type="romanLcPeriod"/>
            </a:pPr>
            <a:r>
              <a:rPr lang="en-US" sz="1600" i="1" dirty="0">
                <a:latin typeface="Gill Sans MT" panose="020B0502020104020203" pitchFamily="34" charset="0"/>
                <a:ea typeface="Cambria" panose="02040503050406030204" pitchFamily="18" charset="0"/>
              </a:rPr>
              <a:t>National Border Management Coordinating Committee (NBMCC - 2013)  </a:t>
            </a:r>
          </a:p>
          <a:p>
            <a:pPr marL="800100" lvl="1" indent="-342900" algn="just">
              <a:buAutoNum type="alphaLcParenBoth"/>
            </a:pPr>
            <a:endParaRPr lang="en-US" sz="1800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800100" lvl="1" indent="-342900" algn="just">
              <a:buAutoNum type="alphaLcParenBoth" startAt="3"/>
            </a:pPr>
            <a:r>
              <a:rPr lang="en-US" sz="18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In 28 years, it is clear this </a:t>
            </a:r>
            <a:r>
              <a:rPr lang="en-US" sz="18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multi-agency </a:t>
            </a:r>
            <a:r>
              <a:rPr lang="en-US" sz="1800" b="1" i="1" dirty="0">
                <a:latin typeface="Gill Sans MT" panose="020B0502020104020203" pitchFamily="34" charset="0"/>
                <a:ea typeface="Cambria" panose="02040503050406030204" pitchFamily="18" charset="0"/>
              </a:rPr>
              <a:t>approach</a:t>
            </a:r>
            <a:r>
              <a:rPr lang="en-US" sz="1800" dirty="0">
                <a:latin typeface="Gill Sans MT" panose="020B0502020104020203" pitchFamily="34" charset="0"/>
                <a:ea typeface="Cambria" panose="02040503050406030204" pitchFamily="18" charset="0"/>
              </a:rPr>
              <a:t>, </a:t>
            </a:r>
            <a:r>
              <a:rPr lang="en-US" sz="18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depending on </a:t>
            </a:r>
            <a:r>
              <a:rPr lang="en-US" sz="1800" dirty="0">
                <a:latin typeface="Gill Sans MT" panose="020B0502020104020203" pitchFamily="34" charset="0"/>
                <a:ea typeface="Cambria" panose="02040503050406030204" pitchFamily="18" charset="0"/>
              </a:rPr>
              <a:t>informal </a:t>
            </a:r>
            <a:r>
              <a:rPr lang="en-US" sz="1800" b="1" i="1" dirty="0">
                <a:latin typeface="Gill Sans MT" panose="020B0502020104020203" pitchFamily="34" charset="0"/>
                <a:ea typeface="Cambria" panose="02040503050406030204" pitchFamily="18" charset="0"/>
              </a:rPr>
              <a:t>coordination</a:t>
            </a:r>
            <a:r>
              <a:rPr lang="en-US" sz="1800" dirty="0">
                <a:latin typeface="Gill Sans MT" panose="020B0502020104020203" pitchFamily="34" charset="0"/>
                <a:ea typeface="Cambria" panose="02040503050406030204" pitchFamily="18" charset="0"/>
              </a:rPr>
              <a:t> </a:t>
            </a:r>
            <a:r>
              <a:rPr lang="en-US" sz="18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created fragmentation</a:t>
            </a:r>
            <a:r>
              <a:rPr lang="en-US" sz="1800" i="1" dirty="0">
                <a:latin typeface="Gill Sans MT" panose="020B0502020104020203" pitchFamily="34" charset="0"/>
                <a:ea typeface="Cambria" panose="02040503050406030204" pitchFamily="18" charset="0"/>
              </a:rPr>
              <a:t>, </a:t>
            </a:r>
            <a:r>
              <a:rPr lang="en-US" sz="18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silo </a:t>
            </a:r>
            <a:r>
              <a:rPr lang="en-US" sz="1800" i="1" dirty="0">
                <a:latin typeface="Gill Sans MT" panose="020B0502020104020203" pitchFamily="34" charset="0"/>
                <a:ea typeface="Cambria" panose="02040503050406030204" pitchFamily="18" charset="0"/>
              </a:rPr>
              <a:t>realities, </a:t>
            </a:r>
            <a:r>
              <a:rPr lang="en-US" sz="18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corruption,</a:t>
            </a:r>
            <a:endParaRPr lang="en-US" sz="1800" i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800100" lvl="1" indent="-342900" algn="just">
              <a:buAutoNum type="alphaLcParenBoth" startAt="3"/>
            </a:pPr>
            <a:endParaRPr lang="en-US" sz="1800" i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800100" lvl="1" indent="-342900" algn="just">
              <a:buAutoNum type="alphaLcParenBoth" startAt="3"/>
            </a:pPr>
            <a:r>
              <a:rPr lang="en-US" sz="18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Now, we are moving </a:t>
            </a:r>
            <a:r>
              <a:rPr lang="en-US" sz="1800" dirty="0">
                <a:latin typeface="Gill Sans MT" panose="020B0502020104020203" pitchFamily="34" charset="0"/>
                <a:ea typeface="Cambria" panose="02040503050406030204" pitchFamily="18" charset="0"/>
              </a:rPr>
              <a:t>away from this multi-agency </a:t>
            </a:r>
            <a:r>
              <a:rPr lang="en-US" sz="18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approach to </a:t>
            </a:r>
            <a:r>
              <a:rPr lang="en-US" sz="1800" dirty="0">
                <a:latin typeface="Gill Sans MT" panose="020B0502020104020203" pitchFamily="34" charset="0"/>
                <a:ea typeface="Cambria" panose="02040503050406030204" pitchFamily="18" charset="0"/>
              </a:rPr>
              <a:t>an </a:t>
            </a:r>
            <a:r>
              <a:rPr lang="en-US" sz="1800" b="1" i="1" dirty="0">
                <a:latin typeface="Gill Sans MT" panose="020B0502020104020203" pitchFamily="34" charset="0"/>
                <a:ea typeface="Cambria" panose="02040503050406030204" pitchFamily="18" charset="0"/>
              </a:rPr>
              <a:t>integrated border management </a:t>
            </a:r>
            <a:r>
              <a:rPr lang="en-US" sz="18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approach </a:t>
            </a:r>
            <a:r>
              <a:rPr lang="en-US" sz="18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w</a:t>
            </a:r>
            <a:r>
              <a:rPr lang="en-US" sz="18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ith </a:t>
            </a:r>
            <a:r>
              <a:rPr lang="en-US" sz="1800" dirty="0">
                <a:latin typeface="Gill Sans MT" panose="020B0502020104020203" pitchFamily="34" charset="0"/>
                <a:ea typeface="Cambria" panose="02040503050406030204" pitchFamily="18" charset="0"/>
              </a:rPr>
              <a:t>a </a:t>
            </a:r>
            <a:r>
              <a:rPr lang="en-US" sz="1800" b="1" i="1" dirty="0">
                <a:latin typeface="Gill Sans MT" panose="020B0502020104020203" pitchFamily="34" charset="0"/>
                <a:ea typeface="Cambria" panose="02040503050406030204" pitchFamily="18" charset="0"/>
              </a:rPr>
              <a:t>single command and control</a:t>
            </a:r>
            <a:r>
              <a:rPr lang="en-US" sz="1800" b="1" dirty="0">
                <a:latin typeface="Gill Sans MT" panose="020B0502020104020203" pitchFamily="34" charset="0"/>
                <a:ea typeface="Cambria" panose="02040503050406030204" pitchFamily="18" charset="0"/>
              </a:rPr>
              <a:t>, </a:t>
            </a:r>
            <a:endParaRPr lang="en-US" sz="1800" b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800100" lvl="1" indent="-342900" algn="just">
              <a:buAutoNum type="alphaLcParenBoth" startAt="3"/>
            </a:pPr>
            <a:endParaRPr lang="en-US" sz="1800" b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800100" lvl="1" indent="-342900" algn="just">
              <a:buAutoNum type="alphaLcParenBoth" startAt="3"/>
            </a:pPr>
            <a:r>
              <a:rPr lang="en-US" sz="18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BMA assumes all frontline functions, while</a:t>
            </a:r>
            <a:r>
              <a:rPr lang="en-US" sz="18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 </a:t>
            </a:r>
            <a:r>
              <a:rPr lang="en-US" sz="18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departments retain policy &amp; legislative,</a:t>
            </a:r>
            <a:endParaRPr lang="en-US" sz="1800" b="1" i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i="1" dirty="0"/>
          </a:p>
          <a:p>
            <a:pPr algn="just"/>
            <a:endParaRPr lang="en-ZA" dirty="0"/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923928" y="6425597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10D10A82-EC7D-4051-91C0-F2BDFF4106F7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21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3296"/>
            <a:ext cx="792088" cy="6646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1746" y="6263734"/>
            <a:ext cx="23647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8040"/>
                </a:solidFill>
              </a:rPr>
              <a:t>Secure </a:t>
            </a:r>
            <a:r>
              <a:rPr lang="en-US" sz="1100" b="1" dirty="0">
                <a:solidFill>
                  <a:srgbClr val="008040"/>
                </a:solidFill>
              </a:rPr>
              <a:t>Borders for Development</a:t>
            </a:r>
            <a:endParaRPr lang="en-US" sz="11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9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67544" y="108368"/>
            <a:ext cx="8280920" cy="504056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PART A: </a:t>
            </a:r>
            <a:r>
              <a:rPr lang="en-US" sz="2400" b="1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RECAP ON THE BMA LEGISLATIVE MANDATE:</a:t>
            </a:r>
            <a:endParaRPr lang="en-US" sz="2400" i="1" dirty="0">
              <a:solidFill>
                <a:srgbClr val="FFD21E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1125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fontAlgn="ctr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" panose="020B0502020104020203" pitchFamily="34" charset="0"/>
                <a:ea typeface="Cambria" panose="02040503050406030204" pitchFamily="18" charset="0"/>
              </a:rPr>
              <a:t>Based on Section 5 of the BMA Act, the Authority is expected to fulfill the following legislated mandate:</a:t>
            </a:r>
          </a:p>
          <a:p>
            <a:pPr algn="just" fontAlgn="ctr">
              <a:buFont typeface="Courier New" panose="02070309020205020404" pitchFamily="49" charset="0"/>
              <a:buChar char="o"/>
            </a:pPr>
            <a:endParaRPr lang="en-US" sz="2000" b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marL="800100" lvl="1" indent="-342900" algn="just">
              <a:buAutoNum type="alphaLcParenBoth"/>
            </a:pPr>
            <a:r>
              <a:rPr lang="en-US" sz="2000" i="1" dirty="0">
                <a:latin typeface="Gill Sans MT" panose="020B0502020104020203" pitchFamily="34" charset="0"/>
                <a:ea typeface="Cambria" panose="02040503050406030204" pitchFamily="18" charset="0"/>
              </a:rPr>
              <a:t>Facilitate and manage the legitimate movement of persons within the border law enforcement area and at ports of entry; </a:t>
            </a:r>
          </a:p>
          <a:p>
            <a:pPr marL="800100" lvl="1" indent="-342900" algn="just">
              <a:buAutoNum type="alphaLcParenBoth"/>
            </a:pPr>
            <a:r>
              <a:rPr lang="en-US" sz="20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Facilitate </a:t>
            </a:r>
            <a:r>
              <a:rPr lang="en-US" sz="2000" i="1" dirty="0">
                <a:latin typeface="Gill Sans MT" panose="020B0502020104020203" pitchFamily="34" charset="0"/>
                <a:ea typeface="Cambria" panose="02040503050406030204" pitchFamily="18" charset="0"/>
              </a:rPr>
              <a:t>and manage the legitimate movement of goods within the border law enforcement area and at ports of entry; </a:t>
            </a:r>
          </a:p>
          <a:p>
            <a:pPr marL="800100" lvl="1" indent="-342900" algn="just">
              <a:buAutoNum type="alphaLcParenBoth" startAt="3"/>
            </a:pPr>
            <a:r>
              <a:rPr lang="en-US" sz="20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Co-operate </a:t>
            </a:r>
            <a:r>
              <a:rPr lang="en-US" sz="2000" i="1" dirty="0">
                <a:latin typeface="Gill Sans MT" panose="020B0502020104020203" pitchFamily="34" charset="0"/>
                <a:ea typeface="Cambria" panose="02040503050406030204" pitchFamily="18" charset="0"/>
              </a:rPr>
              <a:t>and co-ordinate its border law enforcement functions with </a:t>
            </a:r>
            <a:r>
              <a:rPr lang="en-US" sz="20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SAPS</a:t>
            </a:r>
            <a:r>
              <a:rPr lang="en-US" sz="2000" i="1" dirty="0">
                <a:latin typeface="Gill Sans MT" panose="020B0502020104020203" pitchFamily="34" charset="0"/>
                <a:ea typeface="Cambria" panose="02040503050406030204" pitchFamily="18" charset="0"/>
              </a:rPr>
              <a:t>, SARS &amp; </a:t>
            </a:r>
            <a:r>
              <a:rPr lang="en-US" sz="20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SANDF, </a:t>
            </a:r>
            <a:r>
              <a:rPr lang="en-US" sz="2000" i="1" dirty="0">
                <a:latin typeface="Gill Sans MT" panose="020B0502020104020203" pitchFamily="34" charset="0"/>
                <a:ea typeface="Cambria" panose="02040503050406030204" pitchFamily="18" charset="0"/>
              </a:rPr>
              <a:t>border communities or any other persons.</a:t>
            </a:r>
          </a:p>
          <a:p>
            <a:pPr marL="457200" lvl="1" indent="0" algn="just">
              <a:buNone/>
            </a:pPr>
            <a:endParaRPr lang="en-US" sz="1800" i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Section </a:t>
            </a:r>
            <a:r>
              <a:rPr lang="en-US" sz="2000" dirty="0">
                <a:latin typeface="Gill Sans MT" panose="020B0502020104020203" pitchFamily="34" charset="0"/>
                <a:ea typeface="Cambria" panose="02040503050406030204" pitchFamily="18" charset="0"/>
              </a:rPr>
              <a:t>4 (2) emphasizes that </a:t>
            </a:r>
            <a:r>
              <a:rPr lang="en-US" sz="2000" i="1" dirty="0">
                <a:latin typeface="Gill Sans MT" panose="020B0502020104020203" pitchFamily="34" charset="0"/>
                <a:ea typeface="Cambria" panose="02040503050406030204" pitchFamily="18" charset="0"/>
              </a:rPr>
              <a:t>border law enforcement </a:t>
            </a:r>
            <a:r>
              <a:rPr lang="en-US" sz="2000" dirty="0">
                <a:latin typeface="Gill Sans MT" panose="020B0502020104020203" pitchFamily="34" charset="0"/>
                <a:ea typeface="Cambria" panose="02040503050406030204" pitchFamily="18" charset="0"/>
              </a:rPr>
              <a:t>functions </a:t>
            </a:r>
            <a:r>
              <a:rPr lang="en-US" sz="20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should </a:t>
            </a:r>
            <a:r>
              <a:rPr lang="en-US" sz="2000" dirty="0">
                <a:latin typeface="Gill Sans MT" panose="020B0502020104020203" pitchFamily="34" charset="0"/>
                <a:ea typeface="Cambria" panose="02040503050406030204" pitchFamily="18" charset="0"/>
              </a:rPr>
              <a:t>be </a:t>
            </a:r>
            <a:r>
              <a:rPr lang="en-US" sz="2000" i="1" u="sng" dirty="0">
                <a:latin typeface="Gill Sans MT" panose="020B0502020104020203" pitchFamily="34" charset="0"/>
                <a:ea typeface="Cambria" panose="02040503050406030204" pitchFamily="18" charset="0"/>
              </a:rPr>
              <a:t>exclusively</a:t>
            </a:r>
            <a:r>
              <a:rPr lang="en-US" sz="2000" dirty="0">
                <a:latin typeface="Gill Sans MT" panose="020B0502020104020203" pitchFamily="34" charset="0"/>
                <a:ea typeface="Cambria" panose="02040503050406030204" pitchFamily="18" charset="0"/>
              </a:rPr>
              <a:t> performed by the officers of the BMA</a:t>
            </a:r>
            <a:r>
              <a:rPr lang="en-US" sz="20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,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1800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BMA’s is overseen by the </a:t>
            </a:r>
            <a:r>
              <a:rPr lang="en-US" sz="20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Border Technical Committee </a:t>
            </a:r>
            <a:r>
              <a:rPr lang="en-US" sz="20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(BTC) &amp; </a:t>
            </a:r>
            <a:r>
              <a:rPr lang="en-US" sz="20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Inter-Ministerial Consultative Committee</a:t>
            </a:r>
            <a:r>
              <a:rPr lang="en-US" sz="200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 (IMCC) – </a:t>
            </a:r>
            <a:r>
              <a:rPr lang="en-US" sz="200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(No Board).</a:t>
            </a:r>
            <a:endParaRPr lang="en-US" sz="2000" i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i="1" dirty="0"/>
          </a:p>
          <a:p>
            <a:pPr algn="just"/>
            <a:endParaRPr lang="en-ZA" dirty="0"/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923928" y="6425597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10D10A82-EC7D-4051-91C0-F2BDFF4106F7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21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3296"/>
            <a:ext cx="792088" cy="6646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1746" y="6263734"/>
            <a:ext cx="23647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8040"/>
                </a:solidFill>
              </a:rPr>
              <a:t>Secure </a:t>
            </a:r>
            <a:r>
              <a:rPr lang="en-US" sz="1100" b="1" dirty="0">
                <a:solidFill>
                  <a:srgbClr val="008040"/>
                </a:solidFill>
              </a:rPr>
              <a:t>Borders for Development</a:t>
            </a:r>
            <a:endParaRPr lang="en-US" sz="11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3528" y="108368"/>
            <a:ext cx="8568952" cy="504056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PART A: </a:t>
            </a:r>
            <a:r>
              <a:rPr lang="en-US" sz="2400" b="1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TRANSITIONAL STRUCTURE &amp; INCUBATION:</a:t>
            </a:r>
            <a:endParaRPr lang="en-US" sz="2400" i="1" dirty="0">
              <a:solidFill>
                <a:srgbClr val="FFD21E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1125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fontAlgn="ctr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35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Work undertaken towards for approval of the Transitional Structure </a:t>
            </a:r>
            <a:r>
              <a:rPr lang="en-US" sz="235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(capacitation of the structure to be reflected on later slides):</a:t>
            </a:r>
            <a:r>
              <a:rPr lang="en-US" sz="235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 </a:t>
            </a:r>
          </a:p>
          <a:p>
            <a:pPr algn="just" fontAlgn="ctr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350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 fontAlgn="ctr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350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Work undertaken for the incubation </a:t>
            </a:r>
            <a:r>
              <a:rPr lang="en-US" sz="2350" dirty="0">
                <a:latin typeface="Gill Sans MT" panose="020B0502020104020203" pitchFamily="34" charset="0"/>
                <a:ea typeface="Cambria" panose="02040503050406030204" pitchFamily="18" charset="0"/>
              </a:rPr>
              <a:t>of </a:t>
            </a:r>
            <a:r>
              <a:rPr lang="en-US" sz="2350" i="1" dirty="0">
                <a:latin typeface="Gill Sans MT" panose="020B0502020104020203" pitchFamily="34" charset="0"/>
                <a:ea typeface="Cambria" panose="02040503050406030204" pitchFamily="18" charset="0"/>
              </a:rPr>
              <a:t>BMA as a special Branch within </a:t>
            </a:r>
            <a:r>
              <a:rPr lang="en-US" sz="235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the Department </a:t>
            </a:r>
            <a:r>
              <a:rPr lang="en-US" sz="2350" i="1" dirty="0">
                <a:latin typeface="Gill Sans MT" panose="020B0502020104020203" pitchFamily="34" charset="0"/>
                <a:ea typeface="Cambria" panose="02040503050406030204" pitchFamily="18" charset="0"/>
              </a:rPr>
              <a:t>of Home Affairs</a:t>
            </a:r>
            <a:r>
              <a:rPr lang="en-US" sz="235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:</a:t>
            </a:r>
          </a:p>
          <a:p>
            <a:pPr marL="0" indent="0" algn="just" fontAlgn="ctr">
              <a:spcBef>
                <a:spcPts val="0"/>
              </a:spcBef>
              <a:buNone/>
            </a:pPr>
            <a:endParaRPr lang="en-US" sz="2350" i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 fontAlgn="ctr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35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Work undertaken to engage Labour through the Public Service Coordinating Bargaining Council (PSCBC) on the integration process:</a:t>
            </a:r>
          </a:p>
          <a:p>
            <a:pPr algn="just" fontAlgn="ctr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350" i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 fontAlgn="ctr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35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Work undertaken to source the funding from National Treasury to assist in the operationalization of the BMA towards a Schedule 3(A) public entity:</a:t>
            </a:r>
          </a:p>
          <a:p>
            <a:pPr marL="0" indent="0" algn="just" fontAlgn="ctr">
              <a:spcBef>
                <a:spcPts val="0"/>
              </a:spcBef>
              <a:buNone/>
            </a:pPr>
            <a:endParaRPr lang="en-US" sz="2350" i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 fontAlgn="ctr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350" i="1" dirty="0">
                <a:latin typeface="Gill Sans MT" panose="020B0502020104020203" pitchFamily="34" charset="0"/>
                <a:ea typeface="Cambria" panose="02040503050406030204" pitchFamily="18" charset="0"/>
              </a:rPr>
              <a:t>Signed Service Level Agreement (SLA</a:t>
            </a:r>
            <a:r>
              <a:rPr lang="en-US" sz="2350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) between Commissioner &amp; DG to facilitate the application of shared service delivery model:</a:t>
            </a:r>
            <a:endParaRPr lang="en-US" sz="2350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i="1" dirty="0"/>
          </a:p>
          <a:p>
            <a:pPr algn="just"/>
            <a:endParaRPr lang="en-ZA" dirty="0"/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923928" y="6425597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10D10A82-EC7D-4051-91C0-F2BDFF4106F7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21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3296"/>
            <a:ext cx="792088" cy="6646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1746" y="6263734"/>
            <a:ext cx="23647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8040"/>
                </a:solidFill>
              </a:rPr>
              <a:t>Secure </a:t>
            </a:r>
            <a:r>
              <a:rPr lang="en-US" sz="1100" b="1" dirty="0">
                <a:solidFill>
                  <a:srgbClr val="008040"/>
                </a:solidFill>
              </a:rPr>
              <a:t>Borders for Development</a:t>
            </a:r>
            <a:endParaRPr lang="en-US" sz="11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4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33123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400" b="1" u="sng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PART B:</a:t>
            </a: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400" b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UPDATE ON THE INTEGRATION PROCESS:</a:t>
            </a: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endParaRPr lang="en-US" sz="2400" b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20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MODALITIES OF THE INTEGRATION PROCESS</a:t>
            </a: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2000" b="1" i="1" dirty="0">
                <a:latin typeface="Gill Sans MT" panose="020B0502020104020203" pitchFamily="34" charset="0"/>
                <a:ea typeface="Cambria" panose="02040503050406030204" pitchFamily="18" charset="0"/>
              </a:rPr>
              <a:t>MODALITIES </a:t>
            </a:r>
            <a:r>
              <a:rPr lang="en-US" sz="20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OF THE USED INTEGRATION MODEL</a:t>
            </a: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20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UPDATE ON SIGNING OF IMPLEMENTATION PROTOCOLS</a:t>
            </a: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2000" b="1" i="1" dirty="0" smtClean="0">
                <a:latin typeface="Gill Sans MT" panose="020B0502020104020203" pitchFamily="34" charset="0"/>
                <a:ea typeface="Cambria" panose="02040503050406030204" pitchFamily="18" charset="0"/>
              </a:rPr>
              <a:t>UPDATE ON SIGNING OF SERVICE LEVEL AGREEMENTS</a:t>
            </a: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endParaRPr lang="en-US" sz="2400" b="1" i="1" dirty="0" smtClean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endParaRPr lang="en-US" sz="2400" b="1" i="1" dirty="0">
              <a:latin typeface="Gill Sans MT" panose="020B0502020104020203" pitchFamily="34" charset="0"/>
              <a:ea typeface="Cambria" panose="02040503050406030204" pitchFamily="18" charset="0"/>
            </a:endParaRPr>
          </a:p>
          <a:p>
            <a:pPr algn="just"/>
            <a:endParaRPr lang="en-ZA" dirty="0"/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864096" cy="736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3033" y="6309320"/>
            <a:ext cx="295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40"/>
                </a:solidFill>
              </a:rPr>
              <a:t>Secure </a:t>
            </a:r>
            <a:r>
              <a:rPr lang="en-US" sz="1400" b="1" dirty="0">
                <a:solidFill>
                  <a:srgbClr val="008040"/>
                </a:solidFill>
              </a:rPr>
              <a:t>Borders for Development</a:t>
            </a:r>
            <a:endParaRPr lang="en-US" sz="14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MA 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3593"/>
            <a:ext cx="1559076" cy="1369183"/>
          </a:xfrm>
          <a:prstGeom prst="rect">
            <a:avLst/>
          </a:prstGeom>
        </p:spPr>
      </p:pic>
      <p:pic>
        <p:nvPicPr>
          <p:cNvPr id="10" name="Picture 9" descr="NDP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21" y="4908258"/>
            <a:ext cx="1059575" cy="1008112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3779912" y="6231708"/>
            <a:ext cx="1512168" cy="315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Slide 8 of 21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3527" y="134128"/>
            <a:ext cx="8568953" cy="504056"/>
          </a:xfrm>
          <a:prstGeom prst="rect">
            <a:avLst/>
          </a:prstGeom>
          <a:solidFill>
            <a:srgbClr val="00804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PART B: </a:t>
            </a:r>
            <a:r>
              <a:rPr lang="en-US" sz="2400" b="1" i="1" dirty="0" smtClean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</a:rPr>
              <a:t>COMPLEXITIES OF THE INTEGRATION PROCESS</a:t>
            </a:r>
            <a:endParaRPr lang="en-US" sz="2400" i="1" dirty="0">
              <a:solidFill>
                <a:srgbClr val="FFD21E"/>
              </a:solidFill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57934"/>
            <a:ext cx="8989808" cy="52019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i="1" dirty="0" smtClean="0"/>
          </a:p>
          <a:p>
            <a:pPr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i="1" dirty="0"/>
          </a:p>
          <a:p>
            <a:pPr algn="just"/>
            <a:endParaRPr lang="en-ZA" dirty="0"/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857516" y="6264254"/>
            <a:ext cx="1512168" cy="315771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10D10A82-EC7D-4051-91C0-F2BDFF4106F7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21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14" descr="BMA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56897"/>
            <a:ext cx="936104" cy="7805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5777" y="6302249"/>
            <a:ext cx="295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40"/>
                </a:solidFill>
              </a:rPr>
              <a:t>Secure </a:t>
            </a:r>
            <a:r>
              <a:rPr lang="en-US" sz="1400" b="1" dirty="0">
                <a:solidFill>
                  <a:srgbClr val="008040"/>
                </a:solidFill>
              </a:rPr>
              <a:t>Borders for Development</a:t>
            </a:r>
            <a:endParaRPr lang="en-US" sz="1400" dirty="0">
              <a:solidFill>
                <a:srgbClr val="0080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504" y="6021288"/>
            <a:ext cx="8928992" cy="0"/>
          </a:xfrm>
          <a:prstGeom prst="line">
            <a:avLst/>
          </a:prstGeom>
          <a:ln>
            <a:solidFill>
              <a:srgbClr val="008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6">
            <a:extLst>
              <a:ext uri="{FF2B5EF4-FFF2-40B4-BE49-F238E27FC236}">
                <a16:creationId xmlns:a16="http://schemas.microsoft.com/office/drawing/2014/main" id="{D9AAA3A2-CC8E-5742-AEA6-F76CACB7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30" y="915285"/>
            <a:ext cx="8838965" cy="391495"/>
          </a:xfrm>
          <a:prstGeom prst="wedgeRoundRectCallout">
            <a:avLst>
              <a:gd name="adj1" fmla="val 7111"/>
              <a:gd name="adj2" fmla="val 5305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lvl="1" algn="ctr">
              <a:defRPr/>
            </a:pPr>
            <a:r>
              <a:rPr lang="en-US" sz="1500" b="1" dirty="0">
                <a:latin typeface="Gill Sans MT" panose="020B0502020104020203" pitchFamily="34" charset="0"/>
                <a:cs typeface="Arial" charset="0"/>
              </a:rPr>
              <a:t>INTEGRATION OF 5 FUNCTIONS INTO AN INTEGRATED BORDER MANAGEMENT PLATFORM,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85665"/>
              </p:ext>
            </p:extLst>
          </p:nvPr>
        </p:nvGraphicFramePr>
        <p:xfrm>
          <a:off x="142067" y="1382914"/>
          <a:ext cx="4213909" cy="45292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2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Departments and Entities</a:t>
                      </a:r>
                      <a:endParaRPr lang="en-ZA" sz="1400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Functions </a:t>
                      </a:r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to be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transferred</a:t>
                      </a:r>
                      <a:endParaRPr lang="en-ZA" sz="1400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36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Department of Home Affairs 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Immigration function 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2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Department</a:t>
                      </a:r>
                      <a:r>
                        <a:rPr lang="en-US" sz="1400" baseline="0" dirty="0" smtClean="0">
                          <a:latin typeface="Gill Sans MT" panose="020B0502020104020203" pitchFamily="34" charset="0"/>
                        </a:rPr>
                        <a:t> of Health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Port Health</a:t>
                      </a:r>
                      <a:r>
                        <a:rPr lang="en-US" sz="1400" baseline="0" dirty="0" smtClean="0">
                          <a:latin typeface="Gill Sans MT" panose="020B0502020104020203" pitchFamily="34" charset="0"/>
                        </a:rPr>
                        <a:t> function 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5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Department</a:t>
                      </a:r>
                      <a:r>
                        <a:rPr lang="en-US" sz="1400" baseline="0" dirty="0" smtClean="0">
                          <a:latin typeface="Gill Sans MT" panose="020B0502020104020203" pitchFamily="34" charset="0"/>
                        </a:rPr>
                        <a:t> of Forestry, Fisheries and the Environment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Biosecurity (fauna</a:t>
                      </a:r>
                      <a:r>
                        <a:rPr lang="en-US" sz="1400" baseline="0" dirty="0" smtClean="0">
                          <a:latin typeface="Gill Sans MT" panose="020B0502020104020203" pitchFamily="34" charset="0"/>
                        </a:rPr>
                        <a:t> and flora)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5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Department</a:t>
                      </a:r>
                      <a:r>
                        <a:rPr lang="en-US" sz="1400" baseline="0" dirty="0" smtClean="0">
                          <a:latin typeface="Gill Sans MT" panose="020B0502020104020203" pitchFamily="34" charset="0"/>
                        </a:rPr>
                        <a:t> of Agriculture, Land Reform and Rural Development 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Agriculture/plants functions 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3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South African</a:t>
                      </a:r>
                      <a:r>
                        <a:rPr lang="en-US" sz="1400" baseline="0" dirty="0" smtClean="0">
                          <a:latin typeface="Gill Sans MT" panose="020B0502020104020203" pitchFamily="34" charset="0"/>
                        </a:rPr>
                        <a:t> Police Service (SAPS)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Border control/access</a:t>
                      </a:r>
                      <a:r>
                        <a:rPr lang="en-US" sz="1400" baseline="0" dirty="0" smtClean="0">
                          <a:latin typeface="Gill Sans MT" panose="020B0502020104020203" pitchFamily="34" charset="0"/>
                        </a:rPr>
                        <a:t> control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05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South African National</a:t>
                      </a:r>
                      <a:r>
                        <a:rPr lang="en-US" sz="1400" baseline="0" dirty="0" smtClean="0">
                          <a:latin typeface="Gill Sans MT" panose="020B0502020104020203" pitchFamily="34" charset="0"/>
                        </a:rPr>
                        <a:t> Defence Force </a:t>
                      </a:r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(SANDF)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Operate on the borderlin</a:t>
                      </a:r>
                      <a:r>
                        <a:rPr lang="en-US" sz="1400" baseline="0" dirty="0" smtClean="0">
                          <a:latin typeface="Gill Sans MT" panose="020B0502020104020203" pitchFamily="34" charset="0"/>
                        </a:rPr>
                        <a:t>e (Implementation Protocol) 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3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South African</a:t>
                      </a:r>
                      <a:r>
                        <a:rPr lang="en-US" sz="1400" baseline="0" dirty="0" smtClean="0">
                          <a:latin typeface="Gill Sans MT" panose="020B0502020104020203" pitchFamily="34" charset="0"/>
                        </a:rPr>
                        <a:t> Revenue Service (SARS)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Operate PoE outside BMA (Implementation </a:t>
                      </a:r>
                      <a:r>
                        <a:rPr lang="en-US" sz="1400" baseline="0" dirty="0" smtClean="0">
                          <a:latin typeface="Gill Sans MT" panose="020B0502020104020203" pitchFamily="34" charset="0"/>
                        </a:rPr>
                        <a:t>Protocol) 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587375" y="1555956"/>
            <a:ext cx="1568801" cy="30008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Gill Sans MT" panose="020B0502020104020203" pitchFamily="34" charset="0"/>
              </a:rPr>
              <a:t>Integrated BMA </a:t>
            </a:r>
            <a:endParaRPr lang="en-ZA" sz="135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6" name="Right Brace 35"/>
          <p:cNvSpPr/>
          <p:nvPr/>
        </p:nvSpPr>
        <p:spPr>
          <a:xfrm>
            <a:off x="4294907" y="1949306"/>
            <a:ext cx="416789" cy="2519517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ZA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07671" y="1890372"/>
            <a:ext cx="369332" cy="2459789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Gill Sans MT" panose="020B0502020104020203" pitchFamily="34" charset="0"/>
              </a:rPr>
              <a:t>Border Management Authority </a:t>
            </a:r>
            <a:endParaRPr lang="en-ZA" sz="12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6347763" y="2814219"/>
            <a:ext cx="442080" cy="242047"/>
          </a:xfrm>
          <a:prstGeom prst="rightArrow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ZA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42311" y="2380054"/>
            <a:ext cx="1004200" cy="1408078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solidFill>
                  <a:prstClr val="black"/>
                </a:solidFill>
                <a:latin typeface="Calibri" panose="020F0502020204030204"/>
              </a:rPr>
              <a:t>BMA</a:t>
            </a: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Gill Sans MT" panose="020B0502020104020203" pitchFamily="34" charset="0"/>
              </a:rPr>
              <a:t>Integrated Platform </a:t>
            </a: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Gill Sans MT" panose="020B0502020104020203" pitchFamily="34" charset="0"/>
              </a:rPr>
              <a:t>One command and control</a:t>
            </a: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Gill Sans MT" panose="020B0502020104020203" pitchFamily="34" charset="0"/>
              </a:rPr>
              <a:t>One Port Commander </a:t>
            </a:r>
            <a:endParaRPr lang="en-ZA" sz="105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5064242" y="2795409"/>
            <a:ext cx="406995" cy="239627"/>
          </a:xfrm>
          <a:prstGeom prst="rightArrow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ZA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97649" y="1926183"/>
            <a:ext cx="1401159" cy="30008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Gill Sans MT" panose="020B0502020104020203" pitchFamily="34" charset="0"/>
              </a:rPr>
              <a:t>Work Streams </a:t>
            </a:r>
            <a:endParaRPr lang="en-ZA" sz="135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11818" y="2363045"/>
            <a:ext cx="1144558" cy="1269578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solidFill>
                  <a:prstClr val="black"/>
                </a:solidFill>
                <a:latin typeface="Gill Sans MT" panose="020B0502020104020203" pitchFamily="34" charset="0"/>
              </a:rPr>
              <a:t>Port Commander</a:t>
            </a: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Gill Sans MT" panose="020B0502020104020203" pitchFamily="34" charset="0"/>
              </a:rPr>
              <a:t>Immigration </a:t>
            </a: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Gill Sans MT" panose="020B0502020104020203" pitchFamily="34" charset="0"/>
              </a:rPr>
              <a:t>Port Health </a:t>
            </a: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Gill Sans MT" panose="020B0502020104020203" pitchFamily="34" charset="0"/>
              </a:rPr>
              <a:t>Biosecurity</a:t>
            </a: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Gill Sans MT" panose="020B0502020104020203" pitchFamily="34" charset="0"/>
              </a:rPr>
              <a:t>Agriculture </a:t>
            </a: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Gill Sans MT" panose="020B0502020104020203" pitchFamily="34" charset="0"/>
              </a:rPr>
              <a:t>Border control</a:t>
            </a:r>
          </a:p>
        </p:txBody>
      </p:sp>
      <p:sp>
        <p:nvSpPr>
          <p:cNvPr id="43" name="Left Arrow 42"/>
          <p:cNvSpPr/>
          <p:nvPr/>
        </p:nvSpPr>
        <p:spPr>
          <a:xfrm>
            <a:off x="7956376" y="2845667"/>
            <a:ext cx="227673" cy="195871"/>
          </a:xfrm>
          <a:prstGeom prst="leftArrow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ZA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33631" y="2624201"/>
            <a:ext cx="932310" cy="623248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Gill Sans MT" panose="020B0502020104020203" pitchFamily="34" charset="0"/>
              </a:rPr>
              <a:t>Specialists</a:t>
            </a: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Gill Sans MT" panose="020B0502020104020203" pitchFamily="34" charset="0"/>
              </a:rPr>
              <a:t>Generalists</a:t>
            </a:r>
          </a:p>
          <a:p>
            <a:pPr marL="130969" indent="-130969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i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(Insignia)</a:t>
            </a:r>
            <a:r>
              <a:rPr lang="en-US" sz="1350" i="1" u="sng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ZA" sz="1350" i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4379347" y="4914043"/>
            <a:ext cx="383241" cy="24204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ZA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4379347" y="5540239"/>
            <a:ext cx="383241" cy="24204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ZA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73204" y="4695681"/>
            <a:ext cx="1432112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</a:rPr>
              <a:t>Cooperate with BMA </a:t>
            </a:r>
            <a:r>
              <a:rPr lang="en-US" sz="1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at border law enforcement areas</a:t>
            </a:r>
            <a:endParaRPr lang="en-ZA" sz="12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73204" y="5448349"/>
            <a:ext cx="1432112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</a:rPr>
              <a:t>Cooperate with BMA at </a:t>
            </a:r>
            <a:r>
              <a:rPr lang="en-US" sz="1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PoE </a:t>
            </a:r>
            <a:endParaRPr lang="en-ZA" sz="12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6280031" y="4918476"/>
            <a:ext cx="383241" cy="24204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ZA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6280031" y="5526144"/>
            <a:ext cx="383241" cy="24204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ZA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47533" y="4736910"/>
            <a:ext cx="1856916" cy="60016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solidFill>
                  <a:prstClr val="black"/>
                </a:solidFill>
                <a:latin typeface="Gill Sans MT" panose="020B0502020104020203" pitchFamily="34" charset="0"/>
              </a:rPr>
              <a:t>Border Guards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Gill Sans MT" panose="020B0502020104020203" pitchFamily="34" charset="0"/>
              </a:rPr>
              <a:t>Vulnerable segments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Gill Sans MT" panose="020B0502020104020203" pitchFamily="34" charset="0"/>
              </a:rPr>
              <a:t>Community crossing point</a:t>
            </a:r>
            <a:endParaRPr lang="en-ZA" sz="105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66308" y="5459890"/>
            <a:ext cx="1838141" cy="43858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solidFill>
                  <a:prstClr val="black"/>
                </a:solidFill>
                <a:latin typeface="Gill Sans MT" panose="020B0502020104020203" pitchFamily="34" charset="0"/>
              </a:rPr>
              <a:t>Border Guards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prstClr val="black"/>
                </a:solidFill>
                <a:latin typeface="Gill Sans MT" panose="020B0502020104020203" pitchFamily="34" charset="0"/>
              </a:rPr>
              <a:t>Facilitate trade, </a:t>
            </a:r>
            <a:r>
              <a:rPr lang="en-US" sz="105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goods</a:t>
            </a:r>
            <a:endParaRPr lang="en-ZA" sz="105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53" name="Right Arrow 52"/>
          <p:cNvSpPr/>
          <p:nvPr/>
        </p:nvSpPr>
        <p:spPr>
          <a:xfrm rot="20938171">
            <a:off x="4323479" y="4229796"/>
            <a:ext cx="1575777" cy="35859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Co-operate</a:t>
            </a:r>
            <a:r>
              <a:rPr lang="en-US" sz="13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</a:rPr>
              <a:t> </a:t>
            </a:r>
            <a:endParaRPr lang="en-ZA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94075" y="4014111"/>
            <a:ext cx="2243502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black"/>
                </a:solidFill>
                <a:latin typeface="Gill Sans MT" panose="020B0502020104020203" pitchFamily="34" charset="0"/>
              </a:rPr>
              <a:t>SAPS - BMA on Crime Prevention: (CI, </a:t>
            </a:r>
            <a:r>
              <a:rPr lang="en-US" sz="1200" i="1" dirty="0" err="1" smtClean="0">
                <a:solidFill>
                  <a:prstClr val="black"/>
                </a:solidFill>
                <a:latin typeface="Gill Sans MT" panose="020B0502020104020203" pitchFamily="34" charset="0"/>
              </a:rPr>
              <a:t>PoP</a:t>
            </a:r>
            <a:r>
              <a:rPr lang="en-US" sz="1200" i="1" dirty="0">
                <a:solidFill>
                  <a:prstClr val="black"/>
                </a:solidFill>
                <a:latin typeface="Gill Sans MT" panose="020B0502020104020203" pitchFamily="34" charset="0"/>
              </a:rPr>
              <a:t>, Detectives</a:t>
            </a:r>
            <a:r>
              <a:rPr lang="en-US" sz="1200" i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), </a:t>
            </a:r>
            <a:r>
              <a:rPr lang="en-US" sz="1200" b="1" i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(Protocol)</a:t>
            </a:r>
            <a:endParaRPr lang="en-ZA" sz="1200" b="1" i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22537</TotalTime>
  <Words>1561</Words>
  <Application>Microsoft Office PowerPoint</Application>
  <PresentationFormat>On-screen Show (4:3)</PresentationFormat>
  <Paragraphs>262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Cambria</vt:lpstr>
      <vt:lpstr>Courier New</vt:lpstr>
      <vt:lpstr>Gill Sans MT</vt:lpstr>
      <vt:lpstr>Verdana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INTEGRATION OF 5 FUNCTIONS INTO AN INTEGRATED BORDER MANAGEMENT PLATFORM,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: 18th March 2020</dc:title>
  <dc:creator>User</dc:creator>
  <cp:lastModifiedBy>Muzi Njoko</cp:lastModifiedBy>
  <cp:revision>2252</cp:revision>
  <cp:lastPrinted>2022-06-10T07:06:47Z</cp:lastPrinted>
  <dcterms:created xsi:type="dcterms:W3CDTF">2011-10-05T05:43:47Z</dcterms:created>
  <dcterms:modified xsi:type="dcterms:W3CDTF">2022-08-16T12:35:55Z</dcterms:modified>
</cp:coreProperties>
</file>