
<file path=[Content_Types].xml><?xml version="1.0" encoding="utf-8"?>
<Types xmlns="http://schemas.openxmlformats.org/package/2006/content-types">
  <Override PartName="/ppt/slides/slide6.xml" ContentType="application/vnd.openxmlformats-officedocument.presentationml.slide+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Override PartName="/ppt/commentAuthors.xml" ContentType="application/vnd.openxmlformats-officedocument.presentationml.commentAuthors+xml"/>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sldIdLst>
    <p:sldId id="256" r:id="rId2"/>
    <p:sldId id="533" r:id="rId3"/>
    <p:sldId id="561" r:id="rId4"/>
    <p:sldId id="578" r:id="rId5"/>
    <p:sldId id="579" r:id="rId6"/>
    <p:sldId id="562" r:id="rId7"/>
    <p:sldId id="565" r:id="rId8"/>
    <p:sldId id="564" r:id="rId9"/>
    <p:sldId id="566" r:id="rId10"/>
    <p:sldId id="567" r:id="rId11"/>
    <p:sldId id="568" r:id="rId12"/>
    <p:sldId id="569" r:id="rId13"/>
    <p:sldId id="570" r:id="rId14"/>
    <p:sldId id="571" r:id="rId15"/>
    <p:sldId id="573" r:id="rId16"/>
    <p:sldId id="574" r:id="rId17"/>
    <p:sldId id="572" r:id="rId18"/>
    <p:sldId id="575" r:id="rId19"/>
    <p:sldId id="576" r:id="rId20"/>
    <p:sldId id="259" r:id="rId21"/>
  </p:sldIdLst>
  <p:sldSz cx="9144000" cy="6858000" type="screen4x3"/>
  <p:notesSz cx="6797675" cy="992663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a te water naude" initials="Ntwn" lastIdx="1" clrIdx="0">
    <p:extLst>
      <p:ext uri="{19B8F6BF-5375-455C-9EA6-DF929625EA0E}">
        <p15:presenceInfo xmlns:p15="http://schemas.microsoft.com/office/powerpoint/2012/main" xmlns="" userId="0609eb063775f6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91934"/>
    <a:srgbClr val="225354"/>
    <a:srgbClr val="BED4F8"/>
    <a:srgbClr val="1E4A8D"/>
    <a:srgbClr val="E0F2FD"/>
    <a:srgbClr val="668DCB"/>
    <a:srgbClr val="E9EBF5"/>
    <a:srgbClr val="CF70A2"/>
    <a:srgbClr val="D8102F"/>
    <a:srgbClr val="AD70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6730" autoAdjust="0"/>
  </p:normalViewPr>
  <p:slideViewPr>
    <p:cSldViewPr snapToGrid="0">
      <p:cViewPr varScale="1">
        <p:scale>
          <a:sx n="73" d="100"/>
          <a:sy n="73" d="100"/>
        </p:scale>
        <p:origin x="-133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02620064\Documents\PMO\Performance%20Reports\2021-22FY\3.%20Q3-2022FY\Financial%20Performance\9.%20Benefits%20Tracker%20Dec%2021-22.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02620064\Documents\PMO\Performance%20Reports\2021-22FY\3.%20Q3-2022FY\Financial%20Performance\9.%20Benefits%20Tracker%20Dec%2021-22.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dirty="0">
                <a:solidFill>
                  <a:schemeClr val="tx1"/>
                </a:solidFill>
                <a:latin typeface="Arial" panose="020B0604020202020204" pitchFamily="34" charset="0"/>
                <a:cs typeface="Arial" panose="020B0604020202020204" pitchFamily="34" charset="0"/>
              </a:rPr>
              <a:t>SA Post Office Financial Performance (R'm)</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dirty="0">
                <a:solidFill>
                  <a:schemeClr val="tx1"/>
                </a:solidFill>
                <a:latin typeface="Arial" panose="020B0604020202020204" pitchFamily="34" charset="0"/>
                <a:cs typeface="Arial" panose="020B0604020202020204" pitchFamily="34" charset="0"/>
              </a:rPr>
              <a:t>Quarter</a:t>
            </a:r>
            <a:r>
              <a:rPr lang="en-ZA" sz="1000" b="1" baseline="0" dirty="0">
                <a:solidFill>
                  <a:schemeClr val="tx1"/>
                </a:solidFill>
                <a:latin typeface="Arial" panose="020B0604020202020204" pitchFamily="34" charset="0"/>
                <a:cs typeface="Arial" panose="020B0604020202020204" pitchFamily="34" charset="0"/>
              </a:rPr>
              <a:t> 3 - 31 December 2021/22</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ZA" sz="1000" b="1" dirty="0">
              <a:solidFill>
                <a:schemeClr val="tx1"/>
              </a:solidFill>
              <a:latin typeface="Arial" panose="020B0604020202020204" pitchFamily="34" charset="0"/>
              <a:cs typeface="Arial" panose="020B0604020202020204" pitchFamily="34" charset="0"/>
            </a:endParaRPr>
          </a:p>
        </c:rich>
      </c:tx>
      <c:layout/>
      <c:spPr>
        <a:noFill/>
        <a:ln>
          <a:noFill/>
        </a:ln>
        <a:effectLst/>
      </c:spPr>
    </c:title>
    <c:plotArea>
      <c:layout/>
      <c:barChart>
        <c:barDir val="col"/>
        <c:grouping val="clustered"/>
        <c:ser>
          <c:idx val="0"/>
          <c:order val="0"/>
          <c:tx>
            <c:strRef>
              <c:f>'Graphs 2'!$R$4:$R$5</c:f>
              <c:strCache>
                <c:ptCount val="2"/>
                <c:pt idx="0">
                  <c:v>Prior Year Q3</c:v>
                </c:pt>
              </c:strCache>
            </c:strRef>
          </c:tx>
          <c:spPr>
            <a:solidFill>
              <a:schemeClr val="accent1"/>
            </a:solidFill>
            <a:ln>
              <a:noFill/>
            </a:ln>
            <a:effectLst/>
          </c:spPr>
          <c:dLbls>
            <c:dLbl>
              <c:idx val="1"/>
              <c:layout>
                <c:manualLayout>
                  <c:x val="-2.53968253968254E-2"/>
                  <c:y val="-9.4562624284079359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441-42B4-8CBB-8E6841914B69}"/>
                </c:ext>
              </c:extLst>
            </c:dLbl>
            <c:dLbl>
              <c:idx val="3"/>
              <c:layout>
                <c:manualLayout>
                  <c:x val="-3.0158730158730159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441-42B4-8CBB-8E6841914B6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2'!$R$6:$R$10</c:f>
              <c:numCache>
                <c:formatCode>#,##0,;[Red]\(#,##0,\)</c:formatCode>
                <c:ptCount val="5"/>
                <c:pt idx="0">
                  <c:v>938844179.34999979</c:v>
                </c:pt>
                <c:pt idx="1">
                  <c:v>1725766467.1400001</c:v>
                </c:pt>
                <c:pt idx="2">
                  <c:v>-739694599.20000041</c:v>
                </c:pt>
                <c:pt idx="3">
                  <c:v>106938260.88000004</c:v>
                </c:pt>
                <c:pt idx="4">
                  <c:v>-632756338.32000029</c:v>
                </c:pt>
              </c:numCache>
            </c:numRef>
          </c:val>
          <c:extLst xmlns:c16r2="http://schemas.microsoft.com/office/drawing/2015/06/chart">
            <c:ext xmlns:c16="http://schemas.microsoft.com/office/drawing/2014/chart" uri="{C3380CC4-5D6E-409C-BE32-E72D297353CC}">
              <c16:uniqueId val="{00000000-B0A0-4281-9F28-D8A4896F50B2}"/>
            </c:ext>
          </c:extLst>
        </c:ser>
        <c:ser>
          <c:idx val="1"/>
          <c:order val="1"/>
          <c:tx>
            <c:strRef>
              <c:f>'Graphs 2'!$S$5</c:f>
              <c:strCache>
                <c:ptCount val="1"/>
                <c:pt idx="0">
                  <c:v>Budget</c:v>
                </c:pt>
              </c:strCache>
            </c:strRef>
          </c:tx>
          <c:spPr>
            <a:solidFill>
              <a:schemeClr val="accent2"/>
            </a:solidFill>
            <a:ln>
              <a:noFill/>
            </a:ln>
            <a:effectLst/>
          </c:spPr>
          <c:dLbls>
            <c:dLbl>
              <c:idx val="3"/>
              <c:layout>
                <c:manualLayout>
                  <c:x val="-7.9365079365079378E-3"/>
                  <c:y val="-6.304174952271935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441-42B4-8CBB-8E6841914B6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2'!$S$6:$S$10</c:f>
              <c:numCache>
                <c:formatCode>#,##0,;[Red]\(#,##0,\)</c:formatCode>
                <c:ptCount val="5"/>
                <c:pt idx="0">
                  <c:v>1186258158.6399999</c:v>
                </c:pt>
                <c:pt idx="1">
                  <c:v>1731218167.0800002</c:v>
                </c:pt>
                <c:pt idx="2">
                  <c:v>-512877963.22000003</c:v>
                </c:pt>
                <c:pt idx="3">
                  <c:v>109601750</c:v>
                </c:pt>
                <c:pt idx="4">
                  <c:v>-403276213.22000003</c:v>
                </c:pt>
              </c:numCache>
            </c:numRef>
          </c:val>
          <c:extLst xmlns:c16r2="http://schemas.microsoft.com/office/drawing/2015/06/chart">
            <c:ext xmlns:c16="http://schemas.microsoft.com/office/drawing/2014/chart" uri="{C3380CC4-5D6E-409C-BE32-E72D297353CC}">
              <c16:uniqueId val="{00000001-B0A0-4281-9F28-D8A4896F50B2}"/>
            </c:ext>
          </c:extLst>
        </c:ser>
        <c:ser>
          <c:idx val="2"/>
          <c:order val="2"/>
          <c:tx>
            <c:strRef>
              <c:f>'Graphs 2'!$T$5</c:f>
              <c:strCache>
                <c:ptCount val="1"/>
                <c:pt idx="0">
                  <c:v>Actual</c:v>
                </c:pt>
              </c:strCache>
            </c:strRef>
          </c:tx>
          <c:spPr>
            <a:solidFill>
              <a:schemeClr val="accent3"/>
            </a:solidFill>
            <a:ln>
              <a:noFill/>
            </a:ln>
            <a:effectLst/>
          </c:spPr>
          <c:dLbls>
            <c:dLbl>
              <c:idx val="3"/>
              <c:layout>
                <c:manualLayout>
                  <c:x val="9.5238095238094084E-3"/>
                  <c:y val="-1.1557520565701409E-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441-42B4-8CBB-8E6841914B69}"/>
                </c:ext>
              </c:extLst>
            </c:dLbl>
            <c:dLbl>
              <c:idx val="4"/>
              <c:layout>
                <c:manualLayout>
                  <c:x val="0"/>
                  <c:y val="-2.206461233295177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441-42B4-8CBB-8E6841914B6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2'!$T$6:$T$10</c:f>
              <c:numCache>
                <c:formatCode>#,##0,;[Red]\(#,##0,\)</c:formatCode>
                <c:ptCount val="5"/>
                <c:pt idx="0">
                  <c:v>825152218.6500001</c:v>
                </c:pt>
                <c:pt idx="1">
                  <c:v>1426914524.2799995</c:v>
                </c:pt>
                <c:pt idx="2">
                  <c:v>-582159895.46999919</c:v>
                </c:pt>
                <c:pt idx="3">
                  <c:v>109601739.11999999</c:v>
                </c:pt>
                <c:pt idx="4">
                  <c:v>-472558156.34999949</c:v>
                </c:pt>
              </c:numCache>
            </c:numRef>
          </c:val>
          <c:extLst xmlns:c16r2="http://schemas.microsoft.com/office/drawing/2015/06/chart">
            <c:ext xmlns:c16="http://schemas.microsoft.com/office/drawing/2014/chart" uri="{C3380CC4-5D6E-409C-BE32-E72D297353CC}">
              <c16:uniqueId val="{00000002-B0A0-4281-9F28-D8A4896F50B2}"/>
            </c:ext>
          </c:extLst>
        </c:ser>
        <c:ser>
          <c:idx val="3"/>
          <c:order val="3"/>
          <c:tx>
            <c:strRef>
              <c:f>'Graphs 2'!$U$5</c:f>
              <c:strCache>
                <c:ptCount val="1"/>
                <c:pt idx="0">
                  <c:v>Variance</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2'!$U$6:$U$10</c:f>
              <c:numCache>
                <c:formatCode>#,##0,;[Red]\(#,##0,\)</c:formatCode>
                <c:ptCount val="5"/>
                <c:pt idx="0">
                  <c:v>-361105939.98999995</c:v>
                </c:pt>
                <c:pt idx="1">
                  <c:v>304303642.80000067</c:v>
                </c:pt>
                <c:pt idx="2">
                  <c:v>-69281932.249999419</c:v>
                </c:pt>
                <c:pt idx="3">
                  <c:v>-10.87999999523163</c:v>
                </c:pt>
                <c:pt idx="4">
                  <c:v>-69281943.129999399</c:v>
                </c:pt>
              </c:numCache>
            </c:numRef>
          </c:val>
          <c:extLst xmlns:c16r2="http://schemas.microsoft.com/office/drawing/2015/06/chart">
            <c:ext xmlns:c16="http://schemas.microsoft.com/office/drawing/2014/chart" uri="{C3380CC4-5D6E-409C-BE32-E72D297353CC}">
              <c16:uniqueId val="{00000003-B0A0-4281-9F28-D8A4896F50B2}"/>
            </c:ext>
          </c:extLst>
        </c:ser>
        <c:dLbls/>
        <c:gapWidth val="219"/>
        <c:overlap val="-27"/>
        <c:axId val="66607360"/>
        <c:axId val="66625536"/>
      </c:barChart>
      <c:catAx>
        <c:axId val="666073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6625536"/>
        <c:crosses val="autoZero"/>
        <c:auto val="1"/>
        <c:lblAlgn val="ctr"/>
        <c:lblOffset val="100"/>
      </c:catAx>
      <c:valAx>
        <c:axId val="66625536"/>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660736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solidFill>
        <a:schemeClr val="tx1"/>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0"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dirty="0"/>
              <a:t>SA Post Office Revenue Performance (R'm)</a:t>
            </a:r>
          </a:p>
          <a:p>
            <a:pPr>
              <a:defRPr sz="1000" b="0" i="0" u="none" strike="noStrike" kern="1200" spc="0" baseline="0">
                <a:solidFill>
                  <a:schemeClr val="dk1"/>
                </a:solidFill>
                <a:latin typeface="Arial" panose="020B0604020202020204" pitchFamily="34" charset="0"/>
                <a:ea typeface="+mn-ea"/>
                <a:cs typeface="Arial" panose="020B0604020202020204" pitchFamily="34" charset="0"/>
              </a:defRPr>
            </a:pPr>
            <a:r>
              <a:rPr lang="en-ZA" sz="1000" dirty="0"/>
              <a:t>Quarter 1 - Quarter 3 2021/22</a:t>
            </a:r>
          </a:p>
        </c:rich>
      </c:tx>
      <c:layout/>
      <c:spPr>
        <a:noFill/>
        <a:ln>
          <a:noFill/>
        </a:ln>
        <a:effectLst/>
      </c:spPr>
    </c:title>
    <c:plotArea>
      <c:layout/>
      <c:barChart>
        <c:barDir val="col"/>
        <c:grouping val="clustered"/>
        <c:ser>
          <c:idx val="0"/>
          <c:order val="0"/>
          <c:tx>
            <c:strRef>
              <c:f>'Graphs 2'!$C$7</c:f>
              <c:strCache>
                <c:ptCount val="1"/>
                <c:pt idx="0">
                  <c:v>Budget</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2'!$D$6:$F$6</c:f>
              <c:strCache>
                <c:ptCount val="3"/>
                <c:pt idx="0">
                  <c:v>Quarter 1 </c:v>
                </c:pt>
                <c:pt idx="1">
                  <c:v>Quarter 2</c:v>
                </c:pt>
                <c:pt idx="2">
                  <c:v>Quarter 3</c:v>
                </c:pt>
              </c:strCache>
            </c:strRef>
          </c:cat>
          <c:val>
            <c:numRef>
              <c:f>'Graphs 2'!$D$7:$F$7</c:f>
              <c:numCache>
                <c:formatCode>#,##0,;[Red]\(#,##0,\)</c:formatCode>
                <c:ptCount val="3"/>
                <c:pt idx="0">
                  <c:v>1170316992.7799997</c:v>
                </c:pt>
                <c:pt idx="1">
                  <c:v>1222563863.7200003</c:v>
                </c:pt>
                <c:pt idx="2">
                  <c:v>1186258158.6399999</c:v>
                </c:pt>
              </c:numCache>
            </c:numRef>
          </c:val>
          <c:extLst xmlns:c16r2="http://schemas.microsoft.com/office/drawing/2015/06/chart">
            <c:ext xmlns:c16="http://schemas.microsoft.com/office/drawing/2014/chart" uri="{C3380CC4-5D6E-409C-BE32-E72D297353CC}">
              <c16:uniqueId val="{00000000-DC1F-48E3-87D2-226BDB32AB25}"/>
            </c:ext>
          </c:extLst>
        </c:ser>
        <c:ser>
          <c:idx val="1"/>
          <c:order val="1"/>
          <c:tx>
            <c:strRef>
              <c:f>'Graphs 2'!$C$8</c:f>
              <c:strCache>
                <c:ptCount val="1"/>
                <c:pt idx="0">
                  <c:v>Actual</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2'!$D$6:$F$6</c:f>
              <c:strCache>
                <c:ptCount val="3"/>
                <c:pt idx="0">
                  <c:v>Quarter 1 </c:v>
                </c:pt>
                <c:pt idx="1">
                  <c:v>Quarter 2</c:v>
                </c:pt>
                <c:pt idx="2">
                  <c:v>Quarter 3</c:v>
                </c:pt>
              </c:strCache>
            </c:strRef>
          </c:cat>
          <c:val>
            <c:numRef>
              <c:f>'Graphs 2'!$D$8:$F$8</c:f>
              <c:numCache>
                <c:formatCode>#,##0,;[Red]\(#,##0,\)</c:formatCode>
                <c:ptCount val="3"/>
                <c:pt idx="0">
                  <c:v>813709218.07999992</c:v>
                </c:pt>
                <c:pt idx="1">
                  <c:v>813436609.94999993</c:v>
                </c:pt>
                <c:pt idx="2">
                  <c:v>825152218.64999998</c:v>
                </c:pt>
              </c:numCache>
            </c:numRef>
          </c:val>
          <c:extLst xmlns:c16r2="http://schemas.microsoft.com/office/drawing/2015/06/chart">
            <c:ext xmlns:c16="http://schemas.microsoft.com/office/drawing/2014/chart" uri="{C3380CC4-5D6E-409C-BE32-E72D297353CC}">
              <c16:uniqueId val="{00000001-DC1F-48E3-87D2-226BDB32AB25}"/>
            </c:ext>
          </c:extLst>
        </c:ser>
        <c:ser>
          <c:idx val="2"/>
          <c:order val="2"/>
          <c:tx>
            <c:strRef>
              <c:f>'Graphs 2'!$C$9</c:f>
              <c:strCache>
                <c:ptCount val="1"/>
                <c:pt idx="0">
                  <c:v>Variance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2'!$D$6:$F$6</c:f>
              <c:strCache>
                <c:ptCount val="3"/>
                <c:pt idx="0">
                  <c:v>Quarter 1 </c:v>
                </c:pt>
                <c:pt idx="1">
                  <c:v>Quarter 2</c:v>
                </c:pt>
                <c:pt idx="2">
                  <c:v>Quarter 3</c:v>
                </c:pt>
              </c:strCache>
            </c:strRef>
          </c:cat>
          <c:val>
            <c:numRef>
              <c:f>'Graphs 2'!$D$9:$F$9</c:f>
              <c:numCache>
                <c:formatCode>#,##0,;[Red]\(#,##0,\)</c:formatCode>
                <c:ptCount val="3"/>
                <c:pt idx="0">
                  <c:v>-356607774.69999975</c:v>
                </c:pt>
                <c:pt idx="1">
                  <c:v>-409127253.77000016</c:v>
                </c:pt>
                <c:pt idx="2">
                  <c:v>-361105939.98999983</c:v>
                </c:pt>
              </c:numCache>
            </c:numRef>
          </c:val>
          <c:extLst xmlns:c16r2="http://schemas.microsoft.com/office/drawing/2015/06/chart">
            <c:ext xmlns:c16="http://schemas.microsoft.com/office/drawing/2014/chart" uri="{C3380CC4-5D6E-409C-BE32-E72D297353CC}">
              <c16:uniqueId val="{00000002-DC1F-48E3-87D2-226BDB32AB25}"/>
            </c:ext>
          </c:extLst>
        </c:ser>
        <c:dLbls/>
        <c:gapWidth val="219"/>
        <c:overlap val="-27"/>
        <c:axId val="67403136"/>
        <c:axId val="67417216"/>
      </c:barChart>
      <c:catAx>
        <c:axId val="674031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67417216"/>
        <c:crosses val="autoZero"/>
        <c:auto val="1"/>
        <c:lblAlgn val="ctr"/>
        <c:lblOffset val="100"/>
      </c:catAx>
      <c:valAx>
        <c:axId val="67417216"/>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67403136"/>
        <c:crosses val="autoZero"/>
        <c:crossBetween val="between"/>
      </c:valAx>
      <c:spPr>
        <a:noFill/>
        <a:ln w="3175">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lt1"/>
    </a:solidFill>
    <a:ln w="9525" cap="flat" cmpd="sng" algn="ctr">
      <a:solidFill>
        <a:schemeClr val="dk1"/>
      </a:solidFill>
      <a:prstDash val="solid"/>
      <a:miter lim="800000"/>
    </a:ln>
    <a:effectLst/>
  </c:spPr>
  <c:txPr>
    <a:bodyPr/>
    <a:lstStyle/>
    <a:p>
      <a:pPr>
        <a:defRPr>
          <a:solidFill>
            <a:schemeClr val="dk1"/>
          </a:solidFill>
          <a:latin typeface="Arial" panose="020B0604020202020204" pitchFamily="34" charset="0"/>
          <a:ea typeface="+mn-ea"/>
          <a:cs typeface="Arial" panose="020B0604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tx>
            <c:strRef>
              <c:f>Sheet1!$B$1</c:f>
              <c:strCache>
                <c:ptCount val="1"/>
                <c:pt idx="0">
                  <c:v>Targets</c:v>
                </c:pt>
              </c:strCache>
            </c:strRef>
          </c:tx>
          <c:explosion val="3"/>
          <c:dPt>
            <c:idx val="0"/>
            <c:explosion val="0"/>
            <c:spPr>
              <a:solidFill>
                <a:srgbClr val="00B050"/>
              </a:solidFill>
              <a:ln w="19050">
                <a:solidFill>
                  <a:schemeClr val="lt1"/>
                </a:solidFill>
              </a:ln>
              <a:effectLst/>
            </c:spPr>
            <c:extLst xmlns:c16r2="http://schemas.microsoft.com/office/drawing/2015/06/chart">
              <c:ext xmlns:c16="http://schemas.microsoft.com/office/drawing/2014/chart" uri="{C3380CC4-5D6E-409C-BE32-E72D297353CC}">
                <c16:uniqueId val="{00000001-BA8A-424C-90F0-02322970BBAA}"/>
              </c:ext>
            </c:extLst>
          </c:dPt>
          <c:dPt>
            <c:idx val="1"/>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3-BA8A-424C-90F0-02322970BBAA}"/>
              </c:ext>
            </c:extLst>
          </c:dPt>
          <c:dLbls>
            <c:dLbl>
              <c:idx val="0"/>
              <c:layout>
                <c:manualLayout>
                  <c:x val="-0.12831151574803146"/>
                  <c:y val="8.1284940944881867E-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smtClean="0"/>
                      <a:t>20%</a:t>
                    </a:r>
                    <a:endParaRPr lang="en-US" dirty="0"/>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8A-424C-90F0-02322970BBAA}"/>
                </c:ext>
              </c:extLst>
            </c:dLbl>
            <c:dLbl>
              <c:idx val="1"/>
              <c:layout>
                <c:manualLayout>
                  <c:x val="0.19513205380577428"/>
                  <c:y val="-0.1480034448818898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smtClean="0"/>
                      <a:t>80%</a:t>
                    </a:r>
                    <a:endParaRPr lang="en-US" dirty="0"/>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8A-424C-90F0-02322970BBAA}"/>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7</c:v>
                </c:pt>
                <c:pt idx="1">
                  <c:v>8</c:v>
                </c:pt>
              </c:numCache>
            </c:numRef>
          </c:val>
          <c:extLst xmlns:c16r2="http://schemas.microsoft.com/office/drawing/2015/06/chart">
            <c:ext xmlns:c16="http://schemas.microsoft.com/office/drawing/2014/chart" uri="{C3380CC4-5D6E-409C-BE32-E72D297353CC}">
              <c16:uniqueId val="{00000004-BA8A-424C-90F0-02322970BBAA}"/>
            </c:ext>
          </c:extLst>
        </c:ser>
        <c:dLbls>
          <c:showPercent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50E1B1-12FE-4CD2-BE47-2826D576F541}" type="datetimeFigureOut">
              <a:rPr lang="en-ZA" smtClean="0"/>
              <a:pPr/>
              <a:t>2022/08/29</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887DD-6232-4C71-AF97-2F4142046207}" type="slidenum">
              <a:rPr lang="en-ZA" smtClean="0"/>
              <a:pPr/>
              <a:t>‹#›</a:t>
            </a:fld>
            <a:endParaRPr lang="en-ZA" dirty="0"/>
          </a:p>
        </p:txBody>
      </p:sp>
    </p:spTree>
    <p:extLst>
      <p:ext uri="{BB962C8B-B14F-4D97-AF65-F5344CB8AC3E}">
        <p14:creationId xmlns:p14="http://schemas.microsoft.com/office/powerpoint/2010/main" xmlns="" val="146092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a:t>
            </a:fld>
            <a:endParaRPr lang="en-ZA" dirty="0"/>
          </a:p>
        </p:txBody>
      </p:sp>
    </p:spTree>
    <p:extLst>
      <p:ext uri="{BB962C8B-B14F-4D97-AF65-F5344CB8AC3E}">
        <p14:creationId xmlns:p14="http://schemas.microsoft.com/office/powerpoint/2010/main" xmlns="" val="1920951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3D2844-A2F4-49BE-A640-408F7C669A5B}" type="datetime1">
              <a:rPr lang="en-US" smtClean="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0B4541-BF44-41FE-A2D2-FE04958D826E}" type="slidenum">
              <a:rPr lang="en-US" smtClean="0"/>
              <a:pPr/>
              <a:t>‹#›</a:t>
            </a:fld>
            <a:endParaRPr lang="en-US" dirty="0"/>
          </a:p>
        </p:txBody>
      </p:sp>
      <p:pic>
        <p:nvPicPr>
          <p:cNvPr id="9" name="Picture 8">
            <a:extLst>
              <a:ext uri="{FF2B5EF4-FFF2-40B4-BE49-F238E27FC236}">
                <a16:creationId xmlns:a16="http://schemas.microsoft.com/office/drawing/2014/main" xmlns="" id="{75C45E89-3F84-4D72-8FBC-1595021D2D15}"/>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0" y="5912485"/>
            <a:ext cx="9144000" cy="945515"/>
          </a:xfrm>
          <a:prstGeom prst="rect">
            <a:avLst/>
          </a:prstGeom>
        </p:spPr>
      </p:pic>
      <p:pic>
        <p:nvPicPr>
          <p:cNvPr id="11" name="Picture 10">
            <a:extLst>
              <a:ext uri="{FF2B5EF4-FFF2-40B4-BE49-F238E27FC236}">
                <a16:creationId xmlns:a16="http://schemas.microsoft.com/office/drawing/2014/main" xmlns="" id="{206F0E2B-E72B-4F36-B12A-EF532A5DDD79}"/>
              </a:ext>
            </a:extLst>
          </p:cNvPr>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144000" cy="666115"/>
          </a:xfrm>
          <a:prstGeom prst="rect">
            <a:avLst/>
          </a:prstGeom>
        </p:spPr>
      </p:pic>
    </p:spTree>
    <p:extLst>
      <p:ext uri="{BB962C8B-B14F-4D97-AF65-F5344CB8AC3E}">
        <p14:creationId xmlns:p14="http://schemas.microsoft.com/office/powerpoint/2010/main" xmlns="" val="17409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87DE89-0275-47C3-9579-7B364070D7FA}" type="datetime1">
              <a:rPr lang="en-US" smtClean="0"/>
              <a:pPr/>
              <a:t>8/29/2022</a:t>
            </a:fld>
            <a:endParaRPr lang="en-US" dirty="0"/>
          </a:p>
        </p:txBody>
      </p:sp>
      <p:sp>
        <p:nvSpPr>
          <p:cNvPr id="4" name="Footer Placeholder 3"/>
          <p:cNvSpPr>
            <a:spLocks noGrp="1"/>
          </p:cNvSpPr>
          <p:nvPr>
            <p:ph type="ftr" sz="quarter" idx="11"/>
          </p:nvPr>
        </p:nvSpPr>
        <p:spPr/>
        <p:txBody>
          <a:bodyPr/>
          <a:lstStyle/>
          <a:p>
            <a:endParaRPr lang="en-US" dirty="0"/>
          </a:p>
        </p:txBody>
      </p:sp>
      <p:cxnSp>
        <p:nvCxnSpPr>
          <p:cNvPr id="16" name="Straight Connector 15"/>
          <p:cNvCxnSpPr/>
          <p:nvPr userDrawn="1"/>
        </p:nvCxnSpPr>
        <p:spPr>
          <a:xfrm>
            <a:off x="0" y="524401"/>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BD1E6B12-1D66-4F05-8B4C-1C290FD29CF2}"/>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1" y="6168431"/>
            <a:ext cx="8745165" cy="688653"/>
          </a:xfrm>
          <a:prstGeom prst="rect">
            <a:avLst/>
          </a:prstGeom>
        </p:spPr>
      </p:pic>
      <p:sp>
        <p:nvSpPr>
          <p:cNvPr id="5" name="Slide Number Placeholder 4"/>
          <p:cNvSpPr>
            <a:spLocks noGrp="1"/>
          </p:cNvSpPr>
          <p:nvPr>
            <p:ph type="sldNum" sz="quarter" idx="12"/>
          </p:nvPr>
        </p:nvSpPr>
        <p:spPr>
          <a:xfrm>
            <a:off x="8374743" y="6168431"/>
            <a:ext cx="769256" cy="688653"/>
          </a:xfrm>
          <a:solidFill>
            <a:schemeClr val="bg1"/>
          </a:solidFill>
        </p:spPr>
        <p:txBody>
          <a:bodyPr/>
          <a:lstStyle>
            <a:lvl1pPr algn="ctr">
              <a:defRPr sz="1050">
                <a:solidFill>
                  <a:schemeClr val="tx1">
                    <a:lumMod val="50000"/>
                    <a:lumOff val="50000"/>
                  </a:schemeClr>
                </a:solidFill>
                <a:latin typeface="Arial" panose="020B0604020202020204" pitchFamily="34" charset="0"/>
                <a:cs typeface="Arial" panose="020B0604020202020204" pitchFamily="34" charset="0"/>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64733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D7D50-A653-48DE-8E12-9B972FD96860}" type="datetime1">
              <a:rPr lang="en-US" smtClean="0"/>
              <a:pPr/>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a:t>
            </a:fld>
            <a:endParaRPr lang="en-US" dirty="0"/>
          </a:p>
        </p:txBody>
      </p:sp>
      <p:pic>
        <p:nvPicPr>
          <p:cNvPr id="7" name="Picture 6">
            <a:extLst>
              <a:ext uri="{FF2B5EF4-FFF2-40B4-BE49-F238E27FC236}">
                <a16:creationId xmlns:a16="http://schemas.microsoft.com/office/drawing/2014/main" xmlns="" id="{E989F3A7-DE04-4151-BCA7-5DFDBEFAF753}"/>
              </a:ext>
            </a:extLst>
          </p:cNvPr>
          <p:cNvPicPr/>
          <p:nvPr userDrawn="1"/>
        </p:nvPicPr>
        <p:blipFill>
          <a:blip r:embed="rId2">
            <a:extLst>
              <a:ext uri="{28A0092B-C50C-407E-A947-70E740481C1C}">
                <a14:useLocalDpi xmlns:a14="http://schemas.microsoft.com/office/drawing/2010/main" xmlns="" val="0"/>
              </a:ext>
            </a:extLst>
          </a:blip>
          <a:stretch>
            <a:fillRect/>
          </a:stretch>
        </p:blipFill>
        <p:spPr>
          <a:xfrm>
            <a:off x="-1" y="6274208"/>
            <a:ext cx="8657618" cy="583792"/>
          </a:xfrm>
          <a:prstGeom prst="rect">
            <a:avLst/>
          </a:prstGeom>
        </p:spPr>
      </p:pic>
      <p:sp>
        <p:nvSpPr>
          <p:cNvPr id="9" name="Slide Number Placeholder 4">
            <a:extLst>
              <a:ext uri="{FF2B5EF4-FFF2-40B4-BE49-F238E27FC236}">
                <a16:creationId xmlns:a16="http://schemas.microsoft.com/office/drawing/2014/main" xmlns="" id="{86873EA5-39AA-4CDF-B3E6-B2AB27CD50A2}"/>
              </a:ext>
            </a:extLst>
          </p:cNvPr>
          <p:cNvSpPr txBox="1">
            <a:spLocks/>
          </p:cNvSpPr>
          <p:nvPr userDrawn="1"/>
        </p:nvSpPr>
        <p:spPr>
          <a:xfrm>
            <a:off x="8374743" y="6273292"/>
            <a:ext cx="769256" cy="583792"/>
          </a:xfrm>
          <a:prstGeom prst="rect">
            <a:avLst/>
          </a:prstGeom>
          <a:solidFill>
            <a:schemeClr val="bg1"/>
          </a:solidFill>
        </p:spPr>
        <p:txBody>
          <a:bodyPr vert="horz" lIns="91440" tIns="45720" rIns="91440" bIns="45720" rtlCol="0" anchor="ctr"/>
          <a:lstStyle>
            <a:defPPr lvl="0">
              <a:defRPr lang="en-US"/>
            </a:defPPr>
            <a:lvl1pPr marL="0" lvl="0" algn="ctr" defTabSz="914400" rtl="0" eaLnBrk="1" latinLnBrk="0" hangingPunct="1">
              <a:defRPr sz="1200" kern="1200">
                <a:solidFill>
                  <a:schemeClr val="tx1">
                    <a:tint val="75000"/>
                  </a:schemeClr>
                </a:solidFill>
                <a:latin typeface="Aharoni" panose="02010803020104030203" pitchFamily="2" charset="-79"/>
                <a:ea typeface="+mn-ea"/>
                <a:cs typeface="Aharoni" panose="02010803020104030203" pitchFamily="2" charset="-79"/>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fld id="{E431ECC4-154C-CE43-883C-952D3004BFC2}" type="slidenum">
              <a:rPr lang="en-US" sz="1000" smtClean="0">
                <a:solidFill>
                  <a:schemeClr val="tx1">
                    <a:lumMod val="50000"/>
                    <a:lumOff val="50000"/>
                  </a:schemeClr>
                </a:solidFill>
                <a:latin typeface="Arial" panose="020B0604020202020204" pitchFamily="34" charset="0"/>
                <a:cs typeface="Arial" panose="020B0604020202020204" pitchFamily="34" charset="0"/>
              </a:rPr>
              <a:pPr/>
              <a:t>‹#›</a:t>
            </a:fld>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xmlns="" id="{80C3919A-7669-453A-9C34-52C956E6FC15}"/>
              </a:ext>
            </a:extLst>
          </p:cNvPr>
          <p:cNvCxnSpPr/>
          <p:nvPr userDrawn="1"/>
        </p:nvCxnSpPr>
        <p:spPr>
          <a:xfrm>
            <a:off x="0" y="515698"/>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65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E6A4B-AEAA-4740-AB04-D23FDFC00792}" type="datetime1">
              <a:rPr lang="en-US" smtClean="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4266114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17F92-26CD-4E23-AC66-E293C811F827}" type="datetime1">
              <a:rPr lang="en-US" smtClean="0"/>
              <a:pPr/>
              <a:t>8/29/2022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7580414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xmlns="" id="{BC501AB1-87DE-FF41-AE71-9C89D763362E}"/>
              </a:ext>
            </a:extLst>
          </p:cNvPr>
          <p:cNvSpPr txBox="1">
            <a:spLocks noChangeArrowheads="1"/>
          </p:cNvSpPr>
          <p:nvPr/>
        </p:nvSpPr>
        <p:spPr bwMode="auto">
          <a:xfrm>
            <a:off x="528642" y="1631655"/>
            <a:ext cx="8072437" cy="2677656"/>
          </a:xfrm>
          <a:prstGeom prst="rect">
            <a:avLst/>
          </a:prstGeom>
          <a:solidFill>
            <a:srgbClr val="FFFFFF"/>
          </a:solidFill>
          <a:ln w="19050">
            <a:noFill/>
            <a:miter lim="800000"/>
            <a:headEnd/>
            <a:tailEnd/>
          </a:ln>
        </p:spPr>
        <p:txBody>
          <a:bodyPr rot="0" vert="horz" wrap="square" lIns="91440" tIns="45720" rIns="91440" bIns="45720" anchor="ctr" anchorCtr="0">
            <a:spAutoFit/>
          </a:bodyPr>
          <a:lstStyle/>
          <a:p>
            <a:pPr algn="ctr">
              <a:spcBef>
                <a:spcPts val="1200"/>
              </a:spcBef>
            </a:pPr>
            <a:r>
              <a:rPr lang="en-ZA" sz="4000" b="1" dirty="0">
                <a:solidFill>
                  <a:srgbClr val="D91934"/>
                </a:solidFill>
                <a:latin typeface="Arial" panose="020B0604020202020204" pitchFamily="34" charset="0"/>
                <a:ea typeface="Calibri" panose="020F0502020204030204" pitchFamily="34" charset="0"/>
                <a:cs typeface="Arial" panose="020B0604020202020204" pitchFamily="34" charset="0"/>
              </a:rPr>
              <a:t>SA POST OFFICE</a:t>
            </a:r>
          </a:p>
          <a:p>
            <a:pPr algn="ctr">
              <a:spcBef>
                <a:spcPts val="600"/>
              </a:spcBef>
            </a:pPr>
            <a:endParaRPr lang="en-ZA" sz="2800" b="1" dirty="0" smtClean="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Performance for Quarter </a:t>
            </a:r>
            <a:r>
              <a:rPr lang="en-ZA" sz="2800" b="1" dirty="0" smtClean="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3 2021/22 </a:t>
            </a: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en-ZA" sz="2000"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As at 31 December 2021</a:t>
            </a:r>
          </a:p>
          <a:p>
            <a:pPr algn="ctr">
              <a:spcBef>
                <a:spcPts val="600"/>
              </a:spcBef>
            </a:pP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484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Creditors</a:t>
            </a:r>
            <a:endParaRPr lang="en-ZA" sz="2400" b="1" dirty="0">
              <a:solidFill>
                <a:srgbClr val="C00000"/>
              </a:solidFill>
              <a:latin typeface="Arial" panose="020B0604020202020204" pitchFamily="34" charset="0"/>
              <a:cs typeface="Arial" panose="020B0604020202020204" pitchFamily="34" charset="0"/>
            </a:endParaRPr>
          </a:p>
        </p:txBody>
      </p:sp>
      <p:sp>
        <p:nvSpPr>
          <p:cNvPr id="6" name="TextBox 5"/>
          <p:cNvSpPr txBox="1"/>
          <p:nvPr/>
        </p:nvSpPr>
        <p:spPr>
          <a:xfrm>
            <a:off x="184757" y="5236264"/>
            <a:ext cx="8746525" cy="830997"/>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Excludes R2.2 billion owed to </a:t>
            </a:r>
            <a:r>
              <a:rPr lang="en-ZA" sz="1600" dirty="0" smtClean="0">
                <a:solidFill>
                  <a:schemeClr val="bg1"/>
                </a:solidFill>
                <a:latin typeface="Arial" panose="020B0604020202020204" pitchFamily="34" charset="0"/>
                <a:cs typeface="Arial" panose="020B0604020202020204" pitchFamily="34" charset="0"/>
              </a:rPr>
              <a:t>Postbank</a:t>
            </a:r>
          </a:p>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The increasing liabilities and backlog in supplier payments threatens business continuity</a:t>
            </a:r>
            <a:endParaRPr lang="en-ZA" sz="1600" dirty="0">
              <a:solidFill>
                <a:schemeClr val="bg1"/>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2"/>
          <a:stretch>
            <a:fillRect/>
          </a:stretch>
        </p:blipFill>
        <p:spPr>
          <a:xfrm>
            <a:off x="184757" y="777929"/>
            <a:ext cx="8746525" cy="4253039"/>
          </a:xfrm>
          <a:prstGeom prst="rect">
            <a:avLst/>
          </a:prstGeom>
        </p:spPr>
      </p:pic>
    </p:spTree>
    <p:extLst>
      <p:ext uri="{BB962C8B-B14F-4D97-AF65-F5344CB8AC3E}">
        <p14:creationId xmlns:p14="http://schemas.microsoft.com/office/powerpoint/2010/main" xmlns="" val="188839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0969"/>
            <a:ext cx="7771860"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Performance on Targets</a:t>
            </a:r>
            <a:endParaRPr lang="en-ZA" sz="24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348774" y="4588214"/>
            <a:ext cx="8397294" cy="1569660"/>
          </a:xfrm>
          <a:prstGeom prst="rect">
            <a:avLst/>
          </a:prstGeom>
          <a:solidFill>
            <a:schemeClr val="accent5">
              <a:lumMod val="75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No change in overall </a:t>
            </a:r>
            <a:r>
              <a:rPr lang="en-ZA" sz="1600" dirty="0">
                <a:solidFill>
                  <a:schemeClr val="bg1"/>
                </a:solidFill>
                <a:latin typeface="Arial" panose="020B0604020202020204" pitchFamily="34" charset="0"/>
                <a:cs typeface="Arial" panose="020B0604020202020204" pitchFamily="34" charset="0"/>
              </a:rPr>
              <a:t>performance on KPIs </a:t>
            </a:r>
            <a:r>
              <a:rPr lang="en-ZA" sz="1600" dirty="0" smtClean="0">
                <a:solidFill>
                  <a:schemeClr val="bg1"/>
                </a:solidFill>
                <a:latin typeface="Arial" panose="020B0604020202020204" pitchFamily="34" charset="0"/>
                <a:cs typeface="Arial" panose="020B0604020202020204" pitchFamily="34" charset="0"/>
              </a:rPr>
              <a:t>at 20%, from Q2 </a:t>
            </a:r>
            <a:endParaRPr lang="en-ZA" sz="1600" dirty="0">
              <a:solidFill>
                <a:schemeClr val="bg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Financial performance and recovery remains weak</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Greater oversight through the Business performance Committee to improve performance</a:t>
            </a:r>
          </a:p>
        </p:txBody>
      </p:sp>
      <p:graphicFrame>
        <p:nvGraphicFramePr>
          <p:cNvPr id="6" name="Chart 5"/>
          <p:cNvGraphicFramePr/>
          <p:nvPr>
            <p:extLst>
              <p:ext uri="{D42A27DB-BD31-4B8C-83A1-F6EECF244321}">
                <p14:modId xmlns:p14="http://schemas.microsoft.com/office/powerpoint/2010/main" xmlns="" val="461950984"/>
              </p:ext>
            </p:extLst>
          </p:nvPr>
        </p:nvGraphicFramePr>
        <p:xfrm>
          <a:off x="2566987" y="714541"/>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6"/>
          <p:cNvSpPr/>
          <p:nvPr/>
        </p:nvSpPr>
        <p:spPr>
          <a:xfrm>
            <a:off x="348774" y="1910722"/>
            <a:ext cx="3028950" cy="167163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smtClean="0">
                <a:solidFill>
                  <a:srgbClr val="002060"/>
                </a:solidFill>
                <a:latin typeface="Arial" panose="020B0604020202020204" pitchFamily="34" charset="0"/>
                <a:cs typeface="Arial" panose="020B0604020202020204" pitchFamily="34" charset="0"/>
              </a:rPr>
              <a:t>Corrective actions being implemented to improve Q3 Performance</a:t>
            </a:r>
            <a:endParaRPr lang="en-ZA" sz="1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45897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0969"/>
            <a:ext cx="8571426"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a:t>
            </a:r>
            <a:r>
              <a:rPr lang="en-ZA" sz="2400" b="1" dirty="0" smtClean="0">
                <a:solidFill>
                  <a:srgbClr val="C00000"/>
                </a:solidFill>
                <a:latin typeface="Arial" panose="020B0604020202020204" pitchFamily="34" charset="0"/>
                <a:cs typeface="Arial" panose="020B0604020202020204" pitchFamily="34" charset="0"/>
              </a:rPr>
              <a:t>Performance Overview </a:t>
            </a:r>
            <a:r>
              <a:rPr lang="en-ZA" sz="2400" b="1" dirty="0">
                <a:solidFill>
                  <a:srgbClr val="C00000"/>
                </a:solidFill>
                <a:latin typeface="Arial" panose="020B0604020202020204" pitchFamily="34" charset="0"/>
                <a:cs typeface="Arial" panose="020B0604020202020204" pitchFamily="34" charset="0"/>
              </a:rPr>
              <a:t>–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smtClean="0">
                <a:solidFill>
                  <a:srgbClr val="C00000"/>
                </a:solidFill>
                <a:latin typeface="Arial" panose="020B0604020202020204" pitchFamily="34" charset="0"/>
                <a:cs typeface="Arial" panose="020B0604020202020204" pitchFamily="34" charset="0"/>
              </a:rPr>
              <a:t>2021/22</a:t>
            </a:r>
            <a:endParaRPr lang="en-ZA" sz="2400" b="1" dirty="0">
              <a:solidFill>
                <a:srgbClr val="C00000"/>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2826885430"/>
              </p:ext>
            </p:extLst>
          </p:nvPr>
        </p:nvGraphicFramePr>
        <p:xfrm>
          <a:off x="152400" y="572634"/>
          <a:ext cx="8834982" cy="5610999"/>
        </p:xfrm>
        <a:graphic>
          <a:graphicData uri="http://schemas.openxmlformats.org/drawingml/2006/table">
            <a:tbl>
              <a:tblPr firstRow="1" firstCol="1" bandRow="1"/>
              <a:tblGrid>
                <a:gridCol w="1001497">
                  <a:extLst>
                    <a:ext uri="{9D8B030D-6E8A-4147-A177-3AD203B41FA5}">
                      <a16:colId xmlns:a16="http://schemas.microsoft.com/office/drawing/2014/main" xmlns="" val="20000"/>
                    </a:ext>
                  </a:extLst>
                </a:gridCol>
                <a:gridCol w="3579075">
                  <a:extLst>
                    <a:ext uri="{9D8B030D-6E8A-4147-A177-3AD203B41FA5}">
                      <a16:colId xmlns:a16="http://schemas.microsoft.com/office/drawing/2014/main" xmlns="" val="20001"/>
                    </a:ext>
                  </a:extLst>
                </a:gridCol>
                <a:gridCol w="850881">
                  <a:extLst>
                    <a:ext uri="{9D8B030D-6E8A-4147-A177-3AD203B41FA5}">
                      <a16:colId xmlns:a16="http://schemas.microsoft.com/office/drawing/2014/main" xmlns="" val="20002"/>
                    </a:ext>
                  </a:extLst>
                </a:gridCol>
                <a:gridCol w="935969">
                  <a:extLst>
                    <a:ext uri="{9D8B030D-6E8A-4147-A177-3AD203B41FA5}">
                      <a16:colId xmlns:a16="http://schemas.microsoft.com/office/drawing/2014/main" xmlns="" val="20003"/>
                    </a:ext>
                  </a:extLst>
                </a:gridCol>
                <a:gridCol w="907607">
                  <a:extLst>
                    <a:ext uri="{9D8B030D-6E8A-4147-A177-3AD203B41FA5}">
                      <a16:colId xmlns:a16="http://schemas.microsoft.com/office/drawing/2014/main" xmlns="" val="20004"/>
                    </a:ext>
                  </a:extLst>
                </a:gridCol>
                <a:gridCol w="879243">
                  <a:extLst>
                    <a:ext uri="{9D8B030D-6E8A-4147-A177-3AD203B41FA5}">
                      <a16:colId xmlns:a16="http://schemas.microsoft.com/office/drawing/2014/main" xmlns="" val="20005"/>
                    </a:ext>
                  </a:extLst>
                </a:gridCol>
                <a:gridCol w="680710">
                  <a:extLst>
                    <a:ext uri="{9D8B030D-6E8A-4147-A177-3AD203B41FA5}">
                      <a16:colId xmlns:a16="http://schemas.microsoft.com/office/drawing/2014/main" xmlns="" val="20006"/>
                    </a:ext>
                  </a:extLst>
                </a:gridCol>
              </a:tblGrid>
              <a:tr h="128205">
                <a:tc rowSpan="2">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No.</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Corporate Key Performance Indicator (KPI)</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Annual Target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rowSpan="2">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Q3 Target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gridSpan="3">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Q3 Performance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2322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Actual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Variance</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 Achieved</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1.1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Attain the planned revenue target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69.6%</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(30.4%)</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70%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1.2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Attain the planned expense budget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82.4%</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17.6%</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82%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03"/>
                  </a:ext>
                </a:extLst>
              </a:tr>
              <a:tr h="256411">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2.1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security upgrades and install equipment items at Post Office  branches and Mail Centres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1680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120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16</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-104</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4"/>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2.2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Optimisation of the Property Infrastructure</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265 000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147 000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19 255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(127 745)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5"/>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3.1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Resolution of customer complaints recorded at the call centre within 7 days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74.0%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(26.0%)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74%</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6"/>
                  </a:ext>
                </a:extLst>
              </a:tr>
              <a:tr h="512822">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3.2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Improve customer satisfaction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corrective actions for 25% of survey findings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Implement corrective actions for 25% of survey findings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7"/>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4.1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Achieve the regulated Mail Delivery standard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78.1%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(13.9%)</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85%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08"/>
                  </a:ext>
                </a:extLst>
              </a:tr>
              <a:tr h="216823">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4.2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Maintain system uptime at online Post Office branches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98%</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98%</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98.1%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0.1%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09"/>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4.3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Rollout IPS equipment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No target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5.1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Automation of Mail Centres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47.9%</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(27.1%)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64%</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1"/>
                  </a:ext>
                </a:extLst>
              </a:tr>
              <a:tr h="216823">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5.2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Launch digital solutions for products and services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B050"/>
                    </a:solidFill>
                  </a:tcPr>
                </a:tc>
                <a:extLst>
                  <a:ext uri="{0D108BD9-81ED-4DB2-BD59-A6C34878D82A}">
                    <a16:rowId xmlns:a16="http://schemas.microsoft.com/office/drawing/2014/main" xmlns="" val="10012"/>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5.3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Omni-channel platform</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74.0%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(26.0%)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39%</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3"/>
                  </a:ext>
                </a:extLst>
              </a:tr>
              <a:tr h="512822">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6.1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Improve Employee satisfaction </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corrective actions for 25% of survey findings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Implement corrective actions for 25% of survey findings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4"/>
                  </a:ext>
                </a:extLst>
              </a:tr>
              <a:tr h="769233">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6.2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Improve productivity levels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80%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productivity monitoring</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Existing productivity model for Mail Centres &amp; Depots being reviewed</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Implement productivity monitoring</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5"/>
                  </a:ext>
                </a:extLst>
              </a:tr>
              <a:tr h="162617">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6.3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Implement BU strategic Initiatives</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100%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75%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69.0%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(6.0%)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92%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6"/>
                  </a:ext>
                </a:extLst>
              </a:tr>
              <a:tr h="384616">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7.1</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Improve the Audit Opinion</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Unqualified audit opinion</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90% of the material audit findings resolved</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0.0%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FF0000"/>
                          </a:solidFill>
                          <a:effectLst/>
                          <a:latin typeface="Arial Narrow" panose="020B0606020202030204" pitchFamily="34" charset="0"/>
                          <a:ea typeface="Times New Roman" panose="02020603050405020304" pitchFamily="18" charset="0"/>
                        </a:rPr>
                        <a:t>90% of the material audit findings resolved</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0000"/>
                    </a:solidFill>
                  </a:tcPr>
                </a:tc>
                <a:extLst>
                  <a:ext uri="{0D108BD9-81ED-4DB2-BD59-A6C34878D82A}">
                    <a16:rowId xmlns:a16="http://schemas.microsoft.com/office/drawing/2014/main" xmlns="" val="10017"/>
                  </a:ext>
                </a:extLst>
              </a:tr>
              <a:tr h="256411">
                <a:tc>
                  <a:txBody>
                    <a:bodyPr/>
                    <a:lstStyle/>
                    <a:p>
                      <a:pPr algn="ctr">
                        <a:lnSpc>
                          <a:spcPct val="100000"/>
                        </a:lnSpc>
                        <a:spcAft>
                          <a:spcPts val="0"/>
                        </a:spcAft>
                      </a:pPr>
                      <a:r>
                        <a:rPr lang="en-ZA" sz="1000" b="1" dirty="0">
                          <a:solidFill>
                            <a:srgbClr val="000000"/>
                          </a:solidFill>
                          <a:effectLst/>
                          <a:latin typeface="Arial Narrow" panose="020B0606020202030204" pitchFamily="34" charset="0"/>
                          <a:ea typeface="Times New Roman" panose="02020603050405020304" pitchFamily="18" charset="0"/>
                        </a:rPr>
                        <a:t>7.2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just">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Provide inputs to the amendments of Postal Legislation (SAPO Act, Postal Services Act, Postbank Act, 4IR)</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Inputs Submitted to Shareholder</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No target</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solidFill>
                            <a:srgbClr val="000000"/>
                          </a:solidFill>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ZA" sz="1000"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D9E1F2"/>
                    </a:solidFill>
                  </a:tcPr>
                </a:tc>
                <a:tc>
                  <a:txBody>
                    <a:bodyPr/>
                    <a:lstStyle/>
                    <a:p>
                      <a:pPr algn="ctr">
                        <a:lnSpc>
                          <a:spcPct val="100000"/>
                        </a:lnSpc>
                        <a:spcAft>
                          <a:spcPts val="0"/>
                        </a:spcAft>
                      </a:pPr>
                      <a:r>
                        <a:rPr lang="en-ZA" sz="1000" b="1" dirty="0">
                          <a:effectLst/>
                          <a:latin typeface="Arial Narrow" panose="020B0606020202030204" pitchFamily="34" charset="0"/>
                          <a:ea typeface="Times New Roman" panose="02020603050405020304" pitchFamily="18" charset="0"/>
                        </a:rPr>
                        <a:t>N/a</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182944">
                <a:tc gridSpan="2">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TOTAL</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hMerge="1">
                  <a:txBody>
                    <a:bodyPr/>
                    <a:lstStyle/>
                    <a:p>
                      <a:endParaRPr lang="en-ZA"/>
                    </a:p>
                  </a:txBody>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17</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15</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3</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12</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tc>
                  <a:txBody>
                    <a:bodyPr/>
                    <a:lstStyle/>
                    <a:p>
                      <a:pPr algn="ctr">
                        <a:lnSpc>
                          <a:spcPct val="100000"/>
                        </a:lnSpc>
                        <a:spcAft>
                          <a:spcPts val="0"/>
                        </a:spcAft>
                      </a:pPr>
                      <a:r>
                        <a:rPr lang="en-ZA" sz="1000" b="1" dirty="0">
                          <a:solidFill>
                            <a:srgbClr val="FFFFFF"/>
                          </a:solidFill>
                          <a:effectLst/>
                          <a:latin typeface="Arial Narrow" panose="020B0606020202030204" pitchFamily="34" charset="0"/>
                          <a:ea typeface="Times New Roman" panose="02020603050405020304" pitchFamily="18" charset="0"/>
                        </a:rPr>
                        <a:t>20%</a:t>
                      </a:r>
                      <a:endParaRPr lang="en-ZA" sz="1000" dirty="0">
                        <a:effectLst/>
                        <a:latin typeface="Arial" panose="020B0604020202020204" pitchFamily="34" charset="0"/>
                        <a:ea typeface="Times New Roman" panose="02020603050405020304" pitchFamily="18" charset="0"/>
                      </a:endParaRPr>
                    </a:p>
                  </a:txBody>
                  <a:tcPr marL="23187" marR="23187" marT="0" marB="0" anchor="ct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002060"/>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xmlns="" val="3387146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6257"/>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Q3</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5" name="Table 4"/>
          <p:cNvGraphicFramePr>
            <a:graphicFrameLocks noGrp="1"/>
          </p:cNvGraphicFramePr>
          <p:nvPr>
            <p:extLst>
              <p:ext uri="{D42A27DB-BD31-4B8C-83A1-F6EECF244321}">
                <p14:modId xmlns:p14="http://schemas.microsoft.com/office/powerpoint/2010/main" xmlns="" val="518427830"/>
              </p:ext>
            </p:extLst>
          </p:nvPr>
        </p:nvGraphicFramePr>
        <p:xfrm>
          <a:off x="86265" y="603322"/>
          <a:ext cx="8971109" cy="5215940"/>
        </p:xfrm>
        <a:graphic>
          <a:graphicData uri="http://schemas.openxmlformats.org/drawingml/2006/table">
            <a:tbl>
              <a:tblPr/>
              <a:tblGrid>
                <a:gridCol w="497273">
                  <a:extLst>
                    <a:ext uri="{9D8B030D-6E8A-4147-A177-3AD203B41FA5}">
                      <a16:colId xmlns:a16="http://schemas.microsoft.com/office/drawing/2014/main" xmlns="" val="20000"/>
                    </a:ext>
                  </a:extLst>
                </a:gridCol>
                <a:gridCol w="804985">
                  <a:extLst>
                    <a:ext uri="{9D8B030D-6E8A-4147-A177-3AD203B41FA5}">
                      <a16:colId xmlns:a16="http://schemas.microsoft.com/office/drawing/2014/main" xmlns="" val="20001"/>
                    </a:ext>
                  </a:extLst>
                </a:gridCol>
                <a:gridCol w="491963">
                  <a:extLst>
                    <a:ext uri="{9D8B030D-6E8A-4147-A177-3AD203B41FA5}">
                      <a16:colId xmlns:a16="http://schemas.microsoft.com/office/drawing/2014/main" xmlns="" val="20002"/>
                    </a:ext>
                  </a:extLst>
                </a:gridCol>
                <a:gridCol w="578780">
                  <a:extLst>
                    <a:ext uri="{9D8B030D-6E8A-4147-A177-3AD203B41FA5}">
                      <a16:colId xmlns:a16="http://schemas.microsoft.com/office/drawing/2014/main" xmlns="" val="20003"/>
                    </a:ext>
                  </a:extLst>
                </a:gridCol>
                <a:gridCol w="506435">
                  <a:extLst>
                    <a:ext uri="{9D8B030D-6E8A-4147-A177-3AD203B41FA5}">
                      <a16:colId xmlns:a16="http://schemas.microsoft.com/office/drawing/2014/main" xmlns="" val="20004"/>
                    </a:ext>
                  </a:extLst>
                </a:gridCol>
                <a:gridCol w="520903">
                  <a:extLst>
                    <a:ext uri="{9D8B030D-6E8A-4147-A177-3AD203B41FA5}">
                      <a16:colId xmlns:a16="http://schemas.microsoft.com/office/drawing/2014/main" xmlns="" val="20005"/>
                    </a:ext>
                  </a:extLst>
                </a:gridCol>
                <a:gridCol w="448556">
                  <a:extLst>
                    <a:ext uri="{9D8B030D-6E8A-4147-A177-3AD203B41FA5}">
                      <a16:colId xmlns:a16="http://schemas.microsoft.com/office/drawing/2014/main" xmlns="" val="20006"/>
                    </a:ext>
                  </a:extLst>
                </a:gridCol>
                <a:gridCol w="636659">
                  <a:extLst>
                    <a:ext uri="{9D8B030D-6E8A-4147-A177-3AD203B41FA5}">
                      <a16:colId xmlns:a16="http://schemas.microsoft.com/office/drawing/2014/main" xmlns="" val="20007"/>
                    </a:ext>
                  </a:extLst>
                </a:gridCol>
                <a:gridCol w="2242777">
                  <a:extLst>
                    <a:ext uri="{9D8B030D-6E8A-4147-A177-3AD203B41FA5}">
                      <a16:colId xmlns:a16="http://schemas.microsoft.com/office/drawing/2014/main" xmlns="" val="20008"/>
                    </a:ext>
                  </a:extLst>
                </a:gridCol>
                <a:gridCol w="2242778">
                  <a:extLst>
                    <a:ext uri="{9D8B030D-6E8A-4147-A177-3AD203B41FA5}">
                      <a16:colId xmlns:a16="http://schemas.microsoft.com/office/drawing/2014/main" xmlns="" val="20009"/>
                    </a:ext>
                  </a:extLst>
                </a:gridCol>
              </a:tblGrid>
              <a:tr h="109481">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panose="020B0604020202020204" pitchFamily="34" charset="0"/>
                        </a:rPr>
                        <a:t>Q3 </a:t>
                      </a:r>
                      <a:r>
                        <a:rPr lang="en-GB" sz="700" b="1" i="0" u="none" strike="noStrike" dirty="0">
                          <a:solidFill>
                            <a:srgbClr val="FFFFFF"/>
                          </a:solidFill>
                          <a:effectLst/>
                          <a:latin typeface="Arial" panose="020B0604020202020204" pitchFamily="34" charset="0"/>
                        </a:rPr>
                        <a:t>Performance</a:t>
                      </a:r>
                      <a:endParaRPr lang="en-ZA" sz="700" b="1" i="0" u="none" strike="noStrike" dirty="0">
                        <a:solidFill>
                          <a:srgbClr val="FFFFFF"/>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7680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9798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3194987">
                <a:tc rowSpan="3">
                  <a:txBody>
                    <a:bodyPr/>
                    <a:lstStyle/>
                    <a:p>
                      <a:pPr algn="just" fontAlgn="ctr"/>
                      <a:r>
                        <a:rPr lang="en-GB" sz="700" b="1" i="0" u="none" strike="noStrike" dirty="0">
                          <a:solidFill>
                            <a:srgbClr val="002060"/>
                          </a:solidFill>
                          <a:effectLst/>
                          <a:latin typeface="Arial Narrow" panose="020B0606020202030204" pitchFamily="34" charset="0"/>
                        </a:rPr>
                        <a:t>1. Financial Sustainability</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FFFF"/>
                    </a:solidFill>
                  </a:tcPr>
                </a:tc>
                <a:tc>
                  <a:txBody>
                    <a:bodyPr/>
                    <a:lstStyle/>
                    <a:p>
                      <a:pPr algn="just" fontAlgn="ctr"/>
                      <a:r>
                        <a:rPr lang="en-ZA" sz="700" b="0" i="0" u="none" strike="noStrike" dirty="0">
                          <a:solidFill>
                            <a:srgbClr val="000000"/>
                          </a:solidFill>
                          <a:effectLst/>
                          <a:latin typeface="Arial Narrow" panose="020B0606020202030204" pitchFamily="34" charset="0"/>
                        </a:rPr>
                        <a:t>To be financially sustainable and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FFFFFF"/>
                    </a:solidFill>
                  </a:tcPr>
                </a:tc>
                <a:tc>
                  <a:txBody>
                    <a:bodyPr/>
                    <a:lstStyle/>
                    <a:p>
                      <a:pPr algn="ctr" fontAlgn="ctr"/>
                      <a:r>
                        <a:rPr lang="en-GB" sz="700" b="0" i="0" u="none" strike="noStrike" dirty="0">
                          <a:solidFill>
                            <a:srgbClr val="000000"/>
                          </a:solidFill>
                          <a:effectLst/>
                          <a:latin typeface="Arial Narrow" panose="020B0606020202030204" pitchFamily="34" charset="0"/>
                        </a:rPr>
                        <a:t>1.1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dirty="0">
                          <a:solidFill>
                            <a:srgbClr val="000000"/>
                          </a:solidFill>
                          <a:effectLst/>
                          <a:latin typeface="Arial Narrow" panose="020B0606020202030204" pitchFamily="34" charset="0"/>
                        </a:rPr>
                        <a:t>Attain the planned revenue target</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231F20"/>
                          </a:solidFill>
                          <a:effectLst/>
                          <a:latin typeface="Arial Narrow" panose="020B0606020202030204" pitchFamily="34" charset="0"/>
                        </a:rPr>
                        <a:t>100%</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231F20"/>
                          </a:solidFill>
                          <a:effectLst/>
                          <a:latin typeface="Arial Narrow" panose="020B0606020202030204" pitchFamily="34" charset="0"/>
                        </a:rPr>
                        <a:t>70%</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FF0000"/>
                          </a:solidFill>
                          <a:effectLst/>
                          <a:latin typeface="Arial Narrow" panose="020B0606020202030204" pitchFamily="34" charset="0"/>
                        </a:rPr>
                        <a:t>-</a:t>
                      </a:r>
                      <a:r>
                        <a:rPr lang="en-GB" sz="700" b="0" i="0" u="none" strike="noStrike" dirty="0" smtClean="0">
                          <a:solidFill>
                            <a:srgbClr val="FF0000"/>
                          </a:solidFill>
                          <a:effectLst/>
                          <a:latin typeface="Arial Narrow" panose="020B0606020202030204" pitchFamily="34" charset="0"/>
                        </a:rPr>
                        <a:t>30%</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0"/>
                        </a:spcAft>
                      </a:pPr>
                      <a:r>
                        <a:rPr lang="en-ZA" sz="7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revenue target for Q3 at R1 186 million has not been attained at R825 million (70%). The lower than projected revenue performance is due to the lingering effects of the Covid-19 lockdown and the associated business impact, increased customer migration to digital alternatives and transaction volumes, together with the weak financial position of the SA Post Office and suppliers not having been paid, thus withdrawing services, further impacting revenue generation. </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Covid-19 lockdown and associated business slowdown</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Customer migration and transaction volumes</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Digital substitution</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Lack of technology Investment</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System and hardware instability</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Tools of trade</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Operational performance</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Product offering </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Stock levels</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a:lnSpc>
                          <a:spcPct val="100000"/>
                        </a:lnSpc>
                        <a:spcAft>
                          <a:spcPts val="0"/>
                        </a:spcAft>
                        <a:buFont typeface="Arial" panose="020B0604020202020204" pitchFamily="34" charset="0"/>
                        <a:buChar char="•"/>
                      </a:pPr>
                      <a:r>
                        <a:rPr lang="en-GB"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Closure of branches</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Account managers are focusing on maintaining existing clients whilst seeking new revenue streams.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Maintain and grow existing business, recover lost business where possible.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Focus on opening municipality accounts for the AARTO rollout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Improve stock levels to cater for demand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Delivery of mail is adhered to as per delivery standards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Activation of dormant Speed Services and CFG database is in progress through Sales support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Engagement of small courier companies for co-loading specifically focusing on B2B service</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Calling all government Franking Machine and Messenger Services to upload their machine and to renew their contract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Working with Private Bag and Boxed for Government as to increase our revenue</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DOT / AARTO  - Increase in Hybrid Mail (Engagements underway to use eRegistered mail)</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Warehousing and distribution of medication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eCommerce - parcel distribution and online transactions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Expand MVL offering and transactions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Fast-track DTT STB Subsidised Market Registration and Distribution for the DCDT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DTT STB Retailing – unsubsidised market</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Digital Post-box/email </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gn="just">
                        <a:lnSpc>
                          <a:spcPct val="100000"/>
                        </a:lnSpc>
                        <a:spcAft>
                          <a:spcPts val="0"/>
                        </a:spcAft>
                        <a:buFont typeface="Arial" panose="020B0604020202020204" pitchFamily="34" charset="0"/>
                        <a:buChar char="•"/>
                      </a:pPr>
                      <a:r>
                        <a:rPr lang="en-GB" sz="700" dirty="0">
                          <a:effectLst/>
                          <a:latin typeface="Arial Narrow" panose="020B0606020202030204" pitchFamily="34" charset="0"/>
                          <a:ea typeface="Times New Roman" panose="02020603050405020304" pitchFamily="18" charset="0"/>
                          <a:cs typeface="Arial" panose="020B0604020202020204" pitchFamily="34" charset="0"/>
                        </a:rPr>
                        <a:t>Electronic Mail and </a:t>
                      </a: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SMS</a:t>
                      </a:r>
                      <a:endParaRPr lang="en-ZA" sz="105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xmlns="" val="10003"/>
                  </a:ext>
                </a:extLst>
              </a:tr>
              <a:tr h="1221613">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solidFill>
                      <a:srgbClr val="FFFFFF"/>
                    </a:solidFill>
                  </a:tcPr>
                </a:tc>
                <a:tc rowSpan="2">
                  <a:txBody>
                    <a:bodyPr/>
                    <a:lstStyle/>
                    <a:p>
                      <a:pPr algn="ctr" fontAlgn="ctr"/>
                      <a:r>
                        <a:rPr lang="en-GB" sz="700" b="0" i="0" u="none" strike="noStrike" dirty="0">
                          <a:solidFill>
                            <a:srgbClr val="000000"/>
                          </a:solidFill>
                          <a:effectLst/>
                          <a:latin typeface="Arial Narrow" panose="020B0606020202030204" pitchFamily="34" charset="0"/>
                        </a:rPr>
                        <a:t>1.2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Attain the planned expense budget</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231F20"/>
                          </a:solidFill>
                          <a:effectLst/>
                          <a:latin typeface="Arial Narrow" panose="020B0606020202030204" pitchFamily="34" charset="0"/>
                        </a:rPr>
                        <a:t>100%</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231F20"/>
                          </a:solidFill>
                          <a:effectLst/>
                          <a:latin typeface="Arial Narrow" panose="020B0606020202030204" pitchFamily="34" charset="0"/>
                        </a:rPr>
                        <a:t>82%</a:t>
                      </a:r>
                      <a:endParaRPr lang="en-ZA" sz="700" b="0" i="0" u="none" strike="noStrike" dirty="0">
                        <a:solidFill>
                          <a:srgbClr val="231F2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18%</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algn="l">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expense budget for Q3 is R1 731 million and has been attained at R1 426 million (82%).Staff cost of R2 803 million is below budget by R280 million (9%) with a year on year decrease of R76 million (3%) and includes R96 million for Post-Retirement Medical Aid. Staff costs contributes 63% towards total expenses.</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Transport cost of R89 million includes costs of R24 million for vehicle leases and R34 million for fuel and R19 million for national Linehaul costs.IT costs of R250 million is below budget by R84 million (25%) and includes data line costs of R189 million, software costs of R37 million and telephone expenses of R22 million.</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a:noFill/>
                    </a:lnB>
                  </a:tcPr>
                </a:tc>
                <a:tc>
                  <a:txBody>
                    <a:bodyPr/>
                    <a:lstStyle/>
                    <a:p>
                      <a:pPr algn="just">
                        <a:lnSpc>
                          <a:spcPts val="1300"/>
                        </a:lnSpc>
                        <a:spcBef>
                          <a:spcPts val="200"/>
                        </a:spcBef>
                        <a:spcAft>
                          <a:spcPts val="0"/>
                        </a:spcAft>
                      </a:pPr>
                      <a:r>
                        <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Continued focus on prudent cost management together with cost saving initiatives:</a:t>
                      </a:r>
                    </a:p>
                    <a:p>
                      <a:pPr algn="just">
                        <a:lnSpc>
                          <a:spcPts val="1300"/>
                        </a:lnSpc>
                        <a:spcBef>
                          <a:spcPts val="200"/>
                        </a:spcBef>
                        <a:spcAft>
                          <a:spcPts val="0"/>
                        </a:spcAft>
                      </a:pPr>
                      <a:r>
                        <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p>
                    <a:p>
                      <a:pPr marL="342900" lvl="0" indent="-342900" algn="just">
                        <a:lnSpc>
                          <a:spcPct val="107000"/>
                        </a:lnSpc>
                        <a:spcAft>
                          <a:spcPts val="0"/>
                        </a:spcAft>
                        <a:buFont typeface="Arial" panose="020B0604020202020204" pitchFamily="34" charset="0"/>
                        <a:buChar char="•"/>
                      </a:pPr>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Procurement contracts</a:t>
                      </a:r>
                      <a:endPar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Infrastructure as a Service </a:t>
                      </a:r>
                      <a:endPar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Last mile</a:t>
                      </a:r>
                      <a:endPar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freeze on procurement will be maintained, focusing on critical items only.</a:t>
                      </a:r>
                      <a:endPar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09481">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FFFFFF"/>
                    </a:solidFill>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415661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6" y="131469"/>
            <a:ext cx="458032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6" name="Table 5"/>
          <p:cNvGraphicFramePr>
            <a:graphicFrameLocks noGrp="1"/>
          </p:cNvGraphicFramePr>
          <p:nvPr>
            <p:extLst>
              <p:ext uri="{D42A27DB-BD31-4B8C-83A1-F6EECF244321}">
                <p14:modId xmlns:p14="http://schemas.microsoft.com/office/powerpoint/2010/main" xmlns="" val="832585387"/>
              </p:ext>
            </p:extLst>
          </p:nvPr>
        </p:nvGraphicFramePr>
        <p:xfrm>
          <a:off x="86266" y="593134"/>
          <a:ext cx="8947667" cy="2817251"/>
        </p:xfrm>
        <a:graphic>
          <a:graphicData uri="http://schemas.openxmlformats.org/drawingml/2006/table">
            <a:tbl>
              <a:tblPr/>
              <a:tblGrid>
                <a:gridCol w="581829">
                  <a:extLst>
                    <a:ext uri="{9D8B030D-6E8A-4147-A177-3AD203B41FA5}">
                      <a16:colId xmlns:a16="http://schemas.microsoft.com/office/drawing/2014/main" xmlns="" val="20000"/>
                    </a:ext>
                  </a:extLst>
                </a:gridCol>
                <a:gridCol w="687587">
                  <a:extLst>
                    <a:ext uri="{9D8B030D-6E8A-4147-A177-3AD203B41FA5}">
                      <a16:colId xmlns:a16="http://schemas.microsoft.com/office/drawing/2014/main" xmlns="" val="20001"/>
                    </a:ext>
                  </a:extLst>
                </a:gridCol>
                <a:gridCol w="423433">
                  <a:extLst>
                    <a:ext uri="{9D8B030D-6E8A-4147-A177-3AD203B41FA5}">
                      <a16:colId xmlns:a16="http://schemas.microsoft.com/office/drawing/2014/main" xmlns="" val="20002"/>
                    </a:ext>
                  </a:extLst>
                </a:gridCol>
                <a:gridCol w="635150">
                  <a:extLst>
                    <a:ext uri="{9D8B030D-6E8A-4147-A177-3AD203B41FA5}">
                      <a16:colId xmlns:a16="http://schemas.microsoft.com/office/drawing/2014/main" xmlns="" val="20003"/>
                    </a:ext>
                  </a:extLst>
                </a:gridCol>
                <a:gridCol w="508119">
                  <a:extLst>
                    <a:ext uri="{9D8B030D-6E8A-4147-A177-3AD203B41FA5}">
                      <a16:colId xmlns:a16="http://schemas.microsoft.com/office/drawing/2014/main" xmlns="" val="20004"/>
                    </a:ext>
                  </a:extLst>
                </a:gridCol>
                <a:gridCol w="409319">
                  <a:extLst>
                    <a:ext uri="{9D8B030D-6E8A-4147-A177-3AD203B41FA5}">
                      <a16:colId xmlns:a16="http://schemas.microsoft.com/office/drawing/2014/main" xmlns="" val="20005"/>
                    </a:ext>
                  </a:extLst>
                </a:gridCol>
                <a:gridCol w="437548">
                  <a:extLst>
                    <a:ext uri="{9D8B030D-6E8A-4147-A177-3AD203B41FA5}">
                      <a16:colId xmlns:a16="http://schemas.microsoft.com/office/drawing/2014/main" xmlns="" val="20006"/>
                    </a:ext>
                  </a:extLst>
                </a:gridCol>
                <a:gridCol w="536349">
                  <a:extLst>
                    <a:ext uri="{9D8B030D-6E8A-4147-A177-3AD203B41FA5}">
                      <a16:colId xmlns:a16="http://schemas.microsoft.com/office/drawing/2014/main" xmlns="" val="20007"/>
                    </a:ext>
                  </a:extLst>
                </a:gridCol>
                <a:gridCol w="2159506">
                  <a:extLst>
                    <a:ext uri="{9D8B030D-6E8A-4147-A177-3AD203B41FA5}">
                      <a16:colId xmlns:a16="http://schemas.microsoft.com/office/drawing/2014/main" xmlns="" val="20008"/>
                    </a:ext>
                  </a:extLst>
                </a:gridCol>
                <a:gridCol w="2568827">
                  <a:extLst>
                    <a:ext uri="{9D8B030D-6E8A-4147-A177-3AD203B41FA5}">
                      <a16:colId xmlns:a16="http://schemas.microsoft.com/office/drawing/2014/main" xmlns="" val="20009"/>
                    </a:ext>
                  </a:extLst>
                </a:gridCol>
              </a:tblGrid>
              <a:tr h="174685">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Q3 </a:t>
                      </a:r>
                      <a:r>
                        <a:rPr lang="en-GB" sz="700" b="1" i="0" u="none" strike="noStrike" dirty="0">
                          <a:solidFill>
                            <a:srgbClr val="FFFFFF"/>
                          </a:solidFill>
                          <a:effectLst/>
                          <a:latin typeface="Arial Narrow" panose="020B060602020203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panose="020B060402020202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dirty="0">
                          <a:solidFill>
                            <a:srgbClr val="FFFFFF"/>
                          </a:solidFill>
                          <a:effectLst/>
                          <a:latin typeface="Arial Narrow" panose="020B060602020203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090278">
                <a:tc rowSpan="4">
                  <a:txBody>
                    <a:bodyPr/>
                    <a:lstStyle/>
                    <a:p>
                      <a:pPr algn="just" fontAlgn="ctr"/>
                      <a:r>
                        <a:rPr lang="en-ZA" sz="700" b="1" i="0" u="none" strike="noStrike" dirty="0">
                          <a:solidFill>
                            <a:srgbClr val="002060"/>
                          </a:solidFill>
                          <a:effectLst/>
                          <a:latin typeface="Arial Narrow" panose="020B0606020202030204" pitchFamily="34" charset="0"/>
                        </a:rPr>
                        <a:t>2. Optimised Assets and Infrastructure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Achieve a positive return on assets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2.1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Implement security upgrades and install equipment items at Post Office  branches and Mail Centres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120</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16</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-104</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target of installing 120 security devices/equipment for Q3 was not met with 16 installations having taken place during Q3. </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status of the security infrastructure upgrade program as reprioritised, remains challenged due to financial constraints being experienced. With the inability of being able to conclude the contracted installations, SA Post Office will not be able to reduce the intended Guarding and CIT costs, which once implemented, will apart from improving security at Branches, and bring about reduced costs for such services.</a:t>
                      </a:r>
                    </a:p>
                    <a:p>
                      <a:r>
                        <a:rPr lang="en-GB" sz="700" kern="12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Reasons for deviation include the Non-payment of supplier and funding availability</a:t>
                      </a:r>
                      <a:endParaRPr lang="en-ZA" sz="700" kern="12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To prioritise those security measures that will apart of enhancing effective security at branches, bring about reduced costs pertaining to CIT and Guarding Services</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88046">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69271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2.2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Optimisation of Property Infrastructure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R147m</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R19.2m</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FF0000"/>
                          </a:solidFill>
                          <a:effectLst/>
                          <a:latin typeface="Arial Narrow" panose="020B0606020202030204" pitchFamily="34" charset="0"/>
                        </a:rPr>
                        <a:t>-</a:t>
                      </a:r>
                      <a:r>
                        <a:rPr lang="en-GB" sz="700" b="0" i="0" u="none" strike="noStrike" dirty="0" smtClean="0">
                          <a:solidFill>
                            <a:srgbClr val="FF0000"/>
                          </a:solidFill>
                          <a:effectLst/>
                          <a:latin typeface="Arial Narrow" panose="020B0606020202030204" pitchFamily="34" charset="0"/>
                        </a:rPr>
                        <a:t>R127.7m</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fontAlgn="ctr"/>
                      <a:r>
                        <a:rPr lang="en-ZA" sz="700" b="0" i="0" u="none" strike="noStrike" dirty="0">
                          <a:solidFill>
                            <a:srgbClr val="000000"/>
                          </a:solidFill>
                          <a:effectLst/>
                          <a:latin typeface="Arial Narrow" panose="020B0606020202030204" pitchFamily="34" charset="0"/>
                        </a:rPr>
                        <a:t>During Q2, a saving of R4.48 million for rental expenses was generated due to the amalgamation / consolidation and closure of branches, however no initiatives were committed in terms of the revenue optimisation program and no sale of properties took place.                                                                                                                                                    Procurement process has delayed the rental income initiative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l" fontAlgn="ctr"/>
                      <a:r>
                        <a:rPr lang="en-ZA" sz="700" b="0" i="0" u="none" strike="noStrike" dirty="0">
                          <a:solidFill>
                            <a:srgbClr val="000000"/>
                          </a:solidFill>
                          <a:effectLst/>
                          <a:latin typeface="Arial Narrow" panose="020B0606020202030204" pitchFamily="34" charset="0"/>
                        </a:rPr>
                        <a:t>Bid Evaluation completed and recommendation to BAC.                                                                                                                                                                                                                                                    Assess all Company owned buildings that have potential for generating income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5"/>
                  </a:ext>
                </a:extLst>
              </a:tr>
              <a:tr h="88046">
                <a:tc vMerge="1">
                  <a:txBody>
                    <a:bodyPr/>
                    <a:lstStyle/>
                    <a:p>
                      <a:endParaRPr lang="en-ZA"/>
                    </a:p>
                  </a:txBody>
                  <a:tcPr/>
                </a:tc>
                <a:tc>
                  <a:txBody>
                    <a:bodyPr/>
                    <a:lstStyle/>
                    <a:p>
                      <a:pPr algn="l" fontAlgn="ctr"/>
                      <a:r>
                        <a:rPr lang="en-ZA"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800" b="0" i="0" u="none" strike="noStrike" dirty="0">
                          <a:solidFill>
                            <a:srgbClr val="000000"/>
                          </a:solidFill>
                          <a:effectLst/>
                          <a:latin typeface="Arial" panose="020B060402020202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just" fontAlgn="ctr"/>
                      <a:r>
                        <a:rPr lang="en-GB" sz="800" b="0" i="0" u="none" strike="noStrike" dirty="0">
                          <a:solidFill>
                            <a:srgbClr val="000000"/>
                          </a:solidFill>
                          <a:effectLst/>
                          <a:latin typeface="Arial" panose="020B060402020202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839539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B80AD8C-E181-0F4C-8B15-41DA6DF3525C}"/>
              </a:ext>
            </a:extLst>
          </p:cNvPr>
          <p:cNvSpPr txBox="1"/>
          <p:nvPr/>
        </p:nvSpPr>
        <p:spPr>
          <a:xfrm>
            <a:off x="86265" y="139938"/>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8" name="Table 7"/>
          <p:cNvGraphicFramePr>
            <a:graphicFrameLocks noGrp="1"/>
          </p:cNvGraphicFramePr>
          <p:nvPr>
            <p:extLst>
              <p:ext uri="{D42A27DB-BD31-4B8C-83A1-F6EECF244321}">
                <p14:modId xmlns:p14="http://schemas.microsoft.com/office/powerpoint/2010/main" xmlns="" val="3536107662"/>
              </p:ext>
            </p:extLst>
          </p:nvPr>
        </p:nvGraphicFramePr>
        <p:xfrm>
          <a:off x="86265" y="601603"/>
          <a:ext cx="8973068" cy="4195853"/>
        </p:xfrm>
        <a:graphic>
          <a:graphicData uri="http://schemas.openxmlformats.org/drawingml/2006/table">
            <a:tbl>
              <a:tblPr/>
              <a:tblGrid>
                <a:gridCol w="745410">
                  <a:extLst>
                    <a:ext uri="{9D8B030D-6E8A-4147-A177-3AD203B41FA5}">
                      <a16:colId xmlns:a16="http://schemas.microsoft.com/office/drawing/2014/main" xmlns="" val="20000"/>
                    </a:ext>
                  </a:extLst>
                </a:gridCol>
                <a:gridCol w="562574">
                  <a:extLst>
                    <a:ext uri="{9D8B030D-6E8A-4147-A177-3AD203B41FA5}">
                      <a16:colId xmlns:a16="http://schemas.microsoft.com/office/drawing/2014/main" xmlns="" val="20001"/>
                    </a:ext>
                  </a:extLst>
                </a:gridCol>
                <a:gridCol w="393803">
                  <a:extLst>
                    <a:ext uri="{9D8B030D-6E8A-4147-A177-3AD203B41FA5}">
                      <a16:colId xmlns:a16="http://schemas.microsoft.com/office/drawing/2014/main" xmlns="" val="20002"/>
                    </a:ext>
                  </a:extLst>
                </a:gridCol>
                <a:gridCol w="604767">
                  <a:extLst>
                    <a:ext uri="{9D8B030D-6E8A-4147-A177-3AD203B41FA5}">
                      <a16:colId xmlns:a16="http://schemas.microsoft.com/office/drawing/2014/main" xmlns="" val="20003"/>
                    </a:ext>
                  </a:extLst>
                </a:gridCol>
                <a:gridCol w="464124">
                  <a:extLst>
                    <a:ext uri="{9D8B030D-6E8A-4147-A177-3AD203B41FA5}">
                      <a16:colId xmlns:a16="http://schemas.microsoft.com/office/drawing/2014/main" xmlns="" val="20004"/>
                    </a:ext>
                  </a:extLst>
                </a:gridCol>
                <a:gridCol w="506318">
                  <a:extLst>
                    <a:ext uri="{9D8B030D-6E8A-4147-A177-3AD203B41FA5}">
                      <a16:colId xmlns:a16="http://schemas.microsoft.com/office/drawing/2014/main" xmlns="" val="20005"/>
                    </a:ext>
                  </a:extLst>
                </a:gridCol>
                <a:gridCol w="478189">
                  <a:extLst>
                    <a:ext uri="{9D8B030D-6E8A-4147-A177-3AD203B41FA5}">
                      <a16:colId xmlns:a16="http://schemas.microsoft.com/office/drawing/2014/main" xmlns="" val="20006"/>
                    </a:ext>
                  </a:extLst>
                </a:gridCol>
                <a:gridCol w="590704">
                  <a:extLst>
                    <a:ext uri="{9D8B030D-6E8A-4147-A177-3AD203B41FA5}">
                      <a16:colId xmlns:a16="http://schemas.microsoft.com/office/drawing/2014/main" xmlns="" val="20007"/>
                    </a:ext>
                  </a:extLst>
                </a:gridCol>
                <a:gridCol w="2053398">
                  <a:extLst>
                    <a:ext uri="{9D8B030D-6E8A-4147-A177-3AD203B41FA5}">
                      <a16:colId xmlns:a16="http://schemas.microsoft.com/office/drawing/2014/main" xmlns="" val="20008"/>
                    </a:ext>
                  </a:extLst>
                </a:gridCol>
                <a:gridCol w="2573781">
                  <a:extLst>
                    <a:ext uri="{9D8B030D-6E8A-4147-A177-3AD203B41FA5}">
                      <a16:colId xmlns:a16="http://schemas.microsoft.com/office/drawing/2014/main" xmlns="" val="20009"/>
                    </a:ext>
                  </a:extLst>
                </a:gridCol>
              </a:tblGrid>
              <a:tr h="271011">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Q3 </a:t>
                      </a:r>
                      <a:r>
                        <a:rPr lang="en-GB" sz="700" b="1" i="0" u="none" strike="noStrike" dirty="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71011">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71011">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2554381">
                <a:tc rowSpan="3">
                  <a:txBody>
                    <a:bodyPr/>
                    <a:lstStyle/>
                    <a:p>
                      <a:pPr algn="l" fontAlgn="ctr"/>
                      <a:r>
                        <a:rPr lang="en-GB" sz="700" b="1" i="0" u="none" strike="noStrike" dirty="0">
                          <a:solidFill>
                            <a:srgbClr val="002060"/>
                          </a:solidFill>
                          <a:effectLst/>
                          <a:latin typeface="Arial Narrow" panose="020B0606020202030204" pitchFamily="34" charset="0"/>
                        </a:rPr>
                        <a:t>3. Customer and Communities First </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l" fontAlgn="ctr"/>
                      <a:r>
                        <a:rPr lang="en-ZA" sz="700" b="0" i="0" u="none" strike="noStrike" dirty="0">
                          <a:solidFill>
                            <a:srgbClr val="000000"/>
                          </a:solidFill>
                          <a:effectLst/>
                          <a:latin typeface="Arial Narrow" panose="020B0606020202030204" pitchFamily="34" charset="0"/>
                        </a:rPr>
                        <a:t>Continued service provision in underserviced communities, improve customer experience at all point of presence &amp; enhanced brand equity</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3.1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Resolution of customer complaints recorded at the call centre within 7 days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100%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74%</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FF0000"/>
                          </a:solidFill>
                          <a:effectLst/>
                          <a:latin typeface="Arial Narrow" panose="020B0606020202030204" pitchFamily="34" charset="0"/>
                        </a:rPr>
                        <a:t>-26%</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target of 100% resolution of customer complaints within the required 7 days has not been attained, at 74% for Q3, a negative variance of 26% on target., due to: </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Delayed implementation of the call centre management system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Lack of funding for the new call centre system</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Poor delivery standards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Non-scanning of items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Tracking errors since introduction of new system - in transit, incoming, not on system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Delayed feedback from BUs</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Feedback accountability in BUs</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Delays in approval of compensation to customer’s results in customers referring their complaints to ICASA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lvl="0" indent="-171450" algn="l" defTabSz="914400" rtl="0" eaLnBrk="1" latinLnBrk="0" hangingPunct="1">
                        <a:lnSpc>
                          <a:spcPct val="107000"/>
                        </a:lnSpc>
                        <a:spcAft>
                          <a:spcPts val="0"/>
                        </a:spcAft>
                        <a:buFont typeface="Arial" panose="020B0604020202020204" pitchFamily="34" charset="0"/>
                        <a:buChar char="•"/>
                      </a:pPr>
                      <a:r>
                        <a:rPr lang="en-GB"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Branch related problems – attitude, general performance caused by parcel location, slowness of connection of parcels from province to province especially with internationally parcels. </a:t>
                      </a:r>
                      <a:endParaRPr lang="en-ZA" sz="700" kern="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Branch closures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marL="171450" lvl="0" indent="-171450" algn="just">
                        <a:lnSpc>
                          <a:spcPct val="107000"/>
                        </a:lnSpc>
                        <a:spcAft>
                          <a:spcPts val="0"/>
                        </a:spcAft>
                        <a:buFont typeface="Arial" panose="020B0604020202020204" pitchFamily="34" charset="0"/>
                        <a:buChar char="•"/>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Upgrade of the Customer Call Centre and Remedy system</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Inclusion and involvement of the RGMs is gradually helping Customer Services with speedy feedback from the Regions</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Administering of Regional Customer Services by Regional Management is assisting National Customer Services </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3659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691842">
                <a:tc vMerge="1">
                  <a:txBody>
                    <a:bodyPr/>
                    <a:lstStyle/>
                    <a:p>
                      <a:endParaRPr lang="en-ZA"/>
                    </a:p>
                  </a:txBody>
                  <a:tcPr/>
                </a:tc>
                <a:tc vMerge="1">
                  <a:txBody>
                    <a:bodyPr/>
                    <a:lstStyle/>
                    <a:p>
                      <a:endParaRPr lang="en-ZA"/>
                    </a:p>
                  </a:txBody>
                  <a:tcPr/>
                </a:tc>
                <a:tc>
                  <a:txBody>
                    <a:bodyPr/>
                    <a:lstStyle/>
                    <a:p>
                      <a:pPr algn="ctr" fontAlgn="ctr"/>
                      <a:r>
                        <a:rPr lang="en-GB" sz="700" b="0" i="0" u="none" strike="noStrike" dirty="0">
                          <a:solidFill>
                            <a:srgbClr val="000000"/>
                          </a:solidFill>
                          <a:effectLst/>
                          <a:latin typeface="Arial Narrow" panose="020B0606020202030204" pitchFamily="34" charset="0"/>
                        </a:rPr>
                        <a:t>3.2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GB" sz="700" b="0" i="0" u="none" strike="noStrike" dirty="0">
                          <a:solidFill>
                            <a:srgbClr val="000000"/>
                          </a:solidFill>
                          <a:effectLst/>
                          <a:latin typeface="Arial Narrow" panose="020B0606020202030204" pitchFamily="34" charset="0"/>
                        </a:rPr>
                        <a:t>Improve customer satisfaction level</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ZA" sz="700" dirty="0" smtClean="0">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ZA" sz="700" dirty="0" smtClean="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800"/>
                        </a:spcAft>
                        <a:tabLst>
                          <a:tab pos="228600" algn="l"/>
                        </a:tabLs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target for Q3 has not been achieved due to the delayed implementation of the CSS findings for 2020/21FY.</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Implementation of the findings of the CSS</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Conduct CSS for annual target for 2021/22FY</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283460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B80AD8C-E181-0F4C-8B15-41DA6DF3525C}"/>
              </a:ext>
            </a:extLst>
          </p:cNvPr>
          <p:cNvSpPr txBox="1"/>
          <p:nvPr/>
        </p:nvSpPr>
        <p:spPr>
          <a:xfrm>
            <a:off x="86264" y="97458"/>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7" name="Table 6"/>
          <p:cNvGraphicFramePr>
            <a:graphicFrameLocks noGrp="1"/>
          </p:cNvGraphicFramePr>
          <p:nvPr>
            <p:extLst>
              <p:ext uri="{D42A27DB-BD31-4B8C-83A1-F6EECF244321}">
                <p14:modId xmlns:p14="http://schemas.microsoft.com/office/powerpoint/2010/main" xmlns="" val="4020269420"/>
              </p:ext>
            </p:extLst>
          </p:nvPr>
        </p:nvGraphicFramePr>
        <p:xfrm>
          <a:off x="86264" y="559123"/>
          <a:ext cx="8913802" cy="5692723"/>
        </p:xfrm>
        <a:graphic>
          <a:graphicData uri="http://schemas.openxmlformats.org/drawingml/2006/table">
            <a:tbl>
              <a:tblPr/>
              <a:tblGrid>
                <a:gridCol w="491572">
                  <a:extLst>
                    <a:ext uri="{9D8B030D-6E8A-4147-A177-3AD203B41FA5}">
                      <a16:colId xmlns:a16="http://schemas.microsoft.com/office/drawing/2014/main" xmlns="" val="20000"/>
                    </a:ext>
                  </a:extLst>
                </a:gridCol>
                <a:gridCol w="557113">
                  <a:extLst>
                    <a:ext uri="{9D8B030D-6E8A-4147-A177-3AD203B41FA5}">
                      <a16:colId xmlns:a16="http://schemas.microsoft.com/office/drawing/2014/main" xmlns="" val="20001"/>
                    </a:ext>
                  </a:extLst>
                </a:gridCol>
                <a:gridCol w="360485">
                  <a:extLst>
                    <a:ext uri="{9D8B030D-6E8A-4147-A177-3AD203B41FA5}">
                      <a16:colId xmlns:a16="http://schemas.microsoft.com/office/drawing/2014/main" xmlns="" val="20002"/>
                    </a:ext>
                  </a:extLst>
                </a:gridCol>
                <a:gridCol w="639040">
                  <a:extLst>
                    <a:ext uri="{9D8B030D-6E8A-4147-A177-3AD203B41FA5}">
                      <a16:colId xmlns:a16="http://schemas.microsoft.com/office/drawing/2014/main" xmlns="" val="20003"/>
                    </a:ext>
                  </a:extLst>
                </a:gridCol>
                <a:gridCol w="442413">
                  <a:extLst>
                    <a:ext uri="{9D8B030D-6E8A-4147-A177-3AD203B41FA5}">
                      <a16:colId xmlns:a16="http://schemas.microsoft.com/office/drawing/2014/main" xmlns="" val="20004"/>
                    </a:ext>
                  </a:extLst>
                </a:gridCol>
                <a:gridCol w="442413">
                  <a:extLst>
                    <a:ext uri="{9D8B030D-6E8A-4147-A177-3AD203B41FA5}">
                      <a16:colId xmlns:a16="http://schemas.microsoft.com/office/drawing/2014/main" xmlns="" val="20005"/>
                    </a:ext>
                  </a:extLst>
                </a:gridCol>
                <a:gridCol w="458797">
                  <a:extLst>
                    <a:ext uri="{9D8B030D-6E8A-4147-A177-3AD203B41FA5}">
                      <a16:colId xmlns:a16="http://schemas.microsoft.com/office/drawing/2014/main" xmlns="" val="20006"/>
                    </a:ext>
                  </a:extLst>
                </a:gridCol>
                <a:gridCol w="671812">
                  <a:extLst>
                    <a:ext uri="{9D8B030D-6E8A-4147-A177-3AD203B41FA5}">
                      <a16:colId xmlns:a16="http://schemas.microsoft.com/office/drawing/2014/main" xmlns="" val="20007"/>
                    </a:ext>
                  </a:extLst>
                </a:gridCol>
                <a:gridCol w="3105842">
                  <a:extLst>
                    <a:ext uri="{9D8B030D-6E8A-4147-A177-3AD203B41FA5}">
                      <a16:colId xmlns:a16="http://schemas.microsoft.com/office/drawing/2014/main" xmlns="" val="20008"/>
                    </a:ext>
                  </a:extLst>
                </a:gridCol>
                <a:gridCol w="1744315">
                  <a:extLst>
                    <a:ext uri="{9D8B030D-6E8A-4147-A177-3AD203B41FA5}">
                      <a16:colId xmlns:a16="http://schemas.microsoft.com/office/drawing/2014/main" xmlns="" val="20009"/>
                    </a:ext>
                  </a:extLst>
                </a:gridCol>
              </a:tblGrid>
              <a:tr h="176293">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panose="020B0604020202020204" pitchFamily="34" charset="0"/>
                        </a:rPr>
                        <a:t>Q3 </a:t>
                      </a:r>
                      <a:r>
                        <a:rPr lang="en-GB" sz="700" b="1" i="0" u="none" strike="noStrike" dirty="0">
                          <a:solidFill>
                            <a:srgbClr val="FFFFFF"/>
                          </a:solidFill>
                          <a:effectLst/>
                          <a:latin typeface="Arial" panose="020B060402020202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7629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dirty="0">
                          <a:solidFill>
                            <a:srgbClr val="FFFFFF"/>
                          </a:solidFill>
                          <a:effectLst/>
                          <a:latin typeface="Arial Narrow" panose="020B060602020203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7629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3611200">
                <a:tc rowSpan="3">
                  <a:txBody>
                    <a:bodyPr/>
                    <a:lstStyle/>
                    <a:p>
                      <a:pPr algn="just" fontAlgn="ctr"/>
                      <a:r>
                        <a:rPr lang="en-GB" sz="700" b="1" i="0" u="none" strike="noStrike" dirty="0">
                          <a:solidFill>
                            <a:srgbClr val="002060"/>
                          </a:solidFill>
                          <a:effectLst/>
                          <a:latin typeface="Arial Narrow" panose="020B0606020202030204" pitchFamily="34" charset="0"/>
                        </a:rPr>
                        <a:t>4. Efficient Systems &amp; Processes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3">
                  <a:txBody>
                    <a:bodyPr/>
                    <a:lstStyle/>
                    <a:p>
                      <a:pPr algn="just" fontAlgn="ctr"/>
                      <a:r>
                        <a:rPr lang="en-ZA" sz="700" b="0" i="0" u="none" strike="noStrike" dirty="0">
                          <a:solidFill>
                            <a:srgbClr val="000000"/>
                          </a:solidFill>
                          <a:effectLst/>
                          <a:latin typeface="Arial Narrow" panose="020B0606020202030204" pitchFamily="34" charset="0"/>
                        </a:rPr>
                        <a:t>Improved service delivery to all customers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4.1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Achieve the regulated Mail Delivery standard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Arial Narrow" panose="020B0606020202030204" pitchFamily="34" charset="0"/>
                        </a:rPr>
                        <a:t>92%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78%</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a:solidFill>
                            <a:srgbClr val="FF0000"/>
                          </a:solidFill>
                          <a:effectLst/>
                          <a:latin typeface="Arial Narrow" panose="020B0606020202030204" pitchFamily="34" charset="0"/>
                        </a:rPr>
                        <a:t>-</a:t>
                      </a:r>
                      <a:r>
                        <a:rPr lang="en-GB" sz="700" b="0" i="0" u="none" strike="noStrike" dirty="0" smtClean="0">
                          <a:solidFill>
                            <a:srgbClr val="FF0000"/>
                          </a:solidFill>
                          <a:effectLst/>
                          <a:latin typeface="Arial Narrow" panose="020B0606020202030204" pitchFamily="34" charset="0"/>
                        </a:rPr>
                        <a:t>14%</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performance for Q3 is at 78.08%, 13.92% below target. There has been a slight improvement from Q2 at 73% to Q3 at 78%, an increase of 5% quarter on quarter. </a:t>
                      </a:r>
                      <a:endParaRPr lang="en-ZA" sz="7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 </a:t>
                      </a: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Logistics now running according to a new temporary schedule which is showing some improvement but are still not achieving the standard as all routes do not run daily.</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Central Region switched vehicles with KwaZulu-Natal due to hi-jacking’s taking place in KwaZulu-Natal. However the contracted monthly kilometres is less than required to run the routes daily. When maximum kilometres are reached we need to stop utilising the vehicles. This often happens in the first week of the month.</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Daily carry-overs in the Logistic arena cause a see-saw effect at Hubs when the mail arrives.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During the last week of December very few vehicles were running. Additional vehicles have been withdrawn.</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In some areas we only have large trucks which cannot be utilized effectively to transport mail to and within the last mile.</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Maintenance on motor-bikes taken long due to payment issues to suppliers.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Shortage of vehicles at certain times of the month is still problematic e.g. during SASSA payments.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Some of the mail sorting machines are not operational and parts are hard to come by, this effects the processing speed and productivity at DURMAIL, CAPEMAIL, WITSPOS and TSHWANEMAIL is especially affected by this. Awaiting parts inter alia belts, mother boards and ink.</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Volumes lodged especially dated mail is still very low -small sample sizes recorded when testing.</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Closure of Hubs, Depots Lobbies, Box Sections and Branches when positive cases of COVID-19 are detected for decontamination results in loss of time within the value chain.</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Upington and Nelspruit Hub was locked out due to non-payment of rent.</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A shortage of bicycle spares still a concern.</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Some of the Delivery Agents contracts were not renewed and we re-aligning these areas with Postmen and alternative delivery options.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Shortage of staff at some work areas especially postmen.</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On some day’s delivery could not take place due to the bad weather conditions. </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A number of work areas were closed in the last week of December due to low volumes.</a:t>
                      </a:r>
                      <a:endParaRPr lang="en-ZA" sz="7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Increase sampling where possible when volumes increase.</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Awaiting larger volumes to be lodged to ensure cost effective movement of mail.</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Continues review of the time of collections and drop-offs at branches to see if the routes can be covered with less vehicles.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Sweep teams were introduced in the Delivery area to assist with reducing carry-overs. However this will be limited as additional vehicles are been extracted from the fleet.</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Some personnel utilise their private vehicles to assist and we also utilise public transport where possible for postmen</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Continuously requesting Finance to pay suppliers that impact on the delivery standards, including delivery agents where we still have them.</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Submitted critical positions to be filled for approval.</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Management and support staff still assisting whenever possible to clear carry-overs.</a:t>
                      </a:r>
                      <a:endPar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Reviewing Mail Test results to show short comings.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xmlns="" val="10003"/>
                  </a:ext>
                </a:extLst>
              </a:tr>
              <a:tr h="1374196">
                <a:tc vMerge="1">
                  <a:txBody>
                    <a:bodyPr/>
                    <a:lstStyle/>
                    <a:p>
                      <a:endParaRPr lang="en-ZA"/>
                    </a:p>
                  </a:txBody>
                  <a:tcPr/>
                </a:tc>
                <a:tc vMerge="1">
                  <a:txBody>
                    <a:bodyPr/>
                    <a:lstStyle/>
                    <a:p>
                      <a:endParaRPr lang="en-ZA"/>
                    </a:p>
                  </a:txBody>
                  <a:tcPr/>
                </a:tc>
                <a:tc rowSpan="2">
                  <a:txBody>
                    <a:bodyPr/>
                    <a:lstStyle/>
                    <a:p>
                      <a:pPr algn="ctr" fontAlgn="ctr"/>
                      <a:r>
                        <a:rPr lang="en-GB" sz="700" b="0" i="0" u="none" strike="noStrike" dirty="0">
                          <a:solidFill>
                            <a:srgbClr val="000000"/>
                          </a:solidFill>
                          <a:effectLst/>
                          <a:latin typeface="Arial Narrow" panose="020B0606020202030204" pitchFamily="34" charset="0"/>
                        </a:rPr>
                        <a:t>4.2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Maintain system availability uptime at online Post Office branches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98.00%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98.09%</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chemeClr val="tx1"/>
                          </a:solidFill>
                          <a:effectLst/>
                          <a:latin typeface="Arial Narrow" panose="020B0606020202030204" pitchFamily="34" charset="0"/>
                        </a:rPr>
                        <a:t>0.09%</a:t>
                      </a:r>
                      <a:endParaRPr lang="en-GB" sz="700" b="0" i="0" u="none" strike="noStrike" dirty="0">
                        <a:solidFill>
                          <a:schemeClr val="tx1"/>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smtClean="0">
                          <a:solidFill>
                            <a:srgbClr val="FFFFFF"/>
                          </a:solidFill>
                          <a:effectLst/>
                          <a:latin typeface="Arial Narrow" panose="020B0606020202030204" pitchFamily="34" charset="0"/>
                        </a:rPr>
                        <a:t>Achieved</a:t>
                      </a:r>
                      <a:endParaRPr lang="en-GB"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a:txBody>
                    <a:bodyPr/>
                    <a:lstStyle/>
                    <a:p>
                      <a:pPr algn="just">
                        <a:spcAft>
                          <a:spcPts val="0"/>
                        </a:spcAft>
                      </a:pPr>
                      <a:r>
                        <a:rPr lang="en-ZA" sz="700" dirty="0" smtClean="0">
                          <a:effectLst/>
                          <a:latin typeface="Arial Narrow" panose="020B0606020202030204" pitchFamily="34" charset="0"/>
                          <a:ea typeface="Calibri" panose="020F0502020204030204" pitchFamily="34" charset="0"/>
                        </a:rPr>
                        <a:t>The system availability uptime target of 98% for Q3 has been achieved at 98.09%, a variance of 0.09% on target.</a:t>
                      </a:r>
                      <a:endParaRPr lang="en-ZA" sz="700" dirty="0" smtClean="0">
                        <a:effectLst/>
                        <a:latin typeface="Arial" panose="020B0604020202020204" pitchFamily="34" charset="0"/>
                        <a:ea typeface="Calibri" panose="020F0502020204030204" pitchFamily="34" charset="0"/>
                      </a:endParaRPr>
                    </a:p>
                    <a:p>
                      <a:pPr algn="just">
                        <a:lnSpc>
                          <a:spcPct val="107000"/>
                        </a:lnSpc>
                        <a:spcAft>
                          <a:spcPts val="0"/>
                        </a:spcAft>
                        <a:tabLst>
                          <a:tab pos="228600" algn="l"/>
                        </a:tabLst>
                      </a:pPr>
                      <a:r>
                        <a:rPr lang="en-GB"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Arial" panose="020B0604020202020204" pitchFamily="34" charset="0"/>
                        <a:buNone/>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On 23 December 2021 around 10:00am an issue was reported on one of SAPO’s Internet routers. Upon investigation it was determined that the hardware was faulty and had to be replaced. </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Font typeface="Arial" panose="020B0604020202020204" pitchFamily="34" charset="0"/>
                        <a:buNone/>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On 24 December 2021 the router was replaced. After router replacement SAPO experienced connectivity issues to various servers/systems on the network. This matter was resolved through fixing routing configuration after Internet router replacement.  This resulted in downtime of 26 hours between 23 -25 December 2021.</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SharePoint challenges as documented still remains.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a:noFill/>
                    </a:lnB>
                  </a:tcPr>
                </a:tc>
                <a:tc>
                  <a:txBody>
                    <a:bodyPr/>
                    <a:lstStyle/>
                    <a:p>
                      <a:pPr algn="just" fontAlgn="ctr"/>
                      <a:r>
                        <a:rPr lang="en-ZA" sz="700" b="0" i="0" u="none" strike="noStrike" dirty="0">
                          <a:solidFill>
                            <a:srgbClr val="000000"/>
                          </a:solidFill>
                          <a:effectLst/>
                          <a:latin typeface="Arial Narrow" panose="020B0606020202030204" pitchFamily="34" charset="0"/>
                        </a:rPr>
                        <a:t>Upgrade of Data Centre. Technology is in the process of reviewing the Top 10 applications based on new applications deployed and changes in business model (e.g. Postbank split) and where required, additional systems will be added for tracking purposes. A total of 1 270 of 1 329 sites have been fully commissioned with new equipment and upgraded connectivity, a 97% achievement of the network upgrade project. 59 sites remain to be completed of which with </a:t>
                      </a:r>
                      <a:r>
                        <a:rPr lang="en-ZA" sz="700" b="0" i="0" u="none" strike="noStrike" dirty="0" smtClean="0">
                          <a:solidFill>
                            <a:srgbClr val="000000"/>
                          </a:solidFill>
                          <a:effectLst/>
                          <a:latin typeface="Arial Narrow" panose="020B0606020202030204" pitchFamily="34" charset="0"/>
                        </a:rPr>
                        <a:t>20 </a:t>
                      </a:r>
                      <a:r>
                        <a:rPr lang="en-ZA" sz="700" b="0" i="0" u="none" strike="noStrike" dirty="0">
                          <a:solidFill>
                            <a:srgbClr val="000000"/>
                          </a:solidFill>
                          <a:effectLst/>
                          <a:latin typeface="Arial Narrow" panose="020B0606020202030204" pitchFamily="34" charset="0"/>
                        </a:rPr>
                        <a:t>are workable sites but require alternative solutions and </a:t>
                      </a:r>
                      <a:r>
                        <a:rPr lang="en-ZA" sz="700" b="0" i="0" u="none" strike="noStrike" dirty="0" smtClean="0">
                          <a:solidFill>
                            <a:srgbClr val="000000"/>
                          </a:solidFill>
                          <a:effectLst/>
                          <a:latin typeface="Arial Narrow" panose="020B0606020202030204" pitchFamily="34" charset="0"/>
                        </a:rPr>
                        <a:t>39 </a:t>
                      </a:r>
                      <a:r>
                        <a:rPr lang="en-ZA" sz="700" b="0" i="0" u="none" strike="noStrike" dirty="0">
                          <a:solidFill>
                            <a:srgbClr val="000000"/>
                          </a:solidFill>
                          <a:effectLst/>
                          <a:latin typeface="Arial Narrow" panose="020B0606020202030204" pitchFamily="34" charset="0"/>
                        </a:rPr>
                        <a:t>non-workable due to outstanding Landlord Approvals and viable infrastructure availability at remote sites.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1080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5418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49979"/>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6" name="Table 5"/>
          <p:cNvGraphicFramePr>
            <a:graphicFrameLocks noGrp="1"/>
          </p:cNvGraphicFramePr>
          <p:nvPr>
            <p:extLst>
              <p:ext uri="{D42A27DB-BD31-4B8C-83A1-F6EECF244321}">
                <p14:modId xmlns:p14="http://schemas.microsoft.com/office/powerpoint/2010/main" xmlns="" val="3272147273"/>
              </p:ext>
            </p:extLst>
          </p:nvPr>
        </p:nvGraphicFramePr>
        <p:xfrm>
          <a:off x="86265" y="611644"/>
          <a:ext cx="8922269" cy="5411044"/>
        </p:xfrm>
        <a:graphic>
          <a:graphicData uri="http://schemas.openxmlformats.org/drawingml/2006/table">
            <a:tbl>
              <a:tblPr/>
              <a:tblGrid>
                <a:gridCol w="530745">
                  <a:extLst>
                    <a:ext uri="{9D8B030D-6E8A-4147-A177-3AD203B41FA5}">
                      <a16:colId xmlns:a16="http://schemas.microsoft.com/office/drawing/2014/main" xmlns="" val="20000"/>
                    </a:ext>
                  </a:extLst>
                </a:gridCol>
                <a:gridCol w="592284">
                  <a:extLst>
                    <a:ext uri="{9D8B030D-6E8A-4147-A177-3AD203B41FA5}">
                      <a16:colId xmlns:a16="http://schemas.microsoft.com/office/drawing/2014/main" xmlns="" val="20001"/>
                    </a:ext>
                  </a:extLst>
                </a:gridCol>
                <a:gridCol w="313520">
                  <a:extLst>
                    <a:ext uri="{9D8B030D-6E8A-4147-A177-3AD203B41FA5}">
                      <a16:colId xmlns:a16="http://schemas.microsoft.com/office/drawing/2014/main" xmlns="" val="20002"/>
                    </a:ext>
                  </a:extLst>
                </a:gridCol>
                <a:gridCol w="832945">
                  <a:extLst>
                    <a:ext uri="{9D8B030D-6E8A-4147-A177-3AD203B41FA5}">
                      <a16:colId xmlns:a16="http://schemas.microsoft.com/office/drawing/2014/main" xmlns="" val="20003"/>
                    </a:ext>
                  </a:extLst>
                </a:gridCol>
                <a:gridCol w="429925">
                  <a:extLst>
                    <a:ext uri="{9D8B030D-6E8A-4147-A177-3AD203B41FA5}">
                      <a16:colId xmlns:a16="http://schemas.microsoft.com/office/drawing/2014/main" xmlns="" val="20004"/>
                    </a:ext>
                  </a:extLst>
                </a:gridCol>
                <a:gridCol w="461771">
                  <a:extLst>
                    <a:ext uri="{9D8B030D-6E8A-4147-A177-3AD203B41FA5}">
                      <a16:colId xmlns:a16="http://schemas.microsoft.com/office/drawing/2014/main" xmlns="" val="20005"/>
                    </a:ext>
                  </a:extLst>
                </a:gridCol>
                <a:gridCol w="382156">
                  <a:extLst>
                    <a:ext uri="{9D8B030D-6E8A-4147-A177-3AD203B41FA5}">
                      <a16:colId xmlns:a16="http://schemas.microsoft.com/office/drawing/2014/main" xmlns="" val="20006"/>
                    </a:ext>
                  </a:extLst>
                </a:gridCol>
                <a:gridCol w="493617">
                  <a:extLst>
                    <a:ext uri="{9D8B030D-6E8A-4147-A177-3AD203B41FA5}">
                      <a16:colId xmlns:a16="http://schemas.microsoft.com/office/drawing/2014/main" xmlns="" val="20007"/>
                    </a:ext>
                  </a:extLst>
                </a:gridCol>
                <a:gridCol w="2440661">
                  <a:extLst>
                    <a:ext uri="{9D8B030D-6E8A-4147-A177-3AD203B41FA5}">
                      <a16:colId xmlns:a16="http://schemas.microsoft.com/office/drawing/2014/main" xmlns="" val="20008"/>
                    </a:ext>
                  </a:extLst>
                </a:gridCol>
                <a:gridCol w="2444645">
                  <a:extLst>
                    <a:ext uri="{9D8B030D-6E8A-4147-A177-3AD203B41FA5}">
                      <a16:colId xmlns:a16="http://schemas.microsoft.com/office/drawing/2014/main" xmlns="" val="20009"/>
                    </a:ext>
                  </a:extLst>
                </a:gridCol>
              </a:tblGrid>
              <a:tr h="185606">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Q3 </a:t>
                      </a:r>
                      <a:r>
                        <a:rPr lang="en-GB" sz="700" b="1" i="0" u="none" strike="noStrike" dirty="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18560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18560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194718">
                <a:tc>
                  <a:txBody>
                    <a:bodyPr/>
                    <a:lstStyle/>
                    <a:p>
                      <a:pPr algn="l" fontAlgn="ctr"/>
                      <a:r>
                        <a:rPr lang="en-GB" sz="700" b="1" i="0" u="none" strike="noStrike" dirty="0">
                          <a:solidFill>
                            <a:srgbClr val="002060"/>
                          </a:solidFill>
                          <a:effectLst/>
                          <a:latin typeface="Arial Narrow" panose="020B0606020202030204" pitchFamily="34" charset="0"/>
                        </a:rPr>
                        <a:t>5. Business Modernisation and Digital Transformation Digital Transformation</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5">
                  <a:txBody>
                    <a:bodyPr/>
                    <a:lstStyle/>
                    <a:p>
                      <a:pPr algn="just" fontAlgn="ctr"/>
                      <a:r>
                        <a:rPr lang="en-ZA" sz="700" b="0" i="0" u="none" strike="noStrike" dirty="0">
                          <a:solidFill>
                            <a:srgbClr val="000000"/>
                          </a:solidFill>
                          <a:effectLst/>
                          <a:latin typeface="Arial Narrow" panose="020B0606020202030204" pitchFamily="34" charset="0"/>
                        </a:rPr>
                        <a:t>Improved market relevance through business modernisation, digital transformation and increased customer access to digital services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5.1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Automation of mail Centres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75%</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48.20%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FF0000"/>
                          </a:solidFill>
                          <a:effectLst/>
                          <a:latin typeface="Arial Narrow" panose="020B0606020202030204" pitchFamily="34" charset="0"/>
                        </a:rPr>
                        <a:t>-1.80%</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target for Q3 has not been achieved with 47.9% against the target of 75% with a negative variance of 27.10%. 19 million items were machine sorted of the total of 39.8 million standard mail items.</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Machine parts are not available at Durmail and therefore the machine is not functional. No machine-able mail was recorded for KZN in October and December 2021, impacting negatively on the overall performance</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nSpc>
                          <a:spcPct val="107000"/>
                        </a:lnSpc>
                        <a:spcAft>
                          <a:spcPts val="800"/>
                        </a:spcAft>
                        <a:tabLst>
                          <a:tab pos="228600" algn="l"/>
                        </a:tabLs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Management intervention is to be prioritised in order to optimise machine usage and increased machine throughput.</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Purchasing of spare parts in progress – specification document completed.</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Arial" panose="020B0604020202020204" pitchFamily="34" charset="0"/>
                        </a:rPr>
                        <a:t>Tracking of this KPI will ensure renewed focus to minimise manual sorting.</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As part of broader Automation of Mail Centre program, research on Open Source IoT technology was initiated through Unisa as part of the broader design of internet of things.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10504">
                <a:tc rowSpan="2">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0364"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0">
                <a:tc vMerge="1">
                  <a:txBody>
                    <a:bodyPr/>
                    <a:lstStyle/>
                    <a:p>
                      <a:endParaRPr lang="en-ZA"/>
                    </a:p>
                  </a:txBody>
                  <a:tcPr/>
                </a:tc>
                <a:tc vMerge="1">
                  <a:txBody>
                    <a:bodyPr/>
                    <a:lstStyle/>
                    <a:p>
                      <a:endParaRPr lang="en-ZA"/>
                    </a:p>
                  </a:txBody>
                  <a:tcPr/>
                </a:tc>
                <a:tc rowSpan="2">
                  <a:txBody>
                    <a:bodyPr/>
                    <a:lstStyle/>
                    <a:p>
                      <a:pPr algn="ctr" fontAlgn="ctr"/>
                      <a:r>
                        <a:rPr lang="en-GB" sz="700" b="0" i="0" u="none" strike="noStrike" dirty="0">
                          <a:solidFill>
                            <a:srgbClr val="000000"/>
                          </a:solidFill>
                          <a:effectLst/>
                          <a:latin typeface="Arial Narrow" panose="020B0606020202030204" pitchFamily="34" charset="0"/>
                        </a:rPr>
                        <a:t>5.2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Launch digital solutions for products and services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ZA" sz="700" b="0" i="0" u="none" strike="noStrike" dirty="0" smtClean="0">
                          <a:solidFill>
                            <a:srgbClr val="000000"/>
                          </a:solidFill>
                          <a:effectLst/>
                          <a:latin typeface="Arial Narrow" panose="020B0606020202030204" pitchFamily="34" charset="0"/>
                        </a:rPr>
                        <a:t>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700" b="0" i="0" u="none" strike="noStrike" kern="1200" dirty="0" smtClean="0">
                          <a:solidFill>
                            <a:srgbClr val="000000"/>
                          </a:solidFill>
                          <a:effectLst/>
                          <a:latin typeface="Arial Narrow" panose="020B0606020202030204" pitchFamily="34" charset="0"/>
                          <a:ea typeface="+mn-ea"/>
                          <a:cs typeface="+mn-cs"/>
                        </a:rPr>
                        <a:t>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marL="0" algn="ctr" defTabSz="914400" rtl="0" eaLnBrk="1" fontAlgn="ctr" latinLnBrk="0" hangingPunct="1"/>
                      <a:r>
                        <a:rPr lang="en-ZA" sz="700" b="0" i="0" u="none" strike="noStrike" kern="1200" dirty="0" smtClean="0">
                          <a:solidFill>
                            <a:srgbClr val="000000"/>
                          </a:solidFill>
                          <a:effectLst/>
                          <a:latin typeface="Arial Narrow" panose="020B0606020202030204" pitchFamily="34" charset="0"/>
                          <a:ea typeface="+mn-ea"/>
                          <a:cs typeface="+mn-cs"/>
                        </a:rPr>
                        <a:t>0</a:t>
                      </a:r>
                      <a:endParaRPr lang="en-ZA" sz="700" b="0" i="0" u="none" strike="noStrike" kern="1200" dirty="0">
                        <a:solidFill>
                          <a:srgbClr val="000000"/>
                        </a:solidFill>
                        <a:effectLst/>
                        <a:latin typeface="Arial Narrow" panose="020B0606020202030204" pitchFamily="34" charset="0"/>
                        <a:ea typeface="+mn-ea"/>
                        <a:cs typeface="+mn-cs"/>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i="0" u="none" strike="noStrike" dirty="0" smtClean="0">
                          <a:solidFill>
                            <a:srgbClr val="FFFFFF"/>
                          </a:solidFill>
                          <a:effectLst/>
                          <a:latin typeface="Arial Narrow" panose="020B0606020202030204" pitchFamily="34" charset="0"/>
                        </a:rPr>
                        <a:t>Achieved</a:t>
                      </a:r>
                    </a:p>
                    <a:p>
                      <a:endParaRPr lang="en-ZA" sz="700" b="0" i="0" u="none" strike="noStrike" kern="1200" dirty="0">
                        <a:solidFill>
                          <a:srgbClr val="000000"/>
                        </a:solidFill>
                        <a:effectLst/>
                        <a:latin typeface="Arial Narrow" panose="020B0606020202030204" pitchFamily="34" charset="0"/>
                        <a:ea typeface="+mn-ea"/>
                        <a:cs typeface="+mn-cs"/>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rowSpan="2">
                  <a:txBody>
                    <a:bodyPr/>
                    <a:lstStyle/>
                    <a:p>
                      <a:pPr>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The target for Q3 was achieved with one solution launched during Q2. Items for development and implementation include:</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ZA" sz="700" dirty="0" smtClean="0">
                          <a:effectLst/>
                          <a:latin typeface="Arial Narrow" panose="020B0606020202030204" pitchFamily="34" charset="0"/>
                          <a:ea typeface="Calibri" panose="020F0502020204030204" pitchFamily="34" charset="0"/>
                          <a:cs typeface="Arial" panose="020B0604020202020204" pitchFamily="34" charset="0"/>
                        </a:rPr>
                        <a:t>Electronic Messaging Services was launched in October 2021 for the RTIA. </a:t>
                      </a:r>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a:lnSpc>
                          <a:spcPct val="107000"/>
                        </a:lnSpc>
                        <a:spcAft>
                          <a:spcPts val="0"/>
                        </a:spcAft>
                      </a:pPr>
                      <a:r>
                        <a:rPr lang="en-ZA" sz="700" dirty="0" smtClean="0">
                          <a:effectLst/>
                          <a:latin typeface="Arial Narrow" panose="020B0606020202030204" pitchFamily="34" charset="0"/>
                          <a:ea typeface="Calibri" panose="020F0502020204030204" pitchFamily="34" charset="0"/>
                          <a:cs typeface="Arial" panose="020B0604020202020204" pitchFamily="34" charset="0"/>
                        </a:rPr>
                        <a:t>Remote /Mobile Customer Declaration System (CDS) is moving to the Cloud and processes are underway.</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ZA" sz="70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522108">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pPr algn="ctr" fontAlgn="ct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vMerge="1">
                  <a:txBody>
                    <a:bodyPr/>
                    <a:lstStyle/>
                    <a:p>
                      <a:pPr algn="l" fontAlgn="ctr"/>
                      <a:endParaRPr lang="en-ZA" sz="800" b="0" i="0" u="none" strike="noStrike">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vMerge="1">
                  <a:txBody>
                    <a:bodyPr/>
                    <a:lstStyle/>
                    <a:p>
                      <a:pPr algn="ctr" fontAlgn="ctr"/>
                      <a:endParaRPr lang="en-ZA" sz="800" b="0" i="0" u="none" strike="noStrike" dirty="0">
                        <a:solidFill>
                          <a:srgbClr val="000000"/>
                        </a:solidFill>
                        <a:effectLst/>
                        <a:latin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6"/>
                  </a:ext>
                </a:extLst>
              </a:tr>
              <a:tr h="2925330">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a:txBody>
                    <a:bodyPr/>
                    <a:lstStyle/>
                    <a:p>
                      <a:pPr algn="ctr" fontAlgn="ctr"/>
                      <a:r>
                        <a:rPr lang="en-GB" sz="700" b="0" i="0" u="none" strike="noStrike" dirty="0">
                          <a:solidFill>
                            <a:srgbClr val="000000"/>
                          </a:solidFill>
                          <a:effectLst/>
                          <a:latin typeface="Arial Narrow" panose="020B0606020202030204" pitchFamily="34" charset="0"/>
                        </a:rPr>
                        <a:t>5.3</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Arial Narrow" panose="020B0606020202030204" pitchFamily="34" charset="0"/>
                        </a:rPr>
                        <a:t>Implement Omni Channel Platform </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100%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Arial Narrow" panose="020B0606020202030204" pitchFamily="34" charset="0"/>
                        </a:rPr>
                        <a:t>74%</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0" i="0" u="none" strike="noStrike" dirty="0" smtClean="0">
                          <a:solidFill>
                            <a:srgbClr val="FF0000"/>
                          </a:solidFill>
                          <a:effectLst/>
                          <a:latin typeface="Arial Narrow" panose="020B0606020202030204" pitchFamily="34" charset="0"/>
                        </a:rPr>
                        <a:t>-26%</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nSpc>
                          <a:spcPct val="107000"/>
                        </a:lnSpc>
                        <a:spcAft>
                          <a:spcPts val="0"/>
                        </a:spcAft>
                        <a:tabLst>
                          <a:tab pos="111760" algn="l"/>
                        </a:tabLs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The Q3 target at 100% has not been achieved with performance of 74%.</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700" b="1"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Project status</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Enterprise</a:t>
                      </a: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 Application Integration and Modernisation</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RFI has been published to gather industry and related input to enable SA Post Office to prepare a RFP. </a:t>
                      </a:r>
                      <a:r>
                        <a:rPr lang="en-ZA"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Await outcome of the RFI report</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SAPO</a:t>
                      </a:r>
                      <a:r>
                        <a:rPr lang="en-ZA"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collaboration with Postbank implemented a new payment channel for SRD-350 which enables grant recipient to transact at various merchants (Pick &amp; Pay, Checkers, and Boxer etc.)</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SAPO went out on an RFP for eRegistered mail solution to enable a customer to submit electronic data or mail to the South African Post Office</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ZA" sz="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SAPO in collaboration with SITA, is in the process of implementing an electronic eRegistered mail service for the Infringement Notice to RTIA/RTMC Clients</a:t>
                      </a:r>
                      <a:endParaRPr lang="en-ZA" sz="105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07000"/>
                        </a:lnSpc>
                        <a:spcAft>
                          <a:spcPts val="0"/>
                        </a:spcAft>
                        <a:buFont typeface="Arial" panose="020B0604020202020204" pitchFamily="34" charset="0"/>
                        <a:buNone/>
                        <a:tabLst>
                          <a:tab pos="228600" algn="l"/>
                        </a:tabLst>
                      </a:pPr>
                      <a:r>
                        <a:rPr lang="en-GB" sz="700" dirty="0" smtClean="0">
                          <a:effectLst/>
                          <a:latin typeface="Arial Narrow" panose="020B0606020202030204" pitchFamily="34" charset="0"/>
                          <a:ea typeface="Times New Roman" panose="02020603050405020304" pitchFamily="18" charset="0"/>
                          <a:cs typeface="Arial" panose="020B0604020202020204" pitchFamily="34" charset="0"/>
                        </a:rPr>
                        <a:t>Sub-projects supporting the Omni-channel strategy</a:t>
                      </a:r>
                    </a:p>
                    <a:p>
                      <a:pPr marL="171450" lvl="0" indent="-171450" algn="just">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rPr>
                        <a:t>E-Commerce Market Place – SA Post Office has identified the nop-Commerce solution for implementation</a:t>
                      </a:r>
                    </a:p>
                    <a:p>
                      <a:pPr marL="171450" lvl="0" indent="-171450" algn="just">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rPr>
                        <a:t>Integration Platform and API Management - Upgrade of the Integration Platform and Migration of the Platform are in the planning stages</a:t>
                      </a:r>
                    </a:p>
                    <a:p>
                      <a:pPr marL="171450" lvl="0" indent="-171450" algn="just">
                        <a:lnSpc>
                          <a:spcPct val="107000"/>
                        </a:lnSpc>
                        <a:spcAft>
                          <a:spcPts val="0"/>
                        </a:spcAft>
                        <a:buFont typeface="Arial" panose="020B0604020202020204" pitchFamily="34" charset="0"/>
                        <a:buChar char="•"/>
                        <a:tabLst>
                          <a:tab pos="228600" algn="l"/>
                        </a:tabLst>
                      </a:pPr>
                      <a:r>
                        <a:rPr lang="en-ZA" sz="700" dirty="0" smtClean="0">
                          <a:effectLst/>
                          <a:latin typeface="Arial Narrow" panose="020B0606020202030204" pitchFamily="34" charset="0"/>
                          <a:ea typeface="Times New Roman" panose="02020603050405020304" pitchFamily="18" charset="0"/>
                          <a:cs typeface="Times New Roman" panose="02020603050405020304" pitchFamily="18" charset="0"/>
                        </a:rPr>
                        <a:t>Onboarding e-Commerce clients for Logistics -The following customers have been successfully integrated on IPS: Wish.Com, Mail Americas, Signature Mail, ICE, CNE</a:t>
                      </a:r>
                    </a:p>
                    <a:p>
                      <a:pPr algn="l"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71450" indent="-171450" algn="just" fontAlgn="ctr">
                        <a:buFont typeface="Arial" panose="020B0604020202020204" pitchFamily="34" charset="0"/>
                        <a:buChar char="•"/>
                      </a:pPr>
                      <a:r>
                        <a:rPr lang="en-GB" sz="700" b="0" i="0" u="none" strike="noStrike" dirty="0" smtClean="0">
                          <a:solidFill>
                            <a:srgbClr val="000000"/>
                          </a:solidFill>
                          <a:effectLst/>
                          <a:latin typeface="Arial Narrow" panose="020B0606020202030204" pitchFamily="34" charset="0"/>
                          <a:ea typeface="Arial" panose="020B0604020202020204" pitchFamily="34" charset="0"/>
                        </a:rPr>
                        <a:t>Enterprise </a:t>
                      </a:r>
                      <a:r>
                        <a:rPr lang="en-GB" sz="700" b="0" i="0" u="none" strike="noStrike" dirty="0">
                          <a:solidFill>
                            <a:srgbClr val="000000"/>
                          </a:solidFill>
                          <a:effectLst/>
                          <a:latin typeface="Arial Narrow" panose="020B0606020202030204" pitchFamily="34" charset="0"/>
                          <a:ea typeface="Arial" panose="020B0604020202020204" pitchFamily="34" charset="0"/>
                        </a:rPr>
                        <a:t>Application Integration and Modernisation - Review the submitted RFI responses &amp; submit </a:t>
                      </a:r>
                      <a:r>
                        <a:rPr lang="en-GB" sz="700" b="0" i="0" u="none" strike="noStrike" dirty="0" smtClean="0">
                          <a:solidFill>
                            <a:srgbClr val="000000"/>
                          </a:solidFill>
                          <a:effectLst/>
                          <a:latin typeface="Arial Narrow" panose="020B0606020202030204" pitchFamily="34" charset="0"/>
                          <a:ea typeface="Arial" panose="020B0604020202020204" pitchFamily="34" charset="0"/>
                        </a:rPr>
                        <a:t>report.</a:t>
                      </a:r>
                    </a:p>
                    <a:p>
                      <a:pPr marL="0" indent="0" algn="just" fontAlgn="ctr">
                        <a:buFont typeface="Arial" panose="020B0604020202020204" pitchFamily="34" charset="0"/>
                        <a:buNone/>
                      </a:pPr>
                      <a:endParaRPr lang="en-GB" sz="700" b="0" i="0" u="none" strike="noStrike" dirty="0" smtClean="0">
                        <a:solidFill>
                          <a:srgbClr val="000000"/>
                        </a:solidFill>
                        <a:effectLst/>
                        <a:latin typeface="Arial Narrow" panose="020B0606020202030204" pitchFamily="34" charset="0"/>
                        <a:ea typeface="Arial" panose="020B0604020202020204" pitchFamily="34" charset="0"/>
                      </a:endParaRPr>
                    </a:p>
                    <a:p>
                      <a:pPr marL="0" indent="0" algn="just" fontAlgn="ctr">
                        <a:buFont typeface="Arial" panose="020B0604020202020204" pitchFamily="34" charset="0"/>
                        <a:buNone/>
                      </a:pPr>
                      <a:r>
                        <a:rPr lang="en-GB" sz="700" b="0" i="0" u="none" strike="noStrike" dirty="0" smtClean="0">
                          <a:solidFill>
                            <a:srgbClr val="000000"/>
                          </a:solidFill>
                          <a:effectLst/>
                          <a:latin typeface="Arial Narrow" panose="020B0606020202030204" pitchFamily="34" charset="0"/>
                          <a:ea typeface="Arial" panose="020B0604020202020204" pitchFamily="34" charset="0"/>
                        </a:rPr>
                        <a:t>Sub-projects:</a:t>
                      </a:r>
                    </a:p>
                    <a:p>
                      <a:pPr marL="171450" indent="-171450" algn="just" fontAlgn="ctr">
                        <a:buFont typeface="Arial" panose="020B0604020202020204" pitchFamily="34" charset="0"/>
                        <a:buChar char="•"/>
                      </a:pPr>
                      <a:r>
                        <a:rPr lang="en-GB" sz="700" b="0" i="0" u="none" strike="noStrike" dirty="0" smtClean="0">
                          <a:solidFill>
                            <a:srgbClr val="000000"/>
                          </a:solidFill>
                          <a:effectLst/>
                          <a:latin typeface="Arial Narrow" panose="020B0606020202030204" pitchFamily="34" charset="0"/>
                          <a:ea typeface="Arial" panose="020B0604020202020204" pitchFamily="34" charset="0"/>
                        </a:rPr>
                        <a:t>E-Commerce </a:t>
                      </a:r>
                      <a:r>
                        <a:rPr lang="en-GB" sz="700" b="0" i="0" u="none" strike="noStrike" dirty="0">
                          <a:solidFill>
                            <a:srgbClr val="000000"/>
                          </a:solidFill>
                          <a:effectLst/>
                          <a:latin typeface="Arial Narrow" panose="020B0606020202030204" pitchFamily="34" charset="0"/>
                          <a:ea typeface="Arial" panose="020B0604020202020204" pitchFamily="34" charset="0"/>
                        </a:rPr>
                        <a:t>Market Place - Commence configuration of e-Commerce Market </a:t>
                      </a:r>
                      <a:r>
                        <a:rPr lang="en-GB" sz="700" b="0" i="0" u="none" strike="noStrike" dirty="0" smtClean="0">
                          <a:solidFill>
                            <a:srgbClr val="000000"/>
                          </a:solidFill>
                          <a:effectLst/>
                          <a:latin typeface="Arial Narrow" panose="020B0606020202030204" pitchFamily="34" charset="0"/>
                          <a:ea typeface="Arial" panose="020B0604020202020204" pitchFamily="34" charset="0"/>
                        </a:rPr>
                        <a:t>Place.</a:t>
                      </a:r>
                    </a:p>
                    <a:p>
                      <a:pPr marL="171450" indent="-171450" algn="just" fontAlgn="ctr">
                        <a:buFont typeface="Arial" panose="020B0604020202020204" pitchFamily="34" charset="0"/>
                        <a:buChar char="•"/>
                      </a:pPr>
                      <a:r>
                        <a:rPr lang="en-GB" sz="700" b="0" i="0" u="none" strike="noStrike" dirty="0" smtClean="0">
                          <a:solidFill>
                            <a:srgbClr val="000000"/>
                          </a:solidFill>
                          <a:effectLst/>
                          <a:latin typeface="Arial Narrow" panose="020B0606020202030204" pitchFamily="34" charset="0"/>
                          <a:ea typeface="Arial" panose="020B0604020202020204" pitchFamily="34" charset="0"/>
                        </a:rPr>
                        <a:t>Integration </a:t>
                      </a:r>
                      <a:r>
                        <a:rPr lang="en-GB" sz="700" b="0" i="0" u="none" strike="noStrike" dirty="0">
                          <a:solidFill>
                            <a:srgbClr val="000000"/>
                          </a:solidFill>
                          <a:effectLst/>
                          <a:latin typeface="Arial Narrow" panose="020B0606020202030204" pitchFamily="34" charset="0"/>
                          <a:ea typeface="Arial" panose="020B0604020202020204" pitchFamily="34" charset="0"/>
                        </a:rPr>
                        <a:t>Platform and API Management - Upgrade to the supported version of the Integration platform. </a:t>
                      </a:r>
                      <a:r>
                        <a:rPr lang="en-GB" sz="700" b="0" i="0" u="none" strike="noStrike" dirty="0" smtClean="0">
                          <a:solidFill>
                            <a:srgbClr val="000000"/>
                          </a:solidFill>
                          <a:effectLst/>
                          <a:latin typeface="Arial Narrow" panose="020B0606020202030204" pitchFamily="34" charset="0"/>
                          <a:ea typeface="Arial" panose="020B0604020202020204" pitchFamily="34" charset="0"/>
                        </a:rPr>
                        <a:t>Awaiting </a:t>
                      </a:r>
                      <a:r>
                        <a:rPr lang="en-GB" sz="700" b="0" i="0" u="none" strike="noStrike" dirty="0">
                          <a:solidFill>
                            <a:srgbClr val="000000"/>
                          </a:solidFill>
                          <a:effectLst/>
                          <a:latin typeface="Arial Narrow" panose="020B0606020202030204" pitchFamily="34" charset="0"/>
                          <a:ea typeface="Arial" panose="020B0604020202020204" pitchFamily="34" charset="0"/>
                        </a:rPr>
                        <a:t>response from SITA with regard to Integration Platform as a Service. The estimated implementation date is anticipated in Q4 of 2021/22FY. This is dependent on procurement approval and availability of funding. </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896855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22535"/>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5" name="Table 4"/>
          <p:cNvGraphicFramePr>
            <a:graphicFrameLocks noGrp="1"/>
          </p:cNvGraphicFramePr>
          <p:nvPr>
            <p:extLst>
              <p:ext uri="{D42A27DB-BD31-4B8C-83A1-F6EECF244321}">
                <p14:modId xmlns:p14="http://schemas.microsoft.com/office/powerpoint/2010/main" xmlns="" val="3760480892"/>
              </p:ext>
            </p:extLst>
          </p:nvPr>
        </p:nvGraphicFramePr>
        <p:xfrm>
          <a:off x="86265" y="584200"/>
          <a:ext cx="8913800" cy="3485347"/>
        </p:xfrm>
        <a:graphic>
          <a:graphicData uri="http://schemas.openxmlformats.org/drawingml/2006/table">
            <a:tbl>
              <a:tblPr/>
              <a:tblGrid>
                <a:gridCol w="494095">
                  <a:extLst>
                    <a:ext uri="{9D8B030D-6E8A-4147-A177-3AD203B41FA5}">
                      <a16:colId xmlns:a16="http://schemas.microsoft.com/office/drawing/2014/main" xmlns="" val="20000"/>
                    </a:ext>
                  </a:extLst>
                </a:gridCol>
                <a:gridCol w="620130">
                  <a:extLst>
                    <a:ext uri="{9D8B030D-6E8A-4147-A177-3AD203B41FA5}">
                      <a16:colId xmlns:a16="http://schemas.microsoft.com/office/drawing/2014/main" xmlns="" val="20001"/>
                    </a:ext>
                  </a:extLst>
                </a:gridCol>
                <a:gridCol w="274520">
                  <a:extLst>
                    <a:ext uri="{9D8B030D-6E8A-4147-A177-3AD203B41FA5}">
                      <a16:colId xmlns:a16="http://schemas.microsoft.com/office/drawing/2014/main" xmlns="" val="20002"/>
                    </a:ext>
                  </a:extLst>
                </a:gridCol>
                <a:gridCol w="500593">
                  <a:extLst>
                    <a:ext uri="{9D8B030D-6E8A-4147-A177-3AD203B41FA5}">
                      <a16:colId xmlns:a16="http://schemas.microsoft.com/office/drawing/2014/main" xmlns="" val="20003"/>
                    </a:ext>
                  </a:extLst>
                </a:gridCol>
                <a:gridCol w="694372">
                  <a:extLst>
                    <a:ext uri="{9D8B030D-6E8A-4147-A177-3AD203B41FA5}">
                      <a16:colId xmlns:a16="http://schemas.microsoft.com/office/drawing/2014/main" xmlns="" val="20004"/>
                    </a:ext>
                  </a:extLst>
                </a:gridCol>
                <a:gridCol w="629779">
                  <a:extLst>
                    <a:ext uri="{9D8B030D-6E8A-4147-A177-3AD203B41FA5}">
                      <a16:colId xmlns:a16="http://schemas.microsoft.com/office/drawing/2014/main" xmlns="" val="20005"/>
                    </a:ext>
                  </a:extLst>
                </a:gridCol>
                <a:gridCol w="597483">
                  <a:extLst>
                    <a:ext uri="{9D8B030D-6E8A-4147-A177-3AD203B41FA5}">
                      <a16:colId xmlns:a16="http://schemas.microsoft.com/office/drawing/2014/main" xmlns="" val="20006"/>
                    </a:ext>
                  </a:extLst>
                </a:gridCol>
                <a:gridCol w="549039">
                  <a:extLst>
                    <a:ext uri="{9D8B030D-6E8A-4147-A177-3AD203B41FA5}">
                      <a16:colId xmlns:a16="http://schemas.microsoft.com/office/drawing/2014/main" xmlns="" val="20007"/>
                    </a:ext>
                  </a:extLst>
                </a:gridCol>
                <a:gridCol w="2163857">
                  <a:extLst>
                    <a:ext uri="{9D8B030D-6E8A-4147-A177-3AD203B41FA5}">
                      <a16:colId xmlns:a16="http://schemas.microsoft.com/office/drawing/2014/main" xmlns="" val="20008"/>
                    </a:ext>
                  </a:extLst>
                </a:gridCol>
                <a:gridCol w="2389932">
                  <a:extLst>
                    <a:ext uri="{9D8B030D-6E8A-4147-A177-3AD203B41FA5}">
                      <a16:colId xmlns:a16="http://schemas.microsoft.com/office/drawing/2014/main" xmlns="" val="20009"/>
                    </a:ext>
                  </a:extLst>
                </a:gridCol>
              </a:tblGrid>
              <a:tr h="234685">
                <a:tc rowSpan="3">
                  <a:txBody>
                    <a:bodyPr/>
                    <a:lstStyle/>
                    <a:p>
                      <a:pPr algn="ctr" fontAlgn="ctr"/>
                      <a:r>
                        <a:rPr lang="en-GB" sz="700" b="1" i="0" u="none" strike="noStrike" dirty="0">
                          <a:solidFill>
                            <a:srgbClr val="FFFFFF"/>
                          </a:solidFill>
                          <a:effectLst/>
                          <a:latin typeface="Arial Narrow" panose="020B0606020202030204" pitchFamily="34" charset="0"/>
                        </a:rPr>
                        <a:t>Objective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Q3 </a:t>
                      </a:r>
                      <a:r>
                        <a:rPr lang="en-GB" sz="700" b="1" i="0" u="none" strike="noStrike" dirty="0">
                          <a:solidFill>
                            <a:srgbClr val="FFFFFF"/>
                          </a:solidFill>
                          <a:effectLst/>
                          <a:latin typeface="Arial Narrow" panose="020B0606020202030204" pitchFamily="34" charset="0"/>
                        </a:rPr>
                        <a:t>Performance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ZA" sz="700" b="1" i="0" u="none" strike="noStrike" dirty="0">
                          <a:solidFill>
                            <a:srgbClr val="FFFFFF"/>
                          </a:solidFill>
                          <a:effectLst/>
                          <a:latin typeface="Arial Narrow" panose="020B0606020202030204" pitchFamily="34" charset="0"/>
                        </a:rPr>
                        <a:t>Actual Performance and Reason for Target Variance/Deviation</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3468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922557">
                <a:tc rowSpan="6">
                  <a:txBody>
                    <a:bodyPr/>
                    <a:lstStyle/>
                    <a:p>
                      <a:pPr algn="just" fontAlgn="ctr"/>
                      <a:r>
                        <a:rPr lang="en-GB" sz="700" b="1" i="0" u="none" strike="noStrike" dirty="0">
                          <a:solidFill>
                            <a:srgbClr val="002060"/>
                          </a:solidFill>
                          <a:effectLst/>
                          <a:latin typeface="Arial Narrow" panose="020B0606020202030204" pitchFamily="34" charset="0"/>
                        </a:rPr>
                        <a:t>6. Culture of Excellence</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just" fontAlgn="ctr"/>
                      <a:r>
                        <a:rPr lang="en-ZA" sz="700" b="0" i="0" u="none" strike="noStrike" dirty="0">
                          <a:solidFill>
                            <a:srgbClr val="000000"/>
                          </a:solidFill>
                          <a:effectLst/>
                          <a:latin typeface="Arial Narrow" panose="020B0606020202030204" pitchFamily="34" charset="0"/>
                        </a:rPr>
                        <a:t>Improved Organisational Performance, engaged and high performing employees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6.1</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Employee satisfaction assessment</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0%</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700" b="0" i="0" u="none" strike="noStrike" dirty="0">
                          <a:solidFill>
                            <a:srgbClr val="FF0000"/>
                          </a:solidFill>
                          <a:effectLst/>
                          <a:latin typeface="Arial Narrow" panose="020B0606020202030204" pitchFamily="34" charset="0"/>
                        </a:rPr>
                        <a:t>Implement corrective actions for 25% of survey findings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 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rowSpan="2">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The Q3 target for 25% of the findings of the previous Employee Satisfaction Survey (ESS) conducted during 2020/21FY to be implemented has not been achieved.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Many of the factors that influence the ESS are outside the scope and control of Human Resources, and are of a repetitive nature, requiring capital funding to address</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Funding availability to address ESS aspects.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817352">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6.2</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Improve productivity levels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dirty="0" smtClean="0">
                          <a:effectLst/>
                          <a:latin typeface="Arial Narrow" panose="020B0606020202030204" pitchFamily="34" charset="0"/>
                          <a:ea typeface="Calibri" panose="020F0502020204030204" pitchFamily="34" charset="0"/>
                          <a:cs typeface="Times New Roman" panose="02020603050405020304" pitchFamily="18" charset="0"/>
                        </a:rPr>
                        <a:t>Implement productivity monitoring</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ZA" sz="700" b="0" i="0" u="none" strike="noStrike" dirty="0">
                          <a:solidFill>
                            <a:srgbClr val="000000"/>
                          </a:solidFill>
                          <a:effectLst/>
                          <a:latin typeface="Arial Narrow" panose="020B0606020202030204" pitchFamily="34" charset="0"/>
                        </a:rPr>
                        <a:t>Existing productivity model for Mail Centres &amp; Depots being reviewed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ZA" sz="700" b="0" i="0" u="none" strike="noStrike" dirty="0" smtClean="0">
                          <a:solidFill>
                            <a:srgbClr val="FF0000"/>
                          </a:solidFill>
                          <a:effectLst/>
                          <a:latin typeface="Arial Narrow" panose="020B0606020202030204" pitchFamily="34" charset="0"/>
                        </a:rPr>
                        <a:t>Implement </a:t>
                      </a:r>
                      <a:r>
                        <a:rPr lang="en-ZA" sz="700" b="0" i="0" u="none" strike="noStrike" dirty="0">
                          <a:solidFill>
                            <a:srgbClr val="FF0000"/>
                          </a:solidFill>
                          <a:effectLst/>
                          <a:latin typeface="Arial Narrow" panose="020B0606020202030204" pitchFamily="34" charset="0"/>
                        </a:rPr>
                        <a:t>productivity </a:t>
                      </a:r>
                      <a:r>
                        <a:rPr lang="en-ZA" sz="700" b="0" i="0" u="none" strike="noStrike" dirty="0" smtClean="0">
                          <a:solidFill>
                            <a:srgbClr val="FF0000"/>
                          </a:solidFill>
                          <a:effectLst/>
                          <a:latin typeface="Arial Narrow" panose="020B0606020202030204" pitchFamily="34" charset="0"/>
                        </a:rPr>
                        <a:t>monitoring</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Q3 target was not achieved.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700" dirty="0" smtClean="0">
                          <a:effectLst/>
                          <a:latin typeface="Arial Narrow" panose="020B0606020202030204" pitchFamily="34" charset="0"/>
                          <a:ea typeface="Calibri" panose="020F0502020204030204" pitchFamily="34" charset="0"/>
                        </a:rPr>
                        <a:t>Currently Operations uses a productivity model for Mail Centres and Depots. This is currently being reviewed with applicable productivity measures and standards and will be further enhanced to include a productivity management suite.</a:t>
                      </a:r>
                      <a:endParaRPr lang="en-ZA" sz="700" dirty="0">
                        <a:effectLst/>
                        <a:latin typeface="Arial" panose="020B0604020202020204" pitchFamily="34" charset="0"/>
                        <a:ea typeface="Calibri" panose="020F0502020204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nSpc>
                          <a:spcPct val="107000"/>
                        </a:lnSpc>
                        <a:spcAft>
                          <a:spcPts val="0"/>
                        </a:spcAf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Completion of the productivity model</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ctr"/>
                      <a:r>
                        <a:rPr lang="en-GB"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10006"/>
                  </a:ext>
                </a:extLst>
              </a:tr>
              <a:tr h="590760">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6.3</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Implement BU strategic initiatives</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75%</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000000"/>
                          </a:solidFill>
                          <a:effectLst/>
                          <a:latin typeface="Arial Narrow" panose="020B0606020202030204" pitchFamily="34" charset="0"/>
                        </a:rPr>
                        <a:t>69%</a:t>
                      </a:r>
                      <a:endParaRPr lang="en-GB"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smtClean="0">
                          <a:solidFill>
                            <a:srgbClr val="FF0000"/>
                          </a:solidFill>
                          <a:effectLst/>
                          <a:latin typeface="Arial Narrow" panose="020B0606020202030204" pitchFamily="34" charset="0"/>
                        </a:rPr>
                        <a:t>-6%</a:t>
                      </a:r>
                      <a:endParaRPr lang="en-GB"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smtClean="0">
                          <a:solidFill>
                            <a:srgbClr val="FFFFFF"/>
                          </a:solidFill>
                          <a:effectLst/>
                          <a:latin typeface="Arial Narrow" panose="020B0606020202030204" pitchFamily="34" charset="0"/>
                        </a:rPr>
                        <a:t>Not Achieved</a:t>
                      </a:r>
                      <a:endParaRPr lang="en-GB"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rowSpan="2">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implementation of BU strategic initiatives is not progressing well and the Q3 target has not been attained. To date, 91 initiatives of a total of 131 initiatives (69%) are at various stages of implementation.</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 </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The performance has slowed due to a number of the initiatives being funding dependent for implementation.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a:lnSpc>
                          <a:spcPct val="107000"/>
                        </a:lnSpc>
                        <a:spcAft>
                          <a:spcPts val="0"/>
                        </a:spcAft>
                      </a:pPr>
                      <a:r>
                        <a:rPr lang="en-GB" sz="700" dirty="0" smtClean="0">
                          <a:effectLst/>
                          <a:latin typeface="Arial Narrow" panose="020B0606020202030204" pitchFamily="34" charset="0"/>
                          <a:ea typeface="Calibri" panose="020F0502020204030204" pitchFamily="34" charset="0"/>
                          <a:cs typeface="Arial" panose="020B0604020202020204" pitchFamily="34" charset="0"/>
                        </a:rPr>
                        <a:t>Group Strategy will actively drive and monitor the process of BU strategic initiative implementation, where not funding dependent.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7"/>
                  </a:ext>
                </a:extLst>
              </a:tr>
              <a:tr h="118288">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1246828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B80AD8C-E181-0F4C-8B15-41DA6DF3525C}"/>
              </a:ext>
            </a:extLst>
          </p:cNvPr>
          <p:cNvSpPr txBox="1"/>
          <p:nvPr/>
        </p:nvSpPr>
        <p:spPr>
          <a:xfrm>
            <a:off x="86265" y="150853"/>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a:t>
            </a:r>
            <a:r>
              <a:rPr lang="en-ZA" sz="2400" b="1" dirty="0" smtClean="0">
                <a:solidFill>
                  <a:srgbClr val="C00000"/>
                </a:solidFill>
                <a:latin typeface="Arial" panose="020B0604020202020204" pitchFamily="34" charset="0"/>
                <a:cs typeface="Arial" panose="020B0604020202020204" pitchFamily="34" charset="0"/>
              </a:rPr>
              <a:t>Q3</a:t>
            </a:r>
            <a:r>
              <a:rPr lang="en-US" sz="2400" b="1" dirty="0" smtClean="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8" name="Table 7"/>
          <p:cNvGraphicFramePr>
            <a:graphicFrameLocks noGrp="1"/>
          </p:cNvGraphicFramePr>
          <p:nvPr>
            <p:extLst>
              <p:ext uri="{D42A27DB-BD31-4B8C-83A1-F6EECF244321}">
                <p14:modId xmlns:p14="http://schemas.microsoft.com/office/powerpoint/2010/main" xmlns="" val="3125989366"/>
              </p:ext>
            </p:extLst>
          </p:nvPr>
        </p:nvGraphicFramePr>
        <p:xfrm>
          <a:off x="86265" y="612518"/>
          <a:ext cx="8956136" cy="3542033"/>
        </p:xfrm>
        <a:graphic>
          <a:graphicData uri="http://schemas.openxmlformats.org/drawingml/2006/table">
            <a:tbl>
              <a:tblPr/>
              <a:tblGrid>
                <a:gridCol w="606115">
                  <a:extLst>
                    <a:ext uri="{9D8B030D-6E8A-4147-A177-3AD203B41FA5}">
                      <a16:colId xmlns:a16="http://schemas.microsoft.com/office/drawing/2014/main" xmlns="" val="20000"/>
                    </a:ext>
                  </a:extLst>
                </a:gridCol>
                <a:gridCol w="710640">
                  <a:extLst>
                    <a:ext uri="{9D8B030D-6E8A-4147-A177-3AD203B41FA5}">
                      <a16:colId xmlns:a16="http://schemas.microsoft.com/office/drawing/2014/main" xmlns="" val="20001"/>
                    </a:ext>
                  </a:extLst>
                </a:gridCol>
                <a:gridCol w="484528">
                  <a:extLst>
                    <a:ext uri="{9D8B030D-6E8A-4147-A177-3AD203B41FA5}">
                      <a16:colId xmlns:a16="http://schemas.microsoft.com/office/drawing/2014/main" xmlns="" val="20002"/>
                    </a:ext>
                  </a:extLst>
                </a:gridCol>
                <a:gridCol w="662187">
                  <a:extLst>
                    <a:ext uri="{9D8B030D-6E8A-4147-A177-3AD203B41FA5}">
                      <a16:colId xmlns:a16="http://schemas.microsoft.com/office/drawing/2014/main" xmlns="" val="20003"/>
                    </a:ext>
                  </a:extLst>
                </a:gridCol>
                <a:gridCol w="468377">
                  <a:extLst>
                    <a:ext uri="{9D8B030D-6E8A-4147-A177-3AD203B41FA5}">
                      <a16:colId xmlns:a16="http://schemas.microsoft.com/office/drawing/2014/main" xmlns="" val="20004"/>
                    </a:ext>
                  </a:extLst>
                </a:gridCol>
                <a:gridCol w="532980">
                  <a:extLst>
                    <a:ext uri="{9D8B030D-6E8A-4147-A177-3AD203B41FA5}">
                      <a16:colId xmlns:a16="http://schemas.microsoft.com/office/drawing/2014/main" xmlns="" val="20005"/>
                    </a:ext>
                  </a:extLst>
                </a:gridCol>
                <a:gridCol w="581432">
                  <a:extLst>
                    <a:ext uri="{9D8B030D-6E8A-4147-A177-3AD203B41FA5}">
                      <a16:colId xmlns:a16="http://schemas.microsoft.com/office/drawing/2014/main" xmlns="" val="20006"/>
                    </a:ext>
                  </a:extLst>
                </a:gridCol>
                <a:gridCol w="613735">
                  <a:extLst>
                    <a:ext uri="{9D8B030D-6E8A-4147-A177-3AD203B41FA5}">
                      <a16:colId xmlns:a16="http://schemas.microsoft.com/office/drawing/2014/main" xmlns="" val="20007"/>
                    </a:ext>
                  </a:extLst>
                </a:gridCol>
                <a:gridCol w="2099617">
                  <a:extLst>
                    <a:ext uri="{9D8B030D-6E8A-4147-A177-3AD203B41FA5}">
                      <a16:colId xmlns:a16="http://schemas.microsoft.com/office/drawing/2014/main" xmlns="" val="20008"/>
                    </a:ext>
                  </a:extLst>
                </a:gridCol>
                <a:gridCol w="2196525">
                  <a:extLst>
                    <a:ext uri="{9D8B030D-6E8A-4147-A177-3AD203B41FA5}">
                      <a16:colId xmlns:a16="http://schemas.microsoft.com/office/drawing/2014/main" xmlns="" val="20009"/>
                    </a:ext>
                  </a:extLst>
                </a:gridCol>
              </a:tblGrid>
              <a:tr h="253977">
                <a:tc rowSpan="3">
                  <a:txBody>
                    <a:bodyPr/>
                    <a:lstStyle/>
                    <a:p>
                      <a:pPr algn="ctr" fontAlgn="ctr"/>
                      <a:r>
                        <a:rPr lang="en-GB" sz="700" b="1" i="0" u="none" strike="noStrike" dirty="0">
                          <a:solidFill>
                            <a:srgbClr val="FFFFFF"/>
                          </a:solidFill>
                          <a:effectLst/>
                          <a:latin typeface="Arial Narrow" panose="020B0606020202030204" pitchFamily="34" charset="0"/>
                        </a:rPr>
                        <a:t>Objective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Goal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KPI Ref</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3">
                  <a:txBody>
                    <a:bodyPr/>
                    <a:lstStyle/>
                    <a:p>
                      <a:pPr algn="ctr" fontAlgn="ctr"/>
                      <a:r>
                        <a:rPr lang="en-GB" sz="700" b="1" i="0" u="none" strike="noStrike" dirty="0">
                          <a:solidFill>
                            <a:srgbClr val="FFFFFF"/>
                          </a:solidFill>
                          <a:effectLst/>
                          <a:latin typeface="Arial Narrow" panose="020B0606020202030204" pitchFamily="34" charset="0"/>
                        </a:rPr>
                        <a:t>Key Performance Indicator</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gridSpan="6">
                  <a:txBody>
                    <a:bodyPr/>
                    <a:lstStyle/>
                    <a:p>
                      <a:pPr algn="ctr" fontAlgn="ctr"/>
                      <a:r>
                        <a:rPr lang="en-GB" sz="700" b="1" i="0" u="none" strike="noStrike" dirty="0" smtClean="0">
                          <a:solidFill>
                            <a:srgbClr val="FFFFFF"/>
                          </a:solidFill>
                          <a:effectLst/>
                          <a:latin typeface="Arial Narrow" panose="020B0606020202030204" pitchFamily="34" charset="0"/>
                        </a:rPr>
                        <a:t>Q3 </a:t>
                      </a:r>
                      <a:r>
                        <a:rPr lang="en-GB" sz="700" b="1" i="0" u="none" strike="noStrike" dirty="0">
                          <a:solidFill>
                            <a:srgbClr val="FFFFFF"/>
                          </a:solidFill>
                          <a:effectLst/>
                          <a:latin typeface="Arial Narrow" panose="020B0606020202030204" pitchFamily="34" charset="0"/>
                        </a:rPr>
                        <a:t>Performance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algn="ctr" fontAlgn="ctr"/>
                      <a:r>
                        <a:rPr lang="en-GB" sz="700" b="1" i="0" u="none" strike="noStrike" dirty="0">
                          <a:solidFill>
                            <a:srgbClr val="FFFFFF"/>
                          </a:solidFill>
                          <a:effectLst/>
                          <a:latin typeface="Arial Narrow" panose="020B0606020202030204" pitchFamily="34" charset="0"/>
                        </a:rPr>
                        <a:t>Target</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Variance</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a:txBody>
                    <a:bodyPr/>
                    <a:lstStyle/>
                    <a:p>
                      <a:pPr algn="ctr" fontAlgn="ctr"/>
                      <a:r>
                        <a:rPr lang="en-GB" sz="700" b="1" i="0" u="none" strike="noStrike" dirty="0">
                          <a:solidFill>
                            <a:srgbClr val="FFFFFF"/>
                          </a:solidFill>
                          <a:effectLst/>
                          <a:latin typeface="Arial Narrow" panose="020B0606020202030204" pitchFamily="34" charset="0"/>
                        </a:rPr>
                        <a:t>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Actual Performance and Reason for Target Variance/Deviation</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tc rowSpan="2">
                  <a:txBody>
                    <a:bodyPr/>
                    <a:lstStyle/>
                    <a:p>
                      <a:pPr algn="ctr" fontAlgn="ctr"/>
                      <a:r>
                        <a:rPr lang="en-GB" sz="700" b="1" i="0" u="none" strike="noStrike" dirty="0">
                          <a:solidFill>
                            <a:srgbClr val="FFFFFF"/>
                          </a:solidFill>
                          <a:effectLst/>
                          <a:latin typeface="Arial Narrow" panose="020B0606020202030204" pitchFamily="34" charset="0"/>
                        </a:rPr>
                        <a:t>Mitigation and Recovery Plans</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2060"/>
                    </a:solidFill>
                  </a:tcPr>
                </a:tc>
                <a:extLst>
                  <a:ext uri="{0D108BD9-81ED-4DB2-BD59-A6C34878D82A}">
                    <a16:rowId xmlns:a16="http://schemas.microsoft.com/office/drawing/2014/main" xmlns="" val="10001"/>
                  </a:ext>
                </a:extLst>
              </a:tr>
              <a:tr h="25397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solidFill>
                      <a:srgbClr val="002060"/>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xmlns="" val="10002"/>
                  </a:ext>
                </a:extLst>
              </a:tr>
              <a:tr h="1182313">
                <a:tc rowSpan="4">
                  <a:txBody>
                    <a:bodyPr/>
                    <a:lstStyle/>
                    <a:p>
                      <a:pPr algn="just" fontAlgn="ctr"/>
                      <a:r>
                        <a:rPr lang="en-GB" sz="700" b="1" i="0" u="none" strike="noStrike" dirty="0">
                          <a:solidFill>
                            <a:srgbClr val="002060"/>
                          </a:solidFill>
                          <a:effectLst/>
                          <a:latin typeface="Arial Narrow" panose="020B0606020202030204" pitchFamily="34" charset="0"/>
                        </a:rPr>
                        <a:t>7. Corporate Governance</a:t>
                      </a:r>
                      <a:endParaRPr lang="en-ZA" sz="700" b="1" i="0" u="none" strike="noStrike" dirty="0">
                        <a:solidFill>
                          <a:srgbClr val="00206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fontAlgn="ctr"/>
                      <a:r>
                        <a:rPr lang="en-ZA" sz="700" b="0" i="0" u="none" strike="noStrike" dirty="0">
                          <a:solidFill>
                            <a:srgbClr val="000000"/>
                          </a:solidFill>
                          <a:effectLst/>
                          <a:latin typeface="Arial Narrow" panose="020B0606020202030204" pitchFamily="34" charset="0"/>
                        </a:rPr>
                        <a:t>Strengthened Organisational Governance, entrenched and consistently </a:t>
                      </a:r>
                      <a:r>
                        <a:rPr lang="en-ZA" sz="700" b="0" i="0" u="none" strike="noStrike" dirty="0" smtClean="0">
                          <a:solidFill>
                            <a:srgbClr val="000000"/>
                          </a:solidFill>
                          <a:effectLst/>
                          <a:latin typeface="Arial Narrow" panose="020B0606020202030204" pitchFamily="34" charset="0"/>
                        </a:rPr>
                        <a:t>applied Governance </a:t>
                      </a:r>
                      <a:r>
                        <a:rPr lang="en-ZA" sz="700" b="0" i="0" u="none" strike="noStrike" dirty="0">
                          <a:solidFill>
                            <a:srgbClr val="000000"/>
                          </a:solidFill>
                          <a:effectLst/>
                          <a:latin typeface="Arial Narrow" panose="020B0606020202030204" pitchFamily="34" charset="0"/>
                        </a:rPr>
                        <a:t>principles in managing the organisation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7.1</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just" fontAlgn="ctr"/>
                      <a:r>
                        <a:rPr lang="en-GB" sz="700" b="0" i="0" u="none" strike="noStrike" dirty="0">
                          <a:solidFill>
                            <a:srgbClr val="000000"/>
                          </a:solidFill>
                          <a:effectLst/>
                          <a:latin typeface="Arial Narrow" panose="020B0606020202030204" pitchFamily="34" charset="0"/>
                        </a:rPr>
                        <a:t>Achieve an unqualified Audit Opinion</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9</a:t>
                      </a:r>
                      <a:r>
                        <a:rPr lang="en-GB" sz="700" b="0" i="0" u="none" strike="noStrike" dirty="0" smtClean="0">
                          <a:solidFill>
                            <a:srgbClr val="000000"/>
                          </a:solidFill>
                          <a:effectLst/>
                          <a:latin typeface="Arial Narrow" panose="020B0606020202030204" pitchFamily="34" charset="0"/>
                        </a:rPr>
                        <a:t>0</a:t>
                      </a:r>
                      <a:r>
                        <a:rPr lang="en-GB" sz="700" b="0" i="0" u="none" strike="noStrike" dirty="0">
                          <a:solidFill>
                            <a:srgbClr val="000000"/>
                          </a:solidFill>
                          <a:effectLst/>
                          <a:latin typeface="Arial Narrow" panose="020B0606020202030204" pitchFamily="34" charset="0"/>
                        </a:rPr>
                        <a:t>% of the material audit findings resolved</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0" i="0" u="none" strike="noStrike" dirty="0">
                          <a:solidFill>
                            <a:srgbClr val="000000"/>
                          </a:solidFill>
                          <a:effectLst/>
                          <a:latin typeface="Arial Narrow" panose="020B0606020202030204" pitchFamily="34" charset="0"/>
                        </a:rPr>
                        <a:t>0%</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FF0000"/>
                          </a:solidFill>
                          <a:effectLst/>
                          <a:latin typeface="Arial Narrow" panose="020B0606020202030204" pitchFamily="34" charset="0"/>
                        </a:rPr>
                        <a:t>9</a:t>
                      </a:r>
                      <a:r>
                        <a:rPr lang="en-GB" sz="700" b="0" i="0" u="none" strike="noStrike" dirty="0" smtClean="0">
                          <a:solidFill>
                            <a:srgbClr val="FF0000"/>
                          </a:solidFill>
                          <a:effectLst/>
                          <a:latin typeface="Arial Narrow" panose="020B0606020202030204" pitchFamily="34" charset="0"/>
                        </a:rPr>
                        <a:t>0</a:t>
                      </a:r>
                      <a:r>
                        <a:rPr lang="en-GB" sz="700" b="0" i="0" u="none" strike="noStrike" dirty="0">
                          <a:solidFill>
                            <a:srgbClr val="FF0000"/>
                          </a:solidFill>
                          <a:effectLst/>
                          <a:latin typeface="Arial Narrow" panose="020B0606020202030204" pitchFamily="34" charset="0"/>
                        </a:rPr>
                        <a:t>% of the material audit findings resolved</a:t>
                      </a:r>
                      <a:endParaRPr lang="en-ZA" sz="700" b="0" i="0" u="none" strike="noStrike" dirty="0">
                        <a:solidFill>
                          <a:srgbClr val="FF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ctr" fontAlgn="ctr"/>
                      <a:r>
                        <a:rPr lang="en-GB" sz="700" b="1" i="0" u="none" strike="noStrike" dirty="0">
                          <a:solidFill>
                            <a:srgbClr val="FFFFFF"/>
                          </a:solidFill>
                          <a:effectLst/>
                          <a:latin typeface="Arial Narrow" panose="020B0606020202030204" pitchFamily="34" charset="0"/>
                        </a:rPr>
                        <a:t>Not  Achieved</a:t>
                      </a: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FF0000"/>
                    </a:solidFill>
                  </a:tcPr>
                </a:tc>
                <a:tc>
                  <a:txBody>
                    <a:bodyPr/>
                    <a:lstStyle/>
                    <a:p>
                      <a:pPr algn="just">
                        <a:lnSpc>
                          <a:spcPct val="107000"/>
                        </a:lnSpc>
                        <a:spcAft>
                          <a:spcPts val="800"/>
                        </a:spcAft>
                      </a:pPr>
                      <a:r>
                        <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The target for the resolution of material audit findings is 90% by end of Q3 and was not achieved. </a:t>
                      </a:r>
                    </a:p>
                    <a:p>
                      <a:pPr algn="just">
                        <a:lnSpc>
                          <a:spcPct val="107000"/>
                        </a:lnSpc>
                        <a:spcAft>
                          <a:spcPts val="800"/>
                        </a:spcAft>
                      </a:pP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A total of 29 Category A audit findings was reported for the Post Office South Africa and this is the basis of measurement.  0 findings of the 29 findings were resolved as at 31 December 2021.</a:t>
                      </a:r>
                      <a:endParaRPr lang="en-ZA" sz="105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As the AG audit process was only completed in October/November 2021 and the final Management letter was only issued in December 2021, no work could be started as long as the audit process was not complete.</a:t>
                      </a:r>
                      <a:endParaRPr lang="en-ZA"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tc>
                  <a:txBody>
                    <a:bodyPr/>
                    <a:lstStyle/>
                    <a:p>
                      <a:pPr algn="just">
                        <a:lnSpc>
                          <a:spcPct val="107000"/>
                        </a:lnSpc>
                        <a:spcAft>
                          <a:spcPts val="800"/>
                        </a:spcAft>
                      </a:pP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Plans are in place to ensure that all the items are resolved and tracked over the next 3 months being January to March 2022. </a:t>
                      </a:r>
                      <a:endParaRPr lang="en-ZA"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7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Discussions and detailed actions are already in the process of being developed.  Weekly reporting of the status to the SAPO Exco will commence in February 2022.</a:t>
                      </a:r>
                      <a:endParaRPr lang="en-ZA" sz="7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28011">
                <a:tc vMerge="1">
                  <a:txBody>
                    <a:bodyPr/>
                    <a:lstStyle/>
                    <a:p>
                      <a:endParaRPr lang="en-ZA"/>
                    </a:p>
                  </a:txBody>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a:txBody>
                    <a:bodyPr/>
                    <a:lstStyle/>
                    <a:p>
                      <a:pPr algn="l" fontAlgn="t"/>
                      <a:r>
                        <a:rPr lang="en-ZA" sz="700" b="0" i="0" u="none" strike="noStrike" dirty="0">
                          <a:solidFill>
                            <a:srgbClr val="000000"/>
                          </a:solidFill>
                          <a:effectLst/>
                          <a:latin typeface="Arial Narrow" panose="020B0606020202030204" pitchFamily="34" charset="0"/>
                        </a:rPr>
                        <a:t> </a:t>
                      </a:r>
                    </a:p>
                  </a:txBody>
                  <a:tcPr marL="5596" marR="5596" marT="5596"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4"/>
                  </a:ext>
                </a:extLst>
              </a:tr>
              <a:tr h="1173554">
                <a:tc vMerge="1">
                  <a:txBody>
                    <a:bodyPr/>
                    <a:lstStyle/>
                    <a:p>
                      <a:endParaRPr lang="en-ZA"/>
                    </a:p>
                  </a:txBody>
                  <a:tcPr/>
                </a:tc>
                <a:tc>
                  <a:txBody>
                    <a:bodyPr/>
                    <a:lstStyle/>
                    <a:p>
                      <a:pPr algn="just"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a:noFill/>
                    </a:lnB>
                  </a:tcPr>
                </a:tc>
                <a:tc rowSpan="2">
                  <a:txBody>
                    <a:bodyPr/>
                    <a:lstStyle/>
                    <a:p>
                      <a:pPr algn="ctr" fontAlgn="ctr"/>
                      <a:r>
                        <a:rPr lang="en-GB" sz="700" b="0" i="0" u="none" strike="noStrike" dirty="0">
                          <a:solidFill>
                            <a:srgbClr val="000000"/>
                          </a:solidFill>
                          <a:effectLst/>
                          <a:latin typeface="Arial Narrow" panose="020B0606020202030204" pitchFamily="34" charset="0"/>
                        </a:rPr>
                        <a:t>7.2</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a:txBody>
                    <a:bodyPr/>
                    <a:lstStyle/>
                    <a:p>
                      <a:pPr algn="l" fontAlgn="ctr"/>
                      <a:r>
                        <a:rPr lang="en-GB" sz="700" b="0" i="0" u="none" strike="noStrike" dirty="0">
                          <a:solidFill>
                            <a:srgbClr val="000000"/>
                          </a:solidFill>
                          <a:effectLst/>
                          <a:latin typeface="Arial Narrow" panose="020B0606020202030204" pitchFamily="34" charset="0"/>
                        </a:rPr>
                        <a:t>Provide inputs to the amendments of Postal Legislation (SAPO Act, Postal Services Act, Postbank Act, 4IR)</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gridSpan="6">
                  <a:txBody>
                    <a:bodyPr/>
                    <a:lstStyle/>
                    <a:p>
                      <a:pPr algn="ctr" fontAlgn="ctr"/>
                      <a:r>
                        <a:rPr lang="en-ZA" sz="700" b="0" i="0" u="none" strike="noStrike" dirty="0" smtClean="0">
                          <a:solidFill>
                            <a:srgbClr val="000000"/>
                          </a:solidFill>
                          <a:effectLst/>
                          <a:latin typeface="Arial Narrow" panose="020B0606020202030204" pitchFamily="34" charset="0"/>
                        </a:rPr>
                        <a:t>No Target</a:t>
                      </a: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l"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1" i="0" u="none" strike="noStrike" dirty="0">
                        <a:solidFill>
                          <a:srgbClr val="FFFFFF"/>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00B050"/>
                    </a:solidFill>
                  </a:tcPr>
                </a:tc>
                <a:tc rowSpan="2" hMerge="1">
                  <a:txBody>
                    <a:bodyPr/>
                    <a:lstStyle/>
                    <a:p>
                      <a:pPr algn="just" fontAlgn="ctr"/>
                      <a:endParaRPr lang="en-ZA" sz="700" b="0"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rowSpan="2" hMerge="1">
                  <a:txBody>
                    <a:bodyPr/>
                    <a:lstStyle/>
                    <a:p>
                      <a:pPr algn="ctr" fontAlgn="ctr"/>
                      <a:endParaRPr lang="en-ZA" sz="700" b="1" i="0" u="none" strike="noStrike" dirty="0">
                        <a:solidFill>
                          <a:srgbClr val="000000"/>
                        </a:solidFill>
                        <a:effectLst/>
                        <a:latin typeface="Arial Narrow" panose="020B0606020202030204" pitchFamily="34" charset="0"/>
                      </a:endParaRP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xmlns="" val="10005"/>
                  </a:ext>
                </a:extLst>
              </a:tr>
              <a:tr h="128011">
                <a:tc vMerge="1">
                  <a:txBody>
                    <a:bodyPr/>
                    <a:lstStyle/>
                    <a:p>
                      <a:endParaRPr lang="en-ZA"/>
                    </a:p>
                  </a:txBody>
                  <a:tcPr/>
                </a:tc>
                <a:tc>
                  <a:txBody>
                    <a:bodyPr/>
                    <a:lstStyle/>
                    <a:p>
                      <a:pPr algn="l" fontAlgn="ctr"/>
                      <a:r>
                        <a:rPr lang="en-ZA" sz="700" b="0" i="0" u="none" strike="noStrike" dirty="0">
                          <a:solidFill>
                            <a:srgbClr val="000000"/>
                          </a:solidFill>
                          <a:effectLst/>
                          <a:latin typeface="Arial Narrow" panose="020B0606020202030204" pitchFamily="34" charset="0"/>
                        </a:rPr>
                        <a:t> </a:t>
                      </a:r>
                    </a:p>
                  </a:txBody>
                  <a:tcPr marL="5596" marR="5596" marT="5596" marB="0" anchor="ctr">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a:noFill/>
                    </a:lnT>
                    <a:lnB w="12700" cap="flat" cmpd="sng" algn="ctr">
                      <a:solidFill>
                        <a:srgbClr val="B4C6E7"/>
                      </a:solidFill>
                      <a:prstDash val="solid"/>
                      <a:round/>
                      <a:headEnd type="none" w="med" len="med"/>
                      <a:tailEnd type="none" w="med" len="med"/>
                    </a:lnB>
                  </a:tcPr>
                </a:tc>
                <a:tc vMerge="1">
                  <a:txBody>
                    <a:bodyPr/>
                    <a:lstStyle/>
                    <a:p>
                      <a:endParaRPr lang="en-ZA"/>
                    </a:p>
                  </a:txBody>
                  <a:tcPr/>
                </a:tc>
                <a:tc vMerge="1">
                  <a:txBody>
                    <a:bodyPr/>
                    <a:lstStyle/>
                    <a:p>
                      <a:endParaRPr lang="en-ZA"/>
                    </a:p>
                  </a:txBody>
                  <a:tcPr/>
                </a:tc>
                <a:tc gridSpan="6"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31442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7B33AE-26A9-41DA-9856-31D0C9DF78AC}"/>
              </a:ext>
            </a:extLst>
          </p:cNvPr>
          <p:cNvSpPr txBox="1"/>
          <p:nvPr/>
        </p:nvSpPr>
        <p:spPr>
          <a:xfrm>
            <a:off x="138835" y="84625"/>
            <a:ext cx="3731362"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Contents</a:t>
            </a:r>
            <a:endParaRPr lang="en-ZA" sz="2400" b="1" dirty="0">
              <a:solidFill>
                <a:srgbClr val="002060"/>
              </a:solidFill>
              <a:latin typeface="Arial" panose="020B0604020202020204" pitchFamily="34" charset="0"/>
              <a:cs typeface="Arial" panose="020B0604020202020204" pitchFamily="34" charset="0"/>
            </a:endParaRPr>
          </a:p>
        </p:txBody>
      </p:sp>
      <p:sp>
        <p:nvSpPr>
          <p:cNvPr id="4" name="TextBox 3"/>
          <p:cNvSpPr txBox="1"/>
          <p:nvPr/>
        </p:nvSpPr>
        <p:spPr>
          <a:xfrm>
            <a:off x="331127" y="1073351"/>
            <a:ext cx="8513329" cy="3409395"/>
          </a:xfrm>
          <a:prstGeom prst="rect">
            <a:avLst/>
          </a:prstGeom>
          <a:noFill/>
        </p:spPr>
        <p:txBody>
          <a:bodyPr wrap="square" rtlCol="0">
            <a:spAutoFit/>
          </a:bodyPr>
          <a:lstStyle/>
          <a:p>
            <a:pPr marL="216000" indent="-285750">
              <a:lnSpc>
                <a:spcPct val="150000"/>
              </a:lnSpc>
              <a:spcBef>
                <a:spcPts val="600"/>
              </a:spcBef>
              <a:spcAft>
                <a:spcPts val="600"/>
              </a:spcAft>
              <a:buFont typeface="Arial" panose="020B0604020202020204" pitchFamily="34" charset="0"/>
              <a:buChar char="•"/>
            </a:pPr>
            <a:r>
              <a:rPr lang="en-ZA" sz="2400" dirty="0">
                <a:latin typeface="Arial" panose="020B0604020202020204" pitchFamily="34" charset="0"/>
                <a:cs typeface="Arial" panose="020B0604020202020204" pitchFamily="34" charset="0"/>
              </a:rPr>
              <a:t>Overview</a:t>
            </a:r>
          </a:p>
          <a:p>
            <a:pPr marL="216000" indent="-285750">
              <a:lnSpc>
                <a:spcPct val="150000"/>
              </a:lnSpc>
              <a:spcBef>
                <a:spcPts val="600"/>
              </a:spcBef>
              <a:spcAft>
                <a:spcPts val="600"/>
              </a:spcAft>
              <a:buFont typeface="Arial" panose="020B0604020202020204" pitchFamily="34" charset="0"/>
              <a:buChar char="•"/>
            </a:pPr>
            <a:r>
              <a:rPr lang="en-ZA" sz="2400" dirty="0" smtClean="0">
                <a:latin typeface="Arial" panose="020B0604020202020204" pitchFamily="34" charset="0"/>
                <a:cs typeface="Arial" panose="020B0604020202020204" pitchFamily="34" charset="0"/>
              </a:rPr>
              <a:t>Financial Performance</a:t>
            </a:r>
          </a:p>
          <a:p>
            <a:pPr marL="216000" indent="-285750">
              <a:lnSpc>
                <a:spcPct val="150000"/>
              </a:lnSpc>
              <a:spcBef>
                <a:spcPts val="600"/>
              </a:spcBef>
              <a:spcAft>
                <a:spcPts val="600"/>
              </a:spcAft>
              <a:buFont typeface="Arial" panose="020B0604020202020204" pitchFamily="34" charset="0"/>
              <a:buChar char="•"/>
            </a:pPr>
            <a:r>
              <a:rPr lang="en-ZA" sz="2400" dirty="0" smtClean="0">
                <a:latin typeface="Arial" panose="020B0604020202020204" pitchFamily="34" charset="0"/>
                <a:cs typeface="Arial" panose="020B0604020202020204" pitchFamily="34" charset="0"/>
              </a:rPr>
              <a:t>KPI Performance Summary </a:t>
            </a:r>
          </a:p>
          <a:p>
            <a:pPr marL="216000" indent="-285750">
              <a:lnSpc>
                <a:spcPct val="150000"/>
              </a:lnSpc>
              <a:spcBef>
                <a:spcPts val="600"/>
              </a:spcBef>
              <a:spcAft>
                <a:spcPts val="600"/>
              </a:spcAft>
              <a:buFont typeface="Arial" panose="020B0604020202020204" pitchFamily="34" charset="0"/>
              <a:buChar char="•"/>
            </a:pPr>
            <a:r>
              <a:rPr lang="en-ZA" sz="2400" dirty="0" smtClean="0">
                <a:latin typeface="Arial" panose="020B0604020202020204" pitchFamily="34" charset="0"/>
                <a:cs typeface="Arial" panose="020B0604020202020204" pitchFamily="34" charset="0"/>
              </a:rPr>
              <a:t>KPI Performance Overview </a:t>
            </a:r>
          </a:p>
          <a:p>
            <a:pPr marL="216000" indent="-285750">
              <a:lnSpc>
                <a:spcPct val="150000"/>
              </a:lnSpc>
              <a:spcBef>
                <a:spcPts val="600"/>
              </a:spcBef>
              <a:spcAft>
                <a:spcPts val="600"/>
              </a:spcAft>
              <a:buFont typeface="Arial" panose="020B0604020202020204" pitchFamily="34" charset="0"/>
              <a:buChar char="•"/>
            </a:pPr>
            <a:r>
              <a:rPr lang="en-ZA" sz="2400" dirty="0" smtClean="0">
                <a:latin typeface="Arial" panose="020B0604020202020204" pitchFamily="34" charset="0"/>
                <a:cs typeface="Arial" panose="020B0604020202020204" pitchFamily="34" charset="0"/>
              </a:rPr>
              <a:t>KPI Detail Performance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13096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4369" y="2627641"/>
            <a:ext cx="4735772" cy="1015663"/>
          </a:xfrm>
          <a:prstGeom prst="rect">
            <a:avLst/>
          </a:prstGeom>
          <a:noFill/>
        </p:spPr>
        <p:txBody>
          <a:bodyPr wrap="square" rtlCol="0">
            <a:spAutoFit/>
          </a:bodyPr>
          <a:lstStyle/>
          <a:p>
            <a:r>
              <a:rPr lang="en-ZA" sz="6000" b="1" dirty="0">
                <a:solidFill>
                  <a:srgbClr val="002060"/>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365370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Overview – Q3 2021/22</a:t>
            </a:r>
            <a:endParaRPr lang="en-ZA" sz="2400" b="1" dirty="0">
              <a:solidFill>
                <a:srgbClr val="C00000"/>
              </a:solidFill>
              <a:latin typeface="Arial" panose="020B0604020202020204" pitchFamily="34" charset="0"/>
              <a:cs typeface="Arial" panose="020B0604020202020204" pitchFamily="34" charset="0"/>
            </a:endParaRPr>
          </a:p>
        </p:txBody>
      </p:sp>
      <p:sp>
        <p:nvSpPr>
          <p:cNvPr id="6" name="TextBox 5"/>
          <p:cNvSpPr txBox="1"/>
          <p:nvPr/>
        </p:nvSpPr>
        <p:spPr>
          <a:xfrm>
            <a:off x="86265" y="565760"/>
            <a:ext cx="8943435" cy="5755422"/>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Q3 has </a:t>
            </a:r>
            <a:r>
              <a:rPr lang="en-ZA" sz="1600" dirty="0">
                <a:latin typeface="Arial" panose="020B0604020202020204" pitchFamily="34" charset="0"/>
                <a:cs typeface="Arial" panose="020B0604020202020204" pitchFamily="34" charset="0"/>
              </a:rPr>
              <a:t>remained extremely challenging with economic recovery remaining sluggish, negatively impacting SA Post Office revenue and business </a:t>
            </a:r>
            <a:r>
              <a:rPr lang="en-ZA" sz="1600" dirty="0" smtClean="0">
                <a:latin typeface="Arial" panose="020B0604020202020204" pitchFamily="34" charset="0"/>
                <a:cs typeface="Arial" panose="020B0604020202020204" pitchFamily="34" charset="0"/>
              </a:rPr>
              <a:t>recovery</a:t>
            </a:r>
          </a:p>
          <a:p>
            <a:pPr algn="just"/>
            <a:endParaRPr lang="en-ZA" sz="1600" dirty="0" smtClean="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Revenues </a:t>
            </a:r>
            <a:r>
              <a:rPr lang="en-ZA" sz="1600" dirty="0">
                <a:latin typeface="Arial" panose="020B0604020202020204" pitchFamily="34" charset="0"/>
                <a:cs typeface="Arial" panose="020B0604020202020204" pitchFamily="34" charset="0"/>
              </a:rPr>
              <a:t>of </a:t>
            </a:r>
            <a:r>
              <a:rPr lang="en-ZA" sz="1600" dirty="0" smtClean="0">
                <a:latin typeface="Arial" panose="020B0604020202020204" pitchFamily="34" charset="0"/>
                <a:cs typeface="Arial" panose="020B0604020202020204" pitchFamily="34" charset="0"/>
              </a:rPr>
              <a:t>R825m </a:t>
            </a:r>
            <a:r>
              <a:rPr lang="en-ZA" sz="1600" dirty="0">
                <a:latin typeface="Arial" panose="020B0604020202020204" pitchFamily="34" charset="0"/>
                <a:cs typeface="Arial" panose="020B0604020202020204" pitchFamily="34" charset="0"/>
              </a:rPr>
              <a:t>for </a:t>
            </a:r>
            <a:r>
              <a:rPr lang="en-ZA" sz="1600" dirty="0" smtClean="0">
                <a:latin typeface="Arial" panose="020B0604020202020204" pitchFamily="34" charset="0"/>
                <a:cs typeface="Arial" panose="020B0604020202020204" pitchFamily="34" charset="0"/>
              </a:rPr>
              <a:t>Q3 – R361m </a:t>
            </a:r>
            <a:r>
              <a:rPr lang="en-ZA" sz="1600" dirty="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30%) </a:t>
            </a:r>
            <a:r>
              <a:rPr lang="en-ZA" sz="1600" dirty="0">
                <a:latin typeface="Arial" panose="020B0604020202020204" pitchFamily="34" charset="0"/>
                <a:cs typeface="Arial" panose="020B0604020202020204" pitchFamily="34" charset="0"/>
              </a:rPr>
              <a:t>below </a:t>
            </a:r>
            <a:r>
              <a:rPr lang="en-ZA" sz="1600" dirty="0" smtClean="0">
                <a:latin typeface="Arial" panose="020B0604020202020204" pitchFamily="34" charset="0"/>
                <a:cs typeface="Arial" panose="020B0604020202020204" pitchFamily="34" charset="0"/>
              </a:rPr>
              <a:t>budget, contributing to cash deficits of </a:t>
            </a:r>
            <a:r>
              <a:rPr lang="en-ZA" sz="1600" dirty="0">
                <a:latin typeface="Arial" panose="020B0604020202020204" pitchFamily="34" charset="0"/>
                <a:ea typeface="Times New Roman" panose="02020603050405020304" pitchFamily="18" charset="0"/>
              </a:rPr>
              <a:t>approximately </a:t>
            </a:r>
            <a:r>
              <a:rPr lang="en-ZA" sz="1600" dirty="0" smtClean="0">
                <a:latin typeface="Arial" panose="020B0604020202020204" pitchFamily="34" charset="0"/>
                <a:ea typeface="Times New Roman" panose="02020603050405020304" pitchFamily="18" charset="0"/>
              </a:rPr>
              <a:t>R200m</a:t>
            </a:r>
          </a:p>
          <a:p>
            <a:pPr algn="just"/>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Expenditure target of R1 732m for Q2 </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achieved at R1 </a:t>
            </a:r>
            <a:r>
              <a:rPr lang="en-ZA" sz="1600" dirty="0" smtClean="0">
                <a:latin typeface="Arial" panose="020B0604020202020204" pitchFamily="34" charset="0"/>
                <a:cs typeface="Arial" panose="020B0604020202020204" pitchFamily="34" charset="0"/>
              </a:rPr>
              <a:t>426m, </a:t>
            </a:r>
            <a:r>
              <a:rPr lang="en-ZA" sz="1600" dirty="0">
                <a:latin typeface="Arial" panose="020B0604020202020204" pitchFamily="34" charset="0"/>
                <a:cs typeface="Arial" panose="020B0604020202020204" pitchFamily="34" charset="0"/>
              </a:rPr>
              <a:t>below budget by </a:t>
            </a:r>
            <a:r>
              <a:rPr lang="en-ZA" sz="1600" dirty="0" smtClean="0">
                <a:latin typeface="Arial" panose="020B0604020202020204" pitchFamily="34" charset="0"/>
                <a:cs typeface="Arial" panose="020B0604020202020204" pitchFamily="34" charset="0"/>
              </a:rPr>
              <a:t>R304m </a:t>
            </a:r>
            <a:r>
              <a:rPr lang="en-ZA" sz="1600" dirty="0">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18%) </a:t>
            </a:r>
          </a:p>
          <a:p>
            <a:pPr marL="285750" indent="-285750" algn="just">
              <a:buFont typeface="Arial" panose="020B0604020202020204" pitchFamily="34" charset="0"/>
              <a:buChar char="•"/>
            </a:pPr>
            <a:endParaRPr lang="en-ZA"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Staff </a:t>
            </a:r>
            <a:r>
              <a:rPr lang="en-ZA" sz="1600" dirty="0">
                <a:latin typeface="Arial" panose="020B0604020202020204" pitchFamily="34" charset="0"/>
                <a:cs typeface="Arial" panose="020B0604020202020204" pitchFamily="34" charset="0"/>
              </a:rPr>
              <a:t>costs remain the key cost driver at </a:t>
            </a:r>
            <a:r>
              <a:rPr lang="en-ZA" sz="1600" dirty="0" smtClean="0">
                <a:latin typeface="Arial" panose="020B0604020202020204" pitchFamily="34" charset="0"/>
                <a:cs typeface="Arial" panose="020B0604020202020204" pitchFamily="34" charset="0"/>
              </a:rPr>
              <a:t>R922m (63%) during Q3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Q3 </a:t>
            </a:r>
            <a:r>
              <a:rPr lang="en-ZA" sz="1600" dirty="0">
                <a:latin typeface="Arial" panose="020B0604020202020204" pitchFamily="34" charset="0"/>
                <a:cs typeface="Arial" panose="020B0604020202020204" pitchFamily="34" charset="0"/>
              </a:rPr>
              <a:t>net loss position of </a:t>
            </a:r>
            <a:r>
              <a:rPr lang="en-ZA" sz="1600" dirty="0" smtClean="0">
                <a:latin typeface="Arial" panose="020B0604020202020204" pitchFamily="34" charset="0"/>
                <a:cs typeface="Arial" panose="020B0604020202020204" pitchFamily="34" charset="0"/>
              </a:rPr>
              <a:t>R473m </a:t>
            </a:r>
            <a:r>
              <a:rPr lang="en-ZA" sz="1600" dirty="0">
                <a:latin typeface="Arial" panose="020B0604020202020204" pitchFamily="34" charset="0"/>
                <a:cs typeface="Arial" panose="020B0604020202020204" pitchFamily="34" charset="0"/>
              </a:rPr>
              <a:t>against projected net loss of </a:t>
            </a:r>
            <a:r>
              <a:rPr lang="en-ZA" sz="1600" dirty="0" smtClean="0">
                <a:latin typeface="Arial" panose="020B0604020202020204" pitchFamily="34" charset="0"/>
                <a:cs typeface="Arial" panose="020B0604020202020204" pitchFamily="34" charset="0"/>
              </a:rPr>
              <a:t>R403m</a:t>
            </a:r>
            <a:r>
              <a:rPr lang="en-ZA" sz="1600" dirty="0">
                <a:latin typeface="Arial" panose="020B0604020202020204" pitchFamily="34" charset="0"/>
                <a:cs typeface="Arial" panose="020B0604020202020204" pitchFamily="34" charset="0"/>
              </a:rPr>
              <a:t>, negative variance of </a:t>
            </a:r>
            <a:r>
              <a:rPr lang="en-ZA" sz="1600" dirty="0" smtClean="0">
                <a:latin typeface="Arial" panose="020B0604020202020204" pitchFamily="34" charset="0"/>
                <a:cs typeface="Arial" panose="020B0604020202020204" pitchFamily="34" charset="0"/>
              </a:rPr>
              <a:t>R69m (17%)</a:t>
            </a: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15 KPIs measured only 3 KPIs achieving target, overall performance of 20</a:t>
            </a:r>
            <a:r>
              <a:rPr lang="en-ZA" sz="1600" dirty="0" smtClean="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300 New confirmed Covid-19 cases during December 2021 compared to the 22 cases recorded in November 2021 and 5 new cases in October </a:t>
            </a:r>
            <a:r>
              <a:rPr lang="en-ZA" sz="1600" dirty="0" smtClean="0">
                <a:latin typeface="Arial" panose="020B0604020202020204" pitchFamily="34" charset="0"/>
                <a:cs typeface="Arial" panose="020B0604020202020204" pitchFamily="34" charset="0"/>
              </a:rPr>
              <a:t>2021</a:t>
            </a:r>
          </a:p>
          <a:p>
            <a:pPr marL="285750" indent="-285750" algn="just">
              <a:spcAft>
                <a:spcPts val="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a:t>
            </a:r>
            <a:r>
              <a:rPr lang="en-ZA" sz="1600" dirty="0" smtClean="0">
                <a:latin typeface="Arial" panose="020B0604020202020204" pitchFamily="34" charset="0"/>
                <a:cs typeface="Arial" panose="020B0604020202020204" pitchFamily="34" charset="0"/>
              </a:rPr>
              <a:t>Covid-19 numbers </a:t>
            </a:r>
            <a:r>
              <a:rPr lang="en-ZA" sz="1600" dirty="0">
                <a:latin typeface="Arial" panose="020B0604020202020204" pitchFamily="34" charset="0"/>
                <a:cs typeface="Arial" panose="020B0604020202020204" pitchFamily="34" charset="0"/>
              </a:rPr>
              <a:t>indicate a high increase for the month due to the new </a:t>
            </a:r>
            <a:r>
              <a:rPr lang="en-ZA" sz="1600" dirty="0" smtClean="0">
                <a:latin typeface="Arial" panose="020B0604020202020204" pitchFamily="34" charset="0"/>
                <a:cs typeface="Arial" panose="020B0604020202020204" pitchFamily="34" charset="0"/>
              </a:rPr>
              <a:t>variant</a:t>
            </a:r>
          </a:p>
          <a:p>
            <a:pPr marL="285750" indent="-285750" algn="just">
              <a:spcAft>
                <a:spcPts val="0"/>
              </a:spcAft>
              <a:buFont typeface="Arial" panose="020B0604020202020204" pitchFamily="34" charset="0"/>
              <a:buChar char="•"/>
            </a:pPr>
            <a:endParaRPr lang="en-ZA" sz="1600" dirty="0" smtClean="0">
              <a:latin typeface="Arial" panose="020B0604020202020204" pitchFamily="34"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en-ZA" sz="1600" dirty="0">
                <a:latin typeface="Arial" panose="020B0604020202020204" pitchFamily="34" charset="0"/>
                <a:cs typeface="Arial" panose="020B0604020202020204" pitchFamily="34" charset="0"/>
              </a:rPr>
              <a:t>At the end of December SAPO had 2678 confirmed cases on record with a 93.1% recovery rate</a:t>
            </a:r>
          </a:p>
        </p:txBody>
      </p:sp>
    </p:spTree>
    <p:extLst>
      <p:ext uri="{BB962C8B-B14F-4D97-AF65-F5344CB8AC3E}">
        <p14:creationId xmlns:p14="http://schemas.microsoft.com/office/powerpoint/2010/main" xmlns="" val="39794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Overview – Q3 2021/22</a:t>
            </a:r>
            <a:endParaRPr lang="en-ZA" sz="24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86265" y="722928"/>
            <a:ext cx="8943435" cy="5016758"/>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Q3 crime </a:t>
            </a:r>
            <a:r>
              <a:rPr lang="en-ZA" sz="1600" dirty="0">
                <a:latin typeface="Arial" panose="020B0604020202020204" pitchFamily="34" charset="0"/>
                <a:cs typeface="Arial" panose="020B0604020202020204" pitchFamily="34" charset="0"/>
              </a:rPr>
              <a:t>related </a:t>
            </a:r>
            <a:r>
              <a:rPr lang="en-ZA" sz="1600" dirty="0" smtClean="0">
                <a:latin typeface="Arial" panose="020B0604020202020204" pitchFamily="34" charset="0"/>
                <a:cs typeface="Arial" panose="020B0604020202020204" pitchFamily="34" charset="0"/>
              </a:rPr>
              <a:t>incidents increased YOY by 302 </a:t>
            </a:r>
            <a:r>
              <a:rPr lang="en-ZA" sz="1600" dirty="0">
                <a:latin typeface="Arial" panose="020B0604020202020204" pitchFamily="34" charset="0"/>
                <a:cs typeface="Arial" panose="020B0604020202020204" pitchFamily="34" charset="0"/>
              </a:rPr>
              <a:t>incidents </a:t>
            </a:r>
            <a:r>
              <a:rPr lang="en-ZA" sz="1600" dirty="0" smtClean="0">
                <a:latin typeface="Arial" panose="020B0604020202020204" pitchFamily="34" charset="0"/>
                <a:cs typeface="Arial" panose="020B0604020202020204" pitchFamily="34" charset="0"/>
              </a:rPr>
              <a:t>(12%) </a:t>
            </a:r>
            <a:r>
              <a:rPr lang="en-ZA" sz="1600" dirty="0">
                <a:latin typeface="Arial" panose="020B0604020202020204" pitchFamily="34" charset="0"/>
                <a:cs typeface="Arial" panose="020B0604020202020204" pitchFamily="34" charset="0"/>
              </a:rPr>
              <a:t>to </a:t>
            </a:r>
            <a:r>
              <a:rPr lang="en-ZA" sz="1600" dirty="0" smtClean="0">
                <a:latin typeface="Arial" panose="020B0604020202020204" pitchFamily="34" charset="0"/>
                <a:cs typeface="Arial" panose="020B0604020202020204" pitchFamily="34" charset="0"/>
              </a:rPr>
              <a:t>2 583 incidents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Q3 crime related reported </a:t>
            </a:r>
            <a:r>
              <a:rPr lang="en-ZA" sz="1600" dirty="0">
                <a:latin typeface="Arial" panose="020B0604020202020204" pitchFamily="34" charset="0"/>
                <a:cs typeface="Arial" panose="020B0604020202020204" pitchFamily="34" charset="0"/>
              </a:rPr>
              <a:t>losses increased YOY by </a:t>
            </a:r>
            <a:r>
              <a:rPr lang="en-ZA" sz="1600" dirty="0" smtClean="0">
                <a:latin typeface="Arial" panose="020B0604020202020204" pitchFamily="34" charset="0"/>
                <a:cs typeface="Arial" panose="020B0604020202020204" pitchFamily="34" charset="0"/>
              </a:rPr>
              <a:t>R12.9m (13%) </a:t>
            </a:r>
            <a:r>
              <a:rPr lang="en-ZA" sz="1600" dirty="0">
                <a:latin typeface="Arial" panose="020B0604020202020204" pitchFamily="34" charset="0"/>
                <a:cs typeface="Arial" panose="020B0604020202020204" pitchFamily="34" charset="0"/>
              </a:rPr>
              <a:t>to </a:t>
            </a:r>
            <a:r>
              <a:rPr lang="en-ZA" sz="1600" dirty="0" smtClean="0">
                <a:latin typeface="Arial" panose="020B0604020202020204" pitchFamily="34" charset="0"/>
                <a:cs typeface="Arial" panose="020B0604020202020204" pitchFamily="34" charset="0"/>
              </a:rPr>
              <a:t>R83m</a:t>
            </a: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Total of 15 250 employees (SAPO and Docex) reported at end Q3, reduction of 193 employees from Q2</a:t>
            </a:r>
          </a:p>
          <a:p>
            <a:pPr marL="285750" indent="-285750" algn="just">
              <a:buFont typeface="Arial" panose="020B0604020202020204" pitchFamily="34" charset="0"/>
              <a:buChar char="•"/>
            </a:pPr>
            <a:endParaRPr lang="en-ZA" sz="1600" dirty="0" smtClean="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SASSA beneficiaries increased by 14 885 </a:t>
            </a:r>
            <a:r>
              <a:rPr lang="en-ZA" sz="1600" dirty="0">
                <a:latin typeface="Arial" panose="020B0604020202020204" pitchFamily="34" charset="0"/>
                <a:cs typeface="Arial" panose="020B0604020202020204" pitchFamily="34" charset="0"/>
              </a:rPr>
              <a:t>beneficiaries in </a:t>
            </a:r>
            <a:r>
              <a:rPr lang="en-ZA" sz="1600" dirty="0" smtClean="0">
                <a:latin typeface="Arial" panose="020B0604020202020204" pitchFamily="34" charset="0"/>
                <a:cs typeface="Arial" panose="020B0604020202020204" pitchFamily="34" charset="0"/>
              </a:rPr>
              <a:t>December </a:t>
            </a:r>
            <a:r>
              <a:rPr lang="en-ZA" sz="1600" dirty="0">
                <a:latin typeface="Arial" panose="020B0604020202020204" pitchFamily="34" charset="0"/>
                <a:cs typeface="Arial" panose="020B0604020202020204" pitchFamily="34" charset="0"/>
              </a:rPr>
              <a:t>2021 to 7 </a:t>
            </a:r>
            <a:r>
              <a:rPr lang="en-ZA" sz="1600" dirty="0" smtClean="0">
                <a:latin typeface="Arial" panose="020B0604020202020204" pitchFamily="34" charset="0"/>
                <a:cs typeface="Arial" panose="020B0604020202020204" pitchFamily="34" charset="0"/>
              </a:rPr>
              <a:t>370 813 </a:t>
            </a:r>
          </a:p>
          <a:p>
            <a:pPr marL="285750" indent="-285750" algn="just">
              <a:buFont typeface="Arial" panose="020B0604020202020204" pitchFamily="34" charset="0"/>
              <a:buChar char="•"/>
            </a:pPr>
            <a:endParaRPr lang="en-ZA" sz="16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SASSA withdrawal transaction volumes for </a:t>
            </a:r>
            <a:r>
              <a:rPr lang="en-ZA" sz="1600" dirty="0" smtClean="0">
                <a:latin typeface="Arial" panose="020B0604020202020204" pitchFamily="34" charset="0"/>
                <a:cs typeface="Arial" panose="020B0604020202020204" pitchFamily="34" charset="0"/>
              </a:rPr>
              <a:t>December </a:t>
            </a:r>
            <a:r>
              <a:rPr lang="en-ZA" sz="1600" dirty="0">
                <a:latin typeface="Arial" panose="020B0604020202020204" pitchFamily="34" charset="0"/>
                <a:cs typeface="Arial" panose="020B0604020202020204" pitchFamily="34" charset="0"/>
              </a:rPr>
              <a:t>2021 was approximately </a:t>
            </a:r>
            <a:r>
              <a:rPr lang="en-ZA" sz="1600" dirty="0" smtClean="0">
                <a:latin typeface="Arial" panose="020B0604020202020204" pitchFamily="34" charset="0"/>
                <a:cs typeface="Arial" panose="020B0604020202020204" pitchFamily="34" charset="0"/>
              </a:rPr>
              <a:t>17.9 </a:t>
            </a:r>
            <a:r>
              <a:rPr lang="en-ZA" sz="1600" dirty="0">
                <a:latin typeface="Arial" panose="020B0604020202020204" pitchFamily="34" charset="0"/>
                <a:cs typeface="Arial" panose="020B0604020202020204" pitchFamily="34" charset="0"/>
              </a:rPr>
              <a:t>million </a:t>
            </a:r>
            <a:r>
              <a:rPr lang="en-ZA" sz="1600" dirty="0" smtClean="0">
                <a:latin typeface="Arial" panose="020B0604020202020204" pitchFamily="34" charset="0"/>
                <a:cs typeface="Arial" panose="020B0604020202020204" pitchFamily="34" charset="0"/>
              </a:rPr>
              <a:t>transactions</a:t>
            </a:r>
          </a:p>
          <a:p>
            <a:pPr marL="285750" indent="-285750" algn="just">
              <a:buFont typeface="Arial" panose="020B0604020202020204" pitchFamily="34" charset="0"/>
              <a:buChar char="•"/>
            </a:pPr>
            <a:endParaRPr lang="en-ZA" sz="1600" dirty="0" smtClean="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Total of 159 708 beneficiaries paid through 1 593 CPPs at end of December 2021</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smtClean="0">
                <a:latin typeface="Arial" panose="020B0604020202020204" pitchFamily="34" charset="0"/>
                <a:cs typeface="Arial" panose="020B0604020202020204" pitchFamily="34" charset="0"/>
              </a:rPr>
              <a:t>1 407 901 </a:t>
            </a:r>
            <a:r>
              <a:rPr lang="en-ZA" sz="1600" dirty="0">
                <a:latin typeface="Arial" panose="020B0604020202020204" pitchFamily="34" charset="0"/>
                <a:cs typeface="Arial" panose="020B0604020202020204" pitchFamily="34" charset="0"/>
              </a:rPr>
              <a:t>beneficiaries were paid SRD </a:t>
            </a:r>
            <a:r>
              <a:rPr lang="en-ZA" sz="1600" dirty="0" smtClean="0">
                <a:latin typeface="Arial" panose="020B0604020202020204" pitchFamily="34" charset="0"/>
                <a:cs typeface="Arial" panose="020B0604020202020204" pitchFamily="34" charset="0"/>
              </a:rPr>
              <a:t>grants during December, </a:t>
            </a:r>
            <a:r>
              <a:rPr lang="en-ZA" sz="1600" dirty="0">
                <a:latin typeface="Arial" panose="020B0604020202020204" pitchFamily="34" charset="0"/>
                <a:cs typeface="Arial" panose="020B0604020202020204" pitchFamily="34" charset="0"/>
              </a:rPr>
              <a:t>an </a:t>
            </a:r>
            <a:r>
              <a:rPr lang="en-ZA" sz="1600" dirty="0" smtClean="0">
                <a:latin typeface="Arial" panose="020B0604020202020204" pitchFamily="34" charset="0"/>
                <a:cs typeface="Arial" panose="020B0604020202020204" pitchFamily="34" charset="0"/>
              </a:rPr>
              <a:t>decrease </a:t>
            </a:r>
            <a:r>
              <a:rPr lang="en-ZA" sz="1600" dirty="0">
                <a:latin typeface="Arial" panose="020B0604020202020204" pitchFamily="34" charset="0"/>
                <a:cs typeface="Arial" panose="020B0604020202020204" pitchFamily="34" charset="0"/>
              </a:rPr>
              <a:t>from </a:t>
            </a:r>
            <a:r>
              <a:rPr lang="en-ZA" sz="1600" dirty="0" smtClean="0">
                <a:latin typeface="Arial" panose="020B0604020202020204" pitchFamily="34" charset="0"/>
                <a:cs typeface="Arial" panose="020B0604020202020204" pitchFamily="34" charset="0"/>
              </a:rPr>
              <a:t>November </a:t>
            </a:r>
            <a:r>
              <a:rPr lang="en-ZA" sz="1600" dirty="0">
                <a:latin typeface="Arial" panose="020B0604020202020204" pitchFamily="34" charset="0"/>
                <a:cs typeface="Arial" panose="020B0604020202020204" pitchFamily="34" charset="0"/>
              </a:rPr>
              <a:t>2021 at </a:t>
            </a:r>
            <a:r>
              <a:rPr lang="en-ZA" sz="1600" dirty="0" smtClean="0">
                <a:latin typeface="Arial" panose="020B0604020202020204" pitchFamily="34" charset="0"/>
                <a:cs typeface="Arial" panose="020B0604020202020204" pitchFamily="34" charset="0"/>
              </a:rPr>
              <a:t>298 803 beneficiaries</a:t>
            </a:r>
          </a:p>
          <a:p>
            <a:pPr marL="285750" indent="-285750" algn="just">
              <a:buFont typeface="Arial" panose="020B0604020202020204" pitchFamily="34" charset="0"/>
              <a:buChar char="•"/>
            </a:pPr>
            <a:endParaRPr lang="en-ZA" sz="1600" dirty="0" smtClean="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ea typeface="Times New Roman" panose="02020603050405020304" pitchFamily="18" charset="0"/>
              </a:rPr>
              <a:t>Training activities have declined since the implementation of the Covid-19 lockdown, however during the quarter, 2 819 employees were trained on various interventions. During Q3 a total of 307 misconduct cases were recorded of which 190 were finalised and 117 </a:t>
            </a:r>
            <a:r>
              <a:rPr lang="en-ZA" sz="1600" dirty="0" smtClean="0">
                <a:latin typeface="Arial" panose="020B0604020202020204" pitchFamily="34" charset="0"/>
                <a:ea typeface="Times New Roman" panose="02020603050405020304" pitchFamily="18" charset="0"/>
              </a:rPr>
              <a:t>pending</a:t>
            </a:r>
            <a:endParaRPr lang="en-ZA"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4346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Overview – Q3 2021/22</a:t>
            </a:r>
            <a:endParaRPr lang="en-ZA" sz="24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86265" y="572634"/>
            <a:ext cx="8943435" cy="5509200"/>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smtClean="0">
                <a:solidFill>
                  <a:srgbClr val="000000"/>
                </a:solidFill>
                <a:latin typeface="Arial" panose="020B0604020202020204" pitchFamily="34" charset="0"/>
              </a:rPr>
              <a:t>DTT / BDM Phase </a:t>
            </a:r>
            <a:r>
              <a:rPr lang="en-ZA" sz="1600" dirty="0">
                <a:solidFill>
                  <a:srgbClr val="000000"/>
                </a:solidFill>
                <a:latin typeface="Arial" panose="020B0604020202020204" pitchFamily="34" charset="0"/>
              </a:rPr>
              <a:t>1, FS, NC and NW has been successfully switched off by end December 2021 </a:t>
            </a:r>
            <a:endParaRPr lang="en-ZA" sz="1600" dirty="0" smtClean="0">
              <a:solidFill>
                <a:srgbClr val="000000"/>
              </a:solidFill>
              <a:latin typeface="Arial" panose="020B0604020202020204" pitchFamily="34" charset="0"/>
            </a:endParaRPr>
          </a:p>
          <a:p>
            <a:pPr marL="285750" indent="-285750" algn="just">
              <a:buFont typeface="Arial" panose="020B0604020202020204" pitchFamily="34" charset="0"/>
              <a:buChar char="•"/>
            </a:pPr>
            <a:endParaRPr lang="en-ZA" sz="1600" dirty="0">
              <a:solidFill>
                <a:srgbClr val="D91934"/>
              </a:solidFill>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A</a:t>
            </a:r>
            <a:r>
              <a:rPr lang="en-ZA" sz="1600" dirty="0" smtClean="0">
                <a:latin typeface="Arial" panose="020B0604020202020204" pitchFamily="34" charset="0"/>
                <a:cs typeface="Arial" panose="020B0604020202020204" pitchFamily="34" charset="0"/>
              </a:rPr>
              <a:t>n </a:t>
            </a:r>
            <a:r>
              <a:rPr lang="en-ZA" sz="1600" dirty="0">
                <a:latin typeface="Arial" panose="020B0604020202020204" pitchFamily="34" charset="0"/>
                <a:cs typeface="Arial" panose="020B0604020202020204" pitchFamily="34" charset="0"/>
              </a:rPr>
              <a:t>agreement with Medipos </a:t>
            </a:r>
            <a:r>
              <a:rPr lang="en-ZA" sz="1600" dirty="0" smtClean="0">
                <a:latin typeface="Arial" panose="020B0604020202020204" pitchFamily="34" charset="0"/>
                <a:cs typeface="Arial" panose="020B0604020202020204" pitchFamily="34" charset="0"/>
              </a:rPr>
              <a:t>was reached with </a:t>
            </a:r>
            <a:r>
              <a:rPr lang="en-ZA" sz="1600" dirty="0">
                <a:latin typeface="Arial" panose="020B0604020202020204" pitchFamily="34" charset="0"/>
                <a:cs typeface="Arial" panose="020B0604020202020204" pitchFamily="34" charset="0"/>
              </a:rPr>
              <a:t>regards to the minimum monthly payment required to maintain medical cover for SA Post Office employees. Payment is being made in accordance with the minimum required </a:t>
            </a:r>
            <a:r>
              <a:rPr lang="en-ZA" sz="1600" dirty="0" smtClean="0">
                <a:latin typeface="Arial" panose="020B0604020202020204" pitchFamily="34" charset="0"/>
                <a:cs typeface="Arial" panose="020B0604020202020204" pitchFamily="34" charset="0"/>
              </a:rPr>
              <a:t>amount</a:t>
            </a:r>
          </a:p>
          <a:p>
            <a:pPr marL="285750" indent="-285750" algn="just">
              <a:buFont typeface="Arial" panose="020B0604020202020204" pitchFamily="34" charset="0"/>
              <a:buChar char="•"/>
            </a:pPr>
            <a:endParaRPr lang="en-ZA"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A temporary Tax Compliance Certificate has also been issued by SARS which will enable SAPO to conduct business with Government </a:t>
            </a:r>
            <a:r>
              <a:rPr lang="en-ZA" sz="1600" dirty="0" smtClean="0">
                <a:latin typeface="Arial" panose="020B0604020202020204" pitchFamily="34" charset="0"/>
                <a:cs typeface="Arial" panose="020B0604020202020204" pitchFamily="34" charset="0"/>
              </a:rPr>
              <a:t>entities</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The first phase of the VSP has been finalised and approximately 500 employees have been approved and will leave the organisation early </a:t>
            </a:r>
            <a:r>
              <a:rPr lang="en-ZA" sz="1600" dirty="0" smtClean="0">
                <a:latin typeface="Arial" panose="020B0604020202020204" pitchFamily="34" charset="0"/>
                <a:cs typeface="Arial" panose="020B0604020202020204" pitchFamily="34" charset="0"/>
              </a:rPr>
              <a:t>2022</a:t>
            </a:r>
          </a:p>
          <a:p>
            <a:pPr marL="285750" indent="-285750" algn="just">
              <a:buFont typeface="Arial" panose="020B0604020202020204" pitchFamily="34" charset="0"/>
              <a:buChar char="•"/>
            </a:pPr>
            <a:endParaRPr lang="en-ZA" sz="1600" dirty="0" smtClean="0">
              <a:solidFill>
                <a:srgbClr val="D91934"/>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The organisational restructure as required is currently being finalised, aimed at flattening and optimising the organisational structure in line with and to support the implementation of the Post Office of Tomorrow </a:t>
            </a:r>
            <a:r>
              <a:rPr lang="en-ZA" sz="1600" dirty="0" smtClean="0">
                <a:latin typeface="Arial" panose="020B0604020202020204" pitchFamily="34" charset="0"/>
                <a:cs typeface="Arial" panose="020B0604020202020204" pitchFamily="34" charset="0"/>
              </a:rPr>
              <a:t>Strategy</a:t>
            </a:r>
          </a:p>
          <a:p>
            <a:pPr marL="285750" indent="-285750" algn="just">
              <a:buFont typeface="Arial" panose="020B0604020202020204" pitchFamily="34" charset="0"/>
              <a:buChar char="•"/>
            </a:pPr>
            <a:endParaRPr lang="en-ZA" sz="1600" dirty="0">
              <a:solidFill>
                <a:srgbClr val="D91934"/>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A number of meetings were held with the Ministry during Q3 to resolve matters relating to Irregular Expenditure and Fruitless &amp; Wasteful </a:t>
            </a:r>
            <a:r>
              <a:rPr lang="en-ZA" sz="1600" dirty="0" smtClean="0">
                <a:latin typeface="Arial" panose="020B0604020202020204" pitchFamily="34" charset="0"/>
                <a:cs typeface="Arial" panose="020B0604020202020204" pitchFamily="34" charset="0"/>
              </a:rPr>
              <a:t>Expenditure</a:t>
            </a:r>
          </a:p>
          <a:p>
            <a:pPr marL="285750" indent="-285750" algn="jus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The final report from the Auditor General for the 2020/21FY was received during December, with a Disclaimer of Opinion </a:t>
            </a:r>
            <a:r>
              <a:rPr lang="en-ZA" sz="1600" dirty="0" smtClean="0">
                <a:latin typeface="Arial" panose="020B0604020202020204" pitchFamily="34" charset="0"/>
                <a:cs typeface="Arial" panose="020B0604020202020204" pitchFamily="34" charset="0"/>
              </a:rPr>
              <a:t>issued </a:t>
            </a: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472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Financial Performance</a:t>
            </a:r>
            <a:endParaRPr lang="en-ZA" sz="2400" b="1" dirty="0">
              <a:solidFill>
                <a:srgbClr val="C00000"/>
              </a:solidFill>
              <a:latin typeface="Arial" panose="020B0604020202020204" pitchFamily="34" charset="0"/>
              <a:cs typeface="Arial" panose="020B0604020202020204" pitchFamily="34" charset="0"/>
            </a:endParaRPr>
          </a:p>
        </p:txBody>
      </p:sp>
      <p:sp>
        <p:nvSpPr>
          <p:cNvPr id="6" name="TextBox 5"/>
          <p:cNvSpPr txBox="1"/>
          <p:nvPr/>
        </p:nvSpPr>
        <p:spPr>
          <a:xfrm>
            <a:off x="282908" y="5006619"/>
            <a:ext cx="8601076" cy="1200329"/>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Revenue recovery slow and insufficient to meet all operating costs</a:t>
            </a:r>
            <a:endParaRPr lang="en-ZA" sz="1600" dirty="0">
              <a:solidFill>
                <a:schemeClr val="bg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Revenue shortfall contributes to monthly cash deficits to meet all liabilities</a:t>
            </a:r>
            <a:endParaRPr lang="en-ZA" sz="1600" dirty="0">
              <a:solidFill>
                <a:schemeClr val="bg1"/>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net loss position for Q3 has improved against PY by R 160 million (25%).</a:t>
            </a:r>
          </a:p>
        </p:txBody>
      </p:sp>
      <p:graphicFrame>
        <p:nvGraphicFramePr>
          <p:cNvPr id="8" name="Chart 7">
            <a:extLst>
              <a:ext uri="{FF2B5EF4-FFF2-40B4-BE49-F238E27FC236}">
                <a16:creationId xmlns:a16="http://schemas.microsoft.com/office/drawing/2014/main" xmlns="" id="{00000000-0008-0000-2C00-000003000000}"/>
              </a:ext>
            </a:extLst>
          </p:cNvPr>
          <p:cNvGraphicFramePr/>
          <p:nvPr>
            <p:extLst>
              <p:ext uri="{D42A27DB-BD31-4B8C-83A1-F6EECF244321}">
                <p14:modId xmlns:p14="http://schemas.microsoft.com/office/powerpoint/2010/main" xmlns="" val="1387869665"/>
              </p:ext>
            </p:extLst>
          </p:nvPr>
        </p:nvGraphicFramePr>
        <p:xfrm>
          <a:off x="282908" y="572634"/>
          <a:ext cx="8601076" cy="43562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24697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Revenue Performance</a:t>
            </a:r>
            <a:endParaRPr lang="en-ZA" sz="2400" b="1" dirty="0">
              <a:solidFill>
                <a:srgbClr val="C00000"/>
              </a:solidFill>
              <a:latin typeface="Arial" panose="020B0604020202020204" pitchFamily="34" charset="0"/>
              <a:cs typeface="Arial" panose="020B0604020202020204" pitchFamily="34" charset="0"/>
            </a:endParaRPr>
          </a:p>
        </p:txBody>
      </p:sp>
      <p:sp>
        <p:nvSpPr>
          <p:cNvPr id="7" name="TextBox 6"/>
          <p:cNvSpPr txBox="1"/>
          <p:nvPr/>
        </p:nvSpPr>
        <p:spPr>
          <a:xfrm>
            <a:off x="282908" y="5003339"/>
            <a:ext cx="8601076" cy="124649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revenue performance for Q1 to Q3 has remained flat</a:t>
            </a:r>
          </a:p>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Revenue for Q3 at R825.1m, marginally higher than Q2 </a:t>
            </a:r>
            <a:r>
              <a:rPr lang="en-ZA" sz="1600" dirty="0">
                <a:solidFill>
                  <a:schemeClr val="bg1"/>
                </a:solidFill>
                <a:latin typeface="Arial" panose="020B0604020202020204" pitchFamily="34" charset="0"/>
                <a:cs typeface="Arial" panose="020B0604020202020204" pitchFamily="34" charset="0"/>
              </a:rPr>
              <a:t>revenue at </a:t>
            </a:r>
            <a:r>
              <a:rPr lang="en-ZA" sz="1600" dirty="0" smtClean="0">
                <a:solidFill>
                  <a:schemeClr val="bg1"/>
                </a:solidFill>
                <a:latin typeface="Arial" panose="020B0604020202020204" pitchFamily="34" charset="0"/>
                <a:cs typeface="Arial" panose="020B0604020202020204" pitchFamily="34" charset="0"/>
              </a:rPr>
              <a:t>R813.4m</a:t>
            </a:r>
          </a:p>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Revenue performance at 30.4% below budget by R361m</a:t>
            </a:r>
            <a:endParaRPr lang="en-ZA" sz="1600" dirty="0">
              <a:solidFill>
                <a:schemeClr val="bg1"/>
              </a:solidFill>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xmlns="" id="{00000000-0008-0000-2C00-000005000000}"/>
              </a:ext>
            </a:extLst>
          </p:cNvPr>
          <p:cNvGraphicFramePr/>
          <p:nvPr>
            <p:extLst>
              <p:ext uri="{D42A27DB-BD31-4B8C-83A1-F6EECF244321}">
                <p14:modId xmlns:p14="http://schemas.microsoft.com/office/powerpoint/2010/main" xmlns="" val="933621191"/>
              </p:ext>
            </p:extLst>
          </p:nvPr>
        </p:nvGraphicFramePr>
        <p:xfrm>
          <a:off x="282909" y="674234"/>
          <a:ext cx="8601076" cy="42867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569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Revenue Performance</a:t>
            </a:r>
            <a:endParaRPr lang="en-ZA" sz="2400" b="1" dirty="0">
              <a:solidFill>
                <a:srgbClr val="C00000"/>
              </a:solidFill>
              <a:latin typeface="Arial" panose="020B0604020202020204" pitchFamily="34" charset="0"/>
              <a:cs typeface="Arial" panose="020B0604020202020204" pitchFamily="34" charset="0"/>
            </a:endParaRPr>
          </a:p>
        </p:txBody>
      </p:sp>
      <p:sp>
        <p:nvSpPr>
          <p:cNvPr id="8" name="TextBox 7"/>
          <p:cNvSpPr txBox="1"/>
          <p:nvPr/>
        </p:nvSpPr>
        <p:spPr>
          <a:xfrm>
            <a:off x="86265" y="5539261"/>
            <a:ext cx="8955585" cy="46166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Postal services remains the key revenue contributor</a:t>
            </a:r>
            <a:endParaRPr lang="en-ZA" sz="1600" dirty="0">
              <a:solidFill>
                <a:schemeClr val="bg1"/>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2"/>
          <a:stretch>
            <a:fillRect/>
          </a:stretch>
        </p:blipFill>
        <p:spPr>
          <a:xfrm>
            <a:off x="76295" y="607709"/>
            <a:ext cx="8965555" cy="4748336"/>
          </a:xfrm>
          <a:prstGeom prst="rect">
            <a:avLst/>
          </a:prstGeom>
        </p:spPr>
      </p:pic>
    </p:spTree>
    <p:extLst>
      <p:ext uri="{BB962C8B-B14F-4D97-AF65-F5344CB8AC3E}">
        <p14:creationId xmlns:p14="http://schemas.microsoft.com/office/powerpoint/2010/main" xmlns="" val="3147149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smtClean="0">
                <a:solidFill>
                  <a:srgbClr val="C00000"/>
                </a:solidFill>
                <a:latin typeface="Arial" panose="020B0604020202020204" pitchFamily="34" charset="0"/>
                <a:cs typeface="Arial" panose="020B0604020202020204" pitchFamily="34" charset="0"/>
              </a:rPr>
              <a:t>Expense Performance</a:t>
            </a:r>
            <a:endParaRPr lang="en-ZA" sz="24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86266" y="5504280"/>
            <a:ext cx="8834548" cy="461665"/>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smtClean="0">
                <a:solidFill>
                  <a:schemeClr val="bg1"/>
                </a:solidFill>
                <a:latin typeface="Arial" panose="020B0604020202020204" pitchFamily="34" charset="0"/>
                <a:cs typeface="Arial" panose="020B0604020202020204" pitchFamily="34" charset="0"/>
              </a:rPr>
              <a:t>The key cost driver remains staff costs with 62% contribution of total expenses</a:t>
            </a:r>
            <a:endParaRPr lang="en-ZA" sz="1600" dirty="0">
              <a:solidFill>
                <a:schemeClr val="bg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a:stretch>
            <a:fillRect/>
          </a:stretch>
        </p:blipFill>
        <p:spPr>
          <a:xfrm>
            <a:off x="86265" y="654332"/>
            <a:ext cx="8834548" cy="4768250"/>
          </a:xfrm>
          <a:prstGeom prst="rect">
            <a:avLst/>
          </a:prstGeom>
        </p:spPr>
      </p:pic>
    </p:spTree>
    <p:extLst>
      <p:ext uri="{BB962C8B-B14F-4D97-AF65-F5344CB8AC3E}">
        <p14:creationId xmlns:p14="http://schemas.microsoft.com/office/powerpoint/2010/main" xmlns="" val="1231540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9436</TotalTime>
  <Words>3401</Words>
  <Application>Microsoft Office PowerPoint</Application>
  <PresentationFormat>On-screen Show (4:3)</PresentationFormat>
  <Paragraphs>595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 Performance at 31 December 2021_draft1</dc:title>
  <dc:creator>Jerel Ruthnam</dc:creator>
  <cp:lastModifiedBy>USER</cp:lastModifiedBy>
  <cp:revision>477</cp:revision>
  <cp:lastPrinted>2022-02-04T08:21:01Z</cp:lastPrinted>
  <dcterms:modified xsi:type="dcterms:W3CDTF">2022-08-29T08:07:35Z</dcterms:modified>
</cp:coreProperties>
</file>