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charts/colors2.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harts/colors1.xml" ContentType="application/vnd.ms-office.chartcolorstyle+xml"/>
  <Override PartName="/ppt/commentAuthors.xml" ContentType="application/vnd.openxmlformats-officedocument.presentationml.commentAuthors+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style6.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7" r:id="rId5"/>
    <p:sldId id="258" r:id="rId6"/>
    <p:sldId id="292" r:id="rId7"/>
    <p:sldId id="268" r:id="rId8"/>
    <p:sldId id="283" r:id="rId9"/>
    <p:sldId id="290" r:id="rId10"/>
    <p:sldId id="269" r:id="rId11"/>
    <p:sldId id="273" r:id="rId12"/>
    <p:sldId id="291" r:id="rId13"/>
    <p:sldId id="271" r:id="rId14"/>
    <p:sldId id="272" r:id="rId15"/>
    <p:sldId id="276" r:id="rId16"/>
    <p:sldId id="286" r:id="rId17"/>
    <p:sldId id="278" r:id="rId18"/>
    <p:sldId id="279" r:id="rId19"/>
    <p:sldId id="280" r:id="rId20"/>
    <p:sldId id="296" r:id="rId21"/>
    <p:sldId id="297" r:id="rId22"/>
    <p:sldId id="2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us Van Niekerk" initials="MVN" lastIdx="13" clrIdx="0">
    <p:extLst>
      <p:ext uri="{19B8F6BF-5375-455C-9EA6-DF929625EA0E}">
        <p15:presenceInfo xmlns:p15="http://schemas.microsoft.com/office/powerpoint/2012/main" xmlns="" userId="S::Marius@DTPS.GOV.ZA::e8c319af-3339-4c52-98dd-f381aa12dc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5822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11" autoAdjust="0"/>
    <p:restoredTop sz="94660"/>
  </p:normalViewPr>
  <p:slideViewPr>
    <p:cSldViewPr snapToGrid="0">
      <p:cViewPr varScale="1">
        <p:scale>
          <a:sx n="73" d="100"/>
          <a:sy n="73" d="100"/>
        </p:scale>
        <p:origin x="-48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Q3 : Overall Performance</a:t>
            </a:r>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Overall Performance</c:v>
                </c:pt>
              </c:strCache>
            </c:strRef>
          </c:tx>
          <c:dPt>
            <c:idx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66F5-4598-A542-D5B802224024}"/>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66F5-4598-A542-D5B802224024}"/>
              </c:ext>
            </c:extLst>
          </c:dPt>
          <c:dLbls>
            <c:dLbl>
              <c:idx val="0"/>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6904BBA6-2740-4161-8464-CD5F8579FA81}" type="PERCENTAGE">
                      <a:rPr lang="en-US" sz="1200">
                        <a:solidFill>
                          <a:schemeClr val="bg1"/>
                        </a:solidFill>
                      </a:rPr>
                      <a:pPr>
                        <a:defRPr sz="1200" b="0" i="0" u="none" strike="noStrike" kern="1200" baseline="0">
                          <a:solidFill>
                            <a:schemeClr val="tx1">
                              <a:lumMod val="75000"/>
                              <a:lumOff val="25000"/>
                            </a:schemeClr>
                          </a:solidFill>
                          <a:latin typeface="+mn-lt"/>
                          <a:ea typeface="+mn-ea"/>
                          <a:cs typeface="+mn-cs"/>
                        </a:defRPr>
                      </a:pPr>
                      <a:t>[PERCENTAGE]</a:t>
                    </a:fld>
                    <a:endParaRPr lang="en-ZA"/>
                  </a:p>
                </c:rich>
              </c:tx>
              <c:spPr>
                <a:noFill/>
                <a:ln>
                  <a:noFill/>
                </a:ln>
                <a:effectLst/>
              </c:spPr>
              <c:dLblPos val="ctr"/>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66F5-4598-A542-D5B802224024}"/>
                </c:ext>
              </c:extLst>
            </c:dLbl>
            <c:dLbl>
              <c:idx val="1"/>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Achieved </c:v>
                </c:pt>
                <c:pt idx="1">
                  <c:v>Not Achieved</c:v>
                </c:pt>
              </c:strCache>
            </c:strRef>
          </c:cat>
          <c:val>
            <c:numRef>
              <c:f>Sheet1!$B$2:$B$3</c:f>
              <c:numCache>
                <c:formatCode>General</c:formatCode>
                <c:ptCount val="2"/>
                <c:pt idx="0">
                  <c:v>16</c:v>
                </c:pt>
                <c:pt idx="1">
                  <c:v>3</c:v>
                </c:pt>
              </c:numCache>
            </c:numRef>
          </c:val>
          <c:extLst xmlns:c16r2="http://schemas.microsoft.com/office/drawing/2015/06/chart">
            <c:ext xmlns:c16="http://schemas.microsoft.com/office/drawing/2014/chart" uri="{C3380CC4-5D6E-409C-BE32-E72D297353CC}">
              <c16:uniqueId val="{00000004-66F5-4598-A542-D5B802224024}"/>
            </c:ext>
          </c:extLst>
        </c:ser>
        <c:dLbls>
          <c:showVal val="1"/>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layout/>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Q4 : Overall Performance </c:v>
                </c:pt>
              </c:strCache>
            </c:strRef>
          </c:tx>
          <c:dPt>
            <c:idx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1ADD-46A4-9D4A-702EE5B3D64A}"/>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ADD-46A4-9D4A-702EE5B3D64A}"/>
              </c:ext>
            </c:extLst>
          </c:dPt>
          <c:dLbls>
            <c:dLbl>
              <c:idx val="0"/>
              <c:layout/>
              <c:tx>
                <c:rich>
                  <a:bodyPr/>
                  <a:lstStyle/>
                  <a:p>
                    <a:fld id="{155DDC95-A5F2-4024-B003-14699FFA6B92}" type="PERCENTAGE">
                      <a:rPr lang="en-US">
                        <a:solidFill>
                          <a:schemeClr val="bg1"/>
                        </a:solidFill>
                      </a:rPr>
                      <a:pPr/>
                      <a:t>[PERCENTAGE]</a:t>
                    </a:fld>
                    <a:endParaRPr lang="en-ZA"/>
                  </a:p>
                </c:rich>
              </c:tx>
              <c:dLblPos val="inEnd"/>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1ADD-46A4-9D4A-702EE5B3D64A}"/>
                </c:ext>
              </c:extLst>
            </c:dLbl>
            <c:dLbl>
              <c:idx val="1"/>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0FCD8F50-DAA9-4BE6-8217-EB71D4C1585B}" type="PERCENTAGE">
                      <a:rPr lang="en-US">
                        <a:solidFill>
                          <a:schemeClr val="bg1"/>
                        </a:solidFill>
                      </a:rPr>
                      <a:pPr>
                        <a:defRPr sz="900" b="0" i="0" u="none" strike="noStrike" kern="1200" baseline="0">
                          <a:solidFill>
                            <a:schemeClr val="tx1">
                              <a:lumMod val="75000"/>
                              <a:lumOff val="25000"/>
                            </a:schemeClr>
                          </a:solidFill>
                          <a:latin typeface="+mn-lt"/>
                          <a:ea typeface="+mn-ea"/>
                          <a:cs typeface="+mn-cs"/>
                        </a:defRPr>
                      </a:pPr>
                      <a:t>[PERCENTAGE]</a:t>
                    </a:fld>
                    <a:endParaRPr lang="en-ZA"/>
                  </a:p>
                </c:rich>
              </c:tx>
              <c:spPr>
                <a:noFill/>
                <a:ln>
                  <a:noFill/>
                </a:ln>
                <a:effectLst/>
              </c:spPr>
              <c:dLblPos val="inEnd"/>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1ADD-46A4-9D4A-702EE5B3D6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19</c:v>
                </c:pt>
                <c:pt idx="1">
                  <c:v>0</c:v>
                </c:pt>
              </c:numCache>
            </c:numRef>
          </c:val>
          <c:extLst xmlns:c16r2="http://schemas.microsoft.com/office/drawing/2015/06/chart">
            <c:ext xmlns:c16="http://schemas.microsoft.com/office/drawing/2014/chart" uri="{C3380CC4-5D6E-409C-BE32-E72D297353CC}">
              <c16:uniqueId val="{00000004-1ADD-46A4-9D4A-702EE5B3D64A}"/>
            </c:ext>
          </c:extLst>
        </c:ser>
        <c:dLbls>
          <c:showVal val="1"/>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i="0" baseline="0">
                <a:effectLst/>
              </a:rPr>
              <a:t>Direct expenditure Breakdown  </a:t>
            </a:r>
            <a:endParaRPr lang="en-ZA" sz="1200" b="1">
              <a:effectLst/>
            </a:endParaRPr>
          </a:p>
        </c:rich>
      </c:tx>
      <c:layout>
        <c:manualLayout>
          <c:xMode val="edge"/>
          <c:yMode val="edge"/>
          <c:x val="0.29100678040244982"/>
          <c:y val="0"/>
        </c:manualLayout>
      </c:layout>
      <c:spPr>
        <a:noFill/>
        <a:ln>
          <a:noFill/>
        </a:ln>
        <a:effectLst/>
      </c:spPr>
    </c:title>
    <c:plotArea>
      <c:layout>
        <c:manualLayout>
          <c:layoutTarget val="inner"/>
          <c:xMode val="edge"/>
          <c:yMode val="edge"/>
          <c:x val="0.32459645669291337"/>
          <c:y val="0.20482465733449989"/>
          <c:w val="0.35080730533683296"/>
          <c:h val="0.58467884222805488"/>
        </c:manualLayout>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7E0-4633-9D0A-E06951190F63}"/>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7E0-4633-9D0A-E06951190F63}"/>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B7E0-4633-9D0A-E06951190F63}"/>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B7E0-4633-9D0A-E06951190F63}"/>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B7E0-4633-9D0A-E06951190F63}"/>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B7E0-4633-9D0A-E06951190F63}"/>
              </c:ext>
            </c:extLst>
          </c:dPt>
          <c:dLbls>
            <c:dLbl>
              <c:idx val="0"/>
              <c:layout>
                <c:manualLayout>
                  <c:x val="4.1666666666666567E-2"/>
                  <c:y val="4.0677966101694898E-2"/>
                </c:manualLayout>
              </c:layout>
              <c:dLblPos val="bestFit"/>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7E0-4633-9D0A-E06951190F63}"/>
                </c:ext>
              </c:extLst>
            </c:dLbl>
            <c:dLbl>
              <c:idx val="1"/>
              <c:layout>
                <c:manualLayout>
                  <c:x val="1.666666666666667E-2"/>
                  <c:y val="1.8079096045197741E-2"/>
                </c:manualLayout>
              </c:layout>
              <c:dLblPos val="bestFit"/>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7E0-4633-9D0A-E06951190F63}"/>
                </c:ext>
              </c:extLst>
            </c:dLbl>
            <c:dLbl>
              <c:idx val="2"/>
              <c:layout>
                <c:manualLayout>
                  <c:x val="-3.6111111111111115E-2"/>
                  <c:y val="8.2204570092627768E-3"/>
                </c:manualLayout>
              </c:layout>
              <c:dLblPos val="bestFit"/>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7E0-4633-9D0A-E06951190F63}"/>
                </c:ext>
              </c:extLst>
            </c:dLbl>
            <c:dLbl>
              <c:idx val="3"/>
              <c:layout>
                <c:manualLayout>
                  <c:x val="-8.333333333333335E-3"/>
                  <c:y val="-2.777777777777779E-2"/>
                </c:manualLayout>
              </c:layout>
              <c:dLblPos val="bestFit"/>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7E0-4633-9D0A-E06951190F63}"/>
                </c:ext>
              </c:extLst>
            </c:dLbl>
            <c:dLbl>
              <c:idx val="4"/>
              <c:layout>
                <c:manualLayout>
                  <c:x val="-3.0555555555555582E-2"/>
                  <c:y val="-1.8188976377952842E-2"/>
                </c:manualLayout>
              </c:layout>
              <c:dLblPos val="bestFit"/>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7E0-4633-9D0A-E06951190F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'Breakdown Direct expense'!$A$3:$A$8</c:f>
              <c:strCache>
                <c:ptCount val="6"/>
                <c:pt idx="0">
                  <c:v>CoLab</c:v>
                </c:pt>
                <c:pt idx="1">
                  <c:v>Online learning</c:v>
                </c:pt>
                <c:pt idx="2">
                  <c:v>Yarona</c:v>
                </c:pt>
                <c:pt idx="3">
                  <c:v>IHT</c:v>
                </c:pt>
                <c:pt idx="5">
                  <c:v>Employee salaries</c:v>
                </c:pt>
              </c:strCache>
            </c:strRef>
          </c:cat>
          <c:val>
            <c:numRef>
              <c:f>'Breakdown Direct expense'!$B$3:$B$8</c:f>
              <c:numCache>
                <c:formatCode>_(* #,##0.00_);_(* \(#,##0.00\);_(* "-"??_);_(@_)</c:formatCode>
                <c:ptCount val="6"/>
                <c:pt idx="0">
                  <c:v>9729040</c:v>
                </c:pt>
                <c:pt idx="1">
                  <c:v>4710473.6000000006</c:v>
                </c:pt>
                <c:pt idx="2">
                  <c:v>1595986.3600000003</c:v>
                </c:pt>
                <c:pt idx="3">
                  <c:v>1783881.69</c:v>
                </c:pt>
                <c:pt idx="5">
                  <c:v>3213081</c:v>
                </c:pt>
              </c:numCache>
            </c:numRef>
          </c:val>
          <c:extLst xmlns:c16r2="http://schemas.microsoft.com/office/drawing/2015/06/chart">
            <c:ext xmlns:c16="http://schemas.microsoft.com/office/drawing/2014/chart" uri="{C3380CC4-5D6E-409C-BE32-E72D297353CC}">
              <c16:uniqueId val="{0000000C-B7E0-4633-9D0A-E06951190F63}"/>
            </c:ext>
          </c:extLst>
        </c:ser>
        <c:dLbls>
          <c:showVal val="1"/>
        </c:dLbls>
        <c:firstSliceAng val="0"/>
      </c:pieChart>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01AD6-E300-49FF-A07C-B1A78C95395B}" type="datetimeFigureOut">
              <a:rPr lang="en-ZA" smtClean="0"/>
              <a:pPr/>
              <a:t>2022/08/24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845BB-9C63-4B37-9B07-7D2F2C8572C8}" type="slidenum">
              <a:rPr lang="en-ZA" smtClean="0"/>
              <a:pPr/>
              <a:t>‹#›</a:t>
            </a:fld>
            <a:endParaRPr lang="en-ZA"/>
          </a:p>
        </p:txBody>
      </p:sp>
    </p:spTree>
    <p:extLst>
      <p:ext uri="{BB962C8B-B14F-4D97-AF65-F5344CB8AC3E}">
        <p14:creationId xmlns:p14="http://schemas.microsoft.com/office/powerpoint/2010/main" xmlns="" val="145756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3524A-6039-4EDD-B1EC-485ACB6FF0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CDAC585E-4D49-4EB8-9F84-ACB7E8D405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0FC363BD-DE25-46EB-983C-A7DA2747AEB6}"/>
              </a:ext>
            </a:extLst>
          </p:cNvPr>
          <p:cNvSpPr>
            <a:spLocks noGrp="1"/>
          </p:cNvSpPr>
          <p:nvPr>
            <p:ph type="dt" sz="half" idx="10"/>
          </p:nvPr>
        </p:nvSpPr>
        <p:spPr/>
        <p:txBody>
          <a:bodyPr/>
          <a:lstStyle/>
          <a:p>
            <a:fld id="{D6E28735-674B-421F-B17F-9E6A3F4AC121}" type="datetimeFigureOut">
              <a:rPr lang="en-ZA" smtClean="0"/>
              <a:pPr/>
              <a:t>2022/08/24</a:t>
            </a:fld>
            <a:endParaRPr lang="en-ZA"/>
          </a:p>
        </p:txBody>
      </p:sp>
      <p:sp>
        <p:nvSpPr>
          <p:cNvPr id="5" name="Footer Placeholder 4">
            <a:extLst>
              <a:ext uri="{FF2B5EF4-FFF2-40B4-BE49-F238E27FC236}">
                <a16:creationId xmlns:a16="http://schemas.microsoft.com/office/drawing/2014/main" xmlns="" id="{76D8DCC3-240F-4D88-A788-097993170F8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1914583C-8394-475F-B98A-34087B24EBAE}"/>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272901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BB442C-B867-4183-924E-FDCAEE85DDF6}"/>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0F51F121-55D4-4AD5-B236-3755830840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CDA22F59-EAD2-42C7-AB31-9E72A3A08412}"/>
              </a:ext>
            </a:extLst>
          </p:cNvPr>
          <p:cNvSpPr>
            <a:spLocks noGrp="1"/>
          </p:cNvSpPr>
          <p:nvPr>
            <p:ph type="dt" sz="half" idx="10"/>
          </p:nvPr>
        </p:nvSpPr>
        <p:spPr/>
        <p:txBody>
          <a:bodyPr/>
          <a:lstStyle/>
          <a:p>
            <a:fld id="{D6E28735-674B-421F-B17F-9E6A3F4AC121}" type="datetimeFigureOut">
              <a:rPr lang="en-ZA" smtClean="0"/>
              <a:pPr/>
              <a:t>2022/08/24</a:t>
            </a:fld>
            <a:endParaRPr lang="en-ZA"/>
          </a:p>
        </p:txBody>
      </p:sp>
      <p:sp>
        <p:nvSpPr>
          <p:cNvPr id="5" name="Footer Placeholder 4">
            <a:extLst>
              <a:ext uri="{FF2B5EF4-FFF2-40B4-BE49-F238E27FC236}">
                <a16:creationId xmlns:a16="http://schemas.microsoft.com/office/drawing/2014/main" xmlns="" id="{883A3C4E-5211-4F98-B25D-EB232B6AB91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C3BE99DB-9945-4DF5-B533-E7DB746A63C3}"/>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128383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D164172-2040-45E0-90DB-20D0672B65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D3217B84-ABC4-49CB-B65A-1C45369650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479C10EA-0A47-4B3A-AFEC-79BB00A2CD98}"/>
              </a:ext>
            </a:extLst>
          </p:cNvPr>
          <p:cNvSpPr>
            <a:spLocks noGrp="1"/>
          </p:cNvSpPr>
          <p:nvPr>
            <p:ph type="dt" sz="half" idx="10"/>
          </p:nvPr>
        </p:nvSpPr>
        <p:spPr/>
        <p:txBody>
          <a:bodyPr/>
          <a:lstStyle/>
          <a:p>
            <a:fld id="{D6E28735-674B-421F-B17F-9E6A3F4AC121}" type="datetimeFigureOut">
              <a:rPr lang="en-ZA" smtClean="0"/>
              <a:pPr/>
              <a:t>2022/08/24</a:t>
            </a:fld>
            <a:endParaRPr lang="en-ZA"/>
          </a:p>
        </p:txBody>
      </p:sp>
      <p:sp>
        <p:nvSpPr>
          <p:cNvPr id="5" name="Footer Placeholder 4">
            <a:extLst>
              <a:ext uri="{FF2B5EF4-FFF2-40B4-BE49-F238E27FC236}">
                <a16:creationId xmlns:a16="http://schemas.microsoft.com/office/drawing/2014/main" xmlns="" id="{850211C3-C9CD-475C-B7D5-E56E236FD19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F8A5148A-CB85-4322-87D5-EF17DCE53BD1}"/>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339469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9A2B7-B9EF-461C-BBE9-8AEAD029C2D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74F8E35D-D4D5-4B8E-995C-5AB405DD84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FC19E68B-EEA0-48EC-9AD7-E0DAD577D706}"/>
              </a:ext>
            </a:extLst>
          </p:cNvPr>
          <p:cNvSpPr>
            <a:spLocks noGrp="1"/>
          </p:cNvSpPr>
          <p:nvPr>
            <p:ph type="dt" sz="half" idx="10"/>
          </p:nvPr>
        </p:nvSpPr>
        <p:spPr/>
        <p:txBody>
          <a:bodyPr/>
          <a:lstStyle/>
          <a:p>
            <a:fld id="{D6E28735-674B-421F-B17F-9E6A3F4AC121}" type="datetimeFigureOut">
              <a:rPr lang="en-ZA" smtClean="0"/>
              <a:pPr/>
              <a:t>2022/08/24</a:t>
            </a:fld>
            <a:endParaRPr lang="en-ZA"/>
          </a:p>
        </p:txBody>
      </p:sp>
      <p:sp>
        <p:nvSpPr>
          <p:cNvPr id="5" name="Footer Placeholder 4">
            <a:extLst>
              <a:ext uri="{FF2B5EF4-FFF2-40B4-BE49-F238E27FC236}">
                <a16:creationId xmlns:a16="http://schemas.microsoft.com/office/drawing/2014/main" xmlns="" id="{7F2C18D8-0C76-4334-B2A7-7EAE96868E8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10C5D83F-073B-4172-8214-7E21AF5284C2}"/>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39422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B3B8B-530B-47DE-912E-CF1DD80453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73E6C82D-C6D3-411F-88A8-4BD886BCC6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8FF8984-2D6E-479F-927C-D2FDC225624D}"/>
              </a:ext>
            </a:extLst>
          </p:cNvPr>
          <p:cNvSpPr>
            <a:spLocks noGrp="1"/>
          </p:cNvSpPr>
          <p:nvPr>
            <p:ph type="dt" sz="half" idx="10"/>
          </p:nvPr>
        </p:nvSpPr>
        <p:spPr/>
        <p:txBody>
          <a:bodyPr/>
          <a:lstStyle/>
          <a:p>
            <a:fld id="{D6E28735-674B-421F-B17F-9E6A3F4AC121}" type="datetimeFigureOut">
              <a:rPr lang="en-ZA" smtClean="0"/>
              <a:pPr/>
              <a:t>2022/08/24</a:t>
            </a:fld>
            <a:endParaRPr lang="en-ZA"/>
          </a:p>
        </p:txBody>
      </p:sp>
      <p:sp>
        <p:nvSpPr>
          <p:cNvPr id="5" name="Footer Placeholder 4">
            <a:extLst>
              <a:ext uri="{FF2B5EF4-FFF2-40B4-BE49-F238E27FC236}">
                <a16:creationId xmlns:a16="http://schemas.microsoft.com/office/drawing/2014/main" xmlns="" id="{9AC79112-C301-48F6-9243-88A40B87FF8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724140CF-89E1-4A2E-919A-CB5E3DDF6676}"/>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1227111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88EFA-54C7-4D5C-B2CC-F0E563D3D2A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EB33B9F7-4893-4BC7-A054-FC80F3F866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7B8EE35F-5271-4339-B517-711A7937BB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72458CE6-16B6-4F8F-8DA2-EA987C575C47}"/>
              </a:ext>
            </a:extLst>
          </p:cNvPr>
          <p:cNvSpPr>
            <a:spLocks noGrp="1"/>
          </p:cNvSpPr>
          <p:nvPr>
            <p:ph type="dt" sz="half" idx="10"/>
          </p:nvPr>
        </p:nvSpPr>
        <p:spPr/>
        <p:txBody>
          <a:bodyPr/>
          <a:lstStyle/>
          <a:p>
            <a:fld id="{D6E28735-674B-421F-B17F-9E6A3F4AC121}" type="datetimeFigureOut">
              <a:rPr lang="en-ZA" smtClean="0"/>
              <a:pPr/>
              <a:t>2022/08/24</a:t>
            </a:fld>
            <a:endParaRPr lang="en-ZA"/>
          </a:p>
        </p:txBody>
      </p:sp>
      <p:sp>
        <p:nvSpPr>
          <p:cNvPr id="6" name="Footer Placeholder 5">
            <a:extLst>
              <a:ext uri="{FF2B5EF4-FFF2-40B4-BE49-F238E27FC236}">
                <a16:creationId xmlns:a16="http://schemas.microsoft.com/office/drawing/2014/main" xmlns="" id="{6DD2BAC4-4E8A-47FB-9AA8-46D6F4CF12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68B7F8FD-416D-4CB6-BF4E-5BFBA38AE8DF}"/>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321960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9474E0-B28D-4307-A1A1-AF153075715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E572CA73-5C6A-4325-973A-290053392B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6A99630-CEDB-4EF8-8A76-EC22B91003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55A41D08-3C12-45E9-9C26-5FE7A7A27F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91A72C6-F738-45F2-B74E-278FF80997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EF4D956E-32ED-46B9-9222-A3D66AE6A53A}"/>
              </a:ext>
            </a:extLst>
          </p:cNvPr>
          <p:cNvSpPr>
            <a:spLocks noGrp="1"/>
          </p:cNvSpPr>
          <p:nvPr>
            <p:ph type="dt" sz="half" idx="10"/>
          </p:nvPr>
        </p:nvSpPr>
        <p:spPr/>
        <p:txBody>
          <a:bodyPr/>
          <a:lstStyle/>
          <a:p>
            <a:fld id="{D6E28735-674B-421F-B17F-9E6A3F4AC121}" type="datetimeFigureOut">
              <a:rPr lang="en-ZA" smtClean="0"/>
              <a:pPr/>
              <a:t>2022/08/24</a:t>
            </a:fld>
            <a:endParaRPr lang="en-ZA"/>
          </a:p>
        </p:txBody>
      </p:sp>
      <p:sp>
        <p:nvSpPr>
          <p:cNvPr id="8" name="Footer Placeholder 7">
            <a:extLst>
              <a:ext uri="{FF2B5EF4-FFF2-40B4-BE49-F238E27FC236}">
                <a16:creationId xmlns:a16="http://schemas.microsoft.com/office/drawing/2014/main" xmlns="" id="{87C4269D-7C0A-4774-9F54-CEB820F9438F}"/>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xmlns="" id="{96AD15BE-F265-425C-960C-6A4105E3E754}"/>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136594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8B4F26-F21A-4D14-B538-B7D5031C7F9A}"/>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8F362718-1C3C-49BB-83F7-44B37C7EDBF6}"/>
              </a:ext>
            </a:extLst>
          </p:cNvPr>
          <p:cNvSpPr>
            <a:spLocks noGrp="1"/>
          </p:cNvSpPr>
          <p:nvPr>
            <p:ph type="dt" sz="half" idx="10"/>
          </p:nvPr>
        </p:nvSpPr>
        <p:spPr/>
        <p:txBody>
          <a:bodyPr/>
          <a:lstStyle/>
          <a:p>
            <a:fld id="{D6E28735-674B-421F-B17F-9E6A3F4AC121}" type="datetimeFigureOut">
              <a:rPr lang="en-ZA" smtClean="0"/>
              <a:pPr/>
              <a:t>2022/08/24</a:t>
            </a:fld>
            <a:endParaRPr lang="en-ZA"/>
          </a:p>
        </p:txBody>
      </p:sp>
      <p:sp>
        <p:nvSpPr>
          <p:cNvPr id="4" name="Footer Placeholder 3">
            <a:extLst>
              <a:ext uri="{FF2B5EF4-FFF2-40B4-BE49-F238E27FC236}">
                <a16:creationId xmlns:a16="http://schemas.microsoft.com/office/drawing/2014/main" xmlns="" id="{086FD725-5DD4-4DAB-B440-6F6D0E6BD1D7}"/>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F13376F2-10E0-421C-8592-235650E49C18}"/>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279391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FA8D80D-7C9F-4379-98C5-87B7388CE4C5}"/>
              </a:ext>
            </a:extLst>
          </p:cNvPr>
          <p:cNvSpPr>
            <a:spLocks noGrp="1"/>
          </p:cNvSpPr>
          <p:nvPr>
            <p:ph type="dt" sz="half" idx="10"/>
          </p:nvPr>
        </p:nvSpPr>
        <p:spPr/>
        <p:txBody>
          <a:bodyPr/>
          <a:lstStyle/>
          <a:p>
            <a:fld id="{D6E28735-674B-421F-B17F-9E6A3F4AC121}" type="datetimeFigureOut">
              <a:rPr lang="en-ZA" smtClean="0"/>
              <a:pPr/>
              <a:t>2022/08/24</a:t>
            </a:fld>
            <a:endParaRPr lang="en-ZA"/>
          </a:p>
        </p:txBody>
      </p:sp>
      <p:sp>
        <p:nvSpPr>
          <p:cNvPr id="3" name="Footer Placeholder 2">
            <a:extLst>
              <a:ext uri="{FF2B5EF4-FFF2-40B4-BE49-F238E27FC236}">
                <a16:creationId xmlns:a16="http://schemas.microsoft.com/office/drawing/2014/main" xmlns="" id="{F97680E9-11A4-4728-A396-E0B7C347A895}"/>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xmlns="" id="{9C97E4FC-CAC6-4BCB-A19F-6E264603B251}"/>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370104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EF23D9-6567-46E5-A97D-7E4C2B6B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FE3680B3-BB0A-4E36-9B8C-63A3F37BDB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46B9794B-6701-4BA9-9383-FC3FD92C6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4B97E87-8517-4BF9-AF29-A1F7B2AB6060}"/>
              </a:ext>
            </a:extLst>
          </p:cNvPr>
          <p:cNvSpPr>
            <a:spLocks noGrp="1"/>
          </p:cNvSpPr>
          <p:nvPr>
            <p:ph type="dt" sz="half" idx="10"/>
          </p:nvPr>
        </p:nvSpPr>
        <p:spPr/>
        <p:txBody>
          <a:bodyPr/>
          <a:lstStyle/>
          <a:p>
            <a:fld id="{D6E28735-674B-421F-B17F-9E6A3F4AC121}" type="datetimeFigureOut">
              <a:rPr lang="en-ZA" smtClean="0"/>
              <a:pPr/>
              <a:t>2022/08/24</a:t>
            </a:fld>
            <a:endParaRPr lang="en-ZA"/>
          </a:p>
        </p:txBody>
      </p:sp>
      <p:sp>
        <p:nvSpPr>
          <p:cNvPr id="6" name="Footer Placeholder 5">
            <a:extLst>
              <a:ext uri="{FF2B5EF4-FFF2-40B4-BE49-F238E27FC236}">
                <a16:creationId xmlns:a16="http://schemas.microsoft.com/office/drawing/2014/main" xmlns="" id="{7322A3CE-95C6-46F4-9C73-7C52AEBE6CB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1AC8ACDB-6AE4-4C49-8456-BE1E79F8898D}"/>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342098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A9C404-6890-4422-A4FD-DF0880889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5B2896B3-89B4-4689-BE5D-C8378834EA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a:extLst>
              <a:ext uri="{FF2B5EF4-FFF2-40B4-BE49-F238E27FC236}">
                <a16:creationId xmlns:a16="http://schemas.microsoft.com/office/drawing/2014/main" xmlns="" id="{10996508-1481-4076-9598-BF4D63341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352BA98-296E-4817-8694-A17139C7D16B}"/>
              </a:ext>
            </a:extLst>
          </p:cNvPr>
          <p:cNvSpPr>
            <a:spLocks noGrp="1"/>
          </p:cNvSpPr>
          <p:nvPr>
            <p:ph type="dt" sz="half" idx="10"/>
          </p:nvPr>
        </p:nvSpPr>
        <p:spPr/>
        <p:txBody>
          <a:bodyPr/>
          <a:lstStyle/>
          <a:p>
            <a:fld id="{D6E28735-674B-421F-B17F-9E6A3F4AC121}" type="datetimeFigureOut">
              <a:rPr lang="en-ZA" smtClean="0"/>
              <a:pPr/>
              <a:t>2022/08/24</a:t>
            </a:fld>
            <a:endParaRPr lang="en-ZA"/>
          </a:p>
        </p:txBody>
      </p:sp>
      <p:sp>
        <p:nvSpPr>
          <p:cNvPr id="6" name="Footer Placeholder 5">
            <a:extLst>
              <a:ext uri="{FF2B5EF4-FFF2-40B4-BE49-F238E27FC236}">
                <a16:creationId xmlns:a16="http://schemas.microsoft.com/office/drawing/2014/main" xmlns="" id="{2AE6ABD2-1372-495B-80E4-47923E5DB87C}"/>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A1726491-E5DB-4629-A8A5-A0E2F3141994}"/>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386115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354615C-C77D-4BE3-9C53-611EC63A3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050F6E8F-A616-421D-B4ED-A9CC59BFB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18675BC6-788F-4D0B-9DBF-2FD20D69E2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28735-674B-421F-B17F-9E6A3F4AC121}" type="datetimeFigureOut">
              <a:rPr lang="en-ZA" smtClean="0"/>
              <a:pPr/>
              <a:t>2022/08/24</a:t>
            </a:fld>
            <a:endParaRPr lang="en-ZA"/>
          </a:p>
        </p:txBody>
      </p:sp>
      <p:sp>
        <p:nvSpPr>
          <p:cNvPr id="5" name="Footer Placeholder 4">
            <a:extLst>
              <a:ext uri="{FF2B5EF4-FFF2-40B4-BE49-F238E27FC236}">
                <a16:creationId xmlns:a16="http://schemas.microsoft.com/office/drawing/2014/main" xmlns="" id="{FDF32D84-C717-4D02-9A68-A512148ECF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xmlns="" id="{FEBDC288-6B84-4962-A772-F7AA24FB42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1308628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D31264F-91B6-4CA9-A250-CA7233FD830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3767" r="14054" b="23716"/>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54B9D5E-5875-40EC-A251-9970F83B3609}"/>
              </a:ext>
            </a:extLst>
          </p:cNvPr>
          <p:cNvSpPr>
            <a:spLocks noGrp="1"/>
          </p:cNvSpPr>
          <p:nvPr>
            <p:ph type="ctrTitle"/>
          </p:nvPr>
        </p:nvSpPr>
        <p:spPr>
          <a:xfrm>
            <a:off x="522514" y="2355821"/>
            <a:ext cx="10145486" cy="883721"/>
          </a:xfrm>
        </p:spPr>
        <p:txBody>
          <a:bodyPr>
            <a:normAutofit fontScale="90000"/>
          </a:bodyPr>
          <a:lstStyle/>
          <a:p>
            <a:pPr algn="l"/>
            <a:r>
              <a:rPr lang="en-ZA" sz="5400" b="1" dirty="0">
                <a:latin typeface="Arial" panose="020B0604020202020204" pitchFamily="34" charset="0"/>
                <a:cs typeface="Arial" panose="020B0604020202020204" pitchFamily="34" charset="0"/>
              </a:rPr>
              <a:t>2021/22 Q3 &amp; Q4 Performance Report</a:t>
            </a:r>
          </a:p>
        </p:txBody>
      </p:sp>
      <p:sp>
        <p:nvSpPr>
          <p:cNvPr id="3" name="Subtitle 2">
            <a:extLst>
              <a:ext uri="{FF2B5EF4-FFF2-40B4-BE49-F238E27FC236}">
                <a16:creationId xmlns:a16="http://schemas.microsoft.com/office/drawing/2014/main" xmlns="" id="{F55A547E-B839-4775-B0B8-F14B9C17978C}"/>
              </a:ext>
            </a:extLst>
          </p:cNvPr>
          <p:cNvSpPr>
            <a:spLocks noGrp="1"/>
          </p:cNvSpPr>
          <p:nvPr>
            <p:ph type="subTitle" idx="1"/>
          </p:nvPr>
        </p:nvSpPr>
        <p:spPr>
          <a:xfrm>
            <a:off x="808074" y="3538240"/>
            <a:ext cx="9859926" cy="1655762"/>
          </a:xfrm>
        </p:spPr>
        <p:txBody>
          <a:bodyPr>
            <a:normAutofit/>
          </a:bodyPr>
          <a:lstStyle/>
          <a:p>
            <a:pPr algn="l"/>
            <a:r>
              <a:rPr lang="en-ZA" sz="3900" b="1" dirty="0">
                <a:latin typeface="Arial" panose="020B0604020202020204" pitchFamily="34" charset="0"/>
                <a:cs typeface="Arial" panose="020B0604020202020204" pitchFamily="34" charset="0"/>
              </a:rPr>
              <a:t>August 2022</a:t>
            </a:r>
          </a:p>
          <a:p>
            <a:pPr algn="l"/>
            <a:endParaRPr lang="en-ZA" sz="3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5D711C40-EE3B-4685-A11D-8A165F0765F4}"/>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0"/>
            <a:ext cx="2991394" cy="1358537"/>
          </a:xfrm>
          <a:prstGeom prst="rect">
            <a:avLst/>
          </a:prstGeom>
        </p:spPr>
      </p:pic>
      <p:sp>
        <p:nvSpPr>
          <p:cNvPr id="4" name="Rectangle 3">
            <a:extLst>
              <a:ext uri="{FF2B5EF4-FFF2-40B4-BE49-F238E27FC236}">
                <a16:creationId xmlns:a16="http://schemas.microsoft.com/office/drawing/2014/main" xmlns="" id="{8D0C550A-8219-4AFD-9697-B3DC8312D240}"/>
              </a:ext>
            </a:extLst>
          </p:cNvPr>
          <p:cNvSpPr/>
          <p:nvPr/>
        </p:nvSpPr>
        <p:spPr>
          <a:xfrm>
            <a:off x="0" y="6675120"/>
            <a:ext cx="12192000" cy="182880"/>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854554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332182" y="992050"/>
            <a:ext cx="11263660" cy="3354765"/>
          </a:xfrm>
          <a:prstGeom prst="rect">
            <a:avLst/>
          </a:prstGeom>
          <a:noFill/>
        </p:spPr>
        <p:txBody>
          <a:bodyPr wrap="square" rtlCol="0">
            <a:spAutoFit/>
          </a:bodyPr>
          <a:lstStyle/>
          <a:p>
            <a:pPr algn="ctr"/>
            <a:r>
              <a:rPr lang="en-ZA" sz="2800" b="1" dirty="0"/>
              <a:t>Programme 4:Knowledge for innovation</a:t>
            </a:r>
          </a:p>
          <a:p>
            <a:endParaRPr lang="en-ZA" sz="2800" b="1" dirty="0">
              <a:latin typeface="Arial" panose="020B0604020202020204" pitchFamily="34" charset="0"/>
              <a:cs typeface="Arial" panose="020B0604020202020204" pitchFamily="34" charset="0"/>
            </a:endParaRPr>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9566" y="8556"/>
            <a:ext cx="2991394" cy="1221209"/>
          </a:xfrm>
          <a:prstGeom prst="rect">
            <a:avLst/>
          </a:prstGeom>
        </p:spPr>
      </p:pic>
      <p:graphicFrame>
        <p:nvGraphicFramePr>
          <p:cNvPr id="3" name="Table 2">
            <a:extLst>
              <a:ext uri="{FF2B5EF4-FFF2-40B4-BE49-F238E27FC236}">
                <a16:creationId xmlns:a16="http://schemas.microsoft.com/office/drawing/2014/main" xmlns="" id="{48335010-F803-4B35-B29A-507264FFD579}"/>
              </a:ext>
            </a:extLst>
          </p:cNvPr>
          <p:cNvGraphicFramePr>
            <a:graphicFrameLocks noGrp="1"/>
          </p:cNvGraphicFramePr>
          <p:nvPr>
            <p:extLst>
              <p:ext uri="{D42A27DB-BD31-4B8C-83A1-F6EECF244321}">
                <p14:modId xmlns:p14="http://schemas.microsoft.com/office/powerpoint/2010/main" xmlns="" val="219883117"/>
              </p:ext>
            </p:extLst>
          </p:nvPr>
        </p:nvGraphicFramePr>
        <p:xfrm>
          <a:off x="805543" y="1763487"/>
          <a:ext cx="9753601" cy="4517569"/>
        </p:xfrm>
        <a:graphic>
          <a:graphicData uri="http://schemas.openxmlformats.org/drawingml/2006/table">
            <a:tbl>
              <a:tblPr/>
              <a:tblGrid>
                <a:gridCol w="409606">
                  <a:extLst>
                    <a:ext uri="{9D8B030D-6E8A-4147-A177-3AD203B41FA5}">
                      <a16:colId xmlns:a16="http://schemas.microsoft.com/office/drawing/2014/main" xmlns="" val="1026905427"/>
                    </a:ext>
                  </a:extLst>
                </a:gridCol>
                <a:gridCol w="1077389">
                  <a:extLst>
                    <a:ext uri="{9D8B030D-6E8A-4147-A177-3AD203B41FA5}">
                      <a16:colId xmlns:a16="http://schemas.microsoft.com/office/drawing/2014/main" xmlns="" val="3169400095"/>
                    </a:ext>
                  </a:extLst>
                </a:gridCol>
                <a:gridCol w="1841986">
                  <a:extLst>
                    <a:ext uri="{9D8B030D-6E8A-4147-A177-3AD203B41FA5}">
                      <a16:colId xmlns:a16="http://schemas.microsoft.com/office/drawing/2014/main" xmlns="" val="3866526649"/>
                    </a:ext>
                  </a:extLst>
                </a:gridCol>
                <a:gridCol w="1717866">
                  <a:extLst>
                    <a:ext uri="{9D8B030D-6E8A-4147-A177-3AD203B41FA5}">
                      <a16:colId xmlns:a16="http://schemas.microsoft.com/office/drawing/2014/main" xmlns="" val="1549765676"/>
                    </a:ext>
                  </a:extLst>
                </a:gridCol>
                <a:gridCol w="1717866">
                  <a:extLst>
                    <a:ext uri="{9D8B030D-6E8A-4147-A177-3AD203B41FA5}">
                      <a16:colId xmlns:a16="http://schemas.microsoft.com/office/drawing/2014/main" xmlns="" val="675855440"/>
                    </a:ext>
                  </a:extLst>
                </a:gridCol>
                <a:gridCol w="1717866">
                  <a:extLst>
                    <a:ext uri="{9D8B030D-6E8A-4147-A177-3AD203B41FA5}">
                      <a16:colId xmlns:a16="http://schemas.microsoft.com/office/drawing/2014/main" xmlns="" val="2005602304"/>
                    </a:ext>
                  </a:extLst>
                </a:gridCol>
                <a:gridCol w="1271022">
                  <a:extLst>
                    <a:ext uri="{9D8B030D-6E8A-4147-A177-3AD203B41FA5}">
                      <a16:colId xmlns:a16="http://schemas.microsoft.com/office/drawing/2014/main" xmlns="" val="3869730772"/>
                    </a:ext>
                  </a:extLst>
                </a:gridCol>
              </a:tblGrid>
              <a:tr h="292034">
                <a:tc gridSpan="7">
                  <a:txBody>
                    <a:bodyPr/>
                    <a:lstStyle/>
                    <a:p>
                      <a:pPr algn="l">
                        <a:lnSpc>
                          <a:spcPct val="115000"/>
                        </a:lnSpc>
                        <a:spcBef>
                          <a:spcPts val="1200"/>
                        </a:spcBef>
                      </a:pPr>
                      <a:r>
                        <a:rPr lang="en-ZA" sz="1100">
                          <a:effectLst/>
                          <a:latin typeface="Arial" panose="020B0604020202020204" pitchFamily="34" charset="0"/>
                          <a:ea typeface="MS Mincho" panose="02020609040205080304" pitchFamily="49" charset="-128"/>
                          <a:cs typeface="Times New Roman" panose="02020603050405020304" pitchFamily="18" charset="0"/>
                        </a:rPr>
                        <a:t>Programme 4: Knowledge for Innovation</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224195258"/>
                  </a:ext>
                </a:extLst>
              </a:tr>
              <a:tr h="476798">
                <a:tc>
                  <a:txBody>
                    <a:bodyPr/>
                    <a:lstStyle/>
                    <a:p>
                      <a:pPr algn="l">
                        <a:lnSpc>
                          <a:spcPct val="115000"/>
                        </a:lnSpc>
                        <a:spcBef>
                          <a:spcPts val="1200"/>
                        </a:spcBef>
                      </a:pPr>
                      <a:r>
                        <a:rPr lang="en-ZA" sz="11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No</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Annual Target</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2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Q3 Target</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Achievement</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200" b="1"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Q4 Target</a:t>
                      </a: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200" b="1"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Q4 Actual Achievement</a:t>
                      </a: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200" b="1"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Year-to-date achievement</a:t>
                      </a: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85621700"/>
                  </a:ext>
                </a:extLst>
              </a:tr>
              <a:tr h="997803">
                <a:tc>
                  <a:txBody>
                    <a:bodyPr/>
                    <a:lstStyle/>
                    <a:p>
                      <a:pPr algn="l">
                        <a:lnSpc>
                          <a:spcPct val="115000"/>
                        </a:lnSpc>
                        <a:spcBef>
                          <a:spcPts val="1200"/>
                        </a:spcBef>
                      </a:pPr>
                      <a:r>
                        <a:rPr lang="en-ZA" sz="1100">
                          <a:effectLst/>
                          <a:latin typeface="Arial" panose="020B0604020202020204" pitchFamily="34" charset="0"/>
                          <a:ea typeface="MS Mincho" panose="02020609040205080304" pitchFamily="49" charset="-128"/>
                          <a:cs typeface="Times New Roman" panose="02020603050405020304" pitchFamily="18" charset="0"/>
                        </a:rPr>
                        <a:t>4.1</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Hackathon hosted</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200" dirty="0">
                          <a:solidFill>
                            <a:srgbClr val="000000"/>
                          </a:solidFill>
                          <a:effectLst/>
                          <a:latin typeface="Arial" panose="020B0604020202020204" pitchFamily="34" charset="0"/>
                          <a:ea typeface="MS Mincho" panose="02020609040205080304" pitchFamily="49" charset="-128"/>
                          <a:cs typeface="Cambria" panose="02040503050406030204" pitchFamily="18" charset="0"/>
                        </a:rPr>
                        <a:t>Hackathon Hosted and outcomes report developed </a:t>
                      </a:r>
                      <a:endParaRPr lang="en-ZA" sz="12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algn="l">
                        <a:lnSpc>
                          <a:spcPct val="115000"/>
                        </a:lnSpc>
                        <a:spcBef>
                          <a:spcPts val="1200"/>
                        </a:spcBef>
                      </a:pPr>
                      <a:r>
                        <a:rPr lang="en-ZA" sz="1200" dirty="0">
                          <a:effectLst/>
                          <a:latin typeface="Arial" panose="020B0604020202020204" pitchFamily="34" charset="0"/>
                          <a:ea typeface="MS Mincho" panose="02020609040205080304" pitchFamily="49" charset="-128"/>
                          <a:cs typeface="Times New Roman" panose="02020603050405020304" pitchFamily="18" charset="0"/>
                        </a:rPr>
                        <a:t> </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200" dirty="0">
                          <a:effectLst/>
                          <a:latin typeface="Arial" panose="020B0604020202020204" pitchFamily="34" charset="0"/>
                          <a:ea typeface="MS Mincho" panose="02020609040205080304" pitchFamily="49" charset="-128"/>
                          <a:cs typeface="Times New Roman" panose="02020603050405020304" pitchFamily="18" charset="0"/>
                        </a:rPr>
                        <a:t>A </a:t>
                      </a:r>
                      <a:r>
                        <a:rPr lang="en-ZA" sz="1200" dirty="0" err="1">
                          <a:effectLst/>
                          <a:latin typeface="Arial" panose="020B0604020202020204" pitchFamily="34" charset="0"/>
                          <a:ea typeface="MS Mincho" panose="02020609040205080304" pitchFamily="49" charset="-128"/>
                          <a:cs typeface="Times New Roman" panose="02020603050405020304" pitchFamily="18" charset="0"/>
                        </a:rPr>
                        <a:t>dackathon</a:t>
                      </a:r>
                      <a:r>
                        <a:rPr lang="en-ZA" sz="1200" dirty="0">
                          <a:effectLst/>
                          <a:latin typeface="Arial" panose="020B0604020202020204" pitchFamily="34" charset="0"/>
                          <a:ea typeface="MS Mincho" panose="02020609040205080304" pitchFamily="49" charset="-128"/>
                          <a:cs typeface="Times New Roman" panose="02020603050405020304" pitchFamily="18" charset="0"/>
                        </a:rPr>
                        <a:t> was hosted and outcomes report developed</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spcBef>
                          <a:spcPts val="1200"/>
                        </a:spcBef>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planned target</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200">
                          <a:effectLst/>
                          <a:latin typeface="Arial" panose="020B0604020202020204" pitchFamily="34" charset="0"/>
                          <a:ea typeface="MS Mincho" panose="02020609040205080304" pitchFamily="49" charset="-128"/>
                          <a:cs typeface="Times New Roman" panose="02020603050405020304" pitchFamily="18" charset="0"/>
                        </a:rPr>
                        <a:t>The hackathon was hosted, and an outcomes report developed</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93994598"/>
                  </a:ext>
                </a:extLst>
              </a:tr>
              <a:tr h="1375467">
                <a:tc>
                  <a:txBody>
                    <a:bodyPr/>
                    <a:lstStyle/>
                    <a:p>
                      <a:pPr algn="l">
                        <a:lnSpc>
                          <a:spcPct val="115000"/>
                        </a:lnSpc>
                        <a:spcBef>
                          <a:spcPts val="1200"/>
                        </a:spcBef>
                      </a:pPr>
                      <a:r>
                        <a:rPr lang="en-ZA" sz="1100">
                          <a:effectLst/>
                          <a:latin typeface="Arial" panose="020B0604020202020204" pitchFamily="34" charset="0"/>
                          <a:ea typeface="MS Mincho" panose="02020609040205080304" pitchFamily="49" charset="-128"/>
                          <a:cs typeface="Times New Roman" panose="02020603050405020304" pitchFamily="18" charset="0"/>
                        </a:rPr>
                        <a:t>4.2</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p>
                      <a:pPr algn="l"/>
                      <a:r>
                        <a:rPr lang="en-ZA" sz="1200">
                          <a:solidFill>
                            <a:srgbClr val="000000"/>
                          </a:solidFill>
                          <a:effectLst/>
                          <a:latin typeface="Arial" panose="020B0604020202020204" pitchFamily="34" charset="0"/>
                          <a:ea typeface="Calibri" panose="020F0502020204030204" pitchFamily="34" charset="0"/>
                          <a:cs typeface="Cambria" panose="02040503050406030204" pitchFamily="18" charset="0"/>
                        </a:rPr>
                        <a:t>Digital skills Summit hosted </a:t>
                      </a:r>
                      <a:endParaRPr lang="en-ZA" sz="120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algn="l">
                        <a:lnSpc>
                          <a:spcPct val="115000"/>
                        </a:lnSpc>
                        <a:spcBef>
                          <a:spcPts val="1200"/>
                        </a:spcBef>
                      </a:pPr>
                      <a:r>
                        <a:rPr lang="en-ZA"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200" dirty="0">
                          <a:solidFill>
                            <a:srgbClr val="000000"/>
                          </a:solidFill>
                          <a:effectLst/>
                          <a:latin typeface="Arial" panose="020B0604020202020204" pitchFamily="34" charset="0"/>
                          <a:ea typeface="MS Mincho" panose="02020609040205080304" pitchFamily="49" charset="-128"/>
                          <a:cs typeface="Cambria" panose="02040503050406030204" pitchFamily="18" charset="0"/>
                        </a:rPr>
                        <a:t>Preparation report for hosting of digital skills Summit is submitted to the Board for noting </a:t>
                      </a:r>
                      <a:endParaRPr lang="en-ZA" sz="12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algn="l">
                        <a:lnSpc>
                          <a:spcPct val="115000"/>
                        </a:lnSpc>
                        <a:spcBef>
                          <a:spcPts val="1200"/>
                        </a:spcBef>
                      </a:pPr>
                      <a:r>
                        <a:rPr lang="en-ZA" sz="1200" dirty="0">
                          <a:effectLst/>
                          <a:latin typeface="Arial" panose="020B0604020202020204" pitchFamily="34" charset="0"/>
                          <a:ea typeface="MS Mincho" panose="02020609040205080304" pitchFamily="49" charset="-128"/>
                          <a:cs typeface="Times New Roman" panose="02020603050405020304" pitchFamily="18" charset="0"/>
                        </a:rPr>
                        <a:t> </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200" dirty="0">
                          <a:solidFill>
                            <a:srgbClr val="000000"/>
                          </a:solidFill>
                          <a:effectLst/>
                          <a:latin typeface="Arial" panose="020B0604020202020204" pitchFamily="34" charset="0"/>
                          <a:ea typeface="MS Mincho" panose="02020609040205080304" pitchFamily="49" charset="-128"/>
                          <a:cs typeface="Cambria" panose="02040503050406030204" pitchFamily="18" charset="0"/>
                        </a:rPr>
                        <a:t>A preparation report for hosting of digital skills Summit is submitted to the Board for noting </a:t>
                      </a:r>
                      <a:endParaRPr lang="en-ZA" sz="12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algn="l">
                        <a:lnSpc>
                          <a:spcPct val="115000"/>
                        </a:lnSpc>
                        <a:spcBef>
                          <a:spcPts val="1200"/>
                        </a:spcBef>
                      </a:pPr>
                      <a:r>
                        <a:rPr lang="en-ZA" sz="1200" dirty="0">
                          <a:effectLst/>
                          <a:latin typeface="Arial" panose="020B0604020202020204" pitchFamily="34" charset="0"/>
                          <a:ea typeface="MS Mincho" panose="02020609040205080304" pitchFamily="49" charset="-128"/>
                          <a:cs typeface="Times New Roman" panose="02020603050405020304" pitchFamily="18" charset="0"/>
                        </a:rPr>
                        <a:t> </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spcBef>
                          <a:spcPts val="1200"/>
                        </a:spcBef>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Digital skills Summit hosted, and an outcomes report developed</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Digital skills summit</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spcBef>
                          <a:spcPts val="1200"/>
                        </a:spcBef>
                      </a:pPr>
                      <a:r>
                        <a:rPr lang="en-ZA" sz="1200" dirty="0">
                          <a:effectLst/>
                          <a:latin typeface="Arial" panose="020B0604020202020204" pitchFamily="34" charset="0"/>
                          <a:ea typeface="MS Mincho" panose="02020609040205080304" pitchFamily="49" charset="-128"/>
                          <a:cs typeface="Times New Roman" panose="02020603050405020304" pitchFamily="18" charset="0"/>
                        </a:rPr>
                        <a:t>The Summit was hosted, and an outcomes report developed</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13187595"/>
                  </a:ext>
                </a:extLst>
              </a:tr>
              <a:tr h="1375467">
                <a:tc>
                  <a:txBody>
                    <a:bodyPr/>
                    <a:lstStyle/>
                    <a:p>
                      <a:pPr algn="l">
                        <a:lnSpc>
                          <a:spcPct val="115000"/>
                        </a:lnSpc>
                        <a:spcBef>
                          <a:spcPts val="1200"/>
                        </a:spcBef>
                      </a:pPr>
                      <a:r>
                        <a:rPr lang="en-ZA" sz="1100">
                          <a:effectLst/>
                          <a:latin typeface="Arial" panose="020B0604020202020204" pitchFamily="34" charset="0"/>
                          <a:ea typeface="MS Mincho" panose="02020609040205080304" pitchFamily="49" charset="-128"/>
                          <a:cs typeface="Times New Roman" panose="02020603050405020304" pitchFamily="18" charset="0"/>
                        </a:rPr>
                        <a:t>4.3</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p>
                      <a:pPr algn="l"/>
                      <a:r>
                        <a:rPr lang="en-ZA" sz="1200">
                          <a:solidFill>
                            <a:srgbClr val="000000"/>
                          </a:solidFill>
                          <a:effectLst/>
                          <a:latin typeface="Arial" panose="020B0604020202020204" pitchFamily="34" charset="0"/>
                          <a:ea typeface="Calibri" panose="020F0502020204030204" pitchFamily="34" charset="0"/>
                          <a:cs typeface="Cambria" panose="02040503050406030204" pitchFamily="18" charset="0"/>
                        </a:rPr>
                        <a:t>Colloquiums hosted </a:t>
                      </a:r>
                      <a:endParaRPr lang="en-ZA" sz="120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algn="l">
                        <a:lnSpc>
                          <a:spcPct val="115000"/>
                        </a:lnSpc>
                        <a:spcBef>
                          <a:spcPts val="1200"/>
                        </a:spcBef>
                      </a:pPr>
                      <a:r>
                        <a:rPr lang="en-ZA"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200">
                          <a:solidFill>
                            <a:srgbClr val="000000"/>
                          </a:solidFill>
                          <a:effectLst/>
                          <a:latin typeface="Arial" panose="020B0604020202020204" pitchFamily="34" charset="0"/>
                          <a:ea typeface="MS Mincho" panose="02020609040205080304" pitchFamily="49" charset="-128"/>
                          <a:cs typeface="Cambria" panose="02040503050406030204" pitchFamily="18" charset="0"/>
                        </a:rPr>
                        <a:t>Preparation report for hosting of the Colloquium is submitted to the Board for noting </a:t>
                      </a:r>
                      <a:endParaRPr lang="en-ZA" sz="120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algn="l">
                        <a:lnSpc>
                          <a:spcPct val="115000"/>
                        </a:lnSpc>
                        <a:spcBef>
                          <a:spcPts val="1200"/>
                        </a:spcBef>
                      </a:pPr>
                      <a:r>
                        <a:rPr lang="en-ZA" sz="1200">
                          <a:effectLst/>
                          <a:latin typeface="Arial" panose="020B0604020202020204" pitchFamily="34" charset="0"/>
                          <a:ea typeface="MS Mincho" panose="02020609040205080304" pitchFamily="49" charset="-128"/>
                          <a:cs typeface="Times New Roman" panose="02020603050405020304" pitchFamily="18" charset="0"/>
                        </a:rPr>
                        <a:t> </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200" dirty="0">
                          <a:solidFill>
                            <a:srgbClr val="000000"/>
                          </a:solidFill>
                          <a:effectLst/>
                          <a:latin typeface="Arial" panose="020B0604020202020204" pitchFamily="34" charset="0"/>
                          <a:ea typeface="MS Mincho" panose="02020609040205080304" pitchFamily="49" charset="-128"/>
                          <a:cs typeface="Cambria" panose="02040503050406030204" pitchFamily="18" charset="0"/>
                        </a:rPr>
                        <a:t>A preparation report for hosting of the Colloquium is submitted to the Board for noting </a:t>
                      </a:r>
                      <a:endParaRPr lang="en-ZA" sz="12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algn="l">
                        <a:lnSpc>
                          <a:spcPct val="115000"/>
                        </a:lnSpc>
                        <a:spcBef>
                          <a:spcPts val="1200"/>
                        </a:spcBef>
                      </a:pPr>
                      <a:r>
                        <a:rPr lang="en-ZA" sz="1200" dirty="0">
                          <a:effectLst/>
                          <a:latin typeface="Arial" panose="020B0604020202020204" pitchFamily="34" charset="0"/>
                          <a:ea typeface="MS Mincho" panose="02020609040205080304" pitchFamily="49" charset="-128"/>
                          <a:cs typeface="Times New Roman" panose="02020603050405020304" pitchFamily="18" charset="0"/>
                        </a:rPr>
                        <a:t> </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spcBef>
                          <a:spcPts val="1200"/>
                        </a:spcBef>
                      </a:pPr>
                      <a:r>
                        <a:rPr lang="en-ZA"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Colloquium hosted and outcomes report developed.</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Colloquium hosted and an outcomes report developed.</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spcBef>
                          <a:spcPts val="1200"/>
                        </a:spcBef>
                      </a:pPr>
                      <a:r>
                        <a:rPr lang="en-ZA" sz="1200" dirty="0">
                          <a:effectLst/>
                          <a:latin typeface="Arial" panose="020B0604020202020204" pitchFamily="34" charset="0"/>
                          <a:ea typeface="MS Mincho" panose="02020609040205080304" pitchFamily="49" charset="-128"/>
                          <a:cs typeface="Times New Roman" panose="02020603050405020304" pitchFamily="18" charset="0"/>
                        </a:rPr>
                        <a:t>The Colloquium hosted and an outcomes report developed.</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5049" marR="25049" marT="25049" marB="25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95985953"/>
                  </a:ext>
                </a:extLst>
              </a:tr>
            </a:tbl>
          </a:graphicData>
        </a:graphic>
      </p:graphicFrame>
    </p:spTree>
    <p:extLst>
      <p:ext uri="{BB962C8B-B14F-4D97-AF65-F5344CB8AC3E}">
        <p14:creationId xmlns:p14="http://schemas.microsoft.com/office/powerpoint/2010/main" xmlns="" val="180506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235570" y="1214914"/>
            <a:ext cx="11263660" cy="3354765"/>
          </a:xfrm>
          <a:prstGeom prst="rect">
            <a:avLst/>
          </a:prstGeom>
          <a:noFill/>
        </p:spPr>
        <p:txBody>
          <a:bodyPr wrap="square" rtlCol="0">
            <a:spAutoFit/>
          </a:bodyPr>
          <a:lstStyle/>
          <a:p>
            <a:pPr algn="ctr"/>
            <a:r>
              <a:rPr lang="en-ZA" sz="2800" b="1" dirty="0"/>
              <a:t>Programme 5: Aggregation Framework</a:t>
            </a:r>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10758" y="0"/>
            <a:ext cx="2991394" cy="1221209"/>
          </a:xfrm>
          <a:prstGeom prst="rect">
            <a:avLst/>
          </a:prstGeom>
        </p:spPr>
      </p:pic>
      <p:graphicFrame>
        <p:nvGraphicFramePr>
          <p:cNvPr id="3" name="Table 2">
            <a:extLst>
              <a:ext uri="{FF2B5EF4-FFF2-40B4-BE49-F238E27FC236}">
                <a16:creationId xmlns:a16="http://schemas.microsoft.com/office/drawing/2014/main" xmlns="" id="{71A7C74E-5F0C-4FF4-BB39-B4F6EE8EB49B}"/>
              </a:ext>
            </a:extLst>
          </p:cNvPr>
          <p:cNvGraphicFramePr>
            <a:graphicFrameLocks noGrp="1"/>
          </p:cNvGraphicFramePr>
          <p:nvPr>
            <p:extLst>
              <p:ext uri="{D42A27DB-BD31-4B8C-83A1-F6EECF244321}">
                <p14:modId xmlns:p14="http://schemas.microsoft.com/office/powerpoint/2010/main" xmlns="" val="1720279902"/>
              </p:ext>
            </p:extLst>
          </p:nvPr>
        </p:nvGraphicFramePr>
        <p:xfrm>
          <a:off x="838198" y="1978556"/>
          <a:ext cx="8782540" cy="3690820"/>
        </p:xfrm>
        <a:graphic>
          <a:graphicData uri="http://schemas.openxmlformats.org/drawingml/2006/table">
            <a:tbl>
              <a:tblPr/>
              <a:tblGrid>
                <a:gridCol w="450526">
                  <a:extLst>
                    <a:ext uri="{9D8B030D-6E8A-4147-A177-3AD203B41FA5}">
                      <a16:colId xmlns:a16="http://schemas.microsoft.com/office/drawing/2014/main" xmlns="" val="2515702820"/>
                    </a:ext>
                  </a:extLst>
                </a:gridCol>
                <a:gridCol w="1324346">
                  <a:extLst>
                    <a:ext uri="{9D8B030D-6E8A-4147-A177-3AD203B41FA5}">
                      <a16:colId xmlns:a16="http://schemas.microsoft.com/office/drawing/2014/main" xmlns="" val="2240729869"/>
                    </a:ext>
                  </a:extLst>
                </a:gridCol>
                <a:gridCol w="1324346">
                  <a:extLst>
                    <a:ext uri="{9D8B030D-6E8A-4147-A177-3AD203B41FA5}">
                      <a16:colId xmlns:a16="http://schemas.microsoft.com/office/drawing/2014/main" xmlns="" val="2436964959"/>
                    </a:ext>
                  </a:extLst>
                </a:gridCol>
                <a:gridCol w="1324346">
                  <a:extLst>
                    <a:ext uri="{9D8B030D-6E8A-4147-A177-3AD203B41FA5}">
                      <a16:colId xmlns:a16="http://schemas.microsoft.com/office/drawing/2014/main" xmlns="" val="2401374648"/>
                    </a:ext>
                  </a:extLst>
                </a:gridCol>
                <a:gridCol w="1324346">
                  <a:extLst>
                    <a:ext uri="{9D8B030D-6E8A-4147-A177-3AD203B41FA5}">
                      <a16:colId xmlns:a16="http://schemas.microsoft.com/office/drawing/2014/main" xmlns="" val="2302708167"/>
                    </a:ext>
                  </a:extLst>
                </a:gridCol>
                <a:gridCol w="1832327">
                  <a:extLst>
                    <a:ext uri="{9D8B030D-6E8A-4147-A177-3AD203B41FA5}">
                      <a16:colId xmlns:a16="http://schemas.microsoft.com/office/drawing/2014/main" xmlns="" val="2123717427"/>
                    </a:ext>
                  </a:extLst>
                </a:gridCol>
                <a:gridCol w="1202303">
                  <a:extLst>
                    <a:ext uri="{9D8B030D-6E8A-4147-A177-3AD203B41FA5}">
                      <a16:colId xmlns:a16="http://schemas.microsoft.com/office/drawing/2014/main" xmlns="" val="4037660291"/>
                    </a:ext>
                  </a:extLst>
                </a:gridCol>
              </a:tblGrid>
              <a:tr h="330061">
                <a:tc gridSpan="7">
                  <a:txBody>
                    <a:bodyPr/>
                    <a:lstStyle/>
                    <a:p>
                      <a:pPr algn="l">
                        <a:lnSpc>
                          <a:spcPct val="115000"/>
                        </a:lnSpc>
                        <a:spcBef>
                          <a:spcPts val="1200"/>
                        </a:spcBef>
                      </a:pPr>
                      <a:r>
                        <a:rPr lang="en-ZA" sz="1100" b="1">
                          <a:effectLst/>
                          <a:latin typeface="Arial" panose="020B0604020202020204" pitchFamily="34" charset="0"/>
                          <a:ea typeface="MS Mincho" panose="02020609040205080304" pitchFamily="49" charset="-128"/>
                          <a:cs typeface="Times New Roman" panose="02020603050405020304" pitchFamily="18" charset="0"/>
                        </a:rPr>
                        <a:t>Programme 5: Aggregation Framework</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060106721"/>
                  </a:ext>
                </a:extLst>
              </a:tr>
              <a:tr h="552752">
                <a:tc>
                  <a:txBody>
                    <a:bodyPr/>
                    <a:lstStyle/>
                    <a:p>
                      <a:pPr algn="l">
                        <a:lnSpc>
                          <a:spcPct val="115000"/>
                        </a:lnSpc>
                        <a:spcBef>
                          <a:spcPts val="1200"/>
                        </a:spcBef>
                      </a:pPr>
                      <a:r>
                        <a:rPr lang="en-ZA" sz="11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No</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1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Annual Target</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1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Q3 Target</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1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Actual Achievement</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100" b="1"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Q4 Target</a:t>
                      </a: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100" b="1"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Q4 Actual Achievement </a:t>
                      </a: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100" b="1"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Year – to date achievement</a:t>
                      </a: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3202486639"/>
                  </a:ext>
                </a:extLst>
              </a:tr>
              <a:tr h="1623546">
                <a:tc>
                  <a:txBody>
                    <a:bodyPr/>
                    <a:lstStyle/>
                    <a:p>
                      <a:pPr algn="l">
                        <a:lnSpc>
                          <a:spcPct val="115000"/>
                        </a:lnSpc>
                        <a:spcBef>
                          <a:spcPts val="1200"/>
                        </a:spcBef>
                      </a:pPr>
                      <a:r>
                        <a:rPr lang="en-ZA" sz="1100">
                          <a:effectLst/>
                          <a:latin typeface="Arial" panose="020B0604020202020204" pitchFamily="34" charset="0"/>
                          <a:ea typeface="MS Mincho" panose="02020609040205080304" pitchFamily="49" charset="-128"/>
                          <a:cs typeface="Times New Roman" panose="02020603050405020304" pitchFamily="18" charset="0"/>
                        </a:rPr>
                        <a:t>5.1</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100" dirty="0">
                          <a:solidFill>
                            <a:srgbClr val="000000"/>
                          </a:solidFill>
                          <a:effectLst/>
                          <a:latin typeface="Arial" panose="020B0604020202020204" pitchFamily="34" charset="0"/>
                          <a:ea typeface="MS Mincho" panose="02020609040205080304" pitchFamily="49" charset="-128"/>
                          <a:cs typeface="Cambria" panose="02040503050406030204" pitchFamily="18" charset="0"/>
                        </a:rPr>
                        <a:t>Evaluation and impact report developed </a:t>
                      </a:r>
                      <a:endParaRPr lang="en-ZA"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algn="l">
                        <a:lnSpc>
                          <a:spcPct val="115000"/>
                        </a:lnSpc>
                        <a:spcBef>
                          <a:spcPts val="1200"/>
                        </a:spcBef>
                      </a:pPr>
                      <a:r>
                        <a:rPr lang="en-ZA" sz="1100" dirty="0">
                          <a:effectLst/>
                          <a:latin typeface="Arial" panose="020B0604020202020204" pitchFamily="34" charset="0"/>
                          <a:ea typeface="MS Mincho" panose="02020609040205080304" pitchFamily="49" charset="-128"/>
                          <a:cs typeface="Times New Roman" panose="02020603050405020304" pitchFamily="18" charset="0"/>
                        </a:rPr>
                        <a:t> </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Quarterly Monitoring and evaluation report developed </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p>
                      <a:pPr algn="l">
                        <a:lnSpc>
                          <a:spcPct val="115000"/>
                        </a:lnSpc>
                        <a:spcBef>
                          <a:spcPts val="1200"/>
                        </a:spcBef>
                      </a:pPr>
                      <a:r>
                        <a:rPr lang="en-ZA" sz="1100">
                          <a:effectLst/>
                          <a:latin typeface="Arial" panose="020B0604020202020204" pitchFamily="34" charset="0"/>
                          <a:ea typeface="MS Mincho" panose="02020609040205080304" pitchFamily="49" charset="-128"/>
                          <a:cs typeface="Times New Roman" panose="02020603050405020304" pitchFamily="18" charset="0"/>
                        </a:rPr>
                        <a:t> </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Quarterly Monitoring and evaluation report developed </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ct val="115000"/>
                        </a:lnSpc>
                        <a:spcBef>
                          <a:spcPts val="1200"/>
                        </a:spcBef>
                      </a:pPr>
                      <a:r>
                        <a:rPr lang="en-ZA" sz="1100" dirty="0">
                          <a:effectLst/>
                          <a:latin typeface="Arial" panose="020B0604020202020204" pitchFamily="34" charset="0"/>
                          <a:ea typeface="MS Mincho" panose="02020609040205080304" pitchFamily="49" charset="-128"/>
                          <a:cs typeface="Times New Roman" panose="02020603050405020304" pitchFamily="18" charset="0"/>
                        </a:rPr>
                        <a:t> </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spcBef>
                          <a:spcPts val="1200"/>
                        </a:spcBef>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Quarterly Monitoring and evaluation report developed </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ct val="115000"/>
                        </a:lnSpc>
                        <a:spcBef>
                          <a:spcPts val="1200"/>
                        </a:spcBef>
                      </a:pPr>
                      <a:r>
                        <a:rPr lang="en-ZA" sz="1200" dirty="0">
                          <a:effectLst/>
                          <a:latin typeface="Arial" panose="020B0604020202020204" pitchFamily="34" charset="0"/>
                          <a:ea typeface="MS Mincho" panose="02020609040205080304" pitchFamily="49" charset="-128"/>
                          <a:cs typeface="Times New Roman" panose="02020603050405020304" pitchFamily="18" charset="0"/>
                        </a:rPr>
                        <a:t> </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Quarterly Monitoring and evaluation report developed </a:t>
                      </a:r>
                    </a:p>
                    <a:p>
                      <a:pPr algn="l">
                        <a:lnSpc>
                          <a:spcPct val="115000"/>
                        </a:lnSpc>
                        <a:spcBef>
                          <a:spcPts val="1200"/>
                        </a:spcBef>
                      </a:pPr>
                      <a:r>
                        <a:rPr lang="en-ZA" sz="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Impact Assessment Report was completed </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ct val="115000"/>
                        </a:lnSpc>
                        <a:spcBef>
                          <a:spcPts val="1200"/>
                        </a:spcBef>
                      </a:pPr>
                      <a:r>
                        <a:rPr lang="en-ZA" sz="1200" dirty="0">
                          <a:effectLst/>
                          <a:latin typeface="Arial" panose="020B0604020202020204" pitchFamily="34" charset="0"/>
                          <a:ea typeface="MS Mincho" panose="02020609040205080304" pitchFamily="49" charset="-128"/>
                          <a:cs typeface="Times New Roman" panose="02020603050405020304" pitchFamily="18" charset="0"/>
                        </a:rPr>
                        <a:t> </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15000"/>
                        </a:lnSpc>
                        <a:spcBef>
                          <a:spcPts val="1200"/>
                        </a:spcBef>
                        <a:spcAft>
                          <a:spcPts val="0"/>
                        </a:spcAft>
                        <a:buClrTx/>
                        <a:buSzTx/>
                        <a:buFontTx/>
                        <a:buNone/>
                        <a:tabLst/>
                        <a:defRPr/>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 Quarterly Monitoring and evaluation report developed.</a:t>
                      </a:r>
                    </a:p>
                    <a:p>
                      <a:pPr marL="0" marR="0" lvl="0" indent="0" algn="l" defTabSz="914400" rtl="0" eaLnBrk="1" fontAlgn="auto" latinLnBrk="0" hangingPunct="1">
                        <a:lnSpc>
                          <a:spcPct val="115000"/>
                        </a:lnSpc>
                        <a:spcBef>
                          <a:spcPts val="1200"/>
                        </a:spcBef>
                        <a:spcAft>
                          <a:spcPts val="0"/>
                        </a:spcAft>
                        <a:buClrTx/>
                        <a:buSzTx/>
                        <a:buFontTx/>
                        <a:buNone/>
                        <a:tabLst/>
                        <a:defRPr/>
                      </a:pPr>
                      <a:r>
                        <a:rPr lang="en-ZA" sz="1100" dirty="0">
                          <a:solidFill>
                            <a:srgbClr val="000000"/>
                          </a:solidFill>
                          <a:effectLst/>
                          <a:latin typeface="Arial" panose="020B0604020202020204" pitchFamily="34" charset="0"/>
                          <a:ea typeface="MS Mincho" panose="02020609040205080304" pitchFamily="49" charset="-128"/>
                          <a:cs typeface="Cambria" panose="02040503050406030204" pitchFamily="18" charset="0"/>
                        </a:rPr>
                        <a:t>Evaluation and impact report completed.</a:t>
                      </a:r>
                    </a:p>
                    <a:p>
                      <a:pPr marL="0" marR="0" lvl="0" indent="0" algn="l" defTabSz="914400" rtl="0" eaLnBrk="1" fontAlgn="auto" latinLnBrk="0" hangingPunct="1">
                        <a:lnSpc>
                          <a:spcPct val="115000"/>
                        </a:lnSpc>
                        <a:spcBef>
                          <a:spcPts val="1200"/>
                        </a:spcBef>
                        <a:spcAft>
                          <a:spcPts val="0"/>
                        </a:spcAft>
                        <a:buClrTx/>
                        <a:buSzTx/>
                        <a:buFontTx/>
                        <a:buNone/>
                        <a:tabLst/>
                        <a:defRPr/>
                      </a:pPr>
                      <a:r>
                        <a:rPr lang="en-ZA" sz="11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Impact Assessment Report was completed </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15000"/>
                        </a:lnSpc>
                        <a:spcBef>
                          <a:spcPts val="1200"/>
                        </a:spcBef>
                        <a:spcAft>
                          <a:spcPts val="0"/>
                        </a:spcAft>
                        <a:buClrTx/>
                        <a:buSzTx/>
                        <a:buFontTx/>
                        <a:buNone/>
                        <a:tabLst/>
                        <a:defRPr/>
                      </a:pP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474298"/>
                  </a:ext>
                </a:extLst>
              </a:tr>
            </a:tbl>
          </a:graphicData>
        </a:graphic>
      </p:graphicFrame>
    </p:spTree>
    <p:extLst>
      <p:ext uri="{BB962C8B-B14F-4D97-AF65-F5344CB8AC3E}">
        <p14:creationId xmlns:p14="http://schemas.microsoft.com/office/powerpoint/2010/main" xmlns="" val="1679574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235570" y="1214914"/>
            <a:ext cx="11263660" cy="5282408"/>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sym typeface="Arial Bold"/>
              </a:rPr>
              <a:t>Institutional development</a:t>
            </a:r>
          </a:p>
          <a:p>
            <a:pPr algn="ctr"/>
            <a:endParaRPr lang="en-US" sz="2800" b="1" dirty="0">
              <a:latin typeface="Arial" panose="020B0604020202020204" pitchFamily="34" charset="0"/>
              <a:cs typeface="Arial" panose="020B0604020202020204" pitchFamily="34" charset="0"/>
              <a:sym typeface="Arial Bold"/>
            </a:endParaRPr>
          </a:p>
          <a:p>
            <a:pPr algn="ctr"/>
            <a:endParaRPr lang="en-US" sz="2800" b="1" dirty="0">
              <a:latin typeface="Arial" panose="020B0604020202020204" pitchFamily="34" charset="0"/>
              <a:cs typeface="Arial" panose="020B0604020202020204" pitchFamily="34" charset="0"/>
              <a:sym typeface="Arial Bold"/>
            </a:endParaRPr>
          </a:p>
          <a:p>
            <a:pPr algn="ctr"/>
            <a:endParaRPr lang="en-US" sz="2800" b="1" dirty="0">
              <a:latin typeface="Arial" panose="020B0604020202020204" pitchFamily="34" charset="0"/>
              <a:cs typeface="Arial" panose="020B0604020202020204" pitchFamily="34" charset="0"/>
              <a:sym typeface="Arial Bold"/>
            </a:endParaRPr>
          </a:p>
          <a:p>
            <a:endParaRPr lang="en-ZA" sz="1400" b="1" dirty="0">
              <a:latin typeface="Arial" panose="020B0604020202020204" pitchFamily="34" charset="0"/>
              <a:cs typeface="Arial" panose="020B0604020202020204" pitchFamily="34" charset="0"/>
            </a:endParaRPr>
          </a:p>
          <a:p>
            <a:endParaRPr lang="en-ZA" sz="1400" b="1" dirty="0">
              <a:latin typeface="Arial" panose="020B0604020202020204" pitchFamily="34" charset="0"/>
              <a:cs typeface="Arial" panose="020B0604020202020204" pitchFamily="34" charset="0"/>
            </a:endParaRPr>
          </a:p>
          <a:p>
            <a:endParaRPr lang="en-ZA" sz="1400" b="1" dirty="0">
              <a:latin typeface="Arial" panose="020B0604020202020204" pitchFamily="34" charset="0"/>
              <a:cs typeface="Arial" panose="020B0604020202020204" pitchFamily="34" charset="0"/>
            </a:endParaRPr>
          </a:p>
          <a:p>
            <a:endParaRPr lang="en-ZA" sz="1400" b="1" dirty="0">
              <a:latin typeface="Arial" panose="020B0604020202020204" pitchFamily="34" charset="0"/>
              <a:cs typeface="Arial" panose="020B0604020202020204" pitchFamily="34" charset="0"/>
            </a:endParaRPr>
          </a:p>
          <a:p>
            <a:endParaRPr lang="en-ZA" sz="1400" b="1" dirty="0">
              <a:latin typeface="Arial" panose="020B0604020202020204" pitchFamily="34" charset="0"/>
              <a:cs typeface="Arial" panose="020B0604020202020204" pitchFamily="34" charset="0"/>
            </a:endParaRPr>
          </a:p>
          <a:p>
            <a:endParaRPr lang="en-ZA" sz="1400" b="1" dirty="0">
              <a:latin typeface="Arial" panose="020B0604020202020204" pitchFamily="34" charset="0"/>
              <a:cs typeface="Arial" panose="020B0604020202020204" pitchFamily="34" charset="0"/>
            </a:endParaRPr>
          </a:p>
          <a:p>
            <a:endParaRPr lang="en-ZA" sz="1400" b="1" dirty="0">
              <a:latin typeface="Arial" panose="020B0604020202020204" pitchFamily="34" charset="0"/>
              <a:cs typeface="Arial" panose="020B0604020202020204" pitchFamily="34" charset="0"/>
            </a:endParaRPr>
          </a:p>
          <a:p>
            <a:endParaRPr lang="en-ZA" sz="1400" b="1" dirty="0">
              <a:latin typeface="Arial" panose="020B0604020202020204" pitchFamily="34" charset="0"/>
              <a:cs typeface="Arial" panose="020B0604020202020204" pitchFamily="34" charset="0"/>
            </a:endParaRPr>
          </a:p>
          <a:p>
            <a:endParaRPr lang="en-ZA" sz="1400" b="1" dirty="0">
              <a:latin typeface="Arial" panose="020B0604020202020204" pitchFamily="34" charset="0"/>
              <a:cs typeface="Arial" panose="020B0604020202020204" pitchFamily="34" charset="0"/>
            </a:endParaRPr>
          </a:p>
          <a:p>
            <a:endParaRPr lang="en-ZA" sz="1400" b="1" dirty="0">
              <a:latin typeface="Arial" panose="020B0604020202020204" pitchFamily="34" charset="0"/>
              <a:cs typeface="Arial" panose="020B0604020202020204" pitchFamily="34" charset="0"/>
            </a:endParaRPr>
          </a:p>
          <a:p>
            <a:endParaRPr lang="en-ZA" sz="1400" b="1" dirty="0">
              <a:latin typeface="Arial" panose="020B0604020202020204" pitchFamily="34" charset="0"/>
              <a:cs typeface="Arial" panose="020B0604020202020204" pitchFamily="34" charset="0"/>
            </a:endParaRPr>
          </a:p>
          <a:p>
            <a:r>
              <a:rPr lang="en-ZA" sz="1400" b="1" dirty="0">
                <a:latin typeface="Arial" panose="020B0604020202020204" pitchFamily="34" charset="0"/>
                <a:cs typeface="Arial" panose="020B0604020202020204" pitchFamily="34" charset="0"/>
              </a:rPr>
              <a:t>Appointments made in Q4</a:t>
            </a:r>
          </a:p>
          <a:p>
            <a:pPr marL="342900" lvl="0" indent="-342900" algn="just">
              <a:lnSpc>
                <a:spcPct val="115000"/>
              </a:lnSpc>
              <a:spcBef>
                <a:spcPts val="1200"/>
              </a:spcBef>
              <a:buFont typeface="Symbol" panose="05050102010706020507" pitchFamily="18" charset="2"/>
              <a:buChar char="·"/>
            </a:pPr>
            <a:r>
              <a:rPr lang="en-ZA" sz="1400" i="1" dirty="0">
                <a:effectLst/>
                <a:latin typeface="Arial" panose="020B0604020202020204" pitchFamily="34" charset="0"/>
                <a:ea typeface="Arial" panose="020B0604020202020204" pitchFamily="34" charset="0"/>
              </a:rPr>
              <a:t>Project Manager: Creative Media (Fixed-term)</a:t>
            </a:r>
            <a:endParaRPr lang="en-ZA" sz="1400" dirty="0">
              <a:effectLst/>
              <a:latin typeface="Calibri" panose="020F0502020204030204" pitchFamily="34" charset="0"/>
              <a:ea typeface="MS Mincho" panose="02020609040205080304" pitchFamily="49" charset="-128"/>
            </a:endParaRPr>
          </a:p>
          <a:p>
            <a:pPr marL="342900" lvl="0" indent="-342900" algn="just">
              <a:lnSpc>
                <a:spcPct val="115000"/>
              </a:lnSpc>
              <a:buFont typeface="Symbol" panose="05050102010706020507" pitchFamily="18" charset="2"/>
              <a:buChar char="·"/>
            </a:pPr>
            <a:r>
              <a:rPr lang="en-ZA" sz="1400" i="1" dirty="0">
                <a:effectLst/>
                <a:latin typeface="Arial" panose="020B0604020202020204" pitchFamily="34" charset="0"/>
                <a:ea typeface="Arial" panose="020B0604020202020204" pitchFamily="34" charset="0"/>
              </a:rPr>
              <a:t>Finance Officer (Permanent)</a:t>
            </a:r>
          </a:p>
          <a:p>
            <a:pPr marL="342900" lvl="0" indent="-342900" algn="just">
              <a:lnSpc>
                <a:spcPct val="115000"/>
              </a:lnSpc>
              <a:buFont typeface="Symbol" panose="05050102010706020507" pitchFamily="18" charset="2"/>
              <a:buChar char="·"/>
            </a:pPr>
            <a:r>
              <a:rPr lang="en-ZA" sz="1400" i="1" dirty="0">
                <a:effectLst/>
                <a:latin typeface="Arial" panose="020B0604020202020204" pitchFamily="34" charset="0"/>
                <a:ea typeface="Arial" panose="020B0604020202020204" pitchFamily="34" charset="0"/>
              </a:rPr>
              <a:t>HR Officer (Fixed-term)</a:t>
            </a:r>
            <a:endParaRPr lang="en-ZA" sz="1400" dirty="0"/>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10758" y="0"/>
            <a:ext cx="2991394" cy="1221209"/>
          </a:xfrm>
          <a:prstGeom prst="rect">
            <a:avLst/>
          </a:prstGeom>
        </p:spPr>
      </p:pic>
      <p:graphicFrame>
        <p:nvGraphicFramePr>
          <p:cNvPr id="8" name="Table 7">
            <a:extLst>
              <a:ext uri="{FF2B5EF4-FFF2-40B4-BE49-F238E27FC236}">
                <a16:creationId xmlns:a16="http://schemas.microsoft.com/office/drawing/2014/main" xmlns="" id="{D5F088C3-C769-E415-E315-F185949784A9}"/>
              </a:ext>
            </a:extLst>
          </p:cNvPr>
          <p:cNvGraphicFramePr>
            <a:graphicFrameLocks noGrp="1"/>
          </p:cNvGraphicFramePr>
          <p:nvPr>
            <p:extLst>
              <p:ext uri="{D42A27DB-BD31-4B8C-83A1-F6EECF244321}">
                <p14:modId xmlns:p14="http://schemas.microsoft.com/office/powerpoint/2010/main" xmlns="" val="434018348"/>
              </p:ext>
            </p:extLst>
          </p:nvPr>
        </p:nvGraphicFramePr>
        <p:xfrm>
          <a:off x="2837543" y="2080930"/>
          <a:ext cx="6491514" cy="2696140"/>
        </p:xfrm>
        <a:graphic>
          <a:graphicData uri="http://schemas.openxmlformats.org/drawingml/2006/table">
            <a:tbl>
              <a:tblPr firstRow="1" firstCol="1" lastRow="1" lastCol="1" bandRow="1" bandCol="1">
                <a:tableStyleId>{8A107856-5554-42FB-B03E-39F5DBC370BA}</a:tableStyleId>
              </a:tblPr>
              <a:tblGrid>
                <a:gridCol w="2163838">
                  <a:extLst>
                    <a:ext uri="{9D8B030D-6E8A-4147-A177-3AD203B41FA5}">
                      <a16:colId xmlns:a16="http://schemas.microsoft.com/office/drawing/2014/main" xmlns="" val="2781052105"/>
                    </a:ext>
                  </a:extLst>
                </a:gridCol>
                <a:gridCol w="2163838">
                  <a:extLst>
                    <a:ext uri="{9D8B030D-6E8A-4147-A177-3AD203B41FA5}">
                      <a16:colId xmlns:a16="http://schemas.microsoft.com/office/drawing/2014/main" xmlns="" val="403378302"/>
                    </a:ext>
                  </a:extLst>
                </a:gridCol>
                <a:gridCol w="2163838">
                  <a:extLst>
                    <a:ext uri="{9D8B030D-6E8A-4147-A177-3AD203B41FA5}">
                      <a16:colId xmlns:a16="http://schemas.microsoft.com/office/drawing/2014/main" xmlns="" val="3811529694"/>
                    </a:ext>
                  </a:extLst>
                </a:gridCol>
              </a:tblGrid>
              <a:tr h="539228">
                <a:tc>
                  <a:txBody>
                    <a:bodyPr/>
                    <a:lstStyle/>
                    <a:p>
                      <a:pPr algn="just">
                        <a:lnSpc>
                          <a:spcPct val="115000"/>
                        </a:lnSpc>
                        <a:spcBef>
                          <a:spcPts val="1200"/>
                        </a:spcBef>
                      </a:pPr>
                      <a:r>
                        <a:rPr lang="en-ZA" sz="1200" b="1">
                          <a:solidFill>
                            <a:srgbClr val="000000"/>
                          </a:solidFill>
                          <a:effectLst/>
                        </a:rPr>
                        <a:t>Group</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Bef>
                          <a:spcPts val="1200"/>
                        </a:spcBef>
                      </a:pPr>
                      <a:r>
                        <a:rPr lang="en-ZA" sz="1200" b="1" dirty="0">
                          <a:solidFill>
                            <a:srgbClr val="000000"/>
                          </a:solidFill>
                          <a:effectLst/>
                        </a:rPr>
                        <a:t>Quarter 3</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Bef>
                          <a:spcPts val="1200"/>
                        </a:spcBef>
                      </a:pPr>
                      <a:r>
                        <a:rPr lang="en-ZA" sz="1200" b="1">
                          <a:solidFill>
                            <a:srgbClr val="000000"/>
                          </a:solidFill>
                          <a:effectLst/>
                        </a:rPr>
                        <a:t>Quarter 4</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687439943"/>
                  </a:ext>
                </a:extLst>
              </a:tr>
              <a:tr h="539228">
                <a:tc>
                  <a:txBody>
                    <a:bodyPr/>
                    <a:lstStyle/>
                    <a:p>
                      <a:pPr algn="just">
                        <a:lnSpc>
                          <a:spcPct val="115000"/>
                        </a:lnSpc>
                        <a:spcBef>
                          <a:spcPts val="1200"/>
                        </a:spcBef>
                      </a:pPr>
                      <a:r>
                        <a:rPr lang="en-ZA" sz="1200">
                          <a:solidFill>
                            <a:srgbClr val="000000"/>
                          </a:solidFill>
                          <a:effectLst/>
                        </a:rPr>
                        <a:t>Permanent staff</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Bef>
                          <a:spcPts val="1200"/>
                        </a:spcBef>
                      </a:pPr>
                      <a:r>
                        <a:rPr lang="en-ZA" sz="1200">
                          <a:solidFill>
                            <a:srgbClr val="000000"/>
                          </a:solidFill>
                          <a:effectLst/>
                        </a:rPr>
                        <a:t>33</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Bef>
                          <a:spcPts val="1200"/>
                        </a:spcBef>
                      </a:pPr>
                      <a:r>
                        <a:rPr lang="en-ZA" sz="1200">
                          <a:solidFill>
                            <a:srgbClr val="000000"/>
                          </a:solidFill>
                          <a:effectLst/>
                        </a:rPr>
                        <a:t>31</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3639847196"/>
                  </a:ext>
                </a:extLst>
              </a:tr>
              <a:tr h="539228">
                <a:tc>
                  <a:txBody>
                    <a:bodyPr/>
                    <a:lstStyle/>
                    <a:p>
                      <a:pPr algn="just">
                        <a:lnSpc>
                          <a:spcPct val="115000"/>
                        </a:lnSpc>
                        <a:spcBef>
                          <a:spcPts val="1200"/>
                        </a:spcBef>
                      </a:pPr>
                      <a:r>
                        <a:rPr lang="en-ZA" sz="1200">
                          <a:solidFill>
                            <a:srgbClr val="000000"/>
                          </a:solidFill>
                          <a:effectLst/>
                        </a:rPr>
                        <a:t>Fixed-term staff</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Bef>
                          <a:spcPts val="1200"/>
                        </a:spcBef>
                      </a:pPr>
                      <a:r>
                        <a:rPr lang="en-ZA" sz="1200">
                          <a:solidFill>
                            <a:srgbClr val="000000"/>
                          </a:solidFill>
                          <a:effectLst/>
                        </a:rPr>
                        <a:t>12</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Bef>
                          <a:spcPts val="1200"/>
                        </a:spcBef>
                      </a:pPr>
                      <a:r>
                        <a:rPr lang="en-ZA" sz="1200" dirty="0">
                          <a:solidFill>
                            <a:srgbClr val="000000"/>
                          </a:solidFill>
                          <a:effectLst/>
                        </a:rPr>
                        <a:t>13</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2141460236"/>
                  </a:ext>
                </a:extLst>
              </a:tr>
              <a:tr h="539228">
                <a:tc>
                  <a:txBody>
                    <a:bodyPr/>
                    <a:lstStyle/>
                    <a:p>
                      <a:pPr algn="just">
                        <a:lnSpc>
                          <a:spcPct val="115000"/>
                        </a:lnSpc>
                        <a:spcBef>
                          <a:spcPts val="1200"/>
                        </a:spcBef>
                      </a:pPr>
                      <a:r>
                        <a:rPr lang="en-ZA" sz="1200">
                          <a:solidFill>
                            <a:srgbClr val="000000"/>
                          </a:solidFill>
                          <a:effectLst/>
                        </a:rPr>
                        <a:t>Temporary staff</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Bef>
                          <a:spcPts val="1200"/>
                        </a:spcBef>
                      </a:pPr>
                      <a:r>
                        <a:rPr lang="en-ZA" sz="1200" dirty="0">
                          <a:solidFill>
                            <a:srgbClr val="000000"/>
                          </a:solidFill>
                          <a:effectLst/>
                        </a:rPr>
                        <a:t>2</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Bef>
                          <a:spcPts val="1200"/>
                        </a:spcBef>
                      </a:pPr>
                      <a:r>
                        <a:rPr lang="en-ZA" sz="1200">
                          <a:solidFill>
                            <a:srgbClr val="000000"/>
                          </a:solidFill>
                          <a:effectLst/>
                        </a:rPr>
                        <a:t>2</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1234639370"/>
                  </a:ext>
                </a:extLst>
              </a:tr>
              <a:tr h="539228">
                <a:tc>
                  <a:txBody>
                    <a:bodyPr/>
                    <a:lstStyle/>
                    <a:p>
                      <a:pPr algn="just">
                        <a:lnSpc>
                          <a:spcPct val="115000"/>
                        </a:lnSpc>
                        <a:spcBef>
                          <a:spcPts val="1200"/>
                        </a:spcBef>
                      </a:pPr>
                      <a:r>
                        <a:rPr lang="en-ZA" sz="1200" dirty="0">
                          <a:solidFill>
                            <a:srgbClr val="000000"/>
                          </a:solidFill>
                          <a:effectLst/>
                        </a:rPr>
                        <a:t>Total</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Bef>
                          <a:spcPts val="1200"/>
                        </a:spcBef>
                      </a:pPr>
                      <a:r>
                        <a:rPr lang="en-ZA" sz="1200" b="1">
                          <a:solidFill>
                            <a:srgbClr val="000000"/>
                          </a:solidFill>
                          <a:effectLst/>
                        </a:rPr>
                        <a:t>47</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Bef>
                          <a:spcPts val="1200"/>
                        </a:spcBef>
                      </a:pPr>
                      <a:r>
                        <a:rPr lang="en-ZA" sz="1200" b="1" dirty="0">
                          <a:solidFill>
                            <a:srgbClr val="000000"/>
                          </a:solidFill>
                          <a:effectLst/>
                        </a:rPr>
                        <a:t>46</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3739569358"/>
                  </a:ext>
                </a:extLst>
              </a:tr>
            </a:tbl>
          </a:graphicData>
        </a:graphic>
      </p:graphicFrame>
    </p:spTree>
    <p:extLst>
      <p:ext uri="{BB962C8B-B14F-4D97-AF65-F5344CB8AC3E}">
        <p14:creationId xmlns:p14="http://schemas.microsoft.com/office/powerpoint/2010/main" xmlns="" val="2112104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149845" y="872014"/>
            <a:ext cx="11263660" cy="3785652"/>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sym typeface="Arial Bold"/>
              </a:rPr>
              <a:t>Q3 Smart Oversight Overview</a:t>
            </a:r>
            <a:endParaRPr lang="en-ZA" sz="2800" b="1" dirty="0">
              <a:latin typeface="Arial" panose="020B0604020202020204" pitchFamily="34" charset="0"/>
              <a:cs typeface="Arial" panose="020B0604020202020204" pitchFamily="34" charset="0"/>
            </a:endParaRPr>
          </a:p>
          <a:p>
            <a:pPr algn="ctr"/>
            <a:endParaRPr lang="en-ZA" sz="2800" b="1" dirty="0"/>
          </a:p>
          <a:p>
            <a:pPr>
              <a:spcAft>
                <a:spcPts val="0"/>
              </a:spcAft>
            </a:pPr>
            <a:endParaRPr lang="en-ZA" sz="1400" dirty="0">
              <a:solidFill>
                <a:srgbClr val="000000"/>
              </a:solidFill>
              <a:latin typeface="Arial" panose="020B0604020202020204" pitchFamily="34" charset="0"/>
              <a:cs typeface="Arial" panose="020B0604020202020204" pitchFamily="34" charset="0"/>
            </a:endParaRPr>
          </a:p>
          <a:p>
            <a:endParaRPr lang="en-ZA" sz="1400" dirty="0">
              <a:solidFill>
                <a:srgbClr val="000000"/>
              </a:solidFill>
              <a:latin typeface="Arial" panose="020B0604020202020204" pitchFamily="34" charset="0"/>
              <a:cs typeface="Arial" panose="020B0604020202020204" pitchFamily="34" charset="0"/>
            </a:endParaRPr>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10758" y="0"/>
            <a:ext cx="2991394" cy="1221209"/>
          </a:xfrm>
          <a:prstGeom prst="rect">
            <a:avLst/>
          </a:prstGeom>
        </p:spPr>
      </p:pic>
      <p:graphicFrame>
        <p:nvGraphicFramePr>
          <p:cNvPr id="2" name="Table 1">
            <a:extLst>
              <a:ext uri="{FF2B5EF4-FFF2-40B4-BE49-F238E27FC236}">
                <a16:creationId xmlns:a16="http://schemas.microsoft.com/office/drawing/2014/main" xmlns="" id="{5FA9FDD8-985A-4995-A8E5-1F30E4125C95}"/>
              </a:ext>
            </a:extLst>
          </p:cNvPr>
          <p:cNvGraphicFramePr>
            <a:graphicFrameLocks noGrp="1"/>
          </p:cNvGraphicFramePr>
          <p:nvPr>
            <p:extLst>
              <p:ext uri="{D42A27DB-BD31-4B8C-83A1-F6EECF244321}">
                <p14:modId xmlns:p14="http://schemas.microsoft.com/office/powerpoint/2010/main" xmlns="" val="3034688435"/>
              </p:ext>
            </p:extLst>
          </p:nvPr>
        </p:nvGraphicFramePr>
        <p:xfrm>
          <a:off x="1104789" y="1619748"/>
          <a:ext cx="9761684" cy="4589662"/>
        </p:xfrm>
        <a:graphic>
          <a:graphicData uri="http://schemas.openxmlformats.org/drawingml/2006/table">
            <a:tbl>
              <a:tblPr firstRow="1" firstCol="1" bandRow="1"/>
              <a:tblGrid>
                <a:gridCol w="2969828">
                  <a:extLst>
                    <a:ext uri="{9D8B030D-6E8A-4147-A177-3AD203B41FA5}">
                      <a16:colId xmlns:a16="http://schemas.microsoft.com/office/drawing/2014/main" xmlns="" val="3568275371"/>
                    </a:ext>
                  </a:extLst>
                </a:gridCol>
                <a:gridCol w="1832233">
                  <a:extLst>
                    <a:ext uri="{9D8B030D-6E8A-4147-A177-3AD203B41FA5}">
                      <a16:colId xmlns:a16="http://schemas.microsoft.com/office/drawing/2014/main" xmlns="" val="1667872109"/>
                    </a:ext>
                  </a:extLst>
                </a:gridCol>
                <a:gridCol w="1308737">
                  <a:extLst>
                    <a:ext uri="{9D8B030D-6E8A-4147-A177-3AD203B41FA5}">
                      <a16:colId xmlns:a16="http://schemas.microsoft.com/office/drawing/2014/main" xmlns="" val="3433470611"/>
                    </a:ext>
                  </a:extLst>
                </a:gridCol>
                <a:gridCol w="1036923">
                  <a:extLst>
                    <a:ext uri="{9D8B030D-6E8A-4147-A177-3AD203B41FA5}">
                      <a16:colId xmlns:a16="http://schemas.microsoft.com/office/drawing/2014/main" xmlns="" val="1541957463"/>
                    </a:ext>
                  </a:extLst>
                </a:gridCol>
                <a:gridCol w="1187930">
                  <a:extLst>
                    <a:ext uri="{9D8B030D-6E8A-4147-A177-3AD203B41FA5}">
                      <a16:colId xmlns:a16="http://schemas.microsoft.com/office/drawing/2014/main" xmlns="" val="2270009940"/>
                    </a:ext>
                  </a:extLst>
                </a:gridCol>
                <a:gridCol w="1426033">
                  <a:extLst>
                    <a:ext uri="{9D8B030D-6E8A-4147-A177-3AD203B41FA5}">
                      <a16:colId xmlns:a16="http://schemas.microsoft.com/office/drawing/2014/main" xmlns="" val="3074103989"/>
                    </a:ext>
                  </a:extLst>
                </a:gridCol>
              </a:tblGrid>
              <a:tr h="967550">
                <a:tc>
                  <a:txBody>
                    <a:bodyPr/>
                    <a:lstStyle/>
                    <a:p>
                      <a:pPr algn="l">
                        <a:lnSpc>
                          <a:spcPct val="115000"/>
                        </a:lnSpc>
                        <a:spcBef>
                          <a:spcPts val="1200"/>
                        </a:spcBef>
                        <a:spcAft>
                          <a:spcPts val="1200"/>
                        </a:spcAft>
                      </a:pPr>
                      <a:r>
                        <a:rPr lang="en-US" sz="1200" b="1" dirty="0">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Name</a:t>
                      </a:r>
                      <a:endParaRPr lang="en-ZA" sz="12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l">
                        <a:lnSpc>
                          <a:spcPct val="115000"/>
                        </a:lnSpc>
                        <a:spcBef>
                          <a:spcPts val="1200"/>
                        </a:spcBef>
                        <a:spcAft>
                          <a:spcPts val="1200"/>
                        </a:spcAft>
                      </a:pPr>
                      <a:r>
                        <a:rPr lang="en-US" sz="1200" b="1" dirty="0">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Position</a:t>
                      </a:r>
                      <a:endParaRPr lang="en-ZA" sz="12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l">
                        <a:lnSpc>
                          <a:spcPct val="115000"/>
                        </a:lnSpc>
                        <a:spcBef>
                          <a:spcPts val="1200"/>
                        </a:spcBef>
                        <a:spcAft>
                          <a:spcPts val="1200"/>
                        </a:spcAft>
                      </a:pPr>
                      <a:r>
                        <a:rPr lang="en-US" sz="1200" b="1" dirty="0">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         Q3</a:t>
                      </a:r>
                    </a:p>
                    <a:p>
                      <a:pPr algn="l">
                        <a:lnSpc>
                          <a:spcPct val="115000"/>
                        </a:lnSpc>
                        <a:spcBef>
                          <a:spcPts val="1200"/>
                        </a:spcBef>
                        <a:spcAft>
                          <a:spcPts val="1200"/>
                        </a:spcAft>
                      </a:pPr>
                      <a:r>
                        <a:rPr lang="en-US" sz="1200" b="1" dirty="0">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Ordinary Board</a:t>
                      </a:r>
                      <a:endParaRPr lang="en-ZA" sz="12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l">
                        <a:lnSpc>
                          <a:spcPct val="115000"/>
                        </a:lnSpc>
                        <a:spcBef>
                          <a:spcPts val="1200"/>
                        </a:spcBef>
                        <a:spcAft>
                          <a:spcPts val="1200"/>
                        </a:spcAft>
                      </a:pPr>
                      <a:r>
                        <a:rPr lang="en-US" sz="1200" b="1" dirty="0">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         Q3</a:t>
                      </a:r>
                    </a:p>
                    <a:p>
                      <a:pPr algn="l">
                        <a:lnSpc>
                          <a:spcPct val="115000"/>
                        </a:lnSpc>
                        <a:spcBef>
                          <a:spcPts val="1200"/>
                        </a:spcBef>
                        <a:spcAft>
                          <a:spcPts val="1200"/>
                        </a:spcAft>
                      </a:pPr>
                      <a:r>
                        <a:rPr lang="en-US" sz="1200" b="1" dirty="0">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Special Board</a:t>
                      </a:r>
                      <a:endParaRPr lang="en-ZA" sz="12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lvl="0" indent="0" algn="l" defTabSz="914400" rtl="0" eaLnBrk="1" fontAlgn="auto" latinLnBrk="0" hangingPunct="1">
                        <a:lnSpc>
                          <a:spcPct val="115000"/>
                        </a:lnSpc>
                        <a:spcBef>
                          <a:spcPts val="1200"/>
                        </a:spcBef>
                        <a:spcAft>
                          <a:spcPts val="1200"/>
                        </a:spcAft>
                        <a:buClrTx/>
                        <a:buSzTx/>
                        <a:buFontTx/>
                        <a:buNone/>
                        <a:tabLst/>
                        <a:defRPr/>
                      </a:pPr>
                      <a:r>
                        <a:rPr lang="en-ZA" sz="1200" b="1" dirty="0">
                          <a:effectLst/>
                          <a:latin typeface="Calibri" panose="020F0502020204030204" pitchFamily="34" charset="0"/>
                          <a:ea typeface="MS Mincho" panose="02020609040205080304" pitchFamily="49" charset="-128"/>
                          <a:cs typeface="Times New Roman" panose="02020603050405020304" pitchFamily="18" charset="0"/>
                        </a:rPr>
                        <a:t>            </a:t>
                      </a:r>
                      <a:r>
                        <a:rPr lang="en-ZA" sz="1200" b="1" kern="1200" dirty="0">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Q4</a:t>
                      </a:r>
                    </a:p>
                    <a:p>
                      <a:pPr marL="0" marR="0" lvl="0" indent="0" algn="l" defTabSz="914400" rtl="0" eaLnBrk="1" fontAlgn="auto" latinLnBrk="0" hangingPunct="1">
                        <a:lnSpc>
                          <a:spcPct val="115000"/>
                        </a:lnSpc>
                        <a:spcBef>
                          <a:spcPts val="1200"/>
                        </a:spcBef>
                        <a:spcAft>
                          <a:spcPts val="1200"/>
                        </a:spcAft>
                        <a:buClrTx/>
                        <a:buSzTx/>
                        <a:buFontTx/>
                        <a:buNone/>
                        <a:tabLst/>
                        <a:defRPr/>
                      </a:pPr>
                      <a:r>
                        <a:rPr lang="en-US" sz="1200" b="1" kern="1200" dirty="0">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Ordinary Board</a:t>
                      </a:r>
                      <a:endParaRPr lang="en-ZA" sz="1200" b="1" kern="1200" dirty="0">
                        <a:solidFill>
                          <a:srgbClr val="FFFFFF"/>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lvl="0" indent="0" algn="l" defTabSz="914400" rtl="0" eaLnBrk="1" fontAlgn="auto" latinLnBrk="0" hangingPunct="1">
                        <a:lnSpc>
                          <a:spcPct val="115000"/>
                        </a:lnSpc>
                        <a:spcBef>
                          <a:spcPts val="1200"/>
                        </a:spcBef>
                        <a:spcAft>
                          <a:spcPts val="1200"/>
                        </a:spcAft>
                        <a:buClrTx/>
                        <a:buSzTx/>
                        <a:buFontTx/>
                        <a:buNone/>
                        <a:tabLst/>
                        <a:defRPr/>
                      </a:pPr>
                      <a:r>
                        <a:rPr lang="en-ZA" sz="1200" b="1" dirty="0">
                          <a:effectLst/>
                          <a:latin typeface="Calibri" panose="020F0502020204030204" pitchFamily="34" charset="0"/>
                          <a:ea typeface="MS Mincho" panose="02020609040205080304" pitchFamily="49" charset="-128"/>
                          <a:cs typeface="Times New Roman" panose="02020603050405020304" pitchFamily="18" charset="0"/>
                        </a:rPr>
                        <a:t>          </a:t>
                      </a:r>
                      <a:r>
                        <a:rPr lang="en-ZA" sz="1200" b="1" kern="1200" dirty="0">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Q4</a:t>
                      </a:r>
                    </a:p>
                    <a:p>
                      <a:pPr marL="0" marR="0" lvl="0" indent="0" algn="l" defTabSz="914400" rtl="0" eaLnBrk="1" fontAlgn="auto" latinLnBrk="0" hangingPunct="1">
                        <a:lnSpc>
                          <a:spcPct val="115000"/>
                        </a:lnSpc>
                        <a:spcBef>
                          <a:spcPts val="1200"/>
                        </a:spcBef>
                        <a:spcAft>
                          <a:spcPts val="1200"/>
                        </a:spcAft>
                        <a:buClrTx/>
                        <a:buSzTx/>
                        <a:buFontTx/>
                        <a:buNone/>
                        <a:tabLst/>
                        <a:defRPr/>
                      </a:pPr>
                      <a:r>
                        <a:rPr lang="en-US" sz="1200" b="1" kern="1200" dirty="0">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Special Board</a:t>
                      </a:r>
                      <a:endParaRPr lang="en-ZA" sz="1200" b="1" kern="1200" dirty="0">
                        <a:solidFill>
                          <a:srgbClr val="FFFFFF"/>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extLst>
                  <a:ext uri="{0D108BD9-81ED-4DB2-BD59-A6C34878D82A}">
                    <a16:rowId xmlns:a16="http://schemas.microsoft.com/office/drawing/2014/main" xmlns="" val="433106479"/>
                  </a:ext>
                </a:extLst>
              </a:tr>
              <a:tr h="452764">
                <a:tc>
                  <a:txBody>
                    <a:bodyPr/>
                    <a:lstStyle/>
                    <a:p>
                      <a:pPr algn="l">
                        <a:lnSpc>
                          <a:spcPct val="115000"/>
                        </a:lnSpc>
                        <a:spcBef>
                          <a:spcPts val="1200"/>
                        </a:spcBef>
                        <a:spcAft>
                          <a:spcPts val="1200"/>
                        </a:spcAft>
                      </a:pPr>
                      <a:r>
                        <a:rPr lang="en-U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Ms Molebogeng Leshabane</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l">
                        <a:lnSpc>
                          <a:spcPct val="115000"/>
                        </a:lnSpc>
                        <a:spcBef>
                          <a:spcPts val="1200"/>
                        </a:spcBef>
                        <a:spcAft>
                          <a:spcPts val="1200"/>
                        </a:spcAft>
                      </a:pPr>
                      <a:r>
                        <a:rPr lang="en-U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Chairperson</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5000"/>
                        </a:lnSpc>
                        <a:spcBef>
                          <a:spcPts val="1200"/>
                        </a:spcBef>
                        <a:spcAft>
                          <a:spcPts val="1200"/>
                        </a:spcAft>
                      </a:pPr>
                      <a:r>
                        <a:rPr lang="en-U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5000"/>
                        </a:lnSpc>
                        <a:spcBef>
                          <a:spcPts val="1200"/>
                        </a:spcBef>
                        <a:spcAft>
                          <a:spcPts val="1200"/>
                        </a:spcAft>
                      </a:pPr>
                      <a:r>
                        <a:rPr lang="en-US" sz="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2</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5000"/>
                        </a:lnSpc>
                        <a:spcBef>
                          <a:spcPts val="1200"/>
                        </a:spcBef>
                      </a:pPr>
                      <a:r>
                        <a:rPr lang="en-US" sz="1100" dirty="0">
                          <a:effectLst/>
                          <a:latin typeface="Arial" panose="020B0604020202020204" pitchFamily="34" charset="0"/>
                          <a:ea typeface="Arial" panose="020B0604020202020204" pitchFamily="34" charset="0"/>
                          <a:cs typeface="Times New Roman" panose="02020603050405020304" pitchFamily="18" charset="0"/>
                        </a:rPr>
                        <a:t>2</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5000"/>
                        </a:lnSpc>
                        <a:spcBef>
                          <a:spcPts val="1200"/>
                        </a:spcBef>
                      </a:pPr>
                      <a:r>
                        <a:rPr lang="en-US" sz="1100">
                          <a:effectLst/>
                          <a:latin typeface="Arial" panose="020B0604020202020204" pitchFamily="34" charset="0"/>
                          <a:ea typeface="Arial" panose="020B0604020202020204" pitchFamily="34" charset="0"/>
                          <a:cs typeface="Times New Roman" panose="02020603050405020304" pitchFamily="18" charset="0"/>
                        </a:rPr>
                        <a:t>2</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extLst>
                  <a:ext uri="{0D108BD9-81ED-4DB2-BD59-A6C34878D82A}">
                    <a16:rowId xmlns:a16="http://schemas.microsoft.com/office/drawing/2014/main" xmlns="" val="537766286"/>
                  </a:ext>
                </a:extLst>
              </a:tr>
              <a:tr h="452764">
                <a:tc>
                  <a:txBody>
                    <a:bodyPr/>
                    <a:lstStyle/>
                    <a:p>
                      <a:pPr algn="l">
                        <a:lnSpc>
                          <a:spcPct val="115000"/>
                        </a:lnSpc>
                        <a:spcBef>
                          <a:spcPts val="1200"/>
                        </a:spcBef>
                        <a:spcAft>
                          <a:spcPts val="1200"/>
                        </a:spcAft>
                      </a:pPr>
                      <a:r>
                        <a:rPr lang="en-US" sz="1200">
                          <a:effectLst/>
                          <a:latin typeface="Arial" panose="020B0604020202020204" pitchFamily="34" charset="0"/>
                          <a:ea typeface="MS Mincho" panose="02020609040205080304" pitchFamily="49" charset="-128"/>
                          <a:cs typeface="Times New Roman" panose="02020603050405020304" pitchFamily="18" charset="0"/>
                        </a:rPr>
                        <a:t>Ms Tobeka Buswana</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l">
                        <a:lnSpc>
                          <a:spcPct val="115000"/>
                        </a:lnSpc>
                        <a:spcBef>
                          <a:spcPts val="1200"/>
                        </a:spcBef>
                        <a:spcAft>
                          <a:spcPts val="1200"/>
                        </a:spcAft>
                      </a:pPr>
                      <a:r>
                        <a:rPr lang="en-US" sz="1200">
                          <a:effectLst/>
                          <a:latin typeface="Arial" panose="020B0604020202020204" pitchFamily="34" charset="0"/>
                          <a:ea typeface="MS Mincho" panose="02020609040205080304" pitchFamily="49" charset="-128"/>
                          <a:cs typeface="Times New Roman" panose="02020603050405020304" pitchFamily="18" charset="0"/>
                        </a:rPr>
                        <a:t>Member</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5000"/>
                        </a:lnSpc>
                        <a:spcBef>
                          <a:spcPts val="1200"/>
                        </a:spcBef>
                        <a:spcAft>
                          <a:spcPts val="1200"/>
                        </a:spcAft>
                      </a:pPr>
                      <a:r>
                        <a:rPr lang="en-US" sz="1200" dirty="0">
                          <a:effectLst/>
                          <a:latin typeface="Arial" panose="020B0604020202020204" pitchFamily="34" charset="0"/>
                          <a:ea typeface="MS Mincho" panose="02020609040205080304" pitchFamily="49" charset="-128"/>
                          <a:cs typeface="Times New Roman" panose="02020603050405020304" pitchFamily="18" charset="0"/>
                        </a:rPr>
                        <a:t>1</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5000"/>
                        </a:lnSpc>
                        <a:spcBef>
                          <a:spcPts val="1200"/>
                        </a:spcBef>
                        <a:spcAft>
                          <a:spcPts val="1200"/>
                        </a:spcAft>
                      </a:pPr>
                      <a:r>
                        <a:rPr lang="en-US" sz="1200">
                          <a:effectLst/>
                          <a:latin typeface="Arial" panose="020B0604020202020204" pitchFamily="34" charset="0"/>
                          <a:ea typeface="MS Mincho" panose="02020609040205080304" pitchFamily="49" charset="-128"/>
                          <a:cs typeface="Times New Roman" panose="02020603050405020304" pitchFamily="18" charset="0"/>
                        </a:rPr>
                        <a:t>2</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5000"/>
                        </a:lnSpc>
                        <a:spcBef>
                          <a:spcPts val="1200"/>
                        </a:spcBef>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5000"/>
                        </a:lnSpc>
                        <a:spcBef>
                          <a:spcPts val="1200"/>
                        </a:spcBef>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extLst>
                  <a:ext uri="{0D108BD9-81ED-4DB2-BD59-A6C34878D82A}">
                    <a16:rowId xmlns:a16="http://schemas.microsoft.com/office/drawing/2014/main" xmlns="" val="1869298117"/>
                  </a:ext>
                </a:extLst>
              </a:tr>
              <a:tr h="452764">
                <a:tc>
                  <a:txBody>
                    <a:bodyPr/>
                    <a:lstStyle/>
                    <a:p>
                      <a:pPr algn="l">
                        <a:lnSpc>
                          <a:spcPct val="115000"/>
                        </a:lnSpc>
                        <a:spcBef>
                          <a:spcPts val="1200"/>
                        </a:spcBef>
                        <a:spcAft>
                          <a:spcPts val="1200"/>
                        </a:spcAft>
                      </a:pPr>
                      <a:r>
                        <a:rPr lang="en-U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Ms Nomonde Hlatshaneni</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l">
                        <a:lnSpc>
                          <a:spcPct val="115000"/>
                        </a:lnSpc>
                        <a:spcBef>
                          <a:spcPts val="1200"/>
                        </a:spcBef>
                        <a:spcAft>
                          <a:spcPts val="1200"/>
                        </a:spcAft>
                      </a:pPr>
                      <a:r>
                        <a:rPr lang="en-U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Member</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5000"/>
                        </a:lnSpc>
                        <a:spcBef>
                          <a:spcPts val="1200"/>
                        </a:spcBef>
                        <a:spcAft>
                          <a:spcPts val="1200"/>
                        </a:spcAft>
                      </a:pPr>
                      <a:r>
                        <a:rPr lang="en-US" sz="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5000"/>
                        </a:lnSpc>
                        <a:spcBef>
                          <a:spcPts val="1200"/>
                        </a:spcBef>
                        <a:spcAft>
                          <a:spcPts val="1200"/>
                        </a:spcAft>
                      </a:pPr>
                      <a:r>
                        <a:rPr lang="en-US" sz="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2</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5000"/>
                        </a:lnSpc>
                        <a:spcBef>
                          <a:spcPts val="1200"/>
                        </a:spcBef>
                      </a:pPr>
                      <a:r>
                        <a:rPr lang="en-US" sz="1100">
                          <a:effectLst/>
                          <a:latin typeface="Arial" panose="020B0604020202020204" pitchFamily="34" charset="0"/>
                          <a:ea typeface="Arial" panose="020B0604020202020204" pitchFamily="34" charset="0"/>
                          <a:cs typeface="Times New Roman" panose="02020603050405020304" pitchFamily="18" charset="0"/>
                        </a:rPr>
                        <a:t>2</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5000"/>
                        </a:lnSpc>
                        <a:spcBef>
                          <a:spcPts val="1200"/>
                        </a:spcBef>
                      </a:pPr>
                      <a:r>
                        <a:rPr lang="en-US" sz="1100">
                          <a:effectLst/>
                          <a:latin typeface="Arial" panose="020B0604020202020204" pitchFamily="34" charset="0"/>
                          <a:ea typeface="Arial" panose="020B0604020202020204" pitchFamily="34" charset="0"/>
                          <a:cs typeface="Times New Roman" panose="02020603050405020304" pitchFamily="18" charset="0"/>
                        </a:rPr>
                        <a:t>2</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extLst>
                  <a:ext uri="{0D108BD9-81ED-4DB2-BD59-A6C34878D82A}">
                    <a16:rowId xmlns:a16="http://schemas.microsoft.com/office/drawing/2014/main" xmlns="" val="3749211667"/>
                  </a:ext>
                </a:extLst>
              </a:tr>
              <a:tr h="452764">
                <a:tc>
                  <a:txBody>
                    <a:bodyPr/>
                    <a:lstStyle/>
                    <a:p>
                      <a:pPr algn="l">
                        <a:lnSpc>
                          <a:spcPct val="115000"/>
                        </a:lnSpc>
                        <a:spcBef>
                          <a:spcPts val="1200"/>
                        </a:spcBef>
                        <a:spcAft>
                          <a:spcPts val="1200"/>
                        </a:spcAft>
                      </a:pPr>
                      <a:r>
                        <a:rPr lang="en-US" sz="1200">
                          <a:effectLst/>
                          <a:latin typeface="Arial" panose="020B0604020202020204" pitchFamily="34" charset="0"/>
                          <a:ea typeface="MS Mincho" panose="02020609040205080304" pitchFamily="49" charset="-128"/>
                          <a:cs typeface="Times New Roman" panose="02020603050405020304" pitchFamily="18" charset="0"/>
                        </a:rPr>
                        <a:t>Mr Melvyn Lubega</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l">
                        <a:lnSpc>
                          <a:spcPct val="115000"/>
                        </a:lnSpc>
                        <a:spcBef>
                          <a:spcPts val="1200"/>
                        </a:spcBef>
                        <a:spcAft>
                          <a:spcPts val="1200"/>
                        </a:spcAft>
                      </a:pPr>
                      <a:r>
                        <a:rPr lang="en-US" sz="1200" dirty="0">
                          <a:effectLst/>
                          <a:latin typeface="Arial" panose="020B0604020202020204" pitchFamily="34" charset="0"/>
                          <a:ea typeface="MS Mincho" panose="02020609040205080304" pitchFamily="49" charset="-128"/>
                          <a:cs typeface="Times New Roman" panose="02020603050405020304" pitchFamily="18" charset="0"/>
                        </a:rPr>
                        <a:t>Member</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5000"/>
                        </a:lnSpc>
                        <a:spcBef>
                          <a:spcPts val="1200"/>
                        </a:spcBef>
                        <a:spcAft>
                          <a:spcPts val="1200"/>
                        </a:spcAft>
                      </a:pPr>
                      <a:r>
                        <a:rPr lang="en-US" sz="1200">
                          <a:effectLst/>
                          <a:latin typeface="Arial" panose="020B0604020202020204" pitchFamily="34" charset="0"/>
                          <a:ea typeface="MS Mincho" panose="02020609040205080304" pitchFamily="49" charset="-128"/>
                          <a:cs typeface="Times New Roman" panose="02020603050405020304" pitchFamily="18" charset="0"/>
                        </a:rPr>
                        <a:t>1</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5000"/>
                        </a:lnSpc>
                        <a:spcBef>
                          <a:spcPts val="1200"/>
                        </a:spcBef>
                        <a:spcAft>
                          <a:spcPts val="1200"/>
                        </a:spcAft>
                      </a:pPr>
                      <a:r>
                        <a:rPr lang="en-US" sz="1200" dirty="0">
                          <a:effectLst/>
                          <a:latin typeface="Arial" panose="020B0604020202020204" pitchFamily="34" charset="0"/>
                          <a:ea typeface="MS Mincho" panose="02020609040205080304" pitchFamily="49" charset="-128"/>
                          <a:cs typeface="Times New Roman" panose="02020603050405020304" pitchFamily="18" charset="0"/>
                        </a:rPr>
                        <a:t>1</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5000"/>
                        </a:lnSpc>
                        <a:spcBef>
                          <a:spcPts val="1200"/>
                        </a:spcBef>
                      </a:pPr>
                      <a:r>
                        <a:rPr lang="en-US" sz="1100">
                          <a:effectLst/>
                          <a:latin typeface="Arial" panose="020B0604020202020204" pitchFamily="34" charset="0"/>
                          <a:ea typeface="Arial" panose="020B0604020202020204" pitchFamily="34" charset="0"/>
                          <a:cs typeface="Times New Roman" panose="02020603050405020304" pitchFamily="18" charset="0"/>
                        </a:rPr>
                        <a:t>2</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5000"/>
                        </a:lnSpc>
                        <a:spcBef>
                          <a:spcPts val="1200"/>
                        </a:spcBef>
                      </a:pPr>
                      <a:r>
                        <a:rPr lang="en-US" sz="1100">
                          <a:effectLst/>
                          <a:latin typeface="Arial" panose="020B0604020202020204" pitchFamily="34" charset="0"/>
                          <a:ea typeface="Arial" panose="020B0604020202020204" pitchFamily="34" charset="0"/>
                          <a:cs typeface="Times New Roman" panose="02020603050405020304" pitchFamily="18" charset="0"/>
                        </a:rPr>
                        <a:t>2</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extLst>
                  <a:ext uri="{0D108BD9-81ED-4DB2-BD59-A6C34878D82A}">
                    <a16:rowId xmlns:a16="http://schemas.microsoft.com/office/drawing/2014/main" xmlns="" val="1280198693"/>
                  </a:ext>
                </a:extLst>
              </a:tr>
              <a:tr h="452764">
                <a:tc>
                  <a:txBody>
                    <a:bodyPr/>
                    <a:lstStyle/>
                    <a:p>
                      <a:pPr algn="l">
                        <a:lnSpc>
                          <a:spcPct val="115000"/>
                        </a:lnSpc>
                        <a:spcBef>
                          <a:spcPts val="1200"/>
                        </a:spcBef>
                        <a:spcAft>
                          <a:spcPts val="1200"/>
                        </a:spcAft>
                      </a:pPr>
                      <a:r>
                        <a:rPr lang="en-U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Prof Christian Michael Adendorff</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l">
                        <a:lnSpc>
                          <a:spcPct val="115000"/>
                        </a:lnSpc>
                        <a:spcBef>
                          <a:spcPts val="1200"/>
                        </a:spcBef>
                        <a:spcAft>
                          <a:spcPts val="1200"/>
                        </a:spcAft>
                      </a:pPr>
                      <a:r>
                        <a:rPr lang="en-U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Member</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5000"/>
                        </a:lnSpc>
                        <a:spcBef>
                          <a:spcPts val="1200"/>
                        </a:spcBef>
                        <a:spcAft>
                          <a:spcPts val="1200"/>
                        </a:spcAft>
                      </a:pPr>
                      <a:r>
                        <a:rPr lang="en-U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5000"/>
                        </a:lnSpc>
                        <a:spcBef>
                          <a:spcPts val="1200"/>
                        </a:spcBef>
                        <a:spcAft>
                          <a:spcPts val="1200"/>
                        </a:spcAft>
                      </a:pPr>
                      <a:r>
                        <a:rPr lang="en-U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2</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5000"/>
                        </a:lnSpc>
                        <a:spcBef>
                          <a:spcPts val="1200"/>
                        </a:spcBef>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5000"/>
                        </a:lnSpc>
                        <a:spcBef>
                          <a:spcPts val="1200"/>
                        </a:spcBef>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extLst>
                  <a:ext uri="{0D108BD9-81ED-4DB2-BD59-A6C34878D82A}">
                    <a16:rowId xmlns:a16="http://schemas.microsoft.com/office/drawing/2014/main" xmlns="" val="4040721185"/>
                  </a:ext>
                </a:extLst>
              </a:tr>
              <a:tr h="452764">
                <a:tc>
                  <a:txBody>
                    <a:bodyPr/>
                    <a:lstStyle/>
                    <a:p>
                      <a:pPr algn="l">
                        <a:lnSpc>
                          <a:spcPct val="115000"/>
                        </a:lnSpc>
                        <a:spcBef>
                          <a:spcPts val="1200"/>
                        </a:spcBef>
                        <a:spcAft>
                          <a:spcPts val="1200"/>
                        </a:spcAft>
                      </a:pPr>
                      <a:r>
                        <a:rPr lang="en-US" sz="1200" dirty="0" err="1">
                          <a:effectLst/>
                          <a:latin typeface="Arial" panose="020B0604020202020204" pitchFamily="34" charset="0"/>
                          <a:ea typeface="MS Mincho" panose="02020609040205080304" pitchFamily="49" charset="-128"/>
                          <a:cs typeface="Times New Roman" panose="02020603050405020304" pitchFamily="18" charset="0"/>
                        </a:rPr>
                        <a:t>Mr</a:t>
                      </a:r>
                      <a:r>
                        <a:rPr lang="en-US" sz="1200" dirty="0">
                          <a:effectLst/>
                          <a:latin typeface="Arial" panose="020B0604020202020204" pitchFamily="34" charset="0"/>
                          <a:ea typeface="MS Mincho" panose="02020609040205080304" pitchFamily="49" charset="-128"/>
                          <a:cs typeface="Times New Roman" panose="02020603050405020304" pitchFamily="18" charset="0"/>
                        </a:rPr>
                        <a:t> Lionel Ricardo Adendorf</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l">
                        <a:lnSpc>
                          <a:spcPct val="115000"/>
                        </a:lnSpc>
                        <a:spcBef>
                          <a:spcPts val="1200"/>
                        </a:spcBef>
                        <a:spcAft>
                          <a:spcPts val="1200"/>
                        </a:spcAft>
                      </a:pPr>
                      <a:r>
                        <a:rPr lang="en-US" sz="1200">
                          <a:effectLst/>
                          <a:latin typeface="Arial" panose="020B0604020202020204" pitchFamily="34" charset="0"/>
                          <a:ea typeface="MS Mincho" panose="02020609040205080304" pitchFamily="49" charset="-128"/>
                          <a:cs typeface="Times New Roman" panose="02020603050405020304" pitchFamily="18" charset="0"/>
                        </a:rPr>
                        <a:t>Member</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5000"/>
                        </a:lnSpc>
                        <a:spcBef>
                          <a:spcPts val="1200"/>
                        </a:spcBef>
                        <a:spcAft>
                          <a:spcPts val="1200"/>
                        </a:spcAft>
                      </a:pPr>
                      <a:r>
                        <a:rPr lang="en-US" sz="1200">
                          <a:effectLst/>
                          <a:latin typeface="Arial" panose="020B0604020202020204" pitchFamily="34" charset="0"/>
                          <a:ea typeface="MS Mincho" panose="02020609040205080304" pitchFamily="49" charset="-128"/>
                          <a:cs typeface="Times New Roman" panose="02020603050405020304" pitchFamily="18" charset="0"/>
                        </a:rPr>
                        <a:t>1</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5000"/>
                        </a:lnSpc>
                        <a:spcBef>
                          <a:spcPts val="1200"/>
                        </a:spcBef>
                        <a:spcAft>
                          <a:spcPts val="1200"/>
                        </a:spcAft>
                      </a:pPr>
                      <a:r>
                        <a:rPr lang="en-US" sz="1200">
                          <a:effectLst/>
                          <a:latin typeface="Arial" panose="020B0604020202020204" pitchFamily="34" charset="0"/>
                          <a:ea typeface="MS Mincho" panose="02020609040205080304" pitchFamily="49" charset="-128"/>
                          <a:cs typeface="Times New Roman" panose="02020603050405020304" pitchFamily="18" charset="0"/>
                        </a:rPr>
                        <a:t>2</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5000"/>
                        </a:lnSpc>
                        <a:spcBef>
                          <a:spcPts val="1200"/>
                        </a:spcBef>
                      </a:pPr>
                      <a:r>
                        <a:rPr lang="en-US" sz="1100">
                          <a:effectLst/>
                          <a:latin typeface="Arial" panose="020B0604020202020204" pitchFamily="34" charset="0"/>
                          <a:ea typeface="Arial" panose="020B0604020202020204" pitchFamily="34" charset="0"/>
                          <a:cs typeface="Times New Roman" panose="02020603050405020304" pitchFamily="18" charset="0"/>
                        </a:rPr>
                        <a:t>2</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5000"/>
                        </a:lnSpc>
                        <a:spcBef>
                          <a:spcPts val="1200"/>
                        </a:spcBef>
                      </a:pPr>
                      <a:r>
                        <a:rPr lang="en-US" sz="1100">
                          <a:effectLst/>
                          <a:latin typeface="Arial" panose="020B0604020202020204" pitchFamily="34" charset="0"/>
                          <a:ea typeface="Arial" panose="020B0604020202020204" pitchFamily="34" charset="0"/>
                          <a:cs typeface="Times New Roman" panose="02020603050405020304" pitchFamily="18" charset="0"/>
                        </a:rPr>
                        <a:t>2</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extLst>
                  <a:ext uri="{0D108BD9-81ED-4DB2-BD59-A6C34878D82A}">
                    <a16:rowId xmlns:a16="http://schemas.microsoft.com/office/drawing/2014/main" xmlns="" val="3088709809"/>
                  </a:ext>
                </a:extLst>
              </a:tr>
              <a:tr h="452764">
                <a:tc>
                  <a:txBody>
                    <a:bodyPr/>
                    <a:lstStyle/>
                    <a:p>
                      <a:pPr algn="l">
                        <a:lnSpc>
                          <a:spcPct val="115000"/>
                        </a:lnSpc>
                        <a:spcBef>
                          <a:spcPts val="1200"/>
                        </a:spcBef>
                        <a:spcAft>
                          <a:spcPts val="1200"/>
                        </a:spcAft>
                      </a:pPr>
                      <a:r>
                        <a:rPr lang="en-U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Mr William Trevor Rammitlwa</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l">
                        <a:lnSpc>
                          <a:spcPct val="115000"/>
                        </a:lnSpc>
                        <a:spcBef>
                          <a:spcPts val="1200"/>
                        </a:spcBef>
                        <a:spcAft>
                          <a:spcPts val="1200"/>
                        </a:spcAft>
                      </a:pPr>
                      <a:r>
                        <a:rPr lang="en-U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CEO</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5000"/>
                        </a:lnSpc>
                        <a:spcBef>
                          <a:spcPts val="1200"/>
                        </a:spcBef>
                        <a:spcAft>
                          <a:spcPts val="1200"/>
                        </a:spcAft>
                      </a:pPr>
                      <a:r>
                        <a:rPr lang="en-U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5000"/>
                        </a:lnSpc>
                        <a:spcBef>
                          <a:spcPts val="1200"/>
                        </a:spcBef>
                        <a:spcAft>
                          <a:spcPts val="1200"/>
                        </a:spcAft>
                      </a:pPr>
                      <a:r>
                        <a:rPr lang="en-U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2</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5000"/>
                        </a:lnSpc>
                        <a:spcBef>
                          <a:spcPts val="1200"/>
                        </a:spcBef>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algn="ctr">
                        <a:lnSpc>
                          <a:spcPct val="115000"/>
                        </a:lnSpc>
                        <a:spcBef>
                          <a:spcPts val="1200"/>
                        </a:spcBef>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extLst>
                  <a:ext uri="{0D108BD9-81ED-4DB2-BD59-A6C34878D82A}">
                    <a16:rowId xmlns:a16="http://schemas.microsoft.com/office/drawing/2014/main" xmlns="" val="2337860207"/>
                  </a:ext>
                </a:extLst>
              </a:tr>
              <a:tr h="452764">
                <a:tc>
                  <a:txBody>
                    <a:bodyPr/>
                    <a:lstStyle/>
                    <a:p>
                      <a:pPr algn="l">
                        <a:lnSpc>
                          <a:spcPct val="115000"/>
                        </a:lnSpc>
                        <a:spcBef>
                          <a:spcPts val="1200"/>
                        </a:spcBef>
                        <a:spcAft>
                          <a:spcPts val="1200"/>
                        </a:spcAft>
                      </a:pPr>
                      <a:r>
                        <a:rPr lang="en-US" sz="1200">
                          <a:effectLst/>
                          <a:latin typeface="Arial" panose="020B0604020202020204" pitchFamily="34" charset="0"/>
                          <a:ea typeface="MS Mincho" panose="02020609040205080304" pitchFamily="49" charset="-128"/>
                          <a:cs typeface="Times New Roman" panose="02020603050405020304" pitchFamily="18" charset="0"/>
                        </a:rPr>
                        <a:t>Mr Jaruzelski Leonid Le Guma</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l">
                        <a:lnSpc>
                          <a:spcPct val="115000"/>
                        </a:lnSpc>
                        <a:spcBef>
                          <a:spcPts val="1200"/>
                        </a:spcBef>
                        <a:spcAft>
                          <a:spcPts val="1200"/>
                        </a:spcAft>
                      </a:pPr>
                      <a:r>
                        <a:rPr lang="en-US" sz="1200" dirty="0">
                          <a:effectLst/>
                          <a:latin typeface="Arial" panose="020B0604020202020204" pitchFamily="34" charset="0"/>
                          <a:ea typeface="MS Mincho" panose="02020609040205080304" pitchFamily="49" charset="-128"/>
                          <a:cs typeface="Times New Roman" panose="02020603050405020304" pitchFamily="18" charset="0"/>
                        </a:rPr>
                        <a:t>ARC Chairperson</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5000"/>
                        </a:lnSpc>
                        <a:spcBef>
                          <a:spcPts val="1200"/>
                        </a:spcBef>
                        <a:spcAft>
                          <a:spcPts val="1200"/>
                        </a:spcAft>
                      </a:pPr>
                      <a:r>
                        <a:rPr lang="en-US" sz="1200">
                          <a:effectLst/>
                          <a:latin typeface="Arial" panose="020B0604020202020204" pitchFamily="34" charset="0"/>
                          <a:ea typeface="MS Mincho" panose="02020609040205080304" pitchFamily="49" charset="-128"/>
                          <a:cs typeface="Times New Roman" panose="02020603050405020304" pitchFamily="18" charset="0"/>
                        </a:rPr>
                        <a:t>1</a:t>
                      </a:r>
                      <a:endParaRPr lang="en-ZA" sz="12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5000"/>
                        </a:lnSpc>
                        <a:spcBef>
                          <a:spcPts val="1200"/>
                        </a:spcBef>
                        <a:spcAft>
                          <a:spcPts val="1200"/>
                        </a:spcAft>
                      </a:pPr>
                      <a:r>
                        <a:rPr lang="en-US" sz="1200" dirty="0">
                          <a:effectLst/>
                          <a:latin typeface="Arial" panose="020B0604020202020204" pitchFamily="34" charset="0"/>
                          <a:ea typeface="MS Mincho" panose="02020609040205080304" pitchFamily="49" charset="-128"/>
                          <a:cs typeface="Times New Roman" panose="02020603050405020304" pitchFamily="18" charset="0"/>
                        </a:rPr>
                        <a:t>2</a:t>
                      </a:r>
                      <a:endParaRPr lang="en-Z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5000"/>
                        </a:lnSpc>
                        <a:spcBef>
                          <a:spcPts val="1200"/>
                        </a:spcBef>
                      </a:pPr>
                      <a:r>
                        <a:rPr lang="en-US" sz="1100">
                          <a:effectLst/>
                          <a:latin typeface="Arial" panose="020B0604020202020204" pitchFamily="34" charset="0"/>
                          <a:ea typeface="Arial" panose="020B0604020202020204" pitchFamily="34" charset="0"/>
                          <a:cs typeface="Times New Roman" panose="02020603050405020304" pitchFamily="18" charset="0"/>
                        </a:rPr>
                        <a:t>2</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tc>
                  <a:txBody>
                    <a:bodyPr/>
                    <a:lstStyle/>
                    <a:p>
                      <a:pPr algn="ctr">
                        <a:lnSpc>
                          <a:spcPct val="115000"/>
                        </a:lnSpc>
                        <a:spcBef>
                          <a:spcPts val="1200"/>
                        </a:spcBef>
                      </a:pPr>
                      <a:r>
                        <a:rPr lang="en-US" sz="1100" dirty="0">
                          <a:effectLst/>
                          <a:latin typeface="Arial" panose="020B0604020202020204" pitchFamily="34" charset="0"/>
                          <a:ea typeface="Arial" panose="020B0604020202020204" pitchFamily="34" charset="0"/>
                          <a:cs typeface="Times New Roman" panose="02020603050405020304" pitchFamily="18" charset="0"/>
                        </a:rPr>
                        <a:t>1</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tcPr>
                </a:tc>
                <a:extLst>
                  <a:ext uri="{0D108BD9-81ED-4DB2-BD59-A6C34878D82A}">
                    <a16:rowId xmlns:a16="http://schemas.microsoft.com/office/drawing/2014/main" xmlns="" val="703334350"/>
                  </a:ext>
                </a:extLst>
              </a:tr>
            </a:tbl>
          </a:graphicData>
        </a:graphic>
      </p:graphicFrame>
    </p:spTree>
    <p:extLst>
      <p:ext uri="{BB962C8B-B14F-4D97-AF65-F5344CB8AC3E}">
        <p14:creationId xmlns:p14="http://schemas.microsoft.com/office/powerpoint/2010/main" xmlns="" val="3594560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235570" y="1214914"/>
            <a:ext cx="11263660" cy="5047536"/>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sym typeface="Arial Bold"/>
              </a:rPr>
              <a:t>Financial Information</a:t>
            </a:r>
          </a:p>
          <a:p>
            <a:pPr algn="ctr"/>
            <a:endParaRPr lang="en-US" sz="2800" b="1" dirty="0">
              <a:latin typeface="Arial" panose="020B0604020202020204" pitchFamily="34" charset="0"/>
              <a:cs typeface="Arial" panose="020B0604020202020204" pitchFamily="34" charset="0"/>
              <a:sym typeface="Arial Bold"/>
            </a:endParaRPr>
          </a:p>
          <a:p>
            <a:r>
              <a:rPr lang="en-ZA" sz="1600" b="1" dirty="0">
                <a:latin typeface="Arial" panose="020B0604020202020204" pitchFamily="34" charset="0"/>
                <a:cs typeface="Arial" panose="020B0604020202020204" pitchFamily="34" charset="0"/>
              </a:rPr>
              <a:t>Quarter 3</a:t>
            </a:r>
          </a:p>
          <a:p>
            <a:pPr marL="285750" marR="0" lvl="0" indent="-285750" fontAlgn="auto">
              <a:lnSpc>
                <a:spcPct val="115000"/>
              </a:lnSpc>
              <a:spcBef>
                <a:spcPts val="0"/>
              </a:spcBef>
              <a:spcAft>
                <a:spcPts val="0"/>
              </a:spcAft>
              <a:buClrTx/>
              <a:buSzTx/>
              <a:buFont typeface="Wingdings" panose="05000000000000000000" pitchFamily="2" charset="2"/>
              <a:buChar char="§"/>
              <a:tabLst/>
              <a:defRPr/>
            </a:pPr>
            <a:r>
              <a:rPr lang="en-US" sz="1600" dirty="0">
                <a:solidFill>
                  <a:srgbClr val="000000"/>
                </a:solidFill>
                <a:latin typeface="Arial" panose="020B0604020202020204" pitchFamily="34" charset="0"/>
                <a:ea typeface="MS Mincho" panose="02020609040205080304" pitchFamily="49" charset="-128"/>
                <a:cs typeface="Arial" panose="020B0604020202020204" pitchFamily="34" charset="0"/>
              </a:rPr>
              <a:t>NEMISA posted a surplus of </a:t>
            </a:r>
            <a:r>
              <a:rPr lang="en-ZA" sz="1600" dirty="0">
                <a:solidFill>
                  <a:srgbClr val="000000"/>
                </a:solidFill>
                <a:latin typeface="Arial" panose="020B0604020202020204" pitchFamily="34" charset="0"/>
                <a:ea typeface="MS Mincho" panose="02020609040205080304" pitchFamily="49" charset="-128"/>
                <a:cs typeface="Arial" panose="020B0604020202020204" pitchFamily="34" charset="0"/>
              </a:rPr>
              <a:t>R487,128.57 </a:t>
            </a:r>
            <a:r>
              <a:rPr lang="en-US" sz="1600" dirty="0">
                <a:solidFill>
                  <a:srgbClr val="000000"/>
                </a:solidFill>
                <a:latin typeface="Arial" panose="020B0604020202020204" pitchFamily="34" charset="0"/>
                <a:ea typeface="MS Mincho" panose="02020609040205080304" pitchFamily="49" charset="-128"/>
                <a:cs typeface="Arial" panose="020B0604020202020204" pitchFamily="34" charset="0"/>
              </a:rPr>
              <a:t>for the quarter ending 31 December 2021</a:t>
            </a:r>
          </a:p>
          <a:p>
            <a:pPr marL="285750" marR="0" lvl="0" indent="-285750" fontAlgn="auto">
              <a:lnSpc>
                <a:spcPct val="115000"/>
              </a:lnSpc>
              <a:spcBef>
                <a:spcPts val="0"/>
              </a:spcBef>
              <a:spcAft>
                <a:spcPts val="0"/>
              </a:spcAft>
              <a:buClrTx/>
              <a:buSzTx/>
              <a:buFont typeface="Wingdings" panose="05000000000000000000" pitchFamily="2" charset="2"/>
              <a:buChar char="§"/>
              <a:tabLst/>
              <a:defRPr/>
            </a:pPr>
            <a:r>
              <a:rPr lang="en-US" sz="1600" dirty="0">
                <a:solidFill>
                  <a:srgbClr val="000000"/>
                </a:solidFill>
                <a:latin typeface="Arial" panose="020B0604020202020204" pitchFamily="34" charset="0"/>
                <a:ea typeface="MS Mincho" panose="02020609040205080304" pitchFamily="49" charset="-128"/>
                <a:cs typeface="Arial" panose="020B0604020202020204" pitchFamily="34" charset="0"/>
              </a:rPr>
              <a:t>NEMISA is in a good financial health situation, the entity has a strong cashflow flow balance and remains liquid and solvent.</a:t>
            </a:r>
          </a:p>
          <a:p>
            <a:pPr marL="285750" indent="-285750">
              <a:lnSpc>
                <a:spcPct val="115000"/>
              </a:lnSpc>
              <a:buFont typeface="Wingdings" panose="05000000000000000000" pitchFamily="2" charset="2"/>
              <a:buChar char="§"/>
              <a:defRPr/>
            </a:pPr>
            <a:r>
              <a:rPr lang="en-US" sz="1600" dirty="0">
                <a:solidFill>
                  <a:srgbClr val="000000"/>
                </a:solidFill>
                <a:latin typeface="Arial" panose="020B0604020202020204" pitchFamily="34" charset="0"/>
                <a:ea typeface="MS Mincho" panose="02020609040205080304" pitchFamily="49" charset="-128"/>
                <a:cs typeface="Arial" panose="020B0604020202020204" pitchFamily="34" charset="0"/>
              </a:rPr>
              <a:t>Current ratio: 1:1, this is the same as the industry norm of 1:1.</a:t>
            </a:r>
          </a:p>
          <a:p>
            <a:pPr marL="285750" indent="-285750">
              <a:lnSpc>
                <a:spcPct val="115000"/>
              </a:lnSpc>
              <a:buFont typeface="Wingdings" panose="05000000000000000000" pitchFamily="2" charset="2"/>
              <a:buChar char="§"/>
              <a:defRPr/>
            </a:pPr>
            <a:r>
              <a:rPr lang="en-US" sz="1600" dirty="0">
                <a:solidFill>
                  <a:srgbClr val="000000"/>
                </a:solidFill>
                <a:latin typeface="Arial" panose="020B0604020202020204" pitchFamily="34" charset="0"/>
                <a:ea typeface="MS Mincho" panose="02020609040205080304" pitchFamily="49" charset="-128"/>
                <a:cs typeface="Arial" panose="020B0604020202020204" pitchFamily="34" charset="0"/>
              </a:rPr>
              <a:t>Total debt to ratio: </a:t>
            </a:r>
            <a:r>
              <a:rPr lang="en-ZA" sz="1600" dirty="0">
                <a:solidFill>
                  <a:srgbClr val="000000"/>
                </a:solidFill>
                <a:latin typeface="Arial" panose="020B0604020202020204" pitchFamily="34" charset="0"/>
                <a:ea typeface="MS Mincho" panose="02020609040205080304" pitchFamily="49" charset="-128"/>
                <a:cs typeface="Arial" panose="020B0604020202020204" pitchFamily="34" charset="0"/>
              </a:rPr>
              <a:t>0.9:1</a:t>
            </a:r>
          </a:p>
          <a:p>
            <a:r>
              <a:rPr lang="en-US" b="1" dirty="0"/>
              <a:t/>
            </a:r>
            <a:br>
              <a:rPr lang="en-US" b="1" dirty="0"/>
            </a:br>
            <a:endParaRPr lang="en-US" sz="16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r>
              <a:rPr lang="en-ZA" sz="1600" b="1" dirty="0">
                <a:latin typeface="Arial" panose="020B0604020202020204" pitchFamily="34" charset="0"/>
                <a:cs typeface="Arial" panose="020B0604020202020204" pitchFamily="34" charset="0"/>
              </a:rPr>
              <a:t>Quarter 4</a:t>
            </a:r>
          </a:p>
          <a:p>
            <a:pPr marL="285750" indent="-285750">
              <a:buFont typeface="Wingdings" panose="05000000000000000000" pitchFamily="2" charset="2"/>
              <a:buChar char="§"/>
            </a:pPr>
            <a:r>
              <a:rPr lang="en-US" sz="1600" dirty="0">
                <a:solidFill>
                  <a:srgbClr val="000000"/>
                </a:solidFill>
                <a:latin typeface="Arial" panose="020B0604020202020204" pitchFamily="34" charset="0"/>
                <a:ea typeface="MS Mincho" panose="02020609040205080304" pitchFamily="49" charset="-128"/>
                <a:cs typeface="Arial" panose="020B0604020202020204" pitchFamily="34" charset="0"/>
              </a:rPr>
              <a:t>NEMISA made a surplus of R3 521,376.88 for the quarter. </a:t>
            </a:r>
          </a:p>
          <a:p>
            <a:pPr marL="285750" indent="-285750">
              <a:buFont typeface="Wingdings" panose="05000000000000000000" pitchFamily="2" charset="2"/>
              <a:buChar char="§"/>
            </a:pPr>
            <a:r>
              <a:rPr lang="en-US" sz="1600" dirty="0">
                <a:solidFill>
                  <a:srgbClr val="000000"/>
                </a:solidFill>
                <a:latin typeface="Arial" panose="020B0604020202020204" pitchFamily="34" charset="0"/>
                <a:ea typeface="MS Mincho" panose="02020609040205080304" pitchFamily="49" charset="-128"/>
                <a:cs typeface="Arial" panose="020B0604020202020204" pitchFamily="34" charset="0"/>
              </a:rPr>
              <a:t>The Entity has a strong cash flow balance and remains liquid and solvent. </a:t>
            </a:r>
          </a:p>
          <a:p>
            <a:pPr marL="285750" indent="-285750">
              <a:buFont typeface="Wingdings" panose="05000000000000000000" pitchFamily="2" charset="2"/>
              <a:buChar char="§"/>
            </a:pPr>
            <a:r>
              <a:rPr lang="en-US" sz="1600" dirty="0">
                <a:solidFill>
                  <a:srgbClr val="000000"/>
                </a:solidFill>
                <a:latin typeface="Arial" panose="020B0604020202020204" pitchFamily="34" charset="0"/>
                <a:ea typeface="MS Mincho" panose="02020609040205080304" pitchFamily="49" charset="-128"/>
                <a:cs typeface="Arial" panose="020B0604020202020204" pitchFamily="34" charset="0"/>
              </a:rPr>
              <a:t>The current ratio is 1:1; this is the same as the industry norm of 1:1.</a:t>
            </a:r>
          </a:p>
          <a:p>
            <a:pPr marL="285750" indent="-285750">
              <a:buFont typeface="Wingdings" panose="05000000000000000000" pitchFamily="2" charset="2"/>
              <a:buChar char="§"/>
            </a:pPr>
            <a:r>
              <a:rPr lang="en-US" sz="1600" dirty="0">
                <a:solidFill>
                  <a:srgbClr val="000000"/>
                </a:solidFill>
                <a:latin typeface="Arial" panose="020B0604020202020204" pitchFamily="34" charset="0"/>
                <a:ea typeface="MS Mincho" panose="02020609040205080304" pitchFamily="49" charset="-128"/>
                <a:cs typeface="Arial" panose="020B0604020202020204" pitchFamily="34" charset="0"/>
              </a:rPr>
              <a:t>The debt ratio is 0.9:1, which indicates that cash flow is sufficient to fund long and short-term liabilities.</a:t>
            </a:r>
          </a:p>
          <a:p>
            <a:pPr marL="285750" indent="-285750">
              <a:buFont typeface="Wingdings" panose="05000000000000000000" pitchFamily="2" charset="2"/>
              <a:buChar char="§"/>
            </a:pPr>
            <a:r>
              <a:rPr lang="en-US" sz="1600" dirty="0">
                <a:solidFill>
                  <a:srgbClr val="000000"/>
                </a:solidFill>
                <a:latin typeface="Arial" panose="020B0604020202020204" pitchFamily="34" charset="0"/>
                <a:ea typeface="MS Mincho" panose="02020609040205080304" pitchFamily="49" charset="-128"/>
                <a:cs typeface="Arial" panose="020B0604020202020204" pitchFamily="34" charset="0"/>
              </a:rPr>
              <a:t>There was no fruitless and wasteful, irregular  expenditure for the quarter  </a:t>
            </a:r>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10758" y="0"/>
            <a:ext cx="2991394" cy="1221209"/>
          </a:xfrm>
          <a:prstGeom prst="rect">
            <a:avLst/>
          </a:prstGeom>
        </p:spPr>
      </p:pic>
    </p:spTree>
    <p:extLst>
      <p:ext uri="{BB962C8B-B14F-4D97-AF65-F5344CB8AC3E}">
        <p14:creationId xmlns:p14="http://schemas.microsoft.com/office/powerpoint/2010/main" xmlns="" val="4230657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310246" y="836962"/>
            <a:ext cx="11263660" cy="4073423"/>
          </a:xfrm>
          <a:prstGeom prst="rect">
            <a:avLst/>
          </a:prstGeom>
          <a:noFill/>
        </p:spPr>
        <p:txBody>
          <a:bodyPr wrap="square" rtlCol="0">
            <a:spAutoFit/>
          </a:bodyPr>
          <a:lstStyle/>
          <a:p>
            <a:pPr algn="ctr"/>
            <a:r>
              <a:rPr lang="en-US" sz="2800" b="1" dirty="0">
                <a:sym typeface="Arial Bold"/>
              </a:rPr>
              <a:t>Financial Information</a:t>
            </a:r>
          </a:p>
          <a:p>
            <a:pPr>
              <a:lnSpc>
                <a:spcPct val="115000"/>
              </a:lnSpc>
              <a:spcAft>
                <a:spcPts val="0"/>
              </a:spcAft>
            </a:pPr>
            <a:r>
              <a:rPr lang="en-GB" b="1" cap="small" spc="100" dirty="0">
                <a:solidFill>
                  <a:srgbClr val="E36C0A"/>
                </a:solidFill>
                <a:latin typeface="Arial" panose="020B0604020202020204" pitchFamily="34" charset="0"/>
                <a:ea typeface="ヒラギノ角ゴ Pro W3"/>
                <a:cs typeface="Arial" panose="020B0604020202020204" pitchFamily="34" charset="0"/>
              </a:rPr>
              <a:t>Q4 Direct Expenditure:</a:t>
            </a:r>
            <a:endParaRPr lang="en-ZA" sz="1400" dirty="0">
              <a:effectLst/>
              <a:latin typeface="Calibri" panose="020F0502020204030204" pitchFamily="34" charset="0"/>
              <a:ea typeface="MS Mincho" panose="020206090402050803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mn-cs"/>
              </a:rPr>
              <a:t>Direct expenditure relates to the training expenses in media courses, basic digital literacy training, 4IR related courses. Employee salaries (Project managers, Lectures, Project support staff) 15%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S Mincho" panose="02020609040205080304" pitchFamily="49" charset="-128"/>
                <a:cs typeface="+mn-cs"/>
              </a:rPr>
              <a:t>CoLab</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mn-cs"/>
              </a:rPr>
              <a:t> 46% and Online learning 22%, is the majority of actual Direct expenditure</a:t>
            </a:r>
            <a:endPar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10758" y="0"/>
            <a:ext cx="2991394" cy="1221209"/>
          </a:xfrm>
          <a:prstGeom prst="rect">
            <a:avLst/>
          </a:prstGeom>
        </p:spPr>
      </p:pic>
      <p:graphicFrame>
        <p:nvGraphicFramePr>
          <p:cNvPr id="6" name="Chart 5">
            <a:extLst>
              <a:ext uri="{FF2B5EF4-FFF2-40B4-BE49-F238E27FC236}">
                <a16:creationId xmlns:a16="http://schemas.microsoft.com/office/drawing/2014/main" xmlns="" id="{D6CA6077-F3AF-8CE8-2FEC-646567A08D23}"/>
              </a:ext>
            </a:extLst>
          </p:cNvPr>
          <p:cNvGraphicFramePr/>
          <p:nvPr>
            <p:extLst>
              <p:ext uri="{D42A27DB-BD31-4B8C-83A1-F6EECF244321}">
                <p14:modId xmlns:p14="http://schemas.microsoft.com/office/powerpoint/2010/main" xmlns="" val="1131085298"/>
              </p:ext>
            </p:extLst>
          </p:nvPr>
        </p:nvGraphicFramePr>
        <p:xfrm>
          <a:off x="3464559" y="2383971"/>
          <a:ext cx="6103984" cy="39863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710330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310246" y="836962"/>
            <a:ext cx="11263660" cy="1631216"/>
          </a:xfrm>
          <a:prstGeom prst="rect">
            <a:avLst/>
          </a:prstGeom>
          <a:noFill/>
        </p:spPr>
        <p:txBody>
          <a:bodyPr wrap="square" rtlCol="0">
            <a:spAutoFit/>
          </a:bodyPr>
          <a:lstStyle/>
          <a:p>
            <a:pPr algn="ctr"/>
            <a:r>
              <a:rPr lang="en-US" sz="2800" b="1" dirty="0">
                <a:sym typeface="Arial Bold"/>
              </a:rPr>
              <a:t>Implementation of the Audit Action Plan</a:t>
            </a:r>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10758" y="0"/>
            <a:ext cx="2991394" cy="1221209"/>
          </a:xfrm>
          <a:prstGeom prst="rect">
            <a:avLst/>
          </a:prstGeom>
        </p:spPr>
      </p:pic>
      <p:graphicFrame>
        <p:nvGraphicFramePr>
          <p:cNvPr id="4" name="Table 4">
            <a:extLst>
              <a:ext uri="{FF2B5EF4-FFF2-40B4-BE49-F238E27FC236}">
                <a16:creationId xmlns:a16="http://schemas.microsoft.com/office/drawing/2014/main" xmlns="" id="{4EB13DCB-FB50-3CAC-76DE-B066B1D11A87}"/>
              </a:ext>
            </a:extLst>
          </p:cNvPr>
          <p:cNvGraphicFramePr>
            <a:graphicFrameLocks noGrp="1"/>
          </p:cNvGraphicFramePr>
          <p:nvPr>
            <p:extLst>
              <p:ext uri="{D42A27DB-BD31-4B8C-83A1-F6EECF244321}">
                <p14:modId xmlns:p14="http://schemas.microsoft.com/office/powerpoint/2010/main" xmlns="" val="2390538856"/>
              </p:ext>
            </p:extLst>
          </p:nvPr>
        </p:nvGraphicFramePr>
        <p:xfrm>
          <a:off x="2032000" y="1652570"/>
          <a:ext cx="8128000" cy="2832345"/>
        </p:xfrm>
        <a:graphic>
          <a:graphicData uri="http://schemas.openxmlformats.org/drawingml/2006/table">
            <a:tbl>
              <a:tblPr firstRow="1" bandRow="1">
                <a:tableStyleId>{21E4AEA4-8DFA-4A89-87EB-49C32662AFE0}</a:tableStyleId>
              </a:tblPr>
              <a:tblGrid>
                <a:gridCol w="2520009">
                  <a:extLst>
                    <a:ext uri="{9D8B030D-6E8A-4147-A177-3AD203B41FA5}">
                      <a16:colId xmlns:a16="http://schemas.microsoft.com/office/drawing/2014/main" xmlns="" val="1214184459"/>
                    </a:ext>
                  </a:extLst>
                </a:gridCol>
                <a:gridCol w="1598420">
                  <a:extLst>
                    <a:ext uri="{9D8B030D-6E8A-4147-A177-3AD203B41FA5}">
                      <a16:colId xmlns:a16="http://schemas.microsoft.com/office/drawing/2014/main" xmlns="" val="3150042590"/>
                    </a:ext>
                  </a:extLst>
                </a:gridCol>
                <a:gridCol w="1977571">
                  <a:extLst>
                    <a:ext uri="{9D8B030D-6E8A-4147-A177-3AD203B41FA5}">
                      <a16:colId xmlns:a16="http://schemas.microsoft.com/office/drawing/2014/main" xmlns="" val="4033174110"/>
                    </a:ext>
                  </a:extLst>
                </a:gridCol>
                <a:gridCol w="2032000">
                  <a:extLst>
                    <a:ext uri="{9D8B030D-6E8A-4147-A177-3AD203B41FA5}">
                      <a16:colId xmlns:a16="http://schemas.microsoft.com/office/drawing/2014/main" xmlns="" val="2964568737"/>
                    </a:ext>
                  </a:extLst>
                </a:gridCol>
              </a:tblGrid>
              <a:tr h="943038">
                <a:tc>
                  <a:txBody>
                    <a:bodyPr/>
                    <a:lstStyle/>
                    <a:p>
                      <a:pPr algn="ctr" fontAlgn="ctr"/>
                      <a:r>
                        <a:rPr lang="en-ZA" sz="1200" b="1" i="0" u="none" strike="noStrike" dirty="0">
                          <a:solidFill>
                            <a:srgbClr val="000000"/>
                          </a:solidFill>
                          <a:effectLst/>
                          <a:latin typeface="Arial" panose="020B0604020202020204" pitchFamily="34" charset="0"/>
                        </a:rPr>
                        <a:t>AGSA Audit Action Plan</a:t>
                      </a:r>
                    </a:p>
                  </a:txBody>
                  <a:tcPr marL="6350" marR="6350" marT="6350" marB="0" anchor="ctr"/>
                </a:tc>
                <a:tc>
                  <a:txBody>
                    <a:bodyPr/>
                    <a:lstStyle/>
                    <a:p>
                      <a:pPr algn="l" fontAlgn="ctr"/>
                      <a:r>
                        <a:rPr lang="en-US" sz="1200" b="1" i="0" u="none" strike="noStrike" dirty="0">
                          <a:solidFill>
                            <a:srgbClr val="000000"/>
                          </a:solidFill>
                          <a:effectLst/>
                          <a:latin typeface="Arial" panose="020B0604020202020204" pitchFamily="34" charset="0"/>
                        </a:rPr>
                        <a:t>Total no. of  Audit action Plans</a:t>
                      </a:r>
                    </a:p>
                  </a:txBody>
                  <a:tcPr marL="6350" marR="6350" marT="6350" marB="0" anchor="ctr"/>
                </a:tc>
                <a:tc>
                  <a:txBody>
                    <a:bodyPr/>
                    <a:lstStyle/>
                    <a:p>
                      <a:pPr algn="l" fontAlgn="ctr"/>
                      <a:r>
                        <a:rPr lang="en-US" sz="1200" b="1" i="0" u="none" strike="noStrike" dirty="0">
                          <a:solidFill>
                            <a:srgbClr val="000000"/>
                          </a:solidFill>
                          <a:effectLst/>
                          <a:latin typeface="Arial" panose="020B0604020202020204" pitchFamily="34" charset="0"/>
                        </a:rPr>
                        <a:t>Number of Audit Actions  completed</a:t>
                      </a:r>
                    </a:p>
                  </a:txBody>
                  <a:tcPr marL="6350" marR="6350" marT="6350" marB="0" anchor="ctr"/>
                </a:tc>
                <a:tc>
                  <a:txBody>
                    <a:bodyPr/>
                    <a:lstStyle/>
                    <a:p>
                      <a:pPr algn="l" fontAlgn="ctr"/>
                      <a:r>
                        <a:rPr lang="en-US" sz="1200" b="1" i="0" u="none" strike="noStrike" dirty="0">
                          <a:solidFill>
                            <a:srgbClr val="000000"/>
                          </a:solidFill>
                          <a:effectLst/>
                          <a:latin typeface="Arial" panose="020B0604020202020204" pitchFamily="34" charset="0"/>
                        </a:rPr>
                        <a:t>Number of Audit action Plans in progress</a:t>
                      </a:r>
                    </a:p>
                  </a:txBody>
                  <a:tcPr marL="6350" marR="6350" marT="6350" marB="0" anchor="ctr"/>
                </a:tc>
                <a:extLst>
                  <a:ext uri="{0D108BD9-81ED-4DB2-BD59-A6C34878D82A}">
                    <a16:rowId xmlns:a16="http://schemas.microsoft.com/office/drawing/2014/main" xmlns="" val="1578968741"/>
                  </a:ext>
                </a:extLst>
              </a:tr>
              <a:tr h="943038">
                <a:tc>
                  <a:txBody>
                    <a:bodyPr/>
                    <a:lstStyle/>
                    <a:p>
                      <a:pPr algn="l" fontAlgn="ctr"/>
                      <a:r>
                        <a:rPr lang="en-ZA" sz="1400" b="0" i="0" u="none" strike="noStrike" dirty="0">
                          <a:solidFill>
                            <a:srgbClr val="000000"/>
                          </a:solidFill>
                          <a:effectLst/>
                          <a:latin typeface="Arial" panose="020B0604020202020204" pitchFamily="34" charset="0"/>
                        </a:rPr>
                        <a:t>Total audit action plans</a:t>
                      </a:r>
                    </a:p>
                  </a:txBody>
                  <a:tcPr marL="6350" marR="6350" marT="6350" marB="0" anchor="ctr"/>
                </a:tc>
                <a:tc>
                  <a:txBody>
                    <a:bodyPr/>
                    <a:lstStyle/>
                    <a:p>
                      <a:r>
                        <a:rPr lang="en-ZA" sz="1400" dirty="0"/>
                        <a:t>24</a:t>
                      </a:r>
                    </a:p>
                  </a:txBody>
                  <a:tcPr/>
                </a:tc>
                <a:tc>
                  <a:txBody>
                    <a:bodyPr/>
                    <a:lstStyle/>
                    <a:p>
                      <a:r>
                        <a:rPr lang="en-ZA" sz="1400" dirty="0"/>
                        <a:t>22</a:t>
                      </a:r>
                    </a:p>
                  </a:txBody>
                  <a:tcPr/>
                </a:tc>
                <a:tc>
                  <a:txBody>
                    <a:bodyPr/>
                    <a:lstStyle/>
                    <a:p>
                      <a:r>
                        <a:rPr lang="en-ZA" sz="1400" dirty="0"/>
                        <a:t>2</a:t>
                      </a:r>
                    </a:p>
                  </a:txBody>
                  <a:tcPr/>
                </a:tc>
                <a:extLst>
                  <a:ext uri="{0D108BD9-81ED-4DB2-BD59-A6C34878D82A}">
                    <a16:rowId xmlns:a16="http://schemas.microsoft.com/office/drawing/2014/main" xmlns="" val="1237760952"/>
                  </a:ext>
                </a:extLst>
              </a:tr>
              <a:tr h="946269">
                <a:tc>
                  <a:txBody>
                    <a:bodyPr/>
                    <a:lstStyle/>
                    <a:p>
                      <a:pPr algn="l" fontAlgn="ctr"/>
                      <a:r>
                        <a:rPr lang="en-ZA" sz="1400" b="0" i="0" u="none" strike="noStrike" dirty="0">
                          <a:solidFill>
                            <a:srgbClr val="000000"/>
                          </a:solidFill>
                          <a:effectLst/>
                          <a:latin typeface="Arial" panose="020B0604020202020204" pitchFamily="34" charset="0"/>
                        </a:rPr>
                        <a:t>Audit action Plans Implementation  % </a:t>
                      </a:r>
                    </a:p>
                  </a:txBody>
                  <a:tcPr marL="6350" marR="6350" marT="6350" marB="0" anchor="ctr"/>
                </a:tc>
                <a:tc>
                  <a:txBody>
                    <a:bodyPr/>
                    <a:lstStyle/>
                    <a:p>
                      <a:r>
                        <a:rPr lang="en-ZA" sz="1400" dirty="0"/>
                        <a:t>100%</a:t>
                      </a:r>
                    </a:p>
                  </a:txBody>
                  <a:tcPr/>
                </a:tc>
                <a:tc>
                  <a:txBody>
                    <a:bodyPr/>
                    <a:lstStyle/>
                    <a:p>
                      <a:r>
                        <a:rPr lang="en-ZA" sz="1400" dirty="0"/>
                        <a:t>92%</a:t>
                      </a:r>
                    </a:p>
                  </a:txBody>
                  <a:tcPr/>
                </a:tc>
                <a:tc>
                  <a:txBody>
                    <a:bodyPr/>
                    <a:lstStyle/>
                    <a:p>
                      <a:r>
                        <a:rPr lang="en-ZA" sz="1400" dirty="0"/>
                        <a:t>8%</a:t>
                      </a:r>
                    </a:p>
                  </a:txBody>
                  <a:tcPr/>
                </a:tc>
                <a:extLst>
                  <a:ext uri="{0D108BD9-81ED-4DB2-BD59-A6C34878D82A}">
                    <a16:rowId xmlns:a16="http://schemas.microsoft.com/office/drawing/2014/main" xmlns="" val="2773243542"/>
                  </a:ext>
                </a:extLst>
              </a:tr>
            </a:tbl>
          </a:graphicData>
        </a:graphic>
      </p:graphicFrame>
    </p:spTree>
    <p:extLst>
      <p:ext uri="{BB962C8B-B14F-4D97-AF65-F5344CB8AC3E}">
        <p14:creationId xmlns:p14="http://schemas.microsoft.com/office/powerpoint/2010/main" xmlns="" val="1131774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262539" y="2188684"/>
            <a:ext cx="11263660" cy="2000548"/>
          </a:xfrm>
          <a:prstGeom prst="rect">
            <a:avLst/>
          </a:prstGeom>
          <a:noFill/>
        </p:spPr>
        <p:txBody>
          <a:bodyPr wrap="square" rtlCol="0">
            <a:spAutoFit/>
          </a:bodyPr>
          <a:lstStyle/>
          <a:p>
            <a:pPr algn="ctr"/>
            <a:r>
              <a:rPr kumimoji="0" lang="en-ZA" sz="5400" b="1" i="0" u="none" strike="noStrike" kern="1200" cap="none" spc="0" normalizeH="0" baseline="0" noProof="0" dirty="0">
                <a:ln>
                  <a:noFill/>
                </a:ln>
                <a:solidFill>
                  <a:srgbClr val="92D050"/>
                </a:solidFill>
                <a:effectLst/>
                <a:uLnTx/>
                <a:uFillTx/>
                <a:latin typeface="Arial" panose="020B0604020202020204" pitchFamily="34" charset="0"/>
                <a:ea typeface="+mj-ea"/>
                <a:cs typeface="Arial" panose="020B0604020202020204" pitchFamily="34" charset="0"/>
              </a:rPr>
              <a:t>Thank you</a:t>
            </a:r>
          </a:p>
          <a:p>
            <a:pPr algn="ctr"/>
            <a:r>
              <a:rPr lang="en-ZA" sz="5400" b="1" dirty="0">
                <a:solidFill>
                  <a:srgbClr val="92D050"/>
                </a:solidFill>
                <a:latin typeface="Arial" panose="020B0604020202020204" pitchFamily="34" charset="0"/>
                <a:ea typeface="+mj-ea"/>
                <a:cs typeface="Arial" panose="020B0604020202020204" pitchFamily="34" charset="0"/>
              </a:rPr>
              <a:t>Kea </a:t>
            </a:r>
            <a:r>
              <a:rPr lang="en-ZA" sz="5400" b="1" dirty="0" err="1">
                <a:solidFill>
                  <a:srgbClr val="92D050"/>
                </a:solidFill>
                <a:latin typeface="Arial" panose="020B0604020202020204" pitchFamily="34" charset="0"/>
                <a:ea typeface="+mj-ea"/>
                <a:cs typeface="Arial" panose="020B0604020202020204" pitchFamily="34" charset="0"/>
              </a:rPr>
              <a:t>Leboga</a:t>
            </a:r>
            <a:endParaRPr lang="en-ZA" sz="5400" b="1" dirty="0">
              <a:solidFill>
                <a:srgbClr val="92D050"/>
              </a:solidFill>
              <a:latin typeface="Arial" panose="020B0604020202020204" pitchFamily="34" charset="0"/>
              <a:ea typeface="+mj-ea"/>
              <a:cs typeface="Arial" panose="020B0604020202020204" pitchFamily="34" charset="0"/>
            </a:endParaRPr>
          </a:p>
          <a:p>
            <a:pPr algn="ctr"/>
            <a:endParaRPr lang="en-ZA" sz="16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10758" y="0"/>
            <a:ext cx="2991394" cy="1221209"/>
          </a:xfrm>
          <a:prstGeom prst="rect">
            <a:avLst/>
          </a:prstGeom>
        </p:spPr>
      </p:pic>
    </p:spTree>
    <p:extLst>
      <p:ext uri="{BB962C8B-B14F-4D97-AF65-F5344CB8AC3E}">
        <p14:creationId xmlns:p14="http://schemas.microsoft.com/office/powerpoint/2010/main" xmlns="" val="122956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1690914" y="1003934"/>
            <a:ext cx="8810171" cy="3390095"/>
          </a:xfrm>
          <a:prstGeom prst="rect">
            <a:avLst/>
          </a:prstGeom>
          <a:noFill/>
        </p:spPr>
        <p:txBody>
          <a:bodyPr wrap="square" rtlCol="0">
            <a:spAutoFit/>
          </a:bodyPr>
          <a:lstStyle/>
          <a:p>
            <a:pPr algn="ctr"/>
            <a:r>
              <a:rPr lang="en-ZA" sz="4000" b="1" dirty="0">
                <a:solidFill>
                  <a:schemeClr val="accent2"/>
                </a:solidFill>
              </a:rPr>
              <a:t>Strategic Focus</a:t>
            </a:r>
          </a:p>
          <a:p>
            <a:pPr algn="ctr"/>
            <a:endParaRPr lang="en-ZA" sz="2800" b="1" dirty="0"/>
          </a:p>
          <a:p>
            <a:r>
              <a:rPr lang="en-ZA" sz="2000" b="1" dirty="0">
                <a:solidFill>
                  <a:schemeClr val="accent6"/>
                </a:solidFill>
                <a:latin typeface="Arial" panose="020B0604020202020204" pitchFamily="34" charset="0"/>
                <a:cs typeface="Arial" panose="020B0604020202020204" pitchFamily="34" charset="0"/>
              </a:rPr>
              <a:t>Impact statement</a:t>
            </a:r>
            <a:r>
              <a:rPr lang="en-ZA" sz="2000" b="1" dirty="0">
                <a:latin typeface="Arial" panose="020B0604020202020204" pitchFamily="34" charset="0"/>
                <a:cs typeface="Arial" panose="020B0604020202020204" pitchFamily="34" charset="0"/>
              </a:rPr>
              <a:t>:</a:t>
            </a:r>
          </a:p>
          <a:p>
            <a:endParaRPr lang="en-ZA" sz="2000" b="1" dirty="0">
              <a:latin typeface="Arial" panose="020B0604020202020204" pitchFamily="34" charset="0"/>
              <a:cs typeface="Arial" panose="020B0604020202020204" pitchFamily="34" charset="0"/>
            </a:endParaRPr>
          </a:p>
          <a:p>
            <a:pPr>
              <a:lnSpc>
                <a:spcPct val="150000"/>
              </a:lnSpc>
            </a:pPr>
            <a:r>
              <a:rPr lang="en-ZA" sz="2000" dirty="0">
                <a:latin typeface="Arial" panose="020B0604020202020204" pitchFamily="34" charset="0"/>
                <a:cs typeface="Arial" panose="020B0604020202020204" pitchFamily="34" charset="0"/>
              </a:rPr>
              <a:t>Accelerated use of digital technologies to improve quality of life</a:t>
            </a:r>
            <a:endParaRPr lang="en-ZA" sz="2000" b="1" dirty="0">
              <a:latin typeface="Arial" panose="020B0604020202020204" pitchFamily="34" charset="0"/>
              <a:cs typeface="Arial" panose="020B0604020202020204" pitchFamily="34" charset="0"/>
            </a:endParaRPr>
          </a:p>
          <a:p>
            <a:endParaRPr lang="en-ZA" sz="2000" b="1" dirty="0">
              <a:solidFill>
                <a:schemeClr val="accent2">
                  <a:lumMod val="75000"/>
                </a:schemeClr>
              </a:solidFill>
              <a:latin typeface="Arial" panose="020B0604020202020204" pitchFamily="34" charset="0"/>
              <a:cs typeface="Arial" panose="020B0604020202020204" pitchFamily="34" charset="0"/>
            </a:endParaRPr>
          </a:p>
          <a:p>
            <a:pPr>
              <a:lnSpc>
                <a:spcPct val="150000"/>
              </a:lnSpc>
            </a:pPr>
            <a:r>
              <a:rPr lang="en-ZA" sz="2000" b="1" dirty="0">
                <a:solidFill>
                  <a:schemeClr val="accent2">
                    <a:lumMod val="75000"/>
                  </a:schemeClr>
                </a:solidFill>
                <a:latin typeface="Arial" panose="020B0604020202020204" pitchFamily="34" charset="0"/>
                <a:cs typeface="Arial" panose="020B0604020202020204" pitchFamily="34" charset="0"/>
              </a:rPr>
              <a:t>Vision</a:t>
            </a:r>
            <a:r>
              <a:rPr lang="en-ZA" sz="2000" b="1" dirty="0">
                <a:latin typeface="Arial" panose="020B0604020202020204" pitchFamily="34" charset="0"/>
                <a:cs typeface="Arial" panose="020B0604020202020204" pitchFamily="34" charset="0"/>
              </a:rPr>
              <a:t>: </a:t>
            </a:r>
          </a:p>
          <a:p>
            <a:pPr>
              <a:lnSpc>
                <a:spcPct val="150000"/>
              </a:lnSpc>
            </a:pPr>
            <a:r>
              <a:rPr lang="en-ZA" sz="2000" dirty="0">
                <a:latin typeface="Arial" panose="020B0604020202020204" pitchFamily="34" charset="0"/>
                <a:cs typeface="Arial" panose="020B0604020202020204" pitchFamily="34" charset="0"/>
              </a:rPr>
              <a:t>A digitally transformed society </a:t>
            </a:r>
            <a:endParaRPr lang="en-ZA" sz="20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0"/>
            <a:ext cx="2991394" cy="1358537"/>
          </a:xfrm>
          <a:prstGeom prst="rect">
            <a:avLst/>
          </a:prstGeom>
        </p:spPr>
      </p:pic>
    </p:spTree>
    <p:extLst>
      <p:ext uri="{BB962C8B-B14F-4D97-AF65-F5344CB8AC3E}">
        <p14:creationId xmlns:p14="http://schemas.microsoft.com/office/powerpoint/2010/main" xmlns="" val="359798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1168842" y="1003934"/>
            <a:ext cx="10058400" cy="3908762"/>
          </a:xfrm>
          <a:prstGeom prst="rect">
            <a:avLst/>
          </a:prstGeom>
          <a:noFill/>
        </p:spPr>
        <p:txBody>
          <a:bodyPr wrap="square" rtlCol="0">
            <a:spAutoFit/>
          </a:bodyPr>
          <a:lstStyle/>
          <a:p>
            <a:pPr algn="ctr"/>
            <a:r>
              <a:rPr lang="en-ZA" sz="4000" b="1" dirty="0">
                <a:solidFill>
                  <a:schemeClr val="accent2"/>
                </a:solidFill>
              </a:rPr>
              <a:t>Highlights </a:t>
            </a:r>
          </a:p>
          <a:p>
            <a:pPr marL="571500" indent="-571500">
              <a:buFont typeface="Wingdings" panose="05000000000000000000" pitchFamily="2" charset="2"/>
              <a:buChar char="§"/>
            </a:pPr>
            <a:r>
              <a:rPr lang="en-ZA" sz="1800" dirty="0">
                <a:solidFill>
                  <a:srgbClr val="000000"/>
                </a:solidFill>
                <a:effectLst/>
                <a:latin typeface="Arial" panose="020B0604020202020204" pitchFamily="34" charset="0"/>
                <a:ea typeface="MS Mincho" panose="02020609040205080304" pitchFamily="49" charset="-128"/>
              </a:rPr>
              <a:t>NEMISA had its LMS zero-rated </a:t>
            </a:r>
          </a:p>
          <a:p>
            <a:endParaRPr lang="en-ZA" sz="1800" dirty="0">
              <a:solidFill>
                <a:srgbClr val="000000"/>
              </a:solidFill>
              <a:effectLst/>
              <a:latin typeface="Arial" panose="020B0604020202020204" pitchFamily="34" charset="0"/>
              <a:ea typeface="MS Mincho" panose="02020609040205080304" pitchFamily="49" charset="-128"/>
            </a:endParaRPr>
          </a:p>
          <a:p>
            <a:pPr marL="571500" indent="-571500">
              <a:buFont typeface="Wingdings" panose="05000000000000000000" pitchFamily="2" charset="2"/>
              <a:buChar char="§"/>
            </a:pPr>
            <a:r>
              <a:rPr lang="en-ZA" sz="1800" dirty="0">
                <a:solidFill>
                  <a:srgbClr val="000000"/>
                </a:solidFill>
                <a:effectLst/>
                <a:latin typeface="Arial" panose="020B0604020202020204" pitchFamily="34" charset="0"/>
                <a:ea typeface="MS Mincho" panose="02020609040205080304" pitchFamily="49" charset="-128"/>
              </a:rPr>
              <a:t>NEMISA expanded the Ya Rona digital literacy project to 5 local municipalities in the Lejweleputswa District Municipality in the Free State Province </a:t>
            </a:r>
          </a:p>
          <a:p>
            <a:pPr marL="571500" indent="-571500">
              <a:buFont typeface="Wingdings" panose="05000000000000000000" pitchFamily="2" charset="2"/>
              <a:buChar char="§"/>
            </a:pPr>
            <a:endParaRPr lang="en-ZA" b="1" dirty="0">
              <a:solidFill>
                <a:srgbClr val="000000"/>
              </a:solidFill>
              <a:latin typeface="Arial" panose="020B0604020202020204" pitchFamily="34" charset="0"/>
              <a:ea typeface="MS Mincho" panose="02020609040205080304" pitchFamily="49" charset="-128"/>
            </a:endParaRPr>
          </a:p>
          <a:p>
            <a:pPr marL="571500" indent="-571500">
              <a:buFont typeface="Wingdings" panose="05000000000000000000" pitchFamily="2" charset="2"/>
              <a:buChar char="§"/>
            </a:pPr>
            <a:r>
              <a:rPr lang="en-ZA" dirty="0">
                <a:solidFill>
                  <a:srgbClr val="000000"/>
                </a:solidFill>
                <a:latin typeface="Arial" panose="020B0604020202020204" pitchFamily="34" charset="0"/>
                <a:ea typeface="MS Mincho" panose="02020609040205080304" pitchFamily="49" charset="-128"/>
              </a:rPr>
              <a:t>In Q3, a 3-Day NEMISA Innovation </a:t>
            </a:r>
            <a:r>
              <a:rPr lang="en-ZA" dirty="0" err="1">
                <a:solidFill>
                  <a:srgbClr val="000000"/>
                </a:solidFill>
                <a:latin typeface="Arial" panose="020B0604020202020204" pitchFamily="34" charset="0"/>
                <a:ea typeface="MS Mincho" panose="02020609040205080304" pitchFamily="49" charset="-128"/>
              </a:rPr>
              <a:t>Datathon</a:t>
            </a:r>
            <a:r>
              <a:rPr lang="en-ZA" dirty="0">
                <a:solidFill>
                  <a:srgbClr val="000000"/>
                </a:solidFill>
                <a:latin typeface="Arial" panose="020B0604020202020204" pitchFamily="34" charset="0"/>
                <a:ea typeface="MS Mincho" panose="02020609040205080304" pitchFamily="49" charset="-128"/>
              </a:rPr>
              <a:t> was hosted across all nine (9) provinces of South Africa as part of the NEMISA’s Annual Performance Plan.</a:t>
            </a:r>
          </a:p>
          <a:p>
            <a:pPr marL="571500" indent="-571500">
              <a:buFont typeface="Wingdings" panose="05000000000000000000" pitchFamily="2" charset="2"/>
              <a:buChar char="§"/>
            </a:pPr>
            <a:r>
              <a:rPr lang="en-ZA" sz="1800" dirty="0">
                <a:solidFill>
                  <a:srgbClr val="000000"/>
                </a:solidFill>
                <a:effectLst/>
                <a:latin typeface="Arial" panose="020B0604020202020204" pitchFamily="34" charset="0"/>
                <a:ea typeface="MS Mincho" panose="02020609040205080304" pitchFamily="49" charset="-128"/>
              </a:rPr>
              <a:t>Other events held in Q4 include Colloquium and Digital Skills Summit, Ya Rona programme and “Future Proofing Community Radio” series of workshops</a:t>
            </a:r>
            <a:endParaRPr lang="en-ZA" dirty="0">
              <a:solidFill>
                <a:srgbClr val="000000"/>
              </a:solidFill>
              <a:latin typeface="Arial" panose="020B0604020202020204" pitchFamily="34" charset="0"/>
              <a:ea typeface="MS Mincho" panose="02020609040205080304" pitchFamily="49" charset="-128"/>
            </a:endParaRPr>
          </a:p>
          <a:p>
            <a:pPr marL="571500" indent="-571500">
              <a:buFont typeface="Wingdings" panose="05000000000000000000" pitchFamily="2" charset="2"/>
              <a:buChar char="§"/>
            </a:pPr>
            <a:endParaRPr lang="en-ZA" dirty="0">
              <a:solidFill>
                <a:srgbClr val="000000"/>
              </a:solidFill>
              <a:latin typeface="Arial" panose="020B0604020202020204" pitchFamily="34" charset="0"/>
              <a:ea typeface="MS Mincho" panose="02020609040205080304" pitchFamily="49" charset="-128"/>
            </a:endParaRPr>
          </a:p>
          <a:p>
            <a:pPr algn="ctr"/>
            <a:endParaRPr lang="en-ZA" sz="2800" b="1" dirty="0"/>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0"/>
            <a:ext cx="2991394" cy="1358537"/>
          </a:xfrm>
          <a:prstGeom prst="rect">
            <a:avLst/>
          </a:prstGeom>
        </p:spPr>
      </p:pic>
    </p:spTree>
    <p:extLst>
      <p:ext uri="{BB962C8B-B14F-4D97-AF65-F5344CB8AC3E}">
        <p14:creationId xmlns:p14="http://schemas.microsoft.com/office/powerpoint/2010/main" xmlns="" val="48899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548216" y="448806"/>
            <a:ext cx="11288782" cy="4904420"/>
          </a:xfrm>
          <a:prstGeom prst="rect">
            <a:avLst/>
          </a:prstGeom>
          <a:noFill/>
        </p:spPr>
        <p:txBody>
          <a:bodyPr wrap="square" rtlCol="0">
            <a:spAutoFit/>
          </a:bodyPr>
          <a:lstStyle/>
          <a:p>
            <a:pPr algn="ctr"/>
            <a:r>
              <a:rPr lang="en-ZA" sz="3200" b="1" dirty="0">
                <a:solidFill>
                  <a:srgbClr val="92D050"/>
                </a:solidFill>
              </a:rPr>
              <a:t>Overall performance summary</a:t>
            </a:r>
          </a:p>
          <a:p>
            <a:pPr algn="just">
              <a:lnSpc>
                <a:spcPct val="115000"/>
              </a:lnSpc>
              <a:spcBef>
                <a:spcPts val="1200"/>
              </a:spcBef>
              <a:spcAft>
                <a:spcPts val="1200"/>
              </a:spcAft>
            </a:pPr>
            <a:r>
              <a:rPr lang="en-ZA" dirty="0">
                <a:latin typeface="Arial" panose="020B0604020202020204" pitchFamily="34" charset="0"/>
                <a:ea typeface="MS Mincho" panose="02020609040205080304" pitchFamily="49" charset="-128"/>
              </a:rPr>
              <a:t>NEMISA achieved 16 of the 19 planned targets set for quarter 3. All targets set for quarter 4 were achieved.</a:t>
            </a:r>
            <a:endParaRPr lang="en-ZA" dirty="0">
              <a:latin typeface="Arial" panose="020B0604020202020204" pitchFamily="34" charset="0"/>
              <a:cs typeface="Arial" panose="020B0604020202020204" pitchFamily="34" charset="0"/>
            </a:endParaRPr>
          </a:p>
          <a:p>
            <a:endParaRPr lang="en-ZA" sz="2400" dirty="0"/>
          </a:p>
          <a:p>
            <a:endParaRPr lang="en-ZA" sz="2400" dirty="0"/>
          </a:p>
          <a:p>
            <a:endParaRPr lang="en-ZA" sz="2400" dirty="0"/>
          </a:p>
          <a:p>
            <a:endParaRPr lang="en-ZA" sz="2400" dirty="0"/>
          </a:p>
          <a:p>
            <a:endParaRPr lang="en-ZA" sz="2400" dirty="0"/>
          </a:p>
          <a:p>
            <a:endParaRPr lang="en-ZA" sz="2400" dirty="0"/>
          </a:p>
          <a:p>
            <a:endParaRPr lang="en-ZA" sz="2400" dirty="0"/>
          </a:p>
          <a:p>
            <a:endParaRPr lang="en-ZA" sz="2400" dirty="0"/>
          </a:p>
          <a:p>
            <a:endParaRPr lang="en-ZA" sz="2400" dirty="0"/>
          </a:p>
          <a:p>
            <a:endParaRPr lang="en-ZA" sz="2400" dirty="0"/>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0"/>
            <a:ext cx="2991394" cy="1358537"/>
          </a:xfrm>
          <a:prstGeom prst="rect">
            <a:avLst/>
          </a:prstGeom>
        </p:spPr>
      </p:pic>
      <p:graphicFrame>
        <p:nvGraphicFramePr>
          <p:cNvPr id="6" name="Chart 5">
            <a:extLst>
              <a:ext uri="{FF2B5EF4-FFF2-40B4-BE49-F238E27FC236}">
                <a16:creationId xmlns:a16="http://schemas.microsoft.com/office/drawing/2014/main" xmlns="" id="{F6309C7B-10DA-419B-BE28-0BECD83EB669}"/>
              </a:ext>
            </a:extLst>
          </p:cNvPr>
          <p:cNvGraphicFramePr/>
          <p:nvPr>
            <p:extLst>
              <p:ext uri="{D42A27DB-BD31-4B8C-83A1-F6EECF244321}">
                <p14:modId xmlns:p14="http://schemas.microsoft.com/office/powerpoint/2010/main" xmlns="" val="1229299360"/>
              </p:ext>
            </p:extLst>
          </p:nvPr>
        </p:nvGraphicFramePr>
        <p:xfrm>
          <a:off x="690245" y="2401570"/>
          <a:ext cx="4430396" cy="36957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xmlns="" id="{57C77000-01CE-24E1-BC5F-5978D4F25584}"/>
              </a:ext>
            </a:extLst>
          </p:cNvPr>
          <p:cNvGraphicFramePr/>
          <p:nvPr>
            <p:extLst>
              <p:ext uri="{D42A27DB-BD31-4B8C-83A1-F6EECF244321}">
                <p14:modId xmlns:p14="http://schemas.microsoft.com/office/powerpoint/2010/main" xmlns="" val="1970317889"/>
              </p:ext>
            </p:extLst>
          </p:nvPr>
        </p:nvGraphicFramePr>
        <p:xfrm>
          <a:off x="6858001" y="2722880"/>
          <a:ext cx="4053839" cy="29076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2743623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440528" y="796954"/>
            <a:ext cx="11263660" cy="3354765"/>
          </a:xfrm>
          <a:prstGeom prst="rect">
            <a:avLst/>
          </a:prstGeom>
          <a:noFill/>
        </p:spPr>
        <p:txBody>
          <a:bodyPr wrap="square" rtlCol="0">
            <a:spAutoFit/>
          </a:bodyPr>
          <a:lstStyle/>
          <a:p>
            <a:pPr algn="ctr"/>
            <a:r>
              <a:rPr lang="en-ZA" sz="2800" b="1" dirty="0"/>
              <a:t>Programme 1:Administration</a:t>
            </a:r>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6534" y="6938"/>
            <a:ext cx="2991394" cy="1221209"/>
          </a:xfrm>
          <a:prstGeom prst="rect">
            <a:avLst/>
          </a:prstGeom>
        </p:spPr>
      </p:pic>
      <p:graphicFrame>
        <p:nvGraphicFramePr>
          <p:cNvPr id="2" name="Table 1">
            <a:extLst>
              <a:ext uri="{FF2B5EF4-FFF2-40B4-BE49-F238E27FC236}">
                <a16:creationId xmlns:a16="http://schemas.microsoft.com/office/drawing/2014/main" xmlns="" id="{916278B8-FFD2-4879-9B06-3B0AA2754722}"/>
              </a:ext>
            </a:extLst>
          </p:cNvPr>
          <p:cNvGraphicFramePr>
            <a:graphicFrameLocks noGrp="1"/>
          </p:cNvGraphicFramePr>
          <p:nvPr>
            <p:extLst>
              <p:ext uri="{D42A27DB-BD31-4B8C-83A1-F6EECF244321}">
                <p14:modId xmlns:p14="http://schemas.microsoft.com/office/powerpoint/2010/main" xmlns="" val="1985554582"/>
              </p:ext>
            </p:extLst>
          </p:nvPr>
        </p:nvGraphicFramePr>
        <p:xfrm>
          <a:off x="251400" y="1272907"/>
          <a:ext cx="10960886" cy="5383388"/>
        </p:xfrm>
        <a:graphic>
          <a:graphicData uri="http://schemas.openxmlformats.org/drawingml/2006/table">
            <a:tbl>
              <a:tblPr/>
              <a:tblGrid>
                <a:gridCol w="568722">
                  <a:extLst>
                    <a:ext uri="{9D8B030D-6E8A-4147-A177-3AD203B41FA5}">
                      <a16:colId xmlns:a16="http://schemas.microsoft.com/office/drawing/2014/main" xmlns="" val="918932634"/>
                    </a:ext>
                  </a:extLst>
                </a:gridCol>
                <a:gridCol w="1321224">
                  <a:extLst>
                    <a:ext uri="{9D8B030D-6E8A-4147-A177-3AD203B41FA5}">
                      <a16:colId xmlns:a16="http://schemas.microsoft.com/office/drawing/2014/main" xmlns="" val="2620333307"/>
                    </a:ext>
                  </a:extLst>
                </a:gridCol>
                <a:gridCol w="1581987">
                  <a:extLst>
                    <a:ext uri="{9D8B030D-6E8A-4147-A177-3AD203B41FA5}">
                      <a16:colId xmlns:a16="http://schemas.microsoft.com/office/drawing/2014/main" xmlns="" val="4238359336"/>
                    </a:ext>
                  </a:extLst>
                </a:gridCol>
                <a:gridCol w="2321750">
                  <a:extLst>
                    <a:ext uri="{9D8B030D-6E8A-4147-A177-3AD203B41FA5}">
                      <a16:colId xmlns:a16="http://schemas.microsoft.com/office/drawing/2014/main" xmlns="" val="2616159548"/>
                    </a:ext>
                  </a:extLst>
                </a:gridCol>
                <a:gridCol w="1717588">
                  <a:extLst>
                    <a:ext uri="{9D8B030D-6E8A-4147-A177-3AD203B41FA5}">
                      <a16:colId xmlns:a16="http://schemas.microsoft.com/office/drawing/2014/main" xmlns="" val="2503831063"/>
                    </a:ext>
                  </a:extLst>
                </a:gridCol>
                <a:gridCol w="2098618">
                  <a:extLst>
                    <a:ext uri="{9D8B030D-6E8A-4147-A177-3AD203B41FA5}">
                      <a16:colId xmlns:a16="http://schemas.microsoft.com/office/drawing/2014/main" xmlns="" val="2210204452"/>
                    </a:ext>
                  </a:extLst>
                </a:gridCol>
                <a:gridCol w="1350997">
                  <a:extLst>
                    <a:ext uri="{9D8B030D-6E8A-4147-A177-3AD203B41FA5}">
                      <a16:colId xmlns:a16="http://schemas.microsoft.com/office/drawing/2014/main" xmlns="" val="715423247"/>
                    </a:ext>
                  </a:extLst>
                </a:gridCol>
              </a:tblGrid>
              <a:tr h="170078">
                <a:tc gridSpan="7">
                  <a:txBody>
                    <a:bodyPr/>
                    <a:lstStyle/>
                    <a:p>
                      <a:pPr marL="36195" algn="l">
                        <a:lnSpc>
                          <a:spcPct val="115000"/>
                        </a:lnSpc>
                        <a:spcBef>
                          <a:spcPts val="1200"/>
                        </a:spcBef>
                        <a:spcAft>
                          <a:spcPts val="0"/>
                        </a:spcAft>
                      </a:pPr>
                      <a:r>
                        <a:rPr lang="en-ZA" sz="1050" dirty="0">
                          <a:effectLst/>
                          <a:latin typeface="Arial" panose="020B0604020202020204" pitchFamily="34" charset="0"/>
                          <a:ea typeface="MS Mincho" panose="02020609040205080304" pitchFamily="49" charset="-128"/>
                          <a:cs typeface="Times New Roman" panose="02020603050405020304" pitchFamily="18" charset="0"/>
                        </a:rPr>
                        <a:t>Programme 1: Administration</a:t>
                      </a:r>
                      <a:endParaRPr lang="en-ZA" sz="105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231544238"/>
                  </a:ext>
                </a:extLst>
              </a:tr>
              <a:tr h="530689">
                <a:tc>
                  <a:txBody>
                    <a:bodyPr/>
                    <a:lstStyle/>
                    <a:p>
                      <a:pPr marL="36195" algn="l">
                        <a:lnSpc>
                          <a:spcPct val="115000"/>
                        </a:lnSpc>
                        <a:spcBef>
                          <a:spcPts val="1200"/>
                        </a:spcBef>
                        <a:spcAft>
                          <a:spcPts val="0"/>
                        </a:spcAft>
                      </a:pPr>
                      <a:r>
                        <a:rPr lang="en-ZA" sz="105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No</a:t>
                      </a:r>
                      <a:endParaRPr lang="en-ZA" sz="105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36195" algn="l">
                        <a:lnSpc>
                          <a:spcPct val="115000"/>
                        </a:lnSpc>
                        <a:spcBef>
                          <a:spcPts val="1200"/>
                        </a:spcBef>
                        <a:spcAft>
                          <a:spcPts val="0"/>
                        </a:spcAft>
                      </a:pPr>
                      <a:r>
                        <a:rPr lang="en-ZA" sz="105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Annual Target</a:t>
                      </a:r>
                      <a:endParaRPr lang="en-ZA" sz="105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36195" algn="l">
                        <a:lnSpc>
                          <a:spcPct val="115000"/>
                        </a:lnSpc>
                        <a:spcBef>
                          <a:spcPts val="1200"/>
                        </a:spcBef>
                        <a:spcAft>
                          <a:spcPts val="0"/>
                        </a:spcAft>
                      </a:pPr>
                      <a:r>
                        <a:rPr lang="en-ZA" sz="105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Q3 Target</a:t>
                      </a:r>
                      <a:endParaRPr lang="en-ZA" sz="105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36195" algn="l">
                        <a:lnSpc>
                          <a:spcPct val="115000"/>
                        </a:lnSpc>
                        <a:spcBef>
                          <a:spcPts val="1200"/>
                        </a:spcBef>
                        <a:spcAft>
                          <a:spcPts val="0"/>
                        </a:spcAft>
                      </a:pPr>
                      <a:r>
                        <a:rPr lang="en-ZA" sz="105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Achievement</a:t>
                      </a:r>
                      <a:endParaRPr lang="en-ZA" sz="105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36195" algn="l">
                        <a:lnSpc>
                          <a:spcPct val="115000"/>
                        </a:lnSpc>
                        <a:spcBef>
                          <a:spcPts val="1200"/>
                        </a:spcBef>
                        <a:spcAft>
                          <a:spcPts val="0"/>
                        </a:spcAft>
                      </a:pPr>
                      <a:r>
                        <a:rPr lang="en-ZA" sz="1050" b="1" dirty="0">
                          <a:effectLst/>
                          <a:latin typeface="Calibri" panose="020F0502020204030204" pitchFamily="34" charset="0"/>
                          <a:ea typeface="MS Mincho" panose="02020609040205080304" pitchFamily="49" charset="-128"/>
                          <a:cs typeface="Times New Roman" panose="02020603050405020304" pitchFamily="18" charset="0"/>
                        </a:rPr>
                        <a:t>Q4 Target</a:t>
                      </a:r>
                    </a:p>
                  </a:txBody>
                  <a:tcPr marL="7109" marR="7109" marT="7109" marB="71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36195" marR="0" lvl="0" indent="0" algn="l" defTabSz="914400" rtl="0" eaLnBrk="1" fontAlgn="auto" latinLnBrk="0" hangingPunct="1">
                        <a:lnSpc>
                          <a:spcPct val="115000"/>
                        </a:lnSpc>
                        <a:spcBef>
                          <a:spcPts val="1200"/>
                        </a:spcBef>
                        <a:spcAft>
                          <a:spcPts val="0"/>
                        </a:spcAft>
                        <a:buClrTx/>
                        <a:buSzTx/>
                        <a:buFontTx/>
                        <a:buNone/>
                        <a:tabLst/>
                        <a:defRPr/>
                      </a:pPr>
                      <a:r>
                        <a:rPr kumimoji="0" lang="en-ZA" sz="105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Q4 Achievement</a:t>
                      </a:r>
                      <a:endParaRPr kumimoji="0" lang="en-ZA" sz="105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36195" algn="l">
                        <a:lnSpc>
                          <a:spcPct val="115000"/>
                        </a:lnSpc>
                        <a:spcBef>
                          <a:spcPts val="1200"/>
                        </a:spcBef>
                        <a:spcAft>
                          <a:spcPts val="0"/>
                        </a:spcAft>
                      </a:pPr>
                      <a:endParaRPr lang="en-ZA" sz="105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36195" algn="l">
                        <a:lnSpc>
                          <a:spcPct val="115000"/>
                        </a:lnSpc>
                        <a:spcBef>
                          <a:spcPts val="1200"/>
                        </a:spcBef>
                        <a:spcAft>
                          <a:spcPts val="0"/>
                        </a:spcAft>
                      </a:pPr>
                      <a:r>
                        <a:rPr lang="en-ZA" sz="1050" b="1" dirty="0">
                          <a:effectLst/>
                          <a:latin typeface="Calibri" panose="020F0502020204030204" pitchFamily="34" charset="0"/>
                          <a:ea typeface="MS Mincho" panose="02020609040205080304" pitchFamily="49" charset="-128"/>
                          <a:cs typeface="Times New Roman" panose="02020603050405020304" pitchFamily="18" charset="0"/>
                        </a:rPr>
                        <a:t>Year to date achievement</a:t>
                      </a:r>
                    </a:p>
                  </a:txBody>
                  <a:tcPr marL="7109" marR="7109" marT="7109" marB="71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3564587084"/>
                  </a:ext>
                </a:extLst>
              </a:tr>
              <a:tr h="899051">
                <a:tc>
                  <a:txBody>
                    <a:bodyPr/>
                    <a:lstStyle/>
                    <a:p>
                      <a:pPr marL="36195" algn="l">
                        <a:lnSpc>
                          <a:spcPct val="115000"/>
                        </a:lnSpc>
                        <a:spcBef>
                          <a:spcPts val="1200"/>
                        </a:spcBef>
                        <a:spcAft>
                          <a:spcPts val="0"/>
                        </a:spcAft>
                      </a:pPr>
                      <a:r>
                        <a:rPr lang="en-ZA" sz="1050">
                          <a:effectLst/>
                          <a:latin typeface="Arial" panose="020B0604020202020204" pitchFamily="34" charset="0"/>
                          <a:ea typeface="MS Mincho" panose="02020609040205080304" pitchFamily="49" charset="-128"/>
                          <a:cs typeface="Times New Roman" panose="02020603050405020304" pitchFamily="18" charset="0"/>
                        </a:rPr>
                        <a:t>1.1.1</a:t>
                      </a:r>
                      <a:endParaRPr lang="en-ZA" sz="105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50" dirty="0">
                          <a:solidFill>
                            <a:srgbClr val="000000"/>
                          </a:solidFill>
                          <a:effectLst/>
                          <a:latin typeface="Arial" panose="020B0604020202020204" pitchFamily="34" charset="0"/>
                          <a:ea typeface="MS Mincho" panose="02020609040205080304" pitchFamily="49" charset="-128"/>
                          <a:cs typeface="Cambria" panose="02040503050406030204" pitchFamily="18" charset="0"/>
                        </a:rPr>
                        <a:t>Transformation and Change Strategy implemented </a:t>
                      </a:r>
                      <a:endParaRPr lang="en-ZA" sz="105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L="36195" algn="l">
                        <a:lnSpc>
                          <a:spcPct val="115000"/>
                        </a:lnSpc>
                        <a:spcBef>
                          <a:spcPts val="1200"/>
                        </a:spcBef>
                        <a:spcAft>
                          <a:spcPts val="0"/>
                        </a:spcAft>
                      </a:pPr>
                      <a:r>
                        <a:rPr lang="en-ZA" sz="1050" dirty="0">
                          <a:effectLst/>
                          <a:latin typeface="Arial" panose="020B0604020202020204" pitchFamily="34" charset="0"/>
                          <a:ea typeface="MS Mincho" panose="02020609040205080304" pitchFamily="49" charset="-128"/>
                          <a:cs typeface="Times New Roman" panose="02020603050405020304" pitchFamily="18" charset="0"/>
                        </a:rPr>
                        <a:t> </a:t>
                      </a:r>
                      <a:endParaRPr lang="en-ZA" sz="105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Progress Report on the Transformation and Change Strategy implementation plan </a:t>
                      </a:r>
                      <a:endParaRPr lang="en-ZA" sz="1050" dirty="0">
                        <a:effectLst/>
                        <a:latin typeface="Calibri" panose="020F0502020204030204" pitchFamily="34" charset="0"/>
                        <a:ea typeface="MS Mincho" panose="02020609040205080304" pitchFamily="49" charset="-128"/>
                        <a:cs typeface="Times New Roman" panose="02020603050405020304" pitchFamily="18" charset="0"/>
                      </a:endParaRPr>
                    </a:p>
                    <a:p>
                      <a:pPr algn="l"/>
                      <a:r>
                        <a:rPr lang="en-ZA" sz="1050" dirty="0">
                          <a:solidFill>
                            <a:srgbClr val="000000"/>
                          </a:solidFill>
                          <a:effectLst/>
                          <a:latin typeface="Arial" panose="020B0604020202020204" pitchFamily="34" charset="0"/>
                          <a:ea typeface="MS Mincho" panose="02020609040205080304" pitchFamily="49" charset="-128"/>
                          <a:cs typeface="Cambria" panose="02040503050406030204" pitchFamily="18" charset="0"/>
                        </a:rPr>
                        <a:t> </a:t>
                      </a:r>
                      <a:endParaRPr lang="en-ZA" sz="105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l">
                        <a:lnSpc>
                          <a:spcPct val="115000"/>
                        </a:lnSpc>
                        <a:spcBef>
                          <a:spcPts val="1200"/>
                        </a:spcBef>
                        <a:spcAft>
                          <a:spcPts val="0"/>
                        </a:spcAft>
                      </a:pPr>
                      <a:r>
                        <a:rPr lang="en-ZA"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progress report on the Transformation and Change Strategy implementation plan has been completed</a:t>
                      </a:r>
                      <a:endParaRPr lang="en-ZA" sz="105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r>
                        <a:rPr lang="en-ZA" sz="1000" dirty="0">
                          <a:solidFill>
                            <a:srgbClr val="000000"/>
                          </a:solidFill>
                          <a:effectLst/>
                          <a:latin typeface="Arial" panose="020B0604020202020204" pitchFamily="34" charset="0"/>
                          <a:ea typeface="MS Mincho" panose="02020609040205080304" pitchFamily="49" charset="-128"/>
                          <a:cs typeface="Cambria" panose="02040503050406030204" pitchFamily="18" charset="0"/>
                        </a:rPr>
                        <a:t>Progress report on Transformation and Change Strategy implementation plan </a:t>
                      </a:r>
                      <a:endParaRPr lang="en-ZA" sz="10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algn="l"/>
                      <a:r>
                        <a:rPr lang="en-ZA" sz="1000" dirty="0">
                          <a:solidFill>
                            <a:srgbClr val="000000"/>
                          </a:solidFill>
                          <a:effectLst/>
                          <a:latin typeface="Arial" panose="020B0604020202020204" pitchFamily="34" charset="0"/>
                          <a:ea typeface="MS Mincho" panose="02020609040205080304" pitchFamily="49" charset="-128"/>
                          <a:cs typeface="Cambria" panose="02040503050406030204" pitchFamily="18" charset="0"/>
                        </a:rPr>
                        <a:t> </a:t>
                      </a:r>
                      <a:endParaRPr lang="en-ZA" sz="10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l">
                        <a:lnSpc>
                          <a:spcPct val="115000"/>
                        </a:lnSpc>
                        <a:spcBef>
                          <a:spcPts val="1200"/>
                        </a:spcBef>
                        <a:spcAft>
                          <a:spcPts val="0"/>
                        </a:spcAft>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Progress report on the Transformation and Change Strategy implementation plan has been completed</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6195" algn="l">
                        <a:lnSpc>
                          <a:spcPct val="115000"/>
                        </a:lnSpc>
                        <a:spcBef>
                          <a:spcPts val="1200"/>
                        </a:spcBef>
                        <a:spcAft>
                          <a:spcPts val="0"/>
                        </a:spcAft>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Progress report on the Transformation and Change Strategy implementation plan has been completed</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93240810"/>
                  </a:ext>
                </a:extLst>
              </a:tr>
              <a:tr h="698118">
                <a:tc>
                  <a:txBody>
                    <a:bodyPr/>
                    <a:lstStyle/>
                    <a:p>
                      <a:pPr marL="36195" algn="l">
                        <a:lnSpc>
                          <a:spcPct val="115000"/>
                        </a:lnSpc>
                        <a:spcBef>
                          <a:spcPts val="1200"/>
                        </a:spcBef>
                        <a:spcAft>
                          <a:spcPts val="0"/>
                        </a:spcAft>
                      </a:pPr>
                      <a:r>
                        <a:rPr lang="en-ZA" sz="1050">
                          <a:effectLst/>
                          <a:latin typeface="Arial" panose="020B0604020202020204" pitchFamily="34" charset="0"/>
                          <a:ea typeface="MS Mincho" panose="02020609040205080304" pitchFamily="49" charset="-128"/>
                          <a:cs typeface="Times New Roman" panose="02020603050405020304" pitchFamily="18" charset="0"/>
                        </a:rPr>
                        <a:t>1.1.2</a:t>
                      </a:r>
                      <a:endParaRPr lang="en-ZA" sz="105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50">
                          <a:solidFill>
                            <a:srgbClr val="000000"/>
                          </a:solidFill>
                          <a:effectLst/>
                          <a:latin typeface="Arial" panose="020B0604020202020204" pitchFamily="34" charset="0"/>
                          <a:ea typeface="MS Mincho" panose="02020609040205080304" pitchFamily="49" charset="-128"/>
                          <a:cs typeface="Cambria" panose="02040503050406030204" pitchFamily="18" charset="0"/>
                        </a:rPr>
                        <a:t>Upskilling staff with digital skills </a:t>
                      </a:r>
                      <a:endParaRPr lang="en-ZA" sz="105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L="36195" algn="l">
                        <a:lnSpc>
                          <a:spcPct val="115000"/>
                        </a:lnSpc>
                        <a:spcBef>
                          <a:spcPts val="1200"/>
                        </a:spcBef>
                        <a:spcAft>
                          <a:spcPts val="0"/>
                        </a:spcAft>
                      </a:pPr>
                      <a:r>
                        <a:rPr lang="en-ZA" sz="1050">
                          <a:effectLst/>
                          <a:latin typeface="Arial" panose="020B0604020202020204" pitchFamily="34" charset="0"/>
                          <a:ea typeface="MS Mincho" panose="02020609040205080304" pitchFamily="49" charset="-128"/>
                          <a:cs typeface="Times New Roman" panose="02020603050405020304" pitchFamily="18" charset="0"/>
                        </a:rPr>
                        <a:t> </a:t>
                      </a:r>
                      <a:endParaRPr lang="en-ZA" sz="105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Progress report on the digital skills training </a:t>
                      </a:r>
                      <a:endParaRPr lang="en-ZA" sz="1050">
                        <a:effectLst/>
                        <a:latin typeface="Calibri" panose="020F0502020204030204" pitchFamily="34" charset="0"/>
                        <a:ea typeface="MS Mincho" panose="02020609040205080304" pitchFamily="49" charset="-128"/>
                        <a:cs typeface="Times New Roman" panose="02020603050405020304" pitchFamily="18" charset="0"/>
                      </a:endParaRPr>
                    </a:p>
                    <a:p>
                      <a:pPr marL="36195" algn="l">
                        <a:lnSpc>
                          <a:spcPct val="115000"/>
                        </a:lnSpc>
                        <a:spcBef>
                          <a:spcPts val="1200"/>
                        </a:spcBef>
                        <a:spcAft>
                          <a:spcPts val="0"/>
                        </a:spcAft>
                      </a:pPr>
                      <a:r>
                        <a:rPr lang="en-ZA" sz="1050">
                          <a:effectLst/>
                          <a:latin typeface="Arial" panose="020B0604020202020204" pitchFamily="34" charset="0"/>
                          <a:ea typeface="MS Mincho" panose="02020609040205080304" pitchFamily="49" charset="-128"/>
                          <a:cs typeface="Times New Roman" panose="02020603050405020304" pitchFamily="18" charset="0"/>
                        </a:rPr>
                        <a:t> </a:t>
                      </a:r>
                      <a:endParaRPr lang="en-ZA" sz="105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US" sz="1050" dirty="0">
                          <a:effectLst/>
                          <a:latin typeface="Arial" panose="020B0604020202020204" pitchFamily="34" charset="0"/>
                          <a:ea typeface="MS Mincho" panose="02020609040205080304" pitchFamily="49" charset="-128"/>
                          <a:cs typeface="Times New Roman" panose="02020603050405020304" pitchFamily="18" charset="0"/>
                        </a:rPr>
                        <a:t>Quarterly progress report on digital skills training initiatives completed</a:t>
                      </a:r>
                      <a:endParaRPr lang="en-ZA" sz="105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r>
                        <a:rPr lang="en-ZA" sz="1000" dirty="0">
                          <a:solidFill>
                            <a:srgbClr val="000000"/>
                          </a:solidFill>
                          <a:effectLst/>
                          <a:latin typeface="Arial" panose="020B0604020202020204" pitchFamily="34" charset="0"/>
                          <a:ea typeface="MS Mincho" panose="02020609040205080304" pitchFamily="49" charset="-128"/>
                          <a:cs typeface="Cambria" panose="02040503050406030204" pitchFamily="18" charset="0"/>
                        </a:rPr>
                        <a:t>Report on digital skills training for the year </a:t>
                      </a:r>
                      <a:endParaRPr lang="en-ZA" sz="10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algn="l">
                        <a:lnSpc>
                          <a:spcPct val="115000"/>
                        </a:lnSpc>
                        <a:spcBef>
                          <a:spcPts val="1200"/>
                        </a:spcBef>
                      </a:pPr>
                      <a:r>
                        <a:rPr lang="en-ZA" sz="1000" dirty="0">
                          <a:effectLst/>
                          <a:latin typeface="Arial" panose="020B0604020202020204" pitchFamily="34" charset="0"/>
                          <a:ea typeface="MS Mincho" panose="02020609040205080304" pitchFamily="49" charset="-128"/>
                          <a:cs typeface="Times New Roman" panose="02020603050405020304" pitchFamily="18" charset="0"/>
                        </a:rPr>
                        <a:t> </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US" sz="1000" dirty="0">
                          <a:effectLst/>
                          <a:latin typeface="Arial" panose="020B0604020202020204" pitchFamily="34" charset="0"/>
                          <a:ea typeface="MS Mincho" panose="02020609040205080304" pitchFamily="49" charset="-128"/>
                          <a:cs typeface="Times New Roman" panose="02020603050405020304" pitchFamily="18" charset="0"/>
                        </a:rPr>
                        <a:t>Report on digital skills training initiatives completed</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6195" algn="l">
                        <a:lnSpc>
                          <a:spcPct val="115000"/>
                        </a:lnSpc>
                        <a:spcBef>
                          <a:spcPts val="1200"/>
                        </a:spcBef>
                        <a:spcAft>
                          <a:spcPts val="0"/>
                        </a:spcAft>
                      </a:pPr>
                      <a:r>
                        <a:rPr lang="en-US" sz="1000" dirty="0">
                          <a:effectLst/>
                          <a:latin typeface="Arial" panose="020B0604020202020204" pitchFamily="34" charset="0"/>
                          <a:ea typeface="MS Mincho" panose="02020609040205080304" pitchFamily="49" charset="-128"/>
                          <a:cs typeface="Times New Roman" panose="02020603050405020304" pitchFamily="18" charset="0"/>
                        </a:rPr>
                        <a:t>Report on digital skills training initiatives completed</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8559302"/>
                  </a:ext>
                </a:extLst>
              </a:tr>
              <a:tr h="879861">
                <a:tc>
                  <a:txBody>
                    <a:bodyPr/>
                    <a:lstStyle/>
                    <a:p>
                      <a:pPr marL="36195" algn="l">
                        <a:lnSpc>
                          <a:spcPct val="115000"/>
                        </a:lnSpc>
                        <a:spcBef>
                          <a:spcPts val="1200"/>
                        </a:spcBef>
                        <a:spcAft>
                          <a:spcPts val="0"/>
                        </a:spcAft>
                      </a:pPr>
                      <a:r>
                        <a:rPr lang="en-ZA" sz="1050">
                          <a:effectLst/>
                          <a:latin typeface="Arial" panose="020B0604020202020204" pitchFamily="34" charset="0"/>
                          <a:ea typeface="MS Mincho" panose="02020609040205080304" pitchFamily="49" charset="-128"/>
                          <a:cs typeface="Times New Roman" panose="02020603050405020304" pitchFamily="18" charset="0"/>
                        </a:rPr>
                        <a:t>1.1.3</a:t>
                      </a:r>
                      <a:endParaRPr lang="en-ZA" sz="105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50">
                          <a:solidFill>
                            <a:srgbClr val="000000"/>
                          </a:solidFill>
                          <a:effectLst/>
                          <a:latin typeface="Arial" panose="020B0604020202020204" pitchFamily="34" charset="0"/>
                          <a:ea typeface="MS Mincho" panose="02020609040205080304" pitchFamily="49" charset="-128"/>
                          <a:cs typeface="Cambria" panose="02040503050406030204" pitchFamily="18" charset="0"/>
                        </a:rPr>
                        <a:t>Organisation structure and culture change report </a:t>
                      </a:r>
                      <a:endParaRPr lang="en-ZA" sz="105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L="36195" algn="l">
                        <a:lnSpc>
                          <a:spcPct val="115000"/>
                        </a:lnSpc>
                        <a:spcBef>
                          <a:spcPts val="1200"/>
                        </a:spcBef>
                        <a:spcAft>
                          <a:spcPts val="0"/>
                        </a:spcAft>
                      </a:pPr>
                      <a:r>
                        <a:rPr lang="en-ZA" sz="1050">
                          <a:effectLst/>
                          <a:latin typeface="Arial" panose="020B0604020202020204" pitchFamily="34" charset="0"/>
                          <a:ea typeface="MS Mincho" panose="02020609040205080304" pitchFamily="49" charset="-128"/>
                          <a:cs typeface="Times New Roman" panose="02020603050405020304" pitchFamily="18" charset="0"/>
                        </a:rPr>
                        <a:t> </a:t>
                      </a:r>
                      <a:endParaRPr lang="en-ZA" sz="105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Progress report on the organisational structure and cultural change </a:t>
                      </a:r>
                      <a:endParaRPr lang="en-ZA" sz="1050">
                        <a:effectLst/>
                        <a:latin typeface="Calibri" panose="020F0502020204030204" pitchFamily="34" charset="0"/>
                        <a:ea typeface="MS Mincho" panose="02020609040205080304" pitchFamily="49" charset="-128"/>
                        <a:cs typeface="Times New Roman" panose="02020603050405020304" pitchFamily="18" charset="0"/>
                      </a:endParaRPr>
                    </a:p>
                    <a:p>
                      <a:pPr marL="36195" algn="l">
                        <a:lnSpc>
                          <a:spcPct val="115000"/>
                        </a:lnSpc>
                        <a:spcBef>
                          <a:spcPts val="1200"/>
                        </a:spcBef>
                        <a:spcAft>
                          <a:spcPts val="0"/>
                        </a:spcAft>
                      </a:pPr>
                      <a:r>
                        <a:rPr lang="en-ZA" sz="1050">
                          <a:effectLst/>
                          <a:latin typeface="Arial" panose="020B0604020202020204" pitchFamily="34" charset="0"/>
                          <a:ea typeface="MS Mincho" panose="02020609040205080304" pitchFamily="49" charset="-128"/>
                          <a:cs typeface="Times New Roman" panose="02020603050405020304" pitchFamily="18" charset="0"/>
                        </a:rPr>
                        <a:t> </a:t>
                      </a:r>
                      <a:endParaRPr lang="en-ZA" sz="105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US" sz="1050" dirty="0">
                          <a:effectLst/>
                          <a:latin typeface="Arial" panose="020B0604020202020204" pitchFamily="34" charset="0"/>
                          <a:ea typeface="MS Mincho" panose="02020609040205080304" pitchFamily="49" charset="-128"/>
                          <a:cs typeface="Times New Roman" panose="02020603050405020304" pitchFamily="18" charset="0"/>
                        </a:rPr>
                        <a:t>Quarterly progress</a:t>
                      </a:r>
                      <a:r>
                        <a:rPr lang="en-ZA"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report on the organisational structure and cultural change completed</a:t>
                      </a:r>
                      <a:endParaRPr lang="en-ZA" sz="105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spcBef>
                          <a:spcPts val="1200"/>
                        </a:spcBef>
                      </a:pPr>
                      <a:r>
                        <a:rPr lang="en-ZA" sz="1000">
                          <a:effectLst/>
                          <a:latin typeface="Arial" panose="020B0604020202020204" pitchFamily="34" charset="0"/>
                          <a:ea typeface="MS Mincho" panose="02020609040205080304" pitchFamily="49" charset="-128"/>
                          <a:cs typeface="Times New Roman" panose="02020603050405020304" pitchFamily="18" charset="0"/>
                        </a:rPr>
                        <a:t>Progress report on the organisational structure and cultural change</a:t>
                      </a:r>
                      <a:endParaRPr lang="en-ZA" sz="1000">
                        <a:effectLst/>
                        <a:latin typeface="Calibri" panose="020F050202020403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l">
                        <a:lnSpc>
                          <a:spcPct val="115000"/>
                        </a:lnSpc>
                        <a:spcBef>
                          <a:spcPts val="1200"/>
                        </a:spcBef>
                        <a:spcAft>
                          <a:spcPts val="0"/>
                        </a:spcAft>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Report on the organisational structure and cultural change completed</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6195" algn="l">
                        <a:lnSpc>
                          <a:spcPct val="115000"/>
                        </a:lnSpc>
                        <a:spcBef>
                          <a:spcPts val="1200"/>
                        </a:spcBef>
                        <a:spcAft>
                          <a:spcPts val="0"/>
                        </a:spcAft>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Report on the organisational structure and cultural change completed</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292618"/>
                  </a:ext>
                </a:extLst>
              </a:tr>
              <a:tr h="1238850">
                <a:tc>
                  <a:txBody>
                    <a:bodyPr/>
                    <a:lstStyle/>
                    <a:p>
                      <a:pPr marL="36195" algn="l">
                        <a:lnSpc>
                          <a:spcPct val="115000"/>
                        </a:lnSpc>
                        <a:spcBef>
                          <a:spcPts val="1200"/>
                        </a:spcBef>
                        <a:spcAft>
                          <a:spcPts val="0"/>
                        </a:spcAft>
                      </a:pPr>
                      <a:r>
                        <a:rPr lang="en-ZA" sz="1050">
                          <a:effectLst/>
                          <a:latin typeface="Arial" panose="020B0604020202020204" pitchFamily="34" charset="0"/>
                          <a:ea typeface="MS Mincho" panose="02020609040205080304" pitchFamily="49" charset="-128"/>
                          <a:cs typeface="Times New Roman" panose="02020603050405020304" pitchFamily="18" charset="0"/>
                        </a:rPr>
                        <a:t>1.1.4</a:t>
                      </a:r>
                      <a:endParaRPr lang="en-ZA" sz="105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50" dirty="0">
                          <a:solidFill>
                            <a:srgbClr val="000000"/>
                          </a:solidFill>
                          <a:effectLst/>
                          <a:latin typeface="Arial" panose="020B0604020202020204" pitchFamily="34" charset="0"/>
                          <a:ea typeface="MS Mincho" panose="02020609040205080304" pitchFamily="49" charset="-128"/>
                          <a:cs typeface="Cambria" panose="02040503050406030204" pitchFamily="18" charset="0"/>
                        </a:rPr>
                        <a:t>Reviewed curriculum of training programmes to align with the National Digital and Future Skills Strategy </a:t>
                      </a:r>
                      <a:endParaRPr lang="en-ZA" sz="105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Progress report on the reviewed training programmes to align with the National Digital and Future Skills Strategy on the future of work </a:t>
                      </a:r>
                      <a:endParaRPr lang="en-ZA" sz="105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US" sz="1050" dirty="0">
                          <a:effectLst/>
                          <a:latin typeface="Arial" panose="020B0604020202020204" pitchFamily="34" charset="0"/>
                          <a:ea typeface="MS Mincho" panose="02020609040205080304" pitchFamily="49" charset="-128"/>
                          <a:cs typeface="Times New Roman" panose="02020603050405020304" pitchFamily="18" charset="0"/>
                        </a:rPr>
                        <a:t>Quarterly progress</a:t>
                      </a:r>
                      <a:r>
                        <a:rPr lang="en-ZA"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report on the reviewed training programmes to align with the National Digital and Future Skills Strategy on the future of work </a:t>
                      </a:r>
                      <a:r>
                        <a:rPr lang="en-US" sz="1050" dirty="0">
                          <a:effectLst/>
                          <a:latin typeface="Arial" panose="020B0604020202020204" pitchFamily="34" charset="0"/>
                          <a:ea typeface="MS Mincho" panose="02020609040205080304" pitchFamily="49" charset="-128"/>
                          <a:cs typeface="Times New Roman" panose="02020603050405020304" pitchFamily="18" charset="0"/>
                        </a:rPr>
                        <a:t>completed</a:t>
                      </a:r>
                      <a:endParaRPr lang="en-ZA" sz="105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6195" algn="l">
                        <a:lnSpc>
                          <a:spcPct val="115000"/>
                        </a:lnSpc>
                        <a:spcBef>
                          <a:spcPts val="1200"/>
                        </a:spcBef>
                        <a:spcAft>
                          <a:spcPts val="0"/>
                        </a:spcAft>
                      </a:pPr>
                      <a:r>
                        <a:rPr lang="en-ZA" sz="1000" dirty="0">
                          <a:effectLst/>
                          <a:latin typeface="Arial" panose="020B0604020202020204" pitchFamily="34" charset="0"/>
                          <a:ea typeface="Arial" panose="020B0604020202020204" pitchFamily="34" charset="0"/>
                          <a:cs typeface="Times New Roman" panose="02020603050405020304" pitchFamily="18" charset="0"/>
                        </a:rPr>
                        <a:t>Report on the reviewed training programmes align ed with the National Digital and Future Skills Strategy on the future of work</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US" sz="1000" dirty="0">
                          <a:effectLst/>
                          <a:latin typeface="Arial" panose="020B0604020202020204" pitchFamily="34" charset="0"/>
                          <a:ea typeface="MS Mincho" panose="02020609040205080304" pitchFamily="49" charset="-128"/>
                          <a:cs typeface="Times New Roman" panose="02020603050405020304" pitchFamily="18" charset="0"/>
                        </a:rPr>
                        <a:t>Report on the review of two (2) training </a:t>
                      </a:r>
                      <a:r>
                        <a:rPr lang="en-US" sz="1000" dirty="0" err="1">
                          <a:effectLst/>
                          <a:latin typeface="Arial" panose="020B0604020202020204" pitchFamily="34" charset="0"/>
                          <a:ea typeface="MS Mincho" panose="02020609040205080304" pitchFamily="49" charset="-128"/>
                          <a:cs typeface="Times New Roman" panose="02020603050405020304" pitchFamily="18" charset="0"/>
                        </a:rPr>
                        <a:t>programmes</a:t>
                      </a:r>
                      <a:r>
                        <a:rPr lang="en-US" sz="1000" dirty="0">
                          <a:effectLst/>
                          <a:latin typeface="Arial" panose="020B0604020202020204" pitchFamily="34" charset="0"/>
                          <a:ea typeface="MS Mincho" panose="02020609040205080304" pitchFamily="49" charset="-128"/>
                          <a:cs typeface="Times New Roman" panose="02020603050405020304" pitchFamily="18" charset="0"/>
                        </a:rPr>
                        <a:t> completed</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spcBef>
                          <a:spcPts val="1200"/>
                        </a:spcBef>
                      </a:pPr>
                      <a:r>
                        <a:rPr lang="en-US" sz="1000" dirty="0">
                          <a:effectLst/>
                          <a:latin typeface="Arial" panose="020B0604020202020204" pitchFamily="34" charset="0"/>
                          <a:ea typeface="MS Mincho" panose="02020609040205080304" pitchFamily="49" charset="-128"/>
                          <a:cs typeface="Times New Roman" panose="02020603050405020304" pitchFamily="18" charset="0"/>
                        </a:rPr>
                        <a:t>Report on the review of two (2) training </a:t>
                      </a:r>
                      <a:r>
                        <a:rPr lang="en-US" sz="1000" dirty="0" err="1">
                          <a:effectLst/>
                          <a:latin typeface="Arial" panose="020B0604020202020204" pitchFamily="34" charset="0"/>
                          <a:ea typeface="MS Mincho" panose="02020609040205080304" pitchFamily="49" charset="-128"/>
                          <a:cs typeface="Times New Roman" panose="02020603050405020304" pitchFamily="18" charset="0"/>
                        </a:rPr>
                        <a:t>programmes</a:t>
                      </a:r>
                      <a:r>
                        <a:rPr lang="en-US" sz="1000" dirty="0">
                          <a:effectLst/>
                          <a:latin typeface="Arial" panose="020B0604020202020204" pitchFamily="34" charset="0"/>
                          <a:ea typeface="MS Mincho" panose="02020609040205080304" pitchFamily="49" charset="-128"/>
                          <a:cs typeface="Times New Roman" panose="02020603050405020304" pitchFamily="18" charset="0"/>
                        </a:rPr>
                        <a:t> completed</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44937305"/>
                  </a:ext>
                </a:extLst>
              </a:tr>
              <a:tr h="871883">
                <a:tc>
                  <a:txBody>
                    <a:bodyPr/>
                    <a:lstStyle/>
                    <a:p>
                      <a:pPr marL="36195" algn="l">
                        <a:lnSpc>
                          <a:spcPct val="115000"/>
                        </a:lnSpc>
                        <a:spcBef>
                          <a:spcPts val="1200"/>
                        </a:spcBef>
                        <a:spcAft>
                          <a:spcPts val="0"/>
                        </a:spcAft>
                      </a:pPr>
                      <a:r>
                        <a:rPr lang="en-ZA" sz="1050">
                          <a:effectLst/>
                          <a:latin typeface="Arial" panose="020B0604020202020204" pitchFamily="34" charset="0"/>
                          <a:ea typeface="MS Mincho" panose="02020609040205080304" pitchFamily="49" charset="-128"/>
                          <a:cs typeface="Times New Roman" panose="02020603050405020304" pitchFamily="18" charset="0"/>
                        </a:rPr>
                        <a:t>1.1.5</a:t>
                      </a:r>
                      <a:endParaRPr lang="en-ZA" sz="105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050" dirty="0">
                          <a:solidFill>
                            <a:srgbClr val="000000"/>
                          </a:solidFill>
                          <a:effectLst/>
                          <a:latin typeface="Arial" panose="020B0604020202020204" pitchFamily="34" charset="0"/>
                          <a:ea typeface="Calibri" panose="020F0502020204030204" pitchFamily="34" charset="0"/>
                          <a:cs typeface="Cambria" panose="02040503050406030204" pitchFamily="18" charset="0"/>
                        </a:rPr>
                        <a:t>The research report on the future of work </a:t>
                      </a:r>
                      <a:endParaRPr lang="en-ZA" sz="105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50" dirty="0">
                          <a:solidFill>
                            <a:srgbClr val="000000"/>
                          </a:solidFill>
                          <a:effectLst/>
                          <a:latin typeface="Arial" panose="020B0604020202020204" pitchFamily="34" charset="0"/>
                          <a:ea typeface="Calibri" panose="020F0502020204030204" pitchFamily="34" charset="0"/>
                          <a:cs typeface="Cambria" panose="02040503050406030204" pitchFamily="18" charset="0"/>
                        </a:rPr>
                        <a:t>Progress report on research completed thus far </a:t>
                      </a:r>
                      <a:endParaRPr lang="en-ZA" sz="105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Developed Progress report on research completed</a:t>
                      </a:r>
                      <a:endParaRPr lang="en-ZA" sz="105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07000"/>
                        </a:lnSpc>
                        <a:spcBef>
                          <a:spcPts val="1200"/>
                        </a:spcBef>
                        <a:spcAft>
                          <a:spcPts val="800"/>
                        </a:spcAft>
                      </a:pPr>
                      <a:r>
                        <a:rPr lang="en-US" sz="1000">
                          <a:effectLst/>
                          <a:latin typeface="Arial" panose="020B0604020202020204" pitchFamily="34" charset="0"/>
                          <a:ea typeface="MS Mincho" panose="02020609040205080304" pitchFamily="49" charset="-128"/>
                          <a:cs typeface="Times New Roman" panose="02020603050405020304" pitchFamily="18" charset="0"/>
                        </a:rPr>
                        <a:t>Submit the research reports to Board</a:t>
                      </a:r>
                      <a:endParaRPr lang="en-ZA" sz="1000">
                        <a:effectLst/>
                        <a:latin typeface="Calibri" panose="020F050202020403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US" sz="1000" dirty="0">
                          <a:effectLst/>
                          <a:latin typeface="Arial" panose="020B0604020202020204" pitchFamily="34" charset="0"/>
                          <a:ea typeface="MS Mincho" panose="02020609040205080304" pitchFamily="49" charset="-128"/>
                          <a:cs typeface="Times New Roman" panose="02020603050405020304" pitchFamily="18" charset="0"/>
                        </a:rPr>
                        <a:t>Research on the future of work has been completed and is submitted to the Board</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6195" algn="l">
                        <a:lnSpc>
                          <a:spcPct val="115000"/>
                        </a:lnSpc>
                        <a:spcBef>
                          <a:spcPts val="1200"/>
                        </a:spcBef>
                        <a:spcAft>
                          <a:spcPts val="0"/>
                        </a:spcAft>
                      </a:pPr>
                      <a:r>
                        <a:rPr lang="en-US" sz="1000" dirty="0">
                          <a:effectLst/>
                          <a:latin typeface="Arial" panose="020B0604020202020204" pitchFamily="34" charset="0"/>
                          <a:ea typeface="MS Mincho" panose="02020609040205080304" pitchFamily="49" charset="-128"/>
                          <a:cs typeface="Times New Roman" panose="02020603050405020304" pitchFamily="18" charset="0"/>
                        </a:rPr>
                        <a:t>Research on the future of work has been completed and is submitted to the Board.</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14070698"/>
                  </a:ext>
                </a:extLst>
              </a:tr>
            </a:tbl>
          </a:graphicData>
        </a:graphic>
      </p:graphicFrame>
    </p:spTree>
    <p:extLst>
      <p:ext uri="{BB962C8B-B14F-4D97-AF65-F5344CB8AC3E}">
        <p14:creationId xmlns:p14="http://schemas.microsoft.com/office/powerpoint/2010/main" xmlns="" val="380823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440528" y="796954"/>
            <a:ext cx="11263660" cy="2923877"/>
          </a:xfrm>
          <a:prstGeom prst="rect">
            <a:avLst/>
          </a:prstGeom>
          <a:noFill/>
        </p:spPr>
        <p:txBody>
          <a:bodyPr wrap="square" rtlCol="0">
            <a:spAutoFit/>
          </a:bodyPr>
          <a:lstStyle/>
          <a:p>
            <a:pPr algn="ctr"/>
            <a:r>
              <a:rPr lang="en-ZA" sz="2800" b="1" dirty="0"/>
              <a:t>Programme 1:Administration</a:t>
            </a:r>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6534" y="6938"/>
            <a:ext cx="2991394" cy="1221209"/>
          </a:xfrm>
          <a:prstGeom prst="rect">
            <a:avLst/>
          </a:prstGeom>
        </p:spPr>
      </p:pic>
      <p:graphicFrame>
        <p:nvGraphicFramePr>
          <p:cNvPr id="2" name="Table 1">
            <a:extLst>
              <a:ext uri="{FF2B5EF4-FFF2-40B4-BE49-F238E27FC236}">
                <a16:creationId xmlns:a16="http://schemas.microsoft.com/office/drawing/2014/main" xmlns="" id="{916278B8-FFD2-4879-9B06-3B0AA2754722}"/>
              </a:ext>
            </a:extLst>
          </p:cNvPr>
          <p:cNvGraphicFramePr>
            <a:graphicFrameLocks noGrp="1"/>
          </p:cNvGraphicFramePr>
          <p:nvPr>
            <p:extLst>
              <p:ext uri="{D42A27DB-BD31-4B8C-83A1-F6EECF244321}">
                <p14:modId xmlns:p14="http://schemas.microsoft.com/office/powerpoint/2010/main" xmlns="" val="3516149794"/>
              </p:ext>
            </p:extLst>
          </p:nvPr>
        </p:nvGraphicFramePr>
        <p:xfrm>
          <a:off x="217714" y="1197429"/>
          <a:ext cx="11533758" cy="5377172"/>
        </p:xfrm>
        <a:graphic>
          <a:graphicData uri="http://schemas.openxmlformats.org/drawingml/2006/table">
            <a:tbl>
              <a:tblPr/>
              <a:tblGrid>
                <a:gridCol w="445883">
                  <a:extLst>
                    <a:ext uri="{9D8B030D-6E8A-4147-A177-3AD203B41FA5}">
                      <a16:colId xmlns:a16="http://schemas.microsoft.com/office/drawing/2014/main" xmlns="" val="918932634"/>
                    </a:ext>
                  </a:extLst>
                </a:gridCol>
                <a:gridCol w="1566613">
                  <a:extLst>
                    <a:ext uri="{9D8B030D-6E8A-4147-A177-3AD203B41FA5}">
                      <a16:colId xmlns:a16="http://schemas.microsoft.com/office/drawing/2014/main" xmlns="" val="2620333307"/>
                    </a:ext>
                  </a:extLst>
                </a:gridCol>
                <a:gridCol w="1904035">
                  <a:extLst>
                    <a:ext uri="{9D8B030D-6E8A-4147-A177-3AD203B41FA5}">
                      <a16:colId xmlns:a16="http://schemas.microsoft.com/office/drawing/2014/main" xmlns="" val="4238359336"/>
                    </a:ext>
                  </a:extLst>
                </a:gridCol>
                <a:gridCol w="1809355">
                  <a:extLst>
                    <a:ext uri="{9D8B030D-6E8A-4147-A177-3AD203B41FA5}">
                      <a16:colId xmlns:a16="http://schemas.microsoft.com/office/drawing/2014/main" xmlns="" val="2616159548"/>
                    </a:ext>
                  </a:extLst>
                </a:gridCol>
                <a:gridCol w="2042160">
                  <a:extLst>
                    <a:ext uri="{9D8B030D-6E8A-4147-A177-3AD203B41FA5}">
                      <a16:colId xmlns:a16="http://schemas.microsoft.com/office/drawing/2014/main" xmlns="" val="3647124877"/>
                    </a:ext>
                  </a:extLst>
                </a:gridCol>
                <a:gridCol w="1879600">
                  <a:extLst>
                    <a:ext uri="{9D8B030D-6E8A-4147-A177-3AD203B41FA5}">
                      <a16:colId xmlns:a16="http://schemas.microsoft.com/office/drawing/2014/main" xmlns="" val="588627562"/>
                    </a:ext>
                  </a:extLst>
                </a:gridCol>
                <a:gridCol w="1886112">
                  <a:extLst>
                    <a:ext uri="{9D8B030D-6E8A-4147-A177-3AD203B41FA5}">
                      <a16:colId xmlns:a16="http://schemas.microsoft.com/office/drawing/2014/main" xmlns="" val="715423247"/>
                    </a:ext>
                  </a:extLst>
                </a:gridCol>
              </a:tblGrid>
              <a:tr h="162982">
                <a:tc gridSpan="7">
                  <a:txBody>
                    <a:bodyPr/>
                    <a:lstStyle/>
                    <a:p>
                      <a:pPr marL="36195" algn="l">
                        <a:lnSpc>
                          <a:spcPct val="115000"/>
                        </a:lnSpc>
                        <a:spcBef>
                          <a:spcPts val="1200"/>
                        </a:spcBef>
                        <a:spcAft>
                          <a:spcPts val="0"/>
                        </a:spcAft>
                      </a:pPr>
                      <a:r>
                        <a:rPr lang="en-ZA" sz="1100">
                          <a:effectLst/>
                          <a:latin typeface="Arial" panose="020B0604020202020204" pitchFamily="34" charset="0"/>
                          <a:ea typeface="MS Mincho" panose="02020609040205080304" pitchFamily="49" charset="-128"/>
                          <a:cs typeface="Times New Roman" panose="02020603050405020304" pitchFamily="18" charset="0"/>
                        </a:rPr>
                        <a:t>Programme 1: Administration</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231544238"/>
                  </a:ext>
                </a:extLst>
              </a:tr>
              <a:tr h="349994">
                <a:tc>
                  <a:txBody>
                    <a:bodyPr/>
                    <a:lstStyle/>
                    <a:p>
                      <a:pPr marL="36195" algn="l">
                        <a:lnSpc>
                          <a:spcPct val="115000"/>
                        </a:lnSpc>
                        <a:spcBef>
                          <a:spcPts val="1200"/>
                        </a:spcBef>
                        <a:spcAft>
                          <a:spcPts val="0"/>
                        </a:spcAft>
                      </a:pPr>
                      <a:r>
                        <a:rPr lang="en-ZA" sz="11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No</a:t>
                      </a:r>
                      <a:endParaRPr lang="en-ZA" sz="11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36195" algn="l">
                        <a:lnSpc>
                          <a:spcPct val="115000"/>
                        </a:lnSpc>
                        <a:spcBef>
                          <a:spcPts val="1200"/>
                        </a:spcBef>
                        <a:spcAft>
                          <a:spcPts val="0"/>
                        </a:spcAft>
                      </a:pPr>
                      <a:r>
                        <a:rPr lang="en-ZA" sz="11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Annual Target</a:t>
                      </a:r>
                      <a:endParaRPr lang="en-ZA" sz="11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36195" algn="l">
                        <a:lnSpc>
                          <a:spcPct val="115000"/>
                        </a:lnSpc>
                        <a:spcBef>
                          <a:spcPts val="1200"/>
                        </a:spcBef>
                        <a:spcAft>
                          <a:spcPts val="0"/>
                        </a:spcAft>
                      </a:pPr>
                      <a:r>
                        <a:rPr lang="en-ZA" sz="11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Q3 Target</a:t>
                      </a:r>
                      <a:endParaRPr lang="en-ZA" sz="11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36195" algn="l" defTabSz="914400" rtl="0" eaLnBrk="1" latinLnBrk="0" hangingPunct="1">
                        <a:lnSpc>
                          <a:spcPct val="115000"/>
                        </a:lnSpc>
                        <a:spcBef>
                          <a:spcPts val="1200"/>
                        </a:spcBef>
                        <a:spcAft>
                          <a:spcPts val="0"/>
                        </a:spcAft>
                      </a:pPr>
                      <a:r>
                        <a:rPr lang="en-ZA" sz="1100" b="1"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Achievement</a:t>
                      </a:r>
                    </a:p>
                  </a:txBody>
                  <a:tcPr marL="7109" marR="7109" marT="7109" marB="71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36195" algn="l" defTabSz="914400" rtl="0" eaLnBrk="1" latinLnBrk="0" hangingPunct="1">
                        <a:lnSpc>
                          <a:spcPct val="115000"/>
                        </a:lnSpc>
                        <a:spcBef>
                          <a:spcPts val="1200"/>
                        </a:spcBef>
                        <a:spcAft>
                          <a:spcPts val="0"/>
                        </a:spcAft>
                      </a:pPr>
                      <a:r>
                        <a:rPr lang="en-ZA" sz="1100" b="1"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Q4 Target</a:t>
                      </a:r>
                    </a:p>
                  </a:txBody>
                  <a:tcPr marL="7109" marR="7109" marT="7109" marB="71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36195" algn="l" defTabSz="914400" rtl="0" eaLnBrk="1" latinLnBrk="0" hangingPunct="1">
                        <a:lnSpc>
                          <a:spcPct val="115000"/>
                        </a:lnSpc>
                        <a:spcBef>
                          <a:spcPts val="1200"/>
                        </a:spcBef>
                        <a:spcAft>
                          <a:spcPts val="0"/>
                        </a:spcAft>
                      </a:pPr>
                      <a:r>
                        <a:rPr lang="en-ZA" sz="1100" b="1"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Achievements</a:t>
                      </a:r>
                    </a:p>
                  </a:txBody>
                  <a:tcPr marL="7109" marR="7109" marT="7109" marB="71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36195" algn="l" defTabSz="914400" rtl="0" eaLnBrk="1" latinLnBrk="0" hangingPunct="1">
                        <a:lnSpc>
                          <a:spcPct val="115000"/>
                        </a:lnSpc>
                        <a:spcBef>
                          <a:spcPts val="1200"/>
                        </a:spcBef>
                        <a:spcAft>
                          <a:spcPts val="0"/>
                        </a:spcAft>
                      </a:pPr>
                      <a:r>
                        <a:rPr lang="en-ZA" sz="11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Year to date achievement</a:t>
                      </a:r>
                    </a:p>
                  </a:txBody>
                  <a:tcPr marL="7109" marR="7109" marT="7109" marB="71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3564587084"/>
                  </a:ext>
                </a:extLst>
              </a:tr>
              <a:tr h="976907">
                <a:tc>
                  <a:txBody>
                    <a:bodyPr/>
                    <a:lstStyle/>
                    <a:p>
                      <a:pPr marL="36195" algn="l">
                        <a:lnSpc>
                          <a:spcPct val="115000"/>
                        </a:lnSpc>
                        <a:spcBef>
                          <a:spcPts val="1200"/>
                        </a:spcBef>
                        <a:spcAft>
                          <a:spcPts val="0"/>
                        </a:spcAft>
                      </a:pPr>
                      <a:r>
                        <a:rPr lang="en-ZA" sz="1100">
                          <a:effectLst/>
                          <a:latin typeface="Arial" panose="020B0604020202020204" pitchFamily="34" charset="0"/>
                          <a:ea typeface="MS Mincho" panose="02020609040205080304" pitchFamily="49" charset="-128"/>
                          <a:cs typeface="Times New Roman" panose="02020603050405020304" pitchFamily="18" charset="0"/>
                        </a:rPr>
                        <a:t>1.2.1</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100" dirty="0">
                          <a:solidFill>
                            <a:srgbClr val="000000"/>
                          </a:solidFill>
                          <a:effectLst/>
                          <a:latin typeface="Arial" panose="020B0604020202020204" pitchFamily="34" charset="0"/>
                          <a:ea typeface="Calibri" panose="020F0502020204030204" pitchFamily="34" charset="0"/>
                          <a:cs typeface="Cambria" panose="02040503050406030204" pitchFamily="18" charset="0"/>
                        </a:rPr>
                        <a:t>Content development increased to complement the LMS </a:t>
                      </a:r>
                      <a:endParaRPr lang="en-ZA"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L="36195" algn="l">
                        <a:lnSpc>
                          <a:spcPct val="115000"/>
                        </a:lnSpc>
                        <a:spcBef>
                          <a:spcPts val="1200"/>
                        </a:spcBef>
                        <a:spcAft>
                          <a:spcPts val="0"/>
                        </a:spcAft>
                      </a:pPr>
                      <a:r>
                        <a:rPr lang="en-ZA" sz="1100" dirty="0">
                          <a:effectLst/>
                          <a:latin typeface="Arial" panose="020B0604020202020204" pitchFamily="34" charset="0"/>
                          <a:ea typeface="MS Mincho" panose="02020609040205080304" pitchFamily="49" charset="-128"/>
                          <a:cs typeface="Times New Roman" panose="02020603050405020304" pitchFamily="18" charset="0"/>
                        </a:rPr>
                        <a:t> </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Progress report developed: </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ct val="107000"/>
                        </a:lnSpc>
                        <a:spcBef>
                          <a:spcPts val="1200"/>
                        </a:spcBef>
                        <a:spcAft>
                          <a:spcPts val="800"/>
                        </a:spcAft>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Produce two productions for LMS content development</a:t>
                      </a:r>
                      <a:endParaRPr lang="en-ZA" sz="11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US" sz="1100" dirty="0">
                          <a:effectLst/>
                          <a:latin typeface="Arial" panose="020B0604020202020204" pitchFamily="34" charset="0"/>
                          <a:ea typeface="MS Mincho" panose="02020609040205080304" pitchFamily="49" charset="-128"/>
                          <a:cs typeface="Times New Roman" panose="02020603050405020304" pitchFamily="18" charset="0"/>
                        </a:rPr>
                        <a:t>Quarterly progress</a:t>
                      </a: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report developed: </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ct val="107000"/>
                        </a:lnSpc>
                        <a:spcBef>
                          <a:spcPts val="1200"/>
                        </a:spcBef>
                        <a:spcAft>
                          <a:spcPts val="800"/>
                        </a:spcAft>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Produced three productions for LMS content development</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spcBef>
                          <a:spcPts val="1200"/>
                        </a:spcBef>
                      </a:pPr>
                      <a:r>
                        <a:rPr lang="en-US" sz="1100" dirty="0">
                          <a:effectLst/>
                          <a:latin typeface="Arial" panose="020B0604020202020204" pitchFamily="34" charset="0"/>
                          <a:ea typeface="MS Mincho" panose="02020609040205080304" pitchFamily="49" charset="-128"/>
                          <a:cs typeface="Times New Roman" panose="02020603050405020304" pitchFamily="18" charset="0"/>
                        </a:rPr>
                        <a:t>Progress report developed:</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ct val="115000"/>
                        </a:lnSpc>
                        <a:spcBef>
                          <a:spcPts val="1200"/>
                        </a:spcBef>
                      </a:pPr>
                      <a:r>
                        <a:rPr lang="en-US" sz="1100" dirty="0">
                          <a:effectLst/>
                          <a:latin typeface="Arial" panose="020B0604020202020204" pitchFamily="34" charset="0"/>
                          <a:ea typeface="MS Mincho" panose="02020609040205080304" pitchFamily="49" charset="-128"/>
                          <a:cs typeface="Times New Roman" panose="02020603050405020304" pitchFamily="18" charset="0"/>
                        </a:rPr>
                        <a:t>Produce two productions for LMS content development.</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Bef>
                          <a:spcPts val="1200"/>
                        </a:spcBef>
                        <a:spcAft>
                          <a:spcPts val="800"/>
                        </a:spcAft>
                      </a:pPr>
                      <a:r>
                        <a:rPr lang="en-US" sz="1100" dirty="0">
                          <a:effectLst/>
                          <a:latin typeface="Arial" panose="020B0604020202020204" pitchFamily="34" charset="0"/>
                          <a:ea typeface="MS Mincho" panose="02020609040205080304" pitchFamily="49" charset="-128"/>
                          <a:cs typeface="Times New Roman" panose="02020603050405020304" pitchFamily="18" charset="0"/>
                        </a:rPr>
                        <a:t>Progress report developed:</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ct val="107000"/>
                        </a:lnSpc>
                        <a:spcBef>
                          <a:spcPts val="1200"/>
                        </a:spcBef>
                        <a:spcAft>
                          <a:spcPts val="800"/>
                        </a:spcAft>
                      </a:pPr>
                      <a:r>
                        <a:rPr lang="en-US" sz="1100" dirty="0">
                          <a:effectLst/>
                          <a:latin typeface="Arial" panose="020B0604020202020204" pitchFamily="34" charset="0"/>
                          <a:ea typeface="MS Mincho" panose="02020609040205080304" pitchFamily="49" charset="-128"/>
                          <a:cs typeface="Times New Roman" panose="02020603050405020304" pitchFamily="18" charset="0"/>
                        </a:rPr>
                        <a:t>Two productions delivered</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6195" algn="l">
                        <a:lnSpc>
                          <a:spcPct val="115000"/>
                        </a:lnSpc>
                        <a:spcBef>
                          <a:spcPts val="1200"/>
                        </a:spcBef>
                        <a:spcAft>
                          <a:spcPts val="0"/>
                        </a:spcAft>
                      </a:pPr>
                      <a:r>
                        <a:rPr lang="en-US" sz="11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8 productions were completed for the year.</a:t>
                      </a:r>
                      <a:endParaRPr lang="en-ZA" sz="11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0849702"/>
                  </a:ext>
                </a:extLst>
              </a:tr>
              <a:tr h="616409">
                <a:tc>
                  <a:txBody>
                    <a:bodyPr/>
                    <a:lstStyle/>
                    <a:p>
                      <a:pPr marL="36195" algn="l">
                        <a:lnSpc>
                          <a:spcPct val="115000"/>
                        </a:lnSpc>
                        <a:spcBef>
                          <a:spcPts val="1200"/>
                        </a:spcBef>
                        <a:spcAft>
                          <a:spcPts val="0"/>
                        </a:spcAft>
                      </a:pPr>
                      <a:r>
                        <a:rPr lang="en-ZA" sz="1100">
                          <a:effectLst/>
                          <a:latin typeface="Arial" panose="020B0604020202020204" pitchFamily="34" charset="0"/>
                          <a:ea typeface="MS Mincho" panose="02020609040205080304" pitchFamily="49" charset="-128"/>
                          <a:cs typeface="Times New Roman" panose="02020603050405020304" pitchFamily="18" charset="0"/>
                        </a:rPr>
                        <a:t>1.2.2</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100">
                          <a:solidFill>
                            <a:srgbClr val="000000"/>
                          </a:solidFill>
                          <a:effectLst/>
                          <a:latin typeface="Arial" panose="020B0604020202020204" pitchFamily="34" charset="0"/>
                          <a:ea typeface="Calibri" panose="020F0502020204030204" pitchFamily="34" charset="0"/>
                          <a:cs typeface="Cambria" panose="02040503050406030204" pitchFamily="18" charset="0"/>
                        </a:rPr>
                        <a:t>Create work experience for interns</a:t>
                      </a:r>
                      <a:endParaRPr lang="en-ZA" sz="110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100" dirty="0">
                          <a:solidFill>
                            <a:srgbClr val="000000"/>
                          </a:solidFill>
                          <a:effectLst/>
                          <a:latin typeface="Arial" panose="020B0604020202020204" pitchFamily="34" charset="0"/>
                          <a:ea typeface="Calibri" panose="020F0502020204030204" pitchFamily="34" charset="0"/>
                          <a:cs typeface="Cambria" panose="02040503050406030204" pitchFamily="18" charset="0"/>
                        </a:rPr>
                        <a:t>90% of interns are retained in the internship </a:t>
                      </a:r>
                      <a:endParaRPr lang="en-ZA"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L="36195" algn="l">
                        <a:lnSpc>
                          <a:spcPct val="115000"/>
                        </a:lnSpc>
                        <a:spcBef>
                          <a:spcPts val="1200"/>
                        </a:spcBef>
                        <a:spcAft>
                          <a:spcPts val="0"/>
                        </a:spcAft>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100" dirty="0">
                          <a:solidFill>
                            <a:schemeClr val="bg1"/>
                          </a:solidFill>
                          <a:effectLst/>
                          <a:latin typeface="Arial" panose="020B0604020202020204" pitchFamily="34" charset="0"/>
                          <a:ea typeface="Calibri" panose="020F0502020204030204" pitchFamily="34" charset="0"/>
                          <a:cs typeface="Cambria" panose="02040503050406030204" pitchFamily="18" charset="0"/>
                        </a:rPr>
                        <a:t>18 (84%) interns in operation</a:t>
                      </a:r>
                      <a:endParaRPr lang="en-ZA" sz="1100" dirty="0">
                        <a:solidFill>
                          <a:schemeClr val="bg1"/>
                        </a:solidFill>
                        <a:effectLst/>
                        <a:latin typeface="Cambria" panose="02040503050406030204" pitchFamily="18" charset="0"/>
                        <a:ea typeface="Calibri" panose="020F0502020204030204" pitchFamily="34" charset="0"/>
                        <a:cs typeface="Cambria" panose="020405030504060302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36195" algn="l">
                        <a:lnSpc>
                          <a:spcPct val="115000"/>
                        </a:lnSpc>
                        <a:spcBef>
                          <a:spcPts val="1200"/>
                        </a:spcBef>
                        <a:spcAft>
                          <a:spcPts val="0"/>
                        </a:spcAft>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90% of interns are retained in the internship.</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100" dirty="0">
                          <a:solidFill>
                            <a:srgbClr val="000000"/>
                          </a:solidFill>
                          <a:effectLst/>
                          <a:latin typeface="Arial" panose="020B0604020202020204" pitchFamily="34" charset="0"/>
                          <a:ea typeface="Calibri" panose="020F0502020204030204" pitchFamily="34" charset="0"/>
                          <a:cs typeface="Cambria" panose="02040503050406030204" pitchFamily="18" charset="0"/>
                        </a:rPr>
                        <a:t>90% retention achieved in Q4 </a:t>
                      </a:r>
                      <a:endParaRPr lang="en-ZA"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r>
                        <a:rPr lang="en-GB" sz="1100" kern="1200" dirty="0">
                          <a:solidFill>
                            <a:srgbClr val="000000"/>
                          </a:solidFill>
                          <a:effectLst/>
                          <a:latin typeface="Arial" panose="020B0604020202020204" pitchFamily="34" charset="0"/>
                          <a:ea typeface="Calibri" panose="020F0502020204030204" pitchFamily="34" charset="0"/>
                          <a:cs typeface="Cambria" panose="02040503050406030204" pitchFamily="18" charset="0"/>
                        </a:rPr>
                        <a:t>90% retention of interns is achieved in Q4 </a:t>
                      </a:r>
                      <a:endParaRPr lang="en-ZA" sz="1100" kern="1200" dirty="0">
                        <a:solidFill>
                          <a:srgbClr val="000000"/>
                        </a:solidFill>
                        <a:effectLst/>
                        <a:latin typeface="Arial" panose="020B0604020202020204" pitchFamily="34" charset="0"/>
                        <a:ea typeface="Calibri" panose="020F0502020204030204" pitchFamily="34" charset="0"/>
                        <a:cs typeface="Cambria" panose="020405030504060302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47858971"/>
                  </a:ext>
                </a:extLst>
              </a:tr>
              <a:tr h="524162">
                <a:tc>
                  <a:txBody>
                    <a:bodyPr/>
                    <a:lstStyle/>
                    <a:p>
                      <a:pPr marL="36195" algn="l">
                        <a:lnSpc>
                          <a:spcPct val="115000"/>
                        </a:lnSpc>
                        <a:spcBef>
                          <a:spcPts val="1200"/>
                        </a:spcBef>
                        <a:spcAft>
                          <a:spcPts val="0"/>
                        </a:spcAft>
                      </a:pPr>
                      <a:r>
                        <a:rPr lang="en-ZA" sz="1100">
                          <a:effectLst/>
                          <a:latin typeface="Arial" panose="020B0604020202020204" pitchFamily="34" charset="0"/>
                          <a:ea typeface="MS Mincho" panose="02020609040205080304" pitchFamily="49" charset="-128"/>
                          <a:cs typeface="Times New Roman" panose="02020603050405020304" pitchFamily="18" charset="0"/>
                        </a:rPr>
                        <a:t>1.2.3</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100">
                          <a:solidFill>
                            <a:srgbClr val="000000"/>
                          </a:solidFill>
                          <a:effectLst/>
                          <a:latin typeface="Arial" panose="020B0604020202020204" pitchFamily="34" charset="0"/>
                          <a:ea typeface="Calibri" panose="020F0502020204030204" pitchFamily="34" charset="0"/>
                          <a:cs typeface="Cambria" panose="02040503050406030204" pitchFamily="18" charset="0"/>
                        </a:rPr>
                        <a:t>Getting the OTT to run and improve</a:t>
                      </a:r>
                      <a:endParaRPr lang="en-ZA" sz="110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Increase in the number of users in the OTT </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p>
                      <a:pPr algn="l"/>
                      <a:r>
                        <a:rPr lang="en-GB" sz="1100" dirty="0">
                          <a:solidFill>
                            <a:srgbClr val="000000"/>
                          </a:solidFill>
                          <a:effectLst/>
                          <a:latin typeface="Arial" panose="020B0604020202020204" pitchFamily="34" charset="0"/>
                          <a:ea typeface="Calibri" panose="020F0502020204030204" pitchFamily="34" charset="0"/>
                          <a:cs typeface="Cambria" panose="02040503050406030204" pitchFamily="18" charset="0"/>
                        </a:rPr>
                        <a:t> </a:t>
                      </a:r>
                      <a:endParaRPr lang="en-ZA"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15000"/>
                        </a:lnSpc>
                        <a:spcBef>
                          <a:spcPts val="1200"/>
                        </a:spcBef>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There has been an increase in the number of users from 150 to 420 users </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spcBef>
                          <a:spcPts val="1200"/>
                        </a:spcBef>
                      </a:pPr>
                      <a:r>
                        <a:rPr lang="en-US" sz="1100" dirty="0">
                          <a:effectLst/>
                          <a:latin typeface="Arial" panose="020B0604020202020204" pitchFamily="34" charset="0"/>
                          <a:ea typeface="MS Mincho" panose="02020609040205080304" pitchFamily="49" charset="-128"/>
                          <a:cs typeface="Times New Roman" panose="02020603050405020304" pitchFamily="18" charset="0"/>
                        </a:rPr>
                        <a:t>Increase in the number of users in the OTT.</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200"/>
                        </a:spcBef>
                      </a:pPr>
                      <a:r>
                        <a:rPr lang="en-US" sz="1100" dirty="0">
                          <a:effectLst/>
                          <a:latin typeface="Arial" panose="020B0604020202020204" pitchFamily="34" charset="0"/>
                          <a:ea typeface="MS Mincho" panose="02020609040205080304" pitchFamily="49" charset="-128"/>
                          <a:cs typeface="Times New Roman" panose="02020603050405020304" pitchFamily="18" charset="0"/>
                        </a:rPr>
                        <a:t> </a:t>
                      </a:r>
                      <a:r>
                        <a:rPr lang="en-GB" sz="1100" kern="1200" dirty="0">
                          <a:solidFill>
                            <a:srgbClr val="000000"/>
                          </a:solidFill>
                          <a:effectLst/>
                          <a:latin typeface="Arial" panose="020B0604020202020204" pitchFamily="34" charset="0"/>
                          <a:ea typeface="+mn-ea"/>
                          <a:cs typeface="+mn-cs"/>
                        </a:rPr>
                        <a:t>There’s been an average growth rate of 500 users in the OTT.</a:t>
                      </a:r>
                      <a:endParaRPr lang="en-ZA" sz="11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6195" algn="l">
                        <a:lnSpc>
                          <a:spcPct val="115000"/>
                        </a:lnSpc>
                        <a:spcBef>
                          <a:spcPts val="1200"/>
                        </a:spcBef>
                        <a:spcAft>
                          <a:spcPts val="0"/>
                        </a:spcAft>
                      </a:pPr>
                      <a:r>
                        <a:rPr lang="en-GB" sz="1100" kern="1200" dirty="0">
                          <a:solidFill>
                            <a:srgbClr val="000000"/>
                          </a:solidFill>
                          <a:effectLst/>
                          <a:latin typeface="Arial" panose="020B0604020202020204" pitchFamily="34" charset="0"/>
                          <a:ea typeface="+mn-ea"/>
                          <a:cs typeface="+mn-cs"/>
                        </a:rPr>
                        <a:t>There’s been an average growth rate of 500 users in the OTT.</a:t>
                      </a:r>
                      <a:endParaRPr lang="en-ZA" sz="11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8455771"/>
                  </a:ext>
                </a:extLst>
              </a:tr>
              <a:tr h="773354">
                <a:tc>
                  <a:txBody>
                    <a:bodyPr/>
                    <a:lstStyle/>
                    <a:p>
                      <a:pPr marL="36195" algn="l">
                        <a:lnSpc>
                          <a:spcPct val="115000"/>
                        </a:lnSpc>
                        <a:spcBef>
                          <a:spcPts val="1200"/>
                        </a:spcBef>
                        <a:spcAft>
                          <a:spcPts val="0"/>
                        </a:spcAft>
                      </a:pPr>
                      <a:r>
                        <a:rPr lang="en-ZA" sz="1100">
                          <a:effectLst/>
                          <a:latin typeface="Arial" panose="020B0604020202020204" pitchFamily="34" charset="0"/>
                          <a:ea typeface="MS Mincho" panose="02020609040205080304" pitchFamily="49" charset="-128"/>
                          <a:cs typeface="Times New Roman" panose="02020603050405020304" pitchFamily="18" charset="0"/>
                        </a:rPr>
                        <a:t>1.2.4</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100">
                          <a:solidFill>
                            <a:srgbClr val="000000"/>
                          </a:solidFill>
                          <a:effectLst/>
                          <a:latin typeface="Arial" panose="020B0604020202020204" pitchFamily="34" charset="0"/>
                          <a:ea typeface="Calibri" panose="020F0502020204030204" pitchFamily="34" charset="0"/>
                          <a:cs typeface="Cambria" panose="02040503050406030204" pitchFamily="18" charset="0"/>
                        </a:rPr>
                        <a:t>To expand the platform through partnerships </a:t>
                      </a:r>
                      <a:endParaRPr lang="en-ZA" sz="110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algn="l"/>
                      <a:r>
                        <a:rPr lang="en-GB" sz="1100">
                          <a:solidFill>
                            <a:srgbClr val="000000"/>
                          </a:solidFill>
                          <a:effectLst/>
                          <a:latin typeface="Arial" panose="020B0604020202020204" pitchFamily="34" charset="0"/>
                          <a:ea typeface="Calibri" panose="020F0502020204030204" pitchFamily="34" charset="0"/>
                          <a:cs typeface="Cambria" panose="02040503050406030204" pitchFamily="18" charset="0"/>
                        </a:rPr>
                        <a:t> </a:t>
                      </a:r>
                      <a:endParaRPr lang="en-ZA" sz="110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1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No planned target</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p>
                      <a:pPr algn="l">
                        <a:lnSpc>
                          <a:spcPct val="115000"/>
                        </a:lnSpc>
                        <a:spcBef>
                          <a:spcPts val="1200"/>
                        </a:spcBef>
                      </a:pPr>
                      <a:r>
                        <a:rPr lang="en-ZA" sz="1100">
                          <a:effectLst/>
                          <a:latin typeface="Calibri" panose="020F0502020204030204" pitchFamily="34" charset="0"/>
                          <a:ea typeface="MS Mincho" panose="02020609040205080304" pitchFamily="49" charset="-128"/>
                          <a:cs typeface="Times New Roman" panose="02020603050405020304" pitchFamily="18" charset="0"/>
                        </a:rPr>
                        <a:t> </a:t>
                      </a: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1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100" dirty="0">
                          <a:solidFill>
                            <a:srgbClr val="000000"/>
                          </a:solidFill>
                          <a:effectLst/>
                          <a:latin typeface="Arial" panose="020B0604020202020204" pitchFamily="34" charset="0"/>
                          <a:ea typeface="Calibri" panose="020F0502020204030204" pitchFamily="34" charset="0"/>
                          <a:cs typeface="Cambria" panose="02040503050406030204" pitchFamily="18" charset="0"/>
                        </a:rPr>
                        <a:t>One new partnership submitted for approval by the Board. </a:t>
                      </a:r>
                      <a:endParaRPr lang="en-ZA"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algn="l">
                        <a:lnSpc>
                          <a:spcPct val="115000"/>
                        </a:lnSpc>
                        <a:spcBef>
                          <a:spcPts val="1200"/>
                        </a:spcBef>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100" dirty="0">
                          <a:solidFill>
                            <a:srgbClr val="000000"/>
                          </a:solidFill>
                          <a:effectLst/>
                          <a:latin typeface="Arial" panose="020B0604020202020204" pitchFamily="34" charset="0"/>
                          <a:ea typeface="Calibri" panose="020F0502020204030204" pitchFamily="34" charset="0"/>
                          <a:cs typeface="Cambria" panose="02040503050406030204" pitchFamily="18" charset="0"/>
                        </a:rPr>
                        <a:t>One new partnership submitted for approval by the Board. A partnership with SAPO has been concluded. </a:t>
                      </a:r>
                      <a:endParaRPr lang="en-ZA"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rgbClr val="000000"/>
                          </a:solidFill>
                          <a:effectLst/>
                          <a:latin typeface="Arial" panose="020B0604020202020204" pitchFamily="34" charset="0"/>
                          <a:ea typeface="Calibri" panose="020F0502020204030204" pitchFamily="34" charset="0"/>
                          <a:cs typeface="Cambria" panose="02040503050406030204" pitchFamily="18" charset="0"/>
                        </a:rPr>
                        <a:t>One new partnership submitted for approval by the Board. A partnership with SAPO has been concluded.</a:t>
                      </a: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1065479"/>
                  </a:ext>
                </a:extLst>
              </a:tr>
              <a:tr h="1679819">
                <a:tc>
                  <a:txBody>
                    <a:bodyPr/>
                    <a:lstStyle/>
                    <a:p>
                      <a:pPr marL="36195" algn="l">
                        <a:lnSpc>
                          <a:spcPct val="115000"/>
                        </a:lnSpc>
                        <a:spcBef>
                          <a:spcPts val="1200"/>
                        </a:spcBef>
                        <a:spcAft>
                          <a:spcPts val="0"/>
                        </a:spcAft>
                      </a:pPr>
                      <a:r>
                        <a:rPr lang="en-ZA" sz="1100">
                          <a:effectLst/>
                          <a:latin typeface="Arial" panose="020B0604020202020204" pitchFamily="34" charset="0"/>
                          <a:ea typeface="MS Mincho" panose="02020609040205080304" pitchFamily="49" charset="-128"/>
                          <a:cs typeface="Times New Roman" panose="02020603050405020304" pitchFamily="18" charset="0"/>
                        </a:rPr>
                        <a:t>1.2.5</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100">
                          <a:solidFill>
                            <a:srgbClr val="000000"/>
                          </a:solidFill>
                          <a:effectLst/>
                          <a:latin typeface="Arial" panose="020B0604020202020204" pitchFamily="34" charset="0"/>
                          <a:ea typeface="Calibri" panose="020F0502020204030204" pitchFamily="34" charset="0"/>
                          <a:cs typeface="Cambria" panose="02040503050406030204" pitchFamily="18" charset="0"/>
                        </a:rPr>
                        <a:t>New controls are implemented and monitored to prevent recurrence of audit findings </a:t>
                      </a:r>
                      <a:endParaRPr lang="en-ZA" sz="110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algn="l"/>
                      <a:r>
                        <a:rPr lang="en-GB" sz="1100">
                          <a:solidFill>
                            <a:srgbClr val="000000"/>
                          </a:solidFill>
                          <a:effectLst/>
                          <a:latin typeface="Arial" panose="020B0604020202020204" pitchFamily="34" charset="0"/>
                          <a:ea typeface="Calibri" panose="020F0502020204030204" pitchFamily="34" charset="0"/>
                          <a:cs typeface="Cambria" panose="02040503050406030204" pitchFamily="18" charset="0"/>
                        </a:rPr>
                        <a:t> </a:t>
                      </a:r>
                      <a:endParaRPr lang="en-ZA" sz="110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 of the Audit findings are addressed and controls implemented.  Preventative measures are implemented to manage the risk of new findings </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 of the Audit findings are addressed and controls implemented.  Preventative measures are implemented to manage the risk of new findings</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09" marR="7109" marT="7109" marB="7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r>
                        <a:rPr lang="en-GB" sz="1100" dirty="0">
                          <a:solidFill>
                            <a:srgbClr val="000000"/>
                          </a:solidFill>
                          <a:effectLst/>
                          <a:latin typeface="Arial" panose="020B0604020202020204" pitchFamily="34" charset="0"/>
                          <a:ea typeface="Calibri" panose="020F0502020204030204" pitchFamily="34" charset="0"/>
                          <a:cs typeface="Cambria" panose="02040503050406030204" pitchFamily="18" charset="0"/>
                        </a:rPr>
                        <a:t>10% of the Audit findings are addressed and controls implemented. Preventative measures are implemented to manage risk of new findings </a:t>
                      </a:r>
                      <a:endParaRPr lang="en-ZA"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algn="l">
                        <a:lnSpc>
                          <a:spcPct val="115000"/>
                        </a:lnSpc>
                        <a:spcBef>
                          <a:spcPts val="1200"/>
                        </a:spcBef>
                      </a:pPr>
                      <a:r>
                        <a:rPr lang="en-GB" sz="1100" dirty="0">
                          <a:solidFill>
                            <a:srgbClr val="000000"/>
                          </a:solidFill>
                          <a:effectLst/>
                          <a:highlight>
                            <a:srgbClr val="00FFFF"/>
                          </a:highligh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highlight>
                          <a:srgbClr val="00FFFF"/>
                        </a:highlight>
                        <a:latin typeface="Calibri" panose="020F0502020204030204" pitchFamily="34" charset="0"/>
                        <a:ea typeface="MS Mincho" panose="02020609040205080304" pitchFamily="49" charset="-128"/>
                        <a:cs typeface="Times New Roman" panose="020206030504050203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100" dirty="0">
                          <a:solidFill>
                            <a:srgbClr val="000000"/>
                          </a:solidFill>
                          <a:effectLst/>
                          <a:latin typeface="Arial" panose="020B0604020202020204" pitchFamily="34" charset="0"/>
                          <a:ea typeface="Calibri" panose="020F0502020204030204" pitchFamily="34" charset="0"/>
                          <a:cs typeface="Cambria" panose="02040503050406030204" pitchFamily="18" charset="0"/>
                        </a:rPr>
                        <a:t>69% of the Audit mitigation controls are addressed and implemented. Preventative measures are implemented to manage risk of new findings. Outstanding audit actions relate to the preparation of Annual Financial Statements</a:t>
                      </a:r>
                      <a:endParaRPr lang="en-ZA"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r>
                        <a:rPr lang="en-GB" sz="1100" kern="1200" dirty="0">
                          <a:solidFill>
                            <a:srgbClr val="000000"/>
                          </a:solidFill>
                          <a:effectLst/>
                          <a:latin typeface="Arial" panose="020B0604020202020204" pitchFamily="34" charset="0"/>
                          <a:ea typeface="Calibri" panose="020F0502020204030204" pitchFamily="34" charset="0"/>
                          <a:cs typeface="Cambria" panose="02040503050406030204" pitchFamily="18" charset="0"/>
                        </a:rPr>
                        <a:t>69% of the Audit mitigation controls are addressed and implemented. Preventative measures are implemented to manage risk of new findings. Outstanding audit actions relate to the preparation of Annual Financial Statements</a:t>
                      </a:r>
                      <a:endParaRPr lang="en-ZA" sz="1100" kern="1200" dirty="0">
                        <a:solidFill>
                          <a:srgbClr val="000000"/>
                        </a:solidFill>
                        <a:effectLst/>
                        <a:latin typeface="Arial" panose="020B0604020202020204" pitchFamily="34" charset="0"/>
                        <a:ea typeface="Calibri" panose="020F0502020204030204" pitchFamily="34" charset="0"/>
                        <a:cs typeface="Cambria" panose="02040503050406030204" pitchFamily="18" charset="0"/>
                      </a:endParaRPr>
                    </a:p>
                  </a:txBody>
                  <a:tcPr marL="8912" marR="8912" marT="8912" marB="89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80572"/>
                  </a:ext>
                </a:extLst>
              </a:tr>
            </a:tbl>
          </a:graphicData>
        </a:graphic>
      </p:graphicFrame>
    </p:spTree>
    <p:extLst>
      <p:ext uri="{BB962C8B-B14F-4D97-AF65-F5344CB8AC3E}">
        <p14:creationId xmlns:p14="http://schemas.microsoft.com/office/powerpoint/2010/main" xmlns="" val="275161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464170" y="884390"/>
            <a:ext cx="11263660" cy="3354765"/>
          </a:xfrm>
          <a:prstGeom prst="rect">
            <a:avLst/>
          </a:prstGeom>
          <a:noFill/>
        </p:spPr>
        <p:txBody>
          <a:bodyPr wrap="square" rtlCol="0">
            <a:spAutoFit/>
          </a:bodyPr>
          <a:lstStyle/>
          <a:p>
            <a:pPr algn="ctr"/>
            <a:r>
              <a:rPr lang="en-ZA" sz="2800" b="1" dirty="0"/>
              <a:t>Programme 2:Multi Stakeholder Collaboration</a:t>
            </a:r>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13620"/>
            <a:ext cx="2991394" cy="1221209"/>
          </a:xfrm>
          <a:prstGeom prst="rect">
            <a:avLst/>
          </a:prstGeom>
        </p:spPr>
      </p:pic>
      <p:graphicFrame>
        <p:nvGraphicFramePr>
          <p:cNvPr id="6" name="Table 5">
            <a:extLst>
              <a:ext uri="{FF2B5EF4-FFF2-40B4-BE49-F238E27FC236}">
                <a16:creationId xmlns:a16="http://schemas.microsoft.com/office/drawing/2014/main" xmlns="" id="{9257E651-18C2-43CE-97E6-5CD618FD178A}"/>
              </a:ext>
            </a:extLst>
          </p:cNvPr>
          <p:cNvGraphicFramePr>
            <a:graphicFrameLocks noGrp="1"/>
          </p:cNvGraphicFramePr>
          <p:nvPr>
            <p:extLst>
              <p:ext uri="{D42A27DB-BD31-4B8C-83A1-F6EECF244321}">
                <p14:modId xmlns:p14="http://schemas.microsoft.com/office/powerpoint/2010/main" xmlns="" val="2401746216"/>
              </p:ext>
            </p:extLst>
          </p:nvPr>
        </p:nvGraphicFramePr>
        <p:xfrm>
          <a:off x="1164769" y="1737641"/>
          <a:ext cx="9209316" cy="3650922"/>
        </p:xfrm>
        <a:graphic>
          <a:graphicData uri="http://schemas.openxmlformats.org/drawingml/2006/table">
            <a:tbl>
              <a:tblPr/>
              <a:tblGrid>
                <a:gridCol w="557578">
                  <a:extLst>
                    <a:ext uri="{9D8B030D-6E8A-4147-A177-3AD203B41FA5}">
                      <a16:colId xmlns:a16="http://schemas.microsoft.com/office/drawing/2014/main" xmlns="" val="3635456656"/>
                    </a:ext>
                  </a:extLst>
                </a:gridCol>
                <a:gridCol w="1364393">
                  <a:extLst>
                    <a:ext uri="{9D8B030D-6E8A-4147-A177-3AD203B41FA5}">
                      <a16:colId xmlns:a16="http://schemas.microsoft.com/office/drawing/2014/main" xmlns="" val="1748156531"/>
                    </a:ext>
                  </a:extLst>
                </a:gridCol>
                <a:gridCol w="1364393">
                  <a:extLst>
                    <a:ext uri="{9D8B030D-6E8A-4147-A177-3AD203B41FA5}">
                      <a16:colId xmlns:a16="http://schemas.microsoft.com/office/drawing/2014/main" xmlns="" val="3851218870"/>
                    </a:ext>
                  </a:extLst>
                </a:gridCol>
                <a:gridCol w="1364393">
                  <a:extLst>
                    <a:ext uri="{9D8B030D-6E8A-4147-A177-3AD203B41FA5}">
                      <a16:colId xmlns:a16="http://schemas.microsoft.com/office/drawing/2014/main" xmlns="" val="3421625326"/>
                    </a:ext>
                  </a:extLst>
                </a:gridCol>
                <a:gridCol w="1364393">
                  <a:extLst>
                    <a:ext uri="{9D8B030D-6E8A-4147-A177-3AD203B41FA5}">
                      <a16:colId xmlns:a16="http://schemas.microsoft.com/office/drawing/2014/main" xmlns="" val="2171845164"/>
                    </a:ext>
                  </a:extLst>
                </a:gridCol>
                <a:gridCol w="2008572">
                  <a:extLst>
                    <a:ext uri="{9D8B030D-6E8A-4147-A177-3AD203B41FA5}">
                      <a16:colId xmlns:a16="http://schemas.microsoft.com/office/drawing/2014/main" xmlns="" val="1046851030"/>
                    </a:ext>
                  </a:extLst>
                </a:gridCol>
                <a:gridCol w="1185594">
                  <a:extLst>
                    <a:ext uri="{9D8B030D-6E8A-4147-A177-3AD203B41FA5}">
                      <a16:colId xmlns:a16="http://schemas.microsoft.com/office/drawing/2014/main" xmlns="" val="1412032274"/>
                    </a:ext>
                  </a:extLst>
                </a:gridCol>
              </a:tblGrid>
              <a:tr h="293096">
                <a:tc gridSpan="7">
                  <a:txBody>
                    <a:bodyPr/>
                    <a:lstStyle/>
                    <a:p>
                      <a:pPr algn="l">
                        <a:lnSpc>
                          <a:spcPct val="115000"/>
                        </a:lnSpc>
                        <a:spcBef>
                          <a:spcPts val="1200"/>
                        </a:spcBef>
                      </a:pPr>
                      <a:r>
                        <a:rPr lang="en-ZA" sz="1100">
                          <a:effectLst/>
                          <a:latin typeface="Arial" panose="020B0604020202020204" pitchFamily="34" charset="0"/>
                          <a:ea typeface="MS Mincho" panose="02020609040205080304" pitchFamily="49" charset="-128"/>
                          <a:cs typeface="Times New Roman" panose="02020603050405020304" pitchFamily="18" charset="0"/>
                        </a:rPr>
                        <a:t>Programme 2: Multi-stakeholder Collaboration</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156086890"/>
                  </a:ext>
                </a:extLst>
              </a:tr>
              <a:tr h="472707">
                <a:tc>
                  <a:txBody>
                    <a:bodyPr/>
                    <a:lstStyle/>
                    <a:p>
                      <a:pPr algn="l">
                        <a:lnSpc>
                          <a:spcPct val="115000"/>
                        </a:lnSpc>
                        <a:spcBef>
                          <a:spcPts val="1200"/>
                        </a:spcBef>
                      </a:pPr>
                      <a:r>
                        <a:rPr lang="en-ZA" sz="11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No</a:t>
                      </a:r>
                      <a:endParaRPr lang="en-ZA" sz="1100" b="1">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100" b="1"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Annual Target</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100" b="1" kern="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Q3 Target</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100" b="1" kern="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Achievements</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100" b="1"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Q4 Target</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100" b="1"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Achievements</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100" b="1"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Year to date Achievement</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3533507129"/>
                  </a:ext>
                </a:extLst>
              </a:tr>
              <a:tr h="1382755">
                <a:tc>
                  <a:txBody>
                    <a:bodyPr/>
                    <a:lstStyle/>
                    <a:p>
                      <a:pPr algn="l">
                        <a:lnSpc>
                          <a:spcPct val="115000"/>
                        </a:lnSpc>
                        <a:spcBef>
                          <a:spcPts val="1200"/>
                        </a:spcBef>
                      </a:pPr>
                      <a:r>
                        <a:rPr lang="en-ZA" sz="1100">
                          <a:effectLst/>
                          <a:latin typeface="Arial" panose="020B0604020202020204" pitchFamily="34" charset="0"/>
                          <a:ea typeface="MS Mincho" panose="02020609040205080304" pitchFamily="49" charset="-128"/>
                          <a:cs typeface="Times New Roman" panose="02020603050405020304" pitchFamily="18" charset="0"/>
                        </a:rPr>
                        <a:t>2.1</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100">
                          <a:effectLst/>
                          <a:latin typeface="Arial" panose="020B0604020202020204" pitchFamily="34" charset="0"/>
                          <a:ea typeface="MS Mincho" panose="02020609040205080304" pitchFamily="49" charset="-128"/>
                          <a:cs typeface="Times New Roman" panose="02020603050405020304" pitchFamily="18" charset="0"/>
                        </a:rPr>
                        <a:t>2 MoUs</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100" dirty="0">
                          <a:effectLst/>
                          <a:latin typeface="Arial" panose="020B0604020202020204" pitchFamily="34" charset="0"/>
                          <a:ea typeface="MS Mincho" panose="02020609040205080304" pitchFamily="49" charset="-128"/>
                          <a:cs typeface="Times New Roman" panose="02020603050405020304" pitchFamily="18" charset="0"/>
                        </a:rPr>
                        <a:t>1 MoU signed with a private organisation </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ct val="115000"/>
                        </a:lnSpc>
                        <a:spcBef>
                          <a:spcPts val="1200"/>
                        </a:spcBef>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100" dirty="0">
                          <a:effectLst/>
                          <a:latin typeface="Arial" panose="020B0604020202020204" pitchFamily="34" charset="0"/>
                          <a:ea typeface="MS Mincho" panose="02020609040205080304" pitchFamily="49" charset="-128"/>
                          <a:cs typeface="Times New Roman" panose="02020603050405020304" pitchFamily="18" charset="0"/>
                        </a:rPr>
                        <a:t>1 MoU signed with a private organisation (Google) </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Bef>
                          <a:spcPts val="1200"/>
                        </a:spcBef>
                      </a:pPr>
                      <a:r>
                        <a:rPr lang="en-ZA" sz="1100" dirty="0">
                          <a:effectLst/>
                          <a:latin typeface="Arial" panose="020B0604020202020204" pitchFamily="34" charset="0"/>
                          <a:ea typeface="MS Mincho" panose="02020609040205080304" pitchFamily="49" charset="-128"/>
                          <a:cs typeface="Times New Roman" panose="02020603050405020304" pitchFamily="18" charset="0"/>
                        </a:rPr>
                        <a:t> </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ZA" sz="1100" dirty="0">
                          <a:solidFill>
                            <a:srgbClr val="000000"/>
                          </a:solidFill>
                          <a:effectLst/>
                          <a:latin typeface="Arial" panose="020B0604020202020204" pitchFamily="34" charset="0"/>
                          <a:ea typeface="MS Mincho" panose="02020609040205080304" pitchFamily="49" charset="-128"/>
                          <a:cs typeface="Cambria" panose="02040503050406030204" pitchFamily="18" charset="0"/>
                        </a:rPr>
                        <a:t>1 MoU signed with Government institution </a:t>
                      </a:r>
                      <a:endParaRPr lang="en-ZA"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txBody>
                  <a:tcPr marL="24223" marR="24223" marT="24223" marB="242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200"/>
                        </a:spcBef>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MoU signed with Government institution</a:t>
                      </a:r>
                    </a:p>
                    <a:p>
                      <a:pPr algn="just">
                        <a:lnSpc>
                          <a:spcPct val="115000"/>
                        </a:lnSpc>
                        <a:spcBef>
                          <a:spcPts val="1200"/>
                        </a:spcBef>
                      </a:pPr>
                      <a:r>
                        <a:rPr lang="en-GB" sz="1100" kern="1200" dirty="0">
                          <a:solidFill>
                            <a:srgbClr val="000000"/>
                          </a:solidFill>
                          <a:effectLst/>
                          <a:latin typeface="Arial" panose="020B0604020202020204" pitchFamily="34" charset="0"/>
                          <a:ea typeface="+mn-ea"/>
                          <a:cs typeface="Times New Roman" panose="02020603050405020304" pitchFamily="18" charset="0"/>
                        </a:rPr>
                        <a:t>An agreement with SITA has been concluded.</a:t>
                      </a:r>
                      <a:endParaRPr lang="en-ZA" sz="11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txBody>
                  <a:tcPr marL="24223" marR="24223" marT="24223" marB="242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Bef>
                          <a:spcPts val="1200"/>
                        </a:spcBef>
                      </a:pPr>
                      <a:r>
                        <a:rPr lang="en-ZA" sz="1100" dirty="0">
                          <a:effectLst/>
                          <a:latin typeface="Arial" panose="020B0604020202020204" pitchFamily="34" charset="0"/>
                          <a:ea typeface="MS Mincho" panose="02020609040205080304" pitchFamily="49" charset="-128"/>
                          <a:cs typeface="Times New Roman" panose="02020603050405020304" pitchFamily="18" charset="0"/>
                        </a:rPr>
                        <a:t>1 MoU signed with Government institution</a:t>
                      </a:r>
                    </a:p>
                    <a:p>
                      <a:pPr marL="0" marR="0" lvl="0" indent="0" algn="just" defTabSz="914400" rtl="0" eaLnBrk="1" fontAlgn="auto" latinLnBrk="0" hangingPunct="1">
                        <a:lnSpc>
                          <a:spcPct val="115000"/>
                        </a:lnSpc>
                        <a:spcBef>
                          <a:spcPts val="1200"/>
                        </a:spcBef>
                        <a:spcAft>
                          <a:spcPts val="0"/>
                        </a:spcAft>
                        <a:buClrTx/>
                        <a:buSzTx/>
                        <a:buFontTx/>
                        <a:buNone/>
                        <a:tabLst/>
                        <a:defRPr/>
                      </a:pPr>
                      <a:r>
                        <a:rPr lang="en-GB" sz="1100" kern="1200" dirty="0">
                          <a:solidFill>
                            <a:srgbClr val="000000"/>
                          </a:solidFill>
                          <a:effectLst/>
                          <a:latin typeface="Arial" panose="020B0604020202020204" pitchFamily="34" charset="0"/>
                          <a:ea typeface="+mn-ea"/>
                          <a:cs typeface="Times New Roman" panose="02020603050405020304" pitchFamily="18" charset="0"/>
                        </a:rPr>
                        <a:t>An agreement with SITA has been concluded.</a:t>
                      </a:r>
                      <a:endParaRPr lang="en-ZA" sz="1100"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txBody>
                  <a:tcPr marL="24223" marR="24223" marT="24223" marB="242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28671740"/>
                  </a:ext>
                </a:extLst>
              </a:tr>
              <a:tr h="1502364">
                <a:tc>
                  <a:txBody>
                    <a:bodyPr/>
                    <a:lstStyle/>
                    <a:p>
                      <a:pPr algn="l">
                        <a:lnSpc>
                          <a:spcPct val="115000"/>
                        </a:lnSpc>
                        <a:spcBef>
                          <a:spcPts val="1200"/>
                        </a:spcBef>
                      </a:pPr>
                      <a:r>
                        <a:rPr lang="en-ZA" sz="1100" dirty="0">
                          <a:effectLst/>
                          <a:latin typeface="Calibri" panose="020F0502020204030204" pitchFamily="34" charset="0"/>
                          <a:ea typeface="MS Mincho" panose="02020609040205080304" pitchFamily="49" charset="-128"/>
                          <a:cs typeface="Times New Roman" panose="02020603050405020304" pitchFamily="18" charset="0"/>
                        </a:rPr>
                        <a:t>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1200"/>
                        </a:spcBef>
                        <a:spcAft>
                          <a:spcPts val="0"/>
                        </a:spcAft>
                        <a:buClrTx/>
                        <a:buSzTx/>
                        <a:buFontTx/>
                        <a:buNone/>
                        <a:tabLst/>
                        <a:defRPr/>
                      </a:pPr>
                      <a:r>
                        <a:rPr lang="en-GB" sz="1100" kern="1200" dirty="0">
                          <a:solidFill>
                            <a:srgbClr val="000000"/>
                          </a:solidFill>
                          <a:effectLst/>
                          <a:latin typeface="Arial" panose="020B0604020202020204" pitchFamily="34" charset="0"/>
                          <a:ea typeface="MS Mincho" panose="02020609040205080304" pitchFamily="49" charset="-128"/>
                          <a:cs typeface="+mn-cs"/>
                        </a:rPr>
                        <a:t>Partnership performance reports of 2020/21 signed agreements </a:t>
                      </a:r>
                      <a:endParaRPr lang="en-ZA" sz="1100" kern="1200" dirty="0">
                        <a:solidFill>
                          <a:srgbClr val="000000"/>
                        </a:solidFill>
                        <a:effectLst/>
                        <a:latin typeface="Arial" panose="020B0604020202020204" pitchFamily="34" charset="0"/>
                        <a:ea typeface="MS Mincho" panose="02020609040205080304" pitchFamily="49" charset="-128"/>
                        <a:cs typeface="+mn-cs"/>
                      </a:endParaRPr>
                    </a:p>
                    <a:p>
                      <a:pPr algn="l">
                        <a:lnSpc>
                          <a:spcPct val="115000"/>
                        </a:lnSpc>
                        <a:spcBef>
                          <a:spcPts val="1200"/>
                        </a:spcBef>
                      </a:pP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pPr>
                      <a:r>
                        <a:rPr lang="en-ZA" sz="1100" dirty="0">
                          <a:effectLst/>
                          <a:latin typeface="Calibri" panose="020F0502020204030204" pitchFamily="34" charset="0"/>
                          <a:ea typeface="MS Mincho" panose="02020609040205080304" pitchFamily="49" charset="-128"/>
                          <a:cs typeface="Times New Roman" panose="02020603050405020304" pitchFamily="18" charset="0"/>
                        </a:rPr>
                        <a:t>-</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pPr>
                      <a:r>
                        <a:rPr lang="en-ZA" sz="1100" dirty="0">
                          <a:effectLst/>
                          <a:latin typeface="Calibri" panose="020F0502020204030204" pitchFamily="34" charset="0"/>
                          <a:ea typeface="MS Mincho" panose="02020609040205080304" pitchFamily="49" charset="-128"/>
                          <a:cs typeface="Times New Roman" panose="02020603050405020304" pitchFamily="18" charset="0"/>
                        </a:rPr>
                        <a:t>-</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GB" sz="1100">
                          <a:solidFill>
                            <a:srgbClr val="000000"/>
                          </a:solidFill>
                          <a:effectLst/>
                          <a:latin typeface="Arial" panose="020B0604020202020204" pitchFamily="34" charset="0"/>
                          <a:ea typeface="Calibri" panose="020F0502020204030204" pitchFamily="34" charset="0"/>
                          <a:cs typeface="Cambria" panose="02040503050406030204" pitchFamily="18" charset="0"/>
                        </a:rPr>
                        <a:t>Partnership Performance Report for 2021/22 is </a:t>
                      </a:r>
                      <a:r>
                        <a:rPr lang="en-ZA" sz="1100">
                          <a:solidFill>
                            <a:srgbClr val="000000"/>
                          </a:solidFill>
                          <a:effectLst/>
                          <a:latin typeface="Arial" panose="020B0604020202020204" pitchFamily="34" charset="0"/>
                          <a:ea typeface="MS Mincho" panose="02020609040205080304" pitchFamily="49" charset="-128"/>
                          <a:cs typeface="Cambria" panose="02040503050406030204" pitchFamily="18" charset="0"/>
                        </a:rPr>
                        <a:t>submitted to the Board.</a:t>
                      </a:r>
                      <a:endParaRPr lang="en-ZA" sz="110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txBody>
                  <a:tcPr marL="24223" marR="24223" marT="24223" marB="242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Partnership Performance Report for 2021/22 is completed</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4223" marR="24223" marT="24223" marB="242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spcBef>
                          <a:spcPts val="1200"/>
                        </a:spcBef>
                      </a:pPr>
                      <a:r>
                        <a:rPr lang="en-ZA" sz="1100" dirty="0">
                          <a:effectLst/>
                          <a:latin typeface="Arial" panose="020B0604020202020204" pitchFamily="34" charset="0"/>
                          <a:ea typeface="MS Mincho" panose="02020609040205080304" pitchFamily="49" charset="-128"/>
                          <a:cs typeface="Times New Roman" panose="02020603050405020304" pitchFamily="18" charset="0"/>
                        </a:rPr>
                        <a:t>Partnership Performance Report for 2021/22 is completed</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24223" marR="24223" marT="24223" marB="242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3511126"/>
                  </a:ext>
                </a:extLst>
              </a:tr>
            </a:tbl>
          </a:graphicData>
        </a:graphic>
      </p:graphicFrame>
    </p:spTree>
    <p:extLst>
      <p:ext uri="{BB962C8B-B14F-4D97-AF65-F5344CB8AC3E}">
        <p14:creationId xmlns:p14="http://schemas.microsoft.com/office/powerpoint/2010/main" xmlns="" val="231971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1077309" y="272710"/>
            <a:ext cx="11263660" cy="3354765"/>
          </a:xfrm>
          <a:prstGeom prst="rect">
            <a:avLst/>
          </a:prstGeom>
          <a:noFill/>
        </p:spPr>
        <p:txBody>
          <a:bodyPr wrap="square" rtlCol="0">
            <a:spAutoFit/>
          </a:bodyPr>
          <a:lstStyle/>
          <a:p>
            <a:pPr algn="ctr"/>
            <a:r>
              <a:rPr lang="en-ZA" sz="2800" b="1" dirty="0"/>
              <a:t>Programme 3: e-Astuteness Development</a:t>
            </a:r>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17816"/>
            <a:ext cx="2991394" cy="1221209"/>
          </a:xfrm>
          <a:prstGeom prst="rect">
            <a:avLst/>
          </a:prstGeom>
        </p:spPr>
      </p:pic>
      <p:graphicFrame>
        <p:nvGraphicFramePr>
          <p:cNvPr id="3" name="Table 2">
            <a:extLst>
              <a:ext uri="{FF2B5EF4-FFF2-40B4-BE49-F238E27FC236}">
                <a16:creationId xmlns:a16="http://schemas.microsoft.com/office/drawing/2014/main" xmlns="" id="{8573065F-2580-4AD4-8610-F30AE76BE580}"/>
              </a:ext>
            </a:extLst>
          </p:cNvPr>
          <p:cNvGraphicFramePr>
            <a:graphicFrameLocks noGrp="1"/>
          </p:cNvGraphicFramePr>
          <p:nvPr>
            <p:extLst>
              <p:ext uri="{D42A27DB-BD31-4B8C-83A1-F6EECF244321}">
                <p14:modId xmlns:p14="http://schemas.microsoft.com/office/powerpoint/2010/main" xmlns="" val="3437629518"/>
              </p:ext>
            </p:extLst>
          </p:nvPr>
        </p:nvGraphicFramePr>
        <p:xfrm>
          <a:off x="599438" y="1117600"/>
          <a:ext cx="10637521" cy="5556188"/>
        </p:xfrm>
        <a:graphic>
          <a:graphicData uri="http://schemas.openxmlformats.org/drawingml/2006/table">
            <a:tbl>
              <a:tblPr/>
              <a:tblGrid>
                <a:gridCol w="454544">
                  <a:extLst>
                    <a:ext uri="{9D8B030D-6E8A-4147-A177-3AD203B41FA5}">
                      <a16:colId xmlns:a16="http://schemas.microsoft.com/office/drawing/2014/main" xmlns="" val="3176653941"/>
                    </a:ext>
                  </a:extLst>
                </a:gridCol>
                <a:gridCol w="1915580">
                  <a:extLst>
                    <a:ext uri="{9D8B030D-6E8A-4147-A177-3AD203B41FA5}">
                      <a16:colId xmlns:a16="http://schemas.microsoft.com/office/drawing/2014/main" xmlns="" val="337966691"/>
                    </a:ext>
                  </a:extLst>
                </a:gridCol>
                <a:gridCol w="1652891">
                  <a:extLst>
                    <a:ext uri="{9D8B030D-6E8A-4147-A177-3AD203B41FA5}">
                      <a16:colId xmlns:a16="http://schemas.microsoft.com/office/drawing/2014/main" xmlns="" val="918938964"/>
                    </a:ext>
                  </a:extLst>
                </a:gridCol>
                <a:gridCol w="1791612">
                  <a:extLst>
                    <a:ext uri="{9D8B030D-6E8A-4147-A177-3AD203B41FA5}">
                      <a16:colId xmlns:a16="http://schemas.microsoft.com/office/drawing/2014/main" xmlns="" val="3523741260"/>
                    </a:ext>
                  </a:extLst>
                </a:gridCol>
                <a:gridCol w="1791612">
                  <a:extLst>
                    <a:ext uri="{9D8B030D-6E8A-4147-A177-3AD203B41FA5}">
                      <a16:colId xmlns:a16="http://schemas.microsoft.com/office/drawing/2014/main" xmlns="" val="47321180"/>
                    </a:ext>
                  </a:extLst>
                </a:gridCol>
                <a:gridCol w="1475005">
                  <a:extLst>
                    <a:ext uri="{9D8B030D-6E8A-4147-A177-3AD203B41FA5}">
                      <a16:colId xmlns:a16="http://schemas.microsoft.com/office/drawing/2014/main" xmlns="" val="1215645165"/>
                    </a:ext>
                  </a:extLst>
                </a:gridCol>
                <a:gridCol w="1556277">
                  <a:extLst>
                    <a:ext uri="{9D8B030D-6E8A-4147-A177-3AD203B41FA5}">
                      <a16:colId xmlns:a16="http://schemas.microsoft.com/office/drawing/2014/main" xmlns="" val="833767794"/>
                    </a:ext>
                  </a:extLst>
                </a:gridCol>
              </a:tblGrid>
              <a:tr h="146277">
                <a:tc gridSpan="7">
                  <a:txBody>
                    <a:bodyPr/>
                    <a:lstStyle/>
                    <a:p>
                      <a:pPr algn="l">
                        <a:lnSpc>
                          <a:spcPct val="115000"/>
                        </a:lnSpc>
                        <a:spcBef>
                          <a:spcPts val="1200"/>
                        </a:spcBef>
                      </a:pPr>
                      <a:r>
                        <a:rPr lang="en-ZA" sz="1000">
                          <a:effectLst/>
                          <a:latin typeface="Arial" panose="020B0604020202020204" pitchFamily="34" charset="0"/>
                          <a:ea typeface="MS Mincho" panose="02020609040205080304" pitchFamily="49" charset="-128"/>
                          <a:cs typeface="Times New Roman" panose="02020603050405020304" pitchFamily="18" charset="0"/>
                        </a:rPr>
                        <a:t>Programme 3: e-Astuteness </a:t>
                      </a:r>
                      <a:r>
                        <a:rPr lang="en-ZA" sz="10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development </a:t>
                      </a:r>
                      <a:endParaRPr lang="en-ZA" sz="10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242391250"/>
                  </a:ext>
                </a:extLst>
              </a:tr>
              <a:tr h="311460">
                <a:tc>
                  <a:txBody>
                    <a:bodyPr/>
                    <a:lstStyle/>
                    <a:p>
                      <a:pPr algn="l">
                        <a:lnSpc>
                          <a:spcPct val="115000"/>
                        </a:lnSpc>
                        <a:spcBef>
                          <a:spcPts val="1200"/>
                        </a:spcBef>
                      </a:pPr>
                      <a:r>
                        <a:rPr lang="en-ZA" sz="10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No</a:t>
                      </a:r>
                      <a:endParaRPr lang="en-ZA" sz="10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0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Annual Targets</a:t>
                      </a:r>
                      <a:endParaRPr lang="en-ZA" sz="1000">
                        <a:effectLst/>
                        <a:latin typeface="Calibri" panose="020F0502020204030204" pitchFamily="34" charset="0"/>
                        <a:ea typeface="MS Mincho" panose="02020609040205080304" pitchFamily="49" charset="-128"/>
                        <a:cs typeface="Times New Roman" panose="02020603050405020304" pitchFamily="18" charset="0"/>
                      </a:endParaRP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0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Q3 Targets</a:t>
                      </a:r>
                      <a:endParaRPr lang="en-ZA" sz="1000">
                        <a:effectLst/>
                        <a:latin typeface="Calibri" panose="020F0502020204030204" pitchFamily="34" charset="0"/>
                        <a:ea typeface="MS Mincho" panose="02020609040205080304" pitchFamily="49" charset="-128"/>
                        <a:cs typeface="Times New Roman" panose="02020603050405020304" pitchFamily="18" charset="0"/>
                      </a:endParaRP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0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Actual Achievement</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000" b="1" dirty="0">
                          <a:effectLst/>
                          <a:latin typeface="Calibri" panose="020F0502020204030204" pitchFamily="34" charset="0"/>
                          <a:ea typeface="MS Mincho" panose="02020609040205080304" pitchFamily="49" charset="-128"/>
                          <a:cs typeface="Times New Roman" panose="02020603050405020304" pitchFamily="18" charset="0"/>
                        </a:rPr>
                        <a:t>Q4 Target </a:t>
                      </a: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lvl="0" indent="0" algn="l" defTabSz="914400" rtl="0" eaLnBrk="1" fontAlgn="auto" latinLnBrk="0" hangingPunct="1">
                        <a:lnSpc>
                          <a:spcPct val="115000"/>
                        </a:lnSpc>
                        <a:spcBef>
                          <a:spcPts val="1200"/>
                        </a:spcBef>
                        <a:spcAft>
                          <a:spcPts val="0"/>
                        </a:spcAft>
                        <a:buClrTx/>
                        <a:buSzTx/>
                        <a:buFontTx/>
                        <a:buNone/>
                        <a:tabLst/>
                        <a:defRPr/>
                      </a:pPr>
                      <a:r>
                        <a:rPr lang="en-ZA" sz="10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Actual Achievement</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pPr>
                      <a:r>
                        <a:rPr lang="en-ZA" sz="1000" b="1" kern="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Year to date achievement</a:t>
                      </a: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4176191712"/>
                  </a:ext>
                </a:extLst>
              </a:tr>
              <a:tr h="745347">
                <a:tc>
                  <a:txBody>
                    <a:bodyPr/>
                    <a:lstStyle/>
                    <a:p>
                      <a:pPr algn="l">
                        <a:lnSpc>
                          <a:spcPct val="115000"/>
                        </a:lnSpc>
                        <a:spcBef>
                          <a:spcPts val="1200"/>
                        </a:spcBef>
                      </a:pPr>
                      <a:r>
                        <a:rPr lang="en-ZA" sz="1000">
                          <a:effectLst/>
                          <a:latin typeface="Calibri" panose="020F0502020204030204" pitchFamily="34" charset="0"/>
                          <a:ea typeface="MS Mincho" panose="02020609040205080304" pitchFamily="49" charset="-128"/>
                          <a:cs typeface="Times New Roman" panose="02020603050405020304" pitchFamily="18" charset="0"/>
                        </a:rPr>
                        <a:t>3.1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000">
                          <a:effectLst/>
                          <a:latin typeface="Arial" panose="020B0604020202020204" pitchFamily="34" charset="0"/>
                          <a:ea typeface="MS Mincho" panose="02020609040205080304" pitchFamily="49" charset="-128"/>
                          <a:cs typeface="Times New Roman" panose="02020603050405020304" pitchFamily="18" charset="0"/>
                        </a:rPr>
                        <a:t>60 000 citizens trained in basic digital literacy</a:t>
                      </a:r>
                      <a:endParaRPr lang="en-ZA" sz="1000">
                        <a:effectLst/>
                        <a:latin typeface="Calibri" panose="020F0502020204030204" pitchFamily="34" charset="0"/>
                        <a:ea typeface="MS Mincho" panose="02020609040205080304" pitchFamily="49" charset="-128"/>
                        <a:cs typeface="Times New Roman" panose="02020603050405020304" pitchFamily="18" charset="0"/>
                      </a:endParaRP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200"/>
                        </a:spcBef>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15 000</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Bef>
                          <a:spcPts val="1200"/>
                        </a:spcBef>
                      </a:pPr>
                      <a:r>
                        <a:rPr lang="en-ZA" sz="1000"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12 670</a:t>
                      </a:r>
                      <a:endParaRPr lang="en-ZA" sz="10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Bef>
                          <a:spcPts val="1200"/>
                        </a:spcBef>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10 000</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032" marR="16032" marT="16032" marB="160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pPr>
                      <a:r>
                        <a:rPr lang="en-ZA" sz="1000" dirty="0">
                          <a:effectLst/>
                          <a:latin typeface="Arial" panose="020B0604020202020204" pitchFamily="34" charset="0"/>
                          <a:ea typeface="MS Mincho" panose="02020609040205080304" pitchFamily="49" charset="-128"/>
                          <a:cs typeface="Times New Roman" panose="02020603050405020304" pitchFamily="18" charset="0"/>
                        </a:rPr>
                        <a:t>49 565</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032" marR="16032" marT="16032" marB="160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Bef>
                          <a:spcPts val="1200"/>
                        </a:spcBef>
                      </a:pPr>
                      <a:r>
                        <a:rPr lang="en-ZA" sz="1000" dirty="0">
                          <a:effectLst/>
                          <a:latin typeface="Arial" panose="020B0604020202020204" pitchFamily="34" charset="0"/>
                          <a:ea typeface="MS Mincho" panose="02020609040205080304" pitchFamily="49" charset="-128"/>
                          <a:cs typeface="Times New Roman" panose="02020603050405020304" pitchFamily="18" charset="0"/>
                        </a:rPr>
                        <a:t>73 952</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032" marR="16032" marT="16032" marB="160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67135810"/>
                  </a:ext>
                </a:extLst>
              </a:tr>
              <a:tr h="328137">
                <a:tc>
                  <a:txBody>
                    <a:bodyPr/>
                    <a:lstStyle/>
                    <a:p>
                      <a:pPr algn="l">
                        <a:lnSpc>
                          <a:spcPct val="115000"/>
                        </a:lnSpc>
                        <a:spcBef>
                          <a:spcPts val="1200"/>
                        </a:spcBef>
                      </a:pPr>
                      <a:r>
                        <a:rPr lang="en-ZA" sz="1000">
                          <a:effectLst/>
                          <a:latin typeface="Calibri" panose="020F0502020204030204" pitchFamily="34" charset="0"/>
                          <a:ea typeface="MS Mincho" panose="02020609040205080304" pitchFamily="49" charset="-128"/>
                          <a:cs typeface="Times New Roman" panose="02020603050405020304" pitchFamily="18" charset="0"/>
                        </a:rPr>
                        <a:t>3.2.1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000">
                          <a:effectLst/>
                          <a:latin typeface="Arial" panose="020B0604020202020204" pitchFamily="34" charset="0"/>
                          <a:ea typeface="MS Mincho" panose="02020609040205080304" pitchFamily="49" charset="-128"/>
                          <a:cs typeface="Times New Roman" panose="02020603050405020304" pitchFamily="18" charset="0"/>
                        </a:rPr>
                        <a:t>120 learners trained in creative media courses</a:t>
                      </a:r>
                      <a:endParaRPr lang="en-ZA" sz="1000">
                        <a:effectLst/>
                        <a:latin typeface="Calibri" panose="020F0502020204030204" pitchFamily="34" charset="0"/>
                        <a:ea typeface="MS Mincho" panose="02020609040205080304" pitchFamily="49" charset="-128"/>
                        <a:cs typeface="Times New Roman" panose="02020603050405020304" pitchFamily="18" charset="0"/>
                      </a:endParaRP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000">
                          <a:effectLst/>
                          <a:latin typeface="Arial" panose="020B0604020202020204" pitchFamily="34" charset="0"/>
                          <a:ea typeface="Times New Roman" panose="02020603050405020304" pitchFamily="18" charset="0"/>
                          <a:cs typeface="Times New Roman" panose="02020603050405020304" pitchFamily="18" charset="0"/>
                        </a:rPr>
                        <a:t>No planned target</a:t>
                      </a:r>
                      <a:endParaRPr lang="en-ZA" sz="1000">
                        <a:effectLst/>
                        <a:latin typeface="Calibri" panose="020F0502020204030204" pitchFamily="34" charset="0"/>
                        <a:ea typeface="MS Mincho" panose="02020609040205080304" pitchFamily="49" charset="-128"/>
                        <a:cs typeface="Times New Roman" panose="02020603050405020304" pitchFamily="18" charset="0"/>
                      </a:endParaRP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pPr>
                      <a:r>
                        <a:rPr lang="en-ZA" sz="1000">
                          <a:effectLst/>
                          <a:latin typeface="Arial" panose="020B0604020202020204" pitchFamily="34" charset="0"/>
                          <a:ea typeface="MS Mincho" panose="02020609040205080304" pitchFamily="49" charset="-128"/>
                          <a:cs typeface="Times New Roman" panose="02020603050405020304" pitchFamily="18" charset="0"/>
                        </a:rPr>
                        <a:t>-</a:t>
                      </a:r>
                      <a:endParaRPr lang="en-ZA" sz="1000">
                        <a:effectLst/>
                        <a:latin typeface="Calibri" panose="020F0502020204030204" pitchFamily="34" charset="0"/>
                        <a:ea typeface="MS Mincho" panose="02020609040205080304" pitchFamily="49" charset="-128"/>
                        <a:cs typeface="Times New Roman" panose="02020603050405020304" pitchFamily="18" charset="0"/>
                      </a:endParaRP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pPr>
                      <a:r>
                        <a:rPr lang="en-ZA" sz="1000">
                          <a:effectLst/>
                          <a:latin typeface="Arial" panose="020B0604020202020204" pitchFamily="34" charset="0"/>
                          <a:ea typeface="Times New Roman" panose="02020603050405020304" pitchFamily="18" charset="0"/>
                          <a:cs typeface="Times New Roman" panose="02020603050405020304" pitchFamily="18" charset="0"/>
                        </a:rPr>
                        <a:t>120</a:t>
                      </a:r>
                      <a:endParaRPr lang="en-ZA" sz="1000">
                        <a:effectLst/>
                        <a:latin typeface="Calibri" panose="020F0502020204030204" pitchFamily="34" charset="0"/>
                        <a:ea typeface="MS Mincho" panose="02020609040205080304" pitchFamily="49" charset="-128"/>
                        <a:cs typeface="Times New Roman" panose="02020603050405020304" pitchFamily="18" charset="0"/>
                      </a:endParaRPr>
                    </a:p>
                  </a:txBody>
                  <a:tcPr marL="16032" marR="16032" marT="16032" marB="160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pPr>
                      <a:r>
                        <a:rPr lang="en-ZA" sz="1000" dirty="0">
                          <a:effectLst/>
                          <a:latin typeface="Arial" panose="020B0604020202020204" pitchFamily="34" charset="0"/>
                          <a:ea typeface="MS Mincho" panose="02020609040205080304" pitchFamily="49" charset="-128"/>
                          <a:cs typeface="Times New Roman" panose="02020603050405020304" pitchFamily="18" charset="0"/>
                        </a:rPr>
                        <a:t>190</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032" marR="16032" marT="16032" marB="160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Bef>
                          <a:spcPts val="1200"/>
                        </a:spcBef>
                      </a:pPr>
                      <a:r>
                        <a:rPr lang="en-ZA" sz="1000" dirty="0">
                          <a:effectLst/>
                          <a:latin typeface="Arial" panose="020B0604020202020204" pitchFamily="34" charset="0"/>
                          <a:ea typeface="MS Mincho" panose="02020609040205080304" pitchFamily="49" charset="-128"/>
                          <a:cs typeface="Times New Roman" panose="02020603050405020304" pitchFamily="18" charset="0"/>
                        </a:rPr>
                        <a:t>190</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032" marR="16032" marT="16032" marB="160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8538947"/>
                  </a:ext>
                </a:extLst>
              </a:tr>
              <a:tr h="886586">
                <a:tc>
                  <a:txBody>
                    <a:bodyPr/>
                    <a:lstStyle/>
                    <a:p>
                      <a:pPr algn="l">
                        <a:lnSpc>
                          <a:spcPct val="115000"/>
                        </a:lnSpc>
                        <a:spcBef>
                          <a:spcPts val="1200"/>
                        </a:spcBef>
                      </a:pPr>
                      <a:r>
                        <a:rPr lang="en-ZA" sz="1000">
                          <a:effectLst/>
                          <a:latin typeface="Calibri" panose="020F0502020204030204" pitchFamily="34" charset="0"/>
                          <a:ea typeface="MS Mincho" panose="02020609040205080304" pitchFamily="49" charset="-128"/>
                          <a:cs typeface="Times New Roman" panose="02020603050405020304" pitchFamily="18" charset="0"/>
                        </a:rPr>
                        <a:t>3.2.2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creative media course developed </a:t>
                      </a:r>
                      <a:endParaRPr lang="en-ZA" sz="1000">
                        <a:effectLst/>
                        <a:latin typeface="Calibri" panose="020F0502020204030204" pitchFamily="34" charset="0"/>
                        <a:ea typeface="MS Mincho" panose="02020609040205080304" pitchFamily="49" charset="-128"/>
                        <a:cs typeface="Times New Roman" panose="02020603050405020304" pitchFamily="18" charset="0"/>
                      </a:endParaRP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000">
                          <a:effectLst/>
                          <a:latin typeface="Arial" panose="020B0604020202020204" pitchFamily="34" charset="0"/>
                          <a:ea typeface="Times New Roman" panose="02020603050405020304" pitchFamily="18" charset="0"/>
                          <a:cs typeface="Times New Roman" panose="02020603050405020304" pitchFamily="18" charset="0"/>
                        </a:rPr>
                        <a:t>1 Creative media course drafted and submitted to board for approval. </a:t>
                      </a:r>
                      <a:endParaRPr lang="en-ZA" sz="1000">
                        <a:effectLst/>
                        <a:latin typeface="Calibri" panose="020F0502020204030204" pitchFamily="34" charset="0"/>
                        <a:ea typeface="MS Mincho" panose="02020609040205080304" pitchFamily="49" charset="-128"/>
                        <a:cs typeface="Times New Roman" panose="02020603050405020304" pitchFamily="18" charset="0"/>
                      </a:endParaRPr>
                    </a:p>
                    <a:p>
                      <a:pPr algn="l">
                        <a:lnSpc>
                          <a:spcPct val="115000"/>
                        </a:lnSpc>
                        <a:spcBef>
                          <a:spcPts val="1200"/>
                        </a:spcBef>
                      </a:pPr>
                      <a:r>
                        <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MS Mincho" panose="02020609040205080304" pitchFamily="49" charset="-128"/>
                        <a:cs typeface="Times New Roman" panose="02020603050405020304" pitchFamily="18" charset="0"/>
                      </a:endParaRP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Creative media course content drafted and submitted to board for approval. </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ct val="115000"/>
                        </a:lnSpc>
                        <a:spcBef>
                          <a:spcPts val="1200"/>
                        </a:spcBef>
                      </a:pPr>
                      <a:r>
                        <a:rPr lang="en-ZA" sz="1000" dirty="0">
                          <a:effectLst/>
                          <a:latin typeface="Arial" panose="020B0604020202020204" pitchFamily="34" charset="0"/>
                          <a:ea typeface="MS Mincho" panose="02020609040205080304" pitchFamily="49" charset="-128"/>
                          <a:cs typeface="Times New Roman" panose="02020603050405020304" pitchFamily="18" charset="0"/>
                        </a:rPr>
                        <a:t> </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spcBef>
                          <a:spcPts val="1200"/>
                        </a:spcBef>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planned target</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032" marR="16032" marT="16032" marB="160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pPr>
                      <a:r>
                        <a:rPr lang="en-ZA" sz="1000" dirty="0">
                          <a:effectLst/>
                          <a:latin typeface="Arial" panose="020B0604020202020204" pitchFamily="34" charset="0"/>
                          <a:ea typeface="MS Mincho" panose="02020609040205080304" pitchFamily="49" charset="-128"/>
                          <a:cs typeface="Times New Roman" panose="02020603050405020304" pitchFamily="18" charset="0"/>
                        </a:rPr>
                        <a:t>-</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032" marR="16032" marT="16032" marB="160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Creative media course content drafted and submitted to board for approval at the end Q3.</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032" marR="16032" marT="16032" marB="160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9636466"/>
                  </a:ext>
                </a:extLst>
              </a:tr>
              <a:tr h="786607">
                <a:tc>
                  <a:txBody>
                    <a:bodyPr/>
                    <a:lstStyle/>
                    <a:p>
                      <a:pPr algn="l">
                        <a:lnSpc>
                          <a:spcPct val="115000"/>
                        </a:lnSpc>
                        <a:spcBef>
                          <a:spcPts val="1200"/>
                        </a:spcBef>
                      </a:pPr>
                      <a:r>
                        <a:rPr lang="en-ZA" sz="1000">
                          <a:effectLst/>
                          <a:latin typeface="Calibri" panose="020F0502020204030204" pitchFamily="34" charset="0"/>
                          <a:ea typeface="MS Mincho" panose="02020609040205080304" pitchFamily="49" charset="-128"/>
                          <a:cs typeface="Times New Roman" panose="02020603050405020304" pitchFamily="18" charset="0"/>
                        </a:rPr>
                        <a:t>3.3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000">
                          <a:effectLst/>
                          <a:latin typeface="Arial" panose="020B0604020202020204" pitchFamily="34" charset="0"/>
                          <a:ea typeface="MS Mincho" panose="02020609040205080304" pitchFamily="49" charset="-128"/>
                          <a:cs typeface="Times New Roman" panose="02020603050405020304" pitchFamily="18" charset="0"/>
                        </a:rPr>
                        <a:t>2 750 citizens trained on specialist technology courses</a:t>
                      </a:r>
                      <a:endParaRPr lang="en-ZA" sz="1000">
                        <a:effectLst/>
                        <a:latin typeface="Calibri" panose="020F0502020204030204" pitchFamily="34" charset="0"/>
                        <a:ea typeface="MS Mincho" panose="02020609040205080304" pitchFamily="49" charset="-128"/>
                        <a:cs typeface="Times New Roman" panose="02020603050405020304" pitchFamily="18" charset="0"/>
                      </a:endParaRP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 citizens trained in specialist technology courses</a:t>
                      </a:r>
                      <a:endParaRPr lang="en-ZA" sz="1000">
                        <a:effectLst/>
                        <a:latin typeface="Calibri" panose="020F0502020204030204" pitchFamily="34" charset="0"/>
                        <a:ea typeface="MS Mincho" panose="02020609040205080304" pitchFamily="49" charset="-128"/>
                        <a:cs typeface="Times New Roman" panose="02020603050405020304" pitchFamily="18" charset="0"/>
                      </a:endParaRP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pPr>
                      <a:r>
                        <a:rPr lang="en-ZA" sz="1000" dirty="0">
                          <a:effectLst/>
                          <a:latin typeface="Arial" panose="020B0604020202020204" pitchFamily="34" charset="0"/>
                          <a:ea typeface="MS Mincho" panose="02020609040205080304" pitchFamily="49" charset="-128"/>
                          <a:cs typeface="Times New Roman" panose="02020603050405020304" pitchFamily="18" charset="0"/>
                        </a:rPr>
                        <a:t>1 029</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spcBef>
                          <a:spcPts val="1200"/>
                        </a:spcBef>
                      </a:pPr>
                      <a:r>
                        <a:rPr lang="en-ZA" sz="1000" dirty="0">
                          <a:effectLst/>
                          <a:latin typeface="Arial" panose="020B0604020202020204" pitchFamily="34" charset="0"/>
                          <a:ea typeface="MS Mincho" panose="02020609040205080304" pitchFamily="49" charset="-128"/>
                          <a:cs typeface="Times New Roman" panose="02020603050405020304" pitchFamily="18" charset="0"/>
                        </a:rPr>
                        <a:t> </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spcBef>
                          <a:spcPts val="1200"/>
                        </a:spcBef>
                      </a:pPr>
                      <a:r>
                        <a:rPr lang="en-ZA" sz="1000" dirty="0">
                          <a:effectLst/>
                          <a:latin typeface="Arial" panose="020B0604020202020204" pitchFamily="34" charset="0"/>
                          <a:ea typeface="MS Mincho" panose="02020609040205080304" pitchFamily="49" charset="-128"/>
                          <a:cs typeface="Times New Roman" panose="02020603050405020304" pitchFamily="18" charset="0"/>
                        </a:rPr>
                        <a:t> </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Bef>
                          <a:spcPts val="1200"/>
                        </a:spcBef>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250</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032" marR="16032" marT="16032" marB="160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pPr>
                      <a:r>
                        <a:rPr lang="en-ZA" sz="1000" dirty="0">
                          <a:effectLst/>
                          <a:latin typeface="Arial" panose="020B0604020202020204" pitchFamily="34" charset="0"/>
                          <a:ea typeface="MS Mincho" panose="02020609040205080304" pitchFamily="49" charset="-128"/>
                          <a:cs typeface="Times New Roman" panose="02020603050405020304" pitchFamily="18" charset="0"/>
                        </a:rPr>
                        <a:t>2808</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spcBef>
                          <a:spcPts val="1200"/>
                        </a:spcBef>
                      </a:pPr>
                      <a:r>
                        <a:rPr lang="en-ZA" sz="1000" dirty="0">
                          <a:effectLst/>
                          <a:latin typeface="Arial" panose="020B0604020202020204" pitchFamily="34" charset="0"/>
                          <a:ea typeface="MS Mincho" panose="02020609040205080304" pitchFamily="49" charset="-128"/>
                          <a:cs typeface="Times New Roman" panose="02020603050405020304" pitchFamily="18" charset="0"/>
                        </a:rPr>
                        <a:t> </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032" marR="16032" marT="16032" marB="160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Bef>
                          <a:spcPts val="1200"/>
                        </a:spcBef>
                      </a:pPr>
                      <a:r>
                        <a:rPr lang="en-ZA" sz="1000" dirty="0">
                          <a:effectLst/>
                          <a:latin typeface="Arial" panose="020B0604020202020204" pitchFamily="34" charset="0"/>
                          <a:ea typeface="MS Mincho" panose="02020609040205080304" pitchFamily="49" charset="-128"/>
                          <a:cs typeface="Times New Roman" panose="02020603050405020304" pitchFamily="18" charset="0"/>
                        </a:rPr>
                        <a:t>5094</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032" marR="16032" marT="16032" marB="160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62102342"/>
                  </a:ext>
                </a:extLst>
              </a:tr>
              <a:tr h="946075">
                <a:tc>
                  <a:txBody>
                    <a:bodyPr/>
                    <a:lstStyle/>
                    <a:p>
                      <a:pPr algn="l">
                        <a:lnSpc>
                          <a:spcPct val="115000"/>
                        </a:lnSpc>
                        <a:spcBef>
                          <a:spcPts val="1200"/>
                        </a:spcBef>
                      </a:pPr>
                      <a:r>
                        <a:rPr lang="en-ZA" sz="1000">
                          <a:effectLst/>
                          <a:latin typeface="Calibri" panose="020F0502020204030204" pitchFamily="34" charset="0"/>
                          <a:ea typeface="MS Mincho" panose="02020609040205080304" pitchFamily="49" charset="-128"/>
                          <a:cs typeface="Times New Roman" panose="02020603050405020304" pitchFamily="18" charset="0"/>
                        </a:rPr>
                        <a:t>3.4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000">
                          <a:effectLst/>
                          <a:latin typeface="Arial" panose="020B0604020202020204" pitchFamily="34" charset="0"/>
                          <a:ea typeface="MS Mincho" panose="02020609040205080304" pitchFamily="49" charset="-128"/>
                          <a:cs typeface="Times New Roman" panose="02020603050405020304" pitchFamily="18" charset="0"/>
                        </a:rPr>
                        <a:t>800 employees within government departments and institutions participating in digital transformation advocacy and awareness campaigns</a:t>
                      </a:r>
                      <a:endParaRPr lang="en-ZA" sz="1000">
                        <a:effectLst/>
                        <a:latin typeface="Calibri" panose="020F0502020204030204" pitchFamily="34" charset="0"/>
                        <a:ea typeface="MS Mincho" panose="02020609040205080304" pitchFamily="49" charset="-128"/>
                        <a:cs typeface="Times New Roman" panose="02020603050405020304" pitchFamily="18" charset="0"/>
                      </a:endParaRP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Bef>
                          <a:spcPts val="1200"/>
                        </a:spcBef>
                        <a:spcAft>
                          <a:spcPts val="800"/>
                        </a:spcAft>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300 Government employees participating in digital transformation</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ct val="115000"/>
                        </a:lnSpc>
                        <a:spcBef>
                          <a:spcPts val="1200"/>
                        </a:spcBef>
                      </a:pPr>
                      <a:r>
                        <a:rPr lang="en-ZA" sz="1000" dirty="0">
                          <a:effectLst/>
                          <a:latin typeface="Arial" panose="020B0604020202020204" pitchFamily="34" charset="0"/>
                          <a:ea typeface="MS Mincho" panose="02020609040205080304" pitchFamily="49" charset="-128"/>
                          <a:cs typeface="Times New Roman" panose="02020603050405020304" pitchFamily="18" charset="0"/>
                        </a:rPr>
                        <a:t> </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pPr>
                      <a:r>
                        <a:rPr lang="en-ZA" sz="1000"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112</a:t>
                      </a:r>
                      <a:endParaRPr lang="en-ZA" sz="10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a:lnSpc>
                          <a:spcPct val="115000"/>
                        </a:lnSpc>
                        <a:spcBef>
                          <a:spcPts val="1200"/>
                        </a:spcBef>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planned target</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032" marR="16032" marT="16032" marB="160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pPr>
                      <a:r>
                        <a:rPr lang="en-ZA" sz="1000" dirty="0">
                          <a:effectLst/>
                          <a:latin typeface="Arial" panose="020B0604020202020204" pitchFamily="34" charset="0"/>
                          <a:ea typeface="MS Mincho" panose="02020609040205080304" pitchFamily="49" charset="-128"/>
                          <a:cs typeface="Times New Roman" panose="02020603050405020304" pitchFamily="18" charset="0"/>
                        </a:rPr>
                        <a:t>46</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032" marR="16032" marT="16032" marB="160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Bef>
                          <a:spcPts val="1200"/>
                        </a:spcBef>
                      </a:pPr>
                      <a:r>
                        <a:rPr lang="en-ZA" sz="1000" dirty="0">
                          <a:effectLst/>
                          <a:latin typeface="Arial" panose="020B0604020202020204" pitchFamily="34" charset="0"/>
                          <a:ea typeface="MS Mincho" panose="02020609040205080304" pitchFamily="49" charset="-128"/>
                          <a:cs typeface="Times New Roman" panose="02020603050405020304" pitchFamily="18" charset="0"/>
                        </a:rPr>
                        <a:t>896</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032" marR="16032" marT="16032" marB="160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28403506"/>
                  </a:ext>
                </a:extLst>
              </a:tr>
              <a:tr h="1236619">
                <a:tc>
                  <a:txBody>
                    <a:bodyPr/>
                    <a:lstStyle/>
                    <a:p>
                      <a:pPr algn="l">
                        <a:lnSpc>
                          <a:spcPct val="115000"/>
                        </a:lnSpc>
                        <a:spcBef>
                          <a:spcPts val="1200"/>
                        </a:spcBef>
                      </a:pPr>
                      <a:r>
                        <a:rPr lang="en-ZA" sz="1000">
                          <a:effectLst/>
                          <a:latin typeface="Calibri" panose="020F0502020204030204" pitchFamily="34" charset="0"/>
                          <a:ea typeface="MS Mincho" panose="02020609040205080304" pitchFamily="49" charset="-128"/>
                          <a:cs typeface="Times New Roman" panose="02020603050405020304" pitchFamily="18" charset="0"/>
                        </a:rPr>
                        <a:t>3.5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00">
                          <a:solidFill>
                            <a:srgbClr val="000000"/>
                          </a:solidFill>
                          <a:effectLst/>
                          <a:latin typeface="Arial" panose="020B0604020202020204" pitchFamily="34" charset="0"/>
                          <a:ea typeface="MS Mincho" panose="02020609040205080304" pitchFamily="49" charset="-128"/>
                          <a:cs typeface="Cambria" panose="02040503050406030204" pitchFamily="18" charset="0"/>
                        </a:rPr>
                        <a:t>LMS implemented to support online digital skills roll out</a:t>
                      </a:r>
                      <a:endParaRPr lang="en-ZA" sz="100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algn="l">
                        <a:lnSpc>
                          <a:spcPct val="115000"/>
                        </a:lnSpc>
                        <a:spcBef>
                          <a:spcPts val="1200"/>
                        </a:spcBef>
                      </a:pPr>
                      <a:r>
                        <a:rPr lang="en-ZA" sz="1000">
                          <a:effectLst/>
                          <a:latin typeface="Arial" panose="020B0604020202020204" pitchFamily="34" charset="0"/>
                          <a:ea typeface="MS Mincho" panose="02020609040205080304" pitchFamily="49" charset="-128"/>
                          <a:cs typeface="Times New Roman" panose="02020603050405020304" pitchFamily="18" charset="0"/>
                        </a:rPr>
                        <a:t> </a:t>
                      </a:r>
                      <a:endParaRPr lang="en-ZA" sz="1000">
                        <a:effectLst/>
                        <a:latin typeface="Calibri" panose="020F0502020204030204" pitchFamily="34" charset="0"/>
                        <a:ea typeface="MS Mincho" panose="02020609040205080304" pitchFamily="49" charset="-128"/>
                        <a:cs typeface="Times New Roman" panose="02020603050405020304" pitchFamily="18" charset="0"/>
                      </a:endParaRP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00">
                          <a:solidFill>
                            <a:srgbClr val="000000"/>
                          </a:solidFill>
                          <a:effectLst/>
                          <a:latin typeface="Arial" panose="020B0604020202020204" pitchFamily="34" charset="0"/>
                          <a:ea typeface="Calibri" panose="020F0502020204030204" pitchFamily="34" charset="0"/>
                          <a:cs typeface="Cambria" panose="02040503050406030204" pitchFamily="18" charset="0"/>
                        </a:rPr>
                        <a:t>Quarterly report on the content development process and the functioning of the LMS to show progress in implementation. </a:t>
                      </a:r>
                      <a:endParaRPr lang="en-ZA" sz="100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algn="l">
                        <a:lnSpc>
                          <a:spcPct val="115000"/>
                        </a:lnSpc>
                        <a:spcBef>
                          <a:spcPts val="1200"/>
                        </a:spcBef>
                      </a:pPr>
                      <a:r>
                        <a:rPr lang="en-ZA" sz="1000">
                          <a:effectLst/>
                          <a:latin typeface="Calibri" panose="020F0502020204030204" pitchFamily="34" charset="0"/>
                          <a:ea typeface="MS Mincho" panose="02020609040205080304" pitchFamily="49" charset="-128"/>
                          <a:cs typeface="Times New Roman" panose="02020603050405020304" pitchFamily="18" charset="0"/>
                        </a:rPr>
                        <a:t> </a:t>
                      </a: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Quarterly report on the content development process and the functioning of the LMS to show progress in implementation completed</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2869" marR="12869" marT="12869" marB="12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r>
                        <a:rPr lang="en-ZA" sz="1000">
                          <a:solidFill>
                            <a:srgbClr val="000000"/>
                          </a:solidFill>
                          <a:effectLst/>
                          <a:latin typeface="Arial" panose="020B0604020202020204" pitchFamily="34" charset="0"/>
                          <a:ea typeface="MS Mincho" panose="02020609040205080304" pitchFamily="49" charset="-128"/>
                          <a:cs typeface="Cambria" panose="02040503050406030204" pitchFamily="18" charset="0"/>
                        </a:rPr>
                        <a:t>Quarterly report on the content development process and the functioning of the</a:t>
                      </a:r>
                      <a:r>
                        <a:rPr lang="en-ZA" sz="1000">
                          <a:solidFill>
                            <a:srgbClr val="000000"/>
                          </a:solidFill>
                          <a:effectLst/>
                          <a:latin typeface="Cambria" panose="02040503050406030204" pitchFamily="18" charset="0"/>
                          <a:ea typeface="Calibri" panose="020F0502020204030204" pitchFamily="34" charset="0"/>
                          <a:cs typeface="Cambria" panose="02040503050406030204" pitchFamily="18" charset="0"/>
                        </a:rPr>
                        <a:t> </a:t>
                      </a:r>
                      <a:r>
                        <a:rPr lang="en-ZA" sz="1000">
                          <a:solidFill>
                            <a:srgbClr val="000000"/>
                          </a:solidFill>
                          <a:effectLst/>
                          <a:latin typeface="Arial" panose="020B0604020202020204" pitchFamily="34" charset="0"/>
                          <a:ea typeface="MS Mincho" panose="02020609040205080304" pitchFamily="49" charset="-128"/>
                          <a:cs typeface="Cambria" panose="02040503050406030204" pitchFamily="18" charset="0"/>
                        </a:rPr>
                        <a:t>LMS to show progress in implementation. </a:t>
                      </a:r>
                      <a:endParaRPr lang="en-ZA" sz="100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algn="l">
                        <a:lnSpc>
                          <a:spcPct val="115000"/>
                        </a:lnSpc>
                        <a:spcBef>
                          <a:spcPts val="1200"/>
                        </a:spcBef>
                      </a:pPr>
                      <a:r>
                        <a:rPr lang="en-ZA" sz="1000">
                          <a:effectLst/>
                          <a:latin typeface="Calibri" panose="020F0502020204030204" pitchFamily="34" charset="0"/>
                          <a:ea typeface="MS Mincho" panose="02020609040205080304" pitchFamily="49" charset="-128"/>
                          <a:cs typeface="Times New Roman" panose="02020603050405020304" pitchFamily="18" charset="0"/>
                        </a:rPr>
                        <a:t> </a:t>
                      </a:r>
                    </a:p>
                  </a:txBody>
                  <a:tcPr marL="16032" marR="16032" marT="16032" marB="160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Quarterly report on the content development process and the functioning of the LMS to show progress in implementation completed</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032" marR="16032" marT="16032" marB="160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spcBef>
                          <a:spcPts val="1200"/>
                        </a:spcBef>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Quarterly report on the content development process and the functioning of the LMS to show progress in implementation completed</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032" marR="16032" marT="16032" marB="160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09200430"/>
                  </a:ext>
                </a:extLst>
              </a:tr>
            </a:tbl>
          </a:graphicData>
        </a:graphic>
      </p:graphicFrame>
    </p:spTree>
    <p:extLst>
      <p:ext uri="{BB962C8B-B14F-4D97-AF65-F5344CB8AC3E}">
        <p14:creationId xmlns:p14="http://schemas.microsoft.com/office/powerpoint/2010/main" xmlns="" val="1866858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1077309" y="368403"/>
            <a:ext cx="11263660" cy="3354765"/>
          </a:xfrm>
          <a:prstGeom prst="rect">
            <a:avLst/>
          </a:prstGeom>
          <a:noFill/>
        </p:spPr>
        <p:txBody>
          <a:bodyPr wrap="square" rtlCol="0">
            <a:spAutoFit/>
          </a:bodyPr>
          <a:lstStyle/>
          <a:p>
            <a:pPr algn="ctr"/>
            <a:r>
              <a:rPr lang="en-ZA" sz="2800" b="1" dirty="0"/>
              <a:t>Programme 3: e-Astuteness Development</a:t>
            </a:r>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17816"/>
            <a:ext cx="2991394" cy="1221209"/>
          </a:xfrm>
          <a:prstGeom prst="rect">
            <a:avLst/>
          </a:prstGeom>
        </p:spPr>
      </p:pic>
      <p:graphicFrame>
        <p:nvGraphicFramePr>
          <p:cNvPr id="6" name="Table 5">
            <a:extLst>
              <a:ext uri="{FF2B5EF4-FFF2-40B4-BE49-F238E27FC236}">
                <a16:creationId xmlns:a16="http://schemas.microsoft.com/office/drawing/2014/main" xmlns="" id="{8877C91E-FECC-430C-A904-2D6078CF97C4}"/>
              </a:ext>
            </a:extLst>
          </p:cNvPr>
          <p:cNvGraphicFramePr>
            <a:graphicFrameLocks noGrp="1"/>
          </p:cNvGraphicFramePr>
          <p:nvPr>
            <p:extLst>
              <p:ext uri="{D42A27DB-BD31-4B8C-83A1-F6EECF244321}">
                <p14:modId xmlns:p14="http://schemas.microsoft.com/office/powerpoint/2010/main" xmlns="" val="3618608296"/>
              </p:ext>
            </p:extLst>
          </p:nvPr>
        </p:nvGraphicFramePr>
        <p:xfrm>
          <a:off x="838199" y="1589613"/>
          <a:ext cx="10515601" cy="3354764"/>
        </p:xfrm>
        <a:graphic>
          <a:graphicData uri="http://schemas.openxmlformats.org/drawingml/2006/table">
            <a:tbl>
              <a:tblPr firstRow="1" firstCol="1" bandRow="1"/>
              <a:tblGrid>
                <a:gridCol w="649864">
                  <a:extLst>
                    <a:ext uri="{9D8B030D-6E8A-4147-A177-3AD203B41FA5}">
                      <a16:colId xmlns:a16="http://schemas.microsoft.com/office/drawing/2014/main" xmlns="" val="3136089124"/>
                    </a:ext>
                  </a:extLst>
                </a:gridCol>
                <a:gridCol w="1417503">
                  <a:extLst>
                    <a:ext uri="{9D8B030D-6E8A-4147-A177-3AD203B41FA5}">
                      <a16:colId xmlns:a16="http://schemas.microsoft.com/office/drawing/2014/main" xmlns="" val="1512921087"/>
                    </a:ext>
                  </a:extLst>
                </a:gridCol>
                <a:gridCol w="3621573">
                  <a:extLst>
                    <a:ext uri="{9D8B030D-6E8A-4147-A177-3AD203B41FA5}">
                      <a16:colId xmlns:a16="http://schemas.microsoft.com/office/drawing/2014/main" xmlns="" val="378431692"/>
                    </a:ext>
                  </a:extLst>
                </a:gridCol>
                <a:gridCol w="4826661">
                  <a:extLst>
                    <a:ext uri="{9D8B030D-6E8A-4147-A177-3AD203B41FA5}">
                      <a16:colId xmlns:a16="http://schemas.microsoft.com/office/drawing/2014/main" xmlns="" val="545901797"/>
                    </a:ext>
                  </a:extLst>
                </a:gridCol>
              </a:tblGrid>
              <a:tr h="291914">
                <a:tc>
                  <a:txBody>
                    <a:bodyPr/>
                    <a:lstStyle/>
                    <a:p>
                      <a:pPr algn="l">
                        <a:lnSpc>
                          <a:spcPct val="115000"/>
                        </a:lnSpc>
                        <a:spcBef>
                          <a:spcPts val="1200"/>
                        </a:spcBef>
                      </a:pPr>
                      <a:r>
                        <a:rPr lang="en-ZA" sz="1100">
                          <a:effectLst/>
                          <a:latin typeface="Arial" panose="020B0604020202020204" pitchFamily="34" charset="0"/>
                          <a:ea typeface="Calibri" panose="020F0502020204030204" pitchFamily="34" charset="0"/>
                        </a:rPr>
                        <a:t> </a:t>
                      </a:r>
                      <a:endParaRPr lang="en-ZA" sz="1100">
                        <a:effectLst/>
                        <a:latin typeface="Calibri" panose="020F0502020204030204" pitchFamily="34" charset="0"/>
                        <a:ea typeface="MS Mincho" panose="02020609040205080304" pitchFamily="49" charset="-128"/>
                      </a:endParaRPr>
                    </a:p>
                  </a:txBody>
                  <a:tcPr marL="65364" marR="65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l">
                        <a:lnSpc>
                          <a:spcPct val="115000"/>
                        </a:lnSpc>
                        <a:spcBef>
                          <a:spcPts val="1200"/>
                        </a:spcBef>
                      </a:pPr>
                      <a:r>
                        <a:rPr lang="en-ZA" sz="1100">
                          <a:solidFill>
                            <a:srgbClr val="000000"/>
                          </a:solidFill>
                          <a:effectLst/>
                          <a:latin typeface="Arial" panose="020B0604020202020204" pitchFamily="34" charset="0"/>
                          <a:ea typeface="Calibri" panose="020F0502020204030204" pitchFamily="34" charset="0"/>
                        </a:rPr>
                        <a:t>Outcomes</a:t>
                      </a:r>
                      <a:endParaRPr lang="en-ZA" sz="1100">
                        <a:effectLst/>
                        <a:latin typeface="Calibri" panose="020F0502020204030204" pitchFamily="34" charset="0"/>
                        <a:ea typeface="MS Mincho" panose="02020609040205080304" pitchFamily="49" charset="-128"/>
                      </a:endParaRPr>
                    </a:p>
                  </a:txBody>
                  <a:tcPr marL="65364" marR="65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l">
                        <a:lnSpc>
                          <a:spcPct val="115000"/>
                        </a:lnSpc>
                        <a:spcBef>
                          <a:spcPts val="1200"/>
                        </a:spcBef>
                      </a:pPr>
                      <a:r>
                        <a:rPr lang="en-ZA" sz="1100" dirty="0">
                          <a:solidFill>
                            <a:srgbClr val="000000"/>
                          </a:solidFill>
                          <a:effectLst/>
                          <a:latin typeface="Arial" panose="020B0604020202020204" pitchFamily="34" charset="0"/>
                          <a:ea typeface="Calibri" panose="020F0502020204030204" pitchFamily="34" charset="0"/>
                        </a:rPr>
                        <a:t>Challenges at the end of quarter 3</a:t>
                      </a:r>
                      <a:endParaRPr lang="en-ZA" sz="1100" dirty="0">
                        <a:effectLst/>
                        <a:latin typeface="Calibri" panose="020F0502020204030204" pitchFamily="34" charset="0"/>
                        <a:ea typeface="MS Mincho" panose="02020609040205080304" pitchFamily="49" charset="-128"/>
                      </a:endParaRPr>
                    </a:p>
                  </a:txBody>
                  <a:tcPr marL="65364" marR="65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l">
                        <a:lnSpc>
                          <a:spcPct val="115000"/>
                        </a:lnSpc>
                        <a:spcBef>
                          <a:spcPts val="1200"/>
                        </a:spcBef>
                      </a:pPr>
                      <a:r>
                        <a:rPr lang="en-ZA" sz="1100">
                          <a:solidFill>
                            <a:srgbClr val="000000"/>
                          </a:solidFill>
                          <a:effectLst/>
                          <a:latin typeface="Arial" panose="020B0604020202020204" pitchFamily="34" charset="0"/>
                          <a:ea typeface="Calibri" panose="020F0502020204030204" pitchFamily="34" charset="0"/>
                        </a:rPr>
                        <a:t>Corrective actions</a:t>
                      </a:r>
                      <a:endParaRPr lang="en-ZA" sz="1100">
                        <a:effectLst/>
                        <a:latin typeface="Calibri" panose="020F0502020204030204" pitchFamily="34" charset="0"/>
                        <a:ea typeface="MS Mincho" panose="02020609040205080304" pitchFamily="49" charset="-128"/>
                      </a:endParaRPr>
                    </a:p>
                  </a:txBody>
                  <a:tcPr marL="65364" marR="65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2299745777"/>
                  </a:ext>
                </a:extLst>
              </a:tr>
              <a:tr h="3062850">
                <a:tc>
                  <a:txBody>
                    <a:bodyPr/>
                    <a:lstStyle/>
                    <a:p>
                      <a:pPr algn="l">
                        <a:lnSpc>
                          <a:spcPct val="115000"/>
                        </a:lnSpc>
                        <a:spcBef>
                          <a:spcPts val="1200"/>
                        </a:spcBef>
                      </a:pPr>
                      <a:r>
                        <a:rPr lang="en-ZA" sz="1100">
                          <a:effectLst/>
                          <a:latin typeface="Arial" panose="020B0604020202020204" pitchFamily="34" charset="0"/>
                          <a:ea typeface="Times New Roman" panose="02020603050405020304" pitchFamily="18" charset="0"/>
                        </a:rPr>
                        <a:t> </a:t>
                      </a:r>
                      <a:endParaRPr lang="en-ZA" sz="1100">
                        <a:effectLst/>
                        <a:latin typeface="Calibri" panose="020F0502020204030204" pitchFamily="34" charset="0"/>
                        <a:ea typeface="MS Mincho" panose="02020609040205080304" pitchFamily="49" charset="-128"/>
                      </a:endParaRPr>
                    </a:p>
                    <a:p>
                      <a:pPr algn="l">
                        <a:lnSpc>
                          <a:spcPct val="115000"/>
                        </a:lnSpc>
                        <a:spcBef>
                          <a:spcPts val="1200"/>
                        </a:spcBef>
                      </a:pPr>
                      <a:r>
                        <a:rPr lang="en-ZA" sz="1100">
                          <a:effectLst/>
                          <a:latin typeface="Arial" panose="020B0604020202020204" pitchFamily="34" charset="0"/>
                          <a:ea typeface="Times New Roman" panose="02020603050405020304" pitchFamily="18" charset="0"/>
                        </a:rPr>
                        <a:t>3.1</a:t>
                      </a:r>
                      <a:endParaRPr lang="en-ZA" sz="1100">
                        <a:effectLst/>
                        <a:latin typeface="Calibri" panose="020F0502020204030204" pitchFamily="34" charset="0"/>
                        <a:ea typeface="MS Mincho" panose="02020609040205080304" pitchFamily="49" charset="-128"/>
                      </a:endParaRPr>
                    </a:p>
                  </a:txBody>
                  <a:tcPr marL="65364" marR="65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pPr>
                      <a:r>
                        <a:rPr lang="en-ZA" sz="1100">
                          <a:effectLst/>
                          <a:latin typeface="Arial" panose="020B0604020202020204" pitchFamily="34" charset="0"/>
                          <a:ea typeface="Times New Roman" panose="02020603050405020304" pitchFamily="18" charset="0"/>
                        </a:rPr>
                        <a:t> </a:t>
                      </a:r>
                      <a:endParaRPr lang="en-ZA" sz="1100">
                        <a:effectLst/>
                        <a:latin typeface="Calibri" panose="020F0502020204030204" pitchFamily="34" charset="0"/>
                        <a:ea typeface="MS Mincho" panose="02020609040205080304" pitchFamily="49" charset="-128"/>
                      </a:endParaRPr>
                    </a:p>
                    <a:p>
                      <a:pPr algn="l">
                        <a:lnSpc>
                          <a:spcPct val="115000"/>
                        </a:lnSpc>
                        <a:spcBef>
                          <a:spcPts val="1200"/>
                        </a:spcBef>
                      </a:pPr>
                      <a:r>
                        <a:rPr lang="en-ZA" sz="1100">
                          <a:effectLst/>
                          <a:latin typeface="Arial" panose="020B0604020202020204" pitchFamily="34" charset="0"/>
                          <a:ea typeface="Times New Roman" panose="02020603050405020304" pitchFamily="18" charset="0"/>
                        </a:rPr>
                        <a:t>Number of Citizens trained in basic digital literacy</a:t>
                      </a:r>
                      <a:endParaRPr lang="en-ZA" sz="1100">
                        <a:effectLst/>
                        <a:latin typeface="Calibri" panose="020F0502020204030204" pitchFamily="34" charset="0"/>
                        <a:ea typeface="MS Mincho" panose="02020609040205080304" pitchFamily="49" charset="-128"/>
                      </a:endParaRPr>
                    </a:p>
                  </a:txBody>
                  <a:tcPr marL="65364" marR="65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200"/>
                        </a:spcBef>
                      </a:pPr>
                      <a:r>
                        <a:rPr lang="en-ZA" sz="1100">
                          <a:solidFill>
                            <a:srgbClr val="000000"/>
                          </a:solidFill>
                          <a:effectLst/>
                          <a:latin typeface="Arial" panose="020B0604020202020204" pitchFamily="34" charset="0"/>
                          <a:ea typeface="Times New Roman" panose="02020603050405020304" pitchFamily="18" charset="0"/>
                        </a:rPr>
                        <a:t>The reason for the lower performance is as a result of lower than expected performance by the CoLabs, not having a full complement of the independent facilitators as well as that of the Ya Rona Ambassadors in the areas where training was earmarked to take place. There has as well been a low completion rate in the online learning platforms which indicates that improved controls are required to ensure learners complete their online courses.</a:t>
                      </a:r>
                      <a:endParaRPr lang="en-ZA" sz="1100">
                        <a:effectLst/>
                        <a:latin typeface="Calibri" panose="020F0502020204030204" pitchFamily="34" charset="0"/>
                        <a:ea typeface="MS Mincho" panose="02020609040205080304" pitchFamily="49" charset="-128"/>
                      </a:endParaRPr>
                    </a:p>
                    <a:p>
                      <a:pPr algn="just">
                        <a:lnSpc>
                          <a:spcPct val="115000"/>
                        </a:lnSpc>
                        <a:spcBef>
                          <a:spcPts val="1200"/>
                        </a:spcBef>
                      </a:pPr>
                      <a:r>
                        <a:rPr lang="en-ZA" sz="1100">
                          <a:solidFill>
                            <a:srgbClr val="000000"/>
                          </a:solidFill>
                          <a:effectLst/>
                          <a:latin typeface="Arial" panose="020B0604020202020204" pitchFamily="34" charset="0"/>
                          <a:ea typeface="Times New Roman" panose="02020603050405020304" pitchFamily="18" charset="0"/>
                        </a:rPr>
                        <a:t> </a:t>
                      </a:r>
                      <a:endParaRPr lang="en-ZA" sz="1100">
                        <a:effectLst/>
                        <a:latin typeface="Calibri" panose="020F0502020204030204" pitchFamily="34" charset="0"/>
                        <a:ea typeface="MS Mincho" panose="02020609040205080304" pitchFamily="49" charset="-128"/>
                      </a:endParaRPr>
                    </a:p>
                    <a:p>
                      <a:pPr algn="l">
                        <a:lnSpc>
                          <a:spcPct val="115000"/>
                        </a:lnSpc>
                        <a:spcBef>
                          <a:spcPts val="1200"/>
                        </a:spcBef>
                      </a:pPr>
                      <a:r>
                        <a:rPr lang="en-ZA" sz="1100">
                          <a:effectLst/>
                          <a:latin typeface="Arial" panose="020B0604020202020204" pitchFamily="34" charset="0"/>
                          <a:ea typeface="Times New Roman" panose="02020603050405020304" pitchFamily="18" charset="0"/>
                        </a:rPr>
                        <a:t> </a:t>
                      </a:r>
                      <a:endParaRPr lang="en-ZA" sz="1100">
                        <a:effectLst/>
                        <a:latin typeface="Calibri" panose="020F0502020204030204" pitchFamily="34" charset="0"/>
                        <a:ea typeface="MS Mincho" panose="02020609040205080304" pitchFamily="49" charset="-128"/>
                      </a:endParaRPr>
                    </a:p>
                  </a:txBody>
                  <a:tcPr marL="65364" marR="65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200"/>
                        </a:spcBef>
                      </a:pPr>
                      <a:r>
                        <a:rPr lang="en-ZA" sz="1100" dirty="0">
                          <a:effectLst/>
                          <a:latin typeface="Arial" panose="020B0604020202020204" pitchFamily="34" charset="0"/>
                          <a:ea typeface="Times New Roman" panose="02020603050405020304" pitchFamily="18" charset="0"/>
                        </a:rPr>
                        <a:t>NEMISA </a:t>
                      </a:r>
                      <a:r>
                        <a:rPr lang="en-ZA" sz="1100" dirty="0">
                          <a:solidFill>
                            <a:srgbClr val="000000"/>
                          </a:solidFill>
                          <a:effectLst/>
                          <a:latin typeface="Arial" panose="020B0604020202020204" pitchFamily="34" charset="0"/>
                          <a:ea typeface="Times New Roman" panose="02020603050405020304" pitchFamily="18" charset="0"/>
                        </a:rPr>
                        <a:t>will implement a recovery plan for the unachieved targets with the aim on APP targets through the partnerships that are in place. NEMISA will in Q4 train Teacher assistants in digital literacy in partnership with the Department of Basic Education. Through a partnership with the Department of Home Affairs there are plans to train unemployed youth in digital literacy and other courses on digital technologies. One to one meetings with underperforming </a:t>
                      </a:r>
                      <a:r>
                        <a:rPr lang="en-ZA" sz="1100" dirty="0" err="1">
                          <a:solidFill>
                            <a:srgbClr val="000000"/>
                          </a:solidFill>
                          <a:effectLst/>
                          <a:latin typeface="Arial" panose="020B0604020202020204" pitchFamily="34" charset="0"/>
                          <a:ea typeface="Times New Roman" panose="02020603050405020304" pitchFamily="18" charset="0"/>
                        </a:rPr>
                        <a:t>CoLabs</a:t>
                      </a:r>
                      <a:r>
                        <a:rPr lang="en-ZA" sz="1100" dirty="0">
                          <a:solidFill>
                            <a:srgbClr val="000000"/>
                          </a:solidFill>
                          <a:effectLst/>
                          <a:latin typeface="Arial" panose="020B0604020202020204" pitchFamily="34" charset="0"/>
                          <a:ea typeface="Times New Roman" panose="02020603050405020304" pitchFamily="18" charset="0"/>
                        </a:rPr>
                        <a:t> are underway and monthly reporting is required from them instead of quarterly reports. A zero rated LMS is also expected to assist online learning while NEMISA is working improving online learning support. </a:t>
                      </a:r>
                      <a:endParaRPr lang="en-ZA" sz="1100" dirty="0">
                        <a:effectLst/>
                        <a:latin typeface="Calibri" panose="020F0502020204030204" pitchFamily="34" charset="0"/>
                        <a:ea typeface="MS Mincho" panose="02020609040205080304" pitchFamily="49" charset="-128"/>
                      </a:endParaRPr>
                    </a:p>
                    <a:p>
                      <a:pPr algn="l">
                        <a:lnSpc>
                          <a:spcPct val="115000"/>
                        </a:lnSpc>
                      </a:pPr>
                      <a:r>
                        <a:rPr lang="en-GB" sz="1100" dirty="0">
                          <a:solidFill>
                            <a:srgbClr val="000000"/>
                          </a:solidFill>
                          <a:effectLst/>
                          <a:latin typeface="Arial" panose="020B0604020202020204" pitchFamily="34" charset="0"/>
                          <a:ea typeface="Calibri" panose="020F0502020204030204" pitchFamily="34" charset="0"/>
                          <a:cs typeface="Cambria" panose="02040503050406030204" pitchFamily="18" charset="0"/>
                        </a:rPr>
                        <a:t> </a:t>
                      </a:r>
                      <a:endParaRPr lang="en-ZA" sz="11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txBody>
                  <a:tcPr marL="65364" marR="65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8011726"/>
                  </a:ext>
                </a:extLst>
              </a:tr>
            </a:tbl>
          </a:graphicData>
        </a:graphic>
      </p:graphicFrame>
    </p:spTree>
    <p:extLst>
      <p:ext uri="{BB962C8B-B14F-4D97-AF65-F5344CB8AC3E}">
        <p14:creationId xmlns:p14="http://schemas.microsoft.com/office/powerpoint/2010/main" xmlns="" val="440593831"/>
      </p:ext>
    </p:extLst>
  </p:cSld>
  <p:clrMapOvr>
    <a:masterClrMapping/>
  </p:clrMapOvr>
</p:sld>
</file>

<file path=ppt/theme/theme1.xml><?xml version="1.0" encoding="utf-8"?>
<a:theme xmlns:a="http://schemas.openxmlformats.org/drawingml/2006/main" name="NEMISA_PowerPointPress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EMISA_PowerPointPresso" id="{022CE575-58D8-4EC6-8903-4F0CB1609C60}" vid="{E21C67E9-8ECD-45FC-95DD-C11ABC6A84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C0504D"/>
    </a:accent2>
    <a:accent3>
      <a:srgbClr val="92D050"/>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C0504D"/>
    </a:accent2>
    <a:accent3>
      <a:srgbClr val="92D050"/>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316C3AFAEF7842873A0B14F40FCA14" ma:contentTypeVersion="13" ma:contentTypeDescription="Create a new document." ma:contentTypeScope="" ma:versionID="e91fa8dc7355dcc51d1e1bec443f492f">
  <xsd:schema xmlns:xsd="http://www.w3.org/2001/XMLSchema" xmlns:xs="http://www.w3.org/2001/XMLSchema" xmlns:p="http://schemas.microsoft.com/office/2006/metadata/properties" xmlns:ns3="77d88048-f41f-4c63-9088-4d4efba822a9" xmlns:ns4="3fbc0c0a-bec7-4bf3-aea3-7ba138519e4f" targetNamespace="http://schemas.microsoft.com/office/2006/metadata/properties" ma:root="true" ma:fieldsID="3847bbe817d4da81a93e11d858713858" ns3:_="" ns4:_="">
    <xsd:import namespace="77d88048-f41f-4c63-9088-4d4efba822a9"/>
    <xsd:import namespace="3fbc0c0a-bec7-4bf3-aea3-7ba138519e4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d88048-f41f-4c63-9088-4d4efba82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bc0c0a-bec7-4bf3-aea3-7ba138519e4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C39982-6FA4-4D33-BA4C-DC7BFAEABB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d88048-f41f-4c63-9088-4d4efba822a9"/>
    <ds:schemaRef ds:uri="3fbc0c0a-bec7-4bf3-aea3-7ba138519e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8ED1E9-5A7B-4FE5-8C57-A7931B64C12D}">
  <ds:schemaRefs>
    <ds:schemaRef ds:uri="http://schemas.microsoft.com/sharepoint/v3/contenttype/forms"/>
  </ds:schemaRefs>
</ds:datastoreItem>
</file>

<file path=customXml/itemProps3.xml><?xml version="1.0" encoding="utf-8"?>
<ds:datastoreItem xmlns:ds="http://schemas.openxmlformats.org/officeDocument/2006/customXml" ds:itemID="{224BB4C4-4436-4707-A032-EF5015CC0612}">
  <ds:schemaRefs>
    <ds:schemaRef ds:uri="http://schemas.microsoft.com/office/2006/documentManagement/types"/>
    <ds:schemaRef ds:uri="http://purl.org/dc/elements/1.1/"/>
    <ds:schemaRef ds:uri="http://purl.org/dc/terms/"/>
    <ds:schemaRef ds:uri="http://purl.org/dc/dcmitype/"/>
    <ds:schemaRef ds:uri="3fbc0c0a-bec7-4bf3-aea3-7ba138519e4f"/>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77d88048-f41f-4c63-9088-4d4efba822a9"/>
  </ds:schemaRefs>
</ds:datastoreItem>
</file>

<file path=docProps/app.xml><?xml version="1.0" encoding="utf-8"?>
<Properties xmlns="http://schemas.openxmlformats.org/officeDocument/2006/extended-properties" xmlns:vt="http://schemas.openxmlformats.org/officeDocument/2006/docPropsVTypes">
  <Template>NEMISA_PowerPointPresso</Template>
  <TotalTime>10158</TotalTime>
  <Words>2010</Words>
  <Application>Microsoft Office PowerPoint</Application>
  <PresentationFormat>Custom</PresentationFormat>
  <Paragraphs>498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NEMISA_PowerPointPresso</vt:lpstr>
      <vt:lpstr>2021/22 Q3 &amp; Q4 Performance Report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Annual Performance plan and budget presentation</dc:title>
  <dc:creator>kefiloe</dc:creator>
  <cp:lastModifiedBy>USER</cp:lastModifiedBy>
  <cp:revision>101</cp:revision>
  <dcterms:created xsi:type="dcterms:W3CDTF">2020-04-30T03:59:18Z</dcterms:created>
  <dcterms:modified xsi:type="dcterms:W3CDTF">2022-08-24T13:24:42Z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0x01010055316C3AFAEF7842873A0B14F40FCA14</vt:lpwstr>
  </property>
</Properties>
</file>