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9" r:id="rId2"/>
    <p:sldId id="281" r:id="rId3"/>
    <p:sldId id="321" r:id="rId4"/>
    <p:sldId id="315" r:id="rId5"/>
    <p:sldId id="313" r:id="rId6"/>
    <p:sldId id="311" r:id="rId7"/>
    <p:sldId id="312" r:id="rId8"/>
    <p:sldId id="291" r:id="rId9"/>
    <p:sldId id="322" r:id="rId10"/>
    <p:sldId id="314" r:id="rId11"/>
    <p:sldId id="319" r:id="rId12"/>
    <p:sldId id="323" r:id="rId13"/>
    <p:sldId id="324" r:id="rId14"/>
    <p:sldId id="316" r:id="rId15"/>
    <p:sldId id="318" r:id="rId16"/>
    <p:sldId id="263" r:id="rId17"/>
  </p:sldIdLst>
  <p:sldSz cx="9144000" cy="6858000" type="screen4x3"/>
  <p:notesSz cx="6858000"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584">
          <p15:clr>
            <a:srgbClr val="A4A3A4"/>
          </p15:clr>
        </p15:guide>
        <p15:guide id="2" orient="horz" pos="2160">
          <p15:clr>
            <a:srgbClr val="A4A3A4"/>
          </p15:clr>
        </p15:guide>
        <p15:guide id="3" orient="horz" pos="4048">
          <p15:clr>
            <a:srgbClr val="A4A3A4"/>
          </p15:clr>
        </p15:guide>
        <p15:guide id="4" pos="28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32421"/>
    <a:srgbClr val="7A2625"/>
    <a:srgbClr val="712423"/>
    <a:srgbClr val="705F4D"/>
    <a:srgbClr val="665845"/>
    <a:srgbClr val="615646"/>
    <a:srgbClr val="6F604D"/>
    <a:srgbClr val="70604C"/>
    <a:srgbClr val="705F4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3"/>
    <p:restoredTop sz="94674"/>
  </p:normalViewPr>
  <p:slideViewPr>
    <p:cSldViewPr snapToGrid="0" snapToObjects="1">
      <p:cViewPr varScale="1">
        <p:scale>
          <a:sx n="68" d="100"/>
          <a:sy n="68" d="100"/>
        </p:scale>
        <p:origin x="-1602" y="-96"/>
      </p:cViewPr>
      <p:guideLst>
        <p:guide orient="horz" pos="3584"/>
        <p:guide orient="horz" pos="2160"/>
        <p:guide orient="horz" pos="4048"/>
        <p:guide pos="2874"/>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0489E-E8EC-4306-9D00-2016B140EAB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ZA"/>
        </a:p>
      </dgm:t>
    </dgm:pt>
    <dgm:pt modelId="{47946777-3D07-4C04-8A21-FA1E7E72916A}" type="pres">
      <dgm:prSet presAssocID="{1820489E-E8EC-4306-9D00-2016B140EAB5}" presName="hierChild1" presStyleCnt="0">
        <dgm:presLayoutVars>
          <dgm:orgChart val="1"/>
          <dgm:chPref val="1"/>
          <dgm:dir/>
          <dgm:animOne val="branch"/>
          <dgm:animLvl val="lvl"/>
          <dgm:resizeHandles/>
        </dgm:presLayoutVars>
      </dgm:prSet>
      <dgm:spPr/>
      <dgm:t>
        <a:bodyPr/>
        <a:lstStyle/>
        <a:p>
          <a:endParaRPr lang="en-ZA"/>
        </a:p>
      </dgm:t>
    </dgm:pt>
  </dgm:ptLst>
  <dgm:cxnLst>
    <dgm:cxn modelId="{AE5DC813-0B23-4203-92A4-2DC9090FC4B7}" type="presOf" srcId="{1820489E-E8EC-4306-9D00-2016B140EAB5}" destId="{47946777-3D07-4C04-8A21-FA1E7E72916A}" srcOrd="0"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3633"/>
          </a:xfrm>
          <a:prstGeom prst="rect">
            <a:avLst/>
          </a:prstGeom>
        </p:spPr>
        <p:txBody>
          <a:bodyPr vert="horz" lIns="91440" tIns="45720" rIns="91440" bIns="45720" rtlCol="0"/>
          <a:lstStyle>
            <a:lvl1pPr algn="r">
              <a:defRPr sz="1200"/>
            </a:lvl1pPr>
          </a:lstStyle>
          <a:p>
            <a:fld id="{6933C7C9-6FC5-0F46-BA1E-82332C6AF4AD}" type="datetimeFigureOut">
              <a:rPr lang="en-US" smtClean="0"/>
              <a:pPr/>
              <a:t>8/23/2022</a:t>
            </a:fld>
            <a:endParaRPr lang="en-US"/>
          </a:p>
        </p:txBody>
      </p:sp>
      <p:sp>
        <p:nvSpPr>
          <p:cNvPr id="4" name="Footer Placeholder 3"/>
          <p:cNvSpPr>
            <a:spLocks noGrp="1"/>
          </p:cNvSpPr>
          <p:nvPr>
            <p:ph type="ftr" sz="quarter" idx="2"/>
          </p:nvPr>
        </p:nvSpPr>
        <p:spPr>
          <a:xfrm>
            <a:off x="0" y="9377316"/>
            <a:ext cx="2971800" cy="4936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377316"/>
            <a:ext cx="2971800" cy="493633"/>
          </a:xfrm>
          <a:prstGeom prst="rect">
            <a:avLst/>
          </a:prstGeom>
        </p:spPr>
        <p:txBody>
          <a:bodyPr vert="horz" lIns="91440" tIns="45720" rIns="91440" bIns="45720" rtlCol="0" anchor="b"/>
          <a:lstStyle>
            <a:lvl1pPr algn="r">
              <a:defRPr sz="1200"/>
            </a:lvl1pPr>
          </a:lstStyle>
          <a:p>
            <a:fld id="{6744C542-907E-E049-88CA-5EC2EE8A8765}" type="slidenum">
              <a:rPr lang="en-US" smtClean="0"/>
              <a:pPr/>
              <a:t>‹#›</a:t>
            </a:fld>
            <a:endParaRPr lang="en-US"/>
          </a:p>
        </p:txBody>
      </p:sp>
    </p:spTree>
    <p:extLst>
      <p:ext uri="{BB962C8B-B14F-4D97-AF65-F5344CB8AC3E}">
        <p14:creationId xmlns:p14="http://schemas.microsoft.com/office/powerpoint/2010/main" xmlns="" val="2064960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3633"/>
          </a:xfrm>
          <a:prstGeom prst="rect">
            <a:avLst/>
          </a:prstGeom>
        </p:spPr>
        <p:txBody>
          <a:bodyPr vert="horz" lIns="91440" tIns="45720" rIns="91440" bIns="45720" rtlCol="0"/>
          <a:lstStyle>
            <a:lvl1pPr algn="r">
              <a:defRPr sz="1200"/>
            </a:lvl1pPr>
          </a:lstStyle>
          <a:p>
            <a:fld id="{596380C2-4B7D-1C43-A51E-679006E52057}" type="datetimeFigureOut">
              <a:rPr lang="en-US" smtClean="0"/>
              <a:pPr/>
              <a:t>8/23/2022</a:t>
            </a:fld>
            <a:endParaRPr lang="en-US"/>
          </a:p>
        </p:txBody>
      </p:sp>
      <p:sp>
        <p:nvSpPr>
          <p:cNvPr id="4" name="Slide Image Placeholder 3"/>
          <p:cNvSpPr>
            <a:spLocks noGrp="1" noRot="1" noChangeAspect="1"/>
          </p:cNvSpPr>
          <p:nvPr>
            <p:ph type="sldImg" idx="2"/>
          </p:nvPr>
        </p:nvSpPr>
        <p:spPr>
          <a:xfrm>
            <a:off x="960438" y="739775"/>
            <a:ext cx="493712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689516"/>
            <a:ext cx="548640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6"/>
            <a:ext cx="2971800"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377316"/>
            <a:ext cx="2971800" cy="493633"/>
          </a:xfrm>
          <a:prstGeom prst="rect">
            <a:avLst/>
          </a:prstGeom>
        </p:spPr>
        <p:txBody>
          <a:bodyPr vert="horz" lIns="91440" tIns="45720" rIns="91440" bIns="45720" rtlCol="0" anchor="b"/>
          <a:lstStyle>
            <a:lvl1pPr algn="r">
              <a:defRPr sz="1200"/>
            </a:lvl1pPr>
          </a:lstStyle>
          <a:p>
            <a:fld id="{9095ADA9-AA89-6147-9726-C6EE4BB23275}" type="slidenum">
              <a:rPr lang="en-US" smtClean="0"/>
              <a:pPr/>
              <a:t>‹#›</a:t>
            </a:fld>
            <a:endParaRPr lang="en-US"/>
          </a:p>
        </p:txBody>
      </p:sp>
    </p:spTree>
    <p:extLst>
      <p:ext uri="{BB962C8B-B14F-4D97-AF65-F5344CB8AC3E}">
        <p14:creationId xmlns:p14="http://schemas.microsoft.com/office/powerpoint/2010/main" xmlns="" val="8448827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BCC coming out of a three year deal – aim is to get terms </a:t>
            </a:r>
          </a:p>
          <a:p>
            <a:pPr marL="171450" indent="-171450">
              <a:buFontTx/>
              <a:buChar char="-"/>
            </a:pPr>
            <a:r>
              <a:rPr lang="en-GB" dirty="0"/>
              <a:t>The options of alternative insurers and see</a:t>
            </a:r>
            <a:r>
              <a:rPr lang="en-GB" baseline="0" dirty="0"/>
              <a:t> what works best for Bombela</a:t>
            </a:r>
          </a:p>
          <a:p>
            <a:pPr marL="171450" indent="-171450">
              <a:buFontTx/>
              <a:buChar char="-"/>
            </a:pPr>
            <a:r>
              <a:rPr lang="en-GB" baseline="0" dirty="0"/>
              <a:t>Hope to try continue relationship with Allianz</a:t>
            </a:r>
          </a:p>
          <a:p>
            <a:pPr marL="171450" indent="-171450">
              <a:buFontTx/>
              <a:buChar char="-"/>
            </a:pPr>
            <a:r>
              <a:rPr lang="en-GB" baseline="0" dirty="0"/>
              <a:t>On big impact claim </a:t>
            </a:r>
          </a:p>
          <a:p>
            <a:pPr marL="171450" indent="-171450">
              <a:buFontTx/>
              <a:buChar char="-"/>
            </a:pPr>
            <a:endParaRPr lang="en-GB" baseline="0" dirty="0"/>
          </a:p>
          <a:p>
            <a:pPr marL="171450" indent="-171450">
              <a:buFontTx/>
              <a:buChar char="-"/>
            </a:pPr>
            <a:endParaRPr lang="en-GB" baseline="0" dirty="0"/>
          </a:p>
          <a:p>
            <a:pPr marL="0" indent="0">
              <a:buFontTx/>
              <a:buNone/>
            </a:pPr>
            <a:r>
              <a:rPr lang="en-GB" baseline="0" dirty="0"/>
              <a:t>TS – what kind of team structure will be in place for BCC account, what is important for Bombela is continuity </a:t>
            </a:r>
          </a:p>
          <a:p>
            <a:pPr marL="0" indent="0">
              <a:buFontTx/>
              <a:buNone/>
            </a:pPr>
            <a:endParaRPr lang="en-GB" baseline="0" dirty="0"/>
          </a:p>
          <a:p>
            <a:pPr marL="0" indent="0">
              <a:buFontTx/>
              <a:buNone/>
            </a:pPr>
            <a:r>
              <a:rPr lang="en-GB" baseline="0" dirty="0"/>
              <a:t>TM – long lasting relation with Bombela </a:t>
            </a:r>
          </a:p>
          <a:p>
            <a:pPr marL="0" indent="0">
              <a:buFontTx/>
              <a:buNone/>
            </a:pPr>
            <a:r>
              <a:rPr lang="en-GB" baseline="0" dirty="0"/>
              <a:t>Obakeng – Senior UW </a:t>
            </a:r>
          </a:p>
          <a:p>
            <a:pPr marL="0" indent="0">
              <a:buFontTx/>
              <a:buNone/>
            </a:pPr>
            <a:r>
              <a:rPr lang="en-GB" baseline="0" dirty="0"/>
              <a:t>Robert – Senior Engineer </a:t>
            </a:r>
          </a:p>
          <a:p>
            <a:pPr marL="0" indent="0">
              <a:buFontTx/>
              <a:buNone/>
            </a:pPr>
            <a:r>
              <a:rPr lang="en-GB" baseline="0" dirty="0"/>
              <a:t>Deon </a:t>
            </a:r>
          </a:p>
          <a:p>
            <a:pPr marL="0" indent="0">
              <a:buFontTx/>
              <a:buNone/>
            </a:pPr>
            <a:r>
              <a:rPr lang="en-GB" baseline="0" dirty="0"/>
              <a:t>- Noted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95ADA9-AA89-6147-9726-C6EE4BB2327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4031378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5" name="Picture 4" descr="Bombela-Logo.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69327" y="4837263"/>
            <a:ext cx="1194836" cy="1834214"/>
          </a:xfrm>
          <a:prstGeom prst="rect">
            <a:avLst/>
          </a:prstGeom>
        </p:spPr>
      </p:pic>
      <p:sp>
        <p:nvSpPr>
          <p:cNvPr id="6" name="Title 1"/>
          <p:cNvSpPr>
            <a:spLocks noGrp="1"/>
          </p:cNvSpPr>
          <p:nvPr>
            <p:ph type="ctrTitle"/>
          </p:nvPr>
        </p:nvSpPr>
        <p:spPr>
          <a:xfrm>
            <a:off x="778933" y="503871"/>
            <a:ext cx="7430348" cy="1335089"/>
          </a:xfrm>
        </p:spPr>
        <p:txBody>
          <a:bodyPr>
            <a:normAutofit/>
          </a:bodyPr>
          <a:lstStyle>
            <a:lvl1pPr algn="ctr">
              <a:defRPr sz="3400" cap="all">
                <a:solidFill>
                  <a:srgbClr val="705F4D"/>
                </a:solidFill>
              </a:defRPr>
            </a:lvl1pPr>
          </a:lstStyle>
          <a:p>
            <a:r>
              <a:rPr lang="en-US" dirty="0"/>
              <a:t>Click to edit Master title style</a:t>
            </a:r>
          </a:p>
        </p:txBody>
      </p:sp>
      <p:sp>
        <p:nvSpPr>
          <p:cNvPr id="7" name="Subtitle 2"/>
          <p:cNvSpPr>
            <a:spLocks noGrp="1"/>
          </p:cNvSpPr>
          <p:nvPr>
            <p:ph type="subTitle" idx="1"/>
          </p:nvPr>
        </p:nvSpPr>
        <p:spPr>
          <a:xfrm>
            <a:off x="778933" y="1847635"/>
            <a:ext cx="7430348" cy="526418"/>
          </a:xfrm>
        </p:spPr>
        <p:txBody>
          <a:bodyPr>
            <a:normAutofit/>
          </a:bodyPr>
          <a:lstStyle>
            <a:lvl1pPr marL="0" indent="0" algn="ctr">
              <a:buNone/>
              <a:defRPr sz="2000" spc="0">
                <a:solidFill>
                  <a:srgbClr val="705F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0" name="Picture 9" descr="guatrian_Logo.pn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6523375" y="5744176"/>
            <a:ext cx="2360275" cy="1016201"/>
          </a:xfrm>
          <a:prstGeom prst="rect">
            <a:avLst/>
          </a:prstGeom>
        </p:spPr>
      </p:pic>
      <p:pic>
        <p:nvPicPr>
          <p:cNvPr id="8" name="Picture 7" descr="BombelaPNG.PNG"/>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317500" y="4330202"/>
            <a:ext cx="4152900" cy="2430175"/>
          </a:xfrm>
          <a:prstGeom prst="rect">
            <a:avLst/>
          </a:prstGeom>
        </p:spPr>
      </p:pic>
    </p:spTree>
    <p:extLst>
      <p:ext uri="{BB962C8B-B14F-4D97-AF65-F5344CB8AC3E}">
        <p14:creationId xmlns:p14="http://schemas.microsoft.com/office/powerpoint/2010/main" xmlns="" val="1667432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Brown">
    <p:spTree>
      <p:nvGrpSpPr>
        <p:cNvPr id="1" name=""/>
        <p:cNvGrpSpPr/>
        <p:nvPr/>
      </p:nvGrpSpPr>
      <p:grpSpPr>
        <a:xfrm>
          <a:off x="0" y="0"/>
          <a:ext cx="0" cy="0"/>
          <a:chOff x="0" y="0"/>
          <a:chExt cx="0" cy="0"/>
        </a:xfrm>
      </p:grpSpPr>
      <p:sp>
        <p:nvSpPr>
          <p:cNvPr id="10" name="Rectangle 9"/>
          <p:cNvSpPr/>
          <p:nvPr userDrawn="1"/>
        </p:nvSpPr>
        <p:spPr>
          <a:xfrm>
            <a:off x="0" y="0"/>
            <a:ext cx="9144000" cy="6857999"/>
          </a:xfrm>
          <a:prstGeom prst="rect">
            <a:avLst/>
          </a:prstGeom>
          <a:solidFill>
            <a:srgbClr val="705F4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Bombela-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57200" y="5532078"/>
            <a:ext cx="784676" cy="1204568"/>
          </a:xfrm>
          <a:prstGeom prst="rect">
            <a:avLst/>
          </a:prstGeom>
        </p:spPr>
      </p:pic>
      <p:sp>
        <p:nvSpPr>
          <p:cNvPr id="2" name="Title 1"/>
          <p:cNvSpPr>
            <a:spLocks noGrp="1"/>
          </p:cNvSpPr>
          <p:nvPr>
            <p:ph type="title" hasCustomPrompt="1"/>
          </p:nvPr>
        </p:nvSpPr>
        <p:spPr>
          <a:xfrm>
            <a:off x="722313" y="2698622"/>
            <a:ext cx="7772400" cy="1362075"/>
          </a:xfrm>
        </p:spPr>
        <p:txBody>
          <a:bodyPr anchor="t">
            <a:normAutofit/>
          </a:bodyPr>
          <a:lstStyle>
            <a:lvl1pPr algn="l">
              <a:defRPr sz="3400" b="1" cap="all" baseline="0">
                <a:solidFill>
                  <a:srgbClr val="FFFFFF"/>
                </a:solidFill>
              </a:defRPr>
            </a:lvl1pPr>
          </a:lstStyle>
          <a:p>
            <a:r>
              <a:rPr lang="en-US" dirty="0"/>
              <a:t>Page Title Break 1</a:t>
            </a:r>
          </a:p>
        </p:txBody>
      </p:sp>
      <p:sp>
        <p:nvSpPr>
          <p:cNvPr id="3" name="Text Placeholder 2"/>
          <p:cNvSpPr>
            <a:spLocks noGrp="1"/>
          </p:cNvSpPr>
          <p:nvPr>
            <p:ph type="body" idx="1"/>
          </p:nvPr>
        </p:nvSpPr>
        <p:spPr>
          <a:xfrm>
            <a:off x="722313" y="1180655"/>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cxnSp>
        <p:nvCxnSpPr>
          <p:cNvPr id="11" name="Straight Connector 10"/>
          <p:cNvCxnSpPr/>
          <p:nvPr userDrawn="1"/>
        </p:nvCxnSpPr>
        <p:spPr>
          <a:xfrm>
            <a:off x="550934" y="5431217"/>
            <a:ext cx="803751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Picture 11" descr="guatrian_White.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6745625" y="5768068"/>
            <a:ext cx="1903076" cy="819356"/>
          </a:xfrm>
          <a:prstGeom prst="rect">
            <a:avLst/>
          </a:prstGeom>
        </p:spPr>
      </p:pic>
    </p:spTree>
    <p:extLst>
      <p:ext uri="{BB962C8B-B14F-4D97-AF65-F5344CB8AC3E}">
        <p14:creationId xmlns:p14="http://schemas.microsoft.com/office/powerpoint/2010/main" xmlns="" val="163892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Section Header Brow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698622"/>
            <a:ext cx="7772400" cy="1362075"/>
          </a:xfrm>
        </p:spPr>
        <p:txBody>
          <a:bodyPr anchor="t">
            <a:normAutofit/>
          </a:bodyPr>
          <a:lstStyle>
            <a:lvl1pPr algn="l">
              <a:defRPr sz="3400" b="1" cap="all" baseline="0">
                <a:solidFill>
                  <a:srgbClr val="705F4D"/>
                </a:solidFill>
              </a:defRPr>
            </a:lvl1pPr>
          </a:lstStyle>
          <a:p>
            <a:r>
              <a:rPr lang="en-US" dirty="0"/>
              <a:t>Page Title Break 1</a:t>
            </a:r>
          </a:p>
        </p:txBody>
      </p:sp>
      <p:sp>
        <p:nvSpPr>
          <p:cNvPr id="3" name="Text Placeholder 2"/>
          <p:cNvSpPr>
            <a:spLocks noGrp="1"/>
          </p:cNvSpPr>
          <p:nvPr>
            <p:ph type="body" idx="1"/>
          </p:nvPr>
        </p:nvSpPr>
        <p:spPr>
          <a:xfrm>
            <a:off x="722313" y="1180655"/>
            <a:ext cx="7772400" cy="1500187"/>
          </a:xfrm>
        </p:spPr>
        <p:txBody>
          <a:bodyPr anchor="b"/>
          <a:lstStyle>
            <a:lvl1pPr marL="0" indent="0">
              <a:buNone/>
              <a:defRPr sz="2000">
                <a:solidFill>
                  <a:srgbClr val="705F4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7" name="Picture 6" descr="Bombela-Logo-Colour.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57200" y="5532078"/>
            <a:ext cx="784676" cy="1204570"/>
          </a:xfrm>
          <a:prstGeom prst="rect">
            <a:avLst/>
          </a:prstGeom>
        </p:spPr>
      </p:pic>
      <p:pic>
        <p:nvPicPr>
          <p:cNvPr id="9" name="Picture 8" descr="guatrian_Logo.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6802775" y="5864471"/>
            <a:ext cx="1801476" cy="775612"/>
          </a:xfrm>
          <a:prstGeom prst="rect">
            <a:avLst/>
          </a:prstGeom>
        </p:spPr>
      </p:pic>
    </p:spTree>
    <p:extLst>
      <p:ext uri="{BB962C8B-B14F-4D97-AF65-F5344CB8AC3E}">
        <p14:creationId xmlns:p14="http://schemas.microsoft.com/office/powerpoint/2010/main" xmlns="" val="284368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row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246"/>
          </a:xfrm>
        </p:spPr>
        <p:txBody>
          <a:bodyPr anchor="t"/>
          <a:lstStyle>
            <a:lvl1pPr>
              <a:defRPr>
                <a:solidFill>
                  <a:srgbClr val="705F4D"/>
                </a:solidFill>
              </a:defRPr>
            </a:lvl1pPr>
          </a:lstStyle>
          <a:p>
            <a:r>
              <a:rPr lang="en-US" dirty="0"/>
              <a:t>Click to edit Master title style</a:t>
            </a:r>
          </a:p>
        </p:txBody>
      </p:sp>
      <p:sp>
        <p:nvSpPr>
          <p:cNvPr id="3" name="Content Placeholder 2"/>
          <p:cNvSpPr>
            <a:spLocks noGrp="1"/>
          </p:cNvSpPr>
          <p:nvPr>
            <p:ph idx="1"/>
          </p:nvPr>
        </p:nvSpPr>
        <p:spPr>
          <a:xfrm>
            <a:off x="457200" y="1070896"/>
            <a:ext cx="8229600" cy="4618706"/>
          </a:xfrm>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Bombela-Logo-Colour.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57200" y="5532078"/>
            <a:ext cx="784676" cy="1204570"/>
          </a:xfrm>
          <a:prstGeom prst="rect">
            <a:avLst/>
          </a:prstGeom>
        </p:spPr>
      </p:pic>
      <p:sp>
        <p:nvSpPr>
          <p:cNvPr id="7" name="Rectangle 6"/>
          <p:cNvSpPr/>
          <p:nvPr userDrawn="1"/>
        </p:nvSpPr>
        <p:spPr>
          <a:xfrm>
            <a:off x="0" y="6815576"/>
            <a:ext cx="9144000" cy="45719"/>
          </a:xfrm>
          <a:prstGeom prst="rect">
            <a:avLst/>
          </a:prstGeom>
          <a:solidFill>
            <a:srgbClr val="66584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ZA" sz="2400" b="1" dirty="0">
              <a:solidFill>
                <a:srgbClr val="832421"/>
              </a:solidFill>
              <a:effectLst>
                <a:outerShdw blurRad="38100" dist="38100" dir="2700000" algn="tl">
                  <a:srgbClr val="000000"/>
                </a:outerShdw>
              </a:effectLst>
              <a:latin typeface="Arial" charset="0"/>
              <a:ea typeface="MS PGothic" charset="0"/>
              <a:cs typeface="MS PGothic" charset="0"/>
            </a:endParaRPr>
          </a:p>
        </p:txBody>
      </p:sp>
      <p:pic>
        <p:nvPicPr>
          <p:cNvPr id="10" name="Picture 9" descr="guatrian_Logo.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6802775" y="5864471"/>
            <a:ext cx="1801476" cy="775612"/>
          </a:xfrm>
          <a:prstGeom prst="rect">
            <a:avLst/>
          </a:prstGeom>
        </p:spPr>
      </p:pic>
      <p:cxnSp>
        <p:nvCxnSpPr>
          <p:cNvPr id="9" name="Straight Connector 8"/>
          <p:cNvCxnSpPr/>
          <p:nvPr userDrawn="1"/>
        </p:nvCxnSpPr>
        <p:spPr>
          <a:xfrm>
            <a:off x="553244" y="983889"/>
            <a:ext cx="8037513" cy="0"/>
          </a:xfrm>
          <a:prstGeom prst="line">
            <a:avLst/>
          </a:prstGeom>
          <a:ln>
            <a:solidFill>
              <a:srgbClr val="705F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74269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Brow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070896"/>
            <a:ext cx="4038600" cy="4544965"/>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070896"/>
            <a:ext cx="4038600" cy="4544966"/>
          </a:xfrm>
        </p:spPr>
        <p:txBody>
          <a:bodyPr>
            <a:normAutofit/>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Bombela-Logo-Colour.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57200" y="5532078"/>
            <a:ext cx="784676" cy="1204570"/>
          </a:xfrm>
          <a:prstGeom prst="rect">
            <a:avLst/>
          </a:prstGeom>
        </p:spPr>
      </p:pic>
      <p:sp>
        <p:nvSpPr>
          <p:cNvPr id="8" name="Rectangle 7"/>
          <p:cNvSpPr/>
          <p:nvPr userDrawn="1"/>
        </p:nvSpPr>
        <p:spPr>
          <a:xfrm>
            <a:off x="0" y="6815576"/>
            <a:ext cx="9144000" cy="45719"/>
          </a:xfrm>
          <a:prstGeom prst="rect">
            <a:avLst/>
          </a:prstGeom>
          <a:solidFill>
            <a:srgbClr val="66584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ZA" sz="2400" b="1" dirty="0">
              <a:solidFill>
                <a:srgbClr val="832421"/>
              </a:solidFill>
              <a:effectLst>
                <a:outerShdw blurRad="38100" dist="38100" dir="2700000" algn="tl">
                  <a:srgbClr val="000000"/>
                </a:outerShdw>
              </a:effectLst>
              <a:latin typeface="Arial" charset="0"/>
              <a:ea typeface="MS PGothic" charset="0"/>
              <a:cs typeface="MS PGothic" charset="0"/>
            </a:endParaRPr>
          </a:p>
        </p:txBody>
      </p:sp>
      <p:pic>
        <p:nvPicPr>
          <p:cNvPr id="11" name="Picture 10" descr="guatrian_Logo.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6802775" y="5864471"/>
            <a:ext cx="1801476" cy="775612"/>
          </a:xfrm>
          <a:prstGeom prst="rect">
            <a:avLst/>
          </a:prstGeom>
        </p:spPr>
      </p:pic>
      <p:cxnSp>
        <p:nvCxnSpPr>
          <p:cNvPr id="16" name="Straight Connector 15"/>
          <p:cNvCxnSpPr/>
          <p:nvPr userDrawn="1"/>
        </p:nvCxnSpPr>
        <p:spPr>
          <a:xfrm>
            <a:off x="553244" y="983889"/>
            <a:ext cx="8037513" cy="0"/>
          </a:xfrm>
          <a:prstGeom prst="line">
            <a:avLst/>
          </a:prstGeom>
          <a:ln>
            <a:solidFill>
              <a:srgbClr val="705F4D"/>
            </a:solidFill>
          </a:ln>
          <a:effectLst/>
        </p:spPr>
        <p:style>
          <a:lnRef idx="2">
            <a:schemeClr val="accent1"/>
          </a:lnRef>
          <a:fillRef idx="0">
            <a:schemeClr val="accent1"/>
          </a:fillRef>
          <a:effectRef idx="1">
            <a:schemeClr val="accent1"/>
          </a:effectRef>
          <a:fontRef idx="minor">
            <a:schemeClr val="tx1"/>
          </a:fontRef>
        </p:style>
      </p:cxnSp>
      <p:sp>
        <p:nvSpPr>
          <p:cNvPr id="17" name="Title 1"/>
          <p:cNvSpPr>
            <a:spLocks noGrp="1"/>
          </p:cNvSpPr>
          <p:nvPr>
            <p:ph type="title"/>
          </p:nvPr>
        </p:nvSpPr>
        <p:spPr>
          <a:xfrm>
            <a:off x="457200" y="274638"/>
            <a:ext cx="8229600" cy="622246"/>
          </a:xfrm>
        </p:spPr>
        <p:txBody>
          <a:bodyPr anchor="t"/>
          <a:lstStyle>
            <a:lvl1pPr>
              <a:defRPr>
                <a:solidFill>
                  <a:srgbClr val="705F4D"/>
                </a:solidFill>
              </a:defRPr>
            </a:lvl1pPr>
          </a:lstStyle>
          <a:p>
            <a:r>
              <a:rPr lang="en-US" dirty="0"/>
              <a:t>Click to edit Master title style</a:t>
            </a:r>
          </a:p>
        </p:txBody>
      </p:sp>
    </p:spTree>
    <p:extLst>
      <p:ext uri="{BB962C8B-B14F-4D97-AF65-F5344CB8AC3E}">
        <p14:creationId xmlns:p14="http://schemas.microsoft.com/office/powerpoint/2010/main" xmlns="" val="1534176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age">
    <p:spTree>
      <p:nvGrpSpPr>
        <p:cNvPr id="1" name=""/>
        <p:cNvGrpSpPr/>
        <p:nvPr/>
      </p:nvGrpSpPr>
      <p:grpSpPr>
        <a:xfrm>
          <a:off x="0" y="0"/>
          <a:ext cx="0" cy="0"/>
          <a:chOff x="0" y="0"/>
          <a:chExt cx="0" cy="0"/>
        </a:xfrm>
      </p:grpSpPr>
      <p:pic>
        <p:nvPicPr>
          <p:cNvPr id="10" name="Picture 9" descr="Bombela-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57200" y="5532078"/>
            <a:ext cx="784676" cy="1204568"/>
          </a:xfrm>
          <a:prstGeom prst="rect">
            <a:avLst/>
          </a:prstGeom>
        </p:spPr>
      </p:pic>
      <p:pic>
        <p:nvPicPr>
          <p:cNvPr id="11" name="Picture 10" descr="guatrian_Logo.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7115367" y="5858596"/>
            <a:ext cx="1472656" cy="551532"/>
          </a:xfrm>
          <a:prstGeom prst="rect">
            <a:avLst/>
          </a:prstGeom>
        </p:spPr>
      </p:pic>
      <p:cxnSp>
        <p:nvCxnSpPr>
          <p:cNvPr id="12" name="Straight Connector 11"/>
          <p:cNvCxnSpPr/>
          <p:nvPr userDrawn="1"/>
        </p:nvCxnSpPr>
        <p:spPr>
          <a:xfrm>
            <a:off x="457200" y="5431217"/>
            <a:ext cx="8037513"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191225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6" name="Title 1"/>
          <p:cNvSpPr txBox="1">
            <a:spLocks/>
          </p:cNvSpPr>
          <p:nvPr userDrawn="1"/>
        </p:nvSpPr>
        <p:spPr>
          <a:xfrm>
            <a:off x="685800" y="2912346"/>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cap="all">
                <a:solidFill>
                  <a:schemeClr val="bg1"/>
                </a:solidFill>
                <a:latin typeface="Arial"/>
                <a:ea typeface="+mj-ea"/>
                <a:cs typeface="Arial"/>
              </a:defRPr>
            </a:lvl1pPr>
          </a:lstStyle>
          <a:p>
            <a:r>
              <a:rPr lang="en-US" dirty="0">
                <a:solidFill>
                  <a:srgbClr val="705F4D"/>
                </a:solidFill>
              </a:rPr>
              <a:t>Thank you</a:t>
            </a:r>
          </a:p>
        </p:txBody>
      </p:sp>
      <p:pic>
        <p:nvPicPr>
          <p:cNvPr id="7" name="Picture 6" descr="Bombela-Logo-Colour.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3967014" y="970139"/>
            <a:ext cx="1209972" cy="1857450"/>
          </a:xfrm>
          <a:prstGeom prst="rect">
            <a:avLst/>
          </a:prstGeom>
        </p:spPr>
      </p:pic>
    </p:spTree>
    <p:extLst>
      <p:ext uri="{BB962C8B-B14F-4D97-AF65-F5344CB8AC3E}">
        <p14:creationId xmlns:p14="http://schemas.microsoft.com/office/powerpoint/2010/main" xmlns="" val="266782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xmlns="" val="835664135"/>
      </p:ext>
    </p:extLst>
  </p:cSld>
  <p:clrMap bg1="lt1" tx1="dk1" bg2="lt2" tx2="dk2" accent1="accent1" accent2="accent2" accent3="accent3" accent4="accent4" accent5="accent5" accent6="accent6" hlink="hlink" folHlink="folHlink"/>
  <p:sldLayoutIdLst>
    <p:sldLayoutId id="2147483675" r:id="rId1"/>
    <p:sldLayoutId id="2147483673" r:id="rId2"/>
    <p:sldLayoutId id="2147483677" r:id="rId3"/>
    <p:sldLayoutId id="2147483671" r:id="rId4"/>
    <p:sldLayoutId id="2147483672" r:id="rId5"/>
    <p:sldLayoutId id="2147483654" r:id="rId6"/>
    <p:sldLayoutId id="2147483676" r:id="rId7"/>
  </p:sldLayoutIdLst>
  <p:txStyles>
    <p:titleStyle>
      <a:lvl1pPr algn="l" defTabSz="457200" rtl="0" eaLnBrk="1" latinLnBrk="0" hangingPunct="1">
        <a:spcBef>
          <a:spcPct val="0"/>
        </a:spcBef>
        <a:buNone/>
        <a:defRPr sz="3200" b="1" i="0" kern="1200" spc="-150">
          <a:solidFill>
            <a:srgbClr val="712423"/>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932" y="503871"/>
            <a:ext cx="7984821" cy="1335089"/>
          </a:xfrm>
        </p:spPr>
        <p:txBody>
          <a:bodyPr>
            <a:normAutofit fontScale="90000"/>
          </a:bodyPr>
          <a:lstStyle/>
          <a:p>
            <a:r>
              <a:rPr lang="en-US" dirty="0"/>
              <a:t>BOMBELA CONCESSION COMPANY COMMENTS ON THE RAILWAY SAFETY BILL</a:t>
            </a:r>
          </a:p>
        </p:txBody>
      </p:sp>
    </p:spTree>
    <p:extLst>
      <p:ext uri="{BB962C8B-B14F-4D97-AF65-F5344CB8AC3E}">
        <p14:creationId xmlns:p14="http://schemas.microsoft.com/office/powerpoint/2010/main" xmlns="" val="363736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 REGULATOR/CEO/BOARD</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1735103209"/>
              </p:ext>
            </p:extLst>
          </p:nvPr>
        </p:nvGraphicFramePr>
        <p:xfrm>
          <a:off x="244407" y="799826"/>
          <a:ext cx="8655186" cy="497120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3116711">
                  <a:extLst>
                    <a:ext uri="{9D8B030D-6E8A-4147-A177-3AD203B41FA5}">
                      <a16:colId xmlns:a16="http://schemas.microsoft.com/office/drawing/2014/main" xmlns="" val="1303422664"/>
                    </a:ext>
                  </a:extLst>
                </a:gridCol>
                <a:gridCol w="2761440">
                  <a:extLst>
                    <a:ext uri="{9D8B030D-6E8A-4147-A177-3AD203B41FA5}">
                      <a16:colId xmlns:a16="http://schemas.microsoft.com/office/drawing/2014/main" xmlns="" val="531436590"/>
                    </a:ext>
                  </a:extLst>
                </a:gridCol>
                <a:gridCol w="1643974">
                  <a:extLst>
                    <a:ext uri="{9D8B030D-6E8A-4147-A177-3AD203B41FA5}">
                      <a16:colId xmlns:a16="http://schemas.microsoft.com/office/drawing/2014/main" xmlns="" val="1986502713"/>
                    </a:ext>
                  </a:extLst>
                </a:gridCol>
              </a:tblGrid>
              <a:tr h="482706">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1494889">
                <a:tc>
                  <a:txBody>
                    <a:bodyPr/>
                    <a:lstStyle/>
                    <a:p>
                      <a:pPr algn="l"/>
                      <a:r>
                        <a:rPr lang="en-ZA" sz="1400" dirty="0">
                          <a:solidFill>
                            <a:srgbClr val="832421"/>
                          </a:solidFill>
                        </a:rPr>
                        <a:t>Section</a:t>
                      </a:r>
                    </a:p>
                    <a:p>
                      <a:pPr algn="l"/>
                      <a:r>
                        <a:rPr lang="en-ZA" sz="1400" dirty="0">
                          <a:solidFill>
                            <a:srgbClr val="832421"/>
                          </a:solidFill>
                        </a:rPr>
                        <a:t>7(1)(a)</a:t>
                      </a:r>
                    </a:p>
                  </a:txBody>
                  <a:tcPr>
                    <a:solidFill>
                      <a:schemeClr val="bg1">
                        <a:lumMod val="95000"/>
                      </a:schemeClr>
                    </a:solidFill>
                  </a:tcPr>
                </a:tc>
                <a:tc>
                  <a:txBody>
                    <a:bodyPr/>
                    <a:lstStyle/>
                    <a:p>
                      <a:pPr algn="just"/>
                      <a:r>
                        <a:rPr lang="en-US" sz="1400" dirty="0">
                          <a:solidFill>
                            <a:srgbClr val="832421"/>
                          </a:solidFill>
                        </a:rPr>
                        <a:t>7. (1) The Regulator must, for purposes of achieving its objects as contemplated in section 6—(a) perform its functions in a fair, equitable, transparent, efficient</a:t>
                      </a:r>
                    </a:p>
                    <a:p>
                      <a:pPr algn="just"/>
                      <a:r>
                        <a:rPr lang="en-US" sz="1400" dirty="0">
                          <a:solidFill>
                            <a:srgbClr val="832421"/>
                          </a:solidFill>
                        </a:rPr>
                        <a:t>and cost-effective manner;</a:t>
                      </a:r>
                      <a:endParaRPr lang="en-ZA" sz="1400" dirty="0">
                        <a:solidFill>
                          <a:srgbClr val="832421"/>
                        </a:solidFill>
                      </a:endParaRPr>
                    </a:p>
                  </a:txBody>
                  <a:tcPr>
                    <a:solidFill>
                      <a:schemeClr val="bg1">
                        <a:lumMod val="95000"/>
                      </a:schemeClr>
                    </a:solidFill>
                  </a:tcPr>
                </a:tc>
                <a:tc>
                  <a:txBody>
                    <a:bodyPr/>
                    <a:lstStyle/>
                    <a:p>
                      <a:pPr algn="just"/>
                      <a:r>
                        <a:rPr lang="en-US" sz="1400" dirty="0">
                          <a:solidFill>
                            <a:srgbClr val="832421"/>
                          </a:solidFill>
                        </a:rPr>
                        <a:t>7. (1) The Regulator must, for purposes of achieving its objects as contemplated in section 6—(a) perform its functions in a fair, equitable, transparent, efficient, </a:t>
                      </a:r>
                      <a:r>
                        <a:rPr lang="en-US" sz="1400" b="0" i="1" u="sng" dirty="0">
                          <a:solidFill>
                            <a:srgbClr val="832421"/>
                          </a:solidFill>
                        </a:rPr>
                        <a:t>[reasonable] </a:t>
                      </a:r>
                      <a:r>
                        <a:rPr lang="en-US" sz="1400" dirty="0">
                          <a:solidFill>
                            <a:srgbClr val="832421"/>
                          </a:solidFill>
                        </a:rPr>
                        <a:t>and cost-effective manner;</a:t>
                      </a:r>
                      <a:endParaRPr lang="en-ZA" sz="1400" u="sng" strike="sngStrike" dirty="0">
                        <a:solidFill>
                          <a:srgbClr val="832421"/>
                        </a:solidFill>
                      </a:endParaRP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r h="2903534">
                <a:tc>
                  <a:txBody>
                    <a:bodyPr/>
                    <a:lstStyle/>
                    <a:p>
                      <a:pPr algn="l"/>
                      <a:r>
                        <a:rPr lang="en-ZA" sz="1400" dirty="0">
                          <a:solidFill>
                            <a:srgbClr val="832421"/>
                          </a:solidFill>
                        </a:rPr>
                        <a:t>Section</a:t>
                      </a:r>
                    </a:p>
                    <a:p>
                      <a:pPr algn="l"/>
                      <a:r>
                        <a:rPr lang="en-ZA" sz="1400" dirty="0">
                          <a:solidFill>
                            <a:srgbClr val="832421"/>
                          </a:solidFill>
                        </a:rPr>
                        <a:t>39(3)</a:t>
                      </a:r>
                    </a:p>
                  </a:txBody>
                  <a:tcPr>
                    <a:solidFill>
                      <a:schemeClr val="bg1">
                        <a:lumMod val="95000"/>
                      </a:schemeClr>
                    </a:solidFill>
                  </a:tcPr>
                </a:tc>
                <a:tc>
                  <a:txBody>
                    <a:bodyPr/>
                    <a:lstStyle/>
                    <a:p>
                      <a:pPr algn="just"/>
                      <a:r>
                        <a:rPr lang="en-US" sz="1400" dirty="0">
                          <a:solidFill>
                            <a:srgbClr val="832421"/>
                          </a:solidFill>
                        </a:rPr>
                        <a:t>(3) The Regulator may, in writing,</a:t>
                      </a:r>
                    </a:p>
                    <a:p>
                      <a:pPr algn="just"/>
                      <a:r>
                        <a:rPr lang="en-US" sz="1400" dirty="0">
                          <a:solidFill>
                            <a:srgbClr val="832421"/>
                          </a:solidFill>
                        </a:rPr>
                        <a:t>require a safety permit holder to</a:t>
                      </a:r>
                    </a:p>
                    <a:p>
                      <a:pPr algn="just"/>
                      <a:r>
                        <a:rPr lang="en-US" sz="1400" dirty="0">
                          <a:solidFill>
                            <a:srgbClr val="832421"/>
                          </a:solidFill>
                        </a:rPr>
                        <a:t>provide the Regulator, within a specified time or on a regular basis, with relevant data, information,…</a:t>
                      </a:r>
                      <a:endParaRPr lang="en-ZA" sz="1400" dirty="0">
                        <a:solidFill>
                          <a:srgbClr val="832421"/>
                        </a:solidFill>
                      </a:endParaRPr>
                    </a:p>
                  </a:txBody>
                  <a:tcPr>
                    <a:solidFill>
                      <a:schemeClr val="bg1">
                        <a:lumMod val="95000"/>
                      </a:schemeClr>
                    </a:solidFill>
                  </a:tcPr>
                </a:tc>
                <a:tc>
                  <a:txBody>
                    <a:bodyPr/>
                    <a:lstStyle/>
                    <a:p>
                      <a:pPr algn="just"/>
                      <a:r>
                        <a:rPr lang="en-US" sz="1400" u="none" strike="noStrike" dirty="0">
                          <a:solidFill>
                            <a:srgbClr val="832421"/>
                          </a:solidFill>
                        </a:rPr>
                        <a:t>39(3) The Regulator may, in</a:t>
                      </a:r>
                    </a:p>
                    <a:p>
                      <a:pPr algn="just"/>
                      <a:r>
                        <a:rPr lang="en-US" sz="1400" u="none" strike="noStrike" dirty="0">
                          <a:solidFill>
                            <a:srgbClr val="832421"/>
                          </a:solidFill>
                        </a:rPr>
                        <a:t>writing, require a safety permit holder to provide the Regulator, within a </a:t>
                      </a:r>
                      <a:r>
                        <a:rPr lang="en-US" sz="1400" i="1" u="sng" strike="noStrike" dirty="0">
                          <a:solidFill>
                            <a:srgbClr val="832421"/>
                          </a:solidFill>
                        </a:rPr>
                        <a:t>[reasonably] </a:t>
                      </a:r>
                      <a:r>
                        <a:rPr lang="en-US" sz="1400" u="none" strike="noStrike" dirty="0">
                          <a:solidFill>
                            <a:srgbClr val="832421"/>
                          </a:solidFill>
                        </a:rPr>
                        <a:t>specified time or on a regular basis, with relevant data, information,…</a:t>
                      </a:r>
                      <a:endParaRPr lang="en-ZA" sz="1400" u="none" strike="noStrike" dirty="0">
                        <a:solidFill>
                          <a:srgbClr val="832421"/>
                        </a:solidFill>
                      </a:endParaRPr>
                    </a:p>
                  </a:txBody>
                  <a:tcPr>
                    <a:solidFill>
                      <a:schemeClr val="bg1">
                        <a:lumMod val="95000"/>
                      </a:schemeClr>
                    </a:solidFill>
                  </a:tcPr>
                </a:tc>
                <a:tc>
                  <a:txBody>
                    <a:bodyPr/>
                    <a:lstStyle/>
                    <a:p>
                      <a:pPr algn="just"/>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3653046946"/>
                  </a:ext>
                </a:extLst>
              </a:tr>
            </a:tbl>
          </a:graphicData>
        </a:graphic>
      </p:graphicFrame>
    </p:spTree>
    <p:extLst>
      <p:ext uri="{BB962C8B-B14F-4D97-AF65-F5344CB8AC3E}">
        <p14:creationId xmlns:p14="http://schemas.microsoft.com/office/powerpoint/2010/main" xmlns="" val="1668487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177579"/>
            <a:ext cx="8229600" cy="622246"/>
          </a:xfrm>
        </p:spPr>
        <p:txBody>
          <a:bodyPr/>
          <a:lstStyle/>
          <a:p>
            <a:pPr algn="ctr"/>
            <a:r>
              <a:rPr lang="en-US" dirty="0"/>
              <a:t>COMMENTS – REGULATOR/CEO/BOARD</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4184073376"/>
              </p:ext>
            </p:extLst>
          </p:nvPr>
        </p:nvGraphicFramePr>
        <p:xfrm>
          <a:off x="244407" y="1058476"/>
          <a:ext cx="8655186" cy="2435524"/>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2785970">
                  <a:extLst>
                    <a:ext uri="{9D8B030D-6E8A-4147-A177-3AD203B41FA5}">
                      <a16:colId xmlns:a16="http://schemas.microsoft.com/office/drawing/2014/main" xmlns="" val="1303422664"/>
                    </a:ext>
                  </a:extLst>
                </a:gridCol>
                <a:gridCol w="2324911">
                  <a:extLst>
                    <a:ext uri="{9D8B030D-6E8A-4147-A177-3AD203B41FA5}">
                      <a16:colId xmlns:a16="http://schemas.microsoft.com/office/drawing/2014/main" xmlns="" val="531436590"/>
                    </a:ext>
                  </a:extLst>
                </a:gridCol>
                <a:gridCol w="2411244">
                  <a:extLst>
                    <a:ext uri="{9D8B030D-6E8A-4147-A177-3AD203B41FA5}">
                      <a16:colId xmlns:a16="http://schemas.microsoft.com/office/drawing/2014/main" xmlns="" val="1986502713"/>
                    </a:ext>
                  </a:extLst>
                </a:gridCol>
              </a:tblGrid>
              <a:tr h="344094">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2069764">
                <a:tc>
                  <a:txBody>
                    <a:bodyPr/>
                    <a:lstStyle/>
                    <a:p>
                      <a:pPr algn="l"/>
                      <a:r>
                        <a:rPr lang="en-ZA" sz="1400" dirty="0">
                          <a:solidFill>
                            <a:srgbClr val="832421"/>
                          </a:solidFill>
                        </a:rPr>
                        <a:t>Section</a:t>
                      </a:r>
                    </a:p>
                    <a:p>
                      <a:pPr algn="l"/>
                      <a:r>
                        <a:rPr lang="en-ZA" sz="1400" dirty="0">
                          <a:solidFill>
                            <a:srgbClr val="832421"/>
                          </a:solidFill>
                        </a:rPr>
                        <a:t>44(3)(a)</a:t>
                      </a:r>
                    </a:p>
                  </a:txBody>
                  <a:tcPr>
                    <a:solidFill>
                      <a:schemeClr val="bg1">
                        <a:lumMod val="95000"/>
                      </a:schemeClr>
                    </a:solidFill>
                  </a:tcPr>
                </a:tc>
                <a:tc>
                  <a:txBody>
                    <a:bodyPr/>
                    <a:lstStyle/>
                    <a:p>
                      <a:pPr algn="just"/>
                      <a:r>
                        <a:rPr lang="en-US" sz="1400" dirty="0">
                          <a:solidFill>
                            <a:srgbClr val="832421"/>
                          </a:solidFill>
                        </a:rPr>
                        <a:t>44(3)(a) A railway safety</a:t>
                      </a:r>
                    </a:p>
                    <a:p>
                      <a:pPr algn="just"/>
                      <a:r>
                        <a:rPr lang="en-US" sz="1400" dirty="0">
                          <a:solidFill>
                            <a:srgbClr val="832421"/>
                          </a:solidFill>
                        </a:rPr>
                        <a:t>inspector may, for purposes of</a:t>
                      </a:r>
                    </a:p>
                    <a:p>
                      <a:pPr algn="just"/>
                      <a:r>
                        <a:rPr lang="en-US" sz="1400" dirty="0">
                          <a:solidFill>
                            <a:srgbClr val="832421"/>
                          </a:solidFill>
                        </a:rPr>
                        <a:t>subsection (1) and subject to</a:t>
                      </a:r>
                    </a:p>
                    <a:p>
                      <a:pPr algn="just"/>
                      <a:r>
                        <a:rPr lang="en-US" sz="1400" dirty="0">
                          <a:solidFill>
                            <a:srgbClr val="832421"/>
                          </a:solidFill>
                        </a:rPr>
                        <a:t>subsection (2)—</a:t>
                      </a:r>
                    </a:p>
                    <a:p>
                      <a:pPr algn="just"/>
                      <a:r>
                        <a:rPr lang="en-US" sz="1400" dirty="0">
                          <a:solidFill>
                            <a:srgbClr val="832421"/>
                          </a:solidFill>
                        </a:rPr>
                        <a:t>(a) enter and search any</a:t>
                      </a:r>
                    </a:p>
                    <a:p>
                      <a:pPr algn="just"/>
                      <a:r>
                        <a:rPr lang="en-US" sz="1400" dirty="0">
                          <a:solidFill>
                            <a:srgbClr val="832421"/>
                          </a:solidFill>
                        </a:rPr>
                        <a:t>premises;</a:t>
                      </a:r>
                      <a:endParaRPr lang="en-ZA" sz="1400" dirty="0">
                        <a:solidFill>
                          <a:srgbClr val="832421"/>
                        </a:solidFill>
                      </a:endParaRPr>
                    </a:p>
                  </a:txBody>
                  <a:tcPr>
                    <a:solidFill>
                      <a:schemeClr val="bg1">
                        <a:lumMod val="95000"/>
                      </a:schemeClr>
                    </a:solidFill>
                  </a:tcPr>
                </a:tc>
                <a:tc>
                  <a:txBody>
                    <a:bodyPr/>
                    <a:lstStyle/>
                    <a:p>
                      <a:pPr marL="0" algn="just" defTabSz="457200" rtl="0" eaLnBrk="1" latinLnBrk="0" hangingPunct="1"/>
                      <a:r>
                        <a:rPr lang="en-ZA" sz="1400" kern="1200" dirty="0">
                          <a:solidFill>
                            <a:srgbClr val="832421"/>
                          </a:solidFill>
                          <a:latin typeface="+mn-lt"/>
                          <a:ea typeface="+mn-ea"/>
                          <a:cs typeface="+mn-cs"/>
                        </a:rPr>
                        <a:t>44(3a) A railway safety</a:t>
                      </a:r>
                    </a:p>
                    <a:p>
                      <a:pPr marL="0" algn="just" defTabSz="457200" rtl="0" eaLnBrk="1" latinLnBrk="0" hangingPunct="1"/>
                      <a:r>
                        <a:rPr lang="en-US" sz="1400" kern="1200" dirty="0">
                          <a:solidFill>
                            <a:srgbClr val="832421"/>
                          </a:solidFill>
                          <a:latin typeface="+mn-lt"/>
                          <a:ea typeface="+mn-ea"/>
                          <a:cs typeface="+mn-cs"/>
                        </a:rPr>
                        <a:t>inspector may, for purposes of subsection (1) and subject to </a:t>
                      </a:r>
                      <a:r>
                        <a:rPr lang="en-ZA" sz="1400" kern="1200" dirty="0">
                          <a:solidFill>
                            <a:srgbClr val="832421"/>
                          </a:solidFill>
                          <a:latin typeface="+mn-lt"/>
                          <a:ea typeface="+mn-ea"/>
                          <a:cs typeface="+mn-cs"/>
                        </a:rPr>
                        <a:t>subsection (2)—</a:t>
                      </a:r>
                    </a:p>
                    <a:p>
                      <a:pPr marL="0" algn="just" defTabSz="457200" rtl="0" eaLnBrk="1" latinLnBrk="0" hangingPunct="1"/>
                      <a:r>
                        <a:rPr lang="en-US" sz="1400" kern="1200" dirty="0">
                          <a:solidFill>
                            <a:srgbClr val="832421"/>
                          </a:solidFill>
                          <a:latin typeface="+mn-lt"/>
                          <a:ea typeface="+mn-ea"/>
                          <a:cs typeface="+mn-cs"/>
                        </a:rPr>
                        <a:t>(a) enter and search any</a:t>
                      </a:r>
                    </a:p>
                    <a:p>
                      <a:pPr marL="0" algn="just" defTabSz="457200" rtl="0" eaLnBrk="1" latinLnBrk="0" hangingPunct="1"/>
                      <a:r>
                        <a:rPr lang="en-US" sz="1400" kern="1200" dirty="0">
                          <a:solidFill>
                            <a:srgbClr val="832421"/>
                          </a:solidFill>
                          <a:latin typeface="+mn-lt"/>
                          <a:ea typeface="+mn-ea"/>
                          <a:cs typeface="+mn-cs"/>
                        </a:rPr>
                        <a:t>premises; </a:t>
                      </a:r>
                      <a:r>
                        <a:rPr lang="en-US" sz="1400" i="1" u="sng" kern="1200" dirty="0">
                          <a:solidFill>
                            <a:srgbClr val="832421"/>
                          </a:solidFill>
                          <a:latin typeface="+mn-lt"/>
                          <a:ea typeface="+mn-ea"/>
                          <a:cs typeface="+mn-cs"/>
                        </a:rPr>
                        <a:t>[provided it is safe to </a:t>
                      </a:r>
                      <a:r>
                        <a:rPr lang="en-ZA" sz="1400" i="1" u="sng" kern="1200" dirty="0">
                          <a:solidFill>
                            <a:srgbClr val="832421"/>
                          </a:solidFill>
                          <a:latin typeface="+mn-lt"/>
                          <a:ea typeface="+mn-ea"/>
                          <a:cs typeface="+mn-cs"/>
                        </a:rPr>
                        <a:t>do so].</a:t>
                      </a: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3653046946"/>
                  </a:ext>
                </a:extLst>
              </a:tr>
            </a:tbl>
          </a:graphicData>
        </a:graphic>
      </p:graphicFrame>
      <p:graphicFrame>
        <p:nvGraphicFramePr>
          <p:cNvPr id="3" name="Table 2">
            <a:extLst>
              <a:ext uri="{FF2B5EF4-FFF2-40B4-BE49-F238E27FC236}">
                <a16:creationId xmlns:a16="http://schemas.microsoft.com/office/drawing/2014/main" xmlns="" id="{978658CE-F636-90B2-D853-93C989255B9A}"/>
              </a:ext>
            </a:extLst>
          </p:cNvPr>
          <p:cNvGraphicFramePr>
            <a:graphicFrameLocks noGrp="1"/>
          </p:cNvGraphicFramePr>
          <p:nvPr>
            <p:extLst>
              <p:ext uri="{D42A27DB-BD31-4B8C-83A1-F6EECF244321}">
                <p14:modId xmlns:p14="http://schemas.microsoft.com/office/powerpoint/2010/main" xmlns="" val="513353626"/>
              </p:ext>
            </p:extLst>
          </p:nvPr>
        </p:nvGraphicFramePr>
        <p:xfrm>
          <a:off x="244407" y="3529761"/>
          <a:ext cx="8655186" cy="179832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11038494"/>
                    </a:ext>
                  </a:extLst>
                </a:gridCol>
                <a:gridCol w="2785970">
                  <a:extLst>
                    <a:ext uri="{9D8B030D-6E8A-4147-A177-3AD203B41FA5}">
                      <a16:colId xmlns:a16="http://schemas.microsoft.com/office/drawing/2014/main" xmlns="" val="1740767224"/>
                    </a:ext>
                  </a:extLst>
                </a:gridCol>
                <a:gridCol w="2324911">
                  <a:extLst>
                    <a:ext uri="{9D8B030D-6E8A-4147-A177-3AD203B41FA5}">
                      <a16:colId xmlns:a16="http://schemas.microsoft.com/office/drawing/2014/main" xmlns="" val="3614233396"/>
                    </a:ext>
                  </a:extLst>
                </a:gridCol>
                <a:gridCol w="2411244">
                  <a:extLst>
                    <a:ext uri="{9D8B030D-6E8A-4147-A177-3AD203B41FA5}">
                      <a16:colId xmlns:a16="http://schemas.microsoft.com/office/drawing/2014/main" xmlns="" val="2102630266"/>
                    </a:ext>
                  </a:extLst>
                </a:gridCol>
              </a:tblGrid>
              <a:tr h="1723528">
                <a:tc>
                  <a:txBody>
                    <a:bodyPr/>
                    <a:lstStyle/>
                    <a:p>
                      <a:pPr algn="l"/>
                      <a:r>
                        <a:rPr lang="en-ZA" sz="1400" b="0" dirty="0">
                          <a:solidFill>
                            <a:srgbClr val="832421"/>
                          </a:solidFill>
                        </a:rPr>
                        <a:t>Section</a:t>
                      </a:r>
                    </a:p>
                    <a:p>
                      <a:pPr algn="l"/>
                      <a:r>
                        <a:rPr lang="en-ZA" sz="1400" b="0" dirty="0">
                          <a:solidFill>
                            <a:srgbClr val="832421"/>
                          </a:solidFill>
                        </a:rPr>
                        <a:t>7(1)(d)(</a:t>
                      </a:r>
                      <a:r>
                        <a:rPr lang="en-ZA" sz="1400" b="0" dirty="0" err="1">
                          <a:solidFill>
                            <a:srgbClr val="832421"/>
                          </a:solidFill>
                        </a:rPr>
                        <a:t>i</a:t>
                      </a:r>
                      <a:r>
                        <a:rPr lang="en-ZA" sz="1400" b="0" dirty="0">
                          <a:solidFill>
                            <a:srgbClr val="832421"/>
                          </a:solidFill>
                        </a:rPr>
                        <a:t>)</a:t>
                      </a:r>
                    </a:p>
                  </a:txBody>
                  <a:tcPr>
                    <a:solidFill>
                      <a:schemeClr val="bg1">
                        <a:lumMod val="95000"/>
                      </a:schemeClr>
                    </a:solidFill>
                  </a:tcPr>
                </a:tc>
                <a:tc>
                  <a:txBody>
                    <a:bodyPr/>
                    <a:lstStyle/>
                    <a:p>
                      <a:pPr algn="just"/>
                      <a:r>
                        <a:rPr lang="en-US" sz="1400" b="0" dirty="0">
                          <a:solidFill>
                            <a:srgbClr val="832421"/>
                          </a:solidFill>
                        </a:rPr>
                        <a:t>7(d) monitor, promote and enforce compliance with this Act in order to ensure safety in railway and railway</a:t>
                      </a:r>
                    </a:p>
                    <a:p>
                      <a:pPr algn="just"/>
                      <a:r>
                        <a:rPr lang="en-US" sz="1400" b="0" dirty="0">
                          <a:solidFill>
                            <a:srgbClr val="832421"/>
                          </a:solidFill>
                        </a:rPr>
                        <a:t>operations, including the safe</a:t>
                      </a:r>
                    </a:p>
                    <a:p>
                      <a:pPr algn="just"/>
                      <a:r>
                        <a:rPr lang="en-US" sz="1400" b="0" dirty="0">
                          <a:solidFill>
                            <a:srgbClr val="832421"/>
                          </a:solidFill>
                        </a:rPr>
                        <a:t>transportation of dangerous goods by rail, by—</a:t>
                      </a:r>
                    </a:p>
                    <a:p>
                      <a:pPr algn="just"/>
                      <a:r>
                        <a:rPr lang="en-US" sz="1400" b="0" dirty="0">
                          <a:solidFill>
                            <a:srgbClr val="832421"/>
                          </a:solidFill>
                        </a:rPr>
                        <a:t>(</a:t>
                      </a:r>
                      <a:r>
                        <a:rPr lang="en-US" sz="1400" b="0" dirty="0" err="1">
                          <a:solidFill>
                            <a:srgbClr val="832421"/>
                          </a:solidFill>
                        </a:rPr>
                        <a:t>i</a:t>
                      </a:r>
                      <a:r>
                        <a:rPr lang="en-US" sz="1400" b="0" dirty="0">
                          <a:solidFill>
                            <a:srgbClr val="832421"/>
                          </a:solidFill>
                        </a:rPr>
                        <a:t>) developing guidelines for safe</a:t>
                      </a:r>
                    </a:p>
                    <a:p>
                      <a:pPr algn="just"/>
                      <a:r>
                        <a:rPr lang="en-US" sz="1400" b="0" dirty="0">
                          <a:solidFill>
                            <a:srgbClr val="832421"/>
                          </a:solidFill>
                        </a:rPr>
                        <a:t>railway and railway operations;</a:t>
                      </a:r>
                      <a:endParaRPr lang="en-ZA" sz="1400" b="0" dirty="0">
                        <a:solidFill>
                          <a:srgbClr val="832421"/>
                        </a:solidFill>
                      </a:endParaRPr>
                    </a:p>
                  </a:txBody>
                  <a:tcPr>
                    <a:solidFill>
                      <a:schemeClr val="bg1">
                        <a:lumMod val="95000"/>
                      </a:schemeClr>
                    </a:solidFill>
                  </a:tcPr>
                </a:tc>
                <a:tc>
                  <a:txBody>
                    <a:bodyPr/>
                    <a:lstStyle/>
                    <a:p>
                      <a:pPr algn="just"/>
                      <a:r>
                        <a:rPr lang="en-US" sz="1400" b="0" u="none" strike="noStrike" dirty="0">
                          <a:solidFill>
                            <a:srgbClr val="832421"/>
                          </a:solidFill>
                        </a:rPr>
                        <a:t>7(1d)(</a:t>
                      </a:r>
                      <a:r>
                        <a:rPr lang="en-US" sz="1400" b="0" u="none" strike="noStrike" dirty="0" err="1">
                          <a:solidFill>
                            <a:srgbClr val="832421"/>
                          </a:solidFill>
                        </a:rPr>
                        <a:t>i</a:t>
                      </a:r>
                      <a:r>
                        <a:rPr lang="en-US" sz="1400" b="0" u="none" strike="noStrike" dirty="0">
                          <a:solidFill>
                            <a:srgbClr val="832421"/>
                          </a:solidFill>
                        </a:rPr>
                        <a:t>) developing guidelines</a:t>
                      </a:r>
                    </a:p>
                    <a:p>
                      <a:pPr algn="just"/>
                      <a:r>
                        <a:rPr lang="en-US" sz="1400" b="0" u="none" strike="noStrike" dirty="0">
                          <a:solidFill>
                            <a:srgbClr val="832421"/>
                          </a:solidFill>
                        </a:rPr>
                        <a:t>for safe railway and railway</a:t>
                      </a:r>
                    </a:p>
                    <a:p>
                      <a:pPr algn="just"/>
                      <a:r>
                        <a:rPr lang="en-US" sz="1400" b="0" u="none" strike="noStrike" dirty="0">
                          <a:solidFill>
                            <a:srgbClr val="832421"/>
                          </a:solidFill>
                        </a:rPr>
                        <a:t>operations </a:t>
                      </a:r>
                      <a:r>
                        <a:rPr lang="en-US" sz="1400" b="0" i="1" u="sng" strike="noStrike" dirty="0">
                          <a:solidFill>
                            <a:srgbClr val="832421"/>
                          </a:solidFill>
                        </a:rPr>
                        <a:t>[in consultation with</a:t>
                      </a:r>
                    </a:p>
                    <a:p>
                      <a:pPr algn="just"/>
                      <a:r>
                        <a:rPr lang="en-US" sz="1400" b="0" i="1" u="sng" strike="noStrike" dirty="0">
                          <a:solidFill>
                            <a:srgbClr val="832421"/>
                          </a:solidFill>
                        </a:rPr>
                        <a:t>operators]</a:t>
                      </a:r>
                      <a:r>
                        <a:rPr lang="en-US" sz="1400" b="0" i="0" u="none" strike="noStrike" dirty="0">
                          <a:solidFill>
                            <a:srgbClr val="832421"/>
                          </a:solidFill>
                        </a:rPr>
                        <a:t>;</a:t>
                      </a:r>
                      <a:endParaRPr lang="en-ZA" sz="1400" b="0" i="0" u="none" strike="sngStrike" dirty="0">
                        <a:solidFill>
                          <a:srgbClr val="832421"/>
                        </a:solidFill>
                      </a:endParaRP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1014215690"/>
                  </a:ext>
                </a:extLst>
              </a:tr>
            </a:tbl>
          </a:graphicData>
        </a:graphic>
      </p:graphicFrame>
    </p:spTree>
    <p:extLst>
      <p:ext uri="{BB962C8B-B14F-4D97-AF65-F5344CB8AC3E}">
        <p14:creationId xmlns:p14="http://schemas.microsoft.com/office/powerpoint/2010/main" xmlns="" val="872778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177579"/>
            <a:ext cx="8229600" cy="622246"/>
          </a:xfrm>
        </p:spPr>
        <p:txBody>
          <a:bodyPr/>
          <a:lstStyle/>
          <a:p>
            <a:pPr algn="ctr"/>
            <a:r>
              <a:rPr lang="en-US" dirty="0"/>
              <a:t>COMMENTS – REGULATOR/CEO/BOARD</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1181160808"/>
              </p:ext>
            </p:extLst>
          </p:nvPr>
        </p:nvGraphicFramePr>
        <p:xfrm>
          <a:off x="244407" y="1058476"/>
          <a:ext cx="8655186" cy="387096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2785970">
                  <a:extLst>
                    <a:ext uri="{9D8B030D-6E8A-4147-A177-3AD203B41FA5}">
                      <a16:colId xmlns:a16="http://schemas.microsoft.com/office/drawing/2014/main" xmlns="" val="1303422664"/>
                    </a:ext>
                  </a:extLst>
                </a:gridCol>
                <a:gridCol w="2324911">
                  <a:extLst>
                    <a:ext uri="{9D8B030D-6E8A-4147-A177-3AD203B41FA5}">
                      <a16:colId xmlns:a16="http://schemas.microsoft.com/office/drawing/2014/main" xmlns="" val="531436590"/>
                    </a:ext>
                  </a:extLst>
                </a:gridCol>
                <a:gridCol w="2411244">
                  <a:extLst>
                    <a:ext uri="{9D8B030D-6E8A-4147-A177-3AD203B41FA5}">
                      <a16:colId xmlns:a16="http://schemas.microsoft.com/office/drawing/2014/main" xmlns="" val="1986502713"/>
                    </a:ext>
                  </a:extLst>
                </a:gridCol>
              </a:tblGrid>
              <a:tr h="344094">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1723528">
                <a:tc>
                  <a:txBody>
                    <a:bodyPr/>
                    <a:lstStyle/>
                    <a:p>
                      <a:pPr algn="l"/>
                      <a:r>
                        <a:rPr lang="en-ZA" sz="1400" dirty="0">
                          <a:solidFill>
                            <a:srgbClr val="832421"/>
                          </a:solidFill>
                        </a:rPr>
                        <a:t>Section</a:t>
                      </a:r>
                    </a:p>
                    <a:p>
                      <a:pPr algn="l"/>
                      <a:r>
                        <a:rPr lang="en-ZA" sz="1400" dirty="0">
                          <a:solidFill>
                            <a:srgbClr val="832421"/>
                          </a:solidFill>
                        </a:rPr>
                        <a:t>31(2)</a:t>
                      </a:r>
                    </a:p>
                  </a:txBody>
                  <a:tcPr>
                    <a:solidFill>
                      <a:schemeClr val="bg1">
                        <a:lumMod val="95000"/>
                      </a:schemeClr>
                    </a:solidFill>
                  </a:tcPr>
                </a:tc>
                <a:tc>
                  <a:txBody>
                    <a:bodyPr/>
                    <a:lstStyle/>
                    <a:p>
                      <a:pPr algn="just"/>
                      <a:r>
                        <a:rPr lang="en-US" sz="1400" dirty="0">
                          <a:solidFill>
                            <a:srgbClr val="832421"/>
                          </a:solidFill>
                        </a:rPr>
                        <a:t>31(2) The Regulator may, subject</a:t>
                      </a:r>
                    </a:p>
                    <a:p>
                      <a:pPr algn="just"/>
                      <a:r>
                        <a:rPr lang="en-US" sz="1400" dirty="0">
                          <a:solidFill>
                            <a:srgbClr val="832421"/>
                          </a:solidFill>
                        </a:rPr>
                        <a:t>to subsection (3) and in</a:t>
                      </a:r>
                    </a:p>
                    <a:p>
                      <a:pPr algn="just"/>
                      <a:r>
                        <a:rPr lang="en-US" sz="1400" dirty="0">
                          <a:solidFill>
                            <a:srgbClr val="832421"/>
                          </a:solidFill>
                        </a:rPr>
                        <a:t>justifiable circumstances,</a:t>
                      </a:r>
                    </a:p>
                    <a:p>
                      <a:pPr algn="just"/>
                      <a:r>
                        <a:rPr lang="en-US" sz="1400" dirty="0">
                          <a:solidFill>
                            <a:srgbClr val="832421"/>
                          </a:solidFill>
                        </a:rPr>
                        <a:t>impose special conditions in</a:t>
                      </a:r>
                    </a:p>
                    <a:p>
                      <a:pPr algn="just"/>
                      <a:r>
                        <a:rPr lang="en-US" sz="1400" dirty="0">
                          <a:solidFill>
                            <a:srgbClr val="832421"/>
                          </a:solidFill>
                        </a:rPr>
                        <a:t>addition to and not inconsistent</a:t>
                      </a:r>
                    </a:p>
                    <a:p>
                      <a:pPr algn="just"/>
                      <a:r>
                        <a:rPr lang="en-US" sz="1400" dirty="0">
                          <a:solidFill>
                            <a:srgbClr val="832421"/>
                          </a:solidFill>
                        </a:rPr>
                        <a:t>with the safety permit conditions contemplated in</a:t>
                      </a:r>
                    </a:p>
                    <a:p>
                      <a:pPr algn="just"/>
                      <a:r>
                        <a:rPr lang="en-US" sz="1400" dirty="0">
                          <a:solidFill>
                            <a:srgbClr val="832421"/>
                          </a:solidFill>
                        </a:rPr>
                        <a:t>subsection (1) relating to any</a:t>
                      </a:r>
                    </a:p>
                    <a:p>
                      <a:pPr algn="just"/>
                      <a:r>
                        <a:rPr lang="en-US" sz="1400" dirty="0">
                          <a:solidFill>
                            <a:srgbClr val="832421"/>
                          </a:solidFill>
                        </a:rPr>
                        <a:t>relevant matter, including—</a:t>
                      </a:r>
                    </a:p>
                  </a:txBody>
                  <a:tcPr>
                    <a:solidFill>
                      <a:schemeClr val="bg1">
                        <a:lumMod val="95000"/>
                      </a:schemeClr>
                    </a:solidFill>
                  </a:tcPr>
                </a:tc>
                <a:tc>
                  <a:txBody>
                    <a:bodyPr/>
                    <a:lstStyle/>
                    <a:p>
                      <a:pPr algn="just"/>
                      <a:r>
                        <a:rPr lang="en-US" sz="1400" u="none" strike="noStrike" dirty="0">
                          <a:solidFill>
                            <a:srgbClr val="832421"/>
                          </a:solidFill>
                        </a:rPr>
                        <a:t>31(2) The Regulator may,</a:t>
                      </a:r>
                    </a:p>
                    <a:p>
                      <a:pPr algn="just"/>
                      <a:r>
                        <a:rPr lang="en-US" sz="1400" u="none" strike="noStrike" dirty="0">
                          <a:solidFill>
                            <a:srgbClr val="832421"/>
                          </a:solidFill>
                        </a:rPr>
                        <a:t>subject to subsection (3) and in</a:t>
                      </a:r>
                    </a:p>
                    <a:p>
                      <a:pPr algn="just"/>
                      <a:r>
                        <a:rPr lang="en-US" sz="1400" u="none" strike="noStrike" dirty="0">
                          <a:solidFill>
                            <a:srgbClr val="832421"/>
                          </a:solidFill>
                        </a:rPr>
                        <a:t>justifiable circumstances </a:t>
                      </a:r>
                      <a:r>
                        <a:rPr lang="en-US" sz="1400" i="1" u="sng" strike="noStrike" dirty="0">
                          <a:solidFill>
                            <a:srgbClr val="832421"/>
                          </a:solidFill>
                        </a:rPr>
                        <a:t>[after</a:t>
                      </a:r>
                    </a:p>
                    <a:p>
                      <a:pPr algn="just"/>
                      <a:r>
                        <a:rPr lang="en-US" sz="1400" i="1" u="sng" strike="noStrike" dirty="0">
                          <a:solidFill>
                            <a:srgbClr val="832421"/>
                          </a:solidFill>
                        </a:rPr>
                        <a:t>consultation with the affected</a:t>
                      </a:r>
                    </a:p>
                    <a:p>
                      <a:pPr algn="just"/>
                      <a:r>
                        <a:rPr lang="en-US" sz="1400" i="1" u="sng" strike="noStrike" dirty="0">
                          <a:solidFill>
                            <a:srgbClr val="832421"/>
                          </a:solidFill>
                        </a:rPr>
                        <a:t>network operator], </a:t>
                      </a:r>
                      <a:r>
                        <a:rPr lang="en-US" sz="1400" u="none" strike="noStrike" dirty="0">
                          <a:solidFill>
                            <a:srgbClr val="832421"/>
                          </a:solidFill>
                        </a:rPr>
                        <a:t>impose</a:t>
                      </a:r>
                    </a:p>
                    <a:p>
                      <a:pPr algn="just"/>
                      <a:r>
                        <a:rPr lang="en-US" sz="1400" u="none" strike="noStrike" dirty="0">
                          <a:solidFill>
                            <a:srgbClr val="832421"/>
                          </a:solidFill>
                        </a:rPr>
                        <a:t>special conditions in addition to</a:t>
                      </a:r>
                    </a:p>
                    <a:p>
                      <a:pPr algn="just"/>
                      <a:r>
                        <a:rPr lang="en-US" sz="1400" u="none" strike="noStrike" dirty="0">
                          <a:solidFill>
                            <a:srgbClr val="832421"/>
                          </a:solidFill>
                        </a:rPr>
                        <a:t>and not inconsistent with the safety permit conditions</a:t>
                      </a:r>
                    </a:p>
                    <a:p>
                      <a:pPr algn="just"/>
                      <a:r>
                        <a:rPr lang="en-US" sz="1400" u="none" strike="noStrike" dirty="0">
                          <a:solidFill>
                            <a:srgbClr val="832421"/>
                          </a:solidFill>
                        </a:rPr>
                        <a:t>contemplated in subsection (1)</a:t>
                      </a:r>
                    </a:p>
                    <a:p>
                      <a:pPr algn="just"/>
                      <a:r>
                        <a:rPr lang="en-US" sz="1400" u="none" strike="noStrike" dirty="0">
                          <a:solidFill>
                            <a:srgbClr val="832421"/>
                          </a:solidFill>
                        </a:rPr>
                        <a:t>relating to any relevant matter,</a:t>
                      </a: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bl>
          </a:graphicData>
        </a:graphic>
      </p:graphicFrame>
    </p:spTree>
    <p:extLst>
      <p:ext uri="{BB962C8B-B14F-4D97-AF65-F5344CB8AC3E}">
        <p14:creationId xmlns:p14="http://schemas.microsoft.com/office/powerpoint/2010/main" xmlns="" val="97391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177579"/>
            <a:ext cx="8229600" cy="622246"/>
          </a:xfrm>
        </p:spPr>
        <p:txBody>
          <a:bodyPr/>
          <a:lstStyle/>
          <a:p>
            <a:pPr algn="ctr"/>
            <a:r>
              <a:rPr lang="en-US" dirty="0"/>
              <a:t>COMMENTS – REGULATOR/CEO/BOARD</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2552732720"/>
              </p:ext>
            </p:extLst>
          </p:nvPr>
        </p:nvGraphicFramePr>
        <p:xfrm>
          <a:off x="244407" y="1058476"/>
          <a:ext cx="8655186" cy="216408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2785970">
                  <a:extLst>
                    <a:ext uri="{9D8B030D-6E8A-4147-A177-3AD203B41FA5}">
                      <a16:colId xmlns:a16="http://schemas.microsoft.com/office/drawing/2014/main" xmlns="" val="1303422664"/>
                    </a:ext>
                  </a:extLst>
                </a:gridCol>
                <a:gridCol w="2324911">
                  <a:extLst>
                    <a:ext uri="{9D8B030D-6E8A-4147-A177-3AD203B41FA5}">
                      <a16:colId xmlns:a16="http://schemas.microsoft.com/office/drawing/2014/main" xmlns="" val="531436590"/>
                    </a:ext>
                  </a:extLst>
                </a:gridCol>
                <a:gridCol w="2411244">
                  <a:extLst>
                    <a:ext uri="{9D8B030D-6E8A-4147-A177-3AD203B41FA5}">
                      <a16:colId xmlns:a16="http://schemas.microsoft.com/office/drawing/2014/main" xmlns="" val="1986502713"/>
                    </a:ext>
                  </a:extLst>
                </a:gridCol>
              </a:tblGrid>
              <a:tr h="344094">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1723528">
                <a:tc>
                  <a:txBody>
                    <a:bodyPr/>
                    <a:lstStyle/>
                    <a:p>
                      <a:pPr algn="l"/>
                      <a:r>
                        <a:rPr lang="en-ZA" sz="1400" dirty="0">
                          <a:solidFill>
                            <a:srgbClr val="832421"/>
                          </a:solidFill>
                        </a:rPr>
                        <a:t>Section</a:t>
                      </a:r>
                    </a:p>
                    <a:p>
                      <a:pPr algn="l"/>
                      <a:r>
                        <a:rPr lang="en-ZA" sz="1400" dirty="0">
                          <a:solidFill>
                            <a:srgbClr val="832421"/>
                          </a:solidFill>
                        </a:rPr>
                        <a:t>30(5)(a)(</a:t>
                      </a:r>
                      <a:r>
                        <a:rPr lang="en-ZA" sz="1400" dirty="0" err="1">
                          <a:solidFill>
                            <a:srgbClr val="832421"/>
                          </a:solidFill>
                        </a:rPr>
                        <a:t>i</a:t>
                      </a:r>
                      <a:r>
                        <a:rPr lang="en-ZA" sz="1400" dirty="0">
                          <a:solidFill>
                            <a:srgbClr val="832421"/>
                          </a:solidFill>
                        </a:rPr>
                        <a:t>)</a:t>
                      </a:r>
                    </a:p>
                  </a:txBody>
                  <a:tcPr>
                    <a:solidFill>
                      <a:schemeClr val="bg1">
                        <a:lumMod val="95000"/>
                      </a:schemeClr>
                    </a:solidFill>
                  </a:tcPr>
                </a:tc>
                <a:tc>
                  <a:txBody>
                    <a:bodyPr/>
                    <a:lstStyle/>
                    <a:p>
                      <a:pPr algn="just"/>
                      <a:r>
                        <a:rPr lang="en-US" sz="1400" dirty="0">
                          <a:solidFill>
                            <a:srgbClr val="832421"/>
                          </a:solidFill>
                        </a:rPr>
                        <a:t>The period of validity of a safety permit contemplated in subsection</a:t>
                      </a:r>
                    </a:p>
                    <a:p>
                      <a:pPr algn="just"/>
                      <a:r>
                        <a:rPr lang="en-US" sz="1400" dirty="0">
                          <a:solidFill>
                            <a:srgbClr val="832421"/>
                          </a:solidFill>
                        </a:rPr>
                        <a:t>(1), which period may not be less than three years or more than five</a:t>
                      </a:r>
                    </a:p>
                    <a:p>
                      <a:pPr algn="just"/>
                      <a:r>
                        <a:rPr lang="en-US" sz="1400" dirty="0">
                          <a:solidFill>
                            <a:srgbClr val="832421"/>
                          </a:solidFill>
                        </a:rPr>
                        <a:t>years and must be determined by the Regulator, taking into account</a:t>
                      </a:r>
                    </a:p>
                    <a:p>
                      <a:pPr algn="just"/>
                      <a:r>
                        <a:rPr lang="en-US" sz="1400" dirty="0">
                          <a:solidFill>
                            <a:srgbClr val="832421"/>
                          </a:solidFill>
                        </a:rPr>
                        <a:t>the requirements and interests of railway safety;</a:t>
                      </a:r>
                      <a:endParaRPr lang="en-ZA" sz="1400" dirty="0">
                        <a:solidFill>
                          <a:srgbClr val="832421"/>
                        </a:solidFill>
                      </a:endParaRPr>
                    </a:p>
                  </a:txBody>
                  <a:tcPr>
                    <a:solidFill>
                      <a:schemeClr val="bg1">
                        <a:lumMod val="95000"/>
                      </a:schemeClr>
                    </a:solidFill>
                  </a:tcPr>
                </a:tc>
                <a:tc>
                  <a:txBody>
                    <a:bodyPr/>
                    <a:lstStyle/>
                    <a:p>
                      <a:pPr algn="just"/>
                      <a:endParaRPr lang="en-ZA" sz="1400" u="none" strike="noStrike" dirty="0">
                        <a:solidFill>
                          <a:srgbClr val="832421"/>
                        </a:solidFill>
                      </a:endParaRPr>
                    </a:p>
                  </a:txBody>
                  <a:tcPr>
                    <a:solidFill>
                      <a:schemeClr val="bg1">
                        <a:lumMod val="95000"/>
                      </a:schemeClr>
                    </a:solidFill>
                  </a:tcPr>
                </a:tc>
                <a:tc>
                  <a:txBody>
                    <a:bodyPr/>
                    <a:lstStyle/>
                    <a:p>
                      <a:pPr algn="just"/>
                      <a:r>
                        <a:rPr lang="en-US" sz="1400" dirty="0">
                          <a:solidFill>
                            <a:srgbClr val="832421"/>
                          </a:solidFill>
                        </a:rPr>
                        <a:t>This section is vague.</a:t>
                      </a:r>
                    </a:p>
                    <a:p>
                      <a:pPr algn="just"/>
                      <a:r>
                        <a:rPr lang="en-US" sz="1400" dirty="0">
                          <a:solidFill>
                            <a:srgbClr val="832421"/>
                          </a:solidFill>
                        </a:rPr>
                        <a:t>What measures will</a:t>
                      </a:r>
                    </a:p>
                    <a:p>
                      <a:pPr algn="just"/>
                      <a:r>
                        <a:rPr lang="en-US" sz="1400" dirty="0">
                          <a:solidFill>
                            <a:srgbClr val="832421"/>
                          </a:solidFill>
                        </a:rPr>
                        <a:t>the Regulator use to</a:t>
                      </a:r>
                    </a:p>
                    <a:p>
                      <a:pPr algn="just"/>
                      <a:r>
                        <a:rPr lang="en-US" sz="1400" dirty="0">
                          <a:solidFill>
                            <a:srgbClr val="832421"/>
                          </a:solidFill>
                        </a:rPr>
                        <a:t>determine the</a:t>
                      </a:r>
                    </a:p>
                    <a:p>
                      <a:pPr algn="just"/>
                      <a:r>
                        <a:rPr lang="en-US" sz="1400" dirty="0">
                          <a:solidFill>
                            <a:srgbClr val="832421"/>
                          </a:solidFill>
                        </a:rPr>
                        <a:t>duration of the</a:t>
                      </a:r>
                    </a:p>
                    <a:p>
                      <a:pPr algn="just"/>
                      <a:r>
                        <a:rPr lang="en-US" sz="1400" dirty="0">
                          <a:solidFill>
                            <a:srgbClr val="832421"/>
                          </a:solidFill>
                        </a:rPr>
                        <a:t>permit?</a:t>
                      </a:r>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bl>
          </a:graphicData>
        </a:graphic>
      </p:graphicFrame>
      <p:graphicFrame>
        <p:nvGraphicFramePr>
          <p:cNvPr id="3" name="Table 2">
            <a:extLst>
              <a:ext uri="{FF2B5EF4-FFF2-40B4-BE49-F238E27FC236}">
                <a16:creationId xmlns:a16="http://schemas.microsoft.com/office/drawing/2014/main" xmlns="" id="{36FF2988-7BB1-3947-DCC4-87244ADF5008}"/>
              </a:ext>
            </a:extLst>
          </p:cNvPr>
          <p:cNvGraphicFramePr>
            <a:graphicFrameLocks noGrp="1"/>
          </p:cNvGraphicFramePr>
          <p:nvPr>
            <p:extLst>
              <p:ext uri="{D42A27DB-BD31-4B8C-83A1-F6EECF244321}">
                <p14:modId xmlns:p14="http://schemas.microsoft.com/office/powerpoint/2010/main" xmlns="" val="1413236354"/>
              </p:ext>
            </p:extLst>
          </p:nvPr>
        </p:nvGraphicFramePr>
        <p:xfrm>
          <a:off x="244407" y="3214609"/>
          <a:ext cx="8655186" cy="1723528"/>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940036890"/>
                    </a:ext>
                  </a:extLst>
                </a:gridCol>
                <a:gridCol w="2785970">
                  <a:extLst>
                    <a:ext uri="{9D8B030D-6E8A-4147-A177-3AD203B41FA5}">
                      <a16:colId xmlns:a16="http://schemas.microsoft.com/office/drawing/2014/main" xmlns="" val="3575578014"/>
                    </a:ext>
                  </a:extLst>
                </a:gridCol>
                <a:gridCol w="2149813">
                  <a:extLst>
                    <a:ext uri="{9D8B030D-6E8A-4147-A177-3AD203B41FA5}">
                      <a16:colId xmlns:a16="http://schemas.microsoft.com/office/drawing/2014/main" xmlns="" val="743601067"/>
                    </a:ext>
                  </a:extLst>
                </a:gridCol>
                <a:gridCol w="2586342">
                  <a:extLst>
                    <a:ext uri="{9D8B030D-6E8A-4147-A177-3AD203B41FA5}">
                      <a16:colId xmlns:a16="http://schemas.microsoft.com/office/drawing/2014/main" xmlns="" val="1330878466"/>
                    </a:ext>
                  </a:extLst>
                </a:gridCol>
              </a:tblGrid>
              <a:tr h="1723528">
                <a:tc>
                  <a:txBody>
                    <a:bodyPr/>
                    <a:lstStyle/>
                    <a:p>
                      <a:pPr algn="l"/>
                      <a:r>
                        <a:rPr lang="en-ZA" sz="1400" b="0" dirty="0">
                          <a:solidFill>
                            <a:srgbClr val="832421"/>
                          </a:solidFill>
                        </a:rPr>
                        <a:t>Section</a:t>
                      </a:r>
                    </a:p>
                    <a:p>
                      <a:pPr algn="l"/>
                      <a:r>
                        <a:rPr lang="en-ZA" sz="1400" b="0" dirty="0">
                          <a:solidFill>
                            <a:srgbClr val="832421"/>
                          </a:solidFill>
                        </a:rPr>
                        <a:t>32(1)</a:t>
                      </a:r>
                    </a:p>
                  </a:txBody>
                  <a:tcPr>
                    <a:solidFill>
                      <a:schemeClr val="bg1">
                        <a:lumMod val="95000"/>
                      </a:schemeClr>
                    </a:solidFill>
                  </a:tcPr>
                </a:tc>
                <a:tc>
                  <a:txBody>
                    <a:bodyPr/>
                    <a:lstStyle/>
                    <a:p>
                      <a:pPr algn="just"/>
                      <a:r>
                        <a:rPr lang="en-US" sz="1400" b="0" dirty="0">
                          <a:solidFill>
                            <a:srgbClr val="832421"/>
                          </a:solidFill>
                        </a:rPr>
                        <a:t>The board or the Regulator may, in justifiable circumstances, amend any condition imposed on a specific safety permit in terms of section 31(2).</a:t>
                      </a:r>
                      <a:endParaRPr lang="en-ZA" sz="1400" b="0" dirty="0">
                        <a:solidFill>
                          <a:srgbClr val="832421"/>
                        </a:solidFill>
                      </a:endParaRPr>
                    </a:p>
                  </a:txBody>
                  <a:tcPr>
                    <a:solidFill>
                      <a:schemeClr val="bg1">
                        <a:lumMod val="95000"/>
                      </a:schemeClr>
                    </a:solidFill>
                  </a:tcPr>
                </a:tc>
                <a:tc>
                  <a:txBody>
                    <a:bodyPr/>
                    <a:lstStyle/>
                    <a:p>
                      <a:pPr algn="just"/>
                      <a:endParaRPr lang="en-ZA" sz="1400" b="0" u="sng" strike="sngStrike" dirty="0">
                        <a:solidFill>
                          <a:srgbClr val="832421"/>
                        </a:solidFill>
                      </a:endParaRPr>
                    </a:p>
                  </a:txBody>
                  <a:tcPr>
                    <a:solidFill>
                      <a:schemeClr val="bg1">
                        <a:lumMod val="95000"/>
                      </a:schemeClr>
                    </a:solidFill>
                  </a:tcPr>
                </a:tc>
                <a:tc>
                  <a:txBody>
                    <a:bodyPr/>
                    <a:lstStyle/>
                    <a:p>
                      <a:pPr algn="just"/>
                      <a:r>
                        <a:rPr lang="en-US" sz="1400" b="0" dirty="0">
                          <a:solidFill>
                            <a:srgbClr val="832421"/>
                          </a:solidFill>
                        </a:rPr>
                        <a:t>Please clarify what is meant by “justifiable circumstances”? This</a:t>
                      </a:r>
                    </a:p>
                    <a:p>
                      <a:pPr algn="just"/>
                      <a:r>
                        <a:rPr lang="en-US" sz="1400" b="0" dirty="0">
                          <a:solidFill>
                            <a:srgbClr val="832421"/>
                          </a:solidFill>
                        </a:rPr>
                        <a:t>wording is vague. We suggest that specific instances of what</a:t>
                      </a:r>
                    </a:p>
                    <a:p>
                      <a:pPr algn="just"/>
                      <a:r>
                        <a:rPr lang="en-US" sz="1400" b="0" dirty="0">
                          <a:solidFill>
                            <a:srgbClr val="832421"/>
                          </a:solidFill>
                        </a:rPr>
                        <a:t>Constitutes “justifiable</a:t>
                      </a:r>
                    </a:p>
                    <a:p>
                      <a:pPr algn="just"/>
                      <a:r>
                        <a:rPr lang="en-US" sz="1400" b="0" dirty="0">
                          <a:solidFill>
                            <a:srgbClr val="832421"/>
                          </a:solidFill>
                        </a:rPr>
                        <a:t>circumstances” be included.</a:t>
                      </a:r>
                      <a:endParaRPr lang="en-ZA" sz="1400" b="0" dirty="0">
                        <a:solidFill>
                          <a:srgbClr val="832421"/>
                        </a:solidFill>
                      </a:endParaRPr>
                    </a:p>
                  </a:txBody>
                  <a:tcPr>
                    <a:solidFill>
                      <a:schemeClr val="bg1">
                        <a:lumMod val="95000"/>
                      </a:schemeClr>
                    </a:solidFill>
                  </a:tcPr>
                </a:tc>
                <a:extLst>
                  <a:ext uri="{0D108BD9-81ED-4DB2-BD59-A6C34878D82A}">
                    <a16:rowId xmlns:a16="http://schemas.microsoft.com/office/drawing/2014/main" xmlns="" val="1087048567"/>
                  </a:ext>
                </a:extLst>
              </a:tr>
            </a:tbl>
          </a:graphicData>
        </a:graphic>
      </p:graphicFrame>
    </p:spTree>
    <p:extLst>
      <p:ext uri="{BB962C8B-B14F-4D97-AF65-F5344CB8AC3E}">
        <p14:creationId xmlns:p14="http://schemas.microsoft.com/office/powerpoint/2010/main" xmlns="" val="811600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 REGULATOR/CEO/BOARD</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117817380"/>
              </p:ext>
            </p:extLst>
          </p:nvPr>
        </p:nvGraphicFramePr>
        <p:xfrm>
          <a:off x="244407" y="556635"/>
          <a:ext cx="8655186" cy="524256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2785970">
                  <a:extLst>
                    <a:ext uri="{9D8B030D-6E8A-4147-A177-3AD203B41FA5}">
                      <a16:colId xmlns:a16="http://schemas.microsoft.com/office/drawing/2014/main" xmlns="" val="1303422664"/>
                    </a:ext>
                  </a:extLst>
                </a:gridCol>
                <a:gridCol w="2645924">
                  <a:extLst>
                    <a:ext uri="{9D8B030D-6E8A-4147-A177-3AD203B41FA5}">
                      <a16:colId xmlns:a16="http://schemas.microsoft.com/office/drawing/2014/main" xmlns="" val="531436590"/>
                    </a:ext>
                  </a:extLst>
                </a:gridCol>
                <a:gridCol w="2090231">
                  <a:extLst>
                    <a:ext uri="{9D8B030D-6E8A-4147-A177-3AD203B41FA5}">
                      <a16:colId xmlns:a16="http://schemas.microsoft.com/office/drawing/2014/main" xmlns="" val="1986502713"/>
                    </a:ext>
                  </a:extLst>
                </a:gridCol>
              </a:tblGrid>
              <a:tr h="344094">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1723528">
                <a:tc>
                  <a:txBody>
                    <a:bodyPr/>
                    <a:lstStyle/>
                    <a:p>
                      <a:pPr algn="l"/>
                      <a:r>
                        <a:rPr lang="en-ZA" sz="1400" dirty="0">
                          <a:solidFill>
                            <a:srgbClr val="832421"/>
                          </a:solidFill>
                        </a:rPr>
                        <a:t>Section</a:t>
                      </a:r>
                    </a:p>
                    <a:p>
                      <a:pPr algn="l"/>
                      <a:r>
                        <a:rPr lang="en-ZA" sz="1400" dirty="0">
                          <a:solidFill>
                            <a:srgbClr val="832421"/>
                          </a:solidFill>
                        </a:rPr>
                        <a:t>27(b),</a:t>
                      </a:r>
                    </a:p>
                    <a:p>
                      <a:pPr algn="l"/>
                      <a:r>
                        <a:rPr lang="en-ZA" sz="1400" dirty="0">
                          <a:solidFill>
                            <a:srgbClr val="832421"/>
                          </a:solidFill>
                        </a:rPr>
                        <a:t>30(2), 66</a:t>
                      </a:r>
                    </a:p>
                  </a:txBody>
                  <a:tcPr>
                    <a:solidFill>
                      <a:schemeClr val="bg1">
                        <a:lumMod val="95000"/>
                      </a:schemeClr>
                    </a:solidFill>
                  </a:tcPr>
                </a:tc>
                <a:tc>
                  <a:txBody>
                    <a:bodyPr/>
                    <a:lstStyle/>
                    <a:p>
                      <a:pPr algn="just"/>
                      <a:r>
                        <a:rPr lang="en-US" sz="1400" dirty="0">
                          <a:solidFill>
                            <a:srgbClr val="832421"/>
                          </a:solidFill>
                        </a:rPr>
                        <a:t>Fees paid to the Regulator as determined by the Minister in terms of section</a:t>
                      </a:r>
                    </a:p>
                    <a:p>
                      <a:pPr algn="just"/>
                      <a:r>
                        <a:rPr lang="en-US" sz="1400" dirty="0">
                          <a:solidFill>
                            <a:srgbClr val="832421"/>
                          </a:solidFill>
                        </a:rPr>
                        <a:t>66;</a:t>
                      </a:r>
                      <a:endParaRPr lang="en-ZA" sz="1400" dirty="0">
                        <a:solidFill>
                          <a:srgbClr val="832421"/>
                        </a:solidFill>
                      </a:endParaRPr>
                    </a:p>
                  </a:txBody>
                  <a:tcPr>
                    <a:solidFill>
                      <a:schemeClr val="bg1">
                        <a:lumMod val="95000"/>
                      </a:schemeClr>
                    </a:solidFill>
                  </a:tcPr>
                </a:tc>
                <a:tc>
                  <a:txBody>
                    <a:bodyPr/>
                    <a:lstStyle/>
                    <a:p>
                      <a:pPr algn="just"/>
                      <a:endParaRPr lang="en-ZA" sz="1400" u="sng" strike="sngStrike" dirty="0">
                        <a:solidFill>
                          <a:srgbClr val="832421"/>
                        </a:solidFill>
                      </a:endParaRPr>
                    </a:p>
                  </a:txBody>
                  <a:tcPr>
                    <a:solidFill>
                      <a:schemeClr val="bg1">
                        <a:lumMod val="95000"/>
                      </a:schemeClr>
                    </a:solidFill>
                  </a:tcPr>
                </a:tc>
                <a:tc>
                  <a:txBody>
                    <a:bodyPr/>
                    <a:lstStyle/>
                    <a:p>
                      <a:pPr algn="just"/>
                      <a:r>
                        <a:rPr lang="en-US" sz="1400" dirty="0">
                          <a:solidFill>
                            <a:srgbClr val="832421"/>
                          </a:solidFill>
                        </a:rPr>
                        <a:t>1) The manner in</a:t>
                      </a:r>
                    </a:p>
                    <a:p>
                      <a:pPr algn="just"/>
                      <a:r>
                        <a:rPr lang="en-US" sz="1400" dirty="0">
                          <a:solidFill>
                            <a:srgbClr val="832421"/>
                          </a:solidFill>
                        </a:rPr>
                        <a:t>which the fee is</a:t>
                      </a:r>
                    </a:p>
                    <a:p>
                      <a:pPr algn="just"/>
                      <a:r>
                        <a:rPr lang="en-US" sz="1400" dirty="0">
                          <a:solidFill>
                            <a:srgbClr val="832421"/>
                          </a:solidFill>
                        </a:rPr>
                        <a:t>determined is not</a:t>
                      </a:r>
                    </a:p>
                    <a:p>
                      <a:pPr algn="just"/>
                      <a:r>
                        <a:rPr lang="en-US" sz="1400" dirty="0">
                          <a:solidFill>
                            <a:srgbClr val="832421"/>
                          </a:solidFill>
                        </a:rPr>
                        <a:t>specified.</a:t>
                      </a:r>
                    </a:p>
                    <a:p>
                      <a:pPr algn="just"/>
                      <a:endParaRPr lang="en-US" sz="1400" dirty="0">
                        <a:solidFill>
                          <a:srgbClr val="832421"/>
                        </a:solidFill>
                      </a:endParaRPr>
                    </a:p>
                    <a:p>
                      <a:pPr algn="just"/>
                      <a:r>
                        <a:rPr lang="en-US" sz="1400" dirty="0">
                          <a:solidFill>
                            <a:srgbClr val="832421"/>
                          </a:solidFill>
                        </a:rPr>
                        <a:t>2)Annual increases</a:t>
                      </a:r>
                    </a:p>
                    <a:p>
                      <a:pPr algn="just"/>
                      <a:r>
                        <a:rPr lang="en-US" sz="1400" dirty="0">
                          <a:solidFill>
                            <a:srgbClr val="832421"/>
                          </a:solidFill>
                        </a:rPr>
                        <a:t>should be subject to</a:t>
                      </a:r>
                    </a:p>
                    <a:p>
                      <a:pPr algn="just"/>
                      <a:r>
                        <a:rPr lang="en-US" sz="1400" dirty="0">
                          <a:solidFill>
                            <a:srgbClr val="832421"/>
                          </a:solidFill>
                        </a:rPr>
                        <a:t>a reasonable cap.</a:t>
                      </a:r>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r h="2069764">
                <a:tc>
                  <a:txBody>
                    <a:bodyPr/>
                    <a:lstStyle/>
                    <a:p>
                      <a:pPr algn="l"/>
                      <a:r>
                        <a:rPr lang="en-ZA" sz="1400" dirty="0">
                          <a:solidFill>
                            <a:srgbClr val="832421"/>
                          </a:solidFill>
                        </a:rPr>
                        <a:t>Section</a:t>
                      </a:r>
                    </a:p>
                    <a:p>
                      <a:pPr algn="l"/>
                      <a:r>
                        <a:rPr lang="en-ZA" sz="1400" dirty="0">
                          <a:solidFill>
                            <a:srgbClr val="832421"/>
                          </a:solidFill>
                        </a:rPr>
                        <a:t>30(4)b</a:t>
                      </a:r>
                    </a:p>
                  </a:txBody>
                  <a:tcPr>
                    <a:solidFill>
                      <a:schemeClr val="bg1">
                        <a:lumMod val="95000"/>
                      </a:schemeClr>
                    </a:solidFill>
                  </a:tcPr>
                </a:tc>
                <a:tc>
                  <a:txBody>
                    <a:bodyPr/>
                    <a:lstStyle/>
                    <a:p>
                      <a:pPr algn="just"/>
                      <a:r>
                        <a:rPr lang="en-US" sz="1400" dirty="0">
                          <a:solidFill>
                            <a:srgbClr val="832421"/>
                          </a:solidFill>
                        </a:rPr>
                        <a:t>30 (4) The Regulator may, upon</a:t>
                      </a:r>
                    </a:p>
                    <a:p>
                      <a:pPr algn="just"/>
                      <a:r>
                        <a:rPr lang="en-US" sz="1400" dirty="0">
                          <a:solidFill>
                            <a:srgbClr val="832421"/>
                          </a:solidFill>
                        </a:rPr>
                        <a:t>receipt of any application</a:t>
                      </a:r>
                    </a:p>
                    <a:p>
                      <a:pPr algn="just"/>
                      <a:r>
                        <a:rPr lang="en-US" sz="1400" dirty="0">
                          <a:solidFill>
                            <a:srgbClr val="832421"/>
                          </a:solidFill>
                        </a:rPr>
                        <a:t>contemplated in subsection (1),</a:t>
                      </a:r>
                    </a:p>
                    <a:p>
                      <a:pPr algn="just"/>
                      <a:r>
                        <a:rPr lang="en-US" sz="1400" dirty="0">
                          <a:solidFill>
                            <a:srgbClr val="832421"/>
                          </a:solidFill>
                        </a:rPr>
                        <a:t>prior to taking a decision, require</a:t>
                      </a:r>
                    </a:p>
                    <a:p>
                      <a:pPr algn="just"/>
                      <a:r>
                        <a:rPr lang="en-US" sz="1400" dirty="0">
                          <a:solidFill>
                            <a:srgbClr val="832421"/>
                          </a:solidFill>
                        </a:rPr>
                        <a:t>the applicant—</a:t>
                      </a:r>
                    </a:p>
                    <a:p>
                      <a:pPr algn="just"/>
                      <a:r>
                        <a:rPr lang="en-US" sz="1400" dirty="0">
                          <a:solidFill>
                            <a:srgbClr val="832421"/>
                          </a:solidFill>
                        </a:rPr>
                        <a:t>(a)…;</a:t>
                      </a:r>
                    </a:p>
                    <a:p>
                      <a:pPr algn="just"/>
                      <a:r>
                        <a:rPr lang="en-US" sz="1400" dirty="0">
                          <a:solidFill>
                            <a:srgbClr val="832421"/>
                          </a:solidFill>
                        </a:rPr>
                        <a:t>(b) subject to section 40(2),</a:t>
                      </a:r>
                    </a:p>
                    <a:p>
                      <a:pPr algn="just"/>
                      <a:r>
                        <a:rPr lang="en-US" sz="1400" dirty="0">
                          <a:solidFill>
                            <a:srgbClr val="832421"/>
                          </a:solidFill>
                        </a:rPr>
                        <a:t>cause an independent review to</a:t>
                      </a:r>
                    </a:p>
                    <a:p>
                      <a:pPr algn="just"/>
                      <a:r>
                        <a:rPr lang="en-US" sz="1400" dirty="0">
                          <a:solidFill>
                            <a:srgbClr val="832421"/>
                          </a:solidFill>
                        </a:rPr>
                        <a:t>be conducted of the</a:t>
                      </a:r>
                    </a:p>
                    <a:p>
                      <a:pPr algn="just"/>
                      <a:r>
                        <a:rPr lang="en-US" sz="1400" dirty="0">
                          <a:solidFill>
                            <a:srgbClr val="832421"/>
                          </a:solidFill>
                        </a:rPr>
                        <a:t>information or evaluation of the</a:t>
                      </a:r>
                    </a:p>
                    <a:p>
                      <a:pPr algn="just"/>
                      <a:r>
                        <a:rPr lang="en-US" sz="1400" dirty="0">
                          <a:solidFill>
                            <a:srgbClr val="832421"/>
                          </a:solidFill>
                        </a:rPr>
                        <a:t>samples or objects supplied by a</a:t>
                      </a:r>
                    </a:p>
                    <a:p>
                      <a:pPr algn="just"/>
                      <a:r>
                        <a:rPr lang="en-US" sz="1400" dirty="0">
                          <a:solidFill>
                            <a:srgbClr val="832421"/>
                          </a:solidFill>
                        </a:rPr>
                        <a:t>person approved as prescribed</a:t>
                      </a:r>
                    </a:p>
                    <a:p>
                      <a:pPr algn="just"/>
                      <a:r>
                        <a:rPr lang="en-US" sz="1400" dirty="0">
                          <a:solidFill>
                            <a:srgbClr val="832421"/>
                          </a:solidFill>
                        </a:rPr>
                        <a:t>by the Regulator;</a:t>
                      </a:r>
                      <a:endParaRPr lang="en-ZA" sz="1400" dirty="0">
                        <a:solidFill>
                          <a:srgbClr val="832421"/>
                        </a:solidFill>
                      </a:endParaRPr>
                    </a:p>
                  </a:txBody>
                  <a:tcPr>
                    <a:solidFill>
                      <a:schemeClr val="bg1">
                        <a:lumMod val="95000"/>
                      </a:schemeClr>
                    </a:solidFill>
                  </a:tcPr>
                </a:tc>
                <a:tc>
                  <a:txBody>
                    <a:bodyPr/>
                    <a:lstStyle/>
                    <a:p>
                      <a:pPr algn="just"/>
                      <a:r>
                        <a:rPr lang="en-US" sz="1400" u="none" strike="noStrike" dirty="0">
                          <a:solidFill>
                            <a:srgbClr val="832421"/>
                          </a:solidFill>
                        </a:rPr>
                        <a:t>4) The Regulator may, upon</a:t>
                      </a:r>
                    </a:p>
                    <a:p>
                      <a:pPr algn="just"/>
                      <a:r>
                        <a:rPr lang="en-US" sz="1400" u="none" strike="noStrike" dirty="0">
                          <a:solidFill>
                            <a:srgbClr val="832421"/>
                          </a:solidFill>
                        </a:rPr>
                        <a:t>receipt of any application</a:t>
                      </a:r>
                    </a:p>
                    <a:p>
                      <a:pPr algn="just"/>
                      <a:r>
                        <a:rPr lang="en-US" sz="1400" u="none" strike="noStrike" dirty="0">
                          <a:solidFill>
                            <a:srgbClr val="832421"/>
                          </a:solidFill>
                        </a:rPr>
                        <a:t>contemplated in subsection (1),</a:t>
                      </a:r>
                    </a:p>
                    <a:p>
                      <a:pPr algn="just"/>
                      <a:r>
                        <a:rPr lang="en-US" sz="1400" u="none" strike="noStrike" dirty="0">
                          <a:solidFill>
                            <a:srgbClr val="832421"/>
                          </a:solidFill>
                        </a:rPr>
                        <a:t>prior to taking a decision,</a:t>
                      </a:r>
                    </a:p>
                    <a:p>
                      <a:pPr algn="just"/>
                      <a:r>
                        <a:rPr lang="en-US" sz="1400" u="none" strike="noStrike" dirty="0">
                          <a:solidFill>
                            <a:srgbClr val="832421"/>
                          </a:solidFill>
                        </a:rPr>
                        <a:t>require the applicant—</a:t>
                      </a:r>
                    </a:p>
                    <a:p>
                      <a:pPr algn="just"/>
                      <a:r>
                        <a:rPr lang="en-US" sz="1400" u="none" strike="noStrike" dirty="0">
                          <a:solidFill>
                            <a:srgbClr val="832421"/>
                          </a:solidFill>
                        </a:rPr>
                        <a:t>(a)…;</a:t>
                      </a:r>
                    </a:p>
                    <a:p>
                      <a:pPr algn="just"/>
                      <a:r>
                        <a:rPr lang="en-US" sz="1400" u="none" strike="noStrike" dirty="0">
                          <a:solidFill>
                            <a:srgbClr val="832421"/>
                          </a:solidFill>
                        </a:rPr>
                        <a:t>(b) subject to section 40(2),</a:t>
                      </a:r>
                    </a:p>
                    <a:p>
                      <a:pPr algn="just"/>
                      <a:r>
                        <a:rPr lang="en-US" sz="1400" u="none" strike="noStrike" dirty="0">
                          <a:solidFill>
                            <a:srgbClr val="832421"/>
                          </a:solidFill>
                        </a:rPr>
                        <a:t>cause an independent review</a:t>
                      </a:r>
                    </a:p>
                    <a:p>
                      <a:pPr algn="just"/>
                      <a:r>
                        <a:rPr lang="en-US" sz="1400" b="0" i="1" u="sng" strike="noStrike" dirty="0">
                          <a:solidFill>
                            <a:srgbClr val="832421"/>
                          </a:solidFill>
                        </a:rPr>
                        <a:t>[at the cost of the Regulator], </a:t>
                      </a:r>
                      <a:r>
                        <a:rPr lang="en-US" sz="1400" u="none" strike="noStrike" dirty="0">
                          <a:solidFill>
                            <a:srgbClr val="832421"/>
                          </a:solidFill>
                        </a:rPr>
                        <a:t>to be conducted of the information or evaluation of the</a:t>
                      </a:r>
                    </a:p>
                    <a:p>
                      <a:pPr algn="just"/>
                      <a:r>
                        <a:rPr lang="en-US" sz="1400" u="none" strike="noStrike" dirty="0">
                          <a:solidFill>
                            <a:srgbClr val="832421"/>
                          </a:solidFill>
                        </a:rPr>
                        <a:t>samples or objects supplied by</a:t>
                      </a:r>
                    </a:p>
                    <a:p>
                      <a:pPr algn="just"/>
                      <a:r>
                        <a:rPr lang="en-US" sz="1400" u="none" strike="noStrike" dirty="0">
                          <a:solidFill>
                            <a:srgbClr val="832421"/>
                          </a:solidFill>
                        </a:rPr>
                        <a:t>a person approved as</a:t>
                      </a:r>
                    </a:p>
                    <a:p>
                      <a:pPr algn="just"/>
                      <a:r>
                        <a:rPr lang="en-US" sz="1400" u="none" strike="noStrike" dirty="0">
                          <a:solidFill>
                            <a:srgbClr val="832421"/>
                          </a:solidFill>
                        </a:rPr>
                        <a:t>prescribed by the Regulator;</a:t>
                      </a:r>
                      <a:endParaRPr lang="en-ZA" sz="1400" b="1" u="sng" strike="sngStrike" dirty="0">
                        <a:solidFill>
                          <a:srgbClr val="832421"/>
                        </a:solidFill>
                      </a:endParaRP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3653046946"/>
                  </a:ext>
                </a:extLst>
              </a:tr>
            </a:tbl>
          </a:graphicData>
        </a:graphic>
      </p:graphicFrame>
    </p:spTree>
    <p:extLst>
      <p:ext uri="{BB962C8B-B14F-4D97-AF65-F5344CB8AC3E}">
        <p14:creationId xmlns:p14="http://schemas.microsoft.com/office/powerpoint/2010/main" xmlns="" val="2512891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 REGULATOR/CEO/BOARD</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2201785858"/>
              </p:ext>
            </p:extLst>
          </p:nvPr>
        </p:nvGraphicFramePr>
        <p:xfrm>
          <a:off x="244407" y="1058476"/>
          <a:ext cx="8655186" cy="259080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2785970">
                  <a:extLst>
                    <a:ext uri="{9D8B030D-6E8A-4147-A177-3AD203B41FA5}">
                      <a16:colId xmlns:a16="http://schemas.microsoft.com/office/drawing/2014/main" xmlns="" val="1303422664"/>
                    </a:ext>
                  </a:extLst>
                </a:gridCol>
                <a:gridCol w="2149813">
                  <a:extLst>
                    <a:ext uri="{9D8B030D-6E8A-4147-A177-3AD203B41FA5}">
                      <a16:colId xmlns:a16="http://schemas.microsoft.com/office/drawing/2014/main" xmlns="" val="531436590"/>
                    </a:ext>
                  </a:extLst>
                </a:gridCol>
                <a:gridCol w="2586342">
                  <a:extLst>
                    <a:ext uri="{9D8B030D-6E8A-4147-A177-3AD203B41FA5}">
                      <a16:colId xmlns:a16="http://schemas.microsoft.com/office/drawing/2014/main" xmlns="" val="1986502713"/>
                    </a:ext>
                  </a:extLst>
                </a:gridCol>
              </a:tblGrid>
              <a:tr h="344094">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2069764">
                <a:tc>
                  <a:txBody>
                    <a:bodyPr/>
                    <a:lstStyle/>
                    <a:p>
                      <a:pPr algn="l"/>
                      <a:r>
                        <a:rPr lang="en-ZA" sz="1400" dirty="0">
                          <a:solidFill>
                            <a:srgbClr val="832421"/>
                          </a:solidFill>
                        </a:rPr>
                        <a:t>Section</a:t>
                      </a:r>
                    </a:p>
                    <a:p>
                      <a:pPr algn="l"/>
                      <a:r>
                        <a:rPr lang="en-ZA" sz="1400" dirty="0">
                          <a:solidFill>
                            <a:srgbClr val="832421"/>
                          </a:solidFill>
                        </a:rPr>
                        <a:t>33(2)</a:t>
                      </a:r>
                    </a:p>
                  </a:txBody>
                  <a:tcPr>
                    <a:solidFill>
                      <a:schemeClr val="bg1">
                        <a:lumMod val="95000"/>
                      </a:schemeClr>
                    </a:solidFill>
                  </a:tcPr>
                </a:tc>
                <a:tc>
                  <a:txBody>
                    <a:bodyPr/>
                    <a:lstStyle/>
                    <a:p>
                      <a:pPr algn="just"/>
                      <a:r>
                        <a:rPr lang="en-US" sz="1400" dirty="0">
                          <a:solidFill>
                            <a:srgbClr val="832421"/>
                          </a:solidFill>
                        </a:rPr>
                        <a:t>Subject to subsections (3) and (4), the Regulator may revoke or suspend a safety permit if the permit holder fails to comply with the conditions set in terms of this Act,</a:t>
                      </a:r>
                      <a:endParaRPr lang="en-ZA" sz="1400" dirty="0">
                        <a:solidFill>
                          <a:srgbClr val="832421"/>
                        </a:solidFill>
                      </a:endParaRPr>
                    </a:p>
                  </a:txBody>
                  <a:tcPr>
                    <a:solidFill>
                      <a:schemeClr val="bg1">
                        <a:lumMod val="95000"/>
                      </a:schemeClr>
                    </a:solidFill>
                  </a:tcPr>
                </a:tc>
                <a:tc>
                  <a:txBody>
                    <a:bodyPr/>
                    <a:lstStyle/>
                    <a:p>
                      <a:pPr algn="just"/>
                      <a:endParaRPr lang="en-ZA" sz="1400" b="1" u="sng" strike="sngStrike" dirty="0">
                        <a:solidFill>
                          <a:srgbClr val="832421"/>
                        </a:solidFill>
                      </a:endParaRPr>
                    </a:p>
                  </a:txBody>
                  <a:tcPr>
                    <a:solidFill>
                      <a:schemeClr val="bg1">
                        <a:lumMod val="95000"/>
                      </a:schemeClr>
                    </a:solidFill>
                  </a:tcPr>
                </a:tc>
                <a:tc>
                  <a:txBody>
                    <a:bodyPr/>
                    <a:lstStyle/>
                    <a:p>
                      <a:r>
                        <a:rPr lang="en-US" sz="1400" dirty="0">
                          <a:solidFill>
                            <a:srgbClr val="832421"/>
                          </a:solidFill>
                        </a:rPr>
                        <a:t>We propose that the power to suspend or revoke a safety permit sit with the CEO, provided the CEO has Board</a:t>
                      </a:r>
                    </a:p>
                    <a:p>
                      <a:r>
                        <a:rPr lang="en-US" sz="1400" dirty="0">
                          <a:solidFill>
                            <a:srgbClr val="832421"/>
                          </a:solidFill>
                        </a:rPr>
                        <a:t>approval to take such</a:t>
                      </a:r>
                    </a:p>
                    <a:p>
                      <a:r>
                        <a:rPr lang="en-US" sz="1400" dirty="0">
                          <a:solidFill>
                            <a:srgbClr val="832421"/>
                          </a:solidFill>
                        </a:rPr>
                        <a:t>action. Given the extreme consequences of such an action it is preferable for this</a:t>
                      </a:r>
                    </a:p>
                    <a:p>
                      <a:r>
                        <a:rPr lang="en-US" sz="1400" dirty="0">
                          <a:solidFill>
                            <a:srgbClr val="832421"/>
                          </a:solidFill>
                        </a:rPr>
                        <a:t>power to sit with a higher decision-making body.</a:t>
                      </a:r>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3653046946"/>
                  </a:ext>
                </a:extLst>
              </a:tr>
            </a:tbl>
          </a:graphicData>
        </a:graphic>
      </p:graphicFrame>
    </p:spTree>
    <p:extLst>
      <p:ext uri="{BB962C8B-B14F-4D97-AF65-F5344CB8AC3E}">
        <p14:creationId xmlns:p14="http://schemas.microsoft.com/office/powerpoint/2010/main" xmlns="" val="874823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14912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2D8AD2-6246-45B2-9DDA-34038ECF9FDF}"/>
              </a:ext>
            </a:extLst>
          </p:cNvPr>
          <p:cNvSpPr>
            <a:spLocks noGrp="1"/>
          </p:cNvSpPr>
          <p:nvPr>
            <p:ph type="title"/>
          </p:nvPr>
        </p:nvSpPr>
        <p:spPr/>
        <p:txBody>
          <a:bodyPr>
            <a:normAutofit/>
          </a:bodyPr>
          <a:lstStyle/>
          <a:p>
            <a:r>
              <a:rPr lang="en-GB" dirty="0"/>
              <a:t>OVERVIEW</a:t>
            </a:r>
            <a:endParaRPr lang="en-ZA" dirty="0"/>
          </a:p>
        </p:txBody>
      </p:sp>
      <p:sp>
        <p:nvSpPr>
          <p:cNvPr id="4" name="Content Placeholder 2">
            <a:extLst>
              <a:ext uri="{FF2B5EF4-FFF2-40B4-BE49-F238E27FC236}">
                <a16:creationId xmlns:a16="http://schemas.microsoft.com/office/drawing/2014/main" xmlns="" id="{E2DD3A2D-0B63-4F21-96DB-67AF8C912D15}"/>
              </a:ext>
            </a:extLst>
          </p:cNvPr>
          <p:cNvSpPr>
            <a:spLocks noGrp="1"/>
          </p:cNvSpPr>
          <p:nvPr>
            <p:ph idx="1"/>
          </p:nvPr>
        </p:nvSpPr>
        <p:spPr>
          <a:xfrm>
            <a:off x="160564" y="1253329"/>
            <a:ext cx="8526236" cy="4333739"/>
          </a:xfrm>
          <a:solidFill>
            <a:schemeClr val="bg1"/>
          </a:solidFill>
        </p:spPr>
        <p:txBody>
          <a:bodyPr>
            <a:normAutofit/>
          </a:bodyPr>
          <a:lstStyle/>
          <a:p>
            <a:pPr marL="0" indent="0">
              <a:buNone/>
            </a:pPr>
            <a:r>
              <a:rPr lang="en-GB" b="1" dirty="0"/>
              <a:t>1. 	INTRODUCTION</a:t>
            </a:r>
          </a:p>
          <a:p>
            <a:pPr marL="0" indent="0">
              <a:buNone/>
            </a:pPr>
            <a:r>
              <a:rPr lang="en-GB" b="1" dirty="0"/>
              <a:t>2.	GAUTRAIN PROJECT OVERVIEW</a:t>
            </a:r>
          </a:p>
          <a:p>
            <a:pPr marL="0" indent="0">
              <a:buNone/>
            </a:pPr>
            <a:r>
              <a:rPr lang="en-GB" b="1" dirty="0"/>
              <a:t>3. 	COMMENTS – SAFETY PERMIT HOLDER</a:t>
            </a:r>
          </a:p>
          <a:p>
            <a:pPr lvl="2">
              <a:buFont typeface="Courier New" panose="02070309020205020404" pitchFamily="49" charset="0"/>
              <a:buChar char="o"/>
            </a:pPr>
            <a:r>
              <a:rPr lang="en-GB" dirty="0"/>
              <a:t>Section 30</a:t>
            </a:r>
          </a:p>
          <a:p>
            <a:pPr lvl="2">
              <a:buFont typeface="Courier New" panose="02070309020205020404" pitchFamily="49" charset="0"/>
              <a:buChar char="o"/>
            </a:pPr>
            <a:r>
              <a:rPr lang="en-GB" dirty="0"/>
              <a:t>Safety Permit Definition</a:t>
            </a:r>
          </a:p>
          <a:p>
            <a:pPr lvl="2">
              <a:buFont typeface="Courier New" panose="02070309020205020404" pitchFamily="49" charset="0"/>
              <a:buChar char="o"/>
            </a:pPr>
            <a:r>
              <a:rPr lang="en-GB" dirty="0"/>
              <a:t>Concession Network Operator</a:t>
            </a:r>
          </a:p>
          <a:p>
            <a:pPr marL="457200" indent="-457200">
              <a:buAutoNum type="arabicPeriod" startAt="4"/>
            </a:pPr>
            <a:r>
              <a:rPr lang="en-GB" b="1" dirty="0"/>
              <a:t>COMMENTS – REGULATOR/CEO/BOARD</a:t>
            </a:r>
          </a:p>
          <a:p>
            <a:pPr lvl="2">
              <a:buFont typeface="Courier New" panose="02070309020205020404" pitchFamily="49" charset="0"/>
              <a:buChar char="o"/>
            </a:pPr>
            <a:r>
              <a:rPr lang="en-GB" dirty="0"/>
              <a:t>Reasonableness</a:t>
            </a:r>
          </a:p>
          <a:p>
            <a:pPr lvl="2">
              <a:buFont typeface="Courier New" panose="02070309020205020404" pitchFamily="49" charset="0"/>
              <a:buChar char="o"/>
            </a:pPr>
            <a:r>
              <a:rPr lang="en-GB" dirty="0"/>
              <a:t>Consultation</a:t>
            </a:r>
          </a:p>
          <a:p>
            <a:pPr lvl="2">
              <a:buFont typeface="Courier New" panose="02070309020205020404" pitchFamily="49" charset="0"/>
              <a:buChar char="o"/>
            </a:pPr>
            <a:r>
              <a:rPr lang="en-GB" dirty="0"/>
              <a:t>Clarifications</a:t>
            </a:r>
          </a:p>
          <a:p>
            <a:pPr lvl="2">
              <a:buFont typeface="Courier New" panose="02070309020205020404" pitchFamily="49" charset="0"/>
              <a:buChar char="o"/>
            </a:pPr>
            <a:r>
              <a:rPr lang="en-GB" dirty="0"/>
              <a:t>General : Costs</a:t>
            </a:r>
          </a:p>
        </p:txBody>
      </p:sp>
    </p:spTree>
    <p:extLst>
      <p:ext uri="{BB962C8B-B14F-4D97-AF65-F5344CB8AC3E}">
        <p14:creationId xmlns:p14="http://schemas.microsoft.com/office/powerpoint/2010/main" xmlns="" val="29288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366B4E-DB67-496D-849C-308AEEE18DEC}"/>
              </a:ext>
            </a:extLst>
          </p:cNvPr>
          <p:cNvSpPr>
            <a:spLocks noGrp="1"/>
          </p:cNvSpPr>
          <p:nvPr>
            <p:ph type="title"/>
          </p:nvPr>
        </p:nvSpPr>
        <p:spPr>
          <a:xfrm>
            <a:off x="457199" y="274637"/>
            <a:ext cx="8599251" cy="1321552"/>
          </a:xfrm>
        </p:spPr>
        <p:txBody>
          <a:bodyPr>
            <a:normAutofit/>
          </a:bodyPr>
          <a:lstStyle/>
          <a:p>
            <a:pPr algn="ctr"/>
            <a:r>
              <a:rPr lang="en-US" dirty="0"/>
              <a:t>GAUTRAIN PROJECT OVERVIEW </a:t>
            </a:r>
            <a:endParaRPr lang="en-ZA" dirty="0"/>
          </a:p>
        </p:txBody>
      </p:sp>
      <p:sp>
        <p:nvSpPr>
          <p:cNvPr id="3" name="Content Placeholder 2">
            <a:extLst>
              <a:ext uri="{FF2B5EF4-FFF2-40B4-BE49-F238E27FC236}">
                <a16:creationId xmlns:a16="http://schemas.microsoft.com/office/drawing/2014/main" xmlns="" id="{F82D7D38-1478-48C5-B624-8927573278FB}"/>
              </a:ext>
            </a:extLst>
          </p:cNvPr>
          <p:cNvSpPr>
            <a:spLocks noGrp="1"/>
          </p:cNvSpPr>
          <p:nvPr>
            <p:ph idx="1"/>
          </p:nvPr>
        </p:nvSpPr>
        <p:spPr>
          <a:xfrm>
            <a:off x="204281" y="1196502"/>
            <a:ext cx="8482520" cy="5018393"/>
          </a:xfrm>
        </p:spPr>
        <p:txBody>
          <a:bodyPr>
            <a:normAutofit/>
          </a:bodyPr>
          <a:lstStyle/>
          <a:p>
            <a:pPr marL="0" indent="0">
              <a:lnSpc>
                <a:spcPct val="80000"/>
              </a:lnSpc>
              <a:buNone/>
            </a:pPr>
            <a:endParaRPr lang="en-US" sz="1400" b="1" dirty="0">
              <a:solidFill>
                <a:schemeClr val="accent2">
                  <a:lumMod val="75000"/>
                </a:schemeClr>
              </a:solidFill>
            </a:endParaRPr>
          </a:p>
          <a:p>
            <a:pPr marL="0" indent="0">
              <a:lnSpc>
                <a:spcPct val="80000"/>
              </a:lnSpc>
              <a:buNone/>
            </a:pPr>
            <a:endParaRPr lang="en-US" sz="1400" b="1" dirty="0">
              <a:solidFill>
                <a:schemeClr val="accent2">
                  <a:lumMod val="75000"/>
                </a:schemeClr>
              </a:solidFill>
            </a:endParaRPr>
          </a:p>
          <a:p>
            <a:pPr>
              <a:lnSpc>
                <a:spcPct val="80000"/>
              </a:lnSpc>
            </a:pPr>
            <a:endParaRPr lang="en-US" sz="1400" b="1" dirty="0">
              <a:solidFill>
                <a:schemeClr val="accent2">
                  <a:lumMod val="75000"/>
                </a:schemeClr>
              </a:solidFill>
            </a:endParaRPr>
          </a:p>
        </p:txBody>
      </p:sp>
      <p:graphicFrame>
        <p:nvGraphicFramePr>
          <p:cNvPr id="6" name="Diagram 5">
            <a:extLst>
              <a:ext uri="{FF2B5EF4-FFF2-40B4-BE49-F238E27FC236}">
                <a16:creationId xmlns:a16="http://schemas.microsoft.com/office/drawing/2014/main" xmlns="" id="{974990A6-6CB1-4E30-8BEA-78DE62C1CA7C}"/>
              </a:ext>
            </a:extLst>
          </p:cNvPr>
          <p:cNvGraphicFramePr/>
          <p:nvPr/>
        </p:nvGraphicFramePr>
        <p:xfrm>
          <a:off x="145915" y="1020052"/>
          <a:ext cx="8852169" cy="48178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xmlns="" id="{38EB4CBF-C1B5-C0B3-76F7-AEAF4A06F365}"/>
              </a:ext>
            </a:extLst>
          </p:cNvPr>
          <p:cNvSpPr/>
          <p:nvPr/>
        </p:nvSpPr>
        <p:spPr>
          <a:xfrm>
            <a:off x="977774" y="1294646"/>
            <a:ext cx="2480650" cy="461726"/>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PUBLIC SECTOR</a:t>
            </a:r>
            <a:endParaRPr lang="en-ZA" b="1" dirty="0">
              <a:solidFill>
                <a:schemeClr val="tx1"/>
              </a:solidFill>
            </a:endParaRPr>
          </a:p>
        </p:txBody>
      </p:sp>
      <p:sp>
        <p:nvSpPr>
          <p:cNvPr id="7" name="Rectangle 6">
            <a:extLst>
              <a:ext uri="{FF2B5EF4-FFF2-40B4-BE49-F238E27FC236}">
                <a16:creationId xmlns:a16="http://schemas.microsoft.com/office/drawing/2014/main" xmlns="" id="{D1F6DA8E-7968-50EA-7CEF-43C67F1FE304}"/>
              </a:ext>
            </a:extLst>
          </p:cNvPr>
          <p:cNvSpPr/>
          <p:nvPr/>
        </p:nvSpPr>
        <p:spPr>
          <a:xfrm>
            <a:off x="5068420" y="1286221"/>
            <a:ext cx="2480650" cy="46172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PRIVATE</a:t>
            </a:r>
            <a:r>
              <a:rPr lang="en-US" dirty="0">
                <a:solidFill>
                  <a:schemeClr val="tx1"/>
                </a:solidFill>
              </a:rPr>
              <a:t> </a:t>
            </a:r>
            <a:r>
              <a:rPr lang="en-US" b="1" dirty="0">
                <a:solidFill>
                  <a:schemeClr val="tx1"/>
                </a:solidFill>
              </a:rPr>
              <a:t>SECTOR</a:t>
            </a:r>
            <a:endParaRPr lang="en-ZA" b="1" dirty="0">
              <a:solidFill>
                <a:schemeClr val="tx1"/>
              </a:solidFill>
            </a:endParaRPr>
          </a:p>
        </p:txBody>
      </p:sp>
      <p:sp>
        <p:nvSpPr>
          <p:cNvPr id="9" name="Rectangle: Rounded Corners 8">
            <a:extLst>
              <a:ext uri="{FF2B5EF4-FFF2-40B4-BE49-F238E27FC236}">
                <a16:creationId xmlns:a16="http://schemas.microsoft.com/office/drawing/2014/main" xmlns="" id="{411E97DF-B725-B233-9EBB-58107DEC63F0}"/>
              </a:ext>
            </a:extLst>
          </p:cNvPr>
          <p:cNvSpPr/>
          <p:nvPr/>
        </p:nvSpPr>
        <p:spPr>
          <a:xfrm>
            <a:off x="1410593" y="2236206"/>
            <a:ext cx="1785269" cy="688063"/>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GAUTENG PROVINCIAL GOVERNMENT</a:t>
            </a:r>
            <a:endParaRPr lang="en-ZA" sz="1600" dirty="0">
              <a:solidFill>
                <a:schemeClr val="tx1"/>
              </a:solidFill>
            </a:endParaRPr>
          </a:p>
        </p:txBody>
      </p:sp>
      <p:sp>
        <p:nvSpPr>
          <p:cNvPr id="10" name="Rectangle: Rounded Corners 9">
            <a:extLst>
              <a:ext uri="{FF2B5EF4-FFF2-40B4-BE49-F238E27FC236}">
                <a16:creationId xmlns:a16="http://schemas.microsoft.com/office/drawing/2014/main" xmlns="" id="{4D6D6003-2B54-32A0-1D3F-73AC5D9D2488}"/>
              </a:ext>
            </a:extLst>
          </p:cNvPr>
          <p:cNvSpPr/>
          <p:nvPr/>
        </p:nvSpPr>
        <p:spPr>
          <a:xfrm>
            <a:off x="5532939" y="2214692"/>
            <a:ext cx="1720159" cy="68806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BOMBELA CONCESSION COMPANY</a:t>
            </a:r>
            <a:endParaRPr lang="en-ZA" sz="1600" dirty="0">
              <a:solidFill>
                <a:schemeClr val="tx1"/>
              </a:solidFill>
            </a:endParaRPr>
          </a:p>
        </p:txBody>
      </p:sp>
      <p:sp>
        <p:nvSpPr>
          <p:cNvPr id="11" name="Rectangle: Rounded Corners 10">
            <a:extLst>
              <a:ext uri="{FF2B5EF4-FFF2-40B4-BE49-F238E27FC236}">
                <a16:creationId xmlns:a16="http://schemas.microsoft.com/office/drawing/2014/main" xmlns="" id="{04CF92D3-8858-2CB3-35B3-3F4AE137CF63}"/>
              </a:ext>
            </a:extLst>
          </p:cNvPr>
          <p:cNvSpPr/>
          <p:nvPr/>
        </p:nvSpPr>
        <p:spPr>
          <a:xfrm>
            <a:off x="4428653" y="4015565"/>
            <a:ext cx="1720159" cy="68806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BOMBELA TURNKEY CONTRACTOR</a:t>
            </a:r>
            <a:endParaRPr lang="en-ZA" sz="1600" dirty="0">
              <a:solidFill>
                <a:schemeClr val="tx1"/>
              </a:solidFill>
            </a:endParaRPr>
          </a:p>
        </p:txBody>
      </p:sp>
      <p:sp>
        <p:nvSpPr>
          <p:cNvPr id="12" name="Rectangle: Rounded Corners 11">
            <a:extLst>
              <a:ext uri="{FF2B5EF4-FFF2-40B4-BE49-F238E27FC236}">
                <a16:creationId xmlns:a16="http://schemas.microsoft.com/office/drawing/2014/main" xmlns="" id="{0F6AB1D5-7895-C6D3-6130-B57243C85299}"/>
              </a:ext>
            </a:extLst>
          </p:cNvPr>
          <p:cNvSpPr/>
          <p:nvPr/>
        </p:nvSpPr>
        <p:spPr>
          <a:xfrm>
            <a:off x="6626299" y="4037074"/>
            <a:ext cx="1720159" cy="68806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BOMBELA OPERATING COMPANY</a:t>
            </a:r>
            <a:endParaRPr lang="en-ZA" sz="1600" dirty="0">
              <a:solidFill>
                <a:schemeClr val="tx1"/>
              </a:solidFill>
            </a:endParaRPr>
          </a:p>
        </p:txBody>
      </p:sp>
      <p:sp>
        <p:nvSpPr>
          <p:cNvPr id="13" name="Rectangle: Rounded Corners 12">
            <a:extLst>
              <a:ext uri="{FF2B5EF4-FFF2-40B4-BE49-F238E27FC236}">
                <a16:creationId xmlns:a16="http://schemas.microsoft.com/office/drawing/2014/main" xmlns="" id="{637C9BCA-B2BB-D0DB-A9F8-F72C2B779936}"/>
              </a:ext>
            </a:extLst>
          </p:cNvPr>
          <p:cNvSpPr/>
          <p:nvPr/>
        </p:nvSpPr>
        <p:spPr>
          <a:xfrm>
            <a:off x="497940" y="3245669"/>
            <a:ext cx="1720159" cy="688063"/>
          </a:xfrm>
          <a:prstGeom prst="round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GAUTRAIN MANAGEMENT AGENCY</a:t>
            </a:r>
            <a:endParaRPr lang="en-ZA" sz="1600" dirty="0">
              <a:solidFill>
                <a:schemeClr val="tx1"/>
              </a:solidFill>
            </a:endParaRPr>
          </a:p>
        </p:txBody>
      </p:sp>
      <p:sp>
        <p:nvSpPr>
          <p:cNvPr id="14" name="Oval 13">
            <a:extLst>
              <a:ext uri="{FF2B5EF4-FFF2-40B4-BE49-F238E27FC236}">
                <a16:creationId xmlns:a16="http://schemas.microsoft.com/office/drawing/2014/main" xmlns="" id="{741DE0BE-1A24-9729-00F1-32F01E0E4CD0}"/>
              </a:ext>
            </a:extLst>
          </p:cNvPr>
          <p:cNvSpPr/>
          <p:nvPr/>
        </p:nvSpPr>
        <p:spPr>
          <a:xfrm>
            <a:off x="4571999" y="4859920"/>
            <a:ext cx="1573793" cy="91440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1"/>
              </a:solidFill>
            </a:endParaRPr>
          </a:p>
          <a:p>
            <a:pPr algn="ctr"/>
            <a:r>
              <a:rPr lang="en-US" sz="1600" dirty="0">
                <a:solidFill>
                  <a:schemeClr val="tx1"/>
                </a:solidFill>
              </a:rPr>
              <a:t>DESIGN</a:t>
            </a:r>
            <a:r>
              <a:rPr lang="en-US" dirty="0">
                <a:solidFill>
                  <a:schemeClr val="tx1"/>
                </a:solidFill>
              </a:rPr>
              <a:t>  </a:t>
            </a:r>
            <a:r>
              <a:rPr lang="en-US" sz="1600" dirty="0">
                <a:solidFill>
                  <a:schemeClr val="tx1"/>
                </a:solidFill>
              </a:rPr>
              <a:t>AND</a:t>
            </a:r>
            <a:r>
              <a:rPr lang="en-US" dirty="0">
                <a:solidFill>
                  <a:schemeClr val="tx1"/>
                </a:solidFill>
              </a:rPr>
              <a:t> </a:t>
            </a:r>
            <a:r>
              <a:rPr lang="en-US" sz="1600" dirty="0">
                <a:solidFill>
                  <a:schemeClr val="tx1"/>
                </a:solidFill>
              </a:rPr>
              <a:t>BUILD</a:t>
            </a:r>
          </a:p>
          <a:p>
            <a:pPr algn="ctr"/>
            <a:endParaRPr lang="en-ZA" dirty="0">
              <a:solidFill>
                <a:schemeClr val="tx1"/>
              </a:solidFill>
            </a:endParaRPr>
          </a:p>
        </p:txBody>
      </p:sp>
      <p:sp>
        <p:nvSpPr>
          <p:cNvPr id="15" name="Oval 14">
            <a:extLst>
              <a:ext uri="{FF2B5EF4-FFF2-40B4-BE49-F238E27FC236}">
                <a16:creationId xmlns:a16="http://schemas.microsoft.com/office/drawing/2014/main" xmlns="" id="{BD17DF2E-017B-CC9D-CC3B-F44230B1BF17}"/>
              </a:ext>
            </a:extLst>
          </p:cNvPr>
          <p:cNvSpPr/>
          <p:nvPr/>
        </p:nvSpPr>
        <p:spPr>
          <a:xfrm>
            <a:off x="6666578" y="4859920"/>
            <a:ext cx="1573793" cy="91440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OPERATE AND</a:t>
            </a:r>
          </a:p>
          <a:p>
            <a:pPr algn="ctr"/>
            <a:r>
              <a:rPr lang="en-US" sz="1600" dirty="0">
                <a:solidFill>
                  <a:schemeClr val="tx1"/>
                </a:solidFill>
              </a:rPr>
              <a:t>MAINTAIN</a:t>
            </a:r>
          </a:p>
        </p:txBody>
      </p:sp>
      <p:cxnSp>
        <p:nvCxnSpPr>
          <p:cNvPr id="19" name="Straight Connector 18">
            <a:extLst>
              <a:ext uri="{FF2B5EF4-FFF2-40B4-BE49-F238E27FC236}">
                <a16:creationId xmlns:a16="http://schemas.microsoft.com/office/drawing/2014/main" xmlns="" id="{0F7A4E24-FBA1-C454-ED5D-25E29514C866}"/>
              </a:ext>
            </a:extLst>
          </p:cNvPr>
          <p:cNvCxnSpPr>
            <a:cxnSpLocks/>
            <a:stCxn id="9" idx="3"/>
            <a:endCxn id="10" idx="1"/>
          </p:cNvCxnSpPr>
          <p:nvPr/>
        </p:nvCxnSpPr>
        <p:spPr>
          <a:xfrm flipV="1">
            <a:off x="3195862" y="2558724"/>
            <a:ext cx="2337077" cy="21514"/>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Connector: Elbow 20">
            <a:extLst>
              <a:ext uri="{FF2B5EF4-FFF2-40B4-BE49-F238E27FC236}">
                <a16:creationId xmlns:a16="http://schemas.microsoft.com/office/drawing/2014/main" xmlns="" id="{00C74696-2D8B-EE51-A74F-3809289CC296}"/>
              </a:ext>
            </a:extLst>
          </p:cNvPr>
          <p:cNvCxnSpPr>
            <a:stCxn id="10" idx="2"/>
            <a:endCxn id="11" idx="0"/>
          </p:cNvCxnSpPr>
          <p:nvPr/>
        </p:nvCxnSpPr>
        <p:spPr>
          <a:xfrm rot="5400000">
            <a:off x="5284471" y="2907017"/>
            <a:ext cx="1112810" cy="1104286"/>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xmlns="" id="{045FDF6C-20B0-2AA6-4386-347CAAEBE320}"/>
              </a:ext>
            </a:extLst>
          </p:cNvPr>
          <p:cNvCxnSpPr>
            <a:stCxn id="12" idx="0"/>
          </p:cNvCxnSpPr>
          <p:nvPr/>
        </p:nvCxnSpPr>
        <p:spPr>
          <a:xfrm flipH="1" flipV="1">
            <a:off x="7486378" y="3428999"/>
            <a:ext cx="1" cy="608075"/>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xmlns="" id="{DE6F5A47-BB53-7ABF-40CB-E924DE21E26D}"/>
              </a:ext>
            </a:extLst>
          </p:cNvPr>
          <p:cNvCxnSpPr>
            <a:cxnSpLocks/>
          </p:cNvCxnSpPr>
          <p:nvPr/>
        </p:nvCxnSpPr>
        <p:spPr>
          <a:xfrm flipH="1">
            <a:off x="6284376" y="3444079"/>
            <a:ext cx="1217665" cy="15081"/>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xmlns="" id="{A5420C77-0FB0-CD79-B5B6-2A4022908750}"/>
              </a:ext>
            </a:extLst>
          </p:cNvPr>
          <p:cNvCxnSpPr>
            <a:cxnSpLocks/>
            <a:stCxn id="9" idx="1"/>
          </p:cNvCxnSpPr>
          <p:nvPr/>
        </p:nvCxnSpPr>
        <p:spPr>
          <a:xfrm flipH="1">
            <a:off x="977774" y="2580238"/>
            <a:ext cx="432819"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xmlns="" id="{83DA091D-DB2F-F8E4-2CDA-725848B419B2}"/>
              </a:ext>
            </a:extLst>
          </p:cNvPr>
          <p:cNvCxnSpPr/>
          <p:nvPr/>
        </p:nvCxnSpPr>
        <p:spPr>
          <a:xfrm>
            <a:off x="977774" y="2580238"/>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xmlns="" id="{9F132F43-4372-B1DE-E39B-975A506F5DA3}"/>
              </a:ext>
            </a:extLst>
          </p:cNvPr>
          <p:cNvCxnSpPr/>
          <p:nvPr/>
        </p:nvCxnSpPr>
        <p:spPr>
          <a:xfrm>
            <a:off x="977774" y="2580238"/>
            <a:ext cx="0" cy="665431"/>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91567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ON THE DEFINITIONS</a:t>
            </a:r>
            <a:endParaRPr lang="en-ZA" dirty="0"/>
          </a:p>
        </p:txBody>
      </p:sp>
      <p:graphicFrame>
        <p:nvGraphicFramePr>
          <p:cNvPr id="7" name="Table 4">
            <a:extLst>
              <a:ext uri="{FF2B5EF4-FFF2-40B4-BE49-F238E27FC236}">
                <a16:creationId xmlns:a16="http://schemas.microsoft.com/office/drawing/2014/main" xmlns="" id="{63047B5F-19B5-4C42-9ECC-67AC841F0AF4}"/>
              </a:ext>
            </a:extLst>
          </p:cNvPr>
          <p:cNvGraphicFramePr>
            <a:graphicFrameLocks noGrp="1"/>
          </p:cNvGraphicFramePr>
          <p:nvPr>
            <p:extLst>
              <p:ext uri="{D42A27DB-BD31-4B8C-83A1-F6EECF244321}">
                <p14:modId xmlns:p14="http://schemas.microsoft.com/office/powerpoint/2010/main" xmlns="" val="3605777489"/>
              </p:ext>
            </p:extLst>
          </p:nvPr>
        </p:nvGraphicFramePr>
        <p:xfrm>
          <a:off x="362354" y="702548"/>
          <a:ext cx="8229601" cy="4580655"/>
        </p:xfrm>
        <a:graphic>
          <a:graphicData uri="http://schemas.openxmlformats.org/drawingml/2006/table">
            <a:tbl>
              <a:tblPr firstRow="1" bandRow="1">
                <a:tableStyleId>{5C22544A-7EE6-4342-B048-85BDC9FD1C3A}</a:tableStyleId>
              </a:tblPr>
              <a:tblGrid>
                <a:gridCol w="887024">
                  <a:extLst>
                    <a:ext uri="{9D8B030D-6E8A-4147-A177-3AD203B41FA5}">
                      <a16:colId xmlns:a16="http://schemas.microsoft.com/office/drawing/2014/main" xmlns="" val="3326950445"/>
                    </a:ext>
                  </a:extLst>
                </a:gridCol>
                <a:gridCol w="2734191">
                  <a:extLst>
                    <a:ext uri="{9D8B030D-6E8A-4147-A177-3AD203B41FA5}">
                      <a16:colId xmlns:a16="http://schemas.microsoft.com/office/drawing/2014/main" xmlns="" val="1303422664"/>
                    </a:ext>
                  </a:extLst>
                </a:gridCol>
                <a:gridCol w="3367845">
                  <a:extLst>
                    <a:ext uri="{9D8B030D-6E8A-4147-A177-3AD203B41FA5}">
                      <a16:colId xmlns:a16="http://schemas.microsoft.com/office/drawing/2014/main" xmlns="" val="531436590"/>
                    </a:ext>
                  </a:extLst>
                </a:gridCol>
                <a:gridCol w="1240541">
                  <a:extLst>
                    <a:ext uri="{9D8B030D-6E8A-4147-A177-3AD203B41FA5}">
                      <a16:colId xmlns:a16="http://schemas.microsoft.com/office/drawing/2014/main" xmlns="" val="1986502713"/>
                    </a:ext>
                  </a:extLst>
                </a:gridCol>
              </a:tblGrid>
              <a:tr h="510182">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4070473">
                <a:tc>
                  <a:txBody>
                    <a:bodyPr/>
                    <a:lstStyle/>
                    <a:p>
                      <a:pPr algn="l"/>
                      <a:r>
                        <a:rPr lang="en-ZA" sz="1200" dirty="0">
                          <a:solidFill>
                            <a:srgbClr val="832421"/>
                          </a:solidFill>
                        </a:rPr>
                        <a:t>Section</a:t>
                      </a:r>
                    </a:p>
                    <a:p>
                      <a:pPr algn="l"/>
                      <a:r>
                        <a:rPr lang="en-ZA" sz="1200" dirty="0">
                          <a:solidFill>
                            <a:srgbClr val="832421"/>
                          </a:solidFill>
                        </a:rPr>
                        <a:t>30(1)</a:t>
                      </a:r>
                    </a:p>
                  </a:txBody>
                  <a:tcPr>
                    <a:solidFill>
                      <a:schemeClr val="bg1">
                        <a:lumMod val="95000"/>
                      </a:schemeClr>
                    </a:solidFill>
                  </a:tcPr>
                </a:tc>
                <a:tc>
                  <a:txBody>
                    <a:bodyPr/>
                    <a:lstStyle/>
                    <a:p>
                      <a:pPr algn="just"/>
                      <a:r>
                        <a:rPr lang="en-US" sz="1200" dirty="0">
                          <a:solidFill>
                            <a:srgbClr val="832421"/>
                          </a:solidFill>
                        </a:rPr>
                        <a:t>30. (1) Any person who wants to undertake any railway or railway operation must apply to the Regulator, in the prescribed manner, for a safety permit, but in the case of a person who-</a:t>
                      </a:r>
                    </a:p>
                    <a:p>
                      <a:pPr algn="just"/>
                      <a:r>
                        <a:rPr lang="en-US" sz="1200" dirty="0">
                          <a:solidFill>
                            <a:srgbClr val="832421"/>
                          </a:solidFill>
                        </a:rPr>
                        <a:t>(a) is a concessionaire;</a:t>
                      </a:r>
                    </a:p>
                    <a:p>
                      <a:pPr algn="just"/>
                      <a:r>
                        <a:rPr lang="en-US" sz="1200" dirty="0">
                          <a:solidFill>
                            <a:srgbClr val="832421"/>
                          </a:solidFill>
                        </a:rPr>
                        <a:t>(b) operates, constructs, maintains or manages a railway; or</a:t>
                      </a:r>
                    </a:p>
                    <a:p>
                      <a:pPr algn="just"/>
                      <a:r>
                        <a:rPr lang="en-US" sz="1200" dirty="0">
                          <a:solidFill>
                            <a:srgbClr val="832421"/>
                          </a:solidFill>
                        </a:rPr>
                        <a:t>(c) conducts or undertakes railway operations on behalf of another person who owns, finances or controls the relevant assets, that concessionaire or that person who so operates, constructs, maintains or manages that railway or who so conducts or undertakes such railway operations is, for purposes of this Chapter, regarded as being the applicant or safety permit holder, as the case may be.</a:t>
                      </a:r>
                      <a:endParaRPr lang="en-ZA" sz="1200" dirty="0">
                        <a:solidFill>
                          <a:srgbClr val="832421"/>
                        </a:solidFill>
                      </a:endParaRPr>
                    </a:p>
                  </a:txBody>
                  <a:tcPr>
                    <a:solidFill>
                      <a:schemeClr val="bg1">
                        <a:lumMod val="95000"/>
                      </a:schemeClr>
                    </a:solidFill>
                  </a:tcPr>
                </a:tc>
                <a:tc>
                  <a:txBody>
                    <a:bodyPr/>
                    <a:lstStyle/>
                    <a:p>
                      <a:pPr algn="just"/>
                      <a:r>
                        <a:rPr lang="en-US" sz="1200" dirty="0">
                          <a:solidFill>
                            <a:srgbClr val="832421"/>
                          </a:solidFill>
                        </a:rPr>
                        <a:t>30. (1) Any person who wants to undertake any railway or railway operation must apply to the Regulator, in the prescribed manner, for a safety permit </a:t>
                      </a:r>
                      <a:r>
                        <a:rPr lang="en-US" sz="1200" b="0" i="1" u="sng" dirty="0">
                          <a:solidFill>
                            <a:srgbClr val="832421"/>
                          </a:solidFill>
                        </a:rPr>
                        <a:t>[as defined.]</a:t>
                      </a:r>
                      <a:r>
                        <a:rPr lang="en-US" sz="1200" dirty="0">
                          <a:solidFill>
                            <a:srgbClr val="832421"/>
                          </a:solidFill>
                        </a:rPr>
                        <a:t> </a:t>
                      </a:r>
                      <a:r>
                        <a:rPr lang="en-US" sz="1200" strike="sngStrike" baseline="0" dirty="0">
                          <a:solidFill>
                            <a:srgbClr val="832421"/>
                          </a:solidFill>
                        </a:rPr>
                        <a:t>but in the case of a person who-</a:t>
                      </a:r>
                    </a:p>
                    <a:p>
                      <a:pPr algn="just"/>
                      <a:r>
                        <a:rPr lang="en-US" sz="1200" strike="sngStrike" baseline="0" dirty="0">
                          <a:solidFill>
                            <a:srgbClr val="832421"/>
                          </a:solidFill>
                        </a:rPr>
                        <a:t>(a) is a concessionaire;</a:t>
                      </a:r>
                    </a:p>
                    <a:p>
                      <a:pPr algn="just"/>
                      <a:r>
                        <a:rPr lang="en-US" sz="1200" strike="sngStrike" baseline="0" dirty="0">
                          <a:solidFill>
                            <a:srgbClr val="832421"/>
                          </a:solidFill>
                        </a:rPr>
                        <a:t>(b) operates, constructs, maintains or manages a railway; or</a:t>
                      </a:r>
                    </a:p>
                    <a:p>
                      <a:pPr algn="just"/>
                      <a:r>
                        <a:rPr lang="en-US" sz="1200" strike="sngStrike" baseline="0" dirty="0">
                          <a:solidFill>
                            <a:srgbClr val="832421"/>
                          </a:solidFill>
                        </a:rPr>
                        <a:t>(c) conducts or undertakes railway operations on behalf of another person who owns, finances or controls the relevant assets, that concessionaire or that person who so operates, constructs, maintains or manages that railway or who so conducts or undertakes such railway operations is, for purposes of this Chapter, regarded as being the applicant or safety permit holder, as the case may be.</a:t>
                      </a:r>
                      <a:endParaRPr lang="en-ZA" sz="1200" strike="sngStrike" baseline="0" dirty="0">
                        <a:solidFill>
                          <a:srgbClr val="832421"/>
                        </a:solidFill>
                      </a:endParaRPr>
                    </a:p>
                    <a:p>
                      <a:endParaRPr lang="en-ZA" sz="1400" dirty="0">
                        <a:solidFill>
                          <a:srgbClr val="832421"/>
                        </a:solidFill>
                      </a:endParaRPr>
                    </a:p>
                  </a:txBody>
                  <a:tcPr>
                    <a:solidFill>
                      <a:schemeClr val="bg1">
                        <a:lumMod val="95000"/>
                      </a:schemeClr>
                    </a:solidFill>
                  </a:tcPr>
                </a:tc>
                <a:tc>
                  <a:txBody>
                    <a:bodyPr/>
                    <a:lstStyle/>
                    <a:p>
                      <a:endParaRPr lang="en-ZA" sz="18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bl>
          </a:graphicData>
        </a:graphic>
      </p:graphicFrame>
    </p:spTree>
    <p:extLst>
      <p:ext uri="{BB962C8B-B14F-4D97-AF65-F5344CB8AC3E}">
        <p14:creationId xmlns:p14="http://schemas.microsoft.com/office/powerpoint/2010/main" xmlns="" val="85688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SAFETY PERMIT HOLDER</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3297383369"/>
              </p:ext>
            </p:extLst>
          </p:nvPr>
        </p:nvGraphicFramePr>
        <p:xfrm>
          <a:off x="244407" y="556635"/>
          <a:ext cx="8655186" cy="5572866"/>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3096040">
                  <a:extLst>
                    <a:ext uri="{9D8B030D-6E8A-4147-A177-3AD203B41FA5}">
                      <a16:colId xmlns:a16="http://schemas.microsoft.com/office/drawing/2014/main" xmlns="" val="1303422664"/>
                    </a:ext>
                  </a:extLst>
                </a:gridCol>
                <a:gridCol w="2782111">
                  <a:extLst>
                    <a:ext uri="{9D8B030D-6E8A-4147-A177-3AD203B41FA5}">
                      <a16:colId xmlns:a16="http://schemas.microsoft.com/office/drawing/2014/main" xmlns="" val="531436590"/>
                    </a:ext>
                  </a:extLst>
                </a:gridCol>
                <a:gridCol w="1643974">
                  <a:extLst>
                    <a:ext uri="{9D8B030D-6E8A-4147-A177-3AD203B41FA5}">
                      <a16:colId xmlns:a16="http://schemas.microsoft.com/office/drawing/2014/main" xmlns="" val="1986502713"/>
                    </a:ext>
                  </a:extLst>
                </a:gridCol>
              </a:tblGrid>
              <a:tr h="482706">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1494889">
                <a:tc>
                  <a:txBody>
                    <a:bodyPr/>
                    <a:lstStyle/>
                    <a:p>
                      <a:pPr algn="l"/>
                      <a:r>
                        <a:rPr lang="en-ZA" sz="1400" dirty="0">
                          <a:solidFill>
                            <a:srgbClr val="832421"/>
                          </a:solidFill>
                        </a:rPr>
                        <a:t>Section 1 -</a:t>
                      </a:r>
                    </a:p>
                    <a:p>
                      <a:pPr algn="l"/>
                      <a:r>
                        <a:rPr lang="en-ZA" sz="1400" dirty="0">
                          <a:solidFill>
                            <a:srgbClr val="832421"/>
                          </a:solidFill>
                        </a:rPr>
                        <a:t>Definitions</a:t>
                      </a:r>
                    </a:p>
                  </a:txBody>
                  <a:tcPr>
                    <a:solidFill>
                      <a:schemeClr val="bg1">
                        <a:lumMod val="95000"/>
                      </a:schemeClr>
                    </a:solidFill>
                  </a:tcPr>
                </a:tc>
                <a:tc>
                  <a:txBody>
                    <a:bodyPr/>
                    <a:lstStyle/>
                    <a:p>
                      <a:pPr algn="just"/>
                      <a:r>
                        <a:rPr lang="en-US" sz="1400" b="1" dirty="0">
                          <a:solidFill>
                            <a:srgbClr val="832421"/>
                          </a:solidFill>
                        </a:rPr>
                        <a:t>‘‘safety permit’’ </a:t>
                      </a:r>
                      <a:r>
                        <a:rPr lang="en-US" sz="1400" dirty="0">
                          <a:solidFill>
                            <a:srgbClr val="832421"/>
                          </a:solidFill>
                        </a:rPr>
                        <a:t>means a permit</a:t>
                      </a:r>
                    </a:p>
                    <a:p>
                      <a:pPr algn="just"/>
                      <a:r>
                        <a:rPr lang="en-US" sz="1400" dirty="0">
                          <a:solidFill>
                            <a:srgbClr val="832421"/>
                          </a:solidFill>
                        </a:rPr>
                        <a:t>contemplated in section 30</a:t>
                      </a:r>
                      <a:endParaRPr lang="en-ZA" sz="1400" dirty="0">
                        <a:solidFill>
                          <a:srgbClr val="832421"/>
                        </a:solidFill>
                      </a:endParaRPr>
                    </a:p>
                  </a:txBody>
                  <a:tcPr>
                    <a:solidFill>
                      <a:schemeClr val="bg1">
                        <a:lumMod val="95000"/>
                      </a:schemeClr>
                    </a:solidFill>
                  </a:tcPr>
                </a:tc>
                <a:tc>
                  <a:txBody>
                    <a:bodyPr/>
                    <a:lstStyle/>
                    <a:p>
                      <a:pPr algn="just"/>
                      <a:r>
                        <a:rPr lang="en-US" sz="1400" b="1" i="0" dirty="0">
                          <a:solidFill>
                            <a:srgbClr val="832421"/>
                          </a:solidFill>
                        </a:rPr>
                        <a:t>“safety permit” </a:t>
                      </a:r>
                      <a:r>
                        <a:rPr lang="en-US" sz="1400" i="0" dirty="0">
                          <a:solidFill>
                            <a:srgbClr val="832421"/>
                          </a:solidFill>
                        </a:rPr>
                        <a:t>means a </a:t>
                      </a:r>
                      <a:r>
                        <a:rPr lang="en-US" sz="1400" i="0" strike="sngStrike" baseline="0" dirty="0">
                          <a:solidFill>
                            <a:srgbClr val="832421"/>
                          </a:solidFill>
                        </a:rPr>
                        <a:t>permit contemplated in section 30 [</a:t>
                      </a:r>
                      <a:r>
                        <a:rPr lang="en-US" sz="1400" i="1" u="sng" dirty="0">
                          <a:solidFill>
                            <a:srgbClr val="832421"/>
                          </a:solidFill>
                        </a:rPr>
                        <a:t>license</a:t>
                      </a:r>
                    </a:p>
                    <a:p>
                      <a:pPr algn="just"/>
                      <a:r>
                        <a:rPr lang="en-US" sz="1400" i="1" u="sng" dirty="0">
                          <a:solidFill>
                            <a:srgbClr val="832421"/>
                          </a:solidFill>
                        </a:rPr>
                        <a:t>issued to a concession network</a:t>
                      </a:r>
                    </a:p>
                    <a:p>
                      <a:pPr algn="just"/>
                      <a:r>
                        <a:rPr lang="en-US" sz="1400" i="1" u="sng" dirty="0">
                          <a:solidFill>
                            <a:srgbClr val="832421"/>
                          </a:solidFill>
                        </a:rPr>
                        <a:t>operator, network operator, train operator or station operator or any combination thereof, to construct, operate or maintain a railway operation];</a:t>
                      </a:r>
                      <a:endParaRPr lang="en-ZA" sz="1400" i="1" u="sng" strike="sngStrike" dirty="0">
                        <a:solidFill>
                          <a:srgbClr val="832421"/>
                        </a:solidFill>
                      </a:endParaRP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r h="2903534">
                <a:tc>
                  <a:txBody>
                    <a:bodyPr/>
                    <a:lstStyle/>
                    <a:p>
                      <a:pPr algn="l"/>
                      <a:r>
                        <a:rPr lang="en-ZA" sz="1400" dirty="0">
                          <a:solidFill>
                            <a:srgbClr val="832421"/>
                          </a:solidFill>
                        </a:rPr>
                        <a:t>Section 1 -</a:t>
                      </a:r>
                    </a:p>
                    <a:p>
                      <a:pPr algn="l"/>
                      <a:r>
                        <a:rPr lang="en-ZA" sz="1400" dirty="0">
                          <a:solidFill>
                            <a:srgbClr val="832421"/>
                          </a:solidFill>
                        </a:rPr>
                        <a:t>Definitions</a:t>
                      </a:r>
                    </a:p>
                  </a:txBody>
                  <a:tcPr>
                    <a:solidFill>
                      <a:schemeClr val="bg1">
                        <a:lumMod val="95000"/>
                      </a:schemeClr>
                    </a:solidFill>
                  </a:tcPr>
                </a:tc>
                <a:tc>
                  <a:txBody>
                    <a:bodyPr/>
                    <a:lstStyle/>
                    <a:p>
                      <a:pPr algn="just"/>
                      <a:endParaRPr lang="en-ZA" sz="1400" dirty="0">
                        <a:solidFill>
                          <a:srgbClr val="832421"/>
                        </a:solidFill>
                      </a:endParaRPr>
                    </a:p>
                  </a:txBody>
                  <a:tcPr>
                    <a:solidFill>
                      <a:schemeClr val="bg1">
                        <a:lumMod val="95000"/>
                      </a:schemeClr>
                    </a:solidFill>
                  </a:tcPr>
                </a:tc>
                <a:tc>
                  <a:txBody>
                    <a:bodyPr/>
                    <a:lstStyle/>
                    <a:p>
                      <a:pPr algn="just"/>
                      <a:r>
                        <a:rPr lang="en-US" sz="1400" b="0" i="1" u="sng" dirty="0">
                          <a:solidFill>
                            <a:srgbClr val="832421"/>
                          </a:solidFill>
                        </a:rPr>
                        <a:t>[</a:t>
                      </a:r>
                      <a:r>
                        <a:rPr lang="en-US" sz="1400" b="1" i="1" u="sng" dirty="0">
                          <a:solidFill>
                            <a:srgbClr val="832421"/>
                          </a:solidFill>
                        </a:rPr>
                        <a:t>“concession network</a:t>
                      </a:r>
                    </a:p>
                    <a:p>
                      <a:pPr algn="just"/>
                      <a:r>
                        <a:rPr lang="en-US" sz="1400" b="1" i="1" u="sng" dirty="0">
                          <a:solidFill>
                            <a:srgbClr val="832421"/>
                          </a:solidFill>
                        </a:rPr>
                        <a:t>operator” </a:t>
                      </a:r>
                      <a:r>
                        <a:rPr lang="en-US" sz="1400" i="1" u="sng" dirty="0">
                          <a:solidFill>
                            <a:srgbClr val="832421"/>
                          </a:solidFill>
                        </a:rPr>
                        <a:t>means the entity</a:t>
                      </a:r>
                    </a:p>
                    <a:p>
                      <a:pPr algn="just"/>
                      <a:r>
                        <a:rPr lang="en-US" sz="1400" i="1" u="sng" dirty="0">
                          <a:solidFill>
                            <a:srgbClr val="832421"/>
                          </a:solidFill>
                        </a:rPr>
                        <a:t>within a Public Private</a:t>
                      </a:r>
                    </a:p>
                    <a:p>
                      <a:pPr algn="just"/>
                      <a:r>
                        <a:rPr lang="en-US" sz="1400" i="1" u="sng" dirty="0">
                          <a:solidFill>
                            <a:srgbClr val="832421"/>
                          </a:solidFill>
                        </a:rPr>
                        <a:t>Partnership arrangement that,</a:t>
                      </a:r>
                    </a:p>
                    <a:p>
                      <a:pPr algn="just"/>
                      <a:r>
                        <a:rPr lang="en-US" sz="1400" i="1" u="sng" dirty="0">
                          <a:solidFill>
                            <a:srgbClr val="832421"/>
                          </a:solidFill>
                        </a:rPr>
                        <a:t>although not the owner of the</a:t>
                      </a:r>
                    </a:p>
                    <a:p>
                      <a:pPr algn="just"/>
                      <a:r>
                        <a:rPr lang="en-US" sz="1400" i="1" u="sng" dirty="0">
                          <a:solidFill>
                            <a:srgbClr val="832421"/>
                          </a:solidFill>
                        </a:rPr>
                        <a:t>network, is contractually,</a:t>
                      </a:r>
                    </a:p>
                    <a:p>
                      <a:pPr algn="just"/>
                      <a:r>
                        <a:rPr lang="en-US" sz="1400" i="1" u="sng" dirty="0">
                          <a:solidFill>
                            <a:srgbClr val="832421"/>
                          </a:solidFill>
                        </a:rPr>
                        <a:t>practically and physically</a:t>
                      </a:r>
                    </a:p>
                    <a:p>
                      <a:pPr algn="just"/>
                      <a:r>
                        <a:rPr lang="en-US" sz="1400" i="1" u="sng" dirty="0">
                          <a:solidFill>
                            <a:srgbClr val="832421"/>
                          </a:solidFill>
                        </a:rPr>
                        <a:t>responsible for the operation of</a:t>
                      </a:r>
                    </a:p>
                    <a:p>
                      <a:pPr algn="just"/>
                      <a:r>
                        <a:rPr lang="en-US" sz="1400" i="1" u="sng" dirty="0">
                          <a:solidFill>
                            <a:srgbClr val="832421"/>
                          </a:solidFill>
                        </a:rPr>
                        <a:t>a railway, including:</a:t>
                      </a:r>
                    </a:p>
                    <a:p>
                      <a:pPr algn="just"/>
                      <a:r>
                        <a:rPr lang="en-US" sz="1400" i="1" u="sng" dirty="0">
                          <a:solidFill>
                            <a:srgbClr val="832421"/>
                          </a:solidFill>
                        </a:rPr>
                        <a:t>(a) the safety of a network or</a:t>
                      </a:r>
                    </a:p>
                    <a:p>
                      <a:pPr algn="just"/>
                      <a:r>
                        <a:rPr lang="en-US" sz="1400" i="1" u="sng" dirty="0">
                          <a:solidFill>
                            <a:srgbClr val="832421"/>
                          </a:solidFill>
                        </a:rPr>
                        <a:t>part thereof,</a:t>
                      </a:r>
                    </a:p>
                    <a:p>
                      <a:pPr algn="just"/>
                      <a:r>
                        <a:rPr lang="en-US" sz="1400" i="1" u="sng" dirty="0">
                          <a:solidFill>
                            <a:srgbClr val="832421"/>
                          </a:solidFill>
                        </a:rPr>
                        <a:t>and</a:t>
                      </a:r>
                    </a:p>
                    <a:p>
                      <a:pPr algn="just"/>
                      <a:r>
                        <a:rPr lang="en-US" sz="1400" i="1" u="sng" dirty="0">
                          <a:solidFill>
                            <a:srgbClr val="832421"/>
                          </a:solidFill>
                        </a:rPr>
                        <a:t>(b) authorising and directing the</a:t>
                      </a:r>
                    </a:p>
                    <a:p>
                      <a:pPr algn="just"/>
                      <a:r>
                        <a:rPr lang="en-US" sz="1400" i="1" u="sng" dirty="0">
                          <a:solidFill>
                            <a:srgbClr val="832421"/>
                          </a:solidFill>
                        </a:rPr>
                        <a:t>safe and secure movement of</a:t>
                      </a:r>
                    </a:p>
                    <a:p>
                      <a:pPr algn="just"/>
                      <a:r>
                        <a:rPr lang="en-US" sz="1400" i="1" u="sng" dirty="0">
                          <a:solidFill>
                            <a:srgbClr val="832421"/>
                          </a:solidFill>
                        </a:rPr>
                        <a:t>rolling stock on a network;]</a:t>
                      </a:r>
                      <a:endParaRPr lang="en-ZA" sz="1400" i="1" u="sng" dirty="0">
                        <a:solidFill>
                          <a:srgbClr val="832421"/>
                        </a:solidFill>
                      </a:endParaRPr>
                    </a:p>
                  </a:txBody>
                  <a:tcPr>
                    <a:solidFill>
                      <a:schemeClr val="bg1">
                        <a:lumMod val="95000"/>
                      </a:schemeClr>
                    </a:solidFill>
                  </a:tcPr>
                </a:tc>
                <a:tc>
                  <a:txBody>
                    <a:bodyPr/>
                    <a:lstStyle/>
                    <a:p>
                      <a:r>
                        <a:rPr lang="en-US" sz="1400" dirty="0">
                          <a:solidFill>
                            <a:srgbClr val="832421"/>
                          </a:solidFill>
                        </a:rPr>
                        <a:t>New definition</a:t>
                      </a:r>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3653046946"/>
                  </a:ext>
                </a:extLst>
              </a:tr>
            </a:tbl>
          </a:graphicData>
        </a:graphic>
      </p:graphicFrame>
    </p:spTree>
    <p:extLst>
      <p:ext uri="{BB962C8B-B14F-4D97-AF65-F5344CB8AC3E}">
        <p14:creationId xmlns:p14="http://schemas.microsoft.com/office/powerpoint/2010/main" xmlns="" val="952895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SAFETY PERMIT HOLDER</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1043186798"/>
              </p:ext>
            </p:extLst>
          </p:nvPr>
        </p:nvGraphicFramePr>
        <p:xfrm>
          <a:off x="362354" y="1227843"/>
          <a:ext cx="8655186" cy="209675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3154406">
                  <a:extLst>
                    <a:ext uri="{9D8B030D-6E8A-4147-A177-3AD203B41FA5}">
                      <a16:colId xmlns:a16="http://schemas.microsoft.com/office/drawing/2014/main" xmlns="" val="1303422664"/>
                    </a:ext>
                  </a:extLst>
                </a:gridCol>
                <a:gridCol w="2513402">
                  <a:extLst>
                    <a:ext uri="{9D8B030D-6E8A-4147-A177-3AD203B41FA5}">
                      <a16:colId xmlns:a16="http://schemas.microsoft.com/office/drawing/2014/main" xmlns="" val="531436590"/>
                    </a:ext>
                  </a:extLst>
                </a:gridCol>
                <a:gridCol w="1854317">
                  <a:extLst>
                    <a:ext uri="{9D8B030D-6E8A-4147-A177-3AD203B41FA5}">
                      <a16:colId xmlns:a16="http://schemas.microsoft.com/office/drawing/2014/main" xmlns="" val="1986502713"/>
                    </a:ext>
                  </a:extLst>
                </a:gridCol>
              </a:tblGrid>
              <a:tr h="511790">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1202982">
                <a:tc>
                  <a:txBody>
                    <a:bodyPr/>
                    <a:lstStyle/>
                    <a:p>
                      <a:pPr algn="l"/>
                      <a:r>
                        <a:rPr lang="en-ZA" sz="1400" dirty="0">
                          <a:solidFill>
                            <a:srgbClr val="832421"/>
                          </a:solidFill>
                        </a:rPr>
                        <a:t>Section 1 -</a:t>
                      </a:r>
                    </a:p>
                    <a:p>
                      <a:pPr algn="l"/>
                      <a:r>
                        <a:rPr lang="en-ZA" sz="1400" dirty="0">
                          <a:solidFill>
                            <a:srgbClr val="832421"/>
                          </a:solidFill>
                        </a:rPr>
                        <a:t>Definitions</a:t>
                      </a:r>
                    </a:p>
                  </a:txBody>
                  <a:tcPr>
                    <a:solidFill>
                      <a:schemeClr val="bg1">
                        <a:lumMod val="95000"/>
                      </a:schemeClr>
                    </a:solidFill>
                  </a:tcPr>
                </a:tc>
                <a:tc>
                  <a:txBody>
                    <a:bodyPr/>
                    <a:lstStyle/>
                    <a:p>
                      <a:pPr algn="just"/>
                      <a:endParaRPr lang="en-ZA" sz="1400" dirty="0">
                        <a:solidFill>
                          <a:srgbClr val="832421"/>
                        </a:solidFill>
                      </a:endParaRPr>
                    </a:p>
                  </a:txBody>
                  <a:tcPr>
                    <a:solidFill>
                      <a:schemeClr val="bg1">
                        <a:lumMod val="95000"/>
                      </a:schemeClr>
                    </a:solidFill>
                  </a:tcPr>
                </a:tc>
                <a:tc>
                  <a:txBody>
                    <a:bodyPr/>
                    <a:lstStyle/>
                    <a:p>
                      <a:r>
                        <a:rPr lang="en-US" sz="1400" b="0" i="1" u="sng" dirty="0">
                          <a:solidFill>
                            <a:srgbClr val="832421"/>
                          </a:solidFill>
                        </a:rPr>
                        <a:t>[</a:t>
                      </a:r>
                      <a:r>
                        <a:rPr lang="en-US" sz="1400" b="1" i="1" u="sng" dirty="0">
                          <a:solidFill>
                            <a:srgbClr val="832421"/>
                          </a:solidFill>
                        </a:rPr>
                        <a:t>“Public Private Partnership</a:t>
                      </a:r>
                    </a:p>
                    <a:p>
                      <a:r>
                        <a:rPr lang="en-US" sz="1400" b="1" i="1" u="sng" dirty="0">
                          <a:solidFill>
                            <a:srgbClr val="832421"/>
                          </a:solidFill>
                        </a:rPr>
                        <a:t>arrangement” </a:t>
                      </a:r>
                      <a:r>
                        <a:rPr lang="en-US" sz="1400" i="1" u="sng" dirty="0">
                          <a:solidFill>
                            <a:srgbClr val="832421"/>
                          </a:solidFill>
                        </a:rPr>
                        <a:t>means a public</a:t>
                      </a:r>
                    </a:p>
                    <a:p>
                      <a:r>
                        <a:rPr lang="en-US" sz="1400" i="1" u="sng" dirty="0">
                          <a:solidFill>
                            <a:srgbClr val="832421"/>
                          </a:solidFill>
                        </a:rPr>
                        <a:t>private partnership or PPP as</a:t>
                      </a:r>
                    </a:p>
                    <a:p>
                      <a:r>
                        <a:rPr lang="en-US" sz="1400" i="1" u="sng" dirty="0">
                          <a:solidFill>
                            <a:srgbClr val="832421"/>
                          </a:solidFill>
                        </a:rPr>
                        <a:t>that term is defined in terms of</a:t>
                      </a:r>
                    </a:p>
                    <a:p>
                      <a:r>
                        <a:rPr lang="en-US" sz="1400" i="1" u="sng" dirty="0">
                          <a:solidFill>
                            <a:srgbClr val="832421"/>
                          </a:solidFill>
                        </a:rPr>
                        <a:t>Treasury Regulation 16 to the</a:t>
                      </a:r>
                    </a:p>
                    <a:p>
                      <a:r>
                        <a:rPr lang="en-US" sz="1400" i="1" u="sng" dirty="0">
                          <a:solidFill>
                            <a:srgbClr val="832421"/>
                          </a:solidFill>
                        </a:rPr>
                        <a:t>Public Finance Management</a:t>
                      </a:r>
                    </a:p>
                    <a:p>
                      <a:r>
                        <a:rPr lang="en-US" sz="1400" i="1" u="sng" dirty="0">
                          <a:solidFill>
                            <a:srgbClr val="832421"/>
                          </a:solidFill>
                        </a:rPr>
                        <a:t>Act, No.1 of 1999;]</a:t>
                      </a:r>
                      <a:endParaRPr lang="en-ZA" sz="1400" i="1" u="sng" dirty="0">
                        <a:solidFill>
                          <a:srgbClr val="832421"/>
                        </a:solidFill>
                      </a:endParaRPr>
                    </a:p>
                  </a:txBody>
                  <a:tcPr>
                    <a:solidFill>
                      <a:schemeClr val="bg1">
                        <a:lumMod val="95000"/>
                      </a:schemeClr>
                    </a:solidFill>
                  </a:tcPr>
                </a:tc>
                <a:tc>
                  <a:txBody>
                    <a:bodyPr/>
                    <a:lstStyle/>
                    <a:p>
                      <a:r>
                        <a:rPr lang="en-US" sz="1400" dirty="0">
                          <a:solidFill>
                            <a:srgbClr val="832421"/>
                          </a:solidFill>
                        </a:rPr>
                        <a:t>New definition</a:t>
                      </a:r>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bl>
          </a:graphicData>
        </a:graphic>
      </p:graphicFrame>
    </p:spTree>
    <p:extLst>
      <p:ext uri="{BB962C8B-B14F-4D97-AF65-F5344CB8AC3E}">
        <p14:creationId xmlns:p14="http://schemas.microsoft.com/office/powerpoint/2010/main" xmlns="" val="1417940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SAFETY PERMIT HOLDER</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2010342079"/>
              </p:ext>
            </p:extLst>
          </p:nvPr>
        </p:nvGraphicFramePr>
        <p:xfrm>
          <a:off x="362354" y="1169477"/>
          <a:ext cx="8655186" cy="4230350"/>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3154406">
                  <a:extLst>
                    <a:ext uri="{9D8B030D-6E8A-4147-A177-3AD203B41FA5}">
                      <a16:colId xmlns:a16="http://schemas.microsoft.com/office/drawing/2014/main" xmlns="" val="1303422664"/>
                    </a:ext>
                  </a:extLst>
                </a:gridCol>
                <a:gridCol w="2513402">
                  <a:extLst>
                    <a:ext uri="{9D8B030D-6E8A-4147-A177-3AD203B41FA5}">
                      <a16:colId xmlns:a16="http://schemas.microsoft.com/office/drawing/2014/main" xmlns="" val="531436590"/>
                    </a:ext>
                  </a:extLst>
                </a:gridCol>
                <a:gridCol w="1854317">
                  <a:extLst>
                    <a:ext uri="{9D8B030D-6E8A-4147-A177-3AD203B41FA5}">
                      <a16:colId xmlns:a16="http://schemas.microsoft.com/office/drawing/2014/main" xmlns="" val="1986502713"/>
                    </a:ext>
                  </a:extLst>
                </a:gridCol>
              </a:tblGrid>
              <a:tr h="511790">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1202982">
                <a:tc>
                  <a:txBody>
                    <a:bodyPr/>
                    <a:lstStyle/>
                    <a:p>
                      <a:pPr algn="l"/>
                      <a:r>
                        <a:rPr lang="en-ZA" sz="1400" dirty="0">
                          <a:solidFill>
                            <a:srgbClr val="832421"/>
                          </a:solidFill>
                        </a:rPr>
                        <a:t>Section 1 -</a:t>
                      </a:r>
                    </a:p>
                    <a:p>
                      <a:pPr algn="l"/>
                      <a:r>
                        <a:rPr lang="en-ZA" sz="1400" dirty="0">
                          <a:solidFill>
                            <a:srgbClr val="832421"/>
                          </a:solidFill>
                        </a:rPr>
                        <a:t>Definitions</a:t>
                      </a:r>
                    </a:p>
                  </a:txBody>
                  <a:tcPr>
                    <a:solidFill>
                      <a:schemeClr val="bg1">
                        <a:lumMod val="95000"/>
                      </a:schemeClr>
                    </a:solidFill>
                  </a:tcPr>
                </a:tc>
                <a:tc>
                  <a:txBody>
                    <a:bodyPr/>
                    <a:lstStyle/>
                    <a:p>
                      <a:pPr algn="just"/>
                      <a:r>
                        <a:rPr lang="en-US" sz="1400" b="1" dirty="0">
                          <a:solidFill>
                            <a:srgbClr val="832421"/>
                          </a:solidFill>
                        </a:rPr>
                        <a:t>‘‘operator’’ </a:t>
                      </a:r>
                      <a:r>
                        <a:rPr lang="en-US" sz="1400" dirty="0">
                          <a:solidFill>
                            <a:srgbClr val="832421"/>
                          </a:solidFill>
                        </a:rPr>
                        <a:t>means a network operator, train operator or station operator or any</a:t>
                      </a:r>
                    </a:p>
                    <a:p>
                      <a:pPr algn="just"/>
                      <a:r>
                        <a:rPr lang="en-US" sz="1400" dirty="0">
                          <a:solidFill>
                            <a:srgbClr val="832421"/>
                          </a:solidFill>
                        </a:rPr>
                        <a:t>combination thereof, but in the case of a person who is a concessionaire or who operates, constructs, maintains or manages a railway on behalf of another person who owns the relevant assets, that concessionaire or that person who so operates, constructs, maintains or manages that railway is, for purposes of this definition, regarded as being the network</a:t>
                      </a:r>
                    </a:p>
                    <a:p>
                      <a:pPr algn="just"/>
                      <a:r>
                        <a:rPr lang="en-US" sz="1400" dirty="0">
                          <a:solidFill>
                            <a:srgbClr val="832421"/>
                          </a:solidFill>
                        </a:rPr>
                        <a:t>operator;</a:t>
                      </a:r>
                      <a:endParaRPr lang="en-ZA" sz="1400" dirty="0">
                        <a:solidFill>
                          <a:srgbClr val="832421"/>
                        </a:solidFill>
                      </a:endParaRPr>
                    </a:p>
                    <a:p>
                      <a:pPr algn="just"/>
                      <a:endParaRPr lang="en-ZA" sz="1400" dirty="0">
                        <a:solidFill>
                          <a:srgbClr val="832421"/>
                        </a:solidFill>
                      </a:endParaRPr>
                    </a:p>
                  </a:txBody>
                  <a:tcPr>
                    <a:solidFill>
                      <a:schemeClr val="bg1">
                        <a:lumMod val="95000"/>
                      </a:schemeClr>
                    </a:solidFill>
                  </a:tcPr>
                </a:tc>
                <a:tc>
                  <a:txBody>
                    <a:bodyPr/>
                    <a:lstStyle/>
                    <a:p>
                      <a:r>
                        <a:rPr lang="en-US" sz="1400" b="1" dirty="0">
                          <a:solidFill>
                            <a:srgbClr val="832421"/>
                          </a:solidFill>
                        </a:rPr>
                        <a:t>‘‘operator’’ </a:t>
                      </a:r>
                      <a:r>
                        <a:rPr lang="en-US" sz="1400" dirty="0">
                          <a:solidFill>
                            <a:srgbClr val="832421"/>
                          </a:solidFill>
                        </a:rPr>
                        <a:t>means a network</a:t>
                      </a:r>
                    </a:p>
                    <a:p>
                      <a:r>
                        <a:rPr lang="en-US" sz="1400" dirty="0">
                          <a:solidFill>
                            <a:srgbClr val="832421"/>
                          </a:solidFill>
                        </a:rPr>
                        <a:t>operator, train operator or</a:t>
                      </a:r>
                    </a:p>
                    <a:p>
                      <a:r>
                        <a:rPr lang="en-US" sz="1400" dirty="0">
                          <a:solidFill>
                            <a:srgbClr val="832421"/>
                          </a:solidFill>
                        </a:rPr>
                        <a:t>station operator or any</a:t>
                      </a:r>
                    </a:p>
                    <a:p>
                      <a:r>
                        <a:rPr lang="en-US" sz="1400" dirty="0">
                          <a:solidFill>
                            <a:srgbClr val="832421"/>
                          </a:solidFill>
                        </a:rPr>
                        <a:t>combination thereof; </a:t>
                      </a:r>
                      <a:r>
                        <a:rPr lang="en-US" sz="1400" strike="sngStrike" dirty="0">
                          <a:solidFill>
                            <a:srgbClr val="832421"/>
                          </a:solidFill>
                        </a:rPr>
                        <a:t>but in the</a:t>
                      </a:r>
                    </a:p>
                    <a:p>
                      <a:r>
                        <a:rPr lang="en-US" sz="1400" strike="sngStrike" dirty="0">
                          <a:solidFill>
                            <a:srgbClr val="832421"/>
                          </a:solidFill>
                        </a:rPr>
                        <a:t>case of a person who is a</a:t>
                      </a:r>
                    </a:p>
                    <a:p>
                      <a:r>
                        <a:rPr lang="en-US" sz="1400" strike="sngStrike" dirty="0">
                          <a:solidFill>
                            <a:srgbClr val="832421"/>
                          </a:solidFill>
                        </a:rPr>
                        <a:t>concessionaire or who</a:t>
                      </a:r>
                    </a:p>
                    <a:p>
                      <a:r>
                        <a:rPr lang="en-US" sz="1400" strike="sngStrike" dirty="0">
                          <a:solidFill>
                            <a:srgbClr val="832421"/>
                          </a:solidFill>
                        </a:rPr>
                        <a:t>operates, constructs, maintains</a:t>
                      </a:r>
                    </a:p>
                    <a:p>
                      <a:r>
                        <a:rPr lang="en-US" sz="1400" strike="sngStrike" dirty="0">
                          <a:solidFill>
                            <a:srgbClr val="832421"/>
                          </a:solidFill>
                        </a:rPr>
                        <a:t>or manages a railway on behalf</a:t>
                      </a:r>
                    </a:p>
                    <a:p>
                      <a:r>
                        <a:rPr lang="en-US" sz="1400" strike="sngStrike" dirty="0">
                          <a:solidFill>
                            <a:srgbClr val="832421"/>
                          </a:solidFill>
                        </a:rPr>
                        <a:t>of another person who owns</a:t>
                      </a:r>
                    </a:p>
                    <a:p>
                      <a:r>
                        <a:rPr lang="en-US" sz="1400" strike="sngStrike" dirty="0">
                          <a:solidFill>
                            <a:srgbClr val="832421"/>
                          </a:solidFill>
                        </a:rPr>
                        <a:t>the relevant assets, that</a:t>
                      </a:r>
                    </a:p>
                    <a:p>
                      <a:r>
                        <a:rPr lang="en-US" sz="1400" strike="sngStrike" dirty="0">
                          <a:solidFill>
                            <a:srgbClr val="832421"/>
                          </a:solidFill>
                        </a:rPr>
                        <a:t>concessionaire or that person</a:t>
                      </a:r>
                    </a:p>
                    <a:p>
                      <a:r>
                        <a:rPr lang="en-US" sz="1400" strike="sngStrike" dirty="0">
                          <a:solidFill>
                            <a:srgbClr val="832421"/>
                          </a:solidFill>
                        </a:rPr>
                        <a:t>who so operates, constructs,</a:t>
                      </a:r>
                    </a:p>
                    <a:p>
                      <a:r>
                        <a:rPr lang="en-US" sz="1400" strike="sngStrike" dirty="0">
                          <a:solidFill>
                            <a:srgbClr val="832421"/>
                          </a:solidFill>
                        </a:rPr>
                        <a:t>maintains</a:t>
                      </a:r>
                    </a:p>
                    <a:p>
                      <a:r>
                        <a:rPr lang="en-US" sz="1400" strike="sngStrike" dirty="0">
                          <a:solidFill>
                            <a:srgbClr val="832421"/>
                          </a:solidFill>
                        </a:rPr>
                        <a:t>or manages that railway is, for</a:t>
                      </a:r>
                    </a:p>
                    <a:p>
                      <a:r>
                        <a:rPr lang="en-US" sz="1400" strike="sngStrike" dirty="0">
                          <a:solidFill>
                            <a:srgbClr val="832421"/>
                          </a:solidFill>
                        </a:rPr>
                        <a:t>purposes of this definition,</a:t>
                      </a:r>
                    </a:p>
                    <a:p>
                      <a:r>
                        <a:rPr lang="en-US" sz="1400" strike="sngStrike" dirty="0">
                          <a:solidFill>
                            <a:srgbClr val="832421"/>
                          </a:solidFill>
                        </a:rPr>
                        <a:t>regarded as being the network</a:t>
                      </a:r>
                    </a:p>
                    <a:p>
                      <a:r>
                        <a:rPr lang="en-US" sz="1400" strike="sngStrike" dirty="0">
                          <a:solidFill>
                            <a:srgbClr val="832421"/>
                          </a:solidFill>
                        </a:rPr>
                        <a:t>operator;</a:t>
                      </a:r>
                      <a:endParaRPr lang="en-ZA" sz="1400" strike="sngStrike" dirty="0">
                        <a:solidFill>
                          <a:srgbClr val="832421"/>
                        </a:solidFill>
                      </a:endParaRP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bl>
          </a:graphicData>
        </a:graphic>
      </p:graphicFrame>
    </p:spTree>
    <p:extLst>
      <p:ext uri="{BB962C8B-B14F-4D97-AF65-F5344CB8AC3E}">
        <p14:creationId xmlns:p14="http://schemas.microsoft.com/office/powerpoint/2010/main" xmlns="" val="2879173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SAFETY PERMIT HOLDER</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3974481133"/>
              </p:ext>
            </p:extLst>
          </p:nvPr>
        </p:nvGraphicFramePr>
        <p:xfrm>
          <a:off x="362354" y="702548"/>
          <a:ext cx="8229601" cy="4868822"/>
        </p:xfrm>
        <a:graphic>
          <a:graphicData uri="http://schemas.openxmlformats.org/drawingml/2006/table">
            <a:tbl>
              <a:tblPr firstRow="1" bandRow="1">
                <a:tableStyleId>{5C22544A-7EE6-4342-B048-85BDC9FD1C3A}</a:tableStyleId>
              </a:tblPr>
              <a:tblGrid>
                <a:gridCol w="1077347">
                  <a:extLst>
                    <a:ext uri="{9D8B030D-6E8A-4147-A177-3AD203B41FA5}">
                      <a16:colId xmlns:a16="http://schemas.microsoft.com/office/drawing/2014/main" xmlns="" val="3326950445"/>
                    </a:ext>
                  </a:extLst>
                </a:gridCol>
                <a:gridCol w="2543868">
                  <a:extLst>
                    <a:ext uri="{9D8B030D-6E8A-4147-A177-3AD203B41FA5}">
                      <a16:colId xmlns:a16="http://schemas.microsoft.com/office/drawing/2014/main" xmlns="" val="1303422664"/>
                    </a:ext>
                  </a:extLst>
                </a:gridCol>
                <a:gridCol w="3246278">
                  <a:extLst>
                    <a:ext uri="{9D8B030D-6E8A-4147-A177-3AD203B41FA5}">
                      <a16:colId xmlns:a16="http://schemas.microsoft.com/office/drawing/2014/main" xmlns="" val="531436590"/>
                    </a:ext>
                  </a:extLst>
                </a:gridCol>
                <a:gridCol w="1362108">
                  <a:extLst>
                    <a:ext uri="{9D8B030D-6E8A-4147-A177-3AD203B41FA5}">
                      <a16:colId xmlns:a16="http://schemas.microsoft.com/office/drawing/2014/main" xmlns="" val="1986502713"/>
                    </a:ext>
                  </a:extLst>
                </a:gridCol>
              </a:tblGrid>
              <a:tr h="510182">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4070473">
                <a:tc>
                  <a:txBody>
                    <a:bodyPr/>
                    <a:lstStyle/>
                    <a:p>
                      <a:pPr algn="l"/>
                      <a:r>
                        <a:rPr lang="en-ZA" sz="1400" dirty="0">
                          <a:solidFill>
                            <a:srgbClr val="832421"/>
                          </a:solidFill>
                        </a:rPr>
                        <a:t>Section 1 -</a:t>
                      </a:r>
                    </a:p>
                    <a:p>
                      <a:pPr algn="l"/>
                      <a:r>
                        <a:rPr lang="en-ZA" sz="1400" dirty="0">
                          <a:solidFill>
                            <a:srgbClr val="832421"/>
                          </a:solidFill>
                        </a:rPr>
                        <a:t>Definitions</a:t>
                      </a:r>
                    </a:p>
                  </a:txBody>
                  <a:tcPr>
                    <a:solidFill>
                      <a:schemeClr val="bg1">
                        <a:lumMod val="95000"/>
                      </a:schemeClr>
                    </a:solidFill>
                  </a:tcPr>
                </a:tc>
                <a:tc>
                  <a:txBody>
                    <a:bodyPr/>
                    <a:lstStyle/>
                    <a:p>
                      <a:pPr algn="just"/>
                      <a:r>
                        <a:rPr lang="en-US" sz="1400" b="1" dirty="0">
                          <a:solidFill>
                            <a:srgbClr val="832421"/>
                          </a:solidFill>
                        </a:rPr>
                        <a:t>‘‘network operator’’ </a:t>
                      </a:r>
                      <a:r>
                        <a:rPr lang="en-US" sz="1400" dirty="0">
                          <a:solidFill>
                            <a:srgbClr val="832421"/>
                          </a:solidFill>
                        </a:rPr>
                        <a:t>means a</a:t>
                      </a:r>
                    </a:p>
                    <a:p>
                      <a:pPr algn="just"/>
                      <a:r>
                        <a:rPr lang="en-US" sz="1400" dirty="0">
                          <a:solidFill>
                            <a:srgbClr val="832421"/>
                          </a:solidFill>
                        </a:rPr>
                        <a:t>person who is ultimately</a:t>
                      </a:r>
                    </a:p>
                    <a:p>
                      <a:pPr algn="just"/>
                      <a:r>
                        <a:rPr lang="en-US" sz="1400" dirty="0">
                          <a:solidFill>
                            <a:srgbClr val="832421"/>
                          </a:solidFill>
                        </a:rPr>
                        <a:t>responsible and accountable</a:t>
                      </a:r>
                    </a:p>
                    <a:p>
                      <a:pPr algn="just"/>
                      <a:r>
                        <a:rPr lang="en-US" sz="1400" dirty="0">
                          <a:solidFill>
                            <a:srgbClr val="832421"/>
                          </a:solidFill>
                        </a:rPr>
                        <a:t>for the operation, construction</a:t>
                      </a:r>
                    </a:p>
                    <a:p>
                      <a:pPr algn="just"/>
                      <a:r>
                        <a:rPr lang="en-US" sz="1400" dirty="0">
                          <a:solidFill>
                            <a:srgbClr val="832421"/>
                          </a:solidFill>
                        </a:rPr>
                        <a:t>or maintenance of a railway,</a:t>
                      </a:r>
                    </a:p>
                    <a:p>
                      <a:pPr algn="just"/>
                      <a:r>
                        <a:rPr lang="en-US" sz="1400" dirty="0">
                          <a:solidFill>
                            <a:srgbClr val="832421"/>
                          </a:solidFill>
                        </a:rPr>
                        <a:t>including—</a:t>
                      </a:r>
                    </a:p>
                    <a:p>
                      <a:pPr algn="just"/>
                      <a:r>
                        <a:rPr lang="en-US" sz="1400" dirty="0">
                          <a:solidFill>
                            <a:srgbClr val="832421"/>
                          </a:solidFill>
                        </a:rPr>
                        <a:t>(a) the safety of a network or</a:t>
                      </a:r>
                    </a:p>
                    <a:p>
                      <a:pPr algn="just"/>
                      <a:r>
                        <a:rPr lang="en-US" sz="1400" dirty="0">
                          <a:solidFill>
                            <a:srgbClr val="832421"/>
                          </a:solidFill>
                        </a:rPr>
                        <a:t>part thereof, including the</a:t>
                      </a:r>
                    </a:p>
                    <a:p>
                      <a:pPr algn="just"/>
                      <a:r>
                        <a:rPr lang="en-US" sz="1400" dirty="0">
                          <a:solidFill>
                            <a:srgbClr val="832421"/>
                          </a:solidFill>
                        </a:rPr>
                        <a:t>proper design,</a:t>
                      </a:r>
                    </a:p>
                    <a:p>
                      <a:pPr algn="just"/>
                      <a:r>
                        <a:rPr lang="en-US" sz="1400" dirty="0">
                          <a:solidFill>
                            <a:srgbClr val="832421"/>
                          </a:solidFill>
                        </a:rPr>
                        <a:t>construction, operation,</a:t>
                      </a:r>
                    </a:p>
                    <a:p>
                      <a:pPr algn="just"/>
                      <a:r>
                        <a:rPr lang="en-US" sz="1400" dirty="0">
                          <a:solidFill>
                            <a:srgbClr val="832421"/>
                          </a:solidFill>
                        </a:rPr>
                        <a:t>maintenance and integrity of a</a:t>
                      </a:r>
                    </a:p>
                    <a:p>
                      <a:pPr algn="just"/>
                      <a:r>
                        <a:rPr lang="en-US" sz="1400" dirty="0">
                          <a:solidFill>
                            <a:srgbClr val="832421"/>
                          </a:solidFill>
                        </a:rPr>
                        <a:t>network;</a:t>
                      </a:r>
                    </a:p>
                    <a:p>
                      <a:pPr algn="just"/>
                      <a:r>
                        <a:rPr lang="en-US" sz="1400" dirty="0">
                          <a:solidFill>
                            <a:srgbClr val="832421"/>
                          </a:solidFill>
                        </a:rPr>
                        <a:t>(b) ensuring compliance of</a:t>
                      </a:r>
                    </a:p>
                    <a:p>
                      <a:pPr algn="just"/>
                      <a:r>
                        <a:rPr lang="en-US" sz="1400" dirty="0">
                          <a:solidFill>
                            <a:srgbClr val="832421"/>
                          </a:solidFill>
                        </a:rPr>
                        <a:t>rolling stock with the applicable</a:t>
                      </a:r>
                    </a:p>
                    <a:p>
                      <a:pPr algn="just"/>
                      <a:r>
                        <a:rPr lang="en-US" sz="1400" dirty="0">
                          <a:solidFill>
                            <a:srgbClr val="832421"/>
                          </a:solidFill>
                        </a:rPr>
                        <a:t>standards of a</a:t>
                      </a:r>
                    </a:p>
                    <a:p>
                      <a:pPr algn="just"/>
                      <a:r>
                        <a:rPr lang="en-US" sz="1400" dirty="0">
                          <a:solidFill>
                            <a:srgbClr val="832421"/>
                          </a:solidFill>
                        </a:rPr>
                        <a:t>network; or</a:t>
                      </a:r>
                    </a:p>
                    <a:p>
                      <a:pPr algn="just"/>
                      <a:r>
                        <a:rPr lang="en-US" sz="1400" dirty="0">
                          <a:solidFill>
                            <a:srgbClr val="832421"/>
                          </a:solidFill>
                        </a:rPr>
                        <a:t>(c) authorising and directing the</a:t>
                      </a:r>
                    </a:p>
                    <a:p>
                      <a:pPr algn="just"/>
                      <a:r>
                        <a:rPr lang="en-US" sz="1400" dirty="0">
                          <a:solidFill>
                            <a:srgbClr val="832421"/>
                          </a:solidFill>
                        </a:rPr>
                        <a:t>safe and secure movement of</a:t>
                      </a:r>
                    </a:p>
                    <a:p>
                      <a:pPr algn="just"/>
                      <a:r>
                        <a:rPr lang="en-US" sz="1400" dirty="0">
                          <a:solidFill>
                            <a:srgbClr val="832421"/>
                          </a:solidFill>
                        </a:rPr>
                        <a:t>rolling stock on a</a:t>
                      </a:r>
                    </a:p>
                    <a:p>
                      <a:pPr algn="just"/>
                      <a:r>
                        <a:rPr lang="en-US" sz="1400" dirty="0">
                          <a:solidFill>
                            <a:srgbClr val="832421"/>
                          </a:solidFill>
                        </a:rPr>
                        <a:t>network;</a:t>
                      </a:r>
                      <a:endParaRPr lang="en-ZA" sz="1400" dirty="0">
                        <a:solidFill>
                          <a:srgbClr val="832421"/>
                        </a:solidFill>
                      </a:endParaRPr>
                    </a:p>
                  </a:txBody>
                  <a:tcPr>
                    <a:solidFill>
                      <a:schemeClr val="bg1">
                        <a:lumMod val="95000"/>
                      </a:schemeClr>
                    </a:solidFill>
                  </a:tcPr>
                </a:tc>
                <a:tc>
                  <a:txBody>
                    <a:bodyPr/>
                    <a:lstStyle/>
                    <a:p>
                      <a:pPr algn="just"/>
                      <a:r>
                        <a:rPr lang="en-US" sz="1400" b="1" dirty="0">
                          <a:solidFill>
                            <a:srgbClr val="832421"/>
                          </a:solidFill>
                        </a:rPr>
                        <a:t>"network operator" </a:t>
                      </a:r>
                      <a:r>
                        <a:rPr lang="en-US" sz="1400" dirty="0">
                          <a:solidFill>
                            <a:srgbClr val="832421"/>
                          </a:solidFill>
                        </a:rPr>
                        <a:t>means</a:t>
                      </a:r>
                    </a:p>
                    <a:p>
                      <a:pPr algn="just"/>
                      <a:r>
                        <a:rPr lang="en-US" sz="1400" dirty="0">
                          <a:solidFill>
                            <a:srgbClr val="832421"/>
                          </a:solidFill>
                        </a:rPr>
                        <a:t>(</a:t>
                      </a:r>
                      <a:r>
                        <a:rPr lang="en-US" sz="1400" dirty="0" err="1">
                          <a:solidFill>
                            <a:srgbClr val="832421"/>
                          </a:solidFill>
                        </a:rPr>
                        <a:t>i</a:t>
                      </a:r>
                      <a:r>
                        <a:rPr lang="en-US" sz="1400" dirty="0">
                          <a:solidFill>
                            <a:srgbClr val="832421"/>
                          </a:solidFill>
                        </a:rPr>
                        <a:t>) a person who is </a:t>
                      </a:r>
                      <a:r>
                        <a:rPr lang="en-US" sz="1400" strike="sngStrike" dirty="0">
                          <a:solidFill>
                            <a:srgbClr val="832421"/>
                          </a:solidFill>
                        </a:rPr>
                        <a:t>ultimately</a:t>
                      </a:r>
                    </a:p>
                    <a:p>
                      <a:pPr algn="just"/>
                      <a:r>
                        <a:rPr lang="en-US" sz="1400" dirty="0">
                          <a:solidFill>
                            <a:srgbClr val="832421"/>
                          </a:solidFill>
                        </a:rPr>
                        <a:t>responsible and accountable,</a:t>
                      </a:r>
                    </a:p>
                    <a:p>
                      <a:pPr algn="just"/>
                      <a:r>
                        <a:rPr lang="en-US" sz="1400" dirty="0">
                          <a:solidFill>
                            <a:srgbClr val="832421"/>
                          </a:solidFill>
                        </a:rPr>
                        <a:t>for the construction, operation</a:t>
                      </a:r>
                    </a:p>
                    <a:p>
                      <a:pPr algn="just"/>
                      <a:r>
                        <a:rPr lang="en-US" sz="1400" dirty="0">
                          <a:solidFill>
                            <a:srgbClr val="832421"/>
                          </a:solidFill>
                        </a:rPr>
                        <a:t>or maintenance of a railway,</a:t>
                      </a:r>
                    </a:p>
                    <a:p>
                      <a:pPr algn="just"/>
                      <a:r>
                        <a:rPr lang="en-US" sz="1400" dirty="0">
                          <a:solidFill>
                            <a:srgbClr val="832421"/>
                          </a:solidFill>
                        </a:rPr>
                        <a:t>including:</a:t>
                      </a:r>
                    </a:p>
                    <a:p>
                      <a:pPr algn="just"/>
                      <a:r>
                        <a:rPr lang="en-US" sz="1400" dirty="0">
                          <a:solidFill>
                            <a:srgbClr val="832421"/>
                          </a:solidFill>
                        </a:rPr>
                        <a:t>(a) the safety of a network or</a:t>
                      </a:r>
                    </a:p>
                    <a:p>
                      <a:pPr algn="just"/>
                      <a:r>
                        <a:rPr lang="en-US" sz="1400" dirty="0">
                          <a:solidFill>
                            <a:srgbClr val="832421"/>
                          </a:solidFill>
                        </a:rPr>
                        <a:t>part thereof, including the</a:t>
                      </a:r>
                    </a:p>
                    <a:p>
                      <a:pPr algn="just"/>
                      <a:r>
                        <a:rPr lang="en-US" sz="1400" dirty="0">
                          <a:solidFill>
                            <a:srgbClr val="832421"/>
                          </a:solidFill>
                        </a:rPr>
                        <a:t>proper design, construction,</a:t>
                      </a:r>
                    </a:p>
                    <a:p>
                      <a:pPr algn="just"/>
                      <a:r>
                        <a:rPr lang="en-US" sz="1400" dirty="0">
                          <a:solidFill>
                            <a:srgbClr val="832421"/>
                          </a:solidFill>
                        </a:rPr>
                        <a:t>operation, maintenance and</a:t>
                      </a:r>
                    </a:p>
                    <a:p>
                      <a:pPr algn="just"/>
                      <a:r>
                        <a:rPr lang="en-US" sz="1400" dirty="0">
                          <a:solidFill>
                            <a:srgbClr val="832421"/>
                          </a:solidFill>
                        </a:rPr>
                        <a:t>integrity of a network;</a:t>
                      </a:r>
                    </a:p>
                    <a:p>
                      <a:pPr algn="just"/>
                      <a:r>
                        <a:rPr lang="en-US" sz="1400" dirty="0">
                          <a:solidFill>
                            <a:srgbClr val="832421"/>
                          </a:solidFill>
                        </a:rPr>
                        <a:t>(b) ensuring compliance of</a:t>
                      </a:r>
                    </a:p>
                    <a:p>
                      <a:pPr algn="just"/>
                      <a:r>
                        <a:rPr lang="en-US" sz="1400" dirty="0">
                          <a:solidFill>
                            <a:srgbClr val="832421"/>
                          </a:solidFill>
                        </a:rPr>
                        <a:t>rolling stock with the applicable</a:t>
                      </a:r>
                    </a:p>
                    <a:p>
                      <a:pPr algn="just"/>
                      <a:r>
                        <a:rPr lang="en-US" sz="1400" dirty="0">
                          <a:solidFill>
                            <a:srgbClr val="832421"/>
                          </a:solidFill>
                        </a:rPr>
                        <a:t>standards of a network; or</a:t>
                      </a:r>
                    </a:p>
                    <a:p>
                      <a:pPr algn="just"/>
                      <a:r>
                        <a:rPr lang="en-US" sz="1400" dirty="0">
                          <a:solidFill>
                            <a:srgbClr val="832421"/>
                          </a:solidFill>
                        </a:rPr>
                        <a:t>(c) </a:t>
                      </a:r>
                      <a:r>
                        <a:rPr lang="en-US" sz="1400" dirty="0" err="1">
                          <a:solidFill>
                            <a:srgbClr val="832421"/>
                          </a:solidFill>
                        </a:rPr>
                        <a:t>authorising</a:t>
                      </a:r>
                      <a:r>
                        <a:rPr lang="en-US" sz="1400" dirty="0">
                          <a:solidFill>
                            <a:srgbClr val="832421"/>
                          </a:solidFill>
                        </a:rPr>
                        <a:t> and directing the</a:t>
                      </a:r>
                    </a:p>
                    <a:p>
                      <a:pPr algn="just"/>
                      <a:r>
                        <a:rPr lang="en-US" sz="1400" dirty="0">
                          <a:solidFill>
                            <a:srgbClr val="832421"/>
                          </a:solidFill>
                        </a:rPr>
                        <a:t>safe and secure movement of</a:t>
                      </a:r>
                    </a:p>
                    <a:p>
                      <a:pPr algn="just"/>
                      <a:r>
                        <a:rPr lang="en-US" sz="1400" dirty="0">
                          <a:solidFill>
                            <a:srgbClr val="832421"/>
                          </a:solidFill>
                        </a:rPr>
                        <a:t>rolling stock on a</a:t>
                      </a:r>
                    </a:p>
                    <a:p>
                      <a:pPr algn="just"/>
                      <a:r>
                        <a:rPr lang="en-US" sz="1400" dirty="0">
                          <a:solidFill>
                            <a:srgbClr val="832421"/>
                          </a:solidFill>
                        </a:rPr>
                        <a:t>network;</a:t>
                      </a:r>
                      <a:endParaRPr lang="en-ZA" sz="1400" dirty="0">
                        <a:solidFill>
                          <a:srgbClr val="832421"/>
                        </a:solidFill>
                      </a:endParaRPr>
                    </a:p>
                    <a:p>
                      <a:endParaRPr lang="en-ZA" sz="1400" dirty="0">
                        <a:solidFill>
                          <a:srgbClr val="832421"/>
                        </a:solidFill>
                      </a:endParaRPr>
                    </a:p>
                  </a:txBody>
                  <a:tcPr>
                    <a:solidFill>
                      <a:schemeClr val="bg1">
                        <a:lumMod val="95000"/>
                      </a:schemeClr>
                    </a:solidFill>
                  </a:tcPr>
                </a:tc>
                <a:tc>
                  <a:txBody>
                    <a:bodyPr/>
                    <a:lstStyle/>
                    <a:p>
                      <a:endParaRPr lang="en-ZA" sz="1800" dirty="0">
                        <a:solidFill>
                          <a:srgbClr val="832421"/>
                        </a:solidFill>
                      </a:endParaRPr>
                    </a:p>
                  </a:txBody>
                  <a:tcPr>
                    <a:solidFill>
                      <a:schemeClr val="bg1">
                        <a:lumMod val="95000"/>
                      </a:schemeClr>
                    </a:solidFill>
                  </a:tcPr>
                </a:tc>
                <a:extLst>
                  <a:ext uri="{0D108BD9-81ED-4DB2-BD59-A6C34878D82A}">
                    <a16:rowId xmlns:a16="http://schemas.microsoft.com/office/drawing/2014/main" xmlns="" val="266028939"/>
                  </a:ext>
                </a:extLst>
              </a:tr>
            </a:tbl>
          </a:graphicData>
        </a:graphic>
      </p:graphicFrame>
    </p:spTree>
    <p:extLst>
      <p:ext uri="{BB962C8B-B14F-4D97-AF65-F5344CB8AC3E}">
        <p14:creationId xmlns:p14="http://schemas.microsoft.com/office/powerpoint/2010/main" xmlns="" val="2958388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E5969A-E8B3-4AE6-A14C-A5E231597FDA}"/>
              </a:ext>
            </a:extLst>
          </p:cNvPr>
          <p:cNvSpPr>
            <a:spLocks noGrp="1"/>
          </p:cNvSpPr>
          <p:nvPr>
            <p:ph type="title"/>
          </p:nvPr>
        </p:nvSpPr>
        <p:spPr>
          <a:xfrm>
            <a:off x="457200" y="80302"/>
            <a:ext cx="8229600" cy="622246"/>
          </a:xfrm>
        </p:spPr>
        <p:txBody>
          <a:bodyPr/>
          <a:lstStyle/>
          <a:p>
            <a:pPr algn="ctr"/>
            <a:r>
              <a:rPr lang="en-US" dirty="0"/>
              <a:t>COMMENTS- SAFETY PERMIT HOLDER</a:t>
            </a:r>
            <a:endParaRPr lang="en-ZA" dirty="0"/>
          </a:p>
        </p:txBody>
      </p:sp>
      <p:graphicFrame>
        <p:nvGraphicFramePr>
          <p:cNvPr id="4" name="Table 4">
            <a:extLst>
              <a:ext uri="{FF2B5EF4-FFF2-40B4-BE49-F238E27FC236}">
                <a16:creationId xmlns:a16="http://schemas.microsoft.com/office/drawing/2014/main" xmlns="" id="{F4F24D8C-15DF-4E67-9BCD-4207743BA968}"/>
              </a:ext>
            </a:extLst>
          </p:cNvPr>
          <p:cNvGraphicFramePr>
            <a:graphicFrameLocks noGrp="1"/>
          </p:cNvGraphicFramePr>
          <p:nvPr>
            <p:extLst>
              <p:ext uri="{D42A27DB-BD31-4B8C-83A1-F6EECF244321}">
                <p14:modId xmlns:p14="http://schemas.microsoft.com/office/powerpoint/2010/main" xmlns="" val="1700084068"/>
              </p:ext>
            </p:extLst>
          </p:nvPr>
        </p:nvGraphicFramePr>
        <p:xfrm>
          <a:off x="244407" y="556635"/>
          <a:ext cx="8655186" cy="3561186"/>
        </p:xfrm>
        <a:graphic>
          <a:graphicData uri="http://schemas.openxmlformats.org/drawingml/2006/table">
            <a:tbl>
              <a:tblPr firstRow="1" bandRow="1">
                <a:tableStyleId>{5C22544A-7EE6-4342-B048-85BDC9FD1C3A}</a:tableStyleId>
              </a:tblPr>
              <a:tblGrid>
                <a:gridCol w="1133061">
                  <a:extLst>
                    <a:ext uri="{9D8B030D-6E8A-4147-A177-3AD203B41FA5}">
                      <a16:colId xmlns:a16="http://schemas.microsoft.com/office/drawing/2014/main" xmlns="" val="3326950445"/>
                    </a:ext>
                  </a:extLst>
                </a:gridCol>
                <a:gridCol w="3096040">
                  <a:extLst>
                    <a:ext uri="{9D8B030D-6E8A-4147-A177-3AD203B41FA5}">
                      <a16:colId xmlns:a16="http://schemas.microsoft.com/office/drawing/2014/main" xmlns="" val="1303422664"/>
                    </a:ext>
                  </a:extLst>
                </a:gridCol>
                <a:gridCol w="2782111">
                  <a:extLst>
                    <a:ext uri="{9D8B030D-6E8A-4147-A177-3AD203B41FA5}">
                      <a16:colId xmlns:a16="http://schemas.microsoft.com/office/drawing/2014/main" xmlns="" val="531436590"/>
                    </a:ext>
                  </a:extLst>
                </a:gridCol>
                <a:gridCol w="1643974">
                  <a:extLst>
                    <a:ext uri="{9D8B030D-6E8A-4147-A177-3AD203B41FA5}">
                      <a16:colId xmlns:a16="http://schemas.microsoft.com/office/drawing/2014/main" xmlns="" val="1986502713"/>
                    </a:ext>
                  </a:extLst>
                </a:gridCol>
              </a:tblGrid>
              <a:tr h="482706">
                <a:tc>
                  <a:txBody>
                    <a:bodyPr/>
                    <a:lstStyle/>
                    <a:p>
                      <a:r>
                        <a:rPr lang="en-US" dirty="0">
                          <a:solidFill>
                            <a:srgbClr val="832421"/>
                          </a:solidFill>
                        </a:rPr>
                        <a:t>Section</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Original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Suggested wording</a:t>
                      </a:r>
                      <a:endParaRPr lang="en-ZA" dirty="0">
                        <a:solidFill>
                          <a:srgbClr val="832421"/>
                        </a:solidFill>
                      </a:endParaRPr>
                    </a:p>
                  </a:txBody>
                  <a:tcPr>
                    <a:solidFill>
                      <a:schemeClr val="bg1">
                        <a:lumMod val="95000"/>
                      </a:schemeClr>
                    </a:solidFill>
                  </a:tcPr>
                </a:tc>
                <a:tc>
                  <a:txBody>
                    <a:bodyPr/>
                    <a:lstStyle/>
                    <a:p>
                      <a:r>
                        <a:rPr lang="en-US" dirty="0">
                          <a:solidFill>
                            <a:srgbClr val="832421"/>
                          </a:solidFill>
                        </a:rPr>
                        <a:t>Comments</a:t>
                      </a:r>
                      <a:endParaRPr lang="en-ZA" dirty="0">
                        <a:solidFill>
                          <a:srgbClr val="832421"/>
                        </a:solidFill>
                      </a:endParaRPr>
                    </a:p>
                  </a:txBody>
                  <a:tcPr>
                    <a:solidFill>
                      <a:schemeClr val="bg1">
                        <a:lumMod val="95000"/>
                      </a:schemeClr>
                    </a:solidFill>
                  </a:tcPr>
                </a:tc>
                <a:extLst>
                  <a:ext uri="{0D108BD9-81ED-4DB2-BD59-A6C34878D82A}">
                    <a16:rowId xmlns:a16="http://schemas.microsoft.com/office/drawing/2014/main" xmlns="" val="616971229"/>
                  </a:ext>
                </a:extLst>
              </a:tr>
              <a:tr h="2903534">
                <a:tc>
                  <a:txBody>
                    <a:bodyPr/>
                    <a:lstStyle/>
                    <a:p>
                      <a:pPr algn="l"/>
                      <a:r>
                        <a:rPr lang="en-ZA" sz="1400" dirty="0">
                          <a:solidFill>
                            <a:srgbClr val="832421"/>
                          </a:solidFill>
                        </a:rPr>
                        <a:t>Section 1 -</a:t>
                      </a:r>
                    </a:p>
                    <a:p>
                      <a:pPr algn="l"/>
                      <a:r>
                        <a:rPr lang="en-ZA" sz="1400" dirty="0">
                          <a:solidFill>
                            <a:srgbClr val="832421"/>
                          </a:solidFill>
                        </a:rPr>
                        <a:t>Definitions</a:t>
                      </a:r>
                    </a:p>
                    <a:p>
                      <a:pPr algn="l"/>
                      <a:endParaRPr lang="en-ZA" sz="1400" dirty="0">
                        <a:solidFill>
                          <a:srgbClr val="832421"/>
                        </a:solidFill>
                      </a:endParaRPr>
                    </a:p>
                  </a:txBody>
                  <a:tcPr>
                    <a:solidFill>
                      <a:schemeClr val="bg1">
                        <a:lumMod val="95000"/>
                      </a:schemeClr>
                    </a:solidFill>
                  </a:tcPr>
                </a:tc>
                <a:tc>
                  <a:txBody>
                    <a:bodyPr/>
                    <a:lstStyle/>
                    <a:p>
                      <a:pPr algn="just"/>
                      <a:r>
                        <a:rPr lang="en-US" sz="1400" b="1" dirty="0">
                          <a:solidFill>
                            <a:srgbClr val="832421"/>
                          </a:solidFill>
                        </a:rPr>
                        <a:t>‘‘station operator’’ </a:t>
                      </a:r>
                      <a:r>
                        <a:rPr lang="en-US" sz="1400" dirty="0">
                          <a:solidFill>
                            <a:srgbClr val="832421"/>
                          </a:solidFill>
                        </a:rPr>
                        <a:t>means a person in control of a station, and the management of a station, but in the case of a person who is a concessionaire</a:t>
                      </a:r>
                    </a:p>
                    <a:p>
                      <a:pPr algn="just"/>
                      <a:r>
                        <a:rPr lang="en-US" sz="1400" dirty="0">
                          <a:solidFill>
                            <a:srgbClr val="832421"/>
                          </a:solidFill>
                        </a:rPr>
                        <a:t>or who operates, constructs, maintains or manages a railway on behalf of another person who owns the relevant</a:t>
                      </a:r>
                    </a:p>
                    <a:p>
                      <a:pPr algn="just"/>
                      <a:r>
                        <a:rPr lang="en-US" sz="1400" dirty="0">
                          <a:solidFill>
                            <a:srgbClr val="832421"/>
                          </a:solidFill>
                        </a:rPr>
                        <a:t>assets, that concessionaire or that person who so operates, constructs, maintains or manages that railway is, for purposes of this definition, regarded as being the network operator;</a:t>
                      </a:r>
                      <a:endParaRPr lang="en-ZA" sz="1400" dirty="0">
                        <a:solidFill>
                          <a:srgbClr val="832421"/>
                        </a:solidFill>
                      </a:endParaRPr>
                    </a:p>
                  </a:txBody>
                  <a:tcPr>
                    <a:solidFill>
                      <a:schemeClr val="bg1">
                        <a:lumMod val="95000"/>
                      </a:schemeClr>
                    </a:solidFill>
                  </a:tcPr>
                </a:tc>
                <a:tc>
                  <a:txBody>
                    <a:bodyPr/>
                    <a:lstStyle/>
                    <a:p>
                      <a:pPr algn="just"/>
                      <a:r>
                        <a:rPr lang="en-US" sz="1400" b="1" u="none" strike="noStrike" dirty="0">
                          <a:solidFill>
                            <a:srgbClr val="832421"/>
                          </a:solidFill>
                        </a:rPr>
                        <a:t>‘‘station operator’’ </a:t>
                      </a:r>
                      <a:r>
                        <a:rPr lang="en-US" sz="1400" u="none" strike="noStrike" dirty="0">
                          <a:solidFill>
                            <a:srgbClr val="832421"/>
                          </a:solidFill>
                        </a:rPr>
                        <a:t>means a person in control of a station, and the management of a station; </a:t>
                      </a:r>
                      <a:r>
                        <a:rPr lang="en-US" sz="1400" u="none" strike="sngStrike" dirty="0">
                          <a:solidFill>
                            <a:srgbClr val="832421"/>
                          </a:solidFill>
                        </a:rPr>
                        <a:t>but in the case of a person who is a concessionaire or who operates, constructs, maintains or manages a railway on behalf of another person</a:t>
                      </a:r>
                    </a:p>
                    <a:p>
                      <a:pPr algn="just"/>
                      <a:r>
                        <a:rPr lang="en-US" sz="1400" u="none" strike="sngStrike" dirty="0">
                          <a:solidFill>
                            <a:srgbClr val="832421"/>
                          </a:solidFill>
                        </a:rPr>
                        <a:t>who owns the relevant assets, that concessionaire or that person who so operates, constructs, maintains or manages that railway is, for purposes of this definition, regarded as being the network</a:t>
                      </a:r>
                    </a:p>
                    <a:p>
                      <a:pPr algn="just"/>
                      <a:r>
                        <a:rPr lang="en-US" sz="1400" u="none" strike="sngStrike" dirty="0">
                          <a:solidFill>
                            <a:srgbClr val="832421"/>
                          </a:solidFill>
                        </a:rPr>
                        <a:t>operator;</a:t>
                      </a:r>
                      <a:endParaRPr lang="en-ZA" sz="1400" u="none" strike="sngStrike" dirty="0">
                        <a:solidFill>
                          <a:srgbClr val="832421"/>
                        </a:solidFill>
                      </a:endParaRPr>
                    </a:p>
                  </a:txBody>
                  <a:tcPr>
                    <a:solidFill>
                      <a:schemeClr val="bg1">
                        <a:lumMod val="95000"/>
                      </a:schemeClr>
                    </a:solidFill>
                  </a:tcPr>
                </a:tc>
                <a:tc>
                  <a:txBody>
                    <a:bodyPr/>
                    <a:lstStyle/>
                    <a:p>
                      <a:endParaRPr lang="en-ZA" sz="1400" dirty="0">
                        <a:solidFill>
                          <a:srgbClr val="832421"/>
                        </a:solidFill>
                      </a:endParaRPr>
                    </a:p>
                  </a:txBody>
                  <a:tcPr>
                    <a:solidFill>
                      <a:schemeClr val="bg1">
                        <a:lumMod val="95000"/>
                      </a:schemeClr>
                    </a:solidFill>
                  </a:tcPr>
                </a:tc>
                <a:extLst>
                  <a:ext uri="{0D108BD9-81ED-4DB2-BD59-A6C34878D82A}">
                    <a16:rowId xmlns:a16="http://schemas.microsoft.com/office/drawing/2014/main" xmlns="" val="3653046946"/>
                  </a:ext>
                </a:extLst>
              </a:tr>
            </a:tbl>
          </a:graphicData>
        </a:graphic>
      </p:graphicFrame>
    </p:spTree>
    <p:extLst>
      <p:ext uri="{BB962C8B-B14F-4D97-AF65-F5344CB8AC3E}">
        <p14:creationId xmlns:p14="http://schemas.microsoft.com/office/powerpoint/2010/main" xmlns="" val="1763920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3823</TotalTime>
  <Words>2029</Words>
  <Application>Microsoft Office PowerPoint</Application>
  <PresentationFormat>On-screen Show (4:3)</PresentationFormat>
  <Paragraphs>335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BOMBELA CONCESSION COMPANY COMMENTS ON THE RAILWAY SAFETY BILL</vt:lpstr>
      <vt:lpstr>OVERVIEW</vt:lpstr>
      <vt:lpstr>GAUTRAIN PROJECT OVERVIEW </vt:lpstr>
      <vt:lpstr>COMMENTS ON THE DEFINITIONS</vt:lpstr>
      <vt:lpstr>COMMENTS- SAFETY PERMIT HOLDER</vt:lpstr>
      <vt:lpstr>COMMENTS- SAFETY PERMIT HOLDER</vt:lpstr>
      <vt:lpstr>COMMENTS- SAFETY PERMIT HOLDER</vt:lpstr>
      <vt:lpstr>COMMENTS- SAFETY PERMIT HOLDER</vt:lpstr>
      <vt:lpstr>COMMENTS- SAFETY PERMIT HOLDER</vt:lpstr>
      <vt:lpstr>COMMENTS – REGULATOR/CEO/BOARD</vt:lpstr>
      <vt:lpstr>COMMENTS – REGULATOR/CEO/BOARD</vt:lpstr>
      <vt:lpstr>COMMENTS – REGULATOR/CEO/BOARD</vt:lpstr>
      <vt:lpstr>COMMENTS – REGULATOR/CEO/BOARD</vt:lpstr>
      <vt:lpstr>COMMENTS – REGULATOR/CEO/BOARD</vt:lpstr>
      <vt:lpstr>COMMENTS – REGULATOR/CEO/BOARD</vt:lpstr>
      <vt:lpstr>Slide 16</vt:lpstr>
    </vt:vector>
  </TitlesOfParts>
  <Company>The NXT Thing Now (Pty)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Millicent Tsela</dc:creator>
  <cp:lastModifiedBy>USER</cp:lastModifiedBy>
  <cp:revision>191</cp:revision>
  <cp:lastPrinted>2017-07-28T11:09:44Z</cp:lastPrinted>
  <dcterms:created xsi:type="dcterms:W3CDTF">2016-05-13T10:24:28Z</dcterms:created>
  <dcterms:modified xsi:type="dcterms:W3CDTF">2022-08-23T15:43:19Z</dcterms:modified>
</cp:coreProperties>
</file>