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charts/colors6.xml" ContentType="application/vnd.ms-office.chartcolorstyl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charts/style5.xml" ContentType="application/vnd.ms-office.chartstyl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diagrams/colors4.xml" ContentType="application/vnd.openxmlformats-officedocument.drawingml.diagramColor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diagrams/drawing3.xml" ContentType="application/vnd.ms-office.drawingml.diagramDrawing+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theme/themeOverride6.xml" ContentType="application/vnd.openxmlformats-officedocument.themeOverrid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Default Extension="svg" ContentType="image/svg+xml"/>
  <Override PartName="/ppt/charts/style2.xml" ContentType="application/vnd.ms-office.chartstyl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theme/themeOverride3.xml" ContentType="application/vnd.openxmlformats-officedocument.themeOverr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commentAuthors.xml" ContentType="application/vnd.openxmlformats-officedocument.presentationml.commentAuthors+xml"/>
  <Override PartName="/ppt/slideLayouts/slideLayout10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charts/style7.xml" ContentType="application/vnd.ms-office.chartstyl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charts/chart5.xml" ContentType="application/vnd.openxmlformats-officedocument.drawingml.chart+xml"/>
  <Override PartName="/ppt/diagrams/colors6.xml" ContentType="application/vnd.openxmlformats-officedocument.drawingml.diagramColor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drawing5.xml" ContentType="application/vnd.ms-office.drawingml.diagramDrawing+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theme/themeOverride4.xml" ContentType="application/vnd.openxmlformats-officedocument.themeOverride+xml"/>
  <Override PartName="/ppt/diagrams/quickStyle1.xml" ContentType="application/vnd.openxmlformats-officedocument.drawingml.diagramStyle+xml"/>
  <Default Extension="jpeg" ContentType="image/jpeg"/>
  <Override PartName="/ppt/charts/colors5.xml" ContentType="application/vnd.ms-office.chartcolor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diagrams/layout4.xml" ContentType="application/vnd.openxmlformats-officedocument.drawingml.diagramLayout+xml"/>
  <Override PartName="/ppt/charts/colors1.xml" ContentType="application/vnd.ms-office.chartcolorstyle+xml"/>
  <Override PartName="/ppt/charts/chart6.xml" ContentType="application/vnd.openxmlformats-officedocument.drawingml.chart+xml"/>
  <Override PartName="/ppt/diagrams/data5.xml" ContentType="application/vnd.openxmlformats-officedocument.drawingml.diagramData+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charts/style4.xml" ContentType="application/vnd.ms-office.chartstyl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Override5.xml" ContentType="application/vnd.openxmlformats-officedocument.themeOverride+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charts/chart7.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Override2.xml" ContentType="application/vnd.openxmlformats-officedocument.themeOverride+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diagrams/layout2.xml" ContentType="application/vnd.openxmlformats-officedocument.drawingml.diagramLayout+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charts/style6.xml" ContentType="application/vnd.ms-office.chartstyl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diagrams/drawing4.xml" ContentType="application/vnd.ms-office.drawingml.diagramDrawing+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theme/themeOverride7.xml" ContentType="application/vnd.openxmlformats-officedocument.themeOverr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4"/>
    <p:sldMasterId id="2147484047" r:id="rId5"/>
    <p:sldMasterId id="2147484123" r:id="rId6"/>
    <p:sldMasterId id="2147484062" r:id="rId7"/>
    <p:sldMasterId id="2147484092" r:id="rId8"/>
    <p:sldMasterId id="2147484107" r:id="rId9"/>
    <p:sldMasterId id="2147484135" r:id="rId10"/>
    <p:sldMasterId id="2147484148" r:id="rId11"/>
    <p:sldMasterId id="2147484178" r:id="rId12"/>
    <p:sldMasterId id="2147484209" r:id="rId13"/>
  </p:sldMasterIdLst>
  <p:notesMasterIdLst>
    <p:notesMasterId r:id="rId68"/>
  </p:notesMasterIdLst>
  <p:handoutMasterIdLst>
    <p:handoutMasterId r:id="rId69"/>
  </p:handoutMasterIdLst>
  <p:sldIdLst>
    <p:sldId id="1003" r:id="rId14"/>
    <p:sldId id="1257" r:id="rId15"/>
    <p:sldId id="1215" r:id="rId16"/>
    <p:sldId id="445" r:id="rId17"/>
    <p:sldId id="1199" r:id="rId18"/>
    <p:sldId id="1225" r:id="rId19"/>
    <p:sldId id="472" r:id="rId20"/>
    <p:sldId id="1226" r:id="rId21"/>
    <p:sldId id="1217" r:id="rId22"/>
    <p:sldId id="1227" r:id="rId23"/>
    <p:sldId id="1201" r:id="rId24"/>
    <p:sldId id="1228" r:id="rId25"/>
    <p:sldId id="1142" r:id="rId26"/>
    <p:sldId id="1229" r:id="rId27"/>
    <p:sldId id="1230" r:id="rId28"/>
    <p:sldId id="1248" r:id="rId29"/>
    <p:sldId id="1231" r:id="rId30"/>
    <p:sldId id="1220" r:id="rId31"/>
    <p:sldId id="1188" r:id="rId32"/>
    <p:sldId id="1233" r:id="rId33"/>
    <p:sldId id="1203" r:id="rId34"/>
    <p:sldId id="1204" r:id="rId35"/>
    <p:sldId id="437" r:id="rId36"/>
    <p:sldId id="1234" r:id="rId37"/>
    <p:sldId id="1205" r:id="rId38"/>
    <p:sldId id="1206" r:id="rId39"/>
    <p:sldId id="1235" r:id="rId40"/>
    <p:sldId id="1207" r:id="rId41"/>
    <p:sldId id="1236" r:id="rId42"/>
    <p:sldId id="1208" r:id="rId43"/>
    <p:sldId id="1209" r:id="rId44"/>
    <p:sldId id="1237" r:id="rId45"/>
    <p:sldId id="1250" r:id="rId46"/>
    <p:sldId id="1212" r:id="rId47"/>
    <p:sldId id="1238" r:id="rId48"/>
    <p:sldId id="1249" r:id="rId49"/>
    <p:sldId id="1251" r:id="rId50"/>
    <p:sldId id="1252" r:id="rId51"/>
    <p:sldId id="1148" r:id="rId52"/>
    <p:sldId id="1253" r:id="rId53"/>
    <p:sldId id="1157" r:id="rId54"/>
    <p:sldId id="1254" r:id="rId55"/>
    <p:sldId id="1223" r:id="rId56"/>
    <p:sldId id="1224" r:id="rId57"/>
    <p:sldId id="1255" r:id="rId58"/>
    <p:sldId id="1195" r:id="rId59"/>
    <p:sldId id="1196" r:id="rId60"/>
    <p:sldId id="1197" r:id="rId61"/>
    <p:sldId id="1198" r:id="rId62"/>
    <p:sldId id="1244" r:id="rId63"/>
    <p:sldId id="1245" r:id="rId64"/>
    <p:sldId id="1246" r:id="rId65"/>
    <p:sldId id="1247" r:id="rId66"/>
    <p:sldId id="312" r:id="rId6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04A880D3-FA0C-4234-B657-65AADA7733FF}">
          <p14:sldIdLst>
            <p14:sldId id="1003"/>
            <p14:sldId id="1257"/>
            <p14:sldId id="1215"/>
            <p14:sldId id="445"/>
            <p14:sldId id="1199"/>
            <p14:sldId id="1225"/>
            <p14:sldId id="472"/>
            <p14:sldId id="1226"/>
            <p14:sldId id="1217"/>
            <p14:sldId id="1227"/>
            <p14:sldId id="1201"/>
            <p14:sldId id="1228"/>
            <p14:sldId id="1142"/>
            <p14:sldId id="1229"/>
            <p14:sldId id="1230"/>
            <p14:sldId id="1248"/>
            <p14:sldId id="1231"/>
            <p14:sldId id="1220"/>
            <p14:sldId id="1188"/>
            <p14:sldId id="1233"/>
            <p14:sldId id="1203"/>
            <p14:sldId id="1204"/>
            <p14:sldId id="437"/>
            <p14:sldId id="1234"/>
            <p14:sldId id="1205"/>
            <p14:sldId id="1206"/>
            <p14:sldId id="1235"/>
            <p14:sldId id="1207"/>
            <p14:sldId id="1236"/>
            <p14:sldId id="1208"/>
            <p14:sldId id="1209"/>
            <p14:sldId id="1237"/>
            <p14:sldId id="1250"/>
            <p14:sldId id="1212"/>
            <p14:sldId id="1238"/>
            <p14:sldId id="1249"/>
            <p14:sldId id="1251"/>
            <p14:sldId id="1252"/>
            <p14:sldId id="1148"/>
            <p14:sldId id="1253"/>
            <p14:sldId id="1157"/>
            <p14:sldId id="1254"/>
            <p14:sldId id="1223"/>
            <p14:sldId id="1224"/>
            <p14:sldId id="1255"/>
            <p14:sldId id="1195"/>
            <p14:sldId id="1196"/>
            <p14:sldId id="1197"/>
            <p14:sldId id="1198"/>
            <p14:sldId id="1244"/>
            <p14:sldId id="1245"/>
            <p14:sldId id="1246"/>
            <p14:sldId id="1247"/>
            <p14:sldId id="312"/>
          </p14:sldIdLst>
        </p14:section>
      </p14:sectionLst>
    </p:ex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hudu Mathobo" initials="MM" lastIdx="1" clrIdx="0">
    <p:extLst>
      <p:ext uri="{19B8F6BF-5375-455C-9EA6-DF929625EA0E}">
        <p15:presenceInfo xmlns:p15="http://schemas.microsoft.com/office/powerpoint/2012/main" xmlns="" userId="S::Mashudu@mdda.org.za::382f1e12-b393-475b-a91f-3bd8e60e65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46C0A"/>
    <a:srgbClr val="F79645"/>
    <a:srgbClr val="FBCAA2"/>
    <a:srgbClr val="006600"/>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93447" autoAdjust="0"/>
  </p:normalViewPr>
  <p:slideViewPr>
    <p:cSldViewPr>
      <p:cViewPr varScale="1">
        <p:scale>
          <a:sx n="68" d="100"/>
          <a:sy n="68" d="100"/>
        </p:scale>
        <p:origin x="-159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4" d="100"/>
          <a:sy n="44" d="100"/>
        </p:scale>
        <p:origin x="2852" y="48"/>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slide" Target="slides/slide48.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38.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Office_Excel_Worksheet5.xlsx"/><Relationship Id="rId1" Type="http://schemas.openxmlformats.org/officeDocument/2006/relationships/themeOverride" Target="../theme/themeOverride5.xml"/><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package" Target="../embeddings/Microsoft_Office_Excel_Worksheet6.xlsx"/><Relationship Id="rId1" Type="http://schemas.openxmlformats.org/officeDocument/2006/relationships/themeOverride" Target="../theme/themeOverride6.xml"/><Relationship Id="rId4" Type="http://schemas.microsoft.com/office/2011/relationships/chartStyle" Target="style6.xm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package" Target="../embeddings/Microsoft_Office_Excel_Worksheet7.xlsx"/><Relationship Id="rId1" Type="http://schemas.openxmlformats.org/officeDocument/2006/relationships/themeOverride" Target="../theme/themeOverride7.xml"/><Relationship Id="rId4"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Overall Performance </a:t>
            </a:r>
          </a:p>
        </c:rich>
      </c:tx>
      <c:layout/>
      <c:spPr>
        <a:noFill/>
        <a:ln>
          <a:noFill/>
        </a:ln>
        <a:effectLst/>
      </c:spPr>
    </c:title>
    <c:plotArea>
      <c:layout/>
      <c:pieChart>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layout/>
      <c:spPr>
        <a:noFill/>
        <a:ln>
          <a:noFill/>
        </a:ln>
        <a:effectLst/>
      </c:spPr>
      <c:txPr>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endParaRPr lang="en-US"/>
        </a:p>
      </c:txPr>
    </c:title>
    <c:view3D>
      <c:depthPercent val="100"/>
      <c:rAngAx val="1"/>
    </c:view3D>
    <c:floor>
      <c:spPr>
        <a:solidFill>
          <a:schemeClr val="bg2">
            <a:lumMod val="75000"/>
            <a:alpha val="27000"/>
          </a:schemeClr>
        </a:solid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Sheet1!$B$1</c:f>
              <c:strCache>
                <c:ptCount val="1"/>
                <c:pt idx="0">
                  <c:v>Total Staff Compliment</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Sheet1!$A$2:$A$6</c:f>
              <c:strCache>
                <c:ptCount val="4"/>
                <c:pt idx="0">
                  <c:v>Quarter 1</c:v>
                </c:pt>
                <c:pt idx="1">
                  <c:v>Quarter 2</c:v>
                </c:pt>
                <c:pt idx="2">
                  <c:v>Quarter 3</c:v>
                </c:pt>
                <c:pt idx="3">
                  <c:v>Quarter 4</c:v>
                </c:pt>
              </c:strCache>
            </c:strRef>
          </c:cat>
          <c:val>
            <c:numRef>
              <c:f>Sheet1!$B$2:$B$6</c:f>
              <c:numCache>
                <c:formatCode>General</c:formatCode>
                <c:ptCount val="5"/>
                <c:pt idx="0">
                  <c:v>41</c:v>
                </c:pt>
                <c:pt idx="1">
                  <c:v>41</c:v>
                </c:pt>
                <c:pt idx="2">
                  <c:v>41</c:v>
                </c:pt>
              </c:numCache>
            </c:numRef>
          </c:val>
          <c:extLst xmlns:c16r2="http://schemas.microsoft.com/office/drawing/2015/06/chart">
            <c:ext xmlns:c16="http://schemas.microsoft.com/office/drawing/2014/chart" uri="{C3380CC4-5D6E-409C-BE32-E72D297353CC}">
              <c16:uniqueId val="{00000000-A978-403D-A3E9-3E3CB2144970}"/>
            </c:ext>
          </c:extLst>
        </c:ser>
        <c:ser>
          <c:idx val="1"/>
          <c:order val="1"/>
          <c:tx>
            <c:strRef>
              <c:f>Sheet1!$C$1</c:f>
              <c:strCache>
                <c:ptCount val="1"/>
                <c:pt idx="0">
                  <c:v>Current Staff Compliment</c:v>
                </c:pt>
              </c:strCache>
            </c:strRef>
          </c:tx>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Sheet1!$A$2:$A$6</c:f>
              <c:strCache>
                <c:ptCount val="4"/>
                <c:pt idx="0">
                  <c:v>Quarter 1</c:v>
                </c:pt>
                <c:pt idx="1">
                  <c:v>Quarter 2</c:v>
                </c:pt>
                <c:pt idx="2">
                  <c:v>Quarter 3</c:v>
                </c:pt>
                <c:pt idx="3">
                  <c:v>Quarter 4</c:v>
                </c:pt>
              </c:strCache>
            </c:strRef>
          </c:cat>
          <c:val>
            <c:numRef>
              <c:f>Sheet1!$C$2:$C$6</c:f>
              <c:numCache>
                <c:formatCode>General</c:formatCode>
                <c:ptCount val="5"/>
                <c:pt idx="0">
                  <c:v>40</c:v>
                </c:pt>
                <c:pt idx="1">
                  <c:v>38</c:v>
                </c:pt>
                <c:pt idx="2">
                  <c:v>37</c:v>
                </c:pt>
              </c:numCache>
            </c:numRef>
          </c:val>
          <c:extLst xmlns:c16r2="http://schemas.microsoft.com/office/drawing/2015/06/chart">
            <c:ext xmlns:c16="http://schemas.microsoft.com/office/drawing/2014/chart" uri="{C3380CC4-5D6E-409C-BE32-E72D297353CC}">
              <c16:uniqueId val="{00000001-A978-403D-A3E9-3E3CB2144970}"/>
            </c:ext>
          </c:extLst>
        </c:ser>
        <c:dLbls>
          <c:showVal val="1"/>
        </c:dLbls>
        <c:gapWidth val="84"/>
        <c:gapDepth val="53"/>
        <c:shape val="box"/>
        <c:axId val="106926464"/>
        <c:axId val="106928000"/>
        <c:axId val="0"/>
      </c:bar3DChart>
      <c:catAx>
        <c:axId val="106926464"/>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06928000"/>
        <c:crosses val="autoZero"/>
        <c:auto val="1"/>
        <c:lblAlgn val="ctr"/>
        <c:lblOffset val="100"/>
      </c:catAx>
      <c:valAx>
        <c:axId val="106928000"/>
        <c:scaling>
          <c:orientation val="minMax"/>
        </c:scaling>
        <c:delete val="1"/>
        <c:axPos val="l"/>
        <c:numFmt formatCode="General" sourceLinked="1"/>
        <c:tickLblPos val="none"/>
        <c:crossAx val="106926464"/>
        <c:crosses val="autoZero"/>
        <c:crossBetween val="between"/>
      </c:valAx>
      <c:spPr>
        <a:noFill/>
        <a:ln>
          <a:noFill/>
        </a:ln>
        <a:effectLst/>
      </c:spPr>
    </c:plotArea>
    <c:legend>
      <c:legendPos val="t"/>
      <c:layout/>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layout/>
      <c:spPr>
        <a:noFill/>
        <a:ln>
          <a:noFill/>
        </a:ln>
        <a:effectLst/>
      </c:spPr>
      <c:txPr>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endParaRPr lang="en-US"/>
        </a:p>
      </c:txPr>
    </c:title>
    <c:view3D>
      <c:depthPercent val="100"/>
      <c:rAngAx val="1"/>
    </c:view3D>
    <c:floor>
      <c:spPr>
        <a:solidFill>
          <a:schemeClr val="bg2">
            <a:lumMod val="75000"/>
            <a:alpha val="27000"/>
          </a:schemeClr>
        </a:solid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Sheet1!$B$1</c:f>
              <c:strCache>
                <c:ptCount val="1"/>
                <c:pt idx="0">
                  <c:v>Total Staff Compliment</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Sheet1!$A$2:$A$6</c:f>
              <c:strCache>
                <c:ptCount val="4"/>
                <c:pt idx="0">
                  <c:v>Quarter 1</c:v>
                </c:pt>
                <c:pt idx="1">
                  <c:v>Quarter 2</c:v>
                </c:pt>
                <c:pt idx="2">
                  <c:v>Quarter 3</c:v>
                </c:pt>
                <c:pt idx="3">
                  <c:v>Quarter 4</c:v>
                </c:pt>
              </c:strCache>
            </c:strRef>
          </c:cat>
          <c:val>
            <c:numRef>
              <c:f>Sheet1!$B$2:$B$6</c:f>
              <c:numCache>
                <c:formatCode>General</c:formatCode>
                <c:ptCount val="5"/>
                <c:pt idx="0">
                  <c:v>41</c:v>
                </c:pt>
                <c:pt idx="1">
                  <c:v>41</c:v>
                </c:pt>
                <c:pt idx="2">
                  <c:v>41</c:v>
                </c:pt>
                <c:pt idx="3">
                  <c:v>42</c:v>
                </c:pt>
              </c:numCache>
            </c:numRef>
          </c:val>
          <c:extLst xmlns:c16r2="http://schemas.microsoft.com/office/drawing/2015/06/chart">
            <c:ext xmlns:c16="http://schemas.microsoft.com/office/drawing/2014/chart" uri="{C3380CC4-5D6E-409C-BE32-E72D297353CC}">
              <c16:uniqueId val="{00000000-3C77-4F32-A560-C800246AC2FF}"/>
            </c:ext>
          </c:extLst>
        </c:ser>
        <c:ser>
          <c:idx val="1"/>
          <c:order val="1"/>
          <c:tx>
            <c:strRef>
              <c:f>Sheet1!$C$1</c:f>
              <c:strCache>
                <c:ptCount val="1"/>
                <c:pt idx="0">
                  <c:v>Current Staff Compliment</c:v>
                </c:pt>
              </c:strCache>
            </c:strRef>
          </c:tx>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Sheet1!$A$2:$A$6</c:f>
              <c:strCache>
                <c:ptCount val="4"/>
                <c:pt idx="0">
                  <c:v>Quarter 1</c:v>
                </c:pt>
                <c:pt idx="1">
                  <c:v>Quarter 2</c:v>
                </c:pt>
                <c:pt idx="2">
                  <c:v>Quarter 3</c:v>
                </c:pt>
                <c:pt idx="3">
                  <c:v>Quarter 4</c:v>
                </c:pt>
              </c:strCache>
            </c:strRef>
          </c:cat>
          <c:val>
            <c:numRef>
              <c:f>Sheet1!$C$2:$C$6</c:f>
              <c:numCache>
                <c:formatCode>General</c:formatCode>
                <c:ptCount val="5"/>
                <c:pt idx="0">
                  <c:v>40</c:v>
                </c:pt>
                <c:pt idx="1">
                  <c:v>38</c:v>
                </c:pt>
                <c:pt idx="2">
                  <c:v>37</c:v>
                </c:pt>
                <c:pt idx="3">
                  <c:v>37</c:v>
                </c:pt>
              </c:numCache>
            </c:numRef>
          </c:val>
          <c:extLst xmlns:c16r2="http://schemas.microsoft.com/office/drawing/2015/06/chart">
            <c:ext xmlns:c16="http://schemas.microsoft.com/office/drawing/2014/chart" uri="{C3380CC4-5D6E-409C-BE32-E72D297353CC}">
              <c16:uniqueId val="{00000001-3C77-4F32-A560-C800246AC2FF}"/>
            </c:ext>
          </c:extLst>
        </c:ser>
        <c:dLbls>
          <c:showVal val="1"/>
        </c:dLbls>
        <c:gapWidth val="84"/>
        <c:gapDepth val="53"/>
        <c:shape val="box"/>
        <c:axId val="108131456"/>
        <c:axId val="108132992"/>
        <c:axId val="0"/>
      </c:bar3DChart>
      <c:catAx>
        <c:axId val="108131456"/>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08132992"/>
        <c:crosses val="autoZero"/>
        <c:auto val="1"/>
        <c:lblAlgn val="ctr"/>
        <c:lblOffset val="100"/>
      </c:catAx>
      <c:valAx>
        <c:axId val="108132992"/>
        <c:scaling>
          <c:orientation val="minMax"/>
        </c:scaling>
        <c:delete val="1"/>
        <c:axPos val="l"/>
        <c:numFmt formatCode="General" sourceLinked="1"/>
        <c:tickLblPos val="none"/>
        <c:crossAx val="108131456"/>
        <c:crosses val="autoZero"/>
        <c:crossBetween val="between"/>
      </c:valAx>
      <c:spPr>
        <a:noFill/>
        <a:ln>
          <a:noFill/>
        </a:ln>
        <a:effectLst/>
      </c:spPr>
    </c:plotArea>
    <c:legend>
      <c:legendPos val="t"/>
      <c:layout/>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400" b="0" i="0" u="none" strike="noStrike" baseline="0"/>
              <a:t>Q3 Overall Performance</a:t>
            </a:r>
            <a:endParaRPr lang="en-ZA"/>
          </a:p>
        </c:rich>
      </c:tx>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7.8354928170784988E-2"/>
          <c:y val="0.22091542514020282"/>
          <c:w val="0.82517009835831689"/>
          <c:h val="0.56399592137313781"/>
        </c:manualLayout>
      </c:layout>
      <c:pie3DChart>
        <c:varyColors val="1"/>
        <c:ser>
          <c:idx val="0"/>
          <c:order val="0"/>
          <c:dPt>
            <c:idx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5197-4E9D-8D89-7B12832D1D44}"/>
              </c:ext>
            </c:extLst>
          </c:dPt>
          <c:dPt>
            <c:idx val="1"/>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5197-4E9D-8D89-7B12832D1D44}"/>
              </c:ext>
            </c:extLst>
          </c:dPt>
          <c:dLbls>
            <c:dLbl>
              <c:idx val="0"/>
              <c:layout>
                <c:manualLayout>
                  <c:x val="-0.22820968141365747"/>
                  <c:y val="-0.26669311965943771"/>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mn-lt"/>
                        <a:ea typeface="+mn-ea"/>
                        <a:cs typeface="+mn-cs"/>
                      </a:defRPr>
                    </a:pPr>
                    <a:r>
                      <a:rPr lang="en-US" sz="1200">
                        <a:solidFill>
                          <a:schemeClr val="bg1"/>
                        </a:solidFill>
                      </a:rPr>
                      <a:t>13(</a:t>
                    </a:r>
                    <a:fld id="{BB88DD66-0A30-4857-8F7E-BF326092E566}" type="VALUE">
                      <a:rPr lang="en-US" sz="1200">
                        <a:solidFill>
                          <a:schemeClr val="bg1"/>
                        </a:solidFill>
                      </a:rPr>
                      <a:pPr>
                        <a:defRPr sz="1200" b="0" i="0" u="none" strike="noStrike" kern="1200" baseline="0">
                          <a:solidFill>
                            <a:schemeClr val="bg1"/>
                          </a:solidFill>
                          <a:latin typeface="+mn-lt"/>
                          <a:ea typeface="+mn-ea"/>
                          <a:cs typeface="+mn-cs"/>
                        </a:defRPr>
                      </a:pPr>
                      <a:t>[VALUE]</a:t>
                    </a:fld>
                    <a:r>
                      <a:rPr lang="en-US" sz="1200">
                        <a:solidFill>
                          <a:schemeClr val="bg1"/>
                        </a:solidFill>
                      </a:rPr>
                      <a:t>)</a:t>
                    </a:r>
                  </a:p>
                </c:rich>
              </c:tx>
              <c:spPr>
                <a:noFill/>
                <a:ln>
                  <a:noFill/>
                </a:ln>
                <a:effectLst/>
              </c:spPr>
              <c:showVal val="1"/>
              <c:extLst xmlns:c16r2="http://schemas.microsoft.com/office/drawing/2015/06/chart">
                <c:ext xmlns:c15="http://schemas.microsoft.com/office/drawing/2012/chart" uri="{CE6537A1-D6FC-4f65-9D91-7224C49458BB}">
                  <c15:layout>
                    <c:manualLayout>
                      <c:w val="0.2614630461759016"/>
                      <c:h val="0.21314606332975361"/>
                    </c:manualLayout>
                  </c15:layout>
                  <c15:dlblFieldTable/>
                  <c15:showDataLabelsRange val="0"/>
                </c:ext>
                <c:ext xmlns:c16="http://schemas.microsoft.com/office/drawing/2014/chart" uri="{C3380CC4-5D6E-409C-BE32-E72D297353CC}">
                  <c16:uniqueId val="{00000001-5197-4E9D-8D89-7B12832D1D44}"/>
                </c:ext>
              </c:extLst>
            </c:dLbl>
            <c:dLbl>
              <c:idx val="1"/>
              <c:layout>
                <c:manualLayout>
                  <c:x val="0.16658182782081896"/>
                  <c:y val="9.9111722619196083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r>
                      <a:rPr lang="en-US" sz="1200"/>
                      <a:t>3(</a:t>
                    </a:r>
                    <a:fld id="{F1912868-5707-4D35-9F6C-34A3C85A1F0B}" type="VALUE">
                      <a:rPr lang="en-US" sz="1200"/>
                      <a:pPr>
                        <a:defRPr sz="1200" b="0" i="0" u="none" strike="noStrike" kern="1200" baseline="0">
                          <a:solidFill>
                            <a:schemeClr val="bg1"/>
                          </a:solidFill>
                          <a:latin typeface="+mn-lt"/>
                          <a:ea typeface="+mn-ea"/>
                          <a:cs typeface="+mn-cs"/>
                        </a:defRPr>
                      </a:pPr>
                      <a:t>[VALUE]</a:t>
                    </a:fld>
                    <a:r>
                      <a:rPr lang="en-US" sz="1200"/>
                      <a:t>)</a:t>
                    </a:r>
                  </a:p>
                </c:rich>
              </c:tx>
              <c:spPr>
                <a:noFill/>
                <a:ln>
                  <a:noFill/>
                </a:ln>
                <a:effectLst/>
              </c:spPr>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5197-4E9D-8D89-7B12832D1D4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'Stats Q3'!$H$1:$I$1</c:f>
              <c:strCache>
                <c:ptCount val="2"/>
                <c:pt idx="0">
                  <c:v>Targets Achieved</c:v>
                </c:pt>
                <c:pt idx="1">
                  <c:v>Targets not Achieved</c:v>
                </c:pt>
              </c:strCache>
            </c:strRef>
          </c:cat>
          <c:val>
            <c:numRef>
              <c:f>'Stats Q3'!$H$2:$I$2</c:f>
              <c:numCache>
                <c:formatCode>0%</c:formatCode>
                <c:ptCount val="2"/>
                <c:pt idx="0">
                  <c:v>0.8125</c:v>
                </c:pt>
                <c:pt idx="1">
                  <c:v>0.18750000000000003</c:v>
                </c:pt>
              </c:numCache>
            </c:numRef>
          </c:val>
          <c:extLst xmlns:c16r2="http://schemas.microsoft.com/office/drawing/2015/06/chart">
            <c:ext xmlns:c16="http://schemas.microsoft.com/office/drawing/2014/chart" uri="{C3380CC4-5D6E-409C-BE32-E72D297353CC}">
              <c16:uniqueId val="{00000004-5197-4E9D-8D89-7B12832D1D44}"/>
            </c:ext>
          </c:extLst>
        </c:ser>
        <c:dLbls/>
      </c:pie3DChart>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400" b="0" i="0" u="none" strike="noStrike" baseline="0"/>
              <a:t>Q3 Performance by Programme</a:t>
            </a:r>
            <a:endParaRPr lang="en-ZA"/>
          </a:p>
        </c:rich>
      </c:tx>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'Stats Q3'!$B$3</c:f>
              <c:strCache>
                <c:ptCount val="1"/>
                <c:pt idx="0">
                  <c:v>Number of Targets</c:v>
                </c:pt>
              </c:strCache>
            </c:strRef>
          </c:tx>
          <c:spPr>
            <a:solidFill>
              <a:schemeClr val="accent2"/>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'Stats Q3'!$A$4:$A$8</c:f>
              <c:numCache>
                <c:formatCode>General</c:formatCode>
                <c:ptCount val="5"/>
                <c:pt idx="0">
                  <c:v>1</c:v>
                </c:pt>
                <c:pt idx="1">
                  <c:v>2</c:v>
                </c:pt>
                <c:pt idx="2">
                  <c:v>3</c:v>
                </c:pt>
                <c:pt idx="3">
                  <c:v>4</c:v>
                </c:pt>
                <c:pt idx="4">
                  <c:v>5</c:v>
                </c:pt>
              </c:numCache>
            </c:numRef>
          </c:cat>
          <c:val>
            <c:numRef>
              <c:f>'Stats Q3'!$B$4:$B$8</c:f>
              <c:numCache>
                <c:formatCode>General</c:formatCode>
                <c:ptCount val="5"/>
                <c:pt idx="0">
                  <c:v>6</c:v>
                </c:pt>
                <c:pt idx="1">
                  <c:v>4</c:v>
                </c:pt>
                <c:pt idx="2">
                  <c:v>3</c:v>
                </c:pt>
                <c:pt idx="3">
                  <c:v>2</c:v>
                </c:pt>
                <c:pt idx="4">
                  <c:v>1</c:v>
                </c:pt>
              </c:numCache>
            </c:numRef>
          </c:val>
          <c:extLst xmlns:c16r2="http://schemas.microsoft.com/office/drawing/2015/06/chart">
            <c:ext xmlns:c16="http://schemas.microsoft.com/office/drawing/2014/chart" uri="{C3380CC4-5D6E-409C-BE32-E72D297353CC}">
              <c16:uniqueId val="{00000000-13A6-4E8D-9367-42CA449BF86E}"/>
            </c:ext>
          </c:extLst>
        </c:ser>
        <c:ser>
          <c:idx val="1"/>
          <c:order val="1"/>
          <c:tx>
            <c:strRef>
              <c:f>'Stats Q3'!$C$3</c:f>
              <c:strCache>
                <c:ptCount val="1"/>
                <c:pt idx="0">
                  <c:v>Achieved</c:v>
                </c:pt>
              </c:strCache>
            </c:strRef>
          </c:tx>
          <c:spPr>
            <a:solidFill>
              <a:schemeClr val="accent1"/>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'Stats Q3'!$A$4:$A$8</c:f>
              <c:numCache>
                <c:formatCode>General</c:formatCode>
                <c:ptCount val="5"/>
                <c:pt idx="0">
                  <c:v>1</c:v>
                </c:pt>
                <c:pt idx="1">
                  <c:v>2</c:v>
                </c:pt>
                <c:pt idx="2">
                  <c:v>3</c:v>
                </c:pt>
                <c:pt idx="3">
                  <c:v>4</c:v>
                </c:pt>
                <c:pt idx="4">
                  <c:v>5</c:v>
                </c:pt>
              </c:numCache>
            </c:numRef>
          </c:cat>
          <c:val>
            <c:numRef>
              <c:f>'Stats Q3'!$C$4:$C$8</c:f>
              <c:numCache>
                <c:formatCode>General</c:formatCode>
                <c:ptCount val="5"/>
                <c:pt idx="0">
                  <c:v>6</c:v>
                </c:pt>
                <c:pt idx="1">
                  <c:v>2</c:v>
                </c:pt>
                <c:pt idx="2">
                  <c:v>3</c:v>
                </c:pt>
                <c:pt idx="3">
                  <c:v>2</c:v>
                </c:pt>
                <c:pt idx="4">
                  <c:v>0</c:v>
                </c:pt>
              </c:numCache>
            </c:numRef>
          </c:val>
          <c:extLst xmlns:c16r2="http://schemas.microsoft.com/office/drawing/2015/06/chart">
            <c:ext xmlns:c16="http://schemas.microsoft.com/office/drawing/2014/chart" uri="{C3380CC4-5D6E-409C-BE32-E72D297353CC}">
              <c16:uniqueId val="{00000001-13A6-4E8D-9367-42CA449BF86E}"/>
            </c:ext>
          </c:extLst>
        </c:ser>
        <c:ser>
          <c:idx val="2"/>
          <c:order val="2"/>
          <c:tx>
            <c:strRef>
              <c:f>'Stats Q3'!$D$3</c:f>
              <c:strCache>
                <c:ptCount val="1"/>
                <c:pt idx="0">
                  <c:v>Not Achieved</c:v>
                </c:pt>
              </c:strCache>
            </c:strRef>
          </c:tx>
          <c:spPr>
            <a:solidFill>
              <a:schemeClr val="accent3"/>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'Stats Q3'!$A$4:$A$8</c:f>
              <c:numCache>
                <c:formatCode>General</c:formatCode>
                <c:ptCount val="5"/>
                <c:pt idx="0">
                  <c:v>1</c:v>
                </c:pt>
                <c:pt idx="1">
                  <c:v>2</c:v>
                </c:pt>
                <c:pt idx="2">
                  <c:v>3</c:v>
                </c:pt>
                <c:pt idx="3">
                  <c:v>4</c:v>
                </c:pt>
                <c:pt idx="4">
                  <c:v>5</c:v>
                </c:pt>
              </c:numCache>
            </c:numRef>
          </c:cat>
          <c:val>
            <c:numRef>
              <c:f>'Stats Q3'!$D$4:$D$8</c:f>
              <c:numCache>
                <c:formatCode>General</c:formatCode>
                <c:ptCount val="5"/>
                <c:pt idx="0">
                  <c:v>0</c:v>
                </c:pt>
                <c:pt idx="1">
                  <c:v>2</c:v>
                </c:pt>
                <c:pt idx="2">
                  <c:v>0</c:v>
                </c:pt>
                <c:pt idx="3">
                  <c:v>0</c:v>
                </c:pt>
                <c:pt idx="4">
                  <c:v>1</c:v>
                </c:pt>
              </c:numCache>
            </c:numRef>
          </c:val>
          <c:extLst xmlns:c16r2="http://schemas.microsoft.com/office/drawing/2015/06/chart">
            <c:ext xmlns:c16="http://schemas.microsoft.com/office/drawing/2014/chart" uri="{C3380CC4-5D6E-409C-BE32-E72D297353CC}">
              <c16:uniqueId val="{00000002-13A6-4E8D-9367-42CA449BF86E}"/>
            </c:ext>
          </c:extLst>
        </c:ser>
        <c:dLbls>
          <c:showVal val="1"/>
        </c:dLbls>
        <c:shape val="box"/>
        <c:axId val="3141632"/>
        <c:axId val="3143168"/>
        <c:axId val="0"/>
      </c:bar3DChart>
      <c:catAx>
        <c:axId val="3141632"/>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43168"/>
        <c:crosses val="autoZero"/>
        <c:auto val="1"/>
        <c:lblAlgn val="ctr"/>
        <c:lblOffset val="100"/>
      </c:catAx>
      <c:valAx>
        <c:axId val="314316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4163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400" b="0" i="0" u="none" strike="noStrike" baseline="0"/>
              <a:t>Q4 Overall Performance</a:t>
            </a:r>
            <a:endParaRPr lang="en-ZA"/>
          </a:p>
        </c:rich>
      </c:tx>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7.8354928170784988E-2"/>
          <c:y val="0.22091542514020282"/>
          <c:w val="0.82517009835831689"/>
          <c:h val="0.56399592137313781"/>
        </c:manualLayout>
      </c:layout>
      <c:pie3DChart>
        <c:varyColors val="1"/>
        <c:ser>
          <c:idx val="0"/>
          <c:order val="0"/>
          <c:dPt>
            <c:idx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028F-4C09-8A7A-814FA6EC5986}"/>
              </c:ext>
            </c:extLst>
          </c:dPt>
          <c:dPt>
            <c:idx val="1"/>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028F-4C09-8A7A-814FA6EC5986}"/>
              </c:ext>
            </c:extLst>
          </c:dPt>
          <c:dLbls>
            <c:dLbl>
              <c:idx val="0"/>
              <c:layout>
                <c:manualLayout>
                  <c:x val="-0.14129743807872541"/>
                  <c:y val="-0.34873711968890209"/>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mn-lt"/>
                        <a:ea typeface="+mn-ea"/>
                        <a:cs typeface="+mn-cs"/>
                      </a:defRPr>
                    </a:pPr>
                    <a:r>
                      <a:rPr lang="en-US" sz="1200">
                        <a:solidFill>
                          <a:schemeClr val="bg1"/>
                        </a:solidFill>
                      </a:rPr>
                      <a:t>13(</a:t>
                    </a:r>
                    <a:fld id="{BB88DD66-0A30-4857-8F7E-BF326092E566}" type="VALUE">
                      <a:rPr lang="en-US" sz="1200">
                        <a:solidFill>
                          <a:schemeClr val="bg1"/>
                        </a:solidFill>
                      </a:rPr>
                      <a:pPr>
                        <a:defRPr sz="1200" b="0" i="0" u="none" strike="noStrike" kern="1200" baseline="0">
                          <a:solidFill>
                            <a:schemeClr val="bg1"/>
                          </a:solidFill>
                          <a:latin typeface="+mn-lt"/>
                          <a:ea typeface="+mn-ea"/>
                          <a:cs typeface="+mn-cs"/>
                        </a:defRPr>
                      </a:pPr>
                      <a:t>[VALUE]</a:t>
                    </a:fld>
                    <a:r>
                      <a:rPr lang="en-US" sz="1200">
                        <a:solidFill>
                          <a:schemeClr val="bg1"/>
                        </a:solidFill>
                      </a:rPr>
                      <a:t>)</a:t>
                    </a:r>
                  </a:p>
                </c:rich>
              </c:tx>
              <c:spPr>
                <a:noFill/>
                <a:ln>
                  <a:noFill/>
                </a:ln>
                <a:effectLst/>
              </c:spPr>
              <c:showVal val="1"/>
              <c:extLst xmlns:c16r2="http://schemas.microsoft.com/office/drawing/2015/06/chart">
                <c:ext xmlns:c15="http://schemas.microsoft.com/office/drawing/2012/chart" uri="{CE6537A1-D6FC-4f65-9D91-7224C49458BB}">
                  <c15:layout>
                    <c:manualLayout>
                      <c:w val="0.20672836171882694"/>
                      <c:h val="0.21314585735684538"/>
                    </c:manualLayout>
                  </c15:layout>
                  <c15:dlblFieldTable/>
                  <c15:showDataLabelsRange val="0"/>
                </c:ext>
                <c:ext xmlns:c16="http://schemas.microsoft.com/office/drawing/2014/chart" uri="{C3380CC4-5D6E-409C-BE32-E72D297353CC}">
                  <c16:uniqueId val="{00000001-028F-4C09-8A7A-814FA6EC5986}"/>
                </c:ext>
              </c:extLst>
            </c:dLbl>
            <c:dLbl>
              <c:idx val="1"/>
              <c:layout>
                <c:manualLayout>
                  <c:x val="0.126892556902793"/>
                  <c:y val="8.6356305238115313E-2"/>
                </c:manualLayout>
              </c:layout>
              <c:tx>
                <c:rich>
                  <a:bodyPr/>
                  <a:lstStyle/>
                  <a:p>
                    <a:r>
                      <a:rPr lang="en-US"/>
                      <a:t>2(</a:t>
                    </a:r>
                    <a:fld id="{F1912868-5707-4D35-9F6C-34A3C85A1F0B}" type="VALUE">
                      <a:rPr lang="en-US"/>
                      <a:pPr/>
                      <a:t>[VALUE]</a:t>
                    </a:fld>
                    <a:r>
                      <a:rPr lang="en-US"/>
                      <a:t>)</a:t>
                    </a:r>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028F-4C09-8A7A-814FA6EC598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'Stats Q4'!$H$1:$I$1</c:f>
              <c:strCache>
                <c:ptCount val="2"/>
                <c:pt idx="0">
                  <c:v>Targets Achieved</c:v>
                </c:pt>
                <c:pt idx="1">
                  <c:v>Targets not Achieved</c:v>
                </c:pt>
              </c:strCache>
            </c:strRef>
          </c:cat>
          <c:val>
            <c:numRef>
              <c:f>'Stats Q4'!$H$2:$I$2</c:f>
              <c:numCache>
                <c:formatCode>0%</c:formatCode>
                <c:ptCount val="2"/>
                <c:pt idx="0">
                  <c:v>0.8666666666666667</c:v>
                </c:pt>
                <c:pt idx="1">
                  <c:v>0.13333333333333336</c:v>
                </c:pt>
              </c:numCache>
            </c:numRef>
          </c:val>
          <c:extLst xmlns:c16r2="http://schemas.microsoft.com/office/drawing/2015/06/chart">
            <c:ext xmlns:c16="http://schemas.microsoft.com/office/drawing/2014/chart" uri="{C3380CC4-5D6E-409C-BE32-E72D297353CC}">
              <c16:uniqueId val="{00000004-028F-4C09-8A7A-814FA6EC5986}"/>
            </c:ext>
          </c:extLst>
        </c:ser>
        <c:dLbls/>
      </c:pie3DChart>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400" b="0" i="0" u="none" strike="noStrike" baseline="0"/>
              <a:t>Q4 Performance by Programme</a:t>
            </a:r>
            <a:endParaRPr lang="en-ZA"/>
          </a:p>
        </c:rich>
      </c:tx>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'Stats Q4'!$B$3</c:f>
              <c:strCache>
                <c:ptCount val="1"/>
                <c:pt idx="0">
                  <c:v>Number of Targets</c:v>
                </c:pt>
              </c:strCache>
            </c:strRef>
          </c:tx>
          <c:spPr>
            <a:solidFill>
              <a:schemeClr val="accent2"/>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'Stats Q4'!$A$4:$A$8</c:f>
              <c:numCache>
                <c:formatCode>General</c:formatCode>
                <c:ptCount val="5"/>
                <c:pt idx="0">
                  <c:v>1</c:v>
                </c:pt>
                <c:pt idx="1">
                  <c:v>2</c:v>
                </c:pt>
                <c:pt idx="2">
                  <c:v>3</c:v>
                </c:pt>
                <c:pt idx="3">
                  <c:v>4</c:v>
                </c:pt>
                <c:pt idx="4">
                  <c:v>5</c:v>
                </c:pt>
              </c:numCache>
            </c:numRef>
          </c:cat>
          <c:val>
            <c:numRef>
              <c:f>'Stats Q4'!$B$4:$B$8</c:f>
              <c:numCache>
                <c:formatCode>General</c:formatCode>
                <c:ptCount val="5"/>
                <c:pt idx="0">
                  <c:v>6</c:v>
                </c:pt>
                <c:pt idx="1">
                  <c:v>4</c:v>
                </c:pt>
                <c:pt idx="2">
                  <c:v>3</c:v>
                </c:pt>
                <c:pt idx="3">
                  <c:v>1</c:v>
                </c:pt>
                <c:pt idx="4">
                  <c:v>1</c:v>
                </c:pt>
              </c:numCache>
            </c:numRef>
          </c:val>
          <c:extLst xmlns:c16r2="http://schemas.microsoft.com/office/drawing/2015/06/chart">
            <c:ext xmlns:c16="http://schemas.microsoft.com/office/drawing/2014/chart" uri="{C3380CC4-5D6E-409C-BE32-E72D297353CC}">
              <c16:uniqueId val="{00000000-E633-4E7E-BFB2-8F9278964911}"/>
            </c:ext>
          </c:extLst>
        </c:ser>
        <c:ser>
          <c:idx val="1"/>
          <c:order val="1"/>
          <c:tx>
            <c:strRef>
              <c:f>'Stats Q4'!$C$3</c:f>
              <c:strCache>
                <c:ptCount val="1"/>
                <c:pt idx="0">
                  <c:v>Achieved</c:v>
                </c:pt>
              </c:strCache>
            </c:strRef>
          </c:tx>
          <c:spPr>
            <a:solidFill>
              <a:schemeClr val="accent1"/>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'Stats Q4'!$A$4:$A$8</c:f>
              <c:numCache>
                <c:formatCode>General</c:formatCode>
                <c:ptCount val="5"/>
                <c:pt idx="0">
                  <c:v>1</c:v>
                </c:pt>
                <c:pt idx="1">
                  <c:v>2</c:v>
                </c:pt>
                <c:pt idx="2">
                  <c:v>3</c:v>
                </c:pt>
                <c:pt idx="3">
                  <c:v>4</c:v>
                </c:pt>
                <c:pt idx="4">
                  <c:v>5</c:v>
                </c:pt>
              </c:numCache>
            </c:numRef>
          </c:cat>
          <c:val>
            <c:numRef>
              <c:f>'Stats Q4'!$C$4:$C$8</c:f>
              <c:numCache>
                <c:formatCode>General</c:formatCode>
                <c:ptCount val="5"/>
                <c:pt idx="0">
                  <c:v>6</c:v>
                </c:pt>
                <c:pt idx="1">
                  <c:v>3</c:v>
                </c:pt>
                <c:pt idx="2">
                  <c:v>3</c:v>
                </c:pt>
                <c:pt idx="3">
                  <c:v>1</c:v>
                </c:pt>
                <c:pt idx="4">
                  <c:v>0</c:v>
                </c:pt>
              </c:numCache>
            </c:numRef>
          </c:val>
          <c:extLst xmlns:c16r2="http://schemas.microsoft.com/office/drawing/2015/06/chart">
            <c:ext xmlns:c16="http://schemas.microsoft.com/office/drawing/2014/chart" uri="{C3380CC4-5D6E-409C-BE32-E72D297353CC}">
              <c16:uniqueId val="{00000001-E633-4E7E-BFB2-8F9278964911}"/>
            </c:ext>
          </c:extLst>
        </c:ser>
        <c:ser>
          <c:idx val="2"/>
          <c:order val="2"/>
          <c:tx>
            <c:strRef>
              <c:f>'Stats Q4'!$D$3</c:f>
              <c:strCache>
                <c:ptCount val="1"/>
                <c:pt idx="0">
                  <c:v>Not Achieved</c:v>
                </c:pt>
              </c:strCache>
            </c:strRef>
          </c:tx>
          <c:spPr>
            <a:solidFill>
              <a:schemeClr val="accent3"/>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'Stats Q4'!$A$4:$A$8</c:f>
              <c:numCache>
                <c:formatCode>General</c:formatCode>
                <c:ptCount val="5"/>
                <c:pt idx="0">
                  <c:v>1</c:v>
                </c:pt>
                <c:pt idx="1">
                  <c:v>2</c:v>
                </c:pt>
                <c:pt idx="2">
                  <c:v>3</c:v>
                </c:pt>
                <c:pt idx="3">
                  <c:v>4</c:v>
                </c:pt>
                <c:pt idx="4">
                  <c:v>5</c:v>
                </c:pt>
              </c:numCache>
            </c:numRef>
          </c:cat>
          <c:val>
            <c:numRef>
              <c:f>'Stats Q4'!$D$4:$D$8</c:f>
              <c:numCache>
                <c:formatCode>General</c:formatCode>
                <c:ptCount val="5"/>
                <c:pt idx="0">
                  <c:v>0</c:v>
                </c:pt>
                <c:pt idx="1">
                  <c:v>1</c:v>
                </c:pt>
                <c:pt idx="2">
                  <c:v>0</c:v>
                </c:pt>
                <c:pt idx="3">
                  <c:v>0</c:v>
                </c:pt>
                <c:pt idx="4">
                  <c:v>1</c:v>
                </c:pt>
              </c:numCache>
            </c:numRef>
          </c:val>
          <c:extLst xmlns:c16r2="http://schemas.microsoft.com/office/drawing/2015/06/chart">
            <c:ext xmlns:c16="http://schemas.microsoft.com/office/drawing/2014/chart" uri="{C3380CC4-5D6E-409C-BE32-E72D297353CC}">
              <c16:uniqueId val="{00000002-E633-4E7E-BFB2-8F9278964911}"/>
            </c:ext>
          </c:extLst>
        </c:ser>
        <c:dLbls>
          <c:showVal val="1"/>
        </c:dLbls>
        <c:shape val="box"/>
        <c:axId val="118885760"/>
        <c:axId val="118928512"/>
        <c:axId val="0"/>
      </c:bar3DChart>
      <c:catAx>
        <c:axId val="118885760"/>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928512"/>
        <c:crosses val="autoZero"/>
        <c:auto val="1"/>
        <c:lblAlgn val="ctr"/>
        <c:lblOffset val="100"/>
      </c:catAx>
      <c:valAx>
        <c:axId val="11892851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88576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3.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0.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svg"/><Relationship Id="rId1" Type="http://schemas.openxmlformats.org/officeDocument/2006/relationships/image" Target="../media/image12.png"/><Relationship Id="rId6" Type="http://schemas.openxmlformats.org/officeDocument/2006/relationships/image" Target="../media/image13.svg"/><Relationship Id="rId5" Type="http://schemas.openxmlformats.org/officeDocument/2006/relationships/image" Target="../media/image10.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svg"/><Relationship Id="rId1" Type="http://schemas.openxmlformats.org/officeDocument/2006/relationships/image" Target="../media/image13.png"/><Relationship Id="rId6" Type="http://schemas.openxmlformats.org/officeDocument/2006/relationships/image" Target="../media/image13.svg"/><Relationship Id="rId5" Type="http://schemas.openxmlformats.org/officeDocument/2006/relationships/image" Target="../media/image10.png"/><Relationship Id="rId4" Type="http://schemas.openxmlformats.org/officeDocument/2006/relationships/image" Target="../media/image11.svg"/></Relationships>
</file>

<file path=ppt/diagrams/_rels/data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svg"/><Relationship Id="rId1" Type="http://schemas.openxmlformats.org/officeDocument/2006/relationships/image" Target="../media/image14.png"/><Relationship Id="rId6" Type="http://schemas.openxmlformats.org/officeDocument/2006/relationships/image" Target="../media/image13.svg"/><Relationship Id="rId5" Type="http://schemas.openxmlformats.org/officeDocument/2006/relationships/image" Target="../media/image16.png"/><Relationship Id="rId4" Type="http://schemas.openxmlformats.org/officeDocument/2006/relationships/image" Target="../media/image11.svg"/></Relationships>
</file>

<file path=ppt/diagrams/_rels/data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svg"/><Relationship Id="rId1" Type="http://schemas.openxmlformats.org/officeDocument/2006/relationships/image" Target="../media/image17.png"/><Relationship Id="rId6" Type="http://schemas.openxmlformats.org/officeDocument/2006/relationships/image" Target="../media/image13.svg"/><Relationship Id="rId5" Type="http://schemas.openxmlformats.org/officeDocument/2006/relationships/image" Target="../media/image16.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FACA2A-307F-4953-B16F-4CAD7B597B2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44F58DE-6E92-4ACC-9D63-D2F49098466D}">
      <dgm:prSet phldrT="[Text]" custT="1"/>
      <dgm:spPr>
        <a:xfrm>
          <a:off x="2148889" y="340369"/>
          <a:ext cx="1540444" cy="606237"/>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None/>
          </a:pPr>
          <a:r>
            <a:rPr lang="en-GB" sz="12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OUTCOME</a:t>
          </a:r>
        </a:p>
        <a:p>
          <a:pPr>
            <a:buNone/>
          </a:pPr>
          <a:r>
            <a:rPr lang="en-GB" sz="12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An accessible, developmental, diversified and sustainable media</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9B8D9284-FB60-4EBD-9FA1-673A2A7D5177}" type="parTrans" cxnId="{99EB46E3-30D9-4ED8-BA65-B27637FBACF9}">
      <dgm:prSet/>
      <dgm:spPr/>
      <dgm:t>
        <a:bodyPr/>
        <a:lstStyle/>
        <a:p>
          <a:endParaRPr lang="en-US" sz="1200"/>
        </a:p>
      </dgm:t>
    </dgm:pt>
    <dgm:pt modelId="{610E13F2-44BF-42C8-A4F2-64E1476CA788}" type="sibTrans" cxnId="{99EB46E3-30D9-4ED8-BA65-B27637FBACF9}">
      <dgm:prSet/>
      <dgm:spPr/>
      <dgm:t>
        <a:bodyPr/>
        <a:lstStyle/>
        <a:p>
          <a:endParaRPr lang="en-US" sz="1200"/>
        </a:p>
      </dgm:t>
    </dgm:pt>
    <dgm:pt modelId="{082A7A65-8DE3-49C1-A38D-F65FFABA99A1}">
      <dgm:prSet phldrT="[Text]" custT="1"/>
      <dgm:spPr>
        <a:xfrm>
          <a:off x="108037" y="1224267"/>
          <a:ext cx="954704" cy="606237"/>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None/>
          </a:pPr>
          <a:r>
            <a:rPr lang="en-US" sz="1200" b="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Programme 1 - Governance and Administration</a:t>
          </a:r>
          <a:endParaRPr lang="en-US" sz="1200">
            <a:solidFill>
              <a:sysClr val="windowText" lastClr="000000">
                <a:hueOff val="0"/>
                <a:satOff val="0"/>
                <a:lumOff val="0"/>
                <a:alphaOff val="0"/>
              </a:sysClr>
            </a:solidFill>
            <a:latin typeface="Cambria"/>
            <a:ea typeface="+mn-ea"/>
            <a:cs typeface="+mn-cs"/>
          </a:endParaRPr>
        </a:p>
      </dgm:t>
    </dgm:pt>
    <dgm:pt modelId="{DB2E6531-55BE-43D6-AE15-9203E7D26956}" type="parTrans" cxnId="{0CA3260F-B856-4991-810E-310D37D90127}">
      <dgm:prSet/>
      <dgm:spPr>
        <a:xfrm>
          <a:off x="479311" y="845832"/>
          <a:ext cx="2333721" cy="277659"/>
        </a:xfrm>
        <a:custGeom>
          <a:avLst/>
          <a:gdLst/>
          <a:ahLst/>
          <a:cxnLst/>
          <a:rect l="0" t="0" r="0" b="0"/>
          <a:pathLst>
            <a:path>
              <a:moveTo>
                <a:pt x="2496335" y="0"/>
              </a:moveTo>
              <a:lnTo>
                <a:pt x="2496335" y="202401"/>
              </a:lnTo>
              <a:lnTo>
                <a:pt x="0" y="202401"/>
              </a:lnTo>
              <a:lnTo>
                <a:pt x="0" y="297007"/>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sz="1200"/>
        </a:p>
      </dgm:t>
    </dgm:pt>
    <dgm:pt modelId="{00D08E88-D953-48B7-B575-1F50A4C251BA}" type="sibTrans" cxnId="{0CA3260F-B856-4991-810E-310D37D90127}">
      <dgm:prSet/>
      <dgm:spPr/>
      <dgm:t>
        <a:bodyPr/>
        <a:lstStyle/>
        <a:p>
          <a:endParaRPr lang="en-US" sz="1200"/>
        </a:p>
      </dgm:t>
    </dgm:pt>
    <dgm:pt modelId="{789DB139-CA28-4961-97BA-A1D5841C0312}">
      <dgm:prSet phldrT="[Text]" custT="1"/>
      <dgm:spPr>
        <a:xfrm>
          <a:off x="1274898" y="1224267"/>
          <a:ext cx="954704" cy="606237"/>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None/>
          </a:pPr>
          <a:r>
            <a:rPr lang="en-US" sz="1200" b="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Programme 2 - Grant and Seed Funding</a:t>
          </a:r>
          <a:endParaRPr lang="en-US" sz="1200">
            <a:solidFill>
              <a:sysClr val="windowText" lastClr="000000">
                <a:hueOff val="0"/>
                <a:satOff val="0"/>
                <a:lumOff val="0"/>
                <a:alphaOff val="0"/>
              </a:sysClr>
            </a:solidFill>
            <a:latin typeface="Cambria"/>
            <a:ea typeface="+mn-ea"/>
            <a:cs typeface="+mn-cs"/>
          </a:endParaRPr>
        </a:p>
      </dgm:t>
    </dgm:pt>
    <dgm:pt modelId="{AB47137A-C4F1-4583-8CC2-27F2102BADB7}" type="parTrans" cxnId="{C8D5672A-2904-49EF-AAB4-FB00E0299E94}">
      <dgm:prSet/>
      <dgm:spPr>
        <a:xfrm>
          <a:off x="1646172" y="845832"/>
          <a:ext cx="1166860" cy="277659"/>
        </a:xfrm>
        <a:custGeom>
          <a:avLst/>
          <a:gdLst/>
          <a:ahLst/>
          <a:cxnLst/>
          <a:rect l="0" t="0" r="0" b="0"/>
          <a:pathLst>
            <a:path>
              <a:moveTo>
                <a:pt x="1248167" y="0"/>
              </a:moveTo>
              <a:lnTo>
                <a:pt x="1248167" y="202401"/>
              </a:lnTo>
              <a:lnTo>
                <a:pt x="0" y="202401"/>
              </a:lnTo>
              <a:lnTo>
                <a:pt x="0" y="297007"/>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sz="1200"/>
        </a:p>
      </dgm:t>
    </dgm:pt>
    <dgm:pt modelId="{7B6439EF-AC1F-4078-A8A4-17E5C729B42C}" type="sibTrans" cxnId="{C8D5672A-2904-49EF-AAB4-FB00E0299E94}">
      <dgm:prSet/>
      <dgm:spPr/>
      <dgm:t>
        <a:bodyPr/>
        <a:lstStyle/>
        <a:p>
          <a:endParaRPr lang="en-US" sz="1200"/>
        </a:p>
      </dgm:t>
    </dgm:pt>
    <dgm:pt modelId="{E917BE57-E96B-440E-95F6-8B9F52351515}">
      <dgm:prSet custT="1"/>
      <dgm:spPr>
        <a:xfrm>
          <a:off x="2441759" y="1224267"/>
          <a:ext cx="954704" cy="606237"/>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None/>
          </a:pPr>
          <a:r>
            <a:rPr lang="en-US" sz="1200" b="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Programme 3 - Partnerships, Public Awareness and Advocacy</a:t>
          </a:r>
          <a:endParaRPr lang="en-US" sz="1200">
            <a:solidFill>
              <a:sysClr val="windowText" lastClr="000000">
                <a:hueOff val="0"/>
                <a:satOff val="0"/>
                <a:lumOff val="0"/>
                <a:alphaOff val="0"/>
              </a:sysClr>
            </a:solidFill>
            <a:latin typeface="Cambria"/>
            <a:ea typeface="+mn-ea"/>
            <a:cs typeface="+mn-cs"/>
          </a:endParaRPr>
        </a:p>
      </dgm:t>
    </dgm:pt>
    <dgm:pt modelId="{9C8BBEA7-06E7-4479-9AA0-2A477C282444}" type="parTrans" cxnId="{A02789D3-220F-470B-A437-EF42EB952FFF}">
      <dgm:prSet/>
      <dgm:spPr>
        <a:xfrm>
          <a:off x="2767313" y="845832"/>
          <a:ext cx="91440" cy="277659"/>
        </a:xfrm>
        <a:custGeom>
          <a:avLst/>
          <a:gdLst/>
          <a:ahLst/>
          <a:cxnLst/>
          <a:rect l="0" t="0" r="0" b="0"/>
          <a:pathLst>
            <a:path>
              <a:moveTo>
                <a:pt x="45720" y="0"/>
              </a:moveTo>
              <a:lnTo>
                <a:pt x="45720" y="297007"/>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sz="1200"/>
        </a:p>
      </dgm:t>
    </dgm:pt>
    <dgm:pt modelId="{37880711-CEA7-449D-9167-7EE2D8E65F35}" type="sibTrans" cxnId="{A02789D3-220F-470B-A437-EF42EB952FFF}">
      <dgm:prSet/>
      <dgm:spPr/>
      <dgm:t>
        <a:bodyPr/>
        <a:lstStyle/>
        <a:p>
          <a:endParaRPr lang="en-US" sz="1200"/>
        </a:p>
      </dgm:t>
    </dgm:pt>
    <dgm:pt modelId="{2230BDC4-35A3-43B2-B139-D8EBD23816FE}">
      <dgm:prSet custT="1"/>
      <dgm:spPr>
        <a:xfrm>
          <a:off x="3608620" y="1224267"/>
          <a:ext cx="954704" cy="606237"/>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None/>
          </a:pPr>
          <a:r>
            <a:rPr lang="en-US" sz="1200" b="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Programme 4 - Capacity Building and Sector Development</a:t>
          </a:r>
        </a:p>
      </dgm:t>
    </dgm:pt>
    <dgm:pt modelId="{62555AFC-A84B-4C02-9343-AB61D346AB87}" type="parTrans" cxnId="{4788BE14-AC7E-4D54-B5EE-7494C6DE8C9E}">
      <dgm:prSet/>
      <dgm:spPr>
        <a:xfrm>
          <a:off x="2813033" y="845832"/>
          <a:ext cx="1166860" cy="277659"/>
        </a:xfrm>
        <a:custGeom>
          <a:avLst/>
          <a:gdLst/>
          <a:ahLst/>
          <a:cxnLst/>
          <a:rect l="0" t="0" r="0" b="0"/>
          <a:pathLst>
            <a:path>
              <a:moveTo>
                <a:pt x="0" y="0"/>
              </a:moveTo>
              <a:lnTo>
                <a:pt x="0" y="202401"/>
              </a:lnTo>
              <a:lnTo>
                <a:pt x="1248167" y="202401"/>
              </a:lnTo>
              <a:lnTo>
                <a:pt x="1248167" y="297007"/>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sz="1200"/>
        </a:p>
      </dgm:t>
    </dgm:pt>
    <dgm:pt modelId="{41FB113A-9294-41C0-9CA6-828B91E24F6F}" type="sibTrans" cxnId="{4788BE14-AC7E-4D54-B5EE-7494C6DE8C9E}">
      <dgm:prSet/>
      <dgm:spPr/>
      <dgm:t>
        <a:bodyPr/>
        <a:lstStyle/>
        <a:p>
          <a:endParaRPr lang="en-US" sz="1200"/>
        </a:p>
      </dgm:t>
    </dgm:pt>
    <dgm:pt modelId="{D6FF8066-25D3-405C-A8C5-BBFD13A0C95F}">
      <dgm:prSet custT="1"/>
      <dgm:spPr>
        <a:xfrm>
          <a:off x="4775481" y="1224267"/>
          <a:ext cx="954704" cy="606237"/>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None/>
          </a:pPr>
          <a:r>
            <a:rPr lang="en-US" sz="12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Programme 5 - Innovation, Research and Development</a:t>
          </a:r>
          <a:endParaRPr lang="en-US" sz="1200" dirty="0">
            <a:solidFill>
              <a:sysClr val="windowText" lastClr="000000">
                <a:hueOff val="0"/>
                <a:satOff val="0"/>
                <a:lumOff val="0"/>
                <a:alphaOff val="0"/>
              </a:sysClr>
            </a:solidFill>
            <a:latin typeface="Cambria"/>
            <a:ea typeface="+mn-ea"/>
            <a:cs typeface="+mn-cs"/>
          </a:endParaRPr>
        </a:p>
      </dgm:t>
    </dgm:pt>
    <dgm:pt modelId="{FC9D7774-2A5A-4CEA-9218-CB0B7477FB1A}" type="parTrans" cxnId="{83096655-364D-41F2-8A68-ACB7CB597DAD}">
      <dgm:prSet/>
      <dgm:spPr>
        <a:xfrm>
          <a:off x="2813033" y="845832"/>
          <a:ext cx="2333721" cy="277659"/>
        </a:xfrm>
        <a:custGeom>
          <a:avLst/>
          <a:gdLst/>
          <a:ahLst/>
          <a:cxnLst/>
          <a:rect l="0" t="0" r="0" b="0"/>
          <a:pathLst>
            <a:path>
              <a:moveTo>
                <a:pt x="0" y="0"/>
              </a:moveTo>
              <a:lnTo>
                <a:pt x="0" y="202401"/>
              </a:lnTo>
              <a:lnTo>
                <a:pt x="2496335" y="202401"/>
              </a:lnTo>
              <a:lnTo>
                <a:pt x="2496335" y="297007"/>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sz="1200"/>
        </a:p>
      </dgm:t>
    </dgm:pt>
    <dgm:pt modelId="{3ECD3DE8-339A-4C6F-84D4-302A05422C9F}" type="sibTrans" cxnId="{83096655-364D-41F2-8A68-ACB7CB597DAD}">
      <dgm:prSet/>
      <dgm:spPr/>
      <dgm:t>
        <a:bodyPr/>
        <a:lstStyle/>
        <a:p>
          <a:endParaRPr lang="en-US" sz="1200"/>
        </a:p>
      </dgm:t>
    </dgm:pt>
    <dgm:pt modelId="{809F331A-1EBD-4051-971B-6E845B42F8E6}" type="pres">
      <dgm:prSet presAssocID="{AEFACA2A-307F-4953-B16F-4CAD7B597B24}" presName="hierChild1" presStyleCnt="0">
        <dgm:presLayoutVars>
          <dgm:chPref val="1"/>
          <dgm:dir/>
          <dgm:animOne val="branch"/>
          <dgm:animLvl val="lvl"/>
          <dgm:resizeHandles/>
        </dgm:presLayoutVars>
      </dgm:prSet>
      <dgm:spPr/>
      <dgm:t>
        <a:bodyPr/>
        <a:lstStyle/>
        <a:p>
          <a:endParaRPr lang="en-US"/>
        </a:p>
      </dgm:t>
    </dgm:pt>
    <dgm:pt modelId="{B1749E84-B975-4283-AD40-D42EA6F4D43F}" type="pres">
      <dgm:prSet presAssocID="{D44F58DE-6E92-4ACC-9D63-D2F49098466D}" presName="hierRoot1" presStyleCnt="0"/>
      <dgm:spPr/>
    </dgm:pt>
    <dgm:pt modelId="{C0B9D60F-0170-4115-A2EF-1AED1B3A8F64}" type="pres">
      <dgm:prSet presAssocID="{D44F58DE-6E92-4ACC-9D63-D2F49098466D}" presName="composite" presStyleCnt="0"/>
      <dgm:spPr/>
    </dgm:pt>
    <dgm:pt modelId="{4C8FF15E-2B1D-4043-AD58-13FDA9C5E54E}" type="pres">
      <dgm:prSet presAssocID="{D44F58DE-6E92-4ACC-9D63-D2F49098466D}" presName="background" presStyleLbl="node0" presStyleIdx="0" presStyleCnt="1"/>
      <dgm:spPr>
        <a:xfrm>
          <a:off x="2042811" y="239595"/>
          <a:ext cx="1540444" cy="60623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774071E3-5DF5-4BCE-844F-183FF26930CD}" type="pres">
      <dgm:prSet presAssocID="{D44F58DE-6E92-4ACC-9D63-D2F49098466D}" presName="text" presStyleLbl="fgAcc0" presStyleIdx="0" presStyleCnt="1" custScaleX="161353">
        <dgm:presLayoutVars>
          <dgm:chPref val="3"/>
        </dgm:presLayoutVars>
      </dgm:prSet>
      <dgm:spPr/>
      <dgm:t>
        <a:bodyPr/>
        <a:lstStyle/>
        <a:p>
          <a:endParaRPr lang="en-US"/>
        </a:p>
      </dgm:t>
    </dgm:pt>
    <dgm:pt modelId="{3DF12FC9-0AAD-481D-B0C5-8EA45742DD85}" type="pres">
      <dgm:prSet presAssocID="{D44F58DE-6E92-4ACC-9D63-D2F49098466D}" presName="hierChild2" presStyleCnt="0"/>
      <dgm:spPr/>
    </dgm:pt>
    <dgm:pt modelId="{D1D10EC0-113A-428E-A1EF-32DDA48ECEDC}" type="pres">
      <dgm:prSet presAssocID="{DB2E6531-55BE-43D6-AE15-9203E7D26956}" presName="Name10" presStyleLbl="parChTrans1D2" presStyleIdx="0" presStyleCnt="5"/>
      <dgm:spPr/>
      <dgm:t>
        <a:bodyPr/>
        <a:lstStyle/>
        <a:p>
          <a:endParaRPr lang="en-US"/>
        </a:p>
      </dgm:t>
    </dgm:pt>
    <dgm:pt modelId="{4986DD25-0E5A-4156-A3F8-0CF53AEA2501}" type="pres">
      <dgm:prSet presAssocID="{082A7A65-8DE3-49C1-A38D-F65FFABA99A1}" presName="hierRoot2" presStyleCnt="0"/>
      <dgm:spPr/>
    </dgm:pt>
    <dgm:pt modelId="{C99EFD8B-A2C4-4268-99B7-3BD5C9964049}" type="pres">
      <dgm:prSet presAssocID="{082A7A65-8DE3-49C1-A38D-F65FFABA99A1}" presName="composite2" presStyleCnt="0"/>
      <dgm:spPr/>
    </dgm:pt>
    <dgm:pt modelId="{FD08E6F2-04EA-4AF0-B663-543128F8FFE7}" type="pres">
      <dgm:prSet presAssocID="{082A7A65-8DE3-49C1-A38D-F65FFABA99A1}" presName="background2" presStyleLbl="node2" presStyleIdx="0" presStyleCnt="5"/>
      <dgm:spPr>
        <a:xfrm>
          <a:off x="1959" y="1123492"/>
          <a:ext cx="954704" cy="60623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866F5131-28D8-43D7-99C9-4ACF31D0EAF6}" type="pres">
      <dgm:prSet presAssocID="{082A7A65-8DE3-49C1-A38D-F65FFABA99A1}" presName="text2" presStyleLbl="fgAcc2" presStyleIdx="0" presStyleCnt="5">
        <dgm:presLayoutVars>
          <dgm:chPref val="3"/>
        </dgm:presLayoutVars>
      </dgm:prSet>
      <dgm:spPr/>
      <dgm:t>
        <a:bodyPr/>
        <a:lstStyle/>
        <a:p>
          <a:endParaRPr lang="en-US"/>
        </a:p>
      </dgm:t>
    </dgm:pt>
    <dgm:pt modelId="{7B8D13C4-46B9-4C9F-BFB1-1D746C151711}" type="pres">
      <dgm:prSet presAssocID="{082A7A65-8DE3-49C1-A38D-F65FFABA99A1}" presName="hierChild3" presStyleCnt="0"/>
      <dgm:spPr/>
    </dgm:pt>
    <dgm:pt modelId="{16B8CF00-6B2F-4D7E-9BD0-89A75CDB7264}" type="pres">
      <dgm:prSet presAssocID="{AB47137A-C4F1-4583-8CC2-27F2102BADB7}" presName="Name10" presStyleLbl="parChTrans1D2" presStyleIdx="1" presStyleCnt="5"/>
      <dgm:spPr/>
      <dgm:t>
        <a:bodyPr/>
        <a:lstStyle/>
        <a:p>
          <a:endParaRPr lang="en-US"/>
        </a:p>
      </dgm:t>
    </dgm:pt>
    <dgm:pt modelId="{EFC6009E-0361-4448-916C-644CA19117AC}" type="pres">
      <dgm:prSet presAssocID="{789DB139-CA28-4961-97BA-A1D5841C0312}" presName="hierRoot2" presStyleCnt="0"/>
      <dgm:spPr/>
    </dgm:pt>
    <dgm:pt modelId="{DC0AC41D-6648-4F5B-8813-765D71EF4BF7}" type="pres">
      <dgm:prSet presAssocID="{789DB139-CA28-4961-97BA-A1D5841C0312}" presName="composite2" presStyleCnt="0"/>
      <dgm:spPr/>
    </dgm:pt>
    <dgm:pt modelId="{B773D90D-B88E-4655-B0E7-F4DC0C21ED3E}" type="pres">
      <dgm:prSet presAssocID="{789DB139-CA28-4961-97BA-A1D5841C0312}" presName="background2" presStyleLbl="node2" presStyleIdx="1" presStyleCnt="5"/>
      <dgm:spPr>
        <a:xfrm>
          <a:off x="1168820" y="1123492"/>
          <a:ext cx="954704" cy="60623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21B1D884-204A-4FE6-BAC0-4715C164B98A}" type="pres">
      <dgm:prSet presAssocID="{789DB139-CA28-4961-97BA-A1D5841C0312}" presName="text2" presStyleLbl="fgAcc2" presStyleIdx="1" presStyleCnt="5">
        <dgm:presLayoutVars>
          <dgm:chPref val="3"/>
        </dgm:presLayoutVars>
      </dgm:prSet>
      <dgm:spPr/>
      <dgm:t>
        <a:bodyPr/>
        <a:lstStyle/>
        <a:p>
          <a:endParaRPr lang="en-US"/>
        </a:p>
      </dgm:t>
    </dgm:pt>
    <dgm:pt modelId="{56C5B783-85E1-4D9F-87BF-1BF637789DF6}" type="pres">
      <dgm:prSet presAssocID="{789DB139-CA28-4961-97BA-A1D5841C0312}" presName="hierChild3" presStyleCnt="0"/>
      <dgm:spPr/>
    </dgm:pt>
    <dgm:pt modelId="{CB6244E5-BD8E-40A1-A67A-218E3AAD2138}" type="pres">
      <dgm:prSet presAssocID="{9C8BBEA7-06E7-4479-9AA0-2A477C282444}" presName="Name10" presStyleLbl="parChTrans1D2" presStyleIdx="2" presStyleCnt="5"/>
      <dgm:spPr/>
      <dgm:t>
        <a:bodyPr/>
        <a:lstStyle/>
        <a:p>
          <a:endParaRPr lang="en-US"/>
        </a:p>
      </dgm:t>
    </dgm:pt>
    <dgm:pt modelId="{C0E89B1A-05F7-44E9-80EC-F723817ADFA9}" type="pres">
      <dgm:prSet presAssocID="{E917BE57-E96B-440E-95F6-8B9F52351515}" presName="hierRoot2" presStyleCnt="0"/>
      <dgm:spPr/>
    </dgm:pt>
    <dgm:pt modelId="{5F50B7C3-9F45-407F-A8BB-60F4E3C46DA9}" type="pres">
      <dgm:prSet presAssocID="{E917BE57-E96B-440E-95F6-8B9F52351515}" presName="composite2" presStyleCnt="0"/>
      <dgm:spPr/>
    </dgm:pt>
    <dgm:pt modelId="{ED12F82B-7D4C-432C-9123-C7EDFFF49A4A}" type="pres">
      <dgm:prSet presAssocID="{E917BE57-E96B-440E-95F6-8B9F52351515}" presName="background2" presStyleLbl="node2" presStyleIdx="2" presStyleCnt="5"/>
      <dgm:spPr>
        <a:xfrm>
          <a:off x="2335681" y="1123492"/>
          <a:ext cx="954704" cy="60623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312AC365-AC64-4C6A-91BD-C0107DEBD265}" type="pres">
      <dgm:prSet presAssocID="{E917BE57-E96B-440E-95F6-8B9F52351515}" presName="text2" presStyleLbl="fgAcc2" presStyleIdx="2" presStyleCnt="5">
        <dgm:presLayoutVars>
          <dgm:chPref val="3"/>
        </dgm:presLayoutVars>
      </dgm:prSet>
      <dgm:spPr/>
      <dgm:t>
        <a:bodyPr/>
        <a:lstStyle/>
        <a:p>
          <a:endParaRPr lang="en-US"/>
        </a:p>
      </dgm:t>
    </dgm:pt>
    <dgm:pt modelId="{3DAA8483-23D1-48EA-B9DD-EDCCE5E239A3}" type="pres">
      <dgm:prSet presAssocID="{E917BE57-E96B-440E-95F6-8B9F52351515}" presName="hierChild3" presStyleCnt="0"/>
      <dgm:spPr/>
    </dgm:pt>
    <dgm:pt modelId="{1B23854F-2845-489C-958F-A8FC4CCE4FDE}" type="pres">
      <dgm:prSet presAssocID="{62555AFC-A84B-4C02-9343-AB61D346AB87}" presName="Name10" presStyleLbl="parChTrans1D2" presStyleIdx="3" presStyleCnt="5"/>
      <dgm:spPr/>
      <dgm:t>
        <a:bodyPr/>
        <a:lstStyle/>
        <a:p>
          <a:endParaRPr lang="en-US"/>
        </a:p>
      </dgm:t>
    </dgm:pt>
    <dgm:pt modelId="{84BD6BB7-7125-4381-9165-9E8B7E56D541}" type="pres">
      <dgm:prSet presAssocID="{2230BDC4-35A3-43B2-B139-D8EBD23816FE}" presName="hierRoot2" presStyleCnt="0"/>
      <dgm:spPr/>
    </dgm:pt>
    <dgm:pt modelId="{A2C6F7C0-9B74-4518-8132-EB25CF9C4A4D}" type="pres">
      <dgm:prSet presAssocID="{2230BDC4-35A3-43B2-B139-D8EBD23816FE}" presName="composite2" presStyleCnt="0"/>
      <dgm:spPr/>
    </dgm:pt>
    <dgm:pt modelId="{FFADAA2C-BC79-43C5-96DA-534BBBFE7841}" type="pres">
      <dgm:prSet presAssocID="{2230BDC4-35A3-43B2-B139-D8EBD23816FE}" presName="background2" presStyleLbl="node2" presStyleIdx="3" presStyleCnt="5"/>
      <dgm:spPr>
        <a:xfrm>
          <a:off x="3502542" y="1123492"/>
          <a:ext cx="954704" cy="60623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9FD09EFD-F2A3-447F-ABE7-20246DCFEBD7}" type="pres">
      <dgm:prSet presAssocID="{2230BDC4-35A3-43B2-B139-D8EBD23816FE}" presName="text2" presStyleLbl="fgAcc2" presStyleIdx="3" presStyleCnt="5">
        <dgm:presLayoutVars>
          <dgm:chPref val="3"/>
        </dgm:presLayoutVars>
      </dgm:prSet>
      <dgm:spPr/>
      <dgm:t>
        <a:bodyPr/>
        <a:lstStyle/>
        <a:p>
          <a:endParaRPr lang="en-US"/>
        </a:p>
      </dgm:t>
    </dgm:pt>
    <dgm:pt modelId="{8A0F6D29-18EE-4386-AFF6-BA81C2203BC9}" type="pres">
      <dgm:prSet presAssocID="{2230BDC4-35A3-43B2-B139-D8EBD23816FE}" presName="hierChild3" presStyleCnt="0"/>
      <dgm:spPr/>
    </dgm:pt>
    <dgm:pt modelId="{0F795C5D-BAF8-42FF-A295-4433B3A6570D}" type="pres">
      <dgm:prSet presAssocID="{FC9D7774-2A5A-4CEA-9218-CB0B7477FB1A}" presName="Name10" presStyleLbl="parChTrans1D2" presStyleIdx="4" presStyleCnt="5"/>
      <dgm:spPr/>
      <dgm:t>
        <a:bodyPr/>
        <a:lstStyle/>
        <a:p>
          <a:endParaRPr lang="en-US"/>
        </a:p>
      </dgm:t>
    </dgm:pt>
    <dgm:pt modelId="{E0D46173-2ABB-4F90-A5F0-11F1953BB084}" type="pres">
      <dgm:prSet presAssocID="{D6FF8066-25D3-405C-A8C5-BBFD13A0C95F}" presName="hierRoot2" presStyleCnt="0"/>
      <dgm:spPr/>
    </dgm:pt>
    <dgm:pt modelId="{0E2871E6-AF4F-4809-9408-95A1033A95A1}" type="pres">
      <dgm:prSet presAssocID="{D6FF8066-25D3-405C-A8C5-BBFD13A0C95F}" presName="composite2" presStyleCnt="0"/>
      <dgm:spPr/>
    </dgm:pt>
    <dgm:pt modelId="{BA7AEA0C-62BF-4E9E-A58F-CA922DFD0DC2}" type="pres">
      <dgm:prSet presAssocID="{D6FF8066-25D3-405C-A8C5-BBFD13A0C95F}" presName="background2" presStyleLbl="node2" presStyleIdx="4" presStyleCnt="5"/>
      <dgm:spPr>
        <a:xfrm>
          <a:off x="4669403" y="1123492"/>
          <a:ext cx="954704" cy="60623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E246687B-E227-49AA-A215-CB0FC63A6EA4}" type="pres">
      <dgm:prSet presAssocID="{D6FF8066-25D3-405C-A8C5-BBFD13A0C95F}" presName="text2" presStyleLbl="fgAcc2" presStyleIdx="4" presStyleCnt="5">
        <dgm:presLayoutVars>
          <dgm:chPref val="3"/>
        </dgm:presLayoutVars>
      </dgm:prSet>
      <dgm:spPr/>
      <dgm:t>
        <a:bodyPr/>
        <a:lstStyle/>
        <a:p>
          <a:endParaRPr lang="en-US"/>
        </a:p>
      </dgm:t>
    </dgm:pt>
    <dgm:pt modelId="{94089281-7D29-439E-AC75-E7B96AAA5595}" type="pres">
      <dgm:prSet presAssocID="{D6FF8066-25D3-405C-A8C5-BBFD13A0C95F}" presName="hierChild3" presStyleCnt="0"/>
      <dgm:spPr/>
    </dgm:pt>
  </dgm:ptLst>
  <dgm:cxnLst>
    <dgm:cxn modelId="{E8C7E89D-8888-45DA-9970-A9E826A2FFAB}" type="presOf" srcId="{D6FF8066-25D3-405C-A8C5-BBFD13A0C95F}" destId="{E246687B-E227-49AA-A215-CB0FC63A6EA4}" srcOrd="0" destOrd="0" presId="urn:microsoft.com/office/officeart/2005/8/layout/hierarchy1"/>
    <dgm:cxn modelId="{3EF16A95-C314-4498-8655-E6E6B20A2DE8}" type="presOf" srcId="{AB47137A-C4F1-4583-8CC2-27F2102BADB7}" destId="{16B8CF00-6B2F-4D7E-9BD0-89A75CDB7264}" srcOrd="0" destOrd="0" presId="urn:microsoft.com/office/officeart/2005/8/layout/hierarchy1"/>
    <dgm:cxn modelId="{4C5EC757-CB0B-4A7F-A9D2-A5B5956DDBD8}" type="presOf" srcId="{62555AFC-A84B-4C02-9343-AB61D346AB87}" destId="{1B23854F-2845-489C-958F-A8FC4CCE4FDE}" srcOrd="0" destOrd="0" presId="urn:microsoft.com/office/officeart/2005/8/layout/hierarchy1"/>
    <dgm:cxn modelId="{C71955AF-E6BD-497D-987D-2BD011655806}" type="presOf" srcId="{082A7A65-8DE3-49C1-A38D-F65FFABA99A1}" destId="{866F5131-28D8-43D7-99C9-4ACF31D0EAF6}" srcOrd="0" destOrd="0" presId="urn:microsoft.com/office/officeart/2005/8/layout/hierarchy1"/>
    <dgm:cxn modelId="{A02789D3-220F-470B-A437-EF42EB952FFF}" srcId="{D44F58DE-6E92-4ACC-9D63-D2F49098466D}" destId="{E917BE57-E96B-440E-95F6-8B9F52351515}" srcOrd="2" destOrd="0" parTransId="{9C8BBEA7-06E7-4479-9AA0-2A477C282444}" sibTransId="{37880711-CEA7-449D-9167-7EE2D8E65F35}"/>
    <dgm:cxn modelId="{0CA3260F-B856-4991-810E-310D37D90127}" srcId="{D44F58DE-6E92-4ACC-9D63-D2F49098466D}" destId="{082A7A65-8DE3-49C1-A38D-F65FFABA99A1}" srcOrd="0" destOrd="0" parTransId="{DB2E6531-55BE-43D6-AE15-9203E7D26956}" sibTransId="{00D08E88-D953-48B7-B575-1F50A4C251BA}"/>
    <dgm:cxn modelId="{C8D5672A-2904-49EF-AAB4-FB00E0299E94}" srcId="{D44F58DE-6E92-4ACC-9D63-D2F49098466D}" destId="{789DB139-CA28-4961-97BA-A1D5841C0312}" srcOrd="1" destOrd="0" parTransId="{AB47137A-C4F1-4583-8CC2-27F2102BADB7}" sibTransId="{7B6439EF-AC1F-4078-A8A4-17E5C729B42C}"/>
    <dgm:cxn modelId="{361CFCEF-EC34-4F78-B955-8048625B82B7}" type="presOf" srcId="{789DB139-CA28-4961-97BA-A1D5841C0312}" destId="{21B1D884-204A-4FE6-BAC0-4715C164B98A}" srcOrd="0" destOrd="0" presId="urn:microsoft.com/office/officeart/2005/8/layout/hierarchy1"/>
    <dgm:cxn modelId="{CE3EBBCA-849D-4073-9678-C60959238840}" type="presOf" srcId="{D44F58DE-6E92-4ACC-9D63-D2F49098466D}" destId="{774071E3-5DF5-4BCE-844F-183FF26930CD}" srcOrd="0" destOrd="0" presId="urn:microsoft.com/office/officeart/2005/8/layout/hierarchy1"/>
    <dgm:cxn modelId="{A2752E93-B8AE-4C07-9558-FBAC373D7FD5}" type="presOf" srcId="{FC9D7774-2A5A-4CEA-9218-CB0B7477FB1A}" destId="{0F795C5D-BAF8-42FF-A295-4433B3A6570D}" srcOrd="0" destOrd="0" presId="urn:microsoft.com/office/officeart/2005/8/layout/hierarchy1"/>
    <dgm:cxn modelId="{6A3F8250-7A44-43F1-9324-63A17AFF4947}" type="presOf" srcId="{E917BE57-E96B-440E-95F6-8B9F52351515}" destId="{312AC365-AC64-4C6A-91BD-C0107DEBD265}" srcOrd="0" destOrd="0" presId="urn:microsoft.com/office/officeart/2005/8/layout/hierarchy1"/>
    <dgm:cxn modelId="{99EB46E3-30D9-4ED8-BA65-B27637FBACF9}" srcId="{AEFACA2A-307F-4953-B16F-4CAD7B597B24}" destId="{D44F58DE-6E92-4ACC-9D63-D2F49098466D}" srcOrd="0" destOrd="0" parTransId="{9B8D9284-FB60-4EBD-9FA1-673A2A7D5177}" sibTransId="{610E13F2-44BF-42C8-A4F2-64E1476CA788}"/>
    <dgm:cxn modelId="{F419316B-3C41-47BF-B012-20B6EC856BC8}" type="presOf" srcId="{9C8BBEA7-06E7-4479-9AA0-2A477C282444}" destId="{CB6244E5-BD8E-40A1-A67A-218E3AAD2138}" srcOrd="0" destOrd="0" presId="urn:microsoft.com/office/officeart/2005/8/layout/hierarchy1"/>
    <dgm:cxn modelId="{84D4C19E-1CB3-4EDB-A13C-AFBF7286A54A}" type="presOf" srcId="{2230BDC4-35A3-43B2-B139-D8EBD23816FE}" destId="{9FD09EFD-F2A3-447F-ABE7-20246DCFEBD7}" srcOrd="0" destOrd="0" presId="urn:microsoft.com/office/officeart/2005/8/layout/hierarchy1"/>
    <dgm:cxn modelId="{83096655-364D-41F2-8A68-ACB7CB597DAD}" srcId="{D44F58DE-6E92-4ACC-9D63-D2F49098466D}" destId="{D6FF8066-25D3-405C-A8C5-BBFD13A0C95F}" srcOrd="4" destOrd="0" parTransId="{FC9D7774-2A5A-4CEA-9218-CB0B7477FB1A}" sibTransId="{3ECD3DE8-339A-4C6F-84D4-302A05422C9F}"/>
    <dgm:cxn modelId="{21556ED5-3E16-4CEF-8195-5856C8C6FF02}" type="presOf" srcId="{DB2E6531-55BE-43D6-AE15-9203E7D26956}" destId="{D1D10EC0-113A-428E-A1EF-32DDA48ECEDC}" srcOrd="0" destOrd="0" presId="urn:microsoft.com/office/officeart/2005/8/layout/hierarchy1"/>
    <dgm:cxn modelId="{4788BE14-AC7E-4D54-B5EE-7494C6DE8C9E}" srcId="{D44F58DE-6E92-4ACC-9D63-D2F49098466D}" destId="{2230BDC4-35A3-43B2-B139-D8EBD23816FE}" srcOrd="3" destOrd="0" parTransId="{62555AFC-A84B-4C02-9343-AB61D346AB87}" sibTransId="{41FB113A-9294-41C0-9CA6-828B91E24F6F}"/>
    <dgm:cxn modelId="{9870269A-2249-469F-80D5-8CCDFD848048}" type="presOf" srcId="{AEFACA2A-307F-4953-B16F-4CAD7B597B24}" destId="{809F331A-1EBD-4051-971B-6E845B42F8E6}" srcOrd="0" destOrd="0" presId="urn:microsoft.com/office/officeart/2005/8/layout/hierarchy1"/>
    <dgm:cxn modelId="{0974D7C6-6C67-49E7-90AC-B6F646BD574B}" type="presParOf" srcId="{809F331A-1EBD-4051-971B-6E845B42F8E6}" destId="{B1749E84-B975-4283-AD40-D42EA6F4D43F}" srcOrd="0" destOrd="0" presId="urn:microsoft.com/office/officeart/2005/8/layout/hierarchy1"/>
    <dgm:cxn modelId="{7F3C1EBF-C5D4-4045-8E9F-CD3EDC9E04A0}" type="presParOf" srcId="{B1749E84-B975-4283-AD40-D42EA6F4D43F}" destId="{C0B9D60F-0170-4115-A2EF-1AED1B3A8F64}" srcOrd="0" destOrd="0" presId="urn:microsoft.com/office/officeart/2005/8/layout/hierarchy1"/>
    <dgm:cxn modelId="{82365261-EF0E-4D34-B1AA-A19494E3CB09}" type="presParOf" srcId="{C0B9D60F-0170-4115-A2EF-1AED1B3A8F64}" destId="{4C8FF15E-2B1D-4043-AD58-13FDA9C5E54E}" srcOrd="0" destOrd="0" presId="urn:microsoft.com/office/officeart/2005/8/layout/hierarchy1"/>
    <dgm:cxn modelId="{A6B8E387-B87B-4479-B6DB-99C951B912D8}" type="presParOf" srcId="{C0B9D60F-0170-4115-A2EF-1AED1B3A8F64}" destId="{774071E3-5DF5-4BCE-844F-183FF26930CD}" srcOrd="1" destOrd="0" presId="urn:microsoft.com/office/officeart/2005/8/layout/hierarchy1"/>
    <dgm:cxn modelId="{13872E07-BC28-482B-B745-40E13E92D6DD}" type="presParOf" srcId="{B1749E84-B975-4283-AD40-D42EA6F4D43F}" destId="{3DF12FC9-0AAD-481D-B0C5-8EA45742DD85}" srcOrd="1" destOrd="0" presId="urn:microsoft.com/office/officeart/2005/8/layout/hierarchy1"/>
    <dgm:cxn modelId="{E5270469-A8FE-40ED-9B23-462A6497143B}" type="presParOf" srcId="{3DF12FC9-0AAD-481D-B0C5-8EA45742DD85}" destId="{D1D10EC0-113A-428E-A1EF-32DDA48ECEDC}" srcOrd="0" destOrd="0" presId="urn:microsoft.com/office/officeart/2005/8/layout/hierarchy1"/>
    <dgm:cxn modelId="{ECDA4C97-718A-4869-8457-8AEA5A0983CE}" type="presParOf" srcId="{3DF12FC9-0AAD-481D-B0C5-8EA45742DD85}" destId="{4986DD25-0E5A-4156-A3F8-0CF53AEA2501}" srcOrd="1" destOrd="0" presId="urn:microsoft.com/office/officeart/2005/8/layout/hierarchy1"/>
    <dgm:cxn modelId="{332000D3-0883-4A2E-8123-832BF6CC8FE9}" type="presParOf" srcId="{4986DD25-0E5A-4156-A3F8-0CF53AEA2501}" destId="{C99EFD8B-A2C4-4268-99B7-3BD5C9964049}" srcOrd="0" destOrd="0" presId="urn:microsoft.com/office/officeart/2005/8/layout/hierarchy1"/>
    <dgm:cxn modelId="{4479A52B-1D9D-49C9-911D-B7009A910066}" type="presParOf" srcId="{C99EFD8B-A2C4-4268-99B7-3BD5C9964049}" destId="{FD08E6F2-04EA-4AF0-B663-543128F8FFE7}" srcOrd="0" destOrd="0" presId="urn:microsoft.com/office/officeart/2005/8/layout/hierarchy1"/>
    <dgm:cxn modelId="{68EFF475-8C24-4F3B-A6A3-4F0813942CA9}" type="presParOf" srcId="{C99EFD8B-A2C4-4268-99B7-3BD5C9964049}" destId="{866F5131-28D8-43D7-99C9-4ACF31D0EAF6}" srcOrd="1" destOrd="0" presId="urn:microsoft.com/office/officeart/2005/8/layout/hierarchy1"/>
    <dgm:cxn modelId="{25FB1171-EAE8-486C-B207-E6DFC4262BA4}" type="presParOf" srcId="{4986DD25-0E5A-4156-A3F8-0CF53AEA2501}" destId="{7B8D13C4-46B9-4C9F-BFB1-1D746C151711}" srcOrd="1" destOrd="0" presId="urn:microsoft.com/office/officeart/2005/8/layout/hierarchy1"/>
    <dgm:cxn modelId="{477E2340-D82A-4362-92D6-ABD69BEA3E9C}" type="presParOf" srcId="{3DF12FC9-0AAD-481D-B0C5-8EA45742DD85}" destId="{16B8CF00-6B2F-4D7E-9BD0-89A75CDB7264}" srcOrd="2" destOrd="0" presId="urn:microsoft.com/office/officeart/2005/8/layout/hierarchy1"/>
    <dgm:cxn modelId="{775BE34E-1583-4228-B555-2D7345998ECE}" type="presParOf" srcId="{3DF12FC9-0AAD-481D-B0C5-8EA45742DD85}" destId="{EFC6009E-0361-4448-916C-644CA19117AC}" srcOrd="3" destOrd="0" presId="urn:microsoft.com/office/officeart/2005/8/layout/hierarchy1"/>
    <dgm:cxn modelId="{B7231CE7-7ACB-49D3-94F6-5F8AF58E5C0B}" type="presParOf" srcId="{EFC6009E-0361-4448-916C-644CA19117AC}" destId="{DC0AC41D-6648-4F5B-8813-765D71EF4BF7}" srcOrd="0" destOrd="0" presId="urn:microsoft.com/office/officeart/2005/8/layout/hierarchy1"/>
    <dgm:cxn modelId="{9C0FF619-B03F-4E12-922C-5D63AF9A0D2D}" type="presParOf" srcId="{DC0AC41D-6648-4F5B-8813-765D71EF4BF7}" destId="{B773D90D-B88E-4655-B0E7-F4DC0C21ED3E}" srcOrd="0" destOrd="0" presId="urn:microsoft.com/office/officeart/2005/8/layout/hierarchy1"/>
    <dgm:cxn modelId="{A669B38F-7400-401D-AA69-E92FFCCB6297}" type="presParOf" srcId="{DC0AC41D-6648-4F5B-8813-765D71EF4BF7}" destId="{21B1D884-204A-4FE6-BAC0-4715C164B98A}" srcOrd="1" destOrd="0" presId="urn:microsoft.com/office/officeart/2005/8/layout/hierarchy1"/>
    <dgm:cxn modelId="{CCF31F1C-6836-40B2-A30C-B7345611A301}" type="presParOf" srcId="{EFC6009E-0361-4448-916C-644CA19117AC}" destId="{56C5B783-85E1-4D9F-87BF-1BF637789DF6}" srcOrd="1" destOrd="0" presId="urn:microsoft.com/office/officeart/2005/8/layout/hierarchy1"/>
    <dgm:cxn modelId="{C7B0D3F0-D51C-413D-A39D-C32086E57613}" type="presParOf" srcId="{3DF12FC9-0AAD-481D-B0C5-8EA45742DD85}" destId="{CB6244E5-BD8E-40A1-A67A-218E3AAD2138}" srcOrd="4" destOrd="0" presId="urn:microsoft.com/office/officeart/2005/8/layout/hierarchy1"/>
    <dgm:cxn modelId="{0EBCD7D3-C11B-4760-A505-3F96B852AD76}" type="presParOf" srcId="{3DF12FC9-0AAD-481D-B0C5-8EA45742DD85}" destId="{C0E89B1A-05F7-44E9-80EC-F723817ADFA9}" srcOrd="5" destOrd="0" presId="urn:microsoft.com/office/officeart/2005/8/layout/hierarchy1"/>
    <dgm:cxn modelId="{C3686E6E-3FD9-4BC3-9770-E33AE5ED428B}" type="presParOf" srcId="{C0E89B1A-05F7-44E9-80EC-F723817ADFA9}" destId="{5F50B7C3-9F45-407F-A8BB-60F4E3C46DA9}" srcOrd="0" destOrd="0" presId="urn:microsoft.com/office/officeart/2005/8/layout/hierarchy1"/>
    <dgm:cxn modelId="{D3EE590E-0391-4ECE-A20E-C98A8A8AB92B}" type="presParOf" srcId="{5F50B7C3-9F45-407F-A8BB-60F4E3C46DA9}" destId="{ED12F82B-7D4C-432C-9123-C7EDFFF49A4A}" srcOrd="0" destOrd="0" presId="urn:microsoft.com/office/officeart/2005/8/layout/hierarchy1"/>
    <dgm:cxn modelId="{A9DA5236-2C16-4B2A-8EC7-1B380B13C9A3}" type="presParOf" srcId="{5F50B7C3-9F45-407F-A8BB-60F4E3C46DA9}" destId="{312AC365-AC64-4C6A-91BD-C0107DEBD265}" srcOrd="1" destOrd="0" presId="urn:microsoft.com/office/officeart/2005/8/layout/hierarchy1"/>
    <dgm:cxn modelId="{869E95E9-C173-4A67-B872-3BF6ADBB28BA}" type="presParOf" srcId="{C0E89B1A-05F7-44E9-80EC-F723817ADFA9}" destId="{3DAA8483-23D1-48EA-B9DD-EDCCE5E239A3}" srcOrd="1" destOrd="0" presId="urn:microsoft.com/office/officeart/2005/8/layout/hierarchy1"/>
    <dgm:cxn modelId="{7C2A7033-37FC-44A8-AC85-6AA19E3A5BDB}" type="presParOf" srcId="{3DF12FC9-0AAD-481D-B0C5-8EA45742DD85}" destId="{1B23854F-2845-489C-958F-A8FC4CCE4FDE}" srcOrd="6" destOrd="0" presId="urn:microsoft.com/office/officeart/2005/8/layout/hierarchy1"/>
    <dgm:cxn modelId="{E8007476-B0BE-41DB-9845-7595F44A9BC4}" type="presParOf" srcId="{3DF12FC9-0AAD-481D-B0C5-8EA45742DD85}" destId="{84BD6BB7-7125-4381-9165-9E8B7E56D541}" srcOrd="7" destOrd="0" presId="urn:microsoft.com/office/officeart/2005/8/layout/hierarchy1"/>
    <dgm:cxn modelId="{A6618EE0-E7C7-48BC-B190-70504FFD5E71}" type="presParOf" srcId="{84BD6BB7-7125-4381-9165-9E8B7E56D541}" destId="{A2C6F7C0-9B74-4518-8132-EB25CF9C4A4D}" srcOrd="0" destOrd="0" presId="urn:microsoft.com/office/officeart/2005/8/layout/hierarchy1"/>
    <dgm:cxn modelId="{FB0A76AB-6EE1-4068-B900-8328D69660CE}" type="presParOf" srcId="{A2C6F7C0-9B74-4518-8132-EB25CF9C4A4D}" destId="{FFADAA2C-BC79-43C5-96DA-534BBBFE7841}" srcOrd="0" destOrd="0" presId="urn:microsoft.com/office/officeart/2005/8/layout/hierarchy1"/>
    <dgm:cxn modelId="{1AF213AB-523E-4149-B380-A1B76B2109AB}" type="presParOf" srcId="{A2C6F7C0-9B74-4518-8132-EB25CF9C4A4D}" destId="{9FD09EFD-F2A3-447F-ABE7-20246DCFEBD7}" srcOrd="1" destOrd="0" presId="urn:microsoft.com/office/officeart/2005/8/layout/hierarchy1"/>
    <dgm:cxn modelId="{3DCC7D20-27B0-43B0-834F-9C583F653AE5}" type="presParOf" srcId="{84BD6BB7-7125-4381-9165-9E8B7E56D541}" destId="{8A0F6D29-18EE-4386-AFF6-BA81C2203BC9}" srcOrd="1" destOrd="0" presId="urn:microsoft.com/office/officeart/2005/8/layout/hierarchy1"/>
    <dgm:cxn modelId="{ADD253A7-C27F-401A-A50B-F7840F67A7A7}" type="presParOf" srcId="{3DF12FC9-0AAD-481D-B0C5-8EA45742DD85}" destId="{0F795C5D-BAF8-42FF-A295-4433B3A6570D}" srcOrd="8" destOrd="0" presId="urn:microsoft.com/office/officeart/2005/8/layout/hierarchy1"/>
    <dgm:cxn modelId="{9C5B14B7-E646-4742-896B-AA5189370FC3}" type="presParOf" srcId="{3DF12FC9-0AAD-481D-B0C5-8EA45742DD85}" destId="{E0D46173-2ABB-4F90-A5F0-11F1953BB084}" srcOrd="9" destOrd="0" presId="urn:microsoft.com/office/officeart/2005/8/layout/hierarchy1"/>
    <dgm:cxn modelId="{14FA4FA8-5FB9-4D7B-A5EF-3CA749503C57}" type="presParOf" srcId="{E0D46173-2ABB-4F90-A5F0-11F1953BB084}" destId="{0E2871E6-AF4F-4809-9408-95A1033A95A1}" srcOrd="0" destOrd="0" presId="urn:microsoft.com/office/officeart/2005/8/layout/hierarchy1"/>
    <dgm:cxn modelId="{49C635E5-7F5B-46CB-AFD7-0D90F7ADE318}" type="presParOf" srcId="{0E2871E6-AF4F-4809-9408-95A1033A95A1}" destId="{BA7AEA0C-62BF-4E9E-A58F-CA922DFD0DC2}" srcOrd="0" destOrd="0" presId="urn:microsoft.com/office/officeart/2005/8/layout/hierarchy1"/>
    <dgm:cxn modelId="{2B9D6889-A500-4521-8873-94BA64BBEC10}" type="presParOf" srcId="{0E2871E6-AF4F-4809-9408-95A1033A95A1}" destId="{E246687B-E227-49AA-A215-CB0FC63A6EA4}" srcOrd="1" destOrd="0" presId="urn:microsoft.com/office/officeart/2005/8/layout/hierarchy1"/>
    <dgm:cxn modelId="{CFBD89BF-0392-4AB2-8DCB-298FBD7DB116}" type="presParOf" srcId="{E0D46173-2ABB-4F90-A5F0-11F1953BB084}" destId="{94089281-7D29-439E-AC75-E7B96AAA5595}"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64B16A-F410-47C8-9AA2-07AFB757FC4E}" type="doc">
      <dgm:prSet loTypeId="urn:microsoft.com/office/officeart/2005/8/layout/hProcess10#1" loCatId="process" qsTypeId="urn:microsoft.com/office/officeart/2005/8/quickstyle/simple1" qsCatId="simple" csTypeId="urn:microsoft.com/office/officeart/2005/8/colors/accent1_2" csCatId="accent1" phldr="1"/>
      <dgm:spPr/>
      <dgm:t>
        <a:bodyPr/>
        <a:lstStyle/>
        <a:p>
          <a:endParaRPr lang="en-ZA"/>
        </a:p>
      </dgm:t>
    </dgm:pt>
    <dgm:pt modelId="{659D52BD-E9D5-41BE-9E68-B88633753BC2}">
      <dgm:prSet phldrT="[Text]" custT="1"/>
      <dgm:spPr>
        <a:solidFill>
          <a:schemeClr val="accent6">
            <a:lumMod val="75000"/>
          </a:schemeClr>
        </a:solidFill>
      </dgm:spPr>
      <dgm:t>
        <a:bodyPr/>
        <a:lstStyle/>
        <a:p>
          <a:r>
            <a:rPr lang="en-ZA" sz="2400" b="1" dirty="0">
              <a:latin typeface="Arial" panose="020B0604020202020204" pitchFamily="34" charset="0"/>
              <a:cs typeface="Arial" panose="020B0604020202020204" pitchFamily="34" charset="0"/>
            </a:rPr>
            <a:t>Programme 1:</a:t>
          </a:r>
        </a:p>
        <a:p>
          <a:r>
            <a:rPr lang="en-ZA" sz="2400" b="1" dirty="0">
              <a:latin typeface="Arial" panose="020B0604020202020204" pitchFamily="34" charset="0"/>
              <a:cs typeface="Arial" panose="020B0604020202020204" pitchFamily="34" charset="0"/>
            </a:rPr>
            <a:t> Governance and Administration</a:t>
          </a:r>
        </a:p>
      </dgm:t>
    </dgm:pt>
    <dgm:pt modelId="{E6426A80-1722-4384-A633-23336B0DFA21}" type="parTrans" cxnId="{CB16A085-E8DC-44AB-8E82-DBBECDD5CCC4}">
      <dgm:prSet/>
      <dgm:spPr/>
      <dgm:t>
        <a:bodyPr/>
        <a:lstStyle/>
        <a:p>
          <a:endParaRPr lang="en-ZA"/>
        </a:p>
      </dgm:t>
    </dgm:pt>
    <dgm:pt modelId="{5B2C32DA-1F7F-402F-AF2E-F7189017BFD3}" type="sibTrans" cxnId="{CB16A085-E8DC-44AB-8E82-DBBECDD5CCC4}">
      <dgm:prSet/>
      <dgm:spPr/>
      <dgm:t>
        <a:bodyPr/>
        <a:lstStyle/>
        <a:p>
          <a:endParaRPr lang="en-ZA"/>
        </a:p>
      </dgm:t>
    </dgm:pt>
    <dgm:pt modelId="{A53B13F1-7244-4623-8612-EBEA64B6277A}">
      <dgm:prSet phldrT="[Text]" custT="1"/>
      <dgm:spPr>
        <a:solidFill>
          <a:schemeClr val="accent6">
            <a:lumMod val="75000"/>
          </a:schemeClr>
        </a:solidFill>
      </dgm:spPr>
      <dgm:t>
        <a:bodyPr/>
        <a:lstStyle/>
        <a:p>
          <a:r>
            <a:rPr lang="en-GB" sz="1600" b="1" dirty="0">
              <a:latin typeface="Arial" panose="020B0604020202020204" pitchFamily="34" charset="0"/>
              <a:cs typeface="Arial" panose="020B0604020202020204" pitchFamily="34" charset="0"/>
            </a:rPr>
            <a:t>Purpose</a:t>
          </a:r>
        </a:p>
        <a:p>
          <a:r>
            <a:rPr lang="en-US" sz="1600" dirty="0">
              <a:effectLst/>
              <a:latin typeface="Arial" panose="020B0604020202020204" pitchFamily="34" charset="0"/>
              <a:ea typeface="Times New Roman" panose="02020603050405020304" pitchFamily="18" charset="0"/>
              <a:cs typeface="Arial" panose="020B0604020202020204" pitchFamily="34" charset="0"/>
            </a:rPr>
            <a:t>The </a:t>
          </a:r>
          <a:r>
            <a:rPr lang="en-US" sz="1600" dirty="0" err="1">
              <a:effectLst/>
              <a:latin typeface="Arial" panose="020B0604020202020204" pitchFamily="34" charset="0"/>
              <a:ea typeface="Times New Roman" panose="02020603050405020304" pitchFamily="18" charset="0"/>
              <a:cs typeface="Arial" panose="020B0604020202020204" pitchFamily="34" charset="0"/>
            </a:rPr>
            <a:t>programme</a:t>
          </a:r>
          <a:r>
            <a:rPr lang="en-US" sz="1600" dirty="0">
              <a:effectLst/>
              <a:latin typeface="Arial" panose="020B0604020202020204" pitchFamily="34" charset="0"/>
              <a:ea typeface="Times New Roman" panose="02020603050405020304" pitchFamily="18" charset="0"/>
              <a:cs typeface="Arial" panose="020B0604020202020204" pitchFamily="34" charset="0"/>
            </a:rPr>
            <a:t> ensures effective leadership, strategic management and operations, through continuous refinement of </a:t>
          </a:r>
          <a:r>
            <a:rPr lang="en-US" sz="1600" dirty="0" err="1">
              <a:effectLst/>
              <a:latin typeface="Arial" panose="020B0604020202020204" pitchFamily="34" charset="0"/>
              <a:ea typeface="Times New Roman" panose="02020603050405020304" pitchFamily="18" charset="0"/>
              <a:cs typeface="Arial" panose="020B0604020202020204" pitchFamily="34" charset="0"/>
            </a:rPr>
            <a:t>organisational</a:t>
          </a:r>
          <a:r>
            <a:rPr lang="en-US" sz="1600" dirty="0">
              <a:effectLst/>
              <a:latin typeface="Arial" panose="020B0604020202020204" pitchFamily="34" charset="0"/>
              <a:ea typeface="Times New Roman" panose="02020603050405020304" pitchFamily="18" charset="0"/>
              <a:cs typeface="Arial" panose="020B0604020202020204" pitchFamily="34" charset="0"/>
            </a:rPr>
            <a:t> strategy and the implementation of the appropriate legislation and best practice. </a:t>
          </a:r>
          <a:endParaRPr lang="en-ZA" sz="1600" dirty="0">
            <a:latin typeface="Arial" panose="020B0604020202020204" pitchFamily="34" charset="0"/>
            <a:cs typeface="Arial" panose="020B0604020202020204" pitchFamily="34" charset="0"/>
          </a:endParaRPr>
        </a:p>
      </dgm:t>
    </dgm:pt>
    <dgm:pt modelId="{4B8CF3E0-F98D-416F-A651-4056E5D1440B}" type="parTrans" cxnId="{C2E88868-EEAB-4982-8B67-A6DE3B197249}">
      <dgm:prSet/>
      <dgm:spPr/>
      <dgm:t>
        <a:bodyPr/>
        <a:lstStyle/>
        <a:p>
          <a:endParaRPr lang="en-ZA"/>
        </a:p>
      </dgm:t>
    </dgm:pt>
    <dgm:pt modelId="{ABC103F0-D6D9-48EA-BEE7-AAC094A19745}" type="sibTrans" cxnId="{C2E88868-EEAB-4982-8B67-A6DE3B197249}">
      <dgm:prSet/>
      <dgm:spPr/>
      <dgm:t>
        <a:bodyPr/>
        <a:lstStyle/>
        <a:p>
          <a:endParaRPr lang="en-ZA"/>
        </a:p>
      </dgm:t>
    </dgm:pt>
    <dgm:pt modelId="{26ACAAB5-79D7-4C0D-9FC5-8D3519726080}">
      <dgm:prSet phldrT="[Text]" custT="1"/>
      <dgm:spPr>
        <a:solidFill>
          <a:schemeClr val="accent6">
            <a:lumMod val="75000"/>
          </a:schemeClr>
        </a:solidFill>
      </dgm:spPr>
      <dgm:t>
        <a:bodyPr anchor="t"/>
        <a:lstStyle/>
        <a:p>
          <a:pPr algn="l"/>
          <a:r>
            <a:rPr lang="en-GB" sz="1800" b="1" dirty="0">
              <a:latin typeface="Arial" panose="020B0604020202020204" pitchFamily="34" charset="0"/>
              <a:cs typeface="Arial" panose="020B0604020202020204" pitchFamily="34" charset="0"/>
            </a:rPr>
            <a:t>Outcome</a:t>
          </a:r>
        </a:p>
        <a:p>
          <a:pPr algn="l"/>
          <a:r>
            <a:rPr lang="en-GB" sz="1800" dirty="0">
              <a:latin typeface="Arial" panose="020B0604020202020204" pitchFamily="34"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rPr>
            <a:t>Capable, effective, and ethical </a:t>
          </a:r>
          <a:r>
            <a:rPr lang="en-US" sz="1800" dirty="0" err="1">
              <a:effectLst/>
              <a:latin typeface="Arial" panose="020B0604020202020204" pitchFamily="34" charset="0"/>
              <a:ea typeface="Times New Roman" panose="02020603050405020304" pitchFamily="18" charset="0"/>
            </a:rPr>
            <a:t>organisation</a:t>
          </a:r>
          <a:r>
            <a:rPr lang="en-US" sz="1800" dirty="0">
              <a:effectLst/>
              <a:latin typeface="Arial" panose="020B0604020202020204" pitchFamily="34" charset="0"/>
              <a:ea typeface="Times New Roman" panose="02020603050405020304" pitchFamily="18" charset="0"/>
            </a:rPr>
            <a:t> in support of the delivery of the MDDA mandate by 2024.</a:t>
          </a:r>
          <a:endParaRPr lang="en-ZA" sz="1800" dirty="0">
            <a:latin typeface="Arial" panose="020B0604020202020204" pitchFamily="34" charset="0"/>
            <a:cs typeface="Arial" panose="020B0604020202020204" pitchFamily="34" charset="0"/>
          </a:endParaRPr>
        </a:p>
      </dgm:t>
    </dgm:pt>
    <dgm:pt modelId="{FDB09023-EF3B-4112-9D1C-1C7197DB4853}" type="parTrans" cxnId="{208BFF74-7A25-4573-9381-0362FA01DD3E}">
      <dgm:prSet/>
      <dgm:spPr/>
      <dgm:t>
        <a:bodyPr/>
        <a:lstStyle/>
        <a:p>
          <a:endParaRPr lang="en-ZA"/>
        </a:p>
      </dgm:t>
    </dgm:pt>
    <dgm:pt modelId="{31EFA1C2-53AB-4587-AA0A-DB2C60D15525}" type="sibTrans" cxnId="{208BFF74-7A25-4573-9381-0362FA01DD3E}">
      <dgm:prSet/>
      <dgm:spPr/>
      <dgm:t>
        <a:bodyPr/>
        <a:lstStyle/>
        <a:p>
          <a:endParaRPr lang="en-ZA"/>
        </a:p>
      </dgm:t>
    </dgm:pt>
    <dgm:pt modelId="{4B164CFA-164F-46D7-A45D-04D936804D80}">
      <dgm:prSet custT="1"/>
      <dgm:spPr>
        <a:solidFill>
          <a:schemeClr val="accent6">
            <a:lumMod val="75000"/>
          </a:schemeClr>
        </a:solidFill>
      </dgm:spPr>
      <dgm:t>
        <a:bodyPr/>
        <a:lstStyle/>
        <a:p>
          <a:endParaRPr lang="en-ZA" sz="1600">
            <a:latin typeface="Arial" panose="020B0604020202020204" pitchFamily="34" charset="0"/>
            <a:cs typeface="Arial" panose="020B0604020202020204" pitchFamily="34" charset="0"/>
          </a:endParaRPr>
        </a:p>
      </dgm:t>
    </dgm:pt>
    <dgm:pt modelId="{7583FB94-519F-4611-910B-ED2C8B7EC9F0}" type="parTrans" cxnId="{5B87BE99-7349-4CAF-AE04-504352E7E693}">
      <dgm:prSet/>
      <dgm:spPr/>
      <dgm:t>
        <a:bodyPr/>
        <a:lstStyle/>
        <a:p>
          <a:endParaRPr lang="en-ZA"/>
        </a:p>
      </dgm:t>
    </dgm:pt>
    <dgm:pt modelId="{ECD9F8B5-E99A-4B08-924B-A7074AD5764B}" type="sibTrans" cxnId="{5B87BE99-7349-4CAF-AE04-504352E7E693}">
      <dgm:prSet/>
      <dgm:spPr/>
      <dgm:t>
        <a:bodyPr/>
        <a:lstStyle/>
        <a:p>
          <a:endParaRPr lang="en-ZA"/>
        </a:p>
      </dgm:t>
    </dgm:pt>
    <dgm:pt modelId="{1A6ABCEE-680A-4471-9ACD-FFA223EC8456}">
      <dgm:prSet custT="1"/>
      <dgm:spPr>
        <a:solidFill>
          <a:schemeClr val="accent6">
            <a:lumMod val="75000"/>
          </a:schemeClr>
        </a:solidFill>
      </dgm:spPr>
      <dgm:t>
        <a:bodyPr/>
        <a:lstStyle/>
        <a:p>
          <a:endParaRPr lang="en-ZA" sz="1600">
            <a:latin typeface="Arial" panose="020B0604020202020204" pitchFamily="34" charset="0"/>
            <a:cs typeface="Arial" panose="020B0604020202020204" pitchFamily="34" charset="0"/>
          </a:endParaRPr>
        </a:p>
      </dgm:t>
    </dgm:pt>
    <dgm:pt modelId="{3EDCD332-A456-47FE-9195-42944B1352EF}" type="parTrans" cxnId="{9AE8EF29-D0D0-4FF7-9775-29676B84275C}">
      <dgm:prSet/>
      <dgm:spPr/>
      <dgm:t>
        <a:bodyPr/>
        <a:lstStyle/>
        <a:p>
          <a:endParaRPr lang="en-ZA"/>
        </a:p>
      </dgm:t>
    </dgm:pt>
    <dgm:pt modelId="{BE2128A5-352B-4120-AF27-0BA65BB019DB}" type="sibTrans" cxnId="{9AE8EF29-D0D0-4FF7-9775-29676B84275C}">
      <dgm:prSet/>
      <dgm:spPr/>
      <dgm:t>
        <a:bodyPr/>
        <a:lstStyle/>
        <a:p>
          <a:endParaRPr lang="en-ZA"/>
        </a:p>
      </dgm:t>
    </dgm:pt>
    <dgm:pt modelId="{771D3068-D1F5-45CB-AC31-DF23790C060E}" type="pres">
      <dgm:prSet presAssocID="{FE64B16A-F410-47C8-9AA2-07AFB757FC4E}" presName="Name0" presStyleCnt="0">
        <dgm:presLayoutVars>
          <dgm:dir/>
          <dgm:resizeHandles val="exact"/>
        </dgm:presLayoutVars>
      </dgm:prSet>
      <dgm:spPr/>
      <dgm:t>
        <a:bodyPr/>
        <a:lstStyle/>
        <a:p>
          <a:endParaRPr lang="en-US"/>
        </a:p>
      </dgm:t>
    </dgm:pt>
    <dgm:pt modelId="{D75F84A7-B655-4D30-A240-A13F7A7ECE2F}" type="pres">
      <dgm:prSet presAssocID="{659D52BD-E9D5-41BE-9E68-B88633753BC2}" presName="composite" presStyleCnt="0"/>
      <dgm:spPr/>
    </dgm:pt>
    <dgm:pt modelId="{F17323E3-D8F7-4321-A64A-0701014FA325}" type="pres">
      <dgm:prSet presAssocID="{659D52BD-E9D5-41BE-9E68-B88633753BC2}" presName="imagSh" presStyleLbl="bgImgPlace1" presStyleIdx="0" presStyleCnt="3" custScaleX="136387" custLinFactNeighborX="20848" custLinFactNeighborY="20819"/>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 xmlns:asvg="http://schemas.microsoft.com/office/drawing/2016/SVG/main" r:embed="rId2"/>
              </a:ext>
            </a:extLst>
          </a:blip>
          <a:srcRect/>
          <a:stretch>
            <a:fillRect/>
          </a:stretch>
        </a:blipFill>
      </dgm:spPr>
      <dgm:extLst>
        <a:ext uri="{E40237B7-FDA0-4F09-8148-C483321AD2D9}">
          <dgm14:cNvPr xmlns:dgm14="http://schemas.microsoft.com/office/drawing/2010/diagram" xmlns="" id="0" name="" descr="Meeting"/>
        </a:ext>
      </dgm:extLst>
    </dgm:pt>
    <dgm:pt modelId="{C1720986-A3F4-449E-86BA-DEC81B45E092}" type="pres">
      <dgm:prSet presAssocID="{659D52BD-E9D5-41BE-9E68-B88633753BC2}" presName="txNode" presStyleLbl="node1" presStyleIdx="0" presStyleCnt="3" custScaleX="195870" custScaleY="178764" custLinFactNeighborX="5557" custLinFactNeighborY="74838">
        <dgm:presLayoutVars>
          <dgm:bulletEnabled val="1"/>
        </dgm:presLayoutVars>
      </dgm:prSet>
      <dgm:spPr/>
      <dgm:t>
        <a:bodyPr/>
        <a:lstStyle/>
        <a:p>
          <a:endParaRPr lang="en-US"/>
        </a:p>
      </dgm:t>
    </dgm:pt>
    <dgm:pt modelId="{916BA4B5-F0EE-4F4B-A554-715BA3D24F93}" type="pres">
      <dgm:prSet presAssocID="{5B2C32DA-1F7F-402F-AF2E-F7189017BFD3}" presName="sibTrans" presStyleLbl="sibTrans2D1" presStyleIdx="0" presStyleCnt="2" custScaleX="38661" custScaleY="146173" custLinFactY="212942" custLinFactNeighborX="-41331" custLinFactNeighborY="300000"/>
      <dgm:spPr/>
      <dgm:t>
        <a:bodyPr/>
        <a:lstStyle/>
        <a:p>
          <a:endParaRPr lang="en-US"/>
        </a:p>
      </dgm:t>
    </dgm:pt>
    <dgm:pt modelId="{74F7AC59-9E5E-45D1-AC06-43AC66194475}" type="pres">
      <dgm:prSet presAssocID="{5B2C32DA-1F7F-402F-AF2E-F7189017BFD3}" presName="connTx" presStyleLbl="sibTrans2D1" presStyleIdx="0" presStyleCnt="2"/>
      <dgm:spPr/>
      <dgm:t>
        <a:bodyPr/>
        <a:lstStyle/>
        <a:p>
          <a:endParaRPr lang="en-US"/>
        </a:p>
      </dgm:t>
    </dgm:pt>
    <dgm:pt modelId="{483C5E02-044C-4E9E-B515-7F2599C30B51}" type="pres">
      <dgm:prSet presAssocID="{A53B13F1-7244-4623-8612-EBEA64B6277A}" presName="composite" presStyleCnt="0"/>
      <dgm:spPr/>
    </dgm:pt>
    <dgm:pt modelId="{174281AD-FE43-47CB-8654-54BEF039C382}" type="pres">
      <dgm:prSet presAssocID="{A53B13F1-7244-4623-8612-EBEA64B6277A}" presName="imagSh" presStyleLbl="bgImgPlace1" presStyleIdx="1" presStyleCnt="3" custScaleX="101485" custScaleY="96370" custLinFactNeighborX="46822" custLinFactNeighborY="-38749"/>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a:stretch>
            <a:fillRect t="-8000" b="-8000"/>
          </a:stretch>
        </a:blipFill>
      </dgm:spPr>
      <dgm:extLst>
        <a:ext uri="{E40237B7-FDA0-4F09-8148-C483321AD2D9}">
          <dgm14:cNvPr xmlns:dgm14="http://schemas.microsoft.com/office/drawing/2010/diagram" xmlns="" id="0" name="" descr="Puzzle"/>
        </a:ext>
      </dgm:extLst>
    </dgm:pt>
    <dgm:pt modelId="{8BEB8126-7226-457C-A9FC-33C15B243955}" type="pres">
      <dgm:prSet presAssocID="{A53B13F1-7244-4623-8612-EBEA64B6277A}" presName="txNode" presStyleLbl="node1" presStyleIdx="1" presStyleCnt="3" custScaleX="163206" custScaleY="282637" custLinFactNeighborX="-2687" custLinFactNeighborY="60534">
        <dgm:presLayoutVars>
          <dgm:bulletEnabled val="1"/>
        </dgm:presLayoutVars>
      </dgm:prSet>
      <dgm:spPr/>
      <dgm:t>
        <a:bodyPr/>
        <a:lstStyle/>
        <a:p>
          <a:endParaRPr lang="en-US"/>
        </a:p>
      </dgm:t>
    </dgm:pt>
    <dgm:pt modelId="{E241A5BD-8FB2-4ABB-9B92-A65083EF7B3A}" type="pres">
      <dgm:prSet presAssocID="{ABC103F0-D6D9-48EA-BEE7-AAC094A19745}" presName="sibTrans" presStyleLbl="sibTrans2D1" presStyleIdx="1" presStyleCnt="2" custScaleX="129871" custScaleY="183496" custLinFactY="209758" custLinFactNeighborX="-67189" custLinFactNeighborY="300000"/>
      <dgm:spPr/>
      <dgm:t>
        <a:bodyPr/>
        <a:lstStyle/>
        <a:p>
          <a:endParaRPr lang="en-US"/>
        </a:p>
      </dgm:t>
    </dgm:pt>
    <dgm:pt modelId="{43FE2D06-2E36-43EB-A0A4-D13AAD26D8B9}" type="pres">
      <dgm:prSet presAssocID="{ABC103F0-D6D9-48EA-BEE7-AAC094A19745}" presName="connTx" presStyleLbl="sibTrans2D1" presStyleIdx="1" presStyleCnt="2"/>
      <dgm:spPr/>
      <dgm:t>
        <a:bodyPr/>
        <a:lstStyle/>
        <a:p>
          <a:endParaRPr lang="en-US"/>
        </a:p>
      </dgm:t>
    </dgm:pt>
    <dgm:pt modelId="{D3C75226-E915-4AA5-A4E7-08DA44E86192}" type="pres">
      <dgm:prSet presAssocID="{26ACAAB5-79D7-4C0D-9FC5-8D3519726080}" presName="composite" presStyleCnt="0"/>
      <dgm:spPr/>
    </dgm:pt>
    <dgm:pt modelId="{15CD519D-3542-452C-90D8-B21B620828BB}" type="pres">
      <dgm:prSet presAssocID="{26ACAAB5-79D7-4C0D-9FC5-8D3519726080}" presName="imagSh" presStyleLbl="bgImgPlace1" presStyleIdx="2" presStyleCnt="3" custScaleX="111173" custScaleY="87494" custLinFactNeighborX="27395" custLinFactNeighborY="-75707"/>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rcRect/>
          <a:stretch>
            <a:fillRect t="-17000" b="-17000"/>
          </a:stretch>
        </a:blipFill>
      </dgm:spPr>
      <dgm:extLst>
        <a:ext uri="{E40237B7-FDA0-4F09-8148-C483321AD2D9}">
          <dgm14:cNvPr xmlns:dgm14="http://schemas.microsoft.com/office/drawing/2010/diagram" xmlns="" id="0" name="" descr="Bullseye"/>
        </a:ext>
      </dgm:extLst>
    </dgm:pt>
    <dgm:pt modelId="{D920257D-6506-442F-A0A8-2950267250B7}" type="pres">
      <dgm:prSet presAssocID="{26ACAAB5-79D7-4C0D-9FC5-8D3519726080}" presName="txNode" presStyleLbl="node1" presStyleIdx="2" presStyleCnt="3" custScaleX="153371" custScaleY="194170" custLinFactNeighborX="3615" custLinFactNeighborY="-8774">
        <dgm:presLayoutVars>
          <dgm:bulletEnabled val="1"/>
        </dgm:presLayoutVars>
      </dgm:prSet>
      <dgm:spPr/>
      <dgm:t>
        <a:bodyPr/>
        <a:lstStyle/>
        <a:p>
          <a:endParaRPr lang="en-US"/>
        </a:p>
      </dgm:t>
    </dgm:pt>
  </dgm:ptLst>
  <dgm:cxnLst>
    <dgm:cxn modelId="{9AE400E6-E0E8-4690-AD71-AB8EDF99C743}" type="presOf" srcId="{26ACAAB5-79D7-4C0D-9FC5-8D3519726080}" destId="{D920257D-6506-442F-A0A8-2950267250B7}" srcOrd="0" destOrd="0" presId="urn:microsoft.com/office/officeart/2005/8/layout/hProcess10#1"/>
    <dgm:cxn modelId="{5B87BE99-7349-4CAF-AE04-504352E7E693}" srcId="{A53B13F1-7244-4623-8612-EBEA64B6277A}" destId="{4B164CFA-164F-46D7-A45D-04D936804D80}" srcOrd="0" destOrd="0" parTransId="{7583FB94-519F-4611-910B-ED2C8B7EC9F0}" sibTransId="{ECD9F8B5-E99A-4B08-924B-A7074AD5764B}"/>
    <dgm:cxn modelId="{AB65905E-A601-4A40-8EC6-7BC2CC6C32F9}" type="presOf" srcId="{5B2C32DA-1F7F-402F-AF2E-F7189017BFD3}" destId="{916BA4B5-F0EE-4F4B-A554-715BA3D24F93}" srcOrd="0" destOrd="0" presId="urn:microsoft.com/office/officeart/2005/8/layout/hProcess10#1"/>
    <dgm:cxn modelId="{A91E1BC3-DCE1-475E-BFD8-DA8CCB2944E6}" type="presOf" srcId="{4B164CFA-164F-46D7-A45D-04D936804D80}" destId="{8BEB8126-7226-457C-A9FC-33C15B243955}" srcOrd="0" destOrd="1" presId="urn:microsoft.com/office/officeart/2005/8/layout/hProcess10#1"/>
    <dgm:cxn modelId="{F1AF8B98-13AA-47FC-91A2-60959E10F551}" type="presOf" srcId="{ABC103F0-D6D9-48EA-BEE7-AAC094A19745}" destId="{E241A5BD-8FB2-4ABB-9B92-A65083EF7B3A}" srcOrd="0" destOrd="0" presId="urn:microsoft.com/office/officeart/2005/8/layout/hProcess10#1"/>
    <dgm:cxn modelId="{E5664DC1-3720-4900-9D94-11673390AF0D}" type="presOf" srcId="{1A6ABCEE-680A-4471-9ACD-FFA223EC8456}" destId="{8BEB8126-7226-457C-A9FC-33C15B243955}" srcOrd="0" destOrd="2" presId="urn:microsoft.com/office/officeart/2005/8/layout/hProcess10#1"/>
    <dgm:cxn modelId="{208BFF74-7A25-4573-9381-0362FA01DD3E}" srcId="{FE64B16A-F410-47C8-9AA2-07AFB757FC4E}" destId="{26ACAAB5-79D7-4C0D-9FC5-8D3519726080}" srcOrd="2" destOrd="0" parTransId="{FDB09023-EF3B-4112-9D1C-1C7197DB4853}" sibTransId="{31EFA1C2-53AB-4587-AA0A-DB2C60D15525}"/>
    <dgm:cxn modelId="{ABAE80E2-C785-4F2E-B9B6-D02D787F450F}" type="presOf" srcId="{FE64B16A-F410-47C8-9AA2-07AFB757FC4E}" destId="{771D3068-D1F5-45CB-AC31-DF23790C060E}" srcOrd="0" destOrd="0" presId="urn:microsoft.com/office/officeart/2005/8/layout/hProcess10#1"/>
    <dgm:cxn modelId="{BA426FE0-8C74-437B-9ECC-FD8985768131}" type="presOf" srcId="{ABC103F0-D6D9-48EA-BEE7-AAC094A19745}" destId="{43FE2D06-2E36-43EB-A0A4-D13AAD26D8B9}" srcOrd="1" destOrd="0" presId="urn:microsoft.com/office/officeart/2005/8/layout/hProcess10#1"/>
    <dgm:cxn modelId="{9AE8EF29-D0D0-4FF7-9775-29676B84275C}" srcId="{A53B13F1-7244-4623-8612-EBEA64B6277A}" destId="{1A6ABCEE-680A-4471-9ACD-FFA223EC8456}" srcOrd="1" destOrd="0" parTransId="{3EDCD332-A456-47FE-9195-42944B1352EF}" sibTransId="{BE2128A5-352B-4120-AF27-0BA65BB019DB}"/>
    <dgm:cxn modelId="{CB16A085-E8DC-44AB-8E82-DBBECDD5CCC4}" srcId="{FE64B16A-F410-47C8-9AA2-07AFB757FC4E}" destId="{659D52BD-E9D5-41BE-9E68-B88633753BC2}" srcOrd="0" destOrd="0" parTransId="{E6426A80-1722-4384-A633-23336B0DFA21}" sibTransId="{5B2C32DA-1F7F-402F-AF2E-F7189017BFD3}"/>
    <dgm:cxn modelId="{6B848C5E-EB3B-4A6A-AEC8-132989D5CCDB}" type="presOf" srcId="{5B2C32DA-1F7F-402F-AF2E-F7189017BFD3}" destId="{74F7AC59-9E5E-45D1-AC06-43AC66194475}" srcOrd="1" destOrd="0" presId="urn:microsoft.com/office/officeart/2005/8/layout/hProcess10#1"/>
    <dgm:cxn modelId="{C2E88868-EEAB-4982-8B67-A6DE3B197249}" srcId="{FE64B16A-F410-47C8-9AA2-07AFB757FC4E}" destId="{A53B13F1-7244-4623-8612-EBEA64B6277A}" srcOrd="1" destOrd="0" parTransId="{4B8CF3E0-F98D-416F-A651-4056E5D1440B}" sibTransId="{ABC103F0-D6D9-48EA-BEE7-AAC094A19745}"/>
    <dgm:cxn modelId="{28EF1D52-7BFE-4A61-BE5A-8F54E1383E1C}" type="presOf" srcId="{A53B13F1-7244-4623-8612-EBEA64B6277A}" destId="{8BEB8126-7226-457C-A9FC-33C15B243955}" srcOrd="0" destOrd="0" presId="urn:microsoft.com/office/officeart/2005/8/layout/hProcess10#1"/>
    <dgm:cxn modelId="{CDB7E5F8-C6F2-4EC0-9D9C-97DCD2B33E95}" type="presOf" srcId="{659D52BD-E9D5-41BE-9E68-B88633753BC2}" destId="{C1720986-A3F4-449E-86BA-DEC81B45E092}" srcOrd="0" destOrd="0" presId="urn:microsoft.com/office/officeart/2005/8/layout/hProcess10#1"/>
    <dgm:cxn modelId="{04F86A04-7E3E-46D6-AB05-F92EBB529A8D}" type="presParOf" srcId="{771D3068-D1F5-45CB-AC31-DF23790C060E}" destId="{D75F84A7-B655-4D30-A240-A13F7A7ECE2F}" srcOrd="0" destOrd="0" presId="urn:microsoft.com/office/officeart/2005/8/layout/hProcess10#1"/>
    <dgm:cxn modelId="{EFDB4B86-8B40-4D1E-B193-43FB4E2F3294}" type="presParOf" srcId="{D75F84A7-B655-4D30-A240-A13F7A7ECE2F}" destId="{F17323E3-D8F7-4321-A64A-0701014FA325}" srcOrd="0" destOrd="0" presId="urn:microsoft.com/office/officeart/2005/8/layout/hProcess10#1"/>
    <dgm:cxn modelId="{CFAD8CD5-E5D5-4518-8421-C258708E826D}" type="presParOf" srcId="{D75F84A7-B655-4D30-A240-A13F7A7ECE2F}" destId="{C1720986-A3F4-449E-86BA-DEC81B45E092}" srcOrd="1" destOrd="0" presId="urn:microsoft.com/office/officeart/2005/8/layout/hProcess10#1"/>
    <dgm:cxn modelId="{208130D1-3F50-4E5C-B339-558D8A374C88}" type="presParOf" srcId="{771D3068-D1F5-45CB-AC31-DF23790C060E}" destId="{916BA4B5-F0EE-4F4B-A554-715BA3D24F93}" srcOrd="1" destOrd="0" presId="urn:microsoft.com/office/officeart/2005/8/layout/hProcess10#1"/>
    <dgm:cxn modelId="{0F907BA8-631C-422F-BE81-EEB1FB73FB29}" type="presParOf" srcId="{916BA4B5-F0EE-4F4B-A554-715BA3D24F93}" destId="{74F7AC59-9E5E-45D1-AC06-43AC66194475}" srcOrd="0" destOrd="0" presId="urn:microsoft.com/office/officeart/2005/8/layout/hProcess10#1"/>
    <dgm:cxn modelId="{FB396946-3CF2-4AF6-9724-809C3A11156A}" type="presParOf" srcId="{771D3068-D1F5-45CB-AC31-DF23790C060E}" destId="{483C5E02-044C-4E9E-B515-7F2599C30B51}" srcOrd="2" destOrd="0" presId="urn:microsoft.com/office/officeart/2005/8/layout/hProcess10#1"/>
    <dgm:cxn modelId="{D7FA9173-E201-43A5-BC80-2EA667BFCB08}" type="presParOf" srcId="{483C5E02-044C-4E9E-B515-7F2599C30B51}" destId="{174281AD-FE43-47CB-8654-54BEF039C382}" srcOrd="0" destOrd="0" presId="urn:microsoft.com/office/officeart/2005/8/layout/hProcess10#1"/>
    <dgm:cxn modelId="{324F356E-D9DF-4CE1-8A98-DB7328C65D5A}" type="presParOf" srcId="{483C5E02-044C-4E9E-B515-7F2599C30B51}" destId="{8BEB8126-7226-457C-A9FC-33C15B243955}" srcOrd="1" destOrd="0" presId="urn:microsoft.com/office/officeart/2005/8/layout/hProcess10#1"/>
    <dgm:cxn modelId="{F1B0923D-E33A-4158-9BB3-062F9DD28934}" type="presParOf" srcId="{771D3068-D1F5-45CB-AC31-DF23790C060E}" destId="{E241A5BD-8FB2-4ABB-9B92-A65083EF7B3A}" srcOrd="3" destOrd="0" presId="urn:microsoft.com/office/officeart/2005/8/layout/hProcess10#1"/>
    <dgm:cxn modelId="{AF9B015A-7A12-49F1-A8E7-F0332E2A5B73}" type="presParOf" srcId="{E241A5BD-8FB2-4ABB-9B92-A65083EF7B3A}" destId="{43FE2D06-2E36-43EB-A0A4-D13AAD26D8B9}" srcOrd="0" destOrd="0" presId="urn:microsoft.com/office/officeart/2005/8/layout/hProcess10#1"/>
    <dgm:cxn modelId="{F93A6DEB-C9AC-41D4-92BD-F79A2AAB74A6}" type="presParOf" srcId="{771D3068-D1F5-45CB-AC31-DF23790C060E}" destId="{D3C75226-E915-4AA5-A4E7-08DA44E86192}" srcOrd="4" destOrd="0" presId="urn:microsoft.com/office/officeart/2005/8/layout/hProcess10#1"/>
    <dgm:cxn modelId="{97AA58E0-52CD-4C95-9A9D-7086591D5894}" type="presParOf" srcId="{D3C75226-E915-4AA5-A4E7-08DA44E86192}" destId="{15CD519D-3542-452C-90D8-B21B620828BB}" srcOrd="0" destOrd="0" presId="urn:microsoft.com/office/officeart/2005/8/layout/hProcess10#1"/>
    <dgm:cxn modelId="{CE5BAC2E-B988-4EE6-A8B1-ABAE20FD1A5E}" type="presParOf" srcId="{D3C75226-E915-4AA5-A4E7-08DA44E86192}" destId="{D920257D-6506-442F-A0A8-2950267250B7}" srcOrd="1" destOrd="0" presId="urn:microsoft.com/office/officeart/2005/8/layout/hProcess10#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64B16A-F410-47C8-9AA2-07AFB757FC4E}" type="doc">
      <dgm:prSet loTypeId="urn:microsoft.com/office/officeart/2005/8/layout/hProcess10#2" loCatId="process" qsTypeId="urn:microsoft.com/office/officeart/2005/8/quickstyle/simple1" qsCatId="simple" csTypeId="urn:microsoft.com/office/officeart/2005/8/colors/accent1_2" csCatId="accent1" phldr="1"/>
      <dgm:spPr/>
      <dgm:t>
        <a:bodyPr/>
        <a:lstStyle/>
        <a:p>
          <a:endParaRPr lang="en-ZA"/>
        </a:p>
      </dgm:t>
    </dgm:pt>
    <dgm:pt modelId="{659D52BD-E9D5-41BE-9E68-B88633753BC2}">
      <dgm:prSet phldrT="[Text]" custT="1"/>
      <dgm:spPr>
        <a:solidFill>
          <a:schemeClr val="accent6">
            <a:lumMod val="75000"/>
          </a:schemeClr>
        </a:solidFill>
      </dgm:spPr>
      <dgm:t>
        <a:bodyPr/>
        <a:lstStyle/>
        <a:p>
          <a:r>
            <a:rPr lang="en-ZA" sz="2400" b="1" dirty="0">
              <a:latin typeface="Arial" panose="020B0604020202020204" pitchFamily="34" charset="0"/>
              <a:cs typeface="Arial" panose="020B0604020202020204" pitchFamily="34" charset="0"/>
            </a:rPr>
            <a:t>Programme 2:</a:t>
          </a:r>
        </a:p>
        <a:p>
          <a:r>
            <a:rPr lang="en-ZA" sz="2400" b="1" dirty="0">
              <a:latin typeface="Arial" panose="020B0604020202020204" pitchFamily="34" charset="0"/>
              <a:cs typeface="Arial" panose="020B0604020202020204" pitchFamily="34" charset="0"/>
            </a:rPr>
            <a:t> Grant and Seed Funding </a:t>
          </a:r>
        </a:p>
      </dgm:t>
    </dgm:pt>
    <dgm:pt modelId="{E6426A80-1722-4384-A633-23336B0DFA21}" type="parTrans" cxnId="{CB16A085-E8DC-44AB-8E82-DBBECDD5CCC4}">
      <dgm:prSet/>
      <dgm:spPr/>
      <dgm:t>
        <a:bodyPr/>
        <a:lstStyle/>
        <a:p>
          <a:endParaRPr lang="en-ZA"/>
        </a:p>
      </dgm:t>
    </dgm:pt>
    <dgm:pt modelId="{5B2C32DA-1F7F-402F-AF2E-F7189017BFD3}" type="sibTrans" cxnId="{CB16A085-E8DC-44AB-8E82-DBBECDD5CCC4}">
      <dgm:prSet/>
      <dgm:spPr/>
      <dgm:t>
        <a:bodyPr/>
        <a:lstStyle/>
        <a:p>
          <a:endParaRPr lang="en-ZA"/>
        </a:p>
      </dgm:t>
    </dgm:pt>
    <dgm:pt modelId="{A53B13F1-7244-4623-8612-EBEA64B6277A}">
      <dgm:prSet phldrT="[Text]" custT="1"/>
      <dgm:spPr>
        <a:solidFill>
          <a:schemeClr val="accent6">
            <a:lumMod val="75000"/>
          </a:schemeClr>
        </a:solidFill>
      </dgm:spPr>
      <dgm:t>
        <a:bodyPr/>
        <a:lstStyle/>
        <a:p>
          <a:r>
            <a:rPr lang="en-GB" sz="1600" b="1" dirty="0">
              <a:latin typeface="Arial" panose="020B0604020202020204" pitchFamily="34" charset="0"/>
              <a:cs typeface="Arial" panose="020B0604020202020204" pitchFamily="34" charset="0"/>
            </a:rPr>
            <a:t>Purpose</a:t>
          </a:r>
        </a:p>
        <a:p>
          <a:r>
            <a:rPr lang="en-US" sz="1600" dirty="0">
              <a:effectLst/>
              <a:latin typeface="Arial" panose="020B0604020202020204" pitchFamily="34" charset="0"/>
              <a:ea typeface="Times New Roman" panose="02020603050405020304" pitchFamily="18" charset="0"/>
            </a:rPr>
            <a:t>The </a:t>
          </a:r>
          <a:r>
            <a:rPr lang="en-US" sz="1600" dirty="0" err="1">
              <a:effectLst/>
              <a:latin typeface="Arial" panose="020B0604020202020204" pitchFamily="34" charset="0"/>
              <a:ea typeface="Times New Roman" panose="02020603050405020304" pitchFamily="18" charset="0"/>
            </a:rPr>
            <a:t>programme</a:t>
          </a:r>
          <a:r>
            <a:rPr lang="en-US" sz="1600" dirty="0">
              <a:effectLst/>
              <a:latin typeface="Arial" panose="020B0604020202020204" pitchFamily="34" charset="0"/>
              <a:ea typeface="Times New Roman" panose="02020603050405020304" pitchFamily="18" charset="0"/>
            </a:rPr>
            <a:t> promotes media development and diversity through financial and non-financial support for community broadcasting as well as community and small commercial print projects. The </a:t>
          </a:r>
          <a:r>
            <a:rPr lang="en-US" sz="1600" dirty="0" err="1">
              <a:effectLst/>
              <a:latin typeface="Arial" panose="020B0604020202020204" pitchFamily="34" charset="0"/>
              <a:ea typeface="Times New Roman" panose="02020603050405020304" pitchFamily="18" charset="0"/>
            </a:rPr>
            <a:t>programme</a:t>
          </a:r>
          <a:r>
            <a:rPr lang="en-US" sz="1600" dirty="0">
              <a:effectLst/>
              <a:latin typeface="Arial" panose="020B0604020202020204" pitchFamily="34" charset="0"/>
              <a:ea typeface="Times New Roman" panose="02020603050405020304" pitchFamily="18" charset="0"/>
            </a:rPr>
            <a:t> consists of two strategic objectives, encapsulated in two sub-</a:t>
          </a:r>
          <a:r>
            <a:rPr lang="en-US" sz="1600" dirty="0" err="1">
              <a:effectLst/>
              <a:latin typeface="Arial" panose="020B0604020202020204" pitchFamily="34" charset="0"/>
              <a:ea typeface="Times New Roman" panose="02020603050405020304" pitchFamily="18" charset="0"/>
            </a:rPr>
            <a:t>programmes</a:t>
          </a:r>
          <a:r>
            <a:rPr lang="en-US" sz="1600" dirty="0">
              <a:effectLst/>
              <a:latin typeface="Arial" panose="020B0604020202020204" pitchFamily="34" charset="0"/>
              <a:ea typeface="Times New Roman" panose="02020603050405020304" pitchFamily="18" charset="0"/>
            </a:rPr>
            <a:t>.</a:t>
          </a:r>
          <a:endParaRPr lang="en-ZA" sz="1600" dirty="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dgm:t>
    </dgm:pt>
    <dgm:pt modelId="{4B8CF3E0-F98D-416F-A651-4056E5D1440B}" type="parTrans" cxnId="{C2E88868-EEAB-4982-8B67-A6DE3B197249}">
      <dgm:prSet/>
      <dgm:spPr/>
      <dgm:t>
        <a:bodyPr/>
        <a:lstStyle/>
        <a:p>
          <a:endParaRPr lang="en-ZA"/>
        </a:p>
      </dgm:t>
    </dgm:pt>
    <dgm:pt modelId="{ABC103F0-D6D9-48EA-BEE7-AAC094A19745}" type="sibTrans" cxnId="{C2E88868-EEAB-4982-8B67-A6DE3B197249}">
      <dgm:prSet/>
      <dgm:spPr/>
      <dgm:t>
        <a:bodyPr/>
        <a:lstStyle/>
        <a:p>
          <a:endParaRPr lang="en-ZA"/>
        </a:p>
      </dgm:t>
    </dgm:pt>
    <dgm:pt modelId="{26ACAAB5-79D7-4C0D-9FC5-8D3519726080}">
      <dgm:prSet phldrT="[Text]" custT="1"/>
      <dgm:spPr>
        <a:solidFill>
          <a:schemeClr val="accent6">
            <a:lumMod val="75000"/>
          </a:schemeClr>
        </a:solidFill>
      </dgm:spPr>
      <dgm:t>
        <a:bodyPr anchor="t"/>
        <a:lstStyle/>
        <a:p>
          <a:pPr algn="l"/>
          <a:r>
            <a:rPr lang="en-GB" sz="1800" b="1" dirty="0">
              <a:latin typeface="Arial" panose="020B0604020202020204" pitchFamily="34" charset="0"/>
              <a:cs typeface="Arial" panose="020B0604020202020204" pitchFamily="34" charset="0"/>
            </a:rPr>
            <a:t>Outcome</a:t>
          </a:r>
        </a:p>
        <a:p>
          <a:pPr algn="l"/>
          <a:r>
            <a:rPr lang="en-US" sz="1800" dirty="0">
              <a:effectLst/>
              <a:latin typeface="Arial" panose="020B0604020202020204" pitchFamily="34" charset="0"/>
              <a:ea typeface="Times New Roman" panose="02020603050405020304" pitchFamily="18" charset="0"/>
              <a:cs typeface="Times New Roman" panose="02020603050405020304" pitchFamily="18" charset="0"/>
            </a:rPr>
            <a:t>Digital </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responsive</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community-based media sector by 2024</a:t>
          </a:r>
          <a:r>
            <a:rPr lang="en-US" sz="1800" dirty="0">
              <a:effectLst/>
              <a:latin typeface="Arial" panose="020B0604020202020204" pitchFamily="34" charset="0"/>
              <a:ea typeface="Times New Roman" panose="02020603050405020304" pitchFamily="18" charset="0"/>
            </a:rPr>
            <a:t> </a:t>
          </a:r>
          <a:endParaRPr lang="en-ZA" sz="1800" dirty="0">
            <a:latin typeface="Arial" panose="020B0604020202020204" pitchFamily="34" charset="0"/>
            <a:cs typeface="Arial" panose="020B0604020202020204" pitchFamily="34" charset="0"/>
          </a:endParaRPr>
        </a:p>
      </dgm:t>
    </dgm:pt>
    <dgm:pt modelId="{FDB09023-EF3B-4112-9D1C-1C7197DB4853}" type="parTrans" cxnId="{208BFF74-7A25-4573-9381-0362FA01DD3E}">
      <dgm:prSet/>
      <dgm:spPr/>
      <dgm:t>
        <a:bodyPr/>
        <a:lstStyle/>
        <a:p>
          <a:endParaRPr lang="en-ZA"/>
        </a:p>
      </dgm:t>
    </dgm:pt>
    <dgm:pt modelId="{31EFA1C2-53AB-4587-AA0A-DB2C60D15525}" type="sibTrans" cxnId="{208BFF74-7A25-4573-9381-0362FA01DD3E}">
      <dgm:prSet/>
      <dgm:spPr/>
      <dgm:t>
        <a:bodyPr/>
        <a:lstStyle/>
        <a:p>
          <a:endParaRPr lang="en-ZA"/>
        </a:p>
      </dgm:t>
    </dgm:pt>
    <dgm:pt modelId="{4B164CFA-164F-46D7-A45D-04D936804D80}">
      <dgm:prSet custT="1"/>
      <dgm:spPr>
        <a:solidFill>
          <a:schemeClr val="accent6">
            <a:lumMod val="75000"/>
          </a:schemeClr>
        </a:solidFill>
      </dgm:spPr>
      <dgm:t>
        <a:bodyPr/>
        <a:lstStyle/>
        <a:p>
          <a:endParaRPr lang="en-ZA" sz="1600" dirty="0"/>
        </a:p>
      </dgm:t>
    </dgm:pt>
    <dgm:pt modelId="{7583FB94-519F-4611-910B-ED2C8B7EC9F0}" type="parTrans" cxnId="{5B87BE99-7349-4CAF-AE04-504352E7E693}">
      <dgm:prSet/>
      <dgm:spPr/>
      <dgm:t>
        <a:bodyPr/>
        <a:lstStyle/>
        <a:p>
          <a:endParaRPr lang="en-ZA"/>
        </a:p>
      </dgm:t>
    </dgm:pt>
    <dgm:pt modelId="{ECD9F8B5-E99A-4B08-924B-A7074AD5764B}" type="sibTrans" cxnId="{5B87BE99-7349-4CAF-AE04-504352E7E693}">
      <dgm:prSet/>
      <dgm:spPr/>
      <dgm:t>
        <a:bodyPr/>
        <a:lstStyle/>
        <a:p>
          <a:endParaRPr lang="en-ZA"/>
        </a:p>
      </dgm:t>
    </dgm:pt>
    <dgm:pt modelId="{1A6ABCEE-680A-4471-9ACD-FFA223EC8456}">
      <dgm:prSet custT="1"/>
      <dgm:spPr>
        <a:solidFill>
          <a:schemeClr val="accent6">
            <a:lumMod val="75000"/>
          </a:schemeClr>
        </a:solidFill>
      </dgm:spPr>
      <dgm:t>
        <a:bodyPr/>
        <a:lstStyle/>
        <a:p>
          <a:endParaRPr lang="en-ZA" sz="1600"/>
        </a:p>
      </dgm:t>
    </dgm:pt>
    <dgm:pt modelId="{3EDCD332-A456-47FE-9195-42944B1352EF}" type="parTrans" cxnId="{9AE8EF29-D0D0-4FF7-9775-29676B84275C}">
      <dgm:prSet/>
      <dgm:spPr/>
      <dgm:t>
        <a:bodyPr/>
        <a:lstStyle/>
        <a:p>
          <a:endParaRPr lang="en-ZA"/>
        </a:p>
      </dgm:t>
    </dgm:pt>
    <dgm:pt modelId="{BE2128A5-352B-4120-AF27-0BA65BB019DB}" type="sibTrans" cxnId="{9AE8EF29-D0D0-4FF7-9775-29676B84275C}">
      <dgm:prSet/>
      <dgm:spPr/>
      <dgm:t>
        <a:bodyPr/>
        <a:lstStyle/>
        <a:p>
          <a:endParaRPr lang="en-ZA"/>
        </a:p>
      </dgm:t>
    </dgm:pt>
    <dgm:pt modelId="{771D3068-D1F5-45CB-AC31-DF23790C060E}" type="pres">
      <dgm:prSet presAssocID="{FE64B16A-F410-47C8-9AA2-07AFB757FC4E}" presName="Name0" presStyleCnt="0">
        <dgm:presLayoutVars>
          <dgm:dir/>
          <dgm:resizeHandles val="exact"/>
        </dgm:presLayoutVars>
      </dgm:prSet>
      <dgm:spPr/>
      <dgm:t>
        <a:bodyPr/>
        <a:lstStyle/>
        <a:p>
          <a:endParaRPr lang="en-US"/>
        </a:p>
      </dgm:t>
    </dgm:pt>
    <dgm:pt modelId="{D75F84A7-B655-4D30-A240-A13F7A7ECE2F}" type="pres">
      <dgm:prSet presAssocID="{659D52BD-E9D5-41BE-9E68-B88633753BC2}" presName="composite" presStyleCnt="0"/>
      <dgm:spPr/>
    </dgm:pt>
    <dgm:pt modelId="{F17323E3-D8F7-4321-A64A-0701014FA325}" type="pres">
      <dgm:prSet presAssocID="{659D52BD-E9D5-41BE-9E68-B88633753BC2}" presName="imagSh" presStyleLbl="bgImgPlace1" presStyleIdx="0" presStyleCnt="3" custScaleX="136387" custLinFactNeighborX="20848" custLinFactNeighborY="20819"/>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 xmlns:asvg="http://schemas.microsoft.com/office/drawing/2016/SVG/main" r:embed="rId2"/>
              </a:ext>
            </a:extLst>
          </a:blip>
          <a:srcRect/>
          <a:stretch>
            <a:fillRect t="-18000" b="-18000"/>
          </a:stretch>
        </a:blipFill>
      </dgm:spPr>
      <dgm:extLst>
        <a:ext uri="{E40237B7-FDA0-4F09-8148-C483321AD2D9}">
          <dgm14:cNvPr xmlns:dgm14="http://schemas.microsoft.com/office/drawing/2010/diagram" xmlns="" id="0" name="" descr="Podcast"/>
        </a:ext>
      </dgm:extLst>
    </dgm:pt>
    <dgm:pt modelId="{C1720986-A3F4-449E-86BA-DEC81B45E092}" type="pres">
      <dgm:prSet presAssocID="{659D52BD-E9D5-41BE-9E68-B88633753BC2}" presName="txNode" presStyleLbl="node1" presStyleIdx="0" presStyleCnt="3" custScaleX="195870" custScaleY="178764" custLinFactNeighborX="5557" custLinFactNeighborY="74838">
        <dgm:presLayoutVars>
          <dgm:bulletEnabled val="1"/>
        </dgm:presLayoutVars>
      </dgm:prSet>
      <dgm:spPr/>
      <dgm:t>
        <a:bodyPr/>
        <a:lstStyle/>
        <a:p>
          <a:endParaRPr lang="en-US"/>
        </a:p>
      </dgm:t>
    </dgm:pt>
    <dgm:pt modelId="{916BA4B5-F0EE-4F4B-A554-715BA3D24F93}" type="pres">
      <dgm:prSet presAssocID="{5B2C32DA-1F7F-402F-AF2E-F7189017BFD3}" presName="sibTrans" presStyleLbl="sibTrans2D1" presStyleIdx="0" presStyleCnt="2" custScaleX="38661" custScaleY="146173" custLinFactY="212942" custLinFactNeighborX="-56329" custLinFactNeighborY="300000"/>
      <dgm:spPr/>
      <dgm:t>
        <a:bodyPr/>
        <a:lstStyle/>
        <a:p>
          <a:endParaRPr lang="en-US"/>
        </a:p>
      </dgm:t>
    </dgm:pt>
    <dgm:pt modelId="{74F7AC59-9E5E-45D1-AC06-43AC66194475}" type="pres">
      <dgm:prSet presAssocID="{5B2C32DA-1F7F-402F-AF2E-F7189017BFD3}" presName="connTx" presStyleLbl="sibTrans2D1" presStyleIdx="0" presStyleCnt="2"/>
      <dgm:spPr/>
      <dgm:t>
        <a:bodyPr/>
        <a:lstStyle/>
        <a:p>
          <a:endParaRPr lang="en-US"/>
        </a:p>
      </dgm:t>
    </dgm:pt>
    <dgm:pt modelId="{483C5E02-044C-4E9E-B515-7F2599C30B51}" type="pres">
      <dgm:prSet presAssocID="{A53B13F1-7244-4623-8612-EBEA64B6277A}" presName="composite" presStyleCnt="0"/>
      <dgm:spPr/>
    </dgm:pt>
    <dgm:pt modelId="{174281AD-FE43-47CB-8654-54BEF039C382}" type="pres">
      <dgm:prSet presAssocID="{A53B13F1-7244-4623-8612-EBEA64B6277A}" presName="imagSh" presStyleLbl="bgImgPlace1" presStyleIdx="1" presStyleCnt="3" custScaleX="101485" custScaleY="96370" custLinFactNeighborX="52636" custLinFactNeighborY="-22318"/>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a:stretch>
            <a:fillRect t="-8000" b="-8000"/>
          </a:stretch>
        </a:blipFill>
      </dgm:spPr>
      <dgm:extLst>
        <a:ext uri="{E40237B7-FDA0-4F09-8148-C483321AD2D9}">
          <dgm14:cNvPr xmlns:dgm14="http://schemas.microsoft.com/office/drawing/2010/diagram" xmlns="" id="0" name="" descr="Puzzle"/>
        </a:ext>
      </dgm:extLst>
    </dgm:pt>
    <dgm:pt modelId="{8BEB8126-7226-457C-A9FC-33C15B243955}" type="pres">
      <dgm:prSet presAssocID="{A53B13F1-7244-4623-8612-EBEA64B6277A}" presName="txNode" presStyleLbl="node1" presStyleIdx="1" presStyleCnt="3" custScaleX="204852" custScaleY="334419" custLinFactNeighborX="-7961" custLinFactNeighborY="28236">
        <dgm:presLayoutVars>
          <dgm:bulletEnabled val="1"/>
        </dgm:presLayoutVars>
      </dgm:prSet>
      <dgm:spPr/>
      <dgm:t>
        <a:bodyPr/>
        <a:lstStyle/>
        <a:p>
          <a:endParaRPr lang="en-US"/>
        </a:p>
      </dgm:t>
    </dgm:pt>
    <dgm:pt modelId="{E241A5BD-8FB2-4ABB-9B92-A65083EF7B3A}" type="pres">
      <dgm:prSet presAssocID="{ABC103F0-D6D9-48EA-BEE7-AAC094A19745}" presName="sibTrans" presStyleLbl="sibTrans2D1" presStyleIdx="1" presStyleCnt="2" custScaleX="129871" custScaleY="183496" custLinFactY="209758" custLinFactNeighborX="-33846" custLinFactNeighborY="300000"/>
      <dgm:spPr/>
      <dgm:t>
        <a:bodyPr/>
        <a:lstStyle/>
        <a:p>
          <a:endParaRPr lang="en-US"/>
        </a:p>
      </dgm:t>
    </dgm:pt>
    <dgm:pt modelId="{43FE2D06-2E36-43EB-A0A4-D13AAD26D8B9}" type="pres">
      <dgm:prSet presAssocID="{ABC103F0-D6D9-48EA-BEE7-AAC094A19745}" presName="connTx" presStyleLbl="sibTrans2D1" presStyleIdx="1" presStyleCnt="2"/>
      <dgm:spPr/>
      <dgm:t>
        <a:bodyPr/>
        <a:lstStyle/>
        <a:p>
          <a:endParaRPr lang="en-US"/>
        </a:p>
      </dgm:t>
    </dgm:pt>
    <dgm:pt modelId="{D3C75226-E915-4AA5-A4E7-08DA44E86192}" type="pres">
      <dgm:prSet presAssocID="{26ACAAB5-79D7-4C0D-9FC5-8D3519726080}" presName="composite" presStyleCnt="0"/>
      <dgm:spPr/>
    </dgm:pt>
    <dgm:pt modelId="{15CD519D-3542-452C-90D8-B21B620828BB}" type="pres">
      <dgm:prSet presAssocID="{26ACAAB5-79D7-4C0D-9FC5-8D3519726080}" presName="imagSh" presStyleLbl="bgImgPlace1" presStyleIdx="2" presStyleCnt="3" custScaleX="111173" custScaleY="87494" custLinFactNeighborX="27395" custLinFactNeighborY="-75707"/>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rcRect/>
          <a:stretch>
            <a:fillRect t="-17000" b="-17000"/>
          </a:stretch>
        </a:blipFill>
      </dgm:spPr>
      <dgm:extLst>
        <a:ext uri="{E40237B7-FDA0-4F09-8148-C483321AD2D9}">
          <dgm14:cNvPr xmlns:dgm14="http://schemas.microsoft.com/office/drawing/2010/diagram" xmlns="" id="0" name="" descr="Bullseye"/>
        </a:ext>
      </dgm:extLst>
    </dgm:pt>
    <dgm:pt modelId="{D920257D-6506-442F-A0A8-2950267250B7}" type="pres">
      <dgm:prSet presAssocID="{26ACAAB5-79D7-4C0D-9FC5-8D3519726080}" presName="txNode" presStyleLbl="node1" presStyleIdx="2" presStyleCnt="3" custScaleX="153371" custScaleY="224241" custLinFactNeighborX="3615" custLinFactNeighborY="-8774">
        <dgm:presLayoutVars>
          <dgm:bulletEnabled val="1"/>
        </dgm:presLayoutVars>
      </dgm:prSet>
      <dgm:spPr/>
      <dgm:t>
        <a:bodyPr/>
        <a:lstStyle/>
        <a:p>
          <a:endParaRPr lang="en-US"/>
        </a:p>
      </dgm:t>
    </dgm:pt>
  </dgm:ptLst>
  <dgm:cxnLst>
    <dgm:cxn modelId="{9AE400E6-E0E8-4690-AD71-AB8EDF99C743}" type="presOf" srcId="{26ACAAB5-79D7-4C0D-9FC5-8D3519726080}" destId="{D920257D-6506-442F-A0A8-2950267250B7}" srcOrd="0" destOrd="0" presId="urn:microsoft.com/office/officeart/2005/8/layout/hProcess10#2"/>
    <dgm:cxn modelId="{5B87BE99-7349-4CAF-AE04-504352E7E693}" srcId="{A53B13F1-7244-4623-8612-EBEA64B6277A}" destId="{4B164CFA-164F-46D7-A45D-04D936804D80}" srcOrd="0" destOrd="0" parTransId="{7583FB94-519F-4611-910B-ED2C8B7EC9F0}" sibTransId="{ECD9F8B5-E99A-4B08-924B-A7074AD5764B}"/>
    <dgm:cxn modelId="{AB65905E-A601-4A40-8EC6-7BC2CC6C32F9}" type="presOf" srcId="{5B2C32DA-1F7F-402F-AF2E-F7189017BFD3}" destId="{916BA4B5-F0EE-4F4B-A554-715BA3D24F93}" srcOrd="0" destOrd="0" presId="urn:microsoft.com/office/officeart/2005/8/layout/hProcess10#2"/>
    <dgm:cxn modelId="{A91E1BC3-DCE1-475E-BFD8-DA8CCB2944E6}" type="presOf" srcId="{4B164CFA-164F-46D7-A45D-04D936804D80}" destId="{8BEB8126-7226-457C-A9FC-33C15B243955}" srcOrd="0" destOrd="1" presId="urn:microsoft.com/office/officeart/2005/8/layout/hProcess10#2"/>
    <dgm:cxn modelId="{F1AF8B98-13AA-47FC-91A2-60959E10F551}" type="presOf" srcId="{ABC103F0-D6D9-48EA-BEE7-AAC094A19745}" destId="{E241A5BD-8FB2-4ABB-9B92-A65083EF7B3A}" srcOrd="0" destOrd="0" presId="urn:microsoft.com/office/officeart/2005/8/layout/hProcess10#2"/>
    <dgm:cxn modelId="{E5664DC1-3720-4900-9D94-11673390AF0D}" type="presOf" srcId="{1A6ABCEE-680A-4471-9ACD-FFA223EC8456}" destId="{8BEB8126-7226-457C-A9FC-33C15B243955}" srcOrd="0" destOrd="2" presId="urn:microsoft.com/office/officeart/2005/8/layout/hProcess10#2"/>
    <dgm:cxn modelId="{208BFF74-7A25-4573-9381-0362FA01DD3E}" srcId="{FE64B16A-F410-47C8-9AA2-07AFB757FC4E}" destId="{26ACAAB5-79D7-4C0D-9FC5-8D3519726080}" srcOrd="2" destOrd="0" parTransId="{FDB09023-EF3B-4112-9D1C-1C7197DB4853}" sibTransId="{31EFA1C2-53AB-4587-AA0A-DB2C60D15525}"/>
    <dgm:cxn modelId="{ABAE80E2-C785-4F2E-B9B6-D02D787F450F}" type="presOf" srcId="{FE64B16A-F410-47C8-9AA2-07AFB757FC4E}" destId="{771D3068-D1F5-45CB-AC31-DF23790C060E}" srcOrd="0" destOrd="0" presId="urn:microsoft.com/office/officeart/2005/8/layout/hProcess10#2"/>
    <dgm:cxn modelId="{BA426FE0-8C74-437B-9ECC-FD8985768131}" type="presOf" srcId="{ABC103F0-D6D9-48EA-BEE7-AAC094A19745}" destId="{43FE2D06-2E36-43EB-A0A4-D13AAD26D8B9}" srcOrd="1" destOrd="0" presId="urn:microsoft.com/office/officeart/2005/8/layout/hProcess10#2"/>
    <dgm:cxn modelId="{9AE8EF29-D0D0-4FF7-9775-29676B84275C}" srcId="{A53B13F1-7244-4623-8612-EBEA64B6277A}" destId="{1A6ABCEE-680A-4471-9ACD-FFA223EC8456}" srcOrd="1" destOrd="0" parTransId="{3EDCD332-A456-47FE-9195-42944B1352EF}" sibTransId="{BE2128A5-352B-4120-AF27-0BA65BB019DB}"/>
    <dgm:cxn modelId="{CB16A085-E8DC-44AB-8E82-DBBECDD5CCC4}" srcId="{FE64B16A-F410-47C8-9AA2-07AFB757FC4E}" destId="{659D52BD-E9D5-41BE-9E68-B88633753BC2}" srcOrd="0" destOrd="0" parTransId="{E6426A80-1722-4384-A633-23336B0DFA21}" sibTransId="{5B2C32DA-1F7F-402F-AF2E-F7189017BFD3}"/>
    <dgm:cxn modelId="{6B848C5E-EB3B-4A6A-AEC8-132989D5CCDB}" type="presOf" srcId="{5B2C32DA-1F7F-402F-AF2E-F7189017BFD3}" destId="{74F7AC59-9E5E-45D1-AC06-43AC66194475}" srcOrd="1" destOrd="0" presId="urn:microsoft.com/office/officeart/2005/8/layout/hProcess10#2"/>
    <dgm:cxn modelId="{C2E88868-EEAB-4982-8B67-A6DE3B197249}" srcId="{FE64B16A-F410-47C8-9AA2-07AFB757FC4E}" destId="{A53B13F1-7244-4623-8612-EBEA64B6277A}" srcOrd="1" destOrd="0" parTransId="{4B8CF3E0-F98D-416F-A651-4056E5D1440B}" sibTransId="{ABC103F0-D6D9-48EA-BEE7-AAC094A19745}"/>
    <dgm:cxn modelId="{28EF1D52-7BFE-4A61-BE5A-8F54E1383E1C}" type="presOf" srcId="{A53B13F1-7244-4623-8612-EBEA64B6277A}" destId="{8BEB8126-7226-457C-A9FC-33C15B243955}" srcOrd="0" destOrd="0" presId="urn:microsoft.com/office/officeart/2005/8/layout/hProcess10#2"/>
    <dgm:cxn modelId="{CDB7E5F8-C6F2-4EC0-9D9C-97DCD2B33E95}" type="presOf" srcId="{659D52BD-E9D5-41BE-9E68-B88633753BC2}" destId="{C1720986-A3F4-449E-86BA-DEC81B45E092}" srcOrd="0" destOrd="0" presId="urn:microsoft.com/office/officeart/2005/8/layout/hProcess10#2"/>
    <dgm:cxn modelId="{04F86A04-7E3E-46D6-AB05-F92EBB529A8D}" type="presParOf" srcId="{771D3068-D1F5-45CB-AC31-DF23790C060E}" destId="{D75F84A7-B655-4D30-A240-A13F7A7ECE2F}" srcOrd="0" destOrd="0" presId="urn:microsoft.com/office/officeart/2005/8/layout/hProcess10#2"/>
    <dgm:cxn modelId="{EFDB4B86-8B40-4D1E-B193-43FB4E2F3294}" type="presParOf" srcId="{D75F84A7-B655-4D30-A240-A13F7A7ECE2F}" destId="{F17323E3-D8F7-4321-A64A-0701014FA325}" srcOrd="0" destOrd="0" presId="urn:microsoft.com/office/officeart/2005/8/layout/hProcess10#2"/>
    <dgm:cxn modelId="{CFAD8CD5-E5D5-4518-8421-C258708E826D}" type="presParOf" srcId="{D75F84A7-B655-4D30-A240-A13F7A7ECE2F}" destId="{C1720986-A3F4-449E-86BA-DEC81B45E092}" srcOrd="1" destOrd="0" presId="urn:microsoft.com/office/officeart/2005/8/layout/hProcess10#2"/>
    <dgm:cxn modelId="{208130D1-3F50-4E5C-B339-558D8A374C88}" type="presParOf" srcId="{771D3068-D1F5-45CB-AC31-DF23790C060E}" destId="{916BA4B5-F0EE-4F4B-A554-715BA3D24F93}" srcOrd="1" destOrd="0" presId="urn:microsoft.com/office/officeart/2005/8/layout/hProcess10#2"/>
    <dgm:cxn modelId="{0F907BA8-631C-422F-BE81-EEB1FB73FB29}" type="presParOf" srcId="{916BA4B5-F0EE-4F4B-A554-715BA3D24F93}" destId="{74F7AC59-9E5E-45D1-AC06-43AC66194475}" srcOrd="0" destOrd="0" presId="urn:microsoft.com/office/officeart/2005/8/layout/hProcess10#2"/>
    <dgm:cxn modelId="{FB396946-3CF2-4AF6-9724-809C3A11156A}" type="presParOf" srcId="{771D3068-D1F5-45CB-AC31-DF23790C060E}" destId="{483C5E02-044C-4E9E-B515-7F2599C30B51}" srcOrd="2" destOrd="0" presId="urn:microsoft.com/office/officeart/2005/8/layout/hProcess10#2"/>
    <dgm:cxn modelId="{D7FA9173-E201-43A5-BC80-2EA667BFCB08}" type="presParOf" srcId="{483C5E02-044C-4E9E-B515-7F2599C30B51}" destId="{174281AD-FE43-47CB-8654-54BEF039C382}" srcOrd="0" destOrd="0" presId="urn:microsoft.com/office/officeart/2005/8/layout/hProcess10#2"/>
    <dgm:cxn modelId="{324F356E-D9DF-4CE1-8A98-DB7328C65D5A}" type="presParOf" srcId="{483C5E02-044C-4E9E-B515-7F2599C30B51}" destId="{8BEB8126-7226-457C-A9FC-33C15B243955}" srcOrd="1" destOrd="0" presId="urn:microsoft.com/office/officeart/2005/8/layout/hProcess10#2"/>
    <dgm:cxn modelId="{F1B0923D-E33A-4158-9BB3-062F9DD28934}" type="presParOf" srcId="{771D3068-D1F5-45CB-AC31-DF23790C060E}" destId="{E241A5BD-8FB2-4ABB-9B92-A65083EF7B3A}" srcOrd="3" destOrd="0" presId="urn:microsoft.com/office/officeart/2005/8/layout/hProcess10#2"/>
    <dgm:cxn modelId="{AF9B015A-7A12-49F1-A8E7-F0332E2A5B73}" type="presParOf" srcId="{E241A5BD-8FB2-4ABB-9B92-A65083EF7B3A}" destId="{43FE2D06-2E36-43EB-A0A4-D13AAD26D8B9}" srcOrd="0" destOrd="0" presId="urn:microsoft.com/office/officeart/2005/8/layout/hProcess10#2"/>
    <dgm:cxn modelId="{F93A6DEB-C9AC-41D4-92BD-F79A2AAB74A6}" type="presParOf" srcId="{771D3068-D1F5-45CB-AC31-DF23790C060E}" destId="{D3C75226-E915-4AA5-A4E7-08DA44E86192}" srcOrd="4" destOrd="0" presId="urn:microsoft.com/office/officeart/2005/8/layout/hProcess10#2"/>
    <dgm:cxn modelId="{97AA58E0-52CD-4C95-9A9D-7086591D5894}" type="presParOf" srcId="{D3C75226-E915-4AA5-A4E7-08DA44E86192}" destId="{15CD519D-3542-452C-90D8-B21B620828BB}" srcOrd="0" destOrd="0" presId="urn:microsoft.com/office/officeart/2005/8/layout/hProcess10#2"/>
    <dgm:cxn modelId="{CE5BAC2E-B988-4EE6-A8B1-ABAE20FD1A5E}" type="presParOf" srcId="{D3C75226-E915-4AA5-A4E7-08DA44E86192}" destId="{D920257D-6506-442F-A0A8-2950267250B7}" srcOrd="1" destOrd="0" presId="urn:microsoft.com/office/officeart/2005/8/layout/hProcess10#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64B16A-F410-47C8-9AA2-07AFB757FC4E}" type="doc">
      <dgm:prSet loTypeId="urn:microsoft.com/office/officeart/2005/8/layout/hProcess10#3" loCatId="process" qsTypeId="urn:microsoft.com/office/officeart/2005/8/quickstyle/simple1" qsCatId="simple" csTypeId="urn:microsoft.com/office/officeart/2005/8/colors/accent1_2" csCatId="accent1" phldr="1"/>
      <dgm:spPr/>
      <dgm:t>
        <a:bodyPr/>
        <a:lstStyle/>
        <a:p>
          <a:endParaRPr lang="en-ZA"/>
        </a:p>
      </dgm:t>
    </dgm:pt>
    <dgm:pt modelId="{659D52BD-E9D5-41BE-9E68-B88633753BC2}">
      <dgm:prSet phldrT="[Text]" custT="1"/>
      <dgm:spPr>
        <a:solidFill>
          <a:schemeClr val="accent6">
            <a:lumMod val="75000"/>
          </a:schemeClr>
        </a:solidFill>
      </dgm:spPr>
      <dgm:t>
        <a:bodyPr/>
        <a:lstStyle/>
        <a:p>
          <a:r>
            <a:rPr lang="en-ZA" sz="2400" b="1" dirty="0">
              <a:latin typeface="Arial" panose="020B0604020202020204" pitchFamily="34" charset="0"/>
              <a:cs typeface="Arial" panose="020B0604020202020204" pitchFamily="34" charset="0"/>
            </a:rPr>
            <a:t>Programme 3:</a:t>
          </a:r>
        </a:p>
        <a:p>
          <a:r>
            <a:rPr lang="en-ZA" sz="2400" b="1"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Partnerships, Public Awareness and Advocacy</a:t>
          </a:r>
          <a:endParaRPr lang="en-ZA" sz="2400" b="1" dirty="0">
            <a:latin typeface="Arial" panose="020B0604020202020204" pitchFamily="34" charset="0"/>
            <a:cs typeface="Arial" panose="020B0604020202020204" pitchFamily="34" charset="0"/>
          </a:endParaRPr>
        </a:p>
      </dgm:t>
    </dgm:pt>
    <dgm:pt modelId="{E6426A80-1722-4384-A633-23336B0DFA21}" type="parTrans" cxnId="{CB16A085-E8DC-44AB-8E82-DBBECDD5CCC4}">
      <dgm:prSet/>
      <dgm:spPr/>
      <dgm:t>
        <a:bodyPr/>
        <a:lstStyle/>
        <a:p>
          <a:endParaRPr lang="en-ZA"/>
        </a:p>
      </dgm:t>
    </dgm:pt>
    <dgm:pt modelId="{5B2C32DA-1F7F-402F-AF2E-F7189017BFD3}" type="sibTrans" cxnId="{CB16A085-E8DC-44AB-8E82-DBBECDD5CCC4}">
      <dgm:prSet/>
      <dgm:spPr/>
      <dgm:t>
        <a:bodyPr/>
        <a:lstStyle/>
        <a:p>
          <a:endParaRPr lang="en-ZA"/>
        </a:p>
      </dgm:t>
    </dgm:pt>
    <dgm:pt modelId="{A53B13F1-7244-4623-8612-EBEA64B6277A}">
      <dgm:prSet phldrT="[Text]" custT="1"/>
      <dgm:spPr>
        <a:solidFill>
          <a:schemeClr val="accent6">
            <a:lumMod val="75000"/>
          </a:schemeClr>
        </a:solidFill>
      </dgm:spPr>
      <dgm:t>
        <a:bodyPr/>
        <a:lstStyle/>
        <a:p>
          <a:r>
            <a:rPr lang="en-GB" sz="1800" b="1" dirty="0">
              <a:latin typeface="Arial" panose="020B0604020202020204" pitchFamily="34" charset="0"/>
              <a:cs typeface="Arial" panose="020B0604020202020204" pitchFamily="34" charset="0"/>
            </a:rPr>
            <a:t>Purpose</a:t>
          </a:r>
        </a:p>
        <a:p>
          <a:r>
            <a:rPr lang="en-GB" sz="1800" dirty="0">
              <a:effectLst/>
              <a:latin typeface="Arial" panose="020B0604020202020204" pitchFamily="34" charset="0"/>
              <a:ea typeface="Times New Roman" panose="02020603050405020304" pitchFamily="18" charset="0"/>
            </a:rPr>
            <a:t>This programme seeks to position the MDDA as a leading influencer and authoritative voice in the community and small commercial media, by playing a key role in the national dialogue on the sector, through implementation of strategic partnerships to carry out media development and diversity interventions.</a:t>
          </a:r>
          <a:endParaRPr lang="en-ZA" sz="1800" dirty="0">
            <a:latin typeface="Arial" panose="020B0604020202020204" pitchFamily="34" charset="0"/>
            <a:cs typeface="Arial" panose="020B0604020202020204" pitchFamily="34" charset="0"/>
          </a:endParaRPr>
        </a:p>
      </dgm:t>
    </dgm:pt>
    <dgm:pt modelId="{4B8CF3E0-F98D-416F-A651-4056E5D1440B}" type="parTrans" cxnId="{C2E88868-EEAB-4982-8B67-A6DE3B197249}">
      <dgm:prSet/>
      <dgm:spPr/>
      <dgm:t>
        <a:bodyPr/>
        <a:lstStyle/>
        <a:p>
          <a:endParaRPr lang="en-ZA"/>
        </a:p>
      </dgm:t>
    </dgm:pt>
    <dgm:pt modelId="{ABC103F0-D6D9-48EA-BEE7-AAC094A19745}" type="sibTrans" cxnId="{C2E88868-EEAB-4982-8B67-A6DE3B197249}">
      <dgm:prSet/>
      <dgm:spPr/>
      <dgm:t>
        <a:bodyPr/>
        <a:lstStyle/>
        <a:p>
          <a:endParaRPr lang="en-ZA"/>
        </a:p>
      </dgm:t>
    </dgm:pt>
    <dgm:pt modelId="{26ACAAB5-79D7-4C0D-9FC5-8D3519726080}">
      <dgm:prSet phldrT="[Text]" custT="1"/>
      <dgm:spPr>
        <a:solidFill>
          <a:schemeClr val="accent6">
            <a:lumMod val="75000"/>
          </a:schemeClr>
        </a:solidFill>
      </dgm:spPr>
      <dgm:t>
        <a:bodyPr anchor="t"/>
        <a:lstStyle/>
        <a:p>
          <a:pPr algn="l"/>
          <a:r>
            <a:rPr lang="en-GB" sz="1800" b="1" dirty="0">
              <a:latin typeface="Arial" panose="020B0604020202020204" pitchFamily="34" charset="0"/>
              <a:cs typeface="Arial" panose="020B0604020202020204" pitchFamily="34" charset="0"/>
            </a:rPr>
            <a:t>Outcome</a:t>
          </a:r>
        </a:p>
        <a:p>
          <a:pPr algn="l"/>
          <a:r>
            <a:rPr lang="en-GB" sz="1800" dirty="0">
              <a:effectLst/>
              <a:latin typeface="Arial" panose="020B0604020202020204" pitchFamily="34" charset="0"/>
              <a:ea typeface="Times New Roman" panose="02020603050405020304" pitchFamily="18" charset="0"/>
            </a:rPr>
            <a:t>A diverse and sustainable community-based media</a:t>
          </a:r>
          <a:endParaRPr lang="en-ZA" sz="1800" dirty="0">
            <a:latin typeface="Arial" panose="020B0604020202020204" pitchFamily="34" charset="0"/>
            <a:cs typeface="Arial" panose="020B0604020202020204" pitchFamily="34" charset="0"/>
          </a:endParaRPr>
        </a:p>
      </dgm:t>
    </dgm:pt>
    <dgm:pt modelId="{FDB09023-EF3B-4112-9D1C-1C7197DB4853}" type="parTrans" cxnId="{208BFF74-7A25-4573-9381-0362FA01DD3E}">
      <dgm:prSet/>
      <dgm:spPr/>
      <dgm:t>
        <a:bodyPr/>
        <a:lstStyle/>
        <a:p>
          <a:endParaRPr lang="en-ZA"/>
        </a:p>
      </dgm:t>
    </dgm:pt>
    <dgm:pt modelId="{31EFA1C2-53AB-4587-AA0A-DB2C60D15525}" type="sibTrans" cxnId="{208BFF74-7A25-4573-9381-0362FA01DD3E}">
      <dgm:prSet/>
      <dgm:spPr/>
      <dgm:t>
        <a:bodyPr/>
        <a:lstStyle/>
        <a:p>
          <a:endParaRPr lang="en-ZA"/>
        </a:p>
      </dgm:t>
    </dgm:pt>
    <dgm:pt modelId="{4B164CFA-164F-46D7-A45D-04D936804D80}">
      <dgm:prSet/>
      <dgm:spPr>
        <a:solidFill>
          <a:schemeClr val="accent6">
            <a:lumMod val="75000"/>
          </a:schemeClr>
        </a:solidFill>
      </dgm:spPr>
      <dgm:t>
        <a:bodyPr/>
        <a:lstStyle/>
        <a:p>
          <a:endParaRPr lang="en-ZA" sz="800" dirty="0"/>
        </a:p>
      </dgm:t>
    </dgm:pt>
    <dgm:pt modelId="{7583FB94-519F-4611-910B-ED2C8B7EC9F0}" type="parTrans" cxnId="{5B87BE99-7349-4CAF-AE04-504352E7E693}">
      <dgm:prSet/>
      <dgm:spPr/>
      <dgm:t>
        <a:bodyPr/>
        <a:lstStyle/>
        <a:p>
          <a:endParaRPr lang="en-ZA"/>
        </a:p>
      </dgm:t>
    </dgm:pt>
    <dgm:pt modelId="{ECD9F8B5-E99A-4B08-924B-A7074AD5764B}" type="sibTrans" cxnId="{5B87BE99-7349-4CAF-AE04-504352E7E693}">
      <dgm:prSet/>
      <dgm:spPr/>
      <dgm:t>
        <a:bodyPr/>
        <a:lstStyle/>
        <a:p>
          <a:endParaRPr lang="en-ZA"/>
        </a:p>
      </dgm:t>
    </dgm:pt>
    <dgm:pt modelId="{1A6ABCEE-680A-4471-9ACD-FFA223EC8456}">
      <dgm:prSet/>
      <dgm:spPr>
        <a:solidFill>
          <a:schemeClr val="accent6">
            <a:lumMod val="75000"/>
          </a:schemeClr>
        </a:solidFill>
      </dgm:spPr>
      <dgm:t>
        <a:bodyPr/>
        <a:lstStyle/>
        <a:p>
          <a:endParaRPr lang="en-ZA" sz="800"/>
        </a:p>
      </dgm:t>
    </dgm:pt>
    <dgm:pt modelId="{3EDCD332-A456-47FE-9195-42944B1352EF}" type="parTrans" cxnId="{9AE8EF29-D0D0-4FF7-9775-29676B84275C}">
      <dgm:prSet/>
      <dgm:spPr/>
      <dgm:t>
        <a:bodyPr/>
        <a:lstStyle/>
        <a:p>
          <a:endParaRPr lang="en-ZA"/>
        </a:p>
      </dgm:t>
    </dgm:pt>
    <dgm:pt modelId="{BE2128A5-352B-4120-AF27-0BA65BB019DB}" type="sibTrans" cxnId="{9AE8EF29-D0D0-4FF7-9775-29676B84275C}">
      <dgm:prSet/>
      <dgm:spPr/>
      <dgm:t>
        <a:bodyPr/>
        <a:lstStyle/>
        <a:p>
          <a:endParaRPr lang="en-ZA"/>
        </a:p>
      </dgm:t>
    </dgm:pt>
    <dgm:pt modelId="{771D3068-D1F5-45CB-AC31-DF23790C060E}" type="pres">
      <dgm:prSet presAssocID="{FE64B16A-F410-47C8-9AA2-07AFB757FC4E}" presName="Name0" presStyleCnt="0">
        <dgm:presLayoutVars>
          <dgm:dir/>
          <dgm:resizeHandles val="exact"/>
        </dgm:presLayoutVars>
      </dgm:prSet>
      <dgm:spPr/>
      <dgm:t>
        <a:bodyPr/>
        <a:lstStyle/>
        <a:p>
          <a:endParaRPr lang="en-US"/>
        </a:p>
      </dgm:t>
    </dgm:pt>
    <dgm:pt modelId="{D75F84A7-B655-4D30-A240-A13F7A7ECE2F}" type="pres">
      <dgm:prSet presAssocID="{659D52BD-E9D5-41BE-9E68-B88633753BC2}" presName="composite" presStyleCnt="0"/>
      <dgm:spPr/>
    </dgm:pt>
    <dgm:pt modelId="{F17323E3-D8F7-4321-A64A-0701014FA325}" type="pres">
      <dgm:prSet presAssocID="{659D52BD-E9D5-41BE-9E68-B88633753BC2}" presName="imagSh" presStyleLbl="bgImgPlace1" presStyleIdx="0" presStyleCnt="3" custScaleX="114719" custScaleY="90319" custLinFactNeighborX="19021" custLinFactNeighborY="-31540"/>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 xmlns:asvg="http://schemas.microsoft.com/office/drawing/2016/SVG/main" r:embed="rId2"/>
              </a:ext>
            </a:extLst>
          </a:blip>
          <a:srcRect/>
          <a:stretch>
            <a:fillRect t="-18000" b="-18000"/>
          </a:stretch>
        </a:blipFill>
      </dgm:spPr>
      <dgm:extLst>
        <a:ext uri="{E40237B7-FDA0-4F09-8148-C483321AD2D9}">
          <dgm14:cNvPr xmlns:dgm14="http://schemas.microsoft.com/office/drawing/2010/diagram" xmlns="" id="0" name="" descr="Thumbs up sign"/>
        </a:ext>
      </dgm:extLst>
    </dgm:pt>
    <dgm:pt modelId="{C1720986-A3F4-449E-86BA-DEC81B45E092}" type="pres">
      <dgm:prSet presAssocID="{659D52BD-E9D5-41BE-9E68-B88633753BC2}" presName="txNode" presStyleLbl="node1" presStyleIdx="0" presStyleCnt="3" custScaleX="195870" custScaleY="219336" custLinFactNeighborX="5557" custLinFactNeighborY="74838">
        <dgm:presLayoutVars>
          <dgm:bulletEnabled val="1"/>
        </dgm:presLayoutVars>
      </dgm:prSet>
      <dgm:spPr/>
      <dgm:t>
        <a:bodyPr/>
        <a:lstStyle/>
        <a:p>
          <a:endParaRPr lang="en-US"/>
        </a:p>
      </dgm:t>
    </dgm:pt>
    <dgm:pt modelId="{916BA4B5-F0EE-4F4B-A554-715BA3D24F93}" type="pres">
      <dgm:prSet presAssocID="{5B2C32DA-1F7F-402F-AF2E-F7189017BFD3}" presName="sibTrans" presStyleLbl="sibTrans2D1" presStyleIdx="0" presStyleCnt="2" custScaleX="38661" custScaleY="146173" custLinFactY="212942" custLinFactNeighborX="-54139" custLinFactNeighborY="300000"/>
      <dgm:spPr/>
      <dgm:t>
        <a:bodyPr/>
        <a:lstStyle/>
        <a:p>
          <a:endParaRPr lang="en-US"/>
        </a:p>
      </dgm:t>
    </dgm:pt>
    <dgm:pt modelId="{74F7AC59-9E5E-45D1-AC06-43AC66194475}" type="pres">
      <dgm:prSet presAssocID="{5B2C32DA-1F7F-402F-AF2E-F7189017BFD3}" presName="connTx" presStyleLbl="sibTrans2D1" presStyleIdx="0" presStyleCnt="2"/>
      <dgm:spPr/>
      <dgm:t>
        <a:bodyPr/>
        <a:lstStyle/>
        <a:p>
          <a:endParaRPr lang="en-US"/>
        </a:p>
      </dgm:t>
    </dgm:pt>
    <dgm:pt modelId="{483C5E02-044C-4E9E-B515-7F2599C30B51}" type="pres">
      <dgm:prSet presAssocID="{A53B13F1-7244-4623-8612-EBEA64B6277A}" presName="composite" presStyleCnt="0"/>
      <dgm:spPr/>
    </dgm:pt>
    <dgm:pt modelId="{174281AD-FE43-47CB-8654-54BEF039C382}" type="pres">
      <dgm:prSet presAssocID="{A53B13F1-7244-4623-8612-EBEA64B6277A}" presName="imagSh" presStyleLbl="bgImgPlace1" presStyleIdx="1" presStyleCnt="3" custScaleX="101485" custScaleY="96370" custLinFactNeighborX="57472" custLinFactNeighborY="-61848"/>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a:stretch>
            <a:fillRect t="-8000" b="-8000"/>
          </a:stretch>
        </a:blipFill>
      </dgm:spPr>
      <dgm:extLst>
        <a:ext uri="{E40237B7-FDA0-4F09-8148-C483321AD2D9}">
          <dgm14:cNvPr xmlns:dgm14="http://schemas.microsoft.com/office/drawing/2010/diagram" xmlns="" id="0" name="" descr="Puzzle"/>
        </a:ext>
      </dgm:extLst>
    </dgm:pt>
    <dgm:pt modelId="{8BEB8126-7226-457C-A9FC-33C15B243955}" type="pres">
      <dgm:prSet presAssocID="{A53B13F1-7244-4623-8612-EBEA64B6277A}" presName="txNode" presStyleLbl="node1" presStyleIdx="1" presStyleCnt="3" custScaleX="204852" custScaleY="345003" custLinFactNeighborX="2522" custLinFactNeighborY="13236">
        <dgm:presLayoutVars>
          <dgm:bulletEnabled val="1"/>
        </dgm:presLayoutVars>
      </dgm:prSet>
      <dgm:spPr/>
      <dgm:t>
        <a:bodyPr/>
        <a:lstStyle/>
        <a:p>
          <a:endParaRPr lang="en-US"/>
        </a:p>
      </dgm:t>
    </dgm:pt>
    <dgm:pt modelId="{E241A5BD-8FB2-4ABB-9B92-A65083EF7B3A}" type="pres">
      <dgm:prSet presAssocID="{ABC103F0-D6D9-48EA-BEE7-AAC094A19745}" presName="sibTrans" presStyleLbl="sibTrans2D1" presStyleIdx="1" presStyleCnt="2" custScaleX="129871" custScaleY="183496" custLinFactY="209758" custLinFactNeighborX="-33846" custLinFactNeighborY="300000"/>
      <dgm:spPr/>
      <dgm:t>
        <a:bodyPr/>
        <a:lstStyle/>
        <a:p>
          <a:endParaRPr lang="en-US"/>
        </a:p>
      </dgm:t>
    </dgm:pt>
    <dgm:pt modelId="{43FE2D06-2E36-43EB-A0A4-D13AAD26D8B9}" type="pres">
      <dgm:prSet presAssocID="{ABC103F0-D6D9-48EA-BEE7-AAC094A19745}" presName="connTx" presStyleLbl="sibTrans2D1" presStyleIdx="1" presStyleCnt="2"/>
      <dgm:spPr/>
      <dgm:t>
        <a:bodyPr/>
        <a:lstStyle/>
        <a:p>
          <a:endParaRPr lang="en-US"/>
        </a:p>
      </dgm:t>
    </dgm:pt>
    <dgm:pt modelId="{D3C75226-E915-4AA5-A4E7-08DA44E86192}" type="pres">
      <dgm:prSet presAssocID="{26ACAAB5-79D7-4C0D-9FC5-8D3519726080}" presName="composite" presStyleCnt="0"/>
      <dgm:spPr/>
    </dgm:pt>
    <dgm:pt modelId="{15CD519D-3542-452C-90D8-B21B620828BB}" type="pres">
      <dgm:prSet presAssocID="{26ACAAB5-79D7-4C0D-9FC5-8D3519726080}" presName="imagSh" presStyleLbl="bgImgPlace1" presStyleIdx="2" presStyleCnt="3" custScaleX="111173" custScaleY="87494" custLinFactNeighborX="27395" custLinFactNeighborY="-75707"/>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rcRect/>
          <a:stretch>
            <a:fillRect t="-17000" b="-17000"/>
          </a:stretch>
        </a:blipFill>
      </dgm:spPr>
      <dgm:extLst>
        <a:ext uri="{E40237B7-FDA0-4F09-8148-C483321AD2D9}">
          <dgm14:cNvPr xmlns:dgm14="http://schemas.microsoft.com/office/drawing/2010/diagram" xmlns="" id="0" name="" descr="Bullseye"/>
        </a:ext>
      </dgm:extLst>
    </dgm:pt>
    <dgm:pt modelId="{D920257D-6506-442F-A0A8-2950267250B7}" type="pres">
      <dgm:prSet presAssocID="{26ACAAB5-79D7-4C0D-9FC5-8D3519726080}" presName="txNode" presStyleLbl="node1" presStyleIdx="2" presStyleCnt="3" custScaleX="153371" custScaleY="224241" custLinFactNeighborX="3615" custLinFactNeighborY="-8774">
        <dgm:presLayoutVars>
          <dgm:bulletEnabled val="1"/>
        </dgm:presLayoutVars>
      </dgm:prSet>
      <dgm:spPr/>
      <dgm:t>
        <a:bodyPr/>
        <a:lstStyle/>
        <a:p>
          <a:endParaRPr lang="en-US"/>
        </a:p>
      </dgm:t>
    </dgm:pt>
  </dgm:ptLst>
  <dgm:cxnLst>
    <dgm:cxn modelId="{9AE400E6-E0E8-4690-AD71-AB8EDF99C743}" type="presOf" srcId="{26ACAAB5-79D7-4C0D-9FC5-8D3519726080}" destId="{D920257D-6506-442F-A0A8-2950267250B7}" srcOrd="0" destOrd="0" presId="urn:microsoft.com/office/officeart/2005/8/layout/hProcess10#3"/>
    <dgm:cxn modelId="{5B87BE99-7349-4CAF-AE04-504352E7E693}" srcId="{A53B13F1-7244-4623-8612-EBEA64B6277A}" destId="{4B164CFA-164F-46D7-A45D-04D936804D80}" srcOrd="0" destOrd="0" parTransId="{7583FB94-519F-4611-910B-ED2C8B7EC9F0}" sibTransId="{ECD9F8B5-E99A-4B08-924B-A7074AD5764B}"/>
    <dgm:cxn modelId="{AB65905E-A601-4A40-8EC6-7BC2CC6C32F9}" type="presOf" srcId="{5B2C32DA-1F7F-402F-AF2E-F7189017BFD3}" destId="{916BA4B5-F0EE-4F4B-A554-715BA3D24F93}" srcOrd="0" destOrd="0" presId="urn:microsoft.com/office/officeart/2005/8/layout/hProcess10#3"/>
    <dgm:cxn modelId="{A91E1BC3-DCE1-475E-BFD8-DA8CCB2944E6}" type="presOf" srcId="{4B164CFA-164F-46D7-A45D-04D936804D80}" destId="{8BEB8126-7226-457C-A9FC-33C15B243955}" srcOrd="0" destOrd="1" presId="urn:microsoft.com/office/officeart/2005/8/layout/hProcess10#3"/>
    <dgm:cxn modelId="{F1AF8B98-13AA-47FC-91A2-60959E10F551}" type="presOf" srcId="{ABC103F0-D6D9-48EA-BEE7-AAC094A19745}" destId="{E241A5BD-8FB2-4ABB-9B92-A65083EF7B3A}" srcOrd="0" destOrd="0" presId="urn:microsoft.com/office/officeart/2005/8/layout/hProcess10#3"/>
    <dgm:cxn modelId="{E5664DC1-3720-4900-9D94-11673390AF0D}" type="presOf" srcId="{1A6ABCEE-680A-4471-9ACD-FFA223EC8456}" destId="{8BEB8126-7226-457C-A9FC-33C15B243955}" srcOrd="0" destOrd="2" presId="urn:microsoft.com/office/officeart/2005/8/layout/hProcess10#3"/>
    <dgm:cxn modelId="{208BFF74-7A25-4573-9381-0362FA01DD3E}" srcId="{FE64B16A-F410-47C8-9AA2-07AFB757FC4E}" destId="{26ACAAB5-79D7-4C0D-9FC5-8D3519726080}" srcOrd="2" destOrd="0" parTransId="{FDB09023-EF3B-4112-9D1C-1C7197DB4853}" sibTransId="{31EFA1C2-53AB-4587-AA0A-DB2C60D15525}"/>
    <dgm:cxn modelId="{ABAE80E2-C785-4F2E-B9B6-D02D787F450F}" type="presOf" srcId="{FE64B16A-F410-47C8-9AA2-07AFB757FC4E}" destId="{771D3068-D1F5-45CB-AC31-DF23790C060E}" srcOrd="0" destOrd="0" presId="urn:microsoft.com/office/officeart/2005/8/layout/hProcess10#3"/>
    <dgm:cxn modelId="{BA426FE0-8C74-437B-9ECC-FD8985768131}" type="presOf" srcId="{ABC103F0-D6D9-48EA-BEE7-AAC094A19745}" destId="{43FE2D06-2E36-43EB-A0A4-D13AAD26D8B9}" srcOrd="1" destOrd="0" presId="urn:microsoft.com/office/officeart/2005/8/layout/hProcess10#3"/>
    <dgm:cxn modelId="{9AE8EF29-D0D0-4FF7-9775-29676B84275C}" srcId="{A53B13F1-7244-4623-8612-EBEA64B6277A}" destId="{1A6ABCEE-680A-4471-9ACD-FFA223EC8456}" srcOrd="1" destOrd="0" parTransId="{3EDCD332-A456-47FE-9195-42944B1352EF}" sibTransId="{BE2128A5-352B-4120-AF27-0BA65BB019DB}"/>
    <dgm:cxn modelId="{CB16A085-E8DC-44AB-8E82-DBBECDD5CCC4}" srcId="{FE64B16A-F410-47C8-9AA2-07AFB757FC4E}" destId="{659D52BD-E9D5-41BE-9E68-B88633753BC2}" srcOrd="0" destOrd="0" parTransId="{E6426A80-1722-4384-A633-23336B0DFA21}" sibTransId="{5B2C32DA-1F7F-402F-AF2E-F7189017BFD3}"/>
    <dgm:cxn modelId="{6B848C5E-EB3B-4A6A-AEC8-132989D5CCDB}" type="presOf" srcId="{5B2C32DA-1F7F-402F-AF2E-F7189017BFD3}" destId="{74F7AC59-9E5E-45D1-AC06-43AC66194475}" srcOrd="1" destOrd="0" presId="urn:microsoft.com/office/officeart/2005/8/layout/hProcess10#3"/>
    <dgm:cxn modelId="{C2E88868-EEAB-4982-8B67-A6DE3B197249}" srcId="{FE64B16A-F410-47C8-9AA2-07AFB757FC4E}" destId="{A53B13F1-7244-4623-8612-EBEA64B6277A}" srcOrd="1" destOrd="0" parTransId="{4B8CF3E0-F98D-416F-A651-4056E5D1440B}" sibTransId="{ABC103F0-D6D9-48EA-BEE7-AAC094A19745}"/>
    <dgm:cxn modelId="{28EF1D52-7BFE-4A61-BE5A-8F54E1383E1C}" type="presOf" srcId="{A53B13F1-7244-4623-8612-EBEA64B6277A}" destId="{8BEB8126-7226-457C-A9FC-33C15B243955}" srcOrd="0" destOrd="0" presId="urn:microsoft.com/office/officeart/2005/8/layout/hProcess10#3"/>
    <dgm:cxn modelId="{CDB7E5F8-C6F2-4EC0-9D9C-97DCD2B33E95}" type="presOf" srcId="{659D52BD-E9D5-41BE-9E68-B88633753BC2}" destId="{C1720986-A3F4-449E-86BA-DEC81B45E092}" srcOrd="0" destOrd="0" presId="urn:microsoft.com/office/officeart/2005/8/layout/hProcess10#3"/>
    <dgm:cxn modelId="{04F86A04-7E3E-46D6-AB05-F92EBB529A8D}" type="presParOf" srcId="{771D3068-D1F5-45CB-AC31-DF23790C060E}" destId="{D75F84A7-B655-4D30-A240-A13F7A7ECE2F}" srcOrd="0" destOrd="0" presId="urn:microsoft.com/office/officeart/2005/8/layout/hProcess10#3"/>
    <dgm:cxn modelId="{EFDB4B86-8B40-4D1E-B193-43FB4E2F3294}" type="presParOf" srcId="{D75F84A7-B655-4D30-A240-A13F7A7ECE2F}" destId="{F17323E3-D8F7-4321-A64A-0701014FA325}" srcOrd="0" destOrd="0" presId="urn:microsoft.com/office/officeart/2005/8/layout/hProcess10#3"/>
    <dgm:cxn modelId="{CFAD8CD5-E5D5-4518-8421-C258708E826D}" type="presParOf" srcId="{D75F84A7-B655-4D30-A240-A13F7A7ECE2F}" destId="{C1720986-A3F4-449E-86BA-DEC81B45E092}" srcOrd="1" destOrd="0" presId="urn:microsoft.com/office/officeart/2005/8/layout/hProcess10#3"/>
    <dgm:cxn modelId="{208130D1-3F50-4E5C-B339-558D8A374C88}" type="presParOf" srcId="{771D3068-D1F5-45CB-AC31-DF23790C060E}" destId="{916BA4B5-F0EE-4F4B-A554-715BA3D24F93}" srcOrd="1" destOrd="0" presId="urn:microsoft.com/office/officeart/2005/8/layout/hProcess10#3"/>
    <dgm:cxn modelId="{0F907BA8-631C-422F-BE81-EEB1FB73FB29}" type="presParOf" srcId="{916BA4B5-F0EE-4F4B-A554-715BA3D24F93}" destId="{74F7AC59-9E5E-45D1-AC06-43AC66194475}" srcOrd="0" destOrd="0" presId="urn:microsoft.com/office/officeart/2005/8/layout/hProcess10#3"/>
    <dgm:cxn modelId="{FB396946-3CF2-4AF6-9724-809C3A11156A}" type="presParOf" srcId="{771D3068-D1F5-45CB-AC31-DF23790C060E}" destId="{483C5E02-044C-4E9E-B515-7F2599C30B51}" srcOrd="2" destOrd="0" presId="urn:microsoft.com/office/officeart/2005/8/layout/hProcess10#3"/>
    <dgm:cxn modelId="{D7FA9173-E201-43A5-BC80-2EA667BFCB08}" type="presParOf" srcId="{483C5E02-044C-4E9E-B515-7F2599C30B51}" destId="{174281AD-FE43-47CB-8654-54BEF039C382}" srcOrd="0" destOrd="0" presId="urn:microsoft.com/office/officeart/2005/8/layout/hProcess10#3"/>
    <dgm:cxn modelId="{324F356E-D9DF-4CE1-8A98-DB7328C65D5A}" type="presParOf" srcId="{483C5E02-044C-4E9E-B515-7F2599C30B51}" destId="{8BEB8126-7226-457C-A9FC-33C15B243955}" srcOrd="1" destOrd="0" presId="urn:microsoft.com/office/officeart/2005/8/layout/hProcess10#3"/>
    <dgm:cxn modelId="{F1B0923D-E33A-4158-9BB3-062F9DD28934}" type="presParOf" srcId="{771D3068-D1F5-45CB-AC31-DF23790C060E}" destId="{E241A5BD-8FB2-4ABB-9B92-A65083EF7B3A}" srcOrd="3" destOrd="0" presId="urn:microsoft.com/office/officeart/2005/8/layout/hProcess10#3"/>
    <dgm:cxn modelId="{AF9B015A-7A12-49F1-A8E7-F0332E2A5B73}" type="presParOf" srcId="{E241A5BD-8FB2-4ABB-9B92-A65083EF7B3A}" destId="{43FE2D06-2E36-43EB-A0A4-D13AAD26D8B9}" srcOrd="0" destOrd="0" presId="urn:microsoft.com/office/officeart/2005/8/layout/hProcess10#3"/>
    <dgm:cxn modelId="{F93A6DEB-C9AC-41D4-92BD-F79A2AAB74A6}" type="presParOf" srcId="{771D3068-D1F5-45CB-AC31-DF23790C060E}" destId="{D3C75226-E915-4AA5-A4E7-08DA44E86192}" srcOrd="4" destOrd="0" presId="urn:microsoft.com/office/officeart/2005/8/layout/hProcess10#3"/>
    <dgm:cxn modelId="{97AA58E0-52CD-4C95-9A9D-7086591D5894}" type="presParOf" srcId="{D3C75226-E915-4AA5-A4E7-08DA44E86192}" destId="{15CD519D-3542-452C-90D8-B21B620828BB}" srcOrd="0" destOrd="0" presId="urn:microsoft.com/office/officeart/2005/8/layout/hProcess10#3"/>
    <dgm:cxn modelId="{CE5BAC2E-B988-4EE6-A8B1-ABAE20FD1A5E}" type="presParOf" srcId="{D3C75226-E915-4AA5-A4E7-08DA44E86192}" destId="{D920257D-6506-442F-A0A8-2950267250B7}" srcOrd="1" destOrd="0" presId="urn:microsoft.com/office/officeart/2005/8/layout/hProcess10#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64B16A-F410-47C8-9AA2-07AFB757FC4E}" type="doc">
      <dgm:prSet loTypeId="urn:microsoft.com/office/officeart/2005/8/layout/hProcess10#4" loCatId="process" qsTypeId="urn:microsoft.com/office/officeart/2005/8/quickstyle/simple1" qsCatId="simple" csTypeId="urn:microsoft.com/office/officeart/2005/8/colors/accent1_2" csCatId="accent1" phldr="1"/>
      <dgm:spPr/>
      <dgm:t>
        <a:bodyPr/>
        <a:lstStyle/>
        <a:p>
          <a:endParaRPr lang="en-ZA"/>
        </a:p>
      </dgm:t>
    </dgm:pt>
    <dgm:pt modelId="{659D52BD-E9D5-41BE-9E68-B88633753BC2}">
      <dgm:prSet phldrT="[Text]" custT="1"/>
      <dgm:spPr>
        <a:solidFill>
          <a:schemeClr val="accent6">
            <a:lumMod val="75000"/>
          </a:schemeClr>
        </a:solidFill>
      </dgm:spPr>
      <dgm:t>
        <a:bodyPr/>
        <a:lstStyle/>
        <a:p>
          <a:r>
            <a:rPr lang="en-ZA" sz="2400" b="1" dirty="0">
              <a:latin typeface="Arial" panose="020B0604020202020204" pitchFamily="34" charset="0"/>
              <a:cs typeface="Arial" panose="020B0604020202020204" pitchFamily="34" charset="0"/>
            </a:rPr>
            <a:t>Programme 4:</a:t>
          </a:r>
        </a:p>
        <a:p>
          <a:r>
            <a:rPr lang="en-ZA" sz="2400" b="1"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Capacity Building </a:t>
          </a: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and Sector Development</a:t>
          </a:r>
          <a:endParaRPr lang="en-ZA" sz="2400" b="1" dirty="0">
            <a:latin typeface="Arial" panose="020B0604020202020204" pitchFamily="34" charset="0"/>
            <a:cs typeface="Arial" panose="020B0604020202020204" pitchFamily="34" charset="0"/>
          </a:endParaRPr>
        </a:p>
        <a:p>
          <a:endParaRPr lang="en-ZA" sz="2400" b="1" dirty="0">
            <a:latin typeface="Arial" panose="020B0604020202020204" pitchFamily="34" charset="0"/>
            <a:cs typeface="Arial" panose="020B0604020202020204" pitchFamily="34" charset="0"/>
          </a:endParaRPr>
        </a:p>
      </dgm:t>
    </dgm:pt>
    <dgm:pt modelId="{E6426A80-1722-4384-A633-23336B0DFA21}" type="parTrans" cxnId="{CB16A085-E8DC-44AB-8E82-DBBECDD5CCC4}">
      <dgm:prSet/>
      <dgm:spPr/>
      <dgm:t>
        <a:bodyPr/>
        <a:lstStyle/>
        <a:p>
          <a:endParaRPr lang="en-ZA"/>
        </a:p>
      </dgm:t>
    </dgm:pt>
    <dgm:pt modelId="{5B2C32DA-1F7F-402F-AF2E-F7189017BFD3}" type="sibTrans" cxnId="{CB16A085-E8DC-44AB-8E82-DBBECDD5CCC4}">
      <dgm:prSet/>
      <dgm:spPr/>
      <dgm:t>
        <a:bodyPr/>
        <a:lstStyle/>
        <a:p>
          <a:endParaRPr lang="en-ZA"/>
        </a:p>
      </dgm:t>
    </dgm:pt>
    <dgm:pt modelId="{A53B13F1-7244-4623-8612-EBEA64B6277A}">
      <dgm:prSet phldrT="[Text]" custT="1"/>
      <dgm:spPr>
        <a:solidFill>
          <a:schemeClr val="accent6">
            <a:lumMod val="75000"/>
          </a:schemeClr>
        </a:solidFill>
      </dgm:spPr>
      <dgm:t>
        <a:bodyPr/>
        <a:lstStyle/>
        <a:p>
          <a:r>
            <a:rPr lang="en-GB" sz="1800" b="1" dirty="0">
              <a:latin typeface="Arial" panose="020B0604020202020204" pitchFamily="34" charset="0"/>
              <a:cs typeface="Arial" panose="020B0604020202020204" pitchFamily="34" charset="0"/>
            </a:rPr>
            <a:t>Purpose</a:t>
          </a:r>
        </a:p>
        <a:p>
          <a:r>
            <a:rPr lang="en-GB" sz="1600" dirty="0">
              <a:effectLst/>
              <a:latin typeface="Arial" panose="020B0604020202020204" pitchFamily="34" charset="0"/>
              <a:ea typeface="Times New Roman" panose="02020603050405020304" pitchFamily="18" charset="0"/>
              <a:cs typeface="Arial" panose="020B0604020202020204" pitchFamily="34" charset="0"/>
            </a:rPr>
            <a:t>One of the objectives of the Agency outlined in the MDDA Act of 2002 is to “encourage the development of human resources, training and capacity building within the media industry, especially amongst historically disadvantaged groups”. In response to this, the Agency has developed capacity building programmes, which aim to provide community and small commercial media with necessary skills needed for effective performance in day-to-day work.</a:t>
          </a:r>
          <a:endParaRPr lang="en-ZA" sz="1600" dirty="0">
            <a:latin typeface="Arial" panose="020B0604020202020204" pitchFamily="34" charset="0"/>
            <a:cs typeface="Arial" panose="020B0604020202020204" pitchFamily="34" charset="0"/>
          </a:endParaRPr>
        </a:p>
      </dgm:t>
    </dgm:pt>
    <dgm:pt modelId="{4B8CF3E0-F98D-416F-A651-4056E5D1440B}" type="parTrans" cxnId="{C2E88868-EEAB-4982-8B67-A6DE3B197249}">
      <dgm:prSet/>
      <dgm:spPr/>
      <dgm:t>
        <a:bodyPr/>
        <a:lstStyle/>
        <a:p>
          <a:endParaRPr lang="en-ZA"/>
        </a:p>
      </dgm:t>
    </dgm:pt>
    <dgm:pt modelId="{ABC103F0-D6D9-48EA-BEE7-AAC094A19745}" type="sibTrans" cxnId="{C2E88868-EEAB-4982-8B67-A6DE3B197249}">
      <dgm:prSet/>
      <dgm:spPr/>
      <dgm:t>
        <a:bodyPr/>
        <a:lstStyle/>
        <a:p>
          <a:endParaRPr lang="en-ZA"/>
        </a:p>
      </dgm:t>
    </dgm:pt>
    <dgm:pt modelId="{26ACAAB5-79D7-4C0D-9FC5-8D3519726080}">
      <dgm:prSet phldrT="[Text]" custT="1"/>
      <dgm:spPr>
        <a:solidFill>
          <a:schemeClr val="accent6">
            <a:lumMod val="75000"/>
          </a:schemeClr>
        </a:solidFill>
      </dgm:spPr>
      <dgm:t>
        <a:bodyPr anchor="t"/>
        <a:lstStyle/>
        <a:p>
          <a:pPr algn="l"/>
          <a:r>
            <a:rPr lang="en-GB" sz="1800" b="1" dirty="0">
              <a:latin typeface="Arial" panose="020B0604020202020204" pitchFamily="34" charset="0"/>
              <a:cs typeface="Arial" panose="020B0604020202020204" pitchFamily="34" charset="0"/>
            </a:rPr>
            <a:t>Outcome</a:t>
          </a:r>
        </a:p>
        <a:p>
          <a:pPr algn="l"/>
          <a:r>
            <a:rPr lang="en-GB" sz="1800" dirty="0">
              <a:latin typeface="Arial" panose="020B0604020202020204" pitchFamily="34" charset="0"/>
              <a:cs typeface="Arial" panose="020B0604020202020204" pitchFamily="34" charset="0"/>
            </a:rPr>
            <a:t>Capacitated, digital responsive community-based media sector by 2024.</a:t>
          </a:r>
          <a:endParaRPr lang="en-ZA" sz="1800" dirty="0">
            <a:latin typeface="Arial" panose="020B0604020202020204" pitchFamily="34" charset="0"/>
            <a:cs typeface="Arial" panose="020B0604020202020204" pitchFamily="34" charset="0"/>
          </a:endParaRPr>
        </a:p>
      </dgm:t>
    </dgm:pt>
    <dgm:pt modelId="{FDB09023-EF3B-4112-9D1C-1C7197DB4853}" type="parTrans" cxnId="{208BFF74-7A25-4573-9381-0362FA01DD3E}">
      <dgm:prSet/>
      <dgm:spPr/>
      <dgm:t>
        <a:bodyPr/>
        <a:lstStyle/>
        <a:p>
          <a:endParaRPr lang="en-ZA"/>
        </a:p>
      </dgm:t>
    </dgm:pt>
    <dgm:pt modelId="{31EFA1C2-53AB-4587-AA0A-DB2C60D15525}" type="sibTrans" cxnId="{208BFF74-7A25-4573-9381-0362FA01DD3E}">
      <dgm:prSet/>
      <dgm:spPr/>
      <dgm:t>
        <a:bodyPr/>
        <a:lstStyle/>
        <a:p>
          <a:endParaRPr lang="en-ZA"/>
        </a:p>
      </dgm:t>
    </dgm:pt>
    <dgm:pt modelId="{4B164CFA-164F-46D7-A45D-04D936804D80}">
      <dgm:prSet/>
      <dgm:spPr>
        <a:solidFill>
          <a:schemeClr val="accent6">
            <a:lumMod val="75000"/>
          </a:schemeClr>
        </a:solidFill>
      </dgm:spPr>
      <dgm:t>
        <a:bodyPr/>
        <a:lstStyle/>
        <a:p>
          <a:endParaRPr lang="en-ZA" sz="800" dirty="0"/>
        </a:p>
      </dgm:t>
    </dgm:pt>
    <dgm:pt modelId="{7583FB94-519F-4611-910B-ED2C8B7EC9F0}" type="parTrans" cxnId="{5B87BE99-7349-4CAF-AE04-504352E7E693}">
      <dgm:prSet/>
      <dgm:spPr/>
      <dgm:t>
        <a:bodyPr/>
        <a:lstStyle/>
        <a:p>
          <a:endParaRPr lang="en-ZA"/>
        </a:p>
      </dgm:t>
    </dgm:pt>
    <dgm:pt modelId="{ECD9F8B5-E99A-4B08-924B-A7074AD5764B}" type="sibTrans" cxnId="{5B87BE99-7349-4CAF-AE04-504352E7E693}">
      <dgm:prSet/>
      <dgm:spPr/>
      <dgm:t>
        <a:bodyPr/>
        <a:lstStyle/>
        <a:p>
          <a:endParaRPr lang="en-ZA"/>
        </a:p>
      </dgm:t>
    </dgm:pt>
    <dgm:pt modelId="{1A6ABCEE-680A-4471-9ACD-FFA223EC8456}">
      <dgm:prSet/>
      <dgm:spPr>
        <a:solidFill>
          <a:schemeClr val="accent6">
            <a:lumMod val="75000"/>
          </a:schemeClr>
        </a:solidFill>
      </dgm:spPr>
      <dgm:t>
        <a:bodyPr/>
        <a:lstStyle/>
        <a:p>
          <a:endParaRPr lang="en-ZA" sz="800"/>
        </a:p>
      </dgm:t>
    </dgm:pt>
    <dgm:pt modelId="{3EDCD332-A456-47FE-9195-42944B1352EF}" type="parTrans" cxnId="{9AE8EF29-D0D0-4FF7-9775-29676B84275C}">
      <dgm:prSet/>
      <dgm:spPr/>
      <dgm:t>
        <a:bodyPr/>
        <a:lstStyle/>
        <a:p>
          <a:endParaRPr lang="en-ZA"/>
        </a:p>
      </dgm:t>
    </dgm:pt>
    <dgm:pt modelId="{BE2128A5-352B-4120-AF27-0BA65BB019DB}" type="sibTrans" cxnId="{9AE8EF29-D0D0-4FF7-9775-29676B84275C}">
      <dgm:prSet/>
      <dgm:spPr/>
      <dgm:t>
        <a:bodyPr/>
        <a:lstStyle/>
        <a:p>
          <a:endParaRPr lang="en-ZA"/>
        </a:p>
      </dgm:t>
    </dgm:pt>
    <dgm:pt modelId="{771D3068-D1F5-45CB-AC31-DF23790C060E}" type="pres">
      <dgm:prSet presAssocID="{FE64B16A-F410-47C8-9AA2-07AFB757FC4E}" presName="Name0" presStyleCnt="0">
        <dgm:presLayoutVars>
          <dgm:dir/>
          <dgm:resizeHandles val="exact"/>
        </dgm:presLayoutVars>
      </dgm:prSet>
      <dgm:spPr/>
      <dgm:t>
        <a:bodyPr/>
        <a:lstStyle/>
        <a:p>
          <a:endParaRPr lang="en-US"/>
        </a:p>
      </dgm:t>
    </dgm:pt>
    <dgm:pt modelId="{D75F84A7-B655-4D30-A240-A13F7A7ECE2F}" type="pres">
      <dgm:prSet presAssocID="{659D52BD-E9D5-41BE-9E68-B88633753BC2}" presName="composite" presStyleCnt="0"/>
      <dgm:spPr/>
    </dgm:pt>
    <dgm:pt modelId="{F17323E3-D8F7-4321-A64A-0701014FA325}" type="pres">
      <dgm:prSet presAssocID="{659D52BD-E9D5-41BE-9E68-B88633753BC2}" presName="imagSh" presStyleLbl="bgImgPlace1" presStyleIdx="0" presStyleCnt="3" custScaleX="114719" custScaleY="90319" custLinFactNeighborX="26090" custLinFactNeighborY="8492"/>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 xmlns:asvg="http://schemas.microsoft.com/office/drawing/2016/SVG/main" r:embed="rId2"/>
              </a:ext>
            </a:extLst>
          </a:blip>
          <a:srcRect/>
          <a:stretch>
            <a:fillRect t="-14000" b="-14000"/>
          </a:stretch>
        </a:blipFill>
      </dgm:spPr>
      <dgm:extLst>
        <a:ext uri="{E40237B7-FDA0-4F09-8148-C483321AD2D9}">
          <dgm14:cNvPr xmlns:dgm14="http://schemas.microsoft.com/office/drawing/2010/diagram" xmlns="" id="0" name="" descr="Classroom"/>
        </a:ext>
      </dgm:extLst>
    </dgm:pt>
    <dgm:pt modelId="{C1720986-A3F4-449E-86BA-DEC81B45E092}" type="pres">
      <dgm:prSet presAssocID="{659D52BD-E9D5-41BE-9E68-B88633753BC2}" presName="txNode" presStyleLbl="node1" presStyleIdx="0" presStyleCnt="3" custScaleX="195870" custScaleY="178764" custLinFactNeighborX="5557" custLinFactNeighborY="74838">
        <dgm:presLayoutVars>
          <dgm:bulletEnabled val="1"/>
        </dgm:presLayoutVars>
      </dgm:prSet>
      <dgm:spPr/>
      <dgm:t>
        <a:bodyPr/>
        <a:lstStyle/>
        <a:p>
          <a:endParaRPr lang="en-US"/>
        </a:p>
      </dgm:t>
    </dgm:pt>
    <dgm:pt modelId="{916BA4B5-F0EE-4F4B-A554-715BA3D24F93}" type="pres">
      <dgm:prSet presAssocID="{5B2C32DA-1F7F-402F-AF2E-F7189017BFD3}" presName="sibTrans" presStyleLbl="sibTrans2D1" presStyleIdx="0" presStyleCnt="2" custScaleX="38661" custScaleY="146173" custLinFactY="212942" custLinFactNeighborX="-59629" custLinFactNeighborY="300000"/>
      <dgm:spPr/>
      <dgm:t>
        <a:bodyPr/>
        <a:lstStyle/>
        <a:p>
          <a:endParaRPr lang="en-US"/>
        </a:p>
      </dgm:t>
    </dgm:pt>
    <dgm:pt modelId="{74F7AC59-9E5E-45D1-AC06-43AC66194475}" type="pres">
      <dgm:prSet presAssocID="{5B2C32DA-1F7F-402F-AF2E-F7189017BFD3}" presName="connTx" presStyleLbl="sibTrans2D1" presStyleIdx="0" presStyleCnt="2"/>
      <dgm:spPr/>
      <dgm:t>
        <a:bodyPr/>
        <a:lstStyle/>
        <a:p>
          <a:endParaRPr lang="en-US"/>
        </a:p>
      </dgm:t>
    </dgm:pt>
    <dgm:pt modelId="{483C5E02-044C-4E9E-B515-7F2599C30B51}" type="pres">
      <dgm:prSet presAssocID="{A53B13F1-7244-4623-8612-EBEA64B6277A}" presName="composite" presStyleCnt="0"/>
      <dgm:spPr/>
    </dgm:pt>
    <dgm:pt modelId="{174281AD-FE43-47CB-8654-54BEF039C382}" type="pres">
      <dgm:prSet presAssocID="{A53B13F1-7244-4623-8612-EBEA64B6277A}" presName="imagSh" presStyleLbl="bgImgPlace1" presStyleIdx="1" presStyleCnt="3" custScaleX="101485" custScaleY="96370" custLinFactNeighborX="57472" custLinFactNeighborY="-83005"/>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a:stretch>
            <a:fillRect t="-8000" b="-8000"/>
          </a:stretch>
        </a:blipFill>
      </dgm:spPr>
      <dgm:extLst>
        <a:ext uri="{E40237B7-FDA0-4F09-8148-C483321AD2D9}">
          <dgm14:cNvPr xmlns:dgm14="http://schemas.microsoft.com/office/drawing/2010/diagram" xmlns="" id="0" name="" descr="Puzzle"/>
        </a:ext>
      </dgm:extLst>
    </dgm:pt>
    <dgm:pt modelId="{8BEB8126-7226-457C-A9FC-33C15B243955}" type="pres">
      <dgm:prSet presAssocID="{A53B13F1-7244-4623-8612-EBEA64B6277A}" presName="txNode" presStyleLbl="node1" presStyleIdx="1" presStyleCnt="3" custScaleX="204852" custScaleY="398989" custLinFactNeighborX="-9178" custLinFactNeighborY="-25089">
        <dgm:presLayoutVars>
          <dgm:bulletEnabled val="1"/>
        </dgm:presLayoutVars>
      </dgm:prSet>
      <dgm:spPr/>
      <dgm:t>
        <a:bodyPr/>
        <a:lstStyle/>
        <a:p>
          <a:endParaRPr lang="en-US"/>
        </a:p>
      </dgm:t>
    </dgm:pt>
    <dgm:pt modelId="{E241A5BD-8FB2-4ABB-9B92-A65083EF7B3A}" type="pres">
      <dgm:prSet presAssocID="{ABC103F0-D6D9-48EA-BEE7-AAC094A19745}" presName="sibTrans" presStyleLbl="sibTrans2D1" presStyleIdx="1" presStyleCnt="2" custScaleX="129871" custScaleY="183496" custLinFactY="212196" custLinFactNeighborX="-56678" custLinFactNeighborY="300000"/>
      <dgm:spPr/>
      <dgm:t>
        <a:bodyPr/>
        <a:lstStyle/>
        <a:p>
          <a:endParaRPr lang="en-US"/>
        </a:p>
      </dgm:t>
    </dgm:pt>
    <dgm:pt modelId="{43FE2D06-2E36-43EB-A0A4-D13AAD26D8B9}" type="pres">
      <dgm:prSet presAssocID="{ABC103F0-D6D9-48EA-BEE7-AAC094A19745}" presName="connTx" presStyleLbl="sibTrans2D1" presStyleIdx="1" presStyleCnt="2"/>
      <dgm:spPr/>
      <dgm:t>
        <a:bodyPr/>
        <a:lstStyle/>
        <a:p>
          <a:endParaRPr lang="en-US"/>
        </a:p>
      </dgm:t>
    </dgm:pt>
    <dgm:pt modelId="{D3C75226-E915-4AA5-A4E7-08DA44E86192}" type="pres">
      <dgm:prSet presAssocID="{26ACAAB5-79D7-4C0D-9FC5-8D3519726080}" presName="composite" presStyleCnt="0"/>
      <dgm:spPr/>
    </dgm:pt>
    <dgm:pt modelId="{15CD519D-3542-452C-90D8-B21B620828BB}" type="pres">
      <dgm:prSet presAssocID="{26ACAAB5-79D7-4C0D-9FC5-8D3519726080}" presName="imagSh" presStyleLbl="bgImgPlace1" presStyleIdx="2" presStyleCnt="3" custScaleX="111173" custScaleY="87494" custLinFactY="-18191" custLinFactNeighborX="30399" custLinFactNeighborY="-100000"/>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rcRect/>
          <a:stretch>
            <a:fillRect t="-17000" b="-17000"/>
          </a:stretch>
        </a:blipFill>
      </dgm:spPr>
      <dgm:extLst>
        <a:ext uri="{E40237B7-FDA0-4F09-8148-C483321AD2D9}">
          <dgm14:cNvPr xmlns:dgm14="http://schemas.microsoft.com/office/drawing/2010/diagram" xmlns="" id="0" name="" descr="Bullseye"/>
        </a:ext>
      </dgm:extLst>
    </dgm:pt>
    <dgm:pt modelId="{D920257D-6506-442F-A0A8-2950267250B7}" type="pres">
      <dgm:prSet presAssocID="{26ACAAB5-79D7-4C0D-9FC5-8D3519726080}" presName="txNode" presStyleLbl="node1" presStyleIdx="2" presStyleCnt="3" custScaleX="153371" custScaleY="171060" custLinFactNeighborX="-81" custLinFactNeighborY="-74476">
        <dgm:presLayoutVars>
          <dgm:bulletEnabled val="1"/>
        </dgm:presLayoutVars>
      </dgm:prSet>
      <dgm:spPr/>
      <dgm:t>
        <a:bodyPr/>
        <a:lstStyle/>
        <a:p>
          <a:endParaRPr lang="en-US"/>
        </a:p>
      </dgm:t>
    </dgm:pt>
  </dgm:ptLst>
  <dgm:cxnLst>
    <dgm:cxn modelId="{9AE400E6-E0E8-4690-AD71-AB8EDF99C743}" type="presOf" srcId="{26ACAAB5-79D7-4C0D-9FC5-8D3519726080}" destId="{D920257D-6506-442F-A0A8-2950267250B7}" srcOrd="0" destOrd="0" presId="urn:microsoft.com/office/officeart/2005/8/layout/hProcess10#4"/>
    <dgm:cxn modelId="{5B87BE99-7349-4CAF-AE04-504352E7E693}" srcId="{A53B13F1-7244-4623-8612-EBEA64B6277A}" destId="{4B164CFA-164F-46D7-A45D-04D936804D80}" srcOrd="0" destOrd="0" parTransId="{7583FB94-519F-4611-910B-ED2C8B7EC9F0}" sibTransId="{ECD9F8B5-E99A-4B08-924B-A7074AD5764B}"/>
    <dgm:cxn modelId="{AB65905E-A601-4A40-8EC6-7BC2CC6C32F9}" type="presOf" srcId="{5B2C32DA-1F7F-402F-AF2E-F7189017BFD3}" destId="{916BA4B5-F0EE-4F4B-A554-715BA3D24F93}" srcOrd="0" destOrd="0" presId="urn:microsoft.com/office/officeart/2005/8/layout/hProcess10#4"/>
    <dgm:cxn modelId="{A91E1BC3-DCE1-475E-BFD8-DA8CCB2944E6}" type="presOf" srcId="{4B164CFA-164F-46D7-A45D-04D936804D80}" destId="{8BEB8126-7226-457C-A9FC-33C15B243955}" srcOrd="0" destOrd="1" presId="urn:microsoft.com/office/officeart/2005/8/layout/hProcess10#4"/>
    <dgm:cxn modelId="{F1AF8B98-13AA-47FC-91A2-60959E10F551}" type="presOf" srcId="{ABC103F0-D6D9-48EA-BEE7-AAC094A19745}" destId="{E241A5BD-8FB2-4ABB-9B92-A65083EF7B3A}" srcOrd="0" destOrd="0" presId="urn:microsoft.com/office/officeart/2005/8/layout/hProcess10#4"/>
    <dgm:cxn modelId="{E5664DC1-3720-4900-9D94-11673390AF0D}" type="presOf" srcId="{1A6ABCEE-680A-4471-9ACD-FFA223EC8456}" destId="{8BEB8126-7226-457C-A9FC-33C15B243955}" srcOrd="0" destOrd="2" presId="urn:microsoft.com/office/officeart/2005/8/layout/hProcess10#4"/>
    <dgm:cxn modelId="{208BFF74-7A25-4573-9381-0362FA01DD3E}" srcId="{FE64B16A-F410-47C8-9AA2-07AFB757FC4E}" destId="{26ACAAB5-79D7-4C0D-9FC5-8D3519726080}" srcOrd="2" destOrd="0" parTransId="{FDB09023-EF3B-4112-9D1C-1C7197DB4853}" sibTransId="{31EFA1C2-53AB-4587-AA0A-DB2C60D15525}"/>
    <dgm:cxn modelId="{ABAE80E2-C785-4F2E-B9B6-D02D787F450F}" type="presOf" srcId="{FE64B16A-F410-47C8-9AA2-07AFB757FC4E}" destId="{771D3068-D1F5-45CB-AC31-DF23790C060E}" srcOrd="0" destOrd="0" presId="urn:microsoft.com/office/officeart/2005/8/layout/hProcess10#4"/>
    <dgm:cxn modelId="{BA426FE0-8C74-437B-9ECC-FD8985768131}" type="presOf" srcId="{ABC103F0-D6D9-48EA-BEE7-AAC094A19745}" destId="{43FE2D06-2E36-43EB-A0A4-D13AAD26D8B9}" srcOrd="1" destOrd="0" presId="urn:microsoft.com/office/officeart/2005/8/layout/hProcess10#4"/>
    <dgm:cxn modelId="{9AE8EF29-D0D0-4FF7-9775-29676B84275C}" srcId="{A53B13F1-7244-4623-8612-EBEA64B6277A}" destId="{1A6ABCEE-680A-4471-9ACD-FFA223EC8456}" srcOrd="1" destOrd="0" parTransId="{3EDCD332-A456-47FE-9195-42944B1352EF}" sibTransId="{BE2128A5-352B-4120-AF27-0BA65BB019DB}"/>
    <dgm:cxn modelId="{CB16A085-E8DC-44AB-8E82-DBBECDD5CCC4}" srcId="{FE64B16A-F410-47C8-9AA2-07AFB757FC4E}" destId="{659D52BD-E9D5-41BE-9E68-B88633753BC2}" srcOrd="0" destOrd="0" parTransId="{E6426A80-1722-4384-A633-23336B0DFA21}" sibTransId="{5B2C32DA-1F7F-402F-AF2E-F7189017BFD3}"/>
    <dgm:cxn modelId="{6B848C5E-EB3B-4A6A-AEC8-132989D5CCDB}" type="presOf" srcId="{5B2C32DA-1F7F-402F-AF2E-F7189017BFD3}" destId="{74F7AC59-9E5E-45D1-AC06-43AC66194475}" srcOrd="1" destOrd="0" presId="urn:microsoft.com/office/officeart/2005/8/layout/hProcess10#4"/>
    <dgm:cxn modelId="{C2E88868-EEAB-4982-8B67-A6DE3B197249}" srcId="{FE64B16A-F410-47C8-9AA2-07AFB757FC4E}" destId="{A53B13F1-7244-4623-8612-EBEA64B6277A}" srcOrd="1" destOrd="0" parTransId="{4B8CF3E0-F98D-416F-A651-4056E5D1440B}" sibTransId="{ABC103F0-D6D9-48EA-BEE7-AAC094A19745}"/>
    <dgm:cxn modelId="{28EF1D52-7BFE-4A61-BE5A-8F54E1383E1C}" type="presOf" srcId="{A53B13F1-7244-4623-8612-EBEA64B6277A}" destId="{8BEB8126-7226-457C-A9FC-33C15B243955}" srcOrd="0" destOrd="0" presId="urn:microsoft.com/office/officeart/2005/8/layout/hProcess10#4"/>
    <dgm:cxn modelId="{CDB7E5F8-C6F2-4EC0-9D9C-97DCD2B33E95}" type="presOf" srcId="{659D52BD-E9D5-41BE-9E68-B88633753BC2}" destId="{C1720986-A3F4-449E-86BA-DEC81B45E092}" srcOrd="0" destOrd="0" presId="urn:microsoft.com/office/officeart/2005/8/layout/hProcess10#4"/>
    <dgm:cxn modelId="{04F86A04-7E3E-46D6-AB05-F92EBB529A8D}" type="presParOf" srcId="{771D3068-D1F5-45CB-AC31-DF23790C060E}" destId="{D75F84A7-B655-4D30-A240-A13F7A7ECE2F}" srcOrd="0" destOrd="0" presId="urn:microsoft.com/office/officeart/2005/8/layout/hProcess10#4"/>
    <dgm:cxn modelId="{EFDB4B86-8B40-4D1E-B193-43FB4E2F3294}" type="presParOf" srcId="{D75F84A7-B655-4D30-A240-A13F7A7ECE2F}" destId="{F17323E3-D8F7-4321-A64A-0701014FA325}" srcOrd="0" destOrd="0" presId="urn:microsoft.com/office/officeart/2005/8/layout/hProcess10#4"/>
    <dgm:cxn modelId="{CFAD8CD5-E5D5-4518-8421-C258708E826D}" type="presParOf" srcId="{D75F84A7-B655-4D30-A240-A13F7A7ECE2F}" destId="{C1720986-A3F4-449E-86BA-DEC81B45E092}" srcOrd="1" destOrd="0" presId="urn:microsoft.com/office/officeart/2005/8/layout/hProcess10#4"/>
    <dgm:cxn modelId="{208130D1-3F50-4E5C-B339-558D8A374C88}" type="presParOf" srcId="{771D3068-D1F5-45CB-AC31-DF23790C060E}" destId="{916BA4B5-F0EE-4F4B-A554-715BA3D24F93}" srcOrd="1" destOrd="0" presId="urn:microsoft.com/office/officeart/2005/8/layout/hProcess10#4"/>
    <dgm:cxn modelId="{0F907BA8-631C-422F-BE81-EEB1FB73FB29}" type="presParOf" srcId="{916BA4B5-F0EE-4F4B-A554-715BA3D24F93}" destId="{74F7AC59-9E5E-45D1-AC06-43AC66194475}" srcOrd="0" destOrd="0" presId="urn:microsoft.com/office/officeart/2005/8/layout/hProcess10#4"/>
    <dgm:cxn modelId="{FB396946-3CF2-4AF6-9724-809C3A11156A}" type="presParOf" srcId="{771D3068-D1F5-45CB-AC31-DF23790C060E}" destId="{483C5E02-044C-4E9E-B515-7F2599C30B51}" srcOrd="2" destOrd="0" presId="urn:microsoft.com/office/officeart/2005/8/layout/hProcess10#4"/>
    <dgm:cxn modelId="{D7FA9173-E201-43A5-BC80-2EA667BFCB08}" type="presParOf" srcId="{483C5E02-044C-4E9E-B515-7F2599C30B51}" destId="{174281AD-FE43-47CB-8654-54BEF039C382}" srcOrd="0" destOrd="0" presId="urn:microsoft.com/office/officeart/2005/8/layout/hProcess10#4"/>
    <dgm:cxn modelId="{324F356E-D9DF-4CE1-8A98-DB7328C65D5A}" type="presParOf" srcId="{483C5E02-044C-4E9E-B515-7F2599C30B51}" destId="{8BEB8126-7226-457C-A9FC-33C15B243955}" srcOrd="1" destOrd="0" presId="urn:microsoft.com/office/officeart/2005/8/layout/hProcess10#4"/>
    <dgm:cxn modelId="{F1B0923D-E33A-4158-9BB3-062F9DD28934}" type="presParOf" srcId="{771D3068-D1F5-45CB-AC31-DF23790C060E}" destId="{E241A5BD-8FB2-4ABB-9B92-A65083EF7B3A}" srcOrd="3" destOrd="0" presId="urn:microsoft.com/office/officeart/2005/8/layout/hProcess10#4"/>
    <dgm:cxn modelId="{AF9B015A-7A12-49F1-A8E7-F0332E2A5B73}" type="presParOf" srcId="{E241A5BD-8FB2-4ABB-9B92-A65083EF7B3A}" destId="{43FE2D06-2E36-43EB-A0A4-D13AAD26D8B9}" srcOrd="0" destOrd="0" presId="urn:microsoft.com/office/officeart/2005/8/layout/hProcess10#4"/>
    <dgm:cxn modelId="{F93A6DEB-C9AC-41D4-92BD-F79A2AAB74A6}" type="presParOf" srcId="{771D3068-D1F5-45CB-AC31-DF23790C060E}" destId="{D3C75226-E915-4AA5-A4E7-08DA44E86192}" srcOrd="4" destOrd="0" presId="urn:microsoft.com/office/officeart/2005/8/layout/hProcess10#4"/>
    <dgm:cxn modelId="{97AA58E0-52CD-4C95-9A9D-7086591D5894}" type="presParOf" srcId="{D3C75226-E915-4AA5-A4E7-08DA44E86192}" destId="{15CD519D-3542-452C-90D8-B21B620828BB}" srcOrd="0" destOrd="0" presId="urn:microsoft.com/office/officeart/2005/8/layout/hProcess10#4"/>
    <dgm:cxn modelId="{CE5BAC2E-B988-4EE6-A8B1-ABAE20FD1A5E}" type="presParOf" srcId="{D3C75226-E915-4AA5-A4E7-08DA44E86192}" destId="{D920257D-6506-442F-A0A8-2950267250B7}" srcOrd="1" destOrd="0" presId="urn:microsoft.com/office/officeart/2005/8/layout/hProcess10#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64B16A-F410-47C8-9AA2-07AFB757FC4E}" type="doc">
      <dgm:prSet loTypeId="urn:microsoft.com/office/officeart/2005/8/layout/hProcess10#5" loCatId="process" qsTypeId="urn:microsoft.com/office/officeart/2005/8/quickstyle/simple1" qsCatId="simple" csTypeId="urn:microsoft.com/office/officeart/2005/8/colors/accent1_2" csCatId="accent1" phldr="1"/>
      <dgm:spPr/>
      <dgm:t>
        <a:bodyPr/>
        <a:lstStyle/>
        <a:p>
          <a:endParaRPr lang="en-ZA"/>
        </a:p>
      </dgm:t>
    </dgm:pt>
    <dgm:pt modelId="{659D52BD-E9D5-41BE-9E68-B88633753BC2}">
      <dgm:prSet phldrT="[Text]" custT="1"/>
      <dgm:spPr>
        <a:solidFill>
          <a:schemeClr val="accent6">
            <a:lumMod val="75000"/>
          </a:schemeClr>
        </a:solidFill>
      </dgm:spPr>
      <dgm:t>
        <a:bodyPr/>
        <a:lstStyle/>
        <a:p>
          <a:r>
            <a:rPr lang="en-ZA" sz="2400" b="1" dirty="0">
              <a:latin typeface="Arial" panose="020B0604020202020204" pitchFamily="34" charset="0"/>
              <a:cs typeface="Arial" panose="020B0604020202020204" pitchFamily="34" charset="0"/>
            </a:rPr>
            <a:t>Programme 5:</a:t>
          </a:r>
        </a:p>
        <a:p>
          <a:r>
            <a:rPr lang="en-ZA" sz="2400" b="1" dirty="0">
              <a:latin typeface="Arial" panose="020B0604020202020204" pitchFamily="34" charset="0"/>
              <a:cs typeface="Arial" panose="020B0604020202020204" pitchFamily="34" charset="0"/>
            </a:rPr>
            <a:t> Innovation, Research and Development</a:t>
          </a:r>
        </a:p>
        <a:p>
          <a:endParaRPr lang="en-ZA" sz="2400" b="1" dirty="0">
            <a:latin typeface="Arial" panose="020B0604020202020204" pitchFamily="34" charset="0"/>
            <a:cs typeface="Arial" panose="020B0604020202020204" pitchFamily="34" charset="0"/>
          </a:endParaRPr>
        </a:p>
      </dgm:t>
    </dgm:pt>
    <dgm:pt modelId="{E6426A80-1722-4384-A633-23336B0DFA21}" type="parTrans" cxnId="{CB16A085-E8DC-44AB-8E82-DBBECDD5CCC4}">
      <dgm:prSet/>
      <dgm:spPr/>
      <dgm:t>
        <a:bodyPr/>
        <a:lstStyle/>
        <a:p>
          <a:endParaRPr lang="en-ZA"/>
        </a:p>
      </dgm:t>
    </dgm:pt>
    <dgm:pt modelId="{5B2C32DA-1F7F-402F-AF2E-F7189017BFD3}" type="sibTrans" cxnId="{CB16A085-E8DC-44AB-8E82-DBBECDD5CCC4}">
      <dgm:prSet/>
      <dgm:spPr/>
      <dgm:t>
        <a:bodyPr/>
        <a:lstStyle/>
        <a:p>
          <a:endParaRPr lang="en-ZA"/>
        </a:p>
      </dgm:t>
    </dgm:pt>
    <dgm:pt modelId="{A53B13F1-7244-4623-8612-EBEA64B6277A}">
      <dgm:prSet phldrT="[Text]" custT="1"/>
      <dgm:spPr>
        <a:solidFill>
          <a:schemeClr val="accent6">
            <a:lumMod val="75000"/>
          </a:schemeClr>
        </a:solidFill>
      </dgm:spPr>
      <dgm:t>
        <a:bodyPr/>
        <a:lstStyle/>
        <a:p>
          <a:r>
            <a:rPr lang="en-GB" sz="1800" b="1" dirty="0">
              <a:latin typeface="Arial" panose="020B0604020202020204" pitchFamily="34" charset="0"/>
              <a:cs typeface="Arial" panose="020B0604020202020204" pitchFamily="34" charset="0"/>
            </a:rPr>
            <a:t>Purpose</a:t>
          </a:r>
        </a:p>
        <a:p>
          <a:r>
            <a:rPr lang="en-GB" sz="1400" dirty="0">
              <a:effectLst/>
              <a:latin typeface="Arial" panose="020B0604020202020204" pitchFamily="34" charset="0"/>
              <a:ea typeface="Times New Roman" panose="02020603050405020304" pitchFamily="18" charset="0"/>
            </a:rPr>
            <a:t>The MDDA Act 14 of 2002 on Section 3 (VI) outlines the objectives of the Agency to include (amongst others) to “encourage research regarding media development and diversity”. There is also a lack of research and information specific to the sectors that inform programme development and strategic focus (e.g., not much information on the number of indigenous language newspapers in SA, number of readers of such newspapers, etc.). The purpose of this programme is therefore to champion research, development and innovation to create a media development and diversity body of knowledge by 2024.</a:t>
          </a:r>
          <a:endParaRPr lang="en-ZA" sz="1400" dirty="0">
            <a:latin typeface="Arial" panose="020B0604020202020204" pitchFamily="34" charset="0"/>
            <a:cs typeface="Arial" panose="020B0604020202020204" pitchFamily="34" charset="0"/>
          </a:endParaRPr>
        </a:p>
      </dgm:t>
    </dgm:pt>
    <dgm:pt modelId="{4B8CF3E0-F98D-416F-A651-4056E5D1440B}" type="parTrans" cxnId="{C2E88868-EEAB-4982-8B67-A6DE3B197249}">
      <dgm:prSet/>
      <dgm:spPr/>
      <dgm:t>
        <a:bodyPr/>
        <a:lstStyle/>
        <a:p>
          <a:endParaRPr lang="en-ZA"/>
        </a:p>
      </dgm:t>
    </dgm:pt>
    <dgm:pt modelId="{ABC103F0-D6D9-48EA-BEE7-AAC094A19745}" type="sibTrans" cxnId="{C2E88868-EEAB-4982-8B67-A6DE3B197249}">
      <dgm:prSet/>
      <dgm:spPr/>
      <dgm:t>
        <a:bodyPr/>
        <a:lstStyle/>
        <a:p>
          <a:endParaRPr lang="en-ZA"/>
        </a:p>
      </dgm:t>
    </dgm:pt>
    <dgm:pt modelId="{26ACAAB5-79D7-4C0D-9FC5-8D3519726080}">
      <dgm:prSet phldrT="[Text]" custT="1"/>
      <dgm:spPr>
        <a:solidFill>
          <a:schemeClr val="accent6">
            <a:lumMod val="75000"/>
          </a:schemeClr>
        </a:solidFill>
      </dgm:spPr>
      <dgm:t>
        <a:bodyPr anchor="t"/>
        <a:lstStyle/>
        <a:p>
          <a:pPr algn="l"/>
          <a:r>
            <a:rPr lang="en-GB" sz="1800" b="1" dirty="0">
              <a:latin typeface="Arial" panose="020B0604020202020204" pitchFamily="34" charset="0"/>
              <a:cs typeface="Arial" panose="020B0604020202020204" pitchFamily="34" charset="0"/>
            </a:rPr>
            <a:t>Outcome</a:t>
          </a:r>
        </a:p>
        <a:p>
          <a:pPr algn="l"/>
          <a:r>
            <a:rPr lang="en-GB" sz="1800" dirty="0">
              <a:effectLst/>
              <a:latin typeface="Arial" panose="020B0604020202020204" pitchFamily="34" charset="0"/>
              <a:ea typeface="Times New Roman" panose="02020603050405020304" pitchFamily="18" charset="0"/>
              <a:cs typeface="Times New Roman" panose="02020603050405020304" pitchFamily="18" charset="0"/>
            </a:rPr>
            <a:t>A diverse and sustainable community-based media.</a:t>
          </a:r>
          <a:endParaRPr lang="en-ZA" sz="1800" dirty="0">
            <a:latin typeface="Arial" panose="020B0604020202020204" pitchFamily="34" charset="0"/>
            <a:cs typeface="Arial" panose="020B0604020202020204" pitchFamily="34" charset="0"/>
          </a:endParaRPr>
        </a:p>
      </dgm:t>
    </dgm:pt>
    <dgm:pt modelId="{FDB09023-EF3B-4112-9D1C-1C7197DB4853}" type="parTrans" cxnId="{208BFF74-7A25-4573-9381-0362FA01DD3E}">
      <dgm:prSet/>
      <dgm:spPr/>
      <dgm:t>
        <a:bodyPr/>
        <a:lstStyle/>
        <a:p>
          <a:endParaRPr lang="en-ZA"/>
        </a:p>
      </dgm:t>
    </dgm:pt>
    <dgm:pt modelId="{31EFA1C2-53AB-4587-AA0A-DB2C60D15525}" type="sibTrans" cxnId="{208BFF74-7A25-4573-9381-0362FA01DD3E}">
      <dgm:prSet/>
      <dgm:spPr/>
      <dgm:t>
        <a:bodyPr/>
        <a:lstStyle/>
        <a:p>
          <a:endParaRPr lang="en-ZA"/>
        </a:p>
      </dgm:t>
    </dgm:pt>
    <dgm:pt modelId="{771D3068-D1F5-45CB-AC31-DF23790C060E}" type="pres">
      <dgm:prSet presAssocID="{FE64B16A-F410-47C8-9AA2-07AFB757FC4E}" presName="Name0" presStyleCnt="0">
        <dgm:presLayoutVars>
          <dgm:dir/>
          <dgm:resizeHandles val="exact"/>
        </dgm:presLayoutVars>
      </dgm:prSet>
      <dgm:spPr/>
      <dgm:t>
        <a:bodyPr/>
        <a:lstStyle/>
        <a:p>
          <a:endParaRPr lang="en-US"/>
        </a:p>
      </dgm:t>
    </dgm:pt>
    <dgm:pt modelId="{D75F84A7-B655-4D30-A240-A13F7A7ECE2F}" type="pres">
      <dgm:prSet presAssocID="{659D52BD-E9D5-41BE-9E68-B88633753BC2}" presName="composite" presStyleCnt="0"/>
      <dgm:spPr/>
    </dgm:pt>
    <dgm:pt modelId="{F17323E3-D8F7-4321-A64A-0701014FA325}" type="pres">
      <dgm:prSet presAssocID="{659D52BD-E9D5-41BE-9E68-B88633753BC2}" presName="imagSh" presStyleLbl="bgImgPlace1" presStyleIdx="0" presStyleCnt="3" custScaleX="114719" custScaleY="90319" custLinFactNeighborX="26090" custLinFactNeighborY="8492"/>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 xmlns:asvg="http://schemas.microsoft.com/office/drawing/2016/SVG/main" r:embed="rId2"/>
              </a:ext>
            </a:extLst>
          </a:blip>
          <a:srcRect/>
          <a:stretch>
            <a:fillRect t="-14000" b="-14000"/>
          </a:stretch>
        </a:blipFill>
      </dgm:spPr>
      <dgm:extLst>
        <a:ext uri="{E40237B7-FDA0-4F09-8148-C483321AD2D9}">
          <dgm14:cNvPr xmlns:dgm14="http://schemas.microsoft.com/office/drawing/2010/diagram" xmlns="" id="0" name="" descr="Research"/>
        </a:ext>
      </dgm:extLst>
    </dgm:pt>
    <dgm:pt modelId="{C1720986-A3F4-449E-86BA-DEC81B45E092}" type="pres">
      <dgm:prSet presAssocID="{659D52BD-E9D5-41BE-9E68-B88633753BC2}" presName="txNode" presStyleLbl="node1" presStyleIdx="0" presStyleCnt="3" custScaleX="195870" custScaleY="178764" custLinFactNeighborX="5557" custLinFactNeighborY="74838">
        <dgm:presLayoutVars>
          <dgm:bulletEnabled val="1"/>
        </dgm:presLayoutVars>
      </dgm:prSet>
      <dgm:spPr/>
      <dgm:t>
        <a:bodyPr/>
        <a:lstStyle/>
        <a:p>
          <a:endParaRPr lang="en-US"/>
        </a:p>
      </dgm:t>
    </dgm:pt>
    <dgm:pt modelId="{916BA4B5-F0EE-4F4B-A554-715BA3D24F93}" type="pres">
      <dgm:prSet presAssocID="{5B2C32DA-1F7F-402F-AF2E-F7189017BFD3}" presName="sibTrans" presStyleLbl="sibTrans2D1" presStyleIdx="0" presStyleCnt="2" custScaleX="38661" custScaleY="146173" custLinFactY="212942" custLinFactNeighborX="-59629" custLinFactNeighborY="300000"/>
      <dgm:spPr/>
      <dgm:t>
        <a:bodyPr/>
        <a:lstStyle/>
        <a:p>
          <a:endParaRPr lang="en-US"/>
        </a:p>
      </dgm:t>
    </dgm:pt>
    <dgm:pt modelId="{74F7AC59-9E5E-45D1-AC06-43AC66194475}" type="pres">
      <dgm:prSet presAssocID="{5B2C32DA-1F7F-402F-AF2E-F7189017BFD3}" presName="connTx" presStyleLbl="sibTrans2D1" presStyleIdx="0" presStyleCnt="2"/>
      <dgm:spPr/>
      <dgm:t>
        <a:bodyPr/>
        <a:lstStyle/>
        <a:p>
          <a:endParaRPr lang="en-US"/>
        </a:p>
      </dgm:t>
    </dgm:pt>
    <dgm:pt modelId="{483C5E02-044C-4E9E-B515-7F2599C30B51}" type="pres">
      <dgm:prSet presAssocID="{A53B13F1-7244-4623-8612-EBEA64B6277A}" presName="composite" presStyleCnt="0"/>
      <dgm:spPr/>
    </dgm:pt>
    <dgm:pt modelId="{174281AD-FE43-47CB-8654-54BEF039C382}" type="pres">
      <dgm:prSet presAssocID="{A53B13F1-7244-4623-8612-EBEA64B6277A}" presName="imagSh" presStyleLbl="bgImgPlace1" presStyleIdx="1" presStyleCnt="3" custScaleX="101485" custScaleY="96370" custLinFactNeighborX="57472" custLinFactNeighborY="-64238"/>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a:stretch>
            <a:fillRect t="-8000" b="-8000"/>
          </a:stretch>
        </a:blipFill>
      </dgm:spPr>
      <dgm:extLst>
        <a:ext uri="{E40237B7-FDA0-4F09-8148-C483321AD2D9}">
          <dgm14:cNvPr xmlns:dgm14="http://schemas.microsoft.com/office/drawing/2010/diagram" xmlns="" id="0" name="" descr="Puzzle"/>
        </a:ext>
      </dgm:extLst>
    </dgm:pt>
    <dgm:pt modelId="{8BEB8126-7226-457C-A9FC-33C15B243955}" type="pres">
      <dgm:prSet presAssocID="{A53B13F1-7244-4623-8612-EBEA64B6277A}" presName="txNode" presStyleLbl="node1" presStyleIdx="1" presStyleCnt="3" custScaleX="204852" custScaleY="401681" custLinFactNeighborX="-14825" custLinFactNeighborY="-58605">
        <dgm:presLayoutVars>
          <dgm:bulletEnabled val="1"/>
        </dgm:presLayoutVars>
      </dgm:prSet>
      <dgm:spPr/>
      <dgm:t>
        <a:bodyPr/>
        <a:lstStyle/>
        <a:p>
          <a:endParaRPr lang="en-US"/>
        </a:p>
      </dgm:t>
    </dgm:pt>
    <dgm:pt modelId="{E241A5BD-8FB2-4ABB-9B92-A65083EF7B3A}" type="pres">
      <dgm:prSet presAssocID="{ABC103F0-D6D9-48EA-BEE7-AAC094A19745}" presName="sibTrans" presStyleLbl="sibTrans2D1" presStyleIdx="1" presStyleCnt="2" custScaleX="129871" custScaleY="183496" custLinFactY="212196" custLinFactNeighborX="-56678" custLinFactNeighborY="300000"/>
      <dgm:spPr/>
      <dgm:t>
        <a:bodyPr/>
        <a:lstStyle/>
        <a:p>
          <a:endParaRPr lang="en-US"/>
        </a:p>
      </dgm:t>
    </dgm:pt>
    <dgm:pt modelId="{43FE2D06-2E36-43EB-A0A4-D13AAD26D8B9}" type="pres">
      <dgm:prSet presAssocID="{ABC103F0-D6D9-48EA-BEE7-AAC094A19745}" presName="connTx" presStyleLbl="sibTrans2D1" presStyleIdx="1" presStyleCnt="2"/>
      <dgm:spPr/>
      <dgm:t>
        <a:bodyPr/>
        <a:lstStyle/>
        <a:p>
          <a:endParaRPr lang="en-US"/>
        </a:p>
      </dgm:t>
    </dgm:pt>
    <dgm:pt modelId="{D3C75226-E915-4AA5-A4E7-08DA44E86192}" type="pres">
      <dgm:prSet presAssocID="{26ACAAB5-79D7-4C0D-9FC5-8D3519726080}" presName="composite" presStyleCnt="0"/>
      <dgm:spPr/>
    </dgm:pt>
    <dgm:pt modelId="{15CD519D-3542-452C-90D8-B21B620828BB}" type="pres">
      <dgm:prSet presAssocID="{26ACAAB5-79D7-4C0D-9FC5-8D3519726080}" presName="imagSh" presStyleLbl="bgImgPlace1" presStyleIdx="2" presStyleCnt="3" custScaleX="111173" custScaleY="87494" custLinFactY="-18191" custLinFactNeighborX="30399" custLinFactNeighborY="-100000"/>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rcRect/>
          <a:stretch>
            <a:fillRect t="-17000" b="-17000"/>
          </a:stretch>
        </a:blipFill>
      </dgm:spPr>
      <dgm:extLst>
        <a:ext uri="{E40237B7-FDA0-4F09-8148-C483321AD2D9}">
          <dgm14:cNvPr xmlns:dgm14="http://schemas.microsoft.com/office/drawing/2010/diagram" xmlns="" id="0" name="" descr="Bullseye"/>
        </a:ext>
      </dgm:extLst>
    </dgm:pt>
    <dgm:pt modelId="{D920257D-6506-442F-A0A8-2950267250B7}" type="pres">
      <dgm:prSet presAssocID="{26ACAAB5-79D7-4C0D-9FC5-8D3519726080}" presName="txNode" presStyleLbl="node1" presStyleIdx="2" presStyleCnt="3" custScaleX="153371" custScaleY="171060" custLinFactNeighborX="-81" custLinFactNeighborY="-74476">
        <dgm:presLayoutVars>
          <dgm:bulletEnabled val="1"/>
        </dgm:presLayoutVars>
      </dgm:prSet>
      <dgm:spPr/>
      <dgm:t>
        <a:bodyPr/>
        <a:lstStyle/>
        <a:p>
          <a:endParaRPr lang="en-US"/>
        </a:p>
      </dgm:t>
    </dgm:pt>
  </dgm:ptLst>
  <dgm:cxnLst>
    <dgm:cxn modelId="{9AE400E6-E0E8-4690-AD71-AB8EDF99C743}" type="presOf" srcId="{26ACAAB5-79D7-4C0D-9FC5-8D3519726080}" destId="{D920257D-6506-442F-A0A8-2950267250B7}" srcOrd="0" destOrd="0" presId="urn:microsoft.com/office/officeart/2005/8/layout/hProcess10#5"/>
    <dgm:cxn modelId="{AB65905E-A601-4A40-8EC6-7BC2CC6C32F9}" type="presOf" srcId="{5B2C32DA-1F7F-402F-AF2E-F7189017BFD3}" destId="{916BA4B5-F0EE-4F4B-A554-715BA3D24F93}" srcOrd="0" destOrd="0" presId="urn:microsoft.com/office/officeart/2005/8/layout/hProcess10#5"/>
    <dgm:cxn modelId="{F1AF8B98-13AA-47FC-91A2-60959E10F551}" type="presOf" srcId="{ABC103F0-D6D9-48EA-BEE7-AAC094A19745}" destId="{E241A5BD-8FB2-4ABB-9B92-A65083EF7B3A}" srcOrd="0" destOrd="0" presId="urn:microsoft.com/office/officeart/2005/8/layout/hProcess10#5"/>
    <dgm:cxn modelId="{208BFF74-7A25-4573-9381-0362FA01DD3E}" srcId="{FE64B16A-F410-47C8-9AA2-07AFB757FC4E}" destId="{26ACAAB5-79D7-4C0D-9FC5-8D3519726080}" srcOrd="2" destOrd="0" parTransId="{FDB09023-EF3B-4112-9D1C-1C7197DB4853}" sibTransId="{31EFA1C2-53AB-4587-AA0A-DB2C60D15525}"/>
    <dgm:cxn modelId="{ABAE80E2-C785-4F2E-B9B6-D02D787F450F}" type="presOf" srcId="{FE64B16A-F410-47C8-9AA2-07AFB757FC4E}" destId="{771D3068-D1F5-45CB-AC31-DF23790C060E}" srcOrd="0" destOrd="0" presId="urn:microsoft.com/office/officeart/2005/8/layout/hProcess10#5"/>
    <dgm:cxn modelId="{BA426FE0-8C74-437B-9ECC-FD8985768131}" type="presOf" srcId="{ABC103F0-D6D9-48EA-BEE7-AAC094A19745}" destId="{43FE2D06-2E36-43EB-A0A4-D13AAD26D8B9}" srcOrd="1" destOrd="0" presId="urn:microsoft.com/office/officeart/2005/8/layout/hProcess10#5"/>
    <dgm:cxn modelId="{CB16A085-E8DC-44AB-8E82-DBBECDD5CCC4}" srcId="{FE64B16A-F410-47C8-9AA2-07AFB757FC4E}" destId="{659D52BD-E9D5-41BE-9E68-B88633753BC2}" srcOrd="0" destOrd="0" parTransId="{E6426A80-1722-4384-A633-23336B0DFA21}" sibTransId="{5B2C32DA-1F7F-402F-AF2E-F7189017BFD3}"/>
    <dgm:cxn modelId="{6B848C5E-EB3B-4A6A-AEC8-132989D5CCDB}" type="presOf" srcId="{5B2C32DA-1F7F-402F-AF2E-F7189017BFD3}" destId="{74F7AC59-9E5E-45D1-AC06-43AC66194475}" srcOrd="1" destOrd="0" presId="urn:microsoft.com/office/officeart/2005/8/layout/hProcess10#5"/>
    <dgm:cxn modelId="{C2E88868-EEAB-4982-8B67-A6DE3B197249}" srcId="{FE64B16A-F410-47C8-9AA2-07AFB757FC4E}" destId="{A53B13F1-7244-4623-8612-EBEA64B6277A}" srcOrd="1" destOrd="0" parTransId="{4B8CF3E0-F98D-416F-A651-4056E5D1440B}" sibTransId="{ABC103F0-D6D9-48EA-BEE7-AAC094A19745}"/>
    <dgm:cxn modelId="{28EF1D52-7BFE-4A61-BE5A-8F54E1383E1C}" type="presOf" srcId="{A53B13F1-7244-4623-8612-EBEA64B6277A}" destId="{8BEB8126-7226-457C-A9FC-33C15B243955}" srcOrd="0" destOrd="0" presId="urn:microsoft.com/office/officeart/2005/8/layout/hProcess10#5"/>
    <dgm:cxn modelId="{CDB7E5F8-C6F2-4EC0-9D9C-97DCD2B33E95}" type="presOf" srcId="{659D52BD-E9D5-41BE-9E68-B88633753BC2}" destId="{C1720986-A3F4-449E-86BA-DEC81B45E092}" srcOrd="0" destOrd="0" presId="urn:microsoft.com/office/officeart/2005/8/layout/hProcess10#5"/>
    <dgm:cxn modelId="{04F86A04-7E3E-46D6-AB05-F92EBB529A8D}" type="presParOf" srcId="{771D3068-D1F5-45CB-AC31-DF23790C060E}" destId="{D75F84A7-B655-4D30-A240-A13F7A7ECE2F}" srcOrd="0" destOrd="0" presId="urn:microsoft.com/office/officeart/2005/8/layout/hProcess10#5"/>
    <dgm:cxn modelId="{EFDB4B86-8B40-4D1E-B193-43FB4E2F3294}" type="presParOf" srcId="{D75F84A7-B655-4D30-A240-A13F7A7ECE2F}" destId="{F17323E3-D8F7-4321-A64A-0701014FA325}" srcOrd="0" destOrd="0" presId="urn:microsoft.com/office/officeart/2005/8/layout/hProcess10#5"/>
    <dgm:cxn modelId="{CFAD8CD5-E5D5-4518-8421-C258708E826D}" type="presParOf" srcId="{D75F84A7-B655-4D30-A240-A13F7A7ECE2F}" destId="{C1720986-A3F4-449E-86BA-DEC81B45E092}" srcOrd="1" destOrd="0" presId="urn:microsoft.com/office/officeart/2005/8/layout/hProcess10#5"/>
    <dgm:cxn modelId="{208130D1-3F50-4E5C-B339-558D8A374C88}" type="presParOf" srcId="{771D3068-D1F5-45CB-AC31-DF23790C060E}" destId="{916BA4B5-F0EE-4F4B-A554-715BA3D24F93}" srcOrd="1" destOrd="0" presId="urn:microsoft.com/office/officeart/2005/8/layout/hProcess10#5"/>
    <dgm:cxn modelId="{0F907BA8-631C-422F-BE81-EEB1FB73FB29}" type="presParOf" srcId="{916BA4B5-F0EE-4F4B-A554-715BA3D24F93}" destId="{74F7AC59-9E5E-45D1-AC06-43AC66194475}" srcOrd="0" destOrd="0" presId="urn:microsoft.com/office/officeart/2005/8/layout/hProcess10#5"/>
    <dgm:cxn modelId="{FB396946-3CF2-4AF6-9724-809C3A11156A}" type="presParOf" srcId="{771D3068-D1F5-45CB-AC31-DF23790C060E}" destId="{483C5E02-044C-4E9E-B515-7F2599C30B51}" srcOrd="2" destOrd="0" presId="urn:microsoft.com/office/officeart/2005/8/layout/hProcess10#5"/>
    <dgm:cxn modelId="{D7FA9173-E201-43A5-BC80-2EA667BFCB08}" type="presParOf" srcId="{483C5E02-044C-4E9E-B515-7F2599C30B51}" destId="{174281AD-FE43-47CB-8654-54BEF039C382}" srcOrd="0" destOrd="0" presId="urn:microsoft.com/office/officeart/2005/8/layout/hProcess10#5"/>
    <dgm:cxn modelId="{324F356E-D9DF-4CE1-8A98-DB7328C65D5A}" type="presParOf" srcId="{483C5E02-044C-4E9E-B515-7F2599C30B51}" destId="{8BEB8126-7226-457C-A9FC-33C15B243955}" srcOrd="1" destOrd="0" presId="urn:microsoft.com/office/officeart/2005/8/layout/hProcess10#5"/>
    <dgm:cxn modelId="{F1B0923D-E33A-4158-9BB3-062F9DD28934}" type="presParOf" srcId="{771D3068-D1F5-45CB-AC31-DF23790C060E}" destId="{E241A5BD-8FB2-4ABB-9B92-A65083EF7B3A}" srcOrd="3" destOrd="0" presId="urn:microsoft.com/office/officeart/2005/8/layout/hProcess10#5"/>
    <dgm:cxn modelId="{AF9B015A-7A12-49F1-A8E7-F0332E2A5B73}" type="presParOf" srcId="{E241A5BD-8FB2-4ABB-9B92-A65083EF7B3A}" destId="{43FE2D06-2E36-43EB-A0A4-D13AAD26D8B9}" srcOrd="0" destOrd="0" presId="urn:microsoft.com/office/officeart/2005/8/layout/hProcess10#5"/>
    <dgm:cxn modelId="{F93A6DEB-C9AC-41D4-92BD-F79A2AAB74A6}" type="presParOf" srcId="{771D3068-D1F5-45CB-AC31-DF23790C060E}" destId="{D3C75226-E915-4AA5-A4E7-08DA44E86192}" srcOrd="4" destOrd="0" presId="urn:microsoft.com/office/officeart/2005/8/layout/hProcess10#5"/>
    <dgm:cxn modelId="{97AA58E0-52CD-4C95-9A9D-7086591D5894}" type="presParOf" srcId="{D3C75226-E915-4AA5-A4E7-08DA44E86192}" destId="{15CD519D-3542-452C-90D8-B21B620828BB}" srcOrd="0" destOrd="0" presId="urn:microsoft.com/office/officeart/2005/8/layout/hProcess10#5"/>
    <dgm:cxn modelId="{CE5BAC2E-B988-4EE6-A8B1-ABAE20FD1A5E}" type="presParOf" srcId="{D3C75226-E915-4AA5-A4E7-08DA44E86192}" destId="{D920257D-6506-442F-A0A8-2950267250B7}" srcOrd="1" destOrd="0" presId="urn:microsoft.com/office/officeart/2005/8/layout/hProcess10#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2">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0#3">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0#4">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0#5">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688" y="1"/>
            <a:ext cx="2946400" cy="496888"/>
          </a:xfrm>
          <a:prstGeom prst="rect">
            <a:avLst/>
          </a:prstGeom>
        </p:spPr>
        <p:txBody>
          <a:bodyPr vert="horz" lIns="91440" tIns="45720" rIns="91440" bIns="45720" rtlCol="0"/>
          <a:lstStyle>
            <a:lvl1pPr algn="r">
              <a:defRPr sz="1200"/>
            </a:lvl1pPr>
          </a:lstStyle>
          <a:p>
            <a:fld id="{99E8F0E6-C493-4CE9-A810-A841DD79801F}" type="datetimeFigureOut">
              <a:rPr lang="en-ZA" smtClean="0"/>
              <a:pPr/>
              <a:t>2022/08/24</a:t>
            </a:fld>
            <a:endParaRPr lang="en-ZA" dirty="0"/>
          </a:p>
        </p:txBody>
      </p:sp>
      <p:sp>
        <p:nvSpPr>
          <p:cNvPr id="4" name="Footer Placeholder 3"/>
          <p:cNvSpPr>
            <a:spLocks noGrp="1"/>
          </p:cNvSpPr>
          <p:nvPr>
            <p:ph type="ftr" sz="quarter" idx="2"/>
          </p:nvPr>
        </p:nvSpPr>
        <p:spPr>
          <a:xfrm>
            <a:off x="0" y="9429754"/>
            <a:ext cx="2946400" cy="496888"/>
          </a:xfrm>
          <a:prstGeom prst="rect">
            <a:avLst/>
          </a:prstGeom>
        </p:spPr>
        <p:txBody>
          <a:bodyPr vert="horz" lIns="91440" tIns="45720" rIns="91440" bIns="45720" rtlCol="0" anchor="b"/>
          <a:lstStyle>
            <a:lvl1pPr algn="l">
              <a:defRPr sz="1200"/>
            </a:lvl1pPr>
          </a:lstStyle>
          <a:p>
            <a:r>
              <a:rPr lang="en-US"/>
              <a:t>MDDA Q1 PERFORMANCE AND EXPENDITURE REPORT 2021/22</a:t>
            </a:r>
            <a:endParaRPr lang="en-ZA" dirty="0"/>
          </a:p>
        </p:txBody>
      </p:sp>
      <p:sp>
        <p:nvSpPr>
          <p:cNvPr id="5" name="Slide Number Placeholder 4"/>
          <p:cNvSpPr>
            <a:spLocks noGrp="1"/>
          </p:cNvSpPr>
          <p:nvPr>
            <p:ph type="sldNum" sz="quarter" idx="3"/>
          </p:nvPr>
        </p:nvSpPr>
        <p:spPr>
          <a:xfrm>
            <a:off x="3849688" y="9429754"/>
            <a:ext cx="2946400" cy="496888"/>
          </a:xfrm>
          <a:prstGeom prst="rect">
            <a:avLst/>
          </a:prstGeom>
        </p:spPr>
        <p:txBody>
          <a:bodyPr vert="horz" lIns="91440" tIns="45720" rIns="91440" bIns="45720" rtlCol="0" anchor="b"/>
          <a:lstStyle>
            <a:lvl1pPr algn="r">
              <a:defRPr sz="1200"/>
            </a:lvl1pPr>
          </a:lstStyle>
          <a:p>
            <a:fld id="{67FC0CB5-DC0F-4CE2-ABAC-3BF380D7FD8C}" type="slidenum">
              <a:rPr lang="en-ZA" smtClean="0"/>
              <a:pPr/>
              <a:t>‹#›</a:t>
            </a:fld>
            <a:endParaRPr lang="en-ZA" dirty="0"/>
          </a:p>
        </p:txBody>
      </p:sp>
    </p:spTree>
    <p:extLst>
      <p:ext uri="{BB962C8B-B14F-4D97-AF65-F5344CB8AC3E}">
        <p14:creationId xmlns:p14="http://schemas.microsoft.com/office/powerpoint/2010/main" xmlns="" val="63367233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50" y="0"/>
            <a:ext cx="2945659" cy="496332"/>
          </a:xfrm>
          <a:prstGeom prst="rect">
            <a:avLst/>
          </a:prstGeom>
        </p:spPr>
        <p:txBody>
          <a:bodyPr vert="horz" lIns="91440" tIns="45720" rIns="91440" bIns="45720" rtlCol="0"/>
          <a:lstStyle>
            <a:lvl1pPr algn="r">
              <a:defRPr sz="1200"/>
            </a:lvl1pPr>
          </a:lstStyle>
          <a:p>
            <a:fld id="{E004777E-3CDA-405E-BC52-55B0A6F924EE}" type="datetimeFigureOut">
              <a:rPr lang="en-ZA" smtClean="0"/>
              <a:pPr/>
              <a:t>2022/08/24</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6"/>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5"/>
          </p:nvPr>
        </p:nvSpPr>
        <p:spPr>
          <a:xfrm>
            <a:off x="3850450" y="9428586"/>
            <a:ext cx="2945659" cy="496332"/>
          </a:xfrm>
          <a:prstGeom prst="rect">
            <a:avLst/>
          </a:prstGeom>
        </p:spPr>
        <p:txBody>
          <a:bodyPr vert="horz" lIns="91440" tIns="45720" rIns="91440" bIns="45720" rtlCol="0" anchor="b"/>
          <a:lstStyle>
            <a:lvl1pPr algn="r">
              <a:defRPr sz="1200"/>
            </a:lvl1pPr>
          </a:lstStyle>
          <a:p>
            <a:fld id="{0049A417-51B3-47A2-9A45-97E932A3240D}" type="slidenum">
              <a:rPr lang="en-ZA" smtClean="0"/>
              <a:pPr/>
              <a:t>‹#›</a:t>
            </a:fld>
            <a:endParaRPr lang="en-ZA" dirty="0"/>
          </a:p>
        </p:txBody>
      </p:sp>
      <p:sp>
        <p:nvSpPr>
          <p:cNvPr id="6" name="Footer Placeholder 5">
            <a:extLst>
              <a:ext uri="{FF2B5EF4-FFF2-40B4-BE49-F238E27FC236}">
                <a16:creationId xmlns:a16="http://schemas.microsoft.com/office/drawing/2014/main" xmlns="" id="{9EF8E79D-0490-4CE6-BCAA-14626DAEC57E}"/>
              </a:ext>
            </a:extLst>
          </p:cNvPr>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Tree>
    <p:extLst>
      <p:ext uri="{BB962C8B-B14F-4D97-AF65-F5344CB8AC3E}">
        <p14:creationId xmlns:p14="http://schemas.microsoft.com/office/powerpoint/2010/main" xmlns="" val="414605092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0049A417-51B3-47A2-9A45-97E932A3240D}" type="slidenum">
              <a:rPr lang="en-ZA" smtClean="0"/>
              <a:pPr/>
              <a:t>1</a:t>
            </a:fld>
            <a:endParaRPr lang="en-ZA" dirty="0"/>
          </a:p>
        </p:txBody>
      </p:sp>
      <p:sp>
        <p:nvSpPr>
          <p:cNvPr id="6" name="Footer Placeholder 5">
            <a:extLst>
              <a:ext uri="{FF2B5EF4-FFF2-40B4-BE49-F238E27FC236}">
                <a16:creationId xmlns:a16="http://schemas.microsoft.com/office/drawing/2014/main" xmlns="" id="{271965A3-BA54-4799-A0B1-D47819E3F0C9}"/>
              </a:ext>
            </a:extLst>
          </p:cNvPr>
          <p:cNvSpPr>
            <a:spLocks noGrp="1"/>
          </p:cNvSpPr>
          <p:nvPr>
            <p:ph type="ftr" sz="quarter" idx="4"/>
          </p:nvPr>
        </p:nvSpPr>
        <p:spPr/>
        <p:txBody>
          <a:bodyPr/>
          <a:lstStyle/>
          <a:p>
            <a:endParaRPr lang="en-ZA"/>
          </a:p>
        </p:txBody>
      </p:sp>
    </p:spTree>
    <p:extLst>
      <p:ext uri="{BB962C8B-B14F-4D97-AF65-F5344CB8AC3E}">
        <p14:creationId xmlns:p14="http://schemas.microsoft.com/office/powerpoint/2010/main" xmlns="" val="2274800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307A7D-FC8B-48AB-B32F-ED3694D9DC3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76737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307A7D-FC8B-48AB-B32F-ED3694D9DC3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xmlns="" id="{0F8DE485-12D1-44D4-91F2-5247D246EFEE}"/>
              </a:ext>
            </a:extLst>
          </p:cNvPr>
          <p:cNvSpPr>
            <a:spLocks noGrp="1"/>
          </p:cNvSpPr>
          <p:nvPr>
            <p:ph type="ftr" sz="quarter" idx="4"/>
          </p:nvPr>
        </p:nvSpPr>
        <p:spPr/>
        <p:txBody>
          <a:bodyPr/>
          <a:lstStyle/>
          <a:p>
            <a:endParaRPr lang="en-ZA"/>
          </a:p>
        </p:txBody>
      </p:sp>
    </p:spTree>
    <p:extLst>
      <p:ext uri="{BB962C8B-B14F-4D97-AF65-F5344CB8AC3E}">
        <p14:creationId xmlns:p14="http://schemas.microsoft.com/office/powerpoint/2010/main" xmlns="" val="2343726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23</a:t>
            </a:fld>
            <a:endParaRPr lang="en-ZA" dirty="0">
              <a:solidFill>
                <a:prstClr val="black"/>
              </a:solidFill>
            </a:endParaRPr>
          </a:p>
        </p:txBody>
      </p:sp>
      <p:sp>
        <p:nvSpPr>
          <p:cNvPr id="5" name="Footer Placeholder 4">
            <a:extLst>
              <a:ext uri="{FF2B5EF4-FFF2-40B4-BE49-F238E27FC236}">
                <a16:creationId xmlns:a16="http://schemas.microsoft.com/office/drawing/2014/main" xmlns="" id="{5E066992-064B-4692-BF40-582CDF141F95}"/>
              </a:ext>
            </a:extLst>
          </p:cNvPr>
          <p:cNvSpPr>
            <a:spLocks noGrp="1"/>
          </p:cNvSpPr>
          <p:nvPr>
            <p:ph type="ftr" sz="quarter" idx="4"/>
          </p:nvPr>
        </p:nvSpPr>
        <p:spPr/>
        <p:txBody>
          <a:bodyPr/>
          <a:lstStyle/>
          <a:p>
            <a:endParaRPr lang="en-ZA"/>
          </a:p>
        </p:txBody>
      </p:sp>
    </p:spTree>
    <p:extLst>
      <p:ext uri="{BB962C8B-B14F-4D97-AF65-F5344CB8AC3E}">
        <p14:creationId xmlns:p14="http://schemas.microsoft.com/office/powerpoint/2010/main" xmlns="" val="248752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307A7D-FC8B-48AB-B32F-ED3694D9DC3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4875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307A7D-FC8B-48AB-B32F-ED3694D9DC3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xmlns="" id="{4F904DEB-ACFF-4F7C-91DF-461A370E774A}"/>
              </a:ext>
            </a:extLst>
          </p:cNvPr>
          <p:cNvSpPr>
            <a:spLocks noGrp="1"/>
          </p:cNvSpPr>
          <p:nvPr>
            <p:ph type="ftr" sz="quarter" idx="4"/>
          </p:nvPr>
        </p:nvSpPr>
        <p:spPr/>
        <p:txBody>
          <a:bodyPr/>
          <a:lstStyle/>
          <a:p>
            <a:endParaRPr lang="en-ZA"/>
          </a:p>
        </p:txBody>
      </p:sp>
    </p:spTree>
    <p:extLst>
      <p:ext uri="{BB962C8B-B14F-4D97-AF65-F5344CB8AC3E}">
        <p14:creationId xmlns:p14="http://schemas.microsoft.com/office/powerpoint/2010/main" xmlns="" val="1052926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307A7D-FC8B-48AB-B32F-ED3694D9DC3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052926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307A7D-FC8B-48AB-B32F-ED3694D9DC3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xmlns="" id="{5EAEFF8C-34D4-4CE9-9FA1-AC09E07D54D5}"/>
              </a:ext>
            </a:extLst>
          </p:cNvPr>
          <p:cNvSpPr>
            <a:spLocks noGrp="1"/>
          </p:cNvSpPr>
          <p:nvPr>
            <p:ph type="ftr" sz="quarter" idx="4"/>
          </p:nvPr>
        </p:nvSpPr>
        <p:spPr/>
        <p:txBody>
          <a:bodyPr/>
          <a:lstStyle/>
          <a:p>
            <a:endParaRPr lang="en-ZA"/>
          </a:p>
        </p:txBody>
      </p:sp>
    </p:spTree>
    <p:extLst>
      <p:ext uri="{BB962C8B-B14F-4D97-AF65-F5344CB8AC3E}">
        <p14:creationId xmlns:p14="http://schemas.microsoft.com/office/powerpoint/2010/main" xmlns="" val="553863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307A7D-FC8B-48AB-B32F-ED3694D9DC3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553863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307A7D-FC8B-48AB-B32F-ED3694D9DC3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76737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AC12FB-205D-496A-829F-942F59A056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22697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E0BFFC-8D92-4980-80AF-4F6590FB2D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68804854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2021/22 MDDA Q1 PRESENTATION</a:t>
            </a: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890450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2021/22 MDDA Q1 PRESENTATION</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5EBA67E-7B4D-4AB0-BEA8-28D80A74962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2949582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2021/22 MDDA Q1 PRESENTATION</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0443069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2021/22 MDDA Q1 PRESENTATION</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84F06C-09CB-486D-8606-F716D165B5A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8720054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2021/22 MDDA Q1 PRESENTATION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E0BFFC-8D92-4980-80AF-4F6590FB2D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224072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2021/22 MDDA Q1 PRESENTATION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0BD85-D9CE-41BA-A454-64386F04515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9909830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8" y="233368"/>
            <a:ext cx="688975" cy="676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defRPr sz="2700" b="1">
                <a:solidFill>
                  <a:schemeClr val="tx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6"/>
            <a:ext cx="2133600" cy="365125"/>
          </a:xfrm>
        </p:spPr>
        <p:txBody>
          <a:bodyPr/>
          <a:lstStyle>
            <a:lvl1pPr>
              <a:defRPr sz="1500">
                <a:latin typeface="Arial" panose="020B0604020202020204" pitchFamily="34" charset="0"/>
                <a:cs typeface="Arial" panose="020B0604020202020204" pitchFamily="34" charset="0"/>
              </a:defRPr>
            </a:lvl1pPr>
          </a:lstStyle>
          <a:p>
            <a:pPr>
              <a:defRPr/>
            </a:pPr>
            <a:fld id="{25E0BFFC-8D92-4980-80AF-4F6590FB2DB3}"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xmlns="" id="{55224C6B-85DD-4FFC-A09D-DEFFD06EAC11}"/>
              </a:ext>
            </a:extLst>
          </p:cNvPr>
          <p:cNvSpPr txBox="1"/>
          <p:nvPr userDrawn="1"/>
        </p:nvSpPr>
        <p:spPr>
          <a:xfrm>
            <a:off x="457200" y="6356354"/>
            <a:ext cx="4937760" cy="19620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2020/21 MDDA Q3 PRESENTATION</a:t>
            </a:r>
          </a:p>
        </p:txBody>
      </p:sp>
      <p:cxnSp>
        <p:nvCxnSpPr>
          <p:cNvPr id="4" name="Straight Connector 3">
            <a:extLst>
              <a:ext uri="{FF2B5EF4-FFF2-40B4-BE49-F238E27FC236}">
                <a16:creationId xmlns:a16="http://schemas.microsoft.com/office/drawing/2014/main" xmlns="" id="{CDFDB037-0B2B-48DF-A42B-9BE30EFA6A18}"/>
              </a:ext>
            </a:extLst>
          </p:cNvPr>
          <p:cNvCxnSpPr/>
          <p:nvPr userDrawn="1"/>
        </p:nvCxnSpPr>
        <p:spPr>
          <a:xfrm>
            <a:off x="0" y="1143000"/>
            <a:ext cx="9144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955256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2780928"/>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2400" dirty="0">
              <a:solidFill>
                <a:prstClr val="white"/>
              </a:solidFill>
            </a:endParaRPr>
          </a:p>
          <a:p>
            <a:pPr fontAlgn="auto">
              <a:spcAft>
                <a:spcPts val="0"/>
              </a:spcAft>
              <a:defRPr/>
            </a:pPr>
            <a:endParaRPr lang="en-US" sz="2250" b="1" i="1" dirty="0">
              <a:solidFill>
                <a:prstClr val="black"/>
              </a:solidFill>
            </a:endParaRPr>
          </a:p>
        </p:txBody>
      </p:sp>
      <p:sp>
        <p:nvSpPr>
          <p:cNvPr id="2" name="Date Placeholder 3"/>
          <p:cNvSpPr>
            <a:spLocks noGrp="1"/>
          </p:cNvSpPr>
          <p:nvPr>
            <p:ph type="dt" sz="half" idx="10"/>
          </p:nvPr>
        </p:nvSpPr>
        <p:spPr>
          <a:xfrm>
            <a:off x="457200" y="6356356"/>
            <a:ext cx="1738536" cy="365125"/>
          </a:xfrm>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sz="1500">
                <a:latin typeface="Arial" panose="020B0604020202020204" pitchFamily="34" charset="0"/>
                <a:cs typeface="Arial" panose="020B0604020202020204" pitchFamily="34" charset="0"/>
              </a:defRPr>
            </a:lvl1pPr>
          </a:lstStyle>
          <a:p>
            <a:pPr>
              <a:defRPr/>
            </a:pPr>
            <a:fld id="{D5EBA67E-7B4D-4AB0-BEA8-28D80A74962E}" type="slidenum">
              <a:rPr lang="en-US" smtClean="0">
                <a:solidFill>
                  <a:prstClr val="black">
                    <a:tint val="75000"/>
                  </a:prstClr>
                </a:solidFill>
              </a:rPr>
              <a:pPr>
                <a:defRPr/>
              </a:pPr>
              <a:t>‹#›</a:t>
            </a:fld>
            <a:endParaRPr lang="en-US" dirty="0">
              <a:solidFill>
                <a:prstClr val="black">
                  <a:tint val="75000"/>
                </a:prstClr>
              </a:solidFill>
            </a:endParaRPr>
          </a:p>
        </p:txBody>
      </p:sp>
      <p:pic>
        <p:nvPicPr>
          <p:cNvPr id="5"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245156" y="3023424"/>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323528" y="2790056"/>
            <a:ext cx="8229600" cy="1143000"/>
          </a:xfrm>
        </p:spPr>
        <p:txBody>
          <a:bodyPr/>
          <a:lstStyle>
            <a:lvl1pPr>
              <a:defRPr sz="2700" b="1">
                <a:solidFill>
                  <a:schemeClr val="bg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xmlns="" val="2826141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378828" y="233368"/>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lgn="l">
              <a:defRPr sz="3000" b="0">
                <a:solidFill>
                  <a:schemeClr val="tx1"/>
                </a:solidFill>
                <a:latin typeface="Arial" panose="020B0604020202020204" pitchFamily="34" charset="0"/>
                <a:ea typeface="Arial Unicode MS" pitchFamily="34" charset="-128"/>
                <a:cs typeface="Arial" panose="020B0604020202020204" pitchFamily="34" charset="0"/>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6"/>
            <a:ext cx="2133600" cy="365125"/>
          </a:xfrm>
        </p:spPr>
        <p:txBody>
          <a:bodyPr/>
          <a:lstStyle>
            <a:lvl1pPr>
              <a:defRPr sz="1500">
                <a:latin typeface="Arial" panose="020B0604020202020204" pitchFamily="34" charset="0"/>
                <a:cs typeface="Arial" panose="020B0604020202020204" pitchFamily="34" charset="0"/>
              </a:defRPr>
            </a:lvl1pPr>
          </a:lstStyle>
          <a:p>
            <a:pPr>
              <a:defRPr/>
            </a:pPr>
            <a:fld id="{25E0BFFC-8D92-4980-80AF-4F6590FB2DB3}" type="slidenum">
              <a:rPr lang="en-US" smtClean="0"/>
              <a:pPr>
                <a:defRPr/>
              </a:pPr>
              <a:t>‹#›</a:t>
            </a:fld>
            <a:endParaRPr lang="en-US" dirty="0"/>
          </a:p>
        </p:txBody>
      </p:sp>
      <p:sp>
        <p:nvSpPr>
          <p:cNvPr id="8" name="Text Placeholder 2">
            <a:extLst>
              <a:ext uri="{FF2B5EF4-FFF2-40B4-BE49-F238E27FC236}">
                <a16:creationId xmlns:a16="http://schemas.microsoft.com/office/drawing/2014/main" xmlns="" id="{F90776B0-C322-43B7-9E24-46B2679BE61B}"/>
              </a:ext>
            </a:extLst>
          </p:cNvPr>
          <p:cNvSpPr>
            <a:spLocks noGrp="1"/>
          </p:cNvSpPr>
          <p:nvPr>
            <p:ph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6068278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AC12FB-205D-496A-829F-942F59A056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45774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0BD85-D9CE-41BA-A454-64386F04515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65103725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3255713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1744264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9282399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50572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9280289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5EBA67E-7B4D-4AB0-BEA8-28D80A74962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5888029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714751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84F06C-09CB-486D-8606-F716D165B5A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0197121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E0BFFC-8D92-4980-80AF-4F6590FB2D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00009713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0BD85-D9CE-41BA-A454-64386F04515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254144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8" y="233368"/>
            <a:ext cx="688975" cy="676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defRPr sz="2700" b="1">
                <a:solidFill>
                  <a:schemeClr val="tx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6"/>
            <a:ext cx="2133600" cy="365125"/>
          </a:xfrm>
        </p:spPr>
        <p:txBody>
          <a:bodyPr/>
          <a:lstStyle>
            <a:lvl1pPr>
              <a:defRPr sz="1500">
                <a:latin typeface="Arial" panose="020B0604020202020204" pitchFamily="34" charset="0"/>
                <a:cs typeface="Arial" panose="020B0604020202020204" pitchFamily="34" charset="0"/>
              </a:defRPr>
            </a:lvl1pPr>
          </a:lstStyle>
          <a:p>
            <a:pPr>
              <a:defRPr/>
            </a:pPr>
            <a:fld id="{25E0BFFC-8D92-4980-80AF-4F6590FB2DB3}"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xmlns="" id="{55224C6B-85DD-4FFC-A09D-DEFFD06EAC11}"/>
              </a:ext>
            </a:extLst>
          </p:cNvPr>
          <p:cNvSpPr txBox="1"/>
          <p:nvPr userDrawn="1"/>
        </p:nvSpPr>
        <p:spPr>
          <a:xfrm>
            <a:off x="457200" y="6356354"/>
            <a:ext cx="4937760" cy="19620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2020/21  MDDA Q3 PRESENTATION</a:t>
            </a:r>
          </a:p>
        </p:txBody>
      </p:sp>
      <p:cxnSp>
        <p:nvCxnSpPr>
          <p:cNvPr id="4" name="Straight Connector 3">
            <a:extLst>
              <a:ext uri="{FF2B5EF4-FFF2-40B4-BE49-F238E27FC236}">
                <a16:creationId xmlns:a16="http://schemas.microsoft.com/office/drawing/2014/main" xmlns="" id="{CDFDB037-0B2B-48DF-A42B-9BE30EFA6A18}"/>
              </a:ext>
            </a:extLst>
          </p:cNvPr>
          <p:cNvCxnSpPr/>
          <p:nvPr userDrawn="1"/>
        </p:nvCxnSpPr>
        <p:spPr>
          <a:xfrm>
            <a:off x="0" y="1143000"/>
            <a:ext cx="9144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84954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8" y="233368"/>
            <a:ext cx="688975" cy="676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defRPr sz="2700" b="1">
                <a:solidFill>
                  <a:schemeClr val="tx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6"/>
            <a:ext cx="2133600" cy="365125"/>
          </a:xfrm>
        </p:spPr>
        <p:txBody>
          <a:bodyPr/>
          <a:lstStyle>
            <a:lvl1pPr>
              <a:defRPr sz="1500">
                <a:latin typeface="Arial" panose="020B0604020202020204" pitchFamily="34" charset="0"/>
                <a:cs typeface="Arial" panose="020B0604020202020204" pitchFamily="34" charset="0"/>
              </a:defRPr>
            </a:lvl1pPr>
          </a:lstStyle>
          <a:p>
            <a:pPr>
              <a:defRPr/>
            </a:pPr>
            <a:fld id="{25E0BFFC-8D92-4980-80AF-4F6590FB2DB3}" type="slidenum">
              <a:rPr lang="en-US" smtClean="0">
                <a:solidFill>
                  <a:prstClr val="black">
                    <a:tint val="75000"/>
                  </a:prstClr>
                </a:solidFill>
              </a:rPr>
              <a:pPr>
                <a:defRPr/>
              </a:pPr>
              <a:t>‹#›</a:t>
            </a:fld>
            <a:endParaRPr lang="en-US" dirty="0">
              <a:solidFill>
                <a:prstClr val="black">
                  <a:tint val="75000"/>
                </a:prstClr>
              </a:solidFill>
            </a:endParaRPr>
          </a:p>
        </p:txBody>
      </p:sp>
      <p:cxnSp>
        <p:nvCxnSpPr>
          <p:cNvPr id="4" name="Straight Connector 3">
            <a:extLst>
              <a:ext uri="{FF2B5EF4-FFF2-40B4-BE49-F238E27FC236}">
                <a16:creationId xmlns:a16="http://schemas.microsoft.com/office/drawing/2014/main" xmlns="" id="{CDFDB037-0B2B-48DF-A42B-9BE30EFA6A18}"/>
              </a:ext>
            </a:extLst>
          </p:cNvPr>
          <p:cNvCxnSpPr/>
          <p:nvPr userDrawn="1"/>
        </p:nvCxnSpPr>
        <p:spPr>
          <a:xfrm>
            <a:off x="0" y="1143000"/>
            <a:ext cx="9144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890462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2780928"/>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2400" dirty="0">
              <a:solidFill>
                <a:prstClr val="white"/>
              </a:solidFill>
            </a:endParaRPr>
          </a:p>
          <a:p>
            <a:pPr fontAlgn="auto">
              <a:spcAft>
                <a:spcPts val="0"/>
              </a:spcAft>
              <a:defRPr/>
            </a:pPr>
            <a:endParaRPr lang="en-US" sz="2250" b="1" i="1" dirty="0">
              <a:solidFill>
                <a:prstClr val="black"/>
              </a:solidFill>
            </a:endParaRPr>
          </a:p>
        </p:txBody>
      </p:sp>
      <p:sp>
        <p:nvSpPr>
          <p:cNvPr id="2" name="Date Placeholder 3"/>
          <p:cNvSpPr>
            <a:spLocks noGrp="1"/>
          </p:cNvSpPr>
          <p:nvPr>
            <p:ph type="dt" sz="half" idx="10"/>
          </p:nvPr>
        </p:nvSpPr>
        <p:spPr>
          <a:xfrm>
            <a:off x="457200" y="6356356"/>
            <a:ext cx="1738536" cy="365125"/>
          </a:xfrm>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sz="1500">
                <a:latin typeface="Arial" panose="020B0604020202020204" pitchFamily="34" charset="0"/>
                <a:cs typeface="Arial" panose="020B0604020202020204" pitchFamily="34" charset="0"/>
              </a:defRPr>
            </a:lvl1pPr>
          </a:lstStyle>
          <a:p>
            <a:pPr>
              <a:defRPr/>
            </a:pPr>
            <a:fld id="{D5EBA67E-7B4D-4AB0-BEA8-28D80A74962E}" type="slidenum">
              <a:rPr lang="en-US" smtClean="0">
                <a:solidFill>
                  <a:prstClr val="black">
                    <a:tint val="75000"/>
                  </a:prstClr>
                </a:solidFill>
              </a:rPr>
              <a:pPr>
                <a:defRPr/>
              </a:pPr>
              <a:t>‹#›</a:t>
            </a:fld>
            <a:endParaRPr lang="en-US" dirty="0">
              <a:solidFill>
                <a:prstClr val="black">
                  <a:tint val="75000"/>
                </a:prstClr>
              </a:solidFill>
            </a:endParaRPr>
          </a:p>
        </p:txBody>
      </p:sp>
      <p:pic>
        <p:nvPicPr>
          <p:cNvPr id="5"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245156" y="3023424"/>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323528" y="2790056"/>
            <a:ext cx="8229600" cy="1143000"/>
          </a:xfrm>
        </p:spPr>
        <p:txBody>
          <a:bodyPr/>
          <a:lstStyle>
            <a:lvl1pPr>
              <a:defRPr sz="2700" b="1">
                <a:solidFill>
                  <a:schemeClr val="bg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xmlns="" val="329880804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378828" y="233368"/>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lgn="l">
              <a:defRPr sz="3000" b="0">
                <a:solidFill>
                  <a:schemeClr val="tx1"/>
                </a:solidFill>
                <a:latin typeface="Arial" panose="020B0604020202020204" pitchFamily="34" charset="0"/>
                <a:ea typeface="Arial Unicode MS" pitchFamily="34" charset="-128"/>
                <a:cs typeface="Arial" panose="020B0604020202020204" pitchFamily="34" charset="0"/>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6"/>
            <a:ext cx="2133600" cy="365125"/>
          </a:xfrm>
        </p:spPr>
        <p:txBody>
          <a:bodyPr/>
          <a:lstStyle>
            <a:lvl1pPr>
              <a:defRPr sz="1500">
                <a:latin typeface="Arial" panose="020B0604020202020204" pitchFamily="34" charset="0"/>
                <a:cs typeface="Arial" panose="020B0604020202020204" pitchFamily="34" charset="0"/>
              </a:defRPr>
            </a:lvl1pPr>
          </a:lstStyle>
          <a:p>
            <a:pPr>
              <a:defRPr/>
            </a:pPr>
            <a:fld id="{25E0BFFC-8D92-4980-80AF-4F6590FB2DB3}" type="slidenum">
              <a:rPr lang="en-US" smtClean="0"/>
              <a:pPr>
                <a:defRPr/>
              </a:pPr>
              <a:t>‹#›</a:t>
            </a:fld>
            <a:endParaRPr lang="en-US" dirty="0"/>
          </a:p>
        </p:txBody>
      </p:sp>
      <p:sp>
        <p:nvSpPr>
          <p:cNvPr id="8" name="Text Placeholder 2">
            <a:extLst>
              <a:ext uri="{FF2B5EF4-FFF2-40B4-BE49-F238E27FC236}">
                <a16:creationId xmlns:a16="http://schemas.microsoft.com/office/drawing/2014/main" xmlns="" id="{F90776B0-C322-43B7-9E24-46B2679BE61B}"/>
              </a:ext>
            </a:extLst>
          </p:cNvPr>
          <p:cNvSpPr>
            <a:spLocks noGrp="1"/>
          </p:cNvSpPr>
          <p:nvPr>
            <p:ph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0351313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2021/22 MDDA Q1 PRESENTATION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AC12FB-205D-496A-829F-942F59A056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8925352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2021/22 MDDA Q1 PRESENTATION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97100382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2021/22 MDDA Q1 PRESENTATION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224347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2021/22 MDDA Q1 PRESENTATION</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8748373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2021/22 MDDA Q1 PRESENTATION</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9537529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2021/22 MDDA Q1 PRESENTATION</a:t>
            </a: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27556849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2021/22 MDDA Q1 PRESENTATION</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5EBA67E-7B4D-4AB0-BEA8-28D80A74962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109871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2780928"/>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2400" dirty="0">
              <a:solidFill>
                <a:prstClr val="white"/>
              </a:solidFill>
            </a:endParaRPr>
          </a:p>
          <a:p>
            <a:pPr fontAlgn="auto">
              <a:spcAft>
                <a:spcPts val="0"/>
              </a:spcAft>
              <a:defRPr/>
            </a:pPr>
            <a:endParaRPr lang="en-US" sz="2250" b="1" i="1" dirty="0">
              <a:solidFill>
                <a:prstClr val="black"/>
              </a:solidFill>
            </a:endParaRPr>
          </a:p>
        </p:txBody>
      </p:sp>
      <p:sp>
        <p:nvSpPr>
          <p:cNvPr id="2" name="Date Placeholder 3"/>
          <p:cNvSpPr>
            <a:spLocks noGrp="1"/>
          </p:cNvSpPr>
          <p:nvPr>
            <p:ph type="dt" sz="half" idx="10"/>
          </p:nvPr>
        </p:nvSpPr>
        <p:spPr>
          <a:xfrm>
            <a:off x="457200" y="6356356"/>
            <a:ext cx="1738536" cy="365125"/>
          </a:xfrm>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sz="1500">
                <a:latin typeface="Arial" panose="020B0604020202020204" pitchFamily="34" charset="0"/>
                <a:cs typeface="Arial" panose="020B0604020202020204" pitchFamily="34" charset="0"/>
              </a:defRPr>
            </a:lvl1pPr>
          </a:lstStyle>
          <a:p>
            <a:pPr>
              <a:defRPr/>
            </a:pPr>
            <a:fld id="{D5EBA67E-7B4D-4AB0-BEA8-28D80A74962E}" type="slidenum">
              <a:rPr lang="en-US" smtClean="0">
                <a:solidFill>
                  <a:prstClr val="black">
                    <a:tint val="75000"/>
                  </a:prstClr>
                </a:solidFill>
              </a:rPr>
              <a:pPr>
                <a:defRPr/>
              </a:pPr>
              <a:t>‹#›</a:t>
            </a:fld>
            <a:endParaRPr lang="en-US" dirty="0">
              <a:solidFill>
                <a:prstClr val="black">
                  <a:tint val="75000"/>
                </a:prstClr>
              </a:solidFill>
            </a:endParaRPr>
          </a:p>
        </p:txBody>
      </p:sp>
      <p:pic>
        <p:nvPicPr>
          <p:cNvPr id="5"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245156" y="3023424"/>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323528" y="2790056"/>
            <a:ext cx="8229600" cy="1143000"/>
          </a:xfrm>
        </p:spPr>
        <p:txBody>
          <a:bodyPr/>
          <a:lstStyle>
            <a:lvl1pPr>
              <a:defRPr sz="2700" b="1">
                <a:solidFill>
                  <a:schemeClr val="bg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xmlns="" val="167807865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2021/22 MDDA Q1 PRESENTATION</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51095435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2021/22 MDDA Q1 PRESENTATION</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84F06C-09CB-486D-8606-F716D165B5A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5869975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2021/22 MDDA Q1 PRESENTATION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E0BFFC-8D92-4980-80AF-4F6590FB2D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72977782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2021/22 MDDA Q1 PRESENTATION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0BD85-D9CE-41BA-A454-64386F04515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6590644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7" y="233366"/>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defRPr sz="3600" b="1">
                <a:solidFill>
                  <a:schemeClr val="tx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4"/>
            <a:ext cx="2133600" cy="365125"/>
          </a:xfrm>
        </p:spPr>
        <p:txBody>
          <a:bodyPr/>
          <a:lstStyle>
            <a:lvl1pPr>
              <a:defRPr sz="2000">
                <a:latin typeface="Arial" panose="020B0604020202020204" pitchFamily="34" charset="0"/>
                <a:cs typeface="Arial" panose="020B0604020202020204" pitchFamily="34" charset="0"/>
              </a:defRPr>
            </a:lvl1pPr>
          </a:lstStyle>
          <a:p>
            <a:pPr>
              <a:defRPr/>
            </a:pPr>
            <a:fld id="{25E0BFFC-8D92-4980-80AF-4F6590FB2DB3}"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xmlns="" id="{55224C6B-85DD-4FFC-A09D-DEFFD06EAC11}"/>
              </a:ext>
            </a:extLst>
          </p:cNvPr>
          <p:cNvSpPr txBox="1"/>
          <p:nvPr userDrawn="1"/>
        </p:nvSpPr>
        <p:spPr>
          <a:xfrm>
            <a:off x="457200" y="6356354"/>
            <a:ext cx="493776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2020/21 MDDA Q3 PRESENTATION</a:t>
            </a:r>
          </a:p>
        </p:txBody>
      </p:sp>
      <p:cxnSp>
        <p:nvCxnSpPr>
          <p:cNvPr id="4" name="Straight Connector 3">
            <a:extLst>
              <a:ext uri="{FF2B5EF4-FFF2-40B4-BE49-F238E27FC236}">
                <a16:creationId xmlns:a16="http://schemas.microsoft.com/office/drawing/2014/main" xmlns="" id="{CDFDB037-0B2B-48DF-A42B-9BE30EFA6A18}"/>
              </a:ext>
            </a:extLst>
          </p:cNvPr>
          <p:cNvCxnSpPr/>
          <p:nvPr userDrawn="1"/>
        </p:nvCxnSpPr>
        <p:spPr>
          <a:xfrm>
            <a:off x="0" y="1143000"/>
            <a:ext cx="9144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0235974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2780928"/>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sp>
        <p:nvSpPr>
          <p:cNvPr id="2" name="Date Placeholder 3"/>
          <p:cNvSpPr>
            <a:spLocks noGrp="1"/>
          </p:cNvSpPr>
          <p:nvPr>
            <p:ph type="dt" sz="half" idx="10"/>
          </p:nvPr>
        </p:nvSpPr>
        <p:spPr>
          <a:xfrm>
            <a:off x="457200" y="6356354"/>
            <a:ext cx="1738536" cy="365125"/>
          </a:xfrm>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sz="2000">
                <a:latin typeface="Arial" panose="020B0604020202020204" pitchFamily="34" charset="0"/>
                <a:cs typeface="Arial" panose="020B0604020202020204" pitchFamily="34" charset="0"/>
              </a:defRPr>
            </a:lvl1pPr>
          </a:lstStyle>
          <a:p>
            <a:pPr>
              <a:defRPr/>
            </a:pPr>
            <a:fld id="{D5EBA67E-7B4D-4AB0-BEA8-28D80A74962E}" type="slidenum">
              <a:rPr lang="en-US" smtClean="0">
                <a:solidFill>
                  <a:prstClr val="black">
                    <a:tint val="75000"/>
                  </a:prstClr>
                </a:solidFill>
              </a:rPr>
              <a:pPr>
                <a:defRPr/>
              </a:pPr>
              <a:t>‹#›</a:t>
            </a:fld>
            <a:endParaRPr lang="en-US" dirty="0">
              <a:solidFill>
                <a:prstClr val="black">
                  <a:tint val="75000"/>
                </a:prstClr>
              </a:solidFill>
            </a:endParaRPr>
          </a:p>
        </p:txBody>
      </p:sp>
      <p:pic>
        <p:nvPicPr>
          <p:cNvPr id="5"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245155" y="3023422"/>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323528" y="2790056"/>
            <a:ext cx="8229600" cy="1143000"/>
          </a:xfrm>
        </p:spPr>
        <p:txBody>
          <a:bodyPr/>
          <a:lstStyle>
            <a:lvl1pPr>
              <a:defRPr sz="3600" b="1">
                <a:solidFill>
                  <a:schemeClr val="bg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xmlns="" val="353374102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378827" y="233366"/>
            <a:ext cx="688975" cy="676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lgn="l">
              <a:defRPr sz="4000" b="0">
                <a:solidFill>
                  <a:schemeClr val="tx1"/>
                </a:solidFill>
                <a:latin typeface="Arial" panose="020B0604020202020204" pitchFamily="34" charset="0"/>
                <a:ea typeface="Arial Unicode MS" pitchFamily="34" charset="-128"/>
                <a:cs typeface="Arial" panose="020B0604020202020204" pitchFamily="34" charset="0"/>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4"/>
            <a:ext cx="2133600" cy="365125"/>
          </a:xfrm>
        </p:spPr>
        <p:txBody>
          <a:bodyPr/>
          <a:lstStyle>
            <a:lvl1pPr>
              <a:defRPr sz="2000">
                <a:latin typeface="Arial" panose="020B0604020202020204" pitchFamily="34" charset="0"/>
                <a:cs typeface="Arial" panose="020B0604020202020204" pitchFamily="34" charset="0"/>
              </a:defRPr>
            </a:lvl1pPr>
          </a:lstStyle>
          <a:p>
            <a:pPr>
              <a:defRPr/>
            </a:pPr>
            <a:fld id="{25E0BFFC-8D92-4980-80AF-4F6590FB2DB3}" type="slidenum">
              <a:rPr lang="en-US" smtClean="0"/>
              <a:pPr>
                <a:defRPr/>
              </a:pPr>
              <a:t>‹#›</a:t>
            </a:fld>
            <a:endParaRPr lang="en-US" dirty="0"/>
          </a:p>
        </p:txBody>
      </p:sp>
      <p:sp>
        <p:nvSpPr>
          <p:cNvPr id="8" name="Text Placeholder 2">
            <a:extLst>
              <a:ext uri="{FF2B5EF4-FFF2-40B4-BE49-F238E27FC236}">
                <a16:creationId xmlns:a16="http://schemas.microsoft.com/office/drawing/2014/main" xmlns="" id="{F90776B0-C322-43B7-9E24-46B2679BE61B}"/>
              </a:ext>
            </a:extLst>
          </p:cNvPr>
          <p:cNvSpPr>
            <a:spLocks noGrp="1"/>
          </p:cNvSpPr>
          <p:nvPr>
            <p:ph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961822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378828" y="233368"/>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lgn="l">
              <a:defRPr sz="3000" b="0">
                <a:solidFill>
                  <a:schemeClr val="tx1"/>
                </a:solidFill>
                <a:latin typeface="Arial" panose="020B0604020202020204" pitchFamily="34" charset="0"/>
                <a:ea typeface="Arial Unicode MS" pitchFamily="34" charset="-128"/>
                <a:cs typeface="Arial" panose="020B0604020202020204" pitchFamily="34" charset="0"/>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6"/>
            <a:ext cx="2133600" cy="365125"/>
          </a:xfrm>
        </p:spPr>
        <p:txBody>
          <a:bodyPr/>
          <a:lstStyle>
            <a:lvl1pPr>
              <a:defRPr sz="1500">
                <a:latin typeface="Arial" panose="020B0604020202020204" pitchFamily="34" charset="0"/>
                <a:cs typeface="Arial" panose="020B0604020202020204" pitchFamily="34" charset="0"/>
              </a:defRPr>
            </a:lvl1pPr>
          </a:lstStyle>
          <a:p>
            <a:pPr>
              <a:defRPr/>
            </a:pPr>
            <a:fld id="{25E0BFFC-8D92-4980-80AF-4F6590FB2DB3}" type="slidenum">
              <a:rPr lang="en-US" smtClean="0"/>
              <a:pPr>
                <a:defRPr/>
              </a:pPr>
              <a:t>‹#›</a:t>
            </a:fld>
            <a:endParaRPr lang="en-US" dirty="0"/>
          </a:p>
        </p:txBody>
      </p:sp>
      <p:sp>
        <p:nvSpPr>
          <p:cNvPr id="8" name="Text Placeholder 2">
            <a:extLst>
              <a:ext uri="{FF2B5EF4-FFF2-40B4-BE49-F238E27FC236}">
                <a16:creationId xmlns:a16="http://schemas.microsoft.com/office/drawing/2014/main" xmlns="" id="{F90776B0-C322-43B7-9E24-46B2679BE61B}"/>
              </a:ext>
            </a:extLst>
          </p:cNvPr>
          <p:cNvSpPr>
            <a:spLocks noGrp="1"/>
          </p:cNvSpPr>
          <p:nvPr>
            <p:ph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865583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AC12FB-205D-496A-829F-942F59A056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489347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67036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80611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360728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34155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121199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340008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5EBA67E-7B4D-4AB0-BEA8-28D80A74962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757545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942518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84F06C-09CB-486D-8606-F716D165B5A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893123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E0BFFC-8D92-4980-80AF-4F6590FB2D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658336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0BD85-D9CE-41BA-A454-64386F04515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090910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8" y="233368"/>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defRPr sz="2700" b="1">
                <a:solidFill>
                  <a:schemeClr val="tx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6"/>
            <a:ext cx="2133600" cy="365125"/>
          </a:xfrm>
        </p:spPr>
        <p:txBody>
          <a:bodyPr/>
          <a:lstStyle>
            <a:lvl1pPr>
              <a:defRPr sz="1500">
                <a:latin typeface="Arial" panose="020B0604020202020204" pitchFamily="34" charset="0"/>
                <a:cs typeface="Arial" panose="020B0604020202020204" pitchFamily="34" charset="0"/>
              </a:defRPr>
            </a:lvl1pPr>
          </a:lstStyle>
          <a:p>
            <a:pPr>
              <a:defRPr/>
            </a:pPr>
            <a:fld id="{25E0BFFC-8D92-4980-80AF-4F6590FB2DB3}"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xmlns="" id="{55224C6B-85DD-4FFC-A09D-DEFFD06EAC11}"/>
              </a:ext>
            </a:extLst>
          </p:cNvPr>
          <p:cNvSpPr txBox="1"/>
          <p:nvPr userDrawn="1"/>
        </p:nvSpPr>
        <p:spPr>
          <a:xfrm>
            <a:off x="457200" y="6356354"/>
            <a:ext cx="4937760" cy="19620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2020/21 MDDA Q3 PRESENTATION</a:t>
            </a:r>
          </a:p>
        </p:txBody>
      </p:sp>
      <p:cxnSp>
        <p:nvCxnSpPr>
          <p:cNvPr id="4" name="Straight Connector 3">
            <a:extLst>
              <a:ext uri="{FF2B5EF4-FFF2-40B4-BE49-F238E27FC236}">
                <a16:creationId xmlns:a16="http://schemas.microsoft.com/office/drawing/2014/main" xmlns="" id="{CDFDB037-0B2B-48DF-A42B-9BE30EFA6A18}"/>
              </a:ext>
            </a:extLst>
          </p:cNvPr>
          <p:cNvCxnSpPr/>
          <p:nvPr userDrawn="1"/>
        </p:nvCxnSpPr>
        <p:spPr>
          <a:xfrm>
            <a:off x="0" y="1143000"/>
            <a:ext cx="9144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97529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2780928"/>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2400" dirty="0">
              <a:solidFill>
                <a:prstClr val="white"/>
              </a:solidFill>
            </a:endParaRPr>
          </a:p>
          <a:p>
            <a:pPr fontAlgn="auto">
              <a:spcAft>
                <a:spcPts val="0"/>
              </a:spcAft>
              <a:defRPr/>
            </a:pPr>
            <a:endParaRPr lang="en-US" sz="2250" b="1" i="1" dirty="0">
              <a:solidFill>
                <a:prstClr val="black"/>
              </a:solidFill>
            </a:endParaRPr>
          </a:p>
        </p:txBody>
      </p:sp>
      <p:sp>
        <p:nvSpPr>
          <p:cNvPr id="2" name="Date Placeholder 3"/>
          <p:cNvSpPr>
            <a:spLocks noGrp="1"/>
          </p:cNvSpPr>
          <p:nvPr>
            <p:ph type="dt" sz="half" idx="10"/>
          </p:nvPr>
        </p:nvSpPr>
        <p:spPr>
          <a:xfrm>
            <a:off x="457200" y="6356356"/>
            <a:ext cx="1738536" cy="365125"/>
          </a:xfrm>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sz="1500">
                <a:latin typeface="Arial" panose="020B0604020202020204" pitchFamily="34" charset="0"/>
                <a:cs typeface="Arial" panose="020B0604020202020204" pitchFamily="34" charset="0"/>
              </a:defRPr>
            </a:lvl1pPr>
          </a:lstStyle>
          <a:p>
            <a:pPr>
              <a:defRPr/>
            </a:pPr>
            <a:fld id="{D5EBA67E-7B4D-4AB0-BEA8-28D80A74962E}" type="slidenum">
              <a:rPr lang="en-US" smtClean="0">
                <a:solidFill>
                  <a:prstClr val="black">
                    <a:tint val="75000"/>
                  </a:prstClr>
                </a:solidFill>
              </a:rPr>
              <a:pPr>
                <a:defRPr/>
              </a:pPr>
              <a:t>‹#›</a:t>
            </a:fld>
            <a:endParaRPr lang="en-US" dirty="0">
              <a:solidFill>
                <a:prstClr val="black">
                  <a:tint val="75000"/>
                </a:prstClr>
              </a:solidFill>
            </a:endParaRPr>
          </a:p>
        </p:txBody>
      </p:sp>
      <p:pic>
        <p:nvPicPr>
          <p:cNvPr id="5"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245156" y="3023424"/>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323528" y="2790056"/>
            <a:ext cx="8229600" cy="1143000"/>
          </a:xfrm>
        </p:spPr>
        <p:txBody>
          <a:bodyPr/>
          <a:lstStyle>
            <a:lvl1pPr>
              <a:defRPr sz="2700" b="1">
                <a:solidFill>
                  <a:schemeClr val="bg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xmlns="" val="1784576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378828" y="233368"/>
            <a:ext cx="688975" cy="676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lgn="l">
              <a:defRPr sz="3000" b="0">
                <a:solidFill>
                  <a:schemeClr val="tx1"/>
                </a:solidFill>
                <a:latin typeface="Arial" panose="020B0604020202020204" pitchFamily="34" charset="0"/>
                <a:ea typeface="Arial Unicode MS" pitchFamily="34" charset="-128"/>
                <a:cs typeface="Arial" panose="020B0604020202020204" pitchFamily="34" charset="0"/>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6"/>
            <a:ext cx="2133600" cy="365125"/>
          </a:xfrm>
        </p:spPr>
        <p:txBody>
          <a:bodyPr/>
          <a:lstStyle>
            <a:lvl1pPr>
              <a:defRPr sz="1500">
                <a:latin typeface="Arial" panose="020B0604020202020204" pitchFamily="34" charset="0"/>
                <a:cs typeface="Arial" panose="020B0604020202020204" pitchFamily="34" charset="0"/>
              </a:defRPr>
            </a:lvl1pPr>
          </a:lstStyle>
          <a:p>
            <a:pPr>
              <a:defRPr/>
            </a:pPr>
            <a:fld id="{25E0BFFC-8D92-4980-80AF-4F6590FB2DB3}" type="slidenum">
              <a:rPr lang="en-US" smtClean="0"/>
              <a:pPr>
                <a:defRPr/>
              </a:pPr>
              <a:t>‹#›</a:t>
            </a:fld>
            <a:endParaRPr lang="en-US" dirty="0"/>
          </a:p>
        </p:txBody>
      </p:sp>
      <p:sp>
        <p:nvSpPr>
          <p:cNvPr id="8" name="Text Placeholder 2">
            <a:extLst>
              <a:ext uri="{FF2B5EF4-FFF2-40B4-BE49-F238E27FC236}">
                <a16:creationId xmlns:a16="http://schemas.microsoft.com/office/drawing/2014/main" xmlns="" id="{F90776B0-C322-43B7-9E24-46B2679BE61B}"/>
              </a:ext>
            </a:extLst>
          </p:cNvPr>
          <p:cNvSpPr>
            <a:spLocks noGrp="1"/>
          </p:cNvSpPr>
          <p:nvPr>
            <p:ph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274152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127E46-D650-43DE-AEB4-B1E2F815A419}"/>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ABF0A1AB-EA72-46F0-900E-CB9627899B8C}"/>
              </a:ext>
            </a:extLst>
          </p:cNvPr>
          <p:cNvSpPr>
            <a:spLocks noGrp="1"/>
          </p:cNvSpPr>
          <p:nvPr>
            <p:ph type="dt" sz="half" idx="10"/>
          </p:nvPr>
        </p:nvSpPr>
        <p:spPr/>
        <p:txBody>
          <a:bodyPr/>
          <a:lstStyle/>
          <a:p>
            <a:pPr>
              <a:defRPr/>
            </a:pPr>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xmlns="" id="{AB250F23-F5CD-4382-82BF-EEFBF3542808}"/>
              </a:ext>
            </a:extLst>
          </p:cNvPr>
          <p:cNvSpPr>
            <a:spLocks noGrp="1"/>
          </p:cNvSpPr>
          <p:nvPr>
            <p:ph type="ftr" sz="quarter" idx="11"/>
          </p:nvPr>
        </p:nvSpPr>
        <p:spPr/>
        <p:txBody>
          <a:body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xmlns="" id="{B5409A87-FC72-4A53-856E-3A22DD7E9148}"/>
              </a:ext>
            </a:extLst>
          </p:cNvPr>
          <p:cNvSpPr>
            <a:spLocks noGrp="1"/>
          </p:cNvSpPr>
          <p:nvPr>
            <p:ph type="sldNum" sz="quarter" idx="12"/>
          </p:nvPr>
        </p:nvSpPr>
        <p:spPr/>
        <p:txBody>
          <a:bodyPr/>
          <a:lstStyle/>
          <a:p>
            <a:pPr>
              <a:defRPr/>
            </a:pPr>
            <a:fld id="{85E81024-E309-4157-B977-B245F344488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240709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8393408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A74D48-FA75-4EE2-BA3B-45EF12400B6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081E6FF4-D832-45E2-84E6-B62F7811617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2E62A218-6A3B-49DF-943D-E1CE1787EF00}"/>
              </a:ext>
            </a:extLst>
          </p:cNvPr>
          <p:cNvSpPr>
            <a:spLocks noGrp="1"/>
          </p:cNvSpPr>
          <p:nvPr>
            <p:ph type="dt" sz="half" idx="10"/>
          </p:nvPr>
        </p:nvSpPr>
        <p:spPr/>
        <p:txBody>
          <a:bodyPr/>
          <a:lstStyle/>
          <a:p>
            <a:fld id="{21D83C38-D2F0-489B-AF28-4E3A8D13DCCD}" type="datetimeFigureOut">
              <a:rPr lang="en-ZA" smtClean="0"/>
              <a:pPr/>
              <a:t>2022/08/24</a:t>
            </a:fld>
            <a:endParaRPr lang="en-ZA"/>
          </a:p>
        </p:txBody>
      </p:sp>
      <p:sp>
        <p:nvSpPr>
          <p:cNvPr id="5" name="Footer Placeholder 4">
            <a:extLst>
              <a:ext uri="{FF2B5EF4-FFF2-40B4-BE49-F238E27FC236}">
                <a16:creationId xmlns:a16="http://schemas.microsoft.com/office/drawing/2014/main" xmlns="" id="{52CFA54D-3762-4E07-8807-37ABFD9602F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3D54BFB8-762F-4B5A-9A93-F5279D9DC44B}"/>
              </a:ext>
            </a:extLst>
          </p:cNvPr>
          <p:cNvSpPr>
            <a:spLocks noGrp="1"/>
          </p:cNvSpPr>
          <p:nvPr>
            <p:ph type="sldNum" sz="quarter" idx="12"/>
          </p:nvPr>
        </p:nvSpPr>
        <p:spPr/>
        <p:txBody>
          <a:bodyPr/>
          <a:lstStyle/>
          <a:p>
            <a:fld id="{58C65A21-B9A1-4374-9E44-61581F0B10BA}" type="slidenum">
              <a:rPr lang="en-ZA" smtClean="0"/>
              <a:pPr/>
              <a:t>‹#›</a:t>
            </a:fld>
            <a:endParaRPr lang="en-ZA"/>
          </a:p>
        </p:txBody>
      </p:sp>
    </p:spTree>
    <p:extLst>
      <p:ext uri="{BB962C8B-B14F-4D97-AF65-F5344CB8AC3E}">
        <p14:creationId xmlns:p14="http://schemas.microsoft.com/office/powerpoint/2010/main" xmlns="" val="417896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3D41CD-F59F-4B2F-BE31-92DA8EB990CC}"/>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753B7852-4B02-4A70-83F5-EF2C3E7D8F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DA2CDCC2-459C-485D-88CF-28B2F9730213}"/>
              </a:ext>
            </a:extLst>
          </p:cNvPr>
          <p:cNvSpPr>
            <a:spLocks noGrp="1"/>
          </p:cNvSpPr>
          <p:nvPr>
            <p:ph type="dt" sz="half" idx="10"/>
          </p:nvPr>
        </p:nvSpPr>
        <p:spPr/>
        <p:txBody>
          <a:bodyPr/>
          <a:lstStyle/>
          <a:p>
            <a:fld id="{21D83C38-D2F0-489B-AF28-4E3A8D13DCCD}" type="datetimeFigureOut">
              <a:rPr lang="en-ZA" smtClean="0"/>
              <a:pPr/>
              <a:t>2022/08/24</a:t>
            </a:fld>
            <a:endParaRPr lang="en-ZA"/>
          </a:p>
        </p:txBody>
      </p:sp>
      <p:sp>
        <p:nvSpPr>
          <p:cNvPr id="5" name="Footer Placeholder 4">
            <a:extLst>
              <a:ext uri="{FF2B5EF4-FFF2-40B4-BE49-F238E27FC236}">
                <a16:creationId xmlns:a16="http://schemas.microsoft.com/office/drawing/2014/main" xmlns="" id="{290B5EB4-39C3-45BB-8E9F-922AE1C1035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F1ADB782-A16A-436D-B3F9-CF897BA30C39}"/>
              </a:ext>
            </a:extLst>
          </p:cNvPr>
          <p:cNvSpPr>
            <a:spLocks noGrp="1"/>
          </p:cNvSpPr>
          <p:nvPr>
            <p:ph type="sldNum" sz="quarter" idx="12"/>
          </p:nvPr>
        </p:nvSpPr>
        <p:spPr/>
        <p:txBody>
          <a:bodyPr/>
          <a:lstStyle/>
          <a:p>
            <a:fld id="{58C65A21-B9A1-4374-9E44-61581F0B10BA}" type="slidenum">
              <a:rPr lang="en-ZA" smtClean="0"/>
              <a:pPr/>
              <a:t>‹#›</a:t>
            </a:fld>
            <a:endParaRPr lang="en-ZA"/>
          </a:p>
        </p:txBody>
      </p:sp>
    </p:spTree>
    <p:extLst>
      <p:ext uri="{BB962C8B-B14F-4D97-AF65-F5344CB8AC3E}">
        <p14:creationId xmlns:p14="http://schemas.microsoft.com/office/powerpoint/2010/main" xmlns="" val="56389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DB4E8B-45AC-4E4B-ADF6-98FD8BD879B0}"/>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xmlns="" id="{BF00AEFD-A8AE-4E78-8096-51EE5D941977}"/>
              </a:ext>
            </a:extLst>
          </p:cNvPr>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C4137B6-DAE5-443A-AB52-27BB6B1C69B2}"/>
              </a:ext>
            </a:extLst>
          </p:cNvPr>
          <p:cNvSpPr>
            <a:spLocks noGrp="1"/>
          </p:cNvSpPr>
          <p:nvPr>
            <p:ph type="dt" sz="half" idx="10"/>
          </p:nvPr>
        </p:nvSpPr>
        <p:spPr/>
        <p:txBody>
          <a:bodyPr/>
          <a:lstStyle/>
          <a:p>
            <a:fld id="{21D83C38-D2F0-489B-AF28-4E3A8D13DCCD}" type="datetimeFigureOut">
              <a:rPr lang="en-ZA" smtClean="0"/>
              <a:pPr/>
              <a:t>2022/08/24</a:t>
            </a:fld>
            <a:endParaRPr lang="en-ZA"/>
          </a:p>
        </p:txBody>
      </p:sp>
      <p:sp>
        <p:nvSpPr>
          <p:cNvPr id="5" name="Footer Placeholder 4">
            <a:extLst>
              <a:ext uri="{FF2B5EF4-FFF2-40B4-BE49-F238E27FC236}">
                <a16:creationId xmlns:a16="http://schemas.microsoft.com/office/drawing/2014/main" xmlns="" id="{DEF9F303-6E7D-4941-AE09-9F08329568F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80FDFDDB-EF9A-4195-98CF-1153177F2CA5}"/>
              </a:ext>
            </a:extLst>
          </p:cNvPr>
          <p:cNvSpPr>
            <a:spLocks noGrp="1"/>
          </p:cNvSpPr>
          <p:nvPr>
            <p:ph type="sldNum" sz="quarter" idx="12"/>
          </p:nvPr>
        </p:nvSpPr>
        <p:spPr/>
        <p:txBody>
          <a:bodyPr/>
          <a:lstStyle/>
          <a:p>
            <a:fld id="{58C65A21-B9A1-4374-9E44-61581F0B10BA}" type="slidenum">
              <a:rPr lang="en-ZA" smtClean="0"/>
              <a:pPr/>
              <a:t>‹#›</a:t>
            </a:fld>
            <a:endParaRPr lang="en-ZA"/>
          </a:p>
        </p:txBody>
      </p:sp>
    </p:spTree>
    <p:extLst>
      <p:ext uri="{BB962C8B-B14F-4D97-AF65-F5344CB8AC3E}">
        <p14:creationId xmlns:p14="http://schemas.microsoft.com/office/powerpoint/2010/main" xmlns="" val="1633378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557A7B-01F4-48D2-B7AF-5D2FEF597BE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B387640E-C6ED-46BF-B678-615B52A1C930}"/>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A4EB2BB9-FA02-4066-8921-1DB767A776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4C8D16E4-54BB-4BE4-878C-166A7E606792}"/>
              </a:ext>
            </a:extLst>
          </p:cNvPr>
          <p:cNvSpPr>
            <a:spLocks noGrp="1"/>
          </p:cNvSpPr>
          <p:nvPr>
            <p:ph type="dt" sz="half" idx="10"/>
          </p:nvPr>
        </p:nvSpPr>
        <p:spPr/>
        <p:txBody>
          <a:bodyPr/>
          <a:lstStyle/>
          <a:p>
            <a:fld id="{21D83C38-D2F0-489B-AF28-4E3A8D13DCCD}" type="datetimeFigureOut">
              <a:rPr lang="en-ZA" smtClean="0"/>
              <a:pPr/>
              <a:t>2022/08/24</a:t>
            </a:fld>
            <a:endParaRPr lang="en-ZA"/>
          </a:p>
        </p:txBody>
      </p:sp>
      <p:sp>
        <p:nvSpPr>
          <p:cNvPr id="6" name="Footer Placeholder 5">
            <a:extLst>
              <a:ext uri="{FF2B5EF4-FFF2-40B4-BE49-F238E27FC236}">
                <a16:creationId xmlns:a16="http://schemas.microsoft.com/office/drawing/2014/main" xmlns="" id="{1C25EE66-27D7-4860-B934-8EE605C78FE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3D5FA51E-B9EF-44C0-B11B-352F1C6E48B0}"/>
              </a:ext>
            </a:extLst>
          </p:cNvPr>
          <p:cNvSpPr>
            <a:spLocks noGrp="1"/>
          </p:cNvSpPr>
          <p:nvPr>
            <p:ph type="sldNum" sz="quarter" idx="12"/>
          </p:nvPr>
        </p:nvSpPr>
        <p:spPr/>
        <p:txBody>
          <a:bodyPr/>
          <a:lstStyle/>
          <a:p>
            <a:fld id="{58C65A21-B9A1-4374-9E44-61581F0B10BA}" type="slidenum">
              <a:rPr lang="en-ZA" smtClean="0"/>
              <a:pPr/>
              <a:t>‹#›</a:t>
            </a:fld>
            <a:endParaRPr lang="en-ZA"/>
          </a:p>
        </p:txBody>
      </p:sp>
    </p:spTree>
    <p:extLst>
      <p:ext uri="{BB962C8B-B14F-4D97-AF65-F5344CB8AC3E}">
        <p14:creationId xmlns:p14="http://schemas.microsoft.com/office/powerpoint/2010/main" xmlns="" val="17292881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9C1386-36AA-418F-89D2-904D9C492450}"/>
              </a:ext>
            </a:extLst>
          </p:cNvPr>
          <p:cNvSpPr>
            <a:spLocks noGrp="1"/>
          </p:cNvSpPr>
          <p:nvPr>
            <p:ph type="title"/>
          </p:nvPr>
        </p:nvSpPr>
        <p:spPr>
          <a:xfrm>
            <a:off x="630238" y="365127"/>
            <a:ext cx="78867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5682CD25-C915-4AF9-AC31-51846A291B11}"/>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5D6B5DC-F6DB-452D-88D0-F31BE26C1839}"/>
              </a:ext>
            </a:extLst>
          </p:cNvPr>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B9F1B647-26E5-4F00-AA94-382631FBBE39}"/>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AFA6D20-05BC-4584-8BC7-CB182D7AE2F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1D9A2EBE-DC64-4A43-A578-1387778B7656}"/>
              </a:ext>
            </a:extLst>
          </p:cNvPr>
          <p:cNvSpPr>
            <a:spLocks noGrp="1"/>
          </p:cNvSpPr>
          <p:nvPr>
            <p:ph type="dt" sz="half" idx="10"/>
          </p:nvPr>
        </p:nvSpPr>
        <p:spPr/>
        <p:txBody>
          <a:bodyPr/>
          <a:lstStyle/>
          <a:p>
            <a:fld id="{21D83C38-D2F0-489B-AF28-4E3A8D13DCCD}" type="datetimeFigureOut">
              <a:rPr lang="en-ZA" smtClean="0"/>
              <a:pPr/>
              <a:t>2022/08/24</a:t>
            </a:fld>
            <a:endParaRPr lang="en-ZA"/>
          </a:p>
        </p:txBody>
      </p:sp>
      <p:sp>
        <p:nvSpPr>
          <p:cNvPr id="8" name="Footer Placeholder 7">
            <a:extLst>
              <a:ext uri="{FF2B5EF4-FFF2-40B4-BE49-F238E27FC236}">
                <a16:creationId xmlns:a16="http://schemas.microsoft.com/office/drawing/2014/main" xmlns="" id="{CCC9489F-0C3A-40F0-950E-BA1B667E512E}"/>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xmlns="" id="{C47E10ED-1090-4EDC-9081-21F939482682}"/>
              </a:ext>
            </a:extLst>
          </p:cNvPr>
          <p:cNvSpPr>
            <a:spLocks noGrp="1"/>
          </p:cNvSpPr>
          <p:nvPr>
            <p:ph type="sldNum" sz="quarter" idx="12"/>
          </p:nvPr>
        </p:nvSpPr>
        <p:spPr/>
        <p:txBody>
          <a:bodyPr/>
          <a:lstStyle/>
          <a:p>
            <a:fld id="{58C65A21-B9A1-4374-9E44-61581F0B10BA}" type="slidenum">
              <a:rPr lang="en-ZA" smtClean="0"/>
              <a:pPr/>
              <a:t>‹#›</a:t>
            </a:fld>
            <a:endParaRPr lang="en-ZA"/>
          </a:p>
        </p:txBody>
      </p:sp>
    </p:spTree>
    <p:extLst>
      <p:ext uri="{BB962C8B-B14F-4D97-AF65-F5344CB8AC3E}">
        <p14:creationId xmlns:p14="http://schemas.microsoft.com/office/powerpoint/2010/main" xmlns="" val="5270403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B78742-068F-4290-826A-FE4AC5A05AF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95F99C26-FC38-4E09-A9B6-B4EC2759B0DE}"/>
              </a:ext>
            </a:extLst>
          </p:cNvPr>
          <p:cNvSpPr>
            <a:spLocks noGrp="1"/>
          </p:cNvSpPr>
          <p:nvPr>
            <p:ph type="dt" sz="half" idx="10"/>
          </p:nvPr>
        </p:nvSpPr>
        <p:spPr/>
        <p:txBody>
          <a:bodyPr/>
          <a:lstStyle/>
          <a:p>
            <a:fld id="{21D83C38-D2F0-489B-AF28-4E3A8D13DCCD}" type="datetimeFigureOut">
              <a:rPr lang="en-ZA" smtClean="0"/>
              <a:pPr/>
              <a:t>2022/08/24</a:t>
            </a:fld>
            <a:endParaRPr lang="en-ZA"/>
          </a:p>
        </p:txBody>
      </p:sp>
      <p:sp>
        <p:nvSpPr>
          <p:cNvPr id="4" name="Footer Placeholder 3">
            <a:extLst>
              <a:ext uri="{FF2B5EF4-FFF2-40B4-BE49-F238E27FC236}">
                <a16:creationId xmlns:a16="http://schemas.microsoft.com/office/drawing/2014/main" xmlns="" id="{EB7FA64C-758F-475C-A639-65F9C65F64FA}"/>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xmlns="" id="{07BC74FB-9CF5-452D-8ED6-18048F1A47F2}"/>
              </a:ext>
            </a:extLst>
          </p:cNvPr>
          <p:cNvSpPr>
            <a:spLocks noGrp="1"/>
          </p:cNvSpPr>
          <p:nvPr>
            <p:ph type="sldNum" sz="quarter" idx="12"/>
          </p:nvPr>
        </p:nvSpPr>
        <p:spPr/>
        <p:txBody>
          <a:bodyPr/>
          <a:lstStyle/>
          <a:p>
            <a:fld id="{58C65A21-B9A1-4374-9E44-61581F0B10BA}" type="slidenum">
              <a:rPr lang="en-ZA" smtClean="0"/>
              <a:pPr/>
              <a:t>‹#›</a:t>
            </a:fld>
            <a:endParaRPr lang="en-ZA"/>
          </a:p>
        </p:txBody>
      </p:sp>
    </p:spTree>
    <p:extLst>
      <p:ext uri="{BB962C8B-B14F-4D97-AF65-F5344CB8AC3E}">
        <p14:creationId xmlns:p14="http://schemas.microsoft.com/office/powerpoint/2010/main" xmlns="" val="13039459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B11218A-4896-45C1-8C55-49A9C62DF18A}"/>
              </a:ext>
            </a:extLst>
          </p:cNvPr>
          <p:cNvSpPr>
            <a:spLocks noGrp="1"/>
          </p:cNvSpPr>
          <p:nvPr>
            <p:ph type="dt" sz="half" idx="10"/>
          </p:nvPr>
        </p:nvSpPr>
        <p:spPr/>
        <p:txBody>
          <a:bodyPr/>
          <a:lstStyle/>
          <a:p>
            <a:fld id="{21D83C38-D2F0-489B-AF28-4E3A8D13DCCD}" type="datetimeFigureOut">
              <a:rPr lang="en-ZA" smtClean="0"/>
              <a:pPr/>
              <a:t>2022/08/24</a:t>
            </a:fld>
            <a:endParaRPr lang="en-ZA"/>
          </a:p>
        </p:txBody>
      </p:sp>
      <p:sp>
        <p:nvSpPr>
          <p:cNvPr id="3" name="Footer Placeholder 2">
            <a:extLst>
              <a:ext uri="{FF2B5EF4-FFF2-40B4-BE49-F238E27FC236}">
                <a16:creationId xmlns:a16="http://schemas.microsoft.com/office/drawing/2014/main" xmlns="" id="{0A90FE50-2A23-4BF8-B302-E3921545F5F6}"/>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xmlns="" id="{E8568C25-293B-4E6F-8CAA-0179C81C2C5B}"/>
              </a:ext>
            </a:extLst>
          </p:cNvPr>
          <p:cNvSpPr>
            <a:spLocks noGrp="1"/>
          </p:cNvSpPr>
          <p:nvPr>
            <p:ph type="sldNum" sz="quarter" idx="12"/>
          </p:nvPr>
        </p:nvSpPr>
        <p:spPr/>
        <p:txBody>
          <a:bodyPr/>
          <a:lstStyle/>
          <a:p>
            <a:fld id="{58C65A21-B9A1-4374-9E44-61581F0B10BA}" type="slidenum">
              <a:rPr lang="en-ZA" smtClean="0"/>
              <a:pPr/>
              <a:t>‹#›</a:t>
            </a:fld>
            <a:endParaRPr lang="en-ZA"/>
          </a:p>
        </p:txBody>
      </p:sp>
    </p:spTree>
    <p:extLst>
      <p:ext uri="{BB962C8B-B14F-4D97-AF65-F5344CB8AC3E}">
        <p14:creationId xmlns:p14="http://schemas.microsoft.com/office/powerpoint/2010/main" xmlns="" val="12742452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6494FC-4D94-415C-A3D5-E88EF378F9B6}"/>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FD01C072-6999-4224-84CA-A2530502F388}"/>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580E8BBD-C6DC-42C7-A883-64E4D29F1F21}"/>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ECA4EEEA-2CA5-45E3-88EF-CD492BE4C8FE}"/>
              </a:ext>
            </a:extLst>
          </p:cNvPr>
          <p:cNvSpPr>
            <a:spLocks noGrp="1"/>
          </p:cNvSpPr>
          <p:nvPr>
            <p:ph type="dt" sz="half" idx="10"/>
          </p:nvPr>
        </p:nvSpPr>
        <p:spPr/>
        <p:txBody>
          <a:bodyPr/>
          <a:lstStyle/>
          <a:p>
            <a:fld id="{21D83C38-D2F0-489B-AF28-4E3A8D13DCCD}" type="datetimeFigureOut">
              <a:rPr lang="en-ZA" smtClean="0"/>
              <a:pPr/>
              <a:t>2022/08/24</a:t>
            </a:fld>
            <a:endParaRPr lang="en-ZA"/>
          </a:p>
        </p:txBody>
      </p:sp>
      <p:sp>
        <p:nvSpPr>
          <p:cNvPr id="6" name="Footer Placeholder 5">
            <a:extLst>
              <a:ext uri="{FF2B5EF4-FFF2-40B4-BE49-F238E27FC236}">
                <a16:creationId xmlns:a16="http://schemas.microsoft.com/office/drawing/2014/main" xmlns="" id="{4C543C99-B92F-472C-82D1-97FE8DD5B14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C3043DCD-C80E-4F24-9E98-D9FF7B270B8F}"/>
              </a:ext>
            </a:extLst>
          </p:cNvPr>
          <p:cNvSpPr>
            <a:spLocks noGrp="1"/>
          </p:cNvSpPr>
          <p:nvPr>
            <p:ph type="sldNum" sz="quarter" idx="12"/>
          </p:nvPr>
        </p:nvSpPr>
        <p:spPr/>
        <p:txBody>
          <a:bodyPr/>
          <a:lstStyle/>
          <a:p>
            <a:fld id="{58C65A21-B9A1-4374-9E44-61581F0B10BA}" type="slidenum">
              <a:rPr lang="en-ZA" smtClean="0"/>
              <a:pPr/>
              <a:t>‹#›</a:t>
            </a:fld>
            <a:endParaRPr lang="en-ZA"/>
          </a:p>
        </p:txBody>
      </p:sp>
    </p:spTree>
    <p:extLst>
      <p:ext uri="{BB962C8B-B14F-4D97-AF65-F5344CB8AC3E}">
        <p14:creationId xmlns:p14="http://schemas.microsoft.com/office/powerpoint/2010/main" xmlns="" val="54828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34779D-93E5-4C7B-BF1B-463BCBC32407}"/>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420EAF6C-6C9B-4B7C-AC24-AF32889B9769}"/>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a:extLst>
              <a:ext uri="{FF2B5EF4-FFF2-40B4-BE49-F238E27FC236}">
                <a16:creationId xmlns:a16="http://schemas.microsoft.com/office/drawing/2014/main" xmlns="" id="{5AD821CD-F15E-4F14-8E58-A38A48FB9A7D}"/>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A94A7763-9984-4DEC-9A23-906DBFBDE1F0}"/>
              </a:ext>
            </a:extLst>
          </p:cNvPr>
          <p:cNvSpPr>
            <a:spLocks noGrp="1"/>
          </p:cNvSpPr>
          <p:nvPr>
            <p:ph type="dt" sz="half" idx="10"/>
          </p:nvPr>
        </p:nvSpPr>
        <p:spPr/>
        <p:txBody>
          <a:bodyPr/>
          <a:lstStyle/>
          <a:p>
            <a:fld id="{21D83C38-D2F0-489B-AF28-4E3A8D13DCCD}" type="datetimeFigureOut">
              <a:rPr lang="en-ZA" smtClean="0"/>
              <a:pPr/>
              <a:t>2022/08/24</a:t>
            </a:fld>
            <a:endParaRPr lang="en-ZA"/>
          </a:p>
        </p:txBody>
      </p:sp>
      <p:sp>
        <p:nvSpPr>
          <p:cNvPr id="6" name="Footer Placeholder 5">
            <a:extLst>
              <a:ext uri="{FF2B5EF4-FFF2-40B4-BE49-F238E27FC236}">
                <a16:creationId xmlns:a16="http://schemas.microsoft.com/office/drawing/2014/main" xmlns="" id="{B012C7E7-8791-47CE-974F-38BDF331DB4F}"/>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31B5C509-C3AC-4151-AE93-EC3FBC71CB72}"/>
              </a:ext>
            </a:extLst>
          </p:cNvPr>
          <p:cNvSpPr>
            <a:spLocks noGrp="1"/>
          </p:cNvSpPr>
          <p:nvPr>
            <p:ph type="sldNum" sz="quarter" idx="12"/>
          </p:nvPr>
        </p:nvSpPr>
        <p:spPr/>
        <p:txBody>
          <a:bodyPr/>
          <a:lstStyle/>
          <a:p>
            <a:fld id="{58C65A21-B9A1-4374-9E44-61581F0B10BA}" type="slidenum">
              <a:rPr lang="en-ZA" smtClean="0"/>
              <a:pPr/>
              <a:t>‹#›</a:t>
            </a:fld>
            <a:endParaRPr lang="en-ZA"/>
          </a:p>
        </p:txBody>
      </p:sp>
    </p:spTree>
    <p:extLst>
      <p:ext uri="{BB962C8B-B14F-4D97-AF65-F5344CB8AC3E}">
        <p14:creationId xmlns:p14="http://schemas.microsoft.com/office/powerpoint/2010/main" xmlns="" val="5093500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F374A9-03EA-494E-9EC7-AED38974B9B2}"/>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A648A9EB-9A7D-445B-8810-39D5A0F298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FDEB0BFB-6778-4DF5-B4F3-65563E190B4C}"/>
              </a:ext>
            </a:extLst>
          </p:cNvPr>
          <p:cNvSpPr>
            <a:spLocks noGrp="1"/>
          </p:cNvSpPr>
          <p:nvPr>
            <p:ph type="dt" sz="half" idx="10"/>
          </p:nvPr>
        </p:nvSpPr>
        <p:spPr/>
        <p:txBody>
          <a:bodyPr/>
          <a:lstStyle/>
          <a:p>
            <a:fld id="{21D83C38-D2F0-489B-AF28-4E3A8D13DCCD}" type="datetimeFigureOut">
              <a:rPr lang="en-ZA" smtClean="0"/>
              <a:pPr/>
              <a:t>2022/08/24</a:t>
            </a:fld>
            <a:endParaRPr lang="en-ZA"/>
          </a:p>
        </p:txBody>
      </p:sp>
      <p:sp>
        <p:nvSpPr>
          <p:cNvPr id="5" name="Footer Placeholder 4">
            <a:extLst>
              <a:ext uri="{FF2B5EF4-FFF2-40B4-BE49-F238E27FC236}">
                <a16:creationId xmlns:a16="http://schemas.microsoft.com/office/drawing/2014/main" xmlns="" id="{061383C1-FCB9-4781-A382-62B4D0EB8BF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58D0FB79-E2FE-48AE-95D7-AD0F023C693B}"/>
              </a:ext>
            </a:extLst>
          </p:cNvPr>
          <p:cNvSpPr>
            <a:spLocks noGrp="1"/>
          </p:cNvSpPr>
          <p:nvPr>
            <p:ph type="sldNum" sz="quarter" idx="12"/>
          </p:nvPr>
        </p:nvSpPr>
        <p:spPr/>
        <p:txBody>
          <a:bodyPr/>
          <a:lstStyle/>
          <a:p>
            <a:fld id="{58C65A21-B9A1-4374-9E44-61581F0B10BA}" type="slidenum">
              <a:rPr lang="en-ZA" smtClean="0"/>
              <a:pPr/>
              <a:t>‹#›</a:t>
            </a:fld>
            <a:endParaRPr lang="en-ZA"/>
          </a:p>
        </p:txBody>
      </p:sp>
    </p:spTree>
    <p:extLst>
      <p:ext uri="{BB962C8B-B14F-4D97-AF65-F5344CB8AC3E}">
        <p14:creationId xmlns:p14="http://schemas.microsoft.com/office/powerpoint/2010/main" xmlns="" val="4015828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141512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D2936D6-154F-4B87-84DB-8F4F416F04E8}"/>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C4A28AC3-4224-49E8-AED6-4ABFF1DF700F}"/>
              </a:ext>
            </a:extLst>
          </p:cNvPr>
          <p:cNvSpPr>
            <a:spLocks noGrp="1"/>
          </p:cNvSpPr>
          <p:nvPr>
            <p:ph type="body" orient="vert" idx="1"/>
          </p:nvPr>
        </p:nvSpPr>
        <p:spPr>
          <a:xfrm>
            <a:off x="628651"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E706ED03-EFD3-4577-939F-AED822D41204}"/>
              </a:ext>
            </a:extLst>
          </p:cNvPr>
          <p:cNvSpPr>
            <a:spLocks noGrp="1"/>
          </p:cNvSpPr>
          <p:nvPr>
            <p:ph type="dt" sz="half" idx="10"/>
          </p:nvPr>
        </p:nvSpPr>
        <p:spPr/>
        <p:txBody>
          <a:bodyPr/>
          <a:lstStyle/>
          <a:p>
            <a:fld id="{21D83C38-D2F0-489B-AF28-4E3A8D13DCCD}" type="datetimeFigureOut">
              <a:rPr lang="en-ZA" smtClean="0"/>
              <a:pPr/>
              <a:t>2022/08/24</a:t>
            </a:fld>
            <a:endParaRPr lang="en-ZA"/>
          </a:p>
        </p:txBody>
      </p:sp>
      <p:sp>
        <p:nvSpPr>
          <p:cNvPr id="5" name="Footer Placeholder 4">
            <a:extLst>
              <a:ext uri="{FF2B5EF4-FFF2-40B4-BE49-F238E27FC236}">
                <a16:creationId xmlns:a16="http://schemas.microsoft.com/office/drawing/2014/main" xmlns="" id="{67FEE26F-E317-4BE8-BFFD-3888C085766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B41CC42A-17A2-4108-84A0-3B909471533B}"/>
              </a:ext>
            </a:extLst>
          </p:cNvPr>
          <p:cNvSpPr>
            <a:spLocks noGrp="1"/>
          </p:cNvSpPr>
          <p:nvPr>
            <p:ph type="sldNum" sz="quarter" idx="12"/>
          </p:nvPr>
        </p:nvSpPr>
        <p:spPr/>
        <p:txBody>
          <a:bodyPr/>
          <a:lstStyle/>
          <a:p>
            <a:fld id="{58C65A21-B9A1-4374-9E44-61581F0B10BA}" type="slidenum">
              <a:rPr lang="en-ZA" smtClean="0"/>
              <a:pPr/>
              <a:t>‹#›</a:t>
            </a:fld>
            <a:endParaRPr lang="en-ZA"/>
          </a:p>
        </p:txBody>
      </p:sp>
    </p:spTree>
    <p:extLst>
      <p:ext uri="{BB962C8B-B14F-4D97-AF65-F5344CB8AC3E}">
        <p14:creationId xmlns:p14="http://schemas.microsoft.com/office/powerpoint/2010/main" xmlns="" val="1442229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AC12FB-205D-496A-829F-942F59A056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3856091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9603043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5811167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7057972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879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5579213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5EBA67E-7B4D-4AB0-BEA8-28D80A74962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8962237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5329253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84F06C-09CB-486D-8606-F716D165B5A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25710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1495281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E0BFFC-8D92-4980-80AF-4F6590FB2D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1379985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0BD85-D9CE-41BA-A454-64386F04515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7982992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8" y="233368"/>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defRPr sz="2700" b="1">
                <a:solidFill>
                  <a:schemeClr val="tx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6"/>
            <a:ext cx="2133600" cy="365125"/>
          </a:xfrm>
        </p:spPr>
        <p:txBody>
          <a:bodyPr/>
          <a:lstStyle>
            <a:lvl1pPr>
              <a:defRPr sz="1500">
                <a:latin typeface="Arial" panose="020B0604020202020204" pitchFamily="34" charset="0"/>
                <a:cs typeface="Arial" panose="020B0604020202020204" pitchFamily="34" charset="0"/>
              </a:defRPr>
            </a:lvl1pPr>
          </a:lstStyle>
          <a:p>
            <a:pPr>
              <a:defRPr/>
            </a:pPr>
            <a:fld id="{25E0BFFC-8D92-4980-80AF-4F6590FB2DB3}"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xmlns="" id="{55224C6B-85DD-4FFC-A09D-DEFFD06EAC11}"/>
              </a:ext>
            </a:extLst>
          </p:cNvPr>
          <p:cNvSpPr txBox="1"/>
          <p:nvPr userDrawn="1"/>
        </p:nvSpPr>
        <p:spPr>
          <a:xfrm>
            <a:off x="457200" y="6356354"/>
            <a:ext cx="4937760" cy="19620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2020/21 MDDA Q3 PRESENTATION</a:t>
            </a:r>
          </a:p>
        </p:txBody>
      </p:sp>
      <p:cxnSp>
        <p:nvCxnSpPr>
          <p:cNvPr id="4" name="Straight Connector 3">
            <a:extLst>
              <a:ext uri="{FF2B5EF4-FFF2-40B4-BE49-F238E27FC236}">
                <a16:creationId xmlns:a16="http://schemas.microsoft.com/office/drawing/2014/main" xmlns="" id="{CDFDB037-0B2B-48DF-A42B-9BE30EFA6A18}"/>
              </a:ext>
            </a:extLst>
          </p:cNvPr>
          <p:cNvCxnSpPr/>
          <p:nvPr userDrawn="1"/>
        </p:nvCxnSpPr>
        <p:spPr>
          <a:xfrm>
            <a:off x="0" y="1143000"/>
            <a:ext cx="9144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455349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2780928"/>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2400" dirty="0">
              <a:solidFill>
                <a:prstClr val="white"/>
              </a:solidFill>
            </a:endParaRPr>
          </a:p>
          <a:p>
            <a:pPr fontAlgn="auto">
              <a:spcAft>
                <a:spcPts val="0"/>
              </a:spcAft>
              <a:defRPr/>
            </a:pPr>
            <a:endParaRPr lang="en-US" sz="2250" b="1" i="1" dirty="0">
              <a:solidFill>
                <a:prstClr val="black"/>
              </a:solidFill>
            </a:endParaRPr>
          </a:p>
        </p:txBody>
      </p:sp>
      <p:sp>
        <p:nvSpPr>
          <p:cNvPr id="2" name="Date Placeholder 3"/>
          <p:cNvSpPr>
            <a:spLocks noGrp="1"/>
          </p:cNvSpPr>
          <p:nvPr>
            <p:ph type="dt" sz="half" idx="10"/>
          </p:nvPr>
        </p:nvSpPr>
        <p:spPr>
          <a:xfrm>
            <a:off x="457200" y="6356356"/>
            <a:ext cx="1738536" cy="365125"/>
          </a:xfrm>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sz="1500">
                <a:latin typeface="Arial" panose="020B0604020202020204" pitchFamily="34" charset="0"/>
                <a:cs typeface="Arial" panose="020B0604020202020204" pitchFamily="34" charset="0"/>
              </a:defRPr>
            </a:lvl1pPr>
          </a:lstStyle>
          <a:p>
            <a:pPr>
              <a:defRPr/>
            </a:pPr>
            <a:fld id="{D5EBA67E-7B4D-4AB0-BEA8-28D80A74962E}" type="slidenum">
              <a:rPr lang="en-US" smtClean="0">
                <a:solidFill>
                  <a:prstClr val="black">
                    <a:tint val="75000"/>
                  </a:prstClr>
                </a:solidFill>
              </a:rPr>
              <a:pPr>
                <a:defRPr/>
              </a:pPr>
              <a:t>‹#›</a:t>
            </a:fld>
            <a:endParaRPr lang="en-US" dirty="0">
              <a:solidFill>
                <a:prstClr val="black">
                  <a:tint val="75000"/>
                </a:prstClr>
              </a:solidFill>
            </a:endParaRPr>
          </a:p>
        </p:txBody>
      </p:sp>
      <p:pic>
        <p:nvPicPr>
          <p:cNvPr id="5"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245156" y="3023424"/>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323528" y="2790056"/>
            <a:ext cx="8229600" cy="1143000"/>
          </a:xfrm>
        </p:spPr>
        <p:txBody>
          <a:bodyPr/>
          <a:lstStyle>
            <a:lvl1pPr>
              <a:defRPr sz="2700" b="1">
                <a:solidFill>
                  <a:schemeClr val="bg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xmlns="" val="29840000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378828" y="233368"/>
            <a:ext cx="688975" cy="676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lgn="l">
              <a:defRPr sz="3000" b="0">
                <a:solidFill>
                  <a:schemeClr val="tx1"/>
                </a:solidFill>
                <a:latin typeface="Arial" panose="020B0604020202020204" pitchFamily="34" charset="0"/>
                <a:ea typeface="Arial Unicode MS" pitchFamily="34" charset="-128"/>
                <a:cs typeface="Arial" panose="020B0604020202020204" pitchFamily="34" charset="0"/>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6"/>
            <a:ext cx="2133600" cy="365125"/>
          </a:xfrm>
        </p:spPr>
        <p:txBody>
          <a:bodyPr/>
          <a:lstStyle>
            <a:lvl1pPr>
              <a:defRPr sz="1500">
                <a:latin typeface="Arial" panose="020B0604020202020204" pitchFamily="34" charset="0"/>
                <a:cs typeface="Arial" panose="020B0604020202020204" pitchFamily="34" charset="0"/>
              </a:defRPr>
            </a:lvl1pPr>
          </a:lstStyle>
          <a:p>
            <a:pPr>
              <a:defRPr/>
            </a:pPr>
            <a:fld id="{25E0BFFC-8D92-4980-80AF-4F6590FB2DB3}" type="slidenum">
              <a:rPr lang="en-US" smtClean="0"/>
              <a:pPr>
                <a:defRPr/>
              </a:pPr>
              <a:t>‹#›</a:t>
            </a:fld>
            <a:endParaRPr lang="en-US" dirty="0"/>
          </a:p>
        </p:txBody>
      </p:sp>
      <p:sp>
        <p:nvSpPr>
          <p:cNvPr id="8" name="Text Placeholder 2">
            <a:extLst>
              <a:ext uri="{FF2B5EF4-FFF2-40B4-BE49-F238E27FC236}">
                <a16:creationId xmlns:a16="http://schemas.microsoft.com/office/drawing/2014/main" xmlns="" id="{F90776B0-C322-43B7-9E24-46B2679BE61B}"/>
              </a:ext>
            </a:extLst>
          </p:cNvPr>
          <p:cNvSpPr>
            <a:spLocks noGrp="1"/>
          </p:cNvSpPr>
          <p:nvPr>
            <p:ph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8396727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AC12FB-205D-496A-829F-942F59A056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557577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7665585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8469149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4606510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060837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440998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8361935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5EBA67E-7B4D-4AB0-BEA8-28D80A74962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8678247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6815840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84F06C-09CB-486D-8606-F716D165B5A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8119109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E0BFFC-8D92-4980-80AF-4F6590FB2D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8164828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0BD85-D9CE-41BA-A454-64386F04515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3523343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8" y="233368"/>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defRPr sz="2700" b="1">
                <a:solidFill>
                  <a:schemeClr val="tx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6"/>
            <a:ext cx="2133600" cy="365125"/>
          </a:xfrm>
        </p:spPr>
        <p:txBody>
          <a:bodyPr/>
          <a:lstStyle>
            <a:lvl1pPr>
              <a:defRPr sz="1500">
                <a:latin typeface="Arial" panose="020B0604020202020204" pitchFamily="34" charset="0"/>
                <a:cs typeface="Arial" panose="020B0604020202020204" pitchFamily="34" charset="0"/>
              </a:defRPr>
            </a:lvl1pPr>
          </a:lstStyle>
          <a:p>
            <a:pPr>
              <a:defRPr/>
            </a:pPr>
            <a:fld id="{25E0BFFC-8D92-4980-80AF-4F6590FB2DB3}"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xmlns="" id="{55224C6B-85DD-4FFC-A09D-DEFFD06EAC11}"/>
              </a:ext>
            </a:extLst>
          </p:cNvPr>
          <p:cNvSpPr txBox="1"/>
          <p:nvPr userDrawn="1"/>
        </p:nvSpPr>
        <p:spPr>
          <a:xfrm>
            <a:off x="457200" y="6356354"/>
            <a:ext cx="4937760" cy="184666"/>
          </a:xfrm>
          <a:prstGeom prst="rect">
            <a:avLst/>
          </a:prstGeom>
          <a:noFill/>
        </p:spPr>
        <p:txBody>
          <a:bodyPr wrap="square" rtlCol="0">
            <a:spAutoFit/>
          </a:bodyPr>
          <a:lstStyle/>
          <a:p>
            <a:r>
              <a:rPr lang="en-US" sz="600" dirty="0">
                <a:solidFill>
                  <a:prstClr val="black"/>
                </a:solidFill>
                <a:latin typeface="Arial" panose="020B0604020202020204" pitchFamily="34" charset="0"/>
              </a:rPr>
              <a:t>2020/21 MDDA SP &amp; APP PRESENTATION</a:t>
            </a:r>
          </a:p>
        </p:txBody>
      </p:sp>
    </p:spTree>
    <p:extLst>
      <p:ext uri="{BB962C8B-B14F-4D97-AF65-F5344CB8AC3E}">
        <p14:creationId xmlns:p14="http://schemas.microsoft.com/office/powerpoint/2010/main" xmlns="" val="36068205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2780928"/>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2400" dirty="0">
              <a:solidFill>
                <a:prstClr val="white"/>
              </a:solidFill>
            </a:endParaRPr>
          </a:p>
          <a:p>
            <a:pPr fontAlgn="auto">
              <a:spcAft>
                <a:spcPts val="0"/>
              </a:spcAft>
              <a:defRPr/>
            </a:pPr>
            <a:endParaRPr lang="en-US" sz="2250" b="1" i="1" dirty="0">
              <a:solidFill>
                <a:prstClr val="black"/>
              </a:solidFill>
            </a:endParaRPr>
          </a:p>
        </p:txBody>
      </p:sp>
      <p:sp>
        <p:nvSpPr>
          <p:cNvPr id="2" name="Date Placeholder 3"/>
          <p:cNvSpPr>
            <a:spLocks noGrp="1"/>
          </p:cNvSpPr>
          <p:nvPr>
            <p:ph type="dt" sz="half" idx="10"/>
          </p:nvPr>
        </p:nvSpPr>
        <p:spPr>
          <a:xfrm>
            <a:off x="457200" y="6356356"/>
            <a:ext cx="1738536" cy="365125"/>
          </a:xfrm>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sz="1500">
                <a:latin typeface="Arial" panose="020B0604020202020204" pitchFamily="34" charset="0"/>
                <a:cs typeface="Arial" panose="020B0604020202020204" pitchFamily="34" charset="0"/>
              </a:defRPr>
            </a:lvl1pPr>
          </a:lstStyle>
          <a:p>
            <a:pPr>
              <a:defRPr/>
            </a:pPr>
            <a:fld id="{D5EBA67E-7B4D-4AB0-BEA8-28D80A74962E}" type="slidenum">
              <a:rPr lang="en-US" smtClean="0">
                <a:solidFill>
                  <a:prstClr val="black">
                    <a:tint val="75000"/>
                  </a:prstClr>
                </a:solidFill>
              </a:rPr>
              <a:pPr>
                <a:defRPr/>
              </a:pPr>
              <a:t>‹#›</a:t>
            </a:fld>
            <a:endParaRPr lang="en-US" dirty="0">
              <a:solidFill>
                <a:prstClr val="black">
                  <a:tint val="75000"/>
                </a:prstClr>
              </a:solidFill>
            </a:endParaRPr>
          </a:p>
        </p:txBody>
      </p:sp>
      <p:pic>
        <p:nvPicPr>
          <p:cNvPr id="5"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245156" y="3023424"/>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323528" y="2790056"/>
            <a:ext cx="8229600" cy="1143000"/>
          </a:xfrm>
        </p:spPr>
        <p:txBody>
          <a:bodyPr/>
          <a:lstStyle>
            <a:lvl1pPr>
              <a:defRPr sz="2700" b="1">
                <a:solidFill>
                  <a:schemeClr val="bg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xmlns="" val="27140719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378828" y="233368"/>
            <a:ext cx="688975" cy="676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lgn="l">
              <a:defRPr sz="3000" b="0">
                <a:solidFill>
                  <a:schemeClr val="tx1"/>
                </a:solidFill>
                <a:latin typeface="Arial" panose="020B0604020202020204" pitchFamily="34" charset="0"/>
                <a:ea typeface="Arial Unicode MS" pitchFamily="34" charset="-128"/>
                <a:cs typeface="Arial" panose="020B0604020202020204" pitchFamily="34" charset="0"/>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6"/>
            <a:ext cx="2133600" cy="365125"/>
          </a:xfrm>
        </p:spPr>
        <p:txBody>
          <a:bodyPr/>
          <a:lstStyle>
            <a:lvl1pPr>
              <a:defRPr sz="1500">
                <a:latin typeface="Arial" panose="020B0604020202020204" pitchFamily="34" charset="0"/>
                <a:cs typeface="Arial" panose="020B0604020202020204" pitchFamily="34" charset="0"/>
              </a:defRPr>
            </a:lvl1pPr>
          </a:lstStyle>
          <a:p>
            <a:pPr>
              <a:defRPr/>
            </a:pPr>
            <a:fld id="{25E0BFFC-8D92-4980-80AF-4F6590FB2DB3}" type="slidenum">
              <a:rPr lang="en-US" smtClean="0"/>
              <a:pPr>
                <a:defRPr/>
              </a:pPr>
              <a:t>‹#›</a:t>
            </a:fld>
            <a:endParaRPr lang="en-US" dirty="0"/>
          </a:p>
        </p:txBody>
      </p:sp>
      <p:sp>
        <p:nvSpPr>
          <p:cNvPr id="8" name="Text Placeholder 2">
            <a:extLst>
              <a:ext uri="{FF2B5EF4-FFF2-40B4-BE49-F238E27FC236}">
                <a16:creationId xmlns:a16="http://schemas.microsoft.com/office/drawing/2014/main" xmlns="" id="{F90776B0-C322-43B7-9E24-46B2679BE61B}"/>
              </a:ext>
            </a:extLst>
          </p:cNvPr>
          <p:cNvSpPr>
            <a:spLocks noGrp="1"/>
          </p:cNvSpPr>
          <p:nvPr>
            <p:ph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9112578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AC12FB-205D-496A-829F-942F59A056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038961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5EBA67E-7B4D-4AB0-BEA8-28D80A74962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991407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6952757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5995825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5073860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0917053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7926631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5EBA67E-7B4D-4AB0-BEA8-28D80A74962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476505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6959384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84F06C-09CB-486D-8606-F716D165B5A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8544507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E0BFFC-8D92-4980-80AF-4F6590FB2D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6016383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0BD85-D9CE-41BA-A454-64386F04515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737804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817780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78828" y="233368"/>
            <a:ext cx="688975" cy="676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defRPr sz="2700" b="1">
                <a:solidFill>
                  <a:schemeClr val="tx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6"/>
            <a:ext cx="2133600" cy="365125"/>
          </a:xfrm>
        </p:spPr>
        <p:txBody>
          <a:bodyPr/>
          <a:lstStyle>
            <a:lvl1pPr>
              <a:defRPr sz="1500">
                <a:latin typeface="Arial" panose="020B0604020202020204" pitchFamily="34" charset="0"/>
                <a:cs typeface="Arial" panose="020B0604020202020204" pitchFamily="34" charset="0"/>
              </a:defRPr>
            </a:lvl1pPr>
          </a:lstStyle>
          <a:p>
            <a:pPr>
              <a:defRPr/>
            </a:pPr>
            <a:fld id="{25E0BFFC-8D92-4980-80AF-4F6590FB2DB3}" type="slidenum">
              <a:rPr lang="en-US" smtClean="0">
                <a:solidFill>
                  <a:prstClr val="black">
                    <a:tint val="75000"/>
                  </a:prstClr>
                </a:solidFill>
              </a:rPr>
              <a:pPr>
                <a:defRPr/>
              </a:pPr>
              <a:t>‹#›</a:t>
            </a:fld>
            <a:endParaRPr lang="en-US" dirty="0">
              <a:solidFill>
                <a:prstClr val="black">
                  <a:tint val="75000"/>
                </a:prstClr>
              </a:solidFill>
            </a:endParaRPr>
          </a:p>
        </p:txBody>
      </p:sp>
      <p:cxnSp>
        <p:nvCxnSpPr>
          <p:cNvPr id="4" name="Straight Connector 3">
            <a:extLst>
              <a:ext uri="{FF2B5EF4-FFF2-40B4-BE49-F238E27FC236}">
                <a16:creationId xmlns:a16="http://schemas.microsoft.com/office/drawing/2014/main" xmlns="" id="{CDFDB037-0B2B-48DF-A42B-9BE30EFA6A18}"/>
              </a:ext>
            </a:extLst>
          </p:cNvPr>
          <p:cNvCxnSpPr/>
          <p:nvPr userDrawn="1"/>
        </p:nvCxnSpPr>
        <p:spPr>
          <a:xfrm>
            <a:off x="0" y="1143000"/>
            <a:ext cx="9144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497998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2780928"/>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2400" dirty="0">
              <a:solidFill>
                <a:prstClr val="white"/>
              </a:solidFill>
            </a:endParaRPr>
          </a:p>
          <a:p>
            <a:pPr fontAlgn="auto">
              <a:spcAft>
                <a:spcPts val="0"/>
              </a:spcAft>
              <a:defRPr/>
            </a:pPr>
            <a:endParaRPr lang="en-US" sz="2250" b="1" i="1" dirty="0">
              <a:solidFill>
                <a:prstClr val="black"/>
              </a:solidFill>
            </a:endParaRPr>
          </a:p>
        </p:txBody>
      </p:sp>
      <p:sp>
        <p:nvSpPr>
          <p:cNvPr id="2" name="Date Placeholder 3"/>
          <p:cNvSpPr>
            <a:spLocks noGrp="1"/>
          </p:cNvSpPr>
          <p:nvPr>
            <p:ph type="dt" sz="half" idx="10"/>
          </p:nvPr>
        </p:nvSpPr>
        <p:spPr>
          <a:xfrm>
            <a:off x="457200" y="6356356"/>
            <a:ext cx="1738536" cy="365125"/>
          </a:xfrm>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sz="1500">
                <a:latin typeface="Arial" panose="020B0604020202020204" pitchFamily="34" charset="0"/>
                <a:cs typeface="Arial" panose="020B0604020202020204" pitchFamily="34" charset="0"/>
              </a:defRPr>
            </a:lvl1pPr>
          </a:lstStyle>
          <a:p>
            <a:pPr>
              <a:defRPr/>
            </a:pPr>
            <a:fld id="{D5EBA67E-7B4D-4AB0-BEA8-28D80A74962E}" type="slidenum">
              <a:rPr lang="en-US" smtClean="0">
                <a:solidFill>
                  <a:prstClr val="black">
                    <a:tint val="75000"/>
                  </a:prstClr>
                </a:solidFill>
              </a:rPr>
              <a:pPr>
                <a:defRPr/>
              </a:pPr>
              <a:t>‹#›</a:t>
            </a:fld>
            <a:endParaRPr lang="en-US" dirty="0">
              <a:solidFill>
                <a:prstClr val="black">
                  <a:tint val="75000"/>
                </a:prstClr>
              </a:solidFill>
            </a:endParaRPr>
          </a:p>
        </p:txBody>
      </p:sp>
      <p:pic>
        <p:nvPicPr>
          <p:cNvPr id="5"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245156" y="3023424"/>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323528" y="2790056"/>
            <a:ext cx="8229600" cy="1143000"/>
          </a:xfrm>
        </p:spPr>
        <p:txBody>
          <a:bodyPr/>
          <a:lstStyle>
            <a:lvl1pPr>
              <a:defRPr sz="2700" b="1">
                <a:solidFill>
                  <a:schemeClr val="bg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xmlns="" val="17604222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378828" y="233368"/>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lgn="l">
              <a:defRPr sz="3000" b="0">
                <a:solidFill>
                  <a:schemeClr val="tx1"/>
                </a:solidFill>
                <a:latin typeface="Arial" panose="020B0604020202020204" pitchFamily="34" charset="0"/>
                <a:ea typeface="Arial Unicode MS" pitchFamily="34" charset="-128"/>
                <a:cs typeface="Arial" panose="020B0604020202020204" pitchFamily="34" charset="0"/>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6"/>
            <a:ext cx="2133600" cy="365125"/>
          </a:xfrm>
        </p:spPr>
        <p:txBody>
          <a:bodyPr/>
          <a:lstStyle>
            <a:lvl1pPr>
              <a:defRPr sz="1500">
                <a:latin typeface="Arial" panose="020B0604020202020204" pitchFamily="34" charset="0"/>
                <a:cs typeface="Arial" panose="020B0604020202020204" pitchFamily="34" charset="0"/>
              </a:defRPr>
            </a:lvl1pPr>
          </a:lstStyle>
          <a:p>
            <a:pPr>
              <a:defRPr/>
            </a:pPr>
            <a:fld id="{25E0BFFC-8D92-4980-80AF-4F6590FB2DB3}" type="slidenum">
              <a:rPr lang="en-US" smtClean="0"/>
              <a:pPr>
                <a:defRPr/>
              </a:pPr>
              <a:t>‹#›</a:t>
            </a:fld>
            <a:endParaRPr lang="en-US" dirty="0"/>
          </a:p>
        </p:txBody>
      </p:sp>
      <p:sp>
        <p:nvSpPr>
          <p:cNvPr id="8" name="Text Placeholder 2">
            <a:extLst>
              <a:ext uri="{FF2B5EF4-FFF2-40B4-BE49-F238E27FC236}">
                <a16:creationId xmlns:a16="http://schemas.microsoft.com/office/drawing/2014/main" xmlns="" id="{F90776B0-C322-43B7-9E24-46B2679BE61B}"/>
              </a:ext>
            </a:extLst>
          </p:cNvPr>
          <p:cNvSpPr>
            <a:spLocks noGrp="1"/>
          </p:cNvSpPr>
          <p:nvPr>
            <p:ph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41012118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046066-992E-44B3-910B-78CB311A1DF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27ADBC67-0CC6-45C6-98EA-BFF60FB67ED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2698771A-F43D-4833-8C95-E37A6E54B06C}"/>
              </a:ext>
            </a:extLst>
          </p:cNvPr>
          <p:cNvSpPr>
            <a:spLocks noGrp="1"/>
          </p:cNvSpPr>
          <p:nvPr>
            <p:ph type="dt" sz="half" idx="10"/>
          </p:nvPr>
        </p:nvSpPr>
        <p:spPr/>
        <p:txBody>
          <a:bodyPr/>
          <a:lstStyle/>
          <a:p>
            <a:fld id="{4BF8EF6B-6188-4B9C-8887-A6EAB7BD6C6A}" type="datetimeFigureOut">
              <a:rPr lang="en-ZA" smtClean="0"/>
              <a:pPr/>
              <a:t>2022/08/24</a:t>
            </a:fld>
            <a:endParaRPr lang="en-ZA"/>
          </a:p>
        </p:txBody>
      </p:sp>
      <p:sp>
        <p:nvSpPr>
          <p:cNvPr id="5" name="Footer Placeholder 4">
            <a:extLst>
              <a:ext uri="{FF2B5EF4-FFF2-40B4-BE49-F238E27FC236}">
                <a16:creationId xmlns:a16="http://schemas.microsoft.com/office/drawing/2014/main" xmlns="" id="{9B0B9789-EBCE-4074-85F3-4B8142A1214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92272D86-B417-4179-8276-E4F6B087DB79}"/>
              </a:ext>
            </a:extLst>
          </p:cNvPr>
          <p:cNvSpPr>
            <a:spLocks noGrp="1"/>
          </p:cNvSpPr>
          <p:nvPr>
            <p:ph type="sldNum" sz="quarter" idx="12"/>
          </p:nvPr>
        </p:nvSpPr>
        <p:spPr/>
        <p:txBody>
          <a:bodyPr/>
          <a:lstStyle/>
          <a:p>
            <a:fld id="{9E41D736-55F2-4BBA-A682-5DD01476A266}" type="slidenum">
              <a:rPr lang="en-ZA" smtClean="0"/>
              <a:pPr/>
              <a:t>‹#›</a:t>
            </a:fld>
            <a:endParaRPr lang="en-ZA"/>
          </a:p>
        </p:txBody>
      </p:sp>
    </p:spTree>
    <p:extLst>
      <p:ext uri="{BB962C8B-B14F-4D97-AF65-F5344CB8AC3E}">
        <p14:creationId xmlns:p14="http://schemas.microsoft.com/office/powerpoint/2010/main" xmlns="" val="17199484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0782DE-41E5-4C92-8BC0-9F0910322BE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1A0E8DDC-6E4C-4C65-B511-602D9A060F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A1122C4F-99B1-4C6F-9C07-7DBED3FE5A64}"/>
              </a:ext>
            </a:extLst>
          </p:cNvPr>
          <p:cNvSpPr>
            <a:spLocks noGrp="1"/>
          </p:cNvSpPr>
          <p:nvPr>
            <p:ph type="dt" sz="half" idx="10"/>
          </p:nvPr>
        </p:nvSpPr>
        <p:spPr/>
        <p:txBody>
          <a:bodyPr/>
          <a:lstStyle/>
          <a:p>
            <a:fld id="{4BF8EF6B-6188-4B9C-8887-A6EAB7BD6C6A}" type="datetimeFigureOut">
              <a:rPr lang="en-ZA" smtClean="0"/>
              <a:pPr/>
              <a:t>2022/08/24</a:t>
            </a:fld>
            <a:endParaRPr lang="en-ZA"/>
          </a:p>
        </p:txBody>
      </p:sp>
      <p:sp>
        <p:nvSpPr>
          <p:cNvPr id="5" name="Footer Placeholder 4">
            <a:extLst>
              <a:ext uri="{FF2B5EF4-FFF2-40B4-BE49-F238E27FC236}">
                <a16:creationId xmlns:a16="http://schemas.microsoft.com/office/drawing/2014/main" xmlns="" id="{F0D83B12-6EC7-4970-B0F9-9FB74A58CF7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EF4E3009-289B-4610-80A1-1F70ACC52C2F}"/>
              </a:ext>
            </a:extLst>
          </p:cNvPr>
          <p:cNvSpPr>
            <a:spLocks noGrp="1"/>
          </p:cNvSpPr>
          <p:nvPr>
            <p:ph type="sldNum" sz="quarter" idx="12"/>
          </p:nvPr>
        </p:nvSpPr>
        <p:spPr/>
        <p:txBody>
          <a:bodyPr/>
          <a:lstStyle/>
          <a:p>
            <a:fld id="{9E41D736-55F2-4BBA-A682-5DD01476A266}" type="slidenum">
              <a:rPr lang="en-ZA" smtClean="0"/>
              <a:pPr/>
              <a:t>‹#›</a:t>
            </a:fld>
            <a:endParaRPr lang="en-ZA"/>
          </a:p>
        </p:txBody>
      </p:sp>
    </p:spTree>
    <p:extLst>
      <p:ext uri="{BB962C8B-B14F-4D97-AF65-F5344CB8AC3E}">
        <p14:creationId xmlns:p14="http://schemas.microsoft.com/office/powerpoint/2010/main" xmlns="" val="36569581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D0BA1D-9A21-4691-9E10-2540C4AFB6BB}"/>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xmlns="" id="{54FE8D3C-5E40-4B5F-B950-5E8254949A83}"/>
              </a:ext>
            </a:extLst>
          </p:cNvPr>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8A8B37B-2F48-4E6E-A1E6-3CB2BBE098C2}"/>
              </a:ext>
            </a:extLst>
          </p:cNvPr>
          <p:cNvSpPr>
            <a:spLocks noGrp="1"/>
          </p:cNvSpPr>
          <p:nvPr>
            <p:ph type="dt" sz="half" idx="10"/>
          </p:nvPr>
        </p:nvSpPr>
        <p:spPr/>
        <p:txBody>
          <a:bodyPr/>
          <a:lstStyle/>
          <a:p>
            <a:fld id="{4BF8EF6B-6188-4B9C-8887-A6EAB7BD6C6A}" type="datetimeFigureOut">
              <a:rPr lang="en-ZA" smtClean="0"/>
              <a:pPr/>
              <a:t>2022/08/24</a:t>
            </a:fld>
            <a:endParaRPr lang="en-ZA"/>
          </a:p>
        </p:txBody>
      </p:sp>
      <p:sp>
        <p:nvSpPr>
          <p:cNvPr id="5" name="Footer Placeholder 4">
            <a:extLst>
              <a:ext uri="{FF2B5EF4-FFF2-40B4-BE49-F238E27FC236}">
                <a16:creationId xmlns:a16="http://schemas.microsoft.com/office/drawing/2014/main" xmlns="" id="{D2B8479B-0663-4BC2-B065-1E11E3E078C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700F6384-D5AB-4614-A173-8CC896942AFF}"/>
              </a:ext>
            </a:extLst>
          </p:cNvPr>
          <p:cNvSpPr>
            <a:spLocks noGrp="1"/>
          </p:cNvSpPr>
          <p:nvPr>
            <p:ph type="sldNum" sz="quarter" idx="12"/>
          </p:nvPr>
        </p:nvSpPr>
        <p:spPr/>
        <p:txBody>
          <a:bodyPr/>
          <a:lstStyle/>
          <a:p>
            <a:fld id="{9E41D736-55F2-4BBA-A682-5DD01476A266}" type="slidenum">
              <a:rPr lang="en-ZA" smtClean="0"/>
              <a:pPr/>
              <a:t>‹#›</a:t>
            </a:fld>
            <a:endParaRPr lang="en-ZA"/>
          </a:p>
        </p:txBody>
      </p:sp>
    </p:spTree>
    <p:extLst>
      <p:ext uri="{BB962C8B-B14F-4D97-AF65-F5344CB8AC3E}">
        <p14:creationId xmlns:p14="http://schemas.microsoft.com/office/powerpoint/2010/main" xmlns="" val="37961822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8F126C-6404-4091-9279-C0F1254ECE3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ED8F6FC6-FB99-45CB-A649-8A5CC8E0E7D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86999190-14B2-4493-B1EF-2CEA75AAEB9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40AB5AFF-9776-40DE-96E7-99EB9A2EF7E7}"/>
              </a:ext>
            </a:extLst>
          </p:cNvPr>
          <p:cNvSpPr>
            <a:spLocks noGrp="1"/>
          </p:cNvSpPr>
          <p:nvPr>
            <p:ph type="dt" sz="half" idx="10"/>
          </p:nvPr>
        </p:nvSpPr>
        <p:spPr/>
        <p:txBody>
          <a:bodyPr/>
          <a:lstStyle/>
          <a:p>
            <a:fld id="{4BF8EF6B-6188-4B9C-8887-A6EAB7BD6C6A}" type="datetimeFigureOut">
              <a:rPr lang="en-ZA" smtClean="0"/>
              <a:pPr/>
              <a:t>2022/08/24</a:t>
            </a:fld>
            <a:endParaRPr lang="en-ZA"/>
          </a:p>
        </p:txBody>
      </p:sp>
      <p:sp>
        <p:nvSpPr>
          <p:cNvPr id="6" name="Footer Placeholder 5">
            <a:extLst>
              <a:ext uri="{FF2B5EF4-FFF2-40B4-BE49-F238E27FC236}">
                <a16:creationId xmlns:a16="http://schemas.microsoft.com/office/drawing/2014/main" xmlns="" id="{772671A5-D3B2-4940-8C3D-0F3C3FDCBFCF}"/>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8F270EFB-4349-4C6C-A073-0C6EC33A53E3}"/>
              </a:ext>
            </a:extLst>
          </p:cNvPr>
          <p:cNvSpPr>
            <a:spLocks noGrp="1"/>
          </p:cNvSpPr>
          <p:nvPr>
            <p:ph type="sldNum" sz="quarter" idx="12"/>
          </p:nvPr>
        </p:nvSpPr>
        <p:spPr/>
        <p:txBody>
          <a:bodyPr/>
          <a:lstStyle/>
          <a:p>
            <a:fld id="{9E41D736-55F2-4BBA-A682-5DD01476A266}" type="slidenum">
              <a:rPr lang="en-ZA" smtClean="0"/>
              <a:pPr/>
              <a:t>‹#›</a:t>
            </a:fld>
            <a:endParaRPr lang="en-ZA"/>
          </a:p>
        </p:txBody>
      </p:sp>
    </p:spTree>
    <p:extLst>
      <p:ext uri="{BB962C8B-B14F-4D97-AF65-F5344CB8AC3E}">
        <p14:creationId xmlns:p14="http://schemas.microsoft.com/office/powerpoint/2010/main" xmlns="" val="39124380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A67D2-7973-4B32-8B3E-9327AD2F75F1}"/>
              </a:ext>
            </a:extLst>
          </p:cNvPr>
          <p:cNvSpPr>
            <a:spLocks noGrp="1"/>
          </p:cNvSpPr>
          <p:nvPr>
            <p:ph type="title"/>
          </p:nvPr>
        </p:nvSpPr>
        <p:spPr>
          <a:xfrm>
            <a:off x="630238" y="365127"/>
            <a:ext cx="78867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1649B7A6-A1BE-4A30-A3B1-2603418AB58F}"/>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E43E957-A518-4F31-993C-14F161A296DF}"/>
              </a:ext>
            </a:extLst>
          </p:cNvPr>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7F82177C-56B9-4B1A-A149-ED712B21F309}"/>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A6CF20B-E8D1-466D-8D6A-0B059CA56D2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BF74E934-888E-4688-8F9F-4EB72FD6F9B3}"/>
              </a:ext>
            </a:extLst>
          </p:cNvPr>
          <p:cNvSpPr>
            <a:spLocks noGrp="1"/>
          </p:cNvSpPr>
          <p:nvPr>
            <p:ph type="dt" sz="half" idx="10"/>
          </p:nvPr>
        </p:nvSpPr>
        <p:spPr/>
        <p:txBody>
          <a:bodyPr/>
          <a:lstStyle/>
          <a:p>
            <a:fld id="{4BF8EF6B-6188-4B9C-8887-A6EAB7BD6C6A}" type="datetimeFigureOut">
              <a:rPr lang="en-ZA" smtClean="0"/>
              <a:pPr/>
              <a:t>2022/08/24</a:t>
            </a:fld>
            <a:endParaRPr lang="en-ZA"/>
          </a:p>
        </p:txBody>
      </p:sp>
      <p:sp>
        <p:nvSpPr>
          <p:cNvPr id="8" name="Footer Placeholder 7">
            <a:extLst>
              <a:ext uri="{FF2B5EF4-FFF2-40B4-BE49-F238E27FC236}">
                <a16:creationId xmlns:a16="http://schemas.microsoft.com/office/drawing/2014/main" xmlns="" id="{E90E93EE-0C12-4352-B067-C881F386A0B4}"/>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xmlns="" id="{C75EC0A5-3F96-4070-9C6A-FF94B42C0642}"/>
              </a:ext>
            </a:extLst>
          </p:cNvPr>
          <p:cNvSpPr>
            <a:spLocks noGrp="1"/>
          </p:cNvSpPr>
          <p:nvPr>
            <p:ph type="sldNum" sz="quarter" idx="12"/>
          </p:nvPr>
        </p:nvSpPr>
        <p:spPr/>
        <p:txBody>
          <a:bodyPr/>
          <a:lstStyle/>
          <a:p>
            <a:fld id="{9E41D736-55F2-4BBA-A682-5DD01476A266}" type="slidenum">
              <a:rPr lang="en-ZA" smtClean="0"/>
              <a:pPr/>
              <a:t>‹#›</a:t>
            </a:fld>
            <a:endParaRPr lang="en-ZA"/>
          </a:p>
        </p:txBody>
      </p:sp>
    </p:spTree>
    <p:extLst>
      <p:ext uri="{BB962C8B-B14F-4D97-AF65-F5344CB8AC3E}">
        <p14:creationId xmlns:p14="http://schemas.microsoft.com/office/powerpoint/2010/main" xmlns="" val="19944151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B7310E-ACA8-41A6-86D7-4540B4FB601A}"/>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41B73CD0-CA8A-4E86-AA36-6364E9BB28EF}"/>
              </a:ext>
            </a:extLst>
          </p:cNvPr>
          <p:cNvSpPr>
            <a:spLocks noGrp="1"/>
          </p:cNvSpPr>
          <p:nvPr>
            <p:ph type="dt" sz="half" idx="10"/>
          </p:nvPr>
        </p:nvSpPr>
        <p:spPr/>
        <p:txBody>
          <a:bodyPr/>
          <a:lstStyle/>
          <a:p>
            <a:fld id="{4BF8EF6B-6188-4B9C-8887-A6EAB7BD6C6A}" type="datetimeFigureOut">
              <a:rPr lang="en-ZA" smtClean="0"/>
              <a:pPr/>
              <a:t>2022/08/24</a:t>
            </a:fld>
            <a:endParaRPr lang="en-ZA"/>
          </a:p>
        </p:txBody>
      </p:sp>
      <p:sp>
        <p:nvSpPr>
          <p:cNvPr id="4" name="Footer Placeholder 3">
            <a:extLst>
              <a:ext uri="{FF2B5EF4-FFF2-40B4-BE49-F238E27FC236}">
                <a16:creationId xmlns:a16="http://schemas.microsoft.com/office/drawing/2014/main" xmlns="" id="{6F343D4D-A7E9-4C5C-B056-3B38F20C0FED}"/>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xmlns="" id="{ADA6E364-0D79-4C35-B627-1E253DD32314}"/>
              </a:ext>
            </a:extLst>
          </p:cNvPr>
          <p:cNvSpPr>
            <a:spLocks noGrp="1"/>
          </p:cNvSpPr>
          <p:nvPr>
            <p:ph type="sldNum" sz="quarter" idx="12"/>
          </p:nvPr>
        </p:nvSpPr>
        <p:spPr/>
        <p:txBody>
          <a:bodyPr/>
          <a:lstStyle/>
          <a:p>
            <a:fld id="{9E41D736-55F2-4BBA-A682-5DD01476A266}" type="slidenum">
              <a:rPr lang="en-ZA" smtClean="0"/>
              <a:pPr/>
              <a:t>‹#›</a:t>
            </a:fld>
            <a:endParaRPr lang="en-ZA"/>
          </a:p>
        </p:txBody>
      </p:sp>
    </p:spTree>
    <p:extLst>
      <p:ext uri="{BB962C8B-B14F-4D97-AF65-F5344CB8AC3E}">
        <p14:creationId xmlns:p14="http://schemas.microsoft.com/office/powerpoint/2010/main" xmlns="" val="20208347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C83AD15-756B-4C45-9681-918D80FBA763}"/>
              </a:ext>
            </a:extLst>
          </p:cNvPr>
          <p:cNvSpPr>
            <a:spLocks noGrp="1"/>
          </p:cNvSpPr>
          <p:nvPr>
            <p:ph type="dt" sz="half" idx="10"/>
          </p:nvPr>
        </p:nvSpPr>
        <p:spPr/>
        <p:txBody>
          <a:bodyPr/>
          <a:lstStyle/>
          <a:p>
            <a:fld id="{4BF8EF6B-6188-4B9C-8887-A6EAB7BD6C6A}" type="datetimeFigureOut">
              <a:rPr lang="en-ZA" smtClean="0"/>
              <a:pPr/>
              <a:t>2022/08/24</a:t>
            </a:fld>
            <a:endParaRPr lang="en-ZA"/>
          </a:p>
        </p:txBody>
      </p:sp>
      <p:sp>
        <p:nvSpPr>
          <p:cNvPr id="3" name="Footer Placeholder 2">
            <a:extLst>
              <a:ext uri="{FF2B5EF4-FFF2-40B4-BE49-F238E27FC236}">
                <a16:creationId xmlns:a16="http://schemas.microsoft.com/office/drawing/2014/main" xmlns="" id="{BB11DA44-3548-40A9-8349-FF29B79B94EF}"/>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xmlns="" id="{774DD89B-FED5-4C6B-B0C1-171244C59E06}"/>
              </a:ext>
            </a:extLst>
          </p:cNvPr>
          <p:cNvSpPr>
            <a:spLocks noGrp="1"/>
          </p:cNvSpPr>
          <p:nvPr>
            <p:ph type="sldNum" sz="quarter" idx="12"/>
          </p:nvPr>
        </p:nvSpPr>
        <p:spPr/>
        <p:txBody>
          <a:bodyPr/>
          <a:lstStyle/>
          <a:p>
            <a:fld id="{9E41D736-55F2-4BBA-A682-5DD01476A266}" type="slidenum">
              <a:rPr lang="en-ZA" smtClean="0"/>
              <a:pPr/>
              <a:t>‹#›</a:t>
            </a:fld>
            <a:endParaRPr lang="en-ZA"/>
          </a:p>
        </p:txBody>
      </p:sp>
    </p:spTree>
    <p:extLst>
      <p:ext uri="{BB962C8B-B14F-4D97-AF65-F5344CB8AC3E}">
        <p14:creationId xmlns:p14="http://schemas.microsoft.com/office/powerpoint/2010/main" xmlns="" val="104275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84F06C-09CB-486D-8606-F716D165B5A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6064742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A21811-6C4D-4D49-9B25-D9BAFB64E5C5}"/>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4A755DC6-30AD-4DBB-B808-17FC932F7CDC}"/>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352FC36C-6E60-40D2-8DCB-5171A024A839}"/>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6E10138E-3F55-4DBF-B711-ED738916BFEA}"/>
              </a:ext>
            </a:extLst>
          </p:cNvPr>
          <p:cNvSpPr>
            <a:spLocks noGrp="1"/>
          </p:cNvSpPr>
          <p:nvPr>
            <p:ph type="dt" sz="half" idx="10"/>
          </p:nvPr>
        </p:nvSpPr>
        <p:spPr/>
        <p:txBody>
          <a:bodyPr/>
          <a:lstStyle/>
          <a:p>
            <a:fld id="{4BF8EF6B-6188-4B9C-8887-A6EAB7BD6C6A}" type="datetimeFigureOut">
              <a:rPr lang="en-ZA" smtClean="0"/>
              <a:pPr/>
              <a:t>2022/08/24</a:t>
            </a:fld>
            <a:endParaRPr lang="en-ZA"/>
          </a:p>
        </p:txBody>
      </p:sp>
      <p:sp>
        <p:nvSpPr>
          <p:cNvPr id="6" name="Footer Placeholder 5">
            <a:extLst>
              <a:ext uri="{FF2B5EF4-FFF2-40B4-BE49-F238E27FC236}">
                <a16:creationId xmlns:a16="http://schemas.microsoft.com/office/drawing/2014/main" xmlns="" id="{74A72A11-56A5-4CD8-95E5-8A803B0FEC0F}"/>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B2940EC1-3EE5-4DB4-8652-1781DD6CFF07}"/>
              </a:ext>
            </a:extLst>
          </p:cNvPr>
          <p:cNvSpPr>
            <a:spLocks noGrp="1"/>
          </p:cNvSpPr>
          <p:nvPr>
            <p:ph type="sldNum" sz="quarter" idx="12"/>
          </p:nvPr>
        </p:nvSpPr>
        <p:spPr/>
        <p:txBody>
          <a:bodyPr/>
          <a:lstStyle/>
          <a:p>
            <a:fld id="{9E41D736-55F2-4BBA-A682-5DD01476A266}" type="slidenum">
              <a:rPr lang="en-ZA" smtClean="0"/>
              <a:pPr/>
              <a:t>‹#›</a:t>
            </a:fld>
            <a:endParaRPr lang="en-ZA"/>
          </a:p>
        </p:txBody>
      </p:sp>
    </p:spTree>
    <p:extLst>
      <p:ext uri="{BB962C8B-B14F-4D97-AF65-F5344CB8AC3E}">
        <p14:creationId xmlns:p14="http://schemas.microsoft.com/office/powerpoint/2010/main" xmlns="" val="33690855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AF8ED9-B59E-40FB-8F66-A1C801EC75F6}"/>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6FD01A0F-A0C2-4FA3-BFEC-932F71A9CA79}"/>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a:extLst>
              <a:ext uri="{FF2B5EF4-FFF2-40B4-BE49-F238E27FC236}">
                <a16:creationId xmlns:a16="http://schemas.microsoft.com/office/drawing/2014/main" xmlns="" id="{61D1201C-89BD-40BB-88D1-2FB3AF893AFF}"/>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91F45B81-B070-4587-A9DF-C61D23116BD3}"/>
              </a:ext>
            </a:extLst>
          </p:cNvPr>
          <p:cNvSpPr>
            <a:spLocks noGrp="1"/>
          </p:cNvSpPr>
          <p:nvPr>
            <p:ph type="dt" sz="half" idx="10"/>
          </p:nvPr>
        </p:nvSpPr>
        <p:spPr/>
        <p:txBody>
          <a:bodyPr/>
          <a:lstStyle/>
          <a:p>
            <a:fld id="{4BF8EF6B-6188-4B9C-8887-A6EAB7BD6C6A}" type="datetimeFigureOut">
              <a:rPr lang="en-ZA" smtClean="0"/>
              <a:pPr/>
              <a:t>2022/08/24</a:t>
            </a:fld>
            <a:endParaRPr lang="en-ZA"/>
          </a:p>
        </p:txBody>
      </p:sp>
      <p:sp>
        <p:nvSpPr>
          <p:cNvPr id="6" name="Footer Placeholder 5">
            <a:extLst>
              <a:ext uri="{FF2B5EF4-FFF2-40B4-BE49-F238E27FC236}">
                <a16:creationId xmlns:a16="http://schemas.microsoft.com/office/drawing/2014/main" xmlns="" id="{4913E7D3-7B5C-48C4-9C2B-CFEBCF41C83D}"/>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D040D920-1724-4D76-8F20-4DC744C7468F}"/>
              </a:ext>
            </a:extLst>
          </p:cNvPr>
          <p:cNvSpPr>
            <a:spLocks noGrp="1"/>
          </p:cNvSpPr>
          <p:nvPr>
            <p:ph type="sldNum" sz="quarter" idx="12"/>
          </p:nvPr>
        </p:nvSpPr>
        <p:spPr/>
        <p:txBody>
          <a:bodyPr/>
          <a:lstStyle/>
          <a:p>
            <a:fld id="{9E41D736-55F2-4BBA-A682-5DD01476A266}" type="slidenum">
              <a:rPr lang="en-ZA" smtClean="0"/>
              <a:pPr/>
              <a:t>‹#›</a:t>
            </a:fld>
            <a:endParaRPr lang="en-ZA"/>
          </a:p>
        </p:txBody>
      </p:sp>
    </p:spTree>
    <p:extLst>
      <p:ext uri="{BB962C8B-B14F-4D97-AF65-F5344CB8AC3E}">
        <p14:creationId xmlns:p14="http://schemas.microsoft.com/office/powerpoint/2010/main" xmlns="" val="18211166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75762C-7D94-4F48-AB1D-1F8A3ABA4812}"/>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D6FBF307-2651-4E0C-8DA1-786E1D6B65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4F030F12-D3AB-46C0-BB7D-170FBE2E4429}"/>
              </a:ext>
            </a:extLst>
          </p:cNvPr>
          <p:cNvSpPr>
            <a:spLocks noGrp="1"/>
          </p:cNvSpPr>
          <p:nvPr>
            <p:ph type="dt" sz="half" idx="10"/>
          </p:nvPr>
        </p:nvSpPr>
        <p:spPr/>
        <p:txBody>
          <a:bodyPr/>
          <a:lstStyle/>
          <a:p>
            <a:fld id="{4BF8EF6B-6188-4B9C-8887-A6EAB7BD6C6A}" type="datetimeFigureOut">
              <a:rPr lang="en-ZA" smtClean="0"/>
              <a:pPr/>
              <a:t>2022/08/24</a:t>
            </a:fld>
            <a:endParaRPr lang="en-ZA"/>
          </a:p>
        </p:txBody>
      </p:sp>
      <p:sp>
        <p:nvSpPr>
          <p:cNvPr id="5" name="Footer Placeholder 4">
            <a:extLst>
              <a:ext uri="{FF2B5EF4-FFF2-40B4-BE49-F238E27FC236}">
                <a16:creationId xmlns:a16="http://schemas.microsoft.com/office/drawing/2014/main" xmlns="" id="{1B22481E-4DA9-4D1F-B7BE-5B84D59EB35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84BB4F3B-822C-4A3D-9797-FAD4456D294F}"/>
              </a:ext>
            </a:extLst>
          </p:cNvPr>
          <p:cNvSpPr>
            <a:spLocks noGrp="1"/>
          </p:cNvSpPr>
          <p:nvPr>
            <p:ph type="sldNum" sz="quarter" idx="12"/>
          </p:nvPr>
        </p:nvSpPr>
        <p:spPr/>
        <p:txBody>
          <a:bodyPr/>
          <a:lstStyle/>
          <a:p>
            <a:fld id="{9E41D736-55F2-4BBA-A682-5DD01476A266}" type="slidenum">
              <a:rPr lang="en-ZA" smtClean="0"/>
              <a:pPr/>
              <a:t>‹#›</a:t>
            </a:fld>
            <a:endParaRPr lang="en-ZA"/>
          </a:p>
        </p:txBody>
      </p:sp>
    </p:spTree>
    <p:extLst>
      <p:ext uri="{BB962C8B-B14F-4D97-AF65-F5344CB8AC3E}">
        <p14:creationId xmlns:p14="http://schemas.microsoft.com/office/powerpoint/2010/main" xmlns="" val="14649900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2F235F5-4908-42E2-9151-EE042F4FDCEA}"/>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9CD7D6A7-F006-4FC8-AA8B-035BE5298C37}"/>
              </a:ext>
            </a:extLst>
          </p:cNvPr>
          <p:cNvSpPr>
            <a:spLocks noGrp="1"/>
          </p:cNvSpPr>
          <p:nvPr>
            <p:ph type="body" orient="vert" idx="1"/>
          </p:nvPr>
        </p:nvSpPr>
        <p:spPr>
          <a:xfrm>
            <a:off x="628651"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B4D44EBB-7463-4567-BE8D-AC5E517E912E}"/>
              </a:ext>
            </a:extLst>
          </p:cNvPr>
          <p:cNvSpPr>
            <a:spLocks noGrp="1"/>
          </p:cNvSpPr>
          <p:nvPr>
            <p:ph type="dt" sz="half" idx="10"/>
          </p:nvPr>
        </p:nvSpPr>
        <p:spPr/>
        <p:txBody>
          <a:bodyPr/>
          <a:lstStyle/>
          <a:p>
            <a:fld id="{4BF8EF6B-6188-4B9C-8887-A6EAB7BD6C6A}" type="datetimeFigureOut">
              <a:rPr lang="en-ZA" smtClean="0"/>
              <a:pPr/>
              <a:t>2022/08/24</a:t>
            </a:fld>
            <a:endParaRPr lang="en-ZA"/>
          </a:p>
        </p:txBody>
      </p:sp>
      <p:sp>
        <p:nvSpPr>
          <p:cNvPr id="5" name="Footer Placeholder 4">
            <a:extLst>
              <a:ext uri="{FF2B5EF4-FFF2-40B4-BE49-F238E27FC236}">
                <a16:creationId xmlns:a16="http://schemas.microsoft.com/office/drawing/2014/main" xmlns="" id="{C7FBB9CC-1533-4A86-A8B8-54213824B25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7102CE4B-9D22-44FA-BDA5-638647F9A85E}"/>
              </a:ext>
            </a:extLst>
          </p:cNvPr>
          <p:cNvSpPr>
            <a:spLocks noGrp="1"/>
          </p:cNvSpPr>
          <p:nvPr>
            <p:ph type="sldNum" sz="quarter" idx="12"/>
          </p:nvPr>
        </p:nvSpPr>
        <p:spPr/>
        <p:txBody>
          <a:bodyPr/>
          <a:lstStyle/>
          <a:p>
            <a:fld id="{9E41D736-55F2-4BBA-A682-5DD01476A266}" type="slidenum">
              <a:rPr lang="en-ZA" smtClean="0"/>
              <a:pPr/>
              <a:t>‹#›</a:t>
            </a:fld>
            <a:endParaRPr lang="en-ZA"/>
          </a:p>
        </p:txBody>
      </p:sp>
    </p:spTree>
    <p:extLst>
      <p:ext uri="{BB962C8B-B14F-4D97-AF65-F5344CB8AC3E}">
        <p14:creationId xmlns:p14="http://schemas.microsoft.com/office/powerpoint/2010/main" xmlns="" val="2943359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80D15A-1E72-4734-B22E-D80FBC1839DA}"/>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CBBB7951-4F34-481B-9E4F-3AFD02C13220}"/>
              </a:ext>
            </a:extLst>
          </p:cNvPr>
          <p:cNvSpPr>
            <a:spLocks noGrp="1"/>
          </p:cNvSpPr>
          <p:nvPr>
            <p:ph type="dt" sz="half" idx="10"/>
          </p:nvPr>
        </p:nvSpPr>
        <p:spPr/>
        <p:txBody>
          <a:bodyPr/>
          <a:lstStyle/>
          <a:p>
            <a:fld id="{4BF8EF6B-6188-4B9C-8887-A6EAB7BD6C6A}" type="datetimeFigureOut">
              <a:rPr lang="en-ZA" smtClean="0"/>
              <a:pPr/>
              <a:t>2022/08/24</a:t>
            </a:fld>
            <a:endParaRPr lang="en-ZA"/>
          </a:p>
        </p:txBody>
      </p:sp>
      <p:sp>
        <p:nvSpPr>
          <p:cNvPr id="4" name="Footer Placeholder 3">
            <a:extLst>
              <a:ext uri="{FF2B5EF4-FFF2-40B4-BE49-F238E27FC236}">
                <a16:creationId xmlns:a16="http://schemas.microsoft.com/office/drawing/2014/main" xmlns="" id="{00AC623A-4560-468B-B289-93E7F41C324A}"/>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xmlns="" id="{577B739E-E4F6-4E72-8CBE-FE940DBC5795}"/>
              </a:ext>
            </a:extLst>
          </p:cNvPr>
          <p:cNvSpPr>
            <a:spLocks noGrp="1"/>
          </p:cNvSpPr>
          <p:nvPr>
            <p:ph type="sldNum" sz="quarter" idx="12"/>
          </p:nvPr>
        </p:nvSpPr>
        <p:spPr/>
        <p:txBody>
          <a:bodyPr/>
          <a:lstStyle/>
          <a:p>
            <a:fld id="{9E41D736-55F2-4BBA-A682-5DD01476A266}" type="slidenum">
              <a:rPr lang="en-ZA" smtClean="0"/>
              <a:pPr/>
              <a:t>‹#›</a:t>
            </a:fld>
            <a:endParaRPr lang="en-ZA"/>
          </a:p>
        </p:txBody>
      </p:sp>
    </p:spTree>
    <p:extLst>
      <p:ext uri="{BB962C8B-B14F-4D97-AF65-F5344CB8AC3E}">
        <p14:creationId xmlns:p14="http://schemas.microsoft.com/office/powerpoint/2010/main" xmlns="" val="18105285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2021/22 MDDA Q1 PRESENTATION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AC12FB-205D-496A-829F-942F59A056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4715565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2021/22 MDDA Q1 PRESENTATION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4935773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2021/22 MDDA Q1 PRESENTATION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9527073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2021/22 MDDA Q1 PRESENTATION</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0137691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2021/22 MDDA Q1 PRESENTATION</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853744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theme" Target="../theme/theme10.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5.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theme" Target="../theme/theme6.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7.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theme" Target="../theme/theme8.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theme" Target="../theme/theme9.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900">
                <a:solidFill>
                  <a:schemeClr val="tx1">
                    <a:tint val="75000"/>
                  </a:schemeClr>
                </a:solidFill>
                <a:cs typeface="Arial" charset="0"/>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900">
                <a:solidFill>
                  <a:schemeClr val="tx1">
                    <a:tint val="75000"/>
                  </a:schemeClr>
                </a:solidFill>
                <a:cs typeface="Arial" charset="0"/>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900">
                <a:solidFill>
                  <a:schemeClr val="tx1">
                    <a:tint val="75000"/>
                  </a:schemeClr>
                </a:solidFill>
                <a:cs typeface="Arial" charset="0"/>
              </a:defRPr>
            </a:lvl1pPr>
          </a:lstStyle>
          <a:p>
            <a:pPr>
              <a:defRPr/>
            </a:pPr>
            <a:fld id="{85E81024-E309-4157-B977-B245F344488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955515264"/>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Lst>
  <p:hf hd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892" algn="ctr" rtl="0" fontAlgn="base">
        <a:spcBef>
          <a:spcPct val="0"/>
        </a:spcBef>
        <a:spcAft>
          <a:spcPct val="0"/>
        </a:spcAft>
        <a:defRPr sz="3300">
          <a:solidFill>
            <a:schemeClr val="tx1"/>
          </a:solidFill>
          <a:latin typeface="Calibri" pitchFamily="34" charset="0"/>
        </a:defRPr>
      </a:lvl6pPr>
      <a:lvl7pPr marL="685783" algn="ctr" rtl="0" fontAlgn="base">
        <a:spcBef>
          <a:spcPct val="0"/>
        </a:spcBef>
        <a:spcAft>
          <a:spcPct val="0"/>
        </a:spcAft>
        <a:defRPr sz="3300">
          <a:solidFill>
            <a:schemeClr val="tx1"/>
          </a:solidFill>
          <a:latin typeface="Calibri" pitchFamily="34" charset="0"/>
        </a:defRPr>
      </a:lvl7pPr>
      <a:lvl8pPr marL="1028675" algn="ctr" rtl="0" fontAlgn="base">
        <a:spcBef>
          <a:spcPct val="0"/>
        </a:spcBef>
        <a:spcAft>
          <a:spcPct val="0"/>
        </a:spcAft>
        <a:defRPr sz="3300">
          <a:solidFill>
            <a:schemeClr val="tx1"/>
          </a:solidFill>
          <a:latin typeface="Calibri" pitchFamily="34" charset="0"/>
        </a:defRPr>
      </a:lvl8pPr>
      <a:lvl9pPr marL="1371566" algn="ctr" rtl="0" fontAlgn="base">
        <a:spcBef>
          <a:spcPct val="0"/>
        </a:spcBef>
        <a:spcAft>
          <a:spcPct val="0"/>
        </a:spcAft>
        <a:defRPr sz="3300">
          <a:solidFill>
            <a:schemeClr val="tx1"/>
          </a:solidFill>
          <a:latin typeface="Calibri" pitchFamily="34" charset="0"/>
        </a:defRPr>
      </a:lvl9pPr>
    </p:titleStyle>
    <p:bodyStyle>
      <a:lvl1pPr marL="257168" indent="-257168"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199" indent="-214308"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28" indent="-171446"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200120" indent="-171446"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12" indent="-171446"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r>
              <a:rPr lang="en-US">
                <a:solidFill>
                  <a:prstClr val="black">
                    <a:tint val="75000"/>
                  </a:prstClr>
                </a:solidFill>
              </a:rPr>
              <a:t>2021/22 MDDA Q1 PRESENTATION</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85E81024-E309-4157-B977-B245F344488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73123253"/>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 id="2147484221" r:id="rId12"/>
    <p:sldLayoutId id="2147484222" r:id="rId13"/>
    <p:sldLayoutId id="2147484223"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900">
                <a:solidFill>
                  <a:schemeClr val="tx1">
                    <a:tint val="75000"/>
                  </a:schemeClr>
                </a:solidFill>
                <a:cs typeface="Arial" charset="0"/>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900">
                <a:solidFill>
                  <a:schemeClr val="tx1">
                    <a:tint val="75000"/>
                  </a:schemeClr>
                </a:solidFill>
                <a:cs typeface="Arial" charset="0"/>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900">
                <a:solidFill>
                  <a:schemeClr val="tx1">
                    <a:tint val="75000"/>
                  </a:schemeClr>
                </a:solidFill>
                <a:cs typeface="Arial" charset="0"/>
              </a:defRPr>
            </a:lvl1pPr>
          </a:lstStyle>
          <a:p>
            <a:pPr>
              <a:defRPr/>
            </a:pPr>
            <a:fld id="{85E81024-E309-4157-B977-B245F344488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895966567"/>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 id="2147484122" r:id="rId15"/>
  </p:sldLayoutIdLst>
  <p:hf hd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892" algn="ctr" rtl="0" fontAlgn="base">
        <a:spcBef>
          <a:spcPct val="0"/>
        </a:spcBef>
        <a:spcAft>
          <a:spcPct val="0"/>
        </a:spcAft>
        <a:defRPr sz="3300">
          <a:solidFill>
            <a:schemeClr val="tx1"/>
          </a:solidFill>
          <a:latin typeface="Calibri" pitchFamily="34" charset="0"/>
        </a:defRPr>
      </a:lvl6pPr>
      <a:lvl7pPr marL="685783" algn="ctr" rtl="0" fontAlgn="base">
        <a:spcBef>
          <a:spcPct val="0"/>
        </a:spcBef>
        <a:spcAft>
          <a:spcPct val="0"/>
        </a:spcAft>
        <a:defRPr sz="3300">
          <a:solidFill>
            <a:schemeClr val="tx1"/>
          </a:solidFill>
          <a:latin typeface="Calibri" pitchFamily="34" charset="0"/>
        </a:defRPr>
      </a:lvl7pPr>
      <a:lvl8pPr marL="1028675" algn="ctr" rtl="0" fontAlgn="base">
        <a:spcBef>
          <a:spcPct val="0"/>
        </a:spcBef>
        <a:spcAft>
          <a:spcPct val="0"/>
        </a:spcAft>
        <a:defRPr sz="3300">
          <a:solidFill>
            <a:schemeClr val="tx1"/>
          </a:solidFill>
          <a:latin typeface="Calibri" pitchFamily="34" charset="0"/>
        </a:defRPr>
      </a:lvl8pPr>
      <a:lvl9pPr marL="1371566" algn="ctr" rtl="0" fontAlgn="base">
        <a:spcBef>
          <a:spcPct val="0"/>
        </a:spcBef>
        <a:spcAft>
          <a:spcPct val="0"/>
        </a:spcAft>
        <a:defRPr sz="3300">
          <a:solidFill>
            <a:schemeClr val="tx1"/>
          </a:solidFill>
          <a:latin typeface="Calibri" pitchFamily="34" charset="0"/>
        </a:defRPr>
      </a:lvl9pPr>
    </p:titleStyle>
    <p:bodyStyle>
      <a:lvl1pPr marL="257168" indent="-257168"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199" indent="-214308"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28" indent="-171446"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200120" indent="-171446"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12" indent="-171446"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141D4C3-2E3D-483F-A563-FEC7A4DBD75C}"/>
              </a:ext>
            </a:extLst>
          </p:cNvPr>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1C7518B6-9CD3-4888-9C1A-E988F8F6E80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D28E1728-4197-4C3D-AB09-FB7EB6B75C7E}"/>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1D83C38-D2F0-489B-AF28-4E3A8D13DCCD}" type="datetimeFigureOut">
              <a:rPr lang="en-ZA" smtClean="0"/>
              <a:pPr/>
              <a:t>2022/08/24</a:t>
            </a:fld>
            <a:endParaRPr lang="en-ZA"/>
          </a:p>
        </p:txBody>
      </p:sp>
      <p:sp>
        <p:nvSpPr>
          <p:cNvPr id="5" name="Footer Placeholder 4">
            <a:extLst>
              <a:ext uri="{FF2B5EF4-FFF2-40B4-BE49-F238E27FC236}">
                <a16:creationId xmlns:a16="http://schemas.microsoft.com/office/drawing/2014/main" xmlns="" id="{F09E48E6-91CB-4973-BBD6-5E3B9EDFCABE}"/>
              </a:ext>
            </a:extLst>
          </p:cNvPr>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solidFill>
                  <a:prstClr val="black">
                    <a:tint val="75000"/>
                  </a:prstClr>
                </a:solidFill>
                <a:cs typeface="Arial" charset="0"/>
              </a:rPr>
              <a:t>MDDA Q1</a:t>
            </a:r>
          </a:p>
          <a:p>
            <a:pPr>
              <a:defRPr/>
            </a:pPr>
            <a:r>
              <a:rPr lang="en-US">
                <a:solidFill>
                  <a:prstClr val="black">
                    <a:tint val="75000"/>
                  </a:prstClr>
                </a:solidFill>
                <a:cs typeface="Arial" charset="0"/>
              </a:rPr>
              <a:t> PERFORMANCE AND EXPENDITURE REPORT 2021/22</a:t>
            </a:r>
          </a:p>
          <a:p>
            <a:endParaRPr lang="en-ZA" dirty="0"/>
          </a:p>
        </p:txBody>
      </p:sp>
      <p:sp>
        <p:nvSpPr>
          <p:cNvPr id="6" name="Slide Number Placeholder 5">
            <a:extLst>
              <a:ext uri="{FF2B5EF4-FFF2-40B4-BE49-F238E27FC236}">
                <a16:creationId xmlns:a16="http://schemas.microsoft.com/office/drawing/2014/main" xmlns="" id="{807A2B6A-D45F-4F04-956D-78964C31F303}"/>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C65A21-B9A1-4374-9E44-61581F0B10BA}" type="slidenum">
              <a:rPr lang="en-ZA" smtClean="0"/>
              <a:pPr/>
              <a:t>‹#›</a:t>
            </a:fld>
            <a:endParaRPr lang="en-ZA"/>
          </a:p>
        </p:txBody>
      </p:sp>
    </p:spTree>
    <p:extLst>
      <p:ext uri="{BB962C8B-B14F-4D97-AF65-F5344CB8AC3E}">
        <p14:creationId xmlns:p14="http://schemas.microsoft.com/office/powerpoint/2010/main" xmlns="" val="80122669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900">
                <a:solidFill>
                  <a:schemeClr val="tx1">
                    <a:tint val="75000"/>
                  </a:schemeClr>
                </a:solidFill>
                <a:cs typeface="Arial" charset="0"/>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900">
                <a:solidFill>
                  <a:schemeClr val="tx1">
                    <a:tint val="75000"/>
                  </a:schemeClr>
                </a:solidFill>
                <a:cs typeface="Arial" charset="0"/>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900">
                <a:solidFill>
                  <a:schemeClr val="tx1">
                    <a:tint val="75000"/>
                  </a:schemeClr>
                </a:solidFill>
                <a:cs typeface="Arial" charset="0"/>
              </a:defRPr>
            </a:lvl1pPr>
          </a:lstStyle>
          <a:p>
            <a:pPr>
              <a:defRPr/>
            </a:pPr>
            <a:fld id="{85E81024-E309-4157-B977-B245F344488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004209573"/>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 id="2147484075" r:id="rId13"/>
    <p:sldLayoutId id="2147484076" r:id="rId14"/>
  </p:sldLayoutIdLst>
  <p:hf hd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892" algn="ctr" rtl="0" fontAlgn="base">
        <a:spcBef>
          <a:spcPct val="0"/>
        </a:spcBef>
        <a:spcAft>
          <a:spcPct val="0"/>
        </a:spcAft>
        <a:defRPr sz="3300">
          <a:solidFill>
            <a:schemeClr val="tx1"/>
          </a:solidFill>
          <a:latin typeface="Calibri" pitchFamily="34" charset="0"/>
        </a:defRPr>
      </a:lvl6pPr>
      <a:lvl7pPr marL="685783" algn="ctr" rtl="0" fontAlgn="base">
        <a:spcBef>
          <a:spcPct val="0"/>
        </a:spcBef>
        <a:spcAft>
          <a:spcPct val="0"/>
        </a:spcAft>
        <a:defRPr sz="3300">
          <a:solidFill>
            <a:schemeClr val="tx1"/>
          </a:solidFill>
          <a:latin typeface="Calibri" pitchFamily="34" charset="0"/>
        </a:defRPr>
      </a:lvl7pPr>
      <a:lvl8pPr marL="1028675" algn="ctr" rtl="0" fontAlgn="base">
        <a:spcBef>
          <a:spcPct val="0"/>
        </a:spcBef>
        <a:spcAft>
          <a:spcPct val="0"/>
        </a:spcAft>
        <a:defRPr sz="3300">
          <a:solidFill>
            <a:schemeClr val="tx1"/>
          </a:solidFill>
          <a:latin typeface="Calibri" pitchFamily="34" charset="0"/>
        </a:defRPr>
      </a:lvl8pPr>
      <a:lvl9pPr marL="1371566" algn="ctr" rtl="0" fontAlgn="base">
        <a:spcBef>
          <a:spcPct val="0"/>
        </a:spcBef>
        <a:spcAft>
          <a:spcPct val="0"/>
        </a:spcAft>
        <a:defRPr sz="3300">
          <a:solidFill>
            <a:schemeClr val="tx1"/>
          </a:solidFill>
          <a:latin typeface="Calibri" pitchFamily="34" charset="0"/>
        </a:defRPr>
      </a:lvl9pPr>
    </p:titleStyle>
    <p:bodyStyle>
      <a:lvl1pPr marL="257168" indent="-257168"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199" indent="-214308"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28" indent="-171446"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200120" indent="-171446"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12" indent="-171446"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900">
                <a:solidFill>
                  <a:schemeClr val="tx1">
                    <a:tint val="75000"/>
                  </a:schemeClr>
                </a:solidFill>
                <a:cs typeface="Arial" charset="0"/>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900">
                <a:solidFill>
                  <a:schemeClr val="tx1">
                    <a:tint val="75000"/>
                  </a:schemeClr>
                </a:solidFill>
                <a:cs typeface="Arial" charset="0"/>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900">
                <a:solidFill>
                  <a:schemeClr val="tx1">
                    <a:tint val="75000"/>
                  </a:schemeClr>
                </a:solidFill>
                <a:cs typeface="Arial" charset="0"/>
              </a:defRPr>
            </a:lvl1pPr>
          </a:lstStyle>
          <a:p>
            <a:pPr>
              <a:defRPr/>
            </a:pPr>
            <a:fld id="{85E81024-E309-4157-B977-B245F344488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822919137"/>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 id="2147484105" r:id="rId13"/>
    <p:sldLayoutId id="2147484106" r:id="rId14"/>
  </p:sldLayoutIdLst>
  <p:hf hd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892" algn="ctr" rtl="0" fontAlgn="base">
        <a:spcBef>
          <a:spcPct val="0"/>
        </a:spcBef>
        <a:spcAft>
          <a:spcPct val="0"/>
        </a:spcAft>
        <a:defRPr sz="3300">
          <a:solidFill>
            <a:schemeClr val="tx1"/>
          </a:solidFill>
          <a:latin typeface="Calibri" pitchFamily="34" charset="0"/>
        </a:defRPr>
      </a:lvl6pPr>
      <a:lvl7pPr marL="685783" algn="ctr" rtl="0" fontAlgn="base">
        <a:spcBef>
          <a:spcPct val="0"/>
        </a:spcBef>
        <a:spcAft>
          <a:spcPct val="0"/>
        </a:spcAft>
        <a:defRPr sz="3300">
          <a:solidFill>
            <a:schemeClr val="tx1"/>
          </a:solidFill>
          <a:latin typeface="Calibri" pitchFamily="34" charset="0"/>
        </a:defRPr>
      </a:lvl7pPr>
      <a:lvl8pPr marL="1028675" algn="ctr" rtl="0" fontAlgn="base">
        <a:spcBef>
          <a:spcPct val="0"/>
        </a:spcBef>
        <a:spcAft>
          <a:spcPct val="0"/>
        </a:spcAft>
        <a:defRPr sz="3300">
          <a:solidFill>
            <a:schemeClr val="tx1"/>
          </a:solidFill>
          <a:latin typeface="Calibri" pitchFamily="34" charset="0"/>
        </a:defRPr>
      </a:lvl8pPr>
      <a:lvl9pPr marL="1371566" algn="ctr" rtl="0" fontAlgn="base">
        <a:spcBef>
          <a:spcPct val="0"/>
        </a:spcBef>
        <a:spcAft>
          <a:spcPct val="0"/>
        </a:spcAft>
        <a:defRPr sz="3300">
          <a:solidFill>
            <a:schemeClr val="tx1"/>
          </a:solidFill>
          <a:latin typeface="Calibri" pitchFamily="34" charset="0"/>
        </a:defRPr>
      </a:lvl9pPr>
    </p:titleStyle>
    <p:bodyStyle>
      <a:lvl1pPr marL="257168" indent="-257168"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199" indent="-214308"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28" indent="-171446"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200120" indent="-171446"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12" indent="-171446"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900">
                <a:solidFill>
                  <a:schemeClr val="tx1">
                    <a:tint val="75000"/>
                  </a:schemeClr>
                </a:solidFill>
                <a:cs typeface="Arial" charset="0"/>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900">
                <a:solidFill>
                  <a:schemeClr val="tx1">
                    <a:tint val="75000"/>
                  </a:schemeClr>
                </a:solidFill>
                <a:cs typeface="Arial" charset="0"/>
              </a:defRPr>
            </a:lvl1pPr>
          </a:lstStyle>
          <a:p>
            <a:pPr>
              <a:defRPr/>
            </a:pPr>
            <a:r>
              <a:rPr lang="en-US">
                <a:solidFill>
                  <a:prstClr val="black">
                    <a:tint val="75000"/>
                  </a:prstClr>
                </a:solidFill>
              </a:rPr>
              <a:t>MDDA Q1 PERFORMANCE AND EXPENDITURE REPORT </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900">
                <a:solidFill>
                  <a:schemeClr val="tx1">
                    <a:tint val="75000"/>
                  </a:schemeClr>
                </a:solidFill>
                <a:cs typeface="Arial" charset="0"/>
              </a:defRPr>
            </a:lvl1pPr>
          </a:lstStyle>
          <a:p>
            <a:pPr>
              <a:defRPr/>
            </a:pPr>
            <a:fld id="{85E81024-E309-4157-B977-B245F344488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026840521"/>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 id="2147484119" r:id="rId12"/>
    <p:sldLayoutId id="2147484120" r:id="rId13"/>
    <p:sldLayoutId id="2147484121" r:id="rId14"/>
  </p:sldLayoutIdLst>
  <p:hf hd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892" algn="ctr" rtl="0" fontAlgn="base">
        <a:spcBef>
          <a:spcPct val="0"/>
        </a:spcBef>
        <a:spcAft>
          <a:spcPct val="0"/>
        </a:spcAft>
        <a:defRPr sz="3300">
          <a:solidFill>
            <a:schemeClr val="tx1"/>
          </a:solidFill>
          <a:latin typeface="Calibri" pitchFamily="34" charset="0"/>
        </a:defRPr>
      </a:lvl6pPr>
      <a:lvl7pPr marL="685783" algn="ctr" rtl="0" fontAlgn="base">
        <a:spcBef>
          <a:spcPct val="0"/>
        </a:spcBef>
        <a:spcAft>
          <a:spcPct val="0"/>
        </a:spcAft>
        <a:defRPr sz="3300">
          <a:solidFill>
            <a:schemeClr val="tx1"/>
          </a:solidFill>
          <a:latin typeface="Calibri" pitchFamily="34" charset="0"/>
        </a:defRPr>
      </a:lvl7pPr>
      <a:lvl8pPr marL="1028675" algn="ctr" rtl="0" fontAlgn="base">
        <a:spcBef>
          <a:spcPct val="0"/>
        </a:spcBef>
        <a:spcAft>
          <a:spcPct val="0"/>
        </a:spcAft>
        <a:defRPr sz="3300">
          <a:solidFill>
            <a:schemeClr val="tx1"/>
          </a:solidFill>
          <a:latin typeface="Calibri" pitchFamily="34" charset="0"/>
        </a:defRPr>
      </a:lvl8pPr>
      <a:lvl9pPr marL="1371566" algn="ctr" rtl="0" fontAlgn="base">
        <a:spcBef>
          <a:spcPct val="0"/>
        </a:spcBef>
        <a:spcAft>
          <a:spcPct val="0"/>
        </a:spcAft>
        <a:defRPr sz="3300">
          <a:solidFill>
            <a:schemeClr val="tx1"/>
          </a:solidFill>
          <a:latin typeface="Calibri" pitchFamily="34" charset="0"/>
        </a:defRPr>
      </a:lvl9pPr>
    </p:titleStyle>
    <p:bodyStyle>
      <a:lvl1pPr marL="257168" indent="-257168"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199" indent="-214308"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28" indent="-171446"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200120" indent="-171446"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12" indent="-171446"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9A51E20-965C-4850-AF8B-6A1291247F35}"/>
              </a:ext>
            </a:extLst>
          </p:cNvPr>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E50AAEC1-7206-4D4C-B71E-A799BFF75E4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55E8D71F-F9C1-4927-8094-41B7D8B59F55}"/>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BF8EF6B-6188-4B9C-8887-A6EAB7BD6C6A}" type="datetimeFigureOut">
              <a:rPr lang="en-ZA" smtClean="0"/>
              <a:pPr/>
              <a:t>2022/08/24</a:t>
            </a:fld>
            <a:endParaRPr lang="en-ZA"/>
          </a:p>
        </p:txBody>
      </p:sp>
      <p:sp>
        <p:nvSpPr>
          <p:cNvPr id="5" name="Footer Placeholder 4">
            <a:extLst>
              <a:ext uri="{FF2B5EF4-FFF2-40B4-BE49-F238E27FC236}">
                <a16:creationId xmlns:a16="http://schemas.microsoft.com/office/drawing/2014/main" xmlns="" id="{0E546E28-059E-41C2-A89B-05A171A8C737}"/>
              </a:ext>
            </a:extLst>
          </p:cNvPr>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xmlns="" id="{E1A53431-3152-4051-A8C7-C16B9BF03633}"/>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E41D736-55F2-4BBA-A682-5DD01476A266}" type="slidenum">
              <a:rPr lang="en-ZA" smtClean="0"/>
              <a:pPr/>
              <a:t>‹#›</a:t>
            </a:fld>
            <a:endParaRPr lang="en-ZA"/>
          </a:p>
        </p:txBody>
      </p:sp>
    </p:spTree>
    <p:extLst>
      <p:ext uri="{BB962C8B-B14F-4D97-AF65-F5344CB8AC3E}">
        <p14:creationId xmlns:p14="http://schemas.microsoft.com/office/powerpoint/2010/main" xmlns="" val="2876733425"/>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414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900">
                <a:solidFill>
                  <a:schemeClr val="tx1">
                    <a:tint val="75000"/>
                  </a:schemeClr>
                </a:solidFill>
                <a:cs typeface="Arial" charset="0"/>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900">
                <a:solidFill>
                  <a:schemeClr val="tx1">
                    <a:tint val="75000"/>
                  </a:schemeClr>
                </a:solidFill>
                <a:cs typeface="Arial" charset="0"/>
              </a:defRPr>
            </a:lvl1pPr>
          </a:lstStyle>
          <a:p>
            <a:pPr>
              <a:defRPr/>
            </a:pPr>
            <a:r>
              <a:rPr lang="en-US">
                <a:solidFill>
                  <a:prstClr val="black">
                    <a:tint val="75000"/>
                  </a:prstClr>
                </a:solidFill>
              </a:rPr>
              <a:t>2021/22 MDDA Q1 PRESENTATION</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900">
                <a:solidFill>
                  <a:schemeClr val="tx1">
                    <a:tint val="75000"/>
                  </a:schemeClr>
                </a:solidFill>
                <a:cs typeface="Arial" charset="0"/>
              </a:defRPr>
            </a:lvl1pPr>
          </a:lstStyle>
          <a:p>
            <a:pPr>
              <a:defRPr/>
            </a:pPr>
            <a:fld id="{85E81024-E309-4157-B977-B245F344488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299302820"/>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 id="2147484160" r:id="rId12"/>
    <p:sldLayoutId id="2147484161" r:id="rId13"/>
    <p:sldLayoutId id="2147484162" r:id="rId14"/>
  </p:sldLayoutIdLst>
  <p:hf hd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892" algn="ctr" rtl="0" fontAlgn="base">
        <a:spcBef>
          <a:spcPct val="0"/>
        </a:spcBef>
        <a:spcAft>
          <a:spcPct val="0"/>
        </a:spcAft>
        <a:defRPr sz="3300">
          <a:solidFill>
            <a:schemeClr val="tx1"/>
          </a:solidFill>
          <a:latin typeface="Calibri" pitchFamily="34" charset="0"/>
        </a:defRPr>
      </a:lvl6pPr>
      <a:lvl7pPr marL="685783" algn="ctr" rtl="0" fontAlgn="base">
        <a:spcBef>
          <a:spcPct val="0"/>
        </a:spcBef>
        <a:spcAft>
          <a:spcPct val="0"/>
        </a:spcAft>
        <a:defRPr sz="3300">
          <a:solidFill>
            <a:schemeClr val="tx1"/>
          </a:solidFill>
          <a:latin typeface="Calibri" pitchFamily="34" charset="0"/>
        </a:defRPr>
      </a:lvl7pPr>
      <a:lvl8pPr marL="1028675" algn="ctr" rtl="0" fontAlgn="base">
        <a:spcBef>
          <a:spcPct val="0"/>
        </a:spcBef>
        <a:spcAft>
          <a:spcPct val="0"/>
        </a:spcAft>
        <a:defRPr sz="3300">
          <a:solidFill>
            <a:schemeClr val="tx1"/>
          </a:solidFill>
          <a:latin typeface="Calibri" pitchFamily="34" charset="0"/>
        </a:defRPr>
      </a:lvl8pPr>
      <a:lvl9pPr marL="1371566" algn="ctr" rtl="0" fontAlgn="base">
        <a:spcBef>
          <a:spcPct val="0"/>
        </a:spcBef>
        <a:spcAft>
          <a:spcPct val="0"/>
        </a:spcAft>
        <a:defRPr sz="3300">
          <a:solidFill>
            <a:schemeClr val="tx1"/>
          </a:solidFill>
          <a:latin typeface="Calibri" pitchFamily="34" charset="0"/>
        </a:defRPr>
      </a:lvl9pPr>
    </p:titleStyle>
    <p:bodyStyle>
      <a:lvl1pPr marL="257168" indent="-257168"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199" indent="-214308"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28" indent="-171446"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200120" indent="-171446"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12" indent="-171446"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900">
                <a:solidFill>
                  <a:schemeClr val="tx1">
                    <a:tint val="75000"/>
                  </a:schemeClr>
                </a:solidFill>
                <a:cs typeface="Arial" charset="0"/>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900">
                <a:solidFill>
                  <a:schemeClr val="tx1">
                    <a:tint val="75000"/>
                  </a:schemeClr>
                </a:solidFill>
                <a:cs typeface="Arial" charset="0"/>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900">
                <a:solidFill>
                  <a:schemeClr val="tx1">
                    <a:tint val="75000"/>
                  </a:schemeClr>
                </a:solidFill>
                <a:cs typeface="Arial" charset="0"/>
              </a:defRPr>
            </a:lvl1pPr>
          </a:lstStyle>
          <a:p>
            <a:pPr>
              <a:defRPr/>
            </a:pPr>
            <a:fld id="{85E81024-E309-4157-B977-B245F344488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392387355"/>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 id="2147484190" r:id="rId12"/>
    <p:sldLayoutId id="2147484191" r:id="rId13"/>
    <p:sldLayoutId id="2147484192" r:id="rId14"/>
  </p:sldLayoutIdLst>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892" algn="ctr" rtl="0" fontAlgn="base">
        <a:spcBef>
          <a:spcPct val="0"/>
        </a:spcBef>
        <a:spcAft>
          <a:spcPct val="0"/>
        </a:spcAft>
        <a:defRPr sz="3300">
          <a:solidFill>
            <a:schemeClr val="tx1"/>
          </a:solidFill>
          <a:latin typeface="Calibri" pitchFamily="34" charset="0"/>
        </a:defRPr>
      </a:lvl6pPr>
      <a:lvl7pPr marL="685783" algn="ctr" rtl="0" fontAlgn="base">
        <a:spcBef>
          <a:spcPct val="0"/>
        </a:spcBef>
        <a:spcAft>
          <a:spcPct val="0"/>
        </a:spcAft>
        <a:defRPr sz="3300">
          <a:solidFill>
            <a:schemeClr val="tx1"/>
          </a:solidFill>
          <a:latin typeface="Calibri" pitchFamily="34" charset="0"/>
        </a:defRPr>
      </a:lvl7pPr>
      <a:lvl8pPr marL="1028675" algn="ctr" rtl="0" fontAlgn="base">
        <a:spcBef>
          <a:spcPct val="0"/>
        </a:spcBef>
        <a:spcAft>
          <a:spcPct val="0"/>
        </a:spcAft>
        <a:defRPr sz="3300">
          <a:solidFill>
            <a:schemeClr val="tx1"/>
          </a:solidFill>
          <a:latin typeface="Calibri" pitchFamily="34" charset="0"/>
        </a:defRPr>
      </a:lvl8pPr>
      <a:lvl9pPr marL="1371566" algn="ctr" rtl="0" fontAlgn="base">
        <a:spcBef>
          <a:spcPct val="0"/>
        </a:spcBef>
        <a:spcAft>
          <a:spcPct val="0"/>
        </a:spcAft>
        <a:defRPr sz="3300">
          <a:solidFill>
            <a:schemeClr val="tx1"/>
          </a:solidFill>
          <a:latin typeface="Calibri" pitchFamily="34" charset="0"/>
        </a:defRPr>
      </a:lvl9pPr>
    </p:titleStyle>
    <p:bodyStyle>
      <a:lvl1pPr marL="257168" indent="-257168"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199" indent="-214308"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28" indent="-171446"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200120" indent="-171446"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12" indent="-171446"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08.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8.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0369476-5E79-4128-BE5F-14DE8DD9D27F}"/>
              </a:ext>
            </a:extLst>
          </p:cNvPr>
          <p:cNvSpPr>
            <a:spLocks noGrp="1"/>
          </p:cNvSpPr>
          <p:nvPr>
            <p:ph type="sldNum" sz="quarter" idx="12"/>
          </p:nvPr>
        </p:nvSpPr>
        <p:spPr/>
        <p:txBody>
          <a:bodyPr/>
          <a:lstStyle/>
          <a:p>
            <a:pPr>
              <a:defRPr/>
            </a:pPr>
            <a:fld id="{6EFE87D6-28AE-4488-BDD1-2DD6D741DE29}" type="slidenum">
              <a:rPr lang="en-US">
                <a:solidFill>
                  <a:prstClr val="black">
                    <a:tint val="75000"/>
                  </a:prstClr>
                </a:solidFill>
                <a:latin typeface="Calibri"/>
              </a:rPr>
              <a:pPr>
                <a:defRPr/>
              </a:pPr>
              <a:t>1</a:t>
            </a:fld>
            <a:endParaRPr lang="en-US" dirty="0">
              <a:solidFill>
                <a:prstClr val="black">
                  <a:tint val="75000"/>
                </a:prstClr>
              </a:solidFill>
              <a:latin typeface="Calibri"/>
            </a:endParaRPr>
          </a:p>
        </p:txBody>
      </p:sp>
      <p:pic>
        <p:nvPicPr>
          <p:cNvPr id="5" name="Picture 4">
            <a:extLst>
              <a:ext uri="{FF2B5EF4-FFF2-40B4-BE49-F238E27FC236}">
                <a16:creationId xmlns:a16="http://schemas.microsoft.com/office/drawing/2014/main" xmlns="" id="{6FCF23A0-4E01-4932-882D-63FD92901205}"/>
              </a:ext>
            </a:extLst>
          </p:cNvPr>
          <p:cNvPicPr>
            <a:picLocks noChangeAspect="1"/>
          </p:cNvPicPr>
          <p:nvPr/>
        </p:nvPicPr>
        <p:blipFill rotWithShape="1">
          <a:blip r:embed="rId3" cstate="print"/>
          <a:srcRect l="3216" t="8851"/>
          <a:stretch/>
        </p:blipFill>
        <p:spPr>
          <a:xfrm>
            <a:off x="1310396" y="755931"/>
            <a:ext cx="6523208" cy="4755695"/>
          </a:xfrm>
          <a:prstGeom prst="rect">
            <a:avLst/>
          </a:prstGeom>
        </p:spPr>
      </p:pic>
      <p:sp>
        <p:nvSpPr>
          <p:cNvPr id="6" name="TextBox 5">
            <a:extLst>
              <a:ext uri="{FF2B5EF4-FFF2-40B4-BE49-F238E27FC236}">
                <a16:creationId xmlns:a16="http://schemas.microsoft.com/office/drawing/2014/main" xmlns="" id="{22139824-3448-4169-B9A7-E4D4D853FC55}"/>
              </a:ext>
            </a:extLst>
          </p:cNvPr>
          <p:cNvSpPr txBox="1"/>
          <p:nvPr/>
        </p:nvSpPr>
        <p:spPr>
          <a:xfrm>
            <a:off x="4423115" y="3266982"/>
            <a:ext cx="3410489" cy="1754326"/>
          </a:xfrm>
          <a:prstGeom prst="rect">
            <a:avLst/>
          </a:prstGeom>
          <a:noFill/>
        </p:spPr>
        <p:txBody>
          <a:bodyPr wrap="square" rtlCol="0">
            <a:spAutoFit/>
          </a:bodyPr>
          <a:lstStyle/>
          <a:p>
            <a:pPr algn="ctr">
              <a:defRPr/>
            </a:pPr>
            <a:r>
              <a:rPr lang="en-GB" b="1" dirty="0">
                <a:solidFill>
                  <a:srgbClr val="F79646"/>
                </a:solidFill>
                <a:latin typeface="Arial" pitchFamily="34" charset="0"/>
                <a:cs typeface="Arial" pitchFamily="34" charset="0"/>
              </a:rPr>
              <a:t>PRESENTATION </a:t>
            </a:r>
          </a:p>
          <a:p>
            <a:pPr algn="ctr">
              <a:defRPr/>
            </a:pPr>
            <a:r>
              <a:rPr lang="en-GB" b="1" dirty="0">
                <a:solidFill>
                  <a:srgbClr val="F79646"/>
                </a:solidFill>
                <a:latin typeface="Arial" pitchFamily="34" charset="0"/>
                <a:cs typeface="Arial" pitchFamily="34" charset="0"/>
              </a:rPr>
              <a:t>Portfolio Committee on Communications</a:t>
            </a:r>
          </a:p>
          <a:p>
            <a:pPr algn="ctr">
              <a:defRPr/>
            </a:pPr>
            <a:r>
              <a:rPr lang="en-GB" b="1" dirty="0">
                <a:solidFill>
                  <a:srgbClr val="F79646"/>
                </a:solidFill>
                <a:latin typeface="Arial" pitchFamily="34" charset="0"/>
                <a:cs typeface="Arial" pitchFamily="34" charset="0"/>
              </a:rPr>
              <a:t>Quarter 3 and 4 </a:t>
            </a:r>
            <a:r>
              <a:rPr lang="en-US" b="1" dirty="0">
                <a:solidFill>
                  <a:srgbClr val="F79646"/>
                </a:solidFill>
                <a:latin typeface="Arial" pitchFamily="34" charset="0"/>
                <a:cs typeface="Arial" pitchFamily="34" charset="0"/>
              </a:rPr>
              <a:t>performance and expenditure report 2021/22</a:t>
            </a:r>
            <a:endParaRPr lang="en-GB" b="1" dirty="0">
              <a:solidFill>
                <a:srgbClr val="F79646"/>
              </a:solidFill>
              <a:latin typeface="Arial" pitchFamily="34" charset="0"/>
              <a:cs typeface="Arial" pitchFamily="34" charset="0"/>
            </a:endParaRPr>
          </a:p>
        </p:txBody>
      </p:sp>
      <p:sp>
        <p:nvSpPr>
          <p:cNvPr id="7" name="TextBox 6">
            <a:extLst>
              <a:ext uri="{FF2B5EF4-FFF2-40B4-BE49-F238E27FC236}">
                <a16:creationId xmlns:a16="http://schemas.microsoft.com/office/drawing/2014/main" xmlns="" id="{678EBA6A-C8EF-4C71-B0C1-9B628C7F8EF9}"/>
              </a:ext>
            </a:extLst>
          </p:cNvPr>
          <p:cNvSpPr txBox="1"/>
          <p:nvPr/>
        </p:nvSpPr>
        <p:spPr>
          <a:xfrm>
            <a:off x="4578567" y="2864095"/>
            <a:ext cx="3099586" cy="507831"/>
          </a:xfrm>
          <a:prstGeom prst="rect">
            <a:avLst/>
          </a:prstGeom>
          <a:solidFill>
            <a:schemeClr val="bg1"/>
          </a:solidFill>
        </p:spPr>
        <p:txBody>
          <a:bodyPr wrap="square" rtlCol="0">
            <a:spAutoFit/>
          </a:bodyPr>
          <a:lstStyle/>
          <a:p>
            <a:pPr algn="ctr">
              <a:defRPr/>
            </a:pPr>
            <a:r>
              <a:rPr lang="en-GB" sz="1500" b="1" i="1" dirty="0">
                <a:solidFill>
                  <a:prstClr val="black"/>
                </a:solidFill>
                <a:latin typeface="Arial" pitchFamily="34" charset="0"/>
                <a:cs typeface="Arial" pitchFamily="34" charset="0"/>
              </a:rPr>
              <a:t>Access</a:t>
            </a:r>
            <a:r>
              <a:rPr lang="en-GB" sz="1200" b="1" i="1" dirty="0">
                <a:solidFill>
                  <a:prstClr val="black"/>
                </a:solidFill>
                <a:latin typeface="Arial" pitchFamily="34" charset="0"/>
                <a:cs typeface="Arial" pitchFamily="34" charset="0"/>
              </a:rPr>
              <a:t> to diversified media for all</a:t>
            </a:r>
            <a:r>
              <a:rPr lang="en-ZA" sz="1200" b="1" dirty="0">
                <a:solidFill>
                  <a:prstClr val="white"/>
                </a:solidFill>
                <a:latin typeface="Arial" pitchFamily="34" charset="0"/>
              </a:rPr>
              <a:t>a</a:t>
            </a:r>
          </a:p>
          <a:p>
            <a:pPr algn="ctr">
              <a:defRPr/>
            </a:pPr>
            <a:endParaRPr lang="en-ZA" sz="1200" b="1" dirty="0">
              <a:solidFill>
                <a:prstClr val="black"/>
              </a:solidFill>
              <a:latin typeface="Arial" pitchFamily="34" charset="0"/>
            </a:endParaRPr>
          </a:p>
        </p:txBody>
      </p:sp>
    </p:spTree>
    <p:extLst>
      <p:ext uri="{BB962C8B-B14F-4D97-AF65-F5344CB8AC3E}">
        <p14:creationId xmlns:p14="http://schemas.microsoft.com/office/powerpoint/2010/main" xmlns="" val="4288429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558E1-757A-4DC8-991E-47EFE0DAEAF6}"/>
              </a:ext>
            </a:extLst>
          </p:cNvPr>
          <p:cNvSpPr>
            <a:spLocks noGrp="1"/>
          </p:cNvSpPr>
          <p:nvPr>
            <p:ph type="title"/>
          </p:nvPr>
        </p:nvSpPr>
        <p:spPr>
          <a:xfrm>
            <a:off x="1485900" y="136519"/>
            <a:ext cx="5840406" cy="857250"/>
          </a:xfrm>
        </p:spPr>
        <p:txBody>
          <a:bodyPr/>
          <a:lstStyle/>
          <a:p>
            <a:pPr algn="ctr"/>
            <a:r>
              <a:rPr lang="en-ZA" sz="1800" dirty="0"/>
              <a:t>2021/22 Q4 </a:t>
            </a:r>
            <a:r>
              <a:rPr lang="en-GB" sz="1800" dirty="0"/>
              <a:t>Recruitment Progress</a:t>
            </a:r>
            <a:endParaRPr lang="en-ZA" sz="1800" dirty="0"/>
          </a:p>
        </p:txBody>
      </p:sp>
      <p:sp>
        <p:nvSpPr>
          <p:cNvPr id="3" name="Slide Number Placeholder 2">
            <a:extLst>
              <a:ext uri="{FF2B5EF4-FFF2-40B4-BE49-F238E27FC236}">
                <a16:creationId xmlns:a16="http://schemas.microsoft.com/office/drawing/2014/main" xmlns="" id="{364E683C-0225-46B9-892E-66515FF4D457}"/>
              </a:ext>
            </a:extLst>
          </p:cNvPr>
          <p:cNvSpPr>
            <a:spLocks noGrp="1"/>
          </p:cNvSpPr>
          <p:nvPr>
            <p:ph type="sldNum" sz="quarter" idx="12"/>
          </p:nvPr>
        </p:nvSpPr>
        <p:spPr/>
        <p:txBody>
          <a:bodyPr/>
          <a:lstStyle/>
          <a:p>
            <a:pPr>
              <a:defRPr/>
            </a:pPr>
            <a:fld id="{25E0BFFC-8D92-4980-80AF-4F6590FB2DB3}" type="slidenum">
              <a:rPr lang="en-US">
                <a:solidFill>
                  <a:prstClr val="black">
                    <a:tint val="75000"/>
                  </a:prstClr>
                </a:solidFill>
              </a:rPr>
              <a:pPr>
                <a:defRPr/>
              </a:pPr>
              <a:t>10</a:t>
            </a:fld>
            <a:endParaRPr lang="en-US" dirty="0">
              <a:solidFill>
                <a:prstClr val="black">
                  <a:tint val="75000"/>
                </a:prstClr>
              </a:solidFill>
            </a:endParaRPr>
          </a:p>
        </p:txBody>
      </p:sp>
      <p:graphicFrame>
        <p:nvGraphicFramePr>
          <p:cNvPr id="10" name="Content Placeholder 9">
            <a:extLst>
              <a:ext uri="{FF2B5EF4-FFF2-40B4-BE49-F238E27FC236}">
                <a16:creationId xmlns:a16="http://schemas.microsoft.com/office/drawing/2014/main" xmlns="" id="{DC8FC4D3-92E6-07D7-A762-8D5CCBC3BB70}"/>
              </a:ext>
            </a:extLst>
          </p:cNvPr>
          <p:cNvGraphicFramePr>
            <a:graphicFrameLocks noGrp="1"/>
          </p:cNvGraphicFramePr>
          <p:nvPr>
            <p:ph idx="1"/>
            <p:extLst>
              <p:ext uri="{D42A27DB-BD31-4B8C-83A1-F6EECF244321}">
                <p14:modId xmlns:p14="http://schemas.microsoft.com/office/powerpoint/2010/main" xmlns="" val="3448167647"/>
              </p:ext>
            </p:extLst>
          </p:nvPr>
        </p:nvGraphicFramePr>
        <p:xfrm>
          <a:off x="539552" y="1340768"/>
          <a:ext cx="8147248" cy="4536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878204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3EE946-96CA-4F59-B7F2-89E52D5EDBB1}"/>
              </a:ext>
            </a:extLst>
          </p:cNvPr>
          <p:cNvSpPr>
            <a:spLocks noGrp="1"/>
          </p:cNvSpPr>
          <p:nvPr>
            <p:ph type="title"/>
          </p:nvPr>
        </p:nvSpPr>
        <p:spPr/>
        <p:txBody>
          <a:bodyPr/>
          <a:lstStyle/>
          <a:p>
            <a:r>
              <a:rPr lang="en-ZA" sz="1800" b="0" dirty="0">
                <a:latin typeface="Arial" panose="020B0604020202020204" pitchFamily="34" charset="0"/>
                <a:cs typeface="Arial" panose="020B0604020202020204" pitchFamily="34" charset="0"/>
              </a:rPr>
              <a:t>2021/22 Q3 </a:t>
            </a:r>
            <a:r>
              <a:rPr lang="en-ZA" sz="1800" b="0" dirty="0">
                <a:solidFill>
                  <a:prstClr val="black"/>
                </a:solidFill>
                <a:latin typeface="Arial" panose="020B0604020202020204" pitchFamily="34" charset="0"/>
                <a:cs typeface="Arial" panose="020B0604020202020204" pitchFamily="34" charset="0"/>
              </a:rPr>
              <a:t>Employment Equity Per Occupation </a:t>
            </a:r>
            <a:endParaRPr lang="en-ZA" sz="1800" b="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34B6E14F-60FB-449E-BFD6-0C9E486126A3}"/>
              </a:ext>
            </a:extLst>
          </p:cNvPr>
          <p:cNvSpPr>
            <a:spLocks noGrp="1"/>
          </p:cNvSpPr>
          <p:nvPr>
            <p:ph type="sldNum" sz="quarter" idx="12"/>
          </p:nvPr>
        </p:nvSpPr>
        <p:spPr/>
        <p:txBody>
          <a:bodyPr/>
          <a:lstStyle/>
          <a:p>
            <a:pPr>
              <a:defRPr/>
            </a:pPr>
            <a:fld id="{25E0BFFC-8D92-4980-80AF-4F6590FB2DB3}" type="slidenum">
              <a:rPr lang="en-US">
                <a:solidFill>
                  <a:prstClr val="black">
                    <a:tint val="75000"/>
                  </a:prstClr>
                </a:solidFill>
              </a:rPr>
              <a:pPr>
                <a:defRPr/>
              </a:pPr>
              <a:t>11</a:t>
            </a:fld>
            <a:endParaRPr lang="en-US" dirty="0">
              <a:solidFill>
                <a:prstClr val="black">
                  <a:tint val="75000"/>
                </a:prstClr>
              </a:solidFill>
            </a:endParaRPr>
          </a:p>
        </p:txBody>
      </p:sp>
      <p:graphicFrame>
        <p:nvGraphicFramePr>
          <p:cNvPr id="4" name="Table 3">
            <a:extLst>
              <a:ext uri="{FF2B5EF4-FFF2-40B4-BE49-F238E27FC236}">
                <a16:creationId xmlns:a16="http://schemas.microsoft.com/office/drawing/2014/main" xmlns="" id="{ED2F8B02-E428-800B-80CC-D89A68BD703D}"/>
              </a:ext>
            </a:extLst>
          </p:cNvPr>
          <p:cNvGraphicFramePr>
            <a:graphicFrameLocks noGrp="1"/>
          </p:cNvGraphicFramePr>
          <p:nvPr>
            <p:extLst>
              <p:ext uri="{D42A27DB-BD31-4B8C-83A1-F6EECF244321}">
                <p14:modId xmlns:p14="http://schemas.microsoft.com/office/powerpoint/2010/main" xmlns="" val="2238369601"/>
              </p:ext>
            </p:extLst>
          </p:nvPr>
        </p:nvGraphicFramePr>
        <p:xfrm>
          <a:off x="251521" y="1484784"/>
          <a:ext cx="8640960" cy="4966477"/>
        </p:xfrm>
        <a:graphic>
          <a:graphicData uri="http://schemas.openxmlformats.org/drawingml/2006/table">
            <a:tbl>
              <a:tblPr firstRow="1" firstCol="1" bandRow="1"/>
              <a:tblGrid>
                <a:gridCol w="1944215">
                  <a:extLst>
                    <a:ext uri="{9D8B030D-6E8A-4147-A177-3AD203B41FA5}">
                      <a16:colId xmlns:a16="http://schemas.microsoft.com/office/drawing/2014/main" xmlns="" val="161112835"/>
                    </a:ext>
                  </a:extLst>
                </a:gridCol>
                <a:gridCol w="504056">
                  <a:extLst>
                    <a:ext uri="{9D8B030D-6E8A-4147-A177-3AD203B41FA5}">
                      <a16:colId xmlns:a16="http://schemas.microsoft.com/office/drawing/2014/main" xmlns="" val="1288013734"/>
                    </a:ext>
                  </a:extLst>
                </a:gridCol>
                <a:gridCol w="504056">
                  <a:extLst>
                    <a:ext uri="{9D8B030D-6E8A-4147-A177-3AD203B41FA5}">
                      <a16:colId xmlns:a16="http://schemas.microsoft.com/office/drawing/2014/main" xmlns="" val="303789239"/>
                    </a:ext>
                  </a:extLst>
                </a:gridCol>
                <a:gridCol w="504056">
                  <a:extLst>
                    <a:ext uri="{9D8B030D-6E8A-4147-A177-3AD203B41FA5}">
                      <a16:colId xmlns:a16="http://schemas.microsoft.com/office/drawing/2014/main" xmlns="" val="1442396470"/>
                    </a:ext>
                  </a:extLst>
                </a:gridCol>
                <a:gridCol w="504056">
                  <a:extLst>
                    <a:ext uri="{9D8B030D-6E8A-4147-A177-3AD203B41FA5}">
                      <a16:colId xmlns:a16="http://schemas.microsoft.com/office/drawing/2014/main" xmlns="" val="2154533438"/>
                    </a:ext>
                  </a:extLst>
                </a:gridCol>
                <a:gridCol w="504056">
                  <a:extLst>
                    <a:ext uri="{9D8B030D-6E8A-4147-A177-3AD203B41FA5}">
                      <a16:colId xmlns:a16="http://schemas.microsoft.com/office/drawing/2014/main" xmlns="" val="3394412115"/>
                    </a:ext>
                  </a:extLst>
                </a:gridCol>
                <a:gridCol w="504056">
                  <a:extLst>
                    <a:ext uri="{9D8B030D-6E8A-4147-A177-3AD203B41FA5}">
                      <a16:colId xmlns:a16="http://schemas.microsoft.com/office/drawing/2014/main" xmlns="" val="4210431086"/>
                    </a:ext>
                  </a:extLst>
                </a:gridCol>
                <a:gridCol w="360040">
                  <a:extLst>
                    <a:ext uri="{9D8B030D-6E8A-4147-A177-3AD203B41FA5}">
                      <a16:colId xmlns:a16="http://schemas.microsoft.com/office/drawing/2014/main" xmlns="" val="1096527376"/>
                    </a:ext>
                  </a:extLst>
                </a:gridCol>
                <a:gridCol w="360040">
                  <a:extLst>
                    <a:ext uri="{9D8B030D-6E8A-4147-A177-3AD203B41FA5}">
                      <a16:colId xmlns:a16="http://schemas.microsoft.com/office/drawing/2014/main" xmlns="" val="459191778"/>
                    </a:ext>
                  </a:extLst>
                </a:gridCol>
                <a:gridCol w="648072">
                  <a:extLst>
                    <a:ext uri="{9D8B030D-6E8A-4147-A177-3AD203B41FA5}">
                      <a16:colId xmlns:a16="http://schemas.microsoft.com/office/drawing/2014/main" xmlns="" val="4021941629"/>
                    </a:ext>
                  </a:extLst>
                </a:gridCol>
                <a:gridCol w="1008112">
                  <a:extLst>
                    <a:ext uri="{9D8B030D-6E8A-4147-A177-3AD203B41FA5}">
                      <a16:colId xmlns:a16="http://schemas.microsoft.com/office/drawing/2014/main" xmlns="" val="4216831428"/>
                    </a:ext>
                  </a:extLst>
                </a:gridCol>
                <a:gridCol w="576064">
                  <a:extLst>
                    <a:ext uri="{9D8B030D-6E8A-4147-A177-3AD203B41FA5}">
                      <a16:colId xmlns:a16="http://schemas.microsoft.com/office/drawing/2014/main" xmlns="" val="1056084070"/>
                    </a:ext>
                  </a:extLst>
                </a:gridCol>
                <a:gridCol w="720081">
                  <a:extLst>
                    <a:ext uri="{9D8B030D-6E8A-4147-A177-3AD203B41FA5}">
                      <a16:colId xmlns:a16="http://schemas.microsoft.com/office/drawing/2014/main" xmlns="" val="1413900477"/>
                    </a:ext>
                  </a:extLst>
                </a:gridCol>
              </a:tblGrid>
              <a:tr h="579234">
                <a:tc rowSpan="2">
                  <a:txBody>
                    <a:bodyPr/>
                    <a:lstStyle/>
                    <a:p>
                      <a:pPr algn="l">
                        <a:lnSpc>
                          <a:spcPct val="115000"/>
                        </a:lnSpc>
                      </a:pPr>
                      <a:r>
                        <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Occupational Levels </a:t>
                      </a:r>
                      <a:endParaRPr lang="en-ZA"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D4B4"/>
                    </a:solidFill>
                  </a:tcPr>
                </a:tc>
                <a:tc gridSpan="4">
                  <a:txBody>
                    <a:bodyPr/>
                    <a:lstStyle/>
                    <a:p>
                      <a:pPr algn="ctr">
                        <a:lnSpc>
                          <a:spcPct val="115000"/>
                        </a:lnSpc>
                      </a:pP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Male</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Female</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Disability</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D4B4"/>
                    </a:solidFill>
                  </a:tcPr>
                </a:tc>
                <a:tc gridSpan="2">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Foreign Nationals</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D4B4"/>
                    </a:solidFill>
                  </a:tcPr>
                </a:tc>
                <a:tc hMerge="1">
                  <a:txBody>
                    <a:bodyPr/>
                    <a:lstStyle/>
                    <a:p>
                      <a:endParaRPr lang="en-ZA"/>
                    </a:p>
                  </a:txBody>
                  <a:tcPr/>
                </a:tc>
                <a:extLst>
                  <a:ext uri="{0D108BD9-81ED-4DB2-BD59-A6C34878D82A}">
                    <a16:rowId xmlns:a16="http://schemas.microsoft.com/office/drawing/2014/main" xmlns="" val="234777511"/>
                  </a:ext>
                </a:extLst>
              </a:tr>
              <a:tr h="1789048">
                <a:tc vMerge="1">
                  <a:txBody>
                    <a:bodyPr/>
                    <a:lstStyle/>
                    <a:p>
                      <a:endParaRPr lang="en-ZA"/>
                    </a:p>
                  </a:txBody>
                  <a:tcPr/>
                </a:tc>
                <a:tc>
                  <a:txBody>
                    <a:bodyPr/>
                    <a:lstStyle/>
                    <a:p>
                      <a:pPr algn="l">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l">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C </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l">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l">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W </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l">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l">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C </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l">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 </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l">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W </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Male</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Female</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extLst>
                  <a:ext uri="{0D108BD9-81ED-4DB2-BD59-A6C34878D82A}">
                    <a16:rowId xmlns:a16="http://schemas.microsoft.com/office/drawing/2014/main" xmlns="" val="407189847"/>
                  </a:ext>
                </a:extLst>
              </a:tr>
              <a:tr h="351063">
                <a:tc>
                  <a:txBody>
                    <a:bodyPr/>
                    <a:lstStyle/>
                    <a:p>
                      <a:pPr algn="l">
                        <a:lnSpc>
                          <a:spcPct val="115000"/>
                        </a:lnSpc>
                      </a:pPr>
                      <a:r>
                        <a:rPr lang="en-US" sz="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Top management </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extLst>
                  <a:ext uri="{0D108BD9-81ED-4DB2-BD59-A6C34878D82A}">
                    <a16:rowId xmlns:a16="http://schemas.microsoft.com/office/drawing/2014/main" xmlns="" val="2186303642"/>
                  </a:ext>
                </a:extLst>
              </a:tr>
              <a:tr h="276779">
                <a:tc>
                  <a:txBody>
                    <a:bodyPr/>
                    <a:lstStyle/>
                    <a:p>
                      <a:pPr algn="l">
                        <a:lnSpc>
                          <a:spcPct val="115000"/>
                        </a:lnSpc>
                      </a:pPr>
                      <a:r>
                        <a:rPr lang="en-US" sz="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Management </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4</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extLst>
                  <a:ext uri="{0D108BD9-81ED-4DB2-BD59-A6C34878D82A}">
                    <a16:rowId xmlns:a16="http://schemas.microsoft.com/office/drawing/2014/main" xmlns="" val="1311226422"/>
                  </a:ext>
                </a:extLst>
              </a:tr>
              <a:tr h="319361">
                <a:tc>
                  <a:txBody>
                    <a:bodyPr/>
                    <a:lstStyle/>
                    <a:p>
                      <a:pPr algn="l">
                        <a:lnSpc>
                          <a:spcPct val="115000"/>
                        </a:lnSpc>
                      </a:pPr>
                      <a:r>
                        <a:rPr lang="en-US" sz="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Professionally qualified </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extLst>
                  <a:ext uri="{0D108BD9-81ED-4DB2-BD59-A6C34878D82A}">
                    <a16:rowId xmlns:a16="http://schemas.microsoft.com/office/drawing/2014/main" xmlns="" val="709272821"/>
                  </a:ext>
                </a:extLst>
              </a:tr>
              <a:tr h="276779">
                <a:tc>
                  <a:txBody>
                    <a:bodyPr/>
                    <a:lstStyle/>
                    <a:p>
                      <a:pPr algn="l">
                        <a:lnSpc>
                          <a:spcPct val="115000"/>
                        </a:lnSpc>
                      </a:pPr>
                      <a:r>
                        <a:rPr lang="en-US" sz="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Skilled level</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extLst>
                  <a:ext uri="{0D108BD9-81ED-4DB2-BD59-A6C34878D82A}">
                    <a16:rowId xmlns:a16="http://schemas.microsoft.com/office/drawing/2014/main" xmlns="" val="1290339392"/>
                  </a:ext>
                </a:extLst>
              </a:tr>
              <a:tr h="329927">
                <a:tc>
                  <a:txBody>
                    <a:bodyPr/>
                    <a:lstStyle/>
                    <a:p>
                      <a:pPr algn="l">
                        <a:lnSpc>
                          <a:spcPct val="115000"/>
                        </a:lnSpc>
                      </a:pPr>
                      <a:r>
                        <a:rPr lang="en-US" sz="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Semi-skilled </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extLst>
                  <a:ext uri="{0D108BD9-81ED-4DB2-BD59-A6C34878D82A}">
                    <a16:rowId xmlns:a16="http://schemas.microsoft.com/office/drawing/2014/main" xmlns="" val="3652918829"/>
                  </a:ext>
                </a:extLst>
              </a:tr>
              <a:tr h="276779">
                <a:tc>
                  <a:txBody>
                    <a:bodyPr/>
                    <a:lstStyle/>
                    <a:p>
                      <a:pPr algn="l">
                        <a:lnSpc>
                          <a:spcPct val="115000"/>
                        </a:lnSpc>
                      </a:pPr>
                      <a:r>
                        <a:rPr lang="en-US" sz="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TOTAL PERMANENT </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21</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37</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extLst>
                  <a:ext uri="{0D108BD9-81ED-4DB2-BD59-A6C34878D82A}">
                    <a16:rowId xmlns:a16="http://schemas.microsoft.com/office/drawing/2014/main" xmlns="" val="3623514932"/>
                  </a:ext>
                </a:extLst>
              </a:tr>
              <a:tr h="276779">
                <a:tc>
                  <a:txBody>
                    <a:bodyPr/>
                    <a:lstStyle/>
                    <a:p>
                      <a:pPr algn="l">
                        <a:lnSpc>
                          <a:spcPct val="115000"/>
                        </a:lnSpc>
                      </a:pPr>
                      <a:r>
                        <a:rPr lang="en-US" sz="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TOTAL FIXED-TERM-EMPLOYEES  </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extLst>
                  <a:ext uri="{0D108BD9-81ED-4DB2-BD59-A6C34878D82A}">
                    <a16:rowId xmlns:a16="http://schemas.microsoft.com/office/drawing/2014/main" xmlns="" val="1413274078"/>
                  </a:ext>
                </a:extLst>
              </a:tr>
              <a:tr h="276779">
                <a:tc>
                  <a:txBody>
                    <a:bodyPr/>
                    <a:lstStyle/>
                    <a:p>
                      <a:pPr algn="l">
                        <a:lnSpc>
                          <a:spcPct val="115000"/>
                        </a:lnSpc>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GRAND TOTAL</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22</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38</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extLst>
                  <a:ext uri="{0D108BD9-81ED-4DB2-BD59-A6C34878D82A}">
                    <a16:rowId xmlns:a16="http://schemas.microsoft.com/office/drawing/2014/main" xmlns="" val="3586851718"/>
                  </a:ext>
                </a:extLst>
              </a:tr>
            </a:tbl>
          </a:graphicData>
        </a:graphic>
      </p:graphicFrame>
    </p:spTree>
    <p:extLst>
      <p:ext uri="{BB962C8B-B14F-4D97-AF65-F5344CB8AC3E}">
        <p14:creationId xmlns:p14="http://schemas.microsoft.com/office/powerpoint/2010/main" xmlns="" val="2265572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3EE946-96CA-4F59-B7F2-89E52D5EDBB1}"/>
              </a:ext>
            </a:extLst>
          </p:cNvPr>
          <p:cNvSpPr>
            <a:spLocks noGrp="1"/>
          </p:cNvSpPr>
          <p:nvPr>
            <p:ph type="title"/>
          </p:nvPr>
        </p:nvSpPr>
        <p:spPr/>
        <p:txBody>
          <a:bodyPr/>
          <a:lstStyle/>
          <a:p>
            <a:r>
              <a:rPr lang="en-ZA" sz="1800" b="0" dirty="0">
                <a:latin typeface="Arial" panose="020B0604020202020204" pitchFamily="34" charset="0"/>
                <a:cs typeface="Arial" panose="020B0604020202020204" pitchFamily="34" charset="0"/>
              </a:rPr>
              <a:t>2021/22 Q4 </a:t>
            </a:r>
            <a:r>
              <a:rPr lang="en-ZA" sz="1800" b="0" dirty="0">
                <a:solidFill>
                  <a:prstClr val="black"/>
                </a:solidFill>
                <a:latin typeface="Arial" panose="020B0604020202020204" pitchFamily="34" charset="0"/>
                <a:cs typeface="Arial" panose="020B0604020202020204" pitchFamily="34" charset="0"/>
              </a:rPr>
              <a:t>Employment Equity Per Occupation </a:t>
            </a:r>
            <a:endParaRPr lang="en-ZA" sz="1800" b="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34B6E14F-60FB-449E-BFD6-0C9E486126A3}"/>
              </a:ext>
            </a:extLst>
          </p:cNvPr>
          <p:cNvSpPr>
            <a:spLocks noGrp="1"/>
          </p:cNvSpPr>
          <p:nvPr>
            <p:ph type="sldNum" sz="quarter" idx="12"/>
          </p:nvPr>
        </p:nvSpPr>
        <p:spPr/>
        <p:txBody>
          <a:bodyPr/>
          <a:lstStyle/>
          <a:p>
            <a:pPr>
              <a:defRPr/>
            </a:pPr>
            <a:fld id="{25E0BFFC-8D92-4980-80AF-4F6590FB2DB3}" type="slidenum">
              <a:rPr lang="en-US">
                <a:solidFill>
                  <a:prstClr val="black">
                    <a:tint val="75000"/>
                  </a:prstClr>
                </a:solidFill>
              </a:rPr>
              <a:pPr>
                <a:defRPr/>
              </a:pPr>
              <a:t>12</a:t>
            </a:fld>
            <a:endParaRPr lang="en-US" dirty="0">
              <a:solidFill>
                <a:prstClr val="black">
                  <a:tint val="75000"/>
                </a:prstClr>
              </a:solidFill>
            </a:endParaRPr>
          </a:p>
        </p:txBody>
      </p:sp>
      <p:graphicFrame>
        <p:nvGraphicFramePr>
          <p:cNvPr id="5" name="Table 4">
            <a:extLst>
              <a:ext uri="{FF2B5EF4-FFF2-40B4-BE49-F238E27FC236}">
                <a16:creationId xmlns:a16="http://schemas.microsoft.com/office/drawing/2014/main" xmlns="" id="{08707196-3713-386E-3B01-AB435E3DBFEF}"/>
              </a:ext>
            </a:extLst>
          </p:cNvPr>
          <p:cNvGraphicFramePr>
            <a:graphicFrameLocks noGrp="1"/>
          </p:cNvGraphicFramePr>
          <p:nvPr>
            <p:extLst>
              <p:ext uri="{D42A27DB-BD31-4B8C-83A1-F6EECF244321}">
                <p14:modId xmlns:p14="http://schemas.microsoft.com/office/powerpoint/2010/main" xmlns="" val="126329663"/>
              </p:ext>
            </p:extLst>
          </p:nvPr>
        </p:nvGraphicFramePr>
        <p:xfrm>
          <a:off x="179512" y="1556792"/>
          <a:ext cx="8712967" cy="4687090"/>
        </p:xfrm>
        <a:graphic>
          <a:graphicData uri="http://schemas.openxmlformats.org/drawingml/2006/table">
            <a:tbl>
              <a:tblPr firstRow="1" firstCol="1" bandRow="1"/>
              <a:tblGrid>
                <a:gridCol w="2376264">
                  <a:extLst>
                    <a:ext uri="{9D8B030D-6E8A-4147-A177-3AD203B41FA5}">
                      <a16:colId xmlns:a16="http://schemas.microsoft.com/office/drawing/2014/main" xmlns="" val="98486454"/>
                    </a:ext>
                  </a:extLst>
                </a:gridCol>
                <a:gridCol w="504056">
                  <a:extLst>
                    <a:ext uri="{9D8B030D-6E8A-4147-A177-3AD203B41FA5}">
                      <a16:colId xmlns:a16="http://schemas.microsoft.com/office/drawing/2014/main" xmlns="" val="897543023"/>
                    </a:ext>
                  </a:extLst>
                </a:gridCol>
                <a:gridCol w="432048">
                  <a:extLst>
                    <a:ext uri="{9D8B030D-6E8A-4147-A177-3AD203B41FA5}">
                      <a16:colId xmlns:a16="http://schemas.microsoft.com/office/drawing/2014/main" xmlns="" val="1210846984"/>
                    </a:ext>
                  </a:extLst>
                </a:gridCol>
                <a:gridCol w="432048">
                  <a:extLst>
                    <a:ext uri="{9D8B030D-6E8A-4147-A177-3AD203B41FA5}">
                      <a16:colId xmlns:a16="http://schemas.microsoft.com/office/drawing/2014/main" xmlns="" val="1205555660"/>
                    </a:ext>
                  </a:extLst>
                </a:gridCol>
                <a:gridCol w="360040">
                  <a:extLst>
                    <a:ext uri="{9D8B030D-6E8A-4147-A177-3AD203B41FA5}">
                      <a16:colId xmlns:a16="http://schemas.microsoft.com/office/drawing/2014/main" xmlns="" val="2850727723"/>
                    </a:ext>
                  </a:extLst>
                </a:gridCol>
                <a:gridCol w="360040">
                  <a:extLst>
                    <a:ext uri="{9D8B030D-6E8A-4147-A177-3AD203B41FA5}">
                      <a16:colId xmlns:a16="http://schemas.microsoft.com/office/drawing/2014/main" xmlns="" val="4115768398"/>
                    </a:ext>
                  </a:extLst>
                </a:gridCol>
                <a:gridCol w="432048">
                  <a:extLst>
                    <a:ext uri="{9D8B030D-6E8A-4147-A177-3AD203B41FA5}">
                      <a16:colId xmlns:a16="http://schemas.microsoft.com/office/drawing/2014/main" xmlns="" val="1111956412"/>
                    </a:ext>
                  </a:extLst>
                </a:gridCol>
                <a:gridCol w="360040">
                  <a:extLst>
                    <a:ext uri="{9D8B030D-6E8A-4147-A177-3AD203B41FA5}">
                      <a16:colId xmlns:a16="http://schemas.microsoft.com/office/drawing/2014/main" xmlns="" val="2149204130"/>
                    </a:ext>
                  </a:extLst>
                </a:gridCol>
                <a:gridCol w="432048">
                  <a:extLst>
                    <a:ext uri="{9D8B030D-6E8A-4147-A177-3AD203B41FA5}">
                      <a16:colId xmlns:a16="http://schemas.microsoft.com/office/drawing/2014/main" xmlns="" val="1873914627"/>
                    </a:ext>
                  </a:extLst>
                </a:gridCol>
                <a:gridCol w="720080">
                  <a:extLst>
                    <a:ext uri="{9D8B030D-6E8A-4147-A177-3AD203B41FA5}">
                      <a16:colId xmlns:a16="http://schemas.microsoft.com/office/drawing/2014/main" xmlns="" val="41920585"/>
                    </a:ext>
                  </a:extLst>
                </a:gridCol>
                <a:gridCol w="792088">
                  <a:extLst>
                    <a:ext uri="{9D8B030D-6E8A-4147-A177-3AD203B41FA5}">
                      <a16:colId xmlns:a16="http://schemas.microsoft.com/office/drawing/2014/main" xmlns="" val="1540972814"/>
                    </a:ext>
                  </a:extLst>
                </a:gridCol>
                <a:gridCol w="720080">
                  <a:extLst>
                    <a:ext uri="{9D8B030D-6E8A-4147-A177-3AD203B41FA5}">
                      <a16:colId xmlns:a16="http://schemas.microsoft.com/office/drawing/2014/main" xmlns="" val="2886222896"/>
                    </a:ext>
                  </a:extLst>
                </a:gridCol>
                <a:gridCol w="792087">
                  <a:extLst>
                    <a:ext uri="{9D8B030D-6E8A-4147-A177-3AD203B41FA5}">
                      <a16:colId xmlns:a16="http://schemas.microsoft.com/office/drawing/2014/main" xmlns="" val="2972766839"/>
                    </a:ext>
                  </a:extLst>
                </a:gridCol>
              </a:tblGrid>
              <a:tr h="561286">
                <a:tc rowSpan="2">
                  <a:txBody>
                    <a:bodyPr/>
                    <a:lstStyle/>
                    <a:p>
                      <a:pPr algn="l">
                        <a:lnSpc>
                          <a:spcPct val="115000"/>
                        </a:lnSpc>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Occupational Levels </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D4B4"/>
                    </a:solidFill>
                  </a:tcPr>
                </a:tc>
                <a:tc gridSpan="4">
                  <a:txBody>
                    <a:bodyPr/>
                    <a:lstStyle/>
                    <a:p>
                      <a:pPr algn="ctr">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Male</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Female</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Total</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Disability</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D4B4"/>
                    </a:solidFill>
                  </a:tcPr>
                </a:tc>
                <a:tc gridSpan="2">
                  <a:txBody>
                    <a:bodyPr/>
                    <a:lstStyle/>
                    <a:p>
                      <a:pPr algn="ctr">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Foreign Nationals</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D4B4"/>
                    </a:solidFill>
                  </a:tcPr>
                </a:tc>
                <a:tc hMerge="1">
                  <a:txBody>
                    <a:bodyPr/>
                    <a:lstStyle/>
                    <a:p>
                      <a:endParaRPr lang="en-ZA"/>
                    </a:p>
                  </a:txBody>
                  <a:tcPr/>
                </a:tc>
                <a:extLst>
                  <a:ext uri="{0D108BD9-81ED-4DB2-BD59-A6C34878D82A}">
                    <a16:rowId xmlns:a16="http://schemas.microsoft.com/office/drawing/2014/main" xmlns="" val="980922923"/>
                  </a:ext>
                </a:extLst>
              </a:tr>
              <a:tr h="1734278">
                <a:tc vMerge="1">
                  <a:txBody>
                    <a:bodyPr/>
                    <a:lstStyle/>
                    <a:p>
                      <a:endParaRPr lang="en-ZA"/>
                    </a:p>
                  </a:txBody>
                  <a:tcPr/>
                </a:tc>
                <a:tc>
                  <a:txBody>
                    <a:bodyPr/>
                    <a:lstStyle/>
                    <a:p>
                      <a:pPr algn="l">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 </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l">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 </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l">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l">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 </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l">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 </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l">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 </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l">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l">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 </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All</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Male</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Female</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extLst>
                  <a:ext uri="{0D108BD9-81ED-4DB2-BD59-A6C34878D82A}">
                    <a16:rowId xmlns:a16="http://schemas.microsoft.com/office/drawing/2014/main" xmlns="" val="376494243"/>
                  </a:ext>
                </a:extLst>
              </a:tr>
              <a:tr h="288806">
                <a:tc>
                  <a:txBody>
                    <a:bodyPr/>
                    <a:lstStyle/>
                    <a:p>
                      <a:pPr algn="l">
                        <a:lnSpc>
                          <a:spcPct val="115000"/>
                        </a:lnSpc>
                      </a:pPr>
                      <a:r>
                        <a:rPr lang="en-US" sz="140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Top management </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extLst>
                  <a:ext uri="{0D108BD9-81ED-4DB2-BD59-A6C34878D82A}">
                    <a16:rowId xmlns:a16="http://schemas.microsoft.com/office/drawing/2014/main" xmlns="" val="42235681"/>
                  </a:ext>
                </a:extLst>
              </a:tr>
              <a:tr h="268134">
                <a:tc>
                  <a:txBody>
                    <a:bodyPr/>
                    <a:lstStyle/>
                    <a:p>
                      <a:pPr algn="l">
                        <a:lnSpc>
                          <a:spcPct val="115000"/>
                        </a:lnSpc>
                      </a:pPr>
                      <a:r>
                        <a:rPr lang="en-US" sz="140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Management </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4</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8</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extLst>
                  <a:ext uri="{0D108BD9-81ED-4DB2-BD59-A6C34878D82A}">
                    <a16:rowId xmlns:a16="http://schemas.microsoft.com/office/drawing/2014/main" xmlns="" val="3457802722"/>
                  </a:ext>
                </a:extLst>
              </a:tr>
              <a:tr h="268134">
                <a:tc>
                  <a:txBody>
                    <a:bodyPr/>
                    <a:lstStyle/>
                    <a:p>
                      <a:pPr algn="l">
                        <a:lnSpc>
                          <a:spcPct val="115000"/>
                        </a:lnSpc>
                      </a:pPr>
                      <a:r>
                        <a:rPr lang="en-US" sz="140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Professionally qualified </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7</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13</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extLst>
                  <a:ext uri="{0D108BD9-81ED-4DB2-BD59-A6C34878D82A}">
                    <a16:rowId xmlns:a16="http://schemas.microsoft.com/office/drawing/2014/main" xmlns="" val="2778371656"/>
                  </a:ext>
                </a:extLst>
              </a:tr>
              <a:tr h="268134">
                <a:tc>
                  <a:txBody>
                    <a:bodyPr/>
                    <a:lstStyle/>
                    <a:p>
                      <a:pPr algn="l">
                        <a:lnSpc>
                          <a:spcPct val="115000"/>
                        </a:lnSpc>
                      </a:pPr>
                      <a:r>
                        <a:rPr lang="en-US" sz="140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Skilled level</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extLst>
                  <a:ext uri="{0D108BD9-81ED-4DB2-BD59-A6C34878D82A}">
                    <a16:rowId xmlns:a16="http://schemas.microsoft.com/office/drawing/2014/main" xmlns="" val="2045447493"/>
                  </a:ext>
                </a:extLst>
              </a:tr>
              <a:tr h="271417">
                <a:tc>
                  <a:txBody>
                    <a:bodyPr/>
                    <a:lstStyle/>
                    <a:p>
                      <a:pPr algn="l">
                        <a:lnSpc>
                          <a:spcPct val="115000"/>
                        </a:lnSpc>
                      </a:pPr>
                      <a:r>
                        <a:rPr lang="en-US" sz="140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Semi-skilled </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extLst>
                  <a:ext uri="{0D108BD9-81ED-4DB2-BD59-A6C34878D82A}">
                    <a16:rowId xmlns:a16="http://schemas.microsoft.com/office/drawing/2014/main" xmlns="" val="3986034984"/>
                  </a:ext>
                </a:extLst>
              </a:tr>
              <a:tr h="268134">
                <a:tc>
                  <a:txBody>
                    <a:bodyPr/>
                    <a:lstStyle/>
                    <a:p>
                      <a:pPr algn="l">
                        <a:lnSpc>
                          <a:spcPct val="115000"/>
                        </a:lnSpc>
                      </a:pPr>
                      <a:r>
                        <a:rPr lang="en-US" sz="140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TOTAL PERMANENT </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14</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21</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37</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extLst>
                  <a:ext uri="{0D108BD9-81ED-4DB2-BD59-A6C34878D82A}">
                    <a16:rowId xmlns:a16="http://schemas.microsoft.com/office/drawing/2014/main" xmlns="" val="1699303546"/>
                  </a:ext>
                </a:extLst>
              </a:tr>
              <a:tr h="268134">
                <a:tc>
                  <a:txBody>
                    <a:bodyPr/>
                    <a:lstStyle/>
                    <a:p>
                      <a:pPr algn="l">
                        <a:lnSpc>
                          <a:spcPct val="115000"/>
                        </a:lnSpc>
                      </a:pPr>
                      <a:r>
                        <a:rPr lang="en-US" sz="140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TOTAL FIXED-TERM-EMPLOYEES  </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tc>
                  <a:txBody>
                    <a:bodyPr/>
                    <a:lstStyle/>
                    <a:p>
                      <a:pPr algn="ctr">
                        <a:lnSpc>
                          <a:spcPct val="115000"/>
                        </a:lnSpc>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DE9D9"/>
                    </a:solidFill>
                  </a:tcPr>
                </a:tc>
                <a:extLst>
                  <a:ext uri="{0D108BD9-81ED-4DB2-BD59-A6C34878D82A}">
                    <a16:rowId xmlns:a16="http://schemas.microsoft.com/office/drawing/2014/main" xmlns="" val="3147710567"/>
                  </a:ext>
                </a:extLst>
              </a:tr>
              <a:tr h="268039">
                <a:tc>
                  <a:txBody>
                    <a:bodyPr/>
                    <a:lstStyle/>
                    <a:p>
                      <a:pPr algn="l">
                        <a:lnSpc>
                          <a:spcPct val="115000"/>
                        </a:lnSpc>
                      </a:pPr>
                      <a:r>
                        <a:rPr lang="en-US" sz="1400" b="1">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GRAND TOTAL</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15</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21</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38</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36C0A"/>
                    </a:solidFill>
                  </a:tcPr>
                </a:tc>
                <a:tc>
                  <a:txBody>
                    <a:bodyPr/>
                    <a:lstStyle/>
                    <a:p>
                      <a:pPr algn="ctr">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a:t>
                      </a:r>
                      <a:endPar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tc>
                  <a:txBody>
                    <a:bodyPr/>
                    <a:lstStyle/>
                    <a:p>
                      <a:pPr algn="ctr">
                        <a:lnSpc>
                          <a:spcPct val="115000"/>
                        </a:lnSpc>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0</a:t>
                      </a:r>
                      <a:endPar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CAA2"/>
                    </a:solidFill>
                  </a:tcPr>
                </a:tc>
                <a:extLst>
                  <a:ext uri="{0D108BD9-81ED-4DB2-BD59-A6C34878D82A}">
                    <a16:rowId xmlns:a16="http://schemas.microsoft.com/office/drawing/2014/main" xmlns="" val="4180030198"/>
                  </a:ext>
                </a:extLst>
              </a:tr>
            </a:tbl>
          </a:graphicData>
        </a:graphic>
      </p:graphicFrame>
    </p:spTree>
    <p:extLst>
      <p:ext uri="{BB962C8B-B14F-4D97-AF65-F5344CB8AC3E}">
        <p14:creationId xmlns:p14="http://schemas.microsoft.com/office/powerpoint/2010/main" xmlns="" val="1310122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329B08-6C53-463B-BD2C-007E5E66E45D}"/>
              </a:ext>
            </a:extLst>
          </p:cNvPr>
          <p:cNvSpPr>
            <a:spLocks noGrp="1"/>
          </p:cNvSpPr>
          <p:nvPr>
            <p:ph type="title"/>
          </p:nvPr>
        </p:nvSpPr>
        <p:spPr/>
        <p:txBody>
          <a:bodyPr/>
          <a:lstStyle/>
          <a:p>
            <a:pPr algn="ctr"/>
            <a:r>
              <a:rPr lang="en-ZA" sz="1800" dirty="0"/>
              <a:t>2021/22 Q3 </a:t>
            </a:r>
            <a:r>
              <a:rPr lang="en-ZA" sz="1800" dirty="0">
                <a:solidFill>
                  <a:prstClr val="black"/>
                </a:solidFill>
              </a:rPr>
              <a:t>Summary Of Organisational </a:t>
            </a:r>
            <a:br>
              <a:rPr lang="en-ZA" sz="1800" dirty="0">
                <a:solidFill>
                  <a:prstClr val="black"/>
                </a:solidFill>
              </a:rPr>
            </a:br>
            <a:r>
              <a:rPr lang="en-ZA" sz="1800" dirty="0">
                <a:solidFill>
                  <a:prstClr val="black"/>
                </a:solidFill>
              </a:rPr>
              <a:t>Performance</a:t>
            </a:r>
            <a:endParaRPr lang="en-ZA" sz="1800" dirty="0"/>
          </a:p>
        </p:txBody>
      </p:sp>
      <p:sp>
        <p:nvSpPr>
          <p:cNvPr id="3" name="Slide Number Placeholder 2">
            <a:extLst>
              <a:ext uri="{FF2B5EF4-FFF2-40B4-BE49-F238E27FC236}">
                <a16:creationId xmlns:a16="http://schemas.microsoft.com/office/drawing/2014/main" xmlns="" id="{32D9A81A-F17A-48C9-88EA-19D646C9C815}"/>
              </a:ext>
            </a:extLst>
          </p:cNvPr>
          <p:cNvSpPr>
            <a:spLocks noGrp="1"/>
          </p:cNvSpPr>
          <p:nvPr>
            <p:ph type="sldNum" sz="quarter" idx="12"/>
          </p:nvPr>
        </p:nvSpPr>
        <p:spPr/>
        <p:txBody>
          <a:bodyPr/>
          <a:lstStyle/>
          <a:p>
            <a:pPr>
              <a:defRPr/>
            </a:pPr>
            <a:fld id="{25E0BFFC-8D92-4980-80AF-4F6590FB2DB3}" type="slidenum">
              <a:rPr lang="en-US">
                <a:solidFill>
                  <a:prstClr val="black">
                    <a:tint val="75000"/>
                  </a:prstClr>
                </a:solidFill>
              </a:rPr>
              <a:pPr>
                <a:defRPr/>
              </a:pPr>
              <a:t>13</a:t>
            </a:fld>
            <a:endParaRPr lang="en-US" dirty="0">
              <a:solidFill>
                <a:prstClr val="black">
                  <a:tint val="75000"/>
                </a:prstClr>
              </a:solidFill>
            </a:endParaRPr>
          </a:p>
        </p:txBody>
      </p:sp>
      <p:sp>
        <p:nvSpPr>
          <p:cNvPr id="4" name="TextBox 3">
            <a:extLst>
              <a:ext uri="{FF2B5EF4-FFF2-40B4-BE49-F238E27FC236}">
                <a16:creationId xmlns:a16="http://schemas.microsoft.com/office/drawing/2014/main" xmlns="" id="{BB868CFA-6E1F-42D5-AA82-63557521BDB1}"/>
              </a:ext>
            </a:extLst>
          </p:cNvPr>
          <p:cNvSpPr txBox="1"/>
          <p:nvPr/>
        </p:nvSpPr>
        <p:spPr>
          <a:xfrm>
            <a:off x="1321485" y="1789309"/>
            <a:ext cx="1910522" cy="1697901"/>
          </a:xfrm>
          <a:prstGeom prst="rect">
            <a:avLst/>
          </a:prstGeom>
          <a:noFill/>
        </p:spPr>
        <p:txBody>
          <a:bodyPr wrap="square" rtlCol="0">
            <a:spAutoFit/>
          </a:bodyPr>
          <a:lstStyle/>
          <a:p>
            <a:pPr marL="214313" indent="-214313">
              <a:spcAft>
                <a:spcPts val="450"/>
              </a:spcAft>
              <a:buFont typeface="Wingdings" panose="05000000000000000000" pitchFamily="2" charset="2"/>
              <a:buChar char="Ø"/>
              <a:defRPr/>
            </a:pPr>
            <a:r>
              <a:rPr lang="en-GB" sz="1200" dirty="0">
                <a:solidFill>
                  <a:prstClr val="black"/>
                </a:solidFill>
                <a:latin typeface="Arial" panose="020B0604020202020204" pitchFamily="34" charset="0"/>
                <a:cs typeface="Arial" panose="020B0604020202020204" pitchFamily="34" charset="0"/>
              </a:rPr>
              <a:t>MDDA 2021/2022 APP has 22 Output Indicators. Of these</a:t>
            </a:r>
          </a:p>
          <a:p>
            <a:pPr marL="403622" indent="-203597">
              <a:spcAft>
                <a:spcPts val="450"/>
              </a:spcAft>
              <a:buClr>
                <a:srgbClr val="F79646">
                  <a:lumMod val="75000"/>
                </a:srgbClr>
              </a:buClr>
              <a:buFont typeface="Wingdings" panose="05000000000000000000" pitchFamily="2" charset="2"/>
              <a:buChar char="q"/>
              <a:defRPr/>
            </a:pPr>
            <a:r>
              <a:rPr lang="en-GB" sz="1200" dirty="0">
                <a:solidFill>
                  <a:prstClr val="black"/>
                </a:solidFill>
                <a:latin typeface="Arial" panose="020B0604020202020204" pitchFamily="34" charset="0"/>
                <a:cs typeface="Arial" panose="020B0604020202020204" pitchFamily="34" charset="0"/>
              </a:rPr>
              <a:t>16 had targets for Q3 of 2021/2022</a:t>
            </a:r>
          </a:p>
          <a:p>
            <a:pPr marL="403622" indent="-203597">
              <a:spcAft>
                <a:spcPts val="450"/>
              </a:spcAft>
              <a:buClr>
                <a:srgbClr val="F79646">
                  <a:lumMod val="75000"/>
                </a:srgbClr>
              </a:buClr>
              <a:buFont typeface="Wingdings" panose="05000000000000000000" pitchFamily="2" charset="2"/>
              <a:buChar char="q"/>
              <a:defRPr/>
            </a:pPr>
            <a:r>
              <a:rPr lang="en-GB" sz="1200" dirty="0">
                <a:solidFill>
                  <a:prstClr val="black"/>
                </a:solidFill>
                <a:latin typeface="Arial" panose="020B0604020202020204" pitchFamily="34" charset="0"/>
                <a:cs typeface="Arial" panose="020B0604020202020204" pitchFamily="34" charset="0"/>
              </a:rPr>
              <a:t>13 of these targets were achieved, </a:t>
            </a:r>
            <a:r>
              <a:rPr lang="en-GB" sz="1200" dirty="0" err="1">
                <a:solidFill>
                  <a:prstClr val="black"/>
                </a:solidFill>
                <a:latin typeface="Arial" panose="020B0604020202020204" pitchFamily="34" charset="0"/>
                <a:cs typeface="Arial" panose="020B0604020202020204" pitchFamily="34" charset="0"/>
              </a:rPr>
              <a:t>ie</a:t>
            </a:r>
            <a:r>
              <a:rPr lang="en-GB" sz="1200" dirty="0">
                <a:solidFill>
                  <a:prstClr val="black"/>
                </a:solidFill>
                <a:latin typeface="Arial" panose="020B0604020202020204" pitchFamily="34" charset="0"/>
                <a:cs typeface="Arial" panose="020B0604020202020204" pitchFamily="34" charset="0"/>
              </a:rPr>
              <a:t> 81% achievement</a:t>
            </a:r>
          </a:p>
        </p:txBody>
      </p:sp>
      <p:graphicFrame>
        <p:nvGraphicFramePr>
          <p:cNvPr id="5" name="Table 5">
            <a:extLst>
              <a:ext uri="{FF2B5EF4-FFF2-40B4-BE49-F238E27FC236}">
                <a16:creationId xmlns:a16="http://schemas.microsoft.com/office/drawing/2014/main" xmlns="" id="{530D0876-FECA-4EEB-87A1-C406006250BE}"/>
              </a:ext>
            </a:extLst>
          </p:cNvPr>
          <p:cNvGraphicFramePr>
            <a:graphicFrameLocks noGrp="1"/>
          </p:cNvGraphicFramePr>
          <p:nvPr>
            <p:extLst>
              <p:ext uri="{D42A27DB-BD31-4B8C-83A1-F6EECF244321}">
                <p14:modId xmlns:p14="http://schemas.microsoft.com/office/powerpoint/2010/main" xmlns="" val="342288879"/>
              </p:ext>
            </p:extLst>
          </p:nvPr>
        </p:nvGraphicFramePr>
        <p:xfrm>
          <a:off x="3352016" y="1665447"/>
          <a:ext cx="5036407" cy="2376264"/>
        </p:xfrm>
        <a:graphic>
          <a:graphicData uri="http://schemas.openxmlformats.org/drawingml/2006/table">
            <a:tbl>
              <a:tblPr firstRow="1" bandRow="1">
                <a:tableStyleId>{93296810-A885-4BE3-A3E7-6D5BEEA58F35}</a:tableStyleId>
              </a:tblPr>
              <a:tblGrid>
                <a:gridCol w="2585863">
                  <a:extLst>
                    <a:ext uri="{9D8B030D-6E8A-4147-A177-3AD203B41FA5}">
                      <a16:colId xmlns:a16="http://schemas.microsoft.com/office/drawing/2014/main" xmlns="" val="4004758401"/>
                    </a:ext>
                  </a:extLst>
                </a:gridCol>
                <a:gridCol w="721268">
                  <a:extLst>
                    <a:ext uri="{9D8B030D-6E8A-4147-A177-3AD203B41FA5}">
                      <a16:colId xmlns:a16="http://schemas.microsoft.com/office/drawing/2014/main" xmlns="" val="2463773563"/>
                    </a:ext>
                  </a:extLst>
                </a:gridCol>
                <a:gridCol w="825517">
                  <a:extLst>
                    <a:ext uri="{9D8B030D-6E8A-4147-A177-3AD203B41FA5}">
                      <a16:colId xmlns:a16="http://schemas.microsoft.com/office/drawing/2014/main" xmlns="" val="947305114"/>
                    </a:ext>
                  </a:extLst>
                </a:gridCol>
                <a:gridCol w="903759">
                  <a:extLst>
                    <a:ext uri="{9D8B030D-6E8A-4147-A177-3AD203B41FA5}">
                      <a16:colId xmlns:a16="http://schemas.microsoft.com/office/drawing/2014/main" xmlns="" val="1549998641"/>
                    </a:ext>
                  </a:extLst>
                </a:gridCol>
              </a:tblGrid>
              <a:tr h="399869">
                <a:tc>
                  <a:txBody>
                    <a:bodyPr/>
                    <a:lstStyle/>
                    <a:p>
                      <a:pPr marL="0" marR="0">
                        <a:lnSpc>
                          <a:spcPct val="107000"/>
                        </a:lnSpc>
                        <a:spcBef>
                          <a:spcPts val="0"/>
                        </a:spcBef>
                        <a:spcAft>
                          <a:spcPts val="0"/>
                        </a:spcAft>
                      </a:pPr>
                      <a:r>
                        <a:rPr lang="en-ZA" sz="1200" dirty="0">
                          <a:effectLst/>
                          <a:latin typeface="Arial Narrow" panose="020B0606020202030204" pitchFamily="34" charset="0"/>
                        </a:rPr>
                        <a:t> Programme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Q3 targets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ZA" sz="1200">
                          <a:effectLst/>
                          <a:latin typeface="Arial Narrow" panose="020B0606020202030204" pitchFamily="34" charset="0"/>
                        </a:rPr>
                        <a:t>Achieved</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rPr>
                        <a:t>Not achieved</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2210956052"/>
                  </a:ext>
                </a:extLst>
              </a:tr>
              <a:tr h="295649">
                <a:tc>
                  <a:txBody>
                    <a:bodyPr/>
                    <a:lstStyle/>
                    <a:p>
                      <a:r>
                        <a:rPr lang="en-ZA" sz="1200" dirty="0">
                          <a:latin typeface="Arial Narrow" panose="020B0606020202030204" pitchFamily="34" charset="0"/>
                        </a:rPr>
                        <a:t>Programme 1 Administration</a:t>
                      </a:r>
                    </a:p>
                  </a:txBody>
                  <a:tcPr marL="68580" marR="68580" marT="34290" marB="34290"/>
                </a:tc>
                <a:tc>
                  <a:txBody>
                    <a:bodyPr/>
                    <a:lstStyle/>
                    <a:p>
                      <a:r>
                        <a:rPr lang="en-US" sz="1200" dirty="0">
                          <a:latin typeface="Arial Narrow" panose="020B0606020202030204" pitchFamily="34" charset="0"/>
                        </a:rPr>
                        <a:t>6</a:t>
                      </a:r>
                      <a:endParaRPr lang="en-ZA" sz="1200" dirty="0">
                        <a:latin typeface="Arial Narrow" panose="020B0606020202030204" pitchFamily="34" charset="0"/>
                      </a:endParaRPr>
                    </a:p>
                  </a:txBody>
                  <a:tcPr marL="68580" marR="68580" marT="34290" marB="34290"/>
                </a:tc>
                <a:tc>
                  <a:txBody>
                    <a:bodyPr/>
                    <a:lstStyle/>
                    <a:p>
                      <a:r>
                        <a:rPr lang="en-GB" sz="1200" dirty="0">
                          <a:latin typeface="Arial Narrow" panose="020B0606020202030204" pitchFamily="34" charset="0"/>
                        </a:rPr>
                        <a:t>6</a:t>
                      </a:r>
                      <a:endParaRPr lang="en-ZA" sz="1200" dirty="0">
                        <a:latin typeface="Arial Narrow" panose="020B0606020202030204" pitchFamily="34" charset="0"/>
                      </a:endParaRPr>
                    </a:p>
                  </a:txBody>
                  <a:tcPr marL="68580" marR="68580" marT="34290" marB="34290"/>
                </a:tc>
                <a:tc>
                  <a:txBody>
                    <a:bodyPr/>
                    <a:lstStyle/>
                    <a:p>
                      <a:r>
                        <a:rPr lang="en-GB" sz="1200" dirty="0">
                          <a:latin typeface="Arial Narrow" panose="020B0606020202030204" pitchFamily="34" charset="0"/>
                        </a:rPr>
                        <a:t>0</a:t>
                      </a:r>
                      <a:endParaRPr lang="en-ZA" sz="1200" dirty="0">
                        <a:latin typeface="Arial Narrow" panose="020B0606020202030204" pitchFamily="34" charset="0"/>
                      </a:endParaRPr>
                    </a:p>
                  </a:txBody>
                  <a:tcPr marL="68580" marR="68580" marT="34290" marB="34290"/>
                </a:tc>
                <a:extLst>
                  <a:ext uri="{0D108BD9-81ED-4DB2-BD59-A6C34878D82A}">
                    <a16:rowId xmlns:a16="http://schemas.microsoft.com/office/drawing/2014/main" xmlns="" val="2695625959"/>
                  </a:ext>
                </a:extLst>
              </a:tr>
              <a:tr h="295649">
                <a:tc>
                  <a:txBody>
                    <a:bodyPr/>
                    <a:lstStyle/>
                    <a:p>
                      <a:r>
                        <a:rPr lang="en-ZA" sz="1200" dirty="0">
                          <a:latin typeface="Arial Narrow" panose="020B0606020202030204" pitchFamily="34" charset="0"/>
                        </a:rPr>
                        <a:t>Programme 2 Grant &amp; Seed Funding</a:t>
                      </a:r>
                    </a:p>
                  </a:txBody>
                  <a:tcPr marL="68580" marR="68580" marT="34290" marB="34290"/>
                </a:tc>
                <a:tc>
                  <a:txBody>
                    <a:bodyPr/>
                    <a:lstStyle/>
                    <a:p>
                      <a:r>
                        <a:rPr lang="en-US" sz="1200" dirty="0">
                          <a:latin typeface="Arial Narrow" panose="020B0606020202030204" pitchFamily="34" charset="0"/>
                        </a:rPr>
                        <a:t>4</a:t>
                      </a:r>
                      <a:endParaRPr lang="en-ZA" sz="1200" dirty="0">
                        <a:latin typeface="Arial Narrow" panose="020B0606020202030204" pitchFamily="34" charset="0"/>
                      </a:endParaRPr>
                    </a:p>
                  </a:txBody>
                  <a:tcPr marL="68580" marR="68580" marT="34290" marB="34290"/>
                </a:tc>
                <a:tc>
                  <a:txBody>
                    <a:bodyPr/>
                    <a:lstStyle/>
                    <a:p>
                      <a:r>
                        <a:rPr lang="en-GB" sz="1200" dirty="0">
                          <a:latin typeface="Arial Narrow" panose="020B0606020202030204" pitchFamily="34" charset="0"/>
                        </a:rPr>
                        <a:t>2</a:t>
                      </a:r>
                      <a:endParaRPr lang="en-ZA" sz="1200" dirty="0">
                        <a:latin typeface="Arial Narrow" panose="020B0606020202030204" pitchFamily="34" charset="0"/>
                      </a:endParaRPr>
                    </a:p>
                  </a:txBody>
                  <a:tcPr marL="68580" marR="68580" marT="34290" marB="34290"/>
                </a:tc>
                <a:tc>
                  <a:txBody>
                    <a:bodyPr/>
                    <a:lstStyle/>
                    <a:p>
                      <a:r>
                        <a:rPr lang="en-GB" sz="1200" dirty="0">
                          <a:latin typeface="Arial Narrow" panose="020B0606020202030204" pitchFamily="34" charset="0"/>
                        </a:rPr>
                        <a:t>2</a:t>
                      </a:r>
                      <a:endParaRPr lang="en-ZA" sz="1200" dirty="0">
                        <a:latin typeface="Arial Narrow" panose="020B0606020202030204" pitchFamily="34" charset="0"/>
                      </a:endParaRPr>
                    </a:p>
                  </a:txBody>
                  <a:tcPr marL="68580" marR="68580" marT="34290" marB="34290"/>
                </a:tc>
                <a:extLst>
                  <a:ext uri="{0D108BD9-81ED-4DB2-BD59-A6C34878D82A}">
                    <a16:rowId xmlns:a16="http://schemas.microsoft.com/office/drawing/2014/main" xmlns="" val="3672277930"/>
                  </a:ext>
                </a:extLst>
              </a:tr>
              <a:tr h="461699">
                <a:tc>
                  <a:txBody>
                    <a:bodyPr/>
                    <a:lstStyle/>
                    <a:p>
                      <a:r>
                        <a:rPr lang="en-ZA" sz="1200" dirty="0">
                          <a:latin typeface="Arial Narrow" panose="020B0606020202030204" pitchFamily="34" charset="0"/>
                        </a:rPr>
                        <a:t>Programme 3 </a:t>
                      </a:r>
                      <a:r>
                        <a:rPr lang="en-GB" sz="1200" dirty="0">
                          <a:latin typeface="Arial Narrow" panose="020B0606020202030204" pitchFamily="34" charset="0"/>
                        </a:rPr>
                        <a:t>Partnerships, Public Awareness &amp; Advocacy </a:t>
                      </a:r>
                      <a:endParaRPr lang="en-ZA" sz="1200" dirty="0">
                        <a:latin typeface="Arial Narrow" panose="020B0606020202030204" pitchFamily="34" charset="0"/>
                      </a:endParaRPr>
                    </a:p>
                  </a:txBody>
                  <a:tcPr marL="68580" marR="68580" marT="34290" marB="34290"/>
                </a:tc>
                <a:tc>
                  <a:txBody>
                    <a:bodyPr/>
                    <a:lstStyle/>
                    <a:p>
                      <a:r>
                        <a:rPr lang="en-US" sz="1200" dirty="0">
                          <a:latin typeface="Arial Narrow" panose="020B0606020202030204" pitchFamily="34" charset="0"/>
                        </a:rPr>
                        <a:t>3</a:t>
                      </a:r>
                      <a:endParaRPr lang="en-ZA" sz="1200" dirty="0">
                        <a:latin typeface="Arial Narrow" panose="020B0606020202030204" pitchFamily="34" charset="0"/>
                      </a:endParaRPr>
                    </a:p>
                  </a:txBody>
                  <a:tcPr marL="68580" marR="68580" marT="34290" marB="34290"/>
                </a:tc>
                <a:tc>
                  <a:txBody>
                    <a:bodyPr/>
                    <a:lstStyle/>
                    <a:p>
                      <a:r>
                        <a:rPr lang="en-GB" sz="1200" dirty="0">
                          <a:latin typeface="Arial Narrow" panose="020B0606020202030204" pitchFamily="34" charset="0"/>
                        </a:rPr>
                        <a:t>3</a:t>
                      </a:r>
                      <a:endParaRPr lang="en-ZA" sz="1200" dirty="0">
                        <a:latin typeface="Arial Narrow" panose="020B0606020202030204" pitchFamily="34" charset="0"/>
                      </a:endParaRPr>
                    </a:p>
                  </a:txBody>
                  <a:tcPr marL="68580" marR="68580" marT="34290" marB="34290"/>
                </a:tc>
                <a:tc>
                  <a:txBody>
                    <a:bodyPr/>
                    <a:lstStyle/>
                    <a:p>
                      <a:r>
                        <a:rPr lang="en-GB" sz="1200" dirty="0">
                          <a:latin typeface="Arial Narrow" panose="020B0606020202030204" pitchFamily="34" charset="0"/>
                        </a:rPr>
                        <a:t>0</a:t>
                      </a:r>
                      <a:endParaRPr lang="en-ZA" sz="1200" dirty="0">
                        <a:latin typeface="Arial Narrow" panose="020B0606020202030204" pitchFamily="34" charset="0"/>
                      </a:endParaRPr>
                    </a:p>
                  </a:txBody>
                  <a:tcPr marL="68580" marR="68580" marT="34290" marB="34290"/>
                </a:tc>
                <a:extLst>
                  <a:ext uri="{0D108BD9-81ED-4DB2-BD59-A6C34878D82A}">
                    <a16:rowId xmlns:a16="http://schemas.microsoft.com/office/drawing/2014/main" xmlns="" val="2532481180"/>
                  </a:ext>
                </a:extLst>
              </a:tr>
              <a:tr h="461699">
                <a:tc>
                  <a:txBody>
                    <a:bodyPr/>
                    <a:lstStyle/>
                    <a:p>
                      <a:r>
                        <a:rPr lang="en-ZA" sz="1200" dirty="0">
                          <a:latin typeface="Arial Narrow" panose="020B0606020202030204" pitchFamily="34" charset="0"/>
                        </a:rPr>
                        <a:t>Programme 4 Capacity Building &amp; Sector Development</a:t>
                      </a:r>
                    </a:p>
                  </a:txBody>
                  <a:tcPr marL="68580" marR="68580" marT="34290" marB="34290"/>
                </a:tc>
                <a:tc>
                  <a:txBody>
                    <a:bodyPr/>
                    <a:lstStyle/>
                    <a:p>
                      <a:r>
                        <a:rPr lang="en-GB" sz="1200" dirty="0">
                          <a:latin typeface="Arial Narrow" panose="020B0606020202030204" pitchFamily="34" charset="0"/>
                        </a:rPr>
                        <a:t>2</a:t>
                      </a:r>
                      <a:endParaRPr lang="en-ZA" sz="1200" dirty="0">
                        <a:latin typeface="Arial Narrow" panose="020B0606020202030204" pitchFamily="34" charset="0"/>
                      </a:endParaRPr>
                    </a:p>
                  </a:txBody>
                  <a:tcPr marL="68580" marR="68580" marT="34290" marB="34290"/>
                </a:tc>
                <a:tc>
                  <a:txBody>
                    <a:bodyPr/>
                    <a:lstStyle/>
                    <a:p>
                      <a:r>
                        <a:rPr lang="en-GB" sz="1200" dirty="0">
                          <a:latin typeface="Arial Narrow" panose="020B0606020202030204" pitchFamily="34" charset="0"/>
                        </a:rPr>
                        <a:t>2</a:t>
                      </a:r>
                      <a:endParaRPr lang="en-ZA" sz="1200" dirty="0">
                        <a:latin typeface="Arial Narrow" panose="020B0606020202030204" pitchFamily="34" charset="0"/>
                      </a:endParaRPr>
                    </a:p>
                  </a:txBody>
                  <a:tcPr marL="68580" marR="68580" marT="34290" marB="34290"/>
                </a:tc>
                <a:tc>
                  <a:txBody>
                    <a:bodyPr/>
                    <a:lstStyle/>
                    <a:p>
                      <a:r>
                        <a:rPr lang="en-ZA" sz="1200" dirty="0">
                          <a:latin typeface="Arial Narrow" panose="020B0606020202030204" pitchFamily="34" charset="0"/>
                        </a:rPr>
                        <a:t>0</a:t>
                      </a:r>
                    </a:p>
                  </a:txBody>
                  <a:tcPr marL="68580" marR="68580" marT="34290" marB="34290"/>
                </a:tc>
                <a:extLst>
                  <a:ext uri="{0D108BD9-81ED-4DB2-BD59-A6C34878D82A}">
                    <a16:rowId xmlns:a16="http://schemas.microsoft.com/office/drawing/2014/main" xmlns="" val="2373798412"/>
                  </a:ext>
                </a:extLst>
              </a:tr>
              <a:tr h="461699">
                <a:tc>
                  <a:txBody>
                    <a:bodyPr/>
                    <a:lstStyle/>
                    <a:p>
                      <a:r>
                        <a:rPr lang="en-ZA" sz="1200" dirty="0">
                          <a:latin typeface="Arial Narrow" panose="020B0606020202030204" pitchFamily="34" charset="0"/>
                        </a:rPr>
                        <a:t>Programme 5 Innovation, Research &amp; Development</a:t>
                      </a:r>
                    </a:p>
                  </a:txBody>
                  <a:tcPr marL="68580" marR="68580" marT="34290" marB="34290"/>
                </a:tc>
                <a:tc>
                  <a:txBody>
                    <a:bodyPr/>
                    <a:lstStyle/>
                    <a:p>
                      <a:r>
                        <a:rPr lang="en-GB" sz="1200" dirty="0">
                          <a:latin typeface="Arial Narrow" panose="020B0606020202030204" pitchFamily="34" charset="0"/>
                        </a:rPr>
                        <a:t>1</a:t>
                      </a:r>
                      <a:endParaRPr lang="en-ZA" sz="1200" dirty="0">
                        <a:latin typeface="Arial Narrow" panose="020B0606020202030204" pitchFamily="34" charset="0"/>
                      </a:endParaRPr>
                    </a:p>
                  </a:txBody>
                  <a:tcPr marL="68580" marR="68580" marT="34290" marB="34290"/>
                </a:tc>
                <a:tc>
                  <a:txBody>
                    <a:bodyPr/>
                    <a:lstStyle/>
                    <a:p>
                      <a:r>
                        <a:rPr lang="en-GB" sz="1200" dirty="0">
                          <a:latin typeface="Arial Narrow" panose="020B0606020202030204" pitchFamily="34" charset="0"/>
                        </a:rPr>
                        <a:t>0</a:t>
                      </a:r>
                      <a:endParaRPr lang="en-ZA" sz="1200" dirty="0">
                        <a:latin typeface="Arial Narrow" panose="020B0606020202030204" pitchFamily="34" charset="0"/>
                      </a:endParaRPr>
                    </a:p>
                  </a:txBody>
                  <a:tcPr marL="68580" marR="68580" marT="34290" marB="34290"/>
                </a:tc>
                <a:tc>
                  <a:txBody>
                    <a:bodyPr/>
                    <a:lstStyle/>
                    <a:p>
                      <a:r>
                        <a:rPr lang="en-US" sz="1200" dirty="0">
                          <a:latin typeface="Arial Narrow" panose="020B0606020202030204" pitchFamily="34" charset="0"/>
                        </a:rPr>
                        <a:t>1</a:t>
                      </a:r>
                      <a:endParaRPr lang="en-ZA" sz="1200" dirty="0">
                        <a:latin typeface="Arial Narrow" panose="020B0606020202030204" pitchFamily="34" charset="0"/>
                      </a:endParaRPr>
                    </a:p>
                  </a:txBody>
                  <a:tcPr marL="68580" marR="68580" marT="34290" marB="34290"/>
                </a:tc>
                <a:extLst>
                  <a:ext uri="{0D108BD9-81ED-4DB2-BD59-A6C34878D82A}">
                    <a16:rowId xmlns:a16="http://schemas.microsoft.com/office/drawing/2014/main" xmlns="" val="3725092850"/>
                  </a:ext>
                </a:extLst>
              </a:tr>
            </a:tbl>
          </a:graphicData>
        </a:graphic>
      </p:graphicFrame>
      <p:graphicFrame>
        <p:nvGraphicFramePr>
          <p:cNvPr id="10" name="Chart 9">
            <a:extLst>
              <a:ext uri="{FF2B5EF4-FFF2-40B4-BE49-F238E27FC236}">
                <a16:creationId xmlns:a16="http://schemas.microsoft.com/office/drawing/2014/main" xmlns="" id="{0327DEFE-799E-42E5-8A4D-BB42A1C7353B}"/>
              </a:ext>
            </a:extLst>
          </p:cNvPr>
          <p:cNvGraphicFramePr/>
          <p:nvPr>
            <p:extLst>
              <p:ext uri="{D42A27DB-BD31-4B8C-83A1-F6EECF244321}">
                <p14:modId xmlns:p14="http://schemas.microsoft.com/office/powerpoint/2010/main" xmlns="" val="300507662"/>
              </p:ext>
            </p:extLst>
          </p:nvPr>
        </p:nvGraphicFramePr>
        <p:xfrm>
          <a:off x="307923" y="3489569"/>
          <a:ext cx="2984089" cy="21724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xmlns="" id="{2E58FF6D-8C36-4B53-898C-EC361FF9A073}"/>
              </a:ext>
            </a:extLst>
          </p:cNvPr>
          <p:cNvGraphicFramePr/>
          <p:nvPr>
            <p:extLst>
              <p:ext uri="{D42A27DB-BD31-4B8C-83A1-F6EECF244321}">
                <p14:modId xmlns:p14="http://schemas.microsoft.com/office/powerpoint/2010/main" xmlns="" val="1005471107"/>
              </p:ext>
            </p:extLst>
          </p:nvPr>
        </p:nvGraphicFramePr>
        <p:xfrm>
          <a:off x="2771800" y="3980092"/>
          <a:ext cx="5319489" cy="23762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813203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329B08-6C53-463B-BD2C-007E5E66E45D}"/>
              </a:ext>
            </a:extLst>
          </p:cNvPr>
          <p:cNvSpPr>
            <a:spLocks noGrp="1"/>
          </p:cNvSpPr>
          <p:nvPr>
            <p:ph type="title"/>
          </p:nvPr>
        </p:nvSpPr>
        <p:spPr/>
        <p:txBody>
          <a:bodyPr/>
          <a:lstStyle/>
          <a:p>
            <a:pPr algn="ctr"/>
            <a:r>
              <a:rPr lang="en-ZA" sz="1800" dirty="0"/>
              <a:t>2021/22 Q4 </a:t>
            </a:r>
            <a:r>
              <a:rPr lang="en-ZA" sz="1800" dirty="0">
                <a:solidFill>
                  <a:prstClr val="black"/>
                </a:solidFill>
              </a:rPr>
              <a:t>Summary of Organisational </a:t>
            </a:r>
            <a:br>
              <a:rPr lang="en-ZA" sz="1800" dirty="0">
                <a:solidFill>
                  <a:prstClr val="black"/>
                </a:solidFill>
              </a:rPr>
            </a:br>
            <a:r>
              <a:rPr lang="en-ZA" sz="1800" dirty="0">
                <a:solidFill>
                  <a:prstClr val="black"/>
                </a:solidFill>
              </a:rPr>
              <a:t>Performance</a:t>
            </a:r>
            <a:endParaRPr lang="en-ZA" sz="1800" dirty="0"/>
          </a:p>
        </p:txBody>
      </p:sp>
      <p:sp>
        <p:nvSpPr>
          <p:cNvPr id="3" name="Slide Number Placeholder 2">
            <a:extLst>
              <a:ext uri="{FF2B5EF4-FFF2-40B4-BE49-F238E27FC236}">
                <a16:creationId xmlns:a16="http://schemas.microsoft.com/office/drawing/2014/main" xmlns="" id="{32D9A81A-F17A-48C9-88EA-19D646C9C815}"/>
              </a:ext>
            </a:extLst>
          </p:cNvPr>
          <p:cNvSpPr>
            <a:spLocks noGrp="1"/>
          </p:cNvSpPr>
          <p:nvPr>
            <p:ph type="sldNum" sz="quarter" idx="12"/>
          </p:nvPr>
        </p:nvSpPr>
        <p:spPr/>
        <p:txBody>
          <a:bodyPr/>
          <a:lstStyle/>
          <a:p>
            <a:pPr>
              <a:defRPr/>
            </a:pPr>
            <a:fld id="{25E0BFFC-8D92-4980-80AF-4F6590FB2DB3}" type="slidenum">
              <a:rPr lang="en-US">
                <a:solidFill>
                  <a:prstClr val="black">
                    <a:tint val="75000"/>
                  </a:prstClr>
                </a:solidFill>
              </a:rPr>
              <a:pPr>
                <a:defRPr/>
              </a:pPr>
              <a:t>14</a:t>
            </a:fld>
            <a:endParaRPr lang="en-US" dirty="0">
              <a:solidFill>
                <a:prstClr val="black">
                  <a:tint val="75000"/>
                </a:prstClr>
              </a:solidFill>
            </a:endParaRPr>
          </a:p>
        </p:txBody>
      </p:sp>
      <p:sp>
        <p:nvSpPr>
          <p:cNvPr id="4" name="TextBox 3">
            <a:extLst>
              <a:ext uri="{FF2B5EF4-FFF2-40B4-BE49-F238E27FC236}">
                <a16:creationId xmlns:a16="http://schemas.microsoft.com/office/drawing/2014/main" xmlns="" id="{BB868CFA-6E1F-42D5-AA82-63557521BDB1}"/>
              </a:ext>
            </a:extLst>
          </p:cNvPr>
          <p:cNvSpPr txBox="1"/>
          <p:nvPr/>
        </p:nvSpPr>
        <p:spPr>
          <a:xfrm>
            <a:off x="1321485" y="1789309"/>
            <a:ext cx="1910522" cy="1697901"/>
          </a:xfrm>
          <a:prstGeom prst="rect">
            <a:avLst/>
          </a:prstGeom>
          <a:noFill/>
        </p:spPr>
        <p:txBody>
          <a:bodyPr wrap="square" rtlCol="0">
            <a:spAutoFit/>
          </a:bodyPr>
          <a:lstStyle/>
          <a:p>
            <a:pPr marL="214313" indent="-214313">
              <a:spcAft>
                <a:spcPts val="450"/>
              </a:spcAft>
              <a:buFont typeface="Wingdings" panose="05000000000000000000" pitchFamily="2" charset="2"/>
              <a:buChar char="Ø"/>
              <a:defRPr/>
            </a:pPr>
            <a:r>
              <a:rPr lang="en-GB" sz="1200" dirty="0">
                <a:solidFill>
                  <a:prstClr val="black"/>
                </a:solidFill>
                <a:latin typeface="Arial" panose="020B0604020202020204" pitchFamily="34" charset="0"/>
                <a:cs typeface="Arial" panose="020B0604020202020204" pitchFamily="34" charset="0"/>
              </a:rPr>
              <a:t>MDDA 2021/2022 APP has 22 Output Indicators. Of these</a:t>
            </a:r>
          </a:p>
          <a:p>
            <a:pPr marL="403622" indent="-203597">
              <a:spcAft>
                <a:spcPts val="450"/>
              </a:spcAft>
              <a:buClr>
                <a:srgbClr val="F79646">
                  <a:lumMod val="75000"/>
                </a:srgbClr>
              </a:buClr>
              <a:buFont typeface="Wingdings" panose="05000000000000000000" pitchFamily="2" charset="2"/>
              <a:buChar char="q"/>
              <a:defRPr/>
            </a:pPr>
            <a:r>
              <a:rPr lang="en-GB" sz="1200" dirty="0">
                <a:solidFill>
                  <a:prstClr val="black"/>
                </a:solidFill>
                <a:latin typeface="Arial" panose="020B0604020202020204" pitchFamily="34" charset="0"/>
                <a:cs typeface="Arial" panose="020B0604020202020204" pitchFamily="34" charset="0"/>
              </a:rPr>
              <a:t>15 had targets for Q3 of 2021/2022</a:t>
            </a:r>
          </a:p>
          <a:p>
            <a:pPr marL="403622" indent="-203597">
              <a:spcAft>
                <a:spcPts val="450"/>
              </a:spcAft>
              <a:buClr>
                <a:srgbClr val="F79646">
                  <a:lumMod val="75000"/>
                </a:srgbClr>
              </a:buClr>
              <a:buFont typeface="Wingdings" panose="05000000000000000000" pitchFamily="2" charset="2"/>
              <a:buChar char="q"/>
              <a:defRPr/>
            </a:pPr>
            <a:r>
              <a:rPr lang="en-GB" sz="1200" dirty="0">
                <a:solidFill>
                  <a:prstClr val="black"/>
                </a:solidFill>
                <a:latin typeface="Arial" panose="020B0604020202020204" pitchFamily="34" charset="0"/>
                <a:cs typeface="Arial" panose="020B0604020202020204" pitchFamily="34" charset="0"/>
              </a:rPr>
              <a:t>13 of these targets were achieved, </a:t>
            </a:r>
            <a:r>
              <a:rPr lang="en-GB" sz="1200" dirty="0" err="1">
                <a:solidFill>
                  <a:prstClr val="black"/>
                </a:solidFill>
                <a:latin typeface="Arial" panose="020B0604020202020204" pitchFamily="34" charset="0"/>
                <a:cs typeface="Arial" panose="020B0604020202020204" pitchFamily="34" charset="0"/>
              </a:rPr>
              <a:t>ie</a:t>
            </a:r>
            <a:r>
              <a:rPr lang="en-GB" sz="1200" dirty="0">
                <a:solidFill>
                  <a:prstClr val="black"/>
                </a:solidFill>
                <a:latin typeface="Arial" panose="020B0604020202020204" pitchFamily="34" charset="0"/>
                <a:cs typeface="Arial" panose="020B0604020202020204" pitchFamily="34" charset="0"/>
              </a:rPr>
              <a:t> 87% achievement</a:t>
            </a:r>
          </a:p>
        </p:txBody>
      </p:sp>
      <p:graphicFrame>
        <p:nvGraphicFramePr>
          <p:cNvPr id="5" name="Table 5">
            <a:extLst>
              <a:ext uri="{FF2B5EF4-FFF2-40B4-BE49-F238E27FC236}">
                <a16:creationId xmlns:a16="http://schemas.microsoft.com/office/drawing/2014/main" xmlns="" id="{530D0876-FECA-4EEB-87A1-C406006250BE}"/>
              </a:ext>
            </a:extLst>
          </p:cNvPr>
          <p:cNvGraphicFramePr>
            <a:graphicFrameLocks noGrp="1"/>
          </p:cNvGraphicFramePr>
          <p:nvPr>
            <p:extLst>
              <p:ext uri="{D42A27DB-BD31-4B8C-83A1-F6EECF244321}">
                <p14:modId xmlns:p14="http://schemas.microsoft.com/office/powerpoint/2010/main" xmlns="" val="2153365104"/>
              </p:ext>
            </p:extLst>
          </p:nvPr>
        </p:nvGraphicFramePr>
        <p:xfrm>
          <a:off x="3352017" y="1700809"/>
          <a:ext cx="5036407" cy="2340869"/>
        </p:xfrm>
        <a:graphic>
          <a:graphicData uri="http://schemas.openxmlformats.org/drawingml/2006/table">
            <a:tbl>
              <a:tblPr firstRow="1" bandRow="1">
                <a:tableStyleId>{93296810-A885-4BE3-A3E7-6D5BEEA58F35}</a:tableStyleId>
              </a:tblPr>
              <a:tblGrid>
                <a:gridCol w="2585864">
                  <a:extLst>
                    <a:ext uri="{9D8B030D-6E8A-4147-A177-3AD203B41FA5}">
                      <a16:colId xmlns:a16="http://schemas.microsoft.com/office/drawing/2014/main" xmlns="" val="4004758401"/>
                    </a:ext>
                  </a:extLst>
                </a:gridCol>
                <a:gridCol w="832884">
                  <a:extLst>
                    <a:ext uri="{9D8B030D-6E8A-4147-A177-3AD203B41FA5}">
                      <a16:colId xmlns:a16="http://schemas.microsoft.com/office/drawing/2014/main" xmlns="" val="2463773563"/>
                    </a:ext>
                  </a:extLst>
                </a:gridCol>
                <a:gridCol w="713900">
                  <a:extLst>
                    <a:ext uri="{9D8B030D-6E8A-4147-A177-3AD203B41FA5}">
                      <a16:colId xmlns:a16="http://schemas.microsoft.com/office/drawing/2014/main" xmlns="" val="947305114"/>
                    </a:ext>
                  </a:extLst>
                </a:gridCol>
                <a:gridCol w="903759">
                  <a:extLst>
                    <a:ext uri="{9D8B030D-6E8A-4147-A177-3AD203B41FA5}">
                      <a16:colId xmlns:a16="http://schemas.microsoft.com/office/drawing/2014/main" xmlns="" val="1549998641"/>
                    </a:ext>
                  </a:extLst>
                </a:gridCol>
              </a:tblGrid>
              <a:tr h="393885">
                <a:tc>
                  <a:txBody>
                    <a:bodyPr/>
                    <a:lstStyle/>
                    <a:p>
                      <a:pPr marL="0" marR="0">
                        <a:lnSpc>
                          <a:spcPct val="107000"/>
                        </a:lnSpc>
                        <a:spcBef>
                          <a:spcPts val="0"/>
                        </a:spcBef>
                        <a:spcAft>
                          <a:spcPts val="0"/>
                        </a:spcAft>
                      </a:pPr>
                      <a:r>
                        <a:rPr lang="en-ZA" sz="1100" dirty="0">
                          <a:effectLst/>
                          <a:latin typeface="Arial Narrow" panose="020B0606020202030204" pitchFamily="34" charset="0"/>
                        </a:rPr>
                        <a:t> Programme</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ZA" sz="1100" dirty="0">
                          <a:effectLst/>
                          <a:latin typeface="Arial Narrow" panose="020B0606020202030204" pitchFamily="34" charset="0"/>
                        </a:rPr>
                        <a:t>Q 4 targets</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ZA" sz="1100">
                          <a:effectLst/>
                          <a:latin typeface="Arial Narrow" panose="020B0606020202030204" pitchFamily="34" charset="0"/>
                        </a:rPr>
                        <a:t>Achieved</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ZA" sz="1100" dirty="0">
                          <a:effectLst/>
                          <a:latin typeface="Arial Narrow" panose="020B0606020202030204" pitchFamily="34" charset="0"/>
                        </a:rPr>
                        <a:t>Not achieved</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2210956052"/>
                  </a:ext>
                </a:extLst>
              </a:tr>
              <a:tr h="291250">
                <a:tc>
                  <a:txBody>
                    <a:bodyPr/>
                    <a:lstStyle/>
                    <a:p>
                      <a:r>
                        <a:rPr lang="en-ZA" sz="1100" dirty="0">
                          <a:latin typeface="Arial Narrow" panose="020B0606020202030204" pitchFamily="34" charset="0"/>
                        </a:rPr>
                        <a:t>Programme 1 Administration</a:t>
                      </a:r>
                    </a:p>
                  </a:txBody>
                  <a:tcPr marL="68580" marR="68580" marT="34290" marB="34290"/>
                </a:tc>
                <a:tc>
                  <a:txBody>
                    <a:bodyPr/>
                    <a:lstStyle/>
                    <a:p>
                      <a:r>
                        <a:rPr lang="en-US" sz="1100" dirty="0">
                          <a:latin typeface="Arial Narrow" panose="020B0606020202030204" pitchFamily="34" charset="0"/>
                        </a:rPr>
                        <a:t>6</a:t>
                      </a:r>
                      <a:endParaRPr lang="en-ZA" sz="1100" dirty="0">
                        <a:latin typeface="Arial Narrow" panose="020B0606020202030204" pitchFamily="34" charset="0"/>
                      </a:endParaRPr>
                    </a:p>
                  </a:txBody>
                  <a:tcPr marL="68580" marR="68580" marT="34290" marB="34290"/>
                </a:tc>
                <a:tc>
                  <a:txBody>
                    <a:bodyPr/>
                    <a:lstStyle/>
                    <a:p>
                      <a:r>
                        <a:rPr lang="en-GB" sz="1100" dirty="0">
                          <a:latin typeface="Arial Narrow" panose="020B0606020202030204" pitchFamily="34" charset="0"/>
                        </a:rPr>
                        <a:t>6</a:t>
                      </a:r>
                      <a:endParaRPr lang="en-ZA" sz="1100" dirty="0">
                        <a:latin typeface="Arial Narrow" panose="020B0606020202030204" pitchFamily="34" charset="0"/>
                      </a:endParaRPr>
                    </a:p>
                  </a:txBody>
                  <a:tcPr marL="68580" marR="68580" marT="34290" marB="34290"/>
                </a:tc>
                <a:tc>
                  <a:txBody>
                    <a:bodyPr/>
                    <a:lstStyle/>
                    <a:p>
                      <a:r>
                        <a:rPr lang="en-GB" sz="1100" dirty="0">
                          <a:latin typeface="Arial Narrow" panose="020B0606020202030204" pitchFamily="34" charset="0"/>
                        </a:rPr>
                        <a:t>0</a:t>
                      </a:r>
                      <a:endParaRPr lang="en-ZA" sz="1100" dirty="0">
                        <a:latin typeface="Arial Narrow" panose="020B0606020202030204" pitchFamily="34" charset="0"/>
                      </a:endParaRPr>
                    </a:p>
                  </a:txBody>
                  <a:tcPr marL="68580" marR="68580" marT="34290" marB="34290"/>
                </a:tc>
                <a:extLst>
                  <a:ext uri="{0D108BD9-81ED-4DB2-BD59-A6C34878D82A}">
                    <a16:rowId xmlns:a16="http://schemas.microsoft.com/office/drawing/2014/main" xmlns="" val="2695625959"/>
                  </a:ext>
                </a:extLst>
              </a:tr>
              <a:tr h="291250">
                <a:tc>
                  <a:txBody>
                    <a:bodyPr/>
                    <a:lstStyle/>
                    <a:p>
                      <a:r>
                        <a:rPr lang="en-ZA" sz="1100" dirty="0">
                          <a:latin typeface="Arial Narrow" panose="020B0606020202030204" pitchFamily="34" charset="0"/>
                        </a:rPr>
                        <a:t>Programme 2 Grant &amp; Seed Funding</a:t>
                      </a:r>
                    </a:p>
                  </a:txBody>
                  <a:tcPr marL="68580" marR="68580" marT="34290" marB="34290"/>
                </a:tc>
                <a:tc>
                  <a:txBody>
                    <a:bodyPr/>
                    <a:lstStyle/>
                    <a:p>
                      <a:r>
                        <a:rPr lang="en-US" sz="1100" dirty="0">
                          <a:latin typeface="Arial Narrow" panose="020B0606020202030204" pitchFamily="34" charset="0"/>
                        </a:rPr>
                        <a:t>4</a:t>
                      </a:r>
                      <a:endParaRPr lang="en-ZA" sz="1100" dirty="0">
                        <a:latin typeface="Arial Narrow" panose="020B0606020202030204" pitchFamily="34" charset="0"/>
                      </a:endParaRPr>
                    </a:p>
                  </a:txBody>
                  <a:tcPr marL="68580" marR="68580" marT="34290" marB="34290"/>
                </a:tc>
                <a:tc>
                  <a:txBody>
                    <a:bodyPr/>
                    <a:lstStyle/>
                    <a:p>
                      <a:r>
                        <a:rPr lang="en-GB" sz="1100" dirty="0">
                          <a:latin typeface="Arial Narrow" panose="020B0606020202030204" pitchFamily="34" charset="0"/>
                        </a:rPr>
                        <a:t>3</a:t>
                      </a:r>
                      <a:endParaRPr lang="en-ZA" sz="1100" dirty="0">
                        <a:latin typeface="Arial Narrow" panose="020B0606020202030204" pitchFamily="34" charset="0"/>
                      </a:endParaRPr>
                    </a:p>
                  </a:txBody>
                  <a:tcPr marL="68580" marR="68580" marT="34290" marB="34290"/>
                </a:tc>
                <a:tc>
                  <a:txBody>
                    <a:bodyPr/>
                    <a:lstStyle/>
                    <a:p>
                      <a:r>
                        <a:rPr lang="en-GB" sz="1100" dirty="0">
                          <a:latin typeface="Arial Narrow" panose="020B0606020202030204" pitchFamily="34" charset="0"/>
                        </a:rPr>
                        <a:t>1</a:t>
                      </a:r>
                      <a:endParaRPr lang="en-ZA" sz="1100" dirty="0">
                        <a:latin typeface="Arial Narrow" panose="020B0606020202030204" pitchFamily="34" charset="0"/>
                      </a:endParaRPr>
                    </a:p>
                  </a:txBody>
                  <a:tcPr marL="68580" marR="68580" marT="34290" marB="34290"/>
                </a:tc>
                <a:extLst>
                  <a:ext uri="{0D108BD9-81ED-4DB2-BD59-A6C34878D82A}">
                    <a16:rowId xmlns:a16="http://schemas.microsoft.com/office/drawing/2014/main" xmlns="" val="3672277930"/>
                  </a:ext>
                </a:extLst>
              </a:tr>
              <a:tr h="454828">
                <a:tc>
                  <a:txBody>
                    <a:bodyPr/>
                    <a:lstStyle/>
                    <a:p>
                      <a:r>
                        <a:rPr lang="en-ZA" sz="1100" dirty="0">
                          <a:latin typeface="Arial Narrow" panose="020B0606020202030204" pitchFamily="34" charset="0"/>
                        </a:rPr>
                        <a:t>Programme 3 </a:t>
                      </a:r>
                      <a:r>
                        <a:rPr lang="en-GB" sz="1100" dirty="0">
                          <a:latin typeface="Arial Narrow" panose="020B0606020202030204" pitchFamily="34" charset="0"/>
                        </a:rPr>
                        <a:t>Partnerships, Public Awareness &amp; Advocacy </a:t>
                      </a:r>
                      <a:endParaRPr lang="en-ZA" sz="1100" dirty="0">
                        <a:latin typeface="Arial Narrow" panose="020B0606020202030204" pitchFamily="34" charset="0"/>
                      </a:endParaRPr>
                    </a:p>
                  </a:txBody>
                  <a:tcPr marL="68580" marR="68580" marT="34290" marB="34290"/>
                </a:tc>
                <a:tc>
                  <a:txBody>
                    <a:bodyPr/>
                    <a:lstStyle/>
                    <a:p>
                      <a:r>
                        <a:rPr lang="en-US" sz="1100" dirty="0">
                          <a:latin typeface="Arial Narrow" panose="020B0606020202030204" pitchFamily="34" charset="0"/>
                        </a:rPr>
                        <a:t>3</a:t>
                      </a:r>
                      <a:endParaRPr lang="en-ZA" sz="1100" dirty="0">
                        <a:latin typeface="Arial Narrow" panose="020B0606020202030204" pitchFamily="34" charset="0"/>
                      </a:endParaRPr>
                    </a:p>
                  </a:txBody>
                  <a:tcPr marL="68580" marR="68580" marT="34290" marB="34290"/>
                </a:tc>
                <a:tc>
                  <a:txBody>
                    <a:bodyPr/>
                    <a:lstStyle/>
                    <a:p>
                      <a:r>
                        <a:rPr lang="en-GB" sz="1100" dirty="0">
                          <a:latin typeface="Arial Narrow" panose="020B0606020202030204" pitchFamily="34" charset="0"/>
                        </a:rPr>
                        <a:t>3</a:t>
                      </a:r>
                      <a:endParaRPr lang="en-ZA" sz="1100" dirty="0">
                        <a:latin typeface="Arial Narrow" panose="020B0606020202030204" pitchFamily="34" charset="0"/>
                      </a:endParaRPr>
                    </a:p>
                  </a:txBody>
                  <a:tcPr marL="68580" marR="68580" marT="34290" marB="34290"/>
                </a:tc>
                <a:tc>
                  <a:txBody>
                    <a:bodyPr/>
                    <a:lstStyle/>
                    <a:p>
                      <a:r>
                        <a:rPr lang="en-GB" sz="1100" dirty="0">
                          <a:latin typeface="Arial Narrow" panose="020B0606020202030204" pitchFamily="34" charset="0"/>
                        </a:rPr>
                        <a:t>0</a:t>
                      </a:r>
                      <a:endParaRPr lang="en-ZA" sz="1100" dirty="0">
                        <a:latin typeface="Arial Narrow" panose="020B0606020202030204" pitchFamily="34" charset="0"/>
                      </a:endParaRPr>
                    </a:p>
                  </a:txBody>
                  <a:tcPr marL="68580" marR="68580" marT="34290" marB="34290"/>
                </a:tc>
                <a:extLst>
                  <a:ext uri="{0D108BD9-81ED-4DB2-BD59-A6C34878D82A}">
                    <a16:rowId xmlns:a16="http://schemas.microsoft.com/office/drawing/2014/main" xmlns="" val="2532481180"/>
                  </a:ext>
                </a:extLst>
              </a:tr>
              <a:tr h="454828">
                <a:tc>
                  <a:txBody>
                    <a:bodyPr/>
                    <a:lstStyle/>
                    <a:p>
                      <a:r>
                        <a:rPr lang="en-ZA" sz="1100" dirty="0">
                          <a:latin typeface="Arial Narrow" panose="020B0606020202030204" pitchFamily="34" charset="0"/>
                        </a:rPr>
                        <a:t>Programme 4 Capacity Building &amp; Sector Development</a:t>
                      </a:r>
                    </a:p>
                  </a:txBody>
                  <a:tcPr marL="68580" marR="68580" marT="34290" marB="34290"/>
                </a:tc>
                <a:tc>
                  <a:txBody>
                    <a:bodyPr/>
                    <a:lstStyle/>
                    <a:p>
                      <a:r>
                        <a:rPr lang="en-GB" sz="1100" dirty="0">
                          <a:latin typeface="Arial Narrow" panose="020B0606020202030204" pitchFamily="34" charset="0"/>
                        </a:rPr>
                        <a:t>1</a:t>
                      </a:r>
                      <a:endParaRPr lang="en-ZA" sz="1100" dirty="0">
                        <a:latin typeface="Arial Narrow" panose="020B0606020202030204" pitchFamily="34" charset="0"/>
                      </a:endParaRPr>
                    </a:p>
                  </a:txBody>
                  <a:tcPr marL="68580" marR="68580" marT="34290" marB="34290"/>
                </a:tc>
                <a:tc>
                  <a:txBody>
                    <a:bodyPr/>
                    <a:lstStyle/>
                    <a:p>
                      <a:r>
                        <a:rPr lang="en-GB" sz="1100" dirty="0">
                          <a:latin typeface="Arial Narrow" panose="020B0606020202030204" pitchFamily="34" charset="0"/>
                        </a:rPr>
                        <a:t>1</a:t>
                      </a:r>
                      <a:endParaRPr lang="en-ZA" sz="1100" dirty="0">
                        <a:latin typeface="Arial Narrow" panose="020B0606020202030204" pitchFamily="34" charset="0"/>
                      </a:endParaRPr>
                    </a:p>
                  </a:txBody>
                  <a:tcPr marL="68580" marR="68580" marT="34290" marB="34290"/>
                </a:tc>
                <a:tc>
                  <a:txBody>
                    <a:bodyPr/>
                    <a:lstStyle/>
                    <a:p>
                      <a:r>
                        <a:rPr lang="en-ZA" sz="1100" dirty="0">
                          <a:latin typeface="Arial Narrow" panose="020B0606020202030204" pitchFamily="34" charset="0"/>
                        </a:rPr>
                        <a:t>0</a:t>
                      </a:r>
                    </a:p>
                  </a:txBody>
                  <a:tcPr marL="68580" marR="68580" marT="34290" marB="34290"/>
                </a:tc>
                <a:extLst>
                  <a:ext uri="{0D108BD9-81ED-4DB2-BD59-A6C34878D82A}">
                    <a16:rowId xmlns:a16="http://schemas.microsoft.com/office/drawing/2014/main" xmlns="" val="2373798412"/>
                  </a:ext>
                </a:extLst>
              </a:tr>
              <a:tr h="454828">
                <a:tc>
                  <a:txBody>
                    <a:bodyPr/>
                    <a:lstStyle/>
                    <a:p>
                      <a:r>
                        <a:rPr lang="en-ZA" sz="1100" dirty="0">
                          <a:latin typeface="Arial Narrow" panose="020B0606020202030204" pitchFamily="34" charset="0"/>
                        </a:rPr>
                        <a:t>Programme 5 Innovation, Research &amp; Development</a:t>
                      </a:r>
                    </a:p>
                  </a:txBody>
                  <a:tcPr marL="68580" marR="68580" marT="34290" marB="34290"/>
                </a:tc>
                <a:tc>
                  <a:txBody>
                    <a:bodyPr/>
                    <a:lstStyle/>
                    <a:p>
                      <a:r>
                        <a:rPr lang="en-GB" sz="1100" dirty="0">
                          <a:latin typeface="Arial Narrow" panose="020B0606020202030204" pitchFamily="34" charset="0"/>
                        </a:rPr>
                        <a:t>1</a:t>
                      </a:r>
                      <a:endParaRPr lang="en-ZA" sz="1100" dirty="0">
                        <a:latin typeface="Arial Narrow" panose="020B0606020202030204" pitchFamily="34" charset="0"/>
                      </a:endParaRPr>
                    </a:p>
                  </a:txBody>
                  <a:tcPr marL="68580" marR="68580" marT="34290" marB="34290"/>
                </a:tc>
                <a:tc>
                  <a:txBody>
                    <a:bodyPr/>
                    <a:lstStyle/>
                    <a:p>
                      <a:r>
                        <a:rPr lang="en-GB" sz="1100" dirty="0">
                          <a:latin typeface="Arial Narrow" panose="020B0606020202030204" pitchFamily="34" charset="0"/>
                        </a:rPr>
                        <a:t>0</a:t>
                      </a:r>
                      <a:endParaRPr lang="en-ZA" sz="1100" dirty="0">
                        <a:latin typeface="Arial Narrow" panose="020B0606020202030204" pitchFamily="34" charset="0"/>
                      </a:endParaRPr>
                    </a:p>
                  </a:txBody>
                  <a:tcPr marL="68580" marR="68580" marT="34290" marB="34290"/>
                </a:tc>
                <a:tc>
                  <a:txBody>
                    <a:bodyPr/>
                    <a:lstStyle/>
                    <a:p>
                      <a:r>
                        <a:rPr lang="en-US" sz="1100" dirty="0">
                          <a:latin typeface="Arial Narrow" panose="020B0606020202030204" pitchFamily="34" charset="0"/>
                        </a:rPr>
                        <a:t>1</a:t>
                      </a:r>
                      <a:endParaRPr lang="en-ZA" sz="1100" dirty="0">
                        <a:latin typeface="Arial Narrow" panose="020B0606020202030204" pitchFamily="34" charset="0"/>
                      </a:endParaRPr>
                    </a:p>
                  </a:txBody>
                  <a:tcPr marL="68580" marR="68580" marT="34290" marB="34290"/>
                </a:tc>
                <a:extLst>
                  <a:ext uri="{0D108BD9-81ED-4DB2-BD59-A6C34878D82A}">
                    <a16:rowId xmlns:a16="http://schemas.microsoft.com/office/drawing/2014/main" xmlns="" val="3725092850"/>
                  </a:ext>
                </a:extLst>
              </a:tr>
            </a:tbl>
          </a:graphicData>
        </a:graphic>
      </p:graphicFrame>
      <p:graphicFrame>
        <p:nvGraphicFramePr>
          <p:cNvPr id="8" name="Chart 7">
            <a:extLst>
              <a:ext uri="{FF2B5EF4-FFF2-40B4-BE49-F238E27FC236}">
                <a16:creationId xmlns:a16="http://schemas.microsoft.com/office/drawing/2014/main" xmlns="" id="{E74A197A-4D26-4EF6-9A8E-1BB77845756C}"/>
              </a:ext>
            </a:extLst>
          </p:cNvPr>
          <p:cNvGraphicFramePr/>
          <p:nvPr>
            <p:extLst>
              <p:ext uri="{D42A27DB-BD31-4B8C-83A1-F6EECF244321}">
                <p14:modId xmlns:p14="http://schemas.microsoft.com/office/powerpoint/2010/main" xmlns="" val="1974324211"/>
              </p:ext>
            </p:extLst>
          </p:nvPr>
        </p:nvGraphicFramePr>
        <p:xfrm>
          <a:off x="539552" y="3717032"/>
          <a:ext cx="3350890" cy="2088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xmlns="" id="{D07E4822-4DD2-40DC-8FA0-FF6C8A94733C}"/>
              </a:ext>
            </a:extLst>
          </p:cNvPr>
          <p:cNvGraphicFramePr/>
          <p:nvPr>
            <p:extLst>
              <p:ext uri="{D42A27DB-BD31-4B8C-83A1-F6EECF244321}">
                <p14:modId xmlns:p14="http://schemas.microsoft.com/office/powerpoint/2010/main" xmlns="" val="2177357053"/>
              </p:ext>
            </p:extLst>
          </p:nvPr>
        </p:nvGraphicFramePr>
        <p:xfrm>
          <a:off x="3054376" y="3974524"/>
          <a:ext cx="5661496" cy="22015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643000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13E904-B997-44A1-B4CC-A59B436A59C7}"/>
              </a:ext>
            </a:extLst>
          </p:cNvPr>
          <p:cNvSpPr>
            <a:spLocks noGrp="1"/>
          </p:cNvSpPr>
          <p:nvPr>
            <p:ph type="title"/>
          </p:nvPr>
        </p:nvSpPr>
        <p:spPr/>
        <p:txBody>
          <a:bodyPr/>
          <a:lstStyle/>
          <a:p>
            <a:pPr algn="ctr"/>
            <a:r>
              <a:rPr lang="en-ZA" sz="1800" dirty="0"/>
              <a:t>2021/22 Q3 </a:t>
            </a:r>
            <a:r>
              <a:rPr lang="en-ZA" sz="1800" dirty="0">
                <a:solidFill>
                  <a:prstClr val="black"/>
                </a:solidFill>
              </a:rPr>
              <a:t>Summary of the Achievements</a:t>
            </a:r>
            <a:endParaRPr lang="en-ZA" sz="1800" dirty="0"/>
          </a:p>
        </p:txBody>
      </p:sp>
      <p:sp>
        <p:nvSpPr>
          <p:cNvPr id="3" name="Slide Number Placeholder 2">
            <a:extLst>
              <a:ext uri="{FF2B5EF4-FFF2-40B4-BE49-F238E27FC236}">
                <a16:creationId xmlns:a16="http://schemas.microsoft.com/office/drawing/2014/main" xmlns="" id="{0F04D4F5-27D3-49F2-9A57-48678F0DEF0D}"/>
              </a:ext>
            </a:extLst>
          </p:cNvPr>
          <p:cNvSpPr>
            <a:spLocks noGrp="1"/>
          </p:cNvSpPr>
          <p:nvPr>
            <p:ph type="sldNum" sz="quarter" idx="12"/>
          </p:nvPr>
        </p:nvSpPr>
        <p:spPr/>
        <p:txBody>
          <a:bodyPr/>
          <a:lstStyle/>
          <a:p>
            <a:pPr>
              <a:defRPr/>
            </a:pPr>
            <a:fld id="{25E0BFFC-8D92-4980-80AF-4F6590FB2DB3}" type="slidenum">
              <a:rPr lang="en-US">
                <a:solidFill>
                  <a:prstClr val="black">
                    <a:tint val="75000"/>
                  </a:prstClr>
                </a:solidFill>
              </a:rPr>
              <a:pPr>
                <a:defRPr/>
              </a:pPr>
              <a:t>15</a:t>
            </a:fld>
            <a:endParaRPr lang="en-US" dirty="0">
              <a:solidFill>
                <a:prstClr val="black">
                  <a:tint val="75000"/>
                </a:prstClr>
              </a:solidFill>
            </a:endParaRPr>
          </a:p>
        </p:txBody>
      </p:sp>
      <p:pic>
        <p:nvPicPr>
          <p:cNvPr id="5" name="table">
            <a:extLst>
              <a:ext uri="{FF2B5EF4-FFF2-40B4-BE49-F238E27FC236}">
                <a16:creationId xmlns:a16="http://schemas.microsoft.com/office/drawing/2014/main" xmlns="" id="{567310D1-5CFE-8B30-5222-51C403DDFD56}"/>
              </a:ext>
            </a:extLst>
          </p:cNvPr>
          <p:cNvPicPr>
            <a:picLocks noChangeAspect="1"/>
          </p:cNvPicPr>
          <p:nvPr/>
        </p:nvPicPr>
        <p:blipFill>
          <a:blip r:embed="rId2" cstate="print"/>
          <a:stretch>
            <a:fillRect/>
          </a:stretch>
        </p:blipFill>
        <p:spPr>
          <a:xfrm>
            <a:off x="503547" y="993215"/>
            <a:ext cx="8136905" cy="4871570"/>
          </a:xfrm>
          <a:prstGeom prst="rect">
            <a:avLst/>
          </a:prstGeom>
        </p:spPr>
      </p:pic>
    </p:spTree>
    <p:extLst>
      <p:ext uri="{BB962C8B-B14F-4D97-AF65-F5344CB8AC3E}">
        <p14:creationId xmlns:p14="http://schemas.microsoft.com/office/powerpoint/2010/main" xmlns="" val="4019873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13E904-B997-44A1-B4CC-A59B436A59C7}"/>
              </a:ext>
            </a:extLst>
          </p:cNvPr>
          <p:cNvSpPr>
            <a:spLocks noGrp="1"/>
          </p:cNvSpPr>
          <p:nvPr>
            <p:ph type="title"/>
          </p:nvPr>
        </p:nvSpPr>
        <p:spPr/>
        <p:txBody>
          <a:bodyPr/>
          <a:lstStyle/>
          <a:p>
            <a:pPr algn="ctr"/>
            <a:r>
              <a:rPr lang="en-ZA" sz="1800" dirty="0"/>
              <a:t>2021/22 Q3 </a:t>
            </a:r>
            <a:r>
              <a:rPr lang="en-ZA" sz="1800" dirty="0">
                <a:solidFill>
                  <a:prstClr val="black"/>
                </a:solidFill>
              </a:rPr>
              <a:t>Summary of the Achievements</a:t>
            </a:r>
            <a:endParaRPr lang="en-ZA" sz="1800" dirty="0"/>
          </a:p>
        </p:txBody>
      </p:sp>
      <p:sp>
        <p:nvSpPr>
          <p:cNvPr id="3" name="Slide Number Placeholder 2">
            <a:extLst>
              <a:ext uri="{FF2B5EF4-FFF2-40B4-BE49-F238E27FC236}">
                <a16:creationId xmlns:a16="http://schemas.microsoft.com/office/drawing/2014/main" xmlns="" id="{0F04D4F5-27D3-49F2-9A57-48678F0DEF0D}"/>
              </a:ext>
            </a:extLst>
          </p:cNvPr>
          <p:cNvSpPr>
            <a:spLocks noGrp="1"/>
          </p:cNvSpPr>
          <p:nvPr>
            <p:ph type="sldNum" sz="quarter" idx="12"/>
          </p:nvPr>
        </p:nvSpPr>
        <p:spPr/>
        <p:txBody>
          <a:bodyPr/>
          <a:lstStyle/>
          <a:p>
            <a:pPr>
              <a:defRPr/>
            </a:pPr>
            <a:fld id="{25E0BFFC-8D92-4980-80AF-4F6590FB2DB3}" type="slidenum">
              <a:rPr lang="en-US">
                <a:solidFill>
                  <a:prstClr val="black">
                    <a:tint val="75000"/>
                  </a:prstClr>
                </a:solidFill>
              </a:rPr>
              <a:pPr>
                <a:defRPr/>
              </a:pPr>
              <a:t>16</a:t>
            </a:fld>
            <a:endParaRPr lang="en-US" dirty="0">
              <a:solidFill>
                <a:prstClr val="black">
                  <a:tint val="75000"/>
                </a:prstClr>
              </a:solidFill>
            </a:endParaRPr>
          </a:p>
        </p:txBody>
      </p:sp>
      <p:pic>
        <p:nvPicPr>
          <p:cNvPr id="6" name="table">
            <a:extLst>
              <a:ext uri="{FF2B5EF4-FFF2-40B4-BE49-F238E27FC236}">
                <a16:creationId xmlns:a16="http://schemas.microsoft.com/office/drawing/2014/main" xmlns="" id="{C05A50B3-DEB0-04DF-9933-DCD29B43C688}"/>
              </a:ext>
            </a:extLst>
          </p:cNvPr>
          <p:cNvPicPr>
            <a:picLocks noChangeAspect="1"/>
          </p:cNvPicPr>
          <p:nvPr/>
        </p:nvPicPr>
        <p:blipFill>
          <a:blip r:embed="rId2" cstate="print"/>
          <a:stretch>
            <a:fillRect/>
          </a:stretch>
        </p:blipFill>
        <p:spPr>
          <a:xfrm>
            <a:off x="503547" y="993215"/>
            <a:ext cx="8136905" cy="4871570"/>
          </a:xfrm>
          <a:prstGeom prst="rect">
            <a:avLst/>
          </a:prstGeom>
        </p:spPr>
      </p:pic>
    </p:spTree>
    <p:extLst>
      <p:ext uri="{BB962C8B-B14F-4D97-AF65-F5344CB8AC3E}">
        <p14:creationId xmlns:p14="http://schemas.microsoft.com/office/powerpoint/2010/main" xmlns="" val="1923914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13E904-B997-44A1-B4CC-A59B436A59C7}"/>
              </a:ext>
            </a:extLst>
          </p:cNvPr>
          <p:cNvSpPr>
            <a:spLocks noGrp="1"/>
          </p:cNvSpPr>
          <p:nvPr>
            <p:ph type="title"/>
          </p:nvPr>
        </p:nvSpPr>
        <p:spPr/>
        <p:txBody>
          <a:bodyPr/>
          <a:lstStyle/>
          <a:p>
            <a:pPr algn="ctr"/>
            <a:r>
              <a:rPr lang="en-ZA" sz="1800" dirty="0"/>
              <a:t>2021/22 Q4 </a:t>
            </a:r>
            <a:r>
              <a:rPr lang="en-ZA" sz="1800" dirty="0">
                <a:solidFill>
                  <a:prstClr val="black"/>
                </a:solidFill>
              </a:rPr>
              <a:t>Summary of the Achievements</a:t>
            </a:r>
            <a:endParaRPr lang="en-ZA" sz="1800" dirty="0"/>
          </a:p>
        </p:txBody>
      </p:sp>
      <p:sp>
        <p:nvSpPr>
          <p:cNvPr id="3" name="Slide Number Placeholder 2">
            <a:extLst>
              <a:ext uri="{FF2B5EF4-FFF2-40B4-BE49-F238E27FC236}">
                <a16:creationId xmlns:a16="http://schemas.microsoft.com/office/drawing/2014/main" xmlns="" id="{0F04D4F5-27D3-49F2-9A57-48678F0DEF0D}"/>
              </a:ext>
            </a:extLst>
          </p:cNvPr>
          <p:cNvSpPr>
            <a:spLocks noGrp="1"/>
          </p:cNvSpPr>
          <p:nvPr>
            <p:ph type="sldNum" sz="quarter" idx="12"/>
          </p:nvPr>
        </p:nvSpPr>
        <p:spPr/>
        <p:txBody>
          <a:bodyPr/>
          <a:lstStyle/>
          <a:p>
            <a:pPr>
              <a:defRPr/>
            </a:pPr>
            <a:fld id="{25E0BFFC-8D92-4980-80AF-4F6590FB2DB3}" type="slidenum">
              <a:rPr lang="en-US">
                <a:solidFill>
                  <a:prstClr val="black">
                    <a:tint val="75000"/>
                  </a:prstClr>
                </a:solidFill>
              </a:rPr>
              <a:pPr>
                <a:defRPr/>
              </a:pPr>
              <a:t>17</a:t>
            </a:fld>
            <a:endParaRPr lang="en-US" dirty="0">
              <a:solidFill>
                <a:prstClr val="black">
                  <a:tint val="75000"/>
                </a:prstClr>
              </a:solidFill>
            </a:endParaRPr>
          </a:p>
        </p:txBody>
      </p:sp>
      <p:graphicFrame>
        <p:nvGraphicFramePr>
          <p:cNvPr id="5" name="Table 4">
            <a:extLst>
              <a:ext uri="{FF2B5EF4-FFF2-40B4-BE49-F238E27FC236}">
                <a16:creationId xmlns:a16="http://schemas.microsoft.com/office/drawing/2014/main" xmlns="" id="{CB4C4F2E-DD31-227F-9FA6-B5D0D98FC101}"/>
              </a:ext>
            </a:extLst>
          </p:cNvPr>
          <p:cNvGraphicFramePr>
            <a:graphicFrameLocks noGrp="1"/>
          </p:cNvGraphicFramePr>
          <p:nvPr>
            <p:extLst>
              <p:ext uri="{D42A27DB-BD31-4B8C-83A1-F6EECF244321}">
                <p14:modId xmlns:p14="http://schemas.microsoft.com/office/powerpoint/2010/main" xmlns="" val="2166887839"/>
              </p:ext>
            </p:extLst>
          </p:nvPr>
        </p:nvGraphicFramePr>
        <p:xfrm>
          <a:off x="395536" y="1484784"/>
          <a:ext cx="8136905" cy="4871570"/>
        </p:xfrm>
        <a:graphic>
          <a:graphicData uri="http://schemas.openxmlformats.org/drawingml/2006/table">
            <a:tbl>
              <a:tblPr firstRow="1" bandRow="1">
                <a:tableStyleId>{93296810-A885-4BE3-A3E7-6D5BEEA58F35}</a:tableStyleId>
              </a:tblPr>
              <a:tblGrid>
                <a:gridCol w="8136905">
                  <a:extLst>
                    <a:ext uri="{9D8B030D-6E8A-4147-A177-3AD203B41FA5}">
                      <a16:colId xmlns:a16="http://schemas.microsoft.com/office/drawing/2014/main" xmlns="" val="1311269898"/>
                    </a:ext>
                  </a:extLst>
                </a:gridCol>
              </a:tblGrid>
              <a:tr h="737731">
                <a:tc>
                  <a:txBody>
                    <a:bodyPr/>
                    <a:lstStyle/>
                    <a:p>
                      <a:r>
                        <a:rPr lang="en-ZA" sz="1800" dirty="0">
                          <a:latin typeface="Arial" panose="020B0604020202020204" pitchFamily="34" charset="0"/>
                          <a:cs typeface="Arial" panose="020B0604020202020204" pitchFamily="34" charset="0"/>
                        </a:rPr>
                        <a:t>STAKEHOLDER ENGAGEMENT</a:t>
                      </a:r>
                    </a:p>
                  </a:txBody>
                  <a:tcPr/>
                </a:tc>
                <a:extLst>
                  <a:ext uri="{0D108BD9-81ED-4DB2-BD59-A6C34878D82A}">
                    <a16:rowId xmlns:a16="http://schemas.microsoft.com/office/drawing/2014/main" xmlns="" val="3885954859"/>
                  </a:ext>
                </a:extLst>
              </a:tr>
              <a:tr h="4133839">
                <a:tc>
                  <a:txBody>
                    <a:bodyPr/>
                    <a:lstStyle/>
                    <a:p>
                      <a:pPr marL="0" lvl="0" indent="0" fontAlgn="base">
                        <a:buFont typeface="Wingdings" panose="05000000000000000000" pitchFamily="2" charset="2"/>
                        <a:buNone/>
                      </a:pPr>
                      <a:endParaRPr lang="en-ZA" sz="1600" kern="1200" dirty="0">
                        <a:solidFill>
                          <a:schemeClr val="dk1"/>
                        </a:solidFill>
                        <a:effectLst/>
                        <a:latin typeface="Arial" panose="020B0604020202020204" pitchFamily="34" charset="0"/>
                        <a:ea typeface="+mn-ea"/>
                        <a:cs typeface="Arial" panose="020B0604020202020204" pitchFamily="34" charset="0"/>
                      </a:endParaRPr>
                    </a:p>
                    <a:p>
                      <a:pPr marL="285750" lvl="0" indent="-285750" fontAlgn="base">
                        <a:buFont typeface="Wingdings" panose="05000000000000000000" pitchFamily="2" charset="2"/>
                        <a:buChar char="q"/>
                      </a:pPr>
                      <a:r>
                        <a:rPr lang="en-US" sz="1600" dirty="0">
                          <a:effectLst/>
                          <a:latin typeface="Arial" panose="020B0604020202020204" pitchFamily="34" charset="0"/>
                          <a:ea typeface="Times New Roman" panose="02020603050405020304" pitchFamily="18" charset="0"/>
                          <a:cs typeface="Arial" panose="020B0604020202020204" pitchFamily="34" charset="0"/>
                        </a:rPr>
                        <a:t>The MDDA has remained committed to implementing training interventions aimed at Capacity Building and Sector Development. To this end, the Research and Training unit in partnership with projects unit conducted content generation training for digital hubs to equip community media. Furthermore, during Quarter four (4), the unit partnered with the Film and Publication Board (FPB) in implementing Safer Internet Day (SID) 2022 activities. Moreover, the unit collaborates with NEMISA in hosting Future Proofing Community Radio Workshop in Gauteng and Western Cape during the quarter.</a:t>
                      </a:r>
                    </a:p>
                    <a:p>
                      <a:pPr marL="285750" lvl="0" indent="-285750" fontAlgn="base">
                        <a:buFont typeface="Wingdings" panose="05000000000000000000" pitchFamily="2" charset="2"/>
                        <a:buChar char="q"/>
                      </a:pPr>
                      <a:r>
                        <a:rPr lang="en-ZA" sz="1600" dirty="0">
                          <a:effectLst/>
                          <a:latin typeface="Arial" panose="020B0604020202020204" pitchFamily="34" charset="0"/>
                          <a:ea typeface="Times New Roman" panose="02020603050405020304" pitchFamily="18" charset="0"/>
                          <a:cs typeface="Arial" panose="020B0604020202020204" pitchFamily="34" charset="0"/>
                        </a:rPr>
                        <a:t>The </a:t>
                      </a:r>
                      <a:r>
                        <a:rPr lang="en-US" sz="1600" dirty="0">
                          <a:effectLst/>
                          <a:latin typeface="Arial" panose="020B0604020202020204" pitchFamily="34" charset="0"/>
                          <a:ea typeface="Times New Roman" panose="02020603050405020304" pitchFamily="18" charset="0"/>
                          <a:cs typeface="Arial" panose="020B0604020202020204" pitchFamily="34" charset="0"/>
                        </a:rPr>
                        <a:t>The MDDA managed to launch four (04) brand new state of the art-studios such as Radio Turf, uKhahlamba FM, </a:t>
                      </a:r>
                      <a:r>
                        <a:rPr lang="en-US" sz="1600" dirty="0" err="1">
                          <a:effectLst/>
                          <a:latin typeface="Arial" panose="020B0604020202020204" pitchFamily="34" charset="0"/>
                          <a:ea typeface="Times New Roman" panose="02020603050405020304" pitchFamily="18" charset="0"/>
                          <a:cs typeface="Arial" panose="020B0604020202020204" pitchFamily="34" charset="0"/>
                        </a:rPr>
                        <a:t>Tubatse</a:t>
                      </a:r>
                      <a:r>
                        <a:rPr lang="en-US" sz="1600" dirty="0">
                          <a:effectLst/>
                          <a:latin typeface="Arial" panose="020B0604020202020204" pitchFamily="34" charset="0"/>
                          <a:ea typeface="Times New Roman" panose="02020603050405020304" pitchFamily="18" charset="0"/>
                          <a:cs typeface="Arial" panose="020B0604020202020204" pitchFamily="34" charset="0"/>
                        </a:rPr>
                        <a:t> FM, and Motheo FM.</a:t>
                      </a:r>
                      <a:r>
                        <a:rPr lang="en-ZA" sz="1800" kern="1200" dirty="0">
                          <a:solidFill>
                            <a:schemeClr val="dk1"/>
                          </a:solidFill>
                          <a:effectLst/>
                          <a:latin typeface="+mn-lt"/>
                          <a:ea typeface="+mn-ea"/>
                          <a:cs typeface="+mn-cs"/>
                        </a:rPr>
                        <a:t> </a:t>
                      </a:r>
                    </a:p>
                  </a:txBody>
                  <a:tcPr/>
                </a:tc>
                <a:extLst>
                  <a:ext uri="{0D108BD9-81ED-4DB2-BD59-A6C34878D82A}">
                    <a16:rowId xmlns:a16="http://schemas.microsoft.com/office/drawing/2014/main" xmlns="" val="301462680"/>
                  </a:ext>
                </a:extLst>
              </a:tr>
            </a:tbl>
          </a:graphicData>
        </a:graphic>
      </p:graphicFrame>
    </p:spTree>
    <p:extLst>
      <p:ext uri="{BB962C8B-B14F-4D97-AF65-F5344CB8AC3E}">
        <p14:creationId xmlns:p14="http://schemas.microsoft.com/office/powerpoint/2010/main" xmlns="" val="6312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13E904-B997-44A1-B4CC-A59B436A59C7}"/>
              </a:ext>
            </a:extLst>
          </p:cNvPr>
          <p:cNvSpPr>
            <a:spLocks noGrp="1"/>
          </p:cNvSpPr>
          <p:nvPr>
            <p:ph type="title"/>
          </p:nvPr>
        </p:nvSpPr>
        <p:spPr/>
        <p:txBody>
          <a:bodyPr/>
          <a:lstStyle/>
          <a:p>
            <a:pPr algn="ctr"/>
            <a:r>
              <a:rPr lang="en-ZA" sz="1800" dirty="0"/>
              <a:t>2021/22 Q4 </a:t>
            </a:r>
            <a:r>
              <a:rPr lang="en-ZA" sz="1800" dirty="0">
                <a:solidFill>
                  <a:prstClr val="black"/>
                </a:solidFill>
              </a:rPr>
              <a:t>Summary Of The Achievements</a:t>
            </a:r>
            <a:endParaRPr lang="en-ZA" sz="1800" dirty="0"/>
          </a:p>
        </p:txBody>
      </p:sp>
      <p:sp>
        <p:nvSpPr>
          <p:cNvPr id="3" name="Slide Number Placeholder 2">
            <a:extLst>
              <a:ext uri="{FF2B5EF4-FFF2-40B4-BE49-F238E27FC236}">
                <a16:creationId xmlns:a16="http://schemas.microsoft.com/office/drawing/2014/main" xmlns="" id="{0F04D4F5-27D3-49F2-9A57-48678F0DEF0D}"/>
              </a:ext>
            </a:extLst>
          </p:cNvPr>
          <p:cNvSpPr>
            <a:spLocks noGrp="1"/>
          </p:cNvSpPr>
          <p:nvPr>
            <p:ph type="sldNum" sz="quarter" idx="12"/>
          </p:nvPr>
        </p:nvSpPr>
        <p:spPr/>
        <p:txBody>
          <a:bodyPr/>
          <a:lstStyle/>
          <a:p>
            <a:pPr>
              <a:defRPr/>
            </a:pPr>
            <a:fld id="{25E0BFFC-8D92-4980-80AF-4F6590FB2DB3}" type="slidenum">
              <a:rPr lang="en-US" smtClean="0">
                <a:solidFill>
                  <a:prstClr val="black">
                    <a:tint val="75000"/>
                  </a:prstClr>
                </a:solidFill>
              </a:rPr>
              <a:pPr>
                <a:defRPr/>
              </a:pPr>
              <a:t>18</a:t>
            </a:fld>
            <a:endParaRPr lang="en-US" dirty="0">
              <a:solidFill>
                <a:prstClr val="black">
                  <a:tint val="75000"/>
                </a:prstClr>
              </a:solidFill>
            </a:endParaRPr>
          </a:p>
        </p:txBody>
      </p:sp>
      <p:graphicFrame>
        <p:nvGraphicFramePr>
          <p:cNvPr id="5" name="Table 4">
            <a:extLst>
              <a:ext uri="{FF2B5EF4-FFF2-40B4-BE49-F238E27FC236}">
                <a16:creationId xmlns:a16="http://schemas.microsoft.com/office/drawing/2014/main" xmlns="" id="{D10647C7-0DFC-6A1A-8421-7AD53F98C8C8}"/>
              </a:ext>
            </a:extLst>
          </p:cNvPr>
          <p:cNvGraphicFramePr>
            <a:graphicFrameLocks noGrp="1"/>
          </p:cNvGraphicFramePr>
          <p:nvPr>
            <p:extLst>
              <p:ext uri="{D42A27DB-BD31-4B8C-83A1-F6EECF244321}">
                <p14:modId xmlns:p14="http://schemas.microsoft.com/office/powerpoint/2010/main" xmlns="" val="1245579686"/>
              </p:ext>
            </p:extLst>
          </p:nvPr>
        </p:nvGraphicFramePr>
        <p:xfrm>
          <a:off x="395536" y="1484784"/>
          <a:ext cx="8136905" cy="4871570"/>
        </p:xfrm>
        <a:graphic>
          <a:graphicData uri="http://schemas.openxmlformats.org/drawingml/2006/table">
            <a:tbl>
              <a:tblPr firstRow="1" bandRow="1">
                <a:tableStyleId>{93296810-A885-4BE3-A3E7-6D5BEEA58F35}</a:tableStyleId>
              </a:tblPr>
              <a:tblGrid>
                <a:gridCol w="8136905">
                  <a:extLst>
                    <a:ext uri="{9D8B030D-6E8A-4147-A177-3AD203B41FA5}">
                      <a16:colId xmlns:a16="http://schemas.microsoft.com/office/drawing/2014/main" xmlns="" val="1311269898"/>
                    </a:ext>
                  </a:extLst>
                </a:gridCol>
              </a:tblGrid>
              <a:tr h="737731">
                <a:tc>
                  <a:txBody>
                    <a:bodyPr/>
                    <a:lstStyle/>
                    <a:p>
                      <a:r>
                        <a:rPr lang="en-ZA" sz="1800" dirty="0">
                          <a:latin typeface="Arial" panose="020B0604020202020204" pitchFamily="34" charset="0"/>
                          <a:cs typeface="Arial" panose="020B0604020202020204" pitchFamily="34" charset="0"/>
                        </a:rPr>
                        <a:t>FUNDING PROPOSALS</a:t>
                      </a:r>
                    </a:p>
                  </a:txBody>
                  <a:tcPr/>
                </a:tc>
                <a:extLst>
                  <a:ext uri="{0D108BD9-81ED-4DB2-BD59-A6C34878D82A}">
                    <a16:rowId xmlns:a16="http://schemas.microsoft.com/office/drawing/2014/main" xmlns="" val="3885954859"/>
                  </a:ext>
                </a:extLst>
              </a:tr>
              <a:tr h="4133839">
                <a:tc>
                  <a:txBody>
                    <a:bodyPr/>
                    <a:lstStyle/>
                    <a:p>
                      <a:pPr marL="0" indent="0" fontAlgn="base">
                        <a:buFont typeface="Arial" panose="020B0604020202020204" pitchFamily="34" charset="0"/>
                        <a:buNone/>
                      </a:pPr>
                      <a:endParaRPr lang="en-ZA" sz="1600" b="1" kern="1200" dirty="0">
                        <a:solidFill>
                          <a:schemeClr val="dk1"/>
                        </a:solidFill>
                        <a:effectLst/>
                        <a:latin typeface="Arial" panose="020B0604020202020204" pitchFamily="34" charset="0"/>
                        <a:ea typeface="+mn-ea"/>
                        <a:cs typeface="Arial" panose="020B0604020202020204" pitchFamily="34" charset="0"/>
                      </a:endParaRPr>
                    </a:p>
                    <a:p>
                      <a:pPr marL="285750" marR="0" lvl="0" indent="-285750" algn="l" defTabSz="914377" rtl="0" eaLnBrk="1" fontAlgn="base" latinLnBrk="0" hangingPunct="1">
                        <a:lnSpc>
                          <a:spcPct val="100000"/>
                        </a:lnSpc>
                        <a:spcBef>
                          <a:spcPts val="0"/>
                        </a:spcBef>
                        <a:spcAft>
                          <a:spcPts val="0"/>
                        </a:spcAft>
                        <a:buClrTx/>
                        <a:buSzTx/>
                        <a:buFont typeface="Wingdings" panose="05000000000000000000" pitchFamily="2" charset="2"/>
                        <a:buChar char="q"/>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MDDA also made good progress in its stakeholder and partnership initiative, the agency’s hosted its Annual Funders Breakfast session in Emperors Palace. The MDDA Funders Break-fast is an annual event held with current and prospective funders on MDDA key interventions, report on previous funding commitments and presentation of future projects for consideration. The Funders Breakfast is also an opportunity for MDDA to fundraise for future projects.</a:t>
                      </a:r>
                      <a:endParaRPr lang="en-ZA"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endParaRPr lang="en-GB" sz="1600" dirty="0">
                        <a:latin typeface="Arial" panose="020B0604020202020204" pitchFamily="34" charset="0"/>
                        <a:cs typeface="Arial" panose="020B0604020202020204" pitchFamily="34" charset="0"/>
                      </a:endParaRPr>
                    </a:p>
                    <a:p>
                      <a:pPr marL="0" indent="0">
                        <a:buFont typeface="Wingdings" panose="05000000000000000000" pitchFamily="2" charset="2"/>
                        <a:buNone/>
                      </a:pPr>
                      <a:endParaRPr lang="en-GB"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01462680"/>
                  </a:ext>
                </a:extLst>
              </a:tr>
            </a:tbl>
          </a:graphicData>
        </a:graphic>
      </p:graphicFrame>
    </p:spTree>
    <p:extLst>
      <p:ext uri="{BB962C8B-B14F-4D97-AF65-F5344CB8AC3E}">
        <p14:creationId xmlns:p14="http://schemas.microsoft.com/office/powerpoint/2010/main" xmlns="" val="2372425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3FECC7-2162-4186-9B81-D803E5176044}"/>
              </a:ext>
            </a:extLst>
          </p:cNvPr>
          <p:cNvSpPr>
            <a:spLocks noGrp="1"/>
          </p:cNvSpPr>
          <p:nvPr>
            <p:ph type="title"/>
          </p:nvPr>
        </p:nvSpPr>
        <p:spPr/>
        <p:txBody>
          <a:bodyPr/>
          <a:lstStyle/>
          <a:p>
            <a:pPr algn="ctr"/>
            <a:r>
              <a:rPr lang="en-ZA" sz="1800" dirty="0"/>
              <a:t>2021/22 Q3 </a:t>
            </a:r>
            <a:r>
              <a:rPr lang="en-GB" sz="1800" dirty="0"/>
              <a:t>Not Achieved Targets</a:t>
            </a:r>
            <a:endParaRPr lang="en-ZA" sz="1800" dirty="0"/>
          </a:p>
        </p:txBody>
      </p:sp>
      <p:sp>
        <p:nvSpPr>
          <p:cNvPr id="3" name="Slide Number Placeholder 2">
            <a:extLst>
              <a:ext uri="{FF2B5EF4-FFF2-40B4-BE49-F238E27FC236}">
                <a16:creationId xmlns:a16="http://schemas.microsoft.com/office/drawing/2014/main" xmlns="" id="{0962A7B5-C234-4F1A-AE4E-32807476D86E}"/>
              </a:ext>
            </a:extLst>
          </p:cNvPr>
          <p:cNvSpPr>
            <a:spLocks noGrp="1"/>
          </p:cNvSpPr>
          <p:nvPr>
            <p:ph type="sldNum" sz="quarter" idx="12"/>
          </p:nvPr>
        </p:nvSpPr>
        <p:spPr/>
        <p:txBody>
          <a:bodyPr/>
          <a:lstStyle/>
          <a:p>
            <a:pPr>
              <a:defRPr/>
            </a:pPr>
            <a:fld id="{25E0BFFC-8D92-4980-80AF-4F6590FB2DB3}" type="slidenum">
              <a:rPr lang="en-US">
                <a:solidFill>
                  <a:prstClr val="black">
                    <a:tint val="75000"/>
                  </a:prstClr>
                </a:solidFill>
              </a:rPr>
              <a:pPr>
                <a:defRPr/>
              </a:pPr>
              <a:t>19</a:t>
            </a:fld>
            <a:endParaRPr lang="en-US" dirty="0">
              <a:solidFill>
                <a:prstClr val="black">
                  <a:tint val="75000"/>
                </a:prstClr>
              </a:solidFill>
            </a:endParaRPr>
          </a:p>
        </p:txBody>
      </p:sp>
      <p:pic>
        <p:nvPicPr>
          <p:cNvPr id="6" name="table">
            <a:extLst>
              <a:ext uri="{FF2B5EF4-FFF2-40B4-BE49-F238E27FC236}">
                <a16:creationId xmlns:a16="http://schemas.microsoft.com/office/drawing/2014/main" xmlns="" id="{14C43BAE-B134-66E8-496E-194642363AB0}"/>
              </a:ext>
            </a:extLst>
          </p:cNvPr>
          <p:cNvPicPr>
            <a:picLocks noChangeAspect="1"/>
          </p:cNvPicPr>
          <p:nvPr/>
        </p:nvPicPr>
        <p:blipFill>
          <a:blip r:embed="rId2" cstate="print"/>
          <a:stretch>
            <a:fillRect/>
          </a:stretch>
        </p:blipFill>
        <p:spPr>
          <a:xfrm>
            <a:off x="323528" y="1040137"/>
            <a:ext cx="8496944" cy="4777727"/>
          </a:xfrm>
          <a:prstGeom prst="rect">
            <a:avLst/>
          </a:prstGeom>
        </p:spPr>
      </p:pic>
    </p:spTree>
    <p:extLst>
      <p:ext uri="{BB962C8B-B14F-4D97-AF65-F5344CB8AC3E}">
        <p14:creationId xmlns:p14="http://schemas.microsoft.com/office/powerpoint/2010/main" xmlns="" val="3203377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AE6270-18F8-0047-5FB7-C3D3B9953DEF}"/>
              </a:ext>
            </a:extLst>
          </p:cNvPr>
          <p:cNvSpPr>
            <a:spLocks noGrp="1"/>
          </p:cNvSpPr>
          <p:nvPr>
            <p:ph type="title"/>
          </p:nvPr>
        </p:nvSpPr>
        <p:spPr/>
        <p:txBody>
          <a:bodyPr/>
          <a:lstStyle/>
          <a:p>
            <a:pPr algn="ctr"/>
            <a:r>
              <a:rPr kumimoji="0" lang="en-ZA" sz="1800" b="1" i="0" u="none" strike="noStrike" kern="1200" cap="none" spc="0" normalizeH="0" baseline="0" noProof="0" dirty="0">
                <a:ln>
                  <a:noFill/>
                </a:ln>
                <a:solidFill>
                  <a:srgbClr val="1F497D"/>
                </a:solidFill>
                <a:effectLst/>
                <a:uLnTx/>
                <a:uFillTx/>
                <a:latin typeface="Poppins"/>
                <a:ea typeface="Arial Unicode MS" pitchFamily="34" charset="-128"/>
                <a:cs typeface="Arial" panose="020B0604020202020204" pitchFamily="34" charset="0"/>
              </a:rPr>
              <a:t>CONTENTS</a:t>
            </a:r>
            <a:endParaRPr lang="en-ZA" dirty="0"/>
          </a:p>
        </p:txBody>
      </p:sp>
      <p:sp>
        <p:nvSpPr>
          <p:cNvPr id="3" name="Slide Number Placeholder 2">
            <a:extLst>
              <a:ext uri="{FF2B5EF4-FFF2-40B4-BE49-F238E27FC236}">
                <a16:creationId xmlns:a16="http://schemas.microsoft.com/office/drawing/2014/main" xmlns="" id="{E1421901-82C2-0202-10D7-D8102CB80748}"/>
              </a:ext>
            </a:extLst>
          </p:cNvPr>
          <p:cNvSpPr>
            <a:spLocks noGrp="1"/>
          </p:cNvSpPr>
          <p:nvPr>
            <p:ph type="sldNum" sz="quarter" idx="12"/>
          </p:nvPr>
        </p:nvSpPr>
        <p:spPr/>
        <p:txBody>
          <a:bodyPr/>
          <a:lstStyle/>
          <a:p>
            <a:pPr>
              <a:defRPr/>
            </a:pPr>
            <a:fld id="{25E0BFFC-8D92-4980-80AF-4F6590FB2DB3}" type="slidenum">
              <a:rPr lang="en-US" smtClean="0"/>
              <a:pPr>
                <a:defRPr/>
              </a:pPr>
              <a:t>2</a:t>
            </a:fld>
            <a:endParaRPr lang="en-US" dirty="0"/>
          </a:p>
        </p:txBody>
      </p:sp>
      <p:sp>
        <p:nvSpPr>
          <p:cNvPr id="5" name="TextBox 4">
            <a:extLst>
              <a:ext uri="{FF2B5EF4-FFF2-40B4-BE49-F238E27FC236}">
                <a16:creationId xmlns:a16="http://schemas.microsoft.com/office/drawing/2014/main" xmlns="" id="{BC814131-166F-34A4-496E-8BB0F9E8C37E}"/>
              </a:ext>
            </a:extLst>
          </p:cNvPr>
          <p:cNvSpPr txBox="1"/>
          <p:nvPr/>
        </p:nvSpPr>
        <p:spPr>
          <a:xfrm>
            <a:off x="611560" y="1833040"/>
            <a:ext cx="8075240" cy="3416320"/>
          </a:xfrm>
          <a:prstGeom prst="rect">
            <a:avLst/>
          </a:prstGeom>
          <a:noFill/>
        </p:spPr>
        <p:txBody>
          <a:bodyPr wrap="square" rtlCol="0">
            <a:spAutoFit/>
          </a:bodyPr>
          <a:lstStyle/>
          <a:p>
            <a:pPr marL="342900" indent="-342900" fontAlgn="base">
              <a:lnSpc>
                <a:spcPct val="150000"/>
              </a:lnSpc>
              <a:buClr>
                <a:srgbClr val="F2BF0B"/>
              </a:buClr>
              <a:buFont typeface="Arial" panose="020B0604020202020204" pitchFamily="34" charset="0"/>
              <a:buChar char="•"/>
              <a:defRPr/>
            </a:pPr>
            <a:r>
              <a:rPr lang="en-US" sz="1350" b="1" dirty="0">
                <a:solidFill>
                  <a:prstClr val="black"/>
                </a:solidFill>
                <a:latin typeface="Arial" panose="020B0604020202020204" pitchFamily="34" charset="0"/>
                <a:cs typeface="Arial" panose="020B0604020202020204" pitchFamily="34" charset="0"/>
              </a:rPr>
              <a:t>INTRODUCTION</a:t>
            </a:r>
          </a:p>
          <a:p>
            <a:pPr marL="342900" indent="-342900" fontAlgn="base">
              <a:lnSpc>
                <a:spcPct val="150000"/>
              </a:lnSpc>
              <a:buClr>
                <a:srgbClr val="F2BF0B"/>
              </a:buClr>
              <a:buFont typeface="Arial" panose="020B0604020202020204" pitchFamily="34" charset="0"/>
              <a:buChar char="•"/>
              <a:defRPr/>
            </a:pPr>
            <a:r>
              <a:rPr lang="en-US" sz="1350" b="1" dirty="0">
                <a:solidFill>
                  <a:prstClr val="black"/>
                </a:solidFill>
                <a:latin typeface="Arial" panose="020B0604020202020204" pitchFamily="34" charset="0"/>
                <a:cs typeface="Arial" panose="020B0604020202020204" pitchFamily="34" charset="0"/>
              </a:rPr>
              <a:t>OVERVIEW OF THE ORGANISATIONAL ENVIRONMENT</a:t>
            </a:r>
          </a:p>
          <a:p>
            <a:pPr marL="342900" indent="-342900" fontAlgn="base">
              <a:lnSpc>
                <a:spcPct val="150000"/>
              </a:lnSpc>
              <a:buClr>
                <a:srgbClr val="F2BF0B"/>
              </a:buClr>
              <a:buFont typeface="Arial" panose="020B0604020202020204" pitchFamily="34" charset="0"/>
              <a:buChar char="•"/>
              <a:defRPr/>
            </a:pPr>
            <a:r>
              <a:rPr lang="en-ZA" sz="1350" b="1" dirty="0">
                <a:solidFill>
                  <a:prstClr val="black"/>
                </a:solidFill>
                <a:latin typeface="Arial" panose="020B0604020202020204" pitchFamily="34" charset="0"/>
                <a:cs typeface="Arial" panose="020B0604020202020204" pitchFamily="34" charset="0"/>
              </a:rPr>
              <a:t>SUMMARY OF ORGANISATIONAL PERFORMANCE </a:t>
            </a:r>
          </a:p>
          <a:p>
            <a:pPr marL="342900" indent="-342900" fontAlgn="base">
              <a:lnSpc>
                <a:spcPct val="150000"/>
              </a:lnSpc>
              <a:buClr>
                <a:srgbClr val="F2BF0B"/>
              </a:buClr>
              <a:buFont typeface="Arial" panose="020B0604020202020204" pitchFamily="34" charset="0"/>
              <a:buChar char="•"/>
              <a:defRPr/>
            </a:pPr>
            <a:r>
              <a:rPr lang="en-ZA" sz="1350" b="1" dirty="0">
                <a:solidFill>
                  <a:prstClr val="black"/>
                </a:solidFill>
                <a:latin typeface="Arial" panose="020B0604020202020204" pitchFamily="34" charset="0"/>
                <a:cs typeface="Arial" panose="020B0604020202020204" pitchFamily="34" charset="0"/>
              </a:rPr>
              <a:t>SUMMARY OF ACHIEVEMENTS </a:t>
            </a:r>
          </a:p>
          <a:p>
            <a:pPr marL="342900" indent="-342900" fontAlgn="base">
              <a:lnSpc>
                <a:spcPct val="150000"/>
              </a:lnSpc>
              <a:buClr>
                <a:srgbClr val="F2BF0B"/>
              </a:buClr>
              <a:buFont typeface="Arial" panose="020B0604020202020204" pitchFamily="34" charset="0"/>
              <a:buChar char="•"/>
              <a:defRPr/>
            </a:pPr>
            <a:r>
              <a:rPr lang="en-ZA" sz="1350" b="1" dirty="0">
                <a:solidFill>
                  <a:prstClr val="black"/>
                </a:solidFill>
                <a:latin typeface="Arial" panose="020B0604020202020204" pitchFamily="34" charset="0"/>
                <a:cs typeface="Arial" panose="020B0604020202020204" pitchFamily="34" charset="0"/>
              </a:rPr>
              <a:t>INTERNAL ENVIRONMENT HIGHLIGHTS</a:t>
            </a:r>
          </a:p>
          <a:p>
            <a:pPr marL="342900" indent="-342900" fontAlgn="base">
              <a:lnSpc>
                <a:spcPct val="150000"/>
              </a:lnSpc>
              <a:buClr>
                <a:srgbClr val="F2BF0B"/>
              </a:buClr>
              <a:buFont typeface="Arial" panose="020B0604020202020204" pitchFamily="34" charset="0"/>
              <a:buChar char="•"/>
              <a:defRPr/>
            </a:pPr>
            <a:r>
              <a:rPr lang="en-US" sz="1350" b="1" dirty="0">
                <a:solidFill>
                  <a:prstClr val="black"/>
                </a:solidFill>
                <a:latin typeface="Arial" panose="020B0604020202020204" pitchFamily="34" charset="0"/>
                <a:cs typeface="Arial" panose="020B0604020202020204" pitchFamily="34" charset="0"/>
              </a:rPr>
              <a:t>NOT ACHIEVED/DELAYED TARGETS </a:t>
            </a:r>
          </a:p>
          <a:p>
            <a:pPr marL="342900" indent="-342900" fontAlgn="base">
              <a:lnSpc>
                <a:spcPct val="150000"/>
              </a:lnSpc>
              <a:buClr>
                <a:srgbClr val="F2BF0B"/>
              </a:buClr>
              <a:buFont typeface="Arial" panose="020B0604020202020204" pitchFamily="34" charset="0"/>
              <a:buChar char="•"/>
              <a:defRPr/>
            </a:pPr>
            <a:r>
              <a:rPr lang="en-US" sz="1350" b="1" dirty="0">
                <a:solidFill>
                  <a:prstClr val="black"/>
                </a:solidFill>
                <a:latin typeface="Arial" panose="020B0604020202020204" pitchFamily="34" charset="0"/>
                <a:cs typeface="Arial" panose="020B0604020202020204" pitchFamily="34" charset="0"/>
              </a:rPr>
              <a:t>PROGRAMME PERFORMANCE INFORMATION </a:t>
            </a:r>
          </a:p>
          <a:p>
            <a:pPr marL="342900" indent="-342900" fontAlgn="base">
              <a:lnSpc>
                <a:spcPct val="150000"/>
              </a:lnSpc>
              <a:buClr>
                <a:srgbClr val="F2BF0B"/>
              </a:buClr>
              <a:buFont typeface="Arial" panose="020B0604020202020204" pitchFamily="34" charset="0"/>
              <a:buChar char="•"/>
              <a:defRPr/>
            </a:pPr>
            <a:r>
              <a:rPr lang="en-GB" sz="1350" b="1" dirty="0">
                <a:solidFill>
                  <a:prstClr val="black"/>
                </a:solidFill>
                <a:latin typeface="Arial" panose="020B0604020202020204" pitchFamily="34" charset="0"/>
                <a:cs typeface="Arial" panose="020B0604020202020204" pitchFamily="34" charset="0"/>
              </a:rPr>
              <a:t>MDDA BOARD OF DIRECTORS</a:t>
            </a:r>
          </a:p>
          <a:p>
            <a:pPr marL="342900" indent="-342900" fontAlgn="base">
              <a:lnSpc>
                <a:spcPct val="150000"/>
              </a:lnSpc>
              <a:buClr>
                <a:srgbClr val="F2BF0B"/>
              </a:buClr>
              <a:buFont typeface="Arial" panose="020B0604020202020204" pitchFamily="34" charset="0"/>
              <a:buChar char="•"/>
              <a:defRPr/>
            </a:pPr>
            <a:r>
              <a:rPr lang="en-US" sz="1350" b="1" dirty="0">
                <a:solidFill>
                  <a:prstClr val="black"/>
                </a:solidFill>
                <a:latin typeface="Arial" panose="020B0604020202020204" pitchFamily="34" charset="0"/>
                <a:cs typeface="Arial" panose="020B0604020202020204" pitchFamily="34" charset="0"/>
              </a:rPr>
              <a:t>FINANCIAL INFORMATION</a:t>
            </a:r>
          </a:p>
          <a:p>
            <a:pPr marL="342900" indent="-342900" fontAlgn="base">
              <a:lnSpc>
                <a:spcPct val="150000"/>
              </a:lnSpc>
              <a:buClr>
                <a:srgbClr val="F2BF0B"/>
              </a:buClr>
              <a:buFont typeface="Arial" panose="020B0604020202020204" pitchFamily="34" charset="0"/>
              <a:buChar char="•"/>
              <a:defRPr/>
            </a:pPr>
            <a:endParaRPr lang="en-US" sz="1350" b="1" dirty="0">
              <a:solidFill>
                <a:prstClr val="black"/>
              </a:solidFill>
              <a:latin typeface="Arial" panose="020B0604020202020204" pitchFamily="34" charset="0"/>
              <a:cs typeface="Arial" panose="020B0604020202020204" pitchFamily="34" charset="0"/>
            </a:endParaRPr>
          </a:p>
          <a:p>
            <a:pPr>
              <a:defRPr/>
            </a:pPr>
            <a:endParaRPr lang="en-US" sz="135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8986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3FECC7-2162-4186-9B81-D803E5176044}"/>
              </a:ext>
            </a:extLst>
          </p:cNvPr>
          <p:cNvSpPr>
            <a:spLocks noGrp="1"/>
          </p:cNvSpPr>
          <p:nvPr>
            <p:ph type="title"/>
          </p:nvPr>
        </p:nvSpPr>
        <p:spPr/>
        <p:txBody>
          <a:bodyPr/>
          <a:lstStyle/>
          <a:p>
            <a:pPr algn="ctr"/>
            <a:r>
              <a:rPr lang="en-ZA" sz="1800" dirty="0"/>
              <a:t>2021/22 Q4 </a:t>
            </a:r>
            <a:r>
              <a:rPr lang="en-GB" sz="1800" dirty="0"/>
              <a:t>Not Achieved Targets</a:t>
            </a:r>
            <a:endParaRPr lang="en-ZA" sz="1800" dirty="0"/>
          </a:p>
        </p:txBody>
      </p:sp>
      <p:sp>
        <p:nvSpPr>
          <p:cNvPr id="3" name="Slide Number Placeholder 2">
            <a:extLst>
              <a:ext uri="{FF2B5EF4-FFF2-40B4-BE49-F238E27FC236}">
                <a16:creationId xmlns:a16="http://schemas.microsoft.com/office/drawing/2014/main" xmlns="" id="{0962A7B5-C234-4F1A-AE4E-32807476D86E}"/>
              </a:ext>
            </a:extLst>
          </p:cNvPr>
          <p:cNvSpPr>
            <a:spLocks noGrp="1"/>
          </p:cNvSpPr>
          <p:nvPr>
            <p:ph type="sldNum" sz="quarter" idx="12"/>
          </p:nvPr>
        </p:nvSpPr>
        <p:spPr/>
        <p:txBody>
          <a:bodyPr/>
          <a:lstStyle/>
          <a:p>
            <a:pPr>
              <a:defRPr/>
            </a:pPr>
            <a:fld id="{25E0BFFC-8D92-4980-80AF-4F6590FB2DB3}" type="slidenum">
              <a:rPr lang="en-US">
                <a:solidFill>
                  <a:prstClr val="black">
                    <a:tint val="75000"/>
                  </a:prstClr>
                </a:solidFill>
              </a:rPr>
              <a:pPr>
                <a:defRPr/>
              </a:pPr>
              <a:t>20</a:t>
            </a:fld>
            <a:endParaRPr lang="en-US" dirty="0">
              <a:solidFill>
                <a:prstClr val="black">
                  <a:tint val="75000"/>
                </a:prstClr>
              </a:solidFill>
            </a:endParaRPr>
          </a:p>
        </p:txBody>
      </p:sp>
      <p:graphicFrame>
        <p:nvGraphicFramePr>
          <p:cNvPr id="5" name="Table 4">
            <a:extLst>
              <a:ext uri="{FF2B5EF4-FFF2-40B4-BE49-F238E27FC236}">
                <a16:creationId xmlns:a16="http://schemas.microsoft.com/office/drawing/2014/main" xmlns="" id="{B5E026B3-62A2-5884-3D5C-20AC8D0C1BD9}"/>
              </a:ext>
            </a:extLst>
          </p:cNvPr>
          <p:cNvGraphicFramePr>
            <a:graphicFrameLocks noGrp="1"/>
          </p:cNvGraphicFramePr>
          <p:nvPr>
            <p:extLst>
              <p:ext uri="{D42A27DB-BD31-4B8C-83A1-F6EECF244321}">
                <p14:modId xmlns:p14="http://schemas.microsoft.com/office/powerpoint/2010/main" xmlns="" val="1047132475"/>
              </p:ext>
            </p:extLst>
          </p:nvPr>
        </p:nvGraphicFramePr>
        <p:xfrm>
          <a:off x="323528" y="1268760"/>
          <a:ext cx="8496944" cy="3812542"/>
        </p:xfrm>
        <a:graphic>
          <a:graphicData uri="http://schemas.openxmlformats.org/drawingml/2006/table">
            <a:tbl>
              <a:tblPr firstRow="1" bandRow="1">
                <a:tableStyleId>{93296810-A885-4BE3-A3E7-6D5BEEA58F35}</a:tableStyleId>
              </a:tblPr>
              <a:tblGrid>
                <a:gridCol w="2972014">
                  <a:extLst>
                    <a:ext uri="{9D8B030D-6E8A-4147-A177-3AD203B41FA5}">
                      <a16:colId xmlns:a16="http://schemas.microsoft.com/office/drawing/2014/main" xmlns="" val="2162909242"/>
                    </a:ext>
                  </a:extLst>
                </a:gridCol>
                <a:gridCol w="2465468">
                  <a:extLst>
                    <a:ext uri="{9D8B030D-6E8A-4147-A177-3AD203B41FA5}">
                      <a16:colId xmlns:a16="http://schemas.microsoft.com/office/drawing/2014/main" xmlns="" val="3469198053"/>
                    </a:ext>
                  </a:extLst>
                </a:gridCol>
                <a:gridCol w="3059462">
                  <a:extLst>
                    <a:ext uri="{9D8B030D-6E8A-4147-A177-3AD203B41FA5}">
                      <a16:colId xmlns:a16="http://schemas.microsoft.com/office/drawing/2014/main" xmlns="" val="1999978363"/>
                    </a:ext>
                  </a:extLst>
                </a:gridCol>
              </a:tblGrid>
              <a:tr h="559497">
                <a:tc>
                  <a:txBody>
                    <a:bodyPr/>
                    <a:lstStyle/>
                    <a:p>
                      <a:pPr marL="0" marR="0">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Output Indicator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Target</a:t>
                      </a:r>
                    </a:p>
                  </a:txBody>
                  <a:tcPr marL="0" marR="0" marT="0" marB="0"/>
                </a:tc>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Preliminary Output</a:t>
                      </a:r>
                    </a:p>
                  </a:txBody>
                  <a:tcPr marL="0" marR="0" marT="0" marB="0"/>
                </a:tc>
                <a:extLst>
                  <a:ext uri="{0D108BD9-81ED-4DB2-BD59-A6C34878D82A}">
                    <a16:rowId xmlns:a16="http://schemas.microsoft.com/office/drawing/2014/main" xmlns="" val="831680425"/>
                  </a:ext>
                </a:extLst>
              </a:tr>
              <a:tr h="399518">
                <a:tc gridSpan="3">
                  <a:txBody>
                    <a:bodyPr/>
                    <a:lstStyle/>
                    <a:p>
                      <a:r>
                        <a:rPr lang="en-US" sz="1800" b="1" dirty="0">
                          <a:effectLst/>
                          <a:latin typeface="Arial" panose="020B0604020202020204" pitchFamily="34" charset="0"/>
                          <a:ea typeface="Times New Roman" panose="02020603050405020304" pitchFamily="18" charset="0"/>
                          <a:cs typeface="Arial" panose="020B0604020202020204" pitchFamily="34" charset="0"/>
                        </a:rPr>
                        <a:t>Sub-Programme 2.2:	 Monitoring and Evaluation</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4026059991"/>
                  </a:ext>
                </a:extLst>
              </a:tr>
              <a:tr h="1220254">
                <a:tc>
                  <a:txBody>
                    <a:bodyPr/>
                    <a:lstStyle/>
                    <a:p>
                      <a:pPr lvl="0" algn="l">
                        <a:lnSpc>
                          <a:spcPct val="115000"/>
                        </a:lnSpc>
                      </a:pPr>
                      <a:r>
                        <a:rPr lang="en-US" sz="16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Annual evaluation report on funded projects identifying thematic findings from M&amp;E reports approved by the Board</a:t>
                      </a:r>
                      <a:endParaRPr lang="en-GB" sz="16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8890" marR="0" marT="0" marB="0"/>
                </a:tc>
                <a:tc>
                  <a:txBody>
                    <a:bodyPr/>
                    <a:lstStyle/>
                    <a:p>
                      <a:pPr lvl="0" algn="l">
                        <a:lnSpc>
                          <a:spcPct val="115000"/>
                        </a:lnSpc>
                      </a:pPr>
                      <a:r>
                        <a:rPr lang="en-US" sz="16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Final annual evaluation report approved by the Board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53975" marR="53975" marT="0" marB="0"/>
                </a:tc>
                <a:tc>
                  <a:txBody>
                    <a:bodyPr/>
                    <a:lstStyle/>
                    <a:p>
                      <a:pPr lvl="0" algn="l">
                        <a:lnSpc>
                          <a:spcPct val="115000"/>
                        </a:lnSpc>
                      </a:pPr>
                      <a:r>
                        <a:rPr lang="en-US" sz="16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Target not achieved.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8890" marR="0" marT="0" marB="0">
                    <a:solidFill>
                      <a:srgbClr val="FFFF00"/>
                    </a:solidFill>
                  </a:tcPr>
                </a:tc>
                <a:extLst>
                  <a:ext uri="{0D108BD9-81ED-4DB2-BD59-A6C34878D82A}">
                    <a16:rowId xmlns:a16="http://schemas.microsoft.com/office/drawing/2014/main" xmlns="" val="3666262733"/>
                  </a:ext>
                </a:extLst>
              </a:tr>
              <a:tr h="413019">
                <a:tc gridSpan="3">
                  <a:txBody>
                    <a:bodyPr/>
                    <a:lstStyle/>
                    <a:p>
                      <a:pPr lvl="0" algn="l">
                        <a:lnSpc>
                          <a:spcPct val="115000"/>
                        </a:lnSpc>
                      </a:pPr>
                      <a:r>
                        <a:rPr lang="en-GB" sz="1600" b="1" kern="50" dirty="0">
                          <a:effectLst/>
                          <a:latin typeface="Arial" panose="020B0604020202020204" pitchFamily="34" charset="0"/>
                          <a:ea typeface="Times New Roman" panose="02020603050405020304" pitchFamily="18" charset="0"/>
                        </a:rPr>
                        <a:t>PROGRAMME 5: INNOVATION, RESEARCH, AND DEVELOPMENT</a:t>
                      </a:r>
                      <a:endParaRPr lang="en-GB" sz="1600" dirty="0">
                        <a:effectLst/>
                        <a:latin typeface="Arial" panose="020B0604020202020204" pitchFamily="34" charset="0"/>
                        <a:cs typeface="Arial" panose="020B0604020202020204" pitchFamily="34" charset="0"/>
                      </a:endParaRPr>
                    </a:p>
                  </a:txBody>
                  <a:tcPr marL="8890" marR="0" marT="0" marB="0" anchor="ctr"/>
                </a:tc>
                <a:tc hMerge="1">
                  <a:txBody>
                    <a:bodyPr/>
                    <a:lstStyle/>
                    <a:p>
                      <a:pPr lvl="0" algn="l">
                        <a:lnSpc>
                          <a:spcPct val="115000"/>
                        </a:lnSpc>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53975" marR="53975" marT="0" marB="0"/>
                </a:tc>
                <a:tc hMerge="1">
                  <a:txBody>
                    <a:bodyPr/>
                    <a:lstStyle/>
                    <a:p>
                      <a:pPr marL="0" marR="0" lvl="0" indent="0" algn="l" defTabSz="914377" rtl="0" eaLnBrk="1" fontAlgn="auto" latinLnBrk="0" hangingPunct="1">
                        <a:lnSpc>
                          <a:spcPct val="115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lvl="0" algn="l">
                        <a:lnSpc>
                          <a:spcPct val="115000"/>
                        </a:lnSpc>
                      </a:pP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8890" marR="0" marT="0" marB="0">
                    <a:solidFill>
                      <a:srgbClr val="FFFF00"/>
                    </a:solidFill>
                  </a:tcPr>
                </a:tc>
                <a:extLst>
                  <a:ext uri="{0D108BD9-81ED-4DB2-BD59-A6C34878D82A}">
                    <a16:rowId xmlns:a16="http://schemas.microsoft.com/office/drawing/2014/main" xmlns="" val="3521518476"/>
                  </a:ext>
                </a:extLst>
              </a:tr>
              <a:tr h="1220254">
                <a:tc>
                  <a:txBody>
                    <a:bodyPr/>
                    <a:lstStyle/>
                    <a:p>
                      <a:pPr lvl="0" algn="l"/>
                      <a:r>
                        <a:rPr lang="en-US" sz="16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Community Media Sustainability Model developed</a:t>
                      </a:r>
                      <a:endParaRPr lang="en-ZA" sz="1600" kern="12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endParaRPr>
                    </a:p>
                  </a:txBody>
                  <a:tcPr marL="114300" marR="114300" marT="0" marB="0"/>
                </a:tc>
                <a:tc>
                  <a:txBody>
                    <a:bodyPr/>
                    <a:lstStyle/>
                    <a:p>
                      <a:pPr lvl="0" algn="l">
                        <a:lnSpc>
                          <a:spcPct val="115000"/>
                        </a:lnSpc>
                      </a:pPr>
                      <a:r>
                        <a:rPr lang="en-US" sz="16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Submission of draft research report on Community Media Sustainability Model</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53975" marR="53975" marT="0" marB="0"/>
                </a:tc>
                <a:tc>
                  <a:txBody>
                    <a:bodyPr/>
                    <a:lstStyle/>
                    <a:p>
                      <a:pPr marL="0" marR="0" lvl="0" indent="0" algn="l" defTabSz="914377" rtl="0" eaLnBrk="1" fontAlgn="auto" latinLnBrk="0" hangingPunct="1">
                        <a:lnSpc>
                          <a:spcPct val="115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Calibri" panose="020F0502020204030204" pitchFamily="34" charset="0"/>
                        </a:rPr>
                        <a:t>Target not achieved. </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377" rtl="0" eaLnBrk="1" fontAlgn="auto" latinLnBrk="0" hangingPunct="1">
                        <a:lnSpc>
                          <a:spcPct val="115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lvl="0" algn="l">
                        <a:lnSpc>
                          <a:spcPct val="115000"/>
                        </a:lnSpc>
                      </a:pP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8890" marR="0" marT="0" marB="0">
                    <a:solidFill>
                      <a:srgbClr val="FFFF00"/>
                    </a:solidFill>
                  </a:tcPr>
                </a:tc>
                <a:extLst>
                  <a:ext uri="{0D108BD9-81ED-4DB2-BD59-A6C34878D82A}">
                    <a16:rowId xmlns:a16="http://schemas.microsoft.com/office/drawing/2014/main" xmlns="" val="3871973583"/>
                  </a:ext>
                </a:extLst>
              </a:tr>
            </a:tbl>
          </a:graphicData>
        </a:graphic>
      </p:graphicFrame>
    </p:spTree>
    <p:extLst>
      <p:ext uri="{BB962C8B-B14F-4D97-AF65-F5344CB8AC3E}">
        <p14:creationId xmlns:p14="http://schemas.microsoft.com/office/powerpoint/2010/main" xmlns="" val="1891287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B4871D-0E1A-4424-AC56-50C81BD4DC6B}"/>
              </a:ext>
            </a:extLst>
          </p:cNvPr>
          <p:cNvSpPr>
            <a:spLocks noGrp="1"/>
          </p:cNvSpPr>
          <p:nvPr>
            <p:ph type="title"/>
          </p:nvPr>
        </p:nvSpPr>
        <p:spPr/>
        <p:txBody>
          <a:bodyPr/>
          <a:lstStyle/>
          <a:p>
            <a:pPr algn="ctr"/>
            <a:r>
              <a:rPr lang="en-US" sz="1800" dirty="0">
                <a:ea typeface="+mn-ea"/>
              </a:rPr>
              <a:t>Programme Performance Information</a:t>
            </a:r>
            <a:endParaRPr lang="en-ZA" sz="1800" dirty="0"/>
          </a:p>
        </p:txBody>
      </p:sp>
      <p:sp>
        <p:nvSpPr>
          <p:cNvPr id="3" name="Slide Number Placeholder 2">
            <a:extLst>
              <a:ext uri="{FF2B5EF4-FFF2-40B4-BE49-F238E27FC236}">
                <a16:creationId xmlns:a16="http://schemas.microsoft.com/office/drawing/2014/main" xmlns="" id="{47384553-2B37-4684-A525-1D014F791CE0}"/>
              </a:ext>
            </a:extLst>
          </p:cNvPr>
          <p:cNvSpPr>
            <a:spLocks noGrp="1"/>
          </p:cNvSpPr>
          <p:nvPr>
            <p:ph type="sldNum" sz="quarter" idx="12"/>
          </p:nvPr>
        </p:nvSpPr>
        <p:spPr/>
        <p:txBody>
          <a:bodyPr/>
          <a:lstStyle/>
          <a:p>
            <a:pPr>
              <a:defRPr/>
            </a:pPr>
            <a:fld id="{25E0BFFC-8D92-4980-80AF-4F6590FB2DB3}" type="slidenum">
              <a:rPr lang="en-US">
                <a:solidFill>
                  <a:prstClr val="black">
                    <a:tint val="75000"/>
                  </a:prstClr>
                </a:solidFill>
              </a:rPr>
              <a:pPr>
                <a:defRPr/>
              </a:pPr>
              <a:t>21</a:t>
            </a:fld>
            <a:endParaRPr lang="en-US" dirty="0">
              <a:solidFill>
                <a:prstClr val="black">
                  <a:tint val="75000"/>
                </a:prstClr>
              </a:solidFill>
            </a:endParaRPr>
          </a:p>
        </p:txBody>
      </p:sp>
      <p:sp>
        <p:nvSpPr>
          <p:cNvPr id="7" name="TextBox 6">
            <a:extLst>
              <a:ext uri="{FF2B5EF4-FFF2-40B4-BE49-F238E27FC236}">
                <a16:creationId xmlns:a16="http://schemas.microsoft.com/office/drawing/2014/main" xmlns="" id="{4980D0A5-27C7-4C48-A616-307CD7480C24}"/>
              </a:ext>
            </a:extLst>
          </p:cNvPr>
          <p:cNvSpPr txBox="1"/>
          <p:nvPr/>
        </p:nvSpPr>
        <p:spPr>
          <a:xfrm>
            <a:off x="1252471" y="1804184"/>
            <a:ext cx="6386921" cy="499047"/>
          </a:xfrm>
          <a:prstGeom prst="rect">
            <a:avLst/>
          </a:prstGeom>
          <a:noFill/>
        </p:spPr>
        <p:txBody>
          <a:bodyPr wrap="square" rtlCol="0">
            <a:spAutoFit/>
          </a:bodyPr>
          <a:lstStyle/>
          <a:p>
            <a:pPr algn="just">
              <a:lnSpc>
                <a:spcPct val="115000"/>
              </a:lnSpc>
            </a:pPr>
            <a:r>
              <a:rPr lang="en-GB" sz="1200" dirty="0">
                <a:latin typeface="Arial" panose="020B0604020202020204" pitchFamily="34" charset="0"/>
                <a:ea typeface="Times New Roman" panose="02020603050405020304" pitchFamily="18" charset="0"/>
                <a:cs typeface="Arial" panose="020B0604020202020204" pitchFamily="34" charset="0"/>
              </a:rPr>
              <a:t>The 2021/2022 MDDA Annual Performance Plan has five programmes, with in total 22 output indicators.</a:t>
            </a:r>
            <a:endParaRPr lang="en-ZA" sz="1200" dirty="0">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6" name="Diagram 5">
            <a:extLst>
              <a:ext uri="{FF2B5EF4-FFF2-40B4-BE49-F238E27FC236}">
                <a16:creationId xmlns:a16="http://schemas.microsoft.com/office/drawing/2014/main" xmlns="" id="{873B1AE3-822C-4DB9-9570-D493CD60777C}"/>
              </a:ext>
            </a:extLst>
          </p:cNvPr>
          <p:cNvGraphicFramePr/>
          <p:nvPr>
            <p:extLst>
              <p:ext uri="{D42A27DB-BD31-4B8C-83A1-F6EECF244321}">
                <p14:modId xmlns:p14="http://schemas.microsoft.com/office/powerpoint/2010/main" xmlns="" val="4066057036"/>
              </p:ext>
            </p:extLst>
          </p:nvPr>
        </p:nvGraphicFramePr>
        <p:xfrm>
          <a:off x="611560" y="2492896"/>
          <a:ext cx="7992887"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29004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D335CFF-1AAD-4E45-9A51-A8CB307C19EA}"/>
              </a:ext>
            </a:extLst>
          </p:cNvPr>
          <p:cNvSpPr>
            <a:spLocks noGrp="1"/>
          </p:cNvSpPr>
          <p:nvPr>
            <p:ph type="title"/>
          </p:nvPr>
        </p:nvSpPr>
        <p:spPr/>
        <p:txBody>
          <a:bodyPr/>
          <a:lstStyle/>
          <a:p>
            <a:pPr algn="ctr" defTabSz="342900" eaLnBrk="1" fontAlgn="auto" hangingPunct="1">
              <a:spcBef>
                <a:spcPts val="0"/>
              </a:spcBef>
              <a:spcAft>
                <a:spcPts val="0"/>
              </a:spcAft>
            </a:pPr>
            <a:r>
              <a:rPr lang="en-US" sz="1800" dirty="0">
                <a:ea typeface="+mn-ea"/>
              </a:rPr>
              <a:t>Programme 1: Governance and Administration</a:t>
            </a:r>
            <a:endParaRPr lang="en-ZA" sz="1800" dirty="0"/>
          </a:p>
        </p:txBody>
      </p:sp>
      <p:sp>
        <p:nvSpPr>
          <p:cNvPr id="4" name="Slide Number Placeholder 3"/>
          <p:cNvSpPr>
            <a:spLocks noGrp="1"/>
          </p:cNvSpPr>
          <p:nvPr>
            <p:ph type="sldNum" sz="quarter" idx="12"/>
          </p:nvPr>
        </p:nvSpPr>
        <p:spPr/>
        <p:txBody>
          <a:bodyPr/>
          <a:lstStyle/>
          <a:p>
            <a:pPr>
              <a:defRPr/>
            </a:pPr>
            <a:fld id="{16B99FE7-67B7-4BBE-9EFC-886B802F219B}" type="slidenum">
              <a:rPr lang="en-US" sz="900">
                <a:solidFill>
                  <a:srgbClr val="4F271C">
                    <a:shade val="90000"/>
                  </a:srgbClr>
                </a:solidFill>
                <a:latin typeface="Calibri"/>
              </a:rPr>
              <a:pPr>
                <a:defRPr/>
              </a:pPr>
              <a:t>22</a:t>
            </a:fld>
            <a:endParaRPr lang="en-US" sz="900" dirty="0">
              <a:solidFill>
                <a:srgbClr val="4F271C">
                  <a:shade val="90000"/>
                </a:srgbClr>
              </a:solidFill>
              <a:latin typeface="Calibri"/>
            </a:endParaRPr>
          </a:p>
        </p:txBody>
      </p:sp>
      <p:graphicFrame>
        <p:nvGraphicFramePr>
          <p:cNvPr id="5" name="Diagram 4">
            <a:extLst>
              <a:ext uri="{FF2B5EF4-FFF2-40B4-BE49-F238E27FC236}">
                <a16:creationId xmlns:a16="http://schemas.microsoft.com/office/drawing/2014/main" xmlns="" id="{A633E4C7-DA89-4747-80D7-E783CA160CEF}"/>
              </a:ext>
            </a:extLst>
          </p:cNvPr>
          <p:cNvGraphicFramePr/>
          <p:nvPr>
            <p:extLst>
              <p:ext uri="{D42A27DB-BD31-4B8C-83A1-F6EECF244321}">
                <p14:modId xmlns:p14="http://schemas.microsoft.com/office/powerpoint/2010/main" xmlns="" val="1582276168"/>
              </p:ext>
            </p:extLst>
          </p:nvPr>
        </p:nvGraphicFramePr>
        <p:xfrm>
          <a:off x="827584" y="1637930"/>
          <a:ext cx="7560840" cy="4311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42541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EAED8D6-D008-402C-9701-147BE3E237CC}"/>
              </a:ext>
            </a:extLst>
          </p:cNvPr>
          <p:cNvSpPr>
            <a:spLocks noGrp="1"/>
          </p:cNvSpPr>
          <p:nvPr>
            <p:ph type="title"/>
          </p:nvPr>
        </p:nvSpPr>
        <p:spPr/>
        <p:txBody>
          <a:bodyPr/>
          <a:lstStyle/>
          <a:p>
            <a:pPr algn="ctr"/>
            <a:r>
              <a:rPr lang="en-GB" sz="1800" dirty="0"/>
              <a:t>Programme 1: Governance and Administration</a:t>
            </a:r>
            <a:endParaRPr lang="en-ZA" sz="1800" dirty="0"/>
          </a:p>
        </p:txBody>
      </p:sp>
      <p:sp>
        <p:nvSpPr>
          <p:cNvPr id="4" name="Slide Number Placeholder 3"/>
          <p:cNvSpPr>
            <a:spLocks noGrp="1"/>
          </p:cNvSpPr>
          <p:nvPr>
            <p:ph type="sldNum" sz="quarter" idx="12"/>
          </p:nvPr>
        </p:nvSpPr>
        <p:spPr/>
        <p:txBody>
          <a:bodyPr/>
          <a:lstStyle/>
          <a:p>
            <a:pPr>
              <a:defRPr/>
            </a:pPr>
            <a:fld id="{16B99FE7-67B7-4BBE-9EFC-886B802F219B}" type="slidenum">
              <a:rPr lang="en-US" smtClean="0">
                <a:solidFill>
                  <a:srgbClr val="4F271C">
                    <a:shade val="90000"/>
                  </a:srgbClr>
                </a:solidFill>
              </a:rPr>
              <a:pPr>
                <a:defRPr/>
              </a:pPr>
              <a:t>23</a:t>
            </a:fld>
            <a:endParaRPr lang="en-US" dirty="0">
              <a:solidFill>
                <a:srgbClr val="4F271C">
                  <a:shade val="90000"/>
                </a:srgbClr>
              </a:solidFill>
            </a:endParaRPr>
          </a:p>
        </p:txBody>
      </p:sp>
      <p:pic>
        <p:nvPicPr>
          <p:cNvPr id="7" name="table">
            <a:extLst>
              <a:ext uri="{FF2B5EF4-FFF2-40B4-BE49-F238E27FC236}">
                <a16:creationId xmlns:a16="http://schemas.microsoft.com/office/drawing/2014/main" xmlns="" id="{449412F4-DDCE-BF86-518B-D422F01CCCB6}"/>
              </a:ext>
            </a:extLst>
          </p:cNvPr>
          <p:cNvPicPr>
            <a:picLocks noChangeAspect="1"/>
          </p:cNvPicPr>
          <p:nvPr/>
        </p:nvPicPr>
        <p:blipFill>
          <a:blip r:embed="rId3" cstate="print"/>
          <a:stretch>
            <a:fillRect/>
          </a:stretch>
        </p:blipFill>
        <p:spPr>
          <a:xfrm>
            <a:off x="143508" y="980728"/>
            <a:ext cx="8856984" cy="5351981"/>
          </a:xfrm>
          <a:prstGeom prst="rect">
            <a:avLst/>
          </a:prstGeom>
        </p:spPr>
      </p:pic>
    </p:spTree>
    <p:extLst>
      <p:ext uri="{BB962C8B-B14F-4D97-AF65-F5344CB8AC3E}">
        <p14:creationId xmlns:p14="http://schemas.microsoft.com/office/powerpoint/2010/main" xmlns="" val="960626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EAED8D6-D008-402C-9701-147BE3E237CC}"/>
              </a:ext>
            </a:extLst>
          </p:cNvPr>
          <p:cNvSpPr>
            <a:spLocks noGrp="1"/>
          </p:cNvSpPr>
          <p:nvPr>
            <p:ph type="title"/>
          </p:nvPr>
        </p:nvSpPr>
        <p:spPr>
          <a:xfrm>
            <a:off x="1425217" y="136519"/>
            <a:ext cx="6172200" cy="573528"/>
          </a:xfrm>
        </p:spPr>
        <p:txBody>
          <a:bodyPr/>
          <a:lstStyle/>
          <a:p>
            <a:pPr algn="ctr"/>
            <a:r>
              <a:rPr lang="en-GB" sz="1800" dirty="0"/>
              <a:t>Programme 1: Governance and Administration</a:t>
            </a:r>
            <a:endParaRPr lang="en-ZA" sz="1800" dirty="0"/>
          </a:p>
        </p:txBody>
      </p:sp>
      <p:sp>
        <p:nvSpPr>
          <p:cNvPr id="4" name="Slide Number Placeholder 3"/>
          <p:cNvSpPr>
            <a:spLocks noGrp="1"/>
          </p:cNvSpPr>
          <p:nvPr>
            <p:ph type="sldNum" sz="quarter" idx="12"/>
          </p:nvPr>
        </p:nvSpPr>
        <p:spPr/>
        <p:txBody>
          <a:bodyPr/>
          <a:lstStyle/>
          <a:p>
            <a:pPr>
              <a:defRPr/>
            </a:pPr>
            <a:fld id="{16B99FE7-67B7-4BBE-9EFC-886B802F219B}" type="slidenum">
              <a:rPr lang="en-US">
                <a:solidFill>
                  <a:srgbClr val="4F271C">
                    <a:shade val="90000"/>
                  </a:srgbClr>
                </a:solidFill>
              </a:rPr>
              <a:pPr>
                <a:defRPr/>
              </a:pPr>
              <a:t>24</a:t>
            </a:fld>
            <a:endParaRPr lang="en-US" dirty="0">
              <a:solidFill>
                <a:srgbClr val="4F271C">
                  <a:shade val="90000"/>
                </a:srgbClr>
              </a:solidFill>
            </a:endParaRPr>
          </a:p>
        </p:txBody>
      </p:sp>
      <p:graphicFrame>
        <p:nvGraphicFramePr>
          <p:cNvPr id="6" name="Table 5">
            <a:extLst>
              <a:ext uri="{FF2B5EF4-FFF2-40B4-BE49-F238E27FC236}">
                <a16:creationId xmlns:a16="http://schemas.microsoft.com/office/drawing/2014/main" xmlns="" id="{61E1A6DD-915D-5725-3F52-CFD80119F840}"/>
              </a:ext>
            </a:extLst>
          </p:cNvPr>
          <p:cNvGraphicFramePr>
            <a:graphicFrameLocks noGrp="1"/>
          </p:cNvGraphicFramePr>
          <p:nvPr>
            <p:extLst>
              <p:ext uri="{D42A27DB-BD31-4B8C-83A1-F6EECF244321}">
                <p14:modId xmlns:p14="http://schemas.microsoft.com/office/powerpoint/2010/main" xmlns="" val="619638476"/>
              </p:ext>
            </p:extLst>
          </p:nvPr>
        </p:nvGraphicFramePr>
        <p:xfrm>
          <a:off x="143508" y="1124745"/>
          <a:ext cx="8856984" cy="5231612"/>
        </p:xfrm>
        <a:graphic>
          <a:graphicData uri="http://schemas.openxmlformats.org/drawingml/2006/table">
            <a:tbl>
              <a:tblPr/>
              <a:tblGrid>
                <a:gridCol w="1431815">
                  <a:extLst>
                    <a:ext uri="{9D8B030D-6E8A-4147-A177-3AD203B41FA5}">
                      <a16:colId xmlns:a16="http://schemas.microsoft.com/office/drawing/2014/main" xmlns="" val="3061043221"/>
                    </a:ext>
                  </a:extLst>
                </a:gridCol>
                <a:gridCol w="1343120">
                  <a:extLst>
                    <a:ext uri="{9D8B030D-6E8A-4147-A177-3AD203B41FA5}">
                      <a16:colId xmlns:a16="http://schemas.microsoft.com/office/drawing/2014/main" xmlns="" val="2073157435"/>
                    </a:ext>
                  </a:extLst>
                </a:gridCol>
                <a:gridCol w="1431815">
                  <a:extLst>
                    <a:ext uri="{9D8B030D-6E8A-4147-A177-3AD203B41FA5}">
                      <a16:colId xmlns:a16="http://schemas.microsoft.com/office/drawing/2014/main" xmlns="" val="1900486261"/>
                    </a:ext>
                  </a:extLst>
                </a:gridCol>
                <a:gridCol w="1533184">
                  <a:extLst>
                    <a:ext uri="{9D8B030D-6E8A-4147-A177-3AD203B41FA5}">
                      <a16:colId xmlns:a16="http://schemas.microsoft.com/office/drawing/2014/main" xmlns="" val="1528891160"/>
                    </a:ext>
                  </a:extLst>
                </a:gridCol>
                <a:gridCol w="1558525">
                  <a:extLst>
                    <a:ext uri="{9D8B030D-6E8A-4147-A177-3AD203B41FA5}">
                      <a16:colId xmlns:a16="http://schemas.microsoft.com/office/drawing/2014/main" xmlns="" val="2349680533"/>
                    </a:ext>
                  </a:extLst>
                </a:gridCol>
                <a:gridCol w="1558525">
                  <a:extLst>
                    <a:ext uri="{9D8B030D-6E8A-4147-A177-3AD203B41FA5}">
                      <a16:colId xmlns:a16="http://schemas.microsoft.com/office/drawing/2014/main" xmlns="" val="1144620788"/>
                    </a:ext>
                  </a:extLst>
                </a:gridCol>
              </a:tblGrid>
              <a:tr h="142287">
                <a:tc rowSpan="2">
                  <a:txBody>
                    <a:bodyPr/>
                    <a:lstStyle/>
                    <a:p>
                      <a:pPr algn="ctr" fontAlgn="b"/>
                      <a:r>
                        <a:rPr lang="en-ZA" sz="900" b="1" i="0" u="none" strike="noStrike" dirty="0">
                          <a:solidFill>
                            <a:srgbClr val="000000"/>
                          </a:solidFill>
                          <a:effectLst/>
                          <a:latin typeface="Calibri" panose="020F0502020204030204" pitchFamily="34" charset="0"/>
                        </a:rPr>
                        <a:t>Output Indicator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rowSpan="2">
                  <a:txBody>
                    <a:bodyPr/>
                    <a:lstStyle/>
                    <a:p>
                      <a:pPr algn="ctr" fontAlgn="b"/>
                      <a:r>
                        <a:rPr lang="en-ZA" sz="900" b="1" i="0" u="none" strike="noStrike" dirty="0">
                          <a:solidFill>
                            <a:srgbClr val="000000"/>
                          </a:solidFill>
                          <a:effectLst/>
                          <a:latin typeface="Calibri" panose="020F0502020204030204" pitchFamily="34" charset="0"/>
                        </a:rPr>
                        <a:t>Annual Target 2021/22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gridSpan="2">
                  <a:txBody>
                    <a:bodyPr/>
                    <a:lstStyle/>
                    <a:p>
                      <a:pPr algn="ctr" fontAlgn="b"/>
                      <a:r>
                        <a:rPr lang="en-ZA" sz="900" b="1" i="0" u="none" strike="noStrike" dirty="0">
                          <a:solidFill>
                            <a:srgbClr val="000000"/>
                          </a:solidFill>
                          <a:effectLst/>
                          <a:latin typeface="Calibri" panose="020F0502020204030204" pitchFamily="34" charset="0"/>
                        </a:rPr>
                        <a:t>Q4 Performance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hMerge="1">
                  <a:txBody>
                    <a:bodyPr/>
                    <a:lstStyle/>
                    <a:p>
                      <a:endParaRPr lang="en-ZA"/>
                    </a:p>
                  </a:txBody>
                  <a:tcPr/>
                </a:tc>
                <a:tc rowSpan="2">
                  <a:txBody>
                    <a:bodyPr/>
                    <a:lstStyle/>
                    <a:p>
                      <a:pPr algn="ctr" fontAlgn="b"/>
                      <a:r>
                        <a:rPr lang="en-ZA" sz="900" b="1" i="0" u="none" strike="noStrike">
                          <a:solidFill>
                            <a:srgbClr val="000000"/>
                          </a:solidFill>
                          <a:effectLst/>
                          <a:latin typeface="Calibri" panose="020F0502020204030204" pitchFamily="34" charset="0"/>
                        </a:rPr>
                        <a:t>Reason for Variance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rowSpan="2">
                  <a:txBody>
                    <a:bodyPr/>
                    <a:lstStyle/>
                    <a:p>
                      <a:pPr algn="ctr" fontAlgn="b"/>
                      <a:r>
                        <a:rPr lang="en-ZA" sz="900" b="1" i="0" u="none" strike="noStrike" dirty="0">
                          <a:solidFill>
                            <a:srgbClr val="000000"/>
                          </a:solidFill>
                          <a:effectLst/>
                          <a:latin typeface="Calibri" panose="020F0502020204030204" pitchFamily="34" charset="0"/>
                        </a:rPr>
                        <a:t>Corrective Action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1428139364"/>
                  </a:ext>
                </a:extLst>
              </a:tr>
              <a:tr h="142287">
                <a:tc vMerge="1">
                  <a:txBody>
                    <a:bodyPr/>
                    <a:lstStyle/>
                    <a:p>
                      <a:endParaRPr lang="en-ZA"/>
                    </a:p>
                  </a:txBody>
                  <a:tcPr/>
                </a:tc>
                <a:tc vMerge="1">
                  <a:txBody>
                    <a:bodyPr/>
                    <a:lstStyle/>
                    <a:p>
                      <a:endParaRPr lang="en-ZA"/>
                    </a:p>
                  </a:txBody>
                  <a:tcPr/>
                </a:tc>
                <a:tc>
                  <a:txBody>
                    <a:bodyPr/>
                    <a:lstStyle/>
                    <a:p>
                      <a:pPr algn="ctr" fontAlgn="ctr"/>
                      <a:r>
                        <a:rPr lang="en-ZA" sz="900" b="1" i="0" u="none" strike="noStrike" dirty="0">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ZA" sz="900" b="1" i="0" u="none" strike="noStrike" dirty="0">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440358464"/>
                  </a:ext>
                </a:extLst>
              </a:tr>
              <a:tr h="142287">
                <a:tc gridSpan="6">
                  <a:txBody>
                    <a:bodyPr/>
                    <a:lstStyle/>
                    <a:p>
                      <a:pPr algn="l" fontAlgn="b"/>
                      <a:r>
                        <a:rPr lang="en-US" sz="900" b="1" i="0" u="none" strike="noStrike" dirty="0">
                          <a:solidFill>
                            <a:srgbClr val="000000"/>
                          </a:solidFill>
                          <a:effectLst/>
                          <a:latin typeface="Calibri" panose="020F0502020204030204" pitchFamily="34" charset="0"/>
                        </a:rPr>
                        <a:t>Programme 1: Governance and Administration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40685485"/>
                  </a:ext>
                </a:extLst>
              </a:tr>
              <a:tr h="394434">
                <a:tc>
                  <a:txBody>
                    <a:bodyPr/>
                    <a:lstStyle/>
                    <a:p>
                      <a:pPr algn="l" fontAlgn="t"/>
                      <a:r>
                        <a:rPr lang="en-US" sz="900" b="0" i="0" u="none" strike="noStrike" dirty="0">
                          <a:solidFill>
                            <a:srgbClr val="000000"/>
                          </a:solidFill>
                          <a:effectLst/>
                          <a:latin typeface="Calibri" panose="020F0502020204030204" pitchFamily="34" charset="0"/>
                        </a:rPr>
                        <a:t>1.    Unqualified audit with no significant findings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t"/>
                      <a:r>
                        <a:rPr lang="en-ZA" sz="900" b="0" i="0" u="none" strike="noStrike">
                          <a:solidFill>
                            <a:srgbClr val="000000"/>
                          </a:solidFill>
                          <a:effectLst/>
                          <a:latin typeface="Calibri" panose="020F0502020204030204" pitchFamily="34" charset="0"/>
                        </a:rPr>
                        <a:t>Unqualified audit opinion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Audit Action Plan submitted to Audit &amp; Risk Committee</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Audit Action Plan submitted to Audit &amp; Risk Committee</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t"/>
                      <a:r>
                        <a:rPr lang="en-ZA" sz="900" b="0" i="0" u="none" strike="noStrike">
                          <a:solidFill>
                            <a:srgbClr val="000000"/>
                          </a:solidFill>
                          <a:effectLst/>
                          <a:latin typeface="Calibri" panose="020F0502020204030204" pitchFamily="34" charset="0"/>
                        </a:rPr>
                        <a:t>Target achieved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3787246314"/>
                  </a:ext>
                </a:extLst>
              </a:tr>
              <a:tr h="687030">
                <a:tc rowSpan="2">
                  <a:txBody>
                    <a:bodyPr/>
                    <a:lstStyle/>
                    <a:p>
                      <a:pPr algn="l" fontAlgn="t"/>
                      <a:r>
                        <a:rPr lang="en-US" sz="900" b="0" i="0" u="none" strike="noStrike">
                          <a:solidFill>
                            <a:srgbClr val="000000"/>
                          </a:solidFill>
                          <a:effectLst/>
                          <a:latin typeface="Calibri" panose="020F0502020204030204" pitchFamily="34" charset="0"/>
                        </a:rPr>
                        <a:t>2. Fraud prevention and risk management strategies implemented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rowSpan="2">
                  <a:txBody>
                    <a:bodyPr/>
                    <a:lstStyle/>
                    <a:p>
                      <a:pPr algn="l" fontAlgn="t"/>
                      <a:r>
                        <a:rPr lang="en-US" sz="900" b="0" i="0" u="none" strike="noStrike">
                          <a:solidFill>
                            <a:srgbClr val="000000"/>
                          </a:solidFill>
                          <a:effectLst/>
                          <a:latin typeface="Calibri" panose="020F0502020204030204" pitchFamily="34" charset="0"/>
                        </a:rPr>
                        <a:t>Fraud prevention and risk management strategies implemented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Quarterly risk mitigations review report submitted to ARC for recommendation to the Board</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Quarterly risk mitigations review report submitted to ARC for recommendation to the Board</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t"/>
                      <a:r>
                        <a:rPr lang="en-ZA" sz="900" b="0" i="0" u="none" strike="noStrike">
                          <a:solidFill>
                            <a:srgbClr val="000000"/>
                          </a:solidFill>
                          <a:effectLst/>
                          <a:latin typeface="Calibri" panose="020F0502020204030204" pitchFamily="34" charset="0"/>
                        </a:rPr>
                        <a:t>Target achieved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3212680869"/>
                  </a:ext>
                </a:extLst>
              </a:tr>
              <a:tr h="354809">
                <a:tc vMerge="1">
                  <a:txBody>
                    <a:bodyPr/>
                    <a:lstStyle/>
                    <a:p>
                      <a:endParaRPr lang="en-ZA"/>
                    </a:p>
                  </a:txBody>
                  <a:tcPr/>
                </a:tc>
                <a:tc vMerge="1">
                  <a:txBody>
                    <a:bodyPr/>
                    <a:lstStyle/>
                    <a:p>
                      <a:endParaRPr lang="en-ZA"/>
                    </a:p>
                  </a:txBody>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Fraud hotline reports submitted to ARC</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Fraud hotline reports submitted to ARC</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t"/>
                      <a:r>
                        <a:rPr lang="en-ZA" sz="900" b="0" i="0" u="none" strike="noStrike">
                          <a:solidFill>
                            <a:srgbClr val="000000"/>
                          </a:solidFill>
                          <a:effectLst/>
                          <a:latin typeface="Calibri" panose="020F0502020204030204" pitchFamily="34" charset="0"/>
                        </a:rPr>
                        <a:t>Target achieved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2788102492"/>
                  </a:ext>
                </a:extLst>
              </a:tr>
              <a:tr h="996008">
                <a:tc>
                  <a:txBody>
                    <a:bodyPr/>
                    <a:lstStyle/>
                    <a:p>
                      <a:pPr algn="l" fontAlgn="t"/>
                      <a:r>
                        <a:rPr lang="en-US" sz="900" b="0" i="0" u="none" strike="noStrike">
                          <a:solidFill>
                            <a:srgbClr val="000000"/>
                          </a:solidFill>
                          <a:effectLst/>
                          <a:latin typeface="Calibri" panose="020F0502020204030204" pitchFamily="34" charset="0"/>
                        </a:rPr>
                        <a:t>3. Percentage of invoices processed for payment within 30 days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t"/>
                      <a:r>
                        <a:rPr lang="en-ZA" sz="900" b="0" i="0" u="none" strike="noStrike">
                          <a:solidFill>
                            <a:srgbClr val="000000"/>
                          </a:solidFill>
                          <a:effectLst/>
                          <a:latin typeface="Calibri" panose="020F0502020204030204" pitchFamily="34" charset="0"/>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Positive variance is a result of the implementation of controls over 30 days, the payment register is reviewed regularly, and communication is held with suppliers to ensure invoices are paid on time</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t"/>
                      <a:r>
                        <a:rPr lang="en-ZA" sz="900" b="0" i="0" u="none" strike="noStrike">
                          <a:solidFill>
                            <a:srgbClr val="000000"/>
                          </a:solidFill>
                          <a:effectLst/>
                          <a:latin typeface="Calibri" panose="020F0502020204030204" pitchFamily="34" charset="0"/>
                        </a:rPr>
                        <a:t>Target achieved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3990217864"/>
                  </a:ext>
                </a:extLst>
              </a:tr>
              <a:tr h="412217">
                <a:tc>
                  <a:txBody>
                    <a:bodyPr/>
                    <a:lstStyle/>
                    <a:p>
                      <a:pPr algn="l" fontAlgn="t"/>
                      <a:r>
                        <a:rPr lang="en-US" sz="900" b="0" i="0" u="none" strike="noStrike">
                          <a:solidFill>
                            <a:srgbClr val="000000"/>
                          </a:solidFill>
                          <a:effectLst/>
                          <a:latin typeface="Calibri" panose="020F0502020204030204" pitchFamily="34" charset="0"/>
                        </a:rPr>
                        <a:t>4. Percentage of Fruitless and Wasteful Expenditure incurred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t"/>
                      <a:r>
                        <a:rPr lang="en-ZA" sz="900" b="0" i="0" u="none" strike="noStrike">
                          <a:solidFill>
                            <a:srgbClr val="000000"/>
                          </a:solidFill>
                          <a:effectLst/>
                          <a:latin typeface="Calibri" panose="020F050202020403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t"/>
                      <a:r>
                        <a:rPr lang="en-ZA" sz="900" b="0" i="0" u="none" strike="noStrike" dirty="0">
                          <a:solidFill>
                            <a:srgbClr val="000000"/>
                          </a:solidFill>
                          <a:effectLst/>
                          <a:latin typeface="Calibri" panose="020F0502020204030204" pitchFamily="34" charset="0"/>
                        </a:rPr>
                        <a:t>Target achieved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95829547"/>
                  </a:ext>
                </a:extLst>
              </a:tr>
              <a:tr h="412217">
                <a:tc>
                  <a:txBody>
                    <a:bodyPr/>
                    <a:lstStyle/>
                    <a:p>
                      <a:pPr algn="l" fontAlgn="t"/>
                      <a:r>
                        <a:rPr lang="en-US" sz="900" b="0" i="0" u="none" strike="noStrike">
                          <a:solidFill>
                            <a:srgbClr val="000000"/>
                          </a:solidFill>
                          <a:effectLst/>
                          <a:latin typeface="Calibri" panose="020F0502020204030204" pitchFamily="34" charset="0"/>
                        </a:rPr>
                        <a:t>5. Percentage of Irregular Expenditure incurred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t"/>
                      <a:r>
                        <a:rPr lang="en-ZA" sz="900" b="0" i="0" u="none" strike="noStrike">
                          <a:solidFill>
                            <a:srgbClr val="000000"/>
                          </a:solidFill>
                          <a:effectLst/>
                          <a:latin typeface="Calibri" panose="020F050202020403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t"/>
                      <a:r>
                        <a:rPr lang="en-ZA" sz="900" b="0" i="0" u="none" strike="noStrike" dirty="0">
                          <a:solidFill>
                            <a:srgbClr val="000000"/>
                          </a:solidFill>
                          <a:effectLst/>
                          <a:latin typeface="Calibri" panose="020F0502020204030204" pitchFamily="34" charset="0"/>
                        </a:rPr>
                        <a:t>Target achieved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902304920"/>
                  </a:ext>
                </a:extLst>
              </a:tr>
              <a:tr h="284574">
                <a:tc>
                  <a:txBody>
                    <a:bodyPr/>
                    <a:lstStyle/>
                    <a:p>
                      <a:pPr algn="l" fontAlgn="t"/>
                      <a:r>
                        <a:rPr lang="en-US" sz="900" b="0" i="0" u="none" strike="noStrike">
                          <a:solidFill>
                            <a:srgbClr val="000000"/>
                          </a:solidFill>
                          <a:effectLst/>
                          <a:latin typeface="Calibri" panose="020F0502020204030204" pitchFamily="34" charset="0"/>
                        </a:rPr>
                        <a:t>6. Number of Business Processes automated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t"/>
                      <a:r>
                        <a:rPr lang="en-US" sz="900" b="0" i="0" u="none" strike="noStrike">
                          <a:solidFill>
                            <a:srgbClr val="000000"/>
                          </a:solidFill>
                          <a:effectLst/>
                          <a:latin typeface="Calibri" panose="020F0502020204030204" pitchFamily="34" charset="0"/>
                        </a:rPr>
                        <a:t>Business Process Automation Plan developed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Business Process Automation Plan finalised</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Business Process Automation Plan finalised</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377" rtl="0" eaLnBrk="1" fontAlgn="t"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Target achieved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449554306"/>
                  </a:ext>
                </a:extLst>
              </a:tr>
              <a:tr h="442298">
                <a:tc>
                  <a:txBody>
                    <a:bodyPr/>
                    <a:lstStyle/>
                    <a:p>
                      <a:pPr algn="l" fontAlgn="t"/>
                      <a:r>
                        <a:rPr lang="en-US" sz="900" b="0" i="0" u="none" strike="noStrike">
                          <a:solidFill>
                            <a:srgbClr val="000000"/>
                          </a:solidFill>
                          <a:effectLst/>
                          <a:latin typeface="Calibri" panose="020F0502020204030204" pitchFamily="34" charset="0"/>
                        </a:rPr>
                        <a:t>7. Human Resources Strategy submitted to Board for approval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t"/>
                      <a:r>
                        <a:rPr lang="en-US" sz="900" b="0" i="0" u="none" strike="noStrike">
                          <a:solidFill>
                            <a:srgbClr val="000000"/>
                          </a:solidFill>
                          <a:effectLst/>
                          <a:latin typeface="Calibri" panose="020F0502020204030204" pitchFamily="34" charset="0"/>
                        </a:rPr>
                        <a:t>Human Resources Strategy submitted to Board for approval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t"/>
                      <a:r>
                        <a:rPr lang="en-US" sz="9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t>
                      </a:r>
                      <a:endParaRPr lang="en-ZA" sz="9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72863157"/>
                  </a:ext>
                </a:extLst>
              </a:tr>
              <a:tr h="821164">
                <a:tc>
                  <a:txBody>
                    <a:bodyPr/>
                    <a:lstStyle/>
                    <a:p>
                      <a:pPr algn="l" fontAlgn="t"/>
                      <a:r>
                        <a:rPr lang="en-US" sz="900" b="0" i="0" u="none" strike="noStrike" dirty="0">
                          <a:solidFill>
                            <a:srgbClr val="000000"/>
                          </a:solidFill>
                          <a:effectLst/>
                          <a:latin typeface="Calibri" panose="020F0502020204030204" pitchFamily="34" charset="0"/>
                        </a:rPr>
                        <a:t>8. Employment Equity Plan submitted to Board for approval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t"/>
                      <a:r>
                        <a:rPr lang="en-US" sz="900" b="0" i="0" u="none" strike="noStrike" dirty="0">
                          <a:solidFill>
                            <a:srgbClr val="000000"/>
                          </a:solidFill>
                          <a:effectLst/>
                          <a:latin typeface="Calibri" panose="020F0502020204030204" pitchFamily="34" charset="0"/>
                        </a:rPr>
                        <a:t>Employment Equity Plan submitted to Board for approval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r>
                        <a:rPr lang="en-ZA" sz="900" b="0" i="0" u="none" strike="noStrike" baseline="0" dirty="0">
                          <a:solidFill>
                            <a:srgbClr val="000000"/>
                          </a:solidFill>
                          <a:latin typeface="Calibri" panose="020F0502020204030204" pitchFamily="34" charset="0"/>
                        </a:rPr>
                        <a:t> 	</a:t>
                      </a:r>
                    </a:p>
                    <a:p>
                      <a:r>
                        <a:rPr lang="en-US" sz="900" b="0" i="0" u="none" strike="noStrike" baseline="0" dirty="0">
                          <a:solidFill>
                            <a:srgbClr val="000000"/>
                          </a:solidFill>
                          <a:latin typeface="Calibri" panose="020F0502020204030204" pitchFamily="34" charset="0"/>
                        </a:rPr>
                        <a:t> 	</a:t>
                      </a:r>
                    </a:p>
                    <a:p>
                      <a:pPr algn="l" fontAlgn="t"/>
                      <a:r>
                        <a:rPr lang="en-US" sz="9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2215259393"/>
                  </a:ext>
                </a:extLst>
              </a:tr>
            </a:tbl>
          </a:graphicData>
        </a:graphic>
      </p:graphicFrame>
    </p:spTree>
    <p:extLst>
      <p:ext uri="{BB962C8B-B14F-4D97-AF65-F5344CB8AC3E}">
        <p14:creationId xmlns:p14="http://schemas.microsoft.com/office/powerpoint/2010/main" xmlns="" val="3826241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D335CFF-1AAD-4E45-9A51-A8CB307C19EA}"/>
              </a:ext>
            </a:extLst>
          </p:cNvPr>
          <p:cNvSpPr>
            <a:spLocks noGrp="1"/>
          </p:cNvSpPr>
          <p:nvPr>
            <p:ph type="title"/>
          </p:nvPr>
        </p:nvSpPr>
        <p:spPr/>
        <p:txBody>
          <a:bodyPr/>
          <a:lstStyle/>
          <a:p>
            <a:pPr algn="ctr" defTabSz="342900" eaLnBrk="1" fontAlgn="auto" hangingPunct="1">
              <a:spcBef>
                <a:spcPts val="0"/>
              </a:spcBef>
              <a:spcAft>
                <a:spcPts val="0"/>
              </a:spcAft>
            </a:pPr>
            <a:r>
              <a:rPr lang="en-US" sz="1800" dirty="0">
                <a:ea typeface="+mn-ea"/>
              </a:rPr>
              <a:t>Programme 2: Grant and Seed Funding</a:t>
            </a:r>
            <a:endParaRPr lang="en-ZA" sz="1800" dirty="0"/>
          </a:p>
        </p:txBody>
      </p:sp>
      <p:sp>
        <p:nvSpPr>
          <p:cNvPr id="4" name="Slide Number Placeholder 3"/>
          <p:cNvSpPr>
            <a:spLocks noGrp="1"/>
          </p:cNvSpPr>
          <p:nvPr>
            <p:ph type="sldNum" sz="quarter" idx="12"/>
          </p:nvPr>
        </p:nvSpPr>
        <p:spPr/>
        <p:txBody>
          <a:bodyPr/>
          <a:lstStyle/>
          <a:p>
            <a:pPr>
              <a:defRPr/>
            </a:pPr>
            <a:fld id="{16B99FE7-67B7-4BBE-9EFC-886B802F219B}" type="slidenum">
              <a:rPr lang="en-US" sz="900">
                <a:solidFill>
                  <a:srgbClr val="4F271C">
                    <a:shade val="90000"/>
                  </a:srgbClr>
                </a:solidFill>
                <a:latin typeface="Calibri"/>
              </a:rPr>
              <a:pPr>
                <a:defRPr/>
              </a:pPr>
              <a:t>25</a:t>
            </a:fld>
            <a:endParaRPr lang="en-US" sz="900" dirty="0">
              <a:solidFill>
                <a:srgbClr val="4F271C">
                  <a:shade val="90000"/>
                </a:srgbClr>
              </a:solidFill>
              <a:latin typeface="Calibri"/>
            </a:endParaRPr>
          </a:p>
        </p:txBody>
      </p:sp>
      <p:graphicFrame>
        <p:nvGraphicFramePr>
          <p:cNvPr id="5" name="Diagram 4">
            <a:extLst>
              <a:ext uri="{FF2B5EF4-FFF2-40B4-BE49-F238E27FC236}">
                <a16:creationId xmlns:a16="http://schemas.microsoft.com/office/drawing/2014/main" xmlns="" id="{A633E4C7-DA89-4747-80D7-E783CA160CEF}"/>
              </a:ext>
            </a:extLst>
          </p:cNvPr>
          <p:cNvGraphicFramePr/>
          <p:nvPr>
            <p:extLst>
              <p:ext uri="{D42A27DB-BD31-4B8C-83A1-F6EECF244321}">
                <p14:modId xmlns:p14="http://schemas.microsoft.com/office/powerpoint/2010/main" xmlns="" val="1638411370"/>
              </p:ext>
            </p:extLst>
          </p:nvPr>
        </p:nvGraphicFramePr>
        <p:xfrm>
          <a:off x="755576" y="1592796"/>
          <a:ext cx="7776864" cy="4356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51112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C675CC-1ADC-4252-BC25-D7E8E4224F32}"/>
              </a:ext>
            </a:extLst>
          </p:cNvPr>
          <p:cNvSpPr>
            <a:spLocks noGrp="1"/>
          </p:cNvSpPr>
          <p:nvPr>
            <p:ph type="title"/>
          </p:nvPr>
        </p:nvSpPr>
        <p:spPr/>
        <p:txBody>
          <a:bodyPr/>
          <a:lstStyle/>
          <a:p>
            <a:pPr algn="ctr"/>
            <a:r>
              <a:rPr lang="en-GB" altLang="zh-CN" sz="1800" dirty="0" bmk="_Toc22309685">
                <a:ea typeface="Times New Roman" panose="02020603050405020304" pitchFamily="18" charset="0"/>
              </a:rPr>
              <a:t>Programme 2: Grant and Seed Funding</a:t>
            </a:r>
            <a:r>
              <a:rPr lang="en-GB" altLang="zh-CN" sz="2400" dirty="0" bmk="_Toc22309685">
                <a:ea typeface="Times New Roman" panose="02020603050405020304" pitchFamily="18" charset="0"/>
              </a:rPr>
              <a:t/>
            </a:r>
            <a:br>
              <a:rPr lang="en-GB" altLang="zh-CN" sz="2400" dirty="0" bmk="_Toc22309685">
                <a:ea typeface="Times New Roman" panose="02020603050405020304" pitchFamily="18" charset="0"/>
              </a:rPr>
            </a:br>
            <a:r>
              <a:rPr lang="en-GB" altLang="zh-CN" sz="1500" dirty="0" bmk="_Toc22309685">
                <a:ea typeface="Times New Roman" panose="02020603050405020304" pitchFamily="18" charset="0"/>
              </a:rPr>
              <a:t>Sub-programme: Community and Small Commercial Media</a:t>
            </a:r>
            <a:endParaRPr lang="en-ZA" sz="1500" dirty="0"/>
          </a:p>
        </p:txBody>
      </p:sp>
      <p:sp>
        <p:nvSpPr>
          <p:cNvPr id="3" name="Slide Number Placeholder 2">
            <a:extLst>
              <a:ext uri="{FF2B5EF4-FFF2-40B4-BE49-F238E27FC236}">
                <a16:creationId xmlns:a16="http://schemas.microsoft.com/office/drawing/2014/main" xmlns="" id="{E2ED1CDB-5C52-4492-ABF1-BB78C8B73A00}"/>
              </a:ext>
            </a:extLst>
          </p:cNvPr>
          <p:cNvSpPr>
            <a:spLocks noGrp="1"/>
          </p:cNvSpPr>
          <p:nvPr>
            <p:ph type="sldNum" sz="quarter" idx="12"/>
          </p:nvPr>
        </p:nvSpPr>
        <p:spPr/>
        <p:txBody>
          <a:bodyPr/>
          <a:lstStyle/>
          <a:p>
            <a:pPr>
              <a:defRPr/>
            </a:pPr>
            <a:fld id="{25E0BFFC-8D92-4980-80AF-4F6590FB2DB3}" type="slidenum">
              <a:rPr lang="en-US">
                <a:solidFill>
                  <a:prstClr val="black">
                    <a:tint val="75000"/>
                  </a:prstClr>
                </a:solidFill>
              </a:rPr>
              <a:pPr>
                <a:defRPr/>
              </a:pPr>
              <a:t>26</a:t>
            </a:fld>
            <a:endParaRPr lang="en-US" dirty="0">
              <a:solidFill>
                <a:prstClr val="black">
                  <a:tint val="75000"/>
                </a:prstClr>
              </a:solidFill>
            </a:endParaRPr>
          </a:p>
        </p:txBody>
      </p:sp>
      <p:graphicFrame>
        <p:nvGraphicFramePr>
          <p:cNvPr id="7" name="Table 6">
            <a:extLst>
              <a:ext uri="{FF2B5EF4-FFF2-40B4-BE49-F238E27FC236}">
                <a16:creationId xmlns:a16="http://schemas.microsoft.com/office/drawing/2014/main" xmlns="" id="{8F190407-114F-F95A-E3C1-4B66C2F2E00C}"/>
              </a:ext>
            </a:extLst>
          </p:cNvPr>
          <p:cNvGraphicFramePr>
            <a:graphicFrameLocks noGrp="1"/>
          </p:cNvGraphicFramePr>
          <p:nvPr>
            <p:extLst>
              <p:ext uri="{D42A27DB-BD31-4B8C-83A1-F6EECF244321}">
                <p14:modId xmlns:p14="http://schemas.microsoft.com/office/powerpoint/2010/main" xmlns="" val="589291237"/>
              </p:ext>
            </p:extLst>
          </p:nvPr>
        </p:nvGraphicFramePr>
        <p:xfrm>
          <a:off x="107504" y="1300480"/>
          <a:ext cx="8928992" cy="4864823"/>
        </p:xfrm>
        <a:graphic>
          <a:graphicData uri="http://schemas.openxmlformats.org/drawingml/2006/table">
            <a:tbl>
              <a:tblPr/>
              <a:tblGrid>
                <a:gridCol w="1490364">
                  <a:extLst>
                    <a:ext uri="{9D8B030D-6E8A-4147-A177-3AD203B41FA5}">
                      <a16:colId xmlns:a16="http://schemas.microsoft.com/office/drawing/2014/main" xmlns="" val="397356631"/>
                    </a:ext>
                  </a:extLst>
                </a:gridCol>
                <a:gridCol w="1398040">
                  <a:extLst>
                    <a:ext uri="{9D8B030D-6E8A-4147-A177-3AD203B41FA5}">
                      <a16:colId xmlns:a16="http://schemas.microsoft.com/office/drawing/2014/main" xmlns="" val="998524437"/>
                    </a:ext>
                  </a:extLst>
                </a:gridCol>
                <a:gridCol w="1490364">
                  <a:extLst>
                    <a:ext uri="{9D8B030D-6E8A-4147-A177-3AD203B41FA5}">
                      <a16:colId xmlns:a16="http://schemas.microsoft.com/office/drawing/2014/main" xmlns="" val="1244340603"/>
                    </a:ext>
                  </a:extLst>
                </a:gridCol>
                <a:gridCol w="1332094">
                  <a:extLst>
                    <a:ext uri="{9D8B030D-6E8A-4147-A177-3AD203B41FA5}">
                      <a16:colId xmlns:a16="http://schemas.microsoft.com/office/drawing/2014/main" xmlns="" val="3257491176"/>
                    </a:ext>
                  </a:extLst>
                </a:gridCol>
                <a:gridCol w="1595876">
                  <a:extLst>
                    <a:ext uri="{9D8B030D-6E8A-4147-A177-3AD203B41FA5}">
                      <a16:colId xmlns:a16="http://schemas.microsoft.com/office/drawing/2014/main" xmlns="" val="2001729485"/>
                    </a:ext>
                  </a:extLst>
                </a:gridCol>
                <a:gridCol w="1622254">
                  <a:extLst>
                    <a:ext uri="{9D8B030D-6E8A-4147-A177-3AD203B41FA5}">
                      <a16:colId xmlns:a16="http://schemas.microsoft.com/office/drawing/2014/main" xmlns="" val="2460563403"/>
                    </a:ext>
                  </a:extLst>
                </a:gridCol>
              </a:tblGrid>
              <a:tr h="671009">
                <a:tc rowSpan="2">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Output Indicator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Annual Target 2021/22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gridSpan="2">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Q3 Performance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rowSpan="2">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Reason for Variance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Corrective Action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xmlns="" val="3448907461"/>
                  </a:ext>
                </a:extLst>
              </a:tr>
              <a:tr h="324322">
                <a:tc vMerge="1">
                  <a:txBody>
                    <a:bodyPr/>
                    <a:lstStyle/>
                    <a:p>
                      <a:endParaRPr lang="en-ZA"/>
                    </a:p>
                  </a:txBody>
                  <a:tcPr/>
                </a:tc>
                <a:tc vMerge="1">
                  <a:txBody>
                    <a:bodyPr/>
                    <a:lstStyle/>
                    <a:p>
                      <a:endParaRPr lang="en-ZA"/>
                    </a:p>
                  </a:txBody>
                  <a:tcPr/>
                </a:tc>
                <a:tc>
                  <a:txBody>
                    <a:bodyPr/>
                    <a:lstStyle/>
                    <a:p>
                      <a:pPr algn="ctr" fontAlgn="ctr"/>
                      <a:r>
                        <a:rPr lang="en-ZA" sz="900" b="1" i="0" u="none" strike="noStrike" dirty="0">
                          <a:solidFill>
                            <a:srgbClr val="000000"/>
                          </a:solidFill>
                          <a:effectLst/>
                          <a:latin typeface="Arial" panose="020B0604020202020204" pitchFamily="34" charset="0"/>
                          <a:cs typeface="Arial" panose="020B060402020202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ZA" sz="900" b="1" i="0" u="none" strike="noStrike">
                          <a:solidFill>
                            <a:srgbClr val="000000"/>
                          </a:solidFill>
                          <a:effectLst/>
                          <a:latin typeface="Arial" panose="020B0604020202020204" pitchFamily="34" charset="0"/>
                          <a:cs typeface="Arial" panose="020B060402020202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3391738513"/>
                  </a:ext>
                </a:extLst>
              </a:tr>
              <a:tr h="324322">
                <a:tc gridSpan="6">
                  <a:txBody>
                    <a:bodyPr/>
                    <a:lstStyle/>
                    <a:p>
                      <a:pPr algn="l" fontAlgn="b"/>
                      <a:r>
                        <a:rPr lang="en-US" sz="900" b="1" i="0" u="none" strike="noStrike" dirty="0">
                          <a:solidFill>
                            <a:srgbClr val="000000"/>
                          </a:solidFill>
                          <a:effectLst/>
                          <a:latin typeface="Arial" panose="020B0604020202020204" pitchFamily="34" charset="0"/>
                          <a:cs typeface="Arial" panose="020B0604020202020204" pitchFamily="34" charset="0"/>
                        </a:rPr>
                        <a:t>Programme 2: Grant and Seed Funding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755676613"/>
                  </a:ext>
                </a:extLst>
              </a:tr>
              <a:tr h="324322">
                <a:tc gridSpan="6">
                  <a:txBody>
                    <a:bodyPr/>
                    <a:lstStyle/>
                    <a:p>
                      <a:pPr algn="l" fontAlgn="b"/>
                      <a:r>
                        <a:rPr lang="en-US" sz="900" b="1" i="0" u="none" strike="noStrike" dirty="0">
                          <a:solidFill>
                            <a:srgbClr val="000000"/>
                          </a:solidFill>
                          <a:effectLst/>
                          <a:latin typeface="Arial" panose="020B0604020202020204" pitchFamily="34" charset="0"/>
                          <a:cs typeface="Arial" panose="020B0604020202020204" pitchFamily="34" charset="0"/>
                        </a:rPr>
                        <a:t>Sub-Programme 2.1: Community and Small Commercial Media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58666155"/>
                  </a:ext>
                </a:extLst>
              </a:tr>
              <a:tr h="1073616">
                <a:tc>
                  <a:txBody>
                    <a:bodyPr/>
                    <a:lstStyle/>
                    <a:p>
                      <a:pPr algn="l" fontAlgn="t"/>
                      <a:r>
                        <a:rPr lang="en-US" sz="900" b="0" i="0" u="none" strike="noStrike">
                          <a:solidFill>
                            <a:srgbClr val="000000"/>
                          </a:solidFill>
                          <a:effectLst/>
                          <a:latin typeface="Arial" panose="020B0604020202020204" pitchFamily="34" charset="0"/>
                          <a:cs typeface="Arial" panose="020B0604020202020204" pitchFamily="34" charset="0"/>
                        </a:rPr>
                        <a:t>8. Number of grant funding applications for community broadcast projects approved by the Board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t"/>
                      <a:r>
                        <a:rPr lang="en-ZA" sz="900" b="0" i="0" u="none" strike="noStrike">
                          <a:solidFill>
                            <a:srgbClr val="000000"/>
                          </a:solidFill>
                          <a:effectLst/>
                          <a:latin typeface="Arial" panose="020B0604020202020204" pitchFamily="34" charset="0"/>
                          <a:cs typeface="Arial" panose="020B0604020202020204" pitchFamily="34" charset="0"/>
                        </a:rPr>
                        <a:t>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Board meeting which has the authority to approve projects was deferred to the fourth quarter.</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board to approve broadcast projects in Q4</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xmlns="" val="3190325737"/>
                  </a:ext>
                </a:extLst>
              </a:tr>
              <a:tr h="1342021">
                <a:tc>
                  <a:txBody>
                    <a:bodyPr/>
                    <a:lstStyle/>
                    <a:p>
                      <a:pPr algn="l" fontAlgn="t"/>
                      <a:r>
                        <a:rPr lang="en-US" sz="900" b="0" i="0" u="none" strike="noStrike">
                          <a:solidFill>
                            <a:srgbClr val="000000"/>
                          </a:solidFill>
                          <a:effectLst/>
                          <a:latin typeface="Arial" panose="020B0604020202020204" pitchFamily="34" charset="0"/>
                          <a:cs typeface="Arial" panose="020B0604020202020204" pitchFamily="34" charset="0"/>
                        </a:rPr>
                        <a:t>9. Number of grant funding applications for small commercial print and digital media projects approved by the Board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t"/>
                      <a:r>
                        <a:rPr lang="en-ZA" sz="900" b="0" i="0" u="none" strike="noStrike">
                          <a:solidFill>
                            <a:srgbClr val="000000"/>
                          </a:solidFill>
                          <a:effectLst/>
                          <a:latin typeface="Arial" panose="020B0604020202020204" pitchFamily="34" charset="0"/>
                          <a:cs typeface="Arial" panose="020B0604020202020204" pitchFamily="34" charset="0"/>
                        </a:rPr>
                        <a:t>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Board meeting which has the authority to approve projects was deferred to the fourth quarter.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board to approve print and digital media projects in Q4</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xmlns="" val="486408512"/>
                  </a:ext>
                </a:extLst>
              </a:tr>
              <a:tr h="805211">
                <a:tc>
                  <a:txBody>
                    <a:bodyPr/>
                    <a:lstStyle/>
                    <a:p>
                      <a:pPr algn="l" fontAlgn="t"/>
                      <a:r>
                        <a:rPr lang="en-US" sz="900" b="0" i="0" u="none" strike="noStrike">
                          <a:solidFill>
                            <a:srgbClr val="000000"/>
                          </a:solidFill>
                          <a:effectLst/>
                          <a:latin typeface="Arial" panose="020B0604020202020204" pitchFamily="34" charset="0"/>
                          <a:cs typeface="Arial" panose="020B0604020202020204" pitchFamily="34" charset="0"/>
                        </a:rPr>
                        <a:t>10. Number of media projects provided with digital support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t"/>
                      <a:r>
                        <a:rPr lang="en-ZA" sz="900" b="0" i="0" u="none" strike="noStrike">
                          <a:solidFill>
                            <a:srgbClr val="000000"/>
                          </a:solidFill>
                          <a:effectLst/>
                          <a:latin typeface="Arial" panose="020B0604020202020204" pitchFamily="34" charset="0"/>
                          <a:cs typeface="Arial" panose="020B0604020202020204" pitchFamily="34" charset="0"/>
                        </a:rPr>
                        <a:t>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Overachievement was due to high demand for digital support from our beneficiaries, intensified by Covid 19.</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marL="0" marR="0" lvl="0" indent="0" algn="l" defTabSz="914377" rtl="0" eaLnBrk="1" fontAlgn="t"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Target achieved</a:t>
                      </a:r>
                    </a:p>
                    <a:p>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xmlns="" val="3695111436"/>
                  </a:ext>
                </a:extLst>
              </a:tr>
            </a:tbl>
          </a:graphicData>
        </a:graphic>
      </p:graphicFrame>
    </p:spTree>
    <p:extLst>
      <p:ext uri="{BB962C8B-B14F-4D97-AF65-F5344CB8AC3E}">
        <p14:creationId xmlns:p14="http://schemas.microsoft.com/office/powerpoint/2010/main" xmlns="" val="545275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C675CC-1ADC-4252-BC25-D7E8E4224F32}"/>
              </a:ext>
            </a:extLst>
          </p:cNvPr>
          <p:cNvSpPr>
            <a:spLocks noGrp="1"/>
          </p:cNvSpPr>
          <p:nvPr>
            <p:ph type="title"/>
          </p:nvPr>
        </p:nvSpPr>
        <p:spPr/>
        <p:txBody>
          <a:bodyPr/>
          <a:lstStyle/>
          <a:p>
            <a:pPr algn="ctr"/>
            <a:r>
              <a:rPr lang="en-GB" altLang="zh-CN" sz="1800" dirty="0" bmk="_Toc22309685">
                <a:ea typeface="Times New Roman" panose="02020603050405020304" pitchFamily="18" charset="0"/>
              </a:rPr>
              <a:t>Programme 2: Grant and Seed Funding</a:t>
            </a:r>
            <a:r>
              <a:rPr lang="en-GB" altLang="zh-CN" sz="2400" dirty="0" bmk="_Toc22309685">
                <a:ea typeface="Times New Roman" panose="02020603050405020304" pitchFamily="18" charset="0"/>
              </a:rPr>
              <a:t/>
            </a:r>
            <a:br>
              <a:rPr lang="en-GB" altLang="zh-CN" sz="2400" dirty="0" bmk="_Toc22309685">
                <a:ea typeface="Times New Roman" panose="02020603050405020304" pitchFamily="18" charset="0"/>
              </a:rPr>
            </a:br>
            <a:r>
              <a:rPr lang="en-GB" altLang="zh-CN" sz="1500" dirty="0" bmk="_Toc22309685">
                <a:ea typeface="Times New Roman" panose="02020603050405020304" pitchFamily="18" charset="0"/>
              </a:rPr>
              <a:t>Sub-programme: Community and Small Commercial Media</a:t>
            </a:r>
            <a:endParaRPr lang="en-ZA" sz="1500" dirty="0"/>
          </a:p>
        </p:txBody>
      </p:sp>
      <p:sp>
        <p:nvSpPr>
          <p:cNvPr id="3" name="Slide Number Placeholder 2">
            <a:extLst>
              <a:ext uri="{FF2B5EF4-FFF2-40B4-BE49-F238E27FC236}">
                <a16:creationId xmlns:a16="http://schemas.microsoft.com/office/drawing/2014/main" xmlns="" id="{E2ED1CDB-5C52-4492-ABF1-BB78C8B73A00}"/>
              </a:ext>
            </a:extLst>
          </p:cNvPr>
          <p:cNvSpPr>
            <a:spLocks noGrp="1"/>
          </p:cNvSpPr>
          <p:nvPr>
            <p:ph type="sldNum" sz="quarter" idx="12"/>
          </p:nvPr>
        </p:nvSpPr>
        <p:spPr/>
        <p:txBody>
          <a:bodyPr/>
          <a:lstStyle/>
          <a:p>
            <a:pPr>
              <a:defRPr/>
            </a:pPr>
            <a:fld id="{25E0BFFC-8D92-4980-80AF-4F6590FB2DB3}" type="slidenum">
              <a:rPr lang="en-US">
                <a:solidFill>
                  <a:prstClr val="black">
                    <a:tint val="75000"/>
                  </a:prstClr>
                </a:solidFill>
              </a:rPr>
              <a:pPr>
                <a:defRPr/>
              </a:pPr>
              <a:t>27</a:t>
            </a:fld>
            <a:endParaRPr lang="en-US" dirty="0">
              <a:solidFill>
                <a:prstClr val="black">
                  <a:tint val="75000"/>
                </a:prstClr>
              </a:solidFill>
            </a:endParaRPr>
          </a:p>
        </p:txBody>
      </p:sp>
      <p:graphicFrame>
        <p:nvGraphicFramePr>
          <p:cNvPr id="7" name="Table 6">
            <a:extLst>
              <a:ext uri="{FF2B5EF4-FFF2-40B4-BE49-F238E27FC236}">
                <a16:creationId xmlns:a16="http://schemas.microsoft.com/office/drawing/2014/main" xmlns="" id="{1D47B23D-09B7-C58F-F5C0-9CAB022C03C9}"/>
              </a:ext>
            </a:extLst>
          </p:cNvPr>
          <p:cNvGraphicFramePr>
            <a:graphicFrameLocks noGrp="1"/>
          </p:cNvGraphicFramePr>
          <p:nvPr>
            <p:extLst>
              <p:ext uri="{D42A27DB-BD31-4B8C-83A1-F6EECF244321}">
                <p14:modId xmlns:p14="http://schemas.microsoft.com/office/powerpoint/2010/main" xmlns="" val="319861521"/>
              </p:ext>
            </p:extLst>
          </p:nvPr>
        </p:nvGraphicFramePr>
        <p:xfrm>
          <a:off x="107504" y="1300480"/>
          <a:ext cx="8928992" cy="4864823"/>
        </p:xfrm>
        <a:graphic>
          <a:graphicData uri="http://schemas.openxmlformats.org/drawingml/2006/table">
            <a:tbl>
              <a:tblPr/>
              <a:tblGrid>
                <a:gridCol w="1490364">
                  <a:extLst>
                    <a:ext uri="{9D8B030D-6E8A-4147-A177-3AD203B41FA5}">
                      <a16:colId xmlns:a16="http://schemas.microsoft.com/office/drawing/2014/main" xmlns="" val="397356631"/>
                    </a:ext>
                  </a:extLst>
                </a:gridCol>
                <a:gridCol w="1398040">
                  <a:extLst>
                    <a:ext uri="{9D8B030D-6E8A-4147-A177-3AD203B41FA5}">
                      <a16:colId xmlns:a16="http://schemas.microsoft.com/office/drawing/2014/main" xmlns="" val="998524437"/>
                    </a:ext>
                  </a:extLst>
                </a:gridCol>
                <a:gridCol w="1490364">
                  <a:extLst>
                    <a:ext uri="{9D8B030D-6E8A-4147-A177-3AD203B41FA5}">
                      <a16:colId xmlns:a16="http://schemas.microsoft.com/office/drawing/2014/main" xmlns="" val="1244340603"/>
                    </a:ext>
                  </a:extLst>
                </a:gridCol>
                <a:gridCol w="1332094">
                  <a:extLst>
                    <a:ext uri="{9D8B030D-6E8A-4147-A177-3AD203B41FA5}">
                      <a16:colId xmlns:a16="http://schemas.microsoft.com/office/drawing/2014/main" xmlns="" val="3257491176"/>
                    </a:ext>
                  </a:extLst>
                </a:gridCol>
                <a:gridCol w="1595876">
                  <a:extLst>
                    <a:ext uri="{9D8B030D-6E8A-4147-A177-3AD203B41FA5}">
                      <a16:colId xmlns:a16="http://schemas.microsoft.com/office/drawing/2014/main" xmlns="" val="2001729485"/>
                    </a:ext>
                  </a:extLst>
                </a:gridCol>
                <a:gridCol w="1622254">
                  <a:extLst>
                    <a:ext uri="{9D8B030D-6E8A-4147-A177-3AD203B41FA5}">
                      <a16:colId xmlns:a16="http://schemas.microsoft.com/office/drawing/2014/main" xmlns="" val="2460563403"/>
                    </a:ext>
                  </a:extLst>
                </a:gridCol>
              </a:tblGrid>
              <a:tr h="671009">
                <a:tc rowSpan="2">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Output Indicator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Annual Target 2021/22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gridSpan="2">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Q4 Performance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rowSpan="2">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Reason for Variance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Corrective Action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xmlns="" val="3448907461"/>
                  </a:ext>
                </a:extLst>
              </a:tr>
              <a:tr h="324322">
                <a:tc vMerge="1">
                  <a:txBody>
                    <a:bodyPr/>
                    <a:lstStyle/>
                    <a:p>
                      <a:endParaRPr lang="en-ZA"/>
                    </a:p>
                  </a:txBody>
                  <a:tcPr/>
                </a:tc>
                <a:tc vMerge="1">
                  <a:txBody>
                    <a:bodyPr/>
                    <a:lstStyle/>
                    <a:p>
                      <a:endParaRPr lang="en-ZA"/>
                    </a:p>
                  </a:txBody>
                  <a:tcPr/>
                </a:tc>
                <a:tc>
                  <a:txBody>
                    <a:bodyPr/>
                    <a:lstStyle/>
                    <a:p>
                      <a:pPr algn="ctr" fontAlgn="ctr"/>
                      <a:r>
                        <a:rPr lang="en-ZA" sz="900" b="1" i="0" u="none" strike="noStrike" dirty="0">
                          <a:solidFill>
                            <a:srgbClr val="000000"/>
                          </a:solidFill>
                          <a:effectLst/>
                          <a:latin typeface="Arial" panose="020B0604020202020204" pitchFamily="34" charset="0"/>
                          <a:cs typeface="Arial" panose="020B060402020202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ZA" sz="900" b="1" i="0" u="none" strike="noStrike">
                          <a:solidFill>
                            <a:srgbClr val="000000"/>
                          </a:solidFill>
                          <a:effectLst/>
                          <a:latin typeface="Arial" panose="020B0604020202020204" pitchFamily="34" charset="0"/>
                          <a:cs typeface="Arial" panose="020B060402020202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3391738513"/>
                  </a:ext>
                </a:extLst>
              </a:tr>
              <a:tr h="324322">
                <a:tc gridSpan="6">
                  <a:txBody>
                    <a:bodyPr/>
                    <a:lstStyle/>
                    <a:p>
                      <a:pPr algn="l" fontAlgn="b"/>
                      <a:r>
                        <a:rPr lang="en-US" sz="900" b="1" i="0" u="none" strike="noStrike" dirty="0">
                          <a:solidFill>
                            <a:srgbClr val="000000"/>
                          </a:solidFill>
                          <a:effectLst/>
                          <a:latin typeface="Arial" panose="020B0604020202020204" pitchFamily="34" charset="0"/>
                          <a:cs typeface="Arial" panose="020B0604020202020204" pitchFamily="34" charset="0"/>
                        </a:rPr>
                        <a:t>Programme 2: Grant and Seed Funding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755676613"/>
                  </a:ext>
                </a:extLst>
              </a:tr>
              <a:tr h="324322">
                <a:tc gridSpan="6">
                  <a:txBody>
                    <a:bodyPr/>
                    <a:lstStyle/>
                    <a:p>
                      <a:pPr algn="l" fontAlgn="b"/>
                      <a:r>
                        <a:rPr lang="en-US" sz="900" b="1" i="0" u="none" strike="noStrike" dirty="0">
                          <a:solidFill>
                            <a:srgbClr val="000000"/>
                          </a:solidFill>
                          <a:effectLst/>
                          <a:latin typeface="Arial" panose="020B0604020202020204" pitchFamily="34" charset="0"/>
                          <a:cs typeface="Arial" panose="020B0604020202020204" pitchFamily="34" charset="0"/>
                        </a:rPr>
                        <a:t>Sub-Programme 2.1: Community and Small Commercial Media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58666155"/>
                  </a:ext>
                </a:extLst>
              </a:tr>
              <a:tr h="1073616">
                <a:tc>
                  <a:txBody>
                    <a:bodyPr/>
                    <a:lstStyle/>
                    <a:p>
                      <a:pPr algn="l" fontAlgn="t"/>
                      <a:r>
                        <a:rPr lang="en-US" sz="900" b="0" i="0" u="none" strike="noStrike">
                          <a:solidFill>
                            <a:srgbClr val="000000"/>
                          </a:solidFill>
                          <a:effectLst/>
                          <a:latin typeface="Arial" panose="020B0604020202020204" pitchFamily="34" charset="0"/>
                          <a:cs typeface="Arial" panose="020B0604020202020204" pitchFamily="34" charset="0"/>
                        </a:rPr>
                        <a:t>8. Number of grant funding applications for community broadcast projects approved by the Board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t"/>
                      <a:r>
                        <a:rPr lang="en-ZA" sz="900" b="0" i="0" u="none" strike="noStrike">
                          <a:solidFill>
                            <a:srgbClr val="000000"/>
                          </a:solidFill>
                          <a:effectLst/>
                          <a:latin typeface="Arial" panose="020B0604020202020204" pitchFamily="34" charset="0"/>
                          <a:cs typeface="Arial" panose="020B0604020202020204" pitchFamily="34" charset="0"/>
                        </a:rPr>
                        <a:t>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xmlns="" val="3190325737"/>
                  </a:ext>
                </a:extLst>
              </a:tr>
              <a:tr h="1342021">
                <a:tc>
                  <a:txBody>
                    <a:bodyPr/>
                    <a:lstStyle/>
                    <a:p>
                      <a:pPr algn="l" fontAlgn="t"/>
                      <a:r>
                        <a:rPr lang="en-US" sz="900" b="0" i="0" u="none" strike="noStrike">
                          <a:solidFill>
                            <a:srgbClr val="000000"/>
                          </a:solidFill>
                          <a:effectLst/>
                          <a:latin typeface="Arial" panose="020B0604020202020204" pitchFamily="34" charset="0"/>
                          <a:cs typeface="Arial" panose="020B0604020202020204" pitchFamily="34" charset="0"/>
                        </a:rPr>
                        <a:t>9. Number of grant funding applications for small commercial print and digital media projects approved by the Board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t"/>
                      <a:r>
                        <a:rPr lang="en-ZA" sz="900" b="0" i="0" u="none" strike="noStrike">
                          <a:solidFill>
                            <a:srgbClr val="000000"/>
                          </a:solidFill>
                          <a:effectLst/>
                          <a:latin typeface="Arial" panose="020B0604020202020204" pitchFamily="34" charset="0"/>
                          <a:cs typeface="Arial" panose="020B0604020202020204" pitchFamily="34" charset="0"/>
                        </a:rPr>
                        <a:t>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xmlns="" val="486408512"/>
                  </a:ext>
                </a:extLst>
              </a:tr>
              <a:tr h="805211">
                <a:tc>
                  <a:txBody>
                    <a:bodyPr/>
                    <a:lstStyle/>
                    <a:p>
                      <a:pPr algn="l" fontAlgn="t"/>
                      <a:r>
                        <a:rPr lang="en-US" sz="900" b="0" i="0" u="none" strike="noStrike">
                          <a:solidFill>
                            <a:srgbClr val="000000"/>
                          </a:solidFill>
                          <a:effectLst/>
                          <a:latin typeface="Arial" panose="020B0604020202020204" pitchFamily="34" charset="0"/>
                          <a:cs typeface="Arial" panose="020B0604020202020204" pitchFamily="34" charset="0"/>
                        </a:rPr>
                        <a:t>10. Number of media projects provided with digital support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t"/>
                      <a:r>
                        <a:rPr lang="en-ZA" sz="900" b="0" i="0" u="none" strike="noStrike">
                          <a:solidFill>
                            <a:srgbClr val="000000"/>
                          </a:solidFill>
                          <a:effectLst/>
                          <a:latin typeface="Arial" panose="020B0604020202020204" pitchFamily="34" charset="0"/>
                          <a:cs typeface="Arial" panose="020B0604020202020204" pitchFamily="34" charset="0"/>
                        </a:rPr>
                        <a:t>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US" sz="9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Variance is due to the high demand for digital support needed by beneficiaries</a:t>
                      </a:r>
                      <a:endParaRPr lang="en-ZA" sz="9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marL="0" marR="0" lvl="0" indent="0" algn="l" defTabSz="914377" rtl="0" eaLnBrk="1" fontAlgn="t"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Target achieved</a:t>
                      </a:r>
                    </a:p>
                    <a:p>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xmlns="" val="3695111436"/>
                  </a:ext>
                </a:extLst>
              </a:tr>
            </a:tbl>
          </a:graphicData>
        </a:graphic>
      </p:graphicFrame>
    </p:spTree>
    <p:extLst>
      <p:ext uri="{BB962C8B-B14F-4D97-AF65-F5344CB8AC3E}">
        <p14:creationId xmlns:p14="http://schemas.microsoft.com/office/powerpoint/2010/main" xmlns="" val="1282647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C675CC-1ADC-4252-BC25-D7E8E4224F32}"/>
              </a:ext>
            </a:extLst>
          </p:cNvPr>
          <p:cNvSpPr>
            <a:spLocks noGrp="1"/>
          </p:cNvSpPr>
          <p:nvPr>
            <p:ph type="title"/>
          </p:nvPr>
        </p:nvSpPr>
        <p:spPr/>
        <p:txBody>
          <a:bodyPr/>
          <a:lstStyle/>
          <a:p>
            <a:pPr algn="ctr"/>
            <a:r>
              <a:rPr lang="en-GB" altLang="zh-CN" sz="1800" dirty="0" bmk="_Toc22309685">
                <a:ea typeface="Times New Roman" panose="02020603050405020304" pitchFamily="18" charset="0"/>
              </a:rPr>
              <a:t>Programme 2: Grant and Seed Funding</a:t>
            </a:r>
            <a:br>
              <a:rPr lang="en-GB" altLang="zh-CN" sz="1800" dirty="0" bmk="_Toc22309685">
                <a:ea typeface="Times New Roman" panose="02020603050405020304" pitchFamily="18" charset="0"/>
              </a:rPr>
            </a:br>
            <a:r>
              <a:rPr lang="en-GB" altLang="zh-CN" sz="1500" dirty="0" bmk="_Toc22309685">
                <a:solidFill>
                  <a:prstClr val="black"/>
                </a:solidFill>
                <a:ea typeface="Times New Roman" panose="02020603050405020304" pitchFamily="18" charset="0"/>
              </a:rPr>
              <a:t>Sub-programme: Monitoring and Evaluation</a:t>
            </a:r>
            <a:endParaRPr lang="en-ZA" sz="2400" dirty="0"/>
          </a:p>
        </p:txBody>
      </p:sp>
      <p:sp>
        <p:nvSpPr>
          <p:cNvPr id="3" name="Slide Number Placeholder 2">
            <a:extLst>
              <a:ext uri="{FF2B5EF4-FFF2-40B4-BE49-F238E27FC236}">
                <a16:creationId xmlns:a16="http://schemas.microsoft.com/office/drawing/2014/main" xmlns="" id="{E2ED1CDB-5C52-4492-ABF1-BB78C8B73A00}"/>
              </a:ext>
            </a:extLst>
          </p:cNvPr>
          <p:cNvSpPr>
            <a:spLocks noGrp="1"/>
          </p:cNvSpPr>
          <p:nvPr>
            <p:ph type="sldNum" sz="quarter" idx="12"/>
          </p:nvPr>
        </p:nvSpPr>
        <p:spPr/>
        <p:txBody>
          <a:bodyPr/>
          <a:lstStyle/>
          <a:p>
            <a:pPr>
              <a:defRPr/>
            </a:pPr>
            <a:fld id="{25E0BFFC-8D92-4980-80AF-4F6590FB2DB3}" type="slidenum">
              <a:rPr lang="en-US">
                <a:solidFill>
                  <a:prstClr val="black">
                    <a:tint val="75000"/>
                  </a:prstClr>
                </a:solidFill>
              </a:rPr>
              <a:pPr>
                <a:defRPr/>
              </a:pPr>
              <a:t>28</a:t>
            </a:fld>
            <a:endParaRPr lang="en-US" dirty="0">
              <a:solidFill>
                <a:prstClr val="black">
                  <a:tint val="75000"/>
                </a:prstClr>
              </a:solidFill>
            </a:endParaRPr>
          </a:p>
        </p:txBody>
      </p:sp>
      <p:graphicFrame>
        <p:nvGraphicFramePr>
          <p:cNvPr id="6" name="Table 5">
            <a:extLst>
              <a:ext uri="{FF2B5EF4-FFF2-40B4-BE49-F238E27FC236}">
                <a16:creationId xmlns:a16="http://schemas.microsoft.com/office/drawing/2014/main" xmlns="" id="{F41B91C5-07BE-A84B-87F2-32D7485EAC9A}"/>
              </a:ext>
            </a:extLst>
          </p:cNvPr>
          <p:cNvGraphicFramePr>
            <a:graphicFrameLocks noGrp="1"/>
          </p:cNvGraphicFramePr>
          <p:nvPr>
            <p:extLst>
              <p:ext uri="{D42A27DB-BD31-4B8C-83A1-F6EECF244321}">
                <p14:modId xmlns:p14="http://schemas.microsoft.com/office/powerpoint/2010/main" xmlns="" val="3151212527"/>
              </p:ext>
            </p:extLst>
          </p:nvPr>
        </p:nvGraphicFramePr>
        <p:xfrm>
          <a:off x="251520" y="1340769"/>
          <a:ext cx="8712969" cy="4896544"/>
        </p:xfrm>
        <a:graphic>
          <a:graphicData uri="http://schemas.openxmlformats.org/drawingml/2006/table">
            <a:tbl>
              <a:tblPr/>
              <a:tblGrid>
                <a:gridCol w="1454307">
                  <a:extLst>
                    <a:ext uri="{9D8B030D-6E8A-4147-A177-3AD203B41FA5}">
                      <a16:colId xmlns:a16="http://schemas.microsoft.com/office/drawing/2014/main" xmlns="" val="1837863797"/>
                    </a:ext>
                  </a:extLst>
                </a:gridCol>
                <a:gridCol w="1364216">
                  <a:extLst>
                    <a:ext uri="{9D8B030D-6E8A-4147-A177-3AD203B41FA5}">
                      <a16:colId xmlns:a16="http://schemas.microsoft.com/office/drawing/2014/main" xmlns="" val="3984010956"/>
                    </a:ext>
                  </a:extLst>
                </a:gridCol>
                <a:gridCol w="1454307">
                  <a:extLst>
                    <a:ext uri="{9D8B030D-6E8A-4147-A177-3AD203B41FA5}">
                      <a16:colId xmlns:a16="http://schemas.microsoft.com/office/drawing/2014/main" xmlns="" val="2378670006"/>
                    </a:ext>
                  </a:extLst>
                </a:gridCol>
                <a:gridCol w="1299867">
                  <a:extLst>
                    <a:ext uri="{9D8B030D-6E8A-4147-A177-3AD203B41FA5}">
                      <a16:colId xmlns:a16="http://schemas.microsoft.com/office/drawing/2014/main" xmlns="" val="2912150638"/>
                    </a:ext>
                  </a:extLst>
                </a:gridCol>
                <a:gridCol w="1557266">
                  <a:extLst>
                    <a:ext uri="{9D8B030D-6E8A-4147-A177-3AD203B41FA5}">
                      <a16:colId xmlns:a16="http://schemas.microsoft.com/office/drawing/2014/main" xmlns="" val="719586391"/>
                    </a:ext>
                  </a:extLst>
                </a:gridCol>
                <a:gridCol w="1583006">
                  <a:extLst>
                    <a:ext uri="{9D8B030D-6E8A-4147-A177-3AD203B41FA5}">
                      <a16:colId xmlns:a16="http://schemas.microsoft.com/office/drawing/2014/main" xmlns="" val="2237098533"/>
                    </a:ext>
                  </a:extLst>
                </a:gridCol>
              </a:tblGrid>
              <a:tr h="649983">
                <a:tc rowSpan="2">
                  <a:txBody>
                    <a:bodyPr/>
                    <a:lstStyle/>
                    <a:p>
                      <a:pPr algn="ctr" fontAlgn="b"/>
                      <a:r>
                        <a:rPr lang="en-ZA" sz="900" b="1" i="0" u="none" strike="noStrike">
                          <a:solidFill>
                            <a:srgbClr val="000000"/>
                          </a:solidFill>
                          <a:effectLst/>
                          <a:latin typeface="Calibri" panose="020F0502020204030204" pitchFamily="34" charset="0"/>
                        </a:rPr>
                        <a:t>Output Indicator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b"/>
                      <a:r>
                        <a:rPr lang="en-ZA" sz="900" b="1" i="0" u="none" strike="noStrike">
                          <a:solidFill>
                            <a:srgbClr val="000000"/>
                          </a:solidFill>
                          <a:effectLst/>
                          <a:latin typeface="Calibri" panose="020F0502020204030204" pitchFamily="34" charset="0"/>
                        </a:rPr>
                        <a:t>Annual Target 2021/22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gridSpan="2">
                  <a:txBody>
                    <a:bodyPr/>
                    <a:lstStyle/>
                    <a:p>
                      <a:pPr algn="ctr" fontAlgn="b"/>
                      <a:r>
                        <a:rPr lang="en-ZA" sz="900" b="1" i="0" u="none" strike="noStrike" dirty="0">
                          <a:solidFill>
                            <a:srgbClr val="000000"/>
                          </a:solidFill>
                          <a:effectLst/>
                          <a:latin typeface="Calibri" panose="020F0502020204030204" pitchFamily="34" charset="0"/>
                        </a:rPr>
                        <a:t>Q3 Performance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rowSpan="2">
                  <a:txBody>
                    <a:bodyPr/>
                    <a:lstStyle/>
                    <a:p>
                      <a:pPr algn="ctr" fontAlgn="b"/>
                      <a:r>
                        <a:rPr lang="en-ZA" sz="900" b="1" i="0" u="none" strike="noStrike">
                          <a:solidFill>
                            <a:srgbClr val="000000"/>
                          </a:solidFill>
                          <a:effectLst/>
                          <a:latin typeface="Calibri" panose="020F0502020204030204" pitchFamily="34" charset="0"/>
                        </a:rPr>
                        <a:t>Reason for Variance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b"/>
                      <a:r>
                        <a:rPr lang="en-ZA" sz="900" b="1" i="0" u="none" strike="noStrike">
                          <a:solidFill>
                            <a:srgbClr val="000000"/>
                          </a:solidFill>
                          <a:effectLst/>
                          <a:latin typeface="Calibri" panose="020F0502020204030204" pitchFamily="34" charset="0"/>
                        </a:rPr>
                        <a:t>Corrective Action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xmlns="" val="2293547740"/>
                  </a:ext>
                </a:extLst>
              </a:tr>
              <a:tr h="314159">
                <a:tc vMerge="1">
                  <a:txBody>
                    <a:bodyPr/>
                    <a:lstStyle/>
                    <a:p>
                      <a:endParaRPr lang="en-ZA"/>
                    </a:p>
                  </a:txBody>
                  <a:tcPr/>
                </a:tc>
                <a:tc vMerge="1">
                  <a:txBody>
                    <a:bodyPr/>
                    <a:lstStyle/>
                    <a:p>
                      <a:endParaRPr lang="en-ZA"/>
                    </a:p>
                  </a:txBody>
                  <a:tcPr/>
                </a:tc>
                <a:tc>
                  <a:txBody>
                    <a:bodyPr/>
                    <a:lstStyle/>
                    <a:p>
                      <a:pPr algn="ctr" fontAlgn="ctr"/>
                      <a:r>
                        <a:rPr lang="en-ZA" sz="900" b="1" i="0" u="none" strike="noStrike" dirty="0">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ZA" sz="9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440878702"/>
                  </a:ext>
                </a:extLst>
              </a:tr>
              <a:tr h="314159">
                <a:tc gridSpan="6">
                  <a:txBody>
                    <a:bodyPr/>
                    <a:lstStyle/>
                    <a:p>
                      <a:pPr algn="l" fontAlgn="b"/>
                      <a:r>
                        <a:rPr lang="en-US" sz="900" b="1" i="0" u="none" strike="noStrike" dirty="0">
                          <a:solidFill>
                            <a:srgbClr val="000000"/>
                          </a:solidFill>
                          <a:effectLst/>
                          <a:latin typeface="Calibri" panose="020F0502020204030204" pitchFamily="34" charset="0"/>
                        </a:rPr>
                        <a:t>Programme 2: Grant and Seed Funding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113295266"/>
                  </a:ext>
                </a:extLst>
              </a:tr>
              <a:tr h="314159">
                <a:tc gridSpan="6">
                  <a:txBody>
                    <a:bodyPr/>
                    <a:lstStyle/>
                    <a:p>
                      <a:pPr algn="l" fontAlgn="b"/>
                      <a:r>
                        <a:rPr lang="en-US" sz="900" b="1" i="0" u="none" strike="noStrike" dirty="0">
                          <a:solidFill>
                            <a:srgbClr val="000000"/>
                          </a:solidFill>
                          <a:effectLst/>
                          <a:latin typeface="Calibri" panose="020F0502020204030204" pitchFamily="34" charset="0"/>
                        </a:rPr>
                        <a:t>Sub-</a:t>
                      </a:r>
                      <a:r>
                        <a:rPr lang="en-US" sz="900" b="1" i="0" u="none" strike="noStrike" dirty="0" err="1">
                          <a:solidFill>
                            <a:srgbClr val="000000"/>
                          </a:solidFill>
                          <a:effectLst/>
                          <a:latin typeface="Calibri" panose="020F0502020204030204" pitchFamily="34" charset="0"/>
                        </a:rPr>
                        <a:t>programme</a:t>
                      </a:r>
                      <a:r>
                        <a:rPr lang="en-US" sz="900" b="1" i="0" u="none" strike="noStrike" dirty="0">
                          <a:solidFill>
                            <a:srgbClr val="000000"/>
                          </a:solidFill>
                          <a:effectLst/>
                          <a:latin typeface="Calibri" panose="020F0502020204030204" pitchFamily="34" charset="0"/>
                        </a:rPr>
                        <a:t> 2.2: Monitoring and Evaluation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812402861"/>
                  </a:ext>
                </a:extLst>
              </a:tr>
              <a:tr h="1299968">
                <a:tc>
                  <a:txBody>
                    <a:bodyPr/>
                    <a:lstStyle/>
                    <a:p>
                      <a:pPr algn="l" fontAlgn="t"/>
                      <a:r>
                        <a:rPr lang="en-US" sz="900" b="0" i="0" u="none" strike="noStrike">
                          <a:solidFill>
                            <a:srgbClr val="000000"/>
                          </a:solidFill>
                          <a:effectLst/>
                          <a:latin typeface="Calibri" panose="020F0502020204030204" pitchFamily="34" charset="0"/>
                        </a:rPr>
                        <a:t>11. Annual evaluation report on funded projects identifying thematic findings from M&amp;E reports approved by the Board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t"/>
                      <a:r>
                        <a:rPr lang="en-ZA" sz="900" b="0" i="0" u="none" strike="noStrike">
                          <a:solidFill>
                            <a:srgbClr val="000000"/>
                          </a:solidFill>
                          <a:effectLst/>
                          <a:latin typeface="Calibri" panose="020F0502020204030204" pitchFamily="34" charset="0"/>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en-ZA" sz="900" b="0" i="0" u="none" strike="noStrike">
                          <a:solidFill>
                            <a:srgbClr val="00000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en-ZA" sz="900" b="0" i="0" u="none" strike="noStrike">
                          <a:solidFill>
                            <a:srgbClr val="00000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3626296989"/>
                  </a:ext>
                </a:extLst>
              </a:tr>
              <a:tr h="1484129">
                <a:tc>
                  <a:txBody>
                    <a:bodyPr/>
                    <a:lstStyle/>
                    <a:p>
                      <a:pPr algn="l" fontAlgn="t"/>
                      <a:r>
                        <a:rPr lang="en-US" sz="900" b="0" i="0" u="none" strike="noStrike">
                          <a:solidFill>
                            <a:srgbClr val="000000"/>
                          </a:solidFill>
                          <a:effectLst/>
                          <a:latin typeface="Calibri" panose="020F0502020204030204" pitchFamily="34" charset="0"/>
                        </a:rPr>
                        <a:t>12. Number of monitoring reports on compliance to MDDA grant-in-aid contract produced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t"/>
                      <a:r>
                        <a:rPr lang="en-ZA" sz="900" b="0" i="0" u="none" strike="noStrike">
                          <a:solidFill>
                            <a:srgbClr val="000000"/>
                          </a:solidFill>
                          <a:effectLst/>
                          <a:latin typeface="Calibri" panose="020F0502020204030204" pitchFamily="34" charset="0"/>
                        </a:rPr>
                        <a:t>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en-ZA" sz="900" b="0" i="0" u="none" strike="noStrike">
                          <a:solidFill>
                            <a:srgbClr val="00000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ZA" sz="900" b="0" i="0" u="none" strike="noStrike" dirty="0">
                          <a:solidFill>
                            <a:srgbClr val="000000"/>
                          </a:solidFill>
                          <a:effectLst/>
                          <a:latin typeface="Calibri" panose="020F0502020204030204" pitchFamily="34" charset="0"/>
                        </a:rPr>
                        <a:t>Target achieved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3222025389"/>
                  </a:ext>
                </a:extLst>
              </a:tr>
              <a:tr h="519987">
                <a:tc>
                  <a:txBody>
                    <a:bodyPr/>
                    <a:lstStyle/>
                    <a:p>
                      <a:pPr algn="l" fontAlgn="t"/>
                      <a:r>
                        <a:rPr lang="en-US" sz="900" b="0" i="0" u="none" strike="noStrike">
                          <a:solidFill>
                            <a:srgbClr val="000000"/>
                          </a:solidFill>
                          <a:effectLst/>
                          <a:latin typeface="Calibri" panose="020F0502020204030204" pitchFamily="34" charset="0"/>
                        </a:rPr>
                        <a:t>13. Number of evaluation reports produced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t"/>
                      <a:r>
                        <a:rPr lang="en-ZA" sz="900" b="0" i="0" u="none" strike="noStrike">
                          <a:solidFill>
                            <a:srgbClr val="000000"/>
                          </a:solidFill>
                          <a:effectLst/>
                          <a:latin typeface="Calibri" panose="020F0502020204030204" pitchFamily="34" charset="0"/>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en-ZA" sz="900" b="0" i="0" u="none" strike="noStrike">
                          <a:solidFill>
                            <a:srgbClr val="00000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en-ZA" sz="900" b="0" i="0" u="none" strike="noStrike" dirty="0">
                          <a:solidFill>
                            <a:srgbClr val="00000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2887205943"/>
                  </a:ext>
                </a:extLst>
              </a:tr>
            </a:tbl>
          </a:graphicData>
        </a:graphic>
      </p:graphicFrame>
    </p:spTree>
    <p:extLst>
      <p:ext uri="{BB962C8B-B14F-4D97-AF65-F5344CB8AC3E}">
        <p14:creationId xmlns:p14="http://schemas.microsoft.com/office/powerpoint/2010/main" xmlns="" val="308728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C675CC-1ADC-4252-BC25-D7E8E4224F32}"/>
              </a:ext>
            </a:extLst>
          </p:cNvPr>
          <p:cNvSpPr>
            <a:spLocks noGrp="1"/>
          </p:cNvSpPr>
          <p:nvPr>
            <p:ph type="title"/>
          </p:nvPr>
        </p:nvSpPr>
        <p:spPr/>
        <p:txBody>
          <a:bodyPr/>
          <a:lstStyle/>
          <a:p>
            <a:pPr algn="ctr"/>
            <a:r>
              <a:rPr lang="en-GB" altLang="zh-CN" sz="1800" dirty="0" bmk="_Toc22309685">
                <a:ea typeface="Times New Roman" panose="02020603050405020304" pitchFamily="18" charset="0"/>
              </a:rPr>
              <a:t>Programme 2: Grant and Seed Funding</a:t>
            </a:r>
            <a:r>
              <a:rPr lang="en-GB" altLang="zh-CN" sz="2400" dirty="0" bmk="_Toc22309685">
                <a:ea typeface="Times New Roman" panose="02020603050405020304" pitchFamily="18" charset="0"/>
              </a:rPr>
              <a:t/>
            </a:r>
            <a:br>
              <a:rPr lang="en-GB" altLang="zh-CN" sz="2400" dirty="0" bmk="_Toc22309685">
                <a:ea typeface="Times New Roman" panose="02020603050405020304" pitchFamily="18" charset="0"/>
              </a:rPr>
            </a:br>
            <a:r>
              <a:rPr lang="en-GB" altLang="zh-CN" sz="1500" dirty="0" bmk="_Toc22309685">
                <a:solidFill>
                  <a:prstClr val="black"/>
                </a:solidFill>
                <a:ea typeface="Times New Roman" panose="02020603050405020304" pitchFamily="18" charset="0"/>
              </a:rPr>
              <a:t>Sub-programme: Monitoring and Evaluation</a:t>
            </a:r>
            <a:endParaRPr lang="en-ZA" sz="2400" dirty="0"/>
          </a:p>
        </p:txBody>
      </p:sp>
      <p:sp>
        <p:nvSpPr>
          <p:cNvPr id="3" name="Slide Number Placeholder 2">
            <a:extLst>
              <a:ext uri="{FF2B5EF4-FFF2-40B4-BE49-F238E27FC236}">
                <a16:creationId xmlns:a16="http://schemas.microsoft.com/office/drawing/2014/main" xmlns="" id="{E2ED1CDB-5C52-4492-ABF1-BB78C8B73A00}"/>
              </a:ext>
            </a:extLst>
          </p:cNvPr>
          <p:cNvSpPr>
            <a:spLocks noGrp="1"/>
          </p:cNvSpPr>
          <p:nvPr>
            <p:ph type="sldNum" sz="quarter" idx="12"/>
          </p:nvPr>
        </p:nvSpPr>
        <p:spPr/>
        <p:txBody>
          <a:bodyPr/>
          <a:lstStyle/>
          <a:p>
            <a:pPr>
              <a:defRPr/>
            </a:pPr>
            <a:fld id="{25E0BFFC-8D92-4980-80AF-4F6590FB2DB3}" type="slidenum">
              <a:rPr lang="en-US">
                <a:solidFill>
                  <a:prstClr val="black">
                    <a:tint val="75000"/>
                  </a:prstClr>
                </a:solidFill>
              </a:rPr>
              <a:pPr>
                <a:defRPr/>
              </a:pPr>
              <a:t>29</a:t>
            </a:fld>
            <a:endParaRPr lang="en-US" dirty="0">
              <a:solidFill>
                <a:prstClr val="black">
                  <a:tint val="75000"/>
                </a:prstClr>
              </a:solidFill>
            </a:endParaRPr>
          </a:p>
        </p:txBody>
      </p:sp>
      <p:graphicFrame>
        <p:nvGraphicFramePr>
          <p:cNvPr id="6" name="Table 5">
            <a:extLst>
              <a:ext uri="{FF2B5EF4-FFF2-40B4-BE49-F238E27FC236}">
                <a16:creationId xmlns:a16="http://schemas.microsoft.com/office/drawing/2014/main" xmlns="" id="{4F156883-F409-4F88-2C19-FE6B2F0FCC2A}"/>
              </a:ext>
            </a:extLst>
          </p:cNvPr>
          <p:cNvGraphicFramePr>
            <a:graphicFrameLocks noGrp="1"/>
          </p:cNvGraphicFramePr>
          <p:nvPr>
            <p:extLst>
              <p:ext uri="{D42A27DB-BD31-4B8C-83A1-F6EECF244321}">
                <p14:modId xmlns:p14="http://schemas.microsoft.com/office/powerpoint/2010/main" xmlns="" val="1080018329"/>
              </p:ext>
            </p:extLst>
          </p:nvPr>
        </p:nvGraphicFramePr>
        <p:xfrm>
          <a:off x="251520" y="1340769"/>
          <a:ext cx="8712969" cy="4968551"/>
        </p:xfrm>
        <a:graphic>
          <a:graphicData uri="http://schemas.openxmlformats.org/drawingml/2006/table">
            <a:tbl>
              <a:tblPr/>
              <a:tblGrid>
                <a:gridCol w="1454307">
                  <a:extLst>
                    <a:ext uri="{9D8B030D-6E8A-4147-A177-3AD203B41FA5}">
                      <a16:colId xmlns:a16="http://schemas.microsoft.com/office/drawing/2014/main" xmlns="" val="1837863797"/>
                    </a:ext>
                  </a:extLst>
                </a:gridCol>
                <a:gridCol w="1364216">
                  <a:extLst>
                    <a:ext uri="{9D8B030D-6E8A-4147-A177-3AD203B41FA5}">
                      <a16:colId xmlns:a16="http://schemas.microsoft.com/office/drawing/2014/main" xmlns="" val="3984010956"/>
                    </a:ext>
                  </a:extLst>
                </a:gridCol>
                <a:gridCol w="1454307">
                  <a:extLst>
                    <a:ext uri="{9D8B030D-6E8A-4147-A177-3AD203B41FA5}">
                      <a16:colId xmlns:a16="http://schemas.microsoft.com/office/drawing/2014/main" xmlns="" val="2378670006"/>
                    </a:ext>
                  </a:extLst>
                </a:gridCol>
                <a:gridCol w="1299867">
                  <a:extLst>
                    <a:ext uri="{9D8B030D-6E8A-4147-A177-3AD203B41FA5}">
                      <a16:colId xmlns:a16="http://schemas.microsoft.com/office/drawing/2014/main" xmlns="" val="2912150638"/>
                    </a:ext>
                  </a:extLst>
                </a:gridCol>
                <a:gridCol w="1557266">
                  <a:extLst>
                    <a:ext uri="{9D8B030D-6E8A-4147-A177-3AD203B41FA5}">
                      <a16:colId xmlns:a16="http://schemas.microsoft.com/office/drawing/2014/main" xmlns="" val="719586391"/>
                    </a:ext>
                  </a:extLst>
                </a:gridCol>
                <a:gridCol w="1583006">
                  <a:extLst>
                    <a:ext uri="{9D8B030D-6E8A-4147-A177-3AD203B41FA5}">
                      <a16:colId xmlns:a16="http://schemas.microsoft.com/office/drawing/2014/main" xmlns="" val="2237098533"/>
                    </a:ext>
                  </a:extLst>
                </a:gridCol>
              </a:tblGrid>
              <a:tr h="649983">
                <a:tc rowSpan="2">
                  <a:txBody>
                    <a:bodyPr/>
                    <a:lstStyle/>
                    <a:p>
                      <a:pPr algn="ctr" fontAlgn="b"/>
                      <a:r>
                        <a:rPr lang="en-ZA" sz="900" b="1" i="0" u="none" strike="noStrike">
                          <a:solidFill>
                            <a:srgbClr val="000000"/>
                          </a:solidFill>
                          <a:effectLst/>
                          <a:latin typeface="Calibri" panose="020F0502020204030204" pitchFamily="34" charset="0"/>
                        </a:rPr>
                        <a:t>Output Indicator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b"/>
                      <a:r>
                        <a:rPr lang="en-ZA" sz="900" b="1" i="0" u="none" strike="noStrike">
                          <a:solidFill>
                            <a:srgbClr val="000000"/>
                          </a:solidFill>
                          <a:effectLst/>
                          <a:latin typeface="Calibri" panose="020F0502020204030204" pitchFamily="34" charset="0"/>
                        </a:rPr>
                        <a:t>Annual Target 2021/22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gridSpan="2">
                  <a:txBody>
                    <a:bodyPr/>
                    <a:lstStyle/>
                    <a:p>
                      <a:pPr algn="ctr" fontAlgn="b"/>
                      <a:r>
                        <a:rPr lang="en-ZA" sz="900" b="1" i="0" u="none" strike="noStrike" dirty="0">
                          <a:solidFill>
                            <a:srgbClr val="000000"/>
                          </a:solidFill>
                          <a:effectLst/>
                          <a:latin typeface="Calibri" panose="020F0502020204030204" pitchFamily="34" charset="0"/>
                        </a:rPr>
                        <a:t>Q4 Performance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rowSpan="2">
                  <a:txBody>
                    <a:bodyPr/>
                    <a:lstStyle/>
                    <a:p>
                      <a:pPr algn="ctr" fontAlgn="b"/>
                      <a:r>
                        <a:rPr lang="en-ZA" sz="900" b="1" i="0" u="none" strike="noStrike">
                          <a:solidFill>
                            <a:srgbClr val="000000"/>
                          </a:solidFill>
                          <a:effectLst/>
                          <a:latin typeface="Calibri" panose="020F0502020204030204" pitchFamily="34" charset="0"/>
                        </a:rPr>
                        <a:t>Reason for Variance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b"/>
                      <a:r>
                        <a:rPr lang="en-ZA" sz="900" b="1" i="0" u="none" strike="noStrike">
                          <a:solidFill>
                            <a:srgbClr val="000000"/>
                          </a:solidFill>
                          <a:effectLst/>
                          <a:latin typeface="Calibri" panose="020F0502020204030204" pitchFamily="34" charset="0"/>
                        </a:rPr>
                        <a:t>Corrective Action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xmlns="" val="2293547740"/>
                  </a:ext>
                </a:extLst>
              </a:tr>
              <a:tr h="314159">
                <a:tc vMerge="1">
                  <a:txBody>
                    <a:bodyPr/>
                    <a:lstStyle/>
                    <a:p>
                      <a:endParaRPr lang="en-ZA"/>
                    </a:p>
                  </a:txBody>
                  <a:tcPr/>
                </a:tc>
                <a:tc vMerge="1">
                  <a:txBody>
                    <a:bodyPr/>
                    <a:lstStyle/>
                    <a:p>
                      <a:endParaRPr lang="en-ZA"/>
                    </a:p>
                  </a:txBody>
                  <a:tcPr/>
                </a:tc>
                <a:tc>
                  <a:txBody>
                    <a:bodyPr/>
                    <a:lstStyle/>
                    <a:p>
                      <a:pPr algn="ctr" fontAlgn="ctr"/>
                      <a:r>
                        <a:rPr lang="en-ZA" sz="900" b="1" i="0" u="none" strike="noStrike" dirty="0">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ZA" sz="9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440878702"/>
                  </a:ext>
                </a:extLst>
              </a:tr>
              <a:tr h="314159">
                <a:tc gridSpan="6">
                  <a:txBody>
                    <a:bodyPr/>
                    <a:lstStyle/>
                    <a:p>
                      <a:pPr algn="l" fontAlgn="b"/>
                      <a:r>
                        <a:rPr lang="en-US" sz="900" b="1" i="0" u="none" strike="noStrike" dirty="0">
                          <a:solidFill>
                            <a:srgbClr val="000000"/>
                          </a:solidFill>
                          <a:effectLst/>
                          <a:latin typeface="Calibri" panose="020F0502020204030204" pitchFamily="34" charset="0"/>
                        </a:rPr>
                        <a:t>Programme 2: Grant and Seed Funding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113295266"/>
                  </a:ext>
                </a:extLst>
              </a:tr>
              <a:tr h="314159">
                <a:tc gridSpan="6">
                  <a:txBody>
                    <a:bodyPr/>
                    <a:lstStyle/>
                    <a:p>
                      <a:pPr algn="l" fontAlgn="b"/>
                      <a:r>
                        <a:rPr lang="en-US" sz="900" b="1" i="0" u="none" strike="noStrike" dirty="0">
                          <a:solidFill>
                            <a:srgbClr val="000000"/>
                          </a:solidFill>
                          <a:effectLst/>
                          <a:latin typeface="Calibri" panose="020F0502020204030204" pitchFamily="34" charset="0"/>
                        </a:rPr>
                        <a:t>Sub-</a:t>
                      </a:r>
                      <a:r>
                        <a:rPr lang="en-US" sz="900" b="1" i="0" u="none" strike="noStrike" dirty="0" err="1">
                          <a:solidFill>
                            <a:srgbClr val="000000"/>
                          </a:solidFill>
                          <a:effectLst/>
                          <a:latin typeface="Calibri" panose="020F0502020204030204" pitchFamily="34" charset="0"/>
                        </a:rPr>
                        <a:t>programme</a:t>
                      </a:r>
                      <a:r>
                        <a:rPr lang="en-US" sz="900" b="1" i="0" u="none" strike="noStrike" dirty="0">
                          <a:solidFill>
                            <a:srgbClr val="000000"/>
                          </a:solidFill>
                          <a:effectLst/>
                          <a:latin typeface="Calibri" panose="020F0502020204030204" pitchFamily="34" charset="0"/>
                        </a:rPr>
                        <a:t> 2.2: Monitoring and Evaluation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812402861"/>
                  </a:ext>
                </a:extLst>
              </a:tr>
              <a:tr h="1299968">
                <a:tc>
                  <a:txBody>
                    <a:bodyPr/>
                    <a:lstStyle/>
                    <a:p>
                      <a:pPr algn="l" fontAlgn="t"/>
                      <a:r>
                        <a:rPr lang="en-US" sz="900" b="0" i="0" u="none" strike="noStrike">
                          <a:solidFill>
                            <a:srgbClr val="000000"/>
                          </a:solidFill>
                          <a:effectLst/>
                          <a:latin typeface="Calibri" panose="020F0502020204030204" pitchFamily="34" charset="0"/>
                        </a:rPr>
                        <a:t>11. Annual evaluation report on funded projects identifying thematic findings from M&amp;E reports approved by the Board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t"/>
                      <a:r>
                        <a:rPr lang="en-ZA" sz="900" b="0" i="0" u="none" strike="noStrike">
                          <a:solidFill>
                            <a:srgbClr val="000000"/>
                          </a:solidFill>
                          <a:effectLst/>
                          <a:latin typeface="Calibri" panose="020F0502020204030204" pitchFamily="34" charset="0"/>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0" algn="l" defTabSz="914377" rtl="0" eaLnBrk="1" fontAlgn="t" latinLnBrk="0" hangingPunct="1"/>
                      <a:r>
                        <a:rPr lang="en-ZA" sz="900" b="0" i="0" u="none" strike="noStrike" kern="1200" dirty="0">
                          <a:solidFill>
                            <a:srgbClr val="000000"/>
                          </a:solidFill>
                          <a:effectLst/>
                          <a:latin typeface="Calibri" panose="020F0502020204030204" pitchFamily="34" charset="0"/>
                          <a:ea typeface="+mn-ea"/>
                          <a:cs typeface="+mn-cs"/>
                        </a:rPr>
                        <a:t>Final annual evaluation report approved by the Board</a:t>
                      </a: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0" algn="l" defTabSz="914377" rtl="0" eaLnBrk="1" fontAlgn="t" latinLnBrk="0" hangingPunct="1"/>
                      <a:r>
                        <a:rPr lang="en-ZA" sz="900" b="0" i="0" u="none" strike="noStrike" kern="1200" dirty="0">
                          <a:solidFill>
                            <a:srgbClr val="000000"/>
                          </a:solidFill>
                          <a:effectLst/>
                          <a:latin typeface="Calibri" panose="020F0502020204030204" pitchFamily="34" charset="0"/>
                          <a:ea typeface="+mn-ea"/>
                          <a:cs typeface="+mn-cs"/>
                        </a:rPr>
                        <a:t>0</a:t>
                      </a: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0" algn="l" defTabSz="914377" rtl="0" eaLnBrk="1" fontAlgn="t" latinLnBrk="0" hangingPunct="1"/>
                      <a:r>
                        <a:rPr lang="en-US" sz="900" b="0" i="0" u="none" strike="noStrike" kern="1200" dirty="0">
                          <a:solidFill>
                            <a:srgbClr val="000000"/>
                          </a:solidFill>
                          <a:effectLst/>
                          <a:latin typeface="Calibri" panose="020F0502020204030204" pitchFamily="34" charset="0"/>
                          <a:ea typeface="+mn-ea"/>
                          <a:cs typeface="+mn-cs"/>
                        </a:rPr>
                        <a:t>The final annual evaluation report was earmarked to be produced at the end of March 2022; however, the board is sitting on 22 April 2022.</a:t>
                      </a:r>
                      <a:endParaRPr lang="en-ZA" sz="900" b="0" i="0" u="none" strike="noStrike" kern="1200" dirty="0">
                        <a:solidFill>
                          <a:srgbClr val="000000"/>
                        </a:solidFill>
                        <a:effectLst/>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0" algn="l" defTabSz="914377" rtl="0" eaLnBrk="1" fontAlgn="t" latinLnBrk="0" hangingPunct="1"/>
                      <a:r>
                        <a:rPr lang="en-US" sz="900" b="0" i="0" u="none" strike="noStrike" kern="1200" dirty="0">
                          <a:solidFill>
                            <a:srgbClr val="000000"/>
                          </a:solidFill>
                          <a:effectLst/>
                          <a:latin typeface="Calibri" panose="020F0502020204030204" pitchFamily="34" charset="0"/>
                          <a:ea typeface="+mn-ea"/>
                          <a:cs typeface="+mn-cs"/>
                        </a:rPr>
                        <a:t>The future report will be in line with the board meeting schedule. Target not achieved.</a:t>
                      </a:r>
                      <a:endParaRPr lang="en-ZA" sz="900" b="0" i="0" u="none" strike="noStrike" kern="1200" dirty="0">
                        <a:solidFill>
                          <a:srgbClr val="000000"/>
                        </a:solidFill>
                        <a:effectLst/>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3626296989"/>
                  </a:ext>
                </a:extLst>
              </a:tr>
              <a:tr h="1484129">
                <a:tc>
                  <a:txBody>
                    <a:bodyPr/>
                    <a:lstStyle/>
                    <a:p>
                      <a:pPr algn="l" fontAlgn="t"/>
                      <a:r>
                        <a:rPr lang="en-US" sz="900" b="0" i="0" u="none" strike="noStrike">
                          <a:solidFill>
                            <a:srgbClr val="000000"/>
                          </a:solidFill>
                          <a:effectLst/>
                          <a:latin typeface="Calibri" panose="020F0502020204030204" pitchFamily="34" charset="0"/>
                        </a:rPr>
                        <a:t>12. Number of monitoring reports on compliance to MDDA grant-in-aid contract produced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t"/>
                      <a:r>
                        <a:rPr lang="en-ZA" sz="900" b="0" i="0" u="none" strike="noStrike">
                          <a:solidFill>
                            <a:srgbClr val="000000"/>
                          </a:solidFill>
                          <a:effectLst/>
                          <a:latin typeface="Calibri" panose="020F0502020204030204" pitchFamily="34" charset="0"/>
                        </a:rPr>
                        <a:t>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0" algn="l" defTabSz="914377" rtl="0" eaLnBrk="1" fontAlgn="t" latinLnBrk="0" hangingPunct="1"/>
                      <a:r>
                        <a:rPr lang="en-ZA" sz="900" b="0" i="0" u="none" strike="noStrike" kern="1200">
                          <a:solidFill>
                            <a:srgbClr val="000000"/>
                          </a:solidFill>
                          <a:effectLst/>
                          <a:latin typeface="Calibri" panose="020F0502020204030204" pitchFamily="34" charset="0"/>
                          <a:ea typeface="+mn-ea"/>
                          <a:cs typeface="+mn-cs"/>
                        </a:rPr>
                        <a:t>5</a:t>
                      </a: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0" algn="l" defTabSz="914377" rtl="0" eaLnBrk="1" fontAlgn="t" latinLnBrk="0" hangingPunct="1"/>
                      <a:r>
                        <a:rPr lang="en-ZA" sz="900" b="0" i="0" u="none" strike="noStrike" kern="1200">
                          <a:solidFill>
                            <a:srgbClr val="000000"/>
                          </a:solidFill>
                          <a:effectLst/>
                          <a:latin typeface="Calibri" panose="020F0502020204030204" pitchFamily="34" charset="0"/>
                          <a:ea typeface="+mn-ea"/>
                          <a:cs typeface="+mn-cs"/>
                        </a:rPr>
                        <a:t>6</a:t>
                      </a: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0" algn="l" defTabSz="914377" rtl="0" eaLnBrk="1" fontAlgn="t" latinLnBrk="0" hangingPunct="1"/>
                      <a:r>
                        <a:rPr lang="en-US" sz="900" b="0" i="0" u="none" strike="noStrike" kern="1200" dirty="0">
                          <a:solidFill>
                            <a:srgbClr val="000000"/>
                          </a:solidFill>
                          <a:effectLst/>
                          <a:latin typeface="Calibri" panose="020F0502020204030204" pitchFamily="34" charset="0"/>
                          <a:ea typeface="+mn-ea"/>
                          <a:cs typeface="+mn-cs"/>
                        </a:rPr>
                        <a:t>Relaxation of COVID-19 regulations enabled the Unit to cover more projects on-site visits conducted</a:t>
                      </a:r>
                      <a:endParaRPr lang="en-ZA" sz="900" b="0" i="0" u="none" strike="noStrike" kern="1200" dirty="0">
                        <a:solidFill>
                          <a:srgbClr val="000000"/>
                        </a:solidFill>
                        <a:effectLst/>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0" algn="l" defTabSz="914377" rtl="0" eaLnBrk="1" fontAlgn="t" latinLnBrk="0" hangingPunct="1"/>
                      <a:r>
                        <a:rPr lang="en-ZA" sz="900" b="0" i="0" u="none" strike="noStrike" kern="1200" dirty="0">
                          <a:solidFill>
                            <a:srgbClr val="000000"/>
                          </a:solidFill>
                          <a:effectLst/>
                          <a:latin typeface="Calibri" panose="020F0502020204030204" pitchFamily="34" charset="0"/>
                          <a:ea typeface="+mn-ea"/>
                          <a:cs typeface="+mn-cs"/>
                        </a:rPr>
                        <a:t>Target achieved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3222025389"/>
                  </a:ext>
                </a:extLst>
              </a:tr>
              <a:tr h="591994">
                <a:tc>
                  <a:txBody>
                    <a:bodyPr/>
                    <a:lstStyle/>
                    <a:p>
                      <a:pPr algn="l" fontAlgn="t"/>
                      <a:r>
                        <a:rPr lang="en-US" sz="900" b="0" i="0" u="none" strike="noStrike">
                          <a:solidFill>
                            <a:srgbClr val="000000"/>
                          </a:solidFill>
                          <a:effectLst/>
                          <a:latin typeface="Calibri" panose="020F0502020204030204" pitchFamily="34" charset="0"/>
                        </a:rPr>
                        <a:t>13. Number of evaluation reports produced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t"/>
                      <a:r>
                        <a:rPr lang="en-ZA" sz="900" b="0" i="0" u="none" strike="noStrike">
                          <a:solidFill>
                            <a:srgbClr val="000000"/>
                          </a:solidFill>
                          <a:effectLst/>
                          <a:latin typeface="Calibri" panose="020F0502020204030204" pitchFamily="34" charset="0"/>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0" algn="l" defTabSz="914377" rtl="0" eaLnBrk="1" fontAlgn="t" latinLnBrk="0" hangingPunct="1"/>
                      <a:r>
                        <a:rPr lang="en-ZA" sz="900" b="0" i="0" u="none" strike="noStrike" kern="1200" dirty="0">
                          <a:solidFill>
                            <a:srgbClr val="000000"/>
                          </a:solidFill>
                          <a:effectLst/>
                          <a:latin typeface="Calibri" panose="020F0502020204030204" pitchFamily="34" charset="0"/>
                          <a:ea typeface="+mn-ea"/>
                          <a:cs typeface="+mn-cs"/>
                        </a:rPr>
                        <a:t>1</a:t>
                      </a: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0" algn="l" defTabSz="914377" rtl="0" eaLnBrk="1" fontAlgn="t" latinLnBrk="0" hangingPunct="1"/>
                      <a:r>
                        <a:rPr lang="en-ZA" sz="900" b="0" i="0" u="none" strike="noStrike" kern="1200" dirty="0">
                          <a:solidFill>
                            <a:srgbClr val="000000"/>
                          </a:solidFill>
                          <a:effectLst/>
                          <a:latin typeface="Calibri" panose="020F0502020204030204" pitchFamily="34" charset="0"/>
                          <a:ea typeface="+mn-ea"/>
                          <a:cs typeface="+mn-cs"/>
                        </a:rPr>
                        <a:t>1</a:t>
                      </a: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0" algn="l" defTabSz="914377" rtl="0" eaLnBrk="1" fontAlgn="t" latinLnBrk="0" hangingPunct="1"/>
                      <a:r>
                        <a:rPr lang="en-ZA" sz="900" b="0" i="0" u="none" strike="noStrike" kern="1200" dirty="0">
                          <a:solidFill>
                            <a:srgbClr val="000000"/>
                          </a:solidFill>
                          <a:effectLst/>
                          <a:latin typeface="Calibri" panose="020F0502020204030204" pitchFamily="34" charset="0"/>
                          <a:ea typeface="+mn-ea"/>
                          <a:cs typeface="+mn-cs"/>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0" algn="l" defTabSz="914377" rtl="0" eaLnBrk="1" fontAlgn="t" latinLnBrk="0" hangingPunct="1"/>
                      <a:r>
                        <a:rPr lang="en-ZA" sz="900" b="0" i="0" u="none" strike="noStrike" kern="1200" dirty="0">
                          <a:solidFill>
                            <a:srgbClr val="000000"/>
                          </a:solidFill>
                          <a:effectLst/>
                          <a:latin typeface="Calibri" panose="020F0502020204030204" pitchFamily="34" charset="0"/>
                          <a:ea typeface="+mn-ea"/>
                          <a:cs typeface="+mn-cs"/>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2887205943"/>
                  </a:ext>
                </a:extLst>
              </a:tr>
            </a:tbl>
          </a:graphicData>
        </a:graphic>
      </p:graphicFrame>
    </p:spTree>
    <p:extLst>
      <p:ext uri="{BB962C8B-B14F-4D97-AF65-F5344CB8AC3E}">
        <p14:creationId xmlns:p14="http://schemas.microsoft.com/office/powerpoint/2010/main" xmlns="" val="306650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BA7AC0-88D6-4ECC-B234-5F75E5AE2763}"/>
              </a:ext>
            </a:extLst>
          </p:cNvPr>
          <p:cNvSpPr>
            <a:spLocks noGrp="1"/>
          </p:cNvSpPr>
          <p:nvPr>
            <p:ph type="title"/>
          </p:nvPr>
        </p:nvSpPr>
        <p:spPr/>
        <p:txBody>
          <a:bodyPr/>
          <a:lstStyle/>
          <a:p>
            <a:pPr algn="ctr"/>
            <a:r>
              <a:rPr lang="en-ZA" sz="1800" dirty="0"/>
              <a:t>Introduction</a:t>
            </a:r>
          </a:p>
        </p:txBody>
      </p:sp>
      <p:sp>
        <p:nvSpPr>
          <p:cNvPr id="4" name="Slide Number Placeholder 3"/>
          <p:cNvSpPr>
            <a:spLocks noGrp="1"/>
          </p:cNvSpPr>
          <p:nvPr>
            <p:ph type="sldNum" sz="quarter" idx="12"/>
          </p:nvPr>
        </p:nvSpPr>
        <p:spPr/>
        <p:txBody>
          <a:bodyPr/>
          <a:lstStyle/>
          <a:p>
            <a:pPr>
              <a:defRPr/>
            </a:pPr>
            <a:fld id="{16B99FE7-67B7-4BBE-9EFC-886B802F219B}" type="slidenum">
              <a:rPr lang="en-US" sz="900">
                <a:solidFill>
                  <a:srgbClr val="4F271C">
                    <a:shade val="90000"/>
                  </a:srgbClr>
                </a:solidFill>
                <a:latin typeface="Calibri"/>
              </a:rPr>
              <a:pPr>
                <a:defRPr/>
              </a:pPr>
              <a:t>3</a:t>
            </a:fld>
            <a:endParaRPr lang="en-US" sz="900" dirty="0">
              <a:solidFill>
                <a:srgbClr val="4F271C">
                  <a:shade val="90000"/>
                </a:srgbClr>
              </a:solidFill>
              <a:latin typeface="Calibri"/>
            </a:endParaRPr>
          </a:p>
        </p:txBody>
      </p:sp>
      <p:graphicFrame>
        <p:nvGraphicFramePr>
          <p:cNvPr id="16" name="Chart 15"/>
          <p:cNvGraphicFramePr>
            <a:graphicFrameLocks/>
          </p:cNvGraphicFramePr>
          <p:nvPr/>
        </p:nvGraphicFramePr>
        <p:xfrm>
          <a:off x="4577583" y="3610942"/>
          <a:ext cx="3429000" cy="20574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xmlns="" id="{7147110C-E4AA-F568-841A-CCF1B9E826E8}"/>
              </a:ext>
            </a:extLst>
          </p:cNvPr>
          <p:cNvSpPr/>
          <p:nvPr/>
        </p:nvSpPr>
        <p:spPr>
          <a:xfrm>
            <a:off x="-16772" y="1337450"/>
            <a:ext cx="8765236" cy="5018904"/>
          </a:xfrm>
          <a:prstGeom prst="rect">
            <a:avLst/>
          </a:prstGeom>
        </p:spPr>
        <p:txBody>
          <a:bodyPr vert="horz" lIns="91440" tIns="45720" rIns="91440" bIns="45720" rtlCol="0">
            <a:noAutofit/>
          </a:bodyPr>
          <a:lstStyle/>
          <a:p>
            <a:pPr marL="742950" marR="0" lvl="1" indent="-285750" algn="just" defTabSz="457200" rtl="0" eaLnBrk="1" fontAlgn="auto" latinLnBrk="0" hangingPunct="1">
              <a:lnSpc>
                <a:spcPct val="115000"/>
              </a:lnSpc>
              <a:spcBef>
                <a:spcPct val="20000"/>
              </a:spcBef>
              <a:spcAft>
                <a:spcPts val="0"/>
              </a:spcAft>
              <a:buClr>
                <a:srgbClr val="F79646">
                  <a:lumMod val="75000"/>
                </a:srgbClr>
              </a:buClr>
              <a:buSzPct val="200000"/>
              <a:buFont typeface="Arial" panose="020B0604020202020204" pitchFamily="34" charset="0"/>
              <a:buChar char="•"/>
              <a:tabLst>
                <a:tab pos="457200" algn="l"/>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The legal requirement related to the production of quarterly performance reports is reflected in the Treasury Regulations. Section 5.3.1, which states that </a:t>
            </a:r>
            <a:r>
              <a:rPr kumimoji="0" lang="en-ZA" sz="16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the Accounting Officer of an institution must establish procedures for quarterly reporting to the Executive Authority to facilitate effective performance monitoring, evaluation and corrective action.</a:t>
            </a:r>
          </a:p>
          <a:p>
            <a:pPr marL="171450" marR="0" lvl="0" indent="-171450" algn="l" defTabSz="457200" rtl="0" eaLnBrk="1" fontAlgn="auto" latinLnBrk="0" hangingPunct="1">
              <a:lnSpc>
                <a:spcPct val="100000"/>
              </a:lnSpc>
              <a:spcBef>
                <a:spcPct val="20000"/>
              </a:spcBef>
              <a:spcAft>
                <a:spcPts val="0"/>
              </a:spcAft>
              <a:buClr>
                <a:srgbClr val="F79646">
                  <a:lumMod val="75000"/>
                </a:srgbClr>
              </a:buClr>
              <a:buSzPct val="200000"/>
              <a:buFont typeface="Arial" panose="020B0604020202020204" pitchFamily="34" charset="0"/>
              <a:buChar char="•"/>
              <a:tabLst/>
              <a:defRPr/>
            </a:pPr>
            <a:endPar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defTabSz="457200" rtl="0" eaLnBrk="1" fontAlgn="auto" latinLnBrk="0" hangingPunct="1">
              <a:lnSpc>
                <a:spcPct val="115000"/>
              </a:lnSpc>
              <a:spcBef>
                <a:spcPct val="20000"/>
              </a:spcBef>
              <a:spcAft>
                <a:spcPts val="0"/>
              </a:spcAft>
              <a:buClr>
                <a:srgbClr val="F79646">
                  <a:lumMod val="75000"/>
                </a:srgbClr>
              </a:buClr>
              <a:buSzPct val="200000"/>
              <a:buFont typeface="Arial" panose="020B0604020202020204" pitchFamily="34" charset="0"/>
              <a:buChar char="•"/>
              <a:tabLst>
                <a:tab pos="457200" algn="l"/>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Quarterly performance reports function as an ‘early warning system’ to alert departments to areas of weak performance, potential problems and where corrective action is required. This in-year monitoring report also serves as an oversight tool to the Department of Planning, Monitoring and Evaluation (DPME) and National Treasury (NT) and, as a management tool for departments.</a:t>
            </a:r>
          </a:p>
          <a:p>
            <a:pPr marL="628650" marR="0" lvl="1" indent="-171450" algn="just" defTabSz="457200" rtl="0" eaLnBrk="1" fontAlgn="auto" latinLnBrk="0" hangingPunct="1">
              <a:lnSpc>
                <a:spcPct val="115000"/>
              </a:lnSpc>
              <a:spcBef>
                <a:spcPct val="20000"/>
              </a:spcBef>
              <a:spcAft>
                <a:spcPts val="0"/>
              </a:spcAft>
              <a:buClr>
                <a:srgbClr val="F79646">
                  <a:lumMod val="75000"/>
                </a:srgbClr>
              </a:buClr>
              <a:buSzPct val="200000"/>
              <a:buFont typeface="Arial" panose="020B0604020202020204" pitchFamily="34" charset="0"/>
              <a:buChar char="•"/>
              <a:tabLst>
                <a:tab pos="457200" algn="l"/>
              </a:tabLst>
              <a:defRPr/>
            </a:pPr>
            <a:endPar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defTabSz="457200" rtl="0" eaLnBrk="1" fontAlgn="auto" latinLnBrk="0" hangingPunct="1">
              <a:lnSpc>
                <a:spcPct val="115000"/>
              </a:lnSpc>
              <a:spcBef>
                <a:spcPct val="20000"/>
              </a:spcBef>
              <a:spcAft>
                <a:spcPts val="0"/>
              </a:spcAft>
              <a:buClr>
                <a:srgbClr val="F79646">
                  <a:lumMod val="75000"/>
                </a:srgbClr>
              </a:buClr>
              <a:buSzPct val="200000"/>
              <a:buFont typeface="Arial" panose="020B0604020202020204" pitchFamily="34" charset="0"/>
              <a:buChar char="•"/>
              <a:tabLst>
                <a:tab pos="457200" algn="l"/>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The 2021/22 </a:t>
            </a:r>
            <a:r>
              <a:rPr lang="en-ZA"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Third and Fourth</a:t>
            </a: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Quarter Performance Report provides achievements against the targets set in the 2021/22 Annual Performance Plan. </a:t>
            </a:r>
          </a:p>
          <a:p>
            <a:pPr marL="628650" marR="0" lvl="1" indent="-171450" algn="just" defTabSz="457200" rtl="0" eaLnBrk="1" fontAlgn="auto" latinLnBrk="0" hangingPunct="1">
              <a:lnSpc>
                <a:spcPct val="115000"/>
              </a:lnSpc>
              <a:spcBef>
                <a:spcPct val="20000"/>
              </a:spcBef>
              <a:spcAft>
                <a:spcPts val="0"/>
              </a:spcAft>
              <a:buClr>
                <a:srgbClr val="F79646">
                  <a:lumMod val="75000"/>
                </a:srgbClr>
              </a:buClr>
              <a:buSzPct val="200000"/>
              <a:buFont typeface="Arial" panose="020B0604020202020204" pitchFamily="34" charset="0"/>
              <a:buChar char="•"/>
              <a:tabLst>
                <a:tab pos="457200" algn="l"/>
              </a:tabLst>
              <a:defRPr/>
            </a:pPr>
            <a:endPar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defTabSz="457200" rtl="0" eaLnBrk="1" fontAlgn="auto" latinLnBrk="0" hangingPunct="1">
              <a:lnSpc>
                <a:spcPct val="115000"/>
              </a:lnSpc>
              <a:spcBef>
                <a:spcPct val="20000"/>
              </a:spcBef>
              <a:spcAft>
                <a:spcPts val="0"/>
              </a:spcAft>
              <a:buClr>
                <a:srgbClr val="F79646">
                  <a:lumMod val="75000"/>
                </a:srgbClr>
              </a:buClr>
              <a:buSzPct val="200000"/>
              <a:buFont typeface="Arial" panose="020B0604020202020204" pitchFamily="34" charset="0"/>
              <a:buChar char="•"/>
              <a:tabLst>
                <a:tab pos="457200" algn="l"/>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The reported performance information has been verified by Internal Audit for validity and accuracy. </a:t>
            </a:r>
          </a:p>
        </p:txBody>
      </p:sp>
    </p:spTree>
    <p:extLst>
      <p:ext uri="{BB962C8B-B14F-4D97-AF65-F5344CB8AC3E}">
        <p14:creationId xmlns:p14="http://schemas.microsoft.com/office/powerpoint/2010/main" xmlns="" val="392813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D335CFF-1AAD-4E45-9A51-A8CB307C19EA}"/>
              </a:ext>
            </a:extLst>
          </p:cNvPr>
          <p:cNvSpPr>
            <a:spLocks noGrp="1"/>
          </p:cNvSpPr>
          <p:nvPr>
            <p:ph type="title"/>
          </p:nvPr>
        </p:nvSpPr>
        <p:spPr/>
        <p:txBody>
          <a:bodyPr/>
          <a:lstStyle/>
          <a:p>
            <a:pPr algn="ctr" defTabSz="342900" eaLnBrk="1" fontAlgn="auto" hangingPunct="1">
              <a:spcBef>
                <a:spcPts val="0"/>
              </a:spcBef>
              <a:spcAft>
                <a:spcPts val="0"/>
              </a:spcAft>
            </a:pPr>
            <a:r>
              <a:rPr lang="en-US" sz="1800" dirty="0">
                <a:ea typeface="+mn-ea"/>
              </a:rPr>
              <a:t>Programme 3: </a:t>
            </a:r>
            <a:r>
              <a:rPr lang="en-GB" sz="1800" dirty="0">
                <a:ea typeface="+mn-ea"/>
              </a:rPr>
              <a:t>Partnerships, Public Awareness and Advocacy</a:t>
            </a:r>
            <a:endParaRPr lang="en-ZA" sz="1800" dirty="0"/>
          </a:p>
        </p:txBody>
      </p:sp>
      <p:sp>
        <p:nvSpPr>
          <p:cNvPr id="4" name="Slide Number Placeholder 3"/>
          <p:cNvSpPr>
            <a:spLocks noGrp="1"/>
          </p:cNvSpPr>
          <p:nvPr>
            <p:ph type="sldNum" sz="quarter" idx="12"/>
          </p:nvPr>
        </p:nvSpPr>
        <p:spPr/>
        <p:txBody>
          <a:bodyPr/>
          <a:lstStyle/>
          <a:p>
            <a:pPr>
              <a:defRPr/>
            </a:pPr>
            <a:fld id="{16B99FE7-67B7-4BBE-9EFC-886B802F219B}" type="slidenum">
              <a:rPr lang="en-US" sz="900">
                <a:solidFill>
                  <a:srgbClr val="4F271C">
                    <a:shade val="90000"/>
                  </a:srgbClr>
                </a:solidFill>
                <a:latin typeface="Calibri"/>
              </a:rPr>
              <a:pPr>
                <a:defRPr/>
              </a:pPr>
              <a:t>30</a:t>
            </a:fld>
            <a:endParaRPr lang="en-US" sz="900" dirty="0">
              <a:solidFill>
                <a:srgbClr val="4F271C">
                  <a:shade val="90000"/>
                </a:srgbClr>
              </a:solidFill>
              <a:latin typeface="Calibri"/>
            </a:endParaRPr>
          </a:p>
        </p:txBody>
      </p:sp>
      <p:graphicFrame>
        <p:nvGraphicFramePr>
          <p:cNvPr id="5" name="Diagram 4">
            <a:extLst>
              <a:ext uri="{FF2B5EF4-FFF2-40B4-BE49-F238E27FC236}">
                <a16:creationId xmlns:a16="http://schemas.microsoft.com/office/drawing/2014/main" xmlns="" id="{A633E4C7-DA89-4747-80D7-E783CA160CEF}"/>
              </a:ext>
            </a:extLst>
          </p:cNvPr>
          <p:cNvGraphicFramePr/>
          <p:nvPr>
            <p:extLst>
              <p:ext uri="{D42A27DB-BD31-4B8C-83A1-F6EECF244321}">
                <p14:modId xmlns:p14="http://schemas.microsoft.com/office/powerpoint/2010/main" xmlns="" val="1411234518"/>
              </p:ext>
            </p:extLst>
          </p:nvPr>
        </p:nvGraphicFramePr>
        <p:xfrm>
          <a:off x="971600" y="1143000"/>
          <a:ext cx="7344816" cy="5213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8475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EAA371A-50C2-42F2-9313-29735E6E82DD}"/>
              </a:ext>
            </a:extLst>
          </p:cNvPr>
          <p:cNvSpPr>
            <a:spLocks noGrp="1"/>
          </p:cNvSpPr>
          <p:nvPr>
            <p:ph type="title"/>
          </p:nvPr>
        </p:nvSpPr>
        <p:spPr/>
        <p:txBody>
          <a:bodyPr/>
          <a:lstStyle/>
          <a:p>
            <a:pPr algn="ctr" defTabSz="134541"/>
            <a:r>
              <a:rPr lang="en-GB" sz="1800" kern="50" dirty="0">
                <a:ea typeface="Times New Roman" panose="02020603050405020304" pitchFamily="18" charset="0"/>
              </a:rPr>
              <a:t>Programme 3: Partnerships, Public Awareness And Advocacy</a:t>
            </a:r>
            <a:endParaRPr lang="en-ZA" sz="1800" dirty="0"/>
          </a:p>
        </p:txBody>
      </p:sp>
      <p:sp>
        <p:nvSpPr>
          <p:cNvPr id="4" name="Slide Number Placeholder 3"/>
          <p:cNvSpPr>
            <a:spLocks noGrp="1"/>
          </p:cNvSpPr>
          <p:nvPr>
            <p:ph type="sldNum" sz="quarter" idx="12"/>
          </p:nvPr>
        </p:nvSpPr>
        <p:spPr/>
        <p:txBody>
          <a:bodyPr/>
          <a:lstStyle/>
          <a:p>
            <a:pPr>
              <a:defRPr/>
            </a:pPr>
            <a:fld id="{16B99FE7-67B7-4BBE-9EFC-886B802F219B}" type="slidenum">
              <a:rPr lang="en-US">
                <a:solidFill>
                  <a:srgbClr val="4F271C">
                    <a:shade val="90000"/>
                  </a:srgbClr>
                </a:solidFill>
              </a:rPr>
              <a:pPr>
                <a:defRPr/>
              </a:pPr>
              <a:t>31</a:t>
            </a:fld>
            <a:endParaRPr lang="en-US" dirty="0">
              <a:solidFill>
                <a:srgbClr val="4F271C">
                  <a:shade val="90000"/>
                </a:srgbClr>
              </a:solidFill>
            </a:endParaRPr>
          </a:p>
        </p:txBody>
      </p:sp>
      <p:sp>
        <p:nvSpPr>
          <p:cNvPr id="13" name="Rectangle 1"/>
          <p:cNvSpPr>
            <a:spLocks noChangeArrowheads="1"/>
          </p:cNvSpPr>
          <p:nvPr/>
        </p:nvSpPr>
        <p:spPr bwMode="auto">
          <a:xfrm>
            <a:off x="1523377" y="1775422"/>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defRPr/>
            </a:pPr>
            <a:endParaRPr lang="en-US" sz="1350" dirty="0">
              <a:solidFill>
                <a:prstClr val="black"/>
              </a:solidFill>
              <a:latin typeface="Calibri"/>
            </a:endParaRPr>
          </a:p>
        </p:txBody>
      </p:sp>
      <p:sp>
        <p:nvSpPr>
          <p:cNvPr id="6" name="Rectangle 1"/>
          <p:cNvSpPr>
            <a:spLocks noChangeArrowheads="1"/>
          </p:cNvSpPr>
          <p:nvPr/>
        </p:nvSpPr>
        <p:spPr bwMode="auto">
          <a:xfrm>
            <a:off x="1439652" y="1558096"/>
            <a:ext cx="696077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defRPr/>
            </a:pPr>
            <a:endParaRPr lang="en-US" sz="1350" dirty="0">
              <a:solidFill>
                <a:prstClr val="black"/>
              </a:solidFill>
              <a:latin typeface="Calibri"/>
            </a:endParaRPr>
          </a:p>
        </p:txBody>
      </p:sp>
      <p:graphicFrame>
        <p:nvGraphicFramePr>
          <p:cNvPr id="8" name="Table 7">
            <a:extLst>
              <a:ext uri="{FF2B5EF4-FFF2-40B4-BE49-F238E27FC236}">
                <a16:creationId xmlns:a16="http://schemas.microsoft.com/office/drawing/2014/main" xmlns="" id="{3EAC9EB6-6110-3381-7DE8-3F3ED38C0240}"/>
              </a:ext>
            </a:extLst>
          </p:cNvPr>
          <p:cNvGraphicFramePr>
            <a:graphicFrameLocks noGrp="1"/>
          </p:cNvGraphicFramePr>
          <p:nvPr>
            <p:extLst>
              <p:ext uri="{D42A27DB-BD31-4B8C-83A1-F6EECF244321}">
                <p14:modId xmlns:p14="http://schemas.microsoft.com/office/powerpoint/2010/main" xmlns="" val="1814442202"/>
              </p:ext>
            </p:extLst>
          </p:nvPr>
        </p:nvGraphicFramePr>
        <p:xfrm>
          <a:off x="251520" y="1432769"/>
          <a:ext cx="8784977" cy="4793958"/>
        </p:xfrm>
        <a:graphic>
          <a:graphicData uri="http://schemas.openxmlformats.org/drawingml/2006/table">
            <a:tbl>
              <a:tblPr/>
              <a:tblGrid>
                <a:gridCol w="1466326">
                  <a:extLst>
                    <a:ext uri="{9D8B030D-6E8A-4147-A177-3AD203B41FA5}">
                      <a16:colId xmlns:a16="http://schemas.microsoft.com/office/drawing/2014/main" xmlns="" val="1797206440"/>
                    </a:ext>
                  </a:extLst>
                </a:gridCol>
                <a:gridCol w="1375491">
                  <a:extLst>
                    <a:ext uri="{9D8B030D-6E8A-4147-A177-3AD203B41FA5}">
                      <a16:colId xmlns:a16="http://schemas.microsoft.com/office/drawing/2014/main" xmlns="" val="3078823878"/>
                    </a:ext>
                  </a:extLst>
                </a:gridCol>
                <a:gridCol w="1466326">
                  <a:extLst>
                    <a:ext uri="{9D8B030D-6E8A-4147-A177-3AD203B41FA5}">
                      <a16:colId xmlns:a16="http://schemas.microsoft.com/office/drawing/2014/main" xmlns="" val="3474966402"/>
                    </a:ext>
                  </a:extLst>
                </a:gridCol>
                <a:gridCol w="1310609">
                  <a:extLst>
                    <a:ext uri="{9D8B030D-6E8A-4147-A177-3AD203B41FA5}">
                      <a16:colId xmlns:a16="http://schemas.microsoft.com/office/drawing/2014/main" xmlns="" val="3823819113"/>
                    </a:ext>
                  </a:extLst>
                </a:gridCol>
                <a:gridCol w="1570136">
                  <a:extLst>
                    <a:ext uri="{9D8B030D-6E8A-4147-A177-3AD203B41FA5}">
                      <a16:colId xmlns:a16="http://schemas.microsoft.com/office/drawing/2014/main" xmlns="" val="1067246815"/>
                    </a:ext>
                  </a:extLst>
                </a:gridCol>
                <a:gridCol w="1596089">
                  <a:extLst>
                    <a:ext uri="{9D8B030D-6E8A-4147-A177-3AD203B41FA5}">
                      <a16:colId xmlns:a16="http://schemas.microsoft.com/office/drawing/2014/main" xmlns="" val="1363104103"/>
                    </a:ext>
                  </a:extLst>
                </a:gridCol>
              </a:tblGrid>
              <a:tr h="515999">
                <a:tc rowSpan="2">
                  <a:txBody>
                    <a:bodyPr/>
                    <a:lstStyle/>
                    <a:p>
                      <a:pPr algn="ctr" fontAlgn="b"/>
                      <a:r>
                        <a:rPr lang="en-ZA" sz="900" b="1" i="0" u="none" strike="noStrike">
                          <a:solidFill>
                            <a:srgbClr val="000000"/>
                          </a:solidFill>
                          <a:effectLst/>
                          <a:latin typeface="Calibri" panose="020F0502020204030204" pitchFamily="34" charset="0"/>
                        </a:rPr>
                        <a:t>Output Indicator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b"/>
                      <a:r>
                        <a:rPr lang="en-ZA" sz="900" b="1" i="0" u="none" strike="noStrike">
                          <a:solidFill>
                            <a:srgbClr val="000000"/>
                          </a:solidFill>
                          <a:effectLst/>
                          <a:latin typeface="Calibri" panose="020F0502020204030204" pitchFamily="34" charset="0"/>
                        </a:rPr>
                        <a:t>Annual Target 2021/22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gridSpan="2">
                  <a:txBody>
                    <a:bodyPr/>
                    <a:lstStyle/>
                    <a:p>
                      <a:pPr algn="ctr" fontAlgn="b"/>
                      <a:r>
                        <a:rPr lang="en-ZA" sz="900" b="1" i="0" u="none" strike="noStrike" dirty="0">
                          <a:solidFill>
                            <a:srgbClr val="000000"/>
                          </a:solidFill>
                          <a:effectLst/>
                          <a:latin typeface="Calibri" panose="020F0502020204030204" pitchFamily="34" charset="0"/>
                        </a:rPr>
                        <a:t>Q3 Performance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rowSpan="2">
                  <a:txBody>
                    <a:bodyPr/>
                    <a:lstStyle/>
                    <a:p>
                      <a:pPr algn="ctr" fontAlgn="b"/>
                      <a:r>
                        <a:rPr lang="en-ZA" sz="900" b="1" i="0" u="none" strike="noStrike" dirty="0">
                          <a:solidFill>
                            <a:srgbClr val="000000"/>
                          </a:solidFill>
                          <a:effectLst/>
                          <a:latin typeface="Calibri" panose="020F0502020204030204" pitchFamily="34" charset="0"/>
                        </a:rPr>
                        <a:t>Reason for Variance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b"/>
                      <a:r>
                        <a:rPr lang="en-ZA" sz="900" b="1" i="0" u="none" strike="noStrike">
                          <a:solidFill>
                            <a:srgbClr val="000000"/>
                          </a:solidFill>
                          <a:effectLst/>
                          <a:latin typeface="Calibri" panose="020F0502020204030204" pitchFamily="34" charset="0"/>
                        </a:rPr>
                        <a:t>Corrective Action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xmlns="" val="2960686226"/>
                  </a:ext>
                </a:extLst>
              </a:tr>
              <a:tr h="249400">
                <a:tc vMerge="1">
                  <a:txBody>
                    <a:bodyPr/>
                    <a:lstStyle/>
                    <a:p>
                      <a:endParaRPr lang="en-ZA"/>
                    </a:p>
                  </a:txBody>
                  <a:tcPr/>
                </a:tc>
                <a:tc vMerge="1">
                  <a:txBody>
                    <a:bodyPr/>
                    <a:lstStyle/>
                    <a:p>
                      <a:endParaRPr lang="en-ZA"/>
                    </a:p>
                  </a:txBody>
                  <a:tcPr/>
                </a:tc>
                <a:tc>
                  <a:txBody>
                    <a:bodyPr/>
                    <a:lstStyle/>
                    <a:p>
                      <a:pPr algn="ctr" fontAlgn="ctr"/>
                      <a:r>
                        <a:rPr lang="en-ZA" sz="9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ZA" sz="900" b="1" i="0" u="none" strike="noStrike" dirty="0">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578799710"/>
                  </a:ext>
                </a:extLst>
              </a:tr>
              <a:tr h="249400">
                <a:tc gridSpan="6">
                  <a:txBody>
                    <a:bodyPr/>
                    <a:lstStyle/>
                    <a:p>
                      <a:pPr algn="l" fontAlgn="b"/>
                      <a:r>
                        <a:rPr lang="en-US" sz="900" b="1" i="0" u="none" strike="noStrike" dirty="0">
                          <a:solidFill>
                            <a:srgbClr val="000000"/>
                          </a:solidFill>
                          <a:effectLst/>
                          <a:latin typeface="Calibri" panose="020F0502020204030204" pitchFamily="34" charset="0"/>
                        </a:rPr>
                        <a:t>Programme 3: Partnerships, public awareness and advocacy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522266352"/>
                  </a:ext>
                </a:extLst>
              </a:tr>
              <a:tr h="1375329">
                <a:tc>
                  <a:txBody>
                    <a:bodyPr/>
                    <a:lstStyle/>
                    <a:p>
                      <a:pPr algn="l" fontAlgn="t"/>
                      <a:r>
                        <a:rPr lang="en-US" sz="900" b="0" i="0" u="none" strike="noStrike">
                          <a:solidFill>
                            <a:srgbClr val="000000"/>
                          </a:solidFill>
                          <a:effectLst/>
                          <a:latin typeface="Calibri" panose="020F0502020204030204" pitchFamily="34" charset="0"/>
                        </a:rPr>
                        <a:t>14. Number of stakeholder engagements held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t"/>
                      <a:r>
                        <a:rPr lang="en-ZA" sz="900" b="0" i="0" u="none" strike="noStrike">
                          <a:solidFill>
                            <a:srgbClr val="000000"/>
                          </a:solidFill>
                          <a:effectLst/>
                          <a:latin typeface="Calibri" panose="020F0502020204030204" pitchFamily="34" charset="0"/>
                        </a:rPr>
                        <a:t>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Met with SAASTA to review our partnership agreement on placement of interns in community media. Met with the AIP about the Economic Development Fund (Competition Commission – on how the Publishers could benefit from it. Met with Corruption Watch on media buying.</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marL="0" marR="0" lvl="0" indent="0" algn="l" defTabSz="914377" rtl="0" eaLnBrk="1" fontAlgn="t"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Target achieved</a:t>
                      </a:r>
                      <a:endParaRPr kumimoji="0" lang="en-ZA"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xmlns="" val="1388867053"/>
                  </a:ext>
                </a:extLst>
              </a:tr>
              <a:tr h="1444800">
                <a:tc>
                  <a:txBody>
                    <a:bodyPr/>
                    <a:lstStyle/>
                    <a:p>
                      <a:pPr algn="l" fontAlgn="t"/>
                      <a:r>
                        <a:rPr lang="en-US" sz="900" b="0" i="0" u="none" strike="noStrike">
                          <a:solidFill>
                            <a:srgbClr val="000000"/>
                          </a:solidFill>
                          <a:effectLst/>
                          <a:latin typeface="Calibri" panose="020F0502020204030204" pitchFamily="34" charset="0"/>
                        </a:rPr>
                        <a:t>15. Number of media engagements held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t"/>
                      <a:r>
                        <a:rPr lang="en-ZA" sz="900" b="0" i="0" u="none" strike="noStrike">
                          <a:solidFill>
                            <a:srgbClr val="000000"/>
                          </a:solidFill>
                          <a:effectLst/>
                          <a:latin typeface="Calibri" panose="020F0502020204030204" pitchFamily="34" charset="0"/>
                        </a:rPr>
                        <a:t>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More projects were launched during the quarter because of an accumulated backlog of 20 stations due to Covid. More interview requests were received from various media houses to explain the role of community media in the local government election.</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marL="0" marR="0" lvl="0" indent="0" algn="l" defTabSz="914377" rtl="0" eaLnBrk="1" fontAlgn="t"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Target achieved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xmlns="" val="951334727"/>
                  </a:ext>
                </a:extLst>
              </a:tr>
              <a:tr h="825599">
                <a:tc>
                  <a:txBody>
                    <a:bodyPr/>
                    <a:lstStyle/>
                    <a:p>
                      <a:pPr algn="l" fontAlgn="t"/>
                      <a:r>
                        <a:rPr lang="en-US" sz="900" b="0" i="0" u="none" strike="noStrike">
                          <a:solidFill>
                            <a:srgbClr val="000000"/>
                          </a:solidFill>
                          <a:effectLst/>
                          <a:latin typeface="Calibri" panose="020F0502020204030204" pitchFamily="34" charset="0"/>
                        </a:rPr>
                        <a:t>16. Number of proposals for funding and support presented to potential and existing stakeholders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t"/>
                      <a:r>
                        <a:rPr lang="en-ZA" sz="900" b="0" i="0" u="none" strike="noStrike">
                          <a:solidFill>
                            <a:srgbClr val="000000"/>
                          </a:solidFill>
                          <a:effectLst/>
                          <a:latin typeface="Calibri" panose="020F0502020204030204" pitchFamily="34" charset="0"/>
                        </a:rPr>
                        <a:t>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t"/>
                      <a:r>
                        <a:rPr lang="en-ZA" sz="900" b="0" i="0" u="none" strike="noStrike" dirty="0">
                          <a:solidFill>
                            <a:srgbClr val="000000"/>
                          </a:solidFill>
                          <a:effectLst/>
                          <a:latin typeface="Calibri" panose="020F0502020204030204" pitchFamily="34" charset="0"/>
                        </a:rPr>
                        <a:t>Target achieved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xmlns="" val="458284639"/>
                  </a:ext>
                </a:extLst>
              </a:tr>
            </a:tbl>
          </a:graphicData>
        </a:graphic>
      </p:graphicFrame>
    </p:spTree>
    <p:extLst>
      <p:ext uri="{BB962C8B-B14F-4D97-AF65-F5344CB8AC3E}">
        <p14:creationId xmlns:p14="http://schemas.microsoft.com/office/powerpoint/2010/main" xmlns="" val="931091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EAA371A-50C2-42F2-9313-29735E6E82DD}"/>
              </a:ext>
            </a:extLst>
          </p:cNvPr>
          <p:cNvSpPr>
            <a:spLocks noGrp="1"/>
          </p:cNvSpPr>
          <p:nvPr>
            <p:ph type="title"/>
          </p:nvPr>
        </p:nvSpPr>
        <p:spPr/>
        <p:txBody>
          <a:bodyPr/>
          <a:lstStyle/>
          <a:p>
            <a:pPr algn="ctr" defTabSz="134541"/>
            <a:r>
              <a:rPr lang="en-GB" sz="1800" kern="50" dirty="0">
                <a:ea typeface="Times New Roman" panose="02020603050405020304" pitchFamily="18" charset="0"/>
              </a:rPr>
              <a:t>Programme 3: Partnerships, Public Awareness And Advocacy</a:t>
            </a:r>
            <a:endParaRPr lang="en-ZA" sz="1800" dirty="0"/>
          </a:p>
        </p:txBody>
      </p:sp>
      <p:sp>
        <p:nvSpPr>
          <p:cNvPr id="4" name="Slide Number Placeholder 3"/>
          <p:cNvSpPr>
            <a:spLocks noGrp="1"/>
          </p:cNvSpPr>
          <p:nvPr>
            <p:ph type="sldNum" sz="quarter" idx="12"/>
          </p:nvPr>
        </p:nvSpPr>
        <p:spPr/>
        <p:txBody>
          <a:bodyPr/>
          <a:lstStyle/>
          <a:p>
            <a:pPr>
              <a:defRPr/>
            </a:pPr>
            <a:fld id="{16B99FE7-67B7-4BBE-9EFC-886B802F219B}" type="slidenum">
              <a:rPr lang="en-US">
                <a:solidFill>
                  <a:srgbClr val="4F271C">
                    <a:shade val="90000"/>
                  </a:srgbClr>
                </a:solidFill>
              </a:rPr>
              <a:pPr>
                <a:defRPr/>
              </a:pPr>
              <a:t>32</a:t>
            </a:fld>
            <a:endParaRPr lang="en-US" dirty="0">
              <a:solidFill>
                <a:srgbClr val="4F271C">
                  <a:shade val="90000"/>
                </a:srgbClr>
              </a:solidFill>
            </a:endParaRPr>
          </a:p>
        </p:txBody>
      </p:sp>
      <p:sp>
        <p:nvSpPr>
          <p:cNvPr id="13" name="Rectangle 1"/>
          <p:cNvSpPr>
            <a:spLocks noChangeArrowheads="1"/>
          </p:cNvSpPr>
          <p:nvPr/>
        </p:nvSpPr>
        <p:spPr bwMode="auto">
          <a:xfrm>
            <a:off x="1523377" y="1775422"/>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defRPr/>
            </a:pPr>
            <a:endParaRPr lang="en-US" sz="1350" dirty="0">
              <a:solidFill>
                <a:prstClr val="black"/>
              </a:solidFill>
              <a:latin typeface="Calibri"/>
            </a:endParaRPr>
          </a:p>
        </p:txBody>
      </p:sp>
      <p:sp>
        <p:nvSpPr>
          <p:cNvPr id="6" name="Rectangle 1"/>
          <p:cNvSpPr>
            <a:spLocks noChangeArrowheads="1"/>
          </p:cNvSpPr>
          <p:nvPr/>
        </p:nvSpPr>
        <p:spPr bwMode="auto">
          <a:xfrm>
            <a:off x="1439652" y="1558096"/>
            <a:ext cx="696077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defRPr/>
            </a:pPr>
            <a:endParaRPr lang="en-US" sz="1350" dirty="0">
              <a:solidFill>
                <a:prstClr val="black"/>
              </a:solidFill>
              <a:latin typeface="Calibri"/>
            </a:endParaRPr>
          </a:p>
        </p:txBody>
      </p:sp>
      <p:graphicFrame>
        <p:nvGraphicFramePr>
          <p:cNvPr id="8" name="Table 7">
            <a:extLst>
              <a:ext uri="{FF2B5EF4-FFF2-40B4-BE49-F238E27FC236}">
                <a16:creationId xmlns:a16="http://schemas.microsoft.com/office/drawing/2014/main" xmlns="" id="{32AF9FDE-D2A6-5C19-5487-5818EF3C4165}"/>
              </a:ext>
            </a:extLst>
          </p:cNvPr>
          <p:cNvGraphicFramePr>
            <a:graphicFrameLocks noGrp="1"/>
          </p:cNvGraphicFramePr>
          <p:nvPr>
            <p:extLst>
              <p:ext uri="{D42A27DB-BD31-4B8C-83A1-F6EECF244321}">
                <p14:modId xmlns:p14="http://schemas.microsoft.com/office/powerpoint/2010/main" xmlns="" val="2329407700"/>
              </p:ext>
            </p:extLst>
          </p:nvPr>
        </p:nvGraphicFramePr>
        <p:xfrm>
          <a:off x="251520" y="1432769"/>
          <a:ext cx="8784977" cy="4714303"/>
        </p:xfrm>
        <a:graphic>
          <a:graphicData uri="http://schemas.openxmlformats.org/drawingml/2006/table">
            <a:tbl>
              <a:tblPr/>
              <a:tblGrid>
                <a:gridCol w="1466326">
                  <a:extLst>
                    <a:ext uri="{9D8B030D-6E8A-4147-A177-3AD203B41FA5}">
                      <a16:colId xmlns:a16="http://schemas.microsoft.com/office/drawing/2014/main" xmlns="" val="1797206440"/>
                    </a:ext>
                  </a:extLst>
                </a:gridCol>
                <a:gridCol w="1375491">
                  <a:extLst>
                    <a:ext uri="{9D8B030D-6E8A-4147-A177-3AD203B41FA5}">
                      <a16:colId xmlns:a16="http://schemas.microsoft.com/office/drawing/2014/main" xmlns="" val="3078823878"/>
                    </a:ext>
                  </a:extLst>
                </a:gridCol>
                <a:gridCol w="1466326">
                  <a:extLst>
                    <a:ext uri="{9D8B030D-6E8A-4147-A177-3AD203B41FA5}">
                      <a16:colId xmlns:a16="http://schemas.microsoft.com/office/drawing/2014/main" xmlns="" val="3474966402"/>
                    </a:ext>
                  </a:extLst>
                </a:gridCol>
                <a:gridCol w="1310609">
                  <a:extLst>
                    <a:ext uri="{9D8B030D-6E8A-4147-A177-3AD203B41FA5}">
                      <a16:colId xmlns:a16="http://schemas.microsoft.com/office/drawing/2014/main" xmlns="" val="3823819113"/>
                    </a:ext>
                  </a:extLst>
                </a:gridCol>
                <a:gridCol w="1570136">
                  <a:extLst>
                    <a:ext uri="{9D8B030D-6E8A-4147-A177-3AD203B41FA5}">
                      <a16:colId xmlns:a16="http://schemas.microsoft.com/office/drawing/2014/main" xmlns="" val="1067246815"/>
                    </a:ext>
                  </a:extLst>
                </a:gridCol>
                <a:gridCol w="1596089">
                  <a:extLst>
                    <a:ext uri="{9D8B030D-6E8A-4147-A177-3AD203B41FA5}">
                      <a16:colId xmlns:a16="http://schemas.microsoft.com/office/drawing/2014/main" xmlns="" val="1363104103"/>
                    </a:ext>
                  </a:extLst>
                </a:gridCol>
              </a:tblGrid>
              <a:tr h="632748">
                <a:tc rowSpan="2">
                  <a:txBody>
                    <a:bodyPr/>
                    <a:lstStyle/>
                    <a:p>
                      <a:pPr algn="ctr" fontAlgn="b"/>
                      <a:r>
                        <a:rPr lang="en-ZA" sz="900" b="1" i="0" u="none" strike="noStrike">
                          <a:solidFill>
                            <a:srgbClr val="000000"/>
                          </a:solidFill>
                          <a:effectLst/>
                          <a:latin typeface="Calibri" panose="020F0502020204030204" pitchFamily="34" charset="0"/>
                        </a:rPr>
                        <a:t>Output Indicator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b"/>
                      <a:r>
                        <a:rPr lang="en-ZA" sz="900" b="1" i="0" u="none" strike="noStrike">
                          <a:solidFill>
                            <a:srgbClr val="000000"/>
                          </a:solidFill>
                          <a:effectLst/>
                          <a:latin typeface="Calibri" panose="020F0502020204030204" pitchFamily="34" charset="0"/>
                        </a:rPr>
                        <a:t>Annual Target 2021/22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gridSpan="2">
                  <a:txBody>
                    <a:bodyPr/>
                    <a:lstStyle/>
                    <a:p>
                      <a:pPr algn="ctr" fontAlgn="b"/>
                      <a:r>
                        <a:rPr lang="en-ZA" sz="900" b="1" i="0" u="none" strike="noStrike" dirty="0">
                          <a:solidFill>
                            <a:srgbClr val="000000"/>
                          </a:solidFill>
                          <a:effectLst/>
                          <a:latin typeface="Calibri" panose="020F0502020204030204" pitchFamily="34" charset="0"/>
                        </a:rPr>
                        <a:t>Q4 Performance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rowSpan="2">
                  <a:txBody>
                    <a:bodyPr/>
                    <a:lstStyle/>
                    <a:p>
                      <a:pPr algn="ctr" fontAlgn="b"/>
                      <a:r>
                        <a:rPr lang="en-ZA" sz="900" b="1" i="0" u="none" strike="noStrike" dirty="0">
                          <a:solidFill>
                            <a:srgbClr val="000000"/>
                          </a:solidFill>
                          <a:effectLst/>
                          <a:latin typeface="Calibri" panose="020F0502020204030204" pitchFamily="34" charset="0"/>
                        </a:rPr>
                        <a:t>Reason for Variance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b"/>
                      <a:r>
                        <a:rPr lang="en-ZA" sz="900" b="1" i="0" u="none" strike="noStrike">
                          <a:solidFill>
                            <a:srgbClr val="000000"/>
                          </a:solidFill>
                          <a:effectLst/>
                          <a:latin typeface="Calibri" panose="020F0502020204030204" pitchFamily="34" charset="0"/>
                        </a:rPr>
                        <a:t>Corrective Action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xmlns="" val="2960686226"/>
                  </a:ext>
                </a:extLst>
              </a:tr>
              <a:tr h="305829">
                <a:tc vMerge="1">
                  <a:txBody>
                    <a:bodyPr/>
                    <a:lstStyle/>
                    <a:p>
                      <a:endParaRPr lang="en-ZA"/>
                    </a:p>
                  </a:txBody>
                  <a:tcPr/>
                </a:tc>
                <a:tc vMerge="1">
                  <a:txBody>
                    <a:bodyPr/>
                    <a:lstStyle/>
                    <a:p>
                      <a:endParaRPr lang="en-ZA"/>
                    </a:p>
                  </a:txBody>
                  <a:tcPr/>
                </a:tc>
                <a:tc>
                  <a:txBody>
                    <a:bodyPr/>
                    <a:lstStyle/>
                    <a:p>
                      <a:pPr algn="ctr" fontAlgn="ctr"/>
                      <a:r>
                        <a:rPr lang="en-ZA" sz="9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ZA" sz="900" b="1" i="0" u="none" strike="noStrike" dirty="0">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578799710"/>
                  </a:ext>
                </a:extLst>
              </a:tr>
              <a:tr h="305829">
                <a:tc gridSpan="6">
                  <a:txBody>
                    <a:bodyPr/>
                    <a:lstStyle/>
                    <a:p>
                      <a:pPr algn="l" fontAlgn="b"/>
                      <a:r>
                        <a:rPr lang="en-US" sz="900" b="1" i="0" u="none" strike="noStrike" dirty="0">
                          <a:solidFill>
                            <a:srgbClr val="000000"/>
                          </a:solidFill>
                          <a:effectLst/>
                          <a:latin typeface="Calibri" panose="020F0502020204030204" pitchFamily="34" charset="0"/>
                        </a:rPr>
                        <a:t>Programme 3: Partnerships, public awareness and advocacy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522266352"/>
                  </a:ext>
                </a:extLst>
              </a:tr>
              <a:tr h="506200">
                <a:tc>
                  <a:txBody>
                    <a:bodyPr/>
                    <a:lstStyle/>
                    <a:p>
                      <a:pPr algn="l" fontAlgn="t"/>
                      <a:r>
                        <a:rPr lang="en-US" sz="900" b="0" i="0" u="none" strike="noStrike">
                          <a:solidFill>
                            <a:srgbClr val="000000"/>
                          </a:solidFill>
                          <a:effectLst/>
                          <a:latin typeface="Calibri" panose="020F0502020204030204" pitchFamily="34" charset="0"/>
                        </a:rPr>
                        <a:t>14. Number of stakeholder engagements held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t"/>
                      <a:r>
                        <a:rPr lang="en-ZA" sz="900" b="0" i="0" u="none" strike="noStrike">
                          <a:solidFill>
                            <a:srgbClr val="000000"/>
                          </a:solidFill>
                          <a:effectLst/>
                          <a:latin typeface="Calibri" panose="020F0502020204030204" pitchFamily="34" charset="0"/>
                        </a:rPr>
                        <a:t>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More stakeholder engagements were organised and conducted for the Deputy Minister's visits to several Provinces</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marL="0" marR="0" lvl="0" indent="0" algn="l" defTabSz="914377" rtl="0" eaLnBrk="1" fontAlgn="t"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Target achieved</a:t>
                      </a:r>
                      <a:endParaRPr kumimoji="0" lang="en-ZA"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xmlns="" val="1388867053"/>
                  </a:ext>
                </a:extLst>
              </a:tr>
              <a:tr h="1771699">
                <a:tc>
                  <a:txBody>
                    <a:bodyPr/>
                    <a:lstStyle/>
                    <a:p>
                      <a:pPr algn="l" fontAlgn="t"/>
                      <a:r>
                        <a:rPr lang="en-US" sz="900" b="0" i="0" u="none" strike="noStrike">
                          <a:solidFill>
                            <a:srgbClr val="000000"/>
                          </a:solidFill>
                          <a:effectLst/>
                          <a:latin typeface="Calibri" panose="020F0502020204030204" pitchFamily="34" charset="0"/>
                        </a:rPr>
                        <a:t>15. Number of media engagements held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t"/>
                      <a:r>
                        <a:rPr lang="en-ZA" sz="900" b="0" i="0" u="none" strike="noStrike">
                          <a:solidFill>
                            <a:srgbClr val="000000"/>
                          </a:solidFill>
                          <a:effectLst/>
                          <a:latin typeface="Calibri" panose="020F0502020204030204" pitchFamily="34" charset="0"/>
                        </a:rPr>
                        <a:t>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More requests were received for interviews from various media houses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marL="0" marR="0" lvl="0" indent="0" algn="l" defTabSz="914377" rtl="0" eaLnBrk="1" fontAlgn="t"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Target achieved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xmlns="" val="951334727"/>
                  </a:ext>
                </a:extLst>
              </a:tr>
              <a:tr h="1012398">
                <a:tc>
                  <a:txBody>
                    <a:bodyPr/>
                    <a:lstStyle/>
                    <a:p>
                      <a:pPr algn="l" fontAlgn="t"/>
                      <a:r>
                        <a:rPr lang="en-US" sz="900" b="0" i="0" u="none" strike="noStrike">
                          <a:solidFill>
                            <a:srgbClr val="000000"/>
                          </a:solidFill>
                          <a:effectLst/>
                          <a:latin typeface="Calibri" panose="020F0502020204030204" pitchFamily="34" charset="0"/>
                        </a:rPr>
                        <a:t>16. Number of proposals for funding and support presented to potential and existing stakeholders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t"/>
                      <a:r>
                        <a:rPr lang="en-ZA" sz="900" b="0" i="0" u="none" strike="noStrike">
                          <a:solidFill>
                            <a:srgbClr val="000000"/>
                          </a:solidFill>
                          <a:effectLst/>
                          <a:latin typeface="Calibri" panose="020F0502020204030204" pitchFamily="34" charset="0"/>
                        </a:rPr>
                        <a:t>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t"/>
                      <a:r>
                        <a:rPr lang="en-ZA" sz="900" b="0" i="0" u="none" strike="noStrike" dirty="0">
                          <a:solidFill>
                            <a:srgbClr val="000000"/>
                          </a:solidFill>
                          <a:effectLst/>
                          <a:latin typeface="Calibri" panose="020F0502020204030204" pitchFamily="34" charset="0"/>
                        </a:rPr>
                        <a:t>Target achieved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xmlns="" val="458284639"/>
                  </a:ext>
                </a:extLst>
              </a:tr>
            </a:tbl>
          </a:graphicData>
        </a:graphic>
      </p:graphicFrame>
    </p:spTree>
    <p:extLst>
      <p:ext uri="{BB962C8B-B14F-4D97-AF65-F5344CB8AC3E}">
        <p14:creationId xmlns:p14="http://schemas.microsoft.com/office/powerpoint/2010/main" xmlns="" val="947997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D335CFF-1AAD-4E45-9A51-A8CB307C19EA}"/>
              </a:ext>
            </a:extLst>
          </p:cNvPr>
          <p:cNvSpPr>
            <a:spLocks noGrp="1"/>
          </p:cNvSpPr>
          <p:nvPr>
            <p:ph type="title"/>
          </p:nvPr>
        </p:nvSpPr>
        <p:spPr/>
        <p:txBody>
          <a:bodyPr/>
          <a:lstStyle/>
          <a:p>
            <a:pPr lvl="0" algn="ctr" defTabSz="457200" eaLnBrk="1" fontAlgn="auto" hangingPunct="1">
              <a:spcBef>
                <a:spcPts val="0"/>
              </a:spcBef>
              <a:spcAft>
                <a:spcPts val="0"/>
              </a:spcAft>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Programme 4: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Capacity Building and Sector Development</a:t>
            </a:r>
            <a:endParaRPr lang="en-Z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99FE7-67B7-4BBE-9EFC-886B802F219B}" type="slidenum">
              <a:rPr kumimoji="0" lang="en-US" sz="1200" b="0" i="0" u="none" strike="noStrike" kern="1200" cap="none" spc="0" normalizeH="0" baseline="0" noProof="0" smtClean="0">
                <a:ln>
                  <a:noFill/>
                </a:ln>
                <a:solidFill>
                  <a:srgbClr val="4F271C">
                    <a:shade val="90000"/>
                  </a:srgb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4F271C">
                  <a:shade val="90000"/>
                </a:srgbClr>
              </a:solidFill>
              <a:effectLst/>
              <a:uLnTx/>
              <a:uFillTx/>
              <a:latin typeface="Calibri"/>
              <a:ea typeface="+mn-ea"/>
              <a:cs typeface="Arial" panose="020B0604020202020204" pitchFamily="34" charset="0"/>
            </a:endParaRPr>
          </a:p>
        </p:txBody>
      </p:sp>
      <p:graphicFrame>
        <p:nvGraphicFramePr>
          <p:cNvPr id="5" name="Diagram 4">
            <a:extLst>
              <a:ext uri="{FF2B5EF4-FFF2-40B4-BE49-F238E27FC236}">
                <a16:creationId xmlns:a16="http://schemas.microsoft.com/office/drawing/2014/main" xmlns="" id="{A633E4C7-DA89-4747-80D7-E783CA160CEF}"/>
              </a:ext>
            </a:extLst>
          </p:cNvPr>
          <p:cNvGraphicFramePr/>
          <p:nvPr/>
        </p:nvGraphicFramePr>
        <p:xfrm>
          <a:off x="544724" y="1143000"/>
          <a:ext cx="8054552" cy="5213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51543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AFAC37-4A52-44C0-A4DC-E96BE1234AD6}"/>
              </a:ext>
            </a:extLst>
          </p:cNvPr>
          <p:cNvSpPr>
            <a:spLocks noGrp="1"/>
          </p:cNvSpPr>
          <p:nvPr>
            <p:ph type="title"/>
          </p:nvPr>
        </p:nvSpPr>
        <p:spPr/>
        <p:txBody>
          <a:bodyPr/>
          <a:lstStyle/>
          <a:p>
            <a:pPr algn="ctr"/>
            <a:r>
              <a:rPr lang="en-GB" sz="1800" dirty="0">
                <a:solidFill>
                  <a:prstClr val="black"/>
                </a:solidFill>
              </a:rPr>
              <a:t>Programme 4: Capacity Building and Sector Development</a:t>
            </a:r>
            <a:endParaRPr lang="en-ZA" sz="1800" dirty="0"/>
          </a:p>
        </p:txBody>
      </p:sp>
      <p:sp>
        <p:nvSpPr>
          <p:cNvPr id="4" name="Slide Number Placeholder 3"/>
          <p:cNvSpPr>
            <a:spLocks noGrp="1"/>
          </p:cNvSpPr>
          <p:nvPr>
            <p:ph type="sldNum" sz="quarter" idx="12"/>
          </p:nvPr>
        </p:nvSpPr>
        <p:spPr/>
        <p:txBody>
          <a:bodyPr/>
          <a:lstStyle/>
          <a:p>
            <a:pPr>
              <a:defRPr/>
            </a:pPr>
            <a:fld id="{16B99FE7-67B7-4BBE-9EFC-886B802F219B}" type="slidenum">
              <a:rPr lang="en-US">
                <a:solidFill>
                  <a:srgbClr val="4F271C">
                    <a:shade val="90000"/>
                  </a:srgbClr>
                </a:solidFill>
              </a:rPr>
              <a:pPr>
                <a:defRPr/>
              </a:pPr>
              <a:t>34</a:t>
            </a:fld>
            <a:endParaRPr lang="en-US" dirty="0">
              <a:solidFill>
                <a:srgbClr val="4F271C">
                  <a:shade val="90000"/>
                </a:srgbClr>
              </a:solidFill>
            </a:endParaRPr>
          </a:p>
        </p:txBody>
      </p:sp>
      <p:sp>
        <p:nvSpPr>
          <p:cNvPr id="7" name="Content Placeholder 6">
            <a:extLst>
              <a:ext uri="{FF2B5EF4-FFF2-40B4-BE49-F238E27FC236}">
                <a16:creationId xmlns:a16="http://schemas.microsoft.com/office/drawing/2014/main" xmlns="" id="{9722DAC7-0CF2-4875-8A26-49497344B339}"/>
              </a:ext>
            </a:extLst>
          </p:cNvPr>
          <p:cNvSpPr>
            <a:spLocks noGrp="1"/>
          </p:cNvSpPr>
          <p:nvPr>
            <p:ph idx="1"/>
          </p:nvPr>
        </p:nvSpPr>
        <p:spPr/>
        <p:txBody>
          <a:bodyPr/>
          <a:lstStyle/>
          <a:p>
            <a:endParaRPr lang="en-ZA"/>
          </a:p>
        </p:txBody>
      </p:sp>
      <p:sp>
        <p:nvSpPr>
          <p:cNvPr id="13" name="Rectangle 1"/>
          <p:cNvSpPr>
            <a:spLocks noChangeArrowheads="1"/>
          </p:cNvSpPr>
          <p:nvPr/>
        </p:nvSpPr>
        <p:spPr bwMode="auto">
          <a:xfrm>
            <a:off x="1523377" y="1775422"/>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defRPr/>
            </a:pPr>
            <a:endParaRPr lang="en-US" sz="1350" dirty="0">
              <a:solidFill>
                <a:prstClr val="black"/>
              </a:solidFill>
              <a:latin typeface="Calibri"/>
            </a:endParaRPr>
          </a:p>
        </p:txBody>
      </p:sp>
      <p:graphicFrame>
        <p:nvGraphicFramePr>
          <p:cNvPr id="5" name="Table 4">
            <a:extLst>
              <a:ext uri="{FF2B5EF4-FFF2-40B4-BE49-F238E27FC236}">
                <a16:creationId xmlns:a16="http://schemas.microsoft.com/office/drawing/2014/main" xmlns="" id="{767DA167-A5E4-4CA2-93A6-38EB2D27C937}"/>
              </a:ext>
            </a:extLst>
          </p:cNvPr>
          <p:cNvGraphicFramePr>
            <a:graphicFrameLocks noGrp="1"/>
          </p:cNvGraphicFramePr>
          <p:nvPr>
            <p:extLst>
              <p:ext uri="{D42A27DB-BD31-4B8C-83A1-F6EECF244321}">
                <p14:modId xmlns:p14="http://schemas.microsoft.com/office/powerpoint/2010/main" xmlns="" val="807582287"/>
              </p:ext>
            </p:extLst>
          </p:nvPr>
        </p:nvGraphicFramePr>
        <p:xfrm>
          <a:off x="1277634" y="1862826"/>
          <a:ext cx="6588734" cy="3761690"/>
        </p:xfrm>
        <a:graphic>
          <a:graphicData uri="http://schemas.openxmlformats.org/drawingml/2006/table">
            <a:tbl>
              <a:tblPr/>
              <a:tblGrid>
                <a:gridCol w="1099745">
                  <a:extLst>
                    <a:ext uri="{9D8B030D-6E8A-4147-A177-3AD203B41FA5}">
                      <a16:colId xmlns:a16="http://schemas.microsoft.com/office/drawing/2014/main" xmlns="" val="1613251921"/>
                    </a:ext>
                  </a:extLst>
                </a:gridCol>
                <a:gridCol w="1031618">
                  <a:extLst>
                    <a:ext uri="{9D8B030D-6E8A-4147-A177-3AD203B41FA5}">
                      <a16:colId xmlns:a16="http://schemas.microsoft.com/office/drawing/2014/main" xmlns="" val="110481501"/>
                    </a:ext>
                  </a:extLst>
                </a:gridCol>
                <a:gridCol w="1099745">
                  <a:extLst>
                    <a:ext uri="{9D8B030D-6E8A-4147-A177-3AD203B41FA5}">
                      <a16:colId xmlns:a16="http://schemas.microsoft.com/office/drawing/2014/main" xmlns="" val="101750"/>
                    </a:ext>
                  </a:extLst>
                </a:gridCol>
                <a:gridCol w="982958">
                  <a:extLst>
                    <a:ext uri="{9D8B030D-6E8A-4147-A177-3AD203B41FA5}">
                      <a16:colId xmlns:a16="http://schemas.microsoft.com/office/drawing/2014/main" xmlns="" val="3417808623"/>
                    </a:ext>
                  </a:extLst>
                </a:gridCol>
                <a:gridCol w="1177602">
                  <a:extLst>
                    <a:ext uri="{9D8B030D-6E8A-4147-A177-3AD203B41FA5}">
                      <a16:colId xmlns:a16="http://schemas.microsoft.com/office/drawing/2014/main" xmlns="" val="3998563495"/>
                    </a:ext>
                  </a:extLst>
                </a:gridCol>
                <a:gridCol w="1197066">
                  <a:extLst>
                    <a:ext uri="{9D8B030D-6E8A-4147-A177-3AD203B41FA5}">
                      <a16:colId xmlns:a16="http://schemas.microsoft.com/office/drawing/2014/main" xmlns="" val="4016471152"/>
                    </a:ext>
                  </a:extLst>
                </a:gridCol>
              </a:tblGrid>
              <a:tr h="366398">
                <a:tc rowSpan="2">
                  <a:txBody>
                    <a:bodyPr/>
                    <a:lstStyle/>
                    <a:p>
                      <a:pPr algn="ctr" fontAlgn="b"/>
                      <a:r>
                        <a:rPr lang="en-ZA" sz="700" b="1" i="0" u="none" strike="noStrike">
                          <a:solidFill>
                            <a:srgbClr val="000000"/>
                          </a:solidFill>
                          <a:effectLst/>
                          <a:latin typeface="Calibri" panose="020F0502020204030204" pitchFamily="34" charset="0"/>
                        </a:rPr>
                        <a:t>Output Indicator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b"/>
                      <a:r>
                        <a:rPr lang="en-ZA" sz="700" b="1" i="0" u="none" strike="noStrike">
                          <a:solidFill>
                            <a:srgbClr val="000000"/>
                          </a:solidFill>
                          <a:effectLst/>
                          <a:latin typeface="Calibri" panose="020F0502020204030204" pitchFamily="34" charset="0"/>
                        </a:rPr>
                        <a:t>Annual Target 2021/22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gridSpan="2">
                  <a:txBody>
                    <a:bodyPr/>
                    <a:lstStyle/>
                    <a:p>
                      <a:pPr algn="ctr" fontAlgn="b"/>
                      <a:r>
                        <a:rPr lang="en-ZA" sz="700" b="1" i="0" u="none" strike="noStrike">
                          <a:solidFill>
                            <a:srgbClr val="000000"/>
                          </a:solidFill>
                          <a:effectLst/>
                          <a:latin typeface="Calibri" panose="020F0502020204030204" pitchFamily="34" charset="0"/>
                        </a:rPr>
                        <a:t>Q1 Performance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rowSpan="2">
                  <a:txBody>
                    <a:bodyPr/>
                    <a:lstStyle/>
                    <a:p>
                      <a:pPr algn="ctr" fontAlgn="b"/>
                      <a:r>
                        <a:rPr lang="en-ZA" sz="700" b="1" i="0" u="none" strike="noStrike">
                          <a:solidFill>
                            <a:srgbClr val="000000"/>
                          </a:solidFill>
                          <a:effectLst/>
                          <a:latin typeface="Calibri" panose="020F0502020204030204" pitchFamily="34" charset="0"/>
                        </a:rPr>
                        <a:t>Reason for Variance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b"/>
                      <a:r>
                        <a:rPr lang="en-ZA" sz="700" b="1" i="0" u="none" strike="noStrike">
                          <a:solidFill>
                            <a:srgbClr val="000000"/>
                          </a:solidFill>
                          <a:effectLst/>
                          <a:latin typeface="Calibri" panose="020F0502020204030204" pitchFamily="34" charset="0"/>
                        </a:rPr>
                        <a:t>Corrective Action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xmlns="" val="3074659783"/>
                  </a:ext>
                </a:extLst>
              </a:tr>
              <a:tr h="177092">
                <a:tc vMerge="1">
                  <a:txBody>
                    <a:bodyPr/>
                    <a:lstStyle/>
                    <a:p>
                      <a:endParaRPr lang="en-ZA"/>
                    </a:p>
                  </a:txBody>
                  <a:tcPr/>
                </a:tc>
                <a:tc vMerge="1">
                  <a:txBody>
                    <a:bodyPr/>
                    <a:lstStyle/>
                    <a:p>
                      <a:endParaRPr lang="en-ZA"/>
                    </a:p>
                  </a:txBody>
                  <a:tcPr/>
                </a:tc>
                <a:tc>
                  <a:txBody>
                    <a:bodyPr/>
                    <a:lstStyle/>
                    <a:p>
                      <a:pPr algn="ctr" fontAlgn="ctr"/>
                      <a:r>
                        <a:rPr lang="en-ZA" sz="7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ZA" sz="7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975582601"/>
                  </a:ext>
                </a:extLst>
              </a:tr>
              <a:tr h="177092">
                <a:tc gridSpan="6">
                  <a:txBody>
                    <a:bodyPr/>
                    <a:lstStyle/>
                    <a:p>
                      <a:pPr algn="l" fontAlgn="b"/>
                      <a:r>
                        <a:rPr lang="en-US" sz="700" b="1" i="0" u="none" strike="noStrike">
                          <a:solidFill>
                            <a:srgbClr val="000000"/>
                          </a:solidFill>
                          <a:effectLst/>
                          <a:latin typeface="Calibri" panose="020F0502020204030204" pitchFamily="34" charset="0"/>
                        </a:rPr>
                        <a:t>Programme 4: Capacity building and sector development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318397062"/>
                  </a:ext>
                </a:extLst>
              </a:tr>
              <a:tr h="879356">
                <a:tc>
                  <a:txBody>
                    <a:bodyPr/>
                    <a:lstStyle/>
                    <a:p>
                      <a:pPr algn="l" fontAlgn="t"/>
                      <a:r>
                        <a:rPr lang="en-US" sz="700" b="0" i="0" u="none" strike="noStrike">
                          <a:solidFill>
                            <a:srgbClr val="000000"/>
                          </a:solidFill>
                          <a:effectLst/>
                          <a:latin typeface="Calibri" panose="020F0502020204030204" pitchFamily="34" charset="0"/>
                        </a:rPr>
                        <a:t>17. Number of training interventions aimed at capacitating the community media with skills aligned to the findings of the 2020/21 skills assessment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t"/>
                      <a:r>
                        <a:rPr lang="en-ZA" sz="700" b="0" i="0" u="none" strike="noStrike">
                          <a:solidFill>
                            <a:srgbClr val="000000"/>
                          </a:solidFill>
                          <a:effectLst/>
                          <a:latin typeface="Calibri" panose="020F0502020204030204" pitchFamily="34" charset="0"/>
                        </a:rPr>
                        <a:t>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en-ZA" sz="700" b="0" i="0" u="none" strike="noStrike">
                          <a:solidFill>
                            <a:srgbClr val="00000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en-ZA" sz="700" b="0" i="0" u="none" strike="noStrike">
                          <a:solidFill>
                            <a:srgbClr val="00000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en-ZA" sz="700" b="0" i="0" u="none" strike="noStrike">
                          <a:solidFill>
                            <a:srgbClr val="00000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en-ZA" sz="700" b="0" i="0" u="none" strike="noStrike">
                          <a:solidFill>
                            <a:srgbClr val="00000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3167394322"/>
                  </a:ext>
                </a:extLst>
              </a:tr>
              <a:tr h="1868632">
                <a:tc>
                  <a:txBody>
                    <a:bodyPr/>
                    <a:lstStyle/>
                    <a:p>
                      <a:pPr algn="l" fontAlgn="t"/>
                      <a:r>
                        <a:rPr lang="en-US" sz="700" b="0" i="0" u="none" strike="noStrike">
                          <a:solidFill>
                            <a:srgbClr val="000000"/>
                          </a:solidFill>
                          <a:effectLst/>
                          <a:latin typeface="Calibri" panose="020F0502020204030204" pitchFamily="34" charset="0"/>
                        </a:rPr>
                        <a:t>18. Number of media literacy workshops conducted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t"/>
                      <a:r>
                        <a:rPr lang="en-ZA" sz="700" b="0" i="0" u="none" strike="noStrike">
                          <a:solidFill>
                            <a:srgbClr val="000000"/>
                          </a:solidFill>
                          <a:effectLst/>
                          <a:latin typeface="Calibri" panose="020F0502020204030204" pitchFamily="34" charset="0"/>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en-ZA" sz="700" b="0" i="0" u="none" strike="noStrike" dirty="0">
                          <a:solidFill>
                            <a:srgbClr val="000000"/>
                          </a:solidFill>
                          <a:effectLst/>
                          <a:latin typeface="Calibri" panose="020F0502020204030204" pitchFamily="34" charset="0"/>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en-ZA" sz="700" b="0" i="0" u="none" strike="noStrike">
                          <a:solidFill>
                            <a:srgbClr val="000000"/>
                          </a:solidFill>
                          <a:effectLst/>
                          <a:latin typeface="Calibri" panose="020F0502020204030204" pitchFamily="34" charset="0"/>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700" b="0" i="0" u="none" strike="noStrike">
                          <a:solidFill>
                            <a:srgbClr val="000000"/>
                          </a:solidFill>
                          <a:effectLst/>
                          <a:latin typeface="Calibri" panose="020F0502020204030204" pitchFamily="34" charset="0"/>
                        </a:rPr>
                        <a:t>The Unit partnered with the Film and Publications Board (FPB) in commemorating Child Protection Week (CPW) from 30/05/2021 to 06/06/2021.  Events were held in Polokwane and the  Waterberg District -Mogalakwena Municipality.  The Unit was only able to partner on two events in Polokwane and Mokopane repsectively.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ZA" sz="700" b="0" i="0" u="none" strike="noStrike">
                          <a:solidFill>
                            <a:srgbClr val="000000"/>
                          </a:solidFill>
                          <a:effectLst/>
                          <a:latin typeface="Calibri" panose="020F0502020204030204" pitchFamily="34" charset="0"/>
                        </a:rPr>
                        <a:t>Target achieved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1044166499"/>
                  </a:ext>
                </a:extLst>
              </a:tr>
              <a:tr h="293120">
                <a:tc>
                  <a:txBody>
                    <a:bodyPr/>
                    <a:lstStyle/>
                    <a:p>
                      <a:pPr algn="l" fontAlgn="t"/>
                      <a:r>
                        <a:rPr lang="en-US" sz="700" b="0" i="0" u="none" strike="noStrike">
                          <a:solidFill>
                            <a:srgbClr val="000000"/>
                          </a:solidFill>
                          <a:effectLst/>
                          <a:latin typeface="Calibri" panose="020F0502020204030204" pitchFamily="34" charset="0"/>
                        </a:rPr>
                        <a:t>19. Number of reading initiatives held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t"/>
                      <a:r>
                        <a:rPr lang="en-ZA" sz="700" b="0" i="0" u="none" strike="noStrike">
                          <a:solidFill>
                            <a:srgbClr val="000000"/>
                          </a:solidFill>
                          <a:effectLst/>
                          <a:latin typeface="Calibri" panose="020F0502020204030204" pitchFamily="34" charset="0"/>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en-ZA" sz="700" b="0" i="0" u="none" strike="noStrike">
                          <a:solidFill>
                            <a:srgbClr val="00000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en-ZA" sz="700" b="0" i="0" u="none" strike="noStrike" dirty="0">
                          <a:solidFill>
                            <a:srgbClr val="00000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en-ZA" sz="700" b="0" i="0" u="none" strike="noStrike">
                          <a:solidFill>
                            <a:srgbClr val="00000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en-ZA" sz="700" b="0" i="0" u="none" strike="noStrike" dirty="0">
                          <a:solidFill>
                            <a:srgbClr val="00000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4099052241"/>
                  </a:ext>
                </a:extLst>
              </a:tr>
            </a:tbl>
          </a:graphicData>
        </a:graphic>
      </p:graphicFrame>
      <p:graphicFrame>
        <p:nvGraphicFramePr>
          <p:cNvPr id="8" name="Table 7">
            <a:extLst>
              <a:ext uri="{FF2B5EF4-FFF2-40B4-BE49-F238E27FC236}">
                <a16:creationId xmlns:a16="http://schemas.microsoft.com/office/drawing/2014/main" xmlns="" id="{A8A53EC9-D83C-AF29-3C8B-212600813B37}"/>
              </a:ext>
            </a:extLst>
          </p:cNvPr>
          <p:cNvGraphicFramePr>
            <a:graphicFrameLocks noGrp="1"/>
          </p:cNvGraphicFramePr>
          <p:nvPr>
            <p:extLst>
              <p:ext uri="{D42A27DB-BD31-4B8C-83A1-F6EECF244321}">
                <p14:modId xmlns:p14="http://schemas.microsoft.com/office/powerpoint/2010/main" xmlns="" val="2407966527"/>
              </p:ext>
            </p:extLst>
          </p:nvPr>
        </p:nvGraphicFramePr>
        <p:xfrm>
          <a:off x="179512" y="1340767"/>
          <a:ext cx="8784976" cy="4785395"/>
        </p:xfrm>
        <a:graphic>
          <a:graphicData uri="http://schemas.openxmlformats.org/drawingml/2006/table">
            <a:tbl>
              <a:tblPr/>
              <a:tblGrid>
                <a:gridCol w="1466326">
                  <a:extLst>
                    <a:ext uri="{9D8B030D-6E8A-4147-A177-3AD203B41FA5}">
                      <a16:colId xmlns:a16="http://schemas.microsoft.com/office/drawing/2014/main" xmlns="" val="1613251921"/>
                    </a:ext>
                  </a:extLst>
                </a:gridCol>
                <a:gridCol w="1375490">
                  <a:extLst>
                    <a:ext uri="{9D8B030D-6E8A-4147-A177-3AD203B41FA5}">
                      <a16:colId xmlns:a16="http://schemas.microsoft.com/office/drawing/2014/main" xmlns="" val="110481501"/>
                    </a:ext>
                  </a:extLst>
                </a:gridCol>
                <a:gridCol w="1466326">
                  <a:extLst>
                    <a:ext uri="{9D8B030D-6E8A-4147-A177-3AD203B41FA5}">
                      <a16:colId xmlns:a16="http://schemas.microsoft.com/office/drawing/2014/main" xmlns="" val="101750"/>
                    </a:ext>
                  </a:extLst>
                </a:gridCol>
                <a:gridCol w="1310610">
                  <a:extLst>
                    <a:ext uri="{9D8B030D-6E8A-4147-A177-3AD203B41FA5}">
                      <a16:colId xmlns:a16="http://schemas.microsoft.com/office/drawing/2014/main" xmlns="" val="3417808623"/>
                    </a:ext>
                  </a:extLst>
                </a:gridCol>
                <a:gridCol w="1570136">
                  <a:extLst>
                    <a:ext uri="{9D8B030D-6E8A-4147-A177-3AD203B41FA5}">
                      <a16:colId xmlns:a16="http://schemas.microsoft.com/office/drawing/2014/main" xmlns="" val="3998563495"/>
                    </a:ext>
                  </a:extLst>
                </a:gridCol>
                <a:gridCol w="1596088">
                  <a:extLst>
                    <a:ext uri="{9D8B030D-6E8A-4147-A177-3AD203B41FA5}">
                      <a16:colId xmlns:a16="http://schemas.microsoft.com/office/drawing/2014/main" xmlns="" val="4016471152"/>
                    </a:ext>
                  </a:extLst>
                </a:gridCol>
              </a:tblGrid>
              <a:tr h="555663">
                <a:tc rowSpan="2">
                  <a:txBody>
                    <a:bodyPr/>
                    <a:lstStyle/>
                    <a:p>
                      <a:pPr algn="ctr" fontAlgn="b"/>
                      <a:r>
                        <a:rPr lang="en-ZA" sz="900" b="1" i="0" u="none" strike="noStrike">
                          <a:solidFill>
                            <a:srgbClr val="000000"/>
                          </a:solidFill>
                          <a:effectLst/>
                          <a:latin typeface="Calibri" panose="020F0502020204030204" pitchFamily="34" charset="0"/>
                        </a:rPr>
                        <a:t>Output Indicator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b"/>
                      <a:r>
                        <a:rPr lang="en-ZA" sz="900" b="1" i="0" u="none" strike="noStrike">
                          <a:solidFill>
                            <a:srgbClr val="000000"/>
                          </a:solidFill>
                          <a:effectLst/>
                          <a:latin typeface="Calibri" panose="020F0502020204030204" pitchFamily="34" charset="0"/>
                        </a:rPr>
                        <a:t>Annual Target 2021/22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gridSpan="2">
                  <a:txBody>
                    <a:bodyPr/>
                    <a:lstStyle/>
                    <a:p>
                      <a:pPr algn="ctr" fontAlgn="b"/>
                      <a:r>
                        <a:rPr lang="en-ZA" sz="900" b="1" i="0" u="none" strike="noStrike" dirty="0">
                          <a:solidFill>
                            <a:srgbClr val="000000"/>
                          </a:solidFill>
                          <a:effectLst/>
                          <a:latin typeface="Calibri" panose="020F0502020204030204" pitchFamily="34" charset="0"/>
                        </a:rPr>
                        <a:t>Q3 Performance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rowSpan="2">
                  <a:txBody>
                    <a:bodyPr/>
                    <a:lstStyle/>
                    <a:p>
                      <a:pPr algn="ctr" fontAlgn="b"/>
                      <a:r>
                        <a:rPr lang="en-ZA" sz="900" b="1" i="0" u="none" strike="noStrike">
                          <a:solidFill>
                            <a:srgbClr val="000000"/>
                          </a:solidFill>
                          <a:effectLst/>
                          <a:latin typeface="Calibri" panose="020F0502020204030204" pitchFamily="34" charset="0"/>
                        </a:rPr>
                        <a:t>Reason for Variance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b"/>
                      <a:r>
                        <a:rPr lang="en-ZA" sz="900" b="1" i="0" u="none" strike="noStrike" dirty="0">
                          <a:solidFill>
                            <a:srgbClr val="000000"/>
                          </a:solidFill>
                          <a:effectLst/>
                          <a:latin typeface="Calibri" panose="020F0502020204030204" pitchFamily="34" charset="0"/>
                        </a:rPr>
                        <a:t>Corrective Action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xmlns="" val="3074659783"/>
                  </a:ext>
                </a:extLst>
              </a:tr>
              <a:tr h="268570">
                <a:tc vMerge="1">
                  <a:txBody>
                    <a:bodyPr/>
                    <a:lstStyle/>
                    <a:p>
                      <a:endParaRPr lang="en-ZA"/>
                    </a:p>
                  </a:txBody>
                  <a:tcPr/>
                </a:tc>
                <a:tc vMerge="1">
                  <a:txBody>
                    <a:bodyPr/>
                    <a:lstStyle/>
                    <a:p>
                      <a:endParaRPr lang="en-ZA"/>
                    </a:p>
                  </a:txBody>
                  <a:tcPr/>
                </a:tc>
                <a:tc>
                  <a:txBody>
                    <a:bodyPr/>
                    <a:lstStyle/>
                    <a:p>
                      <a:pPr algn="ctr" fontAlgn="ctr"/>
                      <a:r>
                        <a:rPr lang="en-ZA" sz="900" b="1" i="0" u="none" strike="noStrike" dirty="0">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ZA" sz="9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975582601"/>
                  </a:ext>
                </a:extLst>
              </a:tr>
              <a:tr h="268570">
                <a:tc gridSpan="6">
                  <a:txBody>
                    <a:bodyPr/>
                    <a:lstStyle/>
                    <a:p>
                      <a:pPr algn="l" fontAlgn="b"/>
                      <a:r>
                        <a:rPr lang="en-US" sz="900" b="1" i="0" u="none" strike="noStrike" dirty="0">
                          <a:solidFill>
                            <a:srgbClr val="000000"/>
                          </a:solidFill>
                          <a:effectLst/>
                          <a:latin typeface="Calibri" panose="020F0502020204030204" pitchFamily="34" charset="0"/>
                        </a:rPr>
                        <a:t>Programme 4: Capacity building and sector development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318397062"/>
                  </a:ext>
                </a:extLst>
              </a:tr>
              <a:tr h="1333591">
                <a:tc>
                  <a:txBody>
                    <a:bodyPr/>
                    <a:lstStyle/>
                    <a:p>
                      <a:pPr algn="l" fontAlgn="t"/>
                      <a:r>
                        <a:rPr lang="en-US" sz="900" b="0" i="0" u="none" strike="noStrike">
                          <a:solidFill>
                            <a:srgbClr val="000000"/>
                          </a:solidFill>
                          <a:effectLst/>
                          <a:latin typeface="Calibri" panose="020F0502020204030204" pitchFamily="34" charset="0"/>
                        </a:rPr>
                        <a:t>17. Number of training interventions aimed at capacitating the community media with skills aligned to the findings of the 2020/21 skills assessment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t"/>
                      <a:r>
                        <a:rPr lang="en-ZA" sz="900" b="0" i="0" u="none" strike="noStrike">
                          <a:solidFill>
                            <a:srgbClr val="000000"/>
                          </a:solidFill>
                          <a:effectLst/>
                          <a:latin typeface="Calibri" panose="020F0502020204030204" pitchFamily="34" charset="0"/>
                        </a:rPr>
                        <a:t>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r>
                        <a:rPr lang="en-US" sz="9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0" marR="0" lvl="0" indent="0" algn="l" defTabSz="914377" rtl="0" eaLnBrk="1" fontAlgn="t"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Target achieved</a:t>
                      </a:r>
                      <a:endParaRPr kumimoji="0" lang="en-ZA"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3167394322"/>
                  </a:ext>
                </a:extLst>
              </a:tr>
              <a:tr h="1914469">
                <a:tc>
                  <a:txBody>
                    <a:bodyPr/>
                    <a:lstStyle/>
                    <a:p>
                      <a:pPr algn="l" fontAlgn="t"/>
                      <a:r>
                        <a:rPr lang="en-US" sz="900" b="0" i="0" u="none" strike="noStrike">
                          <a:solidFill>
                            <a:srgbClr val="000000"/>
                          </a:solidFill>
                          <a:effectLst/>
                          <a:latin typeface="Calibri" panose="020F0502020204030204" pitchFamily="34" charset="0"/>
                        </a:rPr>
                        <a:t>18. Number of media literacy workshops conducted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t"/>
                      <a:r>
                        <a:rPr lang="en-ZA" sz="900" b="0" i="0" u="none" strike="noStrike">
                          <a:solidFill>
                            <a:srgbClr val="000000"/>
                          </a:solidFill>
                          <a:effectLst/>
                          <a:latin typeface="Calibri" panose="020F0502020204030204" pitchFamily="34" charset="0"/>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r>
                        <a:rPr lang="en-US" sz="9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0" marR="0" lvl="0" indent="0" algn="l" defTabSz="914377" rtl="0" eaLnBrk="1" fontAlgn="t"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Target achieved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1044166499"/>
                  </a:ext>
                </a:extLst>
              </a:tr>
              <a:tr h="444532">
                <a:tc>
                  <a:txBody>
                    <a:bodyPr/>
                    <a:lstStyle/>
                    <a:p>
                      <a:pPr algn="l" fontAlgn="t"/>
                      <a:r>
                        <a:rPr lang="en-US" sz="900" b="0" i="0" u="none" strike="noStrike">
                          <a:solidFill>
                            <a:srgbClr val="000000"/>
                          </a:solidFill>
                          <a:effectLst/>
                          <a:latin typeface="Calibri" panose="020F0502020204030204" pitchFamily="34" charset="0"/>
                        </a:rPr>
                        <a:t>19. Number of reading initiatives held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t"/>
                      <a:r>
                        <a:rPr lang="en-ZA" sz="900" b="0" i="0" u="none" strike="noStrike">
                          <a:solidFill>
                            <a:srgbClr val="000000"/>
                          </a:solidFill>
                          <a:effectLst/>
                          <a:latin typeface="Calibri" panose="020F0502020204030204" pitchFamily="34" charset="0"/>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ZA" sz="900" b="0" i="0" u="none" strike="noStrike" dirty="0">
                          <a:solidFill>
                            <a:srgbClr val="000000"/>
                          </a:solidFill>
                          <a:effectLst/>
                          <a:latin typeface="Calibri" panose="020F0502020204030204" pitchFamily="34" charset="0"/>
                        </a:rPr>
                        <a:t>Target achieved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4099052241"/>
                  </a:ext>
                </a:extLst>
              </a:tr>
            </a:tbl>
          </a:graphicData>
        </a:graphic>
      </p:graphicFrame>
    </p:spTree>
    <p:extLst>
      <p:ext uri="{BB962C8B-B14F-4D97-AF65-F5344CB8AC3E}">
        <p14:creationId xmlns:p14="http://schemas.microsoft.com/office/powerpoint/2010/main" xmlns="" val="3116824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AFAC37-4A52-44C0-A4DC-E96BE1234AD6}"/>
              </a:ext>
            </a:extLst>
          </p:cNvPr>
          <p:cNvSpPr>
            <a:spLocks noGrp="1"/>
          </p:cNvSpPr>
          <p:nvPr>
            <p:ph type="title"/>
          </p:nvPr>
        </p:nvSpPr>
        <p:spPr/>
        <p:txBody>
          <a:bodyPr/>
          <a:lstStyle/>
          <a:p>
            <a:pPr algn="ctr"/>
            <a:r>
              <a:rPr lang="en-GB" sz="1800" dirty="0">
                <a:solidFill>
                  <a:prstClr val="black"/>
                </a:solidFill>
              </a:rPr>
              <a:t>Programme 4: Capacity Building and Sector Development</a:t>
            </a:r>
            <a:endParaRPr lang="en-ZA" sz="1800" dirty="0"/>
          </a:p>
        </p:txBody>
      </p:sp>
      <p:sp>
        <p:nvSpPr>
          <p:cNvPr id="4" name="Slide Number Placeholder 3"/>
          <p:cNvSpPr>
            <a:spLocks noGrp="1"/>
          </p:cNvSpPr>
          <p:nvPr>
            <p:ph type="sldNum" sz="quarter" idx="12"/>
          </p:nvPr>
        </p:nvSpPr>
        <p:spPr/>
        <p:txBody>
          <a:bodyPr/>
          <a:lstStyle/>
          <a:p>
            <a:pPr>
              <a:defRPr/>
            </a:pPr>
            <a:fld id="{16B99FE7-67B7-4BBE-9EFC-886B802F219B}" type="slidenum">
              <a:rPr lang="en-US">
                <a:solidFill>
                  <a:srgbClr val="4F271C">
                    <a:shade val="90000"/>
                  </a:srgbClr>
                </a:solidFill>
              </a:rPr>
              <a:pPr>
                <a:defRPr/>
              </a:pPr>
              <a:t>35</a:t>
            </a:fld>
            <a:endParaRPr lang="en-US" dirty="0">
              <a:solidFill>
                <a:srgbClr val="4F271C">
                  <a:shade val="90000"/>
                </a:srgbClr>
              </a:solidFill>
            </a:endParaRPr>
          </a:p>
        </p:txBody>
      </p:sp>
      <p:sp>
        <p:nvSpPr>
          <p:cNvPr id="7" name="Content Placeholder 6">
            <a:extLst>
              <a:ext uri="{FF2B5EF4-FFF2-40B4-BE49-F238E27FC236}">
                <a16:creationId xmlns:a16="http://schemas.microsoft.com/office/drawing/2014/main" xmlns="" id="{9722DAC7-0CF2-4875-8A26-49497344B339}"/>
              </a:ext>
            </a:extLst>
          </p:cNvPr>
          <p:cNvSpPr>
            <a:spLocks noGrp="1"/>
          </p:cNvSpPr>
          <p:nvPr>
            <p:ph idx="1"/>
          </p:nvPr>
        </p:nvSpPr>
        <p:spPr/>
        <p:txBody>
          <a:bodyPr/>
          <a:lstStyle/>
          <a:p>
            <a:endParaRPr lang="en-ZA"/>
          </a:p>
        </p:txBody>
      </p:sp>
      <p:sp>
        <p:nvSpPr>
          <p:cNvPr id="13" name="Rectangle 1"/>
          <p:cNvSpPr>
            <a:spLocks noChangeArrowheads="1"/>
          </p:cNvSpPr>
          <p:nvPr/>
        </p:nvSpPr>
        <p:spPr bwMode="auto">
          <a:xfrm>
            <a:off x="1523377" y="1775422"/>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defRPr/>
            </a:pPr>
            <a:endParaRPr lang="en-US" sz="1350" dirty="0">
              <a:solidFill>
                <a:prstClr val="black"/>
              </a:solidFill>
              <a:latin typeface="Calibri"/>
            </a:endParaRPr>
          </a:p>
        </p:txBody>
      </p:sp>
      <p:graphicFrame>
        <p:nvGraphicFramePr>
          <p:cNvPr id="5" name="Table 4">
            <a:extLst>
              <a:ext uri="{FF2B5EF4-FFF2-40B4-BE49-F238E27FC236}">
                <a16:creationId xmlns:a16="http://schemas.microsoft.com/office/drawing/2014/main" xmlns="" id="{767DA167-A5E4-4CA2-93A6-38EB2D27C937}"/>
              </a:ext>
            </a:extLst>
          </p:cNvPr>
          <p:cNvGraphicFramePr>
            <a:graphicFrameLocks noGrp="1"/>
          </p:cNvGraphicFramePr>
          <p:nvPr/>
        </p:nvGraphicFramePr>
        <p:xfrm>
          <a:off x="1277634" y="1862826"/>
          <a:ext cx="6588734" cy="3949134"/>
        </p:xfrm>
        <a:graphic>
          <a:graphicData uri="http://schemas.openxmlformats.org/drawingml/2006/table">
            <a:tbl>
              <a:tblPr/>
              <a:tblGrid>
                <a:gridCol w="1099745">
                  <a:extLst>
                    <a:ext uri="{9D8B030D-6E8A-4147-A177-3AD203B41FA5}">
                      <a16:colId xmlns:a16="http://schemas.microsoft.com/office/drawing/2014/main" xmlns="" val="1613251921"/>
                    </a:ext>
                  </a:extLst>
                </a:gridCol>
                <a:gridCol w="1031618">
                  <a:extLst>
                    <a:ext uri="{9D8B030D-6E8A-4147-A177-3AD203B41FA5}">
                      <a16:colId xmlns:a16="http://schemas.microsoft.com/office/drawing/2014/main" xmlns="" val="110481501"/>
                    </a:ext>
                  </a:extLst>
                </a:gridCol>
                <a:gridCol w="1099745">
                  <a:extLst>
                    <a:ext uri="{9D8B030D-6E8A-4147-A177-3AD203B41FA5}">
                      <a16:colId xmlns:a16="http://schemas.microsoft.com/office/drawing/2014/main" xmlns="" val="101750"/>
                    </a:ext>
                  </a:extLst>
                </a:gridCol>
                <a:gridCol w="982958">
                  <a:extLst>
                    <a:ext uri="{9D8B030D-6E8A-4147-A177-3AD203B41FA5}">
                      <a16:colId xmlns:a16="http://schemas.microsoft.com/office/drawing/2014/main" xmlns="" val="3417808623"/>
                    </a:ext>
                  </a:extLst>
                </a:gridCol>
                <a:gridCol w="1177602">
                  <a:extLst>
                    <a:ext uri="{9D8B030D-6E8A-4147-A177-3AD203B41FA5}">
                      <a16:colId xmlns:a16="http://schemas.microsoft.com/office/drawing/2014/main" xmlns="" val="3998563495"/>
                    </a:ext>
                  </a:extLst>
                </a:gridCol>
                <a:gridCol w="1197066">
                  <a:extLst>
                    <a:ext uri="{9D8B030D-6E8A-4147-A177-3AD203B41FA5}">
                      <a16:colId xmlns:a16="http://schemas.microsoft.com/office/drawing/2014/main" xmlns="" val="4016471152"/>
                    </a:ext>
                  </a:extLst>
                </a:gridCol>
              </a:tblGrid>
              <a:tr h="366398">
                <a:tc rowSpan="2">
                  <a:txBody>
                    <a:bodyPr/>
                    <a:lstStyle/>
                    <a:p>
                      <a:pPr algn="ctr" fontAlgn="b"/>
                      <a:r>
                        <a:rPr lang="en-ZA" sz="700" b="1" i="0" u="none" strike="noStrike">
                          <a:solidFill>
                            <a:srgbClr val="000000"/>
                          </a:solidFill>
                          <a:effectLst/>
                          <a:latin typeface="Calibri" panose="020F0502020204030204" pitchFamily="34" charset="0"/>
                        </a:rPr>
                        <a:t>Output Indicator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b"/>
                      <a:r>
                        <a:rPr lang="en-ZA" sz="700" b="1" i="0" u="none" strike="noStrike">
                          <a:solidFill>
                            <a:srgbClr val="000000"/>
                          </a:solidFill>
                          <a:effectLst/>
                          <a:latin typeface="Calibri" panose="020F0502020204030204" pitchFamily="34" charset="0"/>
                        </a:rPr>
                        <a:t>Annual Target 2021/22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gridSpan="2">
                  <a:txBody>
                    <a:bodyPr/>
                    <a:lstStyle/>
                    <a:p>
                      <a:pPr algn="ctr" fontAlgn="b"/>
                      <a:r>
                        <a:rPr lang="en-ZA" sz="700" b="1" i="0" u="none" strike="noStrike" dirty="0">
                          <a:solidFill>
                            <a:srgbClr val="000000"/>
                          </a:solidFill>
                          <a:effectLst/>
                          <a:latin typeface="Calibri" panose="020F0502020204030204" pitchFamily="34" charset="0"/>
                        </a:rPr>
                        <a:t>Q2 Performance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rowSpan="2">
                  <a:txBody>
                    <a:bodyPr/>
                    <a:lstStyle/>
                    <a:p>
                      <a:pPr algn="ctr" fontAlgn="b"/>
                      <a:r>
                        <a:rPr lang="en-ZA" sz="700" b="1" i="0" u="none" strike="noStrike">
                          <a:solidFill>
                            <a:srgbClr val="000000"/>
                          </a:solidFill>
                          <a:effectLst/>
                          <a:latin typeface="Calibri" panose="020F0502020204030204" pitchFamily="34" charset="0"/>
                        </a:rPr>
                        <a:t>Reason for Variance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b"/>
                      <a:r>
                        <a:rPr lang="en-ZA" sz="700" b="1" i="0" u="none" strike="noStrike">
                          <a:solidFill>
                            <a:srgbClr val="000000"/>
                          </a:solidFill>
                          <a:effectLst/>
                          <a:latin typeface="Calibri" panose="020F0502020204030204" pitchFamily="34" charset="0"/>
                        </a:rPr>
                        <a:t>Corrective Action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xmlns="" val="3074659783"/>
                  </a:ext>
                </a:extLst>
              </a:tr>
              <a:tr h="177092">
                <a:tc vMerge="1">
                  <a:txBody>
                    <a:bodyPr/>
                    <a:lstStyle/>
                    <a:p>
                      <a:endParaRPr lang="en-ZA"/>
                    </a:p>
                  </a:txBody>
                  <a:tcPr/>
                </a:tc>
                <a:tc vMerge="1">
                  <a:txBody>
                    <a:bodyPr/>
                    <a:lstStyle/>
                    <a:p>
                      <a:endParaRPr lang="en-ZA"/>
                    </a:p>
                  </a:txBody>
                  <a:tcPr/>
                </a:tc>
                <a:tc>
                  <a:txBody>
                    <a:bodyPr/>
                    <a:lstStyle/>
                    <a:p>
                      <a:pPr algn="ctr" fontAlgn="ctr"/>
                      <a:r>
                        <a:rPr lang="en-ZA" sz="7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ZA" sz="7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975582601"/>
                  </a:ext>
                </a:extLst>
              </a:tr>
              <a:tr h="177092">
                <a:tc gridSpan="6">
                  <a:txBody>
                    <a:bodyPr/>
                    <a:lstStyle/>
                    <a:p>
                      <a:pPr algn="l" fontAlgn="b"/>
                      <a:r>
                        <a:rPr lang="en-US" sz="700" b="1" i="0" u="none" strike="noStrike">
                          <a:solidFill>
                            <a:srgbClr val="000000"/>
                          </a:solidFill>
                          <a:effectLst/>
                          <a:latin typeface="Calibri" panose="020F0502020204030204" pitchFamily="34" charset="0"/>
                        </a:rPr>
                        <a:t>Programme 4: Capacity building and sector development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318397062"/>
                  </a:ext>
                </a:extLst>
              </a:tr>
              <a:tr h="925830">
                <a:tc>
                  <a:txBody>
                    <a:bodyPr/>
                    <a:lstStyle/>
                    <a:p>
                      <a:pPr algn="l" fontAlgn="t"/>
                      <a:r>
                        <a:rPr lang="en-US" sz="700" b="0" i="0" u="none" strike="noStrike">
                          <a:solidFill>
                            <a:srgbClr val="000000"/>
                          </a:solidFill>
                          <a:effectLst/>
                          <a:latin typeface="Calibri" panose="020F0502020204030204" pitchFamily="34" charset="0"/>
                        </a:rPr>
                        <a:t>17. Number of training interventions aimed at capacitating the community media with skills aligned to the findings of the 2020/21 skills assessment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t"/>
                      <a:r>
                        <a:rPr lang="en-ZA" sz="700" b="0" i="0" u="none" strike="noStrike">
                          <a:solidFill>
                            <a:srgbClr val="000000"/>
                          </a:solidFill>
                          <a:effectLst/>
                          <a:latin typeface="Calibri" panose="020F0502020204030204" pitchFamily="34" charset="0"/>
                        </a:rPr>
                        <a:t>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en-US" sz="700" b="0" i="0" u="none" strike="noStrike" dirty="0">
                          <a:solidFill>
                            <a:srgbClr val="000000"/>
                          </a:solidFill>
                          <a:effectLst/>
                          <a:latin typeface="Calibri" panose="020F0502020204030204" pitchFamily="34" charset="0"/>
                        </a:rPr>
                        <a:t>2</a:t>
                      </a:r>
                      <a:endParaRPr lang="en-ZA" sz="7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en-US" sz="700" b="0" i="0" u="none" strike="noStrike" dirty="0">
                          <a:solidFill>
                            <a:srgbClr val="000000"/>
                          </a:solidFill>
                          <a:effectLst/>
                          <a:latin typeface="Calibri" panose="020F0502020204030204" pitchFamily="34" charset="0"/>
                        </a:rPr>
                        <a:t>7</a:t>
                      </a:r>
                      <a:endParaRPr lang="en-ZA" sz="7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r>
                        <a:rPr lang="en-US" sz="700" b="0" i="0" u="none" strike="noStrike" baseline="0" dirty="0">
                          <a:solidFill>
                            <a:srgbClr val="000000"/>
                          </a:solidFill>
                          <a:latin typeface="Calibri" panose="020F0502020204030204" pitchFamily="34" charset="0"/>
                        </a:rPr>
                        <a:t>There was effective project management from both Projects Unit and R&amp;T. It was imperative to close the </a:t>
                      </a:r>
                      <a:r>
                        <a:rPr lang="en-US" sz="700" b="0" i="0" u="none" strike="noStrike" baseline="0" dirty="0" err="1">
                          <a:solidFill>
                            <a:srgbClr val="000000"/>
                          </a:solidFill>
                          <a:latin typeface="Calibri" panose="020F0502020204030204" pitchFamily="34" charset="0"/>
                        </a:rPr>
                        <a:t>Brandvlei</a:t>
                      </a:r>
                      <a:r>
                        <a:rPr lang="en-US" sz="700" b="0" i="0" u="none" strike="noStrike" baseline="0" dirty="0">
                          <a:solidFill>
                            <a:srgbClr val="000000"/>
                          </a:solidFill>
                          <a:latin typeface="Calibri" panose="020F0502020204030204" pitchFamily="34" charset="0"/>
                        </a:rPr>
                        <a:t> grant how-ever this could not be done as the training component of the grant was yet to be completed. 	</a:t>
                      </a:r>
                    </a:p>
                    <a:p>
                      <a:pPr algn="ctr" fontAlgn="t"/>
                      <a:endParaRPr lang="en-ZA" sz="7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700" b="0" i="0" u="none" strike="noStrike" dirty="0">
                          <a:solidFill>
                            <a:srgbClr val="000000"/>
                          </a:solidFill>
                          <a:effectLst/>
                          <a:latin typeface="Calibri" panose="020F0502020204030204" pitchFamily="34" charset="0"/>
                        </a:rPr>
                        <a:t>T</a:t>
                      </a:r>
                      <a:r>
                        <a:rPr lang="en-ZA" sz="700" b="0" i="0" u="none" strike="noStrike" dirty="0" err="1">
                          <a:solidFill>
                            <a:srgbClr val="000000"/>
                          </a:solidFill>
                          <a:effectLst/>
                          <a:latin typeface="Calibri" panose="020F0502020204030204" pitchFamily="34" charset="0"/>
                        </a:rPr>
                        <a:t>arget</a:t>
                      </a:r>
                      <a:r>
                        <a:rPr lang="en-ZA" sz="700" b="0" i="0" u="none" strike="noStrike" dirty="0">
                          <a:solidFill>
                            <a:srgbClr val="000000"/>
                          </a:solidFill>
                          <a:effectLst/>
                          <a:latin typeface="Calibri" panose="020F0502020204030204" pitchFamily="34" charset="0"/>
                        </a:rPr>
                        <a:t> achieved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3167394322"/>
                  </a:ext>
                </a:extLst>
              </a:tr>
              <a:tr h="1868632">
                <a:tc>
                  <a:txBody>
                    <a:bodyPr/>
                    <a:lstStyle/>
                    <a:p>
                      <a:pPr algn="l" fontAlgn="t"/>
                      <a:r>
                        <a:rPr lang="en-US" sz="700" b="0" i="0" u="none" strike="noStrike">
                          <a:solidFill>
                            <a:srgbClr val="000000"/>
                          </a:solidFill>
                          <a:effectLst/>
                          <a:latin typeface="Calibri" panose="020F0502020204030204" pitchFamily="34" charset="0"/>
                        </a:rPr>
                        <a:t>18. Number of media literacy workshops conducted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t"/>
                      <a:r>
                        <a:rPr lang="en-ZA" sz="700" b="0" i="0" u="none" strike="noStrike">
                          <a:solidFill>
                            <a:srgbClr val="000000"/>
                          </a:solidFill>
                          <a:effectLst/>
                          <a:latin typeface="Calibri" panose="020F0502020204030204" pitchFamily="34" charset="0"/>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lvl="1" algn="ctr"/>
                      <a:r>
                        <a:rPr lang="en-ZA" sz="700" b="0" i="0" u="none" strike="noStrike" baseline="0">
                          <a:solidFill>
                            <a:srgbClr val="000000"/>
                          </a:solidFill>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lvl="1" algn="ctr"/>
                      <a:r>
                        <a:rPr lang="en-ZA" sz="700" b="0" i="0" u="none" strike="noStrike" baseline="0">
                          <a:solidFill>
                            <a:srgbClr val="000000"/>
                          </a:solidFill>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lvl="1" algn="ctr"/>
                      <a:r>
                        <a:rPr lang="en-ZA" sz="700" b="0" i="0" u="none" strike="noStrike" baseline="0" dirty="0">
                          <a:solidFill>
                            <a:srgbClr val="000000"/>
                          </a:solidFill>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lvl="1" algn="ctr"/>
                      <a:r>
                        <a:rPr lang="en-ZA" sz="700" b="0" i="0" u="none" strike="noStrike" baseline="0" dirty="0">
                          <a:solidFill>
                            <a:srgbClr val="000000"/>
                          </a:solidFill>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1044166499"/>
                  </a:ext>
                </a:extLst>
              </a:tr>
              <a:tr h="293120">
                <a:tc>
                  <a:txBody>
                    <a:bodyPr/>
                    <a:lstStyle/>
                    <a:p>
                      <a:pPr algn="l" fontAlgn="t"/>
                      <a:r>
                        <a:rPr lang="en-US" sz="700" b="0" i="0" u="none" strike="noStrike">
                          <a:solidFill>
                            <a:srgbClr val="000000"/>
                          </a:solidFill>
                          <a:effectLst/>
                          <a:latin typeface="Calibri" panose="020F0502020204030204" pitchFamily="34" charset="0"/>
                        </a:rPr>
                        <a:t>19. Number of reading initiatives held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t"/>
                      <a:r>
                        <a:rPr lang="en-ZA" sz="700" b="0" i="0" u="none" strike="noStrike">
                          <a:solidFill>
                            <a:srgbClr val="000000"/>
                          </a:solidFill>
                          <a:effectLst/>
                          <a:latin typeface="Calibri" panose="020F0502020204030204" pitchFamily="34" charset="0"/>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en-US" sz="700" b="0" i="0" u="none" strike="noStrike" dirty="0">
                          <a:solidFill>
                            <a:srgbClr val="000000"/>
                          </a:solidFill>
                          <a:effectLst/>
                          <a:latin typeface="Calibri" panose="020F0502020204030204" pitchFamily="34" charset="0"/>
                        </a:rPr>
                        <a:t>1</a:t>
                      </a:r>
                      <a:endParaRPr lang="en-ZA" sz="7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en-US" sz="700" b="0" i="0" u="none" strike="noStrike" dirty="0">
                          <a:solidFill>
                            <a:srgbClr val="000000"/>
                          </a:solidFill>
                          <a:effectLst/>
                          <a:latin typeface="Calibri" panose="020F0502020204030204" pitchFamily="34" charset="0"/>
                        </a:rPr>
                        <a:t>1</a:t>
                      </a:r>
                      <a:endParaRPr lang="en-ZA" sz="7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en-ZA" sz="700" b="0" i="0" u="none" strike="noStrike" dirty="0">
                          <a:solidFill>
                            <a:srgbClr val="00000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ZA" sz="700" b="0" i="0" u="none" strike="noStrike" dirty="0">
                          <a:solidFill>
                            <a:srgbClr val="000000"/>
                          </a:solidFill>
                          <a:effectLst/>
                          <a:latin typeface="Calibri" panose="020F0502020204030204" pitchFamily="34" charset="0"/>
                        </a:rPr>
                        <a:t>Target achieved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4099052241"/>
                  </a:ext>
                </a:extLst>
              </a:tr>
            </a:tbl>
          </a:graphicData>
        </a:graphic>
      </p:graphicFrame>
      <p:graphicFrame>
        <p:nvGraphicFramePr>
          <p:cNvPr id="8" name="Table 7">
            <a:extLst>
              <a:ext uri="{FF2B5EF4-FFF2-40B4-BE49-F238E27FC236}">
                <a16:creationId xmlns:a16="http://schemas.microsoft.com/office/drawing/2014/main" xmlns="" id="{0DA3949A-5D45-7C13-D76C-3C6A1AD4265E}"/>
              </a:ext>
            </a:extLst>
          </p:cNvPr>
          <p:cNvGraphicFramePr>
            <a:graphicFrameLocks noGrp="1"/>
          </p:cNvGraphicFramePr>
          <p:nvPr>
            <p:extLst>
              <p:ext uri="{D42A27DB-BD31-4B8C-83A1-F6EECF244321}">
                <p14:modId xmlns:p14="http://schemas.microsoft.com/office/powerpoint/2010/main" xmlns="" val="1898436133"/>
              </p:ext>
            </p:extLst>
          </p:nvPr>
        </p:nvGraphicFramePr>
        <p:xfrm>
          <a:off x="179512" y="1340767"/>
          <a:ext cx="8784976" cy="4909029"/>
        </p:xfrm>
        <a:graphic>
          <a:graphicData uri="http://schemas.openxmlformats.org/drawingml/2006/table">
            <a:tbl>
              <a:tblPr/>
              <a:tblGrid>
                <a:gridCol w="1466326">
                  <a:extLst>
                    <a:ext uri="{9D8B030D-6E8A-4147-A177-3AD203B41FA5}">
                      <a16:colId xmlns:a16="http://schemas.microsoft.com/office/drawing/2014/main" xmlns="" val="1613251921"/>
                    </a:ext>
                  </a:extLst>
                </a:gridCol>
                <a:gridCol w="1375490">
                  <a:extLst>
                    <a:ext uri="{9D8B030D-6E8A-4147-A177-3AD203B41FA5}">
                      <a16:colId xmlns:a16="http://schemas.microsoft.com/office/drawing/2014/main" xmlns="" val="110481501"/>
                    </a:ext>
                  </a:extLst>
                </a:gridCol>
                <a:gridCol w="1466326">
                  <a:extLst>
                    <a:ext uri="{9D8B030D-6E8A-4147-A177-3AD203B41FA5}">
                      <a16:colId xmlns:a16="http://schemas.microsoft.com/office/drawing/2014/main" xmlns="" val="101750"/>
                    </a:ext>
                  </a:extLst>
                </a:gridCol>
                <a:gridCol w="1310610">
                  <a:extLst>
                    <a:ext uri="{9D8B030D-6E8A-4147-A177-3AD203B41FA5}">
                      <a16:colId xmlns:a16="http://schemas.microsoft.com/office/drawing/2014/main" xmlns="" val="3417808623"/>
                    </a:ext>
                  </a:extLst>
                </a:gridCol>
                <a:gridCol w="1570136">
                  <a:extLst>
                    <a:ext uri="{9D8B030D-6E8A-4147-A177-3AD203B41FA5}">
                      <a16:colId xmlns:a16="http://schemas.microsoft.com/office/drawing/2014/main" xmlns="" val="3998563495"/>
                    </a:ext>
                  </a:extLst>
                </a:gridCol>
                <a:gridCol w="1596088">
                  <a:extLst>
                    <a:ext uri="{9D8B030D-6E8A-4147-A177-3AD203B41FA5}">
                      <a16:colId xmlns:a16="http://schemas.microsoft.com/office/drawing/2014/main" xmlns="" val="4016471152"/>
                    </a:ext>
                  </a:extLst>
                </a:gridCol>
              </a:tblGrid>
              <a:tr h="555663">
                <a:tc rowSpan="2">
                  <a:txBody>
                    <a:bodyPr/>
                    <a:lstStyle/>
                    <a:p>
                      <a:pPr algn="ctr" fontAlgn="b"/>
                      <a:r>
                        <a:rPr lang="en-ZA" sz="900" b="1" i="0" u="none" strike="noStrike">
                          <a:solidFill>
                            <a:srgbClr val="000000"/>
                          </a:solidFill>
                          <a:effectLst/>
                          <a:latin typeface="Calibri" panose="020F0502020204030204" pitchFamily="34" charset="0"/>
                        </a:rPr>
                        <a:t>Output Indicator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b"/>
                      <a:r>
                        <a:rPr lang="en-ZA" sz="900" b="1" i="0" u="none" strike="noStrike">
                          <a:solidFill>
                            <a:srgbClr val="000000"/>
                          </a:solidFill>
                          <a:effectLst/>
                          <a:latin typeface="Calibri" panose="020F0502020204030204" pitchFamily="34" charset="0"/>
                        </a:rPr>
                        <a:t>Annual Target 2021/22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gridSpan="2">
                  <a:txBody>
                    <a:bodyPr/>
                    <a:lstStyle/>
                    <a:p>
                      <a:pPr algn="ctr" fontAlgn="b"/>
                      <a:r>
                        <a:rPr lang="en-ZA" sz="900" b="1" i="0" u="none" strike="noStrike" dirty="0">
                          <a:solidFill>
                            <a:srgbClr val="000000"/>
                          </a:solidFill>
                          <a:effectLst/>
                          <a:latin typeface="Calibri" panose="020F0502020204030204" pitchFamily="34" charset="0"/>
                        </a:rPr>
                        <a:t>Q4 Performance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rowSpan="2">
                  <a:txBody>
                    <a:bodyPr/>
                    <a:lstStyle/>
                    <a:p>
                      <a:pPr algn="ctr" fontAlgn="b"/>
                      <a:r>
                        <a:rPr lang="en-ZA" sz="900" b="1" i="0" u="none" strike="noStrike">
                          <a:solidFill>
                            <a:srgbClr val="000000"/>
                          </a:solidFill>
                          <a:effectLst/>
                          <a:latin typeface="Calibri" panose="020F0502020204030204" pitchFamily="34" charset="0"/>
                        </a:rPr>
                        <a:t>Reason for Variance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b"/>
                      <a:r>
                        <a:rPr lang="en-ZA" sz="900" b="1" i="0" u="none" strike="noStrike">
                          <a:solidFill>
                            <a:srgbClr val="000000"/>
                          </a:solidFill>
                          <a:effectLst/>
                          <a:latin typeface="Calibri" panose="020F0502020204030204" pitchFamily="34" charset="0"/>
                        </a:rPr>
                        <a:t>Corrective Action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xmlns="" val="3074659783"/>
                  </a:ext>
                </a:extLst>
              </a:tr>
              <a:tr h="268570">
                <a:tc vMerge="1">
                  <a:txBody>
                    <a:bodyPr/>
                    <a:lstStyle/>
                    <a:p>
                      <a:endParaRPr lang="en-ZA"/>
                    </a:p>
                  </a:txBody>
                  <a:tcPr/>
                </a:tc>
                <a:tc vMerge="1">
                  <a:txBody>
                    <a:bodyPr/>
                    <a:lstStyle/>
                    <a:p>
                      <a:endParaRPr lang="en-ZA"/>
                    </a:p>
                  </a:txBody>
                  <a:tcPr/>
                </a:tc>
                <a:tc>
                  <a:txBody>
                    <a:bodyPr/>
                    <a:lstStyle/>
                    <a:p>
                      <a:pPr algn="ctr" fontAlgn="ctr"/>
                      <a:r>
                        <a:rPr lang="en-ZA" sz="900" b="1" i="0" u="none" strike="noStrike" dirty="0">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ZA" sz="9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975582601"/>
                  </a:ext>
                </a:extLst>
              </a:tr>
              <a:tr h="268570">
                <a:tc gridSpan="6">
                  <a:txBody>
                    <a:bodyPr/>
                    <a:lstStyle/>
                    <a:p>
                      <a:pPr algn="l" fontAlgn="b"/>
                      <a:r>
                        <a:rPr lang="en-US" sz="900" b="1" i="0" u="none" strike="noStrike" dirty="0">
                          <a:solidFill>
                            <a:srgbClr val="000000"/>
                          </a:solidFill>
                          <a:effectLst/>
                          <a:latin typeface="Calibri" panose="020F0502020204030204" pitchFamily="34" charset="0"/>
                        </a:rPr>
                        <a:t>Programme 4: Capacity building and sector development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318397062"/>
                  </a:ext>
                </a:extLst>
              </a:tr>
              <a:tr h="1333591">
                <a:tc>
                  <a:txBody>
                    <a:bodyPr/>
                    <a:lstStyle/>
                    <a:p>
                      <a:pPr algn="l" fontAlgn="t"/>
                      <a:r>
                        <a:rPr lang="en-US" sz="900" b="0" i="0" u="none" strike="noStrike">
                          <a:solidFill>
                            <a:srgbClr val="000000"/>
                          </a:solidFill>
                          <a:effectLst/>
                          <a:latin typeface="Calibri" panose="020F0502020204030204" pitchFamily="34" charset="0"/>
                        </a:rPr>
                        <a:t>17. Number of training interventions aimed at capacitating the community media with skills aligned to the findings of the 2020/21 skills assessment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t"/>
                      <a:r>
                        <a:rPr lang="en-ZA" sz="900" b="0" i="0" u="none" strike="noStrike">
                          <a:solidFill>
                            <a:srgbClr val="000000"/>
                          </a:solidFill>
                          <a:effectLst/>
                          <a:latin typeface="Calibri" panose="020F0502020204030204" pitchFamily="34" charset="0"/>
                        </a:rPr>
                        <a:t>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Unit was able to overachieve on its APP targets as a result of partnerships and collaborations. These collaborations were both internally and externally. The Unit partnered with the project’s unit on the implementation of content generation training for digital hubs. Furthermore, the unit partnered with NEMISA in hosting Future Proofing Community Radio Workshop in Gauteng and Western Cape</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0" marR="0" lvl="0" indent="0" algn="l" defTabSz="914377" rtl="0" eaLnBrk="1" fontAlgn="t"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Target achieved</a:t>
                      </a:r>
                      <a:endParaRPr kumimoji="0" lang="en-ZA"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3167394322"/>
                  </a:ext>
                </a:extLst>
              </a:tr>
              <a:tr h="1314294">
                <a:tc>
                  <a:txBody>
                    <a:bodyPr/>
                    <a:lstStyle/>
                    <a:p>
                      <a:pPr algn="l" fontAlgn="t"/>
                      <a:r>
                        <a:rPr lang="en-US" sz="900" b="0" i="0" u="none" strike="noStrike">
                          <a:solidFill>
                            <a:srgbClr val="000000"/>
                          </a:solidFill>
                          <a:effectLst/>
                          <a:latin typeface="Calibri" panose="020F0502020204030204" pitchFamily="34" charset="0"/>
                        </a:rPr>
                        <a:t>18. Number of media literacy workshops conducted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t"/>
                      <a:r>
                        <a:rPr lang="en-ZA" sz="900" b="0" i="0" u="none" strike="noStrike">
                          <a:solidFill>
                            <a:srgbClr val="000000"/>
                          </a:solidFill>
                          <a:effectLst/>
                          <a:latin typeface="Calibri" panose="020F0502020204030204" pitchFamily="34" charset="0"/>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0" marR="0" lvl="0" indent="0" algn="l" defTabSz="914377" rtl="0" eaLnBrk="1" fontAlgn="t"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Target achieved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1044166499"/>
                  </a:ext>
                </a:extLst>
              </a:tr>
              <a:tr h="444532">
                <a:tc>
                  <a:txBody>
                    <a:bodyPr/>
                    <a:lstStyle/>
                    <a:p>
                      <a:pPr algn="l" fontAlgn="t"/>
                      <a:r>
                        <a:rPr lang="en-US" sz="900" b="0" i="0" u="none" strike="noStrike">
                          <a:solidFill>
                            <a:srgbClr val="000000"/>
                          </a:solidFill>
                          <a:effectLst/>
                          <a:latin typeface="Calibri" panose="020F0502020204030204" pitchFamily="34" charset="0"/>
                        </a:rPr>
                        <a:t>19. Number of reading initiatives held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t"/>
                      <a:r>
                        <a:rPr lang="en-ZA" sz="900" b="0" i="0" u="none" strike="noStrike">
                          <a:solidFill>
                            <a:srgbClr val="000000"/>
                          </a:solidFill>
                          <a:effectLst/>
                          <a:latin typeface="Calibri" panose="020F0502020204030204" pitchFamily="34" charset="0"/>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ZA" sz="900" b="0" i="0" u="none" strike="noStrike" dirty="0">
                          <a:solidFill>
                            <a:srgbClr val="000000"/>
                          </a:solidFill>
                          <a:effectLst/>
                          <a:latin typeface="Calibri" panose="020F0502020204030204" pitchFamily="34" charset="0"/>
                        </a:rPr>
                        <a:t>Target achieved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4099052241"/>
                  </a:ext>
                </a:extLst>
              </a:tr>
            </a:tbl>
          </a:graphicData>
        </a:graphic>
      </p:graphicFrame>
    </p:spTree>
    <p:extLst>
      <p:ext uri="{BB962C8B-B14F-4D97-AF65-F5344CB8AC3E}">
        <p14:creationId xmlns:p14="http://schemas.microsoft.com/office/powerpoint/2010/main" xmlns="" val="940126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D335CFF-1AAD-4E45-9A51-A8CB307C19EA}"/>
              </a:ext>
            </a:extLst>
          </p:cNvPr>
          <p:cNvSpPr>
            <a:spLocks noGrp="1"/>
          </p:cNvSpPr>
          <p:nvPr>
            <p:ph type="title"/>
          </p:nvPr>
        </p:nvSpPr>
        <p:spPr/>
        <p:txBody>
          <a:bodyPr/>
          <a:lstStyle/>
          <a:p>
            <a:pPr lvl="0" algn="ctr" defTabSz="457200" eaLnBrk="1" fontAlgn="auto" hangingPunct="1">
              <a:spcBef>
                <a:spcPts val="0"/>
              </a:spcBef>
              <a:spcAft>
                <a:spcPts val="0"/>
              </a:spcAft>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Programme 5: Innovation, Research and Development</a:t>
            </a:r>
            <a:endParaRPr lang="en-Z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99FE7-67B7-4BBE-9EFC-886B802F219B}" type="slidenum">
              <a:rPr kumimoji="0" lang="en-US" sz="1200" b="0" i="0" u="none" strike="noStrike" kern="1200" cap="none" spc="0" normalizeH="0" baseline="0" noProof="0" smtClean="0">
                <a:ln>
                  <a:noFill/>
                </a:ln>
                <a:solidFill>
                  <a:srgbClr val="4F271C">
                    <a:shade val="90000"/>
                  </a:srgb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4F271C">
                  <a:shade val="90000"/>
                </a:srgbClr>
              </a:solidFill>
              <a:effectLst/>
              <a:uLnTx/>
              <a:uFillTx/>
              <a:latin typeface="Calibri"/>
              <a:ea typeface="+mn-ea"/>
              <a:cs typeface="Arial" panose="020B0604020202020204" pitchFamily="34" charset="0"/>
            </a:endParaRPr>
          </a:p>
        </p:txBody>
      </p:sp>
      <p:graphicFrame>
        <p:nvGraphicFramePr>
          <p:cNvPr id="5" name="Diagram 4">
            <a:extLst>
              <a:ext uri="{FF2B5EF4-FFF2-40B4-BE49-F238E27FC236}">
                <a16:creationId xmlns:a16="http://schemas.microsoft.com/office/drawing/2014/main" xmlns="" id="{A633E4C7-DA89-4747-80D7-E783CA160CEF}"/>
              </a:ext>
            </a:extLst>
          </p:cNvPr>
          <p:cNvGraphicFramePr/>
          <p:nvPr/>
        </p:nvGraphicFramePr>
        <p:xfrm>
          <a:off x="544724" y="1268760"/>
          <a:ext cx="8054552" cy="5932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53536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AFAC37-4A52-44C0-A4DC-E96BE1234AD6}"/>
              </a:ext>
            </a:extLst>
          </p:cNvPr>
          <p:cNvSpPr>
            <a:spLocks noGrp="1"/>
          </p:cNvSpPr>
          <p:nvPr>
            <p:ph type="title"/>
          </p:nvPr>
        </p:nvSpPr>
        <p:spPr/>
        <p:txBody>
          <a:bodyPr/>
          <a:lstStyle/>
          <a:p>
            <a:r>
              <a:rPr lang="en-GB" sz="1800" b="0" dirty="0">
                <a:solidFill>
                  <a:prstClr val="black"/>
                </a:solidFill>
                <a:latin typeface="Arial" panose="020B0604020202020204" pitchFamily="34" charset="0"/>
                <a:cs typeface="Arial" panose="020B0604020202020204" pitchFamily="34" charset="0"/>
              </a:rPr>
              <a:t>Programme 5: Innovation, Research &amp; Development</a:t>
            </a:r>
            <a:endParaRPr lang="en-ZA" sz="1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99FE7-67B7-4BBE-9EFC-886B802F219B}" type="slidenum">
              <a:rPr kumimoji="0" lang="en-US" sz="2000" b="0" i="0" u="none" strike="noStrike" kern="1200" cap="none" spc="0" normalizeH="0" baseline="0" noProof="0" smtClean="0">
                <a:ln>
                  <a:noFill/>
                </a:ln>
                <a:solidFill>
                  <a:srgbClr val="4F271C">
                    <a:shade val="9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2000" b="0" i="0" u="none" strike="noStrike" kern="1200" cap="none" spc="0" normalizeH="0" baseline="0" noProof="0" dirty="0">
              <a:ln>
                <a:noFill/>
              </a:ln>
              <a:solidFill>
                <a:srgbClr val="4F271C">
                  <a:shade val="90000"/>
                </a:srgbClr>
              </a:solidFill>
              <a:effectLst/>
              <a:uLnTx/>
              <a:uFillTx/>
              <a:latin typeface="Arial" panose="020B0604020202020204" pitchFamily="34" charset="0"/>
              <a:ea typeface="+mn-ea"/>
              <a:cs typeface="Arial" panose="020B0604020202020204" pitchFamily="34" charset="0"/>
            </a:endParaRPr>
          </a:p>
        </p:txBody>
      </p:sp>
      <p:sp>
        <p:nvSpPr>
          <p:cNvPr id="7" name="Content Placeholder 6">
            <a:extLst>
              <a:ext uri="{FF2B5EF4-FFF2-40B4-BE49-F238E27FC236}">
                <a16:creationId xmlns:a16="http://schemas.microsoft.com/office/drawing/2014/main" xmlns="" id="{8107EB98-C2C2-441E-A18F-B3A7CA2B2419}"/>
              </a:ext>
            </a:extLst>
          </p:cNvPr>
          <p:cNvSpPr>
            <a:spLocks noGrp="1"/>
          </p:cNvSpPr>
          <p:nvPr>
            <p:ph idx="1"/>
          </p:nvPr>
        </p:nvSpPr>
        <p:spPr/>
        <p:txBody>
          <a:bodyPr/>
          <a:lstStyle/>
          <a:p>
            <a:endParaRPr lang="en-ZA"/>
          </a:p>
        </p:txBody>
      </p:sp>
      <p:sp>
        <p:nvSpPr>
          <p:cNvPr id="6" name="Rectangle 1"/>
          <p:cNvSpPr>
            <a:spLocks noChangeArrowheads="1"/>
          </p:cNvSpPr>
          <p:nvPr/>
        </p:nvSpPr>
        <p:spPr bwMode="auto">
          <a:xfrm>
            <a:off x="395536" y="890527"/>
            <a:ext cx="928103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5" name="Table 4">
            <a:extLst>
              <a:ext uri="{FF2B5EF4-FFF2-40B4-BE49-F238E27FC236}">
                <a16:creationId xmlns:a16="http://schemas.microsoft.com/office/drawing/2014/main" xmlns="" id="{74F43B88-B86A-44E7-A3F8-19F39B668FA0}"/>
              </a:ext>
            </a:extLst>
          </p:cNvPr>
          <p:cNvGraphicFramePr>
            <a:graphicFrameLocks noGrp="1"/>
          </p:cNvGraphicFramePr>
          <p:nvPr/>
        </p:nvGraphicFramePr>
        <p:xfrm>
          <a:off x="251520" y="1347727"/>
          <a:ext cx="8640962" cy="5885147"/>
        </p:xfrm>
        <a:graphic>
          <a:graphicData uri="http://schemas.openxmlformats.org/drawingml/2006/table">
            <a:tbl>
              <a:tblPr/>
              <a:tblGrid>
                <a:gridCol w="1442288">
                  <a:extLst>
                    <a:ext uri="{9D8B030D-6E8A-4147-A177-3AD203B41FA5}">
                      <a16:colId xmlns:a16="http://schemas.microsoft.com/office/drawing/2014/main" xmlns="" val="3664255821"/>
                    </a:ext>
                  </a:extLst>
                </a:gridCol>
                <a:gridCol w="1352942">
                  <a:extLst>
                    <a:ext uri="{9D8B030D-6E8A-4147-A177-3AD203B41FA5}">
                      <a16:colId xmlns:a16="http://schemas.microsoft.com/office/drawing/2014/main" xmlns="" val="2699802248"/>
                    </a:ext>
                  </a:extLst>
                </a:gridCol>
                <a:gridCol w="1442288">
                  <a:extLst>
                    <a:ext uri="{9D8B030D-6E8A-4147-A177-3AD203B41FA5}">
                      <a16:colId xmlns:a16="http://schemas.microsoft.com/office/drawing/2014/main" xmlns="" val="2037824250"/>
                    </a:ext>
                  </a:extLst>
                </a:gridCol>
                <a:gridCol w="1289124">
                  <a:extLst>
                    <a:ext uri="{9D8B030D-6E8A-4147-A177-3AD203B41FA5}">
                      <a16:colId xmlns:a16="http://schemas.microsoft.com/office/drawing/2014/main" xmlns="" val="3944143611"/>
                    </a:ext>
                  </a:extLst>
                </a:gridCol>
                <a:gridCol w="1544396">
                  <a:extLst>
                    <a:ext uri="{9D8B030D-6E8A-4147-A177-3AD203B41FA5}">
                      <a16:colId xmlns:a16="http://schemas.microsoft.com/office/drawing/2014/main" xmlns="" val="1745936635"/>
                    </a:ext>
                  </a:extLst>
                </a:gridCol>
                <a:gridCol w="1569924">
                  <a:extLst>
                    <a:ext uri="{9D8B030D-6E8A-4147-A177-3AD203B41FA5}">
                      <a16:colId xmlns:a16="http://schemas.microsoft.com/office/drawing/2014/main" xmlns="" val="544184941"/>
                    </a:ext>
                  </a:extLst>
                </a:gridCol>
              </a:tblGrid>
              <a:tr h="625236">
                <a:tc rowSpan="2">
                  <a:txBody>
                    <a:bodyPr/>
                    <a:lstStyle/>
                    <a:p>
                      <a:pPr algn="ctr" fontAlgn="b"/>
                      <a:r>
                        <a:rPr lang="en-ZA" sz="900" b="1" i="0" u="none" strike="noStrike">
                          <a:solidFill>
                            <a:srgbClr val="000000"/>
                          </a:solidFill>
                          <a:effectLst/>
                          <a:latin typeface="Calibri" panose="020F0502020204030204" pitchFamily="34" charset="0"/>
                        </a:rPr>
                        <a:t>Output Indicator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b"/>
                      <a:r>
                        <a:rPr lang="en-ZA" sz="900" b="1" i="0" u="none" strike="noStrike">
                          <a:solidFill>
                            <a:srgbClr val="000000"/>
                          </a:solidFill>
                          <a:effectLst/>
                          <a:latin typeface="Calibri" panose="020F0502020204030204" pitchFamily="34" charset="0"/>
                        </a:rPr>
                        <a:t>Annual Target 2021/22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gridSpan="2">
                  <a:txBody>
                    <a:bodyPr/>
                    <a:lstStyle/>
                    <a:p>
                      <a:pPr algn="ctr" fontAlgn="b"/>
                      <a:r>
                        <a:rPr lang="en-ZA" sz="900" b="1" i="0" u="none" strike="noStrike" dirty="0">
                          <a:solidFill>
                            <a:srgbClr val="000000"/>
                          </a:solidFill>
                          <a:effectLst/>
                          <a:latin typeface="Calibri" panose="020F0502020204030204" pitchFamily="34" charset="0"/>
                        </a:rPr>
                        <a:t>Q3 Performance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rowSpan="2">
                  <a:txBody>
                    <a:bodyPr/>
                    <a:lstStyle/>
                    <a:p>
                      <a:pPr algn="ctr" fontAlgn="b"/>
                      <a:r>
                        <a:rPr lang="en-ZA" sz="900" b="1" i="0" u="none" strike="noStrike">
                          <a:solidFill>
                            <a:srgbClr val="000000"/>
                          </a:solidFill>
                          <a:effectLst/>
                          <a:latin typeface="Calibri" panose="020F0502020204030204" pitchFamily="34" charset="0"/>
                        </a:rPr>
                        <a:t>Reason for Variance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b"/>
                      <a:r>
                        <a:rPr lang="en-ZA" sz="900" b="1" i="0" u="none" strike="noStrike">
                          <a:solidFill>
                            <a:srgbClr val="000000"/>
                          </a:solidFill>
                          <a:effectLst/>
                          <a:latin typeface="Calibri" panose="020F0502020204030204" pitchFamily="34" charset="0"/>
                        </a:rPr>
                        <a:t>Corrective Action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xmlns="" val="2131037563"/>
                  </a:ext>
                </a:extLst>
              </a:tr>
              <a:tr h="302198">
                <a:tc vMerge="1">
                  <a:txBody>
                    <a:bodyPr/>
                    <a:lstStyle/>
                    <a:p>
                      <a:endParaRPr lang="en-ZA"/>
                    </a:p>
                  </a:txBody>
                  <a:tcPr/>
                </a:tc>
                <a:tc vMerge="1">
                  <a:txBody>
                    <a:bodyPr/>
                    <a:lstStyle/>
                    <a:p>
                      <a:endParaRPr lang="en-ZA"/>
                    </a:p>
                  </a:txBody>
                  <a:tcPr/>
                </a:tc>
                <a:tc>
                  <a:txBody>
                    <a:bodyPr/>
                    <a:lstStyle/>
                    <a:p>
                      <a:pPr algn="ctr" fontAlgn="ctr"/>
                      <a:r>
                        <a:rPr lang="en-ZA" sz="9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ZA" sz="900" b="1" i="0" u="none" strike="noStrike" dirty="0">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664284913"/>
                  </a:ext>
                </a:extLst>
              </a:tr>
              <a:tr h="302198">
                <a:tc gridSpan="6">
                  <a:txBody>
                    <a:bodyPr/>
                    <a:lstStyle/>
                    <a:p>
                      <a:pPr algn="l" fontAlgn="b"/>
                      <a:r>
                        <a:rPr lang="en-US" sz="900" b="1" i="0" u="none" strike="noStrike" dirty="0">
                          <a:solidFill>
                            <a:srgbClr val="000000"/>
                          </a:solidFill>
                          <a:effectLst/>
                          <a:latin typeface="Calibri" panose="020F0502020204030204" pitchFamily="34" charset="0"/>
                        </a:rPr>
                        <a:t>Programme 5: Innovation, Research and Development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380485396"/>
                  </a:ext>
                </a:extLst>
              </a:tr>
              <a:tr h="1499713">
                <a:tc>
                  <a:txBody>
                    <a:bodyPr/>
                    <a:lstStyle/>
                    <a:p>
                      <a:pPr algn="l" fontAlgn="t"/>
                      <a:r>
                        <a:rPr lang="en-US" sz="900" b="0" i="0" u="none" strike="noStrike">
                          <a:solidFill>
                            <a:srgbClr val="000000"/>
                          </a:solidFill>
                          <a:effectLst/>
                          <a:latin typeface="Calibri" panose="020F0502020204030204" pitchFamily="34" charset="0"/>
                        </a:rPr>
                        <a:t>20. Number of Research projects funded on key trends/developments impacting on community media sector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t"/>
                      <a:r>
                        <a:rPr lang="en-ZA" sz="900" b="0" i="0" u="none" strike="noStrike">
                          <a:solidFill>
                            <a:srgbClr val="000000"/>
                          </a:solidFill>
                          <a:effectLst/>
                          <a:latin typeface="Calibri" panose="020F0502020204030204" pitchFamily="34" charset="0"/>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810" marR="381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810" marR="381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Entity experienced challenges with Moonraises Strategic Solutions Pty Ltd, the service provider appointed during the financial year 2020/21 to conduct content monitoring research on community media’s coverage on the Local Government Elections. The service provider was due to submit a draft report with findings on 30 November 2021. The service provider has indicated that they had challenges with the acquisition of POEs and therefore were unable to submit a draft report. </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810" marR="381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memorandum requesting a contract extension has been submitted to the CEO for approval.</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xmlns="" val="1871334629"/>
                  </a:ext>
                </a:extLst>
              </a:tr>
              <a:tr h="2323795">
                <a:tc>
                  <a:txBody>
                    <a:bodyPr/>
                    <a:lstStyle/>
                    <a:p>
                      <a:pPr algn="l" fontAlgn="t"/>
                      <a:r>
                        <a:rPr lang="en-US" sz="900" b="0" i="0" u="none" strike="noStrike">
                          <a:solidFill>
                            <a:srgbClr val="000000"/>
                          </a:solidFill>
                          <a:effectLst/>
                          <a:latin typeface="Calibri" panose="020F0502020204030204" pitchFamily="34" charset="0"/>
                        </a:rPr>
                        <a:t>21. Community Media Sustainability Model developed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l" fontAlgn="t"/>
                      <a:r>
                        <a:rPr lang="en-US" sz="900" b="0" i="0" u="none" strike="noStrike" dirty="0">
                          <a:solidFill>
                            <a:srgbClr val="000000"/>
                          </a:solidFill>
                          <a:effectLst/>
                          <a:latin typeface="Calibri" panose="020F0502020204030204" pitchFamily="34" charset="0"/>
                        </a:rPr>
                        <a:t>Community Media Sustainability Model draft research report submitted by the service provider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810" marR="381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Literature review and Inception report submitted by the service provider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810" marR="381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lvl="1" algn="ctr"/>
                      <a:r>
                        <a:rPr lang="en-ZA" sz="900" b="0" i="0" u="none" strike="noStrike" baseline="0" dirty="0">
                          <a:solidFill>
                            <a:srgbClr val="000000"/>
                          </a:solidFill>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lvl="1" algn="ctr"/>
                      <a:r>
                        <a:rPr lang="en-ZA" sz="900" b="0" i="0" u="none" strike="noStrike" baseline="0" dirty="0">
                          <a:solidFill>
                            <a:srgbClr val="000000"/>
                          </a:solidFill>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xmlns="" val="2774244536"/>
                  </a:ext>
                </a:extLst>
              </a:tr>
            </a:tbl>
          </a:graphicData>
        </a:graphic>
      </p:graphicFrame>
    </p:spTree>
    <p:extLst>
      <p:ext uri="{BB962C8B-B14F-4D97-AF65-F5344CB8AC3E}">
        <p14:creationId xmlns:p14="http://schemas.microsoft.com/office/powerpoint/2010/main" xmlns="" val="75597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AFAC37-4A52-44C0-A4DC-E96BE1234AD6}"/>
              </a:ext>
            </a:extLst>
          </p:cNvPr>
          <p:cNvSpPr>
            <a:spLocks noGrp="1"/>
          </p:cNvSpPr>
          <p:nvPr>
            <p:ph type="title"/>
          </p:nvPr>
        </p:nvSpPr>
        <p:spPr/>
        <p:txBody>
          <a:bodyPr/>
          <a:lstStyle/>
          <a:p>
            <a:r>
              <a:rPr lang="en-GB" sz="1800" b="0" dirty="0">
                <a:solidFill>
                  <a:prstClr val="black"/>
                </a:solidFill>
                <a:latin typeface="Arial" panose="020B0604020202020204" pitchFamily="34" charset="0"/>
                <a:cs typeface="Arial" panose="020B0604020202020204" pitchFamily="34" charset="0"/>
              </a:rPr>
              <a:t>Programme 5: Innovation, Research &amp; Development</a:t>
            </a:r>
            <a:endParaRPr lang="en-ZA" sz="1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99FE7-67B7-4BBE-9EFC-886B802F219B}" type="slidenum">
              <a:rPr kumimoji="0" lang="en-US" sz="2000" b="0" i="0" u="none" strike="noStrike" kern="1200" cap="none" spc="0" normalizeH="0" baseline="0" noProof="0" smtClean="0">
                <a:ln>
                  <a:noFill/>
                </a:ln>
                <a:solidFill>
                  <a:srgbClr val="4F271C">
                    <a:shade val="9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2000" b="0" i="0" u="none" strike="noStrike" kern="1200" cap="none" spc="0" normalizeH="0" baseline="0" noProof="0" dirty="0">
              <a:ln>
                <a:noFill/>
              </a:ln>
              <a:solidFill>
                <a:srgbClr val="4F271C">
                  <a:shade val="90000"/>
                </a:srgbClr>
              </a:solidFill>
              <a:effectLst/>
              <a:uLnTx/>
              <a:uFillTx/>
              <a:latin typeface="Arial" panose="020B0604020202020204" pitchFamily="34" charset="0"/>
              <a:ea typeface="+mn-ea"/>
              <a:cs typeface="Arial" panose="020B0604020202020204" pitchFamily="34" charset="0"/>
            </a:endParaRPr>
          </a:p>
        </p:txBody>
      </p:sp>
      <p:sp>
        <p:nvSpPr>
          <p:cNvPr id="7" name="Content Placeholder 6">
            <a:extLst>
              <a:ext uri="{FF2B5EF4-FFF2-40B4-BE49-F238E27FC236}">
                <a16:creationId xmlns:a16="http://schemas.microsoft.com/office/drawing/2014/main" xmlns="" id="{8107EB98-C2C2-441E-A18F-B3A7CA2B2419}"/>
              </a:ext>
            </a:extLst>
          </p:cNvPr>
          <p:cNvSpPr>
            <a:spLocks noGrp="1"/>
          </p:cNvSpPr>
          <p:nvPr>
            <p:ph idx="1"/>
          </p:nvPr>
        </p:nvSpPr>
        <p:spPr/>
        <p:txBody>
          <a:bodyPr/>
          <a:lstStyle/>
          <a:p>
            <a:endParaRPr lang="en-ZA"/>
          </a:p>
        </p:txBody>
      </p:sp>
      <p:sp>
        <p:nvSpPr>
          <p:cNvPr id="6" name="Rectangle 1"/>
          <p:cNvSpPr>
            <a:spLocks noChangeArrowheads="1"/>
          </p:cNvSpPr>
          <p:nvPr/>
        </p:nvSpPr>
        <p:spPr bwMode="auto">
          <a:xfrm>
            <a:off x="395536" y="890527"/>
            <a:ext cx="928103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5" name="Table 4">
            <a:extLst>
              <a:ext uri="{FF2B5EF4-FFF2-40B4-BE49-F238E27FC236}">
                <a16:creationId xmlns:a16="http://schemas.microsoft.com/office/drawing/2014/main" xmlns="" id="{74F43B88-B86A-44E7-A3F8-19F39B668FA0}"/>
              </a:ext>
            </a:extLst>
          </p:cNvPr>
          <p:cNvGraphicFramePr>
            <a:graphicFrameLocks noGrp="1"/>
          </p:cNvGraphicFramePr>
          <p:nvPr/>
        </p:nvGraphicFramePr>
        <p:xfrm>
          <a:off x="251520" y="1347727"/>
          <a:ext cx="8640962" cy="4889585"/>
        </p:xfrm>
        <a:graphic>
          <a:graphicData uri="http://schemas.openxmlformats.org/drawingml/2006/table">
            <a:tbl>
              <a:tblPr/>
              <a:tblGrid>
                <a:gridCol w="1442288">
                  <a:extLst>
                    <a:ext uri="{9D8B030D-6E8A-4147-A177-3AD203B41FA5}">
                      <a16:colId xmlns:a16="http://schemas.microsoft.com/office/drawing/2014/main" xmlns="" val="3664255821"/>
                    </a:ext>
                  </a:extLst>
                </a:gridCol>
                <a:gridCol w="1352942">
                  <a:extLst>
                    <a:ext uri="{9D8B030D-6E8A-4147-A177-3AD203B41FA5}">
                      <a16:colId xmlns:a16="http://schemas.microsoft.com/office/drawing/2014/main" xmlns="" val="2699802248"/>
                    </a:ext>
                  </a:extLst>
                </a:gridCol>
                <a:gridCol w="1442288">
                  <a:extLst>
                    <a:ext uri="{9D8B030D-6E8A-4147-A177-3AD203B41FA5}">
                      <a16:colId xmlns:a16="http://schemas.microsoft.com/office/drawing/2014/main" xmlns="" val="2037824250"/>
                    </a:ext>
                  </a:extLst>
                </a:gridCol>
                <a:gridCol w="1289124">
                  <a:extLst>
                    <a:ext uri="{9D8B030D-6E8A-4147-A177-3AD203B41FA5}">
                      <a16:colId xmlns:a16="http://schemas.microsoft.com/office/drawing/2014/main" xmlns="" val="3944143611"/>
                    </a:ext>
                  </a:extLst>
                </a:gridCol>
                <a:gridCol w="1544396">
                  <a:extLst>
                    <a:ext uri="{9D8B030D-6E8A-4147-A177-3AD203B41FA5}">
                      <a16:colId xmlns:a16="http://schemas.microsoft.com/office/drawing/2014/main" xmlns="" val="1745936635"/>
                    </a:ext>
                  </a:extLst>
                </a:gridCol>
                <a:gridCol w="1569924">
                  <a:extLst>
                    <a:ext uri="{9D8B030D-6E8A-4147-A177-3AD203B41FA5}">
                      <a16:colId xmlns:a16="http://schemas.microsoft.com/office/drawing/2014/main" xmlns="" val="544184941"/>
                    </a:ext>
                  </a:extLst>
                </a:gridCol>
              </a:tblGrid>
              <a:tr h="625236">
                <a:tc rowSpan="2">
                  <a:txBody>
                    <a:bodyPr/>
                    <a:lstStyle/>
                    <a:p>
                      <a:pPr algn="ctr" fontAlgn="b"/>
                      <a:r>
                        <a:rPr lang="en-ZA" sz="900" b="1" i="0" u="none" strike="noStrike">
                          <a:solidFill>
                            <a:srgbClr val="000000"/>
                          </a:solidFill>
                          <a:effectLst/>
                          <a:latin typeface="Calibri" panose="020F0502020204030204" pitchFamily="34" charset="0"/>
                        </a:rPr>
                        <a:t>Output Indicator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b"/>
                      <a:r>
                        <a:rPr lang="en-ZA" sz="900" b="1" i="0" u="none" strike="noStrike">
                          <a:solidFill>
                            <a:srgbClr val="000000"/>
                          </a:solidFill>
                          <a:effectLst/>
                          <a:latin typeface="Calibri" panose="020F0502020204030204" pitchFamily="34" charset="0"/>
                        </a:rPr>
                        <a:t>Annual Target 2021/22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gridSpan="2">
                  <a:txBody>
                    <a:bodyPr/>
                    <a:lstStyle/>
                    <a:p>
                      <a:pPr algn="ctr" fontAlgn="b"/>
                      <a:r>
                        <a:rPr lang="en-ZA" sz="900" b="1" i="0" u="none" strike="noStrike" dirty="0">
                          <a:solidFill>
                            <a:srgbClr val="000000"/>
                          </a:solidFill>
                          <a:effectLst/>
                          <a:latin typeface="Calibri" panose="020F0502020204030204" pitchFamily="34" charset="0"/>
                        </a:rPr>
                        <a:t>Q4 Performance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rowSpan="2">
                  <a:txBody>
                    <a:bodyPr/>
                    <a:lstStyle/>
                    <a:p>
                      <a:pPr algn="ctr" fontAlgn="b"/>
                      <a:r>
                        <a:rPr lang="en-ZA" sz="900" b="1" i="0" u="none" strike="noStrike">
                          <a:solidFill>
                            <a:srgbClr val="000000"/>
                          </a:solidFill>
                          <a:effectLst/>
                          <a:latin typeface="Calibri" panose="020F0502020204030204" pitchFamily="34" charset="0"/>
                        </a:rPr>
                        <a:t>Reason for Variance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rowSpan="2">
                  <a:txBody>
                    <a:bodyPr/>
                    <a:lstStyle/>
                    <a:p>
                      <a:pPr algn="ctr" fontAlgn="b"/>
                      <a:r>
                        <a:rPr lang="en-ZA" sz="900" b="1" i="0" u="none" strike="noStrike">
                          <a:solidFill>
                            <a:srgbClr val="000000"/>
                          </a:solidFill>
                          <a:effectLst/>
                          <a:latin typeface="Calibri" panose="020F0502020204030204" pitchFamily="34" charset="0"/>
                        </a:rPr>
                        <a:t>Corrective Action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xmlns="" val="2131037563"/>
                  </a:ext>
                </a:extLst>
              </a:tr>
              <a:tr h="302198">
                <a:tc vMerge="1">
                  <a:txBody>
                    <a:bodyPr/>
                    <a:lstStyle/>
                    <a:p>
                      <a:endParaRPr lang="en-ZA"/>
                    </a:p>
                  </a:txBody>
                  <a:tcPr/>
                </a:tc>
                <a:tc vMerge="1">
                  <a:txBody>
                    <a:bodyPr/>
                    <a:lstStyle/>
                    <a:p>
                      <a:endParaRPr lang="en-ZA"/>
                    </a:p>
                  </a:txBody>
                  <a:tcPr/>
                </a:tc>
                <a:tc>
                  <a:txBody>
                    <a:bodyPr/>
                    <a:lstStyle/>
                    <a:p>
                      <a:pPr algn="ctr" fontAlgn="ctr"/>
                      <a:r>
                        <a:rPr lang="en-ZA" sz="9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ZA" sz="900" b="1" i="0" u="none" strike="noStrike" dirty="0">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664284913"/>
                  </a:ext>
                </a:extLst>
              </a:tr>
              <a:tr h="302198">
                <a:tc gridSpan="6">
                  <a:txBody>
                    <a:bodyPr/>
                    <a:lstStyle/>
                    <a:p>
                      <a:pPr algn="l" fontAlgn="b"/>
                      <a:r>
                        <a:rPr lang="en-US" sz="900" b="1" i="0" u="none" strike="noStrike" dirty="0">
                          <a:solidFill>
                            <a:srgbClr val="000000"/>
                          </a:solidFill>
                          <a:effectLst/>
                          <a:latin typeface="Calibri" panose="020F0502020204030204" pitchFamily="34" charset="0"/>
                        </a:rPr>
                        <a:t>Programme 5: Innovation, Research and Development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380485396"/>
                  </a:ext>
                </a:extLst>
              </a:tr>
              <a:tr h="1499713">
                <a:tc>
                  <a:txBody>
                    <a:bodyPr/>
                    <a:lstStyle/>
                    <a:p>
                      <a:pPr algn="l" fontAlgn="t"/>
                      <a:r>
                        <a:rPr lang="en-US" sz="900" b="0" i="0" u="none" strike="noStrike">
                          <a:solidFill>
                            <a:srgbClr val="000000"/>
                          </a:solidFill>
                          <a:effectLst/>
                          <a:latin typeface="Calibri" panose="020F0502020204030204" pitchFamily="34" charset="0"/>
                        </a:rPr>
                        <a:t>20. Number of Research projects funded on key trends/developments impacting on community media sector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t"/>
                      <a:r>
                        <a:rPr lang="en-ZA" sz="900" b="0" i="0" u="none" strike="noStrike">
                          <a:solidFill>
                            <a:srgbClr val="000000"/>
                          </a:solidFill>
                          <a:effectLst/>
                          <a:latin typeface="Calibri" panose="020F0502020204030204" pitchFamily="34" charset="0"/>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810" marR="381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810" marR="381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810" marR="381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xmlns="" val="1871334629"/>
                  </a:ext>
                </a:extLst>
              </a:tr>
              <a:tr h="2160240">
                <a:tc>
                  <a:txBody>
                    <a:bodyPr/>
                    <a:lstStyle/>
                    <a:p>
                      <a:pPr algn="l" fontAlgn="t"/>
                      <a:r>
                        <a:rPr lang="en-US" sz="900" b="0" i="0" u="none" strike="noStrike">
                          <a:solidFill>
                            <a:srgbClr val="000000"/>
                          </a:solidFill>
                          <a:effectLst/>
                          <a:latin typeface="Calibri" panose="020F0502020204030204" pitchFamily="34" charset="0"/>
                        </a:rPr>
                        <a:t>21. Community Media Sustainability Model developed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l" fontAlgn="t"/>
                      <a:r>
                        <a:rPr lang="en-US" sz="900" b="0" i="0" u="none" strike="noStrike" dirty="0">
                          <a:solidFill>
                            <a:srgbClr val="000000"/>
                          </a:solidFill>
                          <a:effectLst/>
                          <a:latin typeface="Calibri" panose="020F0502020204030204" pitchFamily="34" charset="0"/>
                        </a:rPr>
                        <a:t>Community Media Sustainability Model draft research report submitted by the service provider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a:r>
                        <a:rPr lang="en-Z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Submission of draft research report on Community Media Sustainability Model</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810" marR="381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810" marR="381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There was a Procurement delay which resulted to project to kickstart late. The unit met with </a:t>
                      </a:r>
                      <a:r>
                        <a:rPr lang="en-ZA" sz="9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Redflank</a:t>
                      </a:r>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on the 24th of March 2022 therefore the service provider commenced with a mapping exercise and engagements with stakeholders. Currently, the service provider is preparing data collection instruments.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810" marR="381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a:r>
                        <a:rPr lang="en-ZA"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unit requested the service provider to expedite data collection and assign more human resources for this assignment in order to complete the project timeously. Target not achieved.</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xmlns="" val="2774244536"/>
                  </a:ext>
                </a:extLst>
              </a:tr>
            </a:tbl>
          </a:graphicData>
        </a:graphic>
      </p:graphicFrame>
    </p:spTree>
    <p:extLst>
      <p:ext uri="{BB962C8B-B14F-4D97-AF65-F5344CB8AC3E}">
        <p14:creationId xmlns:p14="http://schemas.microsoft.com/office/powerpoint/2010/main" xmlns="" val="1009377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A1561C-F745-42C3-A348-A8C1E2AF5498}"/>
              </a:ext>
            </a:extLst>
          </p:cNvPr>
          <p:cNvSpPr>
            <a:spLocks noGrp="1"/>
          </p:cNvSpPr>
          <p:nvPr>
            <p:ph type="title"/>
          </p:nvPr>
        </p:nvSpPr>
        <p:spPr/>
        <p:txBody>
          <a:bodyPr/>
          <a:lstStyle/>
          <a:p>
            <a:pPr algn="ctr"/>
            <a:r>
              <a:rPr lang="en-ZA" sz="1800" dirty="0"/>
              <a:t>2021/22 Q3 MDDA Board of Directors</a:t>
            </a:r>
          </a:p>
        </p:txBody>
      </p:sp>
      <p:sp>
        <p:nvSpPr>
          <p:cNvPr id="3" name="Slide Number Placeholder 2">
            <a:extLst>
              <a:ext uri="{FF2B5EF4-FFF2-40B4-BE49-F238E27FC236}">
                <a16:creationId xmlns:a16="http://schemas.microsoft.com/office/drawing/2014/main" xmlns="" id="{FF6C18B7-453D-4C1A-9241-D8330D707075}"/>
              </a:ext>
            </a:extLst>
          </p:cNvPr>
          <p:cNvSpPr>
            <a:spLocks noGrp="1"/>
          </p:cNvSpPr>
          <p:nvPr>
            <p:ph type="sldNum" sz="quarter" idx="12"/>
          </p:nvPr>
        </p:nvSpPr>
        <p:spPr/>
        <p:txBody>
          <a:bodyPr/>
          <a:lstStyle/>
          <a:p>
            <a:pPr>
              <a:defRPr/>
            </a:pPr>
            <a:fld id="{25E0BFFC-8D92-4980-80AF-4F6590FB2DB3}" type="slidenum">
              <a:rPr lang="en-US">
                <a:solidFill>
                  <a:prstClr val="black">
                    <a:tint val="75000"/>
                  </a:prstClr>
                </a:solidFill>
              </a:rPr>
              <a:pPr>
                <a:defRPr/>
              </a:pPr>
              <a:t>39</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xmlns="" id="{D336BB55-0BFE-A500-F889-47E6B97412F7}"/>
              </a:ext>
            </a:extLst>
          </p:cNvPr>
          <p:cNvSpPr txBox="1"/>
          <p:nvPr/>
        </p:nvSpPr>
        <p:spPr>
          <a:xfrm>
            <a:off x="381740" y="1042381"/>
            <a:ext cx="8305060" cy="492442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MDDA Act states that the MDDA Board shall comprise nine members. </a:t>
            </a:r>
          </a:p>
          <a:p>
            <a:pPr marL="285750" marR="0" lvl="0" indent="-285750" algn="l" defTabSz="914400" rtl="0" eaLnBrk="1" fontAlgn="auto" latinLnBrk="0" hangingPunct="1">
              <a:spcBef>
                <a:spcPts val="0"/>
              </a:spcBef>
              <a:spcAft>
                <a:spcPts val="0"/>
              </a:spcAft>
              <a:buClr>
                <a:srgbClr val="F79646">
                  <a:lumMod val="75000"/>
                </a:srgbClr>
              </a:buClr>
              <a:buSzTx/>
              <a:buFont typeface="Wingdings" panose="05000000000000000000" pitchFamily="2" charset="2"/>
              <a:buChar char="q"/>
              <a:tabLst/>
              <a:defRPr/>
            </a:pPr>
            <a:r>
              <a:rPr lang="en-US" sz="1600" b="0" i="0" u="none" strike="noStrike" baseline="0" dirty="0">
                <a:solidFill>
                  <a:srgbClr val="000000"/>
                </a:solidFill>
                <a:latin typeface="Arial" panose="020B0604020202020204" pitchFamily="34" charset="0"/>
              </a:rPr>
              <a:t>The Board consists of nine members; six members are appointed on the recommendation of Parliament, following a public nomination process which is open, transparent, and with the publication of a shortlist of candidates for appointment. </a:t>
            </a:r>
          </a:p>
          <a:p>
            <a:pPr marL="285750" marR="0" lvl="0" indent="-285750" algn="l" defTabSz="914400" rtl="0" eaLnBrk="1" fontAlgn="auto" latinLnBrk="0" hangingPunct="1">
              <a:spcBef>
                <a:spcPts val="0"/>
              </a:spcBef>
              <a:spcAft>
                <a:spcPts val="0"/>
              </a:spcAft>
              <a:buClr>
                <a:srgbClr val="F79646">
                  <a:lumMod val="75000"/>
                </a:srgbClr>
              </a:buClr>
              <a:buSzTx/>
              <a:buFont typeface="Wingdings" panose="05000000000000000000" pitchFamily="2" charset="2"/>
              <a:buChar char="q"/>
              <a:tabLst/>
              <a:defRPr/>
            </a:pPr>
            <a:r>
              <a:rPr lang="en-US" sz="1600" b="0" i="0" u="none" strike="noStrike" baseline="0" dirty="0">
                <a:solidFill>
                  <a:srgbClr val="000000"/>
                </a:solidFill>
                <a:latin typeface="Arial" panose="020B0604020202020204" pitchFamily="34" charset="0"/>
              </a:rPr>
              <a:t>Three members are appointed by the President, taking into consideration the funding of the Agency, one of whom is appointed from the commercial print media, and another appointed from the commercial broadcast media. </a:t>
            </a:r>
          </a:p>
          <a:p>
            <a:pPr marL="285750" marR="0" lvl="0" indent="-285750" algn="l" defTabSz="914400" rtl="0" eaLnBrk="1" fontAlgn="auto" latinLnBrk="0" hangingPunct="1">
              <a:spcBef>
                <a:spcPts val="0"/>
              </a:spcBef>
              <a:spcAft>
                <a:spcPts val="0"/>
              </a:spcAft>
              <a:buClr>
                <a:srgbClr val="F79646">
                  <a:lumMod val="75000"/>
                </a:srgbClr>
              </a:buClr>
              <a:buSzTx/>
              <a:buFont typeface="Wingdings" panose="05000000000000000000" pitchFamily="2" charset="2"/>
              <a:buChar char="q"/>
              <a:tabLst/>
              <a:defRPr/>
            </a:pPr>
            <a:r>
              <a:rPr lang="en-ZA" sz="1600" dirty="0">
                <a:effectLst/>
                <a:latin typeface="Arial" panose="020B0604020202020204" pitchFamily="34" charset="0"/>
                <a:ea typeface="Calibri" panose="020F0502020204030204" pitchFamily="34" charset="0"/>
                <a:cs typeface="Arial" panose="020B0604020202020204" pitchFamily="34" charset="0"/>
              </a:rPr>
              <a:t>The President of the Republic of South Africa appoints one of the members as Chairperson of the Board. Members are appointed on a non-executive basis and are required to commit to fairness, freedom of expression, openness, and accountability. Members take an oath or affirmation before performing duties, committing themselves to uphold and protecting the Constitution and the other laws of the Republic.</a:t>
            </a:r>
          </a:p>
          <a:p>
            <a:pPr marL="285750" marR="0" lvl="0" indent="-285750" algn="l" defTabSz="914400" rtl="0" eaLnBrk="1" fontAlgn="auto" latinLnBrk="0" hangingPunct="1">
              <a:lnSpc>
                <a:spcPct val="100000"/>
              </a:lnSpc>
              <a:spcBef>
                <a:spcPts val="0"/>
              </a:spcBef>
              <a:spcAft>
                <a:spcPts val="0"/>
              </a:spcAft>
              <a:buClr>
                <a:srgbClr val="F79646">
                  <a:lumMod val="75000"/>
                </a:srgbClr>
              </a:buClr>
              <a:buSzTx/>
              <a:buFont typeface="Wingdings" panose="05000000000000000000" pitchFamily="2" charset="2"/>
              <a:buChar char="q"/>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third quarter of the financial year saw the appointment of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Mr</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Hoosain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Karjieker</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to the Board of Directors as a commercial print media representative, in line with section 4 (c) of the MDDA Act. Mr.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Karjiekar</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is currently Mail &amp; Guardian Media’s Chief Executive Officer and serves as Chairperson on the Board of Publishers Support Services (PSS).  He brings to the Agency a wealth of knowledge and expertise built on an illustrious career in the sector.</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spcBef>
                <a:spcPts val="0"/>
              </a:spcBef>
              <a:spcAft>
                <a:spcPts val="0"/>
              </a:spcAft>
              <a:buClr>
                <a:srgbClr val="F79646">
                  <a:lumMod val="75000"/>
                </a:srgbClr>
              </a:buClr>
              <a:buSzTx/>
              <a:buFont typeface="Wingdings" panose="05000000000000000000" pitchFamily="2" charset="2"/>
              <a:buChar char="q"/>
              <a:tabLst/>
              <a:defRPr/>
            </a:pP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67672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66B298A-7424-4340-9F34-290F74EB2436}"/>
              </a:ext>
            </a:extLst>
          </p:cNvPr>
          <p:cNvSpPr>
            <a:spLocks noGrp="1"/>
          </p:cNvSpPr>
          <p:nvPr>
            <p:ph type="title"/>
          </p:nvPr>
        </p:nvSpPr>
        <p:spPr>
          <a:xfrm>
            <a:off x="1187624" y="226209"/>
            <a:ext cx="6172200" cy="857250"/>
          </a:xfrm>
        </p:spPr>
        <p:txBody>
          <a:bodyPr/>
          <a:lstStyle/>
          <a:p>
            <a:pPr algn="ctr"/>
            <a:r>
              <a:rPr lang="en-US" sz="1800" dirty="0">
                <a:ea typeface="+mj-ea"/>
              </a:rPr>
              <a:t>Overview of </a:t>
            </a:r>
            <a:r>
              <a:rPr lang="en-US" sz="1800" dirty="0" err="1">
                <a:ea typeface="+mj-ea"/>
              </a:rPr>
              <a:t>Organisational</a:t>
            </a:r>
            <a:r>
              <a:rPr lang="en-US" sz="1800" dirty="0">
                <a:ea typeface="+mj-ea"/>
              </a:rPr>
              <a:t> Environment</a:t>
            </a:r>
            <a:endParaRPr lang="en-ZA" sz="1800" dirty="0"/>
          </a:p>
        </p:txBody>
      </p:sp>
      <p:sp>
        <p:nvSpPr>
          <p:cNvPr id="5" name="Slide Number Placeholder 4"/>
          <p:cNvSpPr>
            <a:spLocks noGrp="1"/>
          </p:cNvSpPr>
          <p:nvPr>
            <p:ph type="sldNum" sz="quarter" idx="12"/>
          </p:nvPr>
        </p:nvSpPr>
        <p:spPr/>
        <p:txBody>
          <a:bodyPr/>
          <a:lstStyle/>
          <a:p>
            <a:pPr>
              <a:defRPr/>
            </a:pPr>
            <a:fld id="{8843D58F-2DAB-1446-A47E-C34A82BC1FA1}" type="slidenum">
              <a:rPr lang="en-US" sz="900">
                <a:solidFill>
                  <a:prstClr val="black">
                    <a:tint val="75000"/>
                  </a:prstClr>
                </a:solidFill>
                <a:latin typeface="Calibri"/>
                <a:cs typeface="+mn-cs"/>
              </a:rPr>
              <a:pPr>
                <a:defRPr/>
              </a:pPr>
              <a:t>4</a:t>
            </a:fld>
            <a:endParaRPr lang="en-US" sz="900" dirty="0">
              <a:solidFill>
                <a:prstClr val="black">
                  <a:tint val="75000"/>
                </a:prstClr>
              </a:solidFill>
              <a:latin typeface="Calibri"/>
              <a:cs typeface="+mn-cs"/>
            </a:endParaRPr>
          </a:p>
        </p:txBody>
      </p:sp>
      <p:sp>
        <p:nvSpPr>
          <p:cNvPr id="8" name="Content Placeholder 6">
            <a:extLst>
              <a:ext uri="{FF2B5EF4-FFF2-40B4-BE49-F238E27FC236}">
                <a16:creationId xmlns:a16="http://schemas.microsoft.com/office/drawing/2014/main" xmlns="" id="{F2F73E81-AF42-8711-E703-04C4E6AFEECA}"/>
              </a:ext>
            </a:extLst>
          </p:cNvPr>
          <p:cNvSpPr>
            <a:spLocks noGrp="1"/>
          </p:cNvSpPr>
          <p:nvPr>
            <p:ph idx="1"/>
          </p:nvPr>
        </p:nvSpPr>
        <p:spPr>
          <a:xfrm>
            <a:off x="457200" y="1600200"/>
            <a:ext cx="8229600" cy="4525963"/>
          </a:xfrm>
        </p:spPr>
        <p:txBody>
          <a:bodyPr>
            <a:normAutofit/>
          </a:bodyPr>
          <a:lstStyle/>
          <a:p>
            <a:pPr algn="just">
              <a:lnSpc>
                <a:spcPts val="2500"/>
              </a:lnSpc>
              <a:buClr>
                <a:schemeClr val="accent6">
                  <a:lumMod val="75000"/>
                </a:schemeClr>
              </a:buClr>
              <a:buFont typeface="Wingdings" panose="05000000000000000000" pitchFamily="2" charset="2"/>
              <a:buChar char="q"/>
            </a:pPr>
            <a:r>
              <a:rPr lang="en-ZA"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Agency complied with the legislative requirements of National Treasury, DPSA and DPME by submitting the following documents:</a:t>
            </a:r>
            <a:endParaRPr lang="en-ZA" sz="1600" dirty="0">
              <a:latin typeface="Arial" panose="020B0604020202020204" pitchFamily="34" charset="0"/>
              <a:ea typeface="Calibri" panose="020F0502020204030204" pitchFamily="34" charset="0"/>
              <a:cs typeface="Arial" panose="020B0604020202020204" pitchFamily="34" charset="0"/>
            </a:endParaRPr>
          </a:p>
          <a:p>
            <a:pPr lvl="1" algn="just">
              <a:lnSpc>
                <a:spcPts val="2500"/>
              </a:lnSpc>
              <a:spcAft>
                <a:spcPts val="1200"/>
              </a:spcAft>
              <a:buClr>
                <a:schemeClr val="accent6">
                  <a:lumMod val="75000"/>
                </a:schemeClr>
              </a:buClr>
              <a:buSzPct val="200000"/>
              <a:buFont typeface="Arial" panose="020B0604020202020204" pitchFamily="34" charset="0"/>
              <a:buChar char="•"/>
              <a:tabLst>
                <a:tab pos="457200" algn="l"/>
              </a:tabLst>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third and fourth quarter 2021/22 performance report was submitted to National Treasury and Executive Authority according to prescribed legislation.</a:t>
            </a:r>
          </a:p>
          <a:p>
            <a:pPr lvl="1" algn="just">
              <a:lnSpc>
                <a:spcPts val="2500"/>
              </a:lnSpc>
              <a:spcAft>
                <a:spcPts val="1200"/>
              </a:spcAft>
              <a:buClr>
                <a:schemeClr val="accent6">
                  <a:lumMod val="75000"/>
                </a:schemeClr>
              </a:buClr>
              <a:buSzPct val="200000"/>
              <a:buFont typeface="Arial" panose="020B0604020202020204" pitchFamily="34" charset="0"/>
              <a:buChar char="•"/>
              <a:tabLst>
                <a:tab pos="457200" algn="l"/>
              </a:tabLst>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The</a:t>
            </a:r>
            <a:r>
              <a:rPr lang="en-ZA"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third and fourth </a:t>
            </a:r>
            <a:r>
              <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quarter 2021/22 </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financial reports were compiled and submitted to National Treasury according to prescribed legislation.</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42932" marR="0" lvl="1" indent="-285744" algn="just" defTabSz="914400" rtl="0" eaLnBrk="0" fontAlgn="base" latinLnBrk="0" hangingPunct="0">
              <a:lnSpc>
                <a:spcPts val="2500"/>
              </a:lnSpc>
              <a:spcBef>
                <a:spcPct val="20000"/>
              </a:spcBef>
              <a:spcAft>
                <a:spcPts val="1200"/>
              </a:spcAft>
              <a:buClr>
                <a:srgbClr val="F79646">
                  <a:lumMod val="75000"/>
                </a:srgbClr>
              </a:buClr>
              <a:buSzPct val="200000"/>
              <a:buFont typeface="Arial" panose="020B0604020202020204" pitchFamily="34" charset="0"/>
              <a:buChar char="•"/>
              <a:tabLst>
                <a:tab pos="457200" algn="l"/>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The MDDA is reporting against the MDDA Strategic Plan for 2020/2021 – 2024/25 and Annual Performance Plan for 2021/2022 as tabled in Parliament in March 2021.</a:t>
            </a:r>
          </a:p>
          <a:p>
            <a:pPr marL="53975" lvl="1" indent="0" algn="just">
              <a:lnSpc>
                <a:spcPct val="115000"/>
              </a:lnSpc>
              <a:buNone/>
              <a:tabLst>
                <a:tab pos="53975" algn="l"/>
              </a:tabLst>
            </a:pPr>
            <a:endParaRPr lang="en-ZA" sz="1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453765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A1561C-F745-42C3-A348-A8C1E2AF5498}"/>
              </a:ext>
            </a:extLst>
          </p:cNvPr>
          <p:cNvSpPr>
            <a:spLocks noGrp="1"/>
          </p:cNvSpPr>
          <p:nvPr>
            <p:ph type="title"/>
          </p:nvPr>
        </p:nvSpPr>
        <p:spPr/>
        <p:txBody>
          <a:bodyPr/>
          <a:lstStyle/>
          <a:p>
            <a:pPr algn="ctr"/>
            <a:r>
              <a:rPr lang="en-ZA" sz="1800" dirty="0"/>
              <a:t>2021/22 Q3 MDDA Board of Directors</a:t>
            </a:r>
          </a:p>
        </p:txBody>
      </p:sp>
      <p:sp>
        <p:nvSpPr>
          <p:cNvPr id="3" name="Slide Number Placeholder 2">
            <a:extLst>
              <a:ext uri="{FF2B5EF4-FFF2-40B4-BE49-F238E27FC236}">
                <a16:creationId xmlns:a16="http://schemas.microsoft.com/office/drawing/2014/main" xmlns="" id="{FF6C18B7-453D-4C1A-9241-D8330D707075}"/>
              </a:ext>
            </a:extLst>
          </p:cNvPr>
          <p:cNvSpPr>
            <a:spLocks noGrp="1"/>
          </p:cNvSpPr>
          <p:nvPr>
            <p:ph type="sldNum" sz="quarter" idx="12"/>
          </p:nvPr>
        </p:nvSpPr>
        <p:spPr/>
        <p:txBody>
          <a:bodyPr/>
          <a:lstStyle/>
          <a:p>
            <a:pPr>
              <a:defRPr/>
            </a:pPr>
            <a:fld id="{25E0BFFC-8D92-4980-80AF-4F6590FB2DB3}" type="slidenum">
              <a:rPr lang="en-US">
                <a:solidFill>
                  <a:prstClr val="black">
                    <a:tint val="75000"/>
                  </a:prstClr>
                </a:solidFill>
              </a:rPr>
              <a:pPr>
                <a:defRPr/>
              </a:pPr>
              <a:t>40</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xmlns="" id="{1438B87D-CFAD-4780-7CBA-6AD4F676ED28}"/>
              </a:ext>
            </a:extLst>
          </p:cNvPr>
          <p:cNvSpPr txBox="1"/>
          <p:nvPr/>
        </p:nvSpPr>
        <p:spPr>
          <a:xfrm>
            <a:off x="396276" y="692696"/>
            <a:ext cx="8305060" cy="6247864"/>
          </a:xfrm>
          <a:prstGeom prst="rect">
            <a:avLst/>
          </a:prstGeom>
          <a:noFill/>
        </p:spPr>
        <p:txBody>
          <a:bodyPr wrap="square" rtlCol="0">
            <a:spAutoFit/>
          </a:bodyPr>
          <a:lstStyle/>
          <a:p>
            <a:pPr marR="0" lvl="0" algn="l" defTabSz="914400" rtl="0" eaLnBrk="1" fontAlgn="auto" latinLnBrk="0" hangingPunct="1">
              <a:spcBef>
                <a:spcPts val="0"/>
              </a:spcBef>
              <a:spcAft>
                <a:spcPts val="0"/>
              </a:spcAft>
              <a:buClr>
                <a:srgbClr val="F79646">
                  <a:lumMod val="75000"/>
                </a:srgbClr>
              </a:buClr>
              <a:buSzTx/>
              <a:tabLst/>
              <a:defRPr/>
            </a:pPr>
            <a:endParaRPr lang="en-US" sz="1600" b="0" i="0" u="none" strike="noStrike" baseline="0" dirty="0">
              <a:solidFill>
                <a:srgbClr val="000000"/>
              </a:solidFill>
              <a:latin typeface="Arial" panose="020B0604020202020204" pitchFamily="34" charset="0"/>
            </a:endParaRPr>
          </a:p>
          <a:p>
            <a:pPr marL="285750" marR="0" lvl="0" indent="-285750" algn="l" defTabSz="914400" rtl="0" eaLnBrk="1" fontAlgn="auto" latinLnBrk="0" hangingPunct="1">
              <a:spcBef>
                <a:spcPts val="0"/>
              </a:spcBef>
              <a:spcAft>
                <a:spcPts val="0"/>
              </a:spcAft>
              <a:buClr>
                <a:srgbClr val="F79646">
                  <a:lumMod val="75000"/>
                </a:srgbClr>
              </a:buClr>
              <a:buSzTx/>
              <a:buFont typeface="Wingdings" panose="05000000000000000000" pitchFamily="2" charset="2"/>
              <a:buChar char="q"/>
              <a:tabLst/>
              <a:defRPr/>
            </a:pPr>
            <a:r>
              <a:rPr lang="en-US" sz="1600" dirty="0">
                <a:effectLst/>
                <a:latin typeface="Arial" panose="020B0604020202020204" pitchFamily="34" charset="0"/>
                <a:ea typeface="Calibri" panose="020F0502020204030204" pitchFamily="34" charset="0"/>
                <a:cs typeface="Arial" panose="020B0604020202020204" pitchFamily="34" charset="0"/>
              </a:rPr>
              <a:t>T</a:t>
            </a:r>
            <a:r>
              <a:rPr lang="en-ZA" sz="1600" dirty="0">
                <a:effectLst/>
                <a:latin typeface="Arial" panose="020B0604020202020204" pitchFamily="34" charset="0"/>
                <a:ea typeface="Calibri" panose="020F0502020204030204" pitchFamily="34" charset="0"/>
                <a:cs typeface="Arial" panose="020B0604020202020204" pitchFamily="34" charset="0"/>
              </a:rPr>
              <a:t>he Agency has two vacancies for publicly nominated members of the Board. The vacancies are a concern to management and the Board. The MDDA has keenly followed the recruitment proceedings by the Portfolio Committee on Communications (PCC). At its last sitting, the PCC reported that it was awaiting the reports and security clearance from the State Security Agency on the shortlisted candidates.</a:t>
            </a:r>
          </a:p>
          <a:p>
            <a:pPr marL="285750" marR="0" lvl="0" indent="-285750" algn="l" defTabSz="914400" rtl="0" eaLnBrk="1" fontAlgn="auto" latinLnBrk="0" hangingPunct="1">
              <a:spcBef>
                <a:spcPts val="0"/>
              </a:spcBef>
              <a:spcAft>
                <a:spcPts val="0"/>
              </a:spcAft>
              <a:buClr>
                <a:srgbClr val="F79646">
                  <a:lumMod val="75000"/>
                </a:srgbClr>
              </a:buClr>
              <a:buSzTx/>
              <a:buFont typeface="Wingdings" panose="05000000000000000000" pitchFamily="2" charset="2"/>
              <a:buChar char="q"/>
              <a:tabLst/>
              <a:defRPr/>
            </a:pPr>
            <a:r>
              <a:rPr lang="en-ZA" sz="1600" dirty="0">
                <a:effectLst/>
                <a:latin typeface="Arial" panose="020B0604020202020204" pitchFamily="34" charset="0"/>
                <a:ea typeface="Calibri" panose="020F0502020204030204" pitchFamily="34" charset="0"/>
                <a:cs typeface="Arial" panose="020B0604020202020204" pitchFamily="34" charset="0"/>
              </a:rPr>
              <a:t>During its meeting on the 9</a:t>
            </a:r>
            <a:r>
              <a:rPr lang="en-ZA" sz="1600" baseline="30000" dirty="0">
                <a:effectLst/>
                <a:latin typeface="Arial" panose="020B0604020202020204" pitchFamily="34" charset="0"/>
                <a:ea typeface="Calibri" panose="020F0502020204030204" pitchFamily="34" charset="0"/>
                <a:cs typeface="Arial" panose="020B0604020202020204" pitchFamily="34" charset="0"/>
              </a:rPr>
              <a:t>th</a:t>
            </a:r>
            <a:r>
              <a:rPr lang="en-ZA" sz="1600" dirty="0">
                <a:effectLst/>
                <a:latin typeface="Arial" panose="020B0604020202020204" pitchFamily="34" charset="0"/>
                <a:ea typeface="Calibri" panose="020F0502020204030204" pitchFamily="34" charset="0"/>
                <a:cs typeface="Arial" panose="020B0604020202020204" pitchFamily="34" charset="0"/>
              </a:rPr>
              <a:t> of November 2021, the Parliamentary Portfolio Committee on Communications (PCC) examined the MDDA's 2020/21 Annual Report and Financial Statements.  Strategic planning sessions were held on the 21</a:t>
            </a:r>
            <a:r>
              <a:rPr lang="en-ZA" sz="1600" baseline="30000" dirty="0">
                <a:effectLst/>
                <a:latin typeface="Arial" panose="020B0604020202020204" pitchFamily="34" charset="0"/>
                <a:ea typeface="Calibri" panose="020F0502020204030204" pitchFamily="34" charset="0"/>
                <a:cs typeface="Arial" panose="020B0604020202020204" pitchFamily="34" charset="0"/>
              </a:rPr>
              <a:t>st</a:t>
            </a:r>
            <a:r>
              <a:rPr lang="en-ZA" sz="1600" dirty="0">
                <a:effectLst/>
                <a:latin typeface="Arial" panose="020B0604020202020204" pitchFamily="34" charset="0"/>
                <a:ea typeface="Calibri" panose="020F0502020204030204" pitchFamily="34" charset="0"/>
                <a:cs typeface="Arial" panose="020B0604020202020204" pitchFamily="34" charset="0"/>
              </a:rPr>
              <a:t> of October and the 25</a:t>
            </a:r>
            <a:r>
              <a:rPr lang="en-ZA" sz="1600" baseline="30000" dirty="0">
                <a:effectLst/>
                <a:latin typeface="Arial" panose="020B0604020202020204" pitchFamily="34" charset="0"/>
                <a:ea typeface="Calibri" panose="020F0502020204030204" pitchFamily="34" charset="0"/>
                <a:cs typeface="Arial" panose="020B0604020202020204" pitchFamily="34" charset="0"/>
              </a:rPr>
              <a:t>th</a:t>
            </a:r>
            <a:r>
              <a:rPr lang="en-ZA" sz="1600" dirty="0">
                <a:effectLst/>
                <a:latin typeface="Arial" panose="020B0604020202020204" pitchFamily="34" charset="0"/>
                <a:ea typeface="Calibri" panose="020F0502020204030204" pitchFamily="34" charset="0"/>
                <a:cs typeface="Arial" panose="020B0604020202020204" pitchFamily="34" charset="0"/>
              </a:rPr>
              <a:t> of November 2021 in which the updated Strategic Plan 2020/21 – 2024/25 was considered. Short interviews of Board Members with an independent facilitator preceded the strategic planning session to determine areas of focus for the session. The interviews were crucial in ensuring that the strategic planning sessions were as effective as possible.</a:t>
            </a:r>
            <a:endParaRPr lang="en-ZA" dirty="0">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spcBef>
                <a:spcPts val="0"/>
              </a:spcBef>
              <a:spcAft>
                <a:spcPts val="0"/>
              </a:spcAft>
              <a:buClr>
                <a:srgbClr val="F79646">
                  <a:lumMod val="75000"/>
                </a:srgbClr>
              </a:buClr>
              <a:buSzTx/>
              <a:buFont typeface="Wingdings" panose="05000000000000000000" pitchFamily="2" charset="2"/>
              <a:buChar char="q"/>
              <a:tabLst/>
              <a:defRPr/>
            </a:pPr>
            <a:r>
              <a:rPr lang="en-ZA" sz="1600" dirty="0">
                <a:effectLst/>
                <a:latin typeface="Arial" panose="020B0604020202020204" pitchFamily="34" charset="0"/>
                <a:ea typeface="Calibri" panose="020F0502020204030204" pitchFamily="34" charset="0"/>
                <a:cs typeface="Arial" panose="020B0604020202020204" pitchFamily="34" charset="0"/>
              </a:rPr>
              <a:t>On the 19</a:t>
            </a:r>
            <a:r>
              <a:rPr lang="en-ZA" sz="1600" baseline="30000" dirty="0">
                <a:effectLst/>
                <a:latin typeface="Arial" panose="020B0604020202020204" pitchFamily="34" charset="0"/>
                <a:ea typeface="Calibri" panose="020F0502020204030204" pitchFamily="34" charset="0"/>
                <a:cs typeface="Arial" panose="020B0604020202020204" pitchFamily="34" charset="0"/>
              </a:rPr>
              <a:t>th</a:t>
            </a:r>
            <a:r>
              <a:rPr lang="en-ZA" sz="1600" dirty="0">
                <a:effectLst/>
                <a:latin typeface="Arial" panose="020B0604020202020204" pitchFamily="34" charset="0"/>
                <a:ea typeface="Calibri" panose="020F0502020204030204" pitchFamily="34" charset="0"/>
                <a:cs typeface="Arial" panose="020B0604020202020204" pitchFamily="34" charset="0"/>
              </a:rPr>
              <a:t> of November 2021, the Board met with the Ministry in the Presidency. The meeting focused on Strategic Developments at the MDDA and served as an introductory meeting between the Minister and the MDDA Board.  A Board representative and members of the Management Team accompanied the Deputy Minister in the Presidency to the unveiling of Vibe FM's and Radio 7441's state-of-the-art broadcast studios. </a:t>
            </a:r>
            <a:endParaRPr lang="en-ZA" dirty="0">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spcBef>
                <a:spcPts val="0"/>
              </a:spcBef>
              <a:spcAft>
                <a:spcPts val="0"/>
              </a:spcAft>
              <a:buClr>
                <a:srgbClr val="F79646">
                  <a:lumMod val="75000"/>
                </a:srgbClr>
              </a:buClr>
              <a:buSzTx/>
              <a:buFont typeface="Wingdings" panose="05000000000000000000" pitchFamily="2" charset="2"/>
              <a:buChar char="q"/>
              <a:tabLst/>
              <a:defRPr/>
            </a:pPr>
            <a:r>
              <a:rPr lang="en-ZA" sz="1600" dirty="0">
                <a:effectLst/>
                <a:latin typeface="Arial" panose="020B0604020202020204" pitchFamily="34" charset="0"/>
                <a:ea typeface="Calibri" panose="020F0502020204030204" pitchFamily="34" charset="0"/>
                <a:cs typeface="Arial" panose="020B0604020202020204" pitchFamily="34" charset="0"/>
              </a:rPr>
              <a:t>The Board of Directors Subcommittee on the MDDA Amendment Bill held a meeting to consider the progress on the draft Amendment Bill on the 3</a:t>
            </a:r>
            <a:r>
              <a:rPr lang="en-ZA" sz="1600" baseline="30000" dirty="0">
                <a:effectLst/>
                <a:latin typeface="Arial" panose="020B0604020202020204" pitchFamily="34" charset="0"/>
                <a:ea typeface="Calibri" panose="020F0502020204030204" pitchFamily="34" charset="0"/>
                <a:cs typeface="Arial" panose="020B0604020202020204" pitchFamily="34" charset="0"/>
              </a:rPr>
              <a:t>rd</a:t>
            </a:r>
            <a:r>
              <a:rPr lang="en-ZA" sz="1600" dirty="0">
                <a:effectLst/>
                <a:latin typeface="Arial" panose="020B0604020202020204" pitchFamily="34" charset="0"/>
                <a:ea typeface="Calibri" panose="020F0502020204030204" pitchFamily="34" charset="0"/>
                <a:cs typeface="Arial" panose="020B0604020202020204" pitchFamily="34" charset="0"/>
              </a:rPr>
              <a:t> of December 2021. Management received several important recommendations from the subcommittee during the meeting, which are being implemented accordingly. </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spcBef>
                <a:spcPts val="0"/>
              </a:spcBef>
              <a:spcAft>
                <a:spcPts val="0"/>
              </a:spcAft>
              <a:buClr>
                <a:srgbClr val="F79646">
                  <a:lumMod val="75000"/>
                </a:srgbClr>
              </a:buClr>
              <a:buSzTx/>
              <a:buFont typeface="Wingdings" panose="05000000000000000000" pitchFamily="2" charset="2"/>
              <a:buChar char="q"/>
              <a:tabLst/>
              <a:defRPr/>
            </a:pP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32064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8926E0-156C-4DFC-BCB6-E0C9DF318F90}"/>
              </a:ext>
            </a:extLst>
          </p:cNvPr>
          <p:cNvSpPr>
            <a:spLocks noGrp="1"/>
          </p:cNvSpPr>
          <p:nvPr>
            <p:ph type="title"/>
          </p:nvPr>
        </p:nvSpPr>
        <p:spPr/>
        <p:txBody>
          <a:bodyPr/>
          <a:lstStyle/>
          <a:p>
            <a:pPr algn="ctr"/>
            <a:r>
              <a:rPr lang="en-ZA" sz="1800" dirty="0"/>
              <a:t>2021/22 Q3 Board Meetings</a:t>
            </a:r>
          </a:p>
        </p:txBody>
      </p:sp>
      <p:sp>
        <p:nvSpPr>
          <p:cNvPr id="3" name="Slide Number Placeholder 2">
            <a:extLst>
              <a:ext uri="{FF2B5EF4-FFF2-40B4-BE49-F238E27FC236}">
                <a16:creationId xmlns:a16="http://schemas.microsoft.com/office/drawing/2014/main" xmlns="" id="{3210620F-7A76-4F50-92A1-3373E3191131}"/>
              </a:ext>
            </a:extLst>
          </p:cNvPr>
          <p:cNvSpPr>
            <a:spLocks noGrp="1"/>
          </p:cNvSpPr>
          <p:nvPr>
            <p:ph type="sldNum" sz="quarter" idx="12"/>
          </p:nvPr>
        </p:nvSpPr>
        <p:spPr/>
        <p:txBody>
          <a:bodyPr/>
          <a:lstStyle/>
          <a:p>
            <a:pPr>
              <a:defRPr/>
            </a:pPr>
            <a:fld id="{25E0BFFC-8D92-4980-80AF-4F6590FB2DB3}" type="slidenum">
              <a:rPr lang="en-US">
                <a:solidFill>
                  <a:prstClr val="black">
                    <a:tint val="75000"/>
                  </a:prstClr>
                </a:solidFill>
              </a:rPr>
              <a:pPr>
                <a:defRPr/>
              </a:pPr>
              <a:t>41</a:t>
            </a:fld>
            <a:endParaRPr lang="en-US" dirty="0">
              <a:solidFill>
                <a:prstClr val="black">
                  <a:tint val="75000"/>
                </a:prstClr>
              </a:solidFill>
            </a:endParaRPr>
          </a:p>
        </p:txBody>
      </p:sp>
      <p:sp>
        <p:nvSpPr>
          <p:cNvPr id="5" name="Rectangle 1">
            <a:extLst>
              <a:ext uri="{FF2B5EF4-FFF2-40B4-BE49-F238E27FC236}">
                <a16:creationId xmlns:a16="http://schemas.microsoft.com/office/drawing/2014/main" xmlns="" id="{826E18C7-4806-4163-A6A9-5C14068598F0}"/>
              </a:ext>
            </a:extLst>
          </p:cNvPr>
          <p:cNvSpPr>
            <a:spLocks noChangeArrowheads="1"/>
          </p:cNvSpPr>
          <p:nvPr/>
        </p:nvSpPr>
        <p:spPr bwMode="auto">
          <a:xfrm>
            <a:off x="1187624" y="952183"/>
            <a:ext cx="1008111" cy="500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r" eaLnBrk="0" fontAlgn="base" hangingPunct="0">
              <a:spcBef>
                <a:spcPct val="0"/>
              </a:spcBef>
              <a:spcAft>
                <a:spcPct val="0"/>
              </a:spcAft>
              <a:defRPr/>
            </a:pPr>
            <a:r>
              <a:rPr lang="en-GB" altLang="en-US" sz="1600" b="1" dirty="0">
                <a:solidFill>
                  <a:prstClr val="black"/>
                </a:solidFill>
                <a:latin typeface="Arial" panose="020B0604020202020204" pitchFamily="34" charset="0"/>
                <a:ea typeface="Times New Roman" panose="02020603050405020304" pitchFamily="18" charset="0"/>
                <a:cs typeface="Arial" panose="020B0604020202020204" pitchFamily="34" charset="0"/>
              </a:rPr>
              <a:t>Board</a:t>
            </a:r>
            <a:endParaRPr lang="en-ZA" altLang="en-US" sz="1600" b="1" dirty="0">
              <a:solidFill>
                <a:prstClr val="black"/>
              </a:solidFill>
              <a:latin typeface="Calibri"/>
            </a:endParaRPr>
          </a:p>
          <a:p>
            <a:pPr eaLnBrk="0" fontAlgn="base" hangingPunct="0">
              <a:spcBef>
                <a:spcPct val="0"/>
              </a:spcBef>
              <a:spcAft>
                <a:spcPct val="0"/>
              </a:spcAft>
              <a:defRPr/>
            </a:pPr>
            <a:endParaRPr lang="en-ZA" altLang="en-US" sz="1200" dirty="0">
              <a:solidFill>
                <a:prstClr val="black"/>
              </a:solidFill>
              <a:latin typeface="Arial" panose="020B0604020202020204" pitchFamily="34" charset="0"/>
            </a:endParaRPr>
          </a:p>
        </p:txBody>
      </p:sp>
      <p:sp>
        <p:nvSpPr>
          <p:cNvPr id="9" name="Rectangle 8">
            <a:extLst>
              <a:ext uri="{FF2B5EF4-FFF2-40B4-BE49-F238E27FC236}">
                <a16:creationId xmlns:a16="http://schemas.microsoft.com/office/drawing/2014/main" xmlns="" id="{E09FFF53-F7F1-4F89-B629-D21217378F2F}"/>
              </a:ext>
            </a:extLst>
          </p:cNvPr>
          <p:cNvSpPr/>
          <p:nvPr/>
        </p:nvSpPr>
        <p:spPr>
          <a:xfrm>
            <a:off x="1187624" y="3857303"/>
            <a:ext cx="1728192" cy="351378"/>
          </a:xfrm>
          <a:prstGeom prst="rect">
            <a:avLst/>
          </a:prstGeom>
        </p:spPr>
        <p:txBody>
          <a:bodyPr wrap="square">
            <a:spAutoFit/>
          </a:bodyPr>
          <a:lstStyle/>
          <a:p>
            <a:pPr marL="0" lvl="3" algn="r">
              <a:lnSpc>
                <a:spcPct val="115000"/>
              </a:lnSpc>
              <a:spcAft>
                <a:spcPts val="600"/>
              </a:spcAft>
              <a:defRPr/>
            </a:pPr>
            <a:r>
              <a:rPr lang="en-ZA" sz="1600" b="1" dirty="0">
                <a:solidFill>
                  <a:prstClr val="black"/>
                </a:solidFill>
                <a:latin typeface="Arial" panose="020B0604020202020204" pitchFamily="34" charset="0"/>
                <a:ea typeface="Calibri" panose="020F0502020204030204" pitchFamily="34" charset="0"/>
                <a:cs typeface="Arial" panose="020B0604020202020204" pitchFamily="34" charset="0"/>
              </a:rPr>
              <a:t>Audit and Risk</a:t>
            </a:r>
            <a:endParaRPr lang="en-ZA" sz="1600" dirty="0">
              <a:solidFill>
                <a:prstClr val="black"/>
              </a:solidFill>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xmlns="" id="{2001DFA8-F68D-E2B8-BCA3-E90DCFEAE5BC}"/>
              </a:ext>
            </a:extLst>
          </p:cNvPr>
          <p:cNvGraphicFramePr>
            <a:graphicFrameLocks noGrp="1"/>
          </p:cNvGraphicFramePr>
          <p:nvPr>
            <p:extLst>
              <p:ext uri="{D42A27DB-BD31-4B8C-83A1-F6EECF244321}">
                <p14:modId xmlns:p14="http://schemas.microsoft.com/office/powerpoint/2010/main" xmlns="" val="1185469987"/>
              </p:ext>
            </p:extLst>
          </p:nvPr>
        </p:nvGraphicFramePr>
        <p:xfrm>
          <a:off x="179511" y="1421544"/>
          <a:ext cx="8568951" cy="2367498"/>
        </p:xfrm>
        <a:graphic>
          <a:graphicData uri="http://schemas.openxmlformats.org/drawingml/2006/table">
            <a:tbl>
              <a:tblPr firstRow="1" firstCol="1" bandRow="1"/>
              <a:tblGrid>
                <a:gridCol w="2952328">
                  <a:extLst>
                    <a:ext uri="{9D8B030D-6E8A-4147-A177-3AD203B41FA5}">
                      <a16:colId xmlns:a16="http://schemas.microsoft.com/office/drawing/2014/main" xmlns="" val="2155559452"/>
                    </a:ext>
                  </a:extLst>
                </a:gridCol>
                <a:gridCol w="2808312">
                  <a:extLst>
                    <a:ext uri="{9D8B030D-6E8A-4147-A177-3AD203B41FA5}">
                      <a16:colId xmlns:a16="http://schemas.microsoft.com/office/drawing/2014/main" xmlns="" val="1666060881"/>
                    </a:ext>
                  </a:extLst>
                </a:gridCol>
                <a:gridCol w="2808311">
                  <a:extLst>
                    <a:ext uri="{9D8B030D-6E8A-4147-A177-3AD203B41FA5}">
                      <a16:colId xmlns:a16="http://schemas.microsoft.com/office/drawing/2014/main" xmlns="" val="4080120979"/>
                    </a:ext>
                  </a:extLst>
                </a:gridCol>
              </a:tblGrid>
              <a:tr h="338142">
                <a:tc>
                  <a:txBody>
                    <a:bodyPr/>
                    <a:lstStyle/>
                    <a:p>
                      <a:pPr algn="just">
                        <a:lnSpc>
                          <a:spcPct val="115000"/>
                        </a:lnSpc>
                        <a:spcAft>
                          <a:spcPts val="800"/>
                        </a:spcAft>
                      </a:pPr>
                      <a:r>
                        <a:rPr lang="en-US" sz="1600" b="1">
                          <a:effectLst/>
                          <a:latin typeface="Arial Narrow" panose="020B0606020202030204" pitchFamily="34" charset="0"/>
                          <a:ea typeface="Calibri" panose="020F0502020204030204" pitchFamily="34" charset="0"/>
                          <a:cs typeface="Arial" panose="020B0604020202020204" pitchFamily="34" charset="0"/>
                        </a:rPr>
                        <a:t>Name</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FBD4B4"/>
                    </a:solidFill>
                  </a:tcPr>
                </a:tc>
                <a:tc>
                  <a:txBody>
                    <a:bodyPr/>
                    <a:lstStyle/>
                    <a:p>
                      <a:pPr algn="just">
                        <a:lnSpc>
                          <a:spcPct val="115000"/>
                        </a:lnSpc>
                        <a:spcAft>
                          <a:spcPts val="800"/>
                        </a:spcAft>
                      </a:pPr>
                      <a:r>
                        <a:rPr lang="en-US" sz="16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Position</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FBD4B4"/>
                    </a:solidFill>
                  </a:tcPr>
                </a:tc>
                <a:tc>
                  <a:txBody>
                    <a:bodyPr/>
                    <a:lstStyle/>
                    <a:p>
                      <a:pPr algn="just">
                        <a:lnSpc>
                          <a:spcPct val="115000"/>
                        </a:lnSpc>
                        <a:spcAft>
                          <a:spcPts val="800"/>
                        </a:spcAft>
                      </a:pPr>
                      <a:r>
                        <a:rPr lang="en-US" sz="16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Meeting Attendances (1)</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FBD4B4"/>
                    </a:solidFill>
                  </a:tcPr>
                </a:tc>
                <a:extLst>
                  <a:ext uri="{0D108BD9-81ED-4DB2-BD59-A6C34878D82A}">
                    <a16:rowId xmlns:a16="http://schemas.microsoft.com/office/drawing/2014/main" xmlns="" val="1640762522"/>
                  </a:ext>
                </a:extLst>
              </a:tr>
              <a:tr h="338226">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Mr Hlengani Mathebula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Board Chairperson</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just">
                        <a:lnSpc>
                          <a:spcPct val="115000"/>
                        </a:lnSpc>
                        <a:spcAft>
                          <a:spcPts val="800"/>
                        </a:spcAft>
                      </a:pPr>
                      <a:r>
                        <a:rPr lang="en-US"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1</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extLst>
                  <a:ext uri="{0D108BD9-81ED-4DB2-BD59-A6C34878D82A}">
                    <a16:rowId xmlns:a16="http://schemas.microsoft.com/office/drawing/2014/main" xmlns="" val="102866508"/>
                  </a:ext>
                </a:extLst>
              </a:tr>
              <a:tr h="338226">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Ms Zanele Mngadi</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Member</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just">
                        <a:lnSpc>
                          <a:spcPct val="115000"/>
                        </a:lnSpc>
                        <a:spcAft>
                          <a:spcPts val="800"/>
                        </a:spcAft>
                      </a:pPr>
                      <a:r>
                        <a:rPr lang="en-US"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1</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extLst>
                  <a:ext uri="{0D108BD9-81ED-4DB2-BD59-A6C34878D82A}">
                    <a16:rowId xmlns:a16="http://schemas.microsoft.com/office/drawing/2014/main" xmlns="" val="1189236795"/>
                  </a:ext>
                </a:extLst>
              </a:tr>
              <a:tr h="338226">
                <a:tc>
                  <a:txBody>
                    <a:bodyPr/>
                    <a:lstStyle/>
                    <a:p>
                      <a:pPr algn="just">
                        <a:lnSpc>
                          <a:spcPct val="115000"/>
                        </a:lnSpc>
                        <a:spcAft>
                          <a:spcPts val="800"/>
                        </a:spcAft>
                      </a:pPr>
                      <a:r>
                        <a:rPr lang="en-GB" sz="16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Ms Nadia </a:t>
                      </a:r>
                      <a:r>
                        <a:rPr lang="en-GB" sz="1600" dirty="0" err="1">
                          <a:solidFill>
                            <a:srgbClr val="000000"/>
                          </a:solidFill>
                          <a:effectLst/>
                          <a:latin typeface="Arial Narrow" panose="020B0606020202030204" pitchFamily="34" charset="0"/>
                          <a:ea typeface="Calibri" panose="020F0502020204030204" pitchFamily="34" charset="0"/>
                          <a:cs typeface="Arial" panose="020B0604020202020204" pitchFamily="34" charset="0"/>
                        </a:rPr>
                        <a:t>Bulbulia</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E36C0A"/>
                    </a:solidFill>
                  </a:tcPr>
                </a:tc>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Member</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FBCAA2"/>
                    </a:solidFill>
                  </a:tcPr>
                </a:tc>
                <a:tc>
                  <a:txBody>
                    <a:bodyPr/>
                    <a:lstStyle/>
                    <a:p>
                      <a:pPr algn="just">
                        <a:lnSpc>
                          <a:spcPct val="115000"/>
                        </a:lnSpc>
                        <a:spcAft>
                          <a:spcPts val="800"/>
                        </a:spcAft>
                      </a:pPr>
                      <a:r>
                        <a:rPr lang="en-US"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1</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FBCAA2"/>
                    </a:solidFill>
                  </a:tcPr>
                </a:tc>
                <a:extLst>
                  <a:ext uri="{0D108BD9-81ED-4DB2-BD59-A6C34878D82A}">
                    <a16:rowId xmlns:a16="http://schemas.microsoft.com/office/drawing/2014/main" xmlns="" val="2014297163"/>
                  </a:ext>
                </a:extLst>
              </a:tr>
              <a:tr h="338226">
                <a:tc>
                  <a:txBody>
                    <a:bodyPr/>
                    <a:lstStyle/>
                    <a:p>
                      <a:pPr algn="just">
                        <a:lnSpc>
                          <a:spcPct val="115000"/>
                        </a:lnSpc>
                        <a:spcAft>
                          <a:spcPts val="800"/>
                        </a:spcAft>
                      </a:pPr>
                      <a:r>
                        <a:rPr lang="en-US"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Ms </a:t>
                      </a: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Andiswa Ngcingwana</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E36C0A"/>
                    </a:solidFill>
                  </a:tcPr>
                </a:tc>
                <a:tc>
                  <a:txBody>
                    <a:bodyPr/>
                    <a:lstStyle/>
                    <a:p>
                      <a:pPr algn="just">
                        <a:lnSpc>
                          <a:spcPct val="115000"/>
                        </a:lnSpc>
                        <a:spcAft>
                          <a:spcPts val="800"/>
                        </a:spcAft>
                      </a:pPr>
                      <a:r>
                        <a:rPr lang="en-GB" sz="16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Member</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FDE9D9"/>
                    </a:solidFill>
                  </a:tcPr>
                </a:tc>
                <a:tc>
                  <a:txBody>
                    <a:bodyPr/>
                    <a:lstStyle/>
                    <a:p>
                      <a:pPr algn="just">
                        <a:lnSpc>
                          <a:spcPct val="115000"/>
                        </a:lnSpc>
                        <a:spcAft>
                          <a:spcPts val="800"/>
                        </a:spcAft>
                      </a:pPr>
                      <a:r>
                        <a:rPr lang="en-US" sz="16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FDE9D9"/>
                    </a:solidFill>
                  </a:tcPr>
                </a:tc>
                <a:extLst>
                  <a:ext uri="{0D108BD9-81ED-4DB2-BD59-A6C34878D82A}">
                    <a16:rowId xmlns:a16="http://schemas.microsoft.com/office/drawing/2014/main" xmlns="" val="1867117362"/>
                  </a:ext>
                </a:extLst>
              </a:tr>
              <a:tr h="338226">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Ms Marina Clarke</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Member</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just">
                        <a:lnSpc>
                          <a:spcPct val="115000"/>
                        </a:lnSpc>
                        <a:spcAft>
                          <a:spcPts val="800"/>
                        </a:spcAft>
                      </a:pPr>
                      <a:r>
                        <a:rPr lang="en-US"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1</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extLst>
                  <a:ext uri="{0D108BD9-81ED-4DB2-BD59-A6C34878D82A}">
                    <a16:rowId xmlns:a16="http://schemas.microsoft.com/office/drawing/2014/main" xmlns="" val="3922964826"/>
                  </a:ext>
                </a:extLst>
              </a:tr>
              <a:tr h="338226">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Ms Brenda Leonard</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Member</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just">
                        <a:lnSpc>
                          <a:spcPct val="115000"/>
                        </a:lnSpc>
                        <a:spcAft>
                          <a:spcPts val="800"/>
                        </a:spcAft>
                      </a:pPr>
                      <a:r>
                        <a:rPr lang="en-US" sz="16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extLst>
                  <a:ext uri="{0D108BD9-81ED-4DB2-BD59-A6C34878D82A}">
                    <a16:rowId xmlns:a16="http://schemas.microsoft.com/office/drawing/2014/main" xmlns="" val="78117429"/>
                  </a:ext>
                </a:extLst>
              </a:tr>
            </a:tbl>
          </a:graphicData>
        </a:graphic>
      </p:graphicFrame>
      <p:graphicFrame>
        <p:nvGraphicFramePr>
          <p:cNvPr id="11" name="Table 10">
            <a:extLst>
              <a:ext uri="{FF2B5EF4-FFF2-40B4-BE49-F238E27FC236}">
                <a16:creationId xmlns:a16="http://schemas.microsoft.com/office/drawing/2014/main" xmlns="" id="{FF95CE72-B550-7EE4-D822-BEAE32BBC5A7}"/>
              </a:ext>
            </a:extLst>
          </p:cNvPr>
          <p:cNvGraphicFramePr>
            <a:graphicFrameLocks noGrp="1"/>
          </p:cNvGraphicFramePr>
          <p:nvPr>
            <p:extLst>
              <p:ext uri="{D42A27DB-BD31-4B8C-83A1-F6EECF244321}">
                <p14:modId xmlns:p14="http://schemas.microsoft.com/office/powerpoint/2010/main" xmlns="" val="3910585745"/>
              </p:ext>
            </p:extLst>
          </p:nvPr>
        </p:nvGraphicFramePr>
        <p:xfrm>
          <a:off x="179512" y="4351448"/>
          <a:ext cx="8568951" cy="2050736"/>
        </p:xfrm>
        <a:graphic>
          <a:graphicData uri="http://schemas.openxmlformats.org/drawingml/2006/table">
            <a:tbl>
              <a:tblPr firstRow="1" firstCol="1" bandRow="1"/>
              <a:tblGrid>
                <a:gridCol w="3079681">
                  <a:extLst>
                    <a:ext uri="{9D8B030D-6E8A-4147-A177-3AD203B41FA5}">
                      <a16:colId xmlns:a16="http://schemas.microsoft.com/office/drawing/2014/main" xmlns="" val="2850375380"/>
                    </a:ext>
                  </a:extLst>
                </a:gridCol>
                <a:gridCol w="3005793">
                  <a:extLst>
                    <a:ext uri="{9D8B030D-6E8A-4147-A177-3AD203B41FA5}">
                      <a16:colId xmlns:a16="http://schemas.microsoft.com/office/drawing/2014/main" xmlns="" val="217828660"/>
                    </a:ext>
                  </a:extLst>
                </a:gridCol>
                <a:gridCol w="2483477">
                  <a:extLst>
                    <a:ext uri="{9D8B030D-6E8A-4147-A177-3AD203B41FA5}">
                      <a16:colId xmlns:a16="http://schemas.microsoft.com/office/drawing/2014/main" xmlns="" val="3414493684"/>
                    </a:ext>
                  </a:extLst>
                </a:gridCol>
              </a:tblGrid>
              <a:tr h="250613">
                <a:tc>
                  <a:txBody>
                    <a:bodyPr/>
                    <a:lstStyle/>
                    <a:p>
                      <a:pPr algn="just">
                        <a:lnSpc>
                          <a:spcPct val="115000"/>
                        </a:lnSpc>
                        <a:spcAft>
                          <a:spcPts val="800"/>
                        </a:spcAft>
                      </a:pPr>
                      <a:r>
                        <a:rPr lang="en-US" sz="1600" b="1">
                          <a:effectLst/>
                          <a:latin typeface="Arial Narrow" panose="020B0606020202030204" pitchFamily="34" charset="0"/>
                          <a:ea typeface="Calibri" panose="020F0502020204030204" pitchFamily="34" charset="0"/>
                          <a:cs typeface="Arial" panose="020B0604020202020204" pitchFamily="34" charset="0"/>
                        </a:rPr>
                        <a:t>Name</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FBD4B4"/>
                    </a:solidFill>
                  </a:tcPr>
                </a:tc>
                <a:tc>
                  <a:txBody>
                    <a:bodyPr/>
                    <a:lstStyle/>
                    <a:p>
                      <a:pPr algn="just">
                        <a:lnSpc>
                          <a:spcPct val="115000"/>
                        </a:lnSpc>
                        <a:spcAft>
                          <a:spcPts val="800"/>
                        </a:spcAft>
                      </a:pPr>
                      <a:r>
                        <a:rPr lang="en-US" sz="16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Position</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FBD4B4"/>
                    </a:solidFill>
                  </a:tcPr>
                </a:tc>
                <a:tc>
                  <a:txBody>
                    <a:bodyPr/>
                    <a:lstStyle/>
                    <a:p>
                      <a:pPr algn="just">
                        <a:lnSpc>
                          <a:spcPct val="115000"/>
                        </a:lnSpc>
                        <a:spcAft>
                          <a:spcPts val="800"/>
                        </a:spcAft>
                      </a:pPr>
                      <a:r>
                        <a:rPr lang="en-US" sz="16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Meeting Attendances (1)</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FBD4B4"/>
                    </a:solidFill>
                  </a:tcPr>
                </a:tc>
                <a:extLst>
                  <a:ext uri="{0D108BD9-81ED-4DB2-BD59-A6C34878D82A}">
                    <a16:rowId xmlns:a16="http://schemas.microsoft.com/office/drawing/2014/main" xmlns="" val="3335833167"/>
                  </a:ext>
                </a:extLst>
              </a:tr>
              <a:tr h="250613">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Mr Fortune Mkhabela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Committee Chairperson</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just">
                        <a:lnSpc>
                          <a:spcPct val="115000"/>
                        </a:lnSpc>
                        <a:spcAft>
                          <a:spcPts val="800"/>
                        </a:spcAft>
                      </a:pPr>
                      <a:r>
                        <a:rPr lang="en-US"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1</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extLst>
                  <a:ext uri="{0D108BD9-81ED-4DB2-BD59-A6C34878D82A}">
                    <a16:rowId xmlns:a16="http://schemas.microsoft.com/office/drawing/2014/main" xmlns="" val="211840414"/>
                  </a:ext>
                </a:extLst>
              </a:tr>
              <a:tr h="250613">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Ms Margaret Phiri</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Member</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just">
                        <a:lnSpc>
                          <a:spcPct val="115000"/>
                        </a:lnSpc>
                        <a:spcAft>
                          <a:spcPts val="800"/>
                        </a:spcAft>
                      </a:pPr>
                      <a:r>
                        <a:rPr lang="en-US"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1</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extLst>
                  <a:ext uri="{0D108BD9-81ED-4DB2-BD59-A6C34878D82A}">
                    <a16:rowId xmlns:a16="http://schemas.microsoft.com/office/drawing/2014/main" xmlns="" val="617314748"/>
                  </a:ext>
                </a:extLst>
              </a:tr>
              <a:tr h="250613">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Ms Matseliso Shongwe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Member</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just">
                        <a:lnSpc>
                          <a:spcPct val="115000"/>
                        </a:lnSpc>
                        <a:spcAft>
                          <a:spcPts val="800"/>
                        </a:spcAft>
                      </a:pPr>
                      <a:r>
                        <a:rPr lang="en-US"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1</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extLst>
                  <a:ext uri="{0D108BD9-81ED-4DB2-BD59-A6C34878D82A}">
                    <a16:rowId xmlns:a16="http://schemas.microsoft.com/office/drawing/2014/main" xmlns="" val="3414160416"/>
                  </a:ext>
                </a:extLst>
              </a:tr>
              <a:tr h="250613">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Mr Simon Mankgaba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Member</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just">
                        <a:lnSpc>
                          <a:spcPct val="115000"/>
                        </a:lnSpc>
                        <a:spcAft>
                          <a:spcPts val="800"/>
                        </a:spcAft>
                      </a:pPr>
                      <a:r>
                        <a:rPr lang="en-US"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1</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extLst>
                  <a:ext uri="{0D108BD9-81ED-4DB2-BD59-A6C34878D82A}">
                    <a16:rowId xmlns:a16="http://schemas.microsoft.com/office/drawing/2014/main" xmlns="" val="3665955933"/>
                  </a:ext>
                </a:extLst>
              </a:tr>
              <a:tr h="250613">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Ms Brenda Leonard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Alternate Board Representative</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just">
                        <a:lnSpc>
                          <a:spcPct val="115000"/>
                        </a:lnSpc>
                        <a:spcAft>
                          <a:spcPts val="800"/>
                        </a:spcAft>
                      </a:pPr>
                      <a:r>
                        <a:rPr lang="en-US"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1</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extLst>
                  <a:ext uri="{0D108BD9-81ED-4DB2-BD59-A6C34878D82A}">
                    <a16:rowId xmlns:a16="http://schemas.microsoft.com/office/drawing/2014/main" xmlns="" val="1620684605"/>
                  </a:ext>
                </a:extLst>
              </a:tr>
              <a:tr h="250613">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Internal Audit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just">
                        <a:lnSpc>
                          <a:spcPct val="115000"/>
                        </a:lnSpc>
                        <a:spcAft>
                          <a:spcPts val="800"/>
                        </a:spcAft>
                      </a:pPr>
                      <a:r>
                        <a:rPr lang="en-US"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Standing Invitation</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just">
                        <a:lnSpc>
                          <a:spcPct val="115000"/>
                        </a:lnSpc>
                        <a:spcAft>
                          <a:spcPts val="800"/>
                        </a:spcAft>
                      </a:pPr>
                      <a:r>
                        <a:rPr lang="en-US"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1</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extLst>
                  <a:ext uri="{0D108BD9-81ED-4DB2-BD59-A6C34878D82A}">
                    <a16:rowId xmlns:a16="http://schemas.microsoft.com/office/drawing/2014/main" xmlns="" val="993760435"/>
                  </a:ext>
                </a:extLst>
              </a:tr>
              <a:tr h="250613">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External Audit</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E36C0A"/>
                    </a:solidFill>
                  </a:tcPr>
                </a:tc>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Standing Invitation</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FBCAA2"/>
                    </a:solidFill>
                  </a:tcPr>
                </a:tc>
                <a:tc>
                  <a:txBody>
                    <a:bodyPr/>
                    <a:lstStyle/>
                    <a:p>
                      <a:pPr algn="just">
                        <a:lnSpc>
                          <a:spcPct val="115000"/>
                        </a:lnSpc>
                        <a:spcAft>
                          <a:spcPts val="800"/>
                        </a:spcAft>
                      </a:pPr>
                      <a:r>
                        <a:rPr lang="en-US" sz="16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FBCAA2"/>
                    </a:solidFill>
                  </a:tcPr>
                </a:tc>
                <a:extLst>
                  <a:ext uri="{0D108BD9-81ED-4DB2-BD59-A6C34878D82A}">
                    <a16:rowId xmlns:a16="http://schemas.microsoft.com/office/drawing/2014/main" xmlns="" val="3158882623"/>
                  </a:ext>
                </a:extLst>
              </a:tr>
            </a:tbl>
          </a:graphicData>
        </a:graphic>
      </p:graphicFrame>
    </p:spTree>
    <p:extLst>
      <p:ext uri="{BB962C8B-B14F-4D97-AF65-F5344CB8AC3E}">
        <p14:creationId xmlns:p14="http://schemas.microsoft.com/office/powerpoint/2010/main" xmlns="" val="19507423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A1561C-F745-42C3-A348-A8C1E2AF5498}"/>
              </a:ext>
            </a:extLst>
          </p:cNvPr>
          <p:cNvSpPr>
            <a:spLocks noGrp="1"/>
          </p:cNvSpPr>
          <p:nvPr>
            <p:ph type="title"/>
          </p:nvPr>
        </p:nvSpPr>
        <p:spPr/>
        <p:txBody>
          <a:bodyPr/>
          <a:lstStyle/>
          <a:p>
            <a:pPr algn="ct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2021/22 Q4 MDDA Board of Directors</a:t>
            </a:r>
            <a:endParaRPr lang="en-ZA" sz="1800" b="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FF6C18B7-453D-4C1A-9241-D8330D7070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xmlns="" id="{662D2242-6C64-46B9-AD14-3C32731190BC}"/>
              </a:ext>
            </a:extLst>
          </p:cNvPr>
          <p:cNvSpPr txBox="1"/>
          <p:nvPr/>
        </p:nvSpPr>
        <p:spPr>
          <a:xfrm>
            <a:off x="381740" y="1042381"/>
            <a:ext cx="8305060" cy="415498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MDDA Act states that the MDDA Board shall comprise nine members. </a:t>
            </a:r>
          </a:p>
          <a:p>
            <a:pPr marL="285750" marR="0" lvl="0" indent="-285750" algn="l" defTabSz="914400" rtl="0" eaLnBrk="1" fontAlgn="auto" latinLnBrk="0" hangingPunct="1">
              <a:lnSpc>
                <a:spcPct val="100000"/>
              </a:lnSpc>
              <a:spcBef>
                <a:spcPts val="0"/>
              </a:spcBef>
              <a:spcAft>
                <a:spcPts val="0"/>
              </a:spcAft>
              <a:buClr>
                <a:srgbClr val="F79646">
                  <a:lumMod val="75000"/>
                </a:srgbClr>
              </a:buClr>
              <a:buSzTx/>
              <a:buFont typeface="Wingdings" panose="05000000000000000000" pitchFamily="2" charset="2"/>
              <a:buChar char="q"/>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Board consists of nine members; six members are appointed on the recommendation of Parliament, following a public nomination process which is open, transparent, and with the publication of a shortlist of candidates for appointment. </a:t>
            </a:r>
          </a:p>
          <a:p>
            <a:pPr marL="285750" marR="0" lvl="0" indent="-285750" algn="l" defTabSz="914400" rtl="0" eaLnBrk="1" fontAlgn="auto" latinLnBrk="0" hangingPunct="1">
              <a:lnSpc>
                <a:spcPct val="100000"/>
              </a:lnSpc>
              <a:spcBef>
                <a:spcPts val="0"/>
              </a:spcBef>
              <a:spcAft>
                <a:spcPts val="0"/>
              </a:spcAft>
              <a:buClr>
                <a:srgbClr val="F79646">
                  <a:lumMod val="75000"/>
                </a:srgbClr>
              </a:buClr>
              <a:buSzTx/>
              <a:buFont typeface="Wingdings" panose="05000000000000000000" pitchFamily="2" charset="2"/>
              <a:buChar char="q"/>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Three members are appointed by the President, taking into consideration the funding of the Agency, one of whom is appointed from the commercial print media, and another appointed from the commercial broadcast media. </a:t>
            </a:r>
          </a:p>
          <a:p>
            <a:pPr marL="285750" marR="0" lvl="0" indent="-285750" algn="l" defTabSz="914400" rtl="0" eaLnBrk="1" fontAlgn="auto" latinLnBrk="0" hangingPunct="1">
              <a:lnSpc>
                <a:spcPct val="100000"/>
              </a:lnSpc>
              <a:spcBef>
                <a:spcPts val="0"/>
              </a:spcBef>
              <a:spcAft>
                <a:spcPts val="0"/>
              </a:spcAft>
              <a:buClr>
                <a:srgbClr val="F79646">
                  <a:lumMod val="75000"/>
                </a:srgbClr>
              </a:buClr>
              <a:buSzTx/>
              <a:buFont typeface="Wingdings" panose="05000000000000000000" pitchFamily="2" charset="2"/>
              <a:buChar char="q"/>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President of the Republic of South Africa appoints one of the members as Chairperson of the Board. Members are appointed on a non-executive basis and are required to commit to fairness, freedom of expression, openness, and accountability. Members take an oath or affirmation before performing duties, committing themselves to uphold and protecting the Constitution and the other laws of the Republic.</a:t>
            </a:r>
          </a:p>
          <a:p>
            <a:pPr marL="285750" marR="0" lvl="0" indent="-285750" algn="l" defTabSz="914400" rtl="0" eaLnBrk="1" fontAlgn="auto" latinLnBrk="0" hangingPunct="1">
              <a:lnSpc>
                <a:spcPct val="100000"/>
              </a:lnSpc>
              <a:spcBef>
                <a:spcPts val="0"/>
              </a:spcBef>
              <a:spcAft>
                <a:spcPts val="0"/>
              </a:spcAft>
              <a:buClr>
                <a:srgbClr val="F79646">
                  <a:lumMod val="75000"/>
                </a:srgbClr>
              </a:buClr>
              <a:buSzTx/>
              <a:buFont typeface="Wingdings" panose="05000000000000000000" pitchFamily="2" charset="2"/>
              <a:buChar char="q"/>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Board assumes ultimate accountability and responsibility for the performance and affairs of the Agency and in so doing effectively represents and promotes the legitimate interests of the Agency. The Board, at all times, retains full and effective control over the MDDA and directs and supervises the business affairs of the Agency. </a:t>
            </a: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94797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A1561C-F745-42C3-A348-A8C1E2AF5498}"/>
              </a:ext>
            </a:extLst>
          </p:cNvPr>
          <p:cNvSpPr>
            <a:spLocks noGrp="1"/>
          </p:cNvSpPr>
          <p:nvPr>
            <p:ph type="title"/>
          </p:nvPr>
        </p:nvSpPr>
        <p:spPr/>
        <p:txBody>
          <a:bodyPr/>
          <a:lstStyle/>
          <a:p>
            <a:pPr algn="ct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2021/22 Q4 MDDA Board of Directors</a:t>
            </a:r>
            <a:endParaRPr lang="en-ZA" sz="1800" b="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FF6C18B7-453D-4C1A-9241-D8330D7070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xmlns="" id="{662D2242-6C64-46B9-AD14-3C32731190BC}"/>
              </a:ext>
            </a:extLst>
          </p:cNvPr>
          <p:cNvSpPr txBox="1"/>
          <p:nvPr/>
        </p:nvSpPr>
        <p:spPr>
          <a:xfrm>
            <a:off x="396276" y="692696"/>
            <a:ext cx="8305060" cy="47705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79646">
                  <a:lumMod val="75000"/>
                </a:srgbClr>
              </a:buClr>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
                <a:srgbClr val="F79646">
                  <a:lumMod val="75000"/>
                </a:srgbClr>
              </a:buClr>
              <a:buSzTx/>
              <a:buFont typeface="Wingdings" panose="05000000000000000000" pitchFamily="2" charset="2"/>
              <a:buChar char="q"/>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Agency presently has two vacancies for publicly nominated members of the Board. The MDDA keenly follows the recruitment procedure for the vacancies. The National Assembly (NA) at its plenary sitting resolved to recommend Ms. Martina Della-</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Togna</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and Ms. Carol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Mohlala</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as candidates for consideration to serve on the Media Development and Diversity Agency (MDDA). The recruitment process is anticipated to be finalised in due course. </a:t>
            </a:r>
          </a:p>
          <a:p>
            <a:pPr marL="285750" marR="0" lvl="0" indent="-285750" algn="l" defTabSz="914400" rtl="0" eaLnBrk="1" fontAlgn="auto" latinLnBrk="0" hangingPunct="1">
              <a:lnSpc>
                <a:spcPct val="100000"/>
              </a:lnSpc>
              <a:spcBef>
                <a:spcPts val="0"/>
              </a:spcBef>
              <a:spcAft>
                <a:spcPts val="0"/>
              </a:spcAft>
              <a:buClr>
                <a:srgbClr val="F79646">
                  <a:lumMod val="75000"/>
                </a:srgbClr>
              </a:buClr>
              <a:buSzTx/>
              <a:buFont typeface="Wingdings" panose="05000000000000000000" pitchFamily="2" charset="2"/>
              <a:buChar char="q"/>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Board of Directors held several meetings during the fourth quarter, its ordinary meeting was on the 26th of January 2022 wherein the performance of the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organisation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was considered, as well as other matters of importance such as policies and various project proposals from management. </a:t>
            </a:r>
          </a:p>
          <a:p>
            <a:pPr marL="285750" marR="0" lvl="0" indent="-285750" algn="l" defTabSz="914400" rtl="0" eaLnBrk="1" fontAlgn="auto" latinLnBrk="0" hangingPunct="1">
              <a:lnSpc>
                <a:spcPct val="100000"/>
              </a:lnSpc>
              <a:spcBef>
                <a:spcPts val="0"/>
              </a:spcBef>
              <a:spcAft>
                <a:spcPts val="0"/>
              </a:spcAft>
              <a:buClr>
                <a:srgbClr val="F79646">
                  <a:lumMod val="75000"/>
                </a:srgbClr>
              </a:buClr>
              <a:buSzTx/>
              <a:buFont typeface="Wingdings" panose="05000000000000000000" pitchFamily="2" charset="2"/>
              <a:buChar char="q"/>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Board continues to enjoy the support and leadership of the Executive Authority.  Meetings with the Board and management to deliberate on matters of significance took place during the period under review. Board representatives and Management accompanied the Deputy Minister in the Presidency to various studio launches including Radio Turf in Limpopo on the 5th of February 2022,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Ukhahlamba</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FM in KwaZulu Natal on the 19th of March 2022, and Motheo FM in the Free State on the 19th of March 2022.</a:t>
            </a:r>
          </a:p>
          <a:p>
            <a:pPr marL="285750" marR="0" lvl="0" indent="-285750" algn="l" defTabSz="914400" rtl="0" eaLnBrk="1" fontAlgn="auto" latinLnBrk="0" hangingPunct="1">
              <a:lnSpc>
                <a:spcPct val="100000"/>
              </a:lnSpc>
              <a:spcBef>
                <a:spcPts val="0"/>
              </a:spcBef>
              <a:spcAft>
                <a:spcPts val="0"/>
              </a:spcAft>
              <a:buClr>
                <a:srgbClr val="F79646">
                  <a:lumMod val="75000"/>
                </a:srgbClr>
              </a:buClr>
              <a:buSzTx/>
              <a:buFont typeface="Wingdings" panose="05000000000000000000" pitchFamily="2" charset="2"/>
              <a:buChar char="q"/>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78028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A1561C-F745-42C3-A348-A8C1E2AF5498}"/>
              </a:ext>
            </a:extLst>
          </p:cNvPr>
          <p:cNvSpPr>
            <a:spLocks noGrp="1"/>
          </p:cNvSpPr>
          <p:nvPr>
            <p:ph type="title"/>
          </p:nvPr>
        </p:nvSpPr>
        <p:spPr/>
        <p:txBody>
          <a:bodyPr/>
          <a:lstStyle/>
          <a:p>
            <a:pPr algn="ct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2021/22 Q4 MDDA Board of Directors</a:t>
            </a:r>
            <a:endParaRPr lang="en-ZA" sz="1800" b="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FF6C18B7-453D-4C1A-9241-D8330D7070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xmlns="" id="{662D2242-6C64-46B9-AD14-3C32731190BC}"/>
              </a:ext>
            </a:extLst>
          </p:cNvPr>
          <p:cNvSpPr txBox="1"/>
          <p:nvPr/>
        </p:nvSpPr>
        <p:spPr>
          <a:xfrm>
            <a:off x="396276" y="692696"/>
            <a:ext cx="830506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79646">
                  <a:lumMod val="75000"/>
                </a:srgbClr>
              </a:buClr>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
                <a:srgbClr val="F79646">
                  <a:lumMod val="75000"/>
                </a:srgbClr>
              </a:buClr>
              <a:buSzTx/>
              <a:buFont typeface="Wingdings" panose="05000000000000000000" pitchFamily="2" charset="2"/>
              <a:buChar char="q"/>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MDDA also successfully held its Annual Funders Breakfast on the 11th of March 2022, the Deputy Minister in the Presidency, Board members, and Management were in attendance. </a:t>
            </a:r>
          </a:p>
          <a:p>
            <a:pPr marL="285750" marR="0" lvl="0" indent="-285750" algn="l" defTabSz="914400" rtl="0" eaLnBrk="1" fontAlgn="auto" latinLnBrk="0" hangingPunct="1">
              <a:lnSpc>
                <a:spcPct val="100000"/>
              </a:lnSpc>
              <a:spcBef>
                <a:spcPts val="0"/>
              </a:spcBef>
              <a:spcAft>
                <a:spcPts val="0"/>
              </a:spcAft>
              <a:buClr>
                <a:srgbClr val="F79646">
                  <a:lumMod val="75000"/>
                </a:srgbClr>
              </a:buClr>
              <a:buSzTx/>
              <a:buFont typeface="Wingdings" panose="05000000000000000000" pitchFamily="2" charset="2"/>
              <a:buChar char="q"/>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On the 8th of March 2022, the Portfolio Committee on Communications meeting was held, and the Chairperson of the Board accompanied by MDDA management made presentations to the Committee. </a:t>
            </a:r>
          </a:p>
        </p:txBody>
      </p:sp>
    </p:spTree>
    <p:extLst>
      <p:ext uri="{BB962C8B-B14F-4D97-AF65-F5344CB8AC3E}">
        <p14:creationId xmlns:p14="http://schemas.microsoft.com/office/powerpoint/2010/main" xmlns="" val="16751472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8926E0-156C-4DFC-BCB6-E0C9DF318F90}"/>
              </a:ext>
            </a:extLst>
          </p:cNvPr>
          <p:cNvSpPr>
            <a:spLocks noGrp="1"/>
          </p:cNvSpPr>
          <p:nvPr>
            <p:ph type="title"/>
          </p:nvPr>
        </p:nvSpPr>
        <p:spPr/>
        <p:txBody>
          <a:bodyPr/>
          <a:lstStyle/>
          <a:p>
            <a:pPr algn="ct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2021/22 </a:t>
            </a:r>
            <a:r>
              <a:rPr lang="en-ZA" sz="1800" b="0" dirty="0">
                <a:latin typeface="Arial" panose="020B0604020202020204" pitchFamily="34" charset="0"/>
                <a:cs typeface="Arial" panose="020B0604020202020204" pitchFamily="34" charset="0"/>
              </a:rPr>
              <a:t>Q4 Board Meetings</a:t>
            </a:r>
          </a:p>
        </p:txBody>
      </p:sp>
      <p:sp>
        <p:nvSpPr>
          <p:cNvPr id="3" name="Slide Number Placeholder 2">
            <a:extLst>
              <a:ext uri="{FF2B5EF4-FFF2-40B4-BE49-F238E27FC236}">
                <a16:creationId xmlns:a16="http://schemas.microsoft.com/office/drawing/2014/main" xmlns="" id="{3210620F-7A76-4F50-92A1-3373E31911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Rectangle 1">
            <a:extLst>
              <a:ext uri="{FF2B5EF4-FFF2-40B4-BE49-F238E27FC236}">
                <a16:creationId xmlns:a16="http://schemas.microsoft.com/office/drawing/2014/main" xmlns="" id="{826E18C7-4806-4163-A6A9-5C14068598F0}"/>
              </a:ext>
            </a:extLst>
          </p:cNvPr>
          <p:cNvSpPr>
            <a:spLocks noChangeArrowheads="1"/>
          </p:cNvSpPr>
          <p:nvPr/>
        </p:nvSpPr>
        <p:spPr bwMode="auto">
          <a:xfrm>
            <a:off x="323529" y="1124744"/>
            <a:ext cx="792088"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Board</a:t>
            </a:r>
            <a:endParaRPr kumimoji="0" lang="en-ZA" altLang="en-US" sz="1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xmlns="" id="{E09FFF53-F7F1-4F89-B629-D21217378F2F}"/>
              </a:ext>
            </a:extLst>
          </p:cNvPr>
          <p:cNvSpPr/>
          <p:nvPr/>
        </p:nvSpPr>
        <p:spPr>
          <a:xfrm>
            <a:off x="240912" y="4000071"/>
            <a:ext cx="1749410" cy="351378"/>
          </a:xfrm>
          <a:prstGeom prst="rect">
            <a:avLst/>
          </a:prstGeom>
        </p:spPr>
        <p:txBody>
          <a:bodyPr wrap="square">
            <a:spAutoFit/>
          </a:bodyPr>
          <a:lstStyle/>
          <a:p>
            <a:pPr marL="0" marR="0" lvl="3" indent="0" algn="r" defTabSz="914400" rtl="0" eaLnBrk="1" fontAlgn="auto" latinLnBrk="0" hangingPunct="1">
              <a:lnSpc>
                <a:spcPct val="115000"/>
              </a:lnSpc>
              <a:spcBef>
                <a:spcPts val="0"/>
              </a:spcBef>
              <a:spcAft>
                <a:spcPts val="8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Audit and Risk</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xmlns="" id="{4095FB58-2B13-080C-21C0-C50EA1A33F7A}"/>
              </a:ext>
            </a:extLst>
          </p:cNvPr>
          <p:cNvGraphicFramePr>
            <a:graphicFrameLocks noGrp="1"/>
          </p:cNvGraphicFramePr>
          <p:nvPr/>
        </p:nvGraphicFramePr>
        <p:xfrm>
          <a:off x="323529" y="1452626"/>
          <a:ext cx="8424933" cy="2507408"/>
        </p:xfrm>
        <a:graphic>
          <a:graphicData uri="http://schemas.openxmlformats.org/drawingml/2006/table">
            <a:tbl>
              <a:tblPr firstRow="1" firstCol="1" bandRow="1"/>
              <a:tblGrid>
                <a:gridCol w="2583084">
                  <a:extLst>
                    <a:ext uri="{9D8B030D-6E8A-4147-A177-3AD203B41FA5}">
                      <a16:colId xmlns:a16="http://schemas.microsoft.com/office/drawing/2014/main" xmlns="" val="477961500"/>
                    </a:ext>
                  </a:extLst>
                </a:gridCol>
                <a:gridCol w="2370776">
                  <a:extLst>
                    <a:ext uri="{9D8B030D-6E8A-4147-A177-3AD203B41FA5}">
                      <a16:colId xmlns:a16="http://schemas.microsoft.com/office/drawing/2014/main" xmlns="" val="3829451437"/>
                    </a:ext>
                  </a:extLst>
                </a:gridCol>
                <a:gridCol w="3471073">
                  <a:extLst>
                    <a:ext uri="{9D8B030D-6E8A-4147-A177-3AD203B41FA5}">
                      <a16:colId xmlns:a16="http://schemas.microsoft.com/office/drawing/2014/main" xmlns="" val="3052958834"/>
                    </a:ext>
                  </a:extLst>
                </a:gridCol>
              </a:tblGrid>
              <a:tr h="313328">
                <a:tc>
                  <a:txBody>
                    <a:bodyPr/>
                    <a:lstStyle/>
                    <a:p>
                      <a:pPr algn="just">
                        <a:lnSpc>
                          <a:spcPct val="115000"/>
                        </a:lnSpc>
                        <a:spcAft>
                          <a:spcPts val="800"/>
                        </a:spcAft>
                      </a:pPr>
                      <a:r>
                        <a:rPr lang="en-US" sz="16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Name</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FBD4B4"/>
                    </a:solidFill>
                  </a:tcPr>
                </a:tc>
                <a:tc>
                  <a:txBody>
                    <a:bodyPr/>
                    <a:lstStyle/>
                    <a:p>
                      <a:pPr algn="just">
                        <a:lnSpc>
                          <a:spcPct val="115000"/>
                        </a:lnSpc>
                        <a:spcAft>
                          <a:spcPts val="800"/>
                        </a:spcAft>
                      </a:pPr>
                      <a:r>
                        <a:rPr lang="en-US" sz="16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Position</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FBD4B4"/>
                    </a:solidFill>
                  </a:tcPr>
                </a:tc>
                <a:tc>
                  <a:txBody>
                    <a:bodyPr/>
                    <a:lstStyle/>
                    <a:p>
                      <a:pPr algn="just">
                        <a:lnSpc>
                          <a:spcPct val="115000"/>
                        </a:lnSpc>
                        <a:spcAft>
                          <a:spcPts val="800"/>
                        </a:spcAft>
                      </a:pPr>
                      <a:r>
                        <a:rPr lang="en-US" sz="16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Meeting Attendances (3)</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FBD4B4"/>
                    </a:solidFill>
                  </a:tcPr>
                </a:tc>
                <a:extLst>
                  <a:ext uri="{0D108BD9-81ED-4DB2-BD59-A6C34878D82A}">
                    <a16:rowId xmlns:a16="http://schemas.microsoft.com/office/drawing/2014/main" xmlns="" val="1371202277"/>
                  </a:ext>
                </a:extLst>
              </a:tr>
              <a:tr h="313440">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Mr Hlengani Mathebula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Board Chairperson</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just">
                        <a:lnSpc>
                          <a:spcPct val="115000"/>
                        </a:lnSpc>
                        <a:spcAft>
                          <a:spcPts val="800"/>
                        </a:spcAft>
                      </a:pPr>
                      <a:r>
                        <a:rPr lang="en-US"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3</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extLst>
                  <a:ext uri="{0D108BD9-81ED-4DB2-BD59-A6C34878D82A}">
                    <a16:rowId xmlns:a16="http://schemas.microsoft.com/office/drawing/2014/main" xmlns="" val="156190941"/>
                  </a:ext>
                </a:extLst>
              </a:tr>
              <a:tr h="313440">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Ms Zanele Mngadi</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just">
                        <a:lnSpc>
                          <a:spcPct val="115000"/>
                        </a:lnSpc>
                        <a:spcAft>
                          <a:spcPts val="800"/>
                        </a:spcAft>
                      </a:pPr>
                      <a:r>
                        <a:rPr lang="en-GB" sz="16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Member</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just">
                        <a:lnSpc>
                          <a:spcPct val="115000"/>
                        </a:lnSpc>
                        <a:spcAft>
                          <a:spcPts val="800"/>
                        </a:spcAft>
                      </a:pPr>
                      <a:r>
                        <a:rPr lang="en-US"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2</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extLst>
                  <a:ext uri="{0D108BD9-81ED-4DB2-BD59-A6C34878D82A}">
                    <a16:rowId xmlns:a16="http://schemas.microsoft.com/office/drawing/2014/main" xmlns="" val="3289429364"/>
                  </a:ext>
                </a:extLst>
              </a:tr>
              <a:tr h="313440">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Ms Nadia Bulbulia</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E36C0A"/>
                    </a:solidFill>
                  </a:tcPr>
                </a:tc>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Member</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FBCAA2"/>
                    </a:solidFill>
                  </a:tcPr>
                </a:tc>
                <a:tc>
                  <a:txBody>
                    <a:bodyPr/>
                    <a:lstStyle/>
                    <a:p>
                      <a:pPr algn="just">
                        <a:lnSpc>
                          <a:spcPct val="115000"/>
                        </a:lnSpc>
                        <a:spcAft>
                          <a:spcPts val="800"/>
                        </a:spcAft>
                      </a:pPr>
                      <a:r>
                        <a:rPr lang="en-US"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2</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FBCAA2"/>
                    </a:solidFill>
                  </a:tcPr>
                </a:tc>
                <a:extLst>
                  <a:ext uri="{0D108BD9-81ED-4DB2-BD59-A6C34878D82A}">
                    <a16:rowId xmlns:a16="http://schemas.microsoft.com/office/drawing/2014/main" xmlns="" val="3522955468"/>
                  </a:ext>
                </a:extLst>
              </a:tr>
              <a:tr h="313440">
                <a:tc>
                  <a:txBody>
                    <a:bodyPr/>
                    <a:lstStyle/>
                    <a:p>
                      <a:pPr algn="just">
                        <a:lnSpc>
                          <a:spcPct val="115000"/>
                        </a:lnSpc>
                        <a:spcAft>
                          <a:spcPts val="800"/>
                        </a:spcAft>
                      </a:pPr>
                      <a:r>
                        <a:rPr lang="en-US"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Ms </a:t>
                      </a: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Andiswa Ngcingwana</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E36C0A"/>
                    </a:solidFill>
                  </a:tcPr>
                </a:tc>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Member</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FDE9D9"/>
                    </a:solidFill>
                  </a:tcPr>
                </a:tc>
                <a:tc>
                  <a:txBody>
                    <a:bodyPr/>
                    <a:lstStyle/>
                    <a:p>
                      <a:pPr algn="just">
                        <a:lnSpc>
                          <a:spcPct val="115000"/>
                        </a:lnSpc>
                        <a:spcAft>
                          <a:spcPts val="800"/>
                        </a:spcAft>
                      </a:pPr>
                      <a:r>
                        <a:rPr lang="en-US"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2</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FDE9D9"/>
                    </a:solidFill>
                  </a:tcPr>
                </a:tc>
                <a:extLst>
                  <a:ext uri="{0D108BD9-81ED-4DB2-BD59-A6C34878D82A}">
                    <a16:rowId xmlns:a16="http://schemas.microsoft.com/office/drawing/2014/main" xmlns="" val="3069696089"/>
                  </a:ext>
                </a:extLst>
              </a:tr>
              <a:tr h="313440">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Ms Marina Clarke</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Member</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just">
                        <a:lnSpc>
                          <a:spcPct val="115000"/>
                        </a:lnSpc>
                        <a:spcAft>
                          <a:spcPts val="800"/>
                        </a:spcAft>
                      </a:pPr>
                      <a:r>
                        <a:rPr lang="en-US"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3</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extLst>
                  <a:ext uri="{0D108BD9-81ED-4DB2-BD59-A6C34878D82A}">
                    <a16:rowId xmlns:a16="http://schemas.microsoft.com/office/drawing/2014/main" xmlns="" val="313588115"/>
                  </a:ext>
                </a:extLst>
              </a:tr>
              <a:tr h="313440">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Ms Brenda Leonard</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E36C0A"/>
                    </a:solidFill>
                  </a:tcPr>
                </a:tc>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Member</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FDE9D9"/>
                    </a:solidFill>
                  </a:tcPr>
                </a:tc>
                <a:tc>
                  <a:txBody>
                    <a:bodyPr/>
                    <a:lstStyle/>
                    <a:p>
                      <a:pPr algn="just">
                        <a:lnSpc>
                          <a:spcPct val="115000"/>
                        </a:lnSpc>
                        <a:spcAft>
                          <a:spcPts val="800"/>
                        </a:spcAft>
                      </a:pPr>
                      <a:r>
                        <a:rPr lang="en-US"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3</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FDE9D9"/>
                    </a:solidFill>
                  </a:tcPr>
                </a:tc>
                <a:extLst>
                  <a:ext uri="{0D108BD9-81ED-4DB2-BD59-A6C34878D82A}">
                    <a16:rowId xmlns:a16="http://schemas.microsoft.com/office/drawing/2014/main" xmlns="" val="940443566"/>
                  </a:ext>
                </a:extLst>
              </a:tr>
              <a:tr h="313440">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Mr Hoosain Karjiekar</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E36C0A"/>
                    </a:solidFill>
                  </a:tcPr>
                </a:tc>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Member</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FDE9D9"/>
                    </a:solidFill>
                  </a:tcPr>
                </a:tc>
                <a:tc>
                  <a:txBody>
                    <a:bodyPr/>
                    <a:lstStyle/>
                    <a:p>
                      <a:pPr algn="just">
                        <a:lnSpc>
                          <a:spcPct val="115000"/>
                        </a:lnSpc>
                        <a:spcAft>
                          <a:spcPts val="800"/>
                        </a:spcAft>
                      </a:pPr>
                      <a:r>
                        <a:rPr lang="en-US" sz="16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3</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FDE9D9"/>
                    </a:solidFill>
                  </a:tcPr>
                </a:tc>
                <a:extLst>
                  <a:ext uri="{0D108BD9-81ED-4DB2-BD59-A6C34878D82A}">
                    <a16:rowId xmlns:a16="http://schemas.microsoft.com/office/drawing/2014/main" xmlns="" val="2186713404"/>
                  </a:ext>
                </a:extLst>
              </a:tr>
            </a:tbl>
          </a:graphicData>
        </a:graphic>
      </p:graphicFrame>
      <p:graphicFrame>
        <p:nvGraphicFramePr>
          <p:cNvPr id="6" name="Table 5">
            <a:extLst>
              <a:ext uri="{FF2B5EF4-FFF2-40B4-BE49-F238E27FC236}">
                <a16:creationId xmlns:a16="http://schemas.microsoft.com/office/drawing/2014/main" xmlns="" id="{45FBC611-AF44-78E4-F603-DB9ACD18288F}"/>
              </a:ext>
            </a:extLst>
          </p:cNvPr>
          <p:cNvGraphicFramePr>
            <a:graphicFrameLocks noGrp="1"/>
          </p:cNvGraphicFramePr>
          <p:nvPr/>
        </p:nvGraphicFramePr>
        <p:xfrm>
          <a:off x="349762" y="4363079"/>
          <a:ext cx="8424933" cy="2307086"/>
        </p:xfrm>
        <a:graphic>
          <a:graphicData uri="http://schemas.openxmlformats.org/drawingml/2006/table">
            <a:tbl>
              <a:tblPr firstRow="1" firstCol="1" bandRow="1"/>
              <a:tblGrid>
                <a:gridCol w="2566054">
                  <a:extLst>
                    <a:ext uri="{9D8B030D-6E8A-4147-A177-3AD203B41FA5}">
                      <a16:colId xmlns:a16="http://schemas.microsoft.com/office/drawing/2014/main" xmlns="" val="295111710"/>
                    </a:ext>
                  </a:extLst>
                </a:gridCol>
                <a:gridCol w="2448272">
                  <a:extLst>
                    <a:ext uri="{9D8B030D-6E8A-4147-A177-3AD203B41FA5}">
                      <a16:colId xmlns:a16="http://schemas.microsoft.com/office/drawing/2014/main" xmlns="" val="2877103850"/>
                    </a:ext>
                  </a:extLst>
                </a:gridCol>
                <a:gridCol w="3410607">
                  <a:extLst>
                    <a:ext uri="{9D8B030D-6E8A-4147-A177-3AD203B41FA5}">
                      <a16:colId xmlns:a16="http://schemas.microsoft.com/office/drawing/2014/main" xmlns="" val="3710613372"/>
                    </a:ext>
                  </a:extLst>
                </a:gridCol>
              </a:tblGrid>
              <a:tr h="215900">
                <a:tc>
                  <a:txBody>
                    <a:bodyPr/>
                    <a:lstStyle/>
                    <a:p>
                      <a:pPr algn="just">
                        <a:lnSpc>
                          <a:spcPct val="115000"/>
                        </a:lnSpc>
                        <a:spcAft>
                          <a:spcPts val="800"/>
                        </a:spcAft>
                      </a:pPr>
                      <a:r>
                        <a:rPr lang="en-US" sz="16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Name</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FBD4B4"/>
                    </a:solidFill>
                  </a:tcPr>
                </a:tc>
                <a:tc>
                  <a:txBody>
                    <a:bodyPr/>
                    <a:lstStyle/>
                    <a:p>
                      <a:pPr algn="just">
                        <a:lnSpc>
                          <a:spcPct val="115000"/>
                        </a:lnSpc>
                        <a:spcAft>
                          <a:spcPts val="800"/>
                        </a:spcAft>
                      </a:pPr>
                      <a:r>
                        <a:rPr lang="en-US" sz="16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Position</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FBD4B4"/>
                    </a:solidFill>
                  </a:tcPr>
                </a:tc>
                <a:tc>
                  <a:txBody>
                    <a:bodyPr/>
                    <a:lstStyle/>
                    <a:p>
                      <a:pPr algn="just">
                        <a:lnSpc>
                          <a:spcPct val="115000"/>
                        </a:lnSpc>
                        <a:spcAft>
                          <a:spcPts val="800"/>
                        </a:spcAft>
                      </a:pPr>
                      <a:r>
                        <a:rPr lang="en-US" sz="16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Meeting Attendances (3)</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FBD4B4"/>
                    </a:solidFill>
                  </a:tcPr>
                </a:tc>
                <a:extLst>
                  <a:ext uri="{0D108BD9-81ED-4DB2-BD59-A6C34878D82A}">
                    <a16:rowId xmlns:a16="http://schemas.microsoft.com/office/drawing/2014/main" xmlns="" val="2495824332"/>
                  </a:ext>
                </a:extLst>
              </a:tr>
              <a:tr h="215900">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Mr Fortune Mkhabela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Committee Chairperson</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just">
                        <a:lnSpc>
                          <a:spcPct val="115000"/>
                        </a:lnSpc>
                        <a:spcAft>
                          <a:spcPts val="800"/>
                        </a:spcAft>
                      </a:pPr>
                      <a:r>
                        <a:rPr lang="en-US"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2</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extLst>
                  <a:ext uri="{0D108BD9-81ED-4DB2-BD59-A6C34878D82A}">
                    <a16:rowId xmlns:a16="http://schemas.microsoft.com/office/drawing/2014/main" xmlns="" val="203670716"/>
                  </a:ext>
                </a:extLst>
              </a:tr>
              <a:tr h="215900">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Ms Margaret Phiri</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Member</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just">
                        <a:lnSpc>
                          <a:spcPct val="115000"/>
                        </a:lnSpc>
                        <a:spcAft>
                          <a:spcPts val="800"/>
                        </a:spcAft>
                      </a:pPr>
                      <a:r>
                        <a:rPr lang="en-US"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3</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extLst>
                  <a:ext uri="{0D108BD9-81ED-4DB2-BD59-A6C34878D82A}">
                    <a16:rowId xmlns:a16="http://schemas.microsoft.com/office/drawing/2014/main" xmlns="" val="926334992"/>
                  </a:ext>
                </a:extLst>
              </a:tr>
              <a:tr h="215900">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Ms Matseliso Shongwe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Member</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just">
                        <a:lnSpc>
                          <a:spcPct val="115000"/>
                        </a:lnSpc>
                        <a:spcAft>
                          <a:spcPts val="800"/>
                        </a:spcAft>
                      </a:pPr>
                      <a:r>
                        <a:rPr lang="en-US"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2</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extLst>
                  <a:ext uri="{0D108BD9-81ED-4DB2-BD59-A6C34878D82A}">
                    <a16:rowId xmlns:a16="http://schemas.microsoft.com/office/drawing/2014/main" xmlns="" val="1167493806"/>
                  </a:ext>
                </a:extLst>
              </a:tr>
              <a:tr h="215900">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Ms Andiswa Ngcingwana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Member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just">
                        <a:lnSpc>
                          <a:spcPct val="115000"/>
                        </a:lnSpc>
                        <a:spcAft>
                          <a:spcPts val="800"/>
                        </a:spcAft>
                      </a:pPr>
                      <a:r>
                        <a:rPr lang="en-US"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1</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extLst>
                  <a:ext uri="{0D108BD9-81ED-4DB2-BD59-A6C34878D82A}">
                    <a16:rowId xmlns:a16="http://schemas.microsoft.com/office/drawing/2014/main" xmlns="" val="2141085217"/>
                  </a:ext>
                </a:extLst>
              </a:tr>
              <a:tr h="215900">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Ms Brenda Leonard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Alternate Member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just">
                        <a:lnSpc>
                          <a:spcPct val="115000"/>
                        </a:lnSpc>
                        <a:spcAft>
                          <a:spcPts val="800"/>
                        </a:spcAft>
                      </a:pPr>
                      <a:r>
                        <a:rPr lang="en-US"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2</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extLst>
                  <a:ext uri="{0D108BD9-81ED-4DB2-BD59-A6C34878D82A}">
                    <a16:rowId xmlns:a16="http://schemas.microsoft.com/office/drawing/2014/main" xmlns="" val="2046450653"/>
                  </a:ext>
                </a:extLst>
              </a:tr>
              <a:tr h="215900">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Mr Simon Mankgaba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Member</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just">
                        <a:lnSpc>
                          <a:spcPct val="115000"/>
                        </a:lnSpc>
                        <a:spcAft>
                          <a:spcPts val="800"/>
                        </a:spcAft>
                      </a:pPr>
                      <a:r>
                        <a:rPr lang="en-US"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3</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extLst>
                  <a:ext uri="{0D108BD9-81ED-4DB2-BD59-A6C34878D82A}">
                    <a16:rowId xmlns:a16="http://schemas.microsoft.com/office/drawing/2014/main" xmlns="" val="1534049786"/>
                  </a:ext>
                </a:extLst>
              </a:tr>
              <a:tr h="215900">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Internal Audit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just">
                        <a:lnSpc>
                          <a:spcPct val="115000"/>
                        </a:lnSpc>
                        <a:spcAft>
                          <a:spcPts val="800"/>
                        </a:spcAft>
                      </a:pPr>
                      <a:r>
                        <a:rPr lang="en-US"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Standing Invitation</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just">
                        <a:lnSpc>
                          <a:spcPct val="115000"/>
                        </a:lnSpc>
                        <a:spcAft>
                          <a:spcPts val="800"/>
                        </a:spcAft>
                      </a:pPr>
                      <a:r>
                        <a:rPr lang="en-US"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2</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extLst>
                  <a:ext uri="{0D108BD9-81ED-4DB2-BD59-A6C34878D82A}">
                    <a16:rowId xmlns:a16="http://schemas.microsoft.com/office/drawing/2014/main" xmlns="" val="2876120220"/>
                  </a:ext>
                </a:extLst>
              </a:tr>
              <a:tr h="215900">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External Audit</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E36C0A"/>
                    </a:solidFill>
                  </a:tcPr>
                </a:tc>
                <a:tc>
                  <a:txBody>
                    <a:bodyPr/>
                    <a:lstStyle/>
                    <a:p>
                      <a:pPr algn="just">
                        <a:lnSpc>
                          <a:spcPct val="115000"/>
                        </a:lnSpc>
                        <a:spcAft>
                          <a:spcPts val="800"/>
                        </a:spcAft>
                      </a:pPr>
                      <a:r>
                        <a:rPr lang="en-GB" sz="1600">
                          <a:solidFill>
                            <a:srgbClr val="000000"/>
                          </a:solidFill>
                          <a:effectLst/>
                          <a:latin typeface="Arial Narrow" panose="020B0606020202030204" pitchFamily="34" charset="0"/>
                          <a:ea typeface="Calibri" panose="020F0502020204030204" pitchFamily="34" charset="0"/>
                          <a:cs typeface="Arial" panose="020B0604020202020204" pitchFamily="34" charset="0"/>
                        </a:rPr>
                        <a:t>Standing Invitation</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FBCAA2"/>
                    </a:solidFill>
                  </a:tcPr>
                </a:tc>
                <a:tc>
                  <a:txBody>
                    <a:bodyPr/>
                    <a:lstStyle/>
                    <a:p>
                      <a:pPr algn="just">
                        <a:lnSpc>
                          <a:spcPct val="115000"/>
                        </a:lnSpc>
                        <a:spcAft>
                          <a:spcPts val="800"/>
                        </a:spcAft>
                      </a:pPr>
                      <a:r>
                        <a:rPr lang="en-US" sz="16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2</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FBCAA2"/>
                    </a:solidFill>
                  </a:tcPr>
                </a:tc>
                <a:extLst>
                  <a:ext uri="{0D108BD9-81ED-4DB2-BD59-A6C34878D82A}">
                    <a16:rowId xmlns:a16="http://schemas.microsoft.com/office/drawing/2014/main" xmlns="" val="3583045938"/>
                  </a:ext>
                </a:extLst>
              </a:tr>
            </a:tbl>
          </a:graphicData>
        </a:graphic>
      </p:graphicFrame>
    </p:spTree>
    <p:extLst>
      <p:ext uri="{BB962C8B-B14F-4D97-AF65-F5344CB8AC3E}">
        <p14:creationId xmlns:p14="http://schemas.microsoft.com/office/powerpoint/2010/main" xmlns="" val="3574327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34CECF1-7AB0-45EB-B579-3D8946C0383D}"/>
              </a:ext>
            </a:extLst>
          </p:cNvPr>
          <p:cNvSpPr>
            <a:spLocks noGrp="1"/>
          </p:cNvSpPr>
          <p:nvPr>
            <p:ph type="title"/>
          </p:nvPr>
        </p:nvSpPr>
        <p:spPr/>
        <p:txBody>
          <a:bodyPr/>
          <a:lstStyle/>
          <a:p>
            <a:pPr algn="ctr"/>
            <a:r>
              <a:rPr lang="en-ZA" sz="1800" dirty="0"/>
              <a:t>2021/22 Q3 </a:t>
            </a:r>
            <a:r>
              <a:rPr lang="en-GB" sz="1800" dirty="0"/>
              <a:t>Finance Information</a:t>
            </a:r>
            <a:r>
              <a:rPr lang="en-ZA" sz="1800" dirty="0">
                <a:solidFill>
                  <a:prstClr val="black"/>
                </a:solidFill>
              </a:rPr>
              <a:t> (Budget vs Actual )</a:t>
            </a:r>
            <a:endParaRPr lang="en-ZA" sz="1800" dirty="0"/>
          </a:p>
        </p:txBody>
      </p:sp>
      <p:sp>
        <p:nvSpPr>
          <p:cNvPr id="2" name="Slide Number Placeholder 1"/>
          <p:cNvSpPr>
            <a:spLocks noGrp="1"/>
          </p:cNvSpPr>
          <p:nvPr>
            <p:ph type="sldNum" sz="quarter" idx="12"/>
          </p:nvPr>
        </p:nvSpPr>
        <p:spPr/>
        <p:txBody>
          <a:bodyPr/>
          <a:lstStyle/>
          <a:p>
            <a:pPr>
              <a:defRPr/>
            </a:pPr>
            <a:fld id="{8843D58F-2DAB-1446-A47E-C34A82BC1FA1}" type="slidenum">
              <a:rPr lang="en-US">
                <a:solidFill>
                  <a:prstClr val="black">
                    <a:tint val="75000"/>
                  </a:prstClr>
                </a:solidFill>
              </a:rPr>
              <a:pPr>
                <a:defRPr/>
              </a:pPr>
              <a:t>46</a:t>
            </a:fld>
            <a:endParaRPr lang="en-US" dirty="0">
              <a:solidFill>
                <a:prstClr val="black">
                  <a:tint val="75000"/>
                </a:prstClr>
              </a:solidFill>
            </a:endParaRPr>
          </a:p>
        </p:txBody>
      </p:sp>
      <p:graphicFrame>
        <p:nvGraphicFramePr>
          <p:cNvPr id="6" name="Table 5"/>
          <p:cNvGraphicFramePr>
            <a:graphicFrameLocks noGrp="1"/>
          </p:cNvGraphicFramePr>
          <p:nvPr/>
        </p:nvGraphicFramePr>
        <p:xfrm>
          <a:off x="1218481" y="5485448"/>
          <a:ext cx="1483744" cy="281940"/>
        </p:xfrm>
        <a:graphic>
          <a:graphicData uri="http://schemas.openxmlformats.org/drawingml/2006/table">
            <a:tbl>
              <a:tblPr firstRow="1" bandRow="1">
                <a:tableStyleId>{5C22544A-7EE6-4342-B048-85BDC9FD1C3A}</a:tableStyleId>
              </a:tblPr>
              <a:tblGrid>
                <a:gridCol w="1483744">
                  <a:extLst>
                    <a:ext uri="{9D8B030D-6E8A-4147-A177-3AD203B41FA5}">
                      <a16:colId xmlns:a16="http://schemas.microsoft.com/office/drawing/2014/main" xmlns="" val="20000"/>
                    </a:ext>
                  </a:extLst>
                </a:gridCol>
              </a:tblGrid>
              <a:tr h="278130">
                <a:tc>
                  <a:txBody>
                    <a:bodyPr/>
                    <a:lstStyle/>
                    <a:p>
                      <a:endParaRPr lang="en-ZA" sz="1400" b="0" dirty="0">
                        <a:solidFill>
                          <a:schemeClr val="tx1"/>
                        </a:solidFill>
                      </a:endParaRPr>
                    </a:p>
                  </a:txBody>
                  <a:tcPr marL="68580" marR="68580" marT="34290" marB="34290">
                    <a:noFill/>
                  </a:tcPr>
                </a:tc>
                <a:extLst>
                  <a:ext uri="{0D108BD9-81ED-4DB2-BD59-A6C34878D82A}">
                    <a16:rowId xmlns:a16="http://schemas.microsoft.com/office/drawing/2014/main" xmlns="" val="10000"/>
                  </a:ext>
                </a:extLst>
              </a:tr>
            </a:tbl>
          </a:graphicData>
        </a:graphic>
      </p:graphicFrame>
      <p:graphicFrame>
        <p:nvGraphicFramePr>
          <p:cNvPr id="7" name="Table 6">
            <a:extLst>
              <a:ext uri="{FF2B5EF4-FFF2-40B4-BE49-F238E27FC236}">
                <a16:creationId xmlns:a16="http://schemas.microsoft.com/office/drawing/2014/main" xmlns="" id="{CE747B48-8831-8478-52FB-C8D6FA5B7A68}"/>
              </a:ext>
            </a:extLst>
          </p:cNvPr>
          <p:cNvGraphicFramePr>
            <a:graphicFrameLocks noGrp="1"/>
          </p:cNvGraphicFramePr>
          <p:nvPr>
            <p:extLst>
              <p:ext uri="{D42A27DB-BD31-4B8C-83A1-F6EECF244321}">
                <p14:modId xmlns:p14="http://schemas.microsoft.com/office/powerpoint/2010/main" xmlns="" val="903734565"/>
              </p:ext>
            </p:extLst>
          </p:nvPr>
        </p:nvGraphicFramePr>
        <p:xfrm>
          <a:off x="323528" y="1143000"/>
          <a:ext cx="8424936" cy="5027931"/>
        </p:xfrm>
        <a:graphic>
          <a:graphicData uri="http://schemas.openxmlformats.org/drawingml/2006/table">
            <a:tbl>
              <a:tblPr firstRow="1" firstCol="1" bandRow="1"/>
              <a:tblGrid>
                <a:gridCol w="2113688">
                  <a:extLst>
                    <a:ext uri="{9D8B030D-6E8A-4147-A177-3AD203B41FA5}">
                      <a16:colId xmlns:a16="http://schemas.microsoft.com/office/drawing/2014/main" xmlns="" val="470599458"/>
                    </a:ext>
                  </a:extLst>
                </a:gridCol>
                <a:gridCol w="1111765">
                  <a:extLst>
                    <a:ext uri="{9D8B030D-6E8A-4147-A177-3AD203B41FA5}">
                      <a16:colId xmlns:a16="http://schemas.microsoft.com/office/drawing/2014/main" xmlns="" val="1691201527"/>
                    </a:ext>
                  </a:extLst>
                </a:gridCol>
                <a:gridCol w="1446000">
                  <a:extLst>
                    <a:ext uri="{9D8B030D-6E8A-4147-A177-3AD203B41FA5}">
                      <a16:colId xmlns:a16="http://schemas.microsoft.com/office/drawing/2014/main" xmlns="" val="91453711"/>
                    </a:ext>
                  </a:extLst>
                </a:gridCol>
                <a:gridCol w="1545644">
                  <a:extLst>
                    <a:ext uri="{9D8B030D-6E8A-4147-A177-3AD203B41FA5}">
                      <a16:colId xmlns:a16="http://schemas.microsoft.com/office/drawing/2014/main" xmlns="" val="2582030402"/>
                    </a:ext>
                  </a:extLst>
                </a:gridCol>
                <a:gridCol w="972108">
                  <a:extLst>
                    <a:ext uri="{9D8B030D-6E8A-4147-A177-3AD203B41FA5}">
                      <a16:colId xmlns:a16="http://schemas.microsoft.com/office/drawing/2014/main" xmlns="" val="1879159202"/>
                    </a:ext>
                  </a:extLst>
                </a:gridCol>
                <a:gridCol w="1235731">
                  <a:extLst>
                    <a:ext uri="{9D8B030D-6E8A-4147-A177-3AD203B41FA5}">
                      <a16:colId xmlns:a16="http://schemas.microsoft.com/office/drawing/2014/main" xmlns="" val="1841113258"/>
                    </a:ext>
                  </a:extLst>
                </a:gridCol>
              </a:tblGrid>
              <a:tr h="558659">
                <a:tc gridSpan="2">
                  <a:txBody>
                    <a:bodyPr/>
                    <a:lstStyle/>
                    <a:p>
                      <a:pPr algn="ct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Table No.3: Operating Revenue </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a:txBody>
                    <a:bodyPr/>
                    <a:lstStyle/>
                    <a:p>
                      <a:pPr algn="ct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2603447872"/>
                  </a:ext>
                </a:extLst>
              </a:tr>
              <a:tr h="1117318">
                <a:tc>
                  <a:txBody>
                    <a:bodyPr/>
                    <a:lstStyle/>
                    <a:p>
                      <a:pPr algn="ct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Description (R Values)</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BUDGET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Actual 2021/22 Financial Year </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Full Year Forecast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83560411"/>
                  </a:ext>
                </a:extLst>
              </a:tr>
              <a:tr h="1117318">
                <a:tc>
                  <a:txBody>
                    <a:bodyPr/>
                    <a:lstStyle/>
                    <a:p>
                      <a:pPr algn="ct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2021/22 Budget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YTD Budget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YTD Actual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Variance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42073249"/>
                  </a:ext>
                </a:extLst>
              </a:tr>
              <a:tr h="558659">
                <a:tc>
                  <a:txBody>
                    <a:bodyPr/>
                    <a:lstStyle/>
                    <a:p>
                      <a:pPr indent="279400"/>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Broadcast Funders</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64 948 917</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48 711 688</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62 915 428</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29%</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64 948 917</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98163719"/>
                  </a:ext>
                </a:extLst>
              </a:tr>
              <a:tr h="558659">
                <a:tc>
                  <a:txBody>
                    <a:bodyPr/>
                    <a:lstStyle/>
                    <a:p>
                      <a:pPr indent="279400"/>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Grants income</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60 187 627</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45 140 720</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24 796 661</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-45%</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60 187 627</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54873663"/>
                  </a:ext>
                </a:extLst>
              </a:tr>
              <a:tr h="558659">
                <a:tc>
                  <a:txBody>
                    <a:bodyPr/>
                    <a:lstStyle/>
                    <a:p>
                      <a:pPr indent="279400"/>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Other Income: Interest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3 601 039</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2 700 779</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1 586 709</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-41%</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3 601 039</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86018406"/>
                  </a:ext>
                </a:extLst>
              </a:tr>
              <a:tr h="558659">
                <a:tc>
                  <a:txBody>
                    <a:bodyPr/>
                    <a:lstStyle/>
                    <a:p>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Income</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128 737 583</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96 553 187</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89 298 798</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r>
                        <a:rPr lang="en-ZA"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128 737 583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2679886586"/>
                  </a:ext>
                </a:extLst>
              </a:tr>
            </a:tbl>
          </a:graphicData>
        </a:graphic>
      </p:graphicFrame>
    </p:spTree>
    <p:extLst>
      <p:ext uri="{BB962C8B-B14F-4D97-AF65-F5344CB8AC3E}">
        <p14:creationId xmlns:p14="http://schemas.microsoft.com/office/powerpoint/2010/main" xmlns="" val="2963808764"/>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A1561C-F745-42C3-A348-A8C1E2AF5498}"/>
              </a:ext>
            </a:extLst>
          </p:cNvPr>
          <p:cNvSpPr>
            <a:spLocks noGrp="1"/>
          </p:cNvSpPr>
          <p:nvPr>
            <p:ph type="title"/>
          </p:nvPr>
        </p:nvSpPr>
        <p:spPr/>
        <p:txBody>
          <a:bodyPr/>
          <a:lstStyle/>
          <a:p>
            <a:pPr algn="ctr"/>
            <a:r>
              <a:rPr lang="en-ZA" sz="1800" dirty="0"/>
              <a:t>2021/22 Q3 Budget vs Actual (</a:t>
            </a:r>
            <a:r>
              <a:rPr lang="en-ZA" sz="1800" dirty="0" err="1"/>
              <a:t>Cont</a:t>
            </a:r>
            <a:r>
              <a:rPr lang="en-ZA" sz="1800" dirty="0"/>
              <a:t>)</a:t>
            </a:r>
          </a:p>
        </p:txBody>
      </p:sp>
      <p:sp>
        <p:nvSpPr>
          <p:cNvPr id="3" name="Slide Number Placeholder 2">
            <a:extLst>
              <a:ext uri="{FF2B5EF4-FFF2-40B4-BE49-F238E27FC236}">
                <a16:creationId xmlns:a16="http://schemas.microsoft.com/office/drawing/2014/main" xmlns="" id="{FF6C18B7-453D-4C1A-9241-D8330D707075}"/>
              </a:ext>
            </a:extLst>
          </p:cNvPr>
          <p:cNvSpPr>
            <a:spLocks noGrp="1"/>
          </p:cNvSpPr>
          <p:nvPr>
            <p:ph type="sldNum" sz="quarter" idx="12"/>
          </p:nvPr>
        </p:nvSpPr>
        <p:spPr/>
        <p:txBody>
          <a:bodyPr/>
          <a:lstStyle/>
          <a:p>
            <a:pPr>
              <a:defRPr/>
            </a:pPr>
            <a:fld id="{25E0BFFC-8D92-4980-80AF-4F6590FB2DB3}" type="slidenum">
              <a:rPr lang="en-US">
                <a:solidFill>
                  <a:prstClr val="black">
                    <a:tint val="75000"/>
                  </a:prstClr>
                </a:solidFill>
              </a:rPr>
              <a:pPr>
                <a:defRPr/>
              </a:pPr>
              <a:t>47</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xmlns="" id="{33504274-42A9-0D75-0003-7097DAE414D1}"/>
              </a:ext>
            </a:extLst>
          </p:cNvPr>
          <p:cNvSpPr txBox="1"/>
          <p:nvPr/>
        </p:nvSpPr>
        <p:spPr>
          <a:xfrm>
            <a:off x="381740" y="1412776"/>
            <a:ext cx="8305060" cy="3785652"/>
          </a:xfrm>
          <a:prstGeom prst="rect">
            <a:avLst/>
          </a:prstGeom>
          <a:noFill/>
        </p:spPr>
        <p:txBody>
          <a:bodyPr wrap="square" rtlCol="0">
            <a:spAutoFit/>
          </a:bodyPr>
          <a:lstStyle/>
          <a:p>
            <a:pPr>
              <a:spcAft>
                <a:spcPts val="0"/>
              </a:spcAft>
              <a:buClr>
                <a:schemeClr val="accent6">
                  <a:lumMod val="75000"/>
                </a:schemeClr>
              </a:buClr>
            </a:pPr>
            <a:endParaRPr lang="en-GB" sz="1600" dirty="0">
              <a:latin typeface="Arial" panose="020B0604020202020204" pitchFamily="34" charset="0"/>
              <a:ea typeface="Times New Roman" panose="02020603050405020304" pitchFamily="18" charset="0"/>
              <a:cs typeface="Arial" panose="020B0604020202020204" pitchFamily="34" charset="0"/>
            </a:endParaRPr>
          </a:p>
          <a:p>
            <a:pPr marL="285750" indent="-285750">
              <a:spcAft>
                <a:spcPts val="0"/>
              </a:spcAft>
              <a:buClr>
                <a:schemeClr val="accent6">
                  <a:lumMod val="75000"/>
                </a:schemeClr>
              </a:buClr>
              <a:buFont typeface="Wingdings" panose="05000000000000000000" pitchFamily="2" charset="2"/>
              <a:buChar char="q"/>
            </a:pPr>
            <a:endParaRPr lang="en-ZA" sz="1600" dirty="0">
              <a:latin typeface="Arial" panose="020B0604020202020204" pitchFamily="34" charset="0"/>
              <a:cs typeface="Arial" panose="020B0604020202020204" pitchFamily="34" charset="0"/>
            </a:endParaRPr>
          </a:p>
          <a:p>
            <a:pPr marL="285750" indent="-285750">
              <a:spcAft>
                <a:spcPts val="0"/>
              </a:spcAft>
              <a:buClr>
                <a:schemeClr val="accent6">
                  <a:lumMod val="75000"/>
                </a:schemeClr>
              </a:buClr>
              <a:buFont typeface="Wingdings" panose="05000000000000000000" pitchFamily="2" charset="2"/>
              <a:buChar char="q"/>
            </a:pPr>
            <a:endParaRPr lang="en-ZA" sz="1600" dirty="0">
              <a:latin typeface="Arial" panose="020B0604020202020204" pitchFamily="34" charset="0"/>
              <a:cs typeface="Arial" panose="020B0604020202020204" pitchFamily="34" charset="0"/>
            </a:endParaRPr>
          </a:p>
          <a:p>
            <a:pPr marL="285750" indent="-285750">
              <a:spcAft>
                <a:spcPts val="0"/>
              </a:spcAft>
              <a:buClr>
                <a:schemeClr val="accent6">
                  <a:lumMod val="75000"/>
                </a:schemeClr>
              </a:buClr>
              <a:buFont typeface="Wingdings" panose="05000000000000000000" pitchFamily="2" charset="2"/>
              <a:buChar char="q"/>
            </a:pPr>
            <a:r>
              <a:rPr lang="en-ZA" sz="1600" dirty="0">
                <a:solidFill>
                  <a:srgbClr val="1F3864"/>
                </a:solidFill>
                <a:effectLst/>
                <a:latin typeface="Arial" panose="020B0604020202020204" pitchFamily="34" charset="0"/>
                <a:ea typeface="Calibri" panose="020F0502020204030204" pitchFamily="34" charset="0"/>
                <a:cs typeface="Arial" panose="020B0604020202020204" pitchFamily="34" charset="0"/>
              </a:rPr>
              <a:t>MDDA earns revenue mainly from three sources: Transfers from Department of Communications, contribution from the broadcasters and interest from short term investments. Table below depicts revenue earned from beginning of the 2021/22 financial year up to the 31st of December 2021 compared to the projected budget.</a:t>
            </a:r>
            <a:r>
              <a:rPr lang="en-ZA" sz="16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600" dirty="0">
              <a:solidFill>
                <a:srgbClr val="1F3864"/>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Clr>
                <a:schemeClr val="accent6">
                  <a:lumMod val="75000"/>
                </a:schemeClr>
              </a:buClr>
              <a:buFont typeface="Wingdings" panose="05000000000000000000" pitchFamily="2" charset="2"/>
              <a:buChar char="q"/>
            </a:pPr>
            <a:r>
              <a:rPr lang="en-ZA" sz="1600" dirty="0">
                <a:solidFill>
                  <a:srgbClr val="1F3864"/>
                </a:solidFill>
                <a:effectLst/>
                <a:latin typeface="Arial" panose="020B0604020202020204" pitchFamily="34" charset="0"/>
                <a:ea typeface="Calibri" panose="020F0502020204030204" pitchFamily="34" charset="0"/>
                <a:cs typeface="Arial" panose="020B0604020202020204" pitchFamily="34" charset="0"/>
              </a:rPr>
              <a:t>Interest earnings were lower than anticipated for the first three quarters of 2021/22 financial year</a:t>
            </a:r>
            <a:r>
              <a:rPr lang="en-ZA" sz="1600" dirty="0">
                <a:solidFill>
                  <a:srgbClr val="1F3864"/>
                </a:solidFill>
                <a:latin typeface="Arial" panose="020B0604020202020204" pitchFamily="34" charset="0"/>
                <a:ea typeface="Calibri" panose="020F0502020204030204" pitchFamily="34" charset="0"/>
                <a:cs typeface="Arial" panose="020B0604020202020204" pitchFamily="34" charset="0"/>
              </a:rPr>
              <a:t>. An error on the Reserve bank account was discovered and communication was issued to the bank. The erroneous interest income will be corrected on the fourth quarter. </a:t>
            </a:r>
            <a:r>
              <a:rPr lang="en-ZA" sz="1600" dirty="0">
                <a:solidFill>
                  <a:srgbClr val="1F3864"/>
                </a:solidFill>
                <a:effectLst/>
                <a:latin typeface="Arial" panose="020B0604020202020204" pitchFamily="34" charset="0"/>
                <a:ea typeface="Calibri" panose="020F0502020204030204" pitchFamily="34" charset="0"/>
                <a:cs typeface="Arial" panose="020B0604020202020204" pitchFamily="34" charset="0"/>
              </a:rPr>
              <a:t>Multichoice has already paid its contribution and other broadcast contributions are expected to be received by the end of December 2021 and early fourth quarter. The revenue of the EDF will be recognised as and when the conditions are met. </a:t>
            </a:r>
            <a:r>
              <a:rPr lang="en-ZA" sz="1600" dirty="0">
                <a:solidFill>
                  <a:srgbClr val="1F3864"/>
                </a:solidFill>
                <a:latin typeface="Arial" panose="020B0604020202020204" pitchFamily="34" charset="0"/>
                <a:ea typeface="Calibri" panose="020F0502020204030204" pitchFamily="34" charset="0"/>
                <a:cs typeface="Arial" panose="020B0604020202020204" pitchFamily="34" charset="0"/>
              </a:rPr>
              <a:t>Q</a:t>
            </a:r>
            <a:r>
              <a:rPr lang="en-ZA" sz="1600" dirty="0">
                <a:solidFill>
                  <a:srgbClr val="1F3864"/>
                </a:solidFill>
                <a:effectLst/>
                <a:latin typeface="Arial" panose="020B0604020202020204" pitchFamily="34" charset="0"/>
                <a:ea typeface="Calibri" panose="020F0502020204030204" pitchFamily="34" charset="0"/>
                <a:cs typeface="Arial" panose="020B0604020202020204" pitchFamily="34" charset="0"/>
              </a:rPr>
              <a:t>uarterly payments from GCIS are still outstanding.</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spcAft>
                <a:spcPts val="0"/>
              </a:spcAft>
              <a:buClr>
                <a:schemeClr val="accent6">
                  <a:lumMod val="75000"/>
                </a:schemeClr>
              </a:buClr>
              <a:buFont typeface="Wingdings" panose="05000000000000000000" pitchFamily="2" charset="2"/>
              <a:buChar char="q"/>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846529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48FFD58-900B-476E-9E6F-21002F813C90}"/>
              </a:ext>
            </a:extLst>
          </p:cNvPr>
          <p:cNvSpPr>
            <a:spLocks noGrp="1"/>
          </p:cNvSpPr>
          <p:nvPr>
            <p:ph type="title"/>
          </p:nvPr>
        </p:nvSpPr>
        <p:spPr>
          <a:xfrm>
            <a:off x="1485900" y="840922"/>
            <a:ext cx="6172200" cy="873578"/>
          </a:xfrm>
        </p:spPr>
        <p:txBody>
          <a:bodyPr/>
          <a:lstStyle/>
          <a:p>
            <a:pPr algn="ctr" defTabSz="671513" eaLnBrk="1" fontAlgn="auto" hangingPunct="1">
              <a:spcBef>
                <a:spcPct val="20000"/>
              </a:spcBef>
              <a:spcAft>
                <a:spcPts val="0"/>
              </a:spcAft>
            </a:pPr>
            <a:r>
              <a:rPr lang="en-ZA" sz="1800" dirty="0"/>
              <a:t>2021/22 Q3 </a:t>
            </a:r>
            <a:r>
              <a:rPr lang="en-US" sz="1800" dirty="0">
                <a:ea typeface="+mn-ea"/>
              </a:rPr>
              <a:t>Budget vs Actual (</a:t>
            </a:r>
            <a:r>
              <a:rPr lang="en-US" sz="1800" dirty="0" err="1">
                <a:ea typeface="+mn-ea"/>
              </a:rPr>
              <a:t>Cont</a:t>
            </a:r>
            <a:r>
              <a:rPr lang="en-US" sz="1800" dirty="0">
                <a:ea typeface="+mn-ea"/>
              </a:rPr>
              <a:t>)</a:t>
            </a:r>
            <a:endParaRPr lang="en-ZA" sz="1800" dirty="0"/>
          </a:p>
        </p:txBody>
      </p:sp>
      <p:sp>
        <p:nvSpPr>
          <p:cNvPr id="2" name="Slide Number Placeholder 1"/>
          <p:cNvSpPr>
            <a:spLocks noGrp="1"/>
          </p:cNvSpPr>
          <p:nvPr>
            <p:ph type="sldNum" sz="quarter" idx="12"/>
          </p:nvPr>
        </p:nvSpPr>
        <p:spPr/>
        <p:txBody>
          <a:bodyPr/>
          <a:lstStyle/>
          <a:p>
            <a:pPr>
              <a:defRPr/>
            </a:pPr>
            <a:fld id="{8843D58F-2DAB-1446-A47E-C34A82BC1FA1}" type="slidenum">
              <a:rPr lang="en-US">
                <a:solidFill>
                  <a:prstClr val="black">
                    <a:tint val="75000"/>
                  </a:prstClr>
                </a:solidFill>
              </a:rPr>
              <a:pPr>
                <a:defRPr/>
              </a:pPr>
              <a:t>48</a:t>
            </a:fld>
            <a:endParaRPr lang="en-US" dirty="0">
              <a:solidFill>
                <a:prstClr val="black">
                  <a:tint val="75000"/>
                </a:prstClr>
              </a:solidFill>
            </a:endParaRPr>
          </a:p>
        </p:txBody>
      </p:sp>
      <p:graphicFrame>
        <p:nvGraphicFramePr>
          <p:cNvPr id="6" name="Table 5"/>
          <p:cNvGraphicFramePr>
            <a:graphicFrameLocks noGrp="1"/>
          </p:cNvGraphicFramePr>
          <p:nvPr/>
        </p:nvGraphicFramePr>
        <p:xfrm>
          <a:off x="1218481" y="5485448"/>
          <a:ext cx="1483744" cy="281940"/>
        </p:xfrm>
        <a:graphic>
          <a:graphicData uri="http://schemas.openxmlformats.org/drawingml/2006/table">
            <a:tbl>
              <a:tblPr firstRow="1" bandRow="1">
                <a:tableStyleId>{5C22544A-7EE6-4342-B048-85BDC9FD1C3A}</a:tableStyleId>
              </a:tblPr>
              <a:tblGrid>
                <a:gridCol w="1483744">
                  <a:extLst>
                    <a:ext uri="{9D8B030D-6E8A-4147-A177-3AD203B41FA5}">
                      <a16:colId xmlns:a16="http://schemas.microsoft.com/office/drawing/2014/main" xmlns="" val="20000"/>
                    </a:ext>
                  </a:extLst>
                </a:gridCol>
              </a:tblGrid>
              <a:tr h="278130">
                <a:tc>
                  <a:txBody>
                    <a:bodyPr/>
                    <a:lstStyle/>
                    <a:p>
                      <a:endParaRPr lang="en-ZA" sz="1400" b="0" dirty="0">
                        <a:solidFill>
                          <a:schemeClr val="tx1"/>
                        </a:solidFill>
                      </a:endParaRPr>
                    </a:p>
                  </a:txBody>
                  <a:tcPr marL="68580" marR="68580" marT="34290" marB="34290">
                    <a:noFill/>
                  </a:tcPr>
                </a:tc>
                <a:extLst>
                  <a:ext uri="{0D108BD9-81ED-4DB2-BD59-A6C34878D82A}">
                    <a16:rowId xmlns:a16="http://schemas.microsoft.com/office/drawing/2014/main" xmlns="" val="10000"/>
                  </a:ext>
                </a:extLst>
              </a:tr>
            </a:tbl>
          </a:graphicData>
        </a:graphic>
      </p:graphicFrame>
      <p:graphicFrame>
        <p:nvGraphicFramePr>
          <p:cNvPr id="7" name="Table 6">
            <a:extLst>
              <a:ext uri="{FF2B5EF4-FFF2-40B4-BE49-F238E27FC236}">
                <a16:creationId xmlns:a16="http://schemas.microsoft.com/office/drawing/2014/main" xmlns="" id="{AA725FF6-684B-B6E6-892F-C79803DF541D}"/>
              </a:ext>
            </a:extLst>
          </p:cNvPr>
          <p:cNvGraphicFramePr>
            <a:graphicFrameLocks noGrp="1"/>
          </p:cNvGraphicFramePr>
          <p:nvPr>
            <p:extLst>
              <p:ext uri="{D42A27DB-BD31-4B8C-83A1-F6EECF244321}">
                <p14:modId xmlns:p14="http://schemas.microsoft.com/office/powerpoint/2010/main" xmlns="" val="2130216530"/>
              </p:ext>
            </p:extLst>
          </p:nvPr>
        </p:nvGraphicFramePr>
        <p:xfrm>
          <a:off x="287524" y="1786493"/>
          <a:ext cx="8568952" cy="3626961"/>
        </p:xfrm>
        <a:graphic>
          <a:graphicData uri="http://schemas.openxmlformats.org/drawingml/2006/table">
            <a:tbl>
              <a:tblPr firstRow="1" firstCol="1" bandRow="1"/>
              <a:tblGrid>
                <a:gridCol w="2148454">
                  <a:extLst>
                    <a:ext uri="{9D8B030D-6E8A-4147-A177-3AD203B41FA5}">
                      <a16:colId xmlns:a16="http://schemas.microsoft.com/office/drawing/2014/main" xmlns="" val="3975780699"/>
                    </a:ext>
                  </a:extLst>
                </a:gridCol>
                <a:gridCol w="1272755">
                  <a:extLst>
                    <a:ext uri="{9D8B030D-6E8A-4147-A177-3AD203B41FA5}">
                      <a16:colId xmlns:a16="http://schemas.microsoft.com/office/drawing/2014/main" xmlns="" val="3070443895"/>
                    </a:ext>
                  </a:extLst>
                </a:gridCol>
                <a:gridCol w="1101811">
                  <a:extLst>
                    <a:ext uri="{9D8B030D-6E8A-4147-A177-3AD203B41FA5}">
                      <a16:colId xmlns:a16="http://schemas.microsoft.com/office/drawing/2014/main" xmlns="" val="4312872"/>
                    </a:ext>
                  </a:extLst>
                </a:gridCol>
                <a:gridCol w="1432044">
                  <a:extLst>
                    <a:ext uri="{9D8B030D-6E8A-4147-A177-3AD203B41FA5}">
                      <a16:colId xmlns:a16="http://schemas.microsoft.com/office/drawing/2014/main" xmlns="" val="1405892210"/>
                    </a:ext>
                  </a:extLst>
                </a:gridCol>
                <a:gridCol w="990698">
                  <a:extLst>
                    <a:ext uri="{9D8B030D-6E8A-4147-A177-3AD203B41FA5}">
                      <a16:colId xmlns:a16="http://schemas.microsoft.com/office/drawing/2014/main" xmlns="" val="415313386"/>
                    </a:ext>
                  </a:extLst>
                </a:gridCol>
                <a:gridCol w="1623190">
                  <a:extLst>
                    <a:ext uri="{9D8B030D-6E8A-4147-A177-3AD203B41FA5}">
                      <a16:colId xmlns:a16="http://schemas.microsoft.com/office/drawing/2014/main" xmlns="" val="2471113014"/>
                    </a:ext>
                  </a:extLst>
                </a:gridCol>
              </a:tblGrid>
              <a:tr h="380983">
                <a:tc gridSpan="2">
                  <a:txBody>
                    <a:bodyPr/>
                    <a:lstStyle/>
                    <a:p>
                      <a:pPr algn="ct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Table No.4 : Operating Expenditure </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a:txBody>
                    <a:bodyPr/>
                    <a:lstStyle/>
                    <a:p>
                      <a:pPr algn="ct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3560312535"/>
                  </a:ext>
                </a:extLst>
              </a:tr>
              <a:tr h="670531">
                <a:tc>
                  <a:txBody>
                    <a:bodyPr/>
                    <a:lstStyle/>
                    <a:p>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Description (R Values)</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Budget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Actual 2021/22 Financial Year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Full Year Forecast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26265862"/>
                  </a:ext>
                </a:extLst>
              </a:tr>
              <a:tr h="716249">
                <a:tc>
                  <a:txBody>
                    <a:bodyPr/>
                    <a:lstStyle/>
                    <a:p>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2021/22 Budget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YTD Budget</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YTD Actual </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Variance</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8986593"/>
                  </a:ext>
                </a:extLst>
              </a:tr>
              <a:tr h="365744">
                <a:tc>
                  <a:txBody>
                    <a:bodyPr/>
                    <a:lstStyle/>
                    <a:p>
                      <a:pPr indent="279400"/>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Grant Expenditure</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89 374 998</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67 031 248</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59 545 785</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-11%</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89 374 998 </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3542392"/>
                  </a:ext>
                </a:extLst>
              </a:tr>
              <a:tr h="365744">
                <a:tc>
                  <a:txBody>
                    <a:bodyPr/>
                    <a:lstStyle/>
                    <a:p>
                      <a:pPr indent="279400"/>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MDDA Board costs</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1 308 442</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981 332</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949 867</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1 308 442 </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46105722"/>
                  </a:ext>
                </a:extLst>
              </a:tr>
              <a:tr h="365744">
                <a:tc>
                  <a:txBody>
                    <a:bodyPr/>
                    <a:lstStyle/>
                    <a:p>
                      <a:pPr indent="279400"/>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Administration Costs</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12 659 187</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9 494 390</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6 864 052</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-28%</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12 659 187 </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76716282"/>
                  </a:ext>
                </a:extLst>
              </a:tr>
              <a:tr h="380983">
                <a:tc>
                  <a:txBody>
                    <a:bodyPr/>
                    <a:lstStyle/>
                    <a:p>
                      <a:pPr indent="279400"/>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Employee Costs</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35 444 896</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26 583 672</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24 136 887</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35 444 896 </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03640423"/>
                  </a:ext>
                </a:extLst>
              </a:tr>
              <a:tr h="380983">
                <a:tc>
                  <a:txBody>
                    <a:bodyPr/>
                    <a:lstStyle/>
                    <a:p>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Expenditure</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138 787 523 </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104 090 642 </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91 496 591 </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r>
                        <a:rPr lang="en-ZA"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138 787 523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992603656"/>
                  </a:ext>
                </a:extLst>
              </a:tr>
            </a:tbl>
          </a:graphicData>
        </a:graphic>
      </p:graphicFrame>
    </p:spTree>
    <p:extLst>
      <p:ext uri="{BB962C8B-B14F-4D97-AF65-F5344CB8AC3E}">
        <p14:creationId xmlns:p14="http://schemas.microsoft.com/office/powerpoint/2010/main" xmlns="" val="3635407406"/>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A1561C-F745-42C3-A348-A8C1E2AF5498}"/>
              </a:ext>
            </a:extLst>
          </p:cNvPr>
          <p:cNvSpPr>
            <a:spLocks noGrp="1"/>
          </p:cNvSpPr>
          <p:nvPr>
            <p:ph type="title"/>
          </p:nvPr>
        </p:nvSpPr>
        <p:spPr>
          <a:xfrm>
            <a:off x="1485900" y="857250"/>
            <a:ext cx="6172200" cy="857250"/>
          </a:xfrm>
        </p:spPr>
        <p:txBody>
          <a:bodyPr/>
          <a:lstStyle/>
          <a:p>
            <a:pPr algn="ctr"/>
            <a:r>
              <a:rPr lang="en-ZA" sz="1800" dirty="0"/>
              <a:t>2021/22 Q3 Budget vs Actual (</a:t>
            </a:r>
            <a:r>
              <a:rPr lang="en-ZA" sz="1800" dirty="0" err="1"/>
              <a:t>Cont</a:t>
            </a:r>
            <a:r>
              <a:rPr lang="en-ZA" sz="1800" dirty="0"/>
              <a:t>)</a:t>
            </a:r>
          </a:p>
        </p:txBody>
      </p:sp>
      <p:sp>
        <p:nvSpPr>
          <p:cNvPr id="3" name="Slide Number Placeholder 2">
            <a:extLst>
              <a:ext uri="{FF2B5EF4-FFF2-40B4-BE49-F238E27FC236}">
                <a16:creationId xmlns:a16="http://schemas.microsoft.com/office/drawing/2014/main" xmlns="" id="{FF6C18B7-453D-4C1A-9241-D8330D707075}"/>
              </a:ext>
            </a:extLst>
          </p:cNvPr>
          <p:cNvSpPr>
            <a:spLocks noGrp="1"/>
          </p:cNvSpPr>
          <p:nvPr>
            <p:ph type="sldNum" sz="quarter" idx="12"/>
          </p:nvPr>
        </p:nvSpPr>
        <p:spPr/>
        <p:txBody>
          <a:bodyPr/>
          <a:lstStyle/>
          <a:p>
            <a:pPr>
              <a:defRPr/>
            </a:pPr>
            <a:fld id="{25E0BFFC-8D92-4980-80AF-4F6590FB2DB3}" type="slidenum">
              <a:rPr lang="en-US">
                <a:solidFill>
                  <a:prstClr val="black">
                    <a:tint val="75000"/>
                  </a:prstClr>
                </a:solidFill>
              </a:rPr>
              <a:pPr>
                <a:defRPr/>
              </a:pPr>
              <a:t>49</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xmlns="" id="{C2D45CA8-72F1-1B46-E3E8-A5F23D115448}"/>
              </a:ext>
            </a:extLst>
          </p:cNvPr>
          <p:cNvSpPr txBox="1"/>
          <p:nvPr/>
        </p:nvSpPr>
        <p:spPr>
          <a:xfrm>
            <a:off x="765920" y="1508362"/>
            <a:ext cx="7920880" cy="4847994"/>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
                <a:srgbClr val="F79646">
                  <a:lumMod val="75000"/>
                </a:srgbClr>
              </a:buClr>
              <a:buSzTx/>
              <a:buFont typeface="Wingdings" panose="05000000000000000000" pitchFamily="2" charset="2"/>
              <a:buChar char="q"/>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indent="-285750">
              <a:lnSpc>
                <a:spcPct val="150000"/>
              </a:lnSpc>
              <a:buClr>
                <a:srgbClr val="F79646">
                  <a:lumMod val="75000"/>
                </a:srgbClr>
              </a:buClr>
              <a:buFont typeface="Wingdings" panose="05000000000000000000" pitchFamily="2" charset="2"/>
              <a:buChar char="q"/>
              <a:defRPr/>
            </a:pPr>
            <a:r>
              <a:rPr lang="en-ZA" sz="1600" dirty="0">
                <a:solidFill>
                  <a:srgbClr val="1F3864"/>
                </a:solidFill>
                <a:effectLst/>
                <a:latin typeface="Arial" panose="020B0604020202020204" pitchFamily="34" charset="0"/>
                <a:ea typeface="Calibri" panose="020F0502020204030204" pitchFamily="34" charset="0"/>
                <a:cs typeface="Arial" panose="020B0604020202020204" pitchFamily="34" charset="0"/>
              </a:rPr>
              <a:t>Grant expenditure - has had lower than anticipated expenditure as a result of Sentech fees being paid recently, the call for applications has not been concluded yet, the Board is set to sit at the end of January 2022. </a:t>
            </a:r>
            <a:endParaRPr lang="en-ZA" dirty="0">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50000"/>
              </a:lnSpc>
              <a:buClr>
                <a:srgbClr val="F79646">
                  <a:lumMod val="75000"/>
                </a:srgbClr>
              </a:buClr>
              <a:buFont typeface="Wingdings" panose="05000000000000000000" pitchFamily="2" charset="2"/>
              <a:buChar char="q"/>
              <a:defRPr/>
            </a:pPr>
            <a:r>
              <a:rPr lang="en-ZA" sz="1600" dirty="0">
                <a:solidFill>
                  <a:srgbClr val="1F3864"/>
                </a:solidFill>
                <a:effectLst/>
                <a:latin typeface="Arial" panose="020B0604020202020204" pitchFamily="34" charset="0"/>
                <a:ea typeface="Calibri" panose="020F0502020204030204" pitchFamily="34" charset="0"/>
                <a:cs typeface="Arial" panose="020B0604020202020204" pitchFamily="34" charset="0"/>
              </a:rPr>
              <a:t>Board costs depicts slightly lower than budgeted expenditure as these meetings have been held virtually which cuts down on traveling and all other costs. The budget depicts a full complement of the Board.</a:t>
            </a:r>
            <a:endParaRPr lang="en-ZA" dirty="0">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50000"/>
              </a:lnSpc>
              <a:buClr>
                <a:srgbClr val="F79646">
                  <a:lumMod val="75000"/>
                </a:srgbClr>
              </a:buClr>
              <a:buFont typeface="Wingdings" panose="05000000000000000000" pitchFamily="2" charset="2"/>
              <a:buChar char="q"/>
              <a:defRPr/>
            </a:pPr>
            <a:r>
              <a:rPr lang="en-ZA" sz="1600" dirty="0">
                <a:solidFill>
                  <a:srgbClr val="1F3864"/>
                </a:solidFill>
                <a:effectLst/>
                <a:latin typeface="Arial" panose="020B0604020202020204" pitchFamily="34" charset="0"/>
                <a:ea typeface="Calibri" panose="020F0502020204030204" pitchFamily="34" charset="0"/>
                <a:cs typeface="Arial" panose="020B0604020202020204" pitchFamily="34" charset="0"/>
              </a:rPr>
              <a:t>Administrative costs depict favourable variance mainly due to cost containment measures being implemented as well as most staff members working from home. Administration cost include depreciation.</a:t>
            </a:r>
            <a:endParaRPr lang="en-ZA" dirty="0">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50000"/>
              </a:lnSpc>
              <a:buClr>
                <a:srgbClr val="F79646">
                  <a:lumMod val="75000"/>
                </a:srgbClr>
              </a:buClr>
              <a:buFont typeface="Wingdings" panose="05000000000000000000" pitchFamily="2" charset="2"/>
              <a:buChar char="q"/>
              <a:defRPr/>
            </a:pPr>
            <a:r>
              <a:rPr lang="en-ZA" sz="1600" dirty="0">
                <a:solidFill>
                  <a:srgbClr val="1F3864"/>
                </a:solidFill>
                <a:latin typeface="Arial" panose="020B0604020202020204" pitchFamily="34" charset="0"/>
                <a:ea typeface="Calibri" panose="020F0502020204030204" pitchFamily="34" charset="0"/>
                <a:cs typeface="Arial" panose="020B0604020202020204" pitchFamily="34" charset="0"/>
              </a:rPr>
              <a:t>Salaries budget is underspent as a result of vacant positions</a:t>
            </a:r>
            <a:r>
              <a:rPr lang="en-ZA" sz="1600" dirty="0">
                <a:solidFill>
                  <a:srgbClr val="1F3864"/>
                </a:solidFill>
                <a:effectLst/>
                <a:latin typeface="Arial" panose="020B0604020202020204" pitchFamily="34" charset="0"/>
                <a:ea typeface="Calibri" panose="020F0502020204030204" pitchFamily="34" charset="0"/>
                <a:cs typeface="Arial" panose="020B0604020202020204" pitchFamily="34" charset="0"/>
              </a:rPr>
              <a:t>.</a:t>
            </a:r>
            <a:endParaRPr lang="en-ZA" dirty="0">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50000"/>
              </a:lnSpc>
              <a:buClr>
                <a:srgbClr val="F79646">
                  <a:lumMod val="75000"/>
                </a:srgbClr>
              </a:buClr>
              <a:buFont typeface="Wingdings" panose="05000000000000000000" pitchFamily="2" charset="2"/>
              <a:buChar char="q"/>
              <a:defRPr/>
            </a:pPr>
            <a:r>
              <a:rPr lang="en-ZA" sz="1600" dirty="0">
                <a:solidFill>
                  <a:srgbClr val="1F3864"/>
                </a:solidFill>
                <a:effectLst/>
                <a:latin typeface="Arial" panose="020B0604020202020204" pitchFamily="34" charset="0"/>
                <a:ea typeface="Calibri" panose="020F0502020204030204" pitchFamily="34" charset="0"/>
                <a:cs typeface="Arial" panose="020B0604020202020204" pitchFamily="34" charset="0"/>
              </a:rPr>
              <a:t>MDDA has been filling in Vacant posts, as at the 31st of December only four vacant position remains.</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4508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Box 163"/>
          <p:cNvSpPr txBox="1"/>
          <p:nvPr/>
        </p:nvSpPr>
        <p:spPr>
          <a:xfrm>
            <a:off x="5009177" y="1808820"/>
            <a:ext cx="2749178" cy="323165"/>
          </a:xfrm>
          <a:prstGeom prst="rect">
            <a:avLst/>
          </a:prstGeom>
          <a:solidFill>
            <a:schemeClr val="accent6">
              <a:lumMod val="75000"/>
            </a:schemeClr>
          </a:solidFill>
        </p:spPr>
        <p:txBody>
          <a:bodyPr wrap="square" rtlCol="0">
            <a:spAutoFit/>
          </a:bodyPr>
          <a:lstStyle/>
          <a:p>
            <a:pPr algn="ctr" defTabSz="342900">
              <a:defRPr/>
            </a:pPr>
            <a:r>
              <a:rPr lang="en-ZA" sz="1500" b="1" kern="0" dirty="0">
                <a:solidFill>
                  <a:prstClr val="white"/>
                </a:solidFill>
                <a:latin typeface="Arial" panose="020B0604020202020204" pitchFamily="34" charset="0"/>
                <a:cs typeface="Arial" panose="020B0604020202020204" pitchFamily="34" charset="0"/>
              </a:rPr>
              <a:t>ADDITIONAL POSTS </a:t>
            </a:r>
          </a:p>
        </p:txBody>
      </p:sp>
      <p:sp>
        <p:nvSpPr>
          <p:cNvPr id="167" name="Rectangle 166"/>
          <p:cNvSpPr/>
          <p:nvPr/>
        </p:nvSpPr>
        <p:spPr>
          <a:xfrm>
            <a:off x="6772611" y="2367201"/>
            <a:ext cx="823726" cy="230832"/>
          </a:xfrm>
          <a:prstGeom prst="rect">
            <a:avLst/>
          </a:prstGeom>
        </p:spPr>
        <p:txBody>
          <a:bodyPr wrap="square">
            <a:spAutoFit/>
          </a:bodyPr>
          <a:lstStyle/>
          <a:p>
            <a:pPr defTabSz="342900">
              <a:defRPr/>
            </a:pPr>
            <a:endParaRPr lang="en-US" sz="900"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168" name="Rectangle 167"/>
          <p:cNvSpPr/>
          <p:nvPr/>
        </p:nvSpPr>
        <p:spPr>
          <a:xfrm>
            <a:off x="6917729" y="2732994"/>
            <a:ext cx="184731" cy="213585"/>
          </a:xfrm>
          <a:prstGeom prst="rect">
            <a:avLst/>
          </a:prstGeom>
        </p:spPr>
        <p:txBody>
          <a:bodyPr wrap="none">
            <a:spAutoFit/>
          </a:bodyPr>
          <a:lstStyle/>
          <a:p>
            <a:pPr defTabSz="342900">
              <a:defRPr/>
            </a:pPr>
            <a:endParaRPr lang="en-US" sz="788"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170" name="TextBox 169"/>
          <p:cNvSpPr txBox="1"/>
          <p:nvPr/>
        </p:nvSpPr>
        <p:spPr>
          <a:xfrm>
            <a:off x="1481948" y="1808820"/>
            <a:ext cx="3090051" cy="323165"/>
          </a:xfrm>
          <a:prstGeom prst="rect">
            <a:avLst/>
          </a:prstGeom>
          <a:solidFill>
            <a:schemeClr val="accent6">
              <a:lumMod val="75000"/>
            </a:schemeClr>
          </a:solidFill>
        </p:spPr>
        <p:txBody>
          <a:bodyPr wrap="square" rtlCol="0">
            <a:spAutoFit/>
          </a:bodyPr>
          <a:lstStyle/>
          <a:p>
            <a:pPr algn="ctr" defTabSz="342900">
              <a:defRPr/>
            </a:pPr>
            <a:r>
              <a:rPr lang="en-ZA" sz="1500" b="1" kern="0" dirty="0">
                <a:solidFill>
                  <a:prstClr val="white"/>
                </a:solidFill>
                <a:latin typeface="Arial" panose="020B0604020202020204" pitchFamily="34" charset="0"/>
                <a:cs typeface="Arial" panose="020B0604020202020204" pitchFamily="34" charset="0"/>
              </a:rPr>
              <a:t>ORGANISATION</a:t>
            </a:r>
          </a:p>
        </p:txBody>
      </p:sp>
      <p:sp>
        <p:nvSpPr>
          <p:cNvPr id="38" name="TextBox 37"/>
          <p:cNvSpPr txBox="1"/>
          <p:nvPr/>
        </p:nvSpPr>
        <p:spPr bwMode="auto">
          <a:xfrm>
            <a:off x="3169421" y="2422251"/>
            <a:ext cx="1402579" cy="957056"/>
          </a:xfrm>
          <a:prstGeom prst="rect">
            <a:avLst/>
          </a:prstGeom>
          <a:noFill/>
          <a:ln w="9525">
            <a:noFill/>
            <a:miter lim="800000"/>
            <a:headEnd/>
            <a:tailEnd/>
          </a:ln>
        </p:spPr>
        <p:txBody>
          <a:bodyPr wrap="square" lIns="67500" tIns="67500" rIns="67500" bIns="67500" rtlCol="0">
            <a:spAutoFit/>
          </a:bodyPr>
          <a:lstStyle/>
          <a:p>
            <a:pPr defTabSz="342900">
              <a:spcBef>
                <a:spcPts val="450"/>
              </a:spcBef>
              <a:defRPr/>
            </a:pPr>
            <a:r>
              <a:rPr lang="en-ZA" sz="1500" b="1" dirty="0">
                <a:solidFill>
                  <a:srgbClr val="F79646">
                    <a:lumMod val="75000"/>
                  </a:srgb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APPROVED </a:t>
            </a:r>
          </a:p>
          <a:p>
            <a:pPr defTabSz="342900">
              <a:spcBef>
                <a:spcPts val="450"/>
              </a:spcBef>
              <a:defRPr/>
            </a:pPr>
            <a:r>
              <a:rPr lang="en-ZA" sz="1500" b="1" dirty="0">
                <a:solidFill>
                  <a:srgbClr val="F79646">
                    <a:lumMod val="75000"/>
                  </a:srgb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POSTS: </a:t>
            </a:r>
          </a:p>
          <a:p>
            <a:pPr defTabSz="342900">
              <a:spcBef>
                <a:spcPts val="450"/>
              </a:spcBef>
              <a:defRPr/>
            </a:pPr>
            <a:r>
              <a:rPr lang="en-US" sz="1500" b="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41</a:t>
            </a:r>
            <a:endParaRPr lang="en-US" sz="9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39" name="TextBox 38"/>
          <p:cNvSpPr txBox="1"/>
          <p:nvPr/>
        </p:nvSpPr>
        <p:spPr bwMode="auto">
          <a:xfrm>
            <a:off x="3059832" y="3531547"/>
            <a:ext cx="1674186" cy="892936"/>
          </a:xfrm>
          <a:prstGeom prst="rect">
            <a:avLst/>
          </a:prstGeom>
          <a:solidFill>
            <a:schemeClr val="accent6">
              <a:lumMod val="60000"/>
              <a:lumOff val="40000"/>
              <a:alpha val="99000"/>
            </a:schemeClr>
          </a:solidFill>
          <a:ln w="9525">
            <a:noFill/>
            <a:miter lim="800000"/>
            <a:headEnd/>
            <a:tailEnd/>
          </a:ln>
        </p:spPr>
        <p:txBody>
          <a:bodyPr wrap="square" lIns="67500" tIns="67500" rIns="67500" bIns="67500" rtlCol="0">
            <a:spAutoFit/>
          </a:bodyPr>
          <a:lstStyle/>
          <a:p>
            <a:pPr defTabSz="342900">
              <a:spcBef>
                <a:spcPts val="450"/>
              </a:spcBef>
              <a:defRPr/>
            </a:pPr>
            <a:r>
              <a:rPr lang="en-ZA" sz="1500" b="1" dirty="0">
                <a:solidFill>
                  <a:srgbClr val="F79646">
                    <a:lumMod val="75000"/>
                  </a:srgb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 OF FILLED POSTS: </a:t>
            </a:r>
          </a:p>
          <a:p>
            <a:pPr defTabSz="342900">
              <a:spcBef>
                <a:spcPts val="450"/>
              </a:spcBef>
              <a:defRPr/>
            </a:pPr>
            <a:r>
              <a:rPr lang="en-US" sz="1500" b="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90.2%</a:t>
            </a:r>
            <a:endParaRPr lang="en-US" sz="9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0" name="TextBox 39"/>
          <p:cNvSpPr txBox="1"/>
          <p:nvPr/>
        </p:nvSpPr>
        <p:spPr bwMode="auto">
          <a:xfrm>
            <a:off x="1524387" y="4602123"/>
            <a:ext cx="1475144" cy="892936"/>
          </a:xfrm>
          <a:prstGeom prst="rect">
            <a:avLst/>
          </a:prstGeom>
          <a:solidFill>
            <a:schemeClr val="accent6">
              <a:lumMod val="20000"/>
              <a:lumOff val="80000"/>
            </a:schemeClr>
          </a:solidFill>
          <a:ln w="9525">
            <a:noFill/>
            <a:miter lim="800000"/>
            <a:headEnd/>
            <a:tailEnd/>
          </a:ln>
        </p:spPr>
        <p:txBody>
          <a:bodyPr wrap="square" lIns="67500" tIns="67500" rIns="67500" bIns="67500" rtlCol="0">
            <a:spAutoFit/>
          </a:bodyPr>
          <a:lstStyle/>
          <a:p>
            <a:pPr defTabSz="342900">
              <a:spcBef>
                <a:spcPts val="450"/>
              </a:spcBef>
              <a:defRPr/>
            </a:pPr>
            <a:r>
              <a:rPr lang="en-ZA" sz="1500" b="1" dirty="0">
                <a:solidFill>
                  <a:srgbClr val="F79646">
                    <a:lumMod val="75000"/>
                  </a:srgb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VACANT POSTS</a:t>
            </a:r>
          </a:p>
          <a:p>
            <a:pPr defTabSz="342900">
              <a:spcBef>
                <a:spcPts val="450"/>
              </a:spcBef>
              <a:defRPr/>
            </a:pPr>
            <a:r>
              <a:rPr lang="en-US" sz="1500" b="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4</a:t>
            </a:r>
            <a:endParaRPr lang="en-US" sz="9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1" name="TextBox 40"/>
          <p:cNvSpPr txBox="1"/>
          <p:nvPr/>
        </p:nvSpPr>
        <p:spPr bwMode="auto">
          <a:xfrm>
            <a:off x="3059832" y="4602123"/>
            <a:ext cx="1674186" cy="892936"/>
          </a:xfrm>
          <a:prstGeom prst="rect">
            <a:avLst/>
          </a:prstGeom>
          <a:solidFill>
            <a:schemeClr val="accent6">
              <a:lumMod val="20000"/>
              <a:lumOff val="80000"/>
            </a:schemeClr>
          </a:solidFill>
          <a:ln w="9525">
            <a:noFill/>
            <a:miter lim="800000"/>
            <a:headEnd/>
            <a:tailEnd/>
          </a:ln>
        </p:spPr>
        <p:txBody>
          <a:bodyPr wrap="square" lIns="67500" tIns="67500" rIns="67500" bIns="67500" rtlCol="0">
            <a:spAutoFit/>
          </a:bodyPr>
          <a:lstStyle/>
          <a:p>
            <a:pPr defTabSz="342900">
              <a:spcBef>
                <a:spcPts val="450"/>
              </a:spcBef>
              <a:defRPr/>
            </a:pPr>
            <a:r>
              <a:rPr lang="en-ZA" sz="1500" b="1" dirty="0">
                <a:solidFill>
                  <a:srgbClr val="F79646">
                    <a:lumMod val="75000"/>
                  </a:srgb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VACANCY RATE </a:t>
            </a:r>
          </a:p>
          <a:p>
            <a:pPr defTabSz="342900">
              <a:spcBef>
                <a:spcPts val="450"/>
              </a:spcBef>
              <a:defRPr/>
            </a:pPr>
            <a:r>
              <a:rPr lang="en-US" sz="1500" b="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9.8%</a:t>
            </a:r>
            <a:endParaRPr lang="en-US" sz="9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3" name="AutoShape 2" descr="Image result for RECRUITMENT"/>
          <p:cNvSpPr>
            <a:spLocks noChangeAspect="1" noChangeArrowheads="1"/>
          </p:cNvSpPr>
          <p:nvPr/>
        </p:nvSpPr>
        <p:spPr bwMode="auto">
          <a:xfrm>
            <a:off x="3906224" y="3437647"/>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a:endParaRPr>
          </a:p>
        </p:txBody>
      </p:sp>
      <p:sp>
        <p:nvSpPr>
          <p:cNvPr id="5" name="AutoShape 4" descr="Image result for INTERNSHIP"/>
          <p:cNvSpPr>
            <a:spLocks noChangeAspect="1" noChangeArrowheads="1"/>
          </p:cNvSpPr>
          <p:nvPr/>
        </p:nvSpPr>
        <p:spPr bwMode="auto">
          <a:xfrm>
            <a:off x="1190625" y="748903"/>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a:endParaRPr>
          </a:p>
        </p:txBody>
      </p:sp>
      <p:sp>
        <p:nvSpPr>
          <p:cNvPr id="23" name="TextBox 22"/>
          <p:cNvSpPr txBox="1"/>
          <p:nvPr/>
        </p:nvSpPr>
        <p:spPr bwMode="auto">
          <a:xfrm>
            <a:off x="1475140" y="3551947"/>
            <a:ext cx="1524392" cy="892936"/>
          </a:xfrm>
          <a:prstGeom prst="rect">
            <a:avLst/>
          </a:prstGeom>
          <a:solidFill>
            <a:schemeClr val="accent6">
              <a:lumMod val="60000"/>
              <a:lumOff val="40000"/>
            </a:schemeClr>
          </a:solidFill>
          <a:ln w="9525">
            <a:noFill/>
            <a:miter lim="800000"/>
            <a:headEnd/>
            <a:tailEnd/>
          </a:ln>
        </p:spPr>
        <p:txBody>
          <a:bodyPr wrap="square" lIns="67500" tIns="67500" rIns="67500" bIns="67500" rtlCol="0">
            <a:spAutoFit/>
          </a:bodyPr>
          <a:lstStyle/>
          <a:p>
            <a:pPr defTabSz="342900">
              <a:spcBef>
                <a:spcPts val="450"/>
              </a:spcBef>
              <a:defRPr/>
            </a:pPr>
            <a:r>
              <a:rPr lang="en-ZA" sz="1500" b="1" dirty="0">
                <a:solidFill>
                  <a:srgbClr val="F79646">
                    <a:lumMod val="75000"/>
                  </a:srgb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FILLED POSTS: </a:t>
            </a:r>
          </a:p>
          <a:p>
            <a:pPr defTabSz="342900">
              <a:spcBef>
                <a:spcPts val="450"/>
              </a:spcBef>
              <a:defRPr/>
            </a:pPr>
            <a:r>
              <a:rPr lang="en-US" sz="1500" b="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37</a:t>
            </a:r>
            <a:endParaRPr lang="en-US" sz="9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 name="Title 3">
            <a:extLst>
              <a:ext uri="{FF2B5EF4-FFF2-40B4-BE49-F238E27FC236}">
                <a16:creationId xmlns:a16="http://schemas.microsoft.com/office/drawing/2014/main" xmlns="" id="{7B1314CB-6574-408C-8C13-CA950A16EA89}"/>
              </a:ext>
            </a:extLst>
          </p:cNvPr>
          <p:cNvSpPr>
            <a:spLocks noGrp="1"/>
          </p:cNvSpPr>
          <p:nvPr>
            <p:ph type="title"/>
          </p:nvPr>
        </p:nvSpPr>
        <p:spPr/>
        <p:txBody>
          <a:bodyPr/>
          <a:lstStyle/>
          <a:p>
            <a:pPr algn="ctr"/>
            <a:r>
              <a:rPr lang="en-ZA" sz="1800" dirty="0"/>
              <a:t>2021/22 Q3 Staff Establishment</a:t>
            </a:r>
          </a:p>
        </p:txBody>
      </p:sp>
      <p:sp>
        <p:nvSpPr>
          <p:cNvPr id="2" name="Slide Number Placeholder 1">
            <a:extLst>
              <a:ext uri="{FF2B5EF4-FFF2-40B4-BE49-F238E27FC236}">
                <a16:creationId xmlns:a16="http://schemas.microsoft.com/office/drawing/2014/main" xmlns="" id="{3C71C2E8-532A-4BE8-A4C7-8D2534526CD8}"/>
              </a:ext>
            </a:extLst>
          </p:cNvPr>
          <p:cNvSpPr>
            <a:spLocks noGrp="1"/>
          </p:cNvSpPr>
          <p:nvPr>
            <p:ph type="sldNum" sz="quarter" idx="12"/>
          </p:nvPr>
        </p:nvSpPr>
        <p:spPr/>
        <p:txBody>
          <a:bodyPr/>
          <a:lstStyle/>
          <a:p>
            <a:pPr>
              <a:defRPr/>
            </a:pPr>
            <a:fld id="{25E0BFFC-8D92-4980-80AF-4F6590FB2DB3}" type="slidenum">
              <a:rPr lang="en-US" smtClean="0">
                <a:solidFill>
                  <a:prstClr val="black">
                    <a:tint val="75000"/>
                  </a:prstClr>
                </a:solidFill>
              </a:rPr>
              <a:pPr>
                <a:defRPr/>
              </a:pPr>
              <a:t>5</a:t>
            </a:fld>
            <a:endParaRPr lang="en-US" dirty="0">
              <a:solidFill>
                <a:prstClr val="black">
                  <a:tint val="75000"/>
                </a:prstClr>
              </a:solidFill>
            </a:endParaRPr>
          </a:p>
        </p:txBody>
      </p:sp>
      <p:pic>
        <p:nvPicPr>
          <p:cNvPr id="6" name="Picture 5">
            <a:extLst>
              <a:ext uri="{FF2B5EF4-FFF2-40B4-BE49-F238E27FC236}">
                <a16:creationId xmlns:a16="http://schemas.microsoft.com/office/drawing/2014/main" xmlns="" id="{37A8C9EB-4E19-4CC1-A8EB-5A964F0BCFFC}"/>
              </a:ext>
            </a:extLst>
          </p:cNvPr>
          <p:cNvPicPr>
            <a:picLocks noChangeAspect="1"/>
          </p:cNvPicPr>
          <p:nvPr/>
        </p:nvPicPr>
        <p:blipFill>
          <a:blip r:embed="rId2" cstate="print"/>
          <a:stretch>
            <a:fillRect/>
          </a:stretch>
        </p:blipFill>
        <p:spPr>
          <a:xfrm>
            <a:off x="1391829" y="2330640"/>
            <a:ext cx="1777592" cy="1035844"/>
          </a:xfrm>
          <a:prstGeom prst="rect">
            <a:avLst/>
          </a:prstGeom>
          <a:solidFill>
            <a:schemeClr val="accent6">
              <a:lumMod val="75000"/>
            </a:schemeClr>
          </a:solidFill>
        </p:spPr>
      </p:pic>
      <p:sp>
        <p:nvSpPr>
          <p:cNvPr id="25" name="TextBox 24">
            <a:extLst>
              <a:ext uri="{FF2B5EF4-FFF2-40B4-BE49-F238E27FC236}">
                <a16:creationId xmlns:a16="http://schemas.microsoft.com/office/drawing/2014/main" xmlns="" id="{FFE7B6F4-E1E2-4D9F-862E-27DDA3296D32}"/>
              </a:ext>
            </a:extLst>
          </p:cNvPr>
          <p:cNvSpPr txBox="1"/>
          <p:nvPr/>
        </p:nvSpPr>
        <p:spPr bwMode="auto">
          <a:xfrm>
            <a:off x="5009179" y="2206450"/>
            <a:ext cx="2742995" cy="892936"/>
          </a:xfrm>
          <a:prstGeom prst="rect">
            <a:avLst/>
          </a:prstGeom>
          <a:solidFill>
            <a:srgbClr val="FFC000">
              <a:alpha val="59000"/>
            </a:srgbClr>
          </a:solidFill>
          <a:ln w="9525">
            <a:noFill/>
            <a:miter lim="800000"/>
            <a:headEnd/>
            <a:tailEnd/>
          </a:ln>
        </p:spPr>
        <p:txBody>
          <a:bodyPr wrap="square" lIns="67500" tIns="67500" rIns="67500" bIns="67500" rtlCol="0">
            <a:spAutoFit/>
          </a:bodyPr>
          <a:lstStyle/>
          <a:p>
            <a:pPr defTabSz="342900">
              <a:spcBef>
                <a:spcPts val="450"/>
              </a:spcBef>
              <a:defRPr/>
            </a:pPr>
            <a:r>
              <a:rPr lang="en-GB" sz="1500" b="1" dirty="0">
                <a:solidFill>
                  <a:srgbClr val="F79646">
                    <a:lumMod val="75000"/>
                  </a:srgb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FIXED TERM AND SECONDED STAFF</a:t>
            </a:r>
            <a:r>
              <a:rPr lang="en-ZA" sz="1500" b="1" dirty="0">
                <a:solidFill>
                  <a:srgbClr val="F79646">
                    <a:lumMod val="75000"/>
                  </a:srgb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 </a:t>
            </a:r>
          </a:p>
          <a:p>
            <a:pPr defTabSz="342900">
              <a:spcBef>
                <a:spcPts val="450"/>
              </a:spcBef>
              <a:defRPr/>
            </a:pPr>
            <a:r>
              <a:rPr lang="en-US" sz="1500" b="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1</a:t>
            </a:r>
            <a:endParaRPr lang="en-US" sz="9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26" name="TextBox 25">
            <a:extLst>
              <a:ext uri="{FF2B5EF4-FFF2-40B4-BE49-F238E27FC236}">
                <a16:creationId xmlns:a16="http://schemas.microsoft.com/office/drawing/2014/main" xmlns="" id="{6592B17C-09B8-4F9C-93A7-244FE157B275}"/>
              </a:ext>
            </a:extLst>
          </p:cNvPr>
          <p:cNvSpPr txBox="1"/>
          <p:nvPr/>
        </p:nvSpPr>
        <p:spPr>
          <a:xfrm>
            <a:off x="5009179" y="3327509"/>
            <a:ext cx="2749177" cy="323165"/>
          </a:xfrm>
          <a:prstGeom prst="rect">
            <a:avLst/>
          </a:prstGeom>
          <a:solidFill>
            <a:schemeClr val="accent6">
              <a:lumMod val="75000"/>
            </a:schemeClr>
          </a:solidFill>
        </p:spPr>
        <p:txBody>
          <a:bodyPr wrap="square" rtlCol="0">
            <a:spAutoFit/>
          </a:bodyPr>
          <a:lstStyle/>
          <a:p>
            <a:pPr algn="ctr" defTabSz="342900">
              <a:defRPr/>
            </a:pPr>
            <a:r>
              <a:rPr lang="en-ZA" sz="1500" b="1" kern="0" dirty="0">
                <a:solidFill>
                  <a:prstClr val="white"/>
                </a:solidFill>
                <a:latin typeface="Arial" panose="020B0604020202020204" pitchFamily="34" charset="0"/>
                <a:cs typeface="Arial" panose="020B0604020202020204" pitchFamily="34" charset="0"/>
              </a:rPr>
              <a:t>LEADERSHIP</a:t>
            </a:r>
          </a:p>
        </p:txBody>
      </p:sp>
      <p:sp>
        <p:nvSpPr>
          <p:cNvPr id="27" name="TextBox 26">
            <a:extLst>
              <a:ext uri="{FF2B5EF4-FFF2-40B4-BE49-F238E27FC236}">
                <a16:creationId xmlns:a16="http://schemas.microsoft.com/office/drawing/2014/main" xmlns="" id="{95FA7B0E-8A6F-40F5-BF2B-50A8E0926226}"/>
              </a:ext>
            </a:extLst>
          </p:cNvPr>
          <p:cNvSpPr txBox="1"/>
          <p:nvPr/>
        </p:nvSpPr>
        <p:spPr bwMode="auto">
          <a:xfrm>
            <a:off x="5002997" y="3698840"/>
            <a:ext cx="2749177" cy="957056"/>
          </a:xfrm>
          <a:prstGeom prst="rect">
            <a:avLst/>
          </a:prstGeom>
          <a:solidFill>
            <a:srgbClr val="FFFF00">
              <a:alpha val="43000"/>
            </a:srgbClr>
          </a:solidFill>
          <a:ln w="9525">
            <a:noFill/>
            <a:miter lim="800000"/>
            <a:headEnd/>
            <a:tailEnd/>
          </a:ln>
        </p:spPr>
        <p:txBody>
          <a:bodyPr wrap="square" lIns="67500" tIns="67500" rIns="67500" bIns="67500" rtlCol="0">
            <a:spAutoFit/>
          </a:bodyPr>
          <a:lstStyle/>
          <a:p>
            <a:pPr defTabSz="342900">
              <a:spcBef>
                <a:spcPts val="450"/>
              </a:spcBef>
              <a:defRPr/>
            </a:pPr>
            <a:r>
              <a:rPr lang="en-ZA" sz="1500" b="1" dirty="0">
                <a:solidFill>
                  <a:srgbClr val="F79646">
                    <a:lumMod val="75000"/>
                  </a:srgb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EXECUTIVE COMMITTEE</a:t>
            </a:r>
          </a:p>
          <a:p>
            <a:pPr defTabSz="342900">
              <a:spcBef>
                <a:spcPts val="450"/>
              </a:spcBef>
              <a:defRPr/>
            </a:pPr>
            <a:r>
              <a:rPr lang="en-ZA" sz="1500" b="1" kern="0" dirty="0">
                <a:solidFill>
                  <a:prstClr val="black">
                    <a:lumMod val="65000"/>
                    <a:lumOff val="3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APPROVED: </a:t>
            </a:r>
            <a:r>
              <a:rPr lang="en-ZA" sz="1500" b="1"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a:t>
            </a:r>
            <a:r>
              <a:rPr lang="en-ZA" sz="1500" b="1" kern="0" dirty="0">
                <a:solidFill>
                  <a:prstClr val="black">
                    <a:lumMod val="65000"/>
                    <a:lumOff val="3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defTabSz="342900">
              <a:spcBef>
                <a:spcPts val="450"/>
              </a:spcBef>
              <a:defRPr/>
            </a:pPr>
            <a:r>
              <a:rPr lang="en-ZA" sz="1500" b="1" kern="0" dirty="0">
                <a:solidFill>
                  <a:prstClr val="black">
                    <a:lumMod val="65000"/>
                    <a:lumOff val="3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FILLED : </a:t>
            </a:r>
            <a:r>
              <a:rPr lang="en-ZA" sz="1500" b="1"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n-ZA" sz="1500" b="1" kern="0" dirty="0">
                <a:solidFill>
                  <a:prstClr val="black">
                    <a:lumMod val="65000"/>
                    <a:lumOff val="3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28" name="TextBox 27">
            <a:extLst>
              <a:ext uri="{FF2B5EF4-FFF2-40B4-BE49-F238E27FC236}">
                <a16:creationId xmlns:a16="http://schemas.microsoft.com/office/drawing/2014/main" xmlns="" id="{DD55F69F-3651-46D2-9693-7AEE8B8AD25C}"/>
              </a:ext>
            </a:extLst>
          </p:cNvPr>
          <p:cNvSpPr txBox="1"/>
          <p:nvPr/>
        </p:nvSpPr>
        <p:spPr bwMode="auto">
          <a:xfrm>
            <a:off x="5009179" y="4714321"/>
            <a:ext cx="2749177" cy="957056"/>
          </a:xfrm>
          <a:prstGeom prst="rect">
            <a:avLst/>
          </a:prstGeom>
          <a:solidFill>
            <a:srgbClr val="FFFF00">
              <a:alpha val="43000"/>
            </a:srgbClr>
          </a:solidFill>
          <a:ln w="9525">
            <a:noFill/>
            <a:miter lim="800000"/>
            <a:headEnd/>
            <a:tailEnd/>
          </a:ln>
        </p:spPr>
        <p:txBody>
          <a:bodyPr wrap="square" lIns="67500" tIns="67500" rIns="67500" bIns="67500" rtlCol="0">
            <a:spAutoFit/>
          </a:bodyPr>
          <a:lstStyle/>
          <a:p>
            <a:pPr defTabSz="342900">
              <a:spcBef>
                <a:spcPts val="450"/>
              </a:spcBef>
              <a:defRPr/>
            </a:pPr>
            <a:r>
              <a:rPr lang="en-ZA" sz="1500" b="1" dirty="0">
                <a:solidFill>
                  <a:srgbClr val="F79646">
                    <a:lumMod val="75000"/>
                  </a:srgb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MANAGEMENT</a:t>
            </a:r>
          </a:p>
          <a:p>
            <a:pPr defTabSz="342900">
              <a:spcBef>
                <a:spcPts val="450"/>
              </a:spcBef>
              <a:defRPr/>
            </a:pPr>
            <a:r>
              <a:rPr lang="en-ZA" sz="1500" b="1" kern="0" dirty="0">
                <a:solidFill>
                  <a:prstClr val="black">
                    <a:lumMod val="65000"/>
                    <a:lumOff val="3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APPROVED: </a:t>
            </a:r>
            <a:r>
              <a:rPr lang="en-ZA" sz="1500" b="1"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a:t>
            </a:r>
            <a:r>
              <a:rPr lang="en-ZA" sz="1500" b="1" kern="0" dirty="0">
                <a:solidFill>
                  <a:prstClr val="black">
                    <a:lumMod val="65000"/>
                    <a:lumOff val="3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defTabSz="342900">
              <a:spcBef>
                <a:spcPts val="450"/>
              </a:spcBef>
              <a:defRPr/>
            </a:pPr>
            <a:r>
              <a:rPr lang="en-ZA" sz="1500" b="1" kern="0" dirty="0">
                <a:solidFill>
                  <a:prstClr val="black">
                    <a:lumMod val="65000"/>
                    <a:lumOff val="3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FILLED : 0</a:t>
            </a:r>
            <a:r>
              <a:rPr lang="en-ZA" sz="1500" b="1"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a:t>
            </a:r>
            <a:endParaRPr lang="en-ZA" sz="1500" b="1" kern="0" dirty="0">
              <a:solidFill>
                <a:prstClr val="black">
                  <a:lumMod val="65000"/>
                  <a:lumOff val="3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0588804"/>
      </p:ext>
    </p:extLst>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34CECF1-7AB0-45EB-B579-3D8946C0383D}"/>
              </a:ext>
            </a:extLst>
          </p:cNvPr>
          <p:cNvSpPr>
            <a:spLocks noGrp="1"/>
          </p:cNvSpPr>
          <p:nvPr>
            <p:ph type="title"/>
          </p:nvPr>
        </p:nvSpPr>
        <p:spPr/>
        <p:txBody>
          <a:bodyPr/>
          <a:lstStyle/>
          <a:p>
            <a:pPr algn="ctr"/>
            <a:r>
              <a:rPr lang="en-ZA" sz="1800" dirty="0"/>
              <a:t>2021/22 Q4 </a:t>
            </a:r>
            <a:r>
              <a:rPr lang="en-GB" sz="1800" dirty="0"/>
              <a:t>Finance Information</a:t>
            </a:r>
            <a:r>
              <a:rPr lang="en-ZA" sz="1800" dirty="0">
                <a:solidFill>
                  <a:prstClr val="black"/>
                </a:solidFill>
              </a:rPr>
              <a:t> (Budget vs Actual )</a:t>
            </a:r>
            <a:endParaRPr lang="en-ZA" sz="1800" dirty="0"/>
          </a:p>
        </p:txBody>
      </p:sp>
      <p:sp>
        <p:nvSpPr>
          <p:cNvPr id="2" name="Slide Number Placeholder 1"/>
          <p:cNvSpPr>
            <a:spLocks noGrp="1"/>
          </p:cNvSpPr>
          <p:nvPr>
            <p:ph type="sldNum" sz="quarter" idx="12"/>
          </p:nvPr>
        </p:nvSpPr>
        <p:spPr/>
        <p:txBody>
          <a:bodyPr/>
          <a:lstStyle/>
          <a:p>
            <a:pPr>
              <a:defRPr/>
            </a:pPr>
            <a:fld id="{8843D58F-2DAB-1446-A47E-C34A82BC1FA1}" type="slidenum">
              <a:rPr lang="en-US">
                <a:solidFill>
                  <a:prstClr val="black">
                    <a:tint val="75000"/>
                  </a:prstClr>
                </a:solidFill>
              </a:rPr>
              <a:pPr>
                <a:defRPr/>
              </a:pPr>
              <a:t>50</a:t>
            </a:fld>
            <a:endParaRPr lang="en-US" dirty="0">
              <a:solidFill>
                <a:prstClr val="black">
                  <a:tint val="75000"/>
                </a:prstClr>
              </a:solidFill>
            </a:endParaRPr>
          </a:p>
        </p:txBody>
      </p:sp>
      <p:graphicFrame>
        <p:nvGraphicFramePr>
          <p:cNvPr id="6" name="Table 5"/>
          <p:cNvGraphicFramePr>
            <a:graphicFrameLocks noGrp="1"/>
          </p:cNvGraphicFramePr>
          <p:nvPr/>
        </p:nvGraphicFramePr>
        <p:xfrm>
          <a:off x="1218481" y="5485448"/>
          <a:ext cx="1483744" cy="281940"/>
        </p:xfrm>
        <a:graphic>
          <a:graphicData uri="http://schemas.openxmlformats.org/drawingml/2006/table">
            <a:tbl>
              <a:tblPr firstRow="1" bandRow="1">
                <a:tableStyleId>{5C22544A-7EE6-4342-B048-85BDC9FD1C3A}</a:tableStyleId>
              </a:tblPr>
              <a:tblGrid>
                <a:gridCol w="1483744">
                  <a:extLst>
                    <a:ext uri="{9D8B030D-6E8A-4147-A177-3AD203B41FA5}">
                      <a16:colId xmlns:a16="http://schemas.microsoft.com/office/drawing/2014/main" xmlns="" val="20000"/>
                    </a:ext>
                  </a:extLst>
                </a:gridCol>
              </a:tblGrid>
              <a:tr h="278130">
                <a:tc>
                  <a:txBody>
                    <a:bodyPr/>
                    <a:lstStyle/>
                    <a:p>
                      <a:endParaRPr lang="en-ZA" sz="1400" b="0" dirty="0">
                        <a:solidFill>
                          <a:schemeClr val="tx1"/>
                        </a:solidFill>
                      </a:endParaRPr>
                    </a:p>
                  </a:txBody>
                  <a:tcPr marL="68580" marR="68580" marT="34290" marB="34290">
                    <a:noFill/>
                  </a:tcPr>
                </a:tc>
                <a:extLst>
                  <a:ext uri="{0D108BD9-81ED-4DB2-BD59-A6C34878D82A}">
                    <a16:rowId xmlns:a16="http://schemas.microsoft.com/office/drawing/2014/main" xmlns="" val="10000"/>
                  </a:ext>
                </a:extLst>
              </a:tr>
            </a:tbl>
          </a:graphicData>
        </a:graphic>
      </p:graphicFrame>
      <p:graphicFrame>
        <p:nvGraphicFramePr>
          <p:cNvPr id="7" name="Table 6">
            <a:extLst>
              <a:ext uri="{FF2B5EF4-FFF2-40B4-BE49-F238E27FC236}">
                <a16:creationId xmlns:a16="http://schemas.microsoft.com/office/drawing/2014/main" xmlns="" id="{2457CE7F-88C9-BA3D-2CDC-CCD2D824A165}"/>
              </a:ext>
            </a:extLst>
          </p:cNvPr>
          <p:cNvGraphicFramePr>
            <a:graphicFrameLocks noGrp="1"/>
          </p:cNvGraphicFramePr>
          <p:nvPr>
            <p:extLst>
              <p:ext uri="{D42A27DB-BD31-4B8C-83A1-F6EECF244321}">
                <p14:modId xmlns:p14="http://schemas.microsoft.com/office/powerpoint/2010/main" xmlns="" val="2203781512"/>
              </p:ext>
            </p:extLst>
          </p:nvPr>
        </p:nvGraphicFramePr>
        <p:xfrm>
          <a:off x="251521" y="1143000"/>
          <a:ext cx="8712967" cy="5027931"/>
        </p:xfrm>
        <a:graphic>
          <a:graphicData uri="http://schemas.openxmlformats.org/drawingml/2006/table">
            <a:tbl>
              <a:tblPr firstRow="1" firstCol="1" bandRow="1"/>
              <a:tblGrid>
                <a:gridCol w="2458359">
                  <a:extLst>
                    <a:ext uri="{9D8B030D-6E8A-4147-A177-3AD203B41FA5}">
                      <a16:colId xmlns:a16="http://schemas.microsoft.com/office/drawing/2014/main" xmlns="" val="2530329443"/>
                    </a:ext>
                  </a:extLst>
                </a:gridCol>
                <a:gridCol w="1067400">
                  <a:extLst>
                    <a:ext uri="{9D8B030D-6E8A-4147-A177-3AD203B41FA5}">
                      <a16:colId xmlns:a16="http://schemas.microsoft.com/office/drawing/2014/main" xmlns="" val="484540743"/>
                    </a:ext>
                  </a:extLst>
                </a:gridCol>
                <a:gridCol w="1301937">
                  <a:extLst>
                    <a:ext uri="{9D8B030D-6E8A-4147-A177-3AD203B41FA5}">
                      <a16:colId xmlns:a16="http://schemas.microsoft.com/office/drawing/2014/main" xmlns="" val="1205941543"/>
                    </a:ext>
                  </a:extLst>
                </a:gridCol>
                <a:gridCol w="1634056">
                  <a:extLst>
                    <a:ext uri="{9D8B030D-6E8A-4147-A177-3AD203B41FA5}">
                      <a16:colId xmlns:a16="http://schemas.microsoft.com/office/drawing/2014/main" xmlns="" val="1022055644"/>
                    </a:ext>
                  </a:extLst>
                </a:gridCol>
                <a:gridCol w="991219">
                  <a:extLst>
                    <a:ext uri="{9D8B030D-6E8A-4147-A177-3AD203B41FA5}">
                      <a16:colId xmlns:a16="http://schemas.microsoft.com/office/drawing/2014/main" xmlns="" val="3484330468"/>
                    </a:ext>
                  </a:extLst>
                </a:gridCol>
                <a:gridCol w="1259996">
                  <a:extLst>
                    <a:ext uri="{9D8B030D-6E8A-4147-A177-3AD203B41FA5}">
                      <a16:colId xmlns:a16="http://schemas.microsoft.com/office/drawing/2014/main" xmlns="" val="3337366638"/>
                    </a:ext>
                  </a:extLst>
                </a:gridCol>
              </a:tblGrid>
              <a:tr h="659345">
                <a:tc gridSpan="2">
                  <a:txBody>
                    <a:bodyPr/>
                    <a:lstStyle/>
                    <a:p>
                      <a:pPr algn="ctr"/>
                      <a:r>
                        <a:rPr lang="en-ZA" sz="16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Table No.3: Operating Revenue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a:txBody>
                    <a:bodyPr/>
                    <a:lstStyle/>
                    <a:p>
                      <a:pPr algn="ctr"/>
                      <a:r>
                        <a:rPr lang="en-ZA" sz="16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ZA" sz="16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ZA" sz="16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ZA" sz="16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3557894004"/>
                  </a:ext>
                </a:extLst>
              </a:tr>
              <a:tr h="892652">
                <a:tc>
                  <a:txBody>
                    <a:bodyPr/>
                    <a:lstStyle/>
                    <a:p>
                      <a:pPr algn="ctr"/>
                      <a:r>
                        <a:rPr lang="en-ZA" sz="16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Description (R Values)</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6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BUDGET</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6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6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Actual 2021/22 Financial Year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6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6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Full-Year Forecast</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52315441"/>
                  </a:ext>
                </a:extLst>
              </a:tr>
              <a:tr h="892652">
                <a:tc>
                  <a:txBody>
                    <a:bodyPr/>
                    <a:lstStyle/>
                    <a:p>
                      <a:pPr algn="ctr"/>
                      <a:r>
                        <a:rPr lang="en-ZA" sz="16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6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2021/22 Budget</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YTD Budget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6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YTD Actual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6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Variance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6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74207640"/>
                  </a:ext>
                </a:extLst>
              </a:tr>
              <a:tr h="632296">
                <a:tc>
                  <a:txBody>
                    <a:bodyPr/>
                    <a:lstStyle/>
                    <a:p>
                      <a:pPr indent="279400"/>
                      <a:r>
                        <a:rPr lang="en-ZA" sz="16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Broadcast Funders</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64 948 917</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64 948 917</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6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64 663 968</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6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64 948 917</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73940293"/>
                  </a:ext>
                </a:extLst>
              </a:tr>
              <a:tr h="632296">
                <a:tc>
                  <a:txBody>
                    <a:bodyPr/>
                    <a:lstStyle/>
                    <a:p>
                      <a:pPr indent="279400"/>
                      <a:r>
                        <a:rPr lang="en-ZA" sz="16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Grants income</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60 187 627</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60 187 627</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33 051 661</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6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-45%</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60 187 627</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0590546"/>
                  </a:ext>
                </a:extLst>
              </a:tr>
              <a:tr h="659345">
                <a:tc>
                  <a:txBody>
                    <a:bodyPr/>
                    <a:lstStyle/>
                    <a:p>
                      <a:pPr indent="279400"/>
                      <a:r>
                        <a:rPr lang="en-ZA" sz="16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Other Income: Interest</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3 601 039</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3 601 039</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3 519 247</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6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6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3 601 039</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98565055"/>
                  </a:ext>
                </a:extLst>
              </a:tr>
              <a:tr h="659345">
                <a:tc>
                  <a:txBody>
                    <a:bodyPr/>
                    <a:lstStyle/>
                    <a:p>
                      <a:r>
                        <a:rPr lang="en-ZA" sz="16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Income</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r>
                        <a:rPr lang="en-ZA" sz="16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128 737 583</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r>
                        <a:rPr lang="en-ZA" sz="16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128 737 583</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r>
                        <a:rPr lang="en-ZA" sz="16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101 234 876</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ZA" sz="16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r>
                        <a:rPr lang="en-ZA" sz="16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128 737 583</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943512760"/>
                  </a:ext>
                </a:extLst>
              </a:tr>
            </a:tbl>
          </a:graphicData>
        </a:graphic>
      </p:graphicFrame>
    </p:spTree>
    <p:extLst>
      <p:ext uri="{BB962C8B-B14F-4D97-AF65-F5344CB8AC3E}">
        <p14:creationId xmlns:p14="http://schemas.microsoft.com/office/powerpoint/2010/main" xmlns="" val="1893200352"/>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A1561C-F745-42C3-A348-A8C1E2AF5498}"/>
              </a:ext>
            </a:extLst>
          </p:cNvPr>
          <p:cNvSpPr>
            <a:spLocks noGrp="1"/>
          </p:cNvSpPr>
          <p:nvPr>
            <p:ph type="title"/>
          </p:nvPr>
        </p:nvSpPr>
        <p:spPr/>
        <p:txBody>
          <a:bodyPr/>
          <a:lstStyle/>
          <a:p>
            <a:pPr algn="ctr"/>
            <a:r>
              <a:rPr lang="en-ZA" sz="1800" dirty="0"/>
              <a:t>2021/22 Q4 Budget vs Actual (</a:t>
            </a:r>
            <a:r>
              <a:rPr lang="en-ZA" sz="1800" dirty="0" err="1"/>
              <a:t>Cont</a:t>
            </a:r>
            <a:r>
              <a:rPr lang="en-ZA" sz="1800" dirty="0"/>
              <a:t>)</a:t>
            </a:r>
          </a:p>
        </p:txBody>
      </p:sp>
      <p:sp>
        <p:nvSpPr>
          <p:cNvPr id="3" name="Slide Number Placeholder 2">
            <a:extLst>
              <a:ext uri="{FF2B5EF4-FFF2-40B4-BE49-F238E27FC236}">
                <a16:creationId xmlns:a16="http://schemas.microsoft.com/office/drawing/2014/main" xmlns="" id="{FF6C18B7-453D-4C1A-9241-D8330D707075}"/>
              </a:ext>
            </a:extLst>
          </p:cNvPr>
          <p:cNvSpPr>
            <a:spLocks noGrp="1"/>
          </p:cNvSpPr>
          <p:nvPr>
            <p:ph type="sldNum" sz="quarter" idx="12"/>
          </p:nvPr>
        </p:nvSpPr>
        <p:spPr/>
        <p:txBody>
          <a:bodyPr/>
          <a:lstStyle/>
          <a:p>
            <a:pPr>
              <a:defRPr/>
            </a:pPr>
            <a:fld id="{25E0BFFC-8D92-4980-80AF-4F6590FB2DB3}" type="slidenum">
              <a:rPr lang="en-US">
                <a:solidFill>
                  <a:prstClr val="black">
                    <a:tint val="75000"/>
                  </a:prstClr>
                </a:solidFill>
              </a:rPr>
              <a:pPr>
                <a:defRPr/>
              </a:pPr>
              <a:t>51</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xmlns="" id="{498FC574-6729-73B5-9C81-2F05A5A51D6D}"/>
              </a:ext>
            </a:extLst>
          </p:cNvPr>
          <p:cNvSpPr txBox="1"/>
          <p:nvPr/>
        </p:nvSpPr>
        <p:spPr>
          <a:xfrm>
            <a:off x="381740" y="1412776"/>
            <a:ext cx="8305060" cy="3046988"/>
          </a:xfrm>
          <a:prstGeom prst="rect">
            <a:avLst/>
          </a:prstGeom>
          <a:noFill/>
        </p:spPr>
        <p:txBody>
          <a:bodyPr wrap="square" rtlCol="0">
            <a:spAutoFit/>
          </a:bodyPr>
          <a:lstStyle/>
          <a:p>
            <a:pPr>
              <a:spcAft>
                <a:spcPts val="0"/>
              </a:spcAft>
              <a:buClr>
                <a:schemeClr val="accent6">
                  <a:lumMod val="75000"/>
                </a:schemeClr>
              </a:buClr>
            </a:pPr>
            <a:endParaRPr lang="en-ZA" sz="1600" dirty="0">
              <a:latin typeface="Arial" panose="020B0604020202020204" pitchFamily="34" charset="0"/>
              <a:cs typeface="Arial" panose="020B0604020202020204" pitchFamily="34" charset="0"/>
            </a:endParaRPr>
          </a:p>
          <a:p>
            <a:pPr marL="285750" indent="-285750">
              <a:spcAft>
                <a:spcPts val="0"/>
              </a:spcAft>
              <a:buClr>
                <a:schemeClr val="accent6">
                  <a:lumMod val="75000"/>
                </a:schemeClr>
              </a:buClr>
              <a:buFont typeface="Wingdings" panose="05000000000000000000" pitchFamily="2" charset="2"/>
              <a:buChar char="q"/>
            </a:pPr>
            <a:r>
              <a:rPr lang="en-US" sz="1600" dirty="0">
                <a:solidFill>
                  <a:srgbClr val="1F3864"/>
                </a:solidFill>
                <a:effectLst/>
                <a:latin typeface="Arial" panose="020B0604020202020204" pitchFamily="34" charset="0"/>
                <a:ea typeface="Calibri" panose="020F0502020204030204" pitchFamily="34" charset="0"/>
                <a:cs typeface="Arial" panose="020B0604020202020204" pitchFamily="34" charset="0"/>
              </a:rPr>
              <a:t>MDDA earns revenue mainly from three sources: Transfers from the Department of Communications, contributions from the broadcasters, and interest from short-term investments. The table below depicts revenue earned from the beginning of the 2021/22 financial year up to the 20th of March 2021 compared to the projected budget.</a:t>
            </a:r>
          </a:p>
          <a:p>
            <a:pPr marL="285750" indent="-285750">
              <a:spcAft>
                <a:spcPts val="0"/>
              </a:spcAft>
              <a:buClr>
                <a:schemeClr val="accent6">
                  <a:lumMod val="75000"/>
                </a:schemeClr>
              </a:buClr>
              <a:buFont typeface="Wingdings" panose="05000000000000000000" pitchFamily="2" charset="2"/>
              <a:buChar char="q"/>
            </a:pPr>
            <a:endParaRPr lang="en-US" sz="1600" dirty="0">
              <a:solidFill>
                <a:srgbClr val="1F3864"/>
              </a:solidFill>
              <a:latin typeface="Arial" panose="020B0604020202020204" pitchFamily="34" charset="0"/>
              <a:ea typeface="Calibri" panose="020F0502020204030204" pitchFamily="34" charset="0"/>
              <a:cs typeface="Arial" panose="020B0604020202020204" pitchFamily="34" charset="0"/>
            </a:endParaRPr>
          </a:p>
          <a:p>
            <a:pPr marL="285750" indent="-285750">
              <a:spcAft>
                <a:spcPts val="0"/>
              </a:spcAft>
              <a:buClr>
                <a:schemeClr val="accent6">
                  <a:lumMod val="75000"/>
                </a:schemeClr>
              </a:buClr>
              <a:buFont typeface="Wingdings" panose="05000000000000000000" pitchFamily="2" charset="2"/>
              <a:buChar char="q"/>
            </a:pPr>
            <a:r>
              <a:rPr lang="en-US" sz="1600" dirty="0">
                <a:solidFill>
                  <a:srgbClr val="1F3864"/>
                </a:solidFill>
                <a:effectLst/>
                <a:latin typeface="Arial" panose="020B0604020202020204" pitchFamily="34" charset="0"/>
                <a:ea typeface="Calibri" panose="020F0502020204030204" pitchFamily="34" charset="0"/>
                <a:cs typeface="Arial" panose="020B0604020202020204" pitchFamily="34" charset="0"/>
              </a:rPr>
              <a:t>Interest earnings were slightly higher than anticipated for the fourth quarter of the 2021/22 financial year, interest rates were increased towards the end of the year, however, the first few quarters suffered from the reduced interest rate which resulted in the reduced interest income, Multichoice has already paid its contribution and other broadcast contributions are expected to be received by the end of March 2022. The revenue of the EDF will be </a:t>
            </a:r>
            <a:r>
              <a:rPr lang="en-US" sz="1600" dirty="0" err="1">
                <a:solidFill>
                  <a:srgbClr val="1F3864"/>
                </a:solidFill>
                <a:effectLst/>
                <a:latin typeface="Arial" panose="020B0604020202020204" pitchFamily="34" charset="0"/>
                <a:ea typeface="Calibri" panose="020F0502020204030204" pitchFamily="34" charset="0"/>
                <a:cs typeface="Arial" panose="020B0604020202020204" pitchFamily="34" charset="0"/>
              </a:rPr>
              <a:t>recognised</a:t>
            </a:r>
            <a:r>
              <a:rPr lang="en-US" sz="1600" dirty="0">
                <a:solidFill>
                  <a:srgbClr val="1F3864"/>
                </a:solidFill>
                <a:effectLst/>
                <a:latin typeface="Arial" panose="020B0604020202020204" pitchFamily="34" charset="0"/>
                <a:ea typeface="Calibri" panose="020F0502020204030204" pitchFamily="34" charset="0"/>
                <a:cs typeface="Arial" panose="020B0604020202020204" pitchFamily="34" charset="0"/>
              </a:rPr>
              <a:t> as and when the conditions are met.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672646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48FFD58-900B-476E-9E6F-21002F813C90}"/>
              </a:ext>
            </a:extLst>
          </p:cNvPr>
          <p:cNvSpPr>
            <a:spLocks noGrp="1"/>
          </p:cNvSpPr>
          <p:nvPr>
            <p:ph type="title"/>
          </p:nvPr>
        </p:nvSpPr>
        <p:spPr/>
        <p:txBody>
          <a:bodyPr/>
          <a:lstStyle/>
          <a:p>
            <a:pPr algn="ctr" defTabSz="671513" eaLnBrk="1" fontAlgn="auto" hangingPunct="1">
              <a:spcBef>
                <a:spcPct val="20000"/>
              </a:spcBef>
              <a:spcAft>
                <a:spcPts val="0"/>
              </a:spcAft>
            </a:pPr>
            <a:r>
              <a:rPr lang="en-ZA" sz="1800" dirty="0"/>
              <a:t>2021/22 Q4 </a:t>
            </a:r>
            <a:r>
              <a:rPr lang="en-US" sz="1800" dirty="0">
                <a:ea typeface="+mn-ea"/>
              </a:rPr>
              <a:t>Budget vs Actual (</a:t>
            </a:r>
            <a:r>
              <a:rPr lang="en-US" sz="1800" dirty="0" err="1">
                <a:ea typeface="+mn-ea"/>
              </a:rPr>
              <a:t>Cont</a:t>
            </a:r>
            <a:r>
              <a:rPr lang="en-US" sz="1800" dirty="0">
                <a:ea typeface="+mn-ea"/>
              </a:rPr>
              <a:t>)</a:t>
            </a:r>
            <a:endParaRPr lang="en-ZA" sz="1800" dirty="0"/>
          </a:p>
        </p:txBody>
      </p:sp>
      <p:sp>
        <p:nvSpPr>
          <p:cNvPr id="2" name="Slide Number Placeholder 1"/>
          <p:cNvSpPr>
            <a:spLocks noGrp="1"/>
          </p:cNvSpPr>
          <p:nvPr>
            <p:ph type="sldNum" sz="quarter" idx="12"/>
          </p:nvPr>
        </p:nvSpPr>
        <p:spPr/>
        <p:txBody>
          <a:bodyPr/>
          <a:lstStyle/>
          <a:p>
            <a:pPr>
              <a:defRPr/>
            </a:pPr>
            <a:fld id="{8843D58F-2DAB-1446-A47E-C34A82BC1FA1}" type="slidenum">
              <a:rPr lang="en-US">
                <a:solidFill>
                  <a:prstClr val="black">
                    <a:tint val="75000"/>
                  </a:prstClr>
                </a:solidFill>
              </a:rPr>
              <a:pPr>
                <a:defRPr/>
              </a:pPr>
              <a:t>52</a:t>
            </a:fld>
            <a:endParaRPr lang="en-US" dirty="0">
              <a:solidFill>
                <a:prstClr val="black">
                  <a:tint val="75000"/>
                </a:prstClr>
              </a:solidFill>
            </a:endParaRPr>
          </a:p>
        </p:txBody>
      </p:sp>
      <p:graphicFrame>
        <p:nvGraphicFramePr>
          <p:cNvPr id="6" name="Table 5"/>
          <p:cNvGraphicFramePr>
            <a:graphicFrameLocks noGrp="1"/>
          </p:cNvGraphicFramePr>
          <p:nvPr/>
        </p:nvGraphicFramePr>
        <p:xfrm>
          <a:off x="1218481" y="5485448"/>
          <a:ext cx="1483744" cy="281940"/>
        </p:xfrm>
        <a:graphic>
          <a:graphicData uri="http://schemas.openxmlformats.org/drawingml/2006/table">
            <a:tbl>
              <a:tblPr firstRow="1" bandRow="1">
                <a:tableStyleId>{5C22544A-7EE6-4342-B048-85BDC9FD1C3A}</a:tableStyleId>
              </a:tblPr>
              <a:tblGrid>
                <a:gridCol w="1483744">
                  <a:extLst>
                    <a:ext uri="{9D8B030D-6E8A-4147-A177-3AD203B41FA5}">
                      <a16:colId xmlns:a16="http://schemas.microsoft.com/office/drawing/2014/main" xmlns="" val="20000"/>
                    </a:ext>
                  </a:extLst>
                </a:gridCol>
              </a:tblGrid>
              <a:tr h="278130">
                <a:tc>
                  <a:txBody>
                    <a:bodyPr/>
                    <a:lstStyle/>
                    <a:p>
                      <a:endParaRPr lang="en-ZA" sz="1400" b="0" dirty="0">
                        <a:solidFill>
                          <a:schemeClr val="tx1"/>
                        </a:solidFill>
                      </a:endParaRPr>
                    </a:p>
                  </a:txBody>
                  <a:tcPr marL="68580" marR="68580" marT="34290" marB="34290">
                    <a:noFill/>
                  </a:tcPr>
                </a:tc>
                <a:extLst>
                  <a:ext uri="{0D108BD9-81ED-4DB2-BD59-A6C34878D82A}">
                    <a16:rowId xmlns:a16="http://schemas.microsoft.com/office/drawing/2014/main" xmlns="" val="10000"/>
                  </a:ext>
                </a:extLst>
              </a:tr>
            </a:tbl>
          </a:graphicData>
        </a:graphic>
      </p:graphicFrame>
      <p:graphicFrame>
        <p:nvGraphicFramePr>
          <p:cNvPr id="7" name="Table 6">
            <a:extLst>
              <a:ext uri="{FF2B5EF4-FFF2-40B4-BE49-F238E27FC236}">
                <a16:creationId xmlns:a16="http://schemas.microsoft.com/office/drawing/2014/main" xmlns="" id="{F08774B3-31BB-AD5E-A7DC-02F9C169EAB4}"/>
              </a:ext>
            </a:extLst>
          </p:cNvPr>
          <p:cNvGraphicFramePr>
            <a:graphicFrameLocks noGrp="1"/>
          </p:cNvGraphicFramePr>
          <p:nvPr>
            <p:extLst>
              <p:ext uri="{D42A27DB-BD31-4B8C-83A1-F6EECF244321}">
                <p14:modId xmlns:p14="http://schemas.microsoft.com/office/powerpoint/2010/main" xmlns="" val="3720758001"/>
              </p:ext>
            </p:extLst>
          </p:nvPr>
        </p:nvGraphicFramePr>
        <p:xfrm>
          <a:off x="251520" y="1484784"/>
          <a:ext cx="8640960" cy="4104455"/>
        </p:xfrm>
        <a:graphic>
          <a:graphicData uri="http://schemas.openxmlformats.org/drawingml/2006/table">
            <a:tbl>
              <a:tblPr firstRow="1" firstCol="1" bandRow="1"/>
              <a:tblGrid>
                <a:gridCol w="2162587">
                  <a:extLst>
                    <a:ext uri="{9D8B030D-6E8A-4147-A177-3AD203B41FA5}">
                      <a16:colId xmlns:a16="http://schemas.microsoft.com/office/drawing/2014/main" xmlns="" val="631988580"/>
                    </a:ext>
                  </a:extLst>
                </a:gridCol>
                <a:gridCol w="1396882">
                  <a:extLst>
                    <a:ext uri="{9D8B030D-6E8A-4147-A177-3AD203B41FA5}">
                      <a16:colId xmlns:a16="http://schemas.microsoft.com/office/drawing/2014/main" xmlns="" val="1748175026"/>
                    </a:ext>
                  </a:extLst>
                </a:gridCol>
                <a:gridCol w="1109058">
                  <a:extLst>
                    <a:ext uri="{9D8B030D-6E8A-4147-A177-3AD203B41FA5}">
                      <a16:colId xmlns:a16="http://schemas.microsoft.com/office/drawing/2014/main" xmlns="" val="3871158014"/>
                    </a:ext>
                  </a:extLst>
                </a:gridCol>
                <a:gridCol w="1440682">
                  <a:extLst>
                    <a:ext uri="{9D8B030D-6E8A-4147-A177-3AD203B41FA5}">
                      <a16:colId xmlns:a16="http://schemas.microsoft.com/office/drawing/2014/main" xmlns="" val="1686379096"/>
                    </a:ext>
                  </a:extLst>
                </a:gridCol>
                <a:gridCol w="997996">
                  <a:extLst>
                    <a:ext uri="{9D8B030D-6E8A-4147-A177-3AD203B41FA5}">
                      <a16:colId xmlns:a16="http://schemas.microsoft.com/office/drawing/2014/main" xmlns="" val="2171607244"/>
                    </a:ext>
                  </a:extLst>
                </a:gridCol>
                <a:gridCol w="1533755">
                  <a:extLst>
                    <a:ext uri="{9D8B030D-6E8A-4147-A177-3AD203B41FA5}">
                      <a16:colId xmlns:a16="http://schemas.microsoft.com/office/drawing/2014/main" xmlns="" val="2675830344"/>
                    </a:ext>
                  </a:extLst>
                </a:gridCol>
              </a:tblGrid>
              <a:tr h="431141">
                <a:tc gridSpan="2">
                  <a:txBody>
                    <a:bodyPr/>
                    <a:lstStyle/>
                    <a:p>
                      <a:pPr algn="ct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Table No.4: Operating Expenditure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a:txBody>
                    <a:bodyPr/>
                    <a:lstStyle/>
                    <a:p>
                      <a:pPr algn="ct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204745145"/>
                  </a:ext>
                </a:extLst>
              </a:tr>
              <a:tr h="758807">
                <a:tc>
                  <a:txBody>
                    <a:bodyPr/>
                    <a:lstStyle/>
                    <a:p>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Description (R Values)</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Budget</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Actual 2021/22 Financial Year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Full-Year Forecast</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96232944"/>
                  </a:ext>
                </a:extLst>
              </a:tr>
              <a:tr h="810543">
                <a:tc>
                  <a:txBody>
                    <a:bodyPr/>
                    <a:lstStyle/>
                    <a:p>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2021/22 Budget</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YTD Budget</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YTD Actual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Variance</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53112711"/>
                  </a:ext>
                </a:extLst>
              </a:tr>
              <a:tr h="413894">
                <a:tc>
                  <a:txBody>
                    <a:bodyPr/>
                    <a:lstStyle/>
                    <a:p>
                      <a:pPr indent="279400"/>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Grant Expenditure</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89 374 998</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89 374 998</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70 876 626</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89 374 998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06454259"/>
                  </a:ext>
                </a:extLst>
              </a:tr>
              <a:tr h="413894">
                <a:tc>
                  <a:txBody>
                    <a:bodyPr/>
                    <a:lstStyle/>
                    <a:p>
                      <a:pPr indent="279400"/>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MDDA Board costs</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1 308 442</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1 308 442</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1 223 429</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1 308 442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31094902"/>
                  </a:ext>
                </a:extLst>
              </a:tr>
              <a:tr h="413894">
                <a:tc>
                  <a:txBody>
                    <a:bodyPr/>
                    <a:lstStyle/>
                    <a:p>
                      <a:pPr indent="279400"/>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Administration Costs</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12 659 187</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12 659 187</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10 955 630</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-13%</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12 659 187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1250270"/>
                  </a:ext>
                </a:extLst>
              </a:tr>
              <a:tr h="431141">
                <a:tc>
                  <a:txBody>
                    <a:bodyPr/>
                    <a:lstStyle/>
                    <a:p>
                      <a:pPr indent="279400"/>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Employee Costs</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35 444 896</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35 444 896</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33 538 770</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35 444 896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45853982"/>
                  </a:ext>
                </a:extLst>
              </a:tr>
              <a:tr h="431141">
                <a:tc>
                  <a:txBody>
                    <a:bodyPr/>
                    <a:lstStyle/>
                    <a:p>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Expenditure</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138 787 523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138 787 523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116 594 454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ZA"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-16%</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r>
                        <a:rPr lang="en-ZA"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138 787 523 </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2066360766"/>
                  </a:ext>
                </a:extLst>
              </a:tr>
            </a:tbl>
          </a:graphicData>
        </a:graphic>
      </p:graphicFrame>
    </p:spTree>
    <p:extLst>
      <p:ext uri="{BB962C8B-B14F-4D97-AF65-F5344CB8AC3E}">
        <p14:creationId xmlns:p14="http://schemas.microsoft.com/office/powerpoint/2010/main" xmlns="" val="629219282"/>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A1561C-F745-42C3-A348-A8C1E2AF5498}"/>
              </a:ext>
            </a:extLst>
          </p:cNvPr>
          <p:cNvSpPr>
            <a:spLocks noGrp="1"/>
          </p:cNvSpPr>
          <p:nvPr>
            <p:ph type="title"/>
          </p:nvPr>
        </p:nvSpPr>
        <p:spPr/>
        <p:txBody>
          <a:bodyPr/>
          <a:lstStyle/>
          <a:p>
            <a:pPr algn="ctr"/>
            <a:r>
              <a:rPr lang="en-ZA" sz="1800" dirty="0"/>
              <a:t>2021/22 Q4 Budget vs Actual (</a:t>
            </a:r>
            <a:r>
              <a:rPr lang="en-ZA" sz="1800" dirty="0" err="1"/>
              <a:t>Cont</a:t>
            </a:r>
            <a:r>
              <a:rPr lang="en-ZA" sz="1800" dirty="0"/>
              <a:t>)</a:t>
            </a:r>
          </a:p>
        </p:txBody>
      </p:sp>
      <p:sp>
        <p:nvSpPr>
          <p:cNvPr id="3" name="Slide Number Placeholder 2">
            <a:extLst>
              <a:ext uri="{FF2B5EF4-FFF2-40B4-BE49-F238E27FC236}">
                <a16:creationId xmlns:a16="http://schemas.microsoft.com/office/drawing/2014/main" xmlns="" id="{FF6C18B7-453D-4C1A-9241-D8330D707075}"/>
              </a:ext>
            </a:extLst>
          </p:cNvPr>
          <p:cNvSpPr>
            <a:spLocks noGrp="1"/>
          </p:cNvSpPr>
          <p:nvPr>
            <p:ph type="sldNum" sz="quarter" idx="12"/>
          </p:nvPr>
        </p:nvSpPr>
        <p:spPr/>
        <p:txBody>
          <a:bodyPr/>
          <a:lstStyle/>
          <a:p>
            <a:pPr>
              <a:defRPr/>
            </a:pPr>
            <a:fld id="{25E0BFFC-8D92-4980-80AF-4F6590FB2DB3}" type="slidenum">
              <a:rPr lang="en-US">
                <a:solidFill>
                  <a:prstClr val="black">
                    <a:tint val="75000"/>
                  </a:prstClr>
                </a:solidFill>
              </a:rPr>
              <a:pPr>
                <a:defRPr/>
              </a:pPr>
              <a:t>53</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xmlns="" id="{41521DA2-9650-2DE4-26D1-4C5B9DDD4A7B}"/>
              </a:ext>
            </a:extLst>
          </p:cNvPr>
          <p:cNvSpPr txBox="1"/>
          <p:nvPr/>
        </p:nvSpPr>
        <p:spPr>
          <a:xfrm>
            <a:off x="683568" y="980728"/>
            <a:ext cx="7920880" cy="5217326"/>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
                <a:srgbClr val="F79646">
                  <a:lumMod val="75000"/>
                </a:srgbClr>
              </a:buClr>
              <a:buSzTx/>
              <a:buFont typeface="Wingdings" panose="05000000000000000000" pitchFamily="2" charset="2"/>
              <a:buChar char="q"/>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indent="-285750">
              <a:lnSpc>
                <a:spcPct val="150000"/>
              </a:lnSpc>
              <a:buClr>
                <a:srgbClr val="F79646">
                  <a:lumMod val="75000"/>
                </a:srgbClr>
              </a:buClr>
              <a:buFont typeface="Wingdings" panose="05000000000000000000" pitchFamily="2" charset="2"/>
              <a:buChar char="q"/>
              <a:defRPr/>
            </a:pPr>
            <a:r>
              <a:rPr lang="en-US" sz="1600" dirty="0">
                <a:solidFill>
                  <a:srgbClr val="1F3864"/>
                </a:solidFill>
                <a:effectLst/>
                <a:latin typeface="Arial" panose="020B0604020202020204" pitchFamily="34" charset="0"/>
                <a:ea typeface="Calibri" panose="020F0502020204030204" pitchFamily="34" charset="0"/>
                <a:cs typeface="Arial" panose="020B0604020202020204" pitchFamily="34" charset="0"/>
              </a:rPr>
              <a:t>Grant expenditure - has had lower than anticipated expenditure as a result of Sentech fees being paid recently, the call for applications has not been concluded yet, the Board sat at the end of January 2022 to approve projects, the Board Chairperson is expected to sign the grant agreements at the end of March 2022. There were slower payments on the EDF as anticipated.</a:t>
            </a:r>
          </a:p>
          <a:p>
            <a:pPr marL="285750" indent="-285750">
              <a:lnSpc>
                <a:spcPct val="150000"/>
              </a:lnSpc>
              <a:buClr>
                <a:srgbClr val="F79646">
                  <a:lumMod val="75000"/>
                </a:srgbClr>
              </a:buClr>
              <a:buFont typeface="Wingdings" panose="05000000000000000000" pitchFamily="2" charset="2"/>
              <a:buChar char="q"/>
              <a:defRPr/>
            </a:pPr>
            <a:r>
              <a:rPr lang="en-ZA" sz="1600" dirty="0">
                <a:solidFill>
                  <a:srgbClr val="1F3864"/>
                </a:solidFill>
                <a:latin typeface="Arial" panose="020B0604020202020204" pitchFamily="34" charset="0"/>
                <a:cs typeface="Arial" panose="020B0604020202020204" pitchFamily="34" charset="0"/>
              </a:rPr>
              <a:t>Board costs depict slightly lower than budgeted expenditure as these meetings have been held virtually which cuts down on traveling and all other costs. The budget depicts a full complement of the Board.</a:t>
            </a:r>
          </a:p>
          <a:p>
            <a:pPr marL="285750" indent="-285750">
              <a:lnSpc>
                <a:spcPct val="150000"/>
              </a:lnSpc>
              <a:buClr>
                <a:srgbClr val="F79646">
                  <a:lumMod val="75000"/>
                </a:srgbClr>
              </a:buClr>
              <a:buFont typeface="Wingdings" panose="05000000000000000000" pitchFamily="2" charset="2"/>
              <a:buChar char="q"/>
              <a:defRPr/>
            </a:pPr>
            <a:r>
              <a:rPr lang="en-US" sz="1600" dirty="0">
                <a:solidFill>
                  <a:srgbClr val="1F3864"/>
                </a:solidFill>
                <a:latin typeface="Arial" panose="020B0604020202020204" pitchFamily="34" charset="0"/>
                <a:cs typeface="Arial" panose="020B0604020202020204" pitchFamily="34" charset="0"/>
              </a:rPr>
              <a:t>Administrative costs depict favorable variance mainly due to cost containment measures being implemented as well as most staff members working from home.</a:t>
            </a:r>
          </a:p>
          <a:p>
            <a:pPr marL="285750" indent="-285750">
              <a:lnSpc>
                <a:spcPct val="150000"/>
              </a:lnSpc>
              <a:buClr>
                <a:srgbClr val="F79646">
                  <a:lumMod val="75000"/>
                </a:srgbClr>
              </a:buClr>
              <a:buFont typeface="Wingdings" panose="05000000000000000000" pitchFamily="2" charset="2"/>
              <a:buChar char="q"/>
              <a:defRPr/>
            </a:pPr>
            <a:r>
              <a:rPr lang="en-US" sz="1600" dirty="0">
                <a:solidFill>
                  <a:srgbClr val="1F3864"/>
                </a:solidFill>
                <a:latin typeface="Arial" panose="020B0604020202020204" pitchFamily="34" charset="0"/>
                <a:cs typeface="Arial" panose="020B0604020202020204" pitchFamily="34" charset="0"/>
              </a:rPr>
              <a:t>MDDA has been filling in Vacant posts, as of the 20th of March only five vacant position re-mains (the New HR Manager and the Print Manager have been appointed and would be starting at the beginning of the new financial year).</a:t>
            </a:r>
            <a:endParaRPr lang="en-ZA" sz="1600" dirty="0">
              <a:solidFill>
                <a:srgbClr val="1F38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556310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320A97-B961-4908-AFD7-CE1A071E554E}"/>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Thank you</a:t>
            </a:r>
          </a:p>
        </p:txBody>
      </p:sp>
      <p:sp>
        <p:nvSpPr>
          <p:cNvPr id="3" name="Slide Number Placeholder 2">
            <a:extLst>
              <a:ext uri="{FF2B5EF4-FFF2-40B4-BE49-F238E27FC236}">
                <a16:creationId xmlns:a16="http://schemas.microsoft.com/office/drawing/2014/main" xmlns="" id="{5375305D-9ACE-4B67-9A57-F381E489B4DB}"/>
              </a:ext>
            </a:extLst>
          </p:cNvPr>
          <p:cNvSpPr>
            <a:spLocks noGrp="1"/>
          </p:cNvSpPr>
          <p:nvPr>
            <p:ph type="sldNum" sz="quarter" idx="12"/>
          </p:nvPr>
        </p:nvSpPr>
        <p:spPr/>
        <p:txBody>
          <a:bodyPr/>
          <a:lstStyle/>
          <a:p>
            <a:pPr>
              <a:defRPr/>
            </a:pPr>
            <a:fld id="{25E0BFFC-8D92-4980-80AF-4F6590FB2DB3}" type="slidenum">
              <a:rPr lang="en-US">
                <a:solidFill>
                  <a:prstClr val="black">
                    <a:tint val="75000"/>
                  </a:prstClr>
                </a:solidFill>
              </a:rPr>
              <a:pPr>
                <a:defRPr/>
              </a:pPr>
              <a:t>54</a:t>
            </a:fld>
            <a:endParaRPr lang="en-US" dirty="0">
              <a:solidFill>
                <a:prstClr val="black">
                  <a:tint val="75000"/>
                </a:prstClr>
              </a:solidFill>
            </a:endParaRPr>
          </a:p>
        </p:txBody>
      </p:sp>
      <p:pic>
        <p:nvPicPr>
          <p:cNvPr id="8" name="Picture 7" descr="A picture containing sitting, sign, red, front&#10;&#10;Description automatically generated">
            <a:extLst>
              <a:ext uri="{FF2B5EF4-FFF2-40B4-BE49-F238E27FC236}">
                <a16:creationId xmlns:a16="http://schemas.microsoft.com/office/drawing/2014/main" xmlns="" id="{ABDDAD7A-4E38-42FD-990C-343496B2431C}"/>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9430"/>
          <a:stretch/>
        </p:blipFill>
        <p:spPr>
          <a:xfrm>
            <a:off x="2739714" y="1714500"/>
            <a:ext cx="4104456" cy="3801135"/>
          </a:xfrm>
          <a:prstGeom prst="rect">
            <a:avLst/>
          </a:prstGeom>
        </p:spPr>
      </p:pic>
    </p:spTree>
    <p:extLst>
      <p:ext uri="{BB962C8B-B14F-4D97-AF65-F5344CB8AC3E}">
        <p14:creationId xmlns:p14="http://schemas.microsoft.com/office/powerpoint/2010/main" xmlns="" val="3276442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Box 163"/>
          <p:cNvSpPr txBox="1"/>
          <p:nvPr/>
        </p:nvSpPr>
        <p:spPr>
          <a:xfrm>
            <a:off x="5009177" y="1808820"/>
            <a:ext cx="2749178" cy="323165"/>
          </a:xfrm>
          <a:prstGeom prst="rect">
            <a:avLst/>
          </a:prstGeom>
          <a:solidFill>
            <a:schemeClr val="accent6">
              <a:lumMod val="75000"/>
            </a:schemeClr>
          </a:solidFill>
        </p:spPr>
        <p:txBody>
          <a:bodyPr wrap="square" rtlCol="0">
            <a:spAutoFit/>
          </a:bodyPr>
          <a:lstStyle/>
          <a:p>
            <a:pPr algn="ctr" defTabSz="342900">
              <a:defRPr/>
            </a:pPr>
            <a:r>
              <a:rPr lang="en-ZA" sz="1500" b="1" kern="0" dirty="0">
                <a:solidFill>
                  <a:prstClr val="white"/>
                </a:solidFill>
                <a:latin typeface="Arial" panose="020B0604020202020204" pitchFamily="34" charset="0"/>
                <a:cs typeface="Arial" panose="020B0604020202020204" pitchFamily="34" charset="0"/>
              </a:rPr>
              <a:t>ADDITIONAL POSTS </a:t>
            </a:r>
          </a:p>
        </p:txBody>
      </p:sp>
      <p:sp>
        <p:nvSpPr>
          <p:cNvPr id="167" name="Rectangle 166"/>
          <p:cNvSpPr/>
          <p:nvPr/>
        </p:nvSpPr>
        <p:spPr>
          <a:xfrm>
            <a:off x="6772611" y="2367201"/>
            <a:ext cx="823726" cy="230832"/>
          </a:xfrm>
          <a:prstGeom prst="rect">
            <a:avLst/>
          </a:prstGeom>
        </p:spPr>
        <p:txBody>
          <a:bodyPr wrap="square">
            <a:spAutoFit/>
          </a:bodyPr>
          <a:lstStyle/>
          <a:p>
            <a:pPr defTabSz="342900">
              <a:defRPr/>
            </a:pPr>
            <a:endParaRPr lang="en-US" sz="900"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168" name="Rectangle 167"/>
          <p:cNvSpPr/>
          <p:nvPr/>
        </p:nvSpPr>
        <p:spPr>
          <a:xfrm>
            <a:off x="6917729" y="2732994"/>
            <a:ext cx="184731" cy="213585"/>
          </a:xfrm>
          <a:prstGeom prst="rect">
            <a:avLst/>
          </a:prstGeom>
        </p:spPr>
        <p:txBody>
          <a:bodyPr wrap="none">
            <a:spAutoFit/>
          </a:bodyPr>
          <a:lstStyle/>
          <a:p>
            <a:pPr defTabSz="342900">
              <a:defRPr/>
            </a:pPr>
            <a:endParaRPr lang="en-US" sz="788"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170" name="TextBox 169"/>
          <p:cNvSpPr txBox="1"/>
          <p:nvPr/>
        </p:nvSpPr>
        <p:spPr>
          <a:xfrm>
            <a:off x="1481948" y="1808820"/>
            <a:ext cx="3090051" cy="323165"/>
          </a:xfrm>
          <a:prstGeom prst="rect">
            <a:avLst/>
          </a:prstGeom>
          <a:solidFill>
            <a:schemeClr val="accent6">
              <a:lumMod val="75000"/>
            </a:schemeClr>
          </a:solidFill>
        </p:spPr>
        <p:txBody>
          <a:bodyPr wrap="square" rtlCol="0">
            <a:spAutoFit/>
          </a:bodyPr>
          <a:lstStyle/>
          <a:p>
            <a:pPr algn="ctr" defTabSz="342900">
              <a:defRPr/>
            </a:pPr>
            <a:r>
              <a:rPr lang="en-ZA" sz="1500" b="1" kern="0" dirty="0">
                <a:solidFill>
                  <a:prstClr val="white"/>
                </a:solidFill>
                <a:latin typeface="Arial" panose="020B0604020202020204" pitchFamily="34" charset="0"/>
                <a:cs typeface="Arial" panose="020B0604020202020204" pitchFamily="34" charset="0"/>
              </a:rPr>
              <a:t>ORGANISATION</a:t>
            </a:r>
          </a:p>
        </p:txBody>
      </p:sp>
      <p:sp>
        <p:nvSpPr>
          <p:cNvPr id="38" name="TextBox 37"/>
          <p:cNvSpPr txBox="1"/>
          <p:nvPr/>
        </p:nvSpPr>
        <p:spPr bwMode="auto">
          <a:xfrm>
            <a:off x="3169421" y="2422251"/>
            <a:ext cx="1402579" cy="957056"/>
          </a:xfrm>
          <a:prstGeom prst="rect">
            <a:avLst/>
          </a:prstGeom>
          <a:noFill/>
          <a:ln w="9525">
            <a:noFill/>
            <a:miter lim="800000"/>
            <a:headEnd/>
            <a:tailEnd/>
          </a:ln>
        </p:spPr>
        <p:txBody>
          <a:bodyPr wrap="square" lIns="67500" tIns="67500" rIns="67500" bIns="67500" rtlCol="0">
            <a:spAutoFit/>
          </a:bodyPr>
          <a:lstStyle/>
          <a:p>
            <a:pPr defTabSz="342900">
              <a:spcBef>
                <a:spcPts val="450"/>
              </a:spcBef>
              <a:defRPr/>
            </a:pPr>
            <a:r>
              <a:rPr lang="en-ZA" sz="1500" b="1" dirty="0">
                <a:solidFill>
                  <a:srgbClr val="F79646">
                    <a:lumMod val="75000"/>
                  </a:srgb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APPROVED </a:t>
            </a:r>
          </a:p>
          <a:p>
            <a:pPr defTabSz="342900">
              <a:spcBef>
                <a:spcPts val="450"/>
              </a:spcBef>
              <a:defRPr/>
            </a:pPr>
            <a:r>
              <a:rPr lang="en-ZA" sz="1500" b="1" dirty="0">
                <a:solidFill>
                  <a:srgbClr val="F79646">
                    <a:lumMod val="75000"/>
                  </a:srgb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POSTS: </a:t>
            </a:r>
          </a:p>
          <a:p>
            <a:pPr defTabSz="342900">
              <a:spcBef>
                <a:spcPts val="450"/>
              </a:spcBef>
              <a:defRPr/>
            </a:pPr>
            <a:r>
              <a:rPr lang="en-US" sz="1500" b="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42</a:t>
            </a:r>
            <a:endParaRPr lang="en-US" sz="9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39" name="TextBox 38"/>
          <p:cNvSpPr txBox="1"/>
          <p:nvPr/>
        </p:nvSpPr>
        <p:spPr bwMode="auto">
          <a:xfrm>
            <a:off x="3059832" y="3531547"/>
            <a:ext cx="1674186" cy="892936"/>
          </a:xfrm>
          <a:prstGeom prst="rect">
            <a:avLst/>
          </a:prstGeom>
          <a:solidFill>
            <a:schemeClr val="accent6">
              <a:lumMod val="60000"/>
              <a:lumOff val="40000"/>
              <a:alpha val="99000"/>
            </a:schemeClr>
          </a:solidFill>
          <a:ln w="9525">
            <a:noFill/>
            <a:miter lim="800000"/>
            <a:headEnd/>
            <a:tailEnd/>
          </a:ln>
        </p:spPr>
        <p:txBody>
          <a:bodyPr wrap="square" lIns="67500" tIns="67500" rIns="67500" bIns="67500" rtlCol="0">
            <a:spAutoFit/>
          </a:bodyPr>
          <a:lstStyle/>
          <a:p>
            <a:pPr defTabSz="342900">
              <a:spcBef>
                <a:spcPts val="450"/>
              </a:spcBef>
              <a:defRPr/>
            </a:pPr>
            <a:r>
              <a:rPr lang="en-ZA" sz="1500" b="1" dirty="0">
                <a:solidFill>
                  <a:srgbClr val="F79646">
                    <a:lumMod val="75000"/>
                  </a:srgb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 OF FILLED POSTS: </a:t>
            </a:r>
          </a:p>
          <a:p>
            <a:pPr defTabSz="342900">
              <a:spcBef>
                <a:spcPts val="450"/>
              </a:spcBef>
              <a:defRPr/>
            </a:pPr>
            <a:r>
              <a:rPr lang="en-US" sz="1500" b="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88.1%</a:t>
            </a:r>
            <a:endParaRPr lang="en-US" sz="9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0" name="TextBox 39"/>
          <p:cNvSpPr txBox="1"/>
          <p:nvPr/>
        </p:nvSpPr>
        <p:spPr bwMode="auto">
          <a:xfrm>
            <a:off x="1524387" y="4602123"/>
            <a:ext cx="1475144" cy="892936"/>
          </a:xfrm>
          <a:prstGeom prst="rect">
            <a:avLst/>
          </a:prstGeom>
          <a:solidFill>
            <a:schemeClr val="accent6">
              <a:lumMod val="20000"/>
              <a:lumOff val="80000"/>
            </a:schemeClr>
          </a:solidFill>
          <a:ln w="9525">
            <a:noFill/>
            <a:miter lim="800000"/>
            <a:headEnd/>
            <a:tailEnd/>
          </a:ln>
        </p:spPr>
        <p:txBody>
          <a:bodyPr wrap="square" lIns="67500" tIns="67500" rIns="67500" bIns="67500" rtlCol="0">
            <a:spAutoFit/>
          </a:bodyPr>
          <a:lstStyle/>
          <a:p>
            <a:pPr defTabSz="342900">
              <a:spcBef>
                <a:spcPts val="450"/>
              </a:spcBef>
              <a:defRPr/>
            </a:pPr>
            <a:r>
              <a:rPr lang="en-ZA" sz="1500" b="1" dirty="0">
                <a:solidFill>
                  <a:srgbClr val="F79646">
                    <a:lumMod val="75000"/>
                  </a:srgb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VACANT POSTS</a:t>
            </a:r>
          </a:p>
          <a:p>
            <a:pPr defTabSz="342900">
              <a:spcBef>
                <a:spcPts val="450"/>
              </a:spcBef>
              <a:defRPr/>
            </a:pPr>
            <a:r>
              <a:rPr lang="en-US" sz="1500" b="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5</a:t>
            </a:r>
            <a:endParaRPr lang="en-US" sz="9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1" name="TextBox 40"/>
          <p:cNvSpPr txBox="1"/>
          <p:nvPr/>
        </p:nvSpPr>
        <p:spPr bwMode="auto">
          <a:xfrm>
            <a:off x="3059832" y="4602123"/>
            <a:ext cx="1674186" cy="892936"/>
          </a:xfrm>
          <a:prstGeom prst="rect">
            <a:avLst/>
          </a:prstGeom>
          <a:solidFill>
            <a:schemeClr val="accent6">
              <a:lumMod val="20000"/>
              <a:lumOff val="80000"/>
            </a:schemeClr>
          </a:solidFill>
          <a:ln w="9525">
            <a:noFill/>
            <a:miter lim="800000"/>
            <a:headEnd/>
            <a:tailEnd/>
          </a:ln>
        </p:spPr>
        <p:txBody>
          <a:bodyPr wrap="square" lIns="67500" tIns="67500" rIns="67500" bIns="67500" rtlCol="0">
            <a:spAutoFit/>
          </a:bodyPr>
          <a:lstStyle/>
          <a:p>
            <a:pPr defTabSz="342900">
              <a:spcBef>
                <a:spcPts val="450"/>
              </a:spcBef>
              <a:defRPr/>
            </a:pPr>
            <a:r>
              <a:rPr lang="en-ZA" sz="1500" b="1" dirty="0">
                <a:solidFill>
                  <a:srgbClr val="F79646">
                    <a:lumMod val="75000"/>
                  </a:srgb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VACANCY RATE </a:t>
            </a:r>
          </a:p>
          <a:p>
            <a:pPr defTabSz="342900">
              <a:spcBef>
                <a:spcPts val="450"/>
              </a:spcBef>
              <a:defRPr/>
            </a:pPr>
            <a:r>
              <a:rPr lang="en-US" sz="1500" b="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11.9%</a:t>
            </a:r>
            <a:endParaRPr lang="en-US" sz="9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3" name="AutoShape 2" descr="Image result for RECRUITMENT"/>
          <p:cNvSpPr>
            <a:spLocks noChangeAspect="1" noChangeArrowheads="1"/>
          </p:cNvSpPr>
          <p:nvPr/>
        </p:nvSpPr>
        <p:spPr bwMode="auto">
          <a:xfrm>
            <a:off x="3906224" y="3437647"/>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a:endParaRPr>
          </a:p>
        </p:txBody>
      </p:sp>
      <p:sp>
        <p:nvSpPr>
          <p:cNvPr id="5" name="AutoShape 4" descr="Image result for INTERNSHIP"/>
          <p:cNvSpPr>
            <a:spLocks noChangeAspect="1" noChangeArrowheads="1"/>
          </p:cNvSpPr>
          <p:nvPr/>
        </p:nvSpPr>
        <p:spPr bwMode="auto">
          <a:xfrm>
            <a:off x="1190625" y="748903"/>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a:endParaRPr>
          </a:p>
        </p:txBody>
      </p:sp>
      <p:sp>
        <p:nvSpPr>
          <p:cNvPr id="23" name="TextBox 22"/>
          <p:cNvSpPr txBox="1"/>
          <p:nvPr/>
        </p:nvSpPr>
        <p:spPr bwMode="auto">
          <a:xfrm>
            <a:off x="1475140" y="3551947"/>
            <a:ext cx="1524392" cy="892936"/>
          </a:xfrm>
          <a:prstGeom prst="rect">
            <a:avLst/>
          </a:prstGeom>
          <a:solidFill>
            <a:schemeClr val="accent6">
              <a:lumMod val="60000"/>
              <a:lumOff val="40000"/>
            </a:schemeClr>
          </a:solidFill>
          <a:ln w="9525">
            <a:noFill/>
            <a:miter lim="800000"/>
            <a:headEnd/>
            <a:tailEnd/>
          </a:ln>
        </p:spPr>
        <p:txBody>
          <a:bodyPr wrap="square" lIns="67500" tIns="67500" rIns="67500" bIns="67500" rtlCol="0">
            <a:spAutoFit/>
          </a:bodyPr>
          <a:lstStyle/>
          <a:p>
            <a:pPr defTabSz="342900">
              <a:spcBef>
                <a:spcPts val="450"/>
              </a:spcBef>
              <a:defRPr/>
            </a:pPr>
            <a:r>
              <a:rPr lang="en-ZA" sz="1500" b="1" dirty="0">
                <a:solidFill>
                  <a:srgbClr val="F79646">
                    <a:lumMod val="75000"/>
                  </a:srgb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FILLED POSTS: </a:t>
            </a:r>
          </a:p>
          <a:p>
            <a:pPr defTabSz="342900">
              <a:spcBef>
                <a:spcPts val="450"/>
              </a:spcBef>
              <a:defRPr/>
            </a:pPr>
            <a:r>
              <a:rPr lang="en-US" sz="1500" b="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37</a:t>
            </a:r>
            <a:endParaRPr lang="en-US" sz="9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 name="Title 3">
            <a:extLst>
              <a:ext uri="{FF2B5EF4-FFF2-40B4-BE49-F238E27FC236}">
                <a16:creationId xmlns:a16="http://schemas.microsoft.com/office/drawing/2014/main" xmlns="" id="{7B1314CB-6574-408C-8C13-CA950A16EA89}"/>
              </a:ext>
            </a:extLst>
          </p:cNvPr>
          <p:cNvSpPr>
            <a:spLocks noGrp="1"/>
          </p:cNvSpPr>
          <p:nvPr>
            <p:ph type="title"/>
          </p:nvPr>
        </p:nvSpPr>
        <p:spPr/>
        <p:txBody>
          <a:bodyPr/>
          <a:lstStyle/>
          <a:p>
            <a:pPr algn="ctr"/>
            <a:r>
              <a:rPr lang="en-ZA" sz="1800" dirty="0"/>
              <a:t>2021/22 Q4 Staff Establishment</a:t>
            </a:r>
          </a:p>
        </p:txBody>
      </p:sp>
      <p:sp>
        <p:nvSpPr>
          <p:cNvPr id="2" name="Slide Number Placeholder 1">
            <a:extLst>
              <a:ext uri="{FF2B5EF4-FFF2-40B4-BE49-F238E27FC236}">
                <a16:creationId xmlns:a16="http://schemas.microsoft.com/office/drawing/2014/main" xmlns="" id="{3C71C2E8-532A-4BE8-A4C7-8D2534526CD8}"/>
              </a:ext>
            </a:extLst>
          </p:cNvPr>
          <p:cNvSpPr>
            <a:spLocks noGrp="1"/>
          </p:cNvSpPr>
          <p:nvPr>
            <p:ph type="sldNum" sz="quarter" idx="12"/>
          </p:nvPr>
        </p:nvSpPr>
        <p:spPr/>
        <p:txBody>
          <a:bodyPr/>
          <a:lstStyle/>
          <a:p>
            <a:pPr>
              <a:defRPr/>
            </a:pPr>
            <a:fld id="{25E0BFFC-8D92-4980-80AF-4F6590FB2DB3}" type="slidenum">
              <a:rPr lang="en-US">
                <a:solidFill>
                  <a:prstClr val="black">
                    <a:tint val="75000"/>
                  </a:prstClr>
                </a:solidFill>
              </a:rPr>
              <a:pPr>
                <a:defRPr/>
              </a:pPr>
              <a:t>6</a:t>
            </a:fld>
            <a:endParaRPr lang="en-US" dirty="0">
              <a:solidFill>
                <a:prstClr val="black">
                  <a:tint val="75000"/>
                </a:prstClr>
              </a:solidFill>
            </a:endParaRPr>
          </a:p>
        </p:txBody>
      </p:sp>
      <p:pic>
        <p:nvPicPr>
          <p:cNvPr id="6" name="Picture 5">
            <a:extLst>
              <a:ext uri="{FF2B5EF4-FFF2-40B4-BE49-F238E27FC236}">
                <a16:creationId xmlns:a16="http://schemas.microsoft.com/office/drawing/2014/main" xmlns="" id="{37A8C9EB-4E19-4CC1-A8EB-5A964F0BCFFC}"/>
              </a:ext>
            </a:extLst>
          </p:cNvPr>
          <p:cNvPicPr>
            <a:picLocks noChangeAspect="1"/>
          </p:cNvPicPr>
          <p:nvPr/>
        </p:nvPicPr>
        <p:blipFill>
          <a:blip r:embed="rId2" cstate="print"/>
          <a:stretch>
            <a:fillRect/>
          </a:stretch>
        </p:blipFill>
        <p:spPr>
          <a:xfrm>
            <a:off x="1391829" y="2330640"/>
            <a:ext cx="1777592" cy="1035844"/>
          </a:xfrm>
          <a:prstGeom prst="rect">
            <a:avLst/>
          </a:prstGeom>
          <a:solidFill>
            <a:schemeClr val="accent6">
              <a:lumMod val="75000"/>
            </a:schemeClr>
          </a:solidFill>
        </p:spPr>
      </p:pic>
      <p:sp>
        <p:nvSpPr>
          <p:cNvPr id="25" name="TextBox 24">
            <a:extLst>
              <a:ext uri="{FF2B5EF4-FFF2-40B4-BE49-F238E27FC236}">
                <a16:creationId xmlns:a16="http://schemas.microsoft.com/office/drawing/2014/main" xmlns="" id="{FFE7B6F4-E1E2-4D9F-862E-27DDA3296D32}"/>
              </a:ext>
            </a:extLst>
          </p:cNvPr>
          <p:cNvSpPr txBox="1"/>
          <p:nvPr/>
        </p:nvSpPr>
        <p:spPr bwMode="auto">
          <a:xfrm>
            <a:off x="5009179" y="2206450"/>
            <a:ext cx="2742995" cy="892936"/>
          </a:xfrm>
          <a:prstGeom prst="rect">
            <a:avLst/>
          </a:prstGeom>
          <a:solidFill>
            <a:srgbClr val="FFC000">
              <a:alpha val="59000"/>
            </a:srgbClr>
          </a:solidFill>
          <a:ln w="9525">
            <a:noFill/>
            <a:miter lim="800000"/>
            <a:headEnd/>
            <a:tailEnd/>
          </a:ln>
        </p:spPr>
        <p:txBody>
          <a:bodyPr wrap="square" lIns="67500" tIns="67500" rIns="67500" bIns="67500" rtlCol="0">
            <a:spAutoFit/>
          </a:bodyPr>
          <a:lstStyle/>
          <a:p>
            <a:pPr defTabSz="342900">
              <a:spcBef>
                <a:spcPts val="450"/>
              </a:spcBef>
              <a:defRPr/>
            </a:pPr>
            <a:r>
              <a:rPr lang="en-GB" sz="1500" b="1" dirty="0">
                <a:solidFill>
                  <a:srgbClr val="F79646">
                    <a:lumMod val="75000"/>
                  </a:srgb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FIXED TERM AND SECONDED STAFF</a:t>
            </a:r>
            <a:r>
              <a:rPr lang="en-ZA" sz="1500" b="1" dirty="0">
                <a:solidFill>
                  <a:srgbClr val="F79646">
                    <a:lumMod val="75000"/>
                  </a:srgb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 </a:t>
            </a:r>
          </a:p>
          <a:p>
            <a:pPr defTabSz="342900">
              <a:spcBef>
                <a:spcPts val="450"/>
              </a:spcBef>
              <a:defRPr/>
            </a:pPr>
            <a:r>
              <a:rPr lang="en-US" sz="1500" b="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1</a:t>
            </a:r>
            <a:endParaRPr lang="en-US" sz="9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26" name="TextBox 25">
            <a:extLst>
              <a:ext uri="{FF2B5EF4-FFF2-40B4-BE49-F238E27FC236}">
                <a16:creationId xmlns:a16="http://schemas.microsoft.com/office/drawing/2014/main" xmlns="" id="{6592B17C-09B8-4F9C-93A7-244FE157B275}"/>
              </a:ext>
            </a:extLst>
          </p:cNvPr>
          <p:cNvSpPr txBox="1"/>
          <p:nvPr/>
        </p:nvSpPr>
        <p:spPr>
          <a:xfrm>
            <a:off x="5009179" y="3327509"/>
            <a:ext cx="2749177" cy="323165"/>
          </a:xfrm>
          <a:prstGeom prst="rect">
            <a:avLst/>
          </a:prstGeom>
          <a:solidFill>
            <a:schemeClr val="accent6">
              <a:lumMod val="75000"/>
            </a:schemeClr>
          </a:solidFill>
        </p:spPr>
        <p:txBody>
          <a:bodyPr wrap="square" rtlCol="0">
            <a:spAutoFit/>
          </a:bodyPr>
          <a:lstStyle/>
          <a:p>
            <a:pPr algn="ctr" defTabSz="342900">
              <a:defRPr/>
            </a:pPr>
            <a:r>
              <a:rPr lang="en-ZA" sz="1500" b="1" kern="0" dirty="0">
                <a:solidFill>
                  <a:prstClr val="white"/>
                </a:solidFill>
                <a:latin typeface="Arial" panose="020B0604020202020204" pitchFamily="34" charset="0"/>
                <a:cs typeface="Arial" panose="020B0604020202020204" pitchFamily="34" charset="0"/>
              </a:rPr>
              <a:t>LEADERSHIP</a:t>
            </a:r>
          </a:p>
        </p:txBody>
      </p:sp>
      <p:sp>
        <p:nvSpPr>
          <p:cNvPr id="27" name="TextBox 26">
            <a:extLst>
              <a:ext uri="{FF2B5EF4-FFF2-40B4-BE49-F238E27FC236}">
                <a16:creationId xmlns:a16="http://schemas.microsoft.com/office/drawing/2014/main" xmlns="" id="{95FA7B0E-8A6F-40F5-BF2B-50A8E0926226}"/>
              </a:ext>
            </a:extLst>
          </p:cNvPr>
          <p:cNvSpPr txBox="1"/>
          <p:nvPr/>
        </p:nvSpPr>
        <p:spPr bwMode="auto">
          <a:xfrm>
            <a:off x="5002997" y="3698840"/>
            <a:ext cx="2749177" cy="957056"/>
          </a:xfrm>
          <a:prstGeom prst="rect">
            <a:avLst/>
          </a:prstGeom>
          <a:solidFill>
            <a:srgbClr val="FFFF00">
              <a:alpha val="43000"/>
            </a:srgbClr>
          </a:solidFill>
          <a:ln w="9525">
            <a:noFill/>
            <a:miter lim="800000"/>
            <a:headEnd/>
            <a:tailEnd/>
          </a:ln>
        </p:spPr>
        <p:txBody>
          <a:bodyPr wrap="square" lIns="67500" tIns="67500" rIns="67500" bIns="67500" rtlCol="0">
            <a:spAutoFit/>
          </a:bodyPr>
          <a:lstStyle/>
          <a:p>
            <a:pPr defTabSz="342900">
              <a:spcBef>
                <a:spcPts val="450"/>
              </a:spcBef>
              <a:defRPr/>
            </a:pPr>
            <a:r>
              <a:rPr lang="en-ZA" sz="1500" b="1" dirty="0">
                <a:solidFill>
                  <a:srgbClr val="F79646">
                    <a:lumMod val="75000"/>
                  </a:srgb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EXECUTIVE COMMITTEE</a:t>
            </a:r>
          </a:p>
          <a:p>
            <a:pPr defTabSz="342900">
              <a:spcBef>
                <a:spcPts val="450"/>
              </a:spcBef>
              <a:defRPr/>
            </a:pPr>
            <a:r>
              <a:rPr lang="en-ZA" sz="1500" b="1" kern="0" dirty="0">
                <a:solidFill>
                  <a:prstClr val="black">
                    <a:lumMod val="65000"/>
                    <a:lumOff val="3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APPROVED: </a:t>
            </a:r>
            <a:r>
              <a:rPr lang="en-ZA" sz="1500" b="1"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a:t>
            </a:r>
            <a:r>
              <a:rPr lang="en-ZA" sz="1500" b="1" kern="0" dirty="0">
                <a:solidFill>
                  <a:prstClr val="black">
                    <a:lumMod val="65000"/>
                    <a:lumOff val="3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defTabSz="342900">
              <a:spcBef>
                <a:spcPts val="450"/>
              </a:spcBef>
              <a:defRPr/>
            </a:pPr>
            <a:r>
              <a:rPr lang="en-ZA" sz="1500" b="1" kern="0" dirty="0">
                <a:solidFill>
                  <a:prstClr val="black">
                    <a:lumMod val="65000"/>
                    <a:lumOff val="3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FILLED : </a:t>
            </a:r>
            <a:r>
              <a:rPr lang="en-ZA" sz="1500" b="1"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n-ZA" sz="1500" b="1" kern="0" dirty="0">
                <a:solidFill>
                  <a:prstClr val="black">
                    <a:lumMod val="65000"/>
                    <a:lumOff val="3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28" name="TextBox 27">
            <a:extLst>
              <a:ext uri="{FF2B5EF4-FFF2-40B4-BE49-F238E27FC236}">
                <a16:creationId xmlns:a16="http://schemas.microsoft.com/office/drawing/2014/main" xmlns="" id="{DD55F69F-3651-46D2-9693-7AEE8B8AD25C}"/>
              </a:ext>
            </a:extLst>
          </p:cNvPr>
          <p:cNvSpPr txBox="1"/>
          <p:nvPr/>
        </p:nvSpPr>
        <p:spPr bwMode="auto">
          <a:xfrm>
            <a:off x="5009179" y="4714321"/>
            <a:ext cx="2749177" cy="957056"/>
          </a:xfrm>
          <a:prstGeom prst="rect">
            <a:avLst/>
          </a:prstGeom>
          <a:solidFill>
            <a:srgbClr val="FFFF00">
              <a:alpha val="43000"/>
            </a:srgbClr>
          </a:solidFill>
          <a:ln w="9525">
            <a:noFill/>
            <a:miter lim="800000"/>
            <a:headEnd/>
            <a:tailEnd/>
          </a:ln>
        </p:spPr>
        <p:txBody>
          <a:bodyPr wrap="square" lIns="67500" tIns="67500" rIns="67500" bIns="67500" rtlCol="0">
            <a:spAutoFit/>
          </a:bodyPr>
          <a:lstStyle/>
          <a:p>
            <a:pPr defTabSz="342900">
              <a:spcBef>
                <a:spcPts val="450"/>
              </a:spcBef>
              <a:defRPr/>
            </a:pPr>
            <a:r>
              <a:rPr lang="en-ZA" sz="1500" b="1" dirty="0">
                <a:solidFill>
                  <a:srgbClr val="F79646">
                    <a:lumMod val="75000"/>
                  </a:srgb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MANAGEMENT</a:t>
            </a:r>
          </a:p>
          <a:p>
            <a:pPr defTabSz="342900">
              <a:spcBef>
                <a:spcPts val="450"/>
              </a:spcBef>
              <a:defRPr/>
            </a:pPr>
            <a:r>
              <a:rPr lang="en-ZA" sz="1500" b="1" kern="0" dirty="0">
                <a:solidFill>
                  <a:prstClr val="black">
                    <a:lumMod val="65000"/>
                    <a:lumOff val="3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APPROVED: </a:t>
            </a:r>
            <a:r>
              <a:rPr lang="en-ZA" sz="1500" b="1"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a:t>
            </a:r>
            <a:r>
              <a:rPr lang="en-ZA" sz="1500" b="1" kern="0" dirty="0">
                <a:solidFill>
                  <a:prstClr val="black">
                    <a:lumMod val="65000"/>
                    <a:lumOff val="3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defTabSz="342900">
              <a:spcBef>
                <a:spcPts val="450"/>
              </a:spcBef>
              <a:defRPr/>
            </a:pPr>
            <a:r>
              <a:rPr lang="en-ZA" sz="1500" b="1" kern="0" dirty="0">
                <a:solidFill>
                  <a:prstClr val="black">
                    <a:lumMod val="65000"/>
                    <a:lumOff val="3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FILLED : </a:t>
            </a:r>
            <a:r>
              <a:rPr lang="en-ZA" sz="1500" b="1"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08</a:t>
            </a:r>
            <a:endParaRPr lang="en-ZA" sz="1500" b="1" kern="0" dirty="0">
              <a:solidFill>
                <a:prstClr val="black">
                  <a:lumMod val="65000"/>
                  <a:lumOff val="3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26561716"/>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CB749F2-252E-4602-8AF9-FF0216DD90CB}"/>
              </a:ext>
            </a:extLst>
          </p:cNvPr>
          <p:cNvSpPr>
            <a:spLocks noGrp="1"/>
          </p:cNvSpPr>
          <p:nvPr>
            <p:ph type="title"/>
          </p:nvPr>
        </p:nvSpPr>
        <p:spPr/>
        <p:txBody>
          <a:bodyPr/>
          <a:lstStyle/>
          <a:p>
            <a:pPr algn="ctr"/>
            <a:r>
              <a:rPr lang="en-ZA" sz="1800" dirty="0">
                <a:solidFill>
                  <a:prstClr val="black"/>
                </a:solidFill>
              </a:rPr>
              <a:t>2021/22 Q3</a:t>
            </a:r>
            <a:r>
              <a:rPr lang="en-ZA" sz="1800" dirty="0"/>
              <a:t> Staff Establishment per Occupational Classification </a:t>
            </a:r>
          </a:p>
        </p:txBody>
      </p:sp>
      <p:sp>
        <p:nvSpPr>
          <p:cNvPr id="3" name="Slide Number Placeholder 2">
            <a:extLst>
              <a:ext uri="{FF2B5EF4-FFF2-40B4-BE49-F238E27FC236}">
                <a16:creationId xmlns:a16="http://schemas.microsoft.com/office/drawing/2014/main" xmlns="" id="{2ABC1E49-2414-4BD4-95D5-036228A3D3E4}"/>
              </a:ext>
            </a:extLst>
          </p:cNvPr>
          <p:cNvSpPr>
            <a:spLocks noGrp="1"/>
          </p:cNvSpPr>
          <p:nvPr>
            <p:ph type="sldNum" sz="quarter" idx="12"/>
          </p:nvPr>
        </p:nvSpPr>
        <p:spPr>
          <a:xfrm>
            <a:off x="6192180" y="5643247"/>
            <a:ext cx="1600200" cy="273844"/>
          </a:xfrm>
        </p:spPr>
        <p:txBody>
          <a:bodyPr/>
          <a:lstStyle/>
          <a:p>
            <a:pPr>
              <a:defRPr/>
            </a:pPr>
            <a:fld id="{25E0BFFC-8D92-4980-80AF-4F6590FB2DB3}" type="slidenum">
              <a:rPr lang="en-US" smtClean="0">
                <a:solidFill>
                  <a:prstClr val="black">
                    <a:tint val="75000"/>
                  </a:prstClr>
                </a:solidFill>
              </a:rPr>
              <a:pPr>
                <a:defRPr/>
              </a:pPr>
              <a:t>7</a:t>
            </a:fld>
            <a:endParaRPr lang="en-US" dirty="0">
              <a:solidFill>
                <a:prstClr val="black">
                  <a:tint val="75000"/>
                </a:prstClr>
              </a:solidFill>
            </a:endParaRPr>
          </a:p>
        </p:txBody>
      </p:sp>
      <p:graphicFrame>
        <p:nvGraphicFramePr>
          <p:cNvPr id="2" name="Table 1">
            <a:extLst>
              <a:ext uri="{FF2B5EF4-FFF2-40B4-BE49-F238E27FC236}">
                <a16:creationId xmlns:a16="http://schemas.microsoft.com/office/drawing/2014/main" xmlns="" id="{AB1FEF8E-01A8-4185-93F1-F0F0F98B93AF}"/>
              </a:ext>
            </a:extLst>
          </p:cNvPr>
          <p:cNvGraphicFramePr>
            <a:graphicFrameLocks noGrp="1"/>
          </p:cNvGraphicFramePr>
          <p:nvPr>
            <p:extLst>
              <p:ext uri="{D42A27DB-BD31-4B8C-83A1-F6EECF244321}">
                <p14:modId xmlns:p14="http://schemas.microsoft.com/office/powerpoint/2010/main" xmlns="" val="2514114525"/>
              </p:ext>
            </p:extLst>
          </p:nvPr>
        </p:nvGraphicFramePr>
        <p:xfrm>
          <a:off x="899592" y="1283082"/>
          <a:ext cx="7704856" cy="4360300"/>
        </p:xfrm>
        <a:graphic>
          <a:graphicData uri="http://schemas.openxmlformats.org/drawingml/2006/table">
            <a:tbl>
              <a:tblPr firstRow="1" firstCol="1" bandRow="1"/>
              <a:tblGrid>
                <a:gridCol w="1982086">
                  <a:extLst>
                    <a:ext uri="{9D8B030D-6E8A-4147-A177-3AD203B41FA5}">
                      <a16:colId xmlns:a16="http://schemas.microsoft.com/office/drawing/2014/main" xmlns="" val="1201953740"/>
                    </a:ext>
                  </a:extLst>
                </a:gridCol>
                <a:gridCol w="1428418">
                  <a:extLst>
                    <a:ext uri="{9D8B030D-6E8A-4147-A177-3AD203B41FA5}">
                      <a16:colId xmlns:a16="http://schemas.microsoft.com/office/drawing/2014/main" xmlns="" val="1259887611"/>
                    </a:ext>
                  </a:extLst>
                </a:gridCol>
                <a:gridCol w="2458735">
                  <a:extLst>
                    <a:ext uri="{9D8B030D-6E8A-4147-A177-3AD203B41FA5}">
                      <a16:colId xmlns:a16="http://schemas.microsoft.com/office/drawing/2014/main" xmlns="" val="2575256893"/>
                    </a:ext>
                  </a:extLst>
                </a:gridCol>
                <a:gridCol w="1835617">
                  <a:extLst>
                    <a:ext uri="{9D8B030D-6E8A-4147-A177-3AD203B41FA5}">
                      <a16:colId xmlns:a16="http://schemas.microsoft.com/office/drawing/2014/main" xmlns="" val="4197717532"/>
                    </a:ext>
                  </a:extLst>
                </a:gridCol>
              </a:tblGrid>
              <a:tr h="917025">
                <a:tc>
                  <a:txBody>
                    <a:bodyPr/>
                    <a:lstStyle/>
                    <a:p>
                      <a:pPr>
                        <a:lnSpc>
                          <a:spcPct val="115000"/>
                        </a:lnSpc>
                      </a:pPr>
                      <a:r>
                        <a:rPr lang="en-US" sz="1200" b="1" dirty="0">
                          <a:effectLst/>
                          <a:latin typeface="Arial" panose="020B0604020202020204" pitchFamily="34" charset="0"/>
                          <a:ea typeface="Times New Roman" panose="02020603050405020304" pitchFamily="18" charset="0"/>
                          <a:cs typeface="Arial" panose="020B0604020202020204" pitchFamily="34" charset="0"/>
                        </a:rPr>
                        <a:t>Occupational </a:t>
                      </a:r>
                    </a:p>
                    <a:p>
                      <a:pPr>
                        <a:lnSpc>
                          <a:spcPct val="115000"/>
                        </a:lnSpc>
                      </a:pPr>
                      <a:r>
                        <a:rPr lang="en-US" sz="1200" b="1" dirty="0">
                          <a:effectLst/>
                          <a:latin typeface="Arial" panose="020B0604020202020204" pitchFamily="34" charset="0"/>
                          <a:ea typeface="Times New Roman" panose="02020603050405020304" pitchFamily="18" charset="0"/>
                          <a:cs typeface="Arial" panose="020B0604020202020204" pitchFamily="34" charset="0"/>
                        </a:rPr>
                        <a:t>levels</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a:txBody>
                    <a:bodyPr/>
                    <a:lstStyle/>
                    <a:p>
                      <a:pPr>
                        <a:lnSpc>
                          <a:spcPct val="115000"/>
                        </a:lnSpc>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Approved headcount</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a:txBody>
                    <a:bodyPr/>
                    <a:lstStyle/>
                    <a:p>
                      <a:pPr>
                        <a:lnSpc>
                          <a:spcPct val="115000"/>
                        </a:lnSpc>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3 2021/22</a:t>
                      </a:r>
                      <a:b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(Permanent)</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a:txBody>
                    <a:bodyPr/>
                    <a:lstStyle/>
                    <a:p>
                      <a:pPr>
                        <a:lnSpc>
                          <a:spcPct val="115000"/>
                        </a:lnSpc>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Fixed Term and Seconded</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xmlns="" val="3922687384"/>
                  </a:ext>
                </a:extLst>
              </a:tr>
              <a:tr h="492488">
                <a:tc>
                  <a:txBody>
                    <a:bodyPr/>
                    <a:lstStyle/>
                    <a:p>
                      <a:pPr>
                        <a:lnSpc>
                          <a:spcPct val="115000"/>
                        </a:lnSpc>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Top Management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4290" marB="3429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rgbClr val="F79646"/>
                    </a:solidFill>
                  </a:tcPr>
                </a:tc>
                <a:tc>
                  <a:txBody>
                    <a:bodyPr/>
                    <a:lstStyle/>
                    <a:p>
                      <a:pPr algn="ctr">
                        <a:lnSpc>
                          <a:spcPct val="115000"/>
                        </a:lnSpc>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4290" marB="3429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15000"/>
                        </a:lnSpc>
                      </a:pPr>
                      <a:r>
                        <a:rPr lang="en-US" sz="1200" dirty="0">
                          <a:solidFill>
                            <a:srgbClr val="000000"/>
                          </a:solidFill>
                          <a:effectLst/>
                          <a:latin typeface="Arial" panose="020B0604020202020204" pitchFamily="34" charset="0"/>
                          <a:ea typeface="Gulim" panose="020B0600000101010101" pitchFamily="34" charset="-127"/>
                          <a:cs typeface="Arial" panose="020B0604020202020204" pitchFamily="34" charset="0"/>
                        </a:rPr>
                        <a:t>4</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15000"/>
                        </a:lnSpc>
                      </a:pPr>
                      <a:r>
                        <a:rPr lang="en-US" sz="1200">
                          <a:effectLst/>
                          <a:latin typeface="Arial" panose="020B0604020202020204" pitchFamily="34" charset="0"/>
                          <a:ea typeface="Gulim" panose="020B0600000101010101" pitchFamily="34" charset="-127"/>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extLst>
                  <a:ext uri="{0D108BD9-81ED-4DB2-BD59-A6C34878D82A}">
                    <a16:rowId xmlns:a16="http://schemas.microsoft.com/office/drawing/2014/main" xmlns="" val="4023357452"/>
                  </a:ext>
                </a:extLst>
              </a:tr>
              <a:tr h="492488">
                <a:tc>
                  <a:txBody>
                    <a:bodyPr/>
                    <a:lstStyle/>
                    <a:p>
                      <a:pPr>
                        <a:lnSpc>
                          <a:spcPct val="115000"/>
                        </a:lnSpc>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Management </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4290" marB="3429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F79646"/>
                    </a:solidFill>
                  </a:tcPr>
                </a:tc>
                <a:tc>
                  <a:txBody>
                    <a:bodyPr/>
                    <a:lstStyle/>
                    <a:p>
                      <a:pPr algn="ctr">
                        <a:lnSpc>
                          <a:spcPct val="115000"/>
                        </a:lnSpc>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4290" marB="3429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a:lnSpc>
                          <a:spcPct val="115000"/>
                        </a:lnSpc>
                      </a:pPr>
                      <a:r>
                        <a:rPr lang="en-US" sz="1200" dirty="0">
                          <a:solidFill>
                            <a:srgbClr val="000000"/>
                          </a:solidFill>
                          <a:effectLst/>
                          <a:latin typeface="Arial" panose="020B0604020202020204" pitchFamily="34" charset="0"/>
                          <a:ea typeface="Gulim" panose="020B0600000101010101" pitchFamily="34" charset="-127"/>
                          <a:cs typeface="Arial" panose="020B0604020202020204" pitchFamily="34" charset="0"/>
                        </a:rPr>
                        <a:t>8</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a:lnSpc>
                          <a:spcPct val="115000"/>
                        </a:lnSpc>
                      </a:pPr>
                      <a:r>
                        <a:rPr lang="en-US" sz="1200">
                          <a:effectLst/>
                          <a:latin typeface="Arial" panose="020B0604020202020204" pitchFamily="34" charset="0"/>
                          <a:ea typeface="Gulim" panose="020B0600000101010101" pitchFamily="34" charset="-127"/>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extLst>
                  <a:ext uri="{0D108BD9-81ED-4DB2-BD59-A6C34878D82A}">
                    <a16:rowId xmlns:a16="http://schemas.microsoft.com/office/drawing/2014/main" xmlns="" val="1246436316"/>
                  </a:ext>
                </a:extLst>
              </a:tr>
              <a:tr h="879462">
                <a:tc>
                  <a:txBody>
                    <a:bodyPr/>
                    <a:lstStyle/>
                    <a:p>
                      <a:pPr fontAlgn="ctr">
                        <a:lnSpc>
                          <a:spcPct val="115000"/>
                        </a:lnSpc>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Professional qualified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4290" marB="3429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F79646"/>
                    </a:solidFill>
                  </a:tcPr>
                </a:tc>
                <a:tc>
                  <a:txBody>
                    <a:bodyPr/>
                    <a:lstStyle/>
                    <a:p>
                      <a:pPr algn="ctr">
                        <a:lnSpc>
                          <a:spcPct val="115000"/>
                        </a:lnSpc>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4290" marB="3429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15000"/>
                        </a:lnSpc>
                      </a:pPr>
                      <a:r>
                        <a:rPr lang="en-US" sz="1200" dirty="0">
                          <a:solidFill>
                            <a:srgbClr val="000000"/>
                          </a:solidFill>
                          <a:effectLst/>
                          <a:latin typeface="Arial" panose="020B0604020202020204" pitchFamily="34" charset="0"/>
                          <a:ea typeface="Gulim" panose="020B0600000101010101" pitchFamily="34" charset="-127"/>
                          <a:cs typeface="Arial" panose="020B0604020202020204" pitchFamily="34" charset="0"/>
                        </a:rPr>
                        <a:t>20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15000"/>
                        </a:lnSpc>
                      </a:pPr>
                      <a:r>
                        <a:rPr lang="en-US" sz="1200" dirty="0">
                          <a:effectLst/>
                          <a:latin typeface="Arial" panose="020B0604020202020204" pitchFamily="34" charset="0"/>
                          <a:ea typeface="Gulim" panose="020B0600000101010101" pitchFamily="34" charset="-127"/>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extLst>
                  <a:ext uri="{0D108BD9-81ED-4DB2-BD59-A6C34878D82A}">
                    <a16:rowId xmlns:a16="http://schemas.microsoft.com/office/drawing/2014/main" xmlns="" val="1993462295"/>
                  </a:ext>
                </a:extLst>
              </a:tr>
              <a:tr h="526279">
                <a:tc>
                  <a:txBody>
                    <a:bodyPr/>
                    <a:lstStyle/>
                    <a:p>
                      <a:pPr fontAlgn="ctr">
                        <a:lnSpc>
                          <a:spcPct val="115000"/>
                        </a:lnSpc>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Skilled level </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4290" marB="3429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F79646"/>
                    </a:solidFill>
                  </a:tcPr>
                </a:tc>
                <a:tc>
                  <a:txBody>
                    <a:bodyPr/>
                    <a:lstStyle/>
                    <a:p>
                      <a:pPr algn="ctr" fontAlgn="ctr">
                        <a:lnSpc>
                          <a:spcPct val="115000"/>
                        </a:lnSpc>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4290" marB="3429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fontAlgn="ctr">
                        <a:lnSpc>
                          <a:spcPct val="115000"/>
                        </a:lnSpc>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fontAlgn="ctr">
                        <a:lnSpc>
                          <a:spcPct val="115000"/>
                        </a:lnSpc>
                      </a:pPr>
                      <a:r>
                        <a:rPr lang="en-US" sz="1200" dirty="0">
                          <a:effectLst/>
                          <a:latin typeface="Arial" panose="020B0604020202020204" pitchFamily="34" charset="0"/>
                          <a:ea typeface="Times New Roman" panose="02020603050405020304" pitchFamily="18" charset="0"/>
                          <a:cs typeface="Arial" panose="020B0604020202020204" pitchFamily="34" charset="0"/>
                        </a:rPr>
                        <a:t>1 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extLst>
                  <a:ext uri="{0D108BD9-81ED-4DB2-BD59-A6C34878D82A}">
                    <a16:rowId xmlns:a16="http://schemas.microsoft.com/office/drawing/2014/main" xmlns="" val="2075554114"/>
                  </a:ext>
                </a:extLst>
              </a:tr>
              <a:tr h="526279">
                <a:tc>
                  <a:txBody>
                    <a:bodyPr/>
                    <a:lstStyle/>
                    <a:p>
                      <a:pPr fontAlgn="ctr">
                        <a:lnSpc>
                          <a:spcPct val="115000"/>
                        </a:lnSpc>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Semi-skilled (1-5)</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4290" marB="3429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F79646"/>
                    </a:solidFill>
                  </a:tcPr>
                </a:tc>
                <a:tc>
                  <a:txBody>
                    <a:bodyPr/>
                    <a:lstStyle/>
                    <a:p>
                      <a:pPr algn="ctr" fontAlgn="ctr">
                        <a:lnSpc>
                          <a:spcPct val="115000"/>
                        </a:lnSpc>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4290" marB="3429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fontAlgn="ctr">
                        <a:lnSpc>
                          <a:spcPct val="115000"/>
                        </a:lnSpc>
                      </a:pPr>
                      <a:r>
                        <a:rPr lang="en-US" sz="1200" dirty="0">
                          <a:solidFill>
                            <a:srgbClr val="000000"/>
                          </a:solidFill>
                          <a:effectLst/>
                          <a:latin typeface="Arial" panose="020B0604020202020204" pitchFamily="34" charset="0"/>
                          <a:ea typeface="Gulim" panose="020B0600000101010101" pitchFamily="34" charset="-127"/>
                          <a:cs typeface="Arial" panose="020B0604020202020204" pitchFamily="34" charset="0"/>
                        </a:rPr>
                        <a:t>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fontAlgn="ctr">
                        <a:lnSpc>
                          <a:spcPct val="115000"/>
                        </a:lnSpc>
                      </a:pP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extLst>
                  <a:ext uri="{0D108BD9-81ED-4DB2-BD59-A6C34878D82A}">
                    <a16:rowId xmlns:a16="http://schemas.microsoft.com/office/drawing/2014/main" xmlns="" val="2213340329"/>
                  </a:ext>
                </a:extLst>
              </a:tr>
              <a:tr h="526279">
                <a:tc>
                  <a:txBody>
                    <a:bodyPr/>
                    <a:lstStyle/>
                    <a:p>
                      <a:pPr fontAlgn="ctr">
                        <a:lnSpc>
                          <a:spcPct val="115000"/>
                        </a:lnSpc>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Total</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4290" marB="3429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79646"/>
                    </a:solidFill>
                  </a:tcPr>
                </a:tc>
                <a:tc>
                  <a:txBody>
                    <a:bodyPr/>
                    <a:lstStyle/>
                    <a:p>
                      <a:pPr algn="ctr" fontAlgn="ctr">
                        <a:lnSpc>
                          <a:spcPct val="115000"/>
                        </a:lnSpc>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4290" marB="3429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fontAlgn="ctr">
                        <a:lnSpc>
                          <a:spcPct val="115000"/>
                        </a:lnSpc>
                      </a:pPr>
                      <a:r>
                        <a:rPr lang="en-US" sz="1200" b="1" dirty="0">
                          <a:solidFill>
                            <a:srgbClr val="000000"/>
                          </a:solidFill>
                          <a:effectLst/>
                          <a:latin typeface="Arial" panose="020B0604020202020204" pitchFamily="34" charset="0"/>
                          <a:ea typeface="Gulim" panose="020B0600000101010101" pitchFamily="34" charset="-127"/>
                          <a:cs typeface="Arial" panose="020B0604020202020204" pitchFamily="34" charset="0"/>
                        </a:rPr>
                        <a:t>37</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fontAlgn="ctr">
                        <a:lnSpc>
                          <a:spcPct val="115000"/>
                        </a:lnSpc>
                      </a:pPr>
                      <a:r>
                        <a:rPr lang="en-ZA" sz="1200" dirty="0">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extLst>
                  <a:ext uri="{0D108BD9-81ED-4DB2-BD59-A6C34878D82A}">
                    <a16:rowId xmlns:a16="http://schemas.microsoft.com/office/drawing/2014/main" xmlns="" val="1623513144"/>
                  </a:ext>
                </a:extLst>
              </a:tr>
            </a:tbl>
          </a:graphicData>
        </a:graphic>
      </p:graphicFrame>
    </p:spTree>
    <p:extLst>
      <p:ext uri="{BB962C8B-B14F-4D97-AF65-F5344CB8AC3E}">
        <p14:creationId xmlns:p14="http://schemas.microsoft.com/office/powerpoint/2010/main" xmlns="" val="3546790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CB749F2-252E-4602-8AF9-FF0216DD90CB}"/>
              </a:ext>
            </a:extLst>
          </p:cNvPr>
          <p:cNvSpPr>
            <a:spLocks noGrp="1"/>
          </p:cNvSpPr>
          <p:nvPr>
            <p:ph type="title"/>
          </p:nvPr>
        </p:nvSpPr>
        <p:spPr/>
        <p:txBody>
          <a:bodyPr/>
          <a:lstStyle/>
          <a:p>
            <a:pPr algn="ctr"/>
            <a:r>
              <a:rPr lang="en-ZA" sz="1800" dirty="0"/>
              <a:t>2021/22 Q4  Staff Establishment per Occupational Classification </a:t>
            </a:r>
          </a:p>
        </p:txBody>
      </p:sp>
      <p:sp>
        <p:nvSpPr>
          <p:cNvPr id="3" name="Slide Number Placeholder 2">
            <a:extLst>
              <a:ext uri="{FF2B5EF4-FFF2-40B4-BE49-F238E27FC236}">
                <a16:creationId xmlns:a16="http://schemas.microsoft.com/office/drawing/2014/main" xmlns="" id="{2ABC1E49-2414-4BD4-95D5-036228A3D3E4}"/>
              </a:ext>
            </a:extLst>
          </p:cNvPr>
          <p:cNvSpPr>
            <a:spLocks noGrp="1"/>
          </p:cNvSpPr>
          <p:nvPr>
            <p:ph type="sldNum" sz="quarter" idx="12"/>
          </p:nvPr>
        </p:nvSpPr>
        <p:spPr/>
        <p:txBody>
          <a:bodyPr/>
          <a:lstStyle/>
          <a:p>
            <a:pPr>
              <a:defRPr/>
            </a:pPr>
            <a:fld id="{25E0BFFC-8D92-4980-80AF-4F6590FB2DB3}" type="slidenum">
              <a:rPr lang="en-US">
                <a:solidFill>
                  <a:prstClr val="black">
                    <a:tint val="75000"/>
                  </a:prstClr>
                </a:solidFill>
              </a:rPr>
              <a:pPr>
                <a:defRPr/>
              </a:pPr>
              <a:t>8</a:t>
            </a:fld>
            <a:endParaRPr lang="en-US" dirty="0">
              <a:solidFill>
                <a:prstClr val="black">
                  <a:tint val="75000"/>
                </a:prstClr>
              </a:solidFill>
            </a:endParaRPr>
          </a:p>
        </p:txBody>
      </p:sp>
      <p:graphicFrame>
        <p:nvGraphicFramePr>
          <p:cNvPr id="4" name="Table 3">
            <a:extLst>
              <a:ext uri="{FF2B5EF4-FFF2-40B4-BE49-F238E27FC236}">
                <a16:creationId xmlns:a16="http://schemas.microsoft.com/office/drawing/2014/main" xmlns="" id="{5D69E2CB-AA33-408A-8FE2-0C35558FA17C}"/>
              </a:ext>
            </a:extLst>
          </p:cNvPr>
          <p:cNvGraphicFramePr>
            <a:graphicFrameLocks noGrp="1"/>
          </p:cNvGraphicFramePr>
          <p:nvPr>
            <p:extLst>
              <p:ext uri="{D42A27DB-BD31-4B8C-83A1-F6EECF244321}">
                <p14:modId xmlns:p14="http://schemas.microsoft.com/office/powerpoint/2010/main" xmlns="" val="2139430149"/>
              </p:ext>
            </p:extLst>
          </p:nvPr>
        </p:nvGraphicFramePr>
        <p:xfrm>
          <a:off x="611561" y="1628801"/>
          <a:ext cx="7920880" cy="4320480"/>
        </p:xfrm>
        <a:graphic>
          <a:graphicData uri="http://schemas.openxmlformats.org/drawingml/2006/table">
            <a:tbl>
              <a:tblPr firstRow="1" firstCol="1" bandRow="1"/>
              <a:tblGrid>
                <a:gridCol w="2037658">
                  <a:extLst>
                    <a:ext uri="{9D8B030D-6E8A-4147-A177-3AD203B41FA5}">
                      <a16:colId xmlns:a16="http://schemas.microsoft.com/office/drawing/2014/main" xmlns="" val="355581560"/>
                    </a:ext>
                  </a:extLst>
                </a:gridCol>
                <a:gridCol w="1297700">
                  <a:extLst>
                    <a:ext uri="{9D8B030D-6E8A-4147-A177-3AD203B41FA5}">
                      <a16:colId xmlns:a16="http://schemas.microsoft.com/office/drawing/2014/main" xmlns="" val="4047851955"/>
                    </a:ext>
                  </a:extLst>
                </a:gridCol>
                <a:gridCol w="2292761">
                  <a:extLst>
                    <a:ext uri="{9D8B030D-6E8A-4147-A177-3AD203B41FA5}">
                      <a16:colId xmlns:a16="http://schemas.microsoft.com/office/drawing/2014/main" xmlns="" val="2619785266"/>
                    </a:ext>
                  </a:extLst>
                </a:gridCol>
                <a:gridCol w="2292761">
                  <a:extLst>
                    <a:ext uri="{9D8B030D-6E8A-4147-A177-3AD203B41FA5}">
                      <a16:colId xmlns:a16="http://schemas.microsoft.com/office/drawing/2014/main" xmlns="" val="2036189316"/>
                    </a:ext>
                  </a:extLst>
                </a:gridCol>
              </a:tblGrid>
              <a:tr h="697908">
                <a:tc>
                  <a:txBody>
                    <a:bodyPr/>
                    <a:lstStyle/>
                    <a:p>
                      <a:pPr>
                        <a:lnSpc>
                          <a:spcPct val="115000"/>
                        </a:lnSpc>
                      </a:pPr>
                      <a:r>
                        <a:rPr lang="en-US" sz="12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Occupational levels</a:t>
                      </a:r>
                      <a:endParaRPr lang="en-ZA"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a:txBody>
                    <a:bodyPr/>
                    <a:lstStyle/>
                    <a:p>
                      <a:pPr>
                        <a:lnSpc>
                          <a:spcPct val="115000"/>
                        </a:lnSpc>
                      </a:pPr>
                      <a:r>
                        <a:rPr lang="en-US" sz="12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Approved headcount</a:t>
                      </a:r>
                      <a:endParaRPr lang="en-ZA"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a:txBody>
                    <a:bodyPr/>
                    <a:lstStyle/>
                    <a:p>
                      <a:pPr>
                        <a:lnSpc>
                          <a:spcPct val="115000"/>
                        </a:lnSpc>
                      </a:pPr>
                      <a:r>
                        <a:rPr lang="en-US" sz="12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Quarter 4 2021/22</a:t>
                      </a:r>
                      <a:br>
                        <a:rPr lang="en-US" sz="12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br>
                      <a:r>
                        <a:rPr lang="en-US" sz="12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(Permanent)</a:t>
                      </a:r>
                      <a:endParaRPr lang="en-ZA"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a:txBody>
                    <a:bodyPr/>
                    <a:lstStyle/>
                    <a:p>
                      <a:pPr>
                        <a:lnSpc>
                          <a:spcPct val="115000"/>
                        </a:lnSpc>
                      </a:pPr>
                      <a:r>
                        <a:rPr lang="en-US" sz="12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(Contractor and Seconded)</a:t>
                      </a:r>
                      <a:endParaRPr lang="en-ZA"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xmlns="" val="3520998577"/>
                  </a:ext>
                </a:extLst>
              </a:tr>
              <a:tr h="568362">
                <a:tc>
                  <a:txBody>
                    <a:bodyPr/>
                    <a:lstStyle/>
                    <a:p>
                      <a:pPr>
                        <a:lnSpc>
                          <a:spcPct val="115000"/>
                        </a:lnSpc>
                      </a:pPr>
                      <a:r>
                        <a:rPr lang="en-US" sz="1200" b="1">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Top Management </a:t>
                      </a:r>
                      <a:endParaRPr lang="en-ZA"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rgbClr val="F79646"/>
                    </a:solidFill>
                  </a:tcPr>
                </a:tc>
                <a:tc>
                  <a:txBody>
                    <a:bodyPr/>
                    <a:lstStyle/>
                    <a:p>
                      <a:pPr algn="ctr">
                        <a:lnSpc>
                          <a:spcPct val="115000"/>
                        </a:lnSpc>
                      </a:pPr>
                      <a:r>
                        <a:rPr lang="en-US" sz="12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15000"/>
                        </a:lnSpc>
                      </a:pPr>
                      <a:r>
                        <a:rPr lang="en-US" sz="1200">
                          <a:solidFill>
                            <a:srgbClr val="000000"/>
                          </a:solidFill>
                          <a:effectLst/>
                          <a:latin typeface="Arial Narrow" panose="020B0606020202030204" pitchFamily="34" charset="0"/>
                          <a:ea typeface="Gulim" panose="020B0600000101010101" pitchFamily="34" charset="-127"/>
                          <a:cs typeface="Arial" panose="020B0604020202020204" pitchFamily="34" charset="0"/>
                        </a:rPr>
                        <a:t>4</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15000"/>
                        </a:lnSpc>
                      </a:pPr>
                      <a:r>
                        <a:rPr lang="en-US" sz="1200" dirty="0">
                          <a:effectLst/>
                          <a:latin typeface="Arial Narrow" panose="020B0606020202030204" pitchFamily="34" charset="0"/>
                          <a:ea typeface="Gulim" panose="020B0600000101010101" pitchFamily="34" charset="-127"/>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extLst>
                  <a:ext uri="{0D108BD9-81ED-4DB2-BD59-A6C34878D82A}">
                    <a16:rowId xmlns:a16="http://schemas.microsoft.com/office/drawing/2014/main" xmlns="" val="2358094696"/>
                  </a:ext>
                </a:extLst>
              </a:tr>
              <a:tr h="568362">
                <a:tc>
                  <a:txBody>
                    <a:bodyPr/>
                    <a:lstStyle/>
                    <a:p>
                      <a:pPr>
                        <a:lnSpc>
                          <a:spcPct val="115000"/>
                        </a:lnSpc>
                      </a:pPr>
                      <a:r>
                        <a:rPr lang="en-US" sz="1200" b="1">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Management </a:t>
                      </a:r>
                      <a:endParaRPr lang="en-ZA"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F79646"/>
                    </a:solidFill>
                  </a:tcPr>
                </a:tc>
                <a:tc>
                  <a:txBody>
                    <a:bodyPr/>
                    <a:lstStyle/>
                    <a:p>
                      <a:pPr algn="ctr">
                        <a:lnSpc>
                          <a:spcPct val="115000"/>
                        </a:lnSpc>
                      </a:pPr>
                      <a:r>
                        <a:rPr lang="en-US" sz="12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10</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a:lnSpc>
                          <a:spcPct val="115000"/>
                        </a:lnSpc>
                      </a:pPr>
                      <a:r>
                        <a:rPr lang="en-US" sz="1200">
                          <a:solidFill>
                            <a:srgbClr val="000000"/>
                          </a:solidFill>
                          <a:effectLst/>
                          <a:latin typeface="Arial Narrow" panose="020B0606020202030204" pitchFamily="34" charset="0"/>
                          <a:ea typeface="Gulim" panose="020B0600000101010101" pitchFamily="34" charset="-127"/>
                          <a:cs typeface="Arial" panose="020B0604020202020204" pitchFamily="34" charset="0"/>
                        </a:rPr>
                        <a:t>8</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a:lnSpc>
                          <a:spcPct val="115000"/>
                        </a:lnSpc>
                      </a:pPr>
                      <a:r>
                        <a:rPr lang="en-US" sz="1200">
                          <a:effectLst/>
                          <a:latin typeface="Arial Narrow" panose="020B0606020202030204" pitchFamily="34" charset="0"/>
                          <a:ea typeface="Gulim" panose="020B0600000101010101" pitchFamily="34" charset="-127"/>
                          <a:cs typeface="Arial" panose="020B0604020202020204" pitchFamily="34" charset="0"/>
                        </a:rPr>
                        <a:t> </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extLst>
                  <a:ext uri="{0D108BD9-81ED-4DB2-BD59-A6C34878D82A}">
                    <a16:rowId xmlns:a16="http://schemas.microsoft.com/office/drawing/2014/main" xmlns="" val="2056188800"/>
                  </a:ext>
                </a:extLst>
              </a:tr>
              <a:tr h="621462">
                <a:tc>
                  <a:txBody>
                    <a:bodyPr/>
                    <a:lstStyle/>
                    <a:p>
                      <a:pPr fontAlgn="ctr">
                        <a:lnSpc>
                          <a:spcPct val="115000"/>
                        </a:lnSpc>
                      </a:pPr>
                      <a:r>
                        <a:rPr lang="en-US" sz="1200" b="1">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Professional qualified </a:t>
                      </a:r>
                      <a:endParaRPr lang="en-ZA"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F79646"/>
                    </a:solidFill>
                  </a:tcPr>
                </a:tc>
                <a:tc>
                  <a:txBody>
                    <a:bodyPr/>
                    <a:lstStyle/>
                    <a:p>
                      <a:pPr algn="ctr">
                        <a:lnSpc>
                          <a:spcPct val="115000"/>
                        </a:lnSpc>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15000"/>
                        </a:lnSpc>
                      </a:pPr>
                      <a:r>
                        <a:rPr lang="en-US" sz="1200" dirty="0">
                          <a:solidFill>
                            <a:srgbClr val="000000"/>
                          </a:solidFill>
                          <a:effectLst/>
                          <a:latin typeface="Arial Narrow" panose="020B0606020202030204" pitchFamily="34" charset="0"/>
                          <a:ea typeface="Gulim" panose="020B0600000101010101" pitchFamily="34" charset="-127"/>
                          <a:cs typeface="Arial" panose="020B0604020202020204" pitchFamily="34" charset="0"/>
                        </a:rPr>
                        <a:t>20</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15000"/>
                        </a:lnSpc>
                      </a:pPr>
                      <a:r>
                        <a:rPr lang="en-US" sz="1200">
                          <a:effectLst/>
                          <a:latin typeface="Arial Narrow" panose="020B0606020202030204" pitchFamily="34" charset="0"/>
                          <a:ea typeface="Gulim" panose="020B0600000101010101" pitchFamily="34" charset="-127"/>
                          <a:cs typeface="Arial" panose="020B0604020202020204" pitchFamily="34" charset="0"/>
                        </a:rPr>
                        <a:t> </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extLst>
                  <a:ext uri="{0D108BD9-81ED-4DB2-BD59-A6C34878D82A}">
                    <a16:rowId xmlns:a16="http://schemas.microsoft.com/office/drawing/2014/main" xmlns="" val="26278823"/>
                  </a:ext>
                </a:extLst>
              </a:tr>
              <a:tr h="621462">
                <a:tc>
                  <a:txBody>
                    <a:bodyPr/>
                    <a:lstStyle/>
                    <a:p>
                      <a:pPr fontAlgn="ctr">
                        <a:lnSpc>
                          <a:spcPct val="115000"/>
                        </a:lnSpc>
                      </a:pPr>
                      <a:r>
                        <a:rPr lang="en-US" sz="1200" b="1">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Skilled level </a:t>
                      </a:r>
                      <a:endParaRPr lang="en-ZA"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F79646"/>
                    </a:solidFill>
                  </a:tcPr>
                </a:tc>
                <a:tc>
                  <a:txBody>
                    <a:bodyPr/>
                    <a:lstStyle/>
                    <a:p>
                      <a:pPr algn="ctr" fontAlgn="ctr">
                        <a:lnSpc>
                          <a:spcPct val="115000"/>
                        </a:lnSpc>
                      </a:pPr>
                      <a:r>
                        <a:rPr lang="en-US" sz="12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fontAlgn="ctr">
                        <a:lnSpc>
                          <a:spcPct val="115000"/>
                        </a:lnSpc>
                      </a:pPr>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fontAlgn="ctr">
                        <a:lnSpc>
                          <a:spcPct val="115000"/>
                        </a:lnSpc>
                      </a:pPr>
                      <a:r>
                        <a:rPr lang="en-US" sz="12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extLst>
                  <a:ext uri="{0D108BD9-81ED-4DB2-BD59-A6C34878D82A}">
                    <a16:rowId xmlns:a16="http://schemas.microsoft.com/office/drawing/2014/main" xmlns="" val="829760526"/>
                  </a:ext>
                </a:extLst>
              </a:tr>
              <a:tr h="621462">
                <a:tc>
                  <a:txBody>
                    <a:bodyPr/>
                    <a:lstStyle/>
                    <a:p>
                      <a:pPr fontAlgn="ctr">
                        <a:lnSpc>
                          <a:spcPct val="115000"/>
                        </a:lnSpc>
                      </a:pPr>
                      <a:r>
                        <a:rPr lang="en-US" sz="1200" b="1">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Semi-skilled (1-5)</a:t>
                      </a:r>
                      <a:endParaRPr lang="en-ZA"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F79646"/>
                    </a:solidFill>
                  </a:tcPr>
                </a:tc>
                <a:tc>
                  <a:txBody>
                    <a:bodyPr/>
                    <a:lstStyle/>
                    <a:p>
                      <a:pPr algn="ctr" fontAlgn="ctr">
                        <a:lnSpc>
                          <a:spcPct val="115000"/>
                        </a:lnSpc>
                      </a:pPr>
                      <a:r>
                        <a:rPr lang="en-US" sz="12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fontAlgn="ctr">
                        <a:lnSpc>
                          <a:spcPct val="115000"/>
                        </a:lnSpc>
                      </a:pPr>
                      <a:r>
                        <a:rPr lang="en-US" sz="1200">
                          <a:solidFill>
                            <a:srgbClr val="000000"/>
                          </a:solidFill>
                          <a:effectLst/>
                          <a:latin typeface="Arial Narrow" panose="020B0606020202030204" pitchFamily="34" charset="0"/>
                          <a:ea typeface="Gulim" panose="020B0600000101010101" pitchFamily="34" charset="-127"/>
                          <a:cs typeface="Arial" panose="020B0604020202020204" pitchFamily="34" charset="0"/>
                        </a:rPr>
                        <a:t>1</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fontAlgn="ctr">
                        <a:lnSpc>
                          <a:spcPct val="115000"/>
                        </a:lnSpc>
                      </a:pPr>
                      <a:r>
                        <a:rPr lang="en-US" sz="1200">
                          <a:effectLst/>
                          <a:latin typeface="Arial Narrow" panose="020B0606020202030204" pitchFamily="34" charset="0"/>
                          <a:ea typeface="Gulim" panose="020B0600000101010101" pitchFamily="34" charset="-127"/>
                          <a:cs typeface="Arial" panose="020B0604020202020204" pitchFamily="34" charset="0"/>
                        </a:rPr>
                        <a:t> </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extLst>
                  <a:ext uri="{0D108BD9-81ED-4DB2-BD59-A6C34878D82A}">
                    <a16:rowId xmlns:a16="http://schemas.microsoft.com/office/drawing/2014/main" xmlns="" val="2420299863"/>
                  </a:ext>
                </a:extLst>
              </a:tr>
              <a:tr h="621462">
                <a:tc>
                  <a:txBody>
                    <a:bodyPr/>
                    <a:lstStyle/>
                    <a:p>
                      <a:pPr fontAlgn="ctr">
                        <a:lnSpc>
                          <a:spcPct val="115000"/>
                        </a:lnSpc>
                      </a:pPr>
                      <a:r>
                        <a:rPr lang="en-US" sz="12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Total</a:t>
                      </a:r>
                      <a:endParaRPr lang="en-ZA"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79646"/>
                    </a:solidFill>
                  </a:tcPr>
                </a:tc>
                <a:tc>
                  <a:txBody>
                    <a:bodyPr/>
                    <a:lstStyle/>
                    <a:p>
                      <a:pPr algn="ctr" fontAlgn="ctr">
                        <a:lnSpc>
                          <a:spcPct val="115000"/>
                        </a:lnSpc>
                      </a:pPr>
                      <a:r>
                        <a:rPr lang="en-US" sz="12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42</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fontAlgn="ctr">
                        <a:lnSpc>
                          <a:spcPct val="115000"/>
                        </a:lnSpc>
                      </a:pPr>
                      <a:r>
                        <a:rPr lang="en-US" sz="1200" b="1" dirty="0">
                          <a:solidFill>
                            <a:srgbClr val="000000"/>
                          </a:solidFill>
                          <a:effectLst/>
                          <a:latin typeface="Arial Narrow" panose="020B0606020202030204" pitchFamily="34" charset="0"/>
                          <a:ea typeface="Gulim" panose="020B0600000101010101" pitchFamily="34" charset="-127"/>
                          <a:cs typeface="Arial" panose="020B0604020202020204" pitchFamily="34" charset="0"/>
                        </a:rPr>
                        <a:t>37</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fontAlgn="ctr">
                        <a:lnSpc>
                          <a:spcPct val="115000"/>
                        </a:lnSpc>
                      </a:pPr>
                      <a:r>
                        <a:rPr lang="en-US" sz="1200" b="1" dirty="0">
                          <a:solidFill>
                            <a:srgbClr val="000000"/>
                          </a:solidFill>
                          <a:effectLst/>
                          <a:latin typeface="Arial Narrow" panose="020B0606020202030204" pitchFamily="34" charset="0"/>
                          <a:ea typeface="Gulim" panose="020B0600000101010101" pitchFamily="34" charset="-127"/>
                          <a:cs typeface="Arial" panose="020B0604020202020204" pitchFamily="34" charset="0"/>
                        </a:rPr>
                        <a:t>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extLst>
                  <a:ext uri="{0D108BD9-81ED-4DB2-BD59-A6C34878D82A}">
                    <a16:rowId xmlns:a16="http://schemas.microsoft.com/office/drawing/2014/main" xmlns="" val="1342143596"/>
                  </a:ext>
                </a:extLst>
              </a:tr>
            </a:tbl>
          </a:graphicData>
        </a:graphic>
      </p:graphicFrame>
    </p:spTree>
    <p:extLst>
      <p:ext uri="{BB962C8B-B14F-4D97-AF65-F5344CB8AC3E}">
        <p14:creationId xmlns:p14="http://schemas.microsoft.com/office/powerpoint/2010/main" xmlns="" val="30337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558E1-757A-4DC8-991E-47EFE0DAEAF6}"/>
              </a:ext>
            </a:extLst>
          </p:cNvPr>
          <p:cNvSpPr>
            <a:spLocks noGrp="1"/>
          </p:cNvSpPr>
          <p:nvPr>
            <p:ph type="title"/>
          </p:nvPr>
        </p:nvSpPr>
        <p:spPr>
          <a:xfrm>
            <a:off x="1484277" y="270299"/>
            <a:ext cx="5840406" cy="889907"/>
          </a:xfrm>
        </p:spPr>
        <p:txBody>
          <a:bodyPr/>
          <a:lstStyle/>
          <a:p>
            <a:pPr algn="ctr"/>
            <a:r>
              <a:rPr lang="en-ZA" sz="1800" dirty="0"/>
              <a:t>2021/22 Q3 </a:t>
            </a:r>
            <a:r>
              <a:rPr lang="en-GB" sz="1800" dirty="0"/>
              <a:t>Recruitment Progress</a:t>
            </a:r>
            <a:endParaRPr lang="en-ZA" sz="1800" dirty="0"/>
          </a:p>
        </p:txBody>
      </p:sp>
      <p:sp>
        <p:nvSpPr>
          <p:cNvPr id="3" name="Slide Number Placeholder 2">
            <a:extLst>
              <a:ext uri="{FF2B5EF4-FFF2-40B4-BE49-F238E27FC236}">
                <a16:creationId xmlns:a16="http://schemas.microsoft.com/office/drawing/2014/main" xmlns="" id="{364E683C-0225-46B9-892E-66515FF4D457}"/>
              </a:ext>
            </a:extLst>
          </p:cNvPr>
          <p:cNvSpPr>
            <a:spLocks noGrp="1"/>
          </p:cNvSpPr>
          <p:nvPr>
            <p:ph type="sldNum" sz="quarter" idx="12"/>
          </p:nvPr>
        </p:nvSpPr>
        <p:spPr/>
        <p:txBody>
          <a:bodyPr/>
          <a:lstStyle/>
          <a:p>
            <a:pPr>
              <a:defRPr/>
            </a:pPr>
            <a:fld id="{25E0BFFC-8D92-4980-80AF-4F6590FB2DB3}" type="slidenum">
              <a:rPr lang="en-US" smtClean="0">
                <a:solidFill>
                  <a:prstClr val="black">
                    <a:tint val="75000"/>
                  </a:prstClr>
                </a:solidFill>
              </a:rPr>
              <a:pPr>
                <a:defRPr/>
              </a:pPr>
              <a:t>9</a:t>
            </a:fld>
            <a:endParaRPr lang="en-US" dirty="0">
              <a:solidFill>
                <a:prstClr val="black">
                  <a:tint val="75000"/>
                </a:prstClr>
              </a:solidFill>
            </a:endParaRPr>
          </a:p>
        </p:txBody>
      </p:sp>
      <p:graphicFrame>
        <p:nvGraphicFramePr>
          <p:cNvPr id="9" name="Content Placeholder 8">
            <a:extLst>
              <a:ext uri="{FF2B5EF4-FFF2-40B4-BE49-F238E27FC236}">
                <a16:creationId xmlns:a16="http://schemas.microsoft.com/office/drawing/2014/main" xmlns="" id="{3BDEF440-D496-FF53-5A1E-DF52B9CCE72B}"/>
              </a:ext>
            </a:extLst>
          </p:cNvPr>
          <p:cNvGraphicFramePr>
            <a:graphicFrameLocks noGrp="1"/>
          </p:cNvGraphicFramePr>
          <p:nvPr>
            <p:ph idx="1"/>
            <p:extLst>
              <p:ext uri="{D42A27DB-BD31-4B8C-83A1-F6EECF244321}">
                <p14:modId xmlns:p14="http://schemas.microsoft.com/office/powerpoint/2010/main" xmlns="" val="937930125"/>
              </p:ext>
            </p:extLst>
          </p:nvPr>
        </p:nvGraphicFramePr>
        <p:xfrm>
          <a:off x="611560" y="1628800"/>
          <a:ext cx="8075240" cy="4464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966724159"/>
      </p:ext>
    </p:extLst>
  </p:cSld>
  <p:clrMapOvr>
    <a:masterClrMapping/>
  </p:clrMapOvr>
</p:sld>
</file>

<file path=ppt/theme/theme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C1773F3E992C4FA1CBA0E42E44E90A" ma:contentTypeVersion="0" ma:contentTypeDescription="Create a new document." ma:contentTypeScope="" ma:versionID="c7be9789a6e6d20cc869fba92a2dc91a">
  <xsd:schema xmlns:xsd="http://www.w3.org/2001/XMLSchema" xmlns:xs="http://www.w3.org/2001/XMLSchema" xmlns:p="http://schemas.microsoft.com/office/2006/metadata/properties" targetNamespace="http://schemas.microsoft.com/office/2006/metadata/properties" ma:root="true" ma:fieldsID="120e5651151cf1d9dd844d4ab8c66a2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4118B3-1974-42F2-B21F-498B6DB5D4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5D7F514-0770-46BE-89F7-6BAA7DB4C802}">
  <ds:schemaRefs>
    <ds:schemaRef ds:uri="http://schemas.microsoft.com/sharepoint/v3/contenttype/forms"/>
  </ds:schemaRefs>
</ds:datastoreItem>
</file>

<file path=customXml/itemProps3.xml><?xml version="1.0" encoding="utf-8"?>
<ds:datastoreItem xmlns:ds="http://schemas.openxmlformats.org/officeDocument/2006/customXml" ds:itemID="{63809BEE-7F2D-470C-9BE1-6376B213E8B9}">
  <ds:schemaRefs>
    <ds:schemaRef ds:uri="http://schemas.microsoft.com/office/infopath/2007/PartnerControls"/>
    <ds:schemaRef ds:uri="http://www.w3.org/XML/1998/namespace"/>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29989</TotalTime>
  <Words>6030</Words>
  <Application>Microsoft Office PowerPoint</Application>
  <PresentationFormat>On-screen Show (4:3)</PresentationFormat>
  <Paragraphs>1291</Paragraphs>
  <Slides>54</Slides>
  <Notes>10</Notes>
  <HiddenSlides>0</HiddenSlides>
  <MMClips>0</MMClips>
  <ScaleCrop>false</ScaleCrop>
  <HeadingPairs>
    <vt:vector size="4" baseType="variant">
      <vt:variant>
        <vt:lpstr>Theme</vt:lpstr>
      </vt:variant>
      <vt:variant>
        <vt:i4>10</vt:i4>
      </vt:variant>
      <vt:variant>
        <vt:lpstr>Slide Titles</vt:lpstr>
      </vt:variant>
      <vt:variant>
        <vt:i4>54</vt:i4>
      </vt:variant>
    </vt:vector>
  </HeadingPairs>
  <TitlesOfParts>
    <vt:vector size="64" baseType="lpstr">
      <vt:lpstr>8_Office Theme</vt:lpstr>
      <vt:lpstr>7_Office Theme</vt:lpstr>
      <vt:lpstr>Custom Design</vt:lpstr>
      <vt:lpstr>9_Office Theme</vt:lpstr>
      <vt:lpstr>11_Office Theme</vt:lpstr>
      <vt:lpstr>12_Office Theme</vt:lpstr>
      <vt:lpstr>1_Custom Design</vt:lpstr>
      <vt:lpstr>10_Office Theme</vt:lpstr>
      <vt:lpstr>14_Office Theme</vt:lpstr>
      <vt:lpstr>13_Office Theme</vt:lpstr>
      <vt:lpstr>Slide 1</vt:lpstr>
      <vt:lpstr>CONTENTS</vt:lpstr>
      <vt:lpstr>Introduction</vt:lpstr>
      <vt:lpstr>Overview of Organisational Environment</vt:lpstr>
      <vt:lpstr>2021/22 Q3 Staff Establishment</vt:lpstr>
      <vt:lpstr>2021/22 Q4 Staff Establishment</vt:lpstr>
      <vt:lpstr>2021/22 Q3 Staff Establishment per Occupational Classification </vt:lpstr>
      <vt:lpstr>2021/22 Q4  Staff Establishment per Occupational Classification </vt:lpstr>
      <vt:lpstr>2021/22 Q3 Recruitment Progress</vt:lpstr>
      <vt:lpstr>2021/22 Q4 Recruitment Progress</vt:lpstr>
      <vt:lpstr>2021/22 Q3 Employment Equity Per Occupation </vt:lpstr>
      <vt:lpstr>2021/22 Q4 Employment Equity Per Occupation </vt:lpstr>
      <vt:lpstr>2021/22 Q3 Summary Of Organisational  Performance</vt:lpstr>
      <vt:lpstr>2021/22 Q4 Summary of Organisational  Performance</vt:lpstr>
      <vt:lpstr>2021/22 Q3 Summary of the Achievements</vt:lpstr>
      <vt:lpstr>2021/22 Q3 Summary of the Achievements</vt:lpstr>
      <vt:lpstr>2021/22 Q4 Summary of the Achievements</vt:lpstr>
      <vt:lpstr>2021/22 Q4 Summary Of The Achievements</vt:lpstr>
      <vt:lpstr>2021/22 Q3 Not Achieved Targets</vt:lpstr>
      <vt:lpstr>2021/22 Q4 Not Achieved Targets</vt:lpstr>
      <vt:lpstr>Programme Performance Information</vt:lpstr>
      <vt:lpstr>Programme 1: Governance and Administration</vt:lpstr>
      <vt:lpstr>Programme 1: Governance and Administration</vt:lpstr>
      <vt:lpstr>Programme 1: Governance and Administration</vt:lpstr>
      <vt:lpstr>Programme 2: Grant and Seed Funding</vt:lpstr>
      <vt:lpstr>Programme 2: Grant and Seed Funding Sub-programme: Community and Small Commercial Media</vt:lpstr>
      <vt:lpstr>Programme 2: Grant and Seed Funding Sub-programme: Community and Small Commercial Media</vt:lpstr>
      <vt:lpstr>Programme 2: Grant and Seed Funding Sub-programme: Monitoring and Evaluation</vt:lpstr>
      <vt:lpstr>Programme 2: Grant and Seed Funding Sub-programme: Monitoring and Evaluation</vt:lpstr>
      <vt:lpstr>Programme 3: Partnerships, Public Awareness and Advocacy</vt:lpstr>
      <vt:lpstr>Programme 3: Partnerships, Public Awareness And Advocacy</vt:lpstr>
      <vt:lpstr>Programme 3: Partnerships, Public Awareness And Advocacy</vt:lpstr>
      <vt:lpstr>Programme 4: Capacity Building and Sector Development</vt:lpstr>
      <vt:lpstr>Programme 4: Capacity Building and Sector Development</vt:lpstr>
      <vt:lpstr>Programme 4: Capacity Building and Sector Development</vt:lpstr>
      <vt:lpstr>Programme 5: Innovation, Research and Development</vt:lpstr>
      <vt:lpstr>Programme 5: Innovation, Research &amp; Development</vt:lpstr>
      <vt:lpstr>Programme 5: Innovation, Research &amp; Development</vt:lpstr>
      <vt:lpstr>2021/22 Q3 MDDA Board of Directors</vt:lpstr>
      <vt:lpstr>2021/22 Q3 MDDA Board of Directors</vt:lpstr>
      <vt:lpstr>2021/22 Q3 Board Meetings</vt:lpstr>
      <vt:lpstr>2021/22 Q4 MDDA Board of Directors</vt:lpstr>
      <vt:lpstr>2021/22 Q4 MDDA Board of Directors</vt:lpstr>
      <vt:lpstr>2021/22 Q4 MDDA Board of Directors</vt:lpstr>
      <vt:lpstr>2021/22 Q4 Board Meetings</vt:lpstr>
      <vt:lpstr>2021/22 Q3 Finance Information (Budget vs Actual )</vt:lpstr>
      <vt:lpstr>2021/22 Q3 Budget vs Actual (Cont)</vt:lpstr>
      <vt:lpstr>2021/22 Q3 Budget vs Actual (Cont)</vt:lpstr>
      <vt:lpstr>2021/22 Q3 Budget vs Actual (Cont)</vt:lpstr>
      <vt:lpstr>2021/22 Q4 Finance Information (Budget vs Actual )</vt:lpstr>
      <vt:lpstr>2021/22 Q4 Budget vs Actual (Cont)</vt:lpstr>
      <vt:lpstr>2021/22 Q4 Budget vs Actual (Cont)</vt:lpstr>
      <vt:lpstr>2021/22 Q4 Budget vs Actual (Cont)</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2013/14 Annual Report</dc:title>
  <dc:creator>Phathutshedzo Netshifhefhe</dc:creator>
  <cp:lastModifiedBy>USER</cp:lastModifiedBy>
  <cp:revision>655</cp:revision>
  <cp:lastPrinted>2019-11-12T07:55:24Z</cp:lastPrinted>
  <dcterms:created xsi:type="dcterms:W3CDTF">2014-10-01T13:28:29Z</dcterms:created>
  <dcterms:modified xsi:type="dcterms:W3CDTF">2022-08-24T13:23:20Z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82c92244-8cbe-44ce-9c1f-0d2fa4605c78</vt:lpwstr>
  </property>
  <property fmtid="{D5CDD505-2E9C-101B-9397-08002B2CF9AE}" pid="3" name="ContentTypeId">
    <vt:lpwstr>0x0101002EC1773F3E992C4FA1CBA0E42E44E90A</vt:lpwstr>
  </property>
</Properties>
</file>