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30" r:id="rId4"/>
    <p:sldMasterId id="2147483743" r:id="rId5"/>
  </p:sldMasterIdLst>
  <p:notesMasterIdLst>
    <p:notesMasterId r:id="rId31"/>
  </p:notesMasterIdLst>
  <p:sldIdLst>
    <p:sldId id="256" r:id="rId6"/>
    <p:sldId id="260" r:id="rId7"/>
    <p:sldId id="822" r:id="rId8"/>
    <p:sldId id="823" r:id="rId9"/>
    <p:sldId id="824" r:id="rId10"/>
    <p:sldId id="698" r:id="rId11"/>
    <p:sldId id="765" r:id="rId12"/>
    <p:sldId id="818" r:id="rId13"/>
    <p:sldId id="764" r:id="rId14"/>
    <p:sldId id="729" r:id="rId15"/>
    <p:sldId id="770" r:id="rId16"/>
    <p:sldId id="768" r:id="rId17"/>
    <p:sldId id="819" r:id="rId18"/>
    <p:sldId id="820" r:id="rId19"/>
    <p:sldId id="821" r:id="rId20"/>
    <p:sldId id="739" r:id="rId21"/>
    <p:sldId id="740" r:id="rId22"/>
    <p:sldId id="771" r:id="rId23"/>
    <p:sldId id="761" r:id="rId24"/>
    <p:sldId id="750" r:id="rId25"/>
    <p:sldId id="754" r:id="rId26"/>
    <p:sldId id="755" r:id="rId27"/>
    <p:sldId id="812" r:id="rId28"/>
    <p:sldId id="817" r:id="rId29"/>
    <p:sldId id="710"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er Grootes" initials="PG" lastIdx="2" clrIdx="0">
    <p:extLst>
      <p:ext uri="{19B8F6BF-5375-455C-9EA6-DF929625EA0E}">
        <p15:presenceInfo xmlns:p15="http://schemas.microsoft.com/office/powerpoint/2012/main" xmlns="" userId="S-1-5-21-188486461-827351273-3233655898-3028" providerId="AD"/>
      </p:ext>
    </p:extLst>
  </p:cmAuthor>
  <p:cmAuthor id="2" name="Willington Ngwepe" initials="WN" lastIdx="9" clrIdx="1">
    <p:extLst>
      <p:ext uri="{19B8F6BF-5375-455C-9EA6-DF929625EA0E}">
        <p15:presenceInfo xmlns:p15="http://schemas.microsoft.com/office/powerpoint/2012/main" xmlns="" userId="S-1-5-21-188486461-827351273-3233655898-8183" providerId="AD"/>
      </p:ext>
    </p:extLst>
  </p:cmAuthor>
  <p:cmAuthor id="3" name="Josephine Meyer" initials="JM" lastIdx="5" clrIdx="2">
    <p:extLst>
      <p:ext uri="{19B8F6BF-5375-455C-9EA6-DF929625EA0E}">
        <p15:presenceInfo xmlns:p15="http://schemas.microsoft.com/office/powerpoint/2012/main" xmlns="" userId="S::JMeyer@icasa.org.za::e20a641f-38ce-472b-b7d2-f3d81d5a1ca2" providerId="AD"/>
      </p:ext>
    </p:extLst>
  </p:cmAuthor>
  <p:cmAuthor id="4" name="Molly Mokoena" initials="MM" lastIdx="2" clrIdx="3">
    <p:extLst>
      <p:ext uri="{19B8F6BF-5375-455C-9EA6-DF929625EA0E}">
        <p15:presenceInfo xmlns:p15="http://schemas.microsoft.com/office/powerpoint/2012/main" xmlns="" userId="S::MMokoena@icasa.org.za::a3c83228-ca07-4312-bc95-cd71e2e96a39" providerId="AD"/>
      </p:ext>
    </p:extLst>
  </p:cmAuthor>
  <p:cmAuthor id="5" name="Willington Ngwepe" initials="WN [2]" lastIdx="6" clrIdx="4">
    <p:extLst>
      <p:ext uri="{19B8F6BF-5375-455C-9EA6-DF929625EA0E}">
        <p15:presenceInfo xmlns:p15="http://schemas.microsoft.com/office/powerpoint/2012/main" xmlns="" userId="S::WANgwepe@icasa.org.za::2864b422-1d97-4a35-a302-ea69f2797413" providerId="AD"/>
      </p:ext>
    </p:extLst>
  </p:cmAuthor>
  <p:cmAuthor id="6" name="Charley Lewis" initials="CL" lastIdx="7" clrIdx="5">
    <p:extLst>
      <p:ext uri="{19B8F6BF-5375-455C-9EA6-DF929625EA0E}">
        <p15:presenceInfo xmlns:p15="http://schemas.microsoft.com/office/powerpoint/2012/main" xmlns="" userId="S::CLewis@icasa.org.za::39742cd3-c8ae-4f13-b96c-1603e9eb26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9999"/>
    <a:srgbClr val="5686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6881" autoAdjust="0"/>
  </p:normalViewPr>
  <p:slideViewPr>
    <p:cSldViewPr snapToGrid="0">
      <p:cViewPr varScale="1">
        <p:scale>
          <a:sx n="73" d="100"/>
          <a:sy n="73" d="100"/>
        </p:scale>
        <p:origin x="-66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600" dirty="0">
                <a:solidFill>
                  <a:sysClr val="windowText" lastClr="000000"/>
                </a:solidFill>
                <a:latin typeface="Verdana" panose="020B0604030504040204" pitchFamily="34" charset="0"/>
                <a:ea typeface="Verdana" panose="020B0604030504040204" pitchFamily="34" charset="0"/>
              </a:rPr>
              <a:t>Quarter</a:t>
            </a:r>
            <a:r>
              <a:rPr lang="en-US" sz="1600" baseline="0" dirty="0">
                <a:solidFill>
                  <a:sysClr val="windowText" lastClr="000000"/>
                </a:solidFill>
                <a:latin typeface="Verdana" panose="020B0604030504040204" pitchFamily="34" charset="0"/>
                <a:ea typeface="Verdana" panose="020B0604030504040204" pitchFamily="34" charset="0"/>
              </a:rPr>
              <a:t> 4 Performance</a:t>
            </a:r>
            <a:endParaRPr lang="en-US" sz="1600" dirty="0">
              <a:solidFill>
                <a:sysClr val="windowText" lastClr="000000"/>
              </a:solidFill>
              <a:latin typeface="Verdana" panose="020B0604030504040204" pitchFamily="34" charset="0"/>
              <a:ea typeface="Verdana" panose="020B0604030504040204" pitchFamily="34" charset="0"/>
            </a:endParaRPr>
          </a:p>
        </c:rich>
      </c:tx>
      <c:layout/>
      <c:spPr>
        <a:noFill/>
        <a:ln>
          <a:noFill/>
        </a:ln>
        <a:effectLst/>
      </c:spPr>
    </c:title>
    <c:plotArea>
      <c:layout/>
      <c:pieChart>
        <c:varyColors val="1"/>
        <c:ser>
          <c:idx val="0"/>
          <c:order val="0"/>
          <c:dP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CB38-4924-BE50-1C9207255F08}"/>
              </c:ext>
            </c:extLst>
          </c:dPt>
          <c:dP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CB38-4924-BE50-1C9207255F08}"/>
              </c:ext>
            </c:extLst>
          </c:dPt>
          <c:dLbls>
            <c:dLbl>
              <c:idx val="0"/>
              <c:layout>
                <c:manualLayout>
                  <c:x val="-9.1821225527021239E-2"/>
                  <c:y val="-0.17716374972779061"/>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38-4924-BE50-1C9207255F08}"/>
                </c:ext>
              </c:extLst>
            </c:dLbl>
            <c:dLbl>
              <c:idx val="1"/>
              <c:layout>
                <c:manualLayout>
                  <c:x val="5.2990078951900131E-2"/>
                  <c:y val="0.14537764663424388"/>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B38-4924-BE50-1C9207255F0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dLblPos val="inEnd"/>
            <c:showPercent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0%</c:formatCode>
                <c:ptCount val="2"/>
                <c:pt idx="0">
                  <c:v>0.88000000000000012</c:v>
                </c:pt>
                <c:pt idx="1">
                  <c:v>0.12000000000000001</c:v>
                </c:pt>
              </c:numCache>
            </c:numRef>
          </c:val>
          <c:extLst xmlns:c16r2="http://schemas.microsoft.com/office/drawing/2015/06/chart">
            <c:ext xmlns:c16="http://schemas.microsoft.com/office/drawing/2014/chart" uri="{C3380CC4-5D6E-409C-BE32-E72D297353CC}">
              <c16:uniqueId val="{00000004-CB38-4924-BE50-1C9207255F08}"/>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Verdana" panose="020B0604030504040204" pitchFamily="34" charset="0"/>
                <a:ea typeface="Verdana" panose="020B0604030504040204" pitchFamily="34" charset="0"/>
                <a:cs typeface="+mn-cs"/>
              </a:defRPr>
            </a:pPr>
            <a:r>
              <a:rPr lang="en-US" sz="1200" b="1" baseline="0" dirty="0">
                <a:solidFill>
                  <a:sysClr val="windowText" lastClr="000000"/>
                </a:solidFill>
                <a:latin typeface="Verdana" panose="020B0604030504040204" pitchFamily="34" charset="0"/>
                <a:ea typeface="Verdana" panose="020B0604030504040204" pitchFamily="34" charset="0"/>
              </a:rPr>
              <a:t>Q1 to Q4 Performance Trend</a:t>
            </a:r>
            <a:r>
              <a:rPr lang="en-US" sz="1200" b="1" dirty="0">
                <a:solidFill>
                  <a:sysClr val="windowText" lastClr="000000"/>
                </a:solidFill>
                <a:latin typeface="Verdana" panose="020B0604030504040204" pitchFamily="34" charset="0"/>
                <a:ea typeface="Verdana" panose="020B0604030504040204" pitchFamily="34" charset="0"/>
              </a:rPr>
              <a:t> </a:t>
            </a:r>
          </a:p>
        </c:rich>
      </c:tx>
      <c:layout/>
      <c:spPr>
        <a:noFill/>
        <a:ln>
          <a:noFill/>
        </a:ln>
        <a:effectLst/>
      </c:spPr>
    </c:title>
    <c:plotArea>
      <c:layout>
        <c:manualLayout>
          <c:layoutTarget val="inner"/>
          <c:xMode val="edge"/>
          <c:yMode val="edge"/>
          <c:x val="0.15602559055118112"/>
          <c:y val="0.23675337457817774"/>
          <c:w val="0.84993219597550307"/>
          <c:h val="0.58953646419197581"/>
        </c:manualLayout>
      </c:layout>
      <c:barChart>
        <c:barDir val="col"/>
        <c:grouping val="clustered"/>
        <c:ser>
          <c:idx val="0"/>
          <c:order val="0"/>
          <c:tx>
            <c:strRef>
              <c:f>Sheet1!$B$22</c:f>
              <c:strCache>
                <c:ptCount val="1"/>
                <c:pt idx="0">
                  <c:v>Percentage</c:v>
                </c:pt>
              </c:strCache>
            </c:strRef>
          </c:tx>
          <c:spPr>
            <a:solidFill>
              <a:srgbClr val="ED7D31">
                <a:lumMod val="75000"/>
              </a:srgbClr>
            </a:solidFill>
            <a:ln>
              <a:noFill/>
            </a:ln>
            <a:effectLst/>
          </c:spPr>
          <c:dPt>
            <c:idx val="0"/>
            <c:extLst xmlns:c16r2="http://schemas.microsoft.com/office/drawing/2015/06/chart">
              <c:ext xmlns:c16="http://schemas.microsoft.com/office/drawing/2014/chart" uri="{C3380CC4-5D6E-409C-BE32-E72D297353CC}">
                <c16:uniqueId val="{00000001-99B6-440F-BCB8-A89BC8E24C42}"/>
              </c:ext>
            </c:extLst>
          </c:dPt>
          <c:dPt>
            <c:idx val="1"/>
            <c:extLst xmlns:c16r2="http://schemas.microsoft.com/office/drawing/2015/06/chart">
              <c:ext xmlns:c16="http://schemas.microsoft.com/office/drawing/2014/chart" uri="{C3380CC4-5D6E-409C-BE32-E72D297353CC}">
                <c16:uniqueId val="{00000003-99B6-440F-BCB8-A89BC8E24C42}"/>
              </c:ext>
            </c:extLst>
          </c:dPt>
          <c:dPt>
            <c:idx val="3"/>
            <c:extLst xmlns:c16r2="http://schemas.microsoft.com/office/drawing/2015/06/chart">
              <c:ext xmlns:c16="http://schemas.microsoft.com/office/drawing/2014/chart" uri="{C3380CC4-5D6E-409C-BE32-E72D297353CC}">
                <c16:uniqueId val="{00000005-99B6-440F-BCB8-A89BC8E24C4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Sheet1!$A$23:$A$27</c:f>
              <c:strCache>
                <c:ptCount val="5"/>
                <c:pt idx="0">
                  <c:v>Q 1 2021/22FY</c:v>
                </c:pt>
                <c:pt idx="1">
                  <c:v>Q 2 2021/22FY</c:v>
                </c:pt>
                <c:pt idx="2">
                  <c:v>Q 3 2021/22FY</c:v>
                </c:pt>
                <c:pt idx="3">
                  <c:v>Q 4 2021/22FY</c:v>
                </c:pt>
                <c:pt idx="4">
                  <c:v>Difference Q3 &amp; Q4</c:v>
                </c:pt>
              </c:strCache>
            </c:strRef>
          </c:cat>
          <c:val>
            <c:numRef>
              <c:f>Sheet1!$B$23:$B$27</c:f>
              <c:numCache>
                <c:formatCode>0%</c:formatCode>
                <c:ptCount val="5"/>
                <c:pt idx="0">
                  <c:v>0.64000000000000012</c:v>
                </c:pt>
                <c:pt idx="1">
                  <c:v>0.76000000000000012</c:v>
                </c:pt>
                <c:pt idx="2">
                  <c:v>0.73000000000000009</c:v>
                </c:pt>
                <c:pt idx="3">
                  <c:v>0.88</c:v>
                </c:pt>
                <c:pt idx="4">
                  <c:v>0.15000000000000002</c:v>
                </c:pt>
              </c:numCache>
            </c:numRef>
          </c:val>
          <c:extLst xmlns:c16r2="http://schemas.microsoft.com/office/drawing/2015/06/chart">
            <c:ext xmlns:c16="http://schemas.microsoft.com/office/drawing/2014/chart" uri="{C3380CC4-5D6E-409C-BE32-E72D297353CC}">
              <c16:uniqueId val="{00000006-99B6-440F-BCB8-A89BC8E24C42}"/>
            </c:ext>
          </c:extLst>
        </c:ser>
        <c:dLbls>
          <c:showVal val="1"/>
        </c:dLbls>
        <c:gapWidth val="219"/>
        <c:overlap val="-27"/>
        <c:axId val="97968128"/>
        <c:axId val="97969664"/>
      </c:barChart>
      <c:catAx>
        <c:axId val="97968128"/>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97969664"/>
        <c:crosses val="autoZero"/>
        <c:lblAlgn val="ctr"/>
        <c:lblOffset val="100"/>
        <c:tickLblSkip val="1"/>
      </c:catAx>
      <c:valAx>
        <c:axId val="97969664"/>
        <c:scaling>
          <c:orientation val="minMax"/>
          <c:max val="1"/>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Percentage</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9796812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07A434-ECA6-4D34-A32B-FB8DFA4700BE}" type="datetimeFigureOut">
              <a:rPr lang="en-US" smtClean="0"/>
              <a:pPr/>
              <a:t>8/29/2022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E18015-2F97-4C51-A736-2B694DB11A1E}" type="slidenum">
              <a:rPr lang="en-US" smtClean="0"/>
              <a:pPr/>
              <a:t>‹#›</a:t>
            </a:fld>
            <a:endParaRPr lang="en-US" dirty="0"/>
          </a:p>
        </p:txBody>
      </p:sp>
    </p:spTree>
    <p:extLst>
      <p:ext uri="{BB962C8B-B14F-4D97-AF65-F5344CB8AC3E}">
        <p14:creationId xmlns:p14="http://schemas.microsoft.com/office/powerpoint/2010/main" xmlns="" val="52152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1807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1446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pPr/>
              <a:t>11</a:t>
            </a:fld>
            <a:endParaRPr lang="en-US" dirty="0"/>
          </a:p>
        </p:txBody>
      </p:sp>
    </p:spTree>
    <p:extLst>
      <p:ext uri="{BB962C8B-B14F-4D97-AF65-F5344CB8AC3E}">
        <p14:creationId xmlns:p14="http://schemas.microsoft.com/office/powerpoint/2010/main" xmlns="" val="79907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71675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9334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7560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pPr/>
              <a:t>18</a:t>
            </a:fld>
            <a:endParaRPr lang="en-US" dirty="0"/>
          </a:p>
        </p:txBody>
      </p:sp>
    </p:spTree>
    <p:extLst>
      <p:ext uri="{BB962C8B-B14F-4D97-AF65-F5344CB8AC3E}">
        <p14:creationId xmlns:p14="http://schemas.microsoft.com/office/powerpoint/2010/main" xmlns="" val="212171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3E18015-2F97-4C51-A736-2B694DB11A1E}" type="slidenum">
              <a:rPr lang="en-US" smtClean="0"/>
              <a:pPr/>
              <a:t>19</a:t>
            </a:fld>
            <a:endParaRPr lang="en-US" dirty="0"/>
          </a:p>
        </p:txBody>
      </p:sp>
    </p:spTree>
    <p:extLst>
      <p:ext uri="{BB962C8B-B14F-4D97-AF65-F5344CB8AC3E}">
        <p14:creationId xmlns:p14="http://schemas.microsoft.com/office/powerpoint/2010/main" xmlns="" val="3317549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3E18015-2F97-4C51-A736-2B694DB11A1E}" type="slidenum">
              <a:rPr lang="en-US" smtClean="0"/>
              <a:pPr/>
              <a:t>20</a:t>
            </a:fld>
            <a:endParaRPr lang="en-US" dirty="0"/>
          </a:p>
        </p:txBody>
      </p:sp>
    </p:spTree>
    <p:extLst>
      <p:ext uri="{BB962C8B-B14F-4D97-AF65-F5344CB8AC3E}">
        <p14:creationId xmlns:p14="http://schemas.microsoft.com/office/powerpoint/2010/main" xmlns="" val="2911087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3E18015-2F97-4C51-A736-2B694DB11A1E}" type="slidenum">
              <a:rPr lang="en-US" smtClean="0"/>
              <a:pPr/>
              <a:t>21</a:t>
            </a:fld>
            <a:endParaRPr lang="en-US" dirty="0"/>
          </a:p>
        </p:txBody>
      </p:sp>
    </p:spTree>
    <p:extLst>
      <p:ext uri="{BB962C8B-B14F-4D97-AF65-F5344CB8AC3E}">
        <p14:creationId xmlns:p14="http://schemas.microsoft.com/office/powerpoint/2010/main" xmlns="" val="23410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3E18015-2F97-4C51-A736-2B694DB11A1E}" type="slidenum">
              <a:rPr lang="en-US" smtClean="0"/>
              <a:pPr/>
              <a:t>22</a:t>
            </a:fld>
            <a:endParaRPr lang="en-US" dirty="0"/>
          </a:p>
        </p:txBody>
      </p:sp>
    </p:spTree>
    <p:extLst>
      <p:ext uri="{BB962C8B-B14F-4D97-AF65-F5344CB8AC3E}">
        <p14:creationId xmlns:p14="http://schemas.microsoft.com/office/powerpoint/2010/main" xmlns="" val="291862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13027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3E18015-2F97-4C51-A736-2B694DB11A1E}" type="slidenum">
              <a:rPr lang="en-US" smtClean="0"/>
              <a:pPr/>
              <a:t>23</a:t>
            </a:fld>
            <a:endParaRPr lang="en-US" dirty="0"/>
          </a:p>
        </p:txBody>
      </p:sp>
    </p:spTree>
    <p:extLst>
      <p:ext uri="{BB962C8B-B14F-4D97-AF65-F5344CB8AC3E}">
        <p14:creationId xmlns:p14="http://schemas.microsoft.com/office/powerpoint/2010/main" xmlns="" val="2405333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3E18015-2F97-4C51-A736-2B694DB11A1E}" type="slidenum">
              <a:rPr lang="en-US" smtClean="0"/>
              <a:pPr/>
              <a:t>24</a:t>
            </a:fld>
            <a:endParaRPr lang="en-US" dirty="0"/>
          </a:p>
        </p:txBody>
      </p:sp>
    </p:spTree>
    <p:extLst>
      <p:ext uri="{BB962C8B-B14F-4D97-AF65-F5344CB8AC3E}">
        <p14:creationId xmlns:p14="http://schemas.microsoft.com/office/powerpoint/2010/main" xmlns="" val="2403591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6007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3E18015-2F97-4C51-A736-2B694DB11A1E}" type="slidenum">
              <a:rPr lang="en-US" smtClean="0"/>
              <a:pPr/>
              <a:t>3</a:t>
            </a:fld>
            <a:endParaRPr lang="en-US" dirty="0"/>
          </a:p>
        </p:txBody>
      </p:sp>
    </p:spTree>
    <p:extLst>
      <p:ext uri="{BB962C8B-B14F-4D97-AF65-F5344CB8AC3E}">
        <p14:creationId xmlns:p14="http://schemas.microsoft.com/office/powerpoint/2010/main" xmlns="" val="113453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pPr/>
              <a:t>4</a:t>
            </a:fld>
            <a:endParaRPr lang="en-US" dirty="0"/>
          </a:p>
        </p:txBody>
      </p:sp>
    </p:spTree>
    <p:extLst>
      <p:ext uri="{BB962C8B-B14F-4D97-AF65-F5344CB8AC3E}">
        <p14:creationId xmlns:p14="http://schemas.microsoft.com/office/powerpoint/2010/main" xmlns="" val="279972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3E18015-2F97-4C51-A736-2B694DB11A1E}" type="slidenum">
              <a:rPr lang="en-US" smtClean="0"/>
              <a:pPr/>
              <a:t>5</a:t>
            </a:fld>
            <a:endParaRPr lang="en-US" dirty="0"/>
          </a:p>
        </p:txBody>
      </p:sp>
    </p:spTree>
    <p:extLst>
      <p:ext uri="{BB962C8B-B14F-4D97-AF65-F5344CB8AC3E}">
        <p14:creationId xmlns:p14="http://schemas.microsoft.com/office/powerpoint/2010/main" xmlns="" val="103021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pPr/>
              <a:t>6</a:t>
            </a:fld>
            <a:endParaRPr lang="en-US" dirty="0"/>
          </a:p>
        </p:txBody>
      </p:sp>
    </p:spTree>
    <p:extLst>
      <p:ext uri="{BB962C8B-B14F-4D97-AF65-F5344CB8AC3E}">
        <p14:creationId xmlns:p14="http://schemas.microsoft.com/office/powerpoint/2010/main" xmlns="" val="13843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0245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1446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4852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AB36B-9C01-4C9D-9DF0-3910EDA54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B153AA8D-6374-42A2-AC2B-3987E99B5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E30B74A9-2B35-46FC-BE13-AAA293681484}"/>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34157346-692B-44A7-A647-191876FA478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FA800EE-6599-4BA8-AEB7-3E37B3054E29}"/>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149346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9442A-6C25-4D25-AE4E-74FF6A00B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1ABD023D-CDCE-4546-B53D-E61330738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FF40B405-480F-4AA6-9223-26E2A979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B64C65-828C-4342-9864-636CD4CADB14}"/>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xmlns="" id="{E97FBF39-04B8-4444-9C1E-E320D50FCF8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B1355517-CD97-452A-B41B-F107FA5BFC6D}"/>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38327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A5F58-C406-4986-9E37-9A162FD3A67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F428BF24-C0CD-4247-A7E5-C5F1503C99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53770A5-26BB-4F71-A9A8-42CC6651F4AF}"/>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7AED38A2-C17B-430E-9457-0CA9E60882B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EE5A3E7-93A4-49FF-9EBC-1269B62AD9FE}"/>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76750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416D9CE-B3C5-4A57-AB43-56EB2C436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E26632AD-BA5F-48EE-AFD0-52C284149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23F81B99-22C5-43F4-9DEF-FE07A6E22552}"/>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1807171A-01A6-4763-8772-179C608E99F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2A0C043E-1C43-4ED1-918B-DE197D198A4C}"/>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394516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AB36B-9C01-4C9D-9DF0-3910EDA54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B153AA8D-6374-42A2-AC2B-3987E99B5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E30B74A9-2B35-46FC-BE13-AAA293681484}"/>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34157346-692B-44A7-A647-191876FA478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FA800EE-6599-4BA8-AEB7-3E37B3054E29}"/>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24227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24014F6-2BCC-44D7-B0AC-6D7D7805B9A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244" t="1067" r="40252"/>
          <a:stretch/>
        </p:blipFill>
        <p:spPr>
          <a:xfrm>
            <a:off x="0" y="0"/>
            <a:ext cx="4465674" cy="6858000"/>
          </a:xfrm>
          <a:prstGeom prst="rect">
            <a:avLst/>
          </a:prstGeom>
        </p:spPr>
      </p:pic>
      <p:sp>
        <p:nvSpPr>
          <p:cNvPr id="2" name="Title 1">
            <a:extLst>
              <a:ext uri="{FF2B5EF4-FFF2-40B4-BE49-F238E27FC236}">
                <a16:creationId xmlns:a16="http://schemas.microsoft.com/office/drawing/2014/main" xmlns=""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xmlns="" id="{E74BE9B8-2BDF-48BD-909F-FC7BB34D39E9}"/>
              </a:ext>
            </a:extLst>
          </p:cNvPr>
          <p:cNvPicPr>
            <a:picLocks noChangeAspect="1"/>
          </p:cNvPicPr>
          <p:nvPr userDrawn="1"/>
        </p:nvPicPr>
        <p:blipFill>
          <a:blip r:embed="rId3" cstate="print">
            <a:alphaModFix amt="20000"/>
            <a:extLst>
              <a:ext uri="{96DAC541-7B7A-43D3-8B79-37D633B846F1}">
                <asvg:svgBlip xmlns="" xmlns:asvg="http://schemas.microsoft.com/office/drawing/2016/SVG/main"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xmlns="" id="{6C34CBC2-0938-4F41-8053-8134556E6790}"/>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xmlns=""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422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24014F6-2BCC-44D7-B0AC-6D7D7805B9A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6158" r="15896"/>
          <a:stretch/>
        </p:blipFill>
        <p:spPr>
          <a:xfrm>
            <a:off x="-1" y="0"/>
            <a:ext cx="4626429" cy="6858000"/>
          </a:xfrm>
          <a:prstGeom prst="rect">
            <a:avLst/>
          </a:prstGeom>
        </p:spPr>
      </p:pic>
      <p:sp>
        <p:nvSpPr>
          <p:cNvPr id="2" name="Title 1">
            <a:extLst>
              <a:ext uri="{FF2B5EF4-FFF2-40B4-BE49-F238E27FC236}">
                <a16:creationId xmlns:a16="http://schemas.microsoft.com/office/drawing/2014/main" xmlns=""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xmlns="" id="{E74BE9B8-2BDF-48BD-909F-FC7BB34D39E9}"/>
              </a:ext>
            </a:extLst>
          </p:cNvPr>
          <p:cNvPicPr>
            <a:picLocks noChangeAspect="1"/>
          </p:cNvPicPr>
          <p:nvPr userDrawn="1"/>
        </p:nvPicPr>
        <p:blipFill>
          <a:blip r:embed="rId3" cstate="print">
            <a:alphaModFix amt="20000"/>
            <a:extLst>
              <a:ext uri="{96DAC541-7B7A-43D3-8B79-37D633B846F1}">
                <asvg:svgBlip xmlns="" xmlns:asvg="http://schemas.microsoft.com/office/drawing/2016/SVG/main"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xmlns="" id="{6C34CBC2-0938-4F41-8053-8134556E6790}"/>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xmlns=""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1031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283AC12E-FAF9-448C-B223-E9AFD2FA4C77}"/>
              </a:ext>
            </a:extLst>
          </p:cNvPr>
          <p:cNvPicPr>
            <a:picLocks noChangeAspect="1"/>
          </p:cNvPicPr>
          <p:nvPr userDrawn="1"/>
        </p:nvPicPr>
        <p:blipFill>
          <a:blip r:embed="rId2" cstate="print">
            <a:alphaModFix amt="20000"/>
            <a:extLst>
              <a:ext uri="{96DAC541-7B7A-43D3-8B79-37D633B846F1}">
                <asvg:svgBlip xmlns="" xmlns:asvg="http://schemas.microsoft.com/office/drawing/2016/SVG/main" r:embed="rId3"/>
              </a:ext>
            </a:extLst>
          </a:blip>
          <a:stretch>
            <a:fillRect/>
          </a:stretch>
        </p:blipFill>
        <p:spPr>
          <a:xfrm flipH="1">
            <a:off x="9179325" y="0"/>
            <a:ext cx="2796702" cy="6858000"/>
          </a:xfrm>
          <a:prstGeom prst="rect">
            <a:avLst/>
          </a:prstGeom>
        </p:spPr>
      </p:pic>
      <p:sp>
        <p:nvSpPr>
          <p:cNvPr id="10" name="Content Placeholder 2">
            <a:extLst>
              <a:ext uri="{FF2B5EF4-FFF2-40B4-BE49-F238E27FC236}">
                <a16:creationId xmlns:a16="http://schemas.microsoft.com/office/drawing/2014/main" xmlns="" id="{5F40EAA3-0607-4193-8BB2-8F098F313F5B}"/>
              </a:ext>
            </a:extLst>
          </p:cNvPr>
          <p:cNvSpPr>
            <a:spLocks noGrp="1"/>
          </p:cNvSpPr>
          <p:nvPr>
            <p:ph idx="1"/>
          </p:nvPr>
        </p:nvSpPr>
        <p:spPr>
          <a:xfrm>
            <a:off x="451764" y="1222744"/>
            <a:ext cx="10297752" cy="5031761"/>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xmlns="" id="{6BC0F4CE-B6BB-4033-B64F-68F0FB5A5CE8}"/>
              </a:ext>
            </a:extLst>
          </p:cNvPr>
          <p:cNvSpPr>
            <a:spLocks noGrp="1"/>
          </p:cNvSpPr>
          <p:nvPr>
            <p:ph type="title"/>
          </p:nvPr>
        </p:nvSpPr>
        <p:spPr>
          <a:xfrm>
            <a:off x="451764" y="290698"/>
            <a:ext cx="10515600" cy="581172"/>
          </a:xfrm>
        </p:spPr>
        <p:txBody>
          <a:bodyPr/>
          <a:lstStyle>
            <a:lvl1pPr>
              <a:defRPr sz="3200" b="1">
                <a:solidFill>
                  <a:srgbClr val="629080"/>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3" name="Straight Connector 12">
            <a:extLst>
              <a:ext uri="{FF2B5EF4-FFF2-40B4-BE49-F238E27FC236}">
                <a16:creationId xmlns:a16="http://schemas.microsoft.com/office/drawing/2014/main" xmlns="" id="{4399E9AE-F56A-4945-A3CC-02FEFB05C594}"/>
              </a:ext>
            </a:extLst>
          </p:cNvPr>
          <p:cNvCxnSpPr/>
          <p:nvPr userDrawn="1"/>
        </p:nvCxnSpPr>
        <p:spPr>
          <a:xfrm>
            <a:off x="451764" y="1052623"/>
            <a:ext cx="10829380"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35E5D94-8235-4418-B1DB-DBBD9BB37943}"/>
              </a:ext>
            </a:extLst>
          </p:cNvPr>
          <p:cNvCxnSpPr>
            <a:cxnSpLocks/>
          </p:cNvCxnSpPr>
          <p:nvPr userDrawn="1"/>
        </p:nvCxnSpPr>
        <p:spPr>
          <a:xfrm>
            <a:off x="451764" y="6435259"/>
            <a:ext cx="9957509"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xmlns="" id="{7AAE22C9-9949-49AA-A765-7F9D946E437D}"/>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10967364" y="5467532"/>
            <a:ext cx="1027569" cy="967727"/>
          </a:xfrm>
          <a:prstGeom prst="rect">
            <a:avLst/>
          </a:prstGeom>
        </p:spPr>
      </p:pic>
    </p:spTree>
    <p:extLst>
      <p:ext uri="{BB962C8B-B14F-4D97-AF65-F5344CB8AC3E}">
        <p14:creationId xmlns:p14="http://schemas.microsoft.com/office/powerpoint/2010/main" xmlns="" val="2427152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519B27C1-41F8-4E67-93EB-94BA7E3858DA}"/>
              </a:ext>
            </a:extLst>
          </p:cNvPr>
          <p:cNvPicPr>
            <a:picLocks noChangeAspect="1"/>
          </p:cNvPicPr>
          <p:nvPr userDrawn="1"/>
        </p:nvPicPr>
        <p:blipFill>
          <a:blip r:embed="rId2" cstate="print">
            <a:alphaModFix amt="20000"/>
            <a:extLst>
              <a:ext uri="{96DAC541-7B7A-43D3-8B79-37D633B846F1}">
                <asvg:svgBlip xmlns="" xmlns:asvg="http://schemas.microsoft.com/office/drawing/2016/SVG/main" r:embed="rId3"/>
              </a:ext>
            </a:extLst>
          </a:blip>
          <a:stretch>
            <a:fillRect/>
          </a:stretch>
        </p:blipFill>
        <p:spPr>
          <a:xfrm flipH="1">
            <a:off x="9179325" y="0"/>
            <a:ext cx="2796702" cy="6858000"/>
          </a:xfrm>
          <a:prstGeom prst="rect">
            <a:avLst/>
          </a:prstGeom>
        </p:spPr>
      </p:pic>
      <p:pic>
        <p:nvPicPr>
          <p:cNvPr id="9" name="Graphic 8">
            <a:extLst>
              <a:ext uri="{FF2B5EF4-FFF2-40B4-BE49-F238E27FC236}">
                <a16:creationId xmlns:a16="http://schemas.microsoft.com/office/drawing/2014/main" xmlns="" id="{2D86C8E0-E1F0-4114-BBD5-22E06796A3C1}"/>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10967364" y="5467532"/>
            <a:ext cx="1027569" cy="967727"/>
          </a:xfrm>
          <a:prstGeom prst="rect">
            <a:avLst/>
          </a:prstGeom>
        </p:spPr>
      </p:pic>
      <p:sp>
        <p:nvSpPr>
          <p:cNvPr id="10" name="Content Placeholder 2">
            <a:extLst>
              <a:ext uri="{FF2B5EF4-FFF2-40B4-BE49-F238E27FC236}">
                <a16:creationId xmlns:a16="http://schemas.microsoft.com/office/drawing/2014/main" xmlns="" id="{1D6FF012-1C3E-4DB6-A66A-E1FA6EFDD0CC}"/>
              </a:ext>
            </a:extLst>
          </p:cNvPr>
          <p:cNvSpPr>
            <a:spLocks noGrp="1"/>
          </p:cNvSpPr>
          <p:nvPr>
            <p:ph idx="1"/>
          </p:nvPr>
        </p:nvSpPr>
        <p:spPr>
          <a:xfrm>
            <a:off x="451764" y="1222744"/>
            <a:ext cx="9957509" cy="5212514"/>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xmlns="" id="{86422E9C-90F8-4604-A9A7-B6E1C4F54197}"/>
              </a:ext>
            </a:extLst>
          </p:cNvPr>
          <p:cNvSpPr>
            <a:spLocks noGrp="1"/>
          </p:cNvSpPr>
          <p:nvPr>
            <p:ph type="title"/>
          </p:nvPr>
        </p:nvSpPr>
        <p:spPr>
          <a:xfrm>
            <a:off x="451764" y="290698"/>
            <a:ext cx="10515600" cy="581172"/>
          </a:xfrm>
        </p:spPr>
        <p:txBody>
          <a:bodyPr/>
          <a:lstStyle>
            <a:lvl1pPr>
              <a:defRPr sz="3200" b="1">
                <a:solidFill>
                  <a:srgbClr val="FDB945"/>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2" name="Straight Connector 11">
            <a:extLst>
              <a:ext uri="{FF2B5EF4-FFF2-40B4-BE49-F238E27FC236}">
                <a16:creationId xmlns:a16="http://schemas.microsoft.com/office/drawing/2014/main" xmlns="" id="{EEF2DAEE-1031-4781-886E-9E4FC21EFF67}"/>
              </a:ext>
            </a:extLst>
          </p:cNvPr>
          <p:cNvCxnSpPr/>
          <p:nvPr userDrawn="1"/>
        </p:nvCxnSpPr>
        <p:spPr>
          <a:xfrm>
            <a:off x="451764" y="1052623"/>
            <a:ext cx="10829380"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891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61613-2AC5-482A-A6C4-EA2837DDC54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A5544BA8-2843-4812-BF3D-4A67E2DDD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5FC080B-8162-42F2-B493-B45E343AA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4FA3634B-5E58-4A78-89D7-16FEB8E69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EF1CEE4-0818-436F-8E66-73DBA604F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839F2246-FD84-4B2B-9D63-E7737536B674}"/>
              </a:ext>
            </a:extLst>
          </p:cNvPr>
          <p:cNvSpPr>
            <a:spLocks noGrp="1"/>
          </p:cNvSpPr>
          <p:nvPr>
            <p:ph type="dt" sz="half" idx="10"/>
          </p:nvPr>
        </p:nvSpPr>
        <p:spPr/>
        <p:txBody>
          <a:bodyPr/>
          <a:lstStyle/>
          <a:p>
            <a:endParaRPr lang="en-ZA" dirty="0"/>
          </a:p>
        </p:txBody>
      </p:sp>
      <p:sp>
        <p:nvSpPr>
          <p:cNvPr id="8" name="Footer Placeholder 7">
            <a:extLst>
              <a:ext uri="{FF2B5EF4-FFF2-40B4-BE49-F238E27FC236}">
                <a16:creationId xmlns:a16="http://schemas.microsoft.com/office/drawing/2014/main" xmlns="" id="{ED991521-6CAC-4611-8699-C1B17C493F8B}"/>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A30CD08E-2AB2-4721-8BFA-0B148994AAF8}"/>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2372763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D972F-05EE-4122-905E-5BE320EB20C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43CF8A18-1717-4765-BCCA-C2CA7EC83F6D}"/>
              </a:ext>
            </a:extLst>
          </p:cNvPr>
          <p:cNvSpPr>
            <a:spLocks noGrp="1"/>
          </p:cNvSpPr>
          <p:nvPr>
            <p:ph type="dt" sz="half" idx="10"/>
          </p:nvPr>
        </p:nvSpPr>
        <p:spPr/>
        <p:txBody>
          <a:bodyPr/>
          <a:lstStyle/>
          <a:p>
            <a:endParaRPr lang="en-ZA" dirty="0"/>
          </a:p>
        </p:txBody>
      </p:sp>
      <p:sp>
        <p:nvSpPr>
          <p:cNvPr id="4" name="Footer Placeholder 3">
            <a:extLst>
              <a:ext uri="{FF2B5EF4-FFF2-40B4-BE49-F238E27FC236}">
                <a16:creationId xmlns:a16="http://schemas.microsoft.com/office/drawing/2014/main" xmlns="" id="{2DE98AE8-088A-4C8B-86DC-D39CA296BDCA}"/>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56A91545-9FF9-4EB1-823A-C7787F99F047}"/>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7260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24014F6-2BCC-44D7-B0AC-6D7D7805B9A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244" t="1067" r="40252"/>
          <a:stretch/>
        </p:blipFill>
        <p:spPr>
          <a:xfrm>
            <a:off x="0" y="0"/>
            <a:ext cx="4465674" cy="6858000"/>
          </a:xfrm>
          <a:prstGeom prst="rect">
            <a:avLst/>
          </a:prstGeom>
        </p:spPr>
      </p:pic>
      <p:sp>
        <p:nvSpPr>
          <p:cNvPr id="2" name="Title 1">
            <a:extLst>
              <a:ext uri="{FF2B5EF4-FFF2-40B4-BE49-F238E27FC236}">
                <a16:creationId xmlns:a16="http://schemas.microsoft.com/office/drawing/2014/main" xmlns=""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xmlns="" id="{E74BE9B8-2BDF-48BD-909F-FC7BB34D39E9}"/>
              </a:ext>
            </a:extLst>
          </p:cNvPr>
          <p:cNvPicPr>
            <a:picLocks noChangeAspect="1"/>
          </p:cNvPicPr>
          <p:nvPr userDrawn="1"/>
        </p:nvPicPr>
        <p:blipFill>
          <a:blip r:embed="rId3" cstate="print">
            <a:alphaModFix amt="20000"/>
            <a:extLst>
              <a:ext uri="{96DAC541-7B7A-43D3-8B79-37D633B846F1}">
                <asvg:svgBlip xmlns="" xmlns:asvg="http://schemas.microsoft.com/office/drawing/2016/SVG/main"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xmlns="" id="{6C34CBC2-0938-4F41-8053-8134556E6790}"/>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xmlns=""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26458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B436F1B-BC86-43FB-A471-A17DDD71725A}"/>
              </a:ext>
            </a:extLst>
          </p:cNvPr>
          <p:cNvSpPr>
            <a:spLocks noGrp="1"/>
          </p:cNvSpPr>
          <p:nvPr>
            <p:ph type="dt" sz="half" idx="10"/>
          </p:nvPr>
        </p:nvSpPr>
        <p:spPr/>
        <p:txBody>
          <a:bodyPr/>
          <a:lstStyle/>
          <a:p>
            <a:endParaRPr lang="en-ZA" dirty="0"/>
          </a:p>
        </p:txBody>
      </p:sp>
      <p:sp>
        <p:nvSpPr>
          <p:cNvPr id="3" name="Footer Placeholder 2">
            <a:extLst>
              <a:ext uri="{FF2B5EF4-FFF2-40B4-BE49-F238E27FC236}">
                <a16:creationId xmlns:a16="http://schemas.microsoft.com/office/drawing/2014/main" xmlns="" id="{6994DFD9-888E-4757-8003-8F0521737C5E}"/>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D68261ED-5BCC-496A-A54D-106A498A9CAE}"/>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4019430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D7A24-38BC-4563-BB31-DD2C3A961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90627DF-D5D9-4070-A580-B1A83B6CD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3C003135-70B2-403C-99B5-A4D181585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247283-BDE5-4297-B941-2922704BF2B0}"/>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xmlns="" id="{91DCC158-6FF5-4636-8B25-E58913F1962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2DFFA64C-EE39-4F03-B46E-E9F828530A38}"/>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1679780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9442A-6C25-4D25-AE4E-74FF6A00B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1ABD023D-CDCE-4546-B53D-E61330738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FF40B405-480F-4AA6-9223-26E2A979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B64C65-828C-4342-9864-636CD4CADB14}"/>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xmlns="" id="{E97FBF39-04B8-4444-9C1E-E320D50FCF8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B1355517-CD97-452A-B41B-F107FA5BFC6D}"/>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1079177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A5F58-C406-4986-9E37-9A162FD3A67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F428BF24-C0CD-4247-A7E5-C5F1503C99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53770A5-26BB-4F71-A9A8-42CC6651F4AF}"/>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7AED38A2-C17B-430E-9457-0CA9E60882B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EE5A3E7-93A4-49FF-9EBC-1269B62AD9FE}"/>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1889931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416D9CE-B3C5-4A57-AB43-56EB2C436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E26632AD-BA5F-48EE-AFD0-52C284149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23F81B99-22C5-43F4-9DEF-FE07A6E22552}"/>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1807171A-01A6-4763-8772-179C608E99F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2A0C043E-1C43-4ED1-918B-DE197D198A4C}"/>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294062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24014F6-2BCC-44D7-B0AC-6D7D7805B9A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6158" r="15896"/>
          <a:stretch/>
        </p:blipFill>
        <p:spPr>
          <a:xfrm>
            <a:off x="-1" y="0"/>
            <a:ext cx="4626429" cy="6858000"/>
          </a:xfrm>
          <a:prstGeom prst="rect">
            <a:avLst/>
          </a:prstGeom>
        </p:spPr>
      </p:pic>
      <p:sp>
        <p:nvSpPr>
          <p:cNvPr id="2" name="Title 1">
            <a:extLst>
              <a:ext uri="{FF2B5EF4-FFF2-40B4-BE49-F238E27FC236}">
                <a16:creationId xmlns:a16="http://schemas.microsoft.com/office/drawing/2014/main" xmlns=""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xmlns="" id="{E74BE9B8-2BDF-48BD-909F-FC7BB34D39E9}"/>
              </a:ext>
            </a:extLst>
          </p:cNvPr>
          <p:cNvPicPr>
            <a:picLocks noChangeAspect="1"/>
          </p:cNvPicPr>
          <p:nvPr userDrawn="1"/>
        </p:nvPicPr>
        <p:blipFill>
          <a:blip r:embed="rId3" cstate="print">
            <a:alphaModFix amt="20000"/>
            <a:extLst>
              <a:ext uri="{96DAC541-7B7A-43D3-8B79-37D633B846F1}">
                <asvg:svgBlip xmlns="" xmlns:asvg="http://schemas.microsoft.com/office/drawing/2016/SVG/main"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xmlns="" id="{6C34CBC2-0938-4F41-8053-8134556E6790}"/>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xmlns=""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7164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283AC12E-FAF9-448C-B223-E9AFD2FA4C77}"/>
              </a:ext>
            </a:extLst>
          </p:cNvPr>
          <p:cNvPicPr>
            <a:picLocks noChangeAspect="1"/>
          </p:cNvPicPr>
          <p:nvPr userDrawn="1"/>
        </p:nvPicPr>
        <p:blipFill>
          <a:blip r:embed="rId2" cstate="print">
            <a:alphaModFix amt="20000"/>
            <a:extLst>
              <a:ext uri="{96DAC541-7B7A-43D3-8B79-37D633B846F1}">
                <asvg:svgBlip xmlns="" xmlns:asvg="http://schemas.microsoft.com/office/drawing/2016/SVG/main" r:embed="rId3"/>
              </a:ext>
            </a:extLst>
          </a:blip>
          <a:stretch>
            <a:fillRect/>
          </a:stretch>
        </p:blipFill>
        <p:spPr>
          <a:xfrm flipH="1">
            <a:off x="9179325" y="0"/>
            <a:ext cx="2796702" cy="6858000"/>
          </a:xfrm>
          <a:prstGeom prst="rect">
            <a:avLst/>
          </a:prstGeom>
        </p:spPr>
      </p:pic>
      <p:sp>
        <p:nvSpPr>
          <p:cNvPr id="10" name="Content Placeholder 2">
            <a:extLst>
              <a:ext uri="{FF2B5EF4-FFF2-40B4-BE49-F238E27FC236}">
                <a16:creationId xmlns:a16="http://schemas.microsoft.com/office/drawing/2014/main" xmlns="" id="{5F40EAA3-0607-4193-8BB2-8F098F313F5B}"/>
              </a:ext>
            </a:extLst>
          </p:cNvPr>
          <p:cNvSpPr>
            <a:spLocks noGrp="1"/>
          </p:cNvSpPr>
          <p:nvPr>
            <p:ph idx="1"/>
          </p:nvPr>
        </p:nvSpPr>
        <p:spPr>
          <a:xfrm>
            <a:off x="451764" y="1222744"/>
            <a:ext cx="10297752" cy="5031761"/>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xmlns="" id="{6BC0F4CE-B6BB-4033-B64F-68F0FB5A5CE8}"/>
              </a:ext>
            </a:extLst>
          </p:cNvPr>
          <p:cNvSpPr>
            <a:spLocks noGrp="1"/>
          </p:cNvSpPr>
          <p:nvPr>
            <p:ph type="title"/>
          </p:nvPr>
        </p:nvSpPr>
        <p:spPr>
          <a:xfrm>
            <a:off x="451764" y="290698"/>
            <a:ext cx="10515600" cy="581172"/>
          </a:xfrm>
        </p:spPr>
        <p:txBody>
          <a:bodyPr/>
          <a:lstStyle>
            <a:lvl1pPr>
              <a:defRPr sz="3200" b="1">
                <a:solidFill>
                  <a:srgbClr val="629080"/>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3" name="Straight Connector 12">
            <a:extLst>
              <a:ext uri="{FF2B5EF4-FFF2-40B4-BE49-F238E27FC236}">
                <a16:creationId xmlns:a16="http://schemas.microsoft.com/office/drawing/2014/main" xmlns="" id="{4399E9AE-F56A-4945-A3CC-02FEFB05C594}"/>
              </a:ext>
            </a:extLst>
          </p:cNvPr>
          <p:cNvCxnSpPr/>
          <p:nvPr userDrawn="1"/>
        </p:nvCxnSpPr>
        <p:spPr>
          <a:xfrm>
            <a:off x="451764" y="1052623"/>
            <a:ext cx="10829380"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35E5D94-8235-4418-B1DB-DBBD9BB37943}"/>
              </a:ext>
            </a:extLst>
          </p:cNvPr>
          <p:cNvCxnSpPr>
            <a:cxnSpLocks/>
          </p:cNvCxnSpPr>
          <p:nvPr userDrawn="1"/>
        </p:nvCxnSpPr>
        <p:spPr>
          <a:xfrm>
            <a:off x="451764" y="6435259"/>
            <a:ext cx="9957509"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xmlns="" id="{7AAE22C9-9949-49AA-A765-7F9D946E437D}"/>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10967364" y="5467532"/>
            <a:ext cx="1027569" cy="967727"/>
          </a:xfrm>
          <a:prstGeom prst="rect">
            <a:avLst/>
          </a:prstGeom>
        </p:spPr>
      </p:pic>
    </p:spTree>
    <p:extLst>
      <p:ext uri="{BB962C8B-B14F-4D97-AF65-F5344CB8AC3E}">
        <p14:creationId xmlns:p14="http://schemas.microsoft.com/office/powerpoint/2010/main" xmlns="" val="63022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519B27C1-41F8-4E67-93EB-94BA7E3858DA}"/>
              </a:ext>
            </a:extLst>
          </p:cNvPr>
          <p:cNvPicPr>
            <a:picLocks noChangeAspect="1"/>
          </p:cNvPicPr>
          <p:nvPr userDrawn="1"/>
        </p:nvPicPr>
        <p:blipFill>
          <a:blip r:embed="rId2" cstate="print">
            <a:alphaModFix amt="20000"/>
            <a:extLst>
              <a:ext uri="{96DAC541-7B7A-43D3-8B79-37D633B846F1}">
                <asvg:svgBlip xmlns="" xmlns:asvg="http://schemas.microsoft.com/office/drawing/2016/SVG/main" r:embed="rId3"/>
              </a:ext>
            </a:extLst>
          </a:blip>
          <a:stretch>
            <a:fillRect/>
          </a:stretch>
        </p:blipFill>
        <p:spPr>
          <a:xfrm flipH="1">
            <a:off x="9179325" y="0"/>
            <a:ext cx="2796702" cy="6858000"/>
          </a:xfrm>
          <a:prstGeom prst="rect">
            <a:avLst/>
          </a:prstGeom>
        </p:spPr>
      </p:pic>
      <p:pic>
        <p:nvPicPr>
          <p:cNvPr id="9" name="Graphic 8">
            <a:extLst>
              <a:ext uri="{FF2B5EF4-FFF2-40B4-BE49-F238E27FC236}">
                <a16:creationId xmlns:a16="http://schemas.microsoft.com/office/drawing/2014/main" xmlns="" id="{2D86C8E0-E1F0-4114-BBD5-22E06796A3C1}"/>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10967364" y="5467532"/>
            <a:ext cx="1027569" cy="967727"/>
          </a:xfrm>
          <a:prstGeom prst="rect">
            <a:avLst/>
          </a:prstGeom>
        </p:spPr>
      </p:pic>
      <p:sp>
        <p:nvSpPr>
          <p:cNvPr id="10" name="Content Placeholder 2">
            <a:extLst>
              <a:ext uri="{FF2B5EF4-FFF2-40B4-BE49-F238E27FC236}">
                <a16:creationId xmlns:a16="http://schemas.microsoft.com/office/drawing/2014/main" xmlns="" id="{1D6FF012-1C3E-4DB6-A66A-E1FA6EFDD0CC}"/>
              </a:ext>
            </a:extLst>
          </p:cNvPr>
          <p:cNvSpPr>
            <a:spLocks noGrp="1"/>
          </p:cNvSpPr>
          <p:nvPr>
            <p:ph idx="1"/>
          </p:nvPr>
        </p:nvSpPr>
        <p:spPr>
          <a:xfrm>
            <a:off x="451764" y="1222744"/>
            <a:ext cx="9957509" cy="5212514"/>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xmlns="" id="{86422E9C-90F8-4604-A9A7-B6E1C4F54197}"/>
              </a:ext>
            </a:extLst>
          </p:cNvPr>
          <p:cNvSpPr>
            <a:spLocks noGrp="1"/>
          </p:cNvSpPr>
          <p:nvPr>
            <p:ph type="title"/>
          </p:nvPr>
        </p:nvSpPr>
        <p:spPr>
          <a:xfrm>
            <a:off x="451764" y="290698"/>
            <a:ext cx="10515600" cy="581172"/>
          </a:xfrm>
        </p:spPr>
        <p:txBody>
          <a:bodyPr/>
          <a:lstStyle>
            <a:lvl1pPr>
              <a:defRPr sz="3200" b="1">
                <a:solidFill>
                  <a:srgbClr val="FDB945"/>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2" name="Straight Connector 11">
            <a:extLst>
              <a:ext uri="{FF2B5EF4-FFF2-40B4-BE49-F238E27FC236}">
                <a16:creationId xmlns:a16="http://schemas.microsoft.com/office/drawing/2014/main" xmlns="" id="{EEF2DAEE-1031-4781-886E-9E4FC21EFF67}"/>
              </a:ext>
            </a:extLst>
          </p:cNvPr>
          <p:cNvCxnSpPr/>
          <p:nvPr userDrawn="1"/>
        </p:nvCxnSpPr>
        <p:spPr>
          <a:xfrm>
            <a:off x="451764" y="1052623"/>
            <a:ext cx="10829380"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8763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61613-2AC5-482A-A6C4-EA2837DDC54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A5544BA8-2843-4812-BF3D-4A67E2DDD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5FC080B-8162-42F2-B493-B45E343AA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4FA3634B-5E58-4A78-89D7-16FEB8E69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EF1CEE4-0818-436F-8E66-73DBA604F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839F2246-FD84-4B2B-9D63-E7737536B674}"/>
              </a:ext>
            </a:extLst>
          </p:cNvPr>
          <p:cNvSpPr>
            <a:spLocks noGrp="1"/>
          </p:cNvSpPr>
          <p:nvPr>
            <p:ph type="dt" sz="half" idx="10"/>
          </p:nvPr>
        </p:nvSpPr>
        <p:spPr/>
        <p:txBody>
          <a:bodyPr/>
          <a:lstStyle/>
          <a:p>
            <a:endParaRPr lang="en-ZA" dirty="0"/>
          </a:p>
        </p:txBody>
      </p:sp>
      <p:sp>
        <p:nvSpPr>
          <p:cNvPr id="8" name="Footer Placeholder 7">
            <a:extLst>
              <a:ext uri="{FF2B5EF4-FFF2-40B4-BE49-F238E27FC236}">
                <a16:creationId xmlns:a16="http://schemas.microsoft.com/office/drawing/2014/main" xmlns="" id="{ED991521-6CAC-4611-8699-C1B17C493F8B}"/>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A30CD08E-2AB2-4721-8BFA-0B148994AAF8}"/>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389422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D972F-05EE-4122-905E-5BE320EB20C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43CF8A18-1717-4765-BCCA-C2CA7EC83F6D}"/>
              </a:ext>
            </a:extLst>
          </p:cNvPr>
          <p:cNvSpPr>
            <a:spLocks noGrp="1"/>
          </p:cNvSpPr>
          <p:nvPr>
            <p:ph type="dt" sz="half" idx="10"/>
          </p:nvPr>
        </p:nvSpPr>
        <p:spPr/>
        <p:txBody>
          <a:bodyPr/>
          <a:lstStyle/>
          <a:p>
            <a:endParaRPr lang="en-ZA" dirty="0"/>
          </a:p>
        </p:txBody>
      </p:sp>
      <p:sp>
        <p:nvSpPr>
          <p:cNvPr id="4" name="Footer Placeholder 3">
            <a:extLst>
              <a:ext uri="{FF2B5EF4-FFF2-40B4-BE49-F238E27FC236}">
                <a16:creationId xmlns:a16="http://schemas.microsoft.com/office/drawing/2014/main" xmlns="" id="{2DE98AE8-088A-4C8B-86DC-D39CA296BDCA}"/>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56A91545-9FF9-4EB1-823A-C7787F99F047}"/>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202730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B436F1B-BC86-43FB-A471-A17DDD71725A}"/>
              </a:ext>
            </a:extLst>
          </p:cNvPr>
          <p:cNvSpPr>
            <a:spLocks noGrp="1"/>
          </p:cNvSpPr>
          <p:nvPr>
            <p:ph type="dt" sz="half" idx="10"/>
          </p:nvPr>
        </p:nvSpPr>
        <p:spPr/>
        <p:txBody>
          <a:bodyPr/>
          <a:lstStyle/>
          <a:p>
            <a:endParaRPr lang="en-ZA" dirty="0"/>
          </a:p>
        </p:txBody>
      </p:sp>
      <p:sp>
        <p:nvSpPr>
          <p:cNvPr id="3" name="Footer Placeholder 2">
            <a:extLst>
              <a:ext uri="{FF2B5EF4-FFF2-40B4-BE49-F238E27FC236}">
                <a16:creationId xmlns:a16="http://schemas.microsoft.com/office/drawing/2014/main" xmlns="" id="{6994DFD9-888E-4757-8003-8F0521737C5E}"/>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D68261ED-5BCC-496A-A54D-106A498A9CAE}"/>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151578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D7A24-38BC-4563-BB31-DD2C3A961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90627DF-D5D9-4070-A580-B1A83B6CD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3C003135-70B2-403C-99B5-A4D181585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247283-BDE5-4297-B941-2922704BF2B0}"/>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xmlns="" id="{91DCC158-6FF5-4636-8B25-E58913F1962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2DFFA64C-EE39-4F03-B46E-E9F828530A38}"/>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26520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CE6929-11F8-4701-9F34-958318B11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CA2394C-CFB1-4B7F-BADE-A907F1E40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1774927-916F-43B2-B53F-14ED5407C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a:extLst>
              <a:ext uri="{FF2B5EF4-FFF2-40B4-BE49-F238E27FC236}">
                <a16:creationId xmlns:a16="http://schemas.microsoft.com/office/drawing/2014/main" xmlns="" id="{816BBC26-EE92-4D56-91AA-73C599B5F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C753F76F-F348-44FC-AC96-D43E5F5C4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94724812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CE6929-11F8-4701-9F34-958318B11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CA2394C-CFB1-4B7F-BADE-A907F1E40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1774927-916F-43B2-B53F-14ED5407C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a:extLst>
              <a:ext uri="{FF2B5EF4-FFF2-40B4-BE49-F238E27FC236}">
                <a16:creationId xmlns:a16="http://schemas.microsoft.com/office/drawing/2014/main" xmlns="" id="{816BBC26-EE92-4D56-91AA-73C599B5F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C753F76F-F348-44FC-AC96-D43E5F5C4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33300959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xmlns="" id="{D304437F-BA7B-41A2-B832-AAD5715B66AD}"/>
              </a:ext>
            </a:extLst>
          </p:cNvPr>
          <p:cNvSpPr>
            <a:spLocks noGrp="1"/>
          </p:cNvSpPr>
          <p:nvPr>
            <p:ph type="title"/>
          </p:nvPr>
        </p:nvSpPr>
        <p:spPr>
          <a:xfrm>
            <a:off x="3856382" y="2162908"/>
            <a:ext cx="7991062" cy="3235569"/>
          </a:xfrm>
          <a:solidFill>
            <a:schemeClr val="bg1"/>
          </a:solidFill>
        </p:spPr>
        <p:txBody>
          <a:bodyPr>
            <a:noAutofit/>
          </a:bodyPr>
          <a:lstStyle/>
          <a:p>
            <a:pPr marL="985838" indent="-985838" algn="ctr"/>
            <a:r>
              <a:rPr lang="en-ZA" sz="2400" dirty="0">
                <a:cs typeface="Aharoni" panose="02010803020104030203" pitchFamily="2" charset="-79"/>
              </a:rPr>
              <a:t/>
            </a:r>
            <a:br>
              <a:rPr lang="en-ZA" sz="2400" dirty="0">
                <a:cs typeface="Aharoni" panose="02010803020104030203" pitchFamily="2" charset="-79"/>
              </a:rPr>
            </a:br>
            <a:r>
              <a:rPr lang="en-ZA" sz="2400" dirty="0">
                <a:cs typeface="Aharoni" panose="02010803020104030203" pitchFamily="2" charset="-79"/>
              </a:rPr>
              <a:t/>
            </a:r>
            <a:br>
              <a:rPr lang="en-ZA" sz="2400" dirty="0">
                <a:cs typeface="Aharoni" panose="02010803020104030203" pitchFamily="2" charset="-79"/>
              </a:rPr>
            </a:br>
            <a:r>
              <a:rPr lang="en-ZA" sz="3200" dirty="0">
                <a:cs typeface="Aharoni" panose="02010803020104030203" pitchFamily="2" charset="-79"/>
              </a:rPr>
              <a:t/>
            </a:r>
            <a:br>
              <a:rPr lang="en-ZA" sz="3200" dirty="0">
                <a:cs typeface="Aharoni" panose="02010803020104030203" pitchFamily="2" charset="-79"/>
              </a:rPr>
            </a:br>
            <a:r>
              <a:rPr lang="en-ZA" sz="3200" dirty="0">
                <a:cs typeface="Aharoni" panose="02010803020104030203" pitchFamily="2" charset="-79"/>
              </a:rPr>
              <a:t>4</a:t>
            </a:r>
            <a:r>
              <a:rPr lang="en-ZA" sz="3200" baseline="30000" dirty="0">
                <a:cs typeface="Aharoni" panose="02010803020104030203" pitchFamily="2" charset="-79"/>
              </a:rPr>
              <a:t>th</a:t>
            </a:r>
            <a:r>
              <a:rPr lang="en-ZA" sz="3200" dirty="0">
                <a:cs typeface="Aharoni" panose="02010803020104030203" pitchFamily="2" charset="-79"/>
              </a:rPr>
              <a:t> Quarter Report </a:t>
            </a:r>
            <a:br>
              <a:rPr lang="en-ZA" sz="3200" dirty="0">
                <a:cs typeface="Aharoni" panose="02010803020104030203" pitchFamily="2" charset="-79"/>
              </a:rPr>
            </a:br>
            <a:r>
              <a:rPr lang="en-ZA" sz="3200" dirty="0">
                <a:cs typeface="Aharoni" panose="02010803020104030203" pitchFamily="2" charset="-79"/>
              </a:rPr>
              <a:t>2021-22FY</a:t>
            </a:r>
            <a:r>
              <a:rPr lang="en-ZA" sz="2000" dirty="0">
                <a:cs typeface="Aharoni" panose="02010803020104030203" pitchFamily="2" charset="-79"/>
              </a:rPr>
              <a:t/>
            </a:r>
            <a:br>
              <a:rPr lang="en-ZA" sz="2000" dirty="0">
                <a:cs typeface="Aharoni" panose="02010803020104030203" pitchFamily="2" charset="-79"/>
              </a:rPr>
            </a:br>
            <a:r>
              <a:rPr lang="en-ZA" sz="2000" dirty="0">
                <a:cs typeface="Aharoni" panose="02010803020104030203" pitchFamily="2" charset="-79"/>
              </a:rPr>
              <a:t/>
            </a:r>
            <a:br>
              <a:rPr lang="en-ZA" sz="2000" dirty="0">
                <a:cs typeface="Aharoni" panose="02010803020104030203" pitchFamily="2" charset="-79"/>
              </a:rPr>
            </a:br>
            <a:r>
              <a:rPr lang="en-ZA" sz="2000" b="0" dirty="0">
                <a:cs typeface="Aharoni" panose="02010803020104030203" pitchFamily="2" charset="-79"/>
              </a:rPr>
              <a:t/>
            </a:r>
            <a:br>
              <a:rPr lang="en-ZA" sz="2000" b="0" dirty="0">
                <a:cs typeface="Aharoni" panose="02010803020104030203" pitchFamily="2" charset="-79"/>
              </a:rPr>
            </a:br>
            <a:r>
              <a:rPr lang="en-ZA" sz="2000" b="0" dirty="0">
                <a:cs typeface="Aharoni" panose="02010803020104030203" pitchFamily="2" charset="-79"/>
              </a:rPr>
              <a:t>Dr Charley Lewis </a:t>
            </a:r>
            <a:br>
              <a:rPr lang="en-ZA" sz="2000" b="0" dirty="0">
                <a:cs typeface="Aharoni" panose="02010803020104030203" pitchFamily="2" charset="-79"/>
              </a:rPr>
            </a:br>
            <a:r>
              <a:rPr lang="en-ZA" sz="2000" b="0" dirty="0">
                <a:cs typeface="Aharoni" panose="02010803020104030203" pitchFamily="2" charset="-79"/>
              </a:rPr>
              <a:t>Acting Chairperson</a:t>
            </a:r>
            <a:br>
              <a:rPr lang="en-ZA" sz="2000" b="0" dirty="0">
                <a:cs typeface="Aharoni" panose="02010803020104030203" pitchFamily="2" charset="-79"/>
              </a:rPr>
            </a:br>
            <a:r>
              <a:rPr lang="en-ZA" sz="1800" dirty="0">
                <a:cs typeface="Aharoni" panose="02010803020104030203" pitchFamily="2" charset="-79"/>
              </a:rPr>
              <a:t/>
            </a:r>
            <a:br>
              <a:rPr lang="en-ZA" sz="1800" dirty="0">
                <a:cs typeface="Aharoni" panose="02010803020104030203" pitchFamily="2" charset="-79"/>
              </a:rPr>
            </a:br>
            <a:r>
              <a:rPr lang="en-ZA" sz="1800" dirty="0">
                <a:cs typeface="Aharoni" panose="02010803020104030203" pitchFamily="2" charset="-79"/>
              </a:rPr>
              <a:t/>
            </a:r>
            <a:br>
              <a:rPr lang="en-ZA" sz="1800" dirty="0">
                <a:cs typeface="Aharoni" panose="02010803020104030203" pitchFamily="2" charset="-79"/>
              </a:rPr>
            </a:br>
            <a:r>
              <a:rPr lang="en-ZA" sz="1800" dirty="0">
                <a:cs typeface="Aharoni" panose="02010803020104030203" pitchFamily="2" charset="-79"/>
              </a:rPr>
              <a:t/>
            </a:r>
            <a:br>
              <a:rPr lang="en-ZA" sz="1800" dirty="0">
                <a:cs typeface="Aharoni" panose="02010803020104030203" pitchFamily="2" charset="-79"/>
              </a:rPr>
            </a:br>
            <a:endParaRPr lang="en-ZA" sz="2800" dirty="0"/>
          </a:p>
        </p:txBody>
      </p:sp>
    </p:spTree>
    <p:extLst>
      <p:ext uri="{BB962C8B-B14F-4D97-AF65-F5344CB8AC3E}">
        <p14:creationId xmlns:p14="http://schemas.microsoft.com/office/powerpoint/2010/main" xmlns="" val="180653432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Performance trends, Q1 to Q4</a:t>
            </a:r>
            <a:endParaRPr lang="en-ZA" sz="2900" dirty="0">
              <a:solidFill>
                <a:schemeClr val="accent6">
                  <a:lumMod val="60000"/>
                  <a:lumOff val="40000"/>
                </a:schemeClr>
              </a:solidFill>
            </a:endParaRPr>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xmlns="" id="{F96A1275-1297-411D-A61F-2A91F78DFDC4}"/>
              </a:ext>
            </a:extLst>
          </p:cNvPr>
          <p:cNvGraphicFramePr/>
          <p:nvPr>
            <p:extLst>
              <p:ext uri="{D42A27DB-BD31-4B8C-83A1-F6EECF244321}">
                <p14:modId xmlns:p14="http://schemas.microsoft.com/office/powerpoint/2010/main" xmlns="" val="2593192725"/>
              </p:ext>
            </p:extLst>
          </p:nvPr>
        </p:nvGraphicFramePr>
        <p:xfrm>
          <a:off x="451763" y="1230360"/>
          <a:ext cx="10653383" cy="5014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804750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CEA6C6F-5C0A-4244-BBAB-431F370F6B5B}"/>
              </a:ext>
            </a:extLst>
          </p:cNvPr>
          <p:cNvSpPr>
            <a:spLocks noGrp="1"/>
          </p:cNvSpPr>
          <p:nvPr>
            <p:ph type="title"/>
          </p:nvPr>
        </p:nvSpPr>
        <p:spPr>
          <a:xfrm>
            <a:off x="4378569" y="2922356"/>
            <a:ext cx="7460668" cy="1892521"/>
          </a:xfrm>
        </p:spPr>
        <p:txBody>
          <a:bodyPr>
            <a:normAutofit/>
          </a:bodyPr>
          <a:lstStyle/>
          <a:p>
            <a:pPr algn="ctr">
              <a:tabLst>
                <a:tab pos="342900" algn="l"/>
              </a:tabLst>
            </a:pPr>
            <a:r>
              <a:rPr lang="en-GB" altLang="en-US" sz="3200" dirty="0"/>
              <a:t>Q4 Financial Performance Overview</a:t>
            </a:r>
          </a:p>
        </p:txBody>
      </p:sp>
      <p:sp>
        <p:nvSpPr>
          <p:cNvPr id="3" name="Slide Number Placeholder 2">
            <a:extLst>
              <a:ext uri="{FF2B5EF4-FFF2-40B4-BE49-F238E27FC236}">
                <a16:creationId xmlns:a16="http://schemas.microsoft.com/office/drawing/2014/main" xmlns="" id="{499B401B-ADA0-4AD5-A45C-B4098CF91D4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11</a:t>
            </a:fld>
            <a:endParaRPr lang="en-ZA" dirty="0">
              <a:solidFill>
                <a:prstClr val="black">
                  <a:tint val="75000"/>
                </a:prstClr>
              </a:solidFill>
            </a:endParaRPr>
          </a:p>
        </p:txBody>
      </p:sp>
    </p:spTree>
    <p:extLst>
      <p:ext uri="{BB962C8B-B14F-4D97-AF65-F5344CB8AC3E}">
        <p14:creationId xmlns:p14="http://schemas.microsoft.com/office/powerpoint/2010/main" xmlns="" val="65765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050306"/>
            <a:ext cx="10839088" cy="5395727"/>
          </a:xfrm>
        </p:spPr>
        <p:txBody>
          <a:bodyPr numCol="1">
            <a:normAutofit/>
          </a:bodyPr>
          <a:lstStyle/>
          <a:p>
            <a:pPr marL="0" indent="0">
              <a:buNone/>
            </a:pPr>
            <a:r>
              <a:rPr lang="en-ZA" sz="2000" dirty="0">
                <a:solidFill>
                  <a:schemeClr val="tx1"/>
                </a:solidFill>
              </a:rPr>
              <a:t>The table below outlines the fees collected across different licence categories - which constitutes revenue for the national fiscus - as at end of March 2022 </a:t>
            </a:r>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Revenue collection trends: Q4</a:t>
            </a:r>
            <a:r>
              <a:rPr lang="en-US" sz="2900" dirty="0"/>
              <a:t> (Preliminary)</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xmlns="" id="{AB71D4DC-70C3-41A6-B792-0258E7813E0E}"/>
              </a:ext>
            </a:extLst>
          </p:cNvPr>
          <p:cNvGraphicFramePr>
            <a:graphicFrameLocks noGrp="1"/>
          </p:cNvGraphicFramePr>
          <p:nvPr>
            <p:extLst>
              <p:ext uri="{D42A27DB-BD31-4B8C-83A1-F6EECF244321}">
                <p14:modId xmlns:p14="http://schemas.microsoft.com/office/powerpoint/2010/main" xmlns="" val="3718640040"/>
              </p:ext>
            </p:extLst>
          </p:nvPr>
        </p:nvGraphicFramePr>
        <p:xfrm>
          <a:off x="451764" y="1828799"/>
          <a:ext cx="10657514" cy="4438796"/>
        </p:xfrm>
        <a:graphic>
          <a:graphicData uri="http://schemas.openxmlformats.org/drawingml/2006/table">
            <a:tbl>
              <a:tblPr firstRow="1" firstCol="1" bandRow="1">
                <a:tableStyleId>{5C22544A-7EE6-4342-B048-85BDC9FD1C3A}</a:tableStyleId>
              </a:tblPr>
              <a:tblGrid>
                <a:gridCol w="2462729">
                  <a:extLst>
                    <a:ext uri="{9D8B030D-6E8A-4147-A177-3AD203B41FA5}">
                      <a16:colId xmlns:a16="http://schemas.microsoft.com/office/drawing/2014/main" xmlns="" val="2090809891"/>
                    </a:ext>
                  </a:extLst>
                </a:gridCol>
                <a:gridCol w="2232952">
                  <a:extLst>
                    <a:ext uri="{9D8B030D-6E8A-4147-A177-3AD203B41FA5}">
                      <a16:colId xmlns:a16="http://schemas.microsoft.com/office/drawing/2014/main" xmlns="" val="283227082"/>
                    </a:ext>
                  </a:extLst>
                </a:gridCol>
                <a:gridCol w="2505990">
                  <a:extLst>
                    <a:ext uri="{9D8B030D-6E8A-4147-A177-3AD203B41FA5}">
                      <a16:colId xmlns:a16="http://schemas.microsoft.com/office/drawing/2014/main" xmlns="" val="4037571926"/>
                    </a:ext>
                  </a:extLst>
                </a:gridCol>
                <a:gridCol w="2266084">
                  <a:extLst>
                    <a:ext uri="{9D8B030D-6E8A-4147-A177-3AD203B41FA5}">
                      <a16:colId xmlns:a16="http://schemas.microsoft.com/office/drawing/2014/main" xmlns="" val="1914489249"/>
                    </a:ext>
                  </a:extLst>
                </a:gridCol>
                <a:gridCol w="1189759">
                  <a:extLst>
                    <a:ext uri="{9D8B030D-6E8A-4147-A177-3AD203B41FA5}">
                      <a16:colId xmlns:a16="http://schemas.microsoft.com/office/drawing/2014/main" xmlns="" val="3263961276"/>
                    </a:ext>
                  </a:extLst>
                </a:gridCol>
              </a:tblGrid>
              <a:tr h="829481">
                <a:tc>
                  <a:txBody>
                    <a:bodyPr/>
                    <a:lstStyle/>
                    <a:p>
                      <a:pPr algn="ctr"/>
                      <a:r>
                        <a:rPr lang="en-ZA" sz="1600" dirty="0">
                          <a:effectLst/>
                          <a:latin typeface="Verdana" panose="020B0604030504040204" pitchFamily="34" charset="0"/>
                          <a:ea typeface="Verdana" panose="020B0604030504040204" pitchFamily="34" charset="0"/>
                        </a:rPr>
                        <a:t>Revenue stream</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r>
                        <a:rPr lang="en-ZA" sz="1600" dirty="0">
                          <a:effectLst/>
                          <a:latin typeface="Verdana" panose="020B0604030504040204" pitchFamily="34" charset="0"/>
                          <a:ea typeface="Verdana" panose="020B0604030504040204" pitchFamily="34" charset="0"/>
                        </a:rPr>
                        <a:t>Billing Revenue</a:t>
                      </a:r>
                    </a:p>
                    <a:p>
                      <a:pPr algn="ct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algn="ctr"/>
                      <a:r>
                        <a:rPr lang="en-ZA" sz="1600" dirty="0">
                          <a:effectLst/>
                          <a:latin typeface="Verdana" panose="020B0604030504040204" pitchFamily="34" charset="0"/>
                          <a:ea typeface="Verdana" panose="020B0604030504040204" pitchFamily="34" charset="0"/>
                          <a:cs typeface="Verdana" panose="020B0604030504040204" pitchFamily="34" charset="0"/>
                        </a:rPr>
                        <a:t>R’000</a:t>
                      </a:r>
                    </a:p>
                  </a:txBody>
                  <a:tcPr marL="68580" marR="68580" marT="0" marB="0"/>
                </a:tc>
                <a:tc>
                  <a:txBody>
                    <a:bodyPr/>
                    <a:lstStyle/>
                    <a:p>
                      <a:pPr algn="ctr"/>
                      <a:r>
                        <a:rPr lang="en-ZA" sz="1600" dirty="0">
                          <a:effectLst/>
                          <a:latin typeface="Verdana" panose="020B0604030504040204" pitchFamily="34" charset="0"/>
                          <a:ea typeface="Verdana" panose="020B0604030504040204" pitchFamily="34" charset="0"/>
                        </a:rPr>
                        <a:t>Q1, Q2 and Q3 Collected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effectLst/>
                          <a:latin typeface="Verdana" panose="020B0604030504040204" pitchFamily="34" charset="0"/>
                          <a:ea typeface="Verdana" panose="020B0604030504040204" pitchFamily="34" charset="0"/>
                          <a:cs typeface="Verdana" panose="020B0604030504040204" pitchFamily="34" charset="0"/>
                        </a:rPr>
                        <a:t>R’000</a:t>
                      </a:r>
                    </a:p>
                  </a:txBody>
                  <a:tcPr marL="68580" marR="68580" marT="0" marB="0"/>
                </a:tc>
                <a:tc>
                  <a:txBody>
                    <a:bodyPr/>
                    <a:lstStyle/>
                    <a:p>
                      <a:pPr algn="ctr"/>
                      <a:r>
                        <a:rPr lang="en-ZA" sz="1600" dirty="0">
                          <a:effectLst/>
                          <a:latin typeface="Verdana" panose="020B0604030504040204" pitchFamily="34" charset="0"/>
                          <a:ea typeface="Verdana" panose="020B0604030504040204" pitchFamily="34" charset="0"/>
                        </a:rPr>
                        <a:t>Q4 Collected</a:t>
                      </a:r>
                    </a:p>
                    <a:p>
                      <a:pPr algn="ctr"/>
                      <a:r>
                        <a:rPr lang="en-ZA" sz="1600" dirty="0">
                          <a:effectLst/>
                          <a:latin typeface="Verdana" panose="020B0604030504040204" pitchFamily="34" charset="0"/>
                          <a:ea typeface="Verdana" panose="020B0604030504040204" pitchFamily="34" charset="0"/>
                          <a:cs typeface="Verdana" panose="020B0604030504040204" pitchFamily="34" charset="0"/>
                        </a:rPr>
                        <a:t>Preliminary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effectLst/>
                          <a:latin typeface="Verdana" panose="020B0604030504040204" pitchFamily="34" charset="0"/>
                          <a:ea typeface="Verdana" panose="020B0604030504040204" pitchFamily="34" charset="0"/>
                          <a:cs typeface="Verdana" panose="020B0604030504040204" pitchFamily="34" charset="0"/>
                        </a:rPr>
                        <a:t>R’000</a:t>
                      </a:r>
                    </a:p>
                  </a:txBody>
                  <a:tcPr marL="68580" marR="68580" marT="0" marB="0"/>
                </a:tc>
                <a:tc>
                  <a:txBody>
                    <a:bodyPr/>
                    <a:lstStyle/>
                    <a:p>
                      <a:pPr algn="ctr"/>
                      <a:r>
                        <a:rPr lang="en-US" sz="1600" dirty="0">
                          <a:effectLst/>
                          <a:latin typeface="Verdana" panose="020B0604030504040204" pitchFamily="34" charset="0"/>
                          <a:ea typeface="Verdana" panose="020B0604030504040204" pitchFamily="34" charset="0"/>
                          <a:cs typeface="Verdana" panose="020B0604030504040204" pitchFamily="34" charset="0"/>
                        </a:rPr>
                        <a:t>%</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140660928"/>
                  </a:ext>
                </a:extLst>
              </a:tr>
              <a:tr h="721863">
                <a:tc>
                  <a:txBody>
                    <a:bodyPr/>
                    <a:lstStyle/>
                    <a:p>
                      <a:r>
                        <a:rPr lang="en-ZA" sz="2000" dirty="0">
                          <a:effectLst/>
                          <a:latin typeface="Verdana" panose="020B0604030504040204" pitchFamily="34" charset="0"/>
                          <a:ea typeface="Verdana" panose="020B0604030504040204" pitchFamily="34" charset="0"/>
                        </a:rPr>
                        <a:t>Spectrum</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875,138</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lvl="2" algn="r"/>
                      <a:r>
                        <a:rPr lang="en-ZA" sz="2000" dirty="0">
                          <a:effectLst/>
                          <a:latin typeface="Verdana" panose="020B0604030504040204" pitchFamily="34" charset="0"/>
                          <a:ea typeface="Verdana" panose="020B0604030504040204" pitchFamily="34" charset="0"/>
                        </a:rPr>
                        <a:t>858,659</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33,286</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102%</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2120567720"/>
                  </a:ext>
                </a:extLst>
              </a:tr>
              <a:tr h="721863">
                <a:tc>
                  <a:txBody>
                    <a:bodyPr/>
                    <a:lstStyle/>
                    <a:p>
                      <a:r>
                        <a:rPr lang="en-ZA" sz="2000" dirty="0">
                          <a:effectLst/>
                          <a:latin typeface="Verdana" panose="020B0604030504040204" pitchFamily="34" charset="0"/>
                          <a:ea typeface="Verdana" panose="020B0604030504040204" pitchFamily="34" charset="0"/>
                        </a:rPr>
                        <a:t>ECS/ECNS</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827,180</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833,685 </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7,822 </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102%</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4026902809"/>
                  </a:ext>
                </a:extLst>
              </a:tr>
              <a:tr h="721863">
                <a:tc>
                  <a:txBody>
                    <a:bodyPr/>
                    <a:lstStyle/>
                    <a:p>
                      <a:r>
                        <a:rPr lang="en-ZA" sz="2000" dirty="0">
                          <a:effectLst/>
                          <a:latin typeface="Verdana" panose="020B0604030504040204" pitchFamily="34" charset="0"/>
                          <a:ea typeface="Verdana" panose="020B0604030504040204" pitchFamily="34" charset="0"/>
                        </a:rPr>
                        <a:t>Broadcasting</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119,766</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114,436</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1,270</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97%</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173930556"/>
                  </a:ext>
                </a:extLst>
              </a:tr>
              <a:tr h="721863">
                <a:tc>
                  <a:txBody>
                    <a:bodyPr/>
                    <a:lstStyle/>
                    <a:p>
                      <a:r>
                        <a:rPr lang="en-ZA" sz="2000" dirty="0">
                          <a:effectLst/>
                          <a:latin typeface="Verdana" panose="020B0604030504040204" pitchFamily="34" charset="0"/>
                          <a:ea typeface="Verdana" panose="020B0604030504040204" pitchFamily="34" charset="0"/>
                        </a:rPr>
                        <a:t>Postal</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7,134 </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   </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 </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dirty="0">
                          <a:effectLst/>
                          <a:latin typeface="Verdana" panose="020B0604030504040204" pitchFamily="34" charset="0"/>
                          <a:ea typeface="Verdana" panose="020B0604030504040204" pitchFamily="34" charset="0"/>
                        </a:rPr>
                        <a:t>0%</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4257071404"/>
                  </a:ext>
                </a:extLst>
              </a:tr>
              <a:tr h="721863">
                <a:tc>
                  <a:txBody>
                    <a:bodyPr/>
                    <a:lstStyle/>
                    <a:p>
                      <a:r>
                        <a:rPr lang="en-ZA" sz="2000" dirty="0">
                          <a:effectLst/>
                          <a:latin typeface="Verdana" panose="020B0604030504040204" pitchFamily="34" charset="0"/>
                          <a:ea typeface="Verdana" panose="020B0604030504040204" pitchFamily="34" charset="0"/>
                        </a:rPr>
                        <a:t>Totals</a:t>
                      </a:r>
                      <a:endParaRPr lang="en-ZA" sz="2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b="1" dirty="0">
                          <a:effectLst/>
                          <a:latin typeface="Verdana" panose="020B0604030504040204" pitchFamily="34" charset="0"/>
                          <a:ea typeface="Verdana" panose="020B0604030504040204" pitchFamily="34" charset="0"/>
                        </a:rPr>
                        <a:t>   1,829,218 </a:t>
                      </a:r>
                      <a:endParaRPr lang="en-ZA"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b="1" dirty="0">
                          <a:effectLst/>
                          <a:latin typeface="Verdana" panose="020B0604030504040204" pitchFamily="34" charset="0"/>
                          <a:ea typeface="Verdana" panose="020B0604030504040204" pitchFamily="34" charset="0"/>
                        </a:rPr>
                        <a:t>   1,806,780 </a:t>
                      </a:r>
                      <a:endParaRPr lang="en-ZA"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b="1" dirty="0">
                          <a:effectLst/>
                          <a:latin typeface="Verdana" panose="020B0604030504040204" pitchFamily="34" charset="0"/>
                          <a:ea typeface="Verdana" panose="020B0604030504040204" pitchFamily="34" charset="0"/>
                        </a:rPr>
                        <a:t>         42,378 </a:t>
                      </a:r>
                      <a:endParaRPr lang="en-ZA"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r"/>
                      <a:r>
                        <a:rPr lang="en-ZA" sz="2000" b="1" dirty="0">
                          <a:effectLst/>
                          <a:latin typeface="Verdana" panose="020B0604030504040204" pitchFamily="34" charset="0"/>
                          <a:ea typeface="Verdana" panose="020B0604030504040204" pitchFamily="34" charset="0"/>
                        </a:rPr>
                        <a:t>101%</a:t>
                      </a:r>
                      <a:endParaRPr lang="en-ZA"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444104600"/>
                  </a:ext>
                </a:extLst>
              </a:tr>
            </a:tbl>
          </a:graphicData>
        </a:graphic>
      </p:graphicFrame>
    </p:spTree>
    <p:extLst>
      <p:ext uri="{BB962C8B-B14F-4D97-AF65-F5344CB8AC3E}">
        <p14:creationId xmlns:p14="http://schemas.microsoft.com/office/powerpoint/2010/main" xmlns="" val="308189715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A90E73-A1EB-490B-8238-0CA2C0749E2C}"/>
              </a:ext>
            </a:extLst>
          </p:cNvPr>
          <p:cNvSpPr>
            <a:spLocks noGrp="1"/>
          </p:cNvSpPr>
          <p:nvPr>
            <p:ph type="title"/>
          </p:nvPr>
        </p:nvSpPr>
        <p:spPr>
          <a:xfrm>
            <a:off x="431074" y="303950"/>
            <a:ext cx="10992301" cy="581172"/>
          </a:xfrm>
        </p:spPr>
        <p:txBody>
          <a:bodyPr>
            <a:normAutofit fontScale="90000"/>
          </a:bodyPr>
          <a:lstStyle/>
          <a:p>
            <a:r>
              <a:rPr lang="en-US" dirty="0"/>
              <a:t>Budget versus Actual spending (Q4): Preliminary</a:t>
            </a:r>
            <a:endParaRPr lang="en-ZA" dirty="0"/>
          </a:p>
        </p:txBody>
      </p:sp>
      <p:graphicFrame>
        <p:nvGraphicFramePr>
          <p:cNvPr id="6" name="Table 4">
            <a:extLst>
              <a:ext uri="{FF2B5EF4-FFF2-40B4-BE49-F238E27FC236}">
                <a16:creationId xmlns:a16="http://schemas.microsoft.com/office/drawing/2014/main" xmlns="" id="{3F52791B-E388-4CDB-A73B-1F6AD2DAFBB3}"/>
              </a:ext>
            </a:extLst>
          </p:cNvPr>
          <p:cNvGraphicFramePr>
            <a:graphicFrameLocks noGrp="1"/>
          </p:cNvGraphicFramePr>
          <p:nvPr>
            <p:ph idx="1"/>
            <p:extLst>
              <p:ext uri="{D42A27DB-BD31-4B8C-83A1-F6EECF244321}">
                <p14:modId xmlns:p14="http://schemas.microsoft.com/office/powerpoint/2010/main" xmlns="" val="2389161327"/>
              </p:ext>
            </p:extLst>
          </p:nvPr>
        </p:nvGraphicFramePr>
        <p:xfrm>
          <a:off x="431075" y="1003819"/>
          <a:ext cx="10992301" cy="4947920"/>
        </p:xfrm>
        <a:graphic>
          <a:graphicData uri="http://schemas.openxmlformats.org/drawingml/2006/table">
            <a:tbl>
              <a:tblPr firstRow="1" bandRow="1">
                <a:tableStyleId>{5C22544A-7EE6-4342-B048-85BDC9FD1C3A}</a:tableStyleId>
              </a:tblPr>
              <a:tblGrid>
                <a:gridCol w="2140146">
                  <a:extLst>
                    <a:ext uri="{9D8B030D-6E8A-4147-A177-3AD203B41FA5}">
                      <a16:colId xmlns:a16="http://schemas.microsoft.com/office/drawing/2014/main" xmlns="" val="95051429"/>
                    </a:ext>
                  </a:extLst>
                </a:gridCol>
                <a:gridCol w="1523955">
                  <a:extLst>
                    <a:ext uri="{9D8B030D-6E8A-4147-A177-3AD203B41FA5}">
                      <a16:colId xmlns:a16="http://schemas.microsoft.com/office/drawing/2014/main" xmlns="" val="950827323"/>
                    </a:ext>
                  </a:extLst>
                </a:gridCol>
                <a:gridCol w="1832050">
                  <a:extLst>
                    <a:ext uri="{9D8B030D-6E8A-4147-A177-3AD203B41FA5}">
                      <a16:colId xmlns:a16="http://schemas.microsoft.com/office/drawing/2014/main" xmlns="" val="1852677584"/>
                    </a:ext>
                  </a:extLst>
                </a:gridCol>
                <a:gridCol w="1832050">
                  <a:extLst>
                    <a:ext uri="{9D8B030D-6E8A-4147-A177-3AD203B41FA5}">
                      <a16:colId xmlns:a16="http://schemas.microsoft.com/office/drawing/2014/main" xmlns="" val="2524198984"/>
                    </a:ext>
                  </a:extLst>
                </a:gridCol>
                <a:gridCol w="1832050">
                  <a:extLst>
                    <a:ext uri="{9D8B030D-6E8A-4147-A177-3AD203B41FA5}">
                      <a16:colId xmlns:a16="http://schemas.microsoft.com/office/drawing/2014/main" xmlns="" val="4279008155"/>
                    </a:ext>
                  </a:extLst>
                </a:gridCol>
                <a:gridCol w="1832050">
                  <a:extLst>
                    <a:ext uri="{9D8B030D-6E8A-4147-A177-3AD203B41FA5}">
                      <a16:colId xmlns:a16="http://schemas.microsoft.com/office/drawing/2014/main" xmlns="" val="1042019843"/>
                    </a:ext>
                  </a:extLst>
                </a:gridCol>
              </a:tblGrid>
              <a:tr h="370840">
                <a:tc>
                  <a:txBody>
                    <a:bodyPr/>
                    <a:lstStyle/>
                    <a:p>
                      <a:pPr algn="ctr"/>
                      <a:r>
                        <a:rPr lang="en-US" sz="1400" dirty="0">
                          <a:latin typeface="Verdana" panose="020B0604030504040204" pitchFamily="34" charset="0"/>
                          <a:ea typeface="Verdana" panose="020B0604030504040204" pitchFamily="34" charset="0"/>
                        </a:rPr>
                        <a:t>Budget item</a:t>
                      </a:r>
                      <a:endParaRPr lang="en-ZA" sz="1400" dirty="0">
                        <a:latin typeface="Verdana" panose="020B0604030504040204" pitchFamily="34" charset="0"/>
                        <a:ea typeface="Verdana" panose="020B0604030504040204" pitchFamily="34" charset="0"/>
                      </a:endParaRPr>
                    </a:p>
                  </a:txBody>
                  <a:tcPr/>
                </a:tc>
                <a:tc>
                  <a:txBody>
                    <a:bodyPr/>
                    <a:lstStyle/>
                    <a:p>
                      <a:pPr algn="ctr"/>
                      <a:r>
                        <a:rPr lang="en-US" sz="1400" dirty="0">
                          <a:latin typeface="Verdana" panose="020B0604030504040204" pitchFamily="34" charset="0"/>
                          <a:ea typeface="Verdana" panose="020B0604030504040204" pitchFamily="34" charset="0"/>
                        </a:rPr>
                        <a:t>Annual budget</a:t>
                      </a:r>
                    </a:p>
                    <a:p>
                      <a:pPr algn="ctr"/>
                      <a:r>
                        <a:rPr lang="en-US" sz="1400" dirty="0">
                          <a:latin typeface="Verdana" panose="020B0604030504040204" pitchFamily="34" charset="0"/>
                          <a:ea typeface="Verdana" panose="020B0604030504040204" pitchFamily="34" charset="0"/>
                        </a:rPr>
                        <a:t>R’000</a:t>
                      </a:r>
                      <a:endParaRPr lang="en-ZA" sz="1400" dirty="0">
                        <a:latin typeface="Verdana" panose="020B0604030504040204" pitchFamily="34" charset="0"/>
                        <a:ea typeface="Verdana" panose="020B0604030504040204" pitchFamily="34" charset="0"/>
                      </a:endParaRPr>
                    </a:p>
                  </a:txBody>
                  <a:tcPr/>
                </a:tc>
                <a:tc>
                  <a:txBody>
                    <a:bodyPr/>
                    <a:lstStyle/>
                    <a:p>
                      <a:pPr algn="ctr"/>
                      <a:r>
                        <a:rPr lang="en-US" sz="1400" dirty="0">
                          <a:solidFill>
                            <a:schemeClr val="bg1"/>
                          </a:solidFill>
                          <a:latin typeface="Verdana" panose="020B0604030504040204" pitchFamily="34" charset="0"/>
                          <a:ea typeface="Verdana" panose="020B0604030504040204" pitchFamily="34" charset="0"/>
                        </a:rPr>
                        <a:t>Cumulative for Q1, Q2 and Q3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Verdana" panose="020B0604030504040204" pitchFamily="34" charset="0"/>
                          <a:ea typeface="Verdana" panose="020B0604030504040204" pitchFamily="34" charset="0"/>
                        </a:rPr>
                        <a:t>R’000</a:t>
                      </a:r>
                      <a:endParaRPr lang="en-ZA" sz="1400"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US" sz="1400" dirty="0">
                          <a:solidFill>
                            <a:schemeClr val="bg1"/>
                          </a:solidFill>
                          <a:latin typeface="Verdana" panose="020B0604030504040204" pitchFamily="34" charset="0"/>
                          <a:ea typeface="Verdana" panose="020B0604030504040204" pitchFamily="34" charset="0"/>
                        </a:rPr>
                        <a:t>% (Actual to budget)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Verdana" panose="020B0604030504040204" pitchFamily="34" charset="0"/>
                          <a:ea typeface="Verdana" panose="020B0604030504040204" pitchFamily="34" charset="0"/>
                        </a:rPr>
                        <a:t>R’000</a:t>
                      </a:r>
                      <a:endParaRPr lang="en-ZA" sz="1400" dirty="0">
                        <a:solidFill>
                          <a:schemeClr val="bg1"/>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bg1"/>
                          </a:solidFill>
                          <a:latin typeface="Verdana" panose="020B0604030504040204" pitchFamily="34" charset="0"/>
                          <a:ea typeface="Verdana" panose="020B0604030504040204" pitchFamily="34" charset="0"/>
                        </a:rPr>
                        <a:t>Q4</a:t>
                      </a:r>
                    </a:p>
                  </a:txBody>
                  <a:tcPr/>
                </a:tc>
                <a:tc>
                  <a:txBody>
                    <a:bodyPr/>
                    <a:lstStyle/>
                    <a:p>
                      <a:pPr algn="ctr"/>
                      <a:r>
                        <a:rPr lang="en-US" sz="1400" dirty="0">
                          <a:latin typeface="Verdana" panose="020B0604030504040204" pitchFamily="34" charset="0"/>
                          <a:ea typeface="Verdana" panose="020B0604030504040204" pitchFamily="34" charset="0"/>
                        </a:rPr>
                        <a:t>Cumulative for Q1 to Q4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R’000</a:t>
                      </a:r>
                      <a:endParaRPr lang="en-ZA" sz="1400" dirty="0">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 (Actual to budget)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R’000</a:t>
                      </a:r>
                      <a:endParaRPr lang="en-ZA"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827354182"/>
                  </a:ext>
                </a:extLst>
              </a:tr>
              <a:tr h="370840">
                <a:tc>
                  <a:txBody>
                    <a:bodyPr/>
                    <a:lstStyle/>
                    <a:p>
                      <a:r>
                        <a:rPr lang="en-US" sz="1400" dirty="0">
                          <a:latin typeface="Verdana" panose="020B0604030504040204" pitchFamily="34" charset="0"/>
                          <a:ea typeface="Verdana" panose="020B0604030504040204" pitchFamily="34" charset="0"/>
                        </a:rPr>
                        <a:t>Transfers</a:t>
                      </a:r>
                      <a:endParaRPr lang="en-ZA" sz="1400" dirty="0">
                        <a:latin typeface="Verdana" panose="020B0604030504040204" pitchFamily="34" charset="0"/>
                        <a:ea typeface="Verdana" panose="020B0604030504040204" pitchFamily="34" charset="0"/>
                      </a:endParaRPr>
                    </a:p>
                  </a:txBody>
                  <a:tcPr/>
                </a:tc>
                <a:tc>
                  <a:txBody>
                    <a:bodyPr/>
                    <a:lstStyle/>
                    <a:p>
                      <a:pPr algn="r"/>
                      <a:r>
                        <a:rPr lang="en-US" sz="1400" dirty="0">
                          <a:latin typeface="Verdana" panose="020B0604030504040204" pitchFamily="34" charset="0"/>
                          <a:ea typeface="Verdana" panose="020B0604030504040204" pitchFamily="34" charset="0"/>
                        </a:rPr>
                        <a:t>508,190</a:t>
                      </a:r>
                      <a:endParaRPr lang="en-ZA" sz="1400" dirty="0">
                        <a:latin typeface="Verdana" panose="020B0604030504040204" pitchFamily="34" charset="0"/>
                        <a:ea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dirty="0">
                          <a:latin typeface="Verdana" panose="020B0604030504040204" pitchFamily="34" charset="0"/>
                          <a:ea typeface="Verdana" panose="020B0604030504040204" pitchFamily="34" charset="0"/>
                        </a:rPr>
                        <a:t>345,392</a:t>
                      </a:r>
                    </a:p>
                  </a:txBody>
                  <a:tcPr/>
                </a:tc>
                <a:tc>
                  <a:txBody>
                    <a:bodyPr/>
                    <a:lstStyle/>
                    <a:p>
                      <a:pPr algn="r"/>
                      <a:r>
                        <a:rPr lang="en-ZA" sz="1400" dirty="0">
                          <a:latin typeface="Verdana" panose="020B0604030504040204" pitchFamily="34" charset="0"/>
                          <a:ea typeface="Verdana" panose="020B0604030504040204" pitchFamily="34" charset="0"/>
                        </a:rPr>
                        <a:t>115,158</a:t>
                      </a:r>
                    </a:p>
                  </a:txBody>
                  <a:tcPr/>
                </a:tc>
                <a:tc>
                  <a:txBody>
                    <a:bodyPr/>
                    <a:lstStyle/>
                    <a:p>
                      <a:pPr algn="r"/>
                      <a:r>
                        <a:rPr lang="en-ZA" sz="1400" dirty="0">
                          <a:latin typeface="Verdana" panose="020B0604030504040204" pitchFamily="34" charset="0"/>
                          <a:ea typeface="Verdana" panose="020B0604030504040204" pitchFamily="34" charset="0"/>
                        </a:rPr>
                        <a:t>460,550</a:t>
                      </a:r>
                    </a:p>
                  </a:txBody>
                  <a:tcPr/>
                </a:tc>
                <a:tc>
                  <a:txBody>
                    <a:bodyPr/>
                    <a:lstStyle/>
                    <a:p>
                      <a:pPr algn="r"/>
                      <a:r>
                        <a:rPr lang="en-ZA" sz="1400" dirty="0">
                          <a:latin typeface="Verdana" panose="020B0604030504040204" pitchFamily="34" charset="0"/>
                          <a:ea typeface="Verdana" panose="020B0604030504040204" pitchFamily="34" charset="0"/>
                        </a:rPr>
                        <a:t>91%</a:t>
                      </a:r>
                    </a:p>
                  </a:txBody>
                  <a:tcPr/>
                </a:tc>
                <a:extLst>
                  <a:ext uri="{0D108BD9-81ED-4DB2-BD59-A6C34878D82A}">
                    <a16:rowId xmlns:a16="http://schemas.microsoft.com/office/drawing/2014/main" xmlns="" val="3432843661"/>
                  </a:ext>
                </a:extLst>
              </a:tr>
              <a:tr h="370840">
                <a:tc>
                  <a:txBody>
                    <a:bodyPr/>
                    <a:lstStyle/>
                    <a:p>
                      <a:r>
                        <a:rPr lang="en-US" sz="1400" dirty="0">
                          <a:latin typeface="Verdana" panose="020B0604030504040204" pitchFamily="34" charset="0"/>
                          <a:ea typeface="Verdana" panose="020B0604030504040204" pitchFamily="34" charset="0"/>
                        </a:rPr>
                        <a:t>Other income</a:t>
                      </a:r>
                      <a:endParaRPr lang="en-ZA" sz="1400" dirty="0">
                        <a:latin typeface="Verdana" panose="020B0604030504040204" pitchFamily="34" charset="0"/>
                        <a:ea typeface="Verdana" panose="020B0604030504040204" pitchFamily="34" charset="0"/>
                      </a:endParaRPr>
                    </a:p>
                  </a:txBody>
                  <a:tcPr/>
                </a:tc>
                <a:tc>
                  <a:txBody>
                    <a:bodyPr/>
                    <a:lstStyle/>
                    <a:p>
                      <a:pPr algn="r"/>
                      <a:r>
                        <a:rPr lang="en-US" sz="1400" dirty="0">
                          <a:latin typeface="Verdana" panose="020B0604030504040204" pitchFamily="34" charset="0"/>
                          <a:ea typeface="Verdana" panose="020B0604030504040204" pitchFamily="34" charset="0"/>
                        </a:rPr>
                        <a:t>16,084</a:t>
                      </a:r>
                      <a:endParaRPr lang="en-ZA" sz="1400" dirty="0">
                        <a:latin typeface="Verdana" panose="020B0604030504040204" pitchFamily="34" charset="0"/>
                        <a:ea typeface="Verdana" panose="020B0604030504040204" pitchFamily="34" charset="0"/>
                      </a:endParaRPr>
                    </a:p>
                  </a:txBody>
                  <a:tcPr/>
                </a:tc>
                <a:tc>
                  <a:txBody>
                    <a:bodyPr/>
                    <a:lstStyle/>
                    <a:p>
                      <a:pPr algn="r"/>
                      <a:r>
                        <a:rPr lang="en-ZA" sz="1400" dirty="0">
                          <a:latin typeface="Verdana" panose="020B0604030504040204" pitchFamily="34" charset="0"/>
                          <a:ea typeface="Verdana" panose="020B0604030504040204" pitchFamily="34" charset="0"/>
                        </a:rPr>
                        <a:t>11,643</a:t>
                      </a:r>
                    </a:p>
                  </a:txBody>
                  <a:tcPr/>
                </a:tc>
                <a:tc>
                  <a:txBody>
                    <a:bodyPr/>
                    <a:lstStyle/>
                    <a:p>
                      <a:pPr algn="r"/>
                      <a:r>
                        <a:rPr lang="en-ZA" sz="1400" dirty="0">
                          <a:latin typeface="Verdana" panose="020B0604030504040204" pitchFamily="34" charset="0"/>
                          <a:ea typeface="Verdana" panose="020B0604030504040204" pitchFamily="34" charset="0"/>
                        </a:rPr>
                        <a:t>3,345</a:t>
                      </a:r>
                    </a:p>
                  </a:txBody>
                  <a:tcPr/>
                </a:tc>
                <a:tc>
                  <a:txBody>
                    <a:bodyPr/>
                    <a:lstStyle/>
                    <a:p>
                      <a:pPr algn="r"/>
                      <a:r>
                        <a:rPr lang="en-ZA" sz="1400" dirty="0">
                          <a:latin typeface="Verdana" panose="020B0604030504040204" pitchFamily="34" charset="0"/>
                          <a:ea typeface="Verdana" panose="020B0604030504040204" pitchFamily="34" charset="0"/>
                        </a:rPr>
                        <a:t>14,988</a:t>
                      </a:r>
                    </a:p>
                  </a:txBody>
                  <a:tcPr/>
                </a:tc>
                <a:tc>
                  <a:txBody>
                    <a:bodyPr/>
                    <a:lstStyle/>
                    <a:p>
                      <a:pPr algn="r"/>
                      <a:r>
                        <a:rPr lang="en-ZA" sz="1400" dirty="0">
                          <a:latin typeface="Verdana" panose="020B0604030504040204" pitchFamily="34" charset="0"/>
                          <a:ea typeface="Verdana" panose="020B0604030504040204" pitchFamily="34" charset="0"/>
                        </a:rPr>
                        <a:t>93%</a:t>
                      </a:r>
                    </a:p>
                  </a:txBody>
                  <a:tcPr/>
                </a:tc>
                <a:extLst>
                  <a:ext uri="{0D108BD9-81ED-4DB2-BD59-A6C34878D82A}">
                    <a16:rowId xmlns:a16="http://schemas.microsoft.com/office/drawing/2014/main" xmlns="" val="1748410155"/>
                  </a:ext>
                </a:extLst>
              </a:tr>
              <a:tr h="370840">
                <a:tc>
                  <a:txBody>
                    <a:bodyPr/>
                    <a:lstStyle/>
                    <a:p>
                      <a:r>
                        <a:rPr lang="en-US" sz="1400" b="1" dirty="0">
                          <a:latin typeface="Verdana" panose="020B0604030504040204" pitchFamily="34" charset="0"/>
                          <a:ea typeface="Verdana" panose="020B0604030504040204" pitchFamily="34" charset="0"/>
                        </a:rPr>
                        <a:t>TOTAL INCOME</a:t>
                      </a:r>
                      <a:endParaRPr lang="en-ZA" sz="1400" b="1" dirty="0">
                        <a:latin typeface="Verdana" panose="020B0604030504040204" pitchFamily="34" charset="0"/>
                        <a:ea typeface="Verdana" panose="020B0604030504040204" pitchFamily="34" charset="0"/>
                      </a:endParaRPr>
                    </a:p>
                  </a:txBody>
                  <a:tcPr/>
                </a:tc>
                <a:tc>
                  <a:txBody>
                    <a:bodyPr/>
                    <a:lstStyle/>
                    <a:p>
                      <a:pPr algn="r"/>
                      <a:r>
                        <a:rPr lang="en-US" sz="1400" b="1" dirty="0">
                          <a:latin typeface="Verdana" panose="020B0604030504040204" pitchFamily="34" charset="0"/>
                          <a:ea typeface="Verdana" panose="020B0604030504040204" pitchFamily="34" charset="0"/>
                        </a:rPr>
                        <a:t>524,274</a:t>
                      </a:r>
                      <a:endParaRPr lang="en-ZA" sz="1400" b="1" dirty="0">
                        <a:latin typeface="Verdana" panose="020B0604030504040204" pitchFamily="34" charset="0"/>
                        <a:ea typeface="Verdana" panose="020B0604030504040204" pitchFamily="34" charset="0"/>
                      </a:endParaRPr>
                    </a:p>
                  </a:txBody>
                  <a:tcPr/>
                </a:tc>
                <a:tc>
                  <a:txBody>
                    <a:bodyPr/>
                    <a:lstStyle/>
                    <a:p>
                      <a:pPr algn="r"/>
                      <a:r>
                        <a:rPr lang="en-ZA" sz="1400" b="1" dirty="0">
                          <a:latin typeface="Verdana" panose="020B0604030504040204" pitchFamily="34" charset="0"/>
                          <a:ea typeface="Verdana" panose="020B0604030504040204" pitchFamily="34" charset="0"/>
                        </a:rPr>
                        <a:t>357,035</a:t>
                      </a:r>
                    </a:p>
                  </a:txBody>
                  <a:tcPr/>
                </a:tc>
                <a:tc>
                  <a:txBody>
                    <a:bodyPr/>
                    <a:lstStyle/>
                    <a:p>
                      <a:pPr algn="r"/>
                      <a:r>
                        <a:rPr lang="en-ZA" sz="1400" b="1" dirty="0">
                          <a:latin typeface="Verdana" panose="020B0604030504040204" pitchFamily="34" charset="0"/>
                          <a:ea typeface="Verdana" panose="020B0604030504040204" pitchFamily="34" charset="0"/>
                        </a:rPr>
                        <a:t>118,503</a:t>
                      </a:r>
                    </a:p>
                  </a:txBody>
                  <a:tcPr/>
                </a:tc>
                <a:tc>
                  <a:txBody>
                    <a:bodyPr/>
                    <a:lstStyle/>
                    <a:p>
                      <a:pPr algn="r"/>
                      <a:r>
                        <a:rPr lang="en-ZA" sz="1400" b="1" dirty="0">
                          <a:latin typeface="Verdana" panose="020B0604030504040204" pitchFamily="34" charset="0"/>
                          <a:ea typeface="Verdana" panose="020B0604030504040204" pitchFamily="34" charset="0"/>
                        </a:rPr>
                        <a:t>475,538</a:t>
                      </a:r>
                    </a:p>
                  </a:txBody>
                  <a:tcPr/>
                </a:tc>
                <a:tc>
                  <a:txBody>
                    <a:bodyPr/>
                    <a:lstStyle/>
                    <a:p>
                      <a:pPr algn="r"/>
                      <a:r>
                        <a:rPr lang="en-ZA" sz="1400" b="1" dirty="0">
                          <a:latin typeface="Verdana" panose="020B0604030504040204" pitchFamily="34" charset="0"/>
                          <a:ea typeface="Verdana" panose="020B0604030504040204" pitchFamily="34" charset="0"/>
                        </a:rPr>
                        <a:t>91%</a:t>
                      </a:r>
                    </a:p>
                  </a:txBody>
                  <a:tcPr/>
                </a:tc>
                <a:extLst>
                  <a:ext uri="{0D108BD9-81ED-4DB2-BD59-A6C34878D82A}">
                    <a16:rowId xmlns:a16="http://schemas.microsoft.com/office/drawing/2014/main" xmlns="" val="3483789236"/>
                  </a:ext>
                </a:extLst>
              </a:tr>
              <a:tr h="370840">
                <a:tc>
                  <a:txBody>
                    <a:bodyPr/>
                    <a:lstStyle/>
                    <a:p>
                      <a:endParaRPr lang="en-ZA" sz="1400" dirty="0">
                        <a:latin typeface="Verdana" panose="020B0604030504040204" pitchFamily="34" charset="0"/>
                        <a:ea typeface="Verdana" panose="020B0604030504040204" pitchFamily="34" charset="0"/>
                      </a:endParaRPr>
                    </a:p>
                  </a:txBody>
                  <a:tcPr/>
                </a:tc>
                <a:tc>
                  <a:txBody>
                    <a:bodyPr/>
                    <a:lstStyle/>
                    <a:p>
                      <a:pPr algn="r"/>
                      <a:endParaRPr lang="en-ZA" sz="1400" dirty="0">
                        <a:latin typeface="Verdana" panose="020B0604030504040204" pitchFamily="34" charset="0"/>
                        <a:ea typeface="Verdana" panose="020B0604030504040204" pitchFamily="34" charset="0"/>
                      </a:endParaRPr>
                    </a:p>
                  </a:txBody>
                  <a:tcPr/>
                </a:tc>
                <a:tc>
                  <a:txBody>
                    <a:bodyPr/>
                    <a:lstStyle/>
                    <a:p>
                      <a:pPr algn="r"/>
                      <a:endParaRPr lang="en-ZA" sz="1400" dirty="0">
                        <a:latin typeface="Verdana" panose="020B0604030504040204" pitchFamily="34" charset="0"/>
                        <a:ea typeface="Verdana" panose="020B0604030504040204" pitchFamily="34" charset="0"/>
                      </a:endParaRPr>
                    </a:p>
                  </a:txBody>
                  <a:tcPr/>
                </a:tc>
                <a:tc>
                  <a:txBody>
                    <a:bodyPr/>
                    <a:lstStyle/>
                    <a:p>
                      <a:pPr algn="r"/>
                      <a:endParaRPr lang="en-ZA" sz="1400" dirty="0">
                        <a:latin typeface="Verdana" panose="020B0604030504040204" pitchFamily="34" charset="0"/>
                        <a:ea typeface="Verdana" panose="020B0604030504040204" pitchFamily="34" charset="0"/>
                      </a:endParaRPr>
                    </a:p>
                  </a:txBody>
                  <a:tcPr/>
                </a:tc>
                <a:tc>
                  <a:txBody>
                    <a:bodyPr/>
                    <a:lstStyle/>
                    <a:p>
                      <a:pPr algn="r"/>
                      <a:endParaRPr lang="en-ZA" sz="1400" dirty="0">
                        <a:latin typeface="Verdana" panose="020B0604030504040204" pitchFamily="34" charset="0"/>
                        <a:ea typeface="Verdana" panose="020B0604030504040204" pitchFamily="34" charset="0"/>
                      </a:endParaRPr>
                    </a:p>
                  </a:txBody>
                  <a:tcPr/>
                </a:tc>
                <a:tc>
                  <a:txBody>
                    <a:bodyPr/>
                    <a:lstStyle/>
                    <a:p>
                      <a:pPr algn="r"/>
                      <a:endParaRPr lang="en-ZA"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4154189792"/>
                  </a:ext>
                </a:extLst>
              </a:tr>
              <a:tr h="370840">
                <a:tc>
                  <a:txBody>
                    <a:bodyPr/>
                    <a:lstStyle/>
                    <a:p>
                      <a:r>
                        <a:rPr lang="en-US" sz="1400" dirty="0">
                          <a:latin typeface="Verdana" panose="020B0604030504040204" pitchFamily="34" charset="0"/>
                          <a:ea typeface="Verdana" panose="020B0604030504040204" pitchFamily="34" charset="0"/>
                        </a:rPr>
                        <a:t>Compensation of employees</a:t>
                      </a:r>
                      <a:endParaRPr lang="en-ZA" sz="1400" dirty="0">
                        <a:latin typeface="Verdana" panose="020B0604030504040204" pitchFamily="34" charset="0"/>
                        <a:ea typeface="Verdana" panose="020B0604030504040204" pitchFamily="34" charset="0"/>
                      </a:endParaRPr>
                    </a:p>
                  </a:txBody>
                  <a:tcPr/>
                </a:tc>
                <a:tc>
                  <a:txBody>
                    <a:bodyPr/>
                    <a:lstStyle/>
                    <a:p>
                      <a:pPr algn="r"/>
                      <a:r>
                        <a:rPr lang="en-US" sz="1400" dirty="0">
                          <a:latin typeface="Verdana" panose="020B0604030504040204" pitchFamily="34" charset="0"/>
                          <a:ea typeface="Verdana" panose="020B0604030504040204" pitchFamily="34" charset="0"/>
                        </a:rPr>
                        <a:t>354,206</a:t>
                      </a:r>
                      <a:endParaRPr lang="en-ZA" sz="1400" dirty="0">
                        <a:latin typeface="Verdana" panose="020B0604030504040204" pitchFamily="34" charset="0"/>
                        <a:ea typeface="Verdana" panose="020B0604030504040204" pitchFamily="34" charset="0"/>
                      </a:endParaRPr>
                    </a:p>
                  </a:txBody>
                  <a:tcPr/>
                </a:tc>
                <a:tc>
                  <a:txBody>
                    <a:bodyPr/>
                    <a:lstStyle/>
                    <a:p>
                      <a:pPr algn="r"/>
                      <a:r>
                        <a:rPr lang="en-ZA" sz="1400" dirty="0">
                          <a:latin typeface="Verdana" panose="020B0604030504040204" pitchFamily="34" charset="0"/>
                          <a:ea typeface="Verdana" panose="020B0604030504040204" pitchFamily="34" charset="0"/>
                        </a:rPr>
                        <a:t>220,791</a:t>
                      </a:r>
                    </a:p>
                  </a:txBody>
                  <a:tcPr/>
                </a:tc>
                <a:tc>
                  <a:txBody>
                    <a:bodyPr/>
                    <a:lstStyle/>
                    <a:p>
                      <a:pPr algn="r"/>
                      <a:r>
                        <a:rPr lang="en-ZA" sz="1400" dirty="0">
                          <a:latin typeface="Verdana" panose="020B0604030504040204" pitchFamily="34" charset="0"/>
                          <a:ea typeface="Verdana" panose="020B0604030504040204" pitchFamily="34" charset="0"/>
                        </a:rPr>
                        <a:t>74,288</a:t>
                      </a:r>
                    </a:p>
                  </a:txBody>
                  <a:tcPr/>
                </a:tc>
                <a:tc>
                  <a:txBody>
                    <a:bodyPr/>
                    <a:lstStyle/>
                    <a:p>
                      <a:pPr algn="r"/>
                      <a:r>
                        <a:rPr lang="en-ZA" sz="1400" dirty="0">
                          <a:latin typeface="Verdana" panose="020B0604030504040204" pitchFamily="34" charset="0"/>
                          <a:ea typeface="Verdana" panose="020B0604030504040204" pitchFamily="34" charset="0"/>
                        </a:rPr>
                        <a:t>295,079</a:t>
                      </a:r>
                    </a:p>
                  </a:txBody>
                  <a:tcPr/>
                </a:tc>
                <a:tc>
                  <a:txBody>
                    <a:bodyPr/>
                    <a:lstStyle/>
                    <a:p>
                      <a:pPr algn="r"/>
                      <a:r>
                        <a:rPr lang="en-ZA" sz="1400" dirty="0">
                          <a:latin typeface="Verdana" panose="020B0604030504040204" pitchFamily="34" charset="0"/>
                          <a:ea typeface="Verdana" panose="020B0604030504040204" pitchFamily="34" charset="0"/>
                        </a:rPr>
                        <a:t>83%</a:t>
                      </a:r>
                    </a:p>
                  </a:txBody>
                  <a:tcPr/>
                </a:tc>
                <a:extLst>
                  <a:ext uri="{0D108BD9-81ED-4DB2-BD59-A6C34878D82A}">
                    <a16:rowId xmlns:a16="http://schemas.microsoft.com/office/drawing/2014/main" xmlns="" val="3055474034"/>
                  </a:ext>
                </a:extLst>
              </a:tr>
              <a:tr h="370840">
                <a:tc>
                  <a:txBody>
                    <a:bodyPr/>
                    <a:lstStyle/>
                    <a:p>
                      <a:r>
                        <a:rPr lang="en-US" sz="1400" dirty="0">
                          <a:latin typeface="Verdana" panose="020B0604030504040204" pitchFamily="34" charset="0"/>
                          <a:ea typeface="Verdana" panose="020B0604030504040204" pitchFamily="34" charset="0"/>
                        </a:rPr>
                        <a:t>Goods and services</a:t>
                      </a:r>
                      <a:endParaRPr lang="en-ZA" sz="1400" dirty="0">
                        <a:latin typeface="Verdana" panose="020B0604030504040204" pitchFamily="34" charset="0"/>
                        <a:ea typeface="Verdana" panose="020B0604030504040204" pitchFamily="34" charset="0"/>
                      </a:endParaRPr>
                    </a:p>
                  </a:txBody>
                  <a:tcPr/>
                </a:tc>
                <a:tc>
                  <a:txBody>
                    <a:bodyPr/>
                    <a:lstStyle/>
                    <a:p>
                      <a:pPr algn="r"/>
                      <a:r>
                        <a:rPr lang="en-US" sz="1400" dirty="0">
                          <a:latin typeface="Verdana" panose="020B0604030504040204" pitchFamily="34" charset="0"/>
                          <a:ea typeface="Verdana" panose="020B0604030504040204" pitchFamily="34" charset="0"/>
                        </a:rPr>
                        <a:t>194,394</a:t>
                      </a:r>
                      <a:endParaRPr lang="en-ZA" sz="1400" dirty="0">
                        <a:latin typeface="Verdana" panose="020B0604030504040204" pitchFamily="34" charset="0"/>
                        <a:ea typeface="Verdana" panose="020B0604030504040204" pitchFamily="34" charset="0"/>
                      </a:endParaRPr>
                    </a:p>
                  </a:txBody>
                  <a:tcPr/>
                </a:tc>
                <a:tc>
                  <a:txBody>
                    <a:bodyPr/>
                    <a:lstStyle/>
                    <a:p>
                      <a:pPr algn="r"/>
                      <a:r>
                        <a:rPr lang="en-ZA" sz="1400" dirty="0">
                          <a:latin typeface="Verdana" panose="020B0604030504040204" pitchFamily="34" charset="0"/>
                          <a:ea typeface="Verdana" panose="020B0604030504040204" pitchFamily="34" charset="0"/>
                        </a:rPr>
                        <a:t>103,452</a:t>
                      </a:r>
                    </a:p>
                  </a:txBody>
                  <a:tcPr/>
                </a:tc>
                <a:tc>
                  <a:txBody>
                    <a:bodyPr/>
                    <a:lstStyle/>
                    <a:p>
                      <a:pPr algn="r"/>
                      <a:r>
                        <a:rPr lang="en-ZA" sz="1400" dirty="0">
                          <a:latin typeface="Verdana" panose="020B0604030504040204" pitchFamily="34" charset="0"/>
                          <a:ea typeface="Verdana" panose="020B0604030504040204" pitchFamily="34" charset="0"/>
                        </a:rPr>
                        <a:t>58,028</a:t>
                      </a:r>
                    </a:p>
                  </a:txBody>
                  <a:tcPr/>
                </a:tc>
                <a:tc>
                  <a:txBody>
                    <a:bodyPr/>
                    <a:lstStyle/>
                    <a:p>
                      <a:pPr algn="r"/>
                      <a:r>
                        <a:rPr lang="en-ZA" sz="1400" dirty="0">
                          <a:latin typeface="Verdana" panose="020B0604030504040204" pitchFamily="34" charset="0"/>
                          <a:ea typeface="Verdana" panose="020B0604030504040204" pitchFamily="34" charset="0"/>
                        </a:rPr>
                        <a:t>161,480</a:t>
                      </a:r>
                    </a:p>
                  </a:txBody>
                  <a:tcPr/>
                </a:tc>
                <a:tc>
                  <a:txBody>
                    <a:bodyPr/>
                    <a:lstStyle/>
                    <a:p>
                      <a:pPr algn="r"/>
                      <a:r>
                        <a:rPr lang="en-ZA" sz="1400" dirty="0">
                          <a:latin typeface="Verdana" panose="020B0604030504040204" pitchFamily="34" charset="0"/>
                          <a:ea typeface="Verdana" panose="020B0604030504040204" pitchFamily="34" charset="0"/>
                        </a:rPr>
                        <a:t>83%</a:t>
                      </a:r>
                    </a:p>
                  </a:txBody>
                  <a:tcPr/>
                </a:tc>
                <a:extLst>
                  <a:ext uri="{0D108BD9-81ED-4DB2-BD59-A6C34878D82A}">
                    <a16:rowId xmlns:a16="http://schemas.microsoft.com/office/drawing/2014/main" xmlns="" val="3607167301"/>
                  </a:ext>
                </a:extLst>
              </a:tr>
              <a:tr h="370840">
                <a:tc>
                  <a:txBody>
                    <a:bodyPr/>
                    <a:lstStyle/>
                    <a:p>
                      <a:r>
                        <a:rPr lang="en-US" sz="1400" dirty="0">
                          <a:latin typeface="Verdana" panose="020B0604030504040204" pitchFamily="34" charset="0"/>
                          <a:ea typeface="Verdana" panose="020B0604030504040204" pitchFamily="34" charset="0"/>
                        </a:rPr>
                        <a:t>Interest</a:t>
                      </a:r>
                      <a:endParaRPr lang="en-ZA" sz="1400" dirty="0">
                        <a:latin typeface="Verdana" panose="020B0604030504040204" pitchFamily="34" charset="0"/>
                        <a:ea typeface="Verdana" panose="020B0604030504040204" pitchFamily="34" charset="0"/>
                      </a:endParaRPr>
                    </a:p>
                  </a:txBody>
                  <a:tcPr/>
                </a:tc>
                <a:tc>
                  <a:txBody>
                    <a:bodyPr/>
                    <a:lstStyle/>
                    <a:p>
                      <a:pPr algn="r"/>
                      <a:r>
                        <a:rPr lang="en-US" sz="1400" dirty="0">
                          <a:latin typeface="Verdana" panose="020B0604030504040204" pitchFamily="34" charset="0"/>
                          <a:ea typeface="Verdana" panose="020B0604030504040204" pitchFamily="34" charset="0"/>
                        </a:rPr>
                        <a:t>6</a:t>
                      </a:r>
                      <a:endParaRPr lang="en-ZA" sz="1400" dirty="0">
                        <a:latin typeface="Verdana" panose="020B0604030504040204" pitchFamily="34" charset="0"/>
                        <a:ea typeface="Verdana" panose="020B0604030504040204" pitchFamily="34" charset="0"/>
                      </a:endParaRPr>
                    </a:p>
                  </a:txBody>
                  <a:tcPr/>
                </a:tc>
                <a:tc>
                  <a:txBody>
                    <a:bodyPr/>
                    <a:lstStyle/>
                    <a:p>
                      <a:pPr algn="r"/>
                      <a:r>
                        <a:rPr lang="en-ZA" sz="1400" dirty="0">
                          <a:latin typeface="Verdana" panose="020B0604030504040204" pitchFamily="34" charset="0"/>
                          <a:ea typeface="Verdana" panose="020B0604030504040204" pitchFamily="34" charset="0"/>
                        </a:rPr>
                        <a:t>9</a:t>
                      </a:r>
                    </a:p>
                  </a:txBody>
                  <a:tcPr/>
                </a:tc>
                <a:tc>
                  <a:txBody>
                    <a:bodyPr/>
                    <a:lstStyle/>
                    <a:p>
                      <a:pPr algn="r"/>
                      <a:r>
                        <a:rPr lang="en-ZA" sz="1400" dirty="0">
                          <a:latin typeface="Verdana" panose="020B0604030504040204" pitchFamily="34" charset="0"/>
                          <a:ea typeface="Verdana" panose="020B0604030504040204" pitchFamily="34" charset="0"/>
                        </a:rPr>
                        <a:t>17</a:t>
                      </a:r>
                    </a:p>
                  </a:txBody>
                  <a:tcPr/>
                </a:tc>
                <a:tc>
                  <a:txBody>
                    <a:bodyPr/>
                    <a:lstStyle/>
                    <a:p>
                      <a:pPr algn="r"/>
                      <a:r>
                        <a:rPr lang="en-ZA" sz="1400" dirty="0">
                          <a:latin typeface="Verdana" panose="020B0604030504040204" pitchFamily="34" charset="0"/>
                          <a:ea typeface="Verdana" panose="020B0604030504040204" pitchFamily="34" charset="0"/>
                        </a:rPr>
                        <a:t>26</a:t>
                      </a:r>
                    </a:p>
                  </a:txBody>
                  <a:tcPr/>
                </a:tc>
                <a:tc>
                  <a:txBody>
                    <a:bodyPr/>
                    <a:lstStyle/>
                    <a:p>
                      <a:pPr algn="r"/>
                      <a:r>
                        <a:rPr lang="en-ZA" sz="1400" dirty="0">
                          <a:latin typeface="Verdana" panose="020B0604030504040204" pitchFamily="34" charset="0"/>
                          <a:ea typeface="Verdana" panose="020B0604030504040204" pitchFamily="34" charset="0"/>
                        </a:rPr>
                        <a:t>433%</a:t>
                      </a:r>
                    </a:p>
                  </a:txBody>
                  <a:tcPr/>
                </a:tc>
                <a:extLst>
                  <a:ext uri="{0D108BD9-81ED-4DB2-BD59-A6C34878D82A}">
                    <a16:rowId xmlns:a16="http://schemas.microsoft.com/office/drawing/2014/main" xmlns="" val="787234669"/>
                  </a:ext>
                </a:extLst>
              </a:tr>
              <a:tr h="370840">
                <a:tc>
                  <a:txBody>
                    <a:bodyPr/>
                    <a:lstStyle/>
                    <a:p>
                      <a:r>
                        <a:rPr lang="en-US" sz="1400" dirty="0">
                          <a:latin typeface="Verdana" panose="020B0604030504040204" pitchFamily="34" charset="0"/>
                          <a:ea typeface="Verdana" panose="020B0604030504040204" pitchFamily="34" charset="0"/>
                        </a:rPr>
                        <a:t>Capital</a:t>
                      </a:r>
                      <a:endParaRPr lang="en-ZA" sz="1400" dirty="0">
                        <a:latin typeface="Verdana" panose="020B0604030504040204" pitchFamily="34" charset="0"/>
                        <a:ea typeface="Verdana" panose="020B0604030504040204" pitchFamily="34" charset="0"/>
                      </a:endParaRPr>
                    </a:p>
                  </a:txBody>
                  <a:tcPr/>
                </a:tc>
                <a:tc>
                  <a:txBody>
                    <a:bodyPr/>
                    <a:lstStyle/>
                    <a:p>
                      <a:pPr algn="r"/>
                      <a:r>
                        <a:rPr lang="en-US" sz="1400" dirty="0">
                          <a:latin typeface="Verdana" panose="020B0604030504040204" pitchFamily="34" charset="0"/>
                          <a:ea typeface="Verdana" panose="020B0604030504040204" pitchFamily="34" charset="0"/>
                        </a:rPr>
                        <a:t>57,700</a:t>
                      </a:r>
                      <a:endParaRPr lang="en-ZA" sz="1400" dirty="0">
                        <a:latin typeface="Verdana" panose="020B0604030504040204" pitchFamily="34" charset="0"/>
                        <a:ea typeface="Verdana" panose="020B0604030504040204" pitchFamily="34" charset="0"/>
                      </a:endParaRPr>
                    </a:p>
                  </a:txBody>
                  <a:tcPr/>
                </a:tc>
                <a:tc>
                  <a:txBody>
                    <a:bodyPr/>
                    <a:lstStyle/>
                    <a:p>
                      <a:pPr algn="r"/>
                      <a:r>
                        <a:rPr lang="en-ZA" sz="1400" dirty="0">
                          <a:latin typeface="Verdana" panose="020B0604030504040204" pitchFamily="34" charset="0"/>
                          <a:ea typeface="Verdana" panose="020B0604030504040204" pitchFamily="34" charset="0"/>
                        </a:rPr>
                        <a:t>3,826</a:t>
                      </a:r>
                    </a:p>
                  </a:txBody>
                  <a:tcPr/>
                </a:tc>
                <a:tc>
                  <a:txBody>
                    <a:bodyPr/>
                    <a:lstStyle/>
                    <a:p>
                      <a:pPr algn="r"/>
                      <a:r>
                        <a:rPr lang="en-ZA" sz="1400" dirty="0">
                          <a:latin typeface="Verdana" panose="020B0604030504040204" pitchFamily="34" charset="0"/>
                          <a:ea typeface="Verdana" panose="020B0604030504040204" pitchFamily="34" charset="0"/>
                        </a:rPr>
                        <a:t>15,774</a:t>
                      </a:r>
                    </a:p>
                  </a:txBody>
                  <a:tcPr/>
                </a:tc>
                <a:tc>
                  <a:txBody>
                    <a:bodyPr/>
                    <a:lstStyle/>
                    <a:p>
                      <a:pPr algn="r"/>
                      <a:r>
                        <a:rPr lang="en-ZA" sz="1400" dirty="0">
                          <a:latin typeface="Verdana" panose="020B0604030504040204" pitchFamily="34" charset="0"/>
                          <a:ea typeface="Verdana" panose="020B0604030504040204" pitchFamily="34" charset="0"/>
                        </a:rPr>
                        <a:t>19,600</a:t>
                      </a:r>
                    </a:p>
                  </a:txBody>
                  <a:tcPr/>
                </a:tc>
                <a:tc>
                  <a:txBody>
                    <a:bodyPr/>
                    <a:lstStyle/>
                    <a:p>
                      <a:pPr algn="r"/>
                      <a:r>
                        <a:rPr lang="en-ZA" sz="1400" dirty="0">
                          <a:latin typeface="Verdana" panose="020B0604030504040204" pitchFamily="34" charset="0"/>
                          <a:ea typeface="Verdana" panose="020B0604030504040204" pitchFamily="34" charset="0"/>
                        </a:rPr>
                        <a:t>40%</a:t>
                      </a:r>
                    </a:p>
                  </a:txBody>
                  <a:tcPr/>
                </a:tc>
                <a:extLst>
                  <a:ext uri="{0D108BD9-81ED-4DB2-BD59-A6C34878D82A}">
                    <a16:rowId xmlns:a16="http://schemas.microsoft.com/office/drawing/2014/main" xmlns="" val="2521286138"/>
                  </a:ext>
                </a:extLst>
              </a:tr>
              <a:tr h="370840">
                <a:tc>
                  <a:txBody>
                    <a:bodyPr/>
                    <a:lstStyle/>
                    <a:p>
                      <a:r>
                        <a:rPr lang="en-US" sz="1400" b="1" dirty="0">
                          <a:latin typeface="Verdana" panose="020B0604030504040204" pitchFamily="34" charset="0"/>
                          <a:ea typeface="Verdana" panose="020B0604030504040204" pitchFamily="34" charset="0"/>
                        </a:rPr>
                        <a:t>TOTAL EXPENDITURE</a:t>
                      </a:r>
                      <a:endParaRPr lang="en-ZA" sz="1400" b="1" dirty="0">
                        <a:latin typeface="Verdana" panose="020B0604030504040204" pitchFamily="34" charset="0"/>
                        <a:ea typeface="Verdana" panose="020B0604030504040204" pitchFamily="34" charset="0"/>
                      </a:endParaRPr>
                    </a:p>
                  </a:txBody>
                  <a:tcPr/>
                </a:tc>
                <a:tc>
                  <a:txBody>
                    <a:bodyPr/>
                    <a:lstStyle/>
                    <a:p>
                      <a:pPr algn="r"/>
                      <a:r>
                        <a:rPr lang="en-US" sz="1400" b="1" dirty="0">
                          <a:latin typeface="Verdana" panose="020B0604030504040204" pitchFamily="34" charset="0"/>
                          <a:ea typeface="Verdana" panose="020B0604030504040204" pitchFamily="34" charset="0"/>
                        </a:rPr>
                        <a:t>606,306</a:t>
                      </a:r>
                      <a:endParaRPr lang="en-ZA" sz="1400" b="1" dirty="0">
                        <a:latin typeface="Verdana" panose="020B0604030504040204" pitchFamily="34" charset="0"/>
                        <a:ea typeface="Verdana" panose="020B0604030504040204" pitchFamily="34" charset="0"/>
                      </a:endParaRPr>
                    </a:p>
                  </a:txBody>
                  <a:tcPr/>
                </a:tc>
                <a:tc>
                  <a:txBody>
                    <a:bodyPr/>
                    <a:lstStyle/>
                    <a:p>
                      <a:pPr algn="r"/>
                      <a:r>
                        <a:rPr lang="en-ZA" sz="1400" b="1" dirty="0">
                          <a:latin typeface="Verdana" panose="020B0604030504040204" pitchFamily="34" charset="0"/>
                          <a:ea typeface="Verdana" panose="020B0604030504040204" pitchFamily="34" charset="0"/>
                        </a:rPr>
                        <a:t>328,078</a:t>
                      </a:r>
                    </a:p>
                  </a:txBody>
                  <a:tcPr/>
                </a:tc>
                <a:tc>
                  <a:txBody>
                    <a:bodyPr/>
                    <a:lstStyle/>
                    <a:p>
                      <a:pPr algn="r"/>
                      <a:r>
                        <a:rPr lang="en-ZA" sz="1400" b="1" dirty="0">
                          <a:latin typeface="Verdana" panose="020B0604030504040204" pitchFamily="34" charset="0"/>
                          <a:ea typeface="Verdana" panose="020B0604030504040204" pitchFamily="34" charset="0"/>
                        </a:rPr>
                        <a:t>148,107</a:t>
                      </a:r>
                    </a:p>
                  </a:txBody>
                  <a:tcPr/>
                </a:tc>
                <a:tc>
                  <a:txBody>
                    <a:bodyPr/>
                    <a:lstStyle/>
                    <a:p>
                      <a:pPr algn="r"/>
                      <a:r>
                        <a:rPr lang="en-ZA" sz="1400" b="1" dirty="0">
                          <a:latin typeface="Verdana" panose="020B0604030504040204" pitchFamily="34" charset="0"/>
                          <a:ea typeface="Verdana" panose="020B0604030504040204" pitchFamily="34" charset="0"/>
                        </a:rPr>
                        <a:t>476,185</a:t>
                      </a:r>
                    </a:p>
                  </a:txBody>
                  <a:tcPr/>
                </a:tc>
                <a:tc>
                  <a:txBody>
                    <a:bodyPr/>
                    <a:lstStyle/>
                    <a:p>
                      <a:pPr algn="r"/>
                      <a:r>
                        <a:rPr lang="en-ZA" sz="1400" b="1" dirty="0">
                          <a:latin typeface="Verdana" panose="020B0604030504040204" pitchFamily="34" charset="0"/>
                          <a:ea typeface="Verdana" panose="020B0604030504040204" pitchFamily="34" charset="0"/>
                        </a:rPr>
                        <a:t>79%</a:t>
                      </a:r>
                    </a:p>
                  </a:txBody>
                  <a:tcPr/>
                </a:tc>
                <a:extLst>
                  <a:ext uri="{0D108BD9-81ED-4DB2-BD59-A6C34878D82A}">
                    <a16:rowId xmlns:a16="http://schemas.microsoft.com/office/drawing/2014/main" xmlns="" val="744336447"/>
                  </a:ext>
                </a:extLst>
              </a:tr>
              <a:tr h="370840">
                <a:tc>
                  <a:txBody>
                    <a:bodyPr/>
                    <a:lstStyle/>
                    <a:p>
                      <a:r>
                        <a:rPr lang="en-US" sz="1400" b="1" dirty="0">
                          <a:latin typeface="Verdana" panose="020B0604030504040204" pitchFamily="34" charset="0"/>
                          <a:ea typeface="Verdana" panose="020B0604030504040204" pitchFamily="34" charset="0"/>
                        </a:rPr>
                        <a:t>Surplus / (Deficit)</a:t>
                      </a:r>
                      <a:endParaRPr lang="en-ZA" sz="1400" b="1" dirty="0">
                        <a:latin typeface="Verdana" panose="020B0604030504040204" pitchFamily="34" charset="0"/>
                        <a:ea typeface="Verdana" panose="020B0604030504040204" pitchFamily="34" charset="0"/>
                      </a:endParaRPr>
                    </a:p>
                  </a:txBody>
                  <a:tcPr/>
                </a:tc>
                <a:tc>
                  <a:txBody>
                    <a:bodyPr/>
                    <a:lstStyle/>
                    <a:p>
                      <a:pPr algn="r"/>
                      <a:r>
                        <a:rPr lang="en-US" sz="1400" b="1" dirty="0">
                          <a:latin typeface="Verdana" panose="020B0604030504040204" pitchFamily="34" charset="0"/>
                          <a:ea typeface="Verdana" panose="020B0604030504040204" pitchFamily="34" charset="0"/>
                        </a:rPr>
                        <a:t>(82,032)</a:t>
                      </a:r>
                      <a:endParaRPr lang="en-ZA" sz="1400" b="1" dirty="0">
                        <a:latin typeface="Verdana" panose="020B0604030504040204" pitchFamily="34" charset="0"/>
                        <a:ea typeface="Verdana" panose="020B0604030504040204" pitchFamily="34" charset="0"/>
                      </a:endParaRPr>
                    </a:p>
                  </a:txBody>
                  <a:tcPr/>
                </a:tc>
                <a:tc>
                  <a:txBody>
                    <a:bodyPr/>
                    <a:lstStyle/>
                    <a:p>
                      <a:pPr algn="r"/>
                      <a:r>
                        <a:rPr lang="en-ZA" sz="1400" b="1" dirty="0">
                          <a:latin typeface="Verdana" panose="020B0604030504040204" pitchFamily="34" charset="0"/>
                          <a:ea typeface="Verdana" panose="020B0604030504040204" pitchFamily="34" charset="0"/>
                        </a:rPr>
                        <a:t>28,957</a:t>
                      </a:r>
                    </a:p>
                  </a:txBody>
                  <a:tcPr/>
                </a:tc>
                <a:tc>
                  <a:txBody>
                    <a:bodyPr/>
                    <a:lstStyle/>
                    <a:p>
                      <a:pPr algn="r"/>
                      <a:r>
                        <a:rPr lang="en-ZA" sz="1400" b="1" dirty="0">
                          <a:latin typeface="Verdana" panose="020B0604030504040204" pitchFamily="34" charset="0"/>
                          <a:ea typeface="Verdana" panose="020B0604030504040204" pitchFamily="34" charset="0"/>
                        </a:rPr>
                        <a:t>(29,604)</a:t>
                      </a:r>
                    </a:p>
                  </a:txBody>
                  <a:tcPr/>
                </a:tc>
                <a:tc>
                  <a:txBody>
                    <a:bodyPr/>
                    <a:lstStyle/>
                    <a:p>
                      <a:pPr algn="r"/>
                      <a:r>
                        <a:rPr lang="en-ZA" sz="1400" b="1" dirty="0">
                          <a:latin typeface="Verdana" panose="020B0604030504040204" pitchFamily="34" charset="0"/>
                          <a:ea typeface="Verdana" panose="020B0604030504040204" pitchFamily="34" charset="0"/>
                        </a:rPr>
                        <a:t>(647)</a:t>
                      </a:r>
                    </a:p>
                  </a:txBody>
                  <a:tcPr/>
                </a:tc>
                <a:tc>
                  <a:txBody>
                    <a:bodyPr/>
                    <a:lstStyle/>
                    <a:p>
                      <a:pPr algn="r"/>
                      <a:endParaRPr lang="en-ZA" sz="1400" b="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4218499402"/>
                  </a:ext>
                </a:extLst>
              </a:tr>
            </a:tbl>
          </a:graphicData>
        </a:graphic>
      </p:graphicFrame>
    </p:spTree>
    <p:extLst>
      <p:ext uri="{BB962C8B-B14F-4D97-AF65-F5344CB8AC3E}">
        <p14:creationId xmlns:p14="http://schemas.microsoft.com/office/powerpoint/2010/main" xmlns="" val="324301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42D2890-9138-40AC-8942-984E8E9FA12E}"/>
              </a:ext>
            </a:extLst>
          </p:cNvPr>
          <p:cNvSpPr>
            <a:spLocks noGrp="1"/>
          </p:cNvSpPr>
          <p:nvPr>
            <p:ph idx="1"/>
          </p:nvPr>
        </p:nvSpPr>
        <p:spPr/>
        <p:txBody>
          <a:bodyPr/>
          <a:lstStyle/>
          <a:p>
            <a:r>
              <a:rPr lang="en-US" dirty="0"/>
              <a:t>Income</a:t>
            </a:r>
          </a:p>
          <a:p>
            <a:pPr lvl="1" algn="just"/>
            <a:r>
              <a:rPr lang="en-US" dirty="0">
                <a:solidFill>
                  <a:schemeClr val="tx1"/>
                </a:solidFill>
              </a:rPr>
              <a:t>The Authority received its allocated transfer from the DCDT as per the drawdown schedule</a:t>
            </a:r>
          </a:p>
          <a:p>
            <a:pPr lvl="1" algn="just"/>
            <a:r>
              <a:rPr lang="en-US" dirty="0">
                <a:solidFill>
                  <a:schemeClr val="tx1"/>
                </a:solidFill>
              </a:rPr>
              <a:t>The other income line item comprises mainly of interest received on additional cash invested – a monthly cashflow projection is made and funds invested for a short period (not more than 30 days at a time)</a:t>
            </a:r>
          </a:p>
          <a:p>
            <a:pPr algn="just"/>
            <a:r>
              <a:rPr lang="en-US" dirty="0"/>
              <a:t>Expenditure</a:t>
            </a:r>
          </a:p>
          <a:p>
            <a:pPr lvl="1" algn="just"/>
            <a:r>
              <a:rPr lang="en-US" dirty="0">
                <a:solidFill>
                  <a:schemeClr val="tx1"/>
                </a:solidFill>
              </a:rPr>
              <a:t>Overall: There is an underspending in expenditure when compared to the budget.</a:t>
            </a:r>
          </a:p>
          <a:p>
            <a:pPr lvl="1" algn="just"/>
            <a:r>
              <a:rPr lang="en-US" dirty="0">
                <a:solidFill>
                  <a:schemeClr val="tx1"/>
                </a:solidFill>
              </a:rPr>
              <a:t>Compensation of employees: The Cost of Living Adjustments were effected during this quarter. The low spending is primarily due to the moratorium placed on the filling of posts in order to manage the ratio of Employee Costs to Overall Budget.</a:t>
            </a:r>
          </a:p>
          <a:p>
            <a:pPr lvl="1" algn="just"/>
            <a:r>
              <a:rPr lang="en-US" dirty="0">
                <a:solidFill>
                  <a:schemeClr val="tx1"/>
                </a:solidFill>
              </a:rPr>
              <a:t>Spending picked up in Q4, as bids were finalised and contracts entered into. A few bids have had to be readvertised in the new year, as they were declared non-responsive.</a:t>
            </a:r>
            <a:endParaRPr lang="en-ZA" dirty="0"/>
          </a:p>
        </p:txBody>
      </p:sp>
      <p:sp>
        <p:nvSpPr>
          <p:cNvPr id="3" name="Title 2">
            <a:extLst>
              <a:ext uri="{FF2B5EF4-FFF2-40B4-BE49-F238E27FC236}">
                <a16:creationId xmlns:a16="http://schemas.microsoft.com/office/drawing/2014/main" xmlns="" id="{858C9646-5342-4A0E-923C-BEE903A8977F}"/>
              </a:ext>
            </a:extLst>
          </p:cNvPr>
          <p:cNvSpPr>
            <a:spLocks noGrp="1"/>
          </p:cNvSpPr>
          <p:nvPr>
            <p:ph type="title"/>
          </p:nvPr>
        </p:nvSpPr>
        <p:spPr/>
        <p:txBody>
          <a:bodyPr>
            <a:normAutofit/>
          </a:bodyPr>
          <a:lstStyle/>
          <a:p>
            <a:r>
              <a:rPr lang="en-US" dirty="0"/>
              <a:t>Budget versus Actual spending (Q4) Notes</a:t>
            </a:r>
            <a:endParaRPr lang="en-ZA" dirty="0"/>
          </a:p>
        </p:txBody>
      </p:sp>
    </p:spTree>
    <p:extLst>
      <p:ext uri="{BB962C8B-B14F-4D97-AF65-F5344CB8AC3E}">
        <p14:creationId xmlns:p14="http://schemas.microsoft.com/office/powerpoint/2010/main" xmlns="" val="239269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13AA5E48-7F98-41F5-8A47-F4FBE2EC43F3}"/>
              </a:ext>
            </a:extLst>
          </p:cNvPr>
          <p:cNvGraphicFramePr>
            <a:graphicFrameLocks noGrp="1"/>
          </p:cNvGraphicFramePr>
          <p:nvPr>
            <p:ph idx="1"/>
            <p:extLst>
              <p:ext uri="{D42A27DB-BD31-4B8C-83A1-F6EECF244321}">
                <p14:modId xmlns:p14="http://schemas.microsoft.com/office/powerpoint/2010/main" xmlns="" val="1453235172"/>
              </p:ext>
            </p:extLst>
          </p:nvPr>
        </p:nvGraphicFramePr>
        <p:xfrm>
          <a:off x="293410" y="1209122"/>
          <a:ext cx="10673954" cy="4836833"/>
        </p:xfrm>
        <a:graphic>
          <a:graphicData uri="http://schemas.openxmlformats.org/drawingml/2006/table">
            <a:tbl>
              <a:tblPr firstRow="1" bandRow="1">
                <a:tableStyleId>{5C22544A-7EE6-4342-B048-85BDC9FD1C3A}</a:tableStyleId>
              </a:tblPr>
              <a:tblGrid>
                <a:gridCol w="2555941">
                  <a:extLst>
                    <a:ext uri="{9D8B030D-6E8A-4147-A177-3AD203B41FA5}">
                      <a16:colId xmlns:a16="http://schemas.microsoft.com/office/drawing/2014/main" xmlns="" val="737148862"/>
                    </a:ext>
                  </a:extLst>
                </a:gridCol>
                <a:gridCol w="1126301">
                  <a:extLst>
                    <a:ext uri="{9D8B030D-6E8A-4147-A177-3AD203B41FA5}">
                      <a16:colId xmlns:a16="http://schemas.microsoft.com/office/drawing/2014/main" xmlns="" val="3380210228"/>
                    </a:ext>
                  </a:extLst>
                </a:gridCol>
                <a:gridCol w="1444487">
                  <a:extLst>
                    <a:ext uri="{9D8B030D-6E8A-4147-A177-3AD203B41FA5}">
                      <a16:colId xmlns:a16="http://schemas.microsoft.com/office/drawing/2014/main" xmlns="" val="3674736285"/>
                    </a:ext>
                  </a:extLst>
                </a:gridCol>
                <a:gridCol w="1245704">
                  <a:extLst>
                    <a:ext uri="{9D8B030D-6E8A-4147-A177-3AD203B41FA5}">
                      <a16:colId xmlns:a16="http://schemas.microsoft.com/office/drawing/2014/main" xmlns="" val="427179175"/>
                    </a:ext>
                  </a:extLst>
                </a:gridCol>
                <a:gridCol w="1613985">
                  <a:extLst>
                    <a:ext uri="{9D8B030D-6E8A-4147-A177-3AD203B41FA5}">
                      <a16:colId xmlns:a16="http://schemas.microsoft.com/office/drawing/2014/main" xmlns="" val="973205765"/>
                    </a:ext>
                  </a:extLst>
                </a:gridCol>
                <a:gridCol w="1343768">
                  <a:extLst>
                    <a:ext uri="{9D8B030D-6E8A-4147-A177-3AD203B41FA5}">
                      <a16:colId xmlns:a16="http://schemas.microsoft.com/office/drawing/2014/main" xmlns="" val="3461988066"/>
                    </a:ext>
                  </a:extLst>
                </a:gridCol>
                <a:gridCol w="1343768">
                  <a:extLst>
                    <a:ext uri="{9D8B030D-6E8A-4147-A177-3AD203B41FA5}">
                      <a16:colId xmlns:a16="http://schemas.microsoft.com/office/drawing/2014/main" xmlns="" val="3938518406"/>
                    </a:ext>
                  </a:extLst>
                </a:gridCol>
              </a:tblGrid>
              <a:tr h="1239189">
                <a:tc>
                  <a:txBody>
                    <a:bodyPr/>
                    <a:lstStyle/>
                    <a:p>
                      <a:pPr algn="ctr"/>
                      <a:r>
                        <a:rPr lang="en-US" sz="1400" dirty="0">
                          <a:latin typeface="Verdana" panose="020B0604030504040204" pitchFamily="34" charset="0"/>
                          <a:ea typeface="Verdana" panose="020B0604030504040204" pitchFamily="34" charset="0"/>
                        </a:rPr>
                        <a:t>Programme</a:t>
                      </a:r>
                      <a:endParaRPr lang="en-ZA" sz="1400" dirty="0">
                        <a:latin typeface="Verdana" panose="020B0604030504040204" pitchFamily="34" charset="0"/>
                        <a:ea typeface="Verdana" panose="020B0604030504040204" pitchFamily="34" charset="0"/>
                      </a:endParaRPr>
                    </a:p>
                  </a:txBody>
                  <a:tcPr/>
                </a:tc>
                <a:tc>
                  <a:txBody>
                    <a:bodyPr/>
                    <a:lstStyle/>
                    <a:p>
                      <a:pPr algn="ctr"/>
                      <a:r>
                        <a:rPr lang="en-US" sz="1400" dirty="0">
                          <a:latin typeface="Verdana" panose="020B0604030504040204" pitchFamily="34" charset="0"/>
                          <a:ea typeface="Verdana" panose="020B0604030504040204" pitchFamily="34" charset="0"/>
                        </a:rPr>
                        <a:t>Annual budget</a:t>
                      </a:r>
                    </a:p>
                    <a:p>
                      <a:pPr algn="ctr"/>
                      <a:r>
                        <a:rPr lang="en-US" sz="1400" dirty="0">
                          <a:latin typeface="Verdana" panose="020B0604030504040204" pitchFamily="34" charset="0"/>
                          <a:ea typeface="Verdana" panose="020B0604030504040204" pitchFamily="34" charset="0"/>
                        </a:rPr>
                        <a:t>R’000</a:t>
                      </a:r>
                      <a:endParaRPr lang="en-ZA" sz="1400" dirty="0">
                        <a:latin typeface="Verdana" panose="020B0604030504040204" pitchFamily="34" charset="0"/>
                        <a:ea typeface="Verdana" panose="020B0604030504040204" pitchFamily="34" charset="0"/>
                      </a:endParaRPr>
                    </a:p>
                  </a:txBody>
                  <a:tcPr/>
                </a:tc>
                <a:tc>
                  <a:txBody>
                    <a:bodyPr/>
                    <a:lstStyle/>
                    <a:p>
                      <a:pPr algn="ctr"/>
                      <a:r>
                        <a:rPr lang="en-US" sz="1400" dirty="0">
                          <a:latin typeface="Verdana" panose="020B0604030504040204" pitchFamily="34" charset="0"/>
                          <a:ea typeface="Verdana" panose="020B0604030504040204" pitchFamily="34" charset="0"/>
                        </a:rPr>
                        <a:t>Cumulative for Q1 and Q3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R’000</a:t>
                      </a:r>
                      <a:endParaRPr lang="en-ZA" sz="1400" dirty="0">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 (Actual to budget)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R’000</a:t>
                      </a:r>
                      <a:endParaRPr lang="en-ZA" sz="1400" dirty="0">
                        <a:latin typeface="Verdana" panose="020B0604030504040204" pitchFamily="34" charset="0"/>
                        <a:ea typeface="Verdana" panose="020B0604030504040204" pitchFamily="34" charset="0"/>
                      </a:endParaRPr>
                    </a:p>
                  </a:txBody>
                  <a:tcPr/>
                </a:tc>
                <a:tc>
                  <a:txBody>
                    <a:bodyPr/>
                    <a:lstStyle/>
                    <a:p>
                      <a:pPr algn="ctr"/>
                      <a:r>
                        <a:rPr lang="en-US" sz="1400" dirty="0">
                          <a:solidFill>
                            <a:schemeClr val="bg1"/>
                          </a:solidFill>
                          <a:latin typeface="Verdana" panose="020B0604030504040204" pitchFamily="34" charset="0"/>
                          <a:ea typeface="Verdana" panose="020B0604030504040204" pitchFamily="34" charset="0"/>
                        </a:rPr>
                        <a:t>% (Actual to budget)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Verdana" panose="020B0604030504040204" pitchFamily="34" charset="0"/>
                          <a:ea typeface="Verdana" panose="020B0604030504040204" pitchFamily="34" charset="0"/>
                        </a:rPr>
                        <a:t>R’000</a:t>
                      </a:r>
                      <a:endParaRPr lang="en-ZA" sz="1400" dirty="0">
                        <a:solidFill>
                          <a:schemeClr val="bg1"/>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bg1"/>
                          </a:solidFill>
                          <a:latin typeface="Verdana" panose="020B0604030504040204" pitchFamily="34" charset="0"/>
                          <a:ea typeface="Verdana" panose="020B0604030504040204" pitchFamily="34" charset="0"/>
                        </a:rPr>
                        <a:t>Q4</a:t>
                      </a:r>
                    </a:p>
                  </a:txBody>
                  <a:tcPr/>
                </a:tc>
                <a:tc>
                  <a:txBody>
                    <a:bodyPr/>
                    <a:lstStyle/>
                    <a:p>
                      <a:pPr algn="ctr"/>
                      <a:r>
                        <a:rPr lang="en-US" sz="1400" dirty="0">
                          <a:latin typeface="Verdana" panose="020B0604030504040204" pitchFamily="34" charset="0"/>
                          <a:ea typeface="Verdana" panose="020B0604030504040204" pitchFamily="34" charset="0"/>
                        </a:rPr>
                        <a:t>Cumulative for Q1 to Q4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R’000</a:t>
                      </a:r>
                      <a:endParaRPr lang="en-ZA" sz="1400" dirty="0">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 (Actual to budget)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R’000</a:t>
                      </a:r>
                      <a:endParaRPr lang="en-ZA"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2183003188"/>
                  </a:ext>
                </a:extLst>
              </a:tr>
              <a:tr h="486348">
                <a:tc>
                  <a:txBody>
                    <a:bodyPr/>
                    <a:lstStyle/>
                    <a:p>
                      <a:r>
                        <a:rPr lang="en-US" sz="1400" dirty="0">
                          <a:latin typeface="Verdana" panose="020B0604030504040204" pitchFamily="34" charset="0"/>
                          <a:ea typeface="Verdana" panose="020B0604030504040204" pitchFamily="34" charset="0"/>
                        </a:rPr>
                        <a:t>Administration</a:t>
                      </a:r>
                    </a:p>
                  </a:txBody>
                  <a:tcPr/>
                </a:tc>
                <a:tc>
                  <a:txBody>
                    <a:bodyPr/>
                    <a:lstStyle/>
                    <a:p>
                      <a:pPr algn="r"/>
                      <a:r>
                        <a:rPr lang="en-ZA" sz="1400" dirty="0">
                          <a:latin typeface="Verdana" panose="020B0604030504040204" pitchFamily="34" charset="0"/>
                          <a:ea typeface="Verdana" panose="020B0604030504040204" pitchFamily="34" charset="0"/>
                        </a:rPr>
                        <a:t>318,717</a:t>
                      </a:r>
                    </a:p>
                  </a:txBody>
                  <a:tcPr/>
                </a:tc>
                <a:tc>
                  <a:txBody>
                    <a:bodyPr/>
                    <a:lstStyle/>
                    <a:p>
                      <a:pPr algn="r"/>
                      <a:r>
                        <a:rPr lang="en-ZA" sz="1400" dirty="0">
                          <a:latin typeface="Verdana" panose="020B0604030504040204" pitchFamily="34" charset="0"/>
                          <a:ea typeface="Verdana" panose="020B0604030504040204" pitchFamily="34" charset="0"/>
                        </a:rPr>
                        <a:t>172,763</a:t>
                      </a:r>
                    </a:p>
                  </a:txBody>
                  <a:tcPr/>
                </a:tc>
                <a:tc>
                  <a:txBody>
                    <a:bodyPr/>
                    <a:lstStyle/>
                    <a:p>
                      <a:pPr algn="r"/>
                      <a:r>
                        <a:rPr lang="en-ZA" sz="1400" dirty="0">
                          <a:latin typeface="Verdana" panose="020B0604030504040204" pitchFamily="34" charset="0"/>
                          <a:ea typeface="Verdana" panose="020B0604030504040204" pitchFamily="34" charset="0"/>
                        </a:rPr>
                        <a:t>54%</a:t>
                      </a:r>
                    </a:p>
                  </a:txBody>
                  <a:tcPr/>
                </a:tc>
                <a:tc>
                  <a:txBody>
                    <a:bodyPr/>
                    <a:lstStyle/>
                    <a:p>
                      <a:pPr algn="r"/>
                      <a:r>
                        <a:rPr lang="en-ZA" sz="1400" dirty="0">
                          <a:latin typeface="Verdana" panose="020B0604030504040204" pitchFamily="34" charset="0"/>
                          <a:ea typeface="Verdana" panose="020B0604030504040204" pitchFamily="34" charset="0"/>
                        </a:rPr>
                        <a:t>68,889</a:t>
                      </a:r>
                    </a:p>
                  </a:txBody>
                  <a:tcPr/>
                </a:tc>
                <a:tc>
                  <a:txBody>
                    <a:bodyPr/>
                    <a:lstStyle/>
                    <a:p>
                      <a:pPr algn="r"/>
                      <a:r>
                        <a:rPr lang="en-ZA" sz="1400" dirty="0">
                          <a:latin typeface="Verdana" panose="020B0604030504040204" pitchFamily="34" charset="0"/>
                          <a:ea typeface="Verdana" panose="020B0604030504040204" pitchFamily="34" charset="0"/>
                        </a:rPr>
                        <a:t>241,652</a:t>
                      </a:r>
                    </a:p>
                  </a:txBody>
                  <a:tcPr/>
                </a:tc>
                <a:tc>
                  <a:txBody>
                    <a:bodyPr/>
                    <a:lstStyle/>
                    <a:p>
                      <a:pPr algn="r"/>
                      <a:r>
                        <a:rPr lang="en-ZA" sz="1400" dirty="0">
                          <a:latin typeface="Verdana" panose="020B0604030504040204" pitchFamily="34" charset="0"/>
                          <a:ea typeface="Verdana" panose="020B0604030504040204" pitchFamily="34" charset="0"/>
                        </a:rPr>
                        <a:t>76%</a:t>
                      </a:r>
                    </a:p>
                  </a:txBody>
                  <a:tcPr/>
                </a:tc>
                <a:extLst>
                  <a:ext uri="{0D108BD9-81ED-4DB2-BD59-A6C34878D82A}">
                    <a16:rowId xmlns:a16="http://schemas.microsoft.com/office/drawing/2014/main" xmlns="" val="2107543745"/>
                  </a:ext>
                </a:extLst>
              </a:tr>
              <a:tr h="486348">
                <a:tc>
                  <a:txBody>
                    <a:bodyPr/>
                    <a:lstStyle/>
                    <a:p>
                      <a:r>
                        <a:rPr lang="en-US" sz="1400" dirty="0">
                          <a:latin typeface="Verdana" panose="020B0604030504040204" pitchFamily="34" charset="0"/>
                          <a:ea typeface="Verdana" panose="020B0604030504040204" pitchFamily="34" charset="0"/>
                        </a:rPr>
                        <a:t>Licensing</a:t>
                      </a:r>
                    </a:p>
                  </a:txBody>
                  <a:tcPr/>
                </a:tc>
                <a:tc>
                  <a:txBody>
                    <a:bodyPr/>
                    <a:lstStyle/>
                    <a:p>
                      <a:pPr algn="r"/>
                      <a:r>
                        <a:rPr lang="en-ZA" sz="1400" dirty="0">
                          <a:latin typeface="Verdana" panose="020B0604030504040204" pitchFamily="34" charset="0"/>
                          <a:ea typeface="Verdana" panose="020B0604030504040204" pitchFamily="34" charset="0"/>
                        </a:rPr>
                        <a:t>64,718</a:t>
                      </a:r>
                    </a:p>
                  </a:txBody>
                  <a:tcPr/>
                </a:tc>
                <a:tc>
                  <a:txBody>
                    <a:bodyPr/>
                    <a:lstStyle/>
                    <a:p>
                      <a:pPr algn="r"/>
                      <a:r>
                        <a:rPr lang="en-ZA" sz="1400" dirty="0">
                          <a:latin typeface="Verdana" panose="020B0604030504040204" pitchFamily="34" charset="0"/>
                          <a:ea typeface="Verdana" panose="020B0604030504040204" pitchFamily="34" charset="0"/>
                        </a:rPr>
                        <a:t>40,773</a:t>
                      </a:r>
                    </a:p>
                  </a:txBody>
                  <a:tcPr/>
                </a:tc>
                <a:tc>
                  <a:txBody>
                    <a:bodyPr/>
                    <a:lstStyle/>
                    <a:p>
                      <a:pPr algn="r"/>
                      <a:r>
                        <a:rPr lang="en-ZA" sz="1400" dirty="0">
                          <a:latin typeface="Verdana" panose="020B0604030504040204" pitchFamily="34" charset="0"/>
                          <a:ea typeface="Verdana" panose="020B0604030504040204" pitchFamily="34" charset="0"/>
                        </a:rPr>
                        <a:t>63%</a:t>
                      </a:r>
                    </a:p>
                  </a:txBody>
                  <a:tcPr/>
                </a:tc>
                <a:tc>
                  <a:txBody>
                    <a:bodyPr/>
                    <a:lstStyle/>
                    <a:p>
                      <a:pPr algn="r"/>
                      <a:r>
                        <a:rPr lang="en-ZA" sz="1400" dirty="0">
                          <a:latin typeface="Verdana" panose="020B0604030504040204" pitchFamily="34" charset="0"/>
                          <a:ea typeface="Verdana" panose="020B0604030504040204" pitchFamily="34" charset="0"/>
                        </a:rPr>
                        <a:t>25,714</a:t>
                      </a:r>
                    </a:p>
                  </a:txBody>
                  <a:tcPr/>
                </a:tc>
                <a:tc>
                  <a:txBody>
                    <a:bodyPr/>
                    <a:lstStyle/>
                    <a:p>
                      <a:pPr algn="r"/>
                      <a:r>
                        <a:rPr lang="en-ZA" sz="1400" dirty="0">
                          <a:latin typeface="Verdana" panose="020B0604030504040204" pitchFamily="34" charset="0"/>
                          <a:ea typeface="Verdana" panose="020B0604030504040204" pitchFamily="34" charset="0"/>
                        </a:rPr>
                        <a:t>66,487</a:t>
                      </a:r>
                    </a:p>
                  </a:txBody>
                  <a:tcPr/>
                </a:tc>
                <a:tc>
                  <a:txBody>
                    <a:bodyPr/>
                    <a:lstStyle/>
                    <a:p>
                      <a:pPr algn="r"/>
                      <a:r>
                        <a:rPr lang="en-ZA" sz="1400" dirty="0">
                          <a:latin typeface="Verdana" panose="020B0604030504040204" pitchFamily="34" charset="0"/>
                          <a:ea typeface="Verdana" panose="020B0604030504040204" pitchFamily="34" charset="0"/>
                        </a:rPr>
                        <a:t>103%</a:t>
                      </a:r>
                    </a:p>
                  </a:txBody>
                  <a:tcPr/>
                </a:tc>
                <a:extLst>
                  <a:ext uri="{0D108BD9-81ED-4DB2-BD59-A6C34878D82A}">
                    <a16:rowId xmlns:a16="http://schemas.microsoft.com/office/drawing/2014/main" xmlns="" val="2888939602"/>
                  </a:ext>
                </a:extLst>
              </a:tr>
              <a:tr h="486348">
                <a:tc>
                  <a:txBody>
                    <a:bodyPr/>
                    <a:lstStyle/>
                    <a:p>
                      <a:r>
                        <a:rPr lang="en-US" sz="1400" dirty="0">
                          <a:latin typeface="Verdana" panose="020B0604030504040204" pitchFamily="34" charset="0"/>
                          <a:ea typeface="Verdana" panose="020B0604030504040204" pitchFamily="34" charset="0"/>
                        </a:rPr>
                        <a:t>Engineering &amp; Technology</a:t>
                      </a:r>
                    </a:p>
                  </a:txBody>
                  <a:tcPr/>
                </a:tc>
                <a:tc>
                  <a:txBody>
                    <a:bodyPr/>
                    <a:lstStyle/>
                    <a:p>
                      <a:pPr algn="r"/>
                      <a:r>
                        <a:rPr lang="en-ZA" sz="1400" dirty="0">
                          <a:latin typeface="Verdana" panose="020B0604030504040204" pitchFamily="34" charset="0"/>
                          <a:ea typeface="Verdana" panose="020B0604030504040204" pitchFamily="34" charset="0"/>
                        </a:rPr>
                        <a:t>53,414</a:t>
                      </a:r>
                    </a:p>
                  </a:txBody>
                  <a:tcPr/>
                </a:tc>
                <a:tc>
                  <a:txBody>
                    <a:bodyPr/>
                    <a:lstStyle/>
                    <a:p>
                      <a:pPr algn="r"/>
                      <a:r>
                        <a:rPr lang="en-ZA" sz="1400" dirty="0">
                          <a:latin typeface="Verdana" panose="020B0604030504040204" pitchFamily="34" charset="0"/>
                          <a:ea typeface="Verdana" panose="020B0604030504040204" pitchFamily="34" charset="0"/>
                        </a:rPr>
                        <a:t>17,127</a:t>
                      </a:r>
                    </a:p>
                  </a:txBody>
                  <a:tcPr/>
                </a:tc>
                <a:tc>
                  <a:txBody>
                    <a:bodyPr/>
                    <a:lstStyle/>
                    <a:p>
                      <a:pPr algn="r"/>
                      <a:r>
                        <a:rPr lang="en-ZA" sz="1400" dirty="0">
                          <a:latin typeface="Verdana" panose="020B0604030504040204" pitchFamily="34" charset="0"/>
                          <a:ea typeface="Verdana" panose="020B0604030504040204" pitchFamily="34" charset="0"/>
                        </a:rPr>
                        <a:t>32%</a:t>
                      </a:r>
                    </a:p>
                  </a:txBody>
                  <a:tcPr/>
                </a:tc>
                <a:tc>
                  <a:txBody>
                    <a:bodyPr/>
                    <a:lstStyle/>
                    <a:p>
                      <a:pPr algn="r"/>
                      <a:r>
                        <a:rPr lang="en-ZA" sz="1400" dirty="0">
                          <a:latin typeface="Verdana" panose="020B0604030504040204" pitchFamily="34" charset="0"/>
                          <a:ea typeface="Verdana" panose="020B0604030504040204" pitchFamily="34" charset="0"/>
                        </a:rPr>
                        <a:t>4,179</a:t>
                      </a:r>
                    </a:p>
                  </a:txBody>
                  <a:tcPr/>
                </a:tc>
                <a:tc>
                  <a:txBody>
                    <a:bodyPr/>
                    <a:lstStyle/>
                    <a:p>
                      <a:pPr algn="r"/>
                      <a:r>
                        <a:rPr lang="en-ZA" sz="1400" dirty="0">
                          <a:latin typeface="Verdana" panose="020B0604030504040204" pitchFamily="34" charset="0"/>
                          <a:ea typeface="Verdana" panose="020B0604030504040204" pitchFamily="34" charset="0"/>
                        </a:rPr>
                        <a:t>21,306</a:t>
                      </a:r>
                    </a:p>
                  </a:txBody>
                  <a:tcPr/>
                </a:tc>
                <a:tc>
                  <a:txBody>
                    <a:bodyPr/>
                    <a:lstStyle/>
                    <a:p>
                      <a:pPr algn="r"/>
                      <a:r>
                        <a:rPr lang="en-ZA" sz="1400" dirty="0">
                          <a:latin typeface="Verdana" panose="020B0604030504040204" pitchFamily="34" charset="0"/>
                          <a:ea typeface="Verdana" panose="020B0604030504040204" pitchFamily="34" charset="0"/>
                        </a:rPr>
                        <a:t>40%</a:t>
                      </a:r>
                    </a:p>
                  </a:txBody>
                  <a:tcPr/>
                </a:tc>
                <a:extLst>
                  <a:ext uri="{0D108BD9-81ED-4DB2-BD59-A6C34878D82A}">
                    <a16:rowId xmlns:a16="http://schemas.microsoft.com/office/drawing/2014/main" xmlns="" val="3424500808"/>
                  </a:ext>
                </a:extLst>
              </a:tr>
              <a:tr h="486348">
                <a:tc>
                  <a:txBody>
                    <a:bodyPr/>
                    <a:lstStyle/>
                    <a:p>
                      <a:r>
                        <a:rPr lang="en-US" sz="1400" dirty="0">
                          <a:latin typeface="Verdana" panose="020B0604030504040204" pitchFamily="34" charset="0"/>
                          <a:ea typeface="Verdana" panose="020B0604030504040204" pitchFamily="34" charset="0"/>
                        </a:rPr>
                        <a:t>Policy Research &amp; Analysis</a:t>
                      </a:r>
                    </a:p>
                  </a:txBody>
                  <a:tcPr/>
                </a:tc>
                <a:tc>
                  <a:txBody>
                    <a:bodyPr/>
                    <a:lstStyle/>
                    <a:p>
                      <a:pPr algn="r"/>
                      <a:r>
                        <a:rPr lang="en-ZA" sz="1400" dirty="0">
                          <a:latin typeface="Verdana" panose="020B0604030504040204" pitchFamily="34" charset="0"/>
                          <a:ea typeface="Verdana" panose="020B0604030504040204" pitchFamily="34" charset="0"/>
                        </a:rPr>
                        <a:t>30,000</a:t>
                      </a:r>
                    </a:p>
                  </a:txBody>
                  <a:tcPr/>
                </a:tc>
                <a:tc>
                  <a:txBody>
                    <a:bodyPr/>
                    <a:lstStyle/>
                    <a:p>
                      <a:pPr algn="r"/>
                      <a:r>
                        <a:rPr lang="en-ZA" sz="1400" dirty="0">
                          <a:latin typeface="Verdana" panose="020B0604030504040204" pitchFamily="34" charset="0"/>
                          <a:ea typeface="Verdana" panose="020B0604030504040204" pitchFamily="34" charset="0"/>
                        </a:rPr>
                        <a:t>16,968</a:t>
                      </a:r>
                    </a:p>
                  </a:txBody>
                  <a:tcPr/>
                </a:tc>
                <a:tc>
                  <a:txBody>
                    <a:bodyPr/>
                    <a:lstStyle/>
                    <a:p>
                      <a:pPr algn="r"/>
                      <a:r>
                        <a:rPr lang="en-ZA" sz="1400" dirty="0">
                          <a:latin typeface="Verdana" panose="020B0604030504040204" pitchFamily="34" charset="0"/>
                          <a:ea typeface="Verdana" panose="020B0604030504040204" pitchFamily="34" charset="0"/>
                        </a:rPr>
                        <a:t>57%</a:t>
                      </a:r>
                    </a:p>
                  </a:txBody>
                  <a:tcPr/>
                </a:tc>
                <a:tc>
                  <a:txBody>
                    <a:bodyPr/>
                    <a:lstStyle/>
                    <a:p>
                      <a:pPr algn="r"/>
                      <a:r>
                        <a:rPr lang="en-ZA" sz="1400" dirty="0">
                          <a:latin typeface="Verdana" panose="020B0604030504040204" pitchFamily="34" charset="0"/>
                          <a:ea typeface="Verdana" panose="020B0604030504040204" pitchFamily="34" charset="0"/>
                        </a:rPr>
                        <a:t>5,870</a:t>
                      </a:r>
                    </a:p>
                  </a:txBody>
                  <a:tcPr/>
                </a:tc>
                <a:tc>
                  <a:txBody>
                    <a:bodyPr/>
                    <a:lstStyle/>
                    <a:p>
                      <a:pPr algn="r"/>
                      <a:r>
                        <a:rPr lang="en-ZA" sz="1400" dirty="0">
                          <a:latin typeface="Verdana" panose="020B0604030504040204" pitchFamily="34" charset="0"/>
                          <a:ea typeface="Verdana" panose="020B0604030504040204" pitchFamily="34" charset="0"/>
                        </a:rPr>
                        <a:t>22,838</a:t>
                      </a:r>
                    </a:p>
                  </a:txBody>
                  <a:tcPr/>
                </a:tc>
                <a:tc>
                  <a:txBody>
                    <a:bodyPr/>
                    <a:lstStyle/>
                    <a:p>
                      <a:pPr algn="r"/>
                      <a:r>
                        <a:rPr lang="en-ZA" sz="1400" dirty="0">
                          <a:latin typeface="Verdana" panose="020B0604030504040204" pitchFamily="34" charset="0"/>
                          <a:ea typeface="Verdana" panose="020B0604030504040204" pitchFamily="34" charset="0"/>
                        </a:rPr>
                        <a:t>76%</a:t>
                      </a:r>
                    </a:p>
                  </a:txBody>
                  <a:tcPr/>
                </a:tc>
                <a:extLst>
                  <a:ext uri="{0D108BD9-81ED-4DB2-BD59-A6C34878D82A}">
                    <a16:rowId xmlns:a16="http://schemas.microsoft.com/office/drawing/2014/main" xmlns="" val="2253940064"/>
                  </a:ext>
                </a:extLst>
              </a:tr>
              <a:tr h="679556">
                <a:tc>
                  <a:txBody>
                    <a:bodyPr/>
                    <a:lstStyle/>
                    <a:p>
                      <a:r>
                        <a:rPr lang="en-US" sz="1400" dirty="0">
                          <a:latin typeface="Verdana" panose="020B0604030504040204" pitchFamily="34" charset="0"/>
                          <a:ea typeface="Verdana" panose="020B0604030504040204" pitchFamily="34" charset="0"/>
                        </a:rPr>
                        <a:t>Compliance &amp; Consumer Affairs</a:t>
                      </a:r>
                    </a:p>
                  </a:txBody>
                  <a:tcPr/>
                </a:tc>
                <a:tc>
                  <a:txBody>
                    <a:bodyPr/>
                    <a:lstStyle/>
                    <a:p>
                      <a:pPr algn="r"/>
                      <a:r>
                        <a:rPr lang="en-ZA" sz="1400" dirty="0">
                          <a:latin typeface="Verdana" panose="020B0604030504040204" pitchFamily="34" charset="0"/>
                          <a:ea typeface="Verdana" panose="020B0604030504040204" pitchFamily="34" charset="0"/>
                        </a:rPr>
                        <a:t>38,786</a:t>
                      </a:r>
                    </a:p>
                  </a:txBody>
                  <a:tcPr/>
                </a:tc>
                <a:tc>
                  <a:txBody>
                    <a:bodyPr/>
                    <a:lstStyle/>
                    <a:p>
                      <a:pPr algn="r"/>
                      <a:r>
                        <a:rPr lang="en-ZA" sz="1400" dirty="0">
                          <a:latin typeface="Verdana" panose="020B0604030504040204" pitchFamily="34" charset="0"/>
                          <a:ea typeface="Verdana" panose="020B0604030504040204" pitchFamily="34" charset="0"/>
                        </a:rPr>
                        <a:t>21,843</a:t>
                      </a:r>
                    </a:p>
                  </a:txBody>
                  <a:tcPr/>
                </a:tc>
                <a:tc>
                  <a:txBody>
                    <a:bodyPr/>
                    <a:lstStyle/>
                    <a:p>
                      <a:pPr algn="r"/>
                      <a:r>
                        <a:rPr lang="en-ZA" sz="1400" dirty="0">
                          <a:latin typeface="Verdana" panose="020B0604030504040204" pitchFamily="34" charset="0"/>
                          <a:ea typeface="Verdana" panose="020B0604030504040204" pitchFamily="34" charset="0"/>
                        </a:rPr>
                        <a:t>56%</a:t>
                      </a:r>
                    </a:p>
                  </a:txBody>
                  <a:tcPr/>
                </a:tc>
                <a:tc>
                  <a:txBody>
                    <a:bodyPr/>
                    <a:lstStyle/>
                    <a:p>
                      <a:pPr algn="r"/>
                      <a:r>
                        <a:rPr lang="en-ZA" sz="1400" dirty="0">
                          <a:latin typeface="Verdana" panose="020B0604030504040204" pitchFamily="34" charset="0"/>
                          <a:ea typeface="Verdana" panose="020B0604030504040204" pitchFamily="34" charset="0"/>
                        </a:rPr>
                        <a:t>9,198</a:t>
                      </a:r>
                    </a:p>
                  </a:txBody>
                  <a:tcPr/>
                </a:tc>
                <a:tc>
                  <a:txBody>
                    <a:bodyPr/>
                    <a:lstStyle/>
                    <a:p>
                      <a:pPr algn="r"/>
                      <a:r>
                        <a:rPr lang="en-ZA" sz="1400" dirty="0">
                          <a:latin typeface="Verdana" panose="020B0604030504040204" pitchFamily="34" charset="0"/>
                          <a:ea typeface="Verdana" panose="020B0604030504040204" pitchFamily="34" charset="0"/>
                        </a:rPr>
                        <a:t>31,041</a:t>
                      </a:r>
                    </a:p>
                  </a:txBody>
                  <a:tcPr/>
                </a:tc>
                <a:tc>
                  <a:txBody>
                    <a:bodyPr/>
                    <a:lstStyle/>
                    <a:p>
                      <a:pPr algn="r"/>
                      <a:r>
                        <a:rPr lang="en-ZA" sz="1400" dirty="0">
                          <a:latin typeface="Verdana" panose="020B0604030504040204" pitchFamily="34" charset="0"/>
                          <a:ea typeface="Verdana" panose="020B0604030504040204" pitchFamily="34" charset="0"/>
                        </a:rPr>
                        <a:t>80%</a:t>
                      </a:r>
                    </a:p>
                  </a:txBody>
                  <a:tcPr/>
                </a:tc>
                <a:extLst>
                  <a:ext uri="{0D108BD9-81ED-4DB2-BD59-A6C34878D82A}">
                    <a16:rowId xmlns:a16="http://schemas.microsoft.com/office/drawing/2014/main" xmlns="" val="1476869452"/>
                  </a:ext>
                </a:extLst>
              </a:tr>
              <a:tr h="486348">
                <a:tc>
                  <a:txBody>
                    <a:bodyPr/>
                    <a:lstStyle/>
                    <a:p>
                      <a:r>
                        <a:rPr lang="en-US" sz="1400" dirty="0">
                          <a:latin typeface="Verdana" panose="020B0604030504040204" pitchFamily="34" charset="0"/>
                          <a:ea typeface="Verdana" panose="020B0604030504040204" pitchFamily="34" charset="0"/>
                        </a:rPr>
                        <a:t>Regions</a:t>
                      </a:r>
                    </a:p>
                  </a:txBody>
                  <a:tcPr/>
                </a:tc>
                <a:tc>
                  <a:txBody>
                    <a:bodyPr/>
                    <a:lstStyle/>
                    <a:p>
                      <a:pPr algn="r"/>
                      <a:r>
                        <a:rPr lang="en-ZA" sz="1400" dirty="0">
                          <a:latin typeface="Verdana" panose="020B0604030504040204" pitchFamily="34" charset="0"/>
                          <a:ea typeface="Verdana" panose="020B0604030504040204" pitchFamily="34" charset="0"/>
                        </a:rPr>
                        <a:t>100,671</a:t>
                      </a:r>
                    </a:p>
                  </a:txBody>
                  <a:tcPr/>
                </a:tc>
                <a:tc>
                  <a:txBody>
                    <a:bodyPr/>
                    <a:lstStyle/>
                    <a:p>
                      <a:pPr algn="r"/>
                      <a:r>
                        <a:rPr lang="en-ZA" sz="1400" dirty="0">
                          <a:latin typeface="Verdana" panose="020B0604030504040204" pitchFamily="34" charset="0"/>
                          <a:ea typeface="Verdana" panose="020B0604030504040204" pitchFamily="34" charset="0"/>
                        </a:rPr>
                        <a:t>54,778</a:t>
                      </a:r>
                    </a:p>
                  </a:txBody>
                  <a:tcPr/>
                </a:tc>
                <a:tc>
                  <a:txBody>
                    <a:bodyPr/>
                    <a:lstStyle/>
                    <a:p>
                      <a:pPr algn="r"/>
                      <a:r>
                        <a:rPr lang="en-ZA" sz="1400" dirty="0">
                          <a:latin typeface="Verdana" panose="020B0604030504040204" pitchFamily="34" charset="0"/>
                          <a:ea typeface="Verdana" panose="020B0604030504040204" pitchFamily="34" charset="0"/>
                        </a:rPr>
                        <a:t>54%</a:t>
                      </a:r>
                    </a:p>
                  </a:txBody>
                  <a:tcPr/>
                </a:tc>
                <a:tc>
                  <a:txBody>
                    <a:bodyPr/>
                    <a:lstStyle/>
                    <a:p>
                      <a:pPr algn="r"/>
                      <a:r>
                        <a:rPr lang="en-ZA" sz="1400" dirty="0">
                          <a:latin typeface="Verdana" panose="020B0604030504040204" pitchFamily="34" charset="0"/>
                          <a:ea typeface="Verdana" panose="020B0604030504040204" pitchFamily="34" charset="0"/>
                        </a:rPr>
                        <a:t>18,483</a:t>
                      </a:r>
                    </a:p>
                  </a:txBody>
                  <a:tcPr/>
                </a:tc>
                <a:tc>
                  <a:txBody>
                    <a:bodyPr/>
                    <a:lstStyle/>
                    <a:p>
                      <a:pPr algn="r"/>
                      <a:r>
                        <a:rPr lang="en-ZA" sz="1400" dirty="0">
                          <a:latin typeface="Verdana" panose="020B0604030504040204" pitchFamily="34" charset="0"/>
                          <a:ea typeface="Verdana" panose="020B0604030504040204" pitchFamily="34" charset="0"/>
                        </a:rPr>
                        <a:t>73,261</a:t>
                      </a:r>
                    </a:p>
                  </a:txBody>
                  <a:tcPr/>
                </a:tc>
                <a:tc>
                  <a:txBody>
                    <a:bodyPr/>
                    <a:lstStyle/>
                    <a:p>
                      <a:pPr algn="r"/>
                      <a:r>
                        <a:rPr lang="en-ZA" sz="1400" dirty="0">
                          <a:latin typeface="Verdana" panose="020B0604030504040204" pitchFamily="34" charset="0"/>
                          <a:ea typeface="Verdana" panose="020B0604030504040204" pitchFamily="34" charset="0"/>
                        </a:rPr>
                        <a:t>73%</a:t>
                      </a:r>
                    </a:p>
                  </a:txBody>
                  <a:tcPr/>
                </a:tc>
                <a:extLst>
                  <a:ext uri="{0D108BD9-81ED-4DB2-BD59-A6C34878D82A}">
                    <a16:rowId xmlns:a16="http://schemas.microsoft.com/office/drawing/2014/main" xmlns="" val="3347143247"/>
                  </a:ext>
                </a:extLst>
              </a:tr>
              <a:tr h="486348">
                <a:tc>
                  <a:txBody>
                    <a:bodyPr/>
                    <a:lstStyle/>
                    <a:p>
                      <a:r>
                        <a:rPr lang="en-US" sz="1400" b="1" dirty="0">
                          <a:latin typeface="Verdana" panose="020B0604030504040204" pitchFamily="34" charset="0"/>
                          <a:ea typeface="Verdana" panose="020B0604030504040204" pitchFamily="34" charset="0"/>
                        </a:rPr>
                        <a:t>TOTAL</a:t>
                      </a:r>
                    </a:p>
                  </a:txBody>
                  <a:tcPr/>
                </a:tc>
                <a:tc>
                  <a:txBody>
                    <a:bodyPr/>
                    <a:lstStyle/>
                    <a:p>
                      <a:pPr algn="r"/>
                      <a:r>
                        <a:rPr lang="en-ZA" sz="1400" b="1" dirty="0">
                          <a:latin typeface="Verdana" panose="020B0604030504040204" pitchFamily="34" charset="0"/>
                          <a:ea typeface="Verdana" panose="020B0604030504040204" pitchFamily="34" charset="0"/>
                        </a:rPr>
                        <a:t> 606,306</a:t>
                      </a:r>
                    </a:p>
                  </a:txBody>
                  <a:tcPr/>
                </a:tc>
                <a:tc>
                  <a:txBody>
                    <a:bodyPr/>
                    <a:lstStyle/>
                    <a:p>
                      <a:pPr algn="r"/>
                      <a:r>
                        <a:rPr lang="en-ZA" sz="1400" b="1" dirty="0">
                          <a:latin typeface="Verdana" panose="020B0604030504040204" pitchFamily="34" charset="0"/>
                          <a:ea typeface="Verdana" panose="020B0604030504040204" pitchFamily="34" charset="0"/>
                        </a:rPr>
                        <a:t>324,252</a:t>
                      </a:r>
                    </a:p>
                  </a:txBody>
                  <a:tcPr/>
                </a:tc>
                <a:tc>
                  <a:txBody>
                    <a:bodyPr/>
                    <a:lstStyle/>
                    <a:p>
                      <a:pPr algn="r"/>
                      <a:r>
                        <a:rPr lang="en-ZA" sz="1400" b="1" dirty="0">
                          <a:latin typeface="Verdana" panose="020B0604030504040204" pitchFamily="34" charset="0"/>
                          <a:ea typeface="Verdana" panose="020B0604030504040204" pitchFamily="34" charset="0"/>
                        </a:rPr>
                        <a:t>53%</a:t>
                      </a:r>
                    </a:p>
                  </a:txBody>
                  <a:tcPr/>
                </a:tc>
                <a:tc>
                  <a:txBody>
                    <a:bodyPr/>
                    <a:lstStyle/>
                    <a:p>
                      <a:pPr algn="r"/>
                      <a:r>
                        <a:rPr lang="en-ZA" sz="1400" b="1" dirty="0">
                          <a:latin typeface="Verdana" panose="020B0604030504040204" pitchFamily="34" charset="0"/>
                          <a:ea typeface="Verdana" panose="020B0604030504040204" pitchFamily="34" charset="0"/>
                        </a:rPr>
                        <a:t>132,333</a:t>
                      </a:r>
                    </a:p>
                  </a:txBody>
                  <a:tcPr/>
                </a:tc>
                <a:tc>
                  <a:txBody>
                    <a:bodyPr/>
                    <a:lstStyle/>
                    <a:p>
                      <a:pPr algn="r"/>
                      <a:r>
                        <a:rPr lang="en-ZA" sz="1400" b="1" dirty="0">
                          <a:latin typeface="Verdana" panose="020B0604030504040204" pitchFamily="34" charset="0"/>
                          <a:ea typeface="Verdana" panose="020B0604030504040204" pitchFamily="34" charset="0"/>
                        </a:rPr>
                        <a:t>456,585</a:t>
                      </a:r>
                    </a:p>
                  </a:txBody>
                  <a:tcPr/>
                </a:tc>
                <a:tc>
                  <a:txBody>
                    <a:bodyPr/>
                    <a:lstStyle/>
                    <a:p>
                      <a:pPr algn="r"/>
                      <a:r>
                        <a:rPr lang="en-ZA" sz="1400" b="1" dirty="0">
                          <a:latin typeface="Verdana" panose="020B0604030504040204" pitchFamily="34" charset="0"/>
                          <a:ea typeface="Verdana" panose="020B0604030504040204" pitchFamily="34" charset="0"/>
                        </a:rPr>
                        <a:t>75%</a:t>
                      </a:r>
                    </a:p>
                  </a:txBody>
                  <a:tcPr/>
                </a:tc>
                <a:extLst>
                  <a:ext uri="{0D108BD9-81ED-4DB2-BD59-A6C34878D82A}">
                    <a16:rowId xmlns:a16="http://schemas.microsoft.com/office/drawing/2014/main" xmlns="" val="3800499950"/>
                  </a:ext>
                </a:extLst>
              </a:tr>
            </a:tbl>
          </a:graphicData>
        </a:graphic>
      </p:graphicFrame>
      <p:sp>
        <p:nvSpPr>
          <p:cNvPr id="5" name="Title 2">
            <a:extLst>
              <a:ext uri="{FF2B5EF4-FFF2-40B4-BE49-F238E27FC236}">
                <a16:creationId xmlns:a16="http://schemas.microsoft.com/office/drawing/2014/main" xmlns="" id="{17A20C00-0CB5-43FB-B6C7-366EB55B88A0}"/>
              </a:ext>
            </a:extLst>
          </p:cNvPr>
          <p:cNvSpPr>
            <a:spLocks noGrp="1"/>
          </p:cNvSpPr>
          <p:nvPr>
            <p:ph type="title"/>
          </p:nvPr>
        </p:nvSpPr>
        <p:spPr>
          <a:xfrm>
            <a:off x="452438" y="290513"/>
            <a:ext cx="10515600" cy="581025"/>
          </a:xfrm>
        </p:spPr>
        <p:txBody>
          <a:bodyPr/>
          <a:lstStyle/>
          <a:p>
            <a:r>
              <a:rPr lang="en-US" dirty="0"/>
              <a:t>Spending per Programme: Preliminary</a:t>
            </a:r>
            <a:endParaRPr lang="en-ZA" dirty="0"/>
          </a:p>
        </p:txBody>
      </p:sp>
    </p:spTree>
    <p:extLst>
      <p:ext uri="{BB962C8B-B14F-4D97-AF65-F5344CB8AC3E}">
        <p14:creationId xmlns:p14="http://schemas.microsoft.com/office/powerpoint/2010/main" xmlns="" val="1967045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050306"/>
            <a:ext cx="10839088" cy="5395727"/>
          </a:xfrm>
        </p:spPr>
        <p:txBody>
          <a:bodyPr numCol="1">
            <a:normAutofit/>
          </a:bodyPr>
          <a:lstStyle/>
          <a:p>
            <a:pPr marL="0" indent="0">
              <a:buNone/>
            </a:pPr>
            <a:r>
              <a:rPr lang="en-ZA" sz="2000" b="1" dirty="0"/>
              <a:t>Performance </a:t>
            </a:r>
          </a:p>
          <a:p>
            <a:pPr lvl="1">
              <a:buFont typeface="Wingdings" panose="05000000000000000000" pitchFamily="2" charset="2"/>
              <a:buChar char="§"/>
            </a:pPr>
            <a:r>
              <a:rPr lang="en-ZA" dirty="0">
                <a:solidFill>
                  <a:schemeClr val="tx1"/>
                </a:solidFill>
              </a:rPr>
              <a:t>The Authority remains in a solvent position</a:t>
            </a:r>
          </a:p>
          <a:p>
            <a:pPr lvl="1">
              <a:buFont typeface="Wingdings" panose="05000000000000000000" pitchFamily="2" charset="2"/>
              <a:buChar char="§"/>
            </a:pPr>
            <a:r>
              <a:rPr lang="en-ZA" dirty="0">
                <a:solidFill>
                  <a:schemeClr val="tx1"/>
                </a:solidFill>
              </a:rPr>
              <a:t>The liabilities/assets ratio is at 1.5</a:t>
            </a:r>
          </a:p>
          <a:p>
            <a:pPr marL="0" indent="0" algn="just">
              <a:buNone/>
            </a:pPr>
            <a:endParaRPr lang="en-ZA" sz="2600" dirty="0">
              <a:solidFill>
                <a:schemeClr val="tx1"/>
              </a:solidFill>
            </a:endParaRPr>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Balance Sheet (Assets vs Liabilities)</a:t>
            </a:r>
            <a:r>
              <a:rPr lang="en-US" sz="2900" dirty="0"/>
              <a:t> </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xmlns="" id="{1CB331D2-3E5D-4BAD-A80C-1C34F2CE1D0C}"/>
              </a:ext>
            </a:extLst>
          </p:cNvPr>
          <p:cNvGraphicFramePr>
            <a:graphicFrameLocks noGrp="1"/>
          </p:cNvGraphicFramePr>
          <p:nvPr>
            <p:extLst>
              <p:ext uri="{D42A27DB-BD31-4B8C-83A1-F6EECF244321}">
                <p14:modId xmlns:p14="http://schemas.microsoft.com/office/powerpoint/2010/main" xmlns="" val="748395983"/>
              </p:ext>
            </p:extLst>
          </p:nvPr>
        </p:nvGraphicFramePr>
        <p:xfrm>
          <a:off x="765313" y="2311192"/>
          <a:ext cx="9342783" cy="2992367"/>
        </p:xfrm>
        <a:graphic>
          <a:graphicData uri="http://schemas.openxmlformats.org/drawingml/2006/table">
            <a:tbl>
              <a:tblPr firstRow="1" bandRow="1">
                <a:tableStyleId>{93296810-A885-4BE3-A3E7-6D5BEEA58F35}</a:tableStyleId>
              </a:tblPr>
              <a:tblGrid>
                <a:gridCol w="6621504">
                  <a:extLst>
                    <a:ext uri="{9D8B030D-6E8A-4147-A177-3AD203B41FA5}">
                      <a16:colId xmlns:a16="http://schemas.microsoft.com/office/drawing/2014/main" xmlns="" val="1942632357"/>
                    </a:ext>
                  </a:extLst>
                </a:gridCol>
                <a:gridCol w="2721279">
                  <a:extLst>
                    <a:ext uri="{9D8B030D-6E8A-4147-A177-3AD203B41FA5}">
                      <a16:colId xmlns:a16="http://schemas.microsoft.com/office/drawing/2014/main" xmlns="" val="2009555036"/>
                    </a:ext>
                  </a:extLst>
                </a:gridCol>
              </a:tblGrid>
              <a:tr h="468103">
                <a:tc gridSpan="2">
                  <a:txBody>
                    <a:bodyPr/>
                    <a:lstStyle/>
                    <a:p>
                      <a:pPr algn="ctr"/>
                      <a:r>
                        <a:rPr lang="en-US" sz="1600" dirty="0">
                          <a:latin typeface="Verdana" panose="020B0604030504040204" pitchFamily="34" charset="0"/>
                          <a:ea typeface="Verdana" panose="020B0604030504040204" pitchFamily="34" charset="0"/>
                        </a:rPr>
                        <a:t>Balance Sheet as at 3</a:t>
                      </a:r>
                      <a:r>
                        <a:rPr lang="en-US" sz="1600" baseline="30000" dirty="0">
                          <a:latin typeface="Verdana" panose="020B0604030504040204" pitchFamily="34" charset="0"/>
                          <a:ea typeface="Verdana" panose="020B0604030504040204" pitchFamily="34" charset="0"/>
                        </a:rPr>
                        <a:t>1st</a:t>
                      </a:r>
                      <a:r>
                        <a:rPr lang="en-US" sz="1600" dirty="0">
                          <a:latin typeface="Verdana" panose="020B0604030504040204" pitchFamily="34" charset="0"/>
                          <a:ea typeface="Verdana" panose="020B0604030504040204" pitchFamily="34" charset="0"/>
                        </a:rPr>
                        <a:t> March 2022</a:t>
                      </a:r>
                    </a:p>
                  </a:txBody>
                  <a:tcPr/>
                </a:tc>
                <a:tc hMerge="1">
                  <a:txBody>
                    <a:bodyPr/>
                    <a:lstStyle/>
                    <a:p>
                      <a:endParaRPr lang="en-US" dirty="0"/>
                    </a:p>
                  </a:txBody>
                  <a:tcPr/>
                </a:tc>
                <a:extLst>
                  <a:ext uri="{0D108BD9-81ED-4DB2-BD59-A6C34878D82A}">
                    <a16:rowId xmlns:a16="http://schemas.microsoft.com/office/drawing/2014/main" xmlns="" val="3644712578"/>
                  </a:ext>
                </a:extLst>
              </a:tr>
              <a:tr h="631066">
                <a:tc>
                  <a:txBody>
                    <a:bodyPr/>
                    <a:lstStyle/>
                    <a:p>
                      <a:r>
                        <a:rPr lang="en-US" sz="1600" dirty="0">
                          <a:latin typeface="Verdana" panose="020B0604030504040204" pitchFamily="34" charset="0"/>
                          <a:ea typeface="Verdana" panose="020B0604030504040204" pitchFamily="34" charset="0"/>
                        </a:rPr>
                        <a:t>Assets</a:t>
                      </a:r>
                    </a:p>
                  </a:txBody>
                  <a:tcPr/>
                </a:tc>
                <a:tc>
                  <a:txBody>
                    <a:bodyPr/>
                    <a:lstStyle/>
                    <a:p>
                      <a:r>
                        <a:rPr lang="en-GB" sz="1600" dirty="0">
                          <a:effectLst/>
                          <a:latin typeface="Verdana" panose="020B0604030504040204" pitchFamily="34" charset="0"/>
                          <a:ea typeface="Verdana" panose="020B0604030504040204" pitchFamily="34" charset="0"/>
                          <a:cs typeface="Verdana" panose="020B0604030504040204" pitchFamily="34" charset="0"/>
                        </a:rPr>
                        <a:t>R  442 488 941</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419275970"/>
                  </a:ext>
                </a:extLst>
              </a:tr>
              <a:tr h="631066">
                <a:tc>
                  <a:txBody>
                    <a:bodyPr/>
                    <a:lstStyle/>
                    <a:p>
                      <a:r>
                        <a:rPr lang="en-US" sz="1600" dirty="0">
                          <a:latin typeface="Verdana" panose="020B0604030504040204" pitchFamily="34" charset="0"/>
                          <a:ea typeface="Verdana" panose="020B0604030504040204" pitchFamily="34" charset="0"/>
                        </a:rPr>
                        <a:t>Liabilities</a:t>
                      </a:r>
                    </a:p>
                  </a:txBody>
                  <a:tcPr/>
                </a:tc>
                <a:tc>
                  <a:txBody>
                    <a:bodyPr/>
                    <a:lstStyle/>
                    <a:p>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 218 673 856</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383327354"/>
                  </a:ext>
                </a:extLst>
              </a:tr>
              <a:tr h="631066">
                <a:tc>
                  <a:txBody>
                    <a:bodyPr/>
                    <a:lstStyle/>
                    <a:p>
                      <a:r>
                        <a:rPr lang="en-US" sz="1600" dirty="0">
                          <a:latin typeface="Verdana" panose="020B0604030504040204" pitchFamily="34" charset="0"/>
                          <a:ea typeface="Verdana" panose="020B0604030504040204" pitchFamily="34" charset="0"/>
                        </a:rPr>
                        <a:t>Net Worth (Authority’s Equity)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 223 815 085 </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3503826250"/>
                  </a:ext>
                </a:extLst>
              </a:tr>
              <a:tr h="631066">
                <a:tc>
                  <a:txBody>
                    <a:bodyPr/>
                    <a:lstStyle/>
                    <a:p>
                      <a:r>
                        <a:rPr lang="en-US" sz="1600" dirty="0">
                          <a:latin typeface="Verdana" panose="020B0604030504040204" pitchFamily="34" charset="0"/>
                          <a:ea typeface="Verdana" panose="020B0604030504040204" pitchFamily="34" charset="0"/>
                        </a:rPr>
                        <a:t>Liabilities/Assets Ratio</a:t>
                      </a:r>
                    </a:p>
                  </a:txBody>
                  <a:tcPr/>
                </a:tc>
                <a:tc>
                  <a:txBody>
                    <a:bodyPr/>
                    <a:lstStyle/>
                    <a:p>
                      <a:r>
                        <a:rPr lang="en-US" sz="1600" dirty="0">
                          <a:latin typeface="Verdana" panose="020B0604030504040204" pitchFamily="34" charset="0"/>
                          <a:ea typeface="Verdana" panose="020B0604030504040204" pitchFamily="34" charset="0"/>
                        </a:rPr>
                        <a:t>1.5</a:t>
                      </a:r>
                    </a:p>
                  </a:txBody>
                  <a:tcPr/>
                </a:tc>
                <a:extLst>
                  <a:ext uri="{0D108BD9-81ED-4DB2-BD59-A6C34878D82A}">
                    <a16:rowId xmlns:a16="http://schemas.microsoft.com/office/drawing/2014/main" xmlns="" val="636823484"/>
                  </a:ext>
                </a:extLst>
              </a:tr>
            </a:tbl>
          </a:graphicData>
        </a:graphic>
      </p:graphicFrame>
    </p:spTree>
    <p:extLst>
      <p:ext uri="{BB962C8B-B14F-4D97-AF65-F5344CB8AC3E}">
        <p14:creationId xmlns:p14="http://schemas.microsoft.com/office/powerpoint/2010/main" xmlns="" val="92326229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050306"/>
            <a:ext cx="10839088" cy="5395727"/>
          </a:xfrm>
        </p:spPr>
        <p:txBody>
          <a:bodyPr numCol="1">
            <a:normAutofit/>
          </a:bodyPr>
          <a:lstStyle/>
          <a:p>
            <a:pPr marL="0" indent="0">
              <a:buNone/>
            </a:pPr>
            <a:r>
              <a:rPr lang="en-ZA" sz="2000" b="1" dirty="0"/>
              <a:t>Performance </a:t>
            </a:r>
          </a:p>
          <a:p>
            <a:pPr lvl="1">
              <a:buFont typeface="Wingdings" panose="05000000000000000000" pitchFamily="2" charset="2"/>
              <a:buChar char="§"/>
            </a:pPr>
            <a:r>
              <a:rPr lang="en-ZA" dirty="0">
                <a:solidFill>
                  <a:schemeClr val="tx1"/>
                </a:solidFill>
              </a:rPr>
              <a:t>As at end of Q4, the Authority was in a positive cashflow position </a:t>
            </a:r>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Cashflow Statement</a:t>
            </a:r>
            <a:r>
              <a:rPr lang="en-US" sz="2900" dirty="0"/>
              <a:t> </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xmlns="" id="{1CB331D2-3E5D-4BAD-A80C-1C34F2CE1D0C}"/>
              </a:ext>
            </a:extLst>
          </p:cNvPr>
          <p:cNvGraphicFramePr>
            <a:graphicFrameLocks noGrp="1"/>
          </p:cNvGraphicFramePr>
          <p:nvPr>
            <p:extLst>
              <p:ext uri="{D42A27DB-BD31-4B8C-83A1-F6EECF244321}">
                <p14:modId xmlns:p14="http://schemas.microsoft.com/office/powerpoint/2010/main" xmlns="" val="677348697"/>
              </p:ext>
            </p:extLst>
          </p:nvPr>
        </p:nvGraphicFramePr>
        <p:xfrm>
          <a:off x="702365" y="2094380"/>
          <a:ext cx="9422296" cy="2810776"/>
        </p:xfrm>
        <a:graphic>
          <a:graphicData uri="http://schemas.openxmlformats.org/drawingml/2006/table">
            <a:tbl>
              <a:tblPr firstRow="1" bandRow="1">
                <a:tableStyleId>{93296810-A885-4BE3-A3E7-6D5BEEA58F35}</a:tableStyleId>
              </a:tblPr>
              <a:tblGrid>
                <a:gridCol w="7612812">
                  <a:extLst>
                    <a:ext uri="{9D8B030D-6E8A-4147-A177-3AD203B41FA5}">
                      <a16:colId xmlns:a16="http://schemas.microsoft.com/office/drawing/2014/main" xmlns="" val="1942632357"/>
                    </a:ext>
                  </a:extLst>
                </a:gridCol>
                <a:gridCol w="1809484">
                  <a:extLst>
                    <a:ext uri="{9D8B030D-6E8A-4147-A177-3AD203B41FA5}">
                      <a16:colId xmlns:a16="http://schemas.microsoft.com/office/drawing/2014/main" xmlns="" val="2009555036"/>
                    </a:ext>
                  </a:extLst>
                </a:gridCol>
              </a:tblGrid>
              <a:tr h="702694">
                <a:tc gridSpan="2">
                  <a:txBody>
                    <a:bodyPr/>
                    <a:lstStyle/>
                    <a:p>
                      <a:pPr algn="ctr"/>
                      <a:r>
                        <a:rPr lang="en-US" sz="1600" dirty="0">
                          <a:latin typeface="Verdana" panose="020B0604030504040204" pitchFamily="34" charset="0"/>
                          <a:ea typeface="Verdana" panose="020B0604030504040204" pitchFamily="34" charset="0"/>
                        </a:rPr>
                        <a:t>Cashflow Statement as at 31</a:t>
                      </a:r>
                      <a:r>
                        <a:rPr lang="en-US" sz="1600" baseline="30000" dirty="0">
                          <a:latin typeface="Verdana" panose="020B0604030504040204" pitchFamily="34" charset="0"/>
                          <a:ea typeface="Verdana" panose="020B0604030504040204" pitchFamily="34" charset="0"/>
                        </a:rPr>
                        <a:t>st</a:t>
                      </a:r>
                      <a:r>
                        <a:rPr lang="en-US" sz="1600" dirty="0">
                          <a:latin typeface="Verdana" panose="020B0604030504040204" pitchFamily="34" charset="0"/>
                          <a:ea typeface="Verdana" panose="020B0604030504040204" pitchFamily="34" charset="0"/>
                        </a:rPr>
                        <a:t>  March 2022</a:t>
                      </a:r>
                    </a:p>
                  </a:txBody>
                  <a:tcPr/>
                </a:tc>
                <a:tc hMerge="1">
                  <a:txBody>
                    <a:bodyPr/>
                    <a:lstStyle/>
                    <a:p>
                      <a:endParaRPr lang="en-US" dirty="0"/>
                    </a:p>
                  </a:txBody>
                  <a:tcPr/>
                </a:tc>
                <a:extLst>
                  <a:ext uri="{0D108BD9-81ED-4DB2-BD59-A6C34878D82A}">
                    <a16:rowId xmlns:a16="http://schemas.microsoft.com/office/drawing/2014/main" xmlns="" val="3644712578"/>
                  </a:ext>
                </a:extLst>
              </a:tr>
              <a:tr h="702694">
                <a:tc>
                  <a:txBody>
                    <a:bodyPr/>
                    <a:lstStyle/>
                    <a:p>
                      <a:r>
                        <a:rPr lang="en-US" sz="1600" dirty="0">
                          <a:latin typeface="Verdana" panose="020B0604030504040204" pitchFamily="34" charset="0"/>
                          <a:ea typeface="Verdana" panose="020B0604030504040204" pitchFamily="34" charset="0"/>
                        </a:rPr>
                        <a:t>Cash at Bank</a:t>
                      </a:r>
                    </a:p>
                  </a:txBody>
                  <a:tcPr/>
                </a:tc>
                <a:tc>
                  <a:txBody>
                    <a:bodyPr/>
                    <a:lstStyle/>
                    <a:p>
                      <a:r>
                        <a:rPr lang="en-GB" sz="1600" dirty="0">
                          <a:effectLst/>
                          <a:latin typeface="Verdana" panose="020B0604030504040204" pitchFamily="34" charset="0"/>
                          <a:ea typeface="Verdana" panose="020B0604030504040204" pitchFamily="34" charset="0"/>
                          <a:cs typeface="Verdana" panose="020B0604030504040204" pitchFamily="34" charset="0"/>
                        </a:rPr>
                        <a:t>R 295 125 368  </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419275970"/>
                  </a:ext>
                </a:extLst>
              </a:tr>
              <a:tr h="702694">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mn-cs"/>
                        </a:rPr>
                        <a:t>NRF short-term investment (30 days account)</a:t>
                      </a:r>
                      <a:endParaRPr lang="en-US" sz="1600" dirty="0">
                        <a:latin typeface="Verdana" panose="020B0604030504040204" pitchFamily="34" charset="0"/>
                        <a:ea typeface="Verdana" panose="020B0604030504040204" pitchFamily="34" charset="0"/>
                      </a:endParaRPr>
                    </a:p>
                  </a:txBody>
                  <a:tcPr/>
                </a:tc>
                <a:tc>
                  <a:txBody>
                    <a:bodyPr/>
                    <a:lstStyle/>
                    <a:p>
                      <a:r>
                        <a:rPr lang="en-GB" sz="1600" dirty="0">
                          <a:effectLst/>
                          <a:latin typeface="Verdana" panose="020B0604030504040204" pitchFamily="34" charset="0"/>
                          <a:ea typeface="Verdana" panose="020B0604030504040204" pitchFamily="34" charset="0"/>
                          <a:cs typeface="Verdana" panose="020B0604030504040204" pitchFamily="34" charset="0"/>
                        </a:rPr>
                        <a:t>R 0</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383327354"/>
                  </a:ext>
                </a:extLst>
              </a:tr>
              <a:tr h="702694">
                <a:tc>
                  <a:txBody>
                    <a:bodyPr/>
                    <a:lstStyle/>
                    <a:p>
                      <a:r>
                        <a:rPr lang="en-US" sz="1600" dirty="0">
                          <a:latin typeface="Verdana" panose="020B0604030504040204" pitchFamily="34" charset="0"/>
                          <a:ea typeface="Verdana" panose="020B0604030504040204" pitchFamily="34" charset="0"/>
                        </a:rPr>
                        <a:t>Petty Cash</a:t>
                      </a:r>
                    </a:p>
                  </a:txBody>
                  <a:tcPr/>
                </a:tc>
                <a:tc>
                  <a:txBody>
                    <a:bodyPr/>
                    <a:lstStyle/>
                    <a:p>
                      <a:r>
                        <a:rPr lang="en-GB" sz="1600" dirty="0">
                          <a:effectLst/>
                          <a:latin typeface="Verdana" panose="020B0604030504040204" pitchFamily="34" charset="0"/>
                          <a:ea typeface="Verdana" panose="020B0604030504040204" pitchFamily="34" charset="0"/>
                          <a:cs typeface="Verdana" panose="020B0604030504040204" pitchFamily="34" charset="0"/>
                        </a:rPr>
                        <a:t>R 79 376</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3503826250"/>
                  </a:ext>
                </a:extLst>
              </a:tr>
            </a:tbl>
          </a:graphicData>
        </a:graphic>
      </p:graphicFrame>
    </p:spTree>
    <p:extLst>
      <p:ext uri="{BB962C8B-B14F-4D97-AF65-F5344CB8AC3E}">
        <p14:creationId xmlns:p14="http://schemas.microsoft.com/office/powerpoint/2010/main" xmlns="" val="317939506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CEA6C6F-5C0A-4244-BBAB-431F370F6B5B}"/>
              </a:ext>
            </a:extLst>
          </p:cNvPr>
          <p:cNvSpPr>
            <a:spLocks noGrp="1"/>
          </p:cNvSpPr>
          <p:nvPr>
            <p:ph type="title"/>
          </p:nvPr>
        </p:nvSpPr>
        <p:spPr>
          <a:xfrm>
            <a:off x="4378569" y="2922356"/>
            <a:ext cx="7460668" cy="1892521"/>
          </a:xfrm>
        </p:spPr>
        <p:txBody>
          <a:bodyPr>
            <a:normAutofit/>
          </a:bodyPr>
          <a:lstStyle/>
          <a:p>
            <a:pPr algn="ctr">
              <a:tabLst>
                <a:tab pos="342900" algn="l"/>
              </a:tabLst>
            </a:pPr>
            <a:r>
              <a:rPr lang="en-GB" altLang="en-US" sz="3200" dirty="0"/>
              <a:t>AG AUDIT OUTCOMES / FINDINGS </a:t>
            </a:r>
          </a:p>
        </p:txBody>
      </p:sp>
      <p:sp>
        <p:nvSpPr>
          <p:cNvPr id="3" name="Slide Number Placeholder 2">
            <a:extLst>
              <a:ext uri="{FF2B5EF4-FFF2-40B4-BE49-F238E27FC236}">
                <a16:creationId xmlns:a16="http://schemas.microsoft.com/office/drawing/2014/main" xmlns="" id="{499B401B-ADA0-4AD5-A45C-B4098CF91D4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18</a:t>
            </a:fld>
            <a:endParaRPr lang="en-ZA" dirty="0">
              <a:solidFill>
                <a:prstClr val="black">
                  <a:tint val="75000"/>
                </a:prstClr>
              </a:solidFill>
            </a:endParaRPr>
          </a:p>
        </p:txBody>
      </p:sp>
    </p:spTree>
    <p:extLst>
      <p:ext uri="{BB962C8B-B14F-4D97-AF65-F5344CB8AC3E}">
        <p14:creationId xmlns:p14="http://schemas.microsoft.com/office/powerpoint/2010/main" xmlns="" val="3653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BF4B8B2-1537-474C-A473-B34A08B3D5E8}"/>
              </a:ext>
            </a:extLst>
          </p:cNvPr>
          <p:cNvSpPr>
            <a:spLocks noGrp="1"/>
          </p:cNvSpPr>
          <p:nvPr>
            <p:ph type="title"/>
          </p:nvPr>
        </p:nvSpPr>
        <p:spPr/>
        <p:txBody>
          <a:bodyPr/>
          <a:lstStyle/>
          <a:p>
            <a:pPr lvl="0"/>
            <a:r>
              <a:rPr lang="en-GB" sz="3200" b="1" kern="0" dirty="0">
                <a:effectLst/>
                <a:latin typeface="Verdana" panose="020B0604030504040204" pitchFamily="34" charset="0"/>
                <a:ea typeface="Verdana" panose="020B0604030504040204" pitchFamily="34" charset="0"/>
                <a:cs typeface="Verdana" panose="020B0604030504040204" pitchFamily="34" charset="0"/>
              </a:rPr>
              <a:t>Auditor General Findings Audit Plan</a:t>
            </a:r>
            <a:endParaRPr lang="en-ZA" sz="3200" b="1" kern="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a:extLst>
              <a:ext uri="{FF2B5EF4-FFF2-40B4-BE49-F238E27FC236}">
                <a16:creationId xmlns:a16="http://schemas.microsoft.com/office/drawing/2014/main" xmlns="" id="{78E862DE-02D2-48A2-AA89-29847E9B691C}"/>
              </a:ext>
            </a:extLst>
          </p:cNvPr>
          <p:cNvSpPr>
            <a:spLocks noGrp="1"/>
          </p:cNvSpPr>
          <p:nvPr>
            <p:ph idx="1"/>
          </p:nvPr>
        </p:nvSpPr>
        <p:spPr/>
        <p:txBody>
          <a:bodyPr/>
          <a:lstStyle/>
          <a:p>
            <a:pPr marR="82550" algn="just">
              <a:lnSpc>
                <a:spcPct val="150000"/>
              </a:lnSpc>
            </a:pPr>
            <a:r>
              <a:rPr lang="en-GB" sz="2400" dirty="0">
                <a:effectLst/>
                <a:latin typeface="Verdana" panose="020B0604030504040204" pitchFamily="34" charset="0"/>
                <a:ea typeface="Verdana" panose="020B0604030504040204" pitchFamily="34" charset="0"/>
                <a:cs typeface="Verdana" panose="020B0604030504040204" pitchFamily="34" charset="0"/>
              </a:rPr>
              <a:t>An Audit Action Plan has been in place since September 2021. The implementation of the action steps is monitored by the EXCO. </a:t>
            </a:r>
          </a:p>
          <a:p>
            <a:pPr marR="82550" algn="just">
              <a:lnSpc>
                <a:spcPct val="150000"/>
              </a:lnSpc>
            </a:pPr>
            <a:r>
              <a:rPr lang="en-GB" sz="2400" dirty="0">
                <a:effectLst/>
                <a:latin typeface="Verdana" panose="020B0604030504040204" pitchFamily="34" charset="0"/>
                <a:ea typeface="Verdana" panose="020B0604030504040204" pitchFamily="34" charset="0"/>
                <a:cs typeface="Verdana" panose="020B0604030504040204" pitchFamily="34" charset="0"/>
              </a:rPr>
              <a:t>As at quarter end (Q4), 90% of the action steps had been implemented.</a:t>
            </a:r>
            <a:endParaRPr lang="en-ZA" sz="2400" dirty="0">
              <a:effectLst/>
              <a:latin typeface="Verdana" panose="020B0604030504040204" pitchFamily="34" charset="0"/>
              <a:ea typeface="Verdana" panose="020B0604030504040204" pitchFamily="34" charset="0"/>
              <a:cs typeface="Verdana" panose="020B0604030504040204" pitchFamily="34" charset="0"/>
            </a:endParaRPr>
          </a:p>
          <a:p>
            <a:pPr marR="82550" algn="just">
              <a:lnSpc>
                <a:spcPct val="150000"/>
              </a:lnSpc>
              <a:buFont typeface="Wingdings" panose="05000000000000000000" pitchFamily="2" charset="2"/>
              <a:buChar char="§"/>
            </a:pPr>
            <a:endParaRPr lang="en-ZA" dirty="0"/>
          </a:p>
        </p:txBody>
      </p:sp>
      <p:sp>
        <p:nvSpPr>
          <p:cNvPr id="2" name="Rectangle 1">
            <a:extLst>
              <a:ext uri="{FF2B5EF4-FFF2-40B4-BE49-F238E27FC236}">
                <a16:creationId xmlns:a16="http://schemas.microsoft.com/office/drawing/2014/main" xmlns="" id="{A04F76C4-58DD-46B5-8F39-1320A90F3CA9}"/>
              </a:ext>
            </a:extLst>
          </p:cNvPr>
          <p:cNvSpPr/>
          <p:nvPr/>
        </p:nvSpPr>
        <p:spPr>
          <a:xfrm>
            <a:off x="324048" y="6420713"/>
            <a:ext cx="418704" cy="369332"/>
          </a:xfrm>
          <a:prstGeom prst="rect">
            <a:avLst/>
          </a:prstGeom>
        </p:spPr>
        <p:txBody>
          <a:bodyPr wrap="none">
            <a:spAutoFit/>
          </a:bodyPr>
          <a:lstStyle/>
          <a:p>
            <a:r>
              <a:rPr lang="en-US" dirty="0"/>
              <a:t>20</a:t>
            </a:r>
          </a:p>
        </p:txBody>
      </p:sp>
    </p:spTree>
    <p:extLst>
      <p:ext uri="{BB962C8B-B14F-4D97-AF65-F5344CB8AC3E}">
        <p14:creationId xmlns:p14="http://schemas.microsoft.com/office/powerpoint/2010/main" xmlns="" val="168700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329818"/>
            <a:ext cx="10863936" cy="4372482"/>
          </a:xfrm>
        </p:spPr>
        <p:txBody>
          <a:bodyPr numCol="1">
            <a:normAutofit/>
          </a:bodyPr>
          <a:lstStyle/>
          <a:p>
            <a:pPr marL="342900" indent="-342900">
              <a:buFont typeface="+mj-lt"/>
              <a:buAutoNum type="arabicPeriod"/>
            </a:pPr>
            <a:r>
              <a:rPr lang="en-ZA" sz="1800" dirty="0">
                <a:solidFill>
                  <a:schemeClr val="accent6">
                    <a:lumMod val="50000"/>
                  </a:schemeClr>
                </a:solidFill>
              </a:rPr>
              <a:t>LEGISLATIVE AND POLICY MANDATES</a:t>
            </a:r>
          </a:p>
          <a:p>
            <a:pPr marL="342900" indent="-342900">
              <a:buFont typeface="+mj-lt"/>
              <a:buAutoNum type="arabicPeriod"/>
            </a:pPr>
            <a:r>
              <a:rPr lang="en-ZA" sz="1800" dirty="0">
                <a:solidFill>
                  <a:schemeClr val="accent6">
                    <a:lumMod val="50000"/>
                  </a:schemeClr>
                </a:solidFill>
              </a:rPr>
              <a:t>IMPACT STATEMENT</a:t>
            </a:r>
          </a:p>
          <a:p>
            <a:pPr marL="342900" indent="-342900">
              <a:buFont typeface="+mj-lt"/>
              <a:buAutoNum type="arabicPeriod"/>
            </a:pPr>
            <a:r>
              <a:rPr lang="en-ZA" sz="1800" dirty="0">
                <a:solidFill>
                  <a:schemeClr val="accent6">
                    <a:lumMod val="50000"/>
                  </a:schemeClr>
                </a:solidFill>
              </a:rPr>
              <a:t>OUTCOMES</a:t>
            </a:r>
          </a:p>
          <a:p>
            <a:pPr marL="342900" indent="-342900">
              <a:buFont typeface="+mj-lt"/>
              <a:buAutoNum type="arabicPeriod"/>
            </a:pPr>
            <a:r>
              <a:rPr lang="en-ZA" sz="1800" dirty="0">
                <a:solidFill>
                  <a:schemeClr val="accent6">
                    <a:lumMod val="50000"/>
                  </a:schemeClr>
                </a:solidFill>
              </a:rPr>
              <a:t>OVERVIEW OF Q4 PERFORMANCE</a:t>
            </a:r>
          </a:p>
          <a:p>
            <a:pPr marL="342900" indent="-342900">
              <a:buFont typeface="+mj-lt"/>
              <a:buAutoNum type="arabicPeriod"/>
            </a:pPr>
            <a:r>
              <a:rPr lang="en-ZA" sz="1800" dirty="0">
                <a:solidFill>
                  <a:schemeClr val="accent6">
                    <a:lumMod val="50000"/>
                  </a:schemeClr>
                </a:solidFill>
              </a:rPr>
              <a:t>Q4 FINANCIAL PERFORMANCE OVERVIEW </a:t>
            </a:r>
          </a:p>
          <a:p>
            <a:pPr marL="342900" indent="-342900">
              <a:buFont typeface="+mj-lt"/>
              <a:buAutoNum type="arabicPeriod"/>
            </a:pPr>
            <a:r>
              <a:rPr lang="en-ZA" sz="1800" dirty="0">
                <a:solidFill>
                  <a:schemeClr val="accent6">
                    <a:lumMod val="50000"/>
                  </a:schemeClr>
                </a:solidFill>
              </a:rPr>
              <a:t>AG AUDIT OUTCOMES / FINDINGS</a:t>
            </a:r>
          </a:p>
          <a:p>
            <a:pPr marL="342900" indent="-342900">
              <a:buFont typeface="+mj-lt"/>
              <a:buAutoNum type="arabicPeriod"/>
            </a:pPr>
            <a:r>
              <a:rPr lang="en-ZA" sz="1800" dirty="0">
                <a:solidFill>
                  <a:schemeClr val="accent6">
                    <a:lumMod val="50000"/>
                  </a:schemeClr>
                </a:solidFill>
              </a:rPr>
              <a:t>LITIGATION STATUS REPORT </a:t>
            </a:r>
          </a:p>
          <a:p>
            <a:pPr marL="342900" indent="-342900">
              <a:buFont typeface="+mj-lt"/>
              <a:buAutoNum type="arabicPeriod"/>
            </a:pPr>
            <a:r>
              <a:rPr lang="en-ZA" sz="1800" dirty="0">
                <a:solidFill>
                  <a:schemeClr val="accent6">
                    <a:lumMod val="50000"/>
                  </a:schemeClr>
                </a:solidFill>
              </a:rPr>
              <a:t>ANNEXURE A: </a:t>
            </a:r>
          </a:p>
          <a:p>
            <a:pPr marL="0" indent="0">
              <a:buNone/>
            </a:pPr>
            <a:r>
              <a:rPr lang="en-ZA" sz="1800" dirty="0">
                <a:solidFill>
                  <a:schemeClr val="accent6">
                    <a:lumMod val="50000"/>
                  </a:schemeClr>
                </a:solidFill>
              </a:rPr>
              <a:t>    </a:t>
            </a:r>
            <a:r>
              <a:rPr lang="en-US" sz="1800" dirty="0">
                <a:solidFill>
                  <a:schemeClr val="accent6">
                    <a:lumMod val="50000"/>
                  </a:schemeClr>
                </a:solidFill>
              </a:rPr>
              <a:t>Q4 NON-ACHIEVEMENTS, REASONS FOR VARIANCE &amp; MITIGATION MEASURES</a:t>
            </a:r>
            <a:endParaRPr lang="en-ZA" sz="1800" dirty="0">
              <a:solidFill>
                <a:schemeClr val="accent6">
                  <a:lumMod val="50000"/>
                </a:schemeClr>
              </a:solidFill>
            </a:endParaRPr>
          </a:p>
          <a:p>
            <a:pPr marL="0" indent="0">
              <a:buNone/>
            </a:pPr>
            <a:endParaRPr lang="en-ZA" sz="1800" b="1" dirty="0">
              <a:solidFill>
                <a:schemeClr val="accent6">
                  <a:lumMod val="50000"/>
                </a:schemeClr>
              </a:solidFill>
            </a:endParaRPr>
          </a:p>
          <a:p>
            <a:pPr marL="0" indent="0">
              <a:buNone/>
            </a:pPr>
            <a:endParaRPr lang="en-ZA" sz="1800" dirty="0"/>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ZA" sz="2900" dirty="0"/>
              <a:t>Presentation Outline</a:t>
            </a:r>
          </a:p>
        </p:txBody>
      </p:sp>
      <p:sp>
        <p:nvSpPr>
          <p:cNvPr id="2" name="TextBox 1">
            <a:extLst>
              <a:ext uri="{FF2B5EF4-FFF2-40B4-BE49-F238E27FC236}">
                <a16:creationId xmlns:a16="http://schemas.microsoft.com/office/drawing/2014/main" xmlns="" id="{86342381-2057-4B88-830E-EA1D5448367B}"/>
              </a:ext>
            </a:extLst>
          </p:cNvPr>
          <p:cNvSpPr txBox="1"/>
          <p:nvPr/>
        </p:nvSpPr>
        <p:spPr>
          <a:xfrm>
            <a:off x="1515649" y="6576164"/>
            <a:ext cx="184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2">
            <a:extLst>
              <a:ext uri="{FF2B5EF4-FFF2-40B4-BE49-F238E27FC236}">
                <a16:creationId xmlns:a16="http://schemas.microsoft.com/office/drawing/2014/main" xmlns="" id="{F2F7F6D8-200F-4C92-98B7-582BD0D7A9AD}"/>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0673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E483B1-FC77-4086-87FC-71A7420CCB33}"/>
              </a:ext>
            </a:extLst>
          </p:cNvPr>
          <p:cNvSpPr>
            <a:spLocks noGrp="1"/>
          </p:cNvSpPr>
          <p:nvPr>
            <p:ph idx="1"/>
          </p:nvPr>
        </p:nvSpPr>
        <p:spPr>
          <a:xfrm>
            <a:off x="3764212" y="2110640"/>
            <a:ext cx="4663575" cy="2368595"/>
          </a:xfrm>
        </p:spPr>
        <p:txBody>
          <a:bodyPr>
            <a:normAutofit fontScale="92500" lnSpcReduction="20000"/>
          </a:bodyPr>
          <a:lstStyle/>
          <a:p>
            <a:pPr marL="0" indent="0" algn="ctr">
              <a:lnSpc>
                <a:spcPct val="100000"/>
              </a:lnSpc>
              <a:buNone/>
            </a:pPr>
            <a:r>
              <a:rPr lang="en-US" b="1" dirty="0"/>
              <a:t>ANNEXURE A</a:t>
            </a:r>
          </a:p>
          <a:p>
            <a:pPr marL="0" indent="0" algn="ctr">
              <a:lnSpc>
                <a:spcPct val="100000"/>
              </a:lnSpc>
              <a:buNone/>
            </a:pPr>
            <a:r>
              <a:rPr lang="en-US" b="1" dirty="0"/>
              <a:t>Q4 Non-achievements:</a:t>
            </a:r>
          </a:p>
          <a:p>
            <a:pPr marL="0" indent="0" algn="ctr">
              <a:lnSpc>
                <a:spcPct val="100000"/>
              </a:lnSpc>
              <a:buNone/>
            </a:pPr>
            <a:r>
              <a:rPr lang="en-US" b="1" dirty="0"/>
              <a:t>   </a:t>
            </a:r>
          </a:p>
          <a:p>
            <a:pPr marL="0" indent="0" algn="ctr">
              <a:lnSpc>
                <a:spcPct val="100000"/>
              </a:lnSpc>
              <a:buNone/>
            </a:pPr>
            <a:r>
              <a:rPr lang="en-US" b="1" dirty="0"/>
              <a:t>Reasons for Deviation </a:t>
            </a:r>
          </a:p>
          <a:p>
            <a:pPr marL="0" indent="0" algn="ctr">
              <a:lnSpc>
                <a:spcPct val="100000"/>
              </a:lnSpc>
              <a:buNone/>
            </a:pPr>
            <a:r>
              <a:rPr lang="en-US" b="1" dirty="0"/>
              <a:t>&amp;</a:t>
            </a:r>
          </a:p>
          <a:p>
            <a:pPr marL="0" indent="0" algn="ctr">
              <a:lnSpc>
                <a:spcPct val="100000"/>
              </a:lnSpc>
              <a:buNone/>
            </a:pPr>
            <a:r>
              <a:rPr lang="en-US" b="1" dirty="0"/>
              <a:t>Mitigation Measures</a:t>
            </a:r>
            <a:endParaRPr lang="en-ZA" b="1" dirty="0"/>
          </a:p>
        </p:txBody>
      </p:sp>
      <p:sp>
        <p:nvSpPr>
          <p:cNvPr id="2" name="Rectangle 1">
            <a:extLst>
              <a:ext uri="{FF2B5EF4-FFF2-40B4-BE49-F238E27FC236}">
                <a16:creationId xmlns:a16="http://schemas.microsoft.com/office/drawing/2014/main" xmlns="" id="{1B085E1E-9656-4AA5-AF55-048E79A96141}"/>
              </a:ext>
            </a:extLst>
          </p:cNvPr>
          <p:cNvSpPr/>
          <p:nvPr/>
        </p:nvSpPr>
        <p:spPr>
          <a:xfrm>
            <a:off x="343098" y="6488668"/>
            <a:ext cx="418704" cy="369332"/>
          </a:xfrm>
          <a:prstGeom prst="rect">
            <a:avLst/>
          </a:prstGeom>
        </p:spPr>
        <p:txBody>
          <a:bodyPr wrap="none">
            <a:spAutoFit/>
          </a:bodyPr>
          <a:lstStyle/>
          <a:p>
            <a:r>
              <a:rPr lang="en-US" dirty="0"/>
              <a:t>23</a:t>
            </a:r>
          </a:p>
        </p:txBody>
      </p:sp>
    </p:spTree>
    <p:extLst>
      <p:ext uri="{BB962C8B-B14F-4D97-AF65-F5344CB8AC3E}">
        <p14:creationId xmlns:p14="http://schemas.microsoft.com/office/powerpoint/2010/main" xmlns="" val="214523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Q4 Output Targets</a:t>
            </a:r>
          </a:p>
        </p:txBody>
      </p:sp>
      <p:graphicFrame>
        <p:nvGraphicFramePr>
          <p:cNvPr id="6" name="Table 5">
            <a:extLst>
              <a:ext uri="{FF2B5EF4-FFF2-40B4-BE49-F238E27FC236}">
                <a16:creationId xmlns:a16="http://schemas.microsoft.com/office/drawing/2014/main" xmlns="" id="{C701C623-D7F1-4766-9AF9-89EB85E82C81}"/>
              </a:ext>
            </a:extLst>
          </p:cNvPr>
          <p:cNvGraphicFramePr>
            <a:graphicFrameLocks noGrp="1"/>
          </p:cNvGraphicFramePr>
          <p:nvPr>
            <p:extLst>
              <p:ext uri="{D42A27DB-BD31-4B8C-83A1-F6EECF244321}">
                <p14:modId xmlns:p14="http://schemas.microsoft.com/office/powerpoint/2010/main" xmlns="" val="1968893798"/>
              </p:ext>
            </p:extLst>
          </p:nvPr>
        </p:nvGraphicFramePr>
        <p:xfrm>
          <a:off x="482599" y="1896803"/>
          <a:ext cx="10834758" cy="2637023"/>
        </p:xfrm>
        <a:graphic>
          <a:graphicData uri="http://schemas.openxmlformats.org/drawingml/2006/table">
            <a:tbl>
              <a:tblPr firstRow="1" firstCol="1" bandRow="1"/>
              <a:tblGrid>
                <a:gridCol w="1369211">
                  <a:extLst>
                    <a:ext uri="{9D8B030D-6E8A-4147-A177-3AD203B41FA5}">
                      <a16:colId xmlns:a16="http://schemas.microsoft.com/office/drawing/2014/main" xmlns="" val="2447122066"/>
                    </a:ext>
                  </a:extLst>
                </a:gridCol>
                <a:gridCol w="1560478">
                  <a:extLst>
                    <a:ext uri="{9D8B030D-6E8A-4147-A177-3AD203B41FA5}">
                      <a16:colId xmlns:a16="http://schemas.microsoft.com/office/drawing/2014/main" xmlns="" val="1230767487"/>
                    </a:ext>
                  </a:extLst>
                </a:gridCol>
                <a:gridCol w="1248381">
                  <a:extLst>
                    <a:ext uri="{9D8B030D-6E8A-4147-A177-3AD203B41FA5}">
                      <a16:colId xmlns:a16="http://schemas.microsoft.com/office/drawing/2014/main" xmlns="" val="3003012551"/>
                    </a:ext>
                  </a:extLst>
                </a:gridCol>
                <a:gridCol w="1232777">
                  <a:extLst>
                    <a:ext uri="{9D8B030D-6E8A-4147-A177-3AD203B41FA5}">
                      <a16:colId xmlns:a16="http://schemas.microsoft.com/office/drawing/2014/main" xmlns="" val="3151490312"/>
                    </a:ext>
                  </a:extLst>
                </a:gridCol>
                <a:gridCol w="2336154">
                  <a:extLst>
                    <a:ext uri="{9D8B030D-6E8A-4147-A177-3AD203B41FA5}">
                      <a16:colId xmlns:a16="http://schemas.microsoft.com/office/drawing/2014/main" xmlns="" val="3867870525"/>
                    </a:ext>
                  </a:extLst>
                </a:gridCol>
                <a:gridCol w="3087757">
                  <a:extLst>
                    <a:ext uri="{9D8B030D-6E8A-4147-A177-3AD203B41FA5}">
                      <a16:colId xmlns:a16="http://schemas.microsoft.com/office/drawing/2014/main" xmlns="" val="3285110736"/>
                    </a:ext>
                  </a:extLst>
                </a:gridCol>
              </a:tblGrid>
              <a:tr h="340164">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pPr>
                      <a:r>
                        <a:rPr lang="en-US" sz="1400" b="1" dirty="0">
                          <a:effectLst/>
                          <a:latin typeface="Verdana" panose="020B0604030504040204" pitchFamily="34" charset="0"/>
                          <a:ea typeface="Verdana" panose="020B0604030504040204" pitchFamily="34" charset="0"/>
                          <a:cs typeface="Arial" panose="020B0604020202020204" pitchFamily="34" charset="0"/>
                        </a:rPr>
                        <a:t>Sub-Programme: Human Resources</a:t>
                      </a:r>
                      <a:endParaRPr lang="en-ZA" sz="1400" dirty="0">
                        <a:effectLst/>
                        <a:latin typeface="Verdana" panose="020B0604030504040204" pitchFamily="34" charset="0"/>
                        <a:ea typeface="Verdana" panose="020B0604030504040204" pitchFamily="34" charset="0"/>
                        <a:cs typeface="Verdana" panose="020B0604030504040204" pitchFamily="34"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017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Indicator</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4</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4</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Mitigation</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1382459">
                <a:tc>
                  <a:txBody>
                    <a:bodyPr/>
                    <a:lstStyle/>
                    <a:p>
                      <a:r>
                        <a:rPr lang="en-US" sz="1200" b="1" dirty="0">
                          <a:solidFill>
                            <a:schemeClr val="bg1"/>
                          </a:solidFill>
                          <a:effectLst/>
                          <a:latin typeface="Verdana" panose="020B0604030504040204" pitchFamily="34" charset="0"/>
                          <a:ea typeface="Verdana" panose="020B0604030504040204" pitchFamily="34" charset="0"/>
                          <a:cs typeface="Calibri" panose="020F0502020204030204" pitchFamily="34" charset="0"/>
                        </a:rPr>
                        <a:t>Number of SABPP audits completed </a:t>
                      </a:r>
                      <a:endParaRPr lang="en-ZA"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pPr algn="ctr"/>
                      <a:r>
                        <a:rPr lang="en-GB" sz="1200" dirty="0">
                          <a:effectLst/>
                          <a:latin typeface="Verdana" panose="020B0604030504040204" pitchFamily="34" charset="0"/>
                          <a:ea typeface="Verdana" panose="020B0604030504040204" pitchFamily="34" charset="0"/>
                          <a:cs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SABPP, which is the sole provider of the service, was not compliant with SARS. As a result, ICASA could not contract them for the audit.</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The audit will be conducted in 2022/23 fiscal year.</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bl>
          </a:graphicData>
        </a:graphic>
      </p:graphicFrame>
      <p:graphicFrame>
        <p:nvGraphicFramePr>
          <p:cNvPr id="7" name="Table 6">
            <a:extLst>
              <a:ext uri="{FF2B5EF4-FFF2-40B4-BE49-F238E27FC236}">
                <a16:creationId xmlns:a16="http://schemas.microsoft.com/office/drawing/2014/main" xmlns="" id="{64940726-BB20-47F5-A386-8E097E0F80D1}"/>
              </a:ext>
            </a:extLst>
          </p:cNvPr>
          <p:cNvGraphicFramePr>
            <a:graphicFrameLocks noGrp="1"/>
          </p:cNvGraphicFramePr>
          <p:nvPr>
            <p:extLst>
              <p:ext uri="{D42A27DB-BD31-4B8C-83A1-F6EECF244321}">
                <p14:modId xmlns:p14="http://schemas.microsoft.com/office/powerpoint/2010/main" xmlns="" val="822290185"/>
              </p:ext>
            </p:extLst>
          </p:nvPr>
        </p:nvGraphicFramePr>
        <p:xfrm>
          <a:off x="469349" y="4511842"/>
          <a:ext cx="10848008" cy="1785971"/>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466613">
                  <a:extLst>
                    <a:ext uri="{9D8B030D-6E8A-4147-A177-3AD203B41FA5}">
                      <a16:colId xmlns:a16="http://schemas.microsoft.com/office/drawing/2014/main" xmlns="" val="3867870525"/>
                    </a:ext>
                  </a:extLst>
                </a:gridCol>
                <a:gridCol w="2963932">
                  <a:extLst>
                    <a:ext uri="{9D8B030D-6E8A-4147-A177-3AD203B41FA5}">
                      <a16:colId xmlns:a16="http://schemas.microsoft.com/office/drawing/2014/main" xmlns="" val="3285110736"/>
                    </a:ext>
                  </a:extLst>
                </a:gridCol>
              </a:tblGrid>
              <a:tr h="427280">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pPr>
                      <a:r>
                        <a:rPr lang="en-US" sz="1400" b="1" dirty="0">
                          <a:effectLst/>
                          <a:latin typeface="Verdana" panose="020B0604030504040204" pitchFamily="34" charset="0"/>
                          <a:ea typeface="Verdana" panose="020B0604030504040204" pitchFamily="34" charset="0"/>
                          <a:cs typeface="Arial" panose="020B0604020202020204" pitchFamily="34" charset="0"/>
                        </a:rPr>
                        <a:t>Sub-Programme: Internal Audit</a:t>
                      </a:r>
                      <a:endParaRPr lang="en-ZA" sz="1400" dirty="0">
                        <a:effectLst/>
                        <a:latin typeface="Verdana" panose="020B0604030504040204" pitchFamily="34" charset="0"/>
                        <a:ea typeface="Verdana" panose="020B0604030504040204" pitchFamily="34" charset="0"/>
                        <a:cs typeface="Verdana" panose="020B0604030504040204" pitchFamily="34"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1358691">
                <a:tc>
                  <a:txBody>
                    <a:bodyPr/>
                    <a:lstStyle/>
                    <a:p>
                      <a:r>
                        <a:rPr lang="en-GB"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Level of assurance provided</a:t>
                      </a:r>
                      <a:endParaRPr lang="en-ZA"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p>
                      <a:pPr algn="ctr"/>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Level 4</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pPr algn="ctr"/>
                      <a:r>
                        <a:rPr lang="en-US" sz="1200" dirty="0">
                          <a:effectLst/>
                          <a:latin typeface="Verdana" panose="020B0604030504040204" pitchFamily="34" charset="0"/>
                          <a:ea typeface="Verdana" panose="020B0604030504040204" pitchFamily="34" charset="0"/>
                          <a:cs typeface="Arial" panose="020B0604020202020204" pitchFamily="34" charset="0"/>
                        </a:rPr>
                        <a:t>Level 4</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Calibri" panose="020F0502020204030204" pitchFamily="34" charset="0"/>
                          <a:cs typeface="Arial" panose="020B0604020202020204" pitchFamily="34" charset="0"/>
                        </a:rPr>
                        <a:t>Level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GB" sz="1200" dirty="0">
                          <a:effectLst/>
                          <a:latin typeface="Verdana" panose="020B0604030504040204" pitchFamily="34" charset="0"/>
                          <a:ea typeface="Verdana" panose="020B0604030504040204" pitchFamily="34" charset="0"/>
                          <a:cs typeface="Verdana" panose="020B0604030504040204" pitchFamily="34" charset="0"/>
                        </a:rPr>
                        <a:t>Level 4 required 100% completion of assurance, whilst Level 3 is 70%. Completed 93.3%.  Variance 6.7%</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Capacitation and support through a Panel of Specialists for future needs. This has been added to the procurement plan for 2022-23FY.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bl>
          </a:graphicData>
        </a:graphic>
      </p:graphicFrame>
      <p:sp>
        <p:nvSpPr>
          <p:cNvPr id="2" name="Rectangle 1">
            <a:extLst>
              <a:ext uri="{FF2B5EF4-FFF2-40B4-BE49-F238E27FC236}">
                <a16:creationId xmlns:a16="http://schemas.microsoft.com/office/drawing/2014/main" xmlns="" id="{ACD25029-3AF8-4269-B88C-F0CAEE7B1F1D}"/>
              </a:ext>
            </a:extLst>
          </p:cNvPr>
          <p:cNvSpPr/>
          <p:nvPr/>
        </p:nvSpPr>
        <p:spPr>
          <a:xfrm>
            <a:off x="469349" y="6483905"/>
            <a:ext cx="418704" cy="369332"/>
          </a:xfrm>
          <a:prstGeom prst="rect">
            <a:avLst/>
          </a:prstGeom>
        </p:spPr>
        <p:txBody>
          <a:bodyPr wrap="none">
            <a:spAutoFit/>
          </a:bodyPr>
          <a:lstStyle/>
          <a:p>
            <a:r>
              <a:rPr lang="en-US" dirty="0"/>
              <a:t>24</a:t>
            </a:r>
          </a:p>
        </p:txBody>
      </p:sp>
    </p:spTree>
    <p:extLst>
      <p:ext uri="{BB962C8B-B14F-4D97-AF65-F5344CB8AC3E}">
        <p14:creationId xmlns:p14="http://schemas.microsoft.com/office/powerpoint/2010/main" xmlns="" val="98378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Q4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3267557652"/>
              </p:ext>
            </p:extLst>
          </p:nvPr>
        </p:nvGraphicFramePr>
        <p:xfrm>
          <a:off x="544923" y="1868850"/>
          <a:ext cx="10848008" cy="3172739"/>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741754">
                  <a:extLst>
                    <a:ext uri="{9D8B030D-6E8A-4147-A177-3AD203B41FA5}">
                      <a16:colId xmlns:a16="http://schemas.microsoft.com/office/drawing/2014/main" xmlns="" val="3867870525"/>
                    </a:ext>
                  </a:extLst>
                </a:gridCol>
                <a:gridCol w="2688791">
                  <a:extLst>
                    <a:ext uri="{9D8B030D-6E8A-4147-A177-3AD203B41FA5}">
                      <a16:colId xmlns:a16="http://schemas.microsoft.com/office/drawing/2014/main" xmlns="" val="3285110736"/>
                    </a:ext>
                  </a:extLst>
                </a:gridCol>
              </a:tblGrid>
              <a:tr h="353950">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pPr>
                      <a:r>
                        <a:rPr lang="en-US" sz="1400" b="1" dirty="0">
                          <a:effectLst/>
                          <a:latin typeface="Verdana" panose="020B0604030504040204" pitchFamily="34" charset="0"/>
                          <a:ea typeface="Verdana" panose="020B0604030504040204" pitchFamily="34" charset="0"/>
                          <a:cs typeface="Arial" panose="020B0604020202020204" pitchFamily="34" charset="0"/>
                        </a:rPr>
                        <a:t>Programme 3: Policy Research and Analysis</a:t>
                      </a:r>
                      <a:endParaRPr lang="en-ZA" sz="1400" dirty="0">
                        <a:effectLst/>
                        <a:latin typeface="Verdana" panose="020B0604030504040204" pitchFamily="34" charset="0"/>
                        <a:ea typeface="Verdana" panose="020B0604030504040204" pitchFamily="34" charset="0"/>
                        <a:cs typeface="Verdana" panose="020B0604030504040204" pitchFamily="34"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542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Indicator</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4</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4</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Mitigation</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1864523">
                <a:tc>
                  <a:txBody>
                    <a:bodyPr/>
                    <a:lstStyle/>
                    <a:p>
                      <a:r>
                        <a:rPr lang="en-GB" sz="1200" b="1" dirty="0">
                          <a:solidFill>
                            <a:schemeClr val="bg1"/>
                          </a:solidFill>
                          <a:effectLst/>
                          <a:latin typeface="Verdana" panose="020B0604030504040204" pitchFamily="34" charset="0"/>
                          <a:ea typeface="Calibri" panose="020F0502020204030204" pitchFamily="34" charset="0"/>
                          <a:cs typeface="Calibri" panose="020F0502020204030204" pitchFamily="34" charset="0"/>
                        </a:rPr>
                        <a:t>Number of draft regulations on subscription television broadcasting market developed</a:t>
                      </a:r>
                      <a:endParaRPr lang="en-ZA"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p>
                      <a:pPr algn="ct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pPr algn="ctr"/>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Calibri" panose="020F0502020204030204" pitchFamily="34" charset="0"/>
                          <a:cs typeface="Arial" panose="020B0604020202020204" pitchFamily="34"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US" sz="1200" dirty="0">
                          <a:effectLst/>
                          <a:latin typeface="Verdana" panose="020B0604030504040204" pitchFamily="34" charset="0"/>
                          <a:ea typeface="Verdana" panose="020B0604030504040204" pitchFamily="34" charset="0"/>
                          <a:cs typeface="Verdana" panose="020B0604030504040204" pitchFamily="34" charset="0"/>
                        </a:rPr>
                        <a:t>The Draft Regulations were produced and considered by Council. However, given the changes in the market dynamics, further consideration is required of the data on which the Draft Regulations and Findings Document are premised.</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lang="en-GB" sz="1200" dirty="0">
                          <a:effectLst/>
                          <a:latin typeface="Verdana" panose="020B0604030504040204" pitchFamily="34" charset="0"/>
                          <a:ea typeface="Verdana" panose="020B0604030504040204" pitchFamily="34" charset="0"/>
                          <a:cs typeface="Calibri" panose="020F0502020204030204" pitchFamily="34" charset="0"/>
                        </a:rPr>
                        <a:t>The committee will workshop the Council on the findings of the inquiry in Q1 of the 2022/23 FY.</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bl>
          </a:graphicData>
        </a:graphic>
      </p:graphicFrame>
      <p:sp>
        <p:nvSpPr>
          <p:cNvPr id="2" name="Rectangle 1">
            <a:extLst>
              <a:ext uri="{FF2B5EF4-FFF2-40B4-BE49-F238E27FC236}">
                <a16:creationId xmlns:a16="http://schemas.microsoft.com/office/drawing/2014/main" xmlns="" id="{D589C103-FAFE-415A-80D5-DD0355F19F63}"/>
              </a:ext>
            </a:extLst>
          </p:cNvPr>
          <p:cNvSpPr/>
          <p:nvPr/>
        </p:nvSpPr>
        <p:spPr>
          <a:xfrm>
            <a:off x="452438" y="6488668"/>
            <a:ext cx="418704" cy="369332"/>
          </a:xfrm>
          <a:prstGeom prst="rect">
            <a:avLst/>
          </a:prstGeom>
        </p:spPr>
        <p:txBody>
          <a:bodyPr wrap="none">
            <a:spAutoFit/>
          </a:bodyPr>
          <a:lstStyle/>
          <a:p>
            <a:r>
              <a:rPr lang="en-ZA" dirty="0">
                <a:solidFill>
                  <a:prstClr val="black">
                    <a:tint val="75000"/>
                  </a:prstClr>
                </a:solidFill>
              </a:rPr>
              <a:t>25</a:t>
            </a:r>
            <a:endParaRPr lang="en-US" dirty="0"/>
          </a:p>
        </p:txBody>
      </p:sp>
    </p:spTree>
    <p:extLst>
      <p:ext uri="{BB962C8B-B14F-4D97-AF65-F5344CB8AC3E}">
        <p14:creationId xmlns:p14="http://schemas.microsoft.com/office/powerpoint/2010/main" xmlns="" val="424278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Q4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573437848"/>
              </p:ext>
            </p:extLst>
          </p:nvPr>
        </p:nvGraphicFramePr>
        <p:xfrm>
          <a:off x="452438" y="1885950"/>
          <a:ext cx="10882313" cy="3857478"/>
        </p:xfrm>
        <a:graphic>
          <a:graphicData uri="http://schemas.openxmlformats.org/drawingml/2006/table">
            <a:tbl>
              <a:tblPr firstRow="1" firstCol="1" bandRow="1"/>
              <a:tblGrid>
                <a:gridCol w="1375220">
                  <a:extLst>
                    <a:ext uri="{9D8B030D-6E8A-4147-A177-3AD203B41FA5}">
                      <a16:colId xmlns:a16="http://schemas.microsoft.com/office/drawing/2014/main" xmlns="" val="2447122066"/>
                    </a:ext>
                  </a:extLst>
                </a:gridCol>
                <a:gridCol w="1567327">
                  <a:extLst>
                    <a:ext uri="{9D8B030D-6E8A-4147-A177-3AD203B41FA5}">
                      <a16:colId xmlns:a16="http://schemas.microsoft.com/office/drawing/2014/main" xmlns="" val="1230767487"/>
                    </a:ext>
                  </a:extLst>
                </a:gridCol>
                <a:gridCol w="1253861">
                  <a:extLst>
                    <a:ext uri="{9D8B030D-6E8A-4147-A177-3AD203B41FA5}">
                      <a16:colId xmlns:a16="http://schemas.microsoft.com/office/drawing/2014/main" xmlns="" val="3003012551"/>
                    </a:ext>
                  </a:extLst>
                </a:gridCol>
                <a:gridCol w="1238187">
                  <a:extLst>
                    <a:ext uri="{9D8B030D-6E8A-4147-A177-3AD203B41FA5}">
                      <a16:colId xmlns:a16="http://schemas.microsoft.com/office/drawing/2014/main" xmlns="" val="3151490312"/>
                    </a:ext>
                  </a:extLst>
                </a:gridCol>
                <a:gridCol w="2750424">
                  <a:extLst>
                    <a:ext uri="{9D8B030D-6E8A-4147-A177-3AD203B41FA5}">
                      <a16:colId xmlns:a16="http://schemas.microsoft.com/office/drawing/2014/main" xmlns="" val="3867870525"/>
                    </a:ext>
                  </a:extLst>
                </a:gridCol>
                <a:gridCol w="2697294">
                  <a:extLst>
                    <a:ext uri="{9D8B030D-6E8A-4147-A177-3AD203B41FA5}">
                      <a16:colId xmlns:a16="http://schemas.microsoft.com/office/drawing/2014/main" xmlns="" val="3285110736"/>
                    </a:ext>
                  </a:extLst>
                </a:gridCol>
              </a:tblGrid>
              <a:tr h="342892">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GB" sz="1400" dirty="0">
                          <a:effectLst/>
                          <a:latin typeface="Verdana" panose="020B0604030504040204" pitchFamily="34" charset="0"/>
                          <a:ea typeface="Verdana" panose="020B0604030504040204" pitchFamily="34" charset="0"/>
                        </a:rPr>
                        <a:t>Programme 4: </a:t>
                      </a:r>
                      <a:r>
                        <a:rPr lang="en-US" sz="1400" b="1" dirty="0">
                          <a:effectLst/>
                          <a:latin typeface="Verdana" panose="020B0604030504040204" pitchFamily="34" charset="0"/>
                          <a:ea typeface="Verdana" panose="020B0604030504040204" pitchFamily="34" charset="0"/>
                          <a:cs typeface="Arial" panose="020B0604020202020204" pitchFamily="34" charset="0"/>
                        </a:rPr>
                        <a:t>Engineering &amp; Technology</a:t>
                      </a:r>
                      <a:endParaRPr lang="en-GB" sz="1400" dirty="0">
                        <a:effectLst/>
                        <a:latin typeface="Verdana" panose="020B0604030504040204" pitchFamily="34" charset="0"/>
                        <a:ea typeface="Verdana" panose="020B0604030504040204" pitchFamily="34"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542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Indicator</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4</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4</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Corrective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1440453">
                <a:tc>
                  <a:txBody>
                    <a:bodyPr/>
                    <a:lstStyle/>
                    <a:p>
                      <a:r>
                        <a:rPr lang="en-US"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Percentage of Network Performance Management System developed</a:t>
                      </a:r>
                      <a:endParaRPr lang="en-ZA"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GB" sz="1200" dirty="0">
                          <a:effectLst/>
                          <a:latin typeface="Verdana" panose="020B0604030504040204" pitchFamily="34" charset="0"/>
                          <a:ea typeface="Verdana" panose="020B0604030504040204" pitchFamily="34" charset="0"/>
                          <a:cs typeface="Verdana" panose="020B0604030504040204" pitchFamily="34" charset="0"/>
                        </a:rPr>
                        <a:t>40%</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pPr algn="ctr"/>
                      <a:r>
                        <a:rPr lang="en-US" sz="1200" dirty="0">
                          <a:effectLst/>
                          <a:latin typeface="Verdana" panose="020B0604030504040204" pitchFamily="34" charset="0"/>
                          <a:ea typeface="Verdana" panose="020B0604030504040204" pitchFamily="34" charset="0"/>
                          <a:cs typeface="Arial" panose="020B0604020202020204" pitchFamily="34" charset="0"/>
                        </a:rPr>
                        <a:t>40%</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pPr algn="ctr"/>
                      <a:r>
                        <a:rPr lang="en-GB"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The bid was advertised as a Multi-Modular Compliance system in which NPMS is one of the modules of the proposed system. The bidder recommended by BEC has proposed two pricing models, viz revenue sharing and upfront purchase. After Supply Chain engagement with the National Treasury, the Treasury was not in support of the revenue sharing model, while the upfront purchase bid price was much higher than the project budget.</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r>
                        <a:rPr lang="en-GB" sz="12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The bid to procure NPMS as part of the Multi-Modular will be re-advertised to exclude the Revenue Collection module as advised by Treasury. The bid will be advertised during Q1 2022-23</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bl>
          </a:graphicData>
        </a:graphic>
      </p:graphicFrame>
      <p:sp>
        <p:nvSpPr>
          <p:cNvPr id="2" name="Rectangle 1">
            <a:extLst>
              <a:ext uri="{FF2B5EF4-FFF2-40B4-BE49-F238E27FC236}">
                <a16:creationId xmlns:a16="http://schemas.microsoft.com/office/drawing/2014/main" xmlns="" id="{EF53096B-F661-4950-A68C-133B7687FDA0}"/>
              </a:ext>
            </a:extLst>
          </p:cNvPr>
          <p:cNvSpPr/>
          <p:nvPr/>
        </p:nvSpPr>
        <p:spPr>
          <a:xfrm>
            <a:off x="371673" y="6382821"/>
            <a:ext cx="418704" cy="369332"/>
          </a:xfrm>
          <a:prstGeom prst="rect">
            <a:avLst/>
          </a:prstGeom>
        </p:spPr>
        <p:txBody>
          <a:bodyPr wrap="none">
            <a:spAutoFit/>
          </a:bodyPr>
          <a:lstStyle/>
          <a:p>
            <a:r>
              <a:rPr lang="en-ZA" dirty="0">
                <a:solidFill>
                  <a:prstClr val="black">
                    <a:tint val="75000"/>
                  </a:prstClr>
                </a:solidFill>
              </a:rPr>
              <a:t>26</a:t>
            </a:r>
            <a:endParaRPr lang="en-US" dirty="0"/>
          </a:p>
        </p:txBody>
      </p:sp>
    </p:spTree>
    <p:extLst>
      <p:ext uri="{BB962C8B-B14F-4D97-AF65-F5344CB8AC3E}">
        <p14:creationId xmlns:p14="http://schemas.microsoft.com/office/powerpoint/2010/main" xmlns="" val="341614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371673" y="1046651"/>
            <a:ext cx="11053762"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Q4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1134343780"/>
              </p:ext>
            </p:extLst>
          </p:nvPr>
        </p:nvGraphicFramePr>
        <p:xfrm>
          <a:off x="452438" y="1787187"/>
          <a:ext cx="10848008" cy="4811529"/>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741754">
                  <a:extLst>
                    <a:ext uri="{9D8B030D-6E8A-4147-A177-3AD203B41FA5}">
                      <a16:colId xmlns:a16="http://schemas.microsoft.com/office/drawing/2014/main" xmlns="" val="3867870525"/>
                    </a:ext>
                  </a:extLst>
                </a:gridCol>
                <a:gridCol w="2688791">
                  <a:extLst>
                    <a:ext uri="{9D8B030D-6E8A-4147-A177-3AD203B41FA5}">
                      <a16:colId xmlns:a16="http://schemas.microsoft.com/office/drawing/2014/main" xmlns="" val="3285110736"/>
                    </a:ext>
                  </a:extLst>
                </a:gridCol>
              </a:tblGrid>
              <a:tr h="388575">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GB" sz="1400" dirty="0">
                          <a:effectLst/>
                          <a:latin typeface="Verdana" panose="020B0604030504040204" pitchFamily="34" charset="0"/>
                          <a:ea typeface="Verdana" panose="020B0604030504040204" pitchFamily="34" charset="0"/>
                        </a:rPr>
                        <a:t>Programme 4: </a:t>
                      </a:r>
                      <a:r>
                        <a:rPr lang="en-US" sz="1400" b="1" dirty="0">
                          <a:effectLst/>
                          <a:latin typeface="Verdana" panose="020B0604030504040204" pitchFamily="34" charset="0"/>
                          <a:ea typeface="Verdana" panose="020B0604030504040204" pitchFamily="34" charset="0"/>
                          <a:cs typeface="Arial" panose="020B0604020202020204" pitchFamily="34" charset="0"/>
                        </a:rPr>
                        <a:t>Engineering &amp; Technology</a:t>
                      </a:r>
                      <a:endParaRPr lang="en-GB" sz="1400" dirty="0">
                        <a:effectLst/>
                        <a:latin typeface="Verdana" panose="020B0604030504040204" pitchFamily="34" charset="0"/>
                        <a:ea typeface="Verdana" panose="020B0604030504040204" pitchFamily="34"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482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Indicator</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4</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4</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Corrective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1817240">
                <a:tc>
                  <a:txBody>
                    <a:bodyPr/>
                    <a:lstStyle/>
                    <a:p>
                      <a:r>
                        <a:rPr lang="en-US"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Number of Fixed Spectrum Monitoring sites around Karoo Central Astronomy Advantage Area (KCAAA) commissioned</a:t>
                      </a:r>
                      <a:endParaRPr lang="en-ZA"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GB" sz="1200" dirty="0">
                          <a:effectLst/>
                          <a:latin typeface="Verdana" panose="020B0604030504040204" pitchFamily="34" charset="0"/>
                          <a:ea typeface="Verdana" panose="020B0604030504040204" pitchFamily="34" charset="0"/>
                          <a:cs typeface="Verdana" panose="020B0604030504040204" pitchFamily="34" charset="0"/>
                        </a:rPr>
                        <a:t>4</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pPr algn="ctr"/>
                      <a:r>
                        <a:rPr lang="en-US" sz="1200" dirty="0">
                          <a:effectLst/>
                          <a:latin typeface="Verdana" panose="020B0604030504040204" pitchFamily="34" charset="0"/>
                          <a:ea typeface="Verdana" panose="020B0604030504040204" pitchFamily="34" charset="0"/>
                          <a:cs typeface="Arial" panose="020B0604020202020204" pitchFamily="34" charset="0"/>
                        </a:rPr>
                        <a:t>4</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pPr algn="ctr"/>
                      <a:r>
                        <a:rPr lang="en-GB"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2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The </a:t>
                      </a:r>
                      <a:r>
                        <a:rPr lang="en-ZA" sz="1200" dirty="0">
                          <a:effectLst/>
                          <a:latin typeface="Verdana" panose="020B0604030504040204" pitchFamily="34" charset="0"/>
                          <a:ea typeface="Calibri" panose="020F0502020204030204" pitchFamily="34" charset="0"/>
                          <a:cs typeface="Calibri" panose="020F0502020204030204" pitchFamily="34" charset="0"/>
                        </a:rPr>
                        <a:t>BAC  requested verification of the bidders’ reference letters. However, there was a delay in receiving responses from some of the bidders’ referees.</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ZA" sz="12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Consequently, this resulted in delays with the appointment of service provider and finalising the contract.</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The contracting process has been initiated by Legal and is to be finalised in Q1 of 2022/23 FY. It is envisaged that the installation of the 4 sites, commissioning and final </a:t>
                      </a:r>
                      <a:r>
                        <a:rPr lang="en-GB" sz="12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On-Site Acceptance Test </a:t>
                      </a:r>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will be completed in Q4 of 2022-23 FY.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r h="1635516">
                <a:tc>
                  <a:txBody>
                    <a:bodyPr/>
                    <a:lstStyle/>
                    <a:p>
                      <a:r>
                        <a:rPr lang="en-US"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Number of Draft Regulations on Rapid Deployment as required under Chapter 4 of the ECA completed</a:t>
                      </a:r>
                      <a:endParaRPr lang="en-ZA"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p>
                      <a:pPr algn="ctr"/>
                      <a:r>
                        <a:rPr lang="en-GB" sz="1200" dirty="0">
                          <a:effectLst/>
                          <a:latin typeface="Verdana" panose="020B0604030504040204" pitchFamily="34" charset="0"/>
                          <a:ea typeface="Verdana" panose="020B0604030504040204" pitchFamily="34" charset="0"/>
                          <a:cs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pPr algn="ctr"/>
                      <a:r>
                        <a:rPr lang="en-GB" sz="1200" dirty="0">
                          <a:effectLst/>
                          <a:latin typeface="Verdana" panose="020B0604030504040204" pitchFamily="34" charset="0"/>
                          <a:ea typeface="Verdana" panose="020B0604030504040204" pitchFamily="34" charset="0"/>
                          <a:cs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pPr algn="ctr"/>
                      <a:r>
                        <a:rPr lang="en-GB"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The Minister had not finalised the Policy and Policy Direction contemplated in Chapter 4 of the ECA. In terms of the ECA, the Regulations can follow only after promulgation of the Policy and Policy Direction.</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effectLst/>
                          <a:latin typeface="Verdana" panose="020B0604030504040204" pitchFamily="34" charset="0"/>
                          <a:ea typeface="Verdana" panose="020B0604030504040204" pitchFamily="34" charset="0"/>
                          <a:cs typeface="Arial" panose="020B060402020202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The project deliverables were deferred to the 2022-23 FY. The Policy and Policy Direction is expected to be finalised during Q1 2022-23FY.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609480257"/>
                  </a:ext>
                </a:extLst>
              </a:tr>
            </a:tbl>
          </a:graphicData>
        </a:graphic>
      </p:graphicFrame>
      <p:sp>
        <p:nvSpPr>
          <p:cNvPr id="2" name="Rectangle 1">
            <a:extLst>
              <a:ext uri="{FF2B5EF4-FFF2-40B4-BE49-F238E27FC236}">
                <a16:creationId xmlns:a16="http://schemas.microsoft.com/office/drawing/2014/main" xmlns="" id="{D3BEB8F3-6EE6-49B7-A2FB-13D7DC813FD1}"/>
              </a:ext>
            </a:extLst>
          </p:cNvPr>
          <p:cNvSpPr/>
          <p:nvPr/>
        </p:nvSpPr>
        <p:spPr>
          <a:xfrm>
            <a:off x="371673" y="6567487"/>
            <a:ext cx="418704" cy="369332"/>
          </a:xfrm>
          <a:prstGeom prst="rect">
            <a:avLst/>
          </a:prstGeom>
        </p:spPr>
        <p:txBody>
          <a:bodyPr wrap="none">
            <a:spAutoFit/>
          </a:bodyPr>
          <a:lstStyle/>
          <a:p>
            <a:r>
              <a:rPr lang="en-ZA" dirty="0">
                <a:solidFill>
                  <a:prstClr val="black">
                    <a:tint val="75000"/>
                  </a:prstClr>
                </a:solidFill>
              </a:rPr>
              <a:t>27</a:t>
            </a:r>
            <a:endParaRPr lang="en-US" dirty="0"/>
          </a:p>
        </p:txBody>
      </p:sp>
    </p:spTree>
    <p:extLst>
      <p:ext uri="{BB962C8B-B14F-4D97-AF65-F5344CB8AC3E}">
        <p14:creationId xmlns:p14="http://schemas.microsoft.com/office/powerpoint/2010/main" xmlns="" val="1593985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EFA765C-94EC-4D6B-B7CB-4AF05166FDD1}"/>
              </a:ext>
            </a:extLst>
          </p:cNvPr>
          <p:cNvSpPr>
            <a:spLocks noGrp="1"/>
          </p:cNvSpPr>
          <p:nvPr>
            <p:ph type="title"/>
          </p:nvPr>
        </p:nvSpPr>
        <p:spPr>
          <a:xfrm>
            <a:off x="3223845" y="3044629"/>
            <a:ext cx="5486401" cy="1046724"/>
          </a:xfrm>
        </p:spPr>
        <p:txBody>
          <a:bodyPr>
            <a:normAutofit/>
          </a:bodyPr>
          <a:lstStyle/>
          <a:p>
            <a:pPr algn="ctr"/>
            <a:r>
              <a:rPr lang="en-US" sz="4800" dirty="0"/>
              <a:t>Thank You </a:t>
            </a:r>
          </a:p>
        </p:txBody>
      </p:sp>
    </p:spTree>
    <p:extLst>
      <p:ext uri="{BB962C8B-B14F-4D97-AF65-F5344CB8AC3E}">
        <p14:creationId xmlns:p14="http://schemas.microsoft.com/office/powerpoint/2010/main" xmlns="" val="332726588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xmlns="" id="{C36B9812-4A89-422C-81F6-D49F12E58E31}"/>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a:xfrm>
            <a:off x="412008" y="475226"/>
            <a:ext cx="10515600" cy="581172"/>
          </a:xfrm>
        </p:spPr>
        <p:txBody>
          <a:bodyPr>
            <a:normAutofit/>
          </a:bodyPr>
          <a:lstStyle/>
          <a:p>
            <a:r>
              <a:rPr lang="en-US" sz="2900" dirty="0"/>
              <a:t>Legislative and Policy Mandates</a:t>
            </a:r>
          </a:p>
        </p:txBody>
      </p:sp>
      <p:sp>
        <p:nvSpPr>
          <p:cNvPr id="3" name="Rectangle 2"/>
          <p:cNvSpPr/>
          <p:nvPr/>
        </p:nvSpPr>
        <p:spPr>
          <a:xfrm>
            <a:off x="412008" y="1119657"/>
            <a:ext cx="10418691" cy="424732"/>
          </a:xfrm>
          <a:prstGeom prst="rect">
            <a:avLst/>
          </a:prstGeom>
        </p:spPr>
        <p:txBody>
          <a:bodyPr wrap="square">
            <a:spAutoFit/>
          </a:bodyPr>
          <a:lstStyle/>
          <a:p>
            <a:pPr marL="0" marR="0" lvl="0" indent="0" defTabSz="889000" rtl="0" eaLnBrk="1" fontAlgn="auto" latinLnBrk="0" hangingPunct="1">
              <a:lnSpc>
                <a:spcPct val="90000"/>
              </a:lnSpc>
              <a:spcBef>
                <a:spcPct val="0"/>
              </a:spcBef>
              <a:spcAft>
                <a:spcPct val="35000"/>
              </a:spcAft>
              <a:buClrTx/>
              <a:buSzTx/>
              <a:buFontTx/>
              <a:buNone/>
              <a:tabLst/>
              <a:defRPr/>
            </a:pPr>
            <a:r>
              <a:rPr kumimoji="0" lang="en-ZA"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quarterly activities were carried out in line with:</a:t>
            </a:r>
          </a:p>
        </p:txBody>
      </p:sp>
      <p:sp>
        <p:nvSpPr>
          <p:cNvPr id="8" name="Rectangle 7"/>
          <p:cNvSpPr/>
          <p:nvPr/>
        </p:nvSpPr>
        <p:spPr>
          <a:xfrm>
            <a:off x="948438" y="1889236"/>
            <a:ext cx="9793160" cy="449353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ICASA’s Legislative Mandates (Sustained Agenda)</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Constitution of the Republic of South Africa, 1996</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Independent Communications Authority of South Africa Act No. 13 of 2000</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Broadcasting Act No. 4 of 1999</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a:t>
            </a:r>
            <a:r>
              <a:rPr lang="en-GB" dirty="0">
                <a:solidFill>
                  <a:prstClr val="black"/>
                </a:solidFill>
                <a:latin typeface="Verdana" panose="020B0604030504040204" pitchFamily="34" charset="0"/>
                <a:ea typeface="Verdana" panose="020B0604030504040204" pitchFamily="34" charset="0"/>
              </a:rPr>
              <a:t>Electronic Communications Act No. 36 of 2005 </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Postal Services Act No. 124 of 1998</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ICASA’s Policy Mandates (Change Agenda)</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National Development Plan 2030</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Broadband Policy (SA-Connect) 2013</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Medium Term Strategic Framework 2021 - 2025</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 Government Priorities (Priority 2)</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Policy on High Demand Spectrum and Policy Direction on Licensing of the WOAN, 2019</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6721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a:xfrm>
            <a:off x="339124" y="413667"/>
            <a:ext cx="8692235" cy="581172"/>
          </a:xfrm>
        </p:spPr>
        <p:txBody>
          <a:bodyPr>
            <a:normAutofit/>
          </a:bodyPr>
          <a:lstStyle/>
          <a:p>
            <a:r>
              <a:rPr lang="en-ZA" sz="2900" dirty="0"/>
              <a:t>Impact Statement</a:t>
            </a:r>
          </a:p>
        </p:txBody>
      </p:sp>
      <p:sp>
        <p:nvSpPr>
          <p:cNvPr id="7" name="Slide Number Placeholder 2">
            <a:extLst>
              <a:ext uri="{FF2B5EF4-FFF2-40B4-BE49-F238E27FC236}">
                <a16:creationId xmlns:a16="http://schemas.microsoft.com/office/drawing/2014/main" xmlns="" id="{0FF354FF-87C5-41FC-893D-143F5487D4C2}"/>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4</a:t>
            </a:fld>
            <a:endParaRPr lang="en-ZA" dirty="0">
              <a:solidFill>
                <a:prstClr val="black">
                  <a:tint val="75000"/>
                </a:prstClr>
              </a:solidFill>
            </a:endParaRPr>
          </a:p>
        </p:txBody>
      </p:sp>
      <p:sp>
        <p:nvSpPr>
          <p:cNvPr id="5" name="Freeform 4">
            <a:extLst>
              <a:ext uri="{FF2B5EF4-FFF2-40B4-BE49-F238E27FC236}">
                <a16:creationId xmlns:a16="http://schemas.microsoft.com/office/drawing/2014/main" xmlns="" id="{3DC87F5E-B8AD-40CF-9506-D410B7696271}"/>
              </a:ext>
            </a:extLst>
          </p:cNvPr>
          <p:cNvSpPr/>
          <p:nvPr/>
        </p:nvSpPr>
        <p:spPr>
          <a:xfrm>
            <a:off x="339124" y="1516838"/>
            <a:ext cx="10825836" cy="1010093"/>
          </a:xfrm>
          <a:custGeom>
            <a:avLst/>
            <a:gdLst>
              <a:gd name="connsiteX0" fmla="*/ 0 w 6275141"/>
              <a:gd name="connsiteY0" fmla="*/ 98402 h 590400"/>
              <a:gd name="connsiteX1" fmla="*/ 98402 w 6275141"/>
              <a:gd name="connsiteY1" fmla="*/ 0 h 590400"/>
              <a:gd name="connsiteX2" fmla="*/ 6176739 w 6275141"/>
              <a:gd name="connsiteY2" fmla="*/ 0 h 590400"/>
              <a:gd name="connsiteX3" fmla="*/ 6275141 w 6275141"/>
              <a:gd name="connsiteY3" fmla="*/ 98402 h 590400"/>
              <a:gd name="connsiteX4" fmla="*/ 6275141 w 6275141"/>
              <a:gd name="connsiteY4" fmla="*/ 491998 h 590400"/>
              <a:gd name="connsiteX5" fmla="*/ 6176739 w 6275141"/>
              <a:gd name="connsiteY5" fmla="*/ 590400 h 590400"/>
              <a:gd name="connsiteX6" fmla="*/ 98402 w 6275141"/>
              <a:gd name="connsiteY6" fmla="*/ 590400 h 590400"/>
              <a:gd name="connsiteX7" fmla="*/ 0 w 6275141"/>
              <a:gd name="connsiteY7" fmla="*/ 491998 h 590400"/>
              <a:gd name="connsiteX8" fmla="*/ 0 w 627514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141" h="590400">
                <a:moveTo>
                  <a:pt x="0" y="98402"/>
                </a:moveTo>
                <a:cubicBezTo>
                  <a:pt x="0" y="44056"/>
                  <a:pt x="44056" y="0"/>
                  <a:pt x="98402" y="0"/>
                </a:cubicBezTo>
                <a:lnTo>
                  <a:pt x="6176739" y="0"/>
                </a:lnTo>
                <a:cubicBezTo>
                  <a:pt x="6231085" y="0"/>
                  <a:pt x="6275141" y="44056"/>
                  <a:pt x="6275141" y="98402"/>
                </a:cubicBezTo>
                <a:lnTo>
                  <a:pt x="6275141" y="491998"/>
                </a:lnTo>
                <a:cubicBezTo>
                  <a:pt x="6275141" y="546344"/>
                  <a:pt x="6231085" y="590400"/>
                  <a:pt x="6176739" y="590400"/>
                </a:cubicBezTo>
                <a:lnTo>
                  <a:pt x="98402" y="590400"/>
                </a:lnTo>
                <a:cubicBezTo>
                  <a:pt x="44056" y="590400"/>
                  <a:pt x="0" y="546344"/>
                  <a:pt x="0" y="491998"/>
                </a:cubicBezTo>
                <a:lnTo>
                  <a:pt x="0" y="98402"/>
                </a:lnTo>
                <a:close/>
              </a:path>
            </a:pathLst>
          </a:custGeom>
          <a:solidFill>
            <a:schemeClr val="tx2">
              <a:lumMod val="40000"/>
              <a:lumOff val="60000"/>
            </a:schemeClr>
          </a:solidFill>
          <a:ln w="12700" cap="flat" cmpd="sng" algn="ctr">
            <a:solidFill>
              <a:srgbClr val="FFFF00"/>
            </a:solidFill>
            <a:prstDash val="solid"/>
            <a:miter lim="800000"/>
          </a:ln>
          <a:effectLst/>
        </p:spPr>
        <p:txBody>
          <a:bodyPr spcFirstLastPara="0" vert="horz" wrap="square" lIns="266006" tIns="28821" rIns="266006" bIns="28821"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ZA" sz="2800" i="1" kern="0" dirty="0">
                <a:solidFill>
                  <a:prstClr val="black"/>
                </a:solidFill>
                <a:latin typeface="Tunga" panose="020B0502040204020203" pitchFamily="34" charset="0"/>
                <a:ea typeface="Verdana" panose="020B0604030504040204" pitchFamily="34" charset="0"/>
                <a:cs typeface="Tunga" panose="020B0502040204020203" pitchFamily="34" charset="0"/>
              </a:rPr>
              <a:t>The l</a:t>
            </a:r>
            <a:r>
              <a:rPr kumimoji="0" lang="en-ZA" sz="2800" i="1" u="none" strike="noStrike" kern="0" cap="none" spc="0" normalizeH="0" baseline="0" noProof="0" dirty="0">
                <a:ln>
                  <a:noFill/>
                </a:ln>
                <a:solidFill>
                  <a:prstClr val="black"/>
                </a:solidFill>
                <a:effectLst/>
                <a:uLnTx/>
                <a:uFillTx/>
                <a:latin typeface="Tunga" panose="020B0502040204020203" pitchFamily="34" charset="0"/>
                <a:ea typeface="Verdana" panose="020B0604030504040204" pitchFamily="34" charset="0"/>
                <a:cs typeface="Tunga" panose="020B0502040204020203" pitchFamily="34" charset="0"/>
              </a:rPr>
              <a:t>ong-term impact envisioned to be realised with the outcomes to which the quarterly </a:t>
            </a:r>
            <a:r>
              <a:rPr lang="en-ZA" sz="2800" i="1" kern="0" dirty="0">
                <a:solidFill>
                  <a:prstClr val="black"/>
                </a:solidFill>
                <a:latin typeface="Tunga" panose="020B0502040204020203" pitchFamily="34" charset="0"/>
                <a:ea typeface="Verdana" panose="020B0604030504040204" pitchFamily="34" charset="0"/>
                <a:cs typeface="Tunga" panose="020B0502040204020203" pitchFamily="34" charset="0"/>
              </a:rPr>
              <a:t>o</a:t>
            </a:r>
            <a:r>
              <a:rPr kumimoji="0" lang="en-ZA" sz="2800" i="1" u="none" strike="noStrike" kern="0" cap="none" spc="0" normalizeH="0" baseline="0" noProof="0" dirty="0">
                <a:ln>
                  <a:noFill/>
                </a:ln>
                <a:solidFill>
                  <a:prstClr val="black"/>
                </a:solidFill>
                <a:effectLst/>
                <a:uLnTx/>
                <a:uFillTx/>
                <a:latin typeface="Tunga" panose="020B0502040204020203" pitchFamily="34" charset="0"/>
                <a:ea typeface="Verdana" panose="020B0604030504040204" pitchFamily="34" charset="0"/>
                <a:cs typeface="Tunga" panose="020B0502040204020203" pitchFamily="34" charset="0"/>
              </a:rPr>
              <a:t>utputs contribute</a:t>
            </a:r>
          </a:p>
        </p:txBody>
      </p:sp>
      <p:graphicFrame>
        <p:nvGraphicFramePr>
          <p:cNvPr id="8" name="Table 7">
            <a:extLst>
              <a:ext uri="{FF2B5EF4-FFF2-40B4-BE49-F238E27FC236}">
                <a16:creationId xmlns:a16="http://schemas.microsoft.com/office/drawing/2014/main" xmlns="" id="{70A3533A-9EE4-4273-BDFB-7FA28859F9D4}"/>
              </a:ext>
            </a:extLst>
          </p:cNvPr>
          <p:cNvGraphicFramePr>
            <a:graphicFrameLocks noGrp="1"/>
          </p:cNvGraphicFramePr>
          <p:nvPr/>
        </p:nvGraphicFramePr>
        <p:xfrm>
          <a:off x="922140" y="3048930"/>
          <a:ext cx="9851878" cy="2042160"/>
        </p:xfrm>
        <a:graphic>
          <a:graphicData uri="http://schemas.openxmlformats.org/drawingml/2006/table">
            <a:tbl>
              <a:tblPr firstRow="1" bandRow="1">
                <a:tableStyleId>{93296810-A885-4BE3-A3E7-6D5BEEA58F35}</a:tableStyleId>
              </a:tblPr>
              <a:tblGrid>
                <a:gridCol w="3149064">
                  <a:extLst>
                    <a:ext uri="{9D8B030D-6E8A-4147-A177-3AD203B41FA5}">
                      <a16:colId xmlns:a16="http://schemas.microsoft.com/office/drawing/2014/main" xmlns="" val="1350891629"/>
                    </a:ext>
                  </a:extLst>
                </a:gridCol>
                <a:gridCol w="6702814">
                  <a:extLst>
                    <a:ext uri="{9D8B030D-6E8A-4147-A177-3AD203B41FA5}">
                      <a16:colId xmlns:a16="http://schemas.microsoft.com/office/drawing/2014/main" xmlns="" val="1746166136"/>
                    </a:ext>
                  </a:extLst>
                </a:gridCol>
              </a:tblGrid>
              <a:tr h="315931">
                <a:tc>
                  <a:txBody>
                    <a:bodyPr/>
                    <a:lstStyle/>
                    <a:p>
                      <a:pPr algn="ctr"/>
                      <a:endParaRPr lang="en-GB" sz="3200" dirty="0"/>
                    </a:p>
                    <a:p>
                      <a:pPr algn="ctr"/>
                      <a:r>
                        <a:rPr lang="en-GB" sz="3200" dirty="0"/>
                        <a:t>Impact Statement</a:t>
                      </a:r>
                    </a:p>
                  </a:txBody>
                  <a:tcPr>
                    <a:lnR w="127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u="none" strike="noStrike" kern="1200" baseline="0" dirty="0">
                          <a:solidFill>
                            <a:schemeClr val="tx1"/>
                          </a:solidFill>
                        </a:rPr>
                        <a:t>Access for all South Africans to a variety of safe, affordable &amp; reliable communication services for inclusive economic growth </a:t>
                      </a:r>
                      <a:endParaRPr lang="en-US" sz="32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49640703"/>
                  </a:ext>
                </a:extLst>
              </a:tr>
            </a:tbl>
          </a:graphicData>
        </a:graphic>
      </p:graphicFrame>
    </p:spTree>
    <p:extLst>
      <p:ext uri="{BB962C8B-B14F-4D97-AF65-F5344CB8AC3E}">
        <p14:creationId xmlns:p14="http://schemas.microsoft.com/office/powerpoint/2010/main" xmlns="" val="200000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xmlns="" id="{C36B9812-4A89-422C-81F6-D49F12E58E31}"/>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sz="2900" dirty="0"/>
              <a:t>Outcomes</a:t>
            </a:r>
          </a:p>
        </p:txBody>
      </p:sp>
      <p:sp>
        <p:nvSpPr>
          <p:cNvPr id="6" name="Freeform 4">
            <a:extLst>
              <a:ext uri="{FF2B5EF4-FFF2-40B4-BE49-F238E27FC236}">
                <a16:creationId xmlns:a16="http://schemas.microsoft.com/office/drawing/2014/main" xmlns="" id="{CFFA16E6-8061-44EE-B530-8A6382C8CB5A}"/>
              </a:ext>
            </a:extLst>
          </p:cNvPr>
          <p:cNvSpPr/>
          <p:nvPr/>
        </p:nvSpPr>
        <p:spPr>
          <a:xfrm>
            <a:off x="471730" y="1155118"/>
            <a:ext cx="10515598" cy="836610"/>
          </a:xfrm>
          <a:custGeom>
            <a:avLst/>
            <a:gdLst>
              <a:gd name="connsiteX0" fmla="*/ 0 w 6275141"/>
              <a:gd name="connsiteY0" fmla="*/ 98402 h 590400"/>
              <a:gd name="connsiteX1" fmla="*/ 98402 w 6275141"/>
              <a:gd name="connsiteY1" fmla="*/ 0 h 590400"/>
              <a:gd name="connsiteX2" fmla="*/ 6176739 w 6275141"/>
              <a:gd name="connsiteY2" fmla="*/ 0 h 590400"/>
              <a:gd name="connsiteX3" fmla="*/ 6275141 w 6275141"/>
              <a:gd name="connsiteY3" fmla="*/ 98402 h 590400"/>
              <a:gd name="connsiteX4" fmla="*/ 6275141 w 6275141"/>
              <a:gd name="connsiteY4" fmla="*/ 491998 h 590400"/>
              <a:gd name="connsiteX5" fmla="*/ 6176739 w 6275141"/>
              <a:gd name="connsiteY5" fmla="*/ 590400 h 590400"/>
              <a:gd name="connsiteX6" fmla="*/ 98402 w 6275141"/>
              <a:gd name="connsiteY6" fmla="*/ 590400 h 590400"/>
              <a:gd name="connsiteX7" fmla="*/ 0 w 6275141"/>
              <a:gd name="connsiteY7" fmla="*/ 491998 h 590400"/>
              <a:gd name="connsiteX8" fmla="*/ 0 w 627514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141" h="590400">
                <a:moveTo>
                  <a:pt x="0" y="98402"/>
                </a:moveTo>
                <a:cubicBezTo>
                  <a:pt x="0" y="44056"/>
                  <a:pt x="44056" y="0"/>
                  <a:pt x="98402" y="0"/>
                </a:cubicBezTo>
                <a:lnTo>
                  <a:pt x="6176739" y="0"/>
                </a:lnTo>
                <a:cubicBezTo>
                  <a:pt x="6231085" y="0"/>
                  <a:pt x="6275141" y="44056"/>
                  <a:pt x="6275141" y="98402"/>
                </a:cubicBezTo>
                <a:lnTo>
                  <a:pt x="6275141" y="491998"/>
                </a:lnTo>
                <a:cubicBezTo>
                  <a:pt x="6275141" y="546344"/>
                  <a:pt x="6231085" y="590400"/>
                  <a:pt x="6176739" y="590400"/>
                </a:cubicBezTo>
                <a:lnTo>
                  <a:pt x="98402" y="590400"/>
                </a:lnTo>
                <a:cubicBezTo>
                  <a:pt x="44056" y="590400"/>
                  <a:pt x="0" y="546344"/>
                  <a:pt x="0" y="491998"/>
                </a:cubicBezTo>
                <a:lnTo>
                  <a:pt x="0" y="98402"/>
                </a:lnTo>
                <a:close/>
              </a:path>
            </a:pathLst>
          </a:custGeom>
          <a:solidFill>
            <a:srgbClr val="FFC000"/>
          </a:solidFill>
          <a:ln w="12700" cap="flat" cmpd="sng" algn="ctr">
            <a:solidFill>
              <a:srgbClr val="A5A5A5"/>
            </a:solidFill>
            <a:prstDash val="solid"/>
            <a:miter lim="800000"/>
          </a:ln>
          <a:effectLst/>
        </p:spPr>
        <p:txBody>
          <a:bodyPr spcFirstLastPara="0" vert="horz" wrap="square" lIns="266006" tIns="28821" rIns="266006" bIns="2882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ZA" sz="24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envisioned medium-term outcomes of the outputs planned for the reporting period are: </a:t>
            </a:r>
          </a:p>
        </p:txBody>
      </p:sp>
      <p:graphicFrame>
        <p:nvGraphicFramePr>
          <p:cNvPr id="7" name="Table 6">
            <a:extLst>
              <a:ext uri="{FF2B5EF4-FFF2-40B4-BE49-F238E27FC236}">
                <a16:creationId xmlns:a16="http://schemas.microsoft.com/office/drawing/2014/main" xmlns="" id="{AED5D051-8F5B-4CB6-A9E3-E6BAB03184E3}"/>
              </a:ext>
            </a:extLst>
          </p:cNvPr>
          <p:cNvGraphicFramePr>
            <a:graphicFrameLocks noGrp="1"/>
          </p:cNvGraphicFramePr>
          <p:nvPr/>
        </p:nvGraphicFramePr>
        <p:xfrm>
          <a:off x="451765" y="2082493"/>
          <a:ext cx="10515598" cy="4197993"/>
        </p:xfrm>
        <a:graphic>
          <a:graphicData uri="http://schemas.openxmlformats.org/drawingml/2006/table">
            <a:tbl>
              <a:tblPr firstRow="1" firstCol="1" bandRow="1">
                <a:tableStyleId>{638B1855-1B75-4FBE-930C-398BA8C253C6}</a:tableStyleId>
              </a:tblPr>
              <a:tblGrid>
                <a:gridCol w="4291298">
                  <a:extLst>
                    <a:ext uri="{9D8B030D-6E8A-4147-A177-3AD203B41FA5}">
                      <a16:colId xmlns:a16="http://schemas.microsoft.com/office/drawing/2014/main" xmlns="" val="2314952739"/>
                    </a:ext>
                  </a:extLst>
                </a:gridCol>
                <a:gridCol w="3247382">
                  <a:extLst>
                    <a:ext uri="{9D8B030D-6E8A-4147-A177-3AD203B41FA5}">
                      <a16:colId xmlns:a16="http://schemas.microsoft.com/office/drawing/2014/main" xmlns="" val="2570501204"/>
                    </a:ext>
                  </a:extLst>
                </a:gridCol>
                <a:gridCol w="1476840">
                  <a:extLst>
                    <a:ext uri="{9D8B030D-6E8A-4147-A177-3AD203B41FA5}">
                      <a16:colId xmlns:a16="http://schemas.microsoft.com/office/drawing/2014/main" xmlns="" val="3979506020"/>
                    </a:ext>
                  </a:extLst>
                </a:gridCol>
                <a:gridCol w="1500078">
                  <a:extLst>
                    <a:ext uri="{9D8B030D-6E8A-4147-A177-3AD203B41FA5}">
                      <a16:colId xmlns:a16="http://schemas.microsoft.com/office/drawing/2014/main" xmlns="" val="390349358"/>
                    </a:ext>
                  </a:extLst>
                </a:gridCol>
              </a:tblGrid>
              <a:tr h="4467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ZA" sz="2000" dirty="0">
                          <a:effectLst/>
                        </a:rPr>
                        <a:t>Outcome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ZA" sz="2000" dirty="0">
                          <a:effectLst/>
                        </a:rPr>
                        <a:t>Outcome Indicator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ZA" sz="2000" dirty="0">
                          <a:effectLst/>
                        </a:rPr>
                        <a:t>Baseline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ZA" sz="2000" dirty="0">
                          <a:effectLst/>
                        </a:rPr>
                        <a:t>Target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24545794"/>
                  </a:ext>
                </a:extLst>
              </a:tr>
              <a:tr h="7085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n-ZA" sz="2000" dirty="0">
                          <a:effectLst/>
                        </a:rPr>
                        <a:t>Access to Quality Broadband Services</a:t>
                      </a:r>
                      <a:endParaRPr lang="en-US" sz="2000" dirty="0">
                        <a:effectLst/>
                      </a:endParaRPr>
                    </a:p>
                    <a:p>
                      <a:pPr>
                        <a:spcAft>
                          <a:spcPts val="0"/>
                        </a:spcAft>
                      </a:pPr>
                      <a:r>
                        <a:rPr lang="en-ZA" sz="2000" dirty="0">
                          <a:effectLst/>
                        </a:rPr>
                        <a:t>increased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2000" dirty="0">
                          <a:effectLst/>
                        </a:rPr>
                        <a:t>Average</a:t>
                      </a:r>
                      <a:endParaRPr lang="en-US" sz="2000" dirty="0">
                        <a:effectLst/>
                      </a:endParaRPr>
                    </a:p>
                    <a:p>
                      <a:pPr>
                        <a:spcAft>
                          <a:spcPts val="0"/>
                        </a:spcAft>
                      </a:pPr>
                      <a:r>
                        <a:rPr lang="en-ZA" sz="2000" dirty="0">
                          <a:effectLst/>
                        </a:rPr>
                        <a:t>download speed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15Mbps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50Mbps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47297535"/>
                  </a:ext>
                </a:extLst>
              </a:tr>
              <a:tr h="108009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n-ZA" sz="2000" dirty="0">
                          <a:effectLst/>
                        </a:rPr>
                        <a:t>Status of Social Cohesion</a:t>
                      </a:r>
                      <a:endParaRPr lang="en-US" sz="2000" dirty="0">
                        <a:effectLst/>
                      </a:endParaRPr>
                    </a:p>
                    <a:p>
                      <a:pPr>
                        <a:spcAft>
                          <a:spcPts val="0"/>
                        </a:spcAft>
                      </a:pPr>
                      <a:r>
                        <a:rPr lang="en-ZA" sz="2000" dirty="0">
                          <a:effectLst/>
                        </a:rPr>
                        <a:t>(inclusive of Diversity of</a:t>
                      </a:r>
                      <a:endParaRPr lang="en-US" sz="2000" dirty="0">
                        <a:effectLst/>
                      </a:endParaRPr>
                    </a:p>
                    <a:p>
                      <a:pPr>
                        <a:spcAft>
                          <a:spcPts val="0"/>
                        </a:spcAft>
                      </a:pPr>
                      <a:r>
                        <a:rPr lang="en-ZA" sz="2000" dirty="0">
                          <a:effectLst/>
                        </a:rPr>
                        <a:t>Views) enhanced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2000" dirty="0">
                          <a:effectLst/>
                        </a:rPr>
                        <a:t>Percentage of status of Social Cohesion (inclusive of Diversity Views) enhanced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 </a:t>
                      </a:r>
                      <a:endParaRPr lang="en-US" sz="2000" dirty="0">
                        <a:effectLst/>
                      </a:endParaRPr>
                    </a:p>
                    <a:p>
                      <a:pPr algn="ctr">
                        <a:spcAft>
                          <a:spcPts val="0"/>
                        </a:spcAft>
                      </a:pPr>
                      <a:r>
                        <a:rPr lang="en-ZA"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 </a:t>
                      </a:r>
                      <a:endParaRPr lang="en-US" sz="2000" dirty="0">
                        <a:effectLst/>
                      </a:endParaRPr>
                    </a:p>
                    <a:p>
                      <a:pPr algn="ctr">
                        <a:spcAft>
                          <a:spcPts val="0"/>
                        </a:spcAft>
                      </a:pPr>
                      <a:r>
                        <a:rPr lang="en-ZA"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32910850"/>
                  </a:ext>
                </a:extLst>
              </a:tr>
              <a:tr h="69811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n-ZA" sz="2000" dirty="0">
                          <a:effectLst/>
                        </a:rPr>
                        <a:t>Rights of Consumers</a:t>
                      </a:r>
                      <a:endParaRPr lang="en-US" sz="2000" dirty="0">
                        <a:effectLst/>
                      </a:endParaRPr>
                    </a:p>
                    <a:p>
                      <a:pPr>
                        <a:spcAft>
                          <a:spcPts val="0"/>
                        </a:spcAft>
                      </a:pPr>
                      <a:r>
                        <a:rPr lang="en-ZA" sz="2000" dirty="0">
                          <a:effectLst/>
                        </a:rPr>
                        <a:t>protected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2000" dirty="0">
                          <a:effectLst/>
                        </a:rPr>
                        <a:t>Level of Consumer Rights</a:t>
                      </a:r>
                      <a:endParaRPr lang="en-US" sz="2000" dirty="0">
                        <a:effectLst/>
                      </a:endParaRPr>
                    </a:p>
                    <a:p>
                      <a:pPr>
                        <a:spcAft>
                          <a:spcPts val="0"/>
                        </a:spcAft>
                      </a:pPr>
                      <a:r>
                        <a:rPr lang="en-ZA" sz="2000" dirty="0">
                          <a:effectLst/>
                        </a:rPr>
                        <a:t>Protection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1314562"/>
                  </a:ext>
                </a:extLst>
              </a:tr>
              <a:tr h="6322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n-ZA" sz="2000" dirty="0">
                          <a:effectLst/>
                        </a:rPr>
                        <a:t>Competition in</a:t>
                      </a:r>
                      <a:endParaRPr lang="en-US" sz="2000" dirty="0">
                        <a:effectLst/>
                      </a:endParaRPr>
                    </a:p>
                    <a:p>
                      <a:pPr>
                        <a:spcAft>
                          <a:spcPts val="0"/>
                        </a:spcAft>
                      </a:pPr>
                      <a:r>
                        <a:rPr lang="en-ZA" sz="2000" dirty="0">
                          <a:effectLst/>
                        </a:rPr>
                        <a:t>the ICT Sector promoted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2000" dirty="0">
                          <a:effectLst/>
                        </a:rPr>
                        <a:t>Number of pro-competitive</a:t>
                      </a:r>
                      <a:endParaRPr lang="en-US" sz="2000" dirty="0">
                        <a:effectLst/>
                      </a:endParaRPr>
                    </a:p>
                    <a:p>
                      <a:pPr>
                        <a:spcAft>
                          <a:spcPts val="0"/>
                        </a:spcAft>
                      </a:pPr>
                      <a:r>
                        <a:rPr lang="en-ZA" sz="2000" dirty="0">
                          <a:effectLst/>
                        </a:rPr>
                        <a:t>regulatory interventions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40602946"/>
                  </a:ext>
                </a:extLst>
              </a:tr>
              <a:tr h="632251">
                <a:tc>
                  <a:txBody>
                    <a:bodyPr/>
                    <a:lstStyle/>
                    <a:p>
                      <a:r>
                        <a:rPr lang="en-ZA" sz="2000" b="1" dirty="0">
                          <a:solidFill>
                            <a:schemeClr val="bg1"/>
                          </a:solidFill>
                          <a:effectLst/>
                        </a:rPr>
                        <a:t>Organisational Service Delivery maintained</a:t>
                      </a:r>
                      <a:endParaRPr lang="en-ZA"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ZA" sz="2000" dirty="0">
                          <a:solidFill>
                            <a:schemeClr val="tx1"/>
                          </a:solidFill>
                          <a:effectLst/>
                        </a:rPr>
                        <a:t>Percentage of Service Delivery maintained</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r>
                        <a:rPr lang="en-ZA" sz="2000" dirty="0">
                          <a:solidFill>
                            <a:schemeClr val="tx1"/>
                          </a:solidFill>
                          <a:effectLst/>
                        </a:rPr>
                        <a:t>91%</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dirty="0">
                          <a:solidFill>
                            <a:schemeClr val="tx1"/>
                          </a:solidFill>
                          <a:effectLst/>
                        </a:rPr>
                        <a:t>91%</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14834906"/>
                  </a:ext>
                </a:extLst>
              </a:tr>
            </a:tbl>
          </a:graphicData>
        </a:graphic>
      </p:graphicFrame>
    </p:spTree>
    <p:extLst>
      <p:ext uri="{BB962C8B-B14F-4D97-AF65-F5344CB8AC3E}">
        <p14:creationId xmlns:p14="http://schemas.microsoft.com/office/powerpoint/2010/main" xmlns="" val="359077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CEA6C6F-5C0A-4244-BBAB-431F370F6B5B}"/>
              </a:ext>
            </a:extLst>
          </p:cNvPr>
          <p:cNvSpPr>
            <a:spLocks noGrp="1"/>
          </p:cNvSpPr>
          <p:nvPr>
            <p:ph type="title"/>
          </p:nvPr>
        </p:nvSpPr>
        <p:spPr>
          <a:xfrm>
            <a:off x="4378569" y="2922356"/>
            <a:ext cx="7460668" cy="1892521"/>
          </a:xfrm>
        </p:spPr>
        <p:txBody>
          <a:bodyPr>
            <a:normAutofit/>
          </a:bodyPr>
          <a:lstStyle/>
          <a:p>
            <a:pPr algn="ctr">
              <a:tabLst>
                <a:tab pos="342900" algn="l"/>
              </a:tabLst>
            </a:pPr>
            <a:r>
              <a:rPr lang="en-GB" altLang="en-US" sz="3200" dirty="0"/>
              <a:t>Overview of Q4 Performance against Pre-determined Objectives</a:t>
            </a:r>
          </a:p>
        </p:txBody>
      </p:sp>
      <p:sp>
        <p:nvSpPr>
          <p:cNvPr id="3" name="Slide Number Placeholder 2">
            <a:extLst>
              <a:ext uri="{FF2B5EF4-FFF2-40B4-BE49-F238E27FC236}">
                <a16:creationId xmlns:a16="http://schemas.microsoft.com/office/drawing/2014/main" xmlns="" id="{499B401B-ADA0-4AD5-A45C-B4098CF91D4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6</a:t>
            </a:fld>
            <a:endParaRPr lang="en-ZA" dirty="0">
              <a:solidFill>
                <a:prstClr val="black">
                  <a:tint val="75000"/>
                </a:prstClr>
              </a:solidFill>
            </a:endParaRPr>
          </a:p>
        </p:txBody>
      </p:sp>
    </p:spTree>
    <p:extLst>
      <p:ext uri="{BB962C8B-B14F-4D97-AF65-F5344CB8AC3E}">
        <p14:creationId xmlns:p14="http://schemas.microsoft.com/office/powerpoint/2010/main" xmlns="" val="106117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a:xfrm>
            <a:off x="451763" y="290698"/>
            <a:ext cx="10809271" cy="581172"/>
          </a:xfrm>
        </p:spPr>
        <p:txBody>
          <a:bodyPr>
            <a:noAutofit/>
          </a:bodyPr>
          <a:lstStyle/>
          <a:p>
            <a:r>
              <a:rPr lang="en-GB" sz="2900" dirty="0"/>
              <a:t>Q4 Performance against pre-determined objectives</a:t>
            </a:r>
            <a:r>
              <a:rPr lang="en-US" sz="2900" dirty="0"/>
              <a:t> </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xmlns="" id="{BF508019-8218-4260-AEA6-FB2A30C1B30E}"/>
              </a:ext>
            </a:extLst>
          </p:cNvPr>
          <p:cNvGraphicFramePr/>
          <p:nvPr>
            <p:extLst>
              <p:ext uri="{D42A27DB-BD31-4B8C-83A1-F6EECF244321}">
                <p14:modId xmlns:p14="http://schemas.microsoft.com/office/powerpoint/2010/main" xmlns="" val="2588012691"/>
              </p:ext>
            </p:extLst>
          </p:nvPr>
        </p:nvGraphicFramePr>
        <p:xfrm>
          <a:off x="636104" y="1251284"/>
          <a:ext cx="10324664" cy="4969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3046145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Q4 Performance in absolute numbers</a:t>
            </a:r>
            <a:endParaRPr lang="en-ZA" sz="2900" dirty="0">
              <a:solidFill>
                <a:schemeClr val="accent6">
                  <a:lumMod val="60000"/>
                  <a:lumOff val="40000"/>
                </a:schemeClr>
              </a:solidFill>
            </a:endParaRPr>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xmlns="" id="{163BF927-E8C9-4088-B3A0-FF9891709492}"/>
              </a:ext>
            </a:extLst>
          </p:cNvPr>
          <p:cNvGraphicFramePr>
            <a:graphicFrameLocks noGrp="1"/>
          </p:cNvGraphicFramePr>
          <p:nvPr>
            <p:extLst>
              <p:ext uri="{D42A27DB-BD31-4B8C-83A1-F6EECF244321}">
                <p14:modId xmlns:p14="http://schemas.microsoft.com/office/powerpoint/2010/main" xmlns="" val="112720236"/>
              </p:ext>
            </p:extLst>
          </p:nvPr>
        </p:nvGraphicFramePr>
        <p:xfrm>
          <a:off x="451764" y="1126434"/>
          <a:ext cx="10902035" cy="5146351"/>
        </p:xfrm>
        <a:graphic>
          <a:graphicData uri="http://schemas.openxmlformats.org/drawingml/2006/table">
            <a:tbl>
              <a:tblPr firstRow="1" firstCol="1" bandRow="1">
                <a:tableStyleId>{5C22544A-7EE6-4342-B048-85BDC9FD1C3A}</a:tableStyleId>
              </a:tblPr>
              <a:tblGrid>
                <a:gridCol w="6294835">
                  <a:extLst>
                    <a:ext uri="{9D8B030D-6E8A-4147-A177-3AD203B41FA5}">
                      <a16:colId xmlns:a16="http://schemas.microsoft.com/office/drawing/2014/main" xmlns="" val="1766491451"/>
                    </a:ext>
                  </a:extLst>
                </a:gridCol>
                <a:gridCol w="1641846">
                  <a:extLst>
                    <a:ext uri="{9D8B030D-6E8A-4147-A177-3AD203B41FA5}">
                      <a16:colId xmlns:a16="http://schemas.microsoft.com/office/drawing/2014/main" xmlns="" val="542856399"/>
                    </a:ext>
                  </a:extLst>
                </a:gridCol>
                <a:gridCol w="1644027">
                  <a:extLst>
                    <a:ext uri="{9D8B030D-6E8A-4147-A177-3AD203B41FA5}">
                      <a16:colId xmlns:a16="http://schemas.microsoft.com/office/drawing/2014/main" xmlns="" val="2795416776"/>
                    </a:ext>
                  </a:extLst>
                </a:gridCol>
                <a:gridCol w="1321327">
                  <a:extLst>
                    <a:ext uri="{9D8B030D-6E8A-4147-A177-3AD203B41FA5}">
                      <a16:colId xmlns:a16="http://schemas.microsoft.com/office/drawing/2014/main" xmlns="" val="2284576709"/>
                    </a:ext>
                  </a:extLst>
                </a:gridCol>
              </a:tblGrid>
              <a:tr h="289517">
                <a:tc gridSpan="4">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Quarterly Performance in Numbers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31498522"/>
                  </a:ext>
                </a:extLst>
              </a:tr>
              <a:tr h="275730">
                <a:tc gridSpan="4">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Q4 Targets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80902262"/>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Programme </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Achieved</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Not Achieved</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Planned</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38225420"/>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Programme 1: Administration</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3132694298"/>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Corporate Services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8</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0</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8</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502760037"/>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Finance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0</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141054966"/>
                  </a:ext>
                </a:extLst>
              </a:tr>
              <a:tr h="275730">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Human Resources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3</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110417196"/>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Internal Audit</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337486437"/>
                  </a:ext>
                </a:extLst>
              </a:tr>
              <a:tr h="275730">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Legal, Risk &amp; CCC</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5</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0</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5</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907039865"/>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Programme 2: Licensing </a:t>
                      </a:r>
                      <a:r>
                        <a:rPr lang="en-US" sz="1600" dirty="0">
                          <a:effectLst/>
                          <a:latin typeface="Verdana" panose="020B0604030504040204" pitchFamily="34" charset="0"/>
                          <a:ea typeface="Verdana" panose="020B0604030504040204" pitchFamily="34" charset="0"/>
                        </a:rPr>
                        <a:t>and Compliance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397047371"/>
                  </a:ext>
                </a:extLst>
              </a:tr>
              <a:tr h="275730">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Licensing and Compliance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8</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0</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8</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112512836"/>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Programme 3: Policy Research and Analysis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1950109211"/>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Policy Research and Analysis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7</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8</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3494209971"/>
                  </a:ext>
                </a:extLst>
              </a:tr>
              <a:tr h="275730">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Programme 4: Engineering &amp; Technology</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2214944171"/>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Engineering &amp; Technology</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6</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3</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9</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3653251313"/>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Programme 5: Regions and Consumer Affairs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352040135"/>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Regions and Consumer Affairs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4</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0</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6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4</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3361105416"/>
                  </a:ext>
                </a:extLst>
              </a:tr>
              <a:tr h="275730">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Total</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1800" b="1" dirty="0">
                          <a:solidFill>
                            <a:srgbClr val="000000"/>
                          </a:solidFill>
                          <a:effectLst/>
                          <a:latin typeface="Calibri" panose="020F0502020204030204" pitchFamily="34" charset="0"/>
                          <a:ea typeface="Times New Roman" panose="02020603050405020304" pitchFamily="18" charset="0"/>
                          <a:cs typeface="Verdana" panose="020B0604030504040204" pitchFamily="34" charset="0"/>
                        </a:rPr>
                        <a:t>42</a:t>
                      </a:r>
                      <a:endParaRPr lang="en-ZA"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800" b="1" dirty="0">
                          <a:solidFill>
                            <a:srgbClr val="000000"/>
                          </a:solidFill>
                          <a:effectLst/>
                          <a:latin typeface="Calibri" panose="020F0502020204030204" pitchFamily="34" charset="0"/>
                          <a:ea typeface="Times New Roman" panose="02020603050405020304" pitchFamily="18" charset="0"/>
                          <a:cs typeface="Verdana" panose="020B0604030504040204" pitchFamily="34" charset="0"/>
                        </a:rPr>
                        <a:t>6</a:t>
                      </a:r>
                      <a:endParaRPr lang="en-ZA"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algn="ctr">
                        <a:lnSpc>
                          <a:spcPct val="107000"/>
                        </a:lnSpc>
                      </a:pPr>
                      <a:r>
                        <a:rPr lang="en-GB" sz="1800" b="1" dirty="0">
                          <a:solidFill>
                            <a:srgbClr val="000000"/>
                          </a:solidFill>
                          <a:effectLst/>
                          <a:latin typeface="Calibri" panose="020F0502020204030204" pitchFamily="34" charset="0"/>
                          <a:ea typeface="Times New Roman" panose="02020603050405020304" pitchFamily="18" charset="0"/>
                          <a:cs typeface="Verdana" panose="020B0604030504040204" pitchFamily="34" charset="0"/>
                        </a:rPr>
                        <a:t>48</a:t>
                      </a:r>
                      <a:endParaRPr lang="en-ZA"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xmlns="" val="2393506701"/>
                  </a:ext>
                </a:extLst>
              </a:tr>
            </a:tbl>
          </a:graphicData>
        </a:graphic>
      </p:graphicFrame>
    </p:spTree>
    <p:extLst>
      <p:ext uri="{BB962C8B-B14F-4D97-AF65-F5344CB8AC3E}">
        <p14:creationId xmlns:p14="http://schemas.microsoft.com/office/powerpoint/2010/main" xmlns="" val="394634532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Q4 Performance in percentages</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xmlns="" id="{7F55013B-81CB-40C1-876B-61D9326DF6DC}"/>
              </a:ext>
            </a:extLst>
          </p:cNvPr>
          <p:cNvGraphicFramePr>
            <a:graphicFrameLocks noGrp="1"/>
          </p:cNvGraphicFramePr>
          <p:nvPr>
            <p:extLst>
              <p:ext uri="{D42A27DB-BD31-4B8C-83A1-F6EECF244321}">
                <p14:modId xmlns:p14="http://schemas.microsoft.com/office/powerpoint/2010/main" xmlns="" val="3987424666"/>
              </p:ext>
            </p:extLst>
          </p:nvPr>
        </p:nvGraphicFramePr>
        <p:xfrm>
          <a:off x="451764" y="1113184"/>
          <a:ext cx="10653383" cy="5209824"/>
        </p:xfrm>
        <a:graphic>
          <a:graphicData uri="http://schemas.openxmlformats.org/drawingml/2006/table">
            <a:tbl>
              <a:tblPr firstRow="1" firstCol="1" bandRow="1">
                <a:tableStyleId>{5C22544A-7EE6-4342-B048-85BDC9FD1C3A}</a:tableStyleId>
              </a:tblPr>
              <a:tblGrid>
                <a:gridCol w="8396997">
                  <a:extLst>
                    <a:ext uri="{9D8B030D-6E8A-4147-A177-3AD203B41FA5}">
                      <a16:colId xmlns:a16="http://schemas.microsoft.com/office/drawing/2014/main" xmlns="" val="652704789"/>
                    </a:ext>
                  </a:extLst>
                </a:gridCol>
                <a:gridCol w="2256386">
                  <a:extLst>
                    <a:ext uri="{9D8B030D-6E8A-4147-A177-3AD203B41FA5}">
                      <a16:colId xmlns:a16="http://schemas.microsoft.com/office/drawing/2014/main" xmlns="" val="1289426724"/>
                    </a:ext>
                  </a:extLst>
                </a:gridCol>
              </a:tblGrid>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Programme </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dirty="0">
                          <a:effectLst/>
                          <a:latin typeface="Verdana" panose="020B0604030504040204" pitchFamily="34" charset="0"/>
                          <a:ea typeface="Verdana" panose="020B0604030504040204" pitchFamily="34" charset="0"/>
                        </a:rPr>
                        <a:t>Percentage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28817888"/>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Programme 1: Administration</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683395106"/>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Corporate Services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100%</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549033518"/>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Finance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GB" sz="1600" b="0" dirty="0">
                          <a:effectLst/>
                          <a:latin typeface="Verdana" panose="020B0604030504040204" pitchFamily="34" charset="0"/>
                          <a:ea typeface="Verdana" panose="020B0604030504040204" pitchFamily="34" charset="0"/>
                          <a:cs typeface="Verdana" panose="020B0604030504040204" pitchFamily="34" charset="0"/>
                        </a:rPr>
                        <a:t>100%</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3160582079"/>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Human Resources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GB" sz="1600" b="0" dirty="0">
                          <a:effectLst/>
                          <a:latin typeface="Verdana" panose="020B0604030504040204" pitchFamily="34" charset="0"/>
                          <a:ea typeface="Verdana" panose="020B0604030504040204" pitchFamily="34" charset="0"/>
                          <a:cs typeface="Verdana" panose="020B0604030504040204" pitchFamily="34" charset="0"/>
                        </a:rPr>
                        <a:t>67%</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623362740"/>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Internal Audit</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50%</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262737423"/>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Legal, Risk &amp; CCC</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100%</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4123267572"/>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Programme 2: Licensing and Compliance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129821022"/>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Licensing and Compliance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100%</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476177907"/>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Programme 3: Policy Research and Analysis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07353765"/>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Policy Research and Analysis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88%</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64457765"/>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Programme 4: Engineering &amp; Technology</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665354283"/>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Engineering &amp; Technology</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67%</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527142439"/>
                  </a:ext>
                </a:extLst>
              </a:tr>
              <a:tr h="353493">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Programme 5: Regions and Consumer Affairs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395425973"/>
                  </a:ext>
                </a:extLst>
              </a:tr>
              <a:tr h="242464">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   Regions and Consumer Affairs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r>
                        <a:rPr lang="en-US" sz="16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100%</a:t>
                      </a:r>
                      <a:endParaRPr lang="en-ZA" sz="16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430005424"/>
                  </a:ext>
                </a:extLst>
              </a:tr>
            </a:tbl>
          </a:graphicData>
        </a:graphic>
      </p:graphicFrame>
    </p:spTree>
    <p:extLst>
      <p:ext uri="{BB962C8B-B14F-4D97-AF65-F5344CB8AC3E}">
        <p14:creationId xmlns:p14="http://schemas.microsoft.com/office/powerpoint/2010/main" xmlns="" val="416578388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88C95620A01D4CAB22808B8CD0C190" ma:contentTypeVersion="9" ma:contentTypeDescription="Create a new document." ma:contentTypeScope="" ma:versionID="eb690623c86a38911c0cff7f3a9e2524">
  <xsd:schema xmlns:xsd="http://www.w3.org/2001/XMLSchema" xmlns:xs="http://www.w3.org/2001/XMLSchema" xmlns:p="http://schemas.microsoft.com/office/2006/metadata/properties" xmlns:ns3="4b981022-3fd6-4e1c-8b41-ff7b05d58ba3" targetNamespace="http://schemas.microsoft.com/office/2006/metadata/properties" ma:root="true" ma:fieldsID="5db12d90a1ca4ba293ba4f4e975efe40" ns3:_="">
    <xsd:import namespace="4b981022-3fd6-4e1c-8b41-ff7b05d58b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81022-3fd6-4e1c-8b41-ff7b05d58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90AD2A-0745-4B53-A143-59A5FA546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81022-3fd6-4e1c-8b41-ff7b05d58b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CDD1A-4FCC-4F76-B255-CFF6AD267835}">
  <ds:schemaRefs>
    <ds:schemaRef ds:uri="http://schemas.microsoft.com/sharepoint/v3/contenttype/forms"/>
  </ds:schemaRefs>
</ds:datastoreItem>
</file>

<file path=customXml/itemProps3.xml><?xml version="1.0" encoding="utf-8"?>
<ds:datastoreItem xmlns:ds="http://schemas.openxmlformats.org/officeDocument/2006/customXml" ds:itemID="{F695EB0B-D396-48B8-A24F-532AAE98FB08}">
  <ds:schemaRef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4b981022-3fd6-4e1c-8b41-ff7b05d58ba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24352</TotalTime>
  <Words>1840</Words>
  <Application>Microsoft Office PowerPoint</Application>
  <PresentationFormat>Custom</PresentationFormat>
  <Paragraphs>536</Paragraphs>
  <Slides>25</Slides>
  <Notes>22</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4_Office Theme</vt:lpstr>
      <vt:lpstr>Office Theme</vt:lpstr>
      <vt:lpstr>   4th Quarter Report  2021-22FY   Dr Charley Lewis  Acting Chairperson    </vt:lpstr>
      <vt:lpstr>Presentation Outline</vt:lpstr>
      <vt:lpstr>Legislative and Policy Mandates</vt:lpstr>
      <vt:lpstr>Impact Statement</vt:lpstr>
      <vt:lpstr>Outcomes</vt:lpstr>
      <vt:lpstr>Overview of Q4 Performance against Pre-determined Objectives</vt:lpstr>
      <vt:lpstr>Q4 Performance against pre-determined objectives </vt:lpstr>
      <vt:lpstr>Q4 Performance in absolute numbers</vt:lpstr>
      <vt:lpstr>Q4 Performance in percentages</vt:lpstr>
      <vt:lpstr>Performance trends, Q1 to Q4</vt:lpstr>
      <vt:lpstr>Q4 Financial Performance Overview</vt:lpstr>
      <vt:lpstr>Revenue collection trends: Q4 (Preliminary)</vt:lpstr>
      <vt:lpstr>Budget versus Actual spending (Q4): Preliminary</vt:lpstr>
      <vt:lpstr>Budget versus Actual spending (Q4) Notes</vt:lpstr>
      <vt:lpstr>Spending per Programme: Preliminary</vt:lpstr>
      <vt:lpstr>Balance Sheet (Assets vs Liabilities) </vt:lpstr>
      <vt:lpstr>Cashflow Statement </vt:lpstr>
      <vt:lpstr>AG AUDIT OUTCOMES / FINDINGS </vt:lpstr>
      <vt:lpstr>Auditor General Findings Audit Plan</vt:lpstr>
      <vt:lpstr>Slide 20</vt:lpstr>
      <vt:lpstr>Q4 Output Targets</vt:lpstr>
      <vt:lpstr>Q4 Output Targets</vt:lpstr>
      <vt:lpstr>Q4 Output Targets</vt:lpstr>
      <vt:lpstr>Q4 Output Targets</vt:lpstr>
      <vt:lpstr>Thank You </vt:lpstr>
    </vt:vector>
  </TitlesOfParts>
  <Company>ICASA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Busisiwe W. Mtsweni</dc:creator>
  <cp:lastModifiedBy>USER</cp:lastModifiedBy>
  <cp:revision>549</cp:revision>
  <cp:lastPrinted>2014-10-09T05:41:02Z</cp:lastPrinted>
  <dcterms:created xsi:type="dcterms:W3CDTF">2014-06-20T17:15:48Z</dcterms:created>
  <dcterms:modified xsi:type="dcterms:W3CDTF">2022-08-29T08:03:55Z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d8dc4c-d546-4246-a6d7-53ea0bd0654f_Enabled">
    <vt:lpwstr>True</vt:lpwstr>
  </property>
  <property fmtid="{D5CDD505-2E9C-101B-9397-08002B2CF9AE}" pid="3" name="MSIP_Label_ecd8dc4c-d546-4246-a6d7-53ea0bd0654f_SiteId">
    <vt:lpwstr>37986e4a-2fc4-4a4c-809d-c0811b0231da</vt:lpwstr>
  </property>
  <property fmtid="{D5CDD505-2E9C-101B-9397-08002B2CF9AE}" pid="4" name="MSIP_Label_ecd8dc4c-d546-4246-a6d7-53ea0bd0654f_Ref">
    <vt:lpwstr>https://api.informationprotection.azure.com/api/37986e4a-2fc4-4a4c-809d-c0811b0231da</vt:lpwstr>
  </property>
  <property fmtid="{D5CDD505-2E9C-101B-9397-08002B2CF9AE}" pid="5" name="MSIP_Label_ecd8dc4c-d546-4246-a6d7-53ea0bd0654f_SetDate">
    <vt:lpwstr>2017-10-03T11:50:23.4833916+02:00</vt:lpwstr>
  </property>
  <property fmtid="{D5CDD505-2E9C-101B-9397-08002B2CF9AE}" pid="6" name="MSIP_Label_ecd8dc4c-d546-4246-a6d7-53ea0bd0654f_Name">
    <vt:lpwstr>Public</vt:lpwstr>
  </property>
  <property fmtid="{D5CDD505-2E9C-101B-9397-08002B2CF9AE}" pid="7" name="MSIP_Label_ecd8dc4c-d546-4246-a6d7-53ea0bd0654f_Extended_MSFT_Method">
    <vt:lpwstr>Automatic</vt:lpwstr>
  </property>
  <property fmtid="{D5CDD505-2E9C-101B-9397-08002B2CF9AE}" pid="8" name="Sensitivity">
    <vt:lpwstr>Public</vt:lpwstr>
  </property>
  <property fmtid="{D5CDD505-2E9C-101B-9397-08002B2CF9AE}" pid="9" name="ContentTypeId">
    <vt:lpwstr>0x0101001D88C95620A01D4CAB22808B8CD0C190</vt:lpwstr>
  </property>
</Properties>
</file>