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</p:sldMasterIdLst>
  <p:notesMasterIdLst>
    <p:notesMasterId r:id="rId34"/>
  </p:notesMasterIdLst>
  <p:sldIdLst>
    <p:sldId id="1545" r:id="rId3"/>
    <p:sldId id="1546" r:id="rId4"/>
    <p:sldId id="1553" r:id="rId5"/>
    <p:sldId id="4097" r:id="rId6"/>
    <p:sldId id="1525" r:id="rId7"/>
    <p:sldId id="4099" r:id="rId8"/>
    <p:sldId id="537" r:id="rId9"/>
    <p:sldId id="4098" r:id="rId10"/>
    <p:sldId id="4101" r:id="rId11"/>
    <p:sldId id="4100" r:id="rId12"/>
    <p:sldId id="1555" r:id="rId13"/>
    <p:sldId id="4102" r:id="rId14"/>
    <p:sldId id="718" r:id="rId15"/>
    <p:sldId id="4103" r:id="rId16"/>
    <p:sldId id="350" r:id="rId17"/>
    <p:sldId id="357" r:id="rId18"/>
    <p:sldId id="356" r:id="rId19"/>
    <p:sldId id="4104" r:id="rId20"/>
    <p:sldId id="4105" r:id="rId21"/>
    <p:sldId id="4106" r:id="rId22"/>
    <p:sldId id="352" r:id="rId23"/>
    <p:sldId id="4107" r:id="rId24"/>
    <p:sldId id="340" r:id="rId25"/>
    <p:sldId id="354" r:id="rId26"/>
    <p:sldId id="359" r:id="rId27"/>
    <p:sldId id="358" r:id="rId28"/>
    <p:sldId id="4108" r:id="rId29"/>
    <p:sldId id="720" r:id="rId30"/>
    <p:sldId id="4109" r:id="rId31"/>
    <p:sldId id="370" r:id="rId32"/>
    <p:sldId id="14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8"/>
    <a:srgbClr val="97BF97"/>
    <a:srgbClr val="5AA1AD"/>
    <a:srgbClr val="D0780E"/>
    <a:srgbClr val="9FB772"/>
    <a:srgbClr val="407A83"/>
    <a:srgbClr val="040404"/>
    <a:srgbClr val="5B7F95"/>
    <a:srgbClr val="001484"/>
    <a:srgbClr val="71A1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501" autoAdjust="0"/>
  </p:normalViewPr>
  <p:slideViewPr>
    <p:cSldViewPr snapToGrid="0">
      <p:cViewPr>
        <p:scale>
          <a:sx n="61" d="100"/>
          <a:sy n="61" d="100"/>
        </p:scale>
        <p:origin x="-106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'Pop trend'!$C$15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trend'!$C$16:$C$24</c:f>
              <c:numCache>
                <c:formatCode>_ * #,##0_ ;_ * \-#,##0_ ;_ * "-"??_ ;_ @_ </c:formatCode>
                <c:ptCount val="9"/>
                <c:pt idx="0">
                  <c:v>5802441.5895290114</c:v>
                </c:pt>
                <c:pt idx="1">
                  <c:v>2262076.5795304701</c:v>
                </c:pt>
                <c:pt idx="2">
                  <c:v>9936304.8003624305</c:v>
                </c:pt>
                <c:pt idx="3">
                  <c:v>9075545.4157148991</c:v>
                </c:pt>
                <c:pt idx="4">
                  <c:v>4993102.0123350816</c:v>
                </c:pt>
                <c:pt idx="5">
                  <c:v>3608605.7604920701</c:v>
                </c:pt>
                <c:pt idx="6">
                  <c:v>2974725.84767154</c:v>
                </c:pt>
                <c:pt idx="7">
                  <c:v>1055314.7847683299</c:v>
                </c:pt>
                <c:pt idx="8">
                  <c:v>4540676.9886890603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35-4D41-94FC-738DB6F2D8C6}"/>
            </c:ext>
          </c:extLst>
        </c:ser>
        <c:ser>
          <c:idx val="1"/>
          <c:order val="1"/>
          <c:tx>
            <c:strRef>
              <c:f>'Pop trend'!$D$15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trend'!$D$16:$D$24</c:f>
              <c:numCache>
                <c:formatCode>_ * #,##0_ ;_ * \-#,##0_ ;_ * "-"??_ ;_ @_ </c:formatCode>
                <c:ptCount val="9"/>
                <c:pt idx="0">
                  <c:v>5785460.8280762192</c:v>
                </c:pt>
                <c:pt idx="1">
                  <c:v>2254320.297216401</c:v>
                </c:pt>
                <c:pt idx="2">
                  <c:v>10218237.1808828</c:v>
                </c:pt>
                <c:pt idx="3">
                  <c:v>9109100.7845875658</c:v>
                </c:pt>
                <c:pt idx="4">
                  <c:v>4981129.6873406004</c:v>
                </c:pt>
                <c:pt idx="5">
                  <c:v>3684765.1569550489</c:v>
                </c:pt>
                <c:pt idx="6">
                  <c:v>2947189.9531929698</c:v>
                </c:pt>
                <c:pt idx="7">
                  <c:v>1085574.4334581499</c:v>
                </c:pt>
                <c:pt idx="8">
                  <c:v>4634125.5246777199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35-4D41-94FC-738DB6F2D8C6}"/>
            </c:ext>
          </c:extLst>
        </c:ser>
        <c:ser>
          <c:idx val="2"/>
          <c:order val="2"/>
          <c:tx>
            <c:strRef>
              <c:f>'Pop trend'!$E$15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trend'!$E$16:$E$24</c:f>
              <c:numCache>
                <c:formatCode>_ * #,##0_ ;_ * \-#,##0_ ;_ * "-"??_ ;_ @_ </c:formatCode>
                <c:ptCount val="9"/>
                <c:pt idx="0">
                  <c:v>5767457.8182988605</c:v>
                </c:pt>
                <c:pt idx="1">
                  <c:v>2246173.135158529</c:v>
                </c:pt>
                <c:pt idx="2">
                  <c:v>10506216.4112921</c:v>
                </c:pt>
                <c:pt idx="3">
                  <c:v>9141081.2536063809</c:v>
                </c:pt>
                <c:pt idx="4">
                  <c:v>4968262.6657525478</c:v>
                </c:pt>
                <c:pt idx="5">
                  <c:v>3761832.7167627201</c:v>
                </c:pt>
                <c:pt idx="6">
                  <c:v>2919366.3531821389</c:v>
                </c:pt>
                <c:pt idx="7">
                  <c:v>1116494.2223713701</c:v>
                </c:pt>
                <c:pt idx="8">
                  <c:v>4728618.3973024497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35-4D41-94FC-738DB6F2D8C6}"/>
            </c:ext>
          </c:extLst>
        </c:ser>
        <c:ser>
          <c:idx val="3"/>
          <c:order val="3"/>
          <c:tx>
            <c:strRef>
              <c:f>'Pop trend'!$F$15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trend'!$F$16:$F$24</c:f>
              <c:numCache>
                <c:formatCode>_ * #,##0_ ;_ * \-#,##0_ ;_ * "-"??_ ;_ @_ </c:formatCode>
                <c:ptCount val="9"/>
                <c:pt idx="0">
                  <c:v>5748441.6477788193</c:v>
                </c:pt>
                <c:pt idx="1">
                  <c:v>2237639.2272085212</c:v>
                </c:pt>
                <c:pt idx="2">
                  <c:v>10800302.919038296</c:v>
                </c:pt>
                <c:pt idx="3">
                  <c:v>9171468.1524401102</c:v>
                </c:pt>
                <c:pt idx="4">
                  <c:v>4954507.3676063484</c:v>
                </c:pt>
                <c:pt idx="5">
                  <c:v>3839797.9755793586</c:v>
                </c:pt>
                <c:pt idx="6">
                  <c:v>2891267.6664424497</c:v>
                </c:pt>
                <c:pt idx="7">
                  <c:v>1148081.1442978801</c:v>
                </c:pt>
                <c:pt idx="8">
                  <c:v>4824140.7753550317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35-4D41-94FC-738DB6F2D8C6}"/>
            </c:ext>
          </c:extLst>
        </c:ser>
        <c:ser>
          <c:idx val="4"/>
          <c:order val="4"/>
          <c:tx>
            <c:strRef>
              <c:f>'Pop trend'!$G$15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trend'!$G$16:$G$24</c:f>
              <c:numCache>
                <c:formatCode>_ * #,##0_ ;_ * \-#,##0_ ;_ * "-"??_ ;_ @_ </c:formatCode>
                <c:ptCount val="9"/>
                <c:pt idx="0">
                  <c:v>5728422.2787614521</c:v>
                </c:pt>
                <c:pt idx="1">
                  <c:v>2228723.03978635</c:v>
                </c:pt>
                <c:pt idx="2">
                  <c:v>11100555.898233799</c:v>
                </c:pt>
                <c:pt idx="3">
                  <c:v>9200244.158105446</c:v>
                </c:pt>
                <c:pt idx="4">
                  <c:v>4939870.9823174514</c:v>
                </c:pt>
                <c:pt idx="5">
                  <c:v>3918649.9407078899</c:v>
                </c:pt>
                <c:pt idx="6">
                  <c:v>2862906.7213873202</c:v>
                </c:pt>
                <c:pt idx="7">
                  <c:v>1180342.0687007599</c:v>
                </c:pt>
                <c:pt idx="8">
                  <c:v>4920677.1929351697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35-4D41-94FC-738DB6F2D8C6}"/>
            </c:ext>
          </c:extLst>
        </c:ser>
        <c:ser>
          <c:idx val="5"/>
          <c:order val="5"/>
          <c:tx>
            <c:strRef>
              <c:f>'Pop trend'!$H$15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trend'!$H$16:$H$24</c:f>
              <c:numCache>
                <c:formatCode>_ * #,##0_ ;_ * \-#,##0_ ;_ * "-"??_ ;_ @_ </c:formatCode>
                <c:ptCount val="9"/>
                <c:pt idx="0">
                  <c:v>5707410.5348116681</c:v>
                </c:pt>
                <c:pt idx="1">
                  <c:v>2219429.365843589</c:v>
                </c:pt>
                <c:pt idx="2">
                  <c:v>11407033.298493197</c:v>
                </c:pt>
                <c:pt idx="3">
                  <c:v>9227393.321560489</c:v>
                </c:pt>
                <c:pt idx="4">
                  <c:v>4924361.4591886681</c:v>
                </c:pt>
                <c:pt idx="5">
                  <c:v>3998377.1068578297</c:v>
                </c:pt>
                <c:pt idx="6">
                  <c:v>2834296.5386028793</c:v>
                </c:pt>
                <c:pt idx="7">
                  <c:v>1213283.7403436301</c:v>
                </c:pt>
                <c:pt idx="8">
                  <c:v>5018211.5709084114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35-4D41-94FC-738DB6F2D8C6}"/>
            </c:ext>
          </c:extLst>
        </c:ser>
        <c:ser>
          <c:idx val="6"/>
          <c:order val="6"/>
          <c:tx>
            <c:strRef>
              <c:f>'Pop trend'!$I$15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trend'!$I$16:$I$24</c:f>
              <c:numCache>
                <c:formatCode>_ * #,##0_ ;_ * \-#,##0_ ;_ * "-"??_ ;_ @_ </c:formatCode>
                <c:ptCount val="9"/>
                <c:pt idx="0">
                  <c:v>5685418.0856671296</c:v>
                </c:pt>
                <c:pt idx="1">
                  <c:v>2209763.318142768</c:v>
                </c:pt>
                <c:pt idx="2">
                  <c:v>11719791.817546895</c:v>
                </c:pt>
                <c:pt idx="3">
                  <c:v>9252901.0914701</c:v>
                </c:pt>
                <c:pt idx="4">
                  <c:v>4907987.4963277318</c:v>
                </c:pt>
                <c:pt idx="5">
                  <c:v>4078967.4729856979</c:v>
                </c:pt>
                <c:pt idx="6">
                  <c:v>2805450.313002449</c:v>
                </c:pt>
                <c:pt idx="7">
                  <c:v>1246912.7783174401</c:v>
                </c:pt>
                <c:pt idx="8">
                  <c:v>5116727.2396457419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35-4D41-94FC-738DB6F2D8C6}"/>
            </c:ext>
          </c:extLst>
        </c:ser>
        <c:ser>
          <c:idx val="7"/>
          <c:order val="7"/>
          <c:tx>
            <c:strRef>
              <c:f>'Pop trend'!$J$15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trend'!$J$16:$J$24</c:f>
              <c:numCache>
                <c:formatCode>_ * #,##0_ ;_ * \-#,##0_ ;_ * "-"??_ ;_ @_ </c:formatCode>
                <c:ptCount val="9"/>
                <c:pt idx="0">
                  <c:v>5662457.4303306816</c:v>
                </c:pt>
                <c:pt idx="1">
                  <c:v>2199730.3218719</c:v>
                </c:pt>
                <c:pt idx="2">
                  <c:v>12038886.897672599</c:v>
                </c:pt>
                <c:pt idx="3">
                  <c:v>9276754.3350715097</c:v>
                </c:pt>
                <c:pt idx="4">
                  <c:v>4890758.5280055702</c:v>
                </c:pt>
                <c:pt idx="5">
                  <c:v>4160408.560160229</c:v>
                </c:pt>
                <c:pt idx="6">
                  <c:v>2776381.3956239386</c:v>
                </c:pt>
                <c:pt idx="7">
                  <c:v>1281235.6754720605</c:v>
                </c:pt>
                <c:pt idx="8">
                  <c:v>5216206.9629805116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135-4D41-94FC-738DB6F2D8C6}"/>
            </c:ext>
          </c:extLst>
        </c:ser>
        <c:ser>
          <c:idx val="8"/>
          <c:order val="8"/>
          <c:tx>
            <c:strRef>
              <c:f>'Pop trend'!$K$15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trend'!$K$16:$K$24</c:f>
              <c:numCache>
                <c:formatCode>_ * #,##0_ ;_ * \-#,##0_ ;_ * "-"??_ ;_ @_ </c:formatCode>
                <c:ptCount val="9"/>
                <c:pt idx="0">
                  <c:v>5638541.8784516416</c:v>
                </c:pt>
                <c:pt idx="1">
                  <c:v>2189336.1066157292</c:v>
                </c:pt>
                <c:pt idx="2">
                  <c:v>12364372.7259722</c:v>
                </c:pt>
                <c:pt idx="3">
                  <c:v>9298941.3560791835</c:v>
                </c:pt>
                <c:pt idx="4">
                  <c:v>4872684.7104926296</c:v>
                </c:pt>
                <c:pt idx="5">
                  <c:v>4242687.4304004302</c:v>
                </c:pt>
                <c:pt idx="6">
                  <c:v>2747103.2751228297</c:v>
                </c:pt>
                <c:pt idx="7">
                  <c:v>1316258.7982564599</c:v>
                </c:pt>
                <c:pt idx="8">
                  <c:v>5316632.9633129882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135-4D41-94FC-738DB6F2D8C6}"/>
            </c:ext>
          </c:extLst>
        </c:ser>
        <c:ser>
          <c:idx val="9"/>
          <c:order val="9"/>
          <c:tx>
            <c:strRef>
              <c:f>'Pop trend'!$L$15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trend'!$L$16:$L$24</c:f>
              <c:numCache>
                <c:formatCode>_ * #,##0_ ;_ * \-#,##0_ ;_ * "-"??_ ;_ @_ </c:formatCode>
                <c:ptCount val="9"/>
                <c:pt idx="0">
                  <c:v>5613685.5300518004</c:v>
                </c:pt>
                <c:pt idx="1">
                  <c:v>2178586.6977075301</c:v>
                </c:pt>
                <c:pt idx="2">
                  <c:v>12696302.238509394</c:v>
                </c:pt>
                <c:pt idx="3">
                  <c:v>9319451.9095799662</c:v>
                </c:pt>
                <c:pt idx="4">
                  <c:v>4853776.9064157018</c:v>
                </c:pt>
                <c:pt idx="5">
                  <c:v>4325790.7064311607</c:v>
                </c:pt>
                <c:pt idx="6">
                  <c:v>2717629.5590144601</c:v>
                </c:pt>
                <c:pt idx="7">
                  <c:v>1351988.3869697605</c:v>
                </c:pt>
                <c:pt idx="8">
                  <c:v>5417986.94778887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135-4D41-94FC-738DB6F2D8C6}"/>
            </c:ext>
          </c:extLst>
        </c:ser>
        <c:ser>
          <c:idx val="10"/>
          <c:order val="10"/>
          <c:tx>
            <c:strRef>
              <c:f>'Pop trend'!$M$15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trend'!$M$16:$M$24</c:f>
              <c:numCache>
                <c:formatCode>_ * #,##0_ ;_ * \-#,##0_ ;_ * "-"??_ ;_ @_ </c:formatCode>
                <c:ptCount val="9"/>
                <c:pt idx="0">
                  <c:v>5587903.2536582295</c:v>
                </c:pt>
                <c:pt idx="1">
                  <c:v>2167488.4069879698</c:v>
                </c:pt>
                <c:pt idx="2">
                  <c:v>13034727.128304793</c:v>
                </c:pt>
                <c:pt idx="3">
                  <c:v>9338277.2138808798</c:v>
                </c:pt>
                <c:pt idx="4">
                  <c:v>4834046.6676837085</c:v>
                </c:pt>
                <c:pt idx="5">
                  <c:v>4409704.5922970502</c:v>
                </c:pt>
                <c:pt idx="6">
                  <c:v>2687973.9547203402</c:v>
                </c:pt>
                <c:pt idx="7">
                  <c:v>1388430.5564239</c:v>
                </c:pt>
                <c:pt idx="8">
                  <c:v>5520250.1354739191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135-4D41-94FC-738DB6F2D8C6}"/>
            </c:ext>
          </c:extLst>
        </c:ser>
        <c:ser>
          <c:idx val="11"/>
          <c:order val="11"/>
          <c:tx>
            <c:strRef>
              <c:f>'Pop trend'!$N$15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trend'!$N$16:$N$24</c:f>
              <c:numCache>
                <c:formatCode>_ * #,##0_ ;_ * \-#,##0_ ;_ * "-"??_ ;_ @_ </c:formatCode>
                <c:ptCount val="9"/>
                <c:pt idx="0">
                  <c:v>5561210.6629111599</c:v>
                </c:pt>
                <c:pt idx="1">
                  <c:v>2156047.8229995989</c:v>
                </c:pt>
                <c:pt idx="2">
                  <c:v>13379697.8571743</c:v>
                </c:pt>
                <c:pt idx="3">
                  <c:v>9355409.9592838697</c:v>
                </c:pt>
                <c:pt idx="4">
                  <c:v>4813506.2170364596</c:v>
                </c:pt>
                <c:pt idx="5">
                  <c:v>4494414.8947728574</c:v>
                </c:pt>
                <c:pt idx="6">
                  <c:v>2658150.2504735989</c:v>
                </c:pt>
                <c:pt idx="7">
                  <c:v>1425591.2970170805</c:v>
                </c:pt>
                <c:pt idx="8">
                  <c:v>5623403.2854433814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135-4D41-94FC-738DB6F2D8C6}"/>
            </c:ext>
          </c:extLst>
        </c:ser>
        <c:ser>
          <c:idx val="12"/>
          <c:order val="12"/>
          <c:tx>
            <c:strRef>
              <c:f>'Pop trend'!$O$15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trend'!$O$16:$O$24</c:f>
              <c:numCache>
                <c:formatCode>_ * #,##0_ ;_ * \-#,##0_ ;_ * "-"??_ ;_ @_ </c:formatCode>
                <c:ptCount val="9"/>
                <c:pt idx="0">
                  <c:v>5533624.0917206397</c:v>
                </c:pt>
                <c:pt idx="1">
                  <c:v>2144271.8006474082</c:v>
                </c:pt>
                <c:pt idx="2">
                  <c:v>13731263.6713809</c:v>
                </c:pt>
                <c:pt idx="3">
                  <c:v>9370844.3137739245</c:v>
                </c:pt>
                <c:pt idx="4">
                  <c:v>4792168.42827491</c:v>
                </c:pt>
                <c:pt idx="5">
                  <c:v>4579907.0455052415</c:v>
                </c:pt>
                <c:pt idx="6">
                  <c:v>2628172.296139359</c:v>
                </c:pt>
                <c:pt idx="7">
                  <c:v>1463476.4762157099</c:v>
                </c:pt>
                <c:pt idx="8">
                  <c:v>5727426.7257014085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35-4D41-94FC-738DB6F2D8C6}"/>
            </c:ext>
          </c:extLst>
        </c:ser>
        <c:ser>
          <c:idx val="13"/>
          <c:order val="13"/>
          <c:tx>
            <c:strRef>
              <c:f>'Pop trend'!$P$15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trend'!$P$16:$P$24</c:f>
              <c:numCache>
                <c:formatCode>_ * #,##0_ ;_ * \-#,##0_ ;_ * "-"??_ ;_ @_ </c:formatCode>
                <c:ptCount val="9"/>
                <c:pt idx="0">
                  <c:v>5505160.5680510104</c:v>
                </c:pt>
                <c:pt idx="1">
                  <c:v>2132167.4503582888</c:v>
                </c:pt>
                <c:pt idx="2">
                  <c:v>14089472.621053902</c:v>
                </c:pt>
                <c:pt idx="3">
                  <c:v>9384575.9256185628</c:v>
                </c:pt>
                <c:pt idx="4">
                  <c:v>4770046.805236808</c:v>
                </c:pt>
                <c:pt idx="5">
                  <c:v>4666166.1238185177</c:v>
                </c:pt>
                <c:pt idx="6">
                  <c:v>2598053.984005319</c:v>
                </c:pt>
                <c:pt idx="7">
                  <c:v>1502091.8404406104</c:v>
                </c:pt>
                <c:pt idx="8">
                  <c:v>5832300.38284327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135-4D41-94FC-738DB6F2D8C6}"/>
            </c:ext>
          </c:extLst>
        </c:ser>
        <c:ser>
          <c:idx val="14"/>
          <c:order val="14"/>
          <c:tx>
            <c:strRef>
              <c:f>'Pop trend'!$Q$15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trend'!$Q$16:$Q$24</c:f>
              <c:numCache>
                <c:formatCode>_ * #,##0_ ;_ * \-#,##0_ ;_ * "-"??_ ;_ @_ </c:formatCode>
                <c:ptCount val="9"/>
                <c:pt idx="0">
                  <c:v>5475837.7864168994</c:v>
                </c:pt>
                <c:pt idx="1">
                  <c:v>2119742.1267732698</c:v>
                </c:pt>
                <c:pt idx="2">
                  <c:v>14454371.5833185</c:v>
                </c:pt>
                <c:pt idx="3">
                  <c:v>9396601.9228889737</c:v>
                </c:pt>
                <c:pt idx="4">
                  <c:v>4747155.4595858101</c:v>
                </c:pt>
                <c:pt idx="5">
                  <c:v>4753176.8801150899</c:v>
                </c:pt>
                <c:pt idx="6">
                  <c:v>2567809.229598281</c:v>
                </c:pt>
                <c:pt idx="7">
                  <c:v>1541443.0173526299</c:v>
                </c:pt>
                <c:pt idx="8">
                  <c:v>5938003.8123705518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135-4D41-94FC-738DB6F2D8C6}"/>
            </c:ext>
          </c:extLst>
        </c:ser>
        <c:ser>
          <c:idx val="15"/>
          <c:order val="15"/>
          <c:tx>
            <c:strRef>
              <c:f>'Pop trend'!$R$15</c:f>
              <c:strCache>
                <c:ptCount val="1"/>
                <c:pt idx="0">
                  <c:v>2028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trend'!$R$16:$R$24</c:f>
              <c:numCache>
                <c:formatCode>_ * #,##0_ ;_ * \-#,##0_ ;_ * "-"??_ ;_ @_ </c:formatCode>
                <c:ptCount val="9"/>
                <c:pt idx="0">
                  <c:v>5445674.0791789098</c:v>
                </c:pt>
                <c:pt idx="1">
                  <c:v>2107003.4170086691</c:v>
                </c:pt>
                <c:pt idx="2">
                  <c:v>14826006.289064394</c:v>
                </c:pt>
                <c:pt idx="3">
                  <c:v>9406920.9099245444</c:v>
                </c:pt>
                <c:pt idx="4">
                  <c:v>4723509.0874860296</c:v>
                </c:pt>
                <c:pt idx="5">
                  <c:v>4840923.75979889</c:v>
                </c:pt>
                <c:pt idx="6">
                  <c:v>2537451.952581238</c:v>
                </c:pt>
                <c:pt idx="7">
                  <c:v>1581535.5185302501</c:v>
                </c:pt>
                <c:pt idx="8">
                  <c:v>6044516.22956785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135-4D41-94FC-738DB6F2D8C6}"/>
            </c:ext>
          </c:extLst>
        </c:ser>
        <c:ser>
          <c:idx val="16"/>
          <c:order val="16"/>
          <c:tx>
            <c:strRef>
              <c:f>'Pop trend'!$S$15</c:f>
              <c:strCache>
                <c:ptCount val="1"/>
                <c:pt idx="0">
                  <c:v>2029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trend'!$S$16:$S$24</c:f>
              <c:numCache>
                <c:formatCode>_ * #,##0_ ;_ * \-#,##0_ ;_ * "-"??_ ;_ @_ </c:formatCode>
                <c:ptCount val="9"/>
                <c:pt idx="0">
                  <c:v>5414688.386730928</c:v>
                </c:pt>
                <c:pt idx="1">
                  <c:v>2093959.1285231002</c:v>
                </c:pt>
                <c:pt idx="2">
                  <c:v>15204421.353266004</c:v>
                </c:pt>
                <c:pt idx="3">
                  <c:v>9415532.9607742298</c:v>
                </c:pt>
                <c:pt idx="4">
                  <c:v>4699122.9452381199</c:v>
                </c:pt>
                <c:pt idx="5">
                  <c:v>4929390.9276494104</c:v>
                </c:pt>
                <c:pt idx="6">
                  <c:v>2506996.0577853201</c:v>
                </c:pt>
                <c:pt idx="7">
                  <c:v>1622374.7425313501</c:v>
                </c:pt>
                <c:pt idx="8">
                  <c:v>6151816.5408480102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135-4D41-94FC-738DB6F2D8C6}"/>
            </c:ext>
          </c:extLst>
        </c:ser>
        <c:ser>
          <c:idx val="17"/>
          <c:order val="17"/>
          <c:tx>
            <c:strRef>
              <c:f>'Pop trend'!$T$15</c:f>
              <c:strCache>
                <c:ptCount val="1"/>
                <c:pt idx="0">
                  <c:v>2030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trend'!$T$16:$T$24</c:f>
              <c:numCache>
                <c:formatCode>_ * #,##0_ ;_ * \-#,##0_ ;_ * "-"??_ ;_ @_ </c:formatCode>
                <c:ptCount val="9"/>
                <c:pt idx="0">
                  <c:v>5382900.2266744897</c:v>
                </c:pt>
                <c:pt idx="1">
                  <c:v>2080617.2766287199</c:v>
                </c:pt>
                <c:pt idx="2">
                  <c:v>15589660.30876</c:v>
                </c:pt>
                <c:pt idx="3">
                  <c:v>9422439.6096591242</c:v>
                </c:pt>
                <c:pt idx="4">
                  <c:v>4674012.8239556998</c:v>
                </c:pt>
                <c:pt idx="5">
                  <c:v>5018562.2925724695</c:v>
                </c:pt>
                <c:pt idx="6">
                  <c:v>2476455.4164295089</c:v>
                </c:pt>
                <c:pt idx="7">
                  <c:v>1663965.9783292199</c:v>
                </c:pt>
                <c:pt idx="8">
                  <c:v>6259883.3754720008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135-4D41-94FC-738DB6F2D8C6}"/>
            </c:ext>
          </c:extLst>
        </c:ser>
        <c:ser>
          <c:idx val="18"/>
          <c:order val="18"/>
          <c:tx>
            <c:strRef>
              <c:f>'Pop trend'!$U$15</c:f>
              <c:strCache>
                <c:ptCount val="1"/>
                <c:pt idx="0">
                  <c:v>2031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trend'!$U$16:$U$24</c:f>
              <c:numCache>
                <c:formatCode>_ * #,##0_ ;_ * \-#,##0_ ;_ * "-"??_ ;_ @_ </c:formatCode>
                <c:ptCount val="9"/>
                <c:pt idx="0">
                  <c:v>5350329.6620782698</c:v>
                </c:pt>
                <c:pt idx="1">
                  <c:v>2066986.0716859496</c:v>
                </c:pt>
                <c:pt idx="2">
                  <c:v>15981765.643368796</c:v>
                </c:pt>
                <c:pt idx="3">
                  <c:v>9427643.8385122567</c:v>
                </c:pt>
                <c:pt idx="4">
                  <c:v>4648195.0233642301</c:v>
                </c:pt>
                <c:pt idx="5">
                  <c:v>5108421.5326532302</c:v>
                </c:pt>
                <c:pt idx="6">
                  <c:v>2445843.8475802098</c:v>
                </c:pt>
                <c:pt idx="7">
                  <c:v>1706314.4091121</c:v>
                </c:pt>
                <c:pt idx="8">
                  <c:v>6368695.1175492117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135-4D41-94FC-738DB6F2D8C6}"/>
            </c:ext>
          </c:extLst>
        </c:ser>
        <c:ser>
          <c:idx val="19"/>
          <c:order val="19"/>
          <c:tx>
            <c:strRef>
              <c:f>'Pop trend'!$V$15</c:f>
              <c:strCache>
                <c:ptCount val="1"/>
                <c:pt idx="0">
                  <c:v>2032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trend'!$V$16:$V$24</c:f>
              <c:numCache>
                <c:formatCode>_ * #,##0_ ;_ * \-#,##0_ ;_ * "-"??_ ;_ @_ </c:formatCode>
                <c:ptCount val="9"/>
                <c:pt idx="0">
                  <c:v>5316997.2689235816</c:v>
                </c:pt>
                <c:pt idx="1">
                  <c:v>2053073.9060217496</c:v>
                </c:pt>
                <c:pt idx="2">
                  <c:v>16380778.8402496</c:v>
                </c:pt>
                <c:pt idx="3">
                  <c:v>9431150.0616612509</c:v>
                </c:pt>
                <c:pt idx="4">
                  <c:v>4621686.3248066464</c:v>
                </c:pt>
                <c:pt idx="5">
                  <c:v>5198952.1204367997</c:v>
                </c:pt>
                <c:pt idx="6">
                  <c:v>2415175.099900749</c:v>
                </c:pt>
                <c:pt idx="7">
                  <c:v>1749425.1164339301</c:v>
                </c:pt>
                <c:pt idx="8">
                  <c:v>6478229.938223782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135-4D41-94FC-738DB6F2D8C6}"/>
            </c:ext>
          </c:extLst>
        </c:ser>
        <c:ser>
          <c:idx val="20"/>
          <c:order val="20"/>
          <c:tx>
            <c:strRef>
              <c:f>'Pop trend'!$W$15</c:f>
              <c:strCache>
                <c:ptCount val="1"/>
                <c:pt idx="0">
                  <c:v>2033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trend'!$W$16:$W$24</c:f>
              <c:numCache>
                <c:formatCode>_ * #,##0_ ;_ * \-#,##0_ ;_ * "-"??_ ;_ @_ </c:formatCode>
                <c:ptCount val="9"/>
                <c:pt idx="0">
                  <c:v>5282924.1028379379</c:v>
                </c:pt>
                <c:pt idx="1">
                  <c:v>2038889.3406120001</c:v>
                </c:pt>
                <c:pt idx="2">
                  <c:v>16786740.421338793</c:v>
                </c:pt>
                <c:pt idx="3">
                  <c:v>9432964.1077299472</c:v>
                </c:pt>
                <c:pt idx="4">
                  <c:v>4594503.9635419901</c:v>
                </c:pt>
                <c:pt idx="5">
                  <c:v>5290137.3483618023</c:v>
                </c:pt>
                <c:pt idx="6">
                  <c:v>2384462.8337395</c:v>
                </c:pt>
                <c:pt idx="7">
                  <c:v>1793303.0847032301</c:v>
                </c:pt>
                <c:pt idx="8">
                  <c:v>6588465.8279532902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135-4D41-94FC-738DB6F2D8C6}"/>
            </c:ext>
          </c:extLst>
        </c:ser>
        <c:ser>
          <c:idx val="21"/>
          <c:order val="21"/>
          <c:tx>
            <c:strRef>
              <c:f>'Pop trend'!$X$15</c:f>
              <c:strCache>
                <c:ptCount val="1"/>
                <c:pt idx="0">
                  <c:v>2034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trend'!$X$16:$X$24</c:f>
              <c:numCache>
                <c:formatCode>_ * #,##0_ ;_ * \-#,##0_ ;_ * "-"??_ ;_ @_ </c:formatCode>
                <c:ptCount val="9"/>
                <c:pt idx="0">
                  <c:v>5248131.6652207598</c:v>
                </c:pt>
                <c:pt idx="1">
                  <c:v>2024441.0915687701</c:v>
                </c:pt>
                <c:pt idx="2">
                  <c:v>17199689.993750591</c:v>
                </c:pt>
                <c:pt idx="3">
                  <c:v>9433093.1988449562</c:v>
                </c:pt>
                <c:pt idx="4">
                  <c:v>4566665.6004248206</c:v>
                </c:pt>
                <c:pt idx="5">
                  <c:v>5381960.3542726478</c:v>
                </c:pt>
                <c:pt idx="6">
                  <c:v>2353720.603603269</c:v>
                </c:pt>
                <c:pt idx="7">
                  <c:v>1837953.2059955399</c:v>
                </c:pt>
                <c:pt idx="8">
                  <c:v>6699380.6287867678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135-4D41-94FC-738DB6F2D8C6}"/>
            </c:ext>
          </c:extLst>
        </c:ser>
        <c:ser>
          <c:idx val="22"/>
          <c:order val="22"/>
          <c:tx>
            <c:strRef>
              <c:f>'Pop trend'!$Y$15</c:f>
              <c:strCache>
                <c:ptCount val="1"/>
                <c:pt idx="0">
                  <c:v>2035</c:v>
                </c:pt>
              </c:strCache>
            </c:strRef>
          </c:tx>
          <c:cat>
            <c:strRef>
              <c:f>'Pop trend'!$B$16:$B$24</c:f>
              <c:strCache>
                <c:ptCount val="9"/>
                <c:pt idx="0">
                  <c:v>E Cape</c:v>
                </c:pt>
                <c:pt idx="1">
                  <c:v>Free State</c:v>
                </c:pt>
                <c:pt idx="2">
                  <c:v>Gauteng</c:v>
                </c:pt>
                <c:pt idx="3">
                  <c:v>KZN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 Cape</c:v>
                </c:pt>
                <c:pt idx="8">
                  <c:v>W Cape</c:v>
                </c:pt>
              </c:strCache>
            </c:strRef>
          </c:cat>
          <c:val>
            <c:numRef>
              <c:f>'Pop trend'!$Y$16:$Y$24</c:f>
              <c:numCache>
                <c:formatCode>_ * #,##0_ ;_ * \-#,##0_ ;_ * "-"??_ ;_ @_ </c:formatCode>
                <c:ptCount val="9"/>
                <c:pt idx="0">
                  <c:v>5212641.8688655104</c:v>
                </c:pt>
                <c:pt idx="1">
                  <c:v>2009738.0164738505</c:v>
                </c:pt>
                <c:pt idx="2">
                  <c:v>17619666.298979592</c:v>
                </c:pt>
                <c:pt idx="3">
                  <c:v>9431545.9272413161</c:v>
                </c:pt>
                <c:pt idx="4">
                  <c:v>4538189.2930543805</c:v>
                </c:pt>
                <c:pt idx="5">
                  <c:v>5474404.1469371896</c:v>
                </c:pt>
                <c:pt idx="6">
                  <c:v>2322961.8410604098</c:v>
                </c:pt>
                <c:pt idx="7">
                  <c:v>1883380.2851742501</c:v>
                </c:pt>
                <c:pt idx="8">
                  <c:v>6810952.0665506395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135-4D41-94FC-738DB6F2D8C6}"/>
            </c:ext>
          </c:extLst>
        </c:ser>
        <c:dLbls/>
        <c:axId val="96099328"/>
        <c:axId val="96109312"/>
      </c:barChart>
      <c:catAx>
        <c:axId val="96099328"/>
        <c:scaling>
          <c:orientation val="minMax"/>
        </c:scaling>
        <c:axPos val="b"/>
        <c:numFmt formatCode="General" sourceLinked="1"/>
        <c:tickLblPos val="nextTo"/>
        <c:crossAx val="96109312"/>
        <c:crosses val="autoZero"/>
        <c:auto val="1"/>
        <c:lblAlgn val="ctr"/>
        <c:lblOffset val="100"/>
      </c:catAx>
      <c:valAx>
        <c:axId val="96109312"/>
        <c:scaling>
          <c:orientation val="minMax"/>
        </c:scaling>
        <c:axPos val="l"/>
        <c:majorGridlines/>
        <c:numFmt formatCode="_ * #,##0_ ;_ * \-#,##0_ ;_ * &quot;-&quot;??_ ;_ @_ " sourceLinked="1"/>
        <c:tickLblPos val="nextTo"/>
        <c:crossAx val="9609932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AD019-74DB-4767-85F1-5EE1F03B4ACD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1A0ADFF-C44D-451E-9D6B-9241C6D41B5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ZA" sz="1200" b="1" dirty="0">
              <a:solidFill>
                <a:schemeClr val="bg1"/>
              </a:solidFill>
              <a:latin typeface="Calibri" pitchFamily="34" charset="0"/>
            </a:rPr>
            <a:t>SPECIAL SCHOOLS</a:t>
          </a:r>
        </a:p>
      </dgm:t>
    </dgm:pt>
    <dgm:pt modelId="{1CC29CDB-B18F-40A3-A205-B3339C18B410}" type="parTrans" cxnId="{D3C90773-6628-4D2E-B86F-7464BF556116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FDB57ACC-9558-481C-9BCB-ECC76200B3DB}" type="sibTrans" cxnId="{D3C90773-6628-4D2E-B86F-7464BF556116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EB25FAED-FFDB-4AAB-B831-1D46246A49D2}">
      <dgm:prSet phldrT="[Text]" custT="1"/>
      <dgm:spPr>
        <a:solidFill>
          <a:schemeClr val="accent5"/>
        </a:solidFill>
      </dgm:spPr>
      <dgm:t>
        <a:bodyPr/>
        <a:lstStyle/>
        <a:p>
          <a:endParaRPr lang="en-ZA" sz="800" b="1" dirty="0">
            <a:solidFill>
              <a:schemeClr val="bg1"/>
            </a:solidFill>
            <a:latin typeface="Calibri" pitchFamily="34" charset="0"/>
          </a:endParaRPr>
        </a:p>
      </dgm:t>
    </dgm:pt>
    <dgm:pt modelId="{2498FDD4-783A-4C65-A55B-32DB2981E899}" type="parTrans" cxnId="{943E2037-3564-401B-AD24-22FC38B829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1569B7C4-A28A-4ACA-B9C0-E08757C3691C}" type="sibTrans" cxnId="{943E2037-3564-401B-AD24-22FC38B829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2E19A8ED-7781-4A61-8D37-429331B0D40A}">
      <dgm:prSet custT="1"/>
      <dgm:spPr>
        <a:solidFill>
          <a:srgbClr val="A0B973"/>
        </a:solidFill>
      </dgm:spPr>
      <dgm:t>
        <a:bodyPr/>
        <a:lstStyle/>
        <a:p>
          <a:r>
            <a:rPr lang="en-ZA" sz="1200" b="1" dirty="0">
              <a:solidFill>
                <a:schemeClr val="bg1"/>
              </a:solidFill>
              <a:latin typeface="Calibri" pitchFamily="34" charset="0"/>
            </a:rPr>
            <a:t>ORDINARY SCHOOLS</a:t>
          </a:r>
          <a:endParaRPr lang="en-ZA" sz="1800" b="1" dirty="0">
            <a:solidFill>
              <a:schemeClr val="bg1"/>
            </a:solidFill>
            <a:latin typeface="Calibri" pitchFamily="34" charset="0"/>
          </a:endParaRPr>
        </a:p>
      </dgm:t>
    </dgm:pt>
    <dgm:pt modelId="{B5E7A58A-476C-42D9-9DF2-BFC367BCAEF4}" type="parTrans" cxnId="{E2993876-7D66-4A29-A9B4-96F0C837536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DCDBE425-83B7-47C1-953F-C19CE6D00465}" type="sibTrans" cxnId="{E2993876-7D66-4A29-A9B4-96F0C837536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C1060B44-2344-41F1-A1CD-BD57646F9D89}" type="pres">
      <dgm:prSet presAssocID="{BA7AD019-74DB-4767-85F1-5EE1F03B4AC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15AB6A7-1252-473A-83AC-CBD4062E6B88}" type="pres">
      <dgm:prSet presAssocID="{BA7AD019-74DB-4767-85F1-5EE1F03B4ACD}" presName="comp1" presStyleCnt="0"/>
      <dgm:spPr/>
    </dgm:pt>
    <dgm:pt modelId="{1CD7D5B3-4ED3-4223-8912-0E7B79E87B01}" type="pres">
      <dgm:prSet presAssocID="{BA7AD019-74DB-4767-85F1-5EE1F03B4ACD}" presName="circle1" presStyleLbl="node1" presStyleIdx="0" presStyleCnt="3" custScaleX="100113" custLinFactNeighborX="1000"/>
      <dgm:spPr/>
      <dgm:t>
        <a:bodyPr/>
        <a:lstStyle/>
        <a:p>
          <a:endParaRPr lang="en-ZA"/>
        </a:p>
      </dgm:t>
    </dgm:pt>
    <dgm:pt modelId="{2B8287D0-1F65-483B-BEE8-3A1BF09C7FF5}" type="pres">
      <dgm:prSet presAssocID="{BA7AD019-74DB-4767-85F1-5EE1F03B4AC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92CCAE-1F3C-4847-95F0-821637410CFD}" type="pres">
      <dgm:prSet presAssocID="{BA7AD019-74DB-4767-85F1-5EE1F03B4ACD}" presName="comp2" presStyleCnt="0"/>
      <dgm:spPr/>
    </dgm:pt>
    <dgm:pt modelId="{DFA9BA82-869E-4FD5-9F69-67A5F6F71395}" type="pres">
      <dgm:prSet presAssocID="{BA7AD019-74DB-4767-85F1-5EE1F03B4ACD}" presName="circle2" presStyleLbl="node1" presStyleIdx="1" presStyleCnt="3" custScaleX="97669" custLinFactNeighborX="-677"/>
      <dgm:spPr/>
      <dgm:t>
        <a:bodyPr/>
        <a:lstStyle/>
        <a:p>
          <a:endParaRPr lang="en-ZA"/>
        </a:p>
      </dgm:t>
    </dgm:pt>
    <dgm:pt modelId="{18DD9A05-3E8D-411E-AFC7-5A7D889C2C4E}" type="pres">
      <dgm:prSet presAssocID="{BA7AD019-74DB-4767-85F1-5EE1F03B4AC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EBF16C0-6D16-4384-9CE7-7ACF31FB0233}" type="pres">
      <dgm:prSet presAssocID="{BA7AD019-74DB-4767-85F1-5EE1F03B4ACD}" presName="comp3" presStyleCnt="0"/>
      <dgm:spPr/>
    </dgm:pt>
    <dgm:pt modelId="{657B284F-2389-4736-A81C-EAE8E656B72C}" type="pres">
      <dgm:prSet presAssocID="{BA7AD019-74DB-4767-85F1-5EE1F03B4ACD}" presName="circle3" presStyleLbl="node1" presStyleIdx="2" presStyleCnt="3"/>
      <dgm:spPr/>
      <dgm:t>
        <a:bodyPr/>
        <a:lstStyle/>
        <a:p>
          <a:endParaRPr lang="en-ZA"/>
        </a:p>
      </dgm:t>
    </dgm:pt>
    <dgm:pt modelId="{91AEF82E-1982-4C6D-BEEC-E0A767EE1135}" type="pres">
      <dgm:prSet presAssocID="{BA7AD019-74DB-4767-85F1-5EE1F03B4AC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C46AD03-540B-48C8-BABE-44768F0EA07D}" type="presOf" srcId="{EB25FAED-FFDB-4AAB-B831-1D46246A49D2}" destId="{657B284F-2389-4736-A81C-EAE8E656B72C}" srcOrd="0" destOrd="0" presId="urn:microsoft.com/office/officeart/2005/8/layout/venn2"/>
    <dgm:cxn modelId="{11FD5B93-A622-4F8A-A2FE-B03F4171B589}" type="presOf" srcId="{2E19A8ED-7781-4A61-8D37-429331B0D40A}" destId="{2B8287D0-1F65-483B-BEE8-3A1BF09C7FF5}" srcOrd="1" destOrd="0" presId="urn:microsoft.com/office/officeart/2005/8/layout/venn2"/>
    <dgm:cxn modelId="{D3C90773-6628-4D2E-B86F-7464BF556116}" srcId="{BA7AD019-74DB-4767-85F1-5EE1F03B4ACD}" destId="{61A0ADFF-C44D-451E-9D6B-9241C6D41B5A}" srcOrd="1" destOrd="0" parTransId="{1CC29CDB-B18F-40A3-A205-B3339C18B410}" sibTransId="{FDB57ACC-9558-481C-9BCB-ECC76200B3DB}"/>
    <dgm:cxn modelId="{72459CD1-BF36-4D6A-8CE5-4EE9F3A6ADBE}" type="presOf" srcId="{2E19A8ED-7781-4A61-8D37-429331B0D40A}" destId="{1CD7D5B3-4ED3-4223-8912-0E7B79E87B01}" srcOrd="0" destOrd="0" presId="urn:microsoft.com/office/officeart/2005/8/layout/venn2"/>
    <dgm:cxn modelId="{1F6BDC63-9906-4BC2-BDE5-8C2A833FBF52}" type="presOf" srcId="{61A0ADFF-C44D-451E-9D6B-9241C6D41B5A}" destId="{DFA9BA82-869E-4FD5-9F69-67A5F6F71395}" srcOrd="0" destOrd="0" presId="urn:microsoft.com/office/officeart/2005/8/layout/venn2"/>
    <dgm:cxn modelId="{943E2037-3564-401B-AD24-22FC38B829F0}" srcId="{BA7AD019-74DB-4767-85F1-5EE1F03B4ACD}" destId="{EB25FAED-FFDB-4AAB-B831-1D46246A49D2}" srcOrd="2" destOrd="0" parTransId="{2498FDD4-783A-4C65-A55B-32DB2981E899}" sibTransId="{1569B7C4-A28A-4ACA-B9C0-E08757C3691C}"/>
    <dgm:cxn modelId="{E2993876-7D66-4A29-A9B4-96F0C837536D}" srcId="{BA7AD019-74DB-4767-85F1-5EE1F03B4ACD}" destId="{2E19A8ED-7781-4A61-8D37-429331B0D40A}" srcOrd="0" destOrd="0" parTransId="{B5E7A58A-476C-42D9-9DF2-BFC367BCAEF4}" sibTransId="{DCDBE425-83B7-47C1-953F-C19CE6D00465}"/>
    <dgm:cxn modelId="{C51C329F-34E4-4F58-A841-A2AF3A49CB6A}" type="presOf" srcId="{BA7AD019-74DB-4767-85F1-5EE1F03B4ACD}" destId="{C1060B44-2344-41F1-A1CD-BD57646F9D89}" srcOrd="0" destOrd="0" presId="urn:microsoft.com/office/officeart/2005/8/layout/venn2"/>
    <dgm:cxn modelId="{A5CC087A-3C78-4D57-9A54-8490B12FEDAD}" type="presOf" srcId="{EB25FAED-FFDB-4AAB-B831-1D46246A49D2}" destId="{91AEF82E-1982-4C6D-BEEC-E0A767EE1135}" srcOrd="1" destOrd="0" presId="urn:microsoft.com/office/officeart/2005/8/layout/venn2"/>
    <dgm:cxn modelId="{9C4B0682-7748-410B-A27C-F7E03BFC888F}" type="presOf" srcId="{61A0ADFF-C44D-451E-9D6B-9241C6D41B5A}" destId="{18DD9A05-3E8D-411E-AFC7-5A7D889C2C4E}" srcOrd="1" destOrd="0" presId="urn:microsoft.com/office/officeart/2005/8/layout/venn2"/>
    <dgm:cxn modelId="{25E578FD-81B8-48A0-8A63-839E06BBE6A2}" type="presParOf" srcId="{C1060B44-2344-41F1-A1CD-BD57646F9D89}" destId="{015AB6A7-1252-473A-83AC-CBD4062E6B88}" srcOrd="0" destOrd="0" presId="urn:microsoft.com/office/officeart/2005/8/layout/venn2"/>
    <dgm:cxn modelId="{74526E4C-D8F6-41CE-94C9-7FE9C4347D03}" type="presParOf" srcId="{015AB6A7-1252-473A-83AC-CBD4062E6B88}" destId="{1CD7D5B3-4ED3-4223-8912-0E7B79E87B01}" srcOrd="0" destOrd="0" presId="urn:microsoft.com/office/officeart/2005/8/layout/venn2"/>
    <dgm:cxn modelId="{5B798BCA-8838-4F93-AF86-D26B3AA2083D}" type="presParOf" srcId="{015AB6A7-1252-473A-83AC-CBD4062E6B88}" destId="{2B8287D0-1F65-483B-BEE8-3A1BF09C7FF5}" srcOrd="1" destOrd="0" presId="urn:microsoft.com/office/officeart/2005/8/layout/venn2"/>
    <dgm:cxn modelId="{D8677CF8-5977-4E13-80F0-AAF99BBE68BB}" type="presParOf" srcId="{C1060B44-2344-41F1-A1CD-BD57646F9D89}" destId="{1F92CCAE-1F3C-4847-95F0-821637410CFD}" srcOrd="1" destOrd="0" presId="urn:microsoft.com/office/officeart/2005/8/layout/venn2"/>
    <dgm:cxn modelId="{8F48BB0B-61B2-4C70-8417-06D3A109980B}" type="presParOf" srcId="{1F92CCAE-1F3C-4847-95F0-821637410CFD}" destId="{DFA9BA82-869E-4FD5-9F69-67A5F6F71395}" srcOrd="0" destOrd="0" presId="urn:microsoft.com/office/officeart/2005/8/layout/venn2"/>
    <dgm:cxn modelId="{03CE329D-0572-49BD-8BB0-460A24BB2A96}" type="presParOf" srcId="{1F92CCAE-1F3C-4847-95F0-821637410CFD}" destId="{18DD9A05-3E8D-411E-AFC7-5A7D889C2C4E}" srcOrd="1" destOrd="0" presId="urn:microsoft.com/office/officeart/2005/8/layout/venn2"/>
    <dgm:cxn modelId="{81435B0C-7195-4644-88E4-3214B955AA6A}" type="presParOf" srcId="{C1060B44-2344-41F1-A1CD-BD57646F9D89}" destId="{0EBF16C0-6D16-4384-9CE7-7ACF31FB0233}" srcOrd="2" destOrd="0" presId="urn:microsoft.com/office/officeart/2005/8/layout/venn2"/>
    <dgm:cxn modelId="{79F980E7-2C18-4B78-8CA2-D3A72E651AD5}" type="presParOf" srcId="{0EBF16C0-6D16-4384-9CE7-7ACF31FB0233}" destId="{657B284F-2389-4736-A81C-EAE8E656B72C}" srcOrd="0" destOrd="0" presId="urn:microsoft.com/office/officeart/2005/8/layout/venn2"/>
    <dgm:cxn modelId="{1407857A-7859-44C3-8986-85078A1BED00}" type="presParOf" srcId="{0EBF16C0-6D16-4384-9CE7-7ACF31FB0233}" destId="{91AEF82E-1982-4C6D-BEEC-E0A767EE1135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91389-51DB-4AF9-97B3-969596CA9D0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CD765464-0DDA-48CA-BC43-EF222EC2FF19}">
      <dgm:prSet phldrT="[Text]"/>
      <dgm:spPr/>
      <dgm:t>
        <a:bodyPr/>
        <a:lstStyle/>
        <a:p>
          <a:r>
            <a:rPr lang="en-US" dirty="0"/>
            <a:t>Learners</a:t>
          </a:r>
          <a:endParaRPr lang="en-ZA" dirty="0"/>
        </a:p>
      </dgm:t>
    </dgm:pt>
    <dgm:pt modelId="{E1F2A526-A658-4232-8D36-0E00C686C2F0}" type="parTrans" cxnId="{719E4FAE-9729-41BF-8331-3CCF9DA53C5C}">
      <dgm:prSet/>
      <dgm:spPr/>
      <dgm:t>
        <a:bodyPr/>
        <a:lstStyle/>
        <a:p>
          <a:endParaRPr lang="en-ZA"/>
        </a:p>
      </dgm:t>
    </dgm:pt>
    <dgm:pt modelId="{5EA41213-0836-4C76-943D-B661F6DC73E3}" type="sibTrans" cxnId="{719E4FAE-9729-41BF-8331-3CCF9DA53C5C}">
      <dgm:prSet/>
      <dgm:spPr/>
      <dgm:t>
        <a:bodyPr/>
        <a:lstStyle/>
        <a:p>
          <a:endParaRPr lang="en-ZA"/>
        </a:p>
      </dgm:t>
    </dgm:pt>
    <dgm:pt modelId="{832D4290-0CA8-4349-9883-BFDC4E326CB7}">
      <dgm:prSet phldrT="[Text]"/>
      <dgm:spPr/>
      <dgm:t>
        <a:bodyPr/>
        <a:lstStyle/>
        <a:p>
          <a:r>
            <a:rPr lang="en-US" dirty="0"/>
            <a:t>Biographical</a:t>
          </a:r>
          <a:endParaRPr lang="en-ZA" dirty="0"/>
        </a:p>
      </dgm:t>
    </dgm:pt>
    <dgm:pt modelId="{F77A03BA-1E05-4908-BE03-8C713A2A1398}" type="parTrans" cxnId="{D5D7DAD9-CE5E-4A8D-A8FB-00AAC33E14CA}">
      <dgm:prSet/>
      <dgm:spPr/>
      <dgm:t>
        <a:bodyPr/>
        <a:lstStyle/>
        <a:p>
          <a:endParaRPr lang="en-ZA"/>
        </a:p>
      </dgm:t>
    </dgm:pt>
    <dgm:pt modelId="{0B9D49FF-2C69-4536-A902-0B67FDBA577C}" type="sibTrans" cxnId="{D5D7DAD9-CE5E-4A8D-A8FB-00AAC33E14CA}">
      <dgm:prSet/>
      <dgm:spPr/>
      <dgm:t>
        <a:bodyPr/>
        <a:lstStyle/>
        <a:p>
          <a:endParaRPr lang="en-ZA"/>
        </a:p>
      </dgm:t>
    </dgm:pt>
    <dgm:pt modelId="{B9BCD231-A5B8-4CA5-A830-6562A33AF0BE}">
      <dgm:prSet phldrT="[Text]"/>
      <dgm:spPr/>
      <dgm:t>
        <a:bodyPr/>
        <a:lstStyle/>
        <a:p>
          <a:r>
            <a:rPr lang="en-US" dirty="0"/>
            <a:t>Infrastructure</a:t>
          </a:r>
          <a:endParaRPr lang="en-ZA" dirty="0"/>
        </a:p>
      </dgm:t>
    </dgm:pt>
    <dgm:pt modelId="{12D94726-0655-4129-9DDD-44A915E7B5A2}" type="parTrans" cxnId="{0688C501-11C2-4BD9-AFC2-4B6EC20E546C}">
      <dgm:prSet/>
      <dgm:spPr/>
      <dgm:t>
        <a:bodyPr/>
        <a:lstStyle/>
        <a:p>
          <a:endParaRPr lang="en-ZA"/>
        </a:p>
      </dgm:t>
    </dgm:pt>
    <dgm:pt modelId="{589E9A1B-168C-4216-B20B-40CA70F23920}" type="sibTrans" cxnId="{0688C501-11C2-4BD9-AFC2-4B6EC20E546C}">
      <dgm:prSet/>
      <dgm:spPr/>
      <dgm:t>
        <a:bodyPr/>
        <a:lstStyle/>
        <a:p>
          <a:endParaRPr lang="en-ZA"/>
        </a:p>
      </dgm:t>
    </dgm:pt>
    <dgm:pt modelId="{EBFB503E-7A6D-4B7D-A12D-AFE13124F6BD}">
      <dgm:prSet phldrT="[Text]"/>
      <dgm:spPr/>
      <dgm:t>
        <a:bodyPr/>
        <a:lstStyle/>
        <a:p>
          <a:r>
            <a:rPr lang="en-US" dirty="0"/>
            <a:t>Educators</a:t>
          </a:r>
          <a:endParaRPr lang="en-ZA" dirty="0"/>
        </a:p>
      </dgm:t>
    </dgm:pt>
    <dgm:pt modelId="{F91820FD-31D4-45BB-B3F1-7D6EF4E726A4}" type="parTrans" cxnId="{A3F9DBC7-8846-4D01-8175-3782CB9C40C9}">
      <dgm:prSet/>
      <dgm:spPr/>
      <dgm:t>
        <a:bodyPr/>
        <a:lstStyle/>
        <a:p>
          <a:endParaRPr lang="en-ZA"/>
        </a:p>
      </dgm:t>
    </dgm:pt>
    <dgm:pt modelId="{66C19BED-93AB-406A-B2BE-5B181C53C574}" type="sibTrans" cxnId="{A3F9DBC7-8846-4D01-8175-3782CB9C40C9}">
      <dgm:prSet/>
      <dgm:spPr/>
      <dgm:t>
        <a:bodyPr/>
        <a:lstStyle/>
        <a:p>
          <a:endParaRPr lang="en-ZA"/>
        </a:p>
      </dgm:t>
    </dgm:pt>
    <dgm:pt modelId="{FE7044FB-3FFA-4832-B4E6-49B449A80085}">
      <dgm:prSet phldrT="[Text]"/>
      <dgm:spPr/>
      <dgm:t>
        <a:bodyPr/>
        <a:lstStyle/>
        <a:p>
          <a:r>
            <a:rPr lang="en-US" dirty="0"/>
            <a:t>Register of Schools</a:t>
          </a:r>
          <a:endParaRPr lang="en-ZA" dirty="0"/>
        </a:p>
      </dgm:t>
    </dgm:pt>
    <dgm:pt modelId="{661E4A27-9CC5-43A4-B669-F2BD64E359AE}" type="parTrans" cxnId="{46A5CE86-107B-4B11-B663-14F3A1BDD463}">
      <dgm:prSet/>
      <dgm:spPr/>
      <dgm:t>
        <a:bodyPr/>
        <a:lstStyle/>
        <a:p>
          <a:endParaRPr lang="en-ZA"/>
        </a:p>
      </dgm:t>
    </dgm:pt>
    <dgm:pt modelId="{45B9C229-B762-42D4-85CD-61E54427AEFA}" type="sibTrans" cxnId="{46A5CE86-107B-4B11-B663-14F3A1BDD463}">
      <dgm:prSet/>
      <dgm:spPr/>
      <dgm:t>
        <a:bodyPr/>
        <a:lstStyle/>
        <a:p>
          <a:endParaRPr lang="en-ZA"/>
        </a:p>
      </dgm:t>
    </dgm:pt>
    <dgm:pt modelId="{4B58B28D-A635-4F18-B920-1B16C7589CA2}">
      <dgm:prSet phldrT="[Text]"/>
      <dgm:spPr/>
      <dgm:t>
        <a:bodyPr/>
        <a:lstStyle/>
        <a:p>
          <a:r>
            <a:rPr lang="en-US" dirty="0"/>
            <a:t>Biographical</a:t>
          </a:r>
          <a:endParaRPr lang="en-ZA" dirty="0"/>
        </a:p>
      </dgm:t>
    </dgm:pt>
    <dgm:pt modelId="{C90FC37E-D71B-444F-B02F-4F9D6686BB92}" type="parTrans" cxnId="{8D13FBFA-4A39-41A7-8DDA-F1AB026BD0F8}">
      <dgm:prSet/>
      <dgm:spPr/>
      <dgm:t>
        <a:bodyPr/>
        <a:lstStyle/>
        <a:p>
          <a:endParaRPr lang="en-ZA"/>
        </a:p>
      </dgm:t>
    </dgm:pt>
    <dgm:pt modelId="{E469CC28-5F07-4A25-9EE5-E4AB781E3907}" type="sibTrans" cxnId="{8D13FBFA-4A39-41A7-8DDA-F1AB026BD0F8}">
      <dgm:prSet/>
      <dgm:spPr/>
      <dgm:t>
        <a:bodyPr/>
        <a:lstStyle/>
        <a:p>
          <a:endParaRPr lang="en-ZA"/>
        </a:p>
      </dgm:t>
    </dgm:pt>
    <dgm:pt modelId="{23B07373-6E77-4515-86F8-915C86B681A3}">
      <dgm:prSet phldrT="[Text]"/>
      <dgm:spPr/>
      <dgm:t>
        <a:bodyPr/>
        <a:lstStyle/>
        <a:p>
          <a:r>
            <a:rPr lang="en-US" dirty="0"/>
            <a:t>Feeding</a:t>
          </a:r>
          <a:endParaRPr lang="en-ZA" dirty="0"/>
        </a:p>
      </dgm:t>
    </dgm:pt>
    <dgm:pt modelId="{B168310C-7746-49AD-8F79-145093C3BA93}" type="parTrans" cxnId="{64DD38ED-4D68-46C1-AF42-F1713DB6F728}">
      <dgm:prSet/>
      <dgm:spPr/>
      <dgm:t>
        <a:bodyPr/>
        <a:lstStyle/>
        <a:p>
          <a:endParaRPr lang="en-ZA"/>
        </a:p>
      </dgm:t>
    </dgm:pt>
    <dgm:pt modelId="{6EFFAD5A-F48E-4EF2-BF7D-404ED58472F4}" type="sibTrans" cxnId="{64DD38ED-4D68-46C1-AF42-F1713DB6F728}">
      <dgm:prSet/>
      <dgm:spPr/>
      <dgm:t>
        <a:bodyPr/>
        <a:lstStyle/>
        <a:p>
          <a:endParaRPr lang="en-ZA"/>
        </a:p>
      </dgm:t>
    </dgm:pt>
    <dgm:pt modelId="{9F680729-4AF2-4B7D-AA45-8A40D20DA6A4}">
      <dgm:prSet phldrT="[Text]"/>
      <dgm:spPr/>
      <dgm:t>
        <a:bodyPr/>
        <a:lstStyle/>
        <a:p>
          <a:r>
            <a:rPr lang="en-US" dirty="0"/>
            <a:t>Performance</a:t>
          </a:r>
          <a:endParaRPr lang="en-ZA" dirty="0"/>
        </a:p>
      </dgm:t>
    </dgm:pt>
    <dgm:pt modelId="{CE33B9F9-75CE-4224-BBEB-56D7487D5BBD}" type="parTrans" cxnId="{880EF599-43E3-4EC3-ACFC-DE10695D74B1}">
      <dgm:prSet/>
      <dgm:spPr/>
      <dgm:t>
        <a:bodyPr/>
        <a:lstStyle/>
        <a:p>
          <a:endParaRPr lang="en-ZA"/>
        </a:p>
      </dgm:t>
    </dgm:pt>
    <dgm:pt modelId="{A82F4A9A-F3D0-4C5B-BD0C-E50BD74765A6}" type="sibTrans" cxnId="{880EF599-43E3-4EC3-ACFC-DE10695D74B1}">
      <dgm:prSet/>
      <dgm:spPr/>
      <dgm:t>
        <a:bodyPr/>
        <a:lstStyle/>
        <a:p>
          <a:endParaRPr lang="en-ZA"/>
        </a:p>
      </dgm:t>
    </dgm:pt>
    <dgm:pt modelId="{16E7FB93-972D-42AC-8C83-592C08299367}">
      <dgm:prSet phldrT="[Text]"/>
      <dgm:spPr/>
      <dgm:t>
        <a:bodyPr/>
        <a:lstStyle/>
        <a:p>
          <a:r>
            <a:rPr lang="en-US" dirty="0"/>
            <a:t>Repairs</a:t>
          </a:r>
          <a:endParaRPr lang="en-ZA" dirty="0"/>
        </a:p>
      </dgm:t>
    </dgm:pt>
    <dgm:pt modelId="{7E1B954B-85E1-40DF-AA0C-3952EED4062E}" type="parTrans" cxnId="{4BA6359B-8462-4F19-A7A4-4EE3B219179D}">
      <dgm:prSet/>
      <dgm:spPr/>
      <dgm:t>
        <a:bodyPr/>
        <a:lstStyle/>
        <a:p>
          <a:endParaRPr lang="en-ZA"/>
        </a:p>
      </dgm:t>
    </dgm:pt>
    <dgm:pt modelId="{C29377C2-B86D-48F4-96F0-AE6A86DBDB6E}" type="sibTrans" cxnId="{4BA6359B-8462-4F19-A7A4-4EE3B219179D}">
      <dgm:prSet/>
      <dgm:spPr/>
      <dgm:t>
        <a:bodyPr/>
        <a:lstStyle/>
        <a:p>
          <a:endParaRPr lang="en-ZA"/>
        </a:p>
      </dgm:t>
    </dgm:pt>
    <dgm:pt modelId="{92A4A8CF-96E4-4BA0-8A82-C5D2CA06BD50}">
      <dgm:prSet phldrT="[Text]"/>
      <dgm:spPr/>
      <dgm:t>
        <a:bodyPr/>
        <a:lstStyle/>
        <a:p>
          <a:r>
            <a:rPr lang="en-US" dirty="0"/>
            <a:t>New Projects</a:t>
          </a:r>
          <a:endParaRPr lang="en-ZA" dirty="0"/>
        </a:p>
      </dgm:t>
    </dgm:pt>
    <dgm:pt modelId="{4F61F1D9-342A-478A-9006-51317622EE23}" type="parTrans" cxnId="{2E7499BA-4583-4A2E-8F04-08DC2401700D}">
      <dgm:prSet/>
      <dgm:spPr/>
      <dgm:t>
        <a:bodyPr/>
        <a:lstStyle/>
        <a:p>
          <a:endParaRPr lang="en-ZA"/>
        </a:p>
      </dgm:t>
    </dgm:pt>
    <dgm:pt modelId="{8AD1A204-3C4F-4757-9D0C-DB1E70E029FC}" type="sibTrans" cxnId="{2E7499BA-4583-4A2E-8F04-08DC2401700D}">
      <dgm:prSet/>
      <dgm:spPr/>
      <dgm:t>
        <a:bodyPr/>
        <a:lstStyle/>
        <a:p>
          <a:endParaRPr lang="en-ZA"/>
        </a:p>
      </dgm:t>
    </dgm:pt>
    <dgm:pt modelId="{5713EB4D-0F53-4E12-A921-E0E2C8A47349}">
      <dgm:prSet phldrT="[Text]"/>
      <dgm:spPr/>
      <dgm:t>
        <a:bodyPr/>
        <a:lstStyle/>
        <a:p>
          <a:r>
            <a:rPr lang="en-US" dirty="0"/>
            <a:t>Renumeration</a:t>
          </a:r>
          <a:endParaRPr lang="en-ZA" dirty="0"/>
        </a:p>
      </dgm:t>
    </dgm:pt>
    <dgm:pt modelId="{EFD8E1ED-EF64-4D75-AC9A-F4BB499F4216}" type="parTrans" cxnId="{A0F9D363-3F78-40EB-A32C-CDB70C5F4450}">
      <dgm:prSet/>
      <dgm:spPr/>
      <dgm:t>
        <a:bodyPr/>
        <a:lstStyle/>
        <a:p>
          <a:endParaRPr lang="en-ZA"/>
        </a:p>
      </dgm:t>
    </dgm:pt>
    <dgm:pt modelId="{4FD80B6C-899B-4BF9-9037-E935D6AFA474}" type="sibTrans" cxnId="{A0F9D363-3F78-40EB-A32C-CDB70C5F4450}">
      <dgm:prSet/>
      <dgm:spPr/>
      <dgm:t>
        <a:bodyPr/>
        <a:lstStyle/>
        <a:p>
          <a:endParaRPr lang="en-ZA"/>
        </a:p>
      </dgm:t>
    </dgm:pt>
    <dgm:pt modelId="{04B12F7A-1268-4A0B-9531-3A6BE7C33681}">
      <dgm:prSet phldrT="[Text]"/>
      <dgm:spPr/>
      <dgm:t>
        <a:bodyPr/>
        <a:lstStyle/>
        <a:p>
          <a:r>
            <a:rPr lang="en-US" dirty="0"/>
            <a:t>Business Processes</a:t>
          </a:r>
          <a:endParaRPr lang="en-ZA" dirty="0"/>
        </a:p>
      </dgm:t>
    </dgm:pt>
    <dgm:pt modelId="{E76D2FEB-D626-4BC3-A885-71752E320DD4}" type="parTrans" cxnId="{CCE7D9B9-0875-4E93-B956-F0AED3C74EE9}">
      <dgm:prSet/>
      <dgm:spPr/>
      <dgm:t>
        <a:bodyPr/>
        <a:lstStyle/>
        <a:p>
          <a:endParaRPr lang="en-ZA"/>
        </a:p>
      </dgm:t>
    </dgm:pt>
    <dgm:pt modelId="{F9E28F4E-2996-4CEB-9BB9-8500ABCE9D5F}" type="sibTrans" cxnId="{CCE7D9B9-0875-4E93-B956-F0AED3C74EE9}">
      <dgm:prSet/>
      <dgm:spPr/>
      <dgm:t>
        <a:bodyPr/>
        <a:lstStyle/>
        <a:p>
          <a:endParaRPr lang="en-ZA"/>
        </a:p>
      </dgm:t>
    </dgm:pt>
    <dgm:pt modelId="{F303EFDF-C8EF-4493-AA2B-08CCF86FF208}">
      <dgm:prSet phldrT="[Text]"/>
      <dgm:spPr/>
      <dgm:t>
        <a:bodyPr/>
        <a:lstStyle/>
        <a:p>
          <a:r>
            <a:rPr lang="en-US" dirty="0"/>
            <a:t>LTS</a:t>
          </a:r>
          <a:endParaRPr lang="en-ZA" dirty="0"/>
        </a:p>
      </dgm:t>
    </dgm:pt>
    <dgm:pt modelId="{B7304355-50D3-490A-94DD-CE3204051CF3}" type="parTrans" cxnId="{197BDE26-B109-43B4-A5C5-F2A3C9332E54}">
      <dgm:prSet/>
      <dgm:spPr/>
      <dgm:t>
        <a:bodyPr/>
        <a:lstStyle/>
        <a:p>
          <a:endParaRPr lang="en-ZA"/>
        </a:p>
      </dgm:t>
    </dgm:pt>
    <dgm:pt modelId="{3213AE4E-69F6-4FE0-877D-9B8622EE83C0}" type="sibTrans" cxnId="{197BDE26-B109-43B4-A5C5-F2A3C9332E54}">
      <dgm:prSet/>
      <dgm:spPr/>
      <dgm:t>
        <a:bodyPr/>
        <a:lstStyle/>
        <a:p>
          <a:endParaRPr lang="en-ZA"/>
        </a:p>
      </dgm:t>
    </dgm:pt>
    <dgm:pt modelId="{A28930CF-9D78-4D39-89F7-AAE763B83E9E}">
      <dgm:prSet phldrT="[Text]"/>
      <dgm:spPr/>
      <dgm:t>
        <a:bodyPr/>
        <a:lstStyle/>
        <a:p>
          <a:r>
            <a:rPr lang="en-US" dirty="0" err="1"/>
            <a:t>LTSM</a:t>
          </a:r>
          <a:endParaRPr lang="en-ZA" dirty="0"/>
        </a:p>
      </dgm:t>
    </dgm:pt>
    <dgm:pt modelId="{49F912ED-D409-489E-9E85-08429006DB69}" type="parTrans" cxnId="{3D2F83A7-7983-43EC-B3B0-7C96715D39FA}">
      <dgm:prSet/>
      <dgm:spPr/>
      <dgm:t>
        <a:bodyPr/>
        <a:lstStyle/>
        <a:p>
          <a:endParaRPr lang="en-ZA"/>
        </a:p>
      </dgm:t>
    </dgm:pt>
    <dgm:pt modelId="{1FE97330-5A0C-4EA5-B0DB-4394DA9C829F}" type="sibTrans" cxnId="{3D2F83A7-7983-43EC-B3B0-7C96715D39FA}">
      <dgm:prSet/>
      <dgm:spPr/>
      <dgm:t>
        <a:bodyPr/>
        <a:lstStyle/>
        <a:p>
          <a:endParaRPr lang="en-ZA"/>
        </a:p>
      </dgm:t>
    </dgm:pt>
    <dgm:pt modelId="{5BDF8FC1-A21D-424F-BFF2-894D65ED360B}">
      <dgm:prSet phldrT="[Text]"/>
      <dgm:spPr/>
      <dgm:t>
        <a:bodyPr/>
        <a:lstStyle/>
        <a:p>
          <a:r>
            <a:rPr lang="en-US" dirty="0"/>
            <a:t>Attendance</a:t>
          </a:r>
          <a:endParaRPr lang="en-ZA" dirty="0"/>
        </a:p>
      </dgm:t>
    </dgm:pt>
    <dgm:pt modelId="{1D07C970-53C7-485E-9EF2-7916FEB33A5C}" type="parTrans" cxnId="{157E91BB-5417-4227-92E6-9D6422DD9E05}">
      <dgm:prSet/>
      <dgm:spPr/>
      <dgm:t>
        <a:bodyPr/>
        <a:lstStyle/>
        <a:p>
          <a:endParaRPr lang="en-ZA"/>
        </a:p>
      </dgm:t>
    </dgm:pt>
    <dgm:pt modelId="{2979E404-B712-4025-A112-218E6F5F99FC}" type="sibTrans" cxnId="{157E91BB-5417-4227-92E6-9D6422DD9E05}">
      <dgm:prSet/>
      <dgm:spPr/>
      <dgm:t>
        <a:bodyPr/>
        <a:lstStyle/>
        <a:p>
          <a:endParaRPr lang="en-ZA"/>
        </a:p>
      </dgm:t>
    </dgm:pt>
    <dgm:pt modelId="{33BE15EC-B7CA-4EF3-8E7C-7B3570CEFB8D}" type="pres">
      <dgm:prSet presAssocID="{09491389-51DB-4AF9-97B3-969596CA9D0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EB2905DB-D0BE-44E7-A176-2C8D59672658}" type="pres">
      <dgm:prSet presAssocID="{CD765464-0DDA-48CA-BC43-EF222EC2FF19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89C797-8318-444D-AC42-C9E1E2811A1E}" type="pres">
      <dgm:prSet presAssocID="{CD765464-0DDA-48CA-BC43-EF222EC2FF19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072711-FB90-4AA6-AFCF-711CB46B905E}" type="pres">
      <dgm:prSet presAssocID="{CD765464-0DDA-48CA-BC43-EF222EC2FF19}" presName="accentShape_1" presStyleCnt="0"/>
      <dgm:spPr/>
    </dgm:pt>
    <dgm:pt modelId="{78C2BE47-8B5E-4676-819B-426FCEA75991}" type="pres">
      <dgm:prSet presAssocID="{CD765464-0DDA-48CA-BC43-EF222EC2FF19}" presName="imageRepeatNode" presStyleLbl="node1" presStyleIdx="0" presStyleCnt="4"/>
      <dgm:spPr/>
      <dgm:t>
        <a:bodyPr/>
        <a:lstStyle/>
        <a:p>
          <a:endParaRPr lang="en-ZA"/>
        </a:p>
      </dgm:t>
    </dgm:pt>
    <dgm:pt modelId="{FBF17917-C807-4CD2-A68F-EEBF6D2FA579}" type="pres">
      <dgm:prSet presAssocID="{B9BCD231-A5B8-4CA5-A830-6562A33AF0BE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38160D-4BE3-4EB9-BDA3-800F43878926}" type="pres">
      <dgm:prSet presAssocID="{B9BCD231-A5B8-4CA5-A830-6562A33AF0B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3BB1A7D-F8EC-49CC-A035-8631B7F1C836}" type="pres">
      <dgm:prSet presAssocID="{B9BCD231-A5B8-4CA5-A830-6562A33AF0BE}" presName="accentShape_2" presStyleCnt="0"/>
      <dgm:spPr/>
    </dgm:pt>
    <dgm:pt modelId="{81DCD8DC-984F-4AE9-BDDB-15CC984310ED}" type="pres">
      <dgm:prSet presAssocID="{B9BCD231-A5B8-4CA5-A830-6562A33AF0BE}" presName="imageRepeatNode" presStyleLbl="node1" presStyleIdx="1" presStyleCnt="4"/>
      <dgm:spPr/>
      <dgm:t>
        <a:bodyPr/>
        <a:lstStyle/>
        <a:p>
          <a:endParaRPr lang="en-ZA"/>
        </a:p>
      </dgm:t>
    </dgm:pt>
    <dgm:pt modelId="{D44F69D0-D7BD-4B80-976A-AFE6C6BEEB53}" type="pres">
      <dgm:prSet presAssocID="{EBFB503E-7A6D-4B7D-A12D-AFE13124F6BD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DC94189-4A73-485C-A75E-DCDE34D7A0AE}" type="pres">
      <dgm:prSet presAssocID="{EBFB503E-7A6D-4B7D-A12D-AFE13124F6BD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BDDF37A-3E6F-4C9D-B6A6-EE1411F5A4D0}" type="pres">
      <dgm:prSet presAssocID="{EBFB503E-7A6D-4B7D-A12D-AFE13124F6BD}" presName="accentShape_3" presStyleCnt="0"/>
      <dgm:spPr/>
    </dgm:pt>
    <dgm:pt modelId="{B256CB87-687F-400B-AEB9-B92CC3C51542}" type="pres">
      <dgm:prSet presAssocID="{EBFB503E-7A6D-4B7D-A12D-AFE13124F6BD}" presName="imageRepeatNode" presStyleLbl="node1" presStyleIdx="2" presStyleCnt="4"/>
      <dgm:spPr/>
      <dgm:t>
        <a:bodyPr/>
        <a:lstStyle/>
        <a:p>
          <a:endParaRPr lang="en-ZA"/>
        </a:p>
      </dgm:t>
    </dgm:pt>
    <dgm:pt modelId="{7EF48782-ACAE-47D6-8864-5E10BA6EECF5}" type="pres">
      <dgm:prSet presAssocID="{04B12F7A-1268-4A0B-9531-3A6BE7C33681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1A148E1-6ECA-4D9E-BDED-3AEE3A265A6E}" type="pres">
      <dgm:prSet presAssocID="{04B12F7A-1268-4A0B-9531-3A6BE7C33681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837A18-ADE4-48A1-AC40-2C1CFE89D3C2}" type="pres">
      <dgm:prSet presAssocID="{04B12F7A-1268-4A0B-9531-3A6BE7C33681}" presName="accentShape_4" presStyleCnt="0"/>
      <dgm:spPr/>
    </dgm:pt>
    <dgm:pt modelId="{CB0F56AE-13EC-41AB-9900-98531D0D2002}" type="pres">
      <dgm:prSet presAssocID="{04B12F7A-1268-4A0B-9531-3A6BE7C33681}" presName="imageRepeatNode" presStyleLbl="node1" presStyleIdx="3" presStyleCnt="4"/>
      <dgm:spPr/>
      <dgm:t>
        <a:bodyPr/>
        <a:lstStyle/>
        <a:p>
          <a:endParaRPr lang="en-ZA"/>
        </a:p>
      </dgm:t>
    </dgm:pt>
  </dgm:ptLst>
  <dgm:cxnLst>
    <dgm:cxn modelId="{49A001D6-F1EC-4AB8-928F-55C5D9C505D4}" type="presOf" srcId="{B9BCD231-A5B8-4CA5-A830-6562A33AF0BE}" destId="{FBF17917-C807-4CD2-A68F-EEBF6D2FA579}" srcOrd="0" destOrd="0" presId="urn:microsoft.com/office/officeart/2009/3/layout/BlockDescendingList"/>
    <dgm:cxn modelId="{157E91BB-5417-4227-92E6-9D6422DD9E05}" srcId="{04B12F7A-1268-4A0B-9531-3A6BE7C33681}" destId="{5BDF8FC1-A21D-424F-BFF2-894D65ED360B}" srcOrd="2" destOrd="0" parTransId="{1D07C970-53C7-485E-9EF2-7916FEB33A5C}" sibTransId="{2979E404-B712-4025-A112-218E6F5F99FC}"/>
    <dgm:cxn modelId="{57DEE5A0-B84A-440B-85A8-5EB4EA5F3BDA}" type="presOf" srcId="{EBFB503E-7A6D-4B7D-A12D-AFE13124F6BD}" destId="{B256CB87-687F-400B-AEB9-B92CC3C51542}" srcOrd="1" destOrd="0" presId="urn:microsoft.com/office/officeart/2009/3/layout/BlockDescendingList"/>
    <dgm:cxn modelId="{A08698B8-7298-4BCA-9F85-25A4BD60CAAE}" type="presOf" srcId="{832D4290-0CA8-4349-9883-BFDC4E326CB7}" destId="{5189C797-8318-444D-AC42-C9E1E2811A1E}" srcOrd="0" destOrd="0" presId="urn:microsoft.com/office/officeart/2009/3/layout/BlockDescendingList"/>
    <dgm:cxn modelId="{8E6EF115-F229-4B83-BA0A-2CA5460D09F0}" type="presOf" srcId="{9F680729-4AF2-4B7D-AA45-8A40D20DA6A4}" destId="{5189C797-8318-444D-AC42-C9E1E2811A1E}" srcOrd="0" destOrd="2" presId="urn:microsoft.com/office/officeart/2009/3/layout/BlockDescendingList"/>
    <dgm:cxn modelId="{DB563507-DC6D-4423-9923-D81F74BAC8AC}" type="presOf" srcId="{5713EB4D-0F53-4E12-A921-E0E2C8A47349}" destId="{FDC94189-4A73-485C-A75E-DCDE34D7A0AE}" srcOrd="0" destOrd="1" presId="urn:microsoft.com/office/officeart/2009/3/layout/BlockDescendingList"/>
    <dgm:cxn modelId="{3D2F83A7-7983-43EC-B3B0-7C96715D39FA}" srcId="{04B12F7A-1268-4A0B-9531-3A6BE7C33681}" destId="{A28930CF-9D78-4D39-89F7-AAE763B83E9E}" srcOrd="1" destOrd="0" parTransId="{49F912ED-D409-489E-9E85-08429006DB69}" sibTransId="{1FE97330-5A0C-4EA5-B0DB-4394DA9C829F}"/>
    <dgm:cxn modelId="{38EADC73-3C7C-4B1D-8AE5-6989876C9A46}" type="presOf" srcId="{4B58B28D-A635-4F18-B920-1B16C7589CA2}" destId="{FDC94189-4A73-485C-A75E-DCDE34D7A0AE}" srcOrd="0" destOrd="0" presId="urn:microsoft.com/office/officeart/2009/3/layout/BlockDescendingList"/>
    <dgm:cxn modelId="{E3ED45C6-7F3B-4FED-99F3-5850ABC7BC75}" type="presOf" srcId="{16E7FB93-972D-42AC-8C83-592C08299367}" destId="{E038160D-4BE3-4EB9-BDA3-800F43878926}" srcOrd="0" destOrd="1" presId="urn:microsoft.com/office/officeart/2009/3/layout/BlockDescendingList"/>
    <dgm:cxn modelId="{BE5CF052-06FB-4D62-BC0E-212D3C0C6A7D}" type="presOf" srcId="{5BDF8FC1-A21D-424F-BFF2-894D65ED360B}" destId="{C1A148E1-6ECA-4D9E-BDED-3AEE3A265A6E}" srcOrd="0" destOrd="2" presId="urn:microsoft.com/office/officeart/2009/3/layout/BlockDescendingList"/>
    <dgm:cxn modelId="{880EF599-43E3-4EC3-ACFC-DE10695D74B1}" srcId="{CD765464-0DDA-48CA-BC43-EF222EC2FF19}" destId="{9F680729-4AF2-4B7D-AA45-8A40D20DA6A4}" srcOrd="2" destOrd="0" parTransId="{CE33B9F9-75CE-4224-BBEB-56D7487D5BBD}" sibTransId="{A82F4A9A-F3D0-4C5B-BD0C-E50BD74765A6}"/>
    <dgm:cxn modelId="{A0F9D363-3F78-40EB-A32C-CDB70C5F4450}" srcId="{EBFB503E-7A6D-4B7D-A12D-AFE13124F6BD}" destId="{5713EB4D-0F53-4E12-A921-E0E2C8A47349}" srcOrd="1" destOrd="0" parTransId="{EFD8E1ED-EF64-4D75-AC9A-F4BB499F4216}" sibTransId="{4FD80B6C-899B-4BF9-9037-E935D6AFA474}"/>
    <dgm:cxn modelId="{46A5CE86-107B-4B11-B663-14F3A1BDD463}" srcId="{B9BCD231-A5B8-4CA5-A830-6562A33AF0BE}" destId="{FE7044FB-3FFA-4832-B4E6-49B449A80085}" srcOrd="0" destOrd="0" parTransId="{661E4A27-9CC5-43A4-B669-F2BD64E359AE}" sibTransId="{45B9C229-B762-42D4-85CD-61E54427AEFA}"/>
    <dgm:cxn modelId="{DA458BF1-F7B2-4005-A171-40F24C2FF0BB}" type="presOf" srcId="{09491389-51DB-4AF9-97B3-969596CA9D02}" destId="{33BE15EC-B7CA-4EF3-8E7C-7B3570CEFB8D}" srcOrd="0" destOrd="0" presId="urn:microsoft.com/office/officeart/2009/3/layout/BlockDescendingList"/>
    <dgm:cxn modelId="{4312C47C-B3A7-45D4-90A1-5BDED7AC5C63}" type="presOf" srcId="{04B12F7A-1268-4A0B-9531-3A6BE7C33681}" destId="{7EF48782-ACAE-47D6-8864-5E10BA6EECF5}" srcOrd="0" destOrd="0" presId="urn:microsoft.com/office/officeart/2009/3/layout/BlockDescendingList"/>
    <dgm:cxn modelId="{DAFACA9A-D363-4B02-9C2A-EFBBE7AEBE63}" type="presOf" srcId="{A28930CF-9D78-4D39-89F7-AAE763B83E9E}" destId="{C1A148E1-6ECA-4D9E-BDED-3AEE3A265A6E}" srcOrd="0" destOrd="1" presId="urn:microsoft.com/office/officeart/2009/3/layout/BlockDescendingList"/>
    <dgm:cxn modelId="{C0BDB1F2-0DC1-4CC5-A9F7-4B193FD57721}" type="presOf" srcId="{EBFB503E-7A6D-4B7D-A12D-AFE13124F6BD}" destId="{D44F69D0-D7BD-4B80-976A-AFE6C6BEEB53}" srcOrd="0" destOrd="0" presId="urn:microsoft.com/office/officeart/2009/3/layout/BlockDescendingList"/>
    <dgm:cxn modelId="{0688C501-11C2-4BD9-AFC2-4B6EC20E546C}" srcId="{09491389-51DB-4AF9-97B3-969596CA9D02}" destId="{B9BCD231-A5B8-4CA5-A830-6562A33AF0BE}" srcOrd="1" destOrd="0" parTransId="{12D94726-0655-4129-9DDD-44A915E7B5A2}" sibTransId="{589E9A1B-168C-4216-B20B-40CA70F23920}"/>
    <dgm:cxn modelId="{7011DC42-1F97-49FB-9E71-DF6F8CFEBA0A}" type="presOf" srcId="{F303EFDF-C8EF-4493-AA2B-08CCF86FF208}" destId="{C1A148E1-6ECA-4D9E-BDED-3AEE3A265A6E}" srcOrd="0" destOrd="0" presId="urn:microsoft.com/office/officeart/2009/3/layout/BlockDescendingList"/>
    <dgm:cxn modelId="{6872E0E7-5265-484D-A395-44A0843D8E44}" type="presOf" srcId="{CD765464-0DDA-48CA-BC43-EF222EC2FF19}" destId="{78C2BE47-8B5E-4676-819B-426FCEA75991}" srcOrd="1" destOrd="0" presId="urn:microsoft.com/office/officeart/2009/3/layout/BlockDescendingList"/>
    <dgm:cxn modelId="{AD046C04-7472-4817-A9F7-44348EB694E1}" type="presOf" srcId="{CD765464-0DDA-48CA-BC43-EF222EC2FF19}" destId="{EB2905DB-D0BE-44E7-A176-2C8D59672658}" srcOrd="0" destOrd="0" presId="urn:microsoft.com/office/officeart/2009/3/layout/BlockDescendingList"/>
    <dgm:cxn modelId="{04E0986F-6835-4989-899A-DCC0750C40CA}" type="presOf" srcId="{B9BCD231-A5B8-4CA5-A830-6562A33AF0BE}" destId="{81DCD8DC-984F-4AE9-BDDB-15CC984310ED}" srcOrd="1" destOrd="0" presId="urn:microsoft.com/office/officeart/2009/3/layout/BlockDescendingList"/>
    <dgm:cxn modelId="{A3F9DBC7-8846-4D01-8175-3782CB9C40C9}" srcId="{09491389-51DB-4AF9-97B3-969596CA9D02}" destId="{EBFB503E-7A6D-4B7D-A12D-AFE13124F6BD}" srcOrd="2" destOrd="0" parTransId="{F91820FD-31D4-45BB-B3F1-7D6EF4E726A4}" sibTransId="{66C19BED-93AB-406A-B2BE-5B181C53C574}"/>
    <dgm:cxn modelId="{73A65839-621B-4A61-BDFE-61BBFBC8E092}" type="presOf" srcId="{92A4A8CF-96E4-4BA0-8A82-C5D2CA06BD50}" destId="{E038160D-4BE3-4EB9-BDA3-800F43878926}" srcOrd="0" destOrd="2" presId="urn:microsoft.com/office/officeart/2009/3/layout/BlockDescendingList"/>
    <dgm:cxn modelId="{4BA6359B-8462-4F19-A7A4-4EE3B219179D}" srcId="{B9BCD231-A5B8-4CA5-A830-6562A33AF0BE}" destId="{16E7FB93-972D-42AC-8C83-592C08299367}" srcOrd="1" destOrd="0" parTransId="{7E1B954B-85E1-40DF-AA0C-3952EED4062E}" sibTransId="{C29377C2-B86D-48F4-96F0-AE6A86DBDB6E}"/>
    <dgm:cxn modelId="{66DA7766-96EC-4DE0-9B56-B603FAB35F55}" type="presOf" srcId="{FE7044FB-3FFA-4832-B4E6-49B449A80085}" destId="{E038160D-4BE3-4EB9-BDA3-800F43878926}" srcOrd="0" destOrd="0" presId="urn:microsoft.com/office/officeart/2009/3/layout/BlockDescendingList"/>
    <dgm:cxn modelId="{D5D7DAD9-CE5E-4A8D-A8FB-00AAC33E14CA}" srcId="{CD765464-0DDA-48CA-BC43-EF222EC2FF19}" destId="{832D4290-0CA8-4349-9883-BFDC4E326CB7}" srcOrd="0" destOrd="0" parTransId="{F77A03BA-1E05-4908-BE03-8C713A2A1398}" sibTransId="{0B9D49FF-2C69-4536-A902-0B67FDBA577C}"/>
    <dgm:cxn modelId="{51105DD1-1AC9-4847-9337-02457EFFFBFA}" type="presOf" srcId="{23B07373-6E77-4515-86F8-915C86B681A3}" destId="{5189C797-8318-444D-AC42-C9E1E2811A1E}" srcOrd="0" destOrd="1" presId="urn:microsoft.com/office/officeart/2009/3/layout/BlockDescendingList"/>
    <dgm:cxn modelId="{197BDE26-B109-43B4-A5C5-F2A3C9332E54}" srcId="{04B12F7A-1268-4A0B-9531-3A6BE7C33681}" destId="{F303EFDF-C8EF-4493-AA2B-08CCF86FF208}" srcOrd="0" destOrd="0" parTransId="{B7304355-50D3-490A-94DD-CE3204051CF3}" sibTransId="{3213AE4E-69F6-4FE0-877D-9B8622EE83C0}"/>
    <dgm:cxn modelId="{64DD38ED-4D68-46C1-AF42-F1713DB6F728}" srcId="{CD765464-0DDA-48CA-BC43-EF222EC2FF19}" destId="{23B07373-6E77-4515-86F8-915C86B681A3}" srcOrd="1" destOrd="0" parTransId="{B168310C-7746-49AD-8F79-145093C3BA93}" sibTransId="{6EFFAD5A-F48E-4EF2-BF7D-404ED58472F4}"/>
    <dgm:cxn modelId="{2E7499BA-4583-4A2E-8F04-08DC2401700D}" srcId="{B9BCD231-A5B8-4CA5-A830-6562A33AF0BE}" destId="{92A4A8CF-96E4-4BA0-8A82-C5D2CA06BD50}" srcOrd="2" destOrd="0" parTransId="{4F61F1D9-342A-478A-9006-51317622EE23}" sibTransId="{8AD1A204-3C4F-4757-9D0C-DB1E70E029FC}"/>
    <dgm:cxn modelId="{8D13FBFA-4A39-41A7-8DDA-F1AB026BD0F8}" srcId="{EBFB503E-7A6D-4B7D-A12D-AFE13124F6BD}" destId="{4B58B28D-A635-4F18-B920-1B16C7589CA2}" srcOrd="0" destOrd="0" parTransId="{C90FC37E-D71B-444F-B02F-4F9D6686BB92}" sibTransId="{E469CC28-5F07-4A25-9EE5-E4AB781E3907}"/>
    <dgm:cxn modelId="{CCE7D9B9-0875-4E93-B956-F0AED3C74EE9}" srcId="{09491389-51DB-4AF9-97B3-969596CA9D02}" destId="{04B12F7A-1268-4A0B-9531-3A6BE7C33681}" srcOrd="3" destOrd="0" parTransId="{E76D2FEB-D626-4BC3-A885-71752E320DD4}" sibTransId="{F9E28F4E-2996-4CEB-9BB9-8500ABCE9D5F}"/>
    <dgm:cxn modelId="{4D0000FB-1610-4D75-AC23-5D8E00DFB34C}" type="presOf" srcId="{04B12F7A-1268-4A0B-9531-3A6BE7C33681}" destId="{CB0F56AE-13EC-41AB-9900-98531D0D2002}" srcOrd="1" destOrd="0" presId="urn:microsoft.com/office/officeart/2009/3/layout/BlockDescendingList"/>
    <dgm:cxn modelId="{719E4FAE-9729-41BF-8331-3CCF9DA53C5C}" srcId="{09491389-51DB-4AF9-97B3-969596CA9D02}" destId="{CD765464-0DDA-48CA-BC43-EF222EC2FF19}" srcOrd="0" destOrd="0" parTransId="{E1F2A526-A658-4232-8D36-0E00C686C2F0}" sibTransId="{5EA41213-0836-4C76-943D-B661F6DC73E3}"/>
    <dgm:cxn modelId="{5BF69DD2-FFBA-4058-9DB0-4D8472ED2AAB}" type="presParOf" srcId="{33BE15EC-B7CA-4EF3-8E7C-7B3570CEFB8D}" destId="{EB2905DB-D0BE-44E7-A176-2C8D59672658}" srcOrd="0" destOrd="0" presId="urn:microsoft.com/office/officeart/2009/3/layout/BlockDescendingList"/>
    <dgm:cxn modelId="{2A2AC196-B4D4-4F02-BF40-E430BD5A431B}" type="presParOf" srcId="{33BE15EC-B7CA-4EF3-8E7C-7B3570CEFB8D}" destId="{5189C797-8318-444D-AC42-C9E1E2811A1E}" srcOrd="1" destOrd="0" presId="urn:microsoft.com/office/officeart/2009/3/layout/BlockDescendingList"/>
    <dgm:cxn modelId="{85D2378B-8F00-4C01-94C2-6C1693135F3F}" type="presParOf" srcId="{33BE15EC-B7CA-4EF3-8E7C-7B3570CEFB8D}" destId="{51072711-FB90-4AA6-AFCF-711CB46B905E}" srcOrd="2" destOrd="0" presId="urn:microsoft.com/office/officeart/2009/3/layout/BlockDescendingList"/>
    <dgm:cxn modelId="{87AE6133-3EEE-4F31-8748-462D4F9968E6}" type="presParOf" srcId="{51072711-FB90-4AA6-AFCF-711CB46B905E}" destId="{78C2BE47-8B5E-4676-819B-426FCEA75991}" srcOrd="0" destOrd="0" presId="urn:microsoft.com/office/officeart/2009/3/layout/BlockDescendingList"/>
    <dgm:cxn modelId="{962F5FCE-80E6-4B5F-B373-CAA1FC62859E}" type="presParOf" srcId="{33BE15EC-B7CA-4EF3-8E7C-7B3570CEFB8D}" destId="{FBF17917-C807-4CD2-A68F-EEBF6D2FA579}" srcOrd="3" destOrd="0" presId="urn:microsoft.com/office/officeart/2009/3/layout/BlockDescendingList"/>
    <dgm:cxn modelId="{BF759408-81EE-40C3-AE48-FD254CC961DB}" type="presParOf" srcId="{33BE15EC-B7CA-4EF3-8E7C-7B3570CEFB8D}" destId="{E038160D-4BE3-4EB9-BDA3-800F43878926}" srcOrd="4" destOrd="0" presId="urn:microsoft.com/office/officeart/2009/3/layout/BlockDescendingList"/>
    <dgm:cxn modelId="{877B957E-65D1-40DF-93A8-52D43CA8E674}" type="presParOf" srcId="{33BE15EC-B7CA-4EF3-8E7C-7B3570CEFB8D}" destId="{03BB1A7D-F8EC-49CC-A035-8631B7F1C836}" srcOrd="5" destOrd="0" presId="urn:microsoft.com/office/officeart/2009/3/layout/BlockDescendingList"/>
    <dgm:cxn modelId="{8AF8D576-95B7-47D2-B07C-7825F5019D90}" type="presParOf" srcId="{03BB1A7D-F8EC-49CC-A035-8631B7F1C836}" destId="{81DCD8DC-984F-4AE9-BDDB-15CC984310ED}" srcOrd="0" destOrd="0" presId="urn:microsoft.com/office/officeart/2009/3/layout/BlockDescendingList"/>
    <dgm:cxn modelId="{B34D9017-E7B3-4505-8E75-3DFFE507EEC9}" type="presParOf" srcId="{33BE15EC-B7CA-4EF3-8E7C-7B3570CEFB8D}" destId="{D44F69D0-D7BD-4B80-976A-AFE6C6BEEB53}" srcOrd="6" destOrd="0" presId="urn:microsoft.com/office/officeart/2009/3/layout/BlockDescendingList"/>
    <dgm:cxn modelId="{7E577CE3-0250-46E2-A6FE-23397B770563}" type="presParOf" srcId="{33BE15EC-B7CA-4EF3-8E7C-7B3570CEFB8D}" destId="{FDC94189-4A73-485C-A75E-DCDE34D7A0AE}" srcOrd="7" destOrd="0" presId="urn:microsoft.com/office/officeart/2009/3/layout/BlockDescendingList"/>
    <dgm:cxn modelId="{551E6873-07F4-41A5-AFCD-CB960E7DC0D7}" type="presParOf" srcId="{33BE15EC-B7CA-4EF3-8E7C-7B3570CEFB8D}" destId="{CBDDF37A-3E6F-4C9D-B6A6-EE1411F5A4D0}" srcOrd="8" destOrd="0" presId="urn:microsoft.com/office/officeart/2009/3/layout/BlockDescendingList"/>
    <dgm:cxn modelId="{C81EED3C-44DE-4474-BF3E-075AAABB4F0D}" type="presParOf" srcId="{CBDDF37A-3E6F-4C9D-B6A6-EE1411F5A4D0}" destId="{B256CB87-687F-400B-AEB9-B92CC3C51542}" srcOrd="0" destOrd="0" presId="urn:microsoft.com/office/officeart/2009/3/layout/BlockDescendingList"/>
    <dgm:cxn modelId="{46B97FFC-1E9F-48A7-9005-3043C4AB29C7}" type="presParOf" srcId="{33BE15EC-B7CA-4EF3-8E7C-7B3570CEFB8D}" destId="{7EF48782-ACAE-47D6-8864-5E10BA6EECF5}" srcOrd="9" destOrd="0" presId="urn:microsoft.com/office/officeart/2009/3/layout/BlockDescendingList"/>
    <dgm:cxn modelId="{5D171CAC-FEDB-4B4A-880D-4422C863AF2E}" type="presParOf" srcId="{33BE15EC-B7CA-4EF3-8E7C-7B3570CEFB8D}" destId="{C1A148E1-6ECA-4D9E-BDED-3AEE3A265A6E}" srcOrd="10" destOrd="0" presId="urn:microsoft.com/office/officeart/2009/3/layout/BlockDescendingList"/>
    <dgm:cxn modelId="{DC80E486-EDAE-471F-B420-F32D56850865}" type="presParOf" srcId="{33BE15EC-B7CA-4EF3-8E7C-7B3570CEFB8D}" destId="{A4837A18-ADE4-48A1-AC40-2C1CFE89D3C2}" srcOrd="11" destOrd="0" presId="urn:microsoft.com/office/officeart/2009/3/layout/BlockDescendingList"/>
    <dgm:cxn modelId="{485C3EE2-2452-4BCD-89D3-30955B735FF3}" type="presParOf" srcId="{A4837A18-ADE4-48A1-AC40-2C1CFE89D3C2}" destId="{CB0F56AE-13EC-41AB-9900-98531D0D200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A15D4-07B6-4A29-8562-A7822C1EBAF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106FE6B-2020-4379-AB09-09884152C46F}">
      <dgm:prSet phldrT="[Text]"/>
      <dgm:spPr/>
      <dgm:t>
        <a:bodyPr/>
        <a:lstStyle/>
        <a:p>
          <a:r>
            <a:rPr lang="en-US" dirty="0"/>
            <a:t>Schools capture data</a:t>
          </a:r>
          <a:endParaRPr lang="en-ZA" dirty="0"/>
        </a:p>
      </dgm:t>
    </dgm:pt>
    <dgm:pt modelId="{1B066A3D-234B-44A2-A62F-97083F5860D2}" type="parTrans" cxnId="{AE2416DE-8E29-4806-9577-88F7DB635119}">
      <dgm:prSet/>
      <dgm:spPr/>
      <dgm:t>
        <a:bodyPr/>
        <a:lstStyle/>
        <a:p>
          <a:endParaRPr lang="en-ZA"/>
        </a:p>
      </dgm:t>
    </dgm:pt>
    <dgm:pt modelId="{BD451849-61FD-4B66-B000-4B1BF969D69B}" type="sibTrans" cxnId="{AE2416DE-8E29-4806-9577-88F7DB635119}">
      <dgm:prSet/>
      <dgm:spPr/>
      <dgm:t>
        <a:bodyPr/>
        <a:lstStyle/>
        <a:p>
          <a:endParaRPr lang="en-ZA"/>
        </a:p>
      </dgm:t>
    </dgm:pt>
    <dgm:pt modelId="{074ABDA7-6D57-459E-855B-1461D8147618}">
      <dgm:prSet phldrT="[Text]"/>
      <dgm:spPr/>
      <dgm:t>
        <a:bodyPr/>
        <a:lstStyle/>
        <a:p>
          <a:r>
            <a:rPr lang="en-US" dirty="0"/>
            <a:t>Principal validates via sign-off</a:t>
          </a:r>
          <a:endParaRPr lang="en-ZA" dirty="0"/>
        </a:p>
      </dgm:t>
    </dgm:pt>
    <dgm:pt modelId="{48E5DF87-FB7D-47DF-B120-755152143F50}" type="parTrans" cxnId="{994D09D2-1538-420F-8B0B-41B64BAF8A97}">
      <dgm:prSet/>
      <dgm:spPr/>
      <dgm:t>
        <a:bodyPr/>
        <a:lstStyle/>
        <a:p>
          <a:endParaRPr lang="en-ZA"/>
        </a:p>
      </dgm:t>
    </dgm:pt>
    <dgm:pt modelId="{F8C87EB1-9DEE-4D24-A8FF-99506DF567E6}" type="sibTrans" cxnId="{994D09D2-1538-420F-8B0B-41B64BAF8A97}">
      <dgm:prSet/>
      <dgm:spPr/>
      <dgm:t>
        <a:bodyPr/>
        <a:lstStyle/>
        <a:p>
          <a:endParaRPr lang="en-ZA"/>
        </a:p>
      </dgm:t>
    </dgm:pt>
    <dgm:pt modelId="{01EF094C-5218-4204-A087-0E5ABBE08F3D}">
      <dgm:prSet phldrT="[Text]"/>
      <dgm:spPr/>
      <dgm:t>
        <a:bodyPr/>
        <a:lstStyle/>
        <a:p>
          <a:r>
            <a:rPr lang="en-US" dirty="0"/>
            <a:t>CM validates via sign-off</a:t>
          </a:r>
          <a:endParaRPr lang="en-ZA" dirty="0"/>
        </a:p>
      </dgm:t>
    </dgm:pt>
    <dgm:pt modelId="{F8CE603E-5AC3-47B5-8FF0-DD3EA8FB1C37}" type="parTrans" cxnId="{2C3C59C5-49EF-491C-948C-4BFB4BFAB22C}">
      <dgm:prSet/>
      <dgm:spPr/>
      <dgm:t>
        <a:bodyPr/>
        <a:lstStyle/>
        <a:p>
          <a:endParaRPr lang="en-ZA"/>
        </a:p>
      </dgm:t>
    </dgm:pt>
    <dgm:pt modelId="{87A8725B-45FE-4FE0-B5E1-3A25485C2237}" type="sibTrans" cxnId="{2C3C59C5-49EF-491C-948C-4BFB4BFAB22C}">
      <dgm:prSet/>
      <dgm:spPr/>
      <dgm:t>
        <a:bodyPr/>
        <a:lstStyle/>
        <a:p>
          <a:endParaRPr lang="en-ZA"/>
        </a:p>
      </dgm:t>
    </dgm:pt>
    <dgm:pt modelId="{FF07B12D-BCD1-4220-8E81-DB27EF12AD12}">
      <dgm:prSet phldrT="[Text]"/>
      <dgm:spPr/>
      <dgm:t>
        <a:bodyPr/>
        <a:lstStyle/>
        <a:p>
          <a:r>
            <a:rPr lang="en-US" dirty="0"/>
            <a:t>Data validation rules via system and KM unit</a:t>
          </a:r>
          <a:endParaRPr lang="en-ZA" dirty="0"/>
        </a:p>
      </dgm:t>
    </dgm:pt>
    <dgm:pt modelId="{7746A2EA-FF8C-4838-B656-89FACB9091B5}" type="parTrans" cxnId="{2C8890B0-0289-4B2A-A8D2-9C74EC06FD7C}">
      <dgm:prSet/>
      <dgm:spPr/>
      <dgm:t>
        <a:bodyPr/>
        <a:lstStyle/>
        <a:p>
          <a:endParaRPr lang="en-ZA"/>
        </a:p>
      </dgm:t>
    </dgm:pt>
    <dgm:pt modelId="{1D0675AC-BAC6-460B-AF53-83B570925931}" type="sibTrans" cxnId="{2C8890B0-0289-4B2A-A8D2-9C74EC06FD7C}">
      <dgm:prSet/>
      <dgm:spPr/>
      <dgm:t>
        <a:bodyPr/>
        <a:lstStyle/>
        <a:p>
          <a:endParaRPr lang="en-ZA"/>
        </a:p>
      </dgm:t>
    </dgm:pt>
    <dgm:pt modelId="{A92F8CDF-C633-4948-995F-877D86D879BF}">
      <dgm:prSet phldrT="[Text]"/>
      <dgm:spPr/>
      <dgm:t>
        <a:bodyPr/>
        <a:lstStyle/>
        <a:p>
          <a:r>
            <a:rPr lang="en-US" dirty="0"/>
            <a:t>Data presented to HoD for ratification</a:t>
          </a:r>
          <a:endParaRPr lang="en-ZA" dirty="0"/>
        </a:p>
      </dgm:t>
    </dgm:pt>
    <dgm:pt modelId="{7644582A-EB65-4FFF-9EC6-4FC5B4E1B491}" type="parTrans" cxnId="{553C507C-2B32-445C-BAEE-827DB7535233}">
      <dgm:prSet/>
      <dgm:spPr/>
      <dgm:t>
        <a:bodyPr/>
        <a:lstStyle/>
        <a:p>
          <a:endParaRPr lang="en-ZA"/>
        </a:p>
      </dgm:t>
    </dgm:pt>
    <dgm:pt modelId="{964F0A15-C798-42FE-B9DB-1843AF58FCF2}" type="sibTrans" cxnId="{553C507C-2B32-445C-BAEE-827DB7535233}">
      <dgm:prSet/>
      <dgm:spPr/>
      <dgm:t>
        <a:bodyPr/>
        <a:lstStyle/>
        <a:p>
          <a:endParaRPr lang="en-ZA"/>
        </a:p>
      </dgm:t>
    </dgm:pt>
    <dgm:pt modelId="{913296E2-C1DC-442F-A974-94A6442F0859}">
      <dgm:prSet phldrT="[Text]"/>
      <dgm:spPr/>
      <dgm:t>
        <a:bodyPr/>
        <a:lstStyle/>
        <a:p>
          <a:r>
            <a:rPr lang="en-US" dirty="0"/>
            <a:t>Education Data Quality Audit (Bi-Annually)</a:t>
          </a:r>
          <a:endParaRPr lang="en-ZA" dirty="0"/>
        </a:p>
      </dgm:t>
    </dgm:pt>
    <dgm:pt modelId="{522F7DA8-F361-47BF-AC4A-35C2CBA01752}" type="parTrans" cxnId="{1330456A-96AC-421C-9937-4D410E2D5B1C}">
      <dgm:prSet/>
      <dgm:spPr/>
      <dgm:t>
        <a:bodyPr/>
        <a:lstStyle/>
        <a:p>
          <a:endParaRPr lang="en-ZA"/>
        </a:p>
      </dgm:t>
    </dgm:pt>
    <dgm:pt modelId="{9E48EC2C-2F4D-4B23-8C83-6199EE974DFA}" type="sibTrans" cxnId="{1330456A-96AC-421C-9937-4D410E2D5B1C}">
      <dgm:prSet/>
      <dgm:spPr/>
      <dgm:t>
        <a:bodyPr/>
        <a:lstStyle/>
        <a:p>
          <a:endParaRPr lang="en-ZA"/>
        </a:p>
      </dgm:t>
    </dgm:pt>
    <dgm:pt modelId="{73221469-CCF1-4863-BA21-4EF77816430E}" type="pres">
      <dgm:prSet presAssocID="{EF5A15D4-07B6-4A29-8562-A7822C1EBAF1}" presName="CompostProcess" presStyleCnt="0">
        <dgm:presLayoutVars>
          <dgm:dir/>
          <dgm:resizeHandles val="exact"/>
        </dgm:presLayoutVars>
      </dgm:prSet>
      <dgm:spPr/>
    </dgm:pt>
    <dgm:pt modelId="{37477E05-E983-4B43-9B62-3AF4C79A65D4}" type="pres">
      <dgm:prSet presAssocID="{EF5A15D4-07B6-4A29-8562-A7822C1EBAF1}" presName="arrow" presStyleLbl="bgShp" presStyleIdx="0" presStyleCnt="1"/>
      <dgm:spPr/>
    </dgm:pt>
    <dgm:pt modelId="{C2DF6130-D2E1-4943-BF40-BBB421FD9663}" type="pres">
      <dgm:prSet presAssocID="{EF5A15D4-07B6-4A29-8562-A7822C1EBAF1}" presName="linearProcess" presStyleCnt="0"/>
      <dgm:spPr/>
    </dgm:pt>
    <dgm:pt modelId="{9D6FF94F-79D3-47C5-BEC0-45D6B6EE141B}" type="pres">
      <dgm:prSet presAssocID="{A106FE6B-2020-4379-AB09-09884152C46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A65C4A-39CA-4A74-8735-87D75681C76A}" type="pres">
      <dgm:prSet presAssocID="{BD451849-61FD-4B66-B000-4B1BF969D69B}" presName="sibTrans" presStyleCnt="0"/>
      <dgm:spPr/>
    </dgm:pt>
    <dgm:pt modelId="{79B2BD87-285A-4000-9A77-6ACE62D391E5}" type="pres">
      <dgm:prSet presAssocID="{074ABDA7-6D57-459E-855B-1461D814761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D908C5-886C-4245-A1A7-C14778A6C5D9}" type="pres">
      <dgm:prSet presAssocID="{F8C87EB1-9DEE-4D24-A8FF-99506DF567E6}" presName="sibTrans" presStyleCnt="0"/>
      <dgm:spPr/>
    </dgm:pt>
    <dgm:pt modelId="{A90EEBAB-B6D8-426A-866A-F191A54B404E}" type="pres">
      <dgm:prSet presAssocID="{01EF094C-5218-4204-A087-0E5ABBE08F3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1D1AE2-96E5-4030-9171-9319011EE944}" type="pres">
      <dgm:prSet presAssocID="{87A8725B-45FE-4FE0-B5E1-3A25485C2237}" presName="sibTrans" presStyleCnt="0"/>
      <dgm:spPr/>
    </dgm:pt>
    <dgm:pt modelId="{F29ED67C-A69D-47B6-86F6-EF9E48B7A12C}" type="pres">
      <dgm:prSet presAssocID="{FF07B12D-BCD1-4220-8E81-DB27EF12AD1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7DF4D4-215E-40AF-B53E-88B5F8F1B1A9}" type="pres">
      <dgm:prSet presAssocID="{1D0675AC-BAC6-460B-AF53-83B570925931}" presName="sibTrans" presStyleCnt="0"/>
      <dgm:spPr/>
    </dgm:pt>
    <dgm:pt modelId="{07313B7C-BC64-4E8A-8847-A20E0CA21D82}" type="pres">
      <dgm:prSet presAssocID="{A92F8CDF-C633-4948-995F-877D86D879B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CD8E14-02D9-4069-ADD9-C6C11135B274}" type="pres">
      <dgm:prSet presAssocID="{964F0A15-C798-42FE-B9DB-1843AF58FCF2}" presName="sibTrans" presStyleCnt="0"/>
      <dgm:spPr/>
    </dgm:pt>
    <dgm:pt modelId="{8CB859D8-031D-4791-B3FC-3CD1B4FEE6B9}" type="pres">
      <dgm:prSet presAssocID="{913296E2-C1DC-442F-A974-94A6442F085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C3C59C5-49EF-491C-948C-4BFB4BFAB22C}" srcId="{EF5A15D4-07B6-4A29-8562-A7822C1EBAF1}" destId="{01EF094C-5218-4204-A087-0E5ABBE08F3D}" srcOrd="2" destOrd="0" parTransId="{F8CE603E-5AC3-47B5-8FF0-DD3EA8FB1C37}" sibTransId="{87A8725B-45FE-4FE0-B5E1-3A25485C2237}"/>
    <dgm:cxn modelId="{553C507C-2B32-445C-BAEE-827DB7535233}" srcId="{EF5A15D4-07B6-4A29-8562-A7822C1EBAF1}" destId="{A92F8CDF-C633-4948-995F-877D86D879BF}" srcOrd="4" destOrd="0" parTransId="{7644582A-EB65-4FFF-9EC6-4FC5B4E1B491}" sibTransId="{964F0A15-C798-42FE-B9DB-1843AF58FCF2}"/>
    <dgm:cxn modelId="{1C78DD6E-C9FE-42D3-B0DF-6698D79B7E9C}" type="presOf" srcId="{913296E2-C1DC-442F-A974-94A6442F0859}" destId="{8CB859D8-031D-4791-B3FC-3CD1B4FEE6B9}" srcOrd="0" destOrd="0" presId="urn:microsoft.com/office/officeart/2005/8/layout/hProcess9"/>
    <dgm:cxn modelId="{BD19A987-67F2-4412-8715-118A94230319}" type="presOf" srcId="{EF5A15D4-07B6-4A29-8562-A7822C1EBAF1}" destId="{73221469-CCF1-4863-BA21-4EF77816430E}" srcOrd="0" destOrd="0" presId="urn:microsoft.com/office/officeart/2005/8/layout/hProcess9"/>
    <dgm:cxn modelId="{2C8890B0-0289-4B2A-A8D2-9C74EC06FD7C}" srcId="{EF5A15D4-07B6-4A29-8562-A7822C1EBAF1}" destId="{FF07B12D-BCD1-4220-8E81-DB27EF12AD12}" srcOrd="3" destOrd="0" parTransId="{7746A2EA-FF8C-4838-B656-89FACB9091B5}" sibTransId="{1D0675AC-BAC6-460B-AF53-83B570925931}"/>
    <dgm:cxn modelId="{ADC248D0-AF22-48E9-B61F-511EBC989294}" type="presOf" srcId="{A92F8CDF-C633-4948-995F-877D86D879BF}" destId="{07313B7C-BC64-4E8A-8847-A20E0CA21D82}" srcOrd="0" destOrd="0" presId="urn:microsoft.com/office/officeart/2005/8/layout/hProcess9"/>
    <dgm:cxn modelId="{AE2416DE-8E29-4806-9577-88F7DB635119}" srcId="{EF5A15D4-07B6-4A29-8562-A7822C1EBAF1}" destId="{A106FE6B-2020-4379-AB09-09884152C46F}" srcOrd="0" destOrd="0" parTransId="{1B066A3D-234B-44A2-A62F-97083F5860D2}" sibTransId="{BD451849-61FD-4B66-B000-4B1BF969D69B}"/>
    <dgm:cxn modelId="{3737A734-13BF-4B60-B0A4-C744267074D7}" type="presOf" srcId="{FF07B12D-BCD1-4220-8E81-DB27EF12AD12}" destId="{F29ED67C-A69D-47B6-86F6-EF9E48B7A12C}" srcOrd="0" destOrd="0" presId="urn:microsoft.com/office/officeart/2005/8/layout/hProcess9"/>
    <dgm:cxn modelId="{9262BF31-7D39-4D9C-A3F3-FEE377A6BCF7}" type="presOf" srcId="{074ABDA7-6D57-459E-855B-1461D8147618}" destId="{79B2BD87-285A-4000-9A77-6ACE62D391E5}" srcOrd="0" destOrd="0" presId="urn:microsoft.com/office/officeart/2005/8/layout/hProcess9"/>
    <dgm:cxn modelId="{994D09D2-1538-420F-8B0B-41B64BAF8A97}" srcId="{EF5A15D4-07B6-4A29-8562-A7822C1EBAF1}" destId="{074ABDA7-6D57-459E-855B-1461D8147618}" srcOrd="1" destOrd="0" parTransId="{48E5DF87-FB7D-47DF-B120-755152143F50}" sibTransId="{F8C87EB1-9DEE-4D24-A8FF-99506DF567E6}"/>
    <dgm:cxn modelId="{2107CBDD-FBFE-4B81-A4EA-F2EE288BA5DA}" type="presOf" srcId="{A106FE6B-2020-4379-AB09-09884152C46F}" destId="{9D6FF94F-79D3-47C5-BEC0-45D6B6EE141B}" srcOrd="0" destOrd="0" presId="urn:microsoft.com/office/officeart/2005/8/layout/hProcess9"/>
    <dgm:cxn modelId="{1330456A-96AC-421C-9937-4D410E2D5B1C}" srcId="{EF5A15D4-07B6-4A29-8562-A7822C1EBAF1}" destId="{913296E2-C1DC-442F-A974-94A6442F0859}" srcOrd="5" destOrd="0" parTransId="{522F7DA8-F361-47BF-AC4A-35C2CBA01752}" sibTransId="{9E48EC2C-2F4D-4B23-8C83-6199EE974DFA}"/>
    <dgm:cxn modelId="{A90FDD14-D873-4D6C-9014-4A40462B12BA}" type="presOf" srcId="{01EF094C-5218-4204-A087-0E5ABBE08F3D}" destId="{A90EEBAB-B6D8-426A-866A-F191A54B404E}" srcOrd="0" destOrd="0" presId="urn:microsoft.com/office/officeart/2005/8/layout/hProcess9"/>
    <dgm:cxn modelId="{7A71F521-A09B-4358-8D6F-0F364BDE4805}" type="presParOf" srcId="{73221469-CCF1-4863-BA21-4EF77816430E}" destId="{37477E05-E983-4B43-9B62-3AF4C79A65D4}" srcOrd="0" destOrd="0" presId="urn:microsoft.com/office/officeart/2005/8/layout/hProcess9"/>
    <dgm:cxn modelId="{8CA11A58-DD21-466B-9936-6565E6689DEB}" type="presParOf" srcId="{73221469-CCF1-4863-BA21-4EF77816430E}" destId="{C2DF6130-D2E1-4943-BF40-BBB421FD9663}" srcOrd="1" destOrd="0" presId="urn:microsoft.com/office/officeart/2005/8/layout/hProcess9"/>
    <dgm:cxn modelId="{035F8608-9455-44EC-B92F-2C0007B9CC00}" type="presParOf" srcId="{C2DF6130-D2E1-4943-BF40-BBB421FD9663}" destId="{9D6FF94F-79D3-47C5-BEC0-45D6B6EE141B}" srcOrd="0" destOrd="0" presId="urn:microsoft.com/office/officeart/2005/8/layout/hProcess9"/>
    <dgm:cxn modelId="{B2175DF8-0AC4-4479-A84B-36495C4F610A}" type="presParOf" srcId="{C2DF6130-D2E1-4943-BF40-BBB421FD9663}" destId="{59A65C4A-39CA-4A74-8735-87D75681C76A}" srcOrd="1" destOrd="0" presId="urn:microsoft.com/office/officeart/2005/8/layout/hProcess9"/>
    <dgm:cxn modelId="{15956C90-31CD-43F8-8B32-F8A38472AF4D}" type="presParOf" srcId="{C2DF6130-D2E1-4943-BF40-BBB421FD9663}" destId="{79B2BD87-285A-4000-9A77-6ACE62D391E5}" srcOrd="2" destOrd="0" presId="urn:microsoft.com/office/officeart/2005/8/layout/hProcess9"/>
    <dgm:cxn modelId="{DD4B5C9E-DA4A-4A20-83F7-A74D5BBBCE9E}" type="presParOf" srcId="{C2DF6130-D2E1-4943-BF40-BBB421FD9663}" destId="{2DD908C5-886C-4245-A1A7-C14778A6C5D9}" srcOrd="3" destOrd="0" presId="urn:microsoft.com/office/officeart/2005/8/layout/hProcess9"/>
    <dgm:cxn modelId="{A1DA8B8F-9A6B-4979-8CFE-D7F97A49B603}" type="presParOf" srcId="{C2DF6130-D2E1-4943-BF40-BBB421FD9663}" destId="{A90EEBAB-B6D8-426A-866A-F191A54B404E}" srcOrd="4" destOrd="0" presId="urn:microsoft.com/office/officeart/2005/8/layout/hProcess9"/>
    <dgm:cxn modelId="{D1AC65FF-5AD9-4015-9FC3-8C4755713000}" type="presParOf" srcId="{C2DF6130-D2E1-4943-BF40-BBB421FD9663}" destId="{AE1D1AE2-96E5-4030-9171-9319011EE944}" srcOrd="5" destOrd="0" presId="urn:microsoft.com/office/officeart/2005/8/layout/hProcess9"/>
    <dgm:cxn modelId="{4084D8E2-D7FA-403D-B657-4F7B93C49FFD}" type="presParOf" srcId="{C2DF6130-D2E1-4943-BF40-BBB421FD9663}" destId="{F29ED67C-A69D-47B6-86F6-EF9E48B7A12C}" srcOrd="6" destOrd="0" presId="urn:microsoft.com/office/officeart/2005/8/layout/hProcess9"/>
    <dgm:cxn modelId="{929FDA74-2510-4ECC-A025-31EC8EC4EAF6}" type="presParOf" srcId="{C2DF6130-D2E1-4943-BF40-BBB421FD9663}" destId="{4C7DF4D4-215E-40AF-B53E-88B5F8F1B1A9}" srcOrd="7" destOrd="0" presId="urn:microsoft.com/office/officeart/2005/8/layout/hProcess9"/>
    <dgm:cxn modelId="{9DEA904B-D340-4A86-8EC1-4E169FEDADB0}" type="presParOf" srcId="{C2DF6130-D2E1-4943-BF40-BBB421FD9663}" destId="{07313B7C-BC64-4E8A-8847-A20E0CA21D82}" srcOrd="8" destOrd="0" presId="urn:microsoft.com/office/officeart/2005/8/layout/hProcess9"/>
    <dgm:cxn modelId="{5A6A8ED6-31CD-4057-A8FC-A9766C37969C}" type="presParOf" srcId="{C2DF6130-D2E1-4943-BF40-BBB421FD9663}" destId="{52CD8E14-02D9-4069-ADD9-C6C11135B274}" srcOrd="9" destOrd="0" presId="urn:microsoft.com/office/officeart/2005/8/layout/hProcess9"/>
    <dgm:cxn modelId="{9309ED58-8381-4A03-A566-0A83B6E194F8}" type="presParOf" srcId="{C2DF6130-D2E1-4943-BF40-BBB421FD9663}" destId="{8CB859D8-031D-4791-B3FC-3CD1B4FEE6B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ED19F-2417-4580-A938-A963F99F80F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395A12B5-43F7-46F1-8963-D3F9CA12A859}">
      <dgm:prSet phldrT="[Text]"/>
      <dgm:spPr/>
      <dgm:t>
        <a:bodyPr/>
        <a:lstStyle/>
        <a:p>
          <a:r>
            <a:rPr lang="en-US" dirty="0"/>
            <a:t>Digital Transformation</a:t>
          </a:r>
          <a:endParaRPr lang="en-ZA" dirty="0"/>
        </a:p>
      </dgm:t>
    </dgm:pt>
    <dgm:pt modelId="{AB9D4369-EC64-48BD-B71C-33E452D8640C}" type="parTrans" cxnId="{BB4FF176-8EF4-4EC0-AEB6-444600D91B2A}">
      <dgm:prSet/>
      <dgm:spPr/>
      <dgm:t>
        <a:bodyPr/>
        <a:lstStyle/>
        <a:p>
          <a:endParaRPr lang="en-ZA"/>
        </a:p>
      </dgm:t>
    </dgm:pt>
    <dgm:pt modelId="{BE73D7DD-80C8-4C75-AC8D-C0133A718E37}" type="sibTrans" cxnId="{BB4FF176-8EF4-4EC0-AEB6-444600D91B2A}">
      <dgm:prSet/>
      <dgm:spPr/>
      <dgm:t>
        <a:bodyPr/>
        <a:lstStyle/>
        <a:p>
          <a:endParaRPr lang="en-ZA"/>
        </a:p>
      </dgm:t>
    </dgm:pt>
    <dgm:pt modelId="{29D4B994-E3A1-47FF-892A-FC67B614E208}">
      <dgm:prSet phldrT="[Text]"/>
      <dgm:spPr/>
      <dgm:t>
        <a:bodyPr/>
        <a:lstStyle/>
        <a:p>
          <a:r>
            <a:rPr lang="en-US" dirty="0">
              <a:solidFill>
                <a:srgbClr val="003398"/>
              </a:solidFill>
            </a:rPr>
            <a:t>Digitizing business for improved education delivery</a:t>
          </a:r>
          <a:endParaRPr lang="en-ZA" dirty="0">
            <a:solidFill>
              <a:srgbClr val="003398"/>
            </a:solidFill>
          </a:endParaRPr>
        </a:p>
      </dgm:t>
    </dgm:pt>
    <dgm:pt modelId="{E075C82D-0F6D-47B2-8448-6575B32760C1}" type="parTrans" cxnId="{CB22F573-EAFA-46F6-8E17-74D92F89C052}">
      <dgm:prSet/>
      <dgm:spPr/>
      <dgm:t>
        <a:bodyPr/>
        <a:lstStyle/>
        <a:p>
          <a:endParaRPr lang="en-ZA"/>
        </a:p>
      </dgm:t>
    </dgm:pt>
    <dgm:pt modelId="{CAB07167-047A-4354-B1F0-EE8E7CD573E0}" type="sibTrans" cxnId="{CB22F573-EAFA-46F6-8E17-74D92F89C052}">
      <dgm:prSet/>
      <dgm:spPr/>
      <dgm:t>
        <a:bodyPr/>
        <a:lstStyle/>
        <a:p>
          <a:endParaRPr lang="en-ZA"/>
        </a:p>
      </dgm:t>
    </dgm:pt>
    <dgm:pt modelId="{2D58314A-FC1F-473E-8A46-F5BB806F4F6C}">
      <dgm:prSet phldrT="[Text]"/>
      <dgm:spPr/>
      <dgm:t>
        <a:bodyPr/>
        <a:lstStyle/>
        <a:p>
          <a:r>
            <a:rPr lang="en-US" dirty="0"/>
            <a:t>i-EMIS</a:t>
          </a:r>
          <a:endParaRPr lang="en-ZA" dirty="0"/>
        </a:p>
      </dgm:t>
    </dgm:pt>
    <dgm:pt modelId="{EFCFA495-7331-4564-9FC2-484461272CEB}" type="parTrans" cxnId="{4DC8F46B-BB96-4884-866E-EA75583EFA1D}">
      <dgm:prSet/>
      <dgm:spPr/>
      <dgm:t>
        <a:bodyPr/>
        <a:lstStyle/>
        <a:p>
          <a:endParaRPr lang="en-ZA"/>
        </a:p>
      </dgm:t>
    </dgm:pt>
    <dgm:pt modelId="{81EACB50-8459-4BA0-A0CF-7E98FEF79C74}" type="sibTrans" cxnId="{4DC8F46B-BB96-4884-866E-EA75583EFA1D}">
      <dgm:prSet/>
      <dgm:spPr/>
      <dgm:t>
        <a:bodyPr/>
        <a:lstStyle/>
        <a:p>
          <a:endParaRPr lang="en-ZA"/>
        </a:p>
      </dgm:t>
    </dgm:pt>
    <dgm:pt modelId="{5DFA918D-3A8C-4113-B275-87E9FCEABD98}">
      <dgm:prSet phldrT="[Text]"/>
      <dgm:spPr/>
      <dgm:t>
        <a:bodyPr/>
        <a:lstStyle/>
        <a:p>
          <a:r>
            <a:rPr lang="en-US" dirty="0">
              <a:solidFill>
                <a:srgbClr val="003398"/>
              </a:solidFill>
            </a:rPr>
            <a:t>Integration of data across platforms (Data Harmonization)</a:t>
          </a:r>
          <a:endParaRPr lang="en-ZA" dirty="0">
            <a:solidFill>
              <a:srgbClr val="003398"/>
            </a:solidFill>
          </a:endParaRPr>
        </a:p>
      </dgm:t>
    </dgm:pt>
    <dgm:pt modelId="{DCF595DC-5145-4F0A-9502-B5B10850F58A}" type="parTrans" cxnId="{FB8D72DE-684C-4835-8B3F-8BC9640C4C9A}">
      <dgm:prSet/>
      <dgm:spPr/>
      <dgm:t>
        <a:bodyPr/>
        <a:lstStyle/>
        <a:p>
          <a:endParaRPr lang="en-ZA"/>
        </a:p>
      </dgm:t>
    </dgm:pt>
    <dgm:pt modelId="{EF720E20-AF37-4A64-829A-64EF67D3431A}" type="sibTrans" cxnId="{FB8D72DE-684C-4835-8B3F-8BC9640C4C9A}">
      <dgm:prSet/>
      <dgm:spPr/>
      <dgm:t>
        <a:bodyPr/>
        <a:lstStyle/>
        <a:p>
          <a:endParaRPr lang="en-ZA"/>
        </a:p>
      </dgm:t>
    </dgm:pt>
    <dgm:pt modelId="{46A0FCC9-C746-4BF7-9C4E-F72AE20BC9EA}">
      <dgm:prSet phldrT="[Text]"/>
      <dgm:spPr/>
      <dgm:t>
        <a:bodyPr/>
        <a:lstStyle/>
        <a:p>
          <a:r>
            <a:rPr lang="en-US" dirty="0"/>
            <a:t>SAMS</a:t>
          </a:r>
          <a:endParaRPr lang="en-ZA" dirty="0"/>
        </a:p>
      </dgm:t>
    </dgm:pt>
    <dgm:pt modelId="{4C389895-1EDA-4A1E-8063-DCF0A6048FAA}" type="parTrans" cxnId="{85EC111A-8310-44FC-87D5-7E0BBB1354AD}">
      <dgm:prSet/>
      <dgm:spPr/>
      <dgm:t>
        <a:bodyPr/>
        <a:lstStyle/>
        <a:p>
          <a:endParaRPr lang="en-ZA"/>
        </a:p>
      </dgm:t>
    </dgm:pt>
    <dgm:pt modelId="{46287E12-9464-4279-AB83-5ACF0346F992}" type="sibTrans" cxnId="{85EC111A-8310-44FC-87D5-7E0BBB1354AD}">
      <dgm:prSet/>
      <dgm:spPr/>
      <dgm:t>
        <a:bodyPr/>
        <a:lstStyle/>
        <a:p>
          <a:endParaRPr lang="en-ZA"/>
        </a:p>
      </dgm:t>
    </dgm:pt>
    <dgm:pt modelId="{CF2CBE04-6178-4280-BF17-834021646735}">
      <dgm:prSet phldrT="[Text]"/>
      <dgm:spPr/>
      <dgm:t>
        <a:bodyPr/>
        <a:lstStyle/>
        <a:p>
          <a:r>
            <a:rPr lang="en-US" dirty="0">
              <a:solidFill>
                <a:srgbClr val="003398"/>
              </a:solidFill>
            </a:rPr>
            <a:t>3</a:t>
          </a:r>
          <a:r>
            <a:rPr lang="en-US" baseline="30000" dirty="0">
              <a:solidFill>
                <a:srgbClr val="003398"/>
              </a:solidFill>
            </a:rPr>
            <a:t>rd</a:t>
          </a:r>
          <a:r>
            <a:rPr lang="en-US" dirty="0">
              <a:solidFill>
                <a:srgbClr val="003398"/>
              </a:solidFill>
            </a:rPr>
            <a:t> Party School Management Systems Integration for improved data collection</a:t>
          </a:r>
          <a:endParaRPr lang="en-ZA" dirty="0">
            <a:solidFill>
              <a:srgbClr val="003398"/>
            </a:solidFill>
          </a:endParaRPr>
        </a:p>
      </dgm:t>
    </dgm:pt>
    <dgm:pt modelId="{33DEBFBC-28C6-4769-9223-7316090C687B}" type="parTrans" cxnId="{23AA653A-2342-408A-94A0-9A92B72B3EBF}">
      <dgm:prSet/>
      <dgm:spPr/>
      <dgm:t>
        <a:bodyPr/>
        <a:lstStyle/>
        <a:p>
          <a:endParaRPr lang="en-ZA"/>
        </a:p>
      </dgm:t>
    </dgm:pt>
    <dgm:pt modelId="{0FE0B6AE-AC54-4D74-9E0F-52B0D8C93BCE}" type="sibTrans" cxnId="{23AA653A-2342-408A-94A0-9A92B72B3EBF}">
      <dgm:prSet/>
      <dgm:spPr/>
      <dgm:t>
        <a:bodyPr/>
        <a:lstStyle/>
        <a:p>
          <a:endParaRPr lang="en-ZA"/>
        </a:p>
      </dgm:t>
    </dgm:pt>
    <dgm:pt modelId="{C2C52740-9B78-4F02-86AD-5F3E67AA373F}" type="pres">
      <dgm:prSet presAssocID="{E14ED19F-2417-4580-A938-A963F99F80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B33B671-DB22-4262-B6DE-DBF1DAB98103}" type="pres">
      <dgm:prSet presAssocID="{395A12B5-43F7-46F1-8963-D3F9CA12A859}" presName="composite" presStyleCnt="0"/>
      <dgm:spPr/>
    </dgm:pt>
    <dgm:pt modelId="{E172637B-082F-433A-A4E5-8EDA89048518}" type="pres">
      <dgm:prSet presAssocID="{395A12B5-43F7-46F1-8963-D3F9CA12A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9D71FA-7AC7-4DEB-959D-8FA1DA4BD001}" type="pres">
      <dgm:prSet presAssocID="{395A12B5-43F7-46F1-8963-D3F9CA12A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CB76C8-7C27-40B0-911D-3220CE25B688}" type="pres">
      <dgm:prSet presAssocID="{BE73D7DD-80C8-4C75-AC8D-C0133A718E37}" presName="sp" presStyleCnt="0"/>
      <dgm:spPr/>
    </dgm:pt>
    <dgm:pt modelId="{8F62064E-78D8-4C24-9F18-86CDB941EC44}" type="pres">
      <dgm:prSet presAssocID="{2D58314A-FC1F-473E-8A46-F5BB806F4F6C}" presName="composite" presStyleCnt="0"/>
      <dgm:spPr/>
    </dgm:pt>
    <dgm:pt modelId="{FA09FFD5-3F92-4958-8213-9B82FF887FD5}" type="pres">
      <dgm:prSet presAssocID="{2D58314A-FC1F-473E-8A46-F5BB806F4F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8AA0601-C06F-4014-957A-DBC53F8BB425}" type="pres">
      <dgm:prSet presAssocID="{2D58314A-FC1F-473E-8A46-F5BB806F4F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65352DD-9AE2-4BF1-B4E7-BDB23C97354A}" type="pres">
      <dgm:prSet presAssocID="{81EACB50-8459-4BA0-A0CF-7E98FEF79C74}" presName="sp" presStyleCnt="0"/>
      <dgm:spPr/>
    </dgm:pt>
    <dgm:pt modelId="{7A7EC48F-4A2A-4437-B377-FBC4727CCD79}" type="pres">
      <dgm:prSet presAssocID="{46A0FCC9-C746-4BF7-9C4E-F72AE20BC9EA}" presName="composite" presStyleCnt="0"/>
      <dgm:spPr/>
    </dgm:pt>
    <dgm:pt modelId="{8CCD9FD5-EA58-45D5-9BAF-3606EC574D6A}" type="pres">
      <dgm:prSet presAssocID="{46A0FCC9-C746-4BF7-9C4E-F72AE20BC9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5938A6-E11D-4908-A08D-2B3E3504AC66}" type="pres">
      <dgm:prSet presAssocID="{46A0FCC9-C746-4BF7-9C4E-F72AE20BC9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B4FF176-8EF4-4EC0-AEB6-444600D91B2A}" srcId="{E14ED19F-2417-4580-A938-A963F99F80FD}" destId="{395A12B5-43F7-46F1-8963-D3F9CA12A859}" srcOrd="0" destOrd="0" parTransId="{AB9D4369-EC64-48BD-B71C-33E452D8640C}" sibTransId="{BE73D7DD-80C8-4C75-AC8D-C0133A718E37}"/>
    <dgm:cxn modelId="{20EC40E0-362B-40E9-9539-844E5D51DFFF}" type="presOf" srcId="{395A12B5-43F7-46F1-8963-D3F9CA12A859}" destId="{E172637B-082F-433A-A4E5-8EDA89048518}" srcOrd="0" destOrd="0" presId="urn:microsoft.com/office/officeart/2005/8/layout/chevron2"/>
    <dgm:cxn modelId="{F96DF9DC-378C-4BE9-9AA7-509B2359822B}" type="presOf" srcId="{E14ED19F-2417-4580-A938-A963F99F80FD}" destId="{C2C52740-9B78-4F02-86AD-5F3E67AA373F}" srcOrd="0" destOrd="0" presId="urn:microsoft.com/office/officeart/2005/8/layout/chevron2"/>
    <dgm:cxn modelId="{6AF8BD9F-06D8-4EB7-85CE-3263E57D937A}" type="presOf" srcId="{46A0FCC9-C746-4BF7-9C4E-F72AE20BC9EA}" destId="{8CCD9FD5-EA58-45D5-9BAF-3606EC574D6A}" srcOrd="0" destOrd="0" presId="urn:microsoft.com/office/officeart/2005/8/layout/chevron2"/>
    <dgm:cxn modelId="{34729967-FE99-4430-ACE6-882D1EA19E2E}" type="presOf" srcId="{29D4B994-E3A1-47FF-892A-FC67B614E208}" destId="{8D9D71FA-7AC7-4DEB-959D-8FA1DA4BD001}" srcOrd="0" destOrd="0" presId="urn:microsoft.com/office/officeart/2005/8/layout/chevron2"/>
    <dgm:cxn modelId="{4DC8F46B-BB96-4884-866E-EA75583EFA1D}" srcId="{E14ED19F-2417-4580-A938-A963F99F80FD}" destId="{2D58314A-FC1F-473E-8A46-F5BB806F4F6C}" srcOrd="1" destOrd="0" parTransId="{EFCFA495-7331-4564-9FC2-484461272CEB}" sibTransId="{81EACB50-8459-4BA0-A0CF-7E98FEF79C74}"/>
    <dgm:cxn modelId="{23AA653A-2342-408A-94A0-9A92B72B3EBF}" srcId="{46A0FCC9-C746-4BF7-9C4E-F72AE20BC9EA}" destId="{CF2CBE04-6178-4280-BF17-834021646735}" srcOrd="0" destOrd="0" parTransId="{33DEBFBC-28C6-4769-9223-7316090C687B}" sibTransId="{0FE0B6AE-AC54-4D74-9E0F-52B0D8C93BCE}"/>
    <dgm:cxn modelId="{FB8D72DE-684C-4835-8B3F-8BC9640C4C9A}" srcId="{2D58314A-FC1F-473E-8A46-F5BB806F4F6C}" destId="{5DFA918D-3A8C-4113-B275-87E9FCEABD98}" srcOrd="0" destOrd="0" parTransId="{DCF595DC-5145-4F0A-9502-B5B10850F58A}" sibTransId="{EF720E20-AF37-4A64-829A-64EF67D3431A}"/>
    <dgm:cxn modelId="{F6DB3196-498E-4F38-BF42-1B4184145E47}" type="presOf" srcId="{2D58314A-FC1F-473E-8A46-F5BB806F4F6C}" destId="{FA09FFD5-3F92-4958-8213-9B82FF887FD5}" srcOrd="0" destOrd="0" presId="urn:microsoft.com/office/officeart/2005/8/layout/chevron2"/>
    <dgm:cxn modelId="{651FA281-5B90-43F4-A175-EAF8FD75A6C4}" type="presOf" srcId="{5DFA918D-3A8C-4113-B275-87E9FCEABD98}" destId="{F8AA0601-C06F-4014-957A-DBC53F8BB425}" srcOrd="0" destOrd="0" presId="urn:microsoft.com/office/officeart/2005/8/layout/chevron2"/>
    <dgm:cxn modelId="{CB22F573-EAFA-46F6-8E17-74D92F89C052}" srcId="{395A12B5-43F7-46F1-8963-D3F9CA12A859}" destId="{29D4B994-E3A1-47FF-892A-FC67B614E208}" srcOrd="0" destOrd="0" parTransId="{E075C82D-0F6D-47B2-8448-6575B32760C1}" sibTransId="{CAB07167-047A-4354-B1F0-EE8E7CD573E0}"/>
    <dgm:cxn modelId="{2C56A5A0-AE75-4510-8A6F-53832BC1D4A8}" type="presOf" srcId="{CF2CBE04-6178-4280-BF17-834021646735}" destId="{F25938A6-E11D-4908-A08D-2B3E3504AC66}" srcOrd="0" destOrd="0" presId="urn:microsoft.com/office/officeart/2005/8/layout/chevron2"/>
    <dgm:cxn modelId="{85EC111A-8310-44FC-87D5-7E0BBB1354AD}" srcId="{E14ED19F-2417-4580-A938-A963F99F80FD}" destId="{46A0FCC9-C746-4BF7-9C4E-F72AE20BC9EA}" srcOrd="2" destOrd="0" parTransId="{4C389895-1EDA-4A1E-8063-DCF0A6048FAA}" sibTransId="{46287E12-9464-4279-AB83-5ACF0346F992}"/>
    <dgm:cxn modelId="{9307EC93-F602-47D0-9E00-00C1099726EF}" type="presParOf" srcId="{C2C52740-9B78-4F02-86AD-5F3E67AA373F}" destId="{4B33B671-DB22-4262-B6DE-DBF1DAB98103}" srcOrd="0" destOrd="0" presId="urn:microsoft.com/office/officeart/2005/8/layout/chevron2"/>
    <dgm:cxn modelId="{D1B1C0EB-BB7B-4666-8762-A89239DDFE70}" type="presParOf" srcId="{4B33B671-DB22-4262-B6DE-DBF1DAB98103}" destId="{E172637B-082F-433A-A4E5-8EDA89048518}" srcOrd="0" destOrd="0" presId="urn:microsoft.com/office/officeart/2005/8/layout/chevron2"/>
    <dgm:cxn modelId="{F1CC6C3E-83E9-400B-978E-34C6C354A529}" type="presParOf" srcId="{4B33B671-DB22-4262-B6DE-DBF1DAB98103}" destId="{8D9D71FA-7AC7-4DEB-959D-8FA1DA4BD001}" srcOrd="1" destOrd="0" presId="urn:microsoft.com/office/officeart/2005/8/layout/chevron2"/>
    <dgm:cxn modelId="{44F58AED-B525-4040-9430-89979598E197}" type="presParOf" srcId="{C2C52740-9B78-4F02-86AD-5F3E67AA373F}" destId="{EACB76C8-7C27-40B0-911D-3220CE25B688}" srcOrd="1" destOrd="0" presId="urn:microsoft.com/office/officeart/2005/8/layout/chevron2"/>
    <dgm:cxn modelId="{5645BEFE-D000-4AC6-8043-0152F55E2280}" type="presParOf" srcId="{C2C52740-9B78-4F02-86AD-5F3E67AA373F}" destId="{8F62064E-78D8-4C24-9F18-86CDB941EC44}" srcOrd="2" destOrd="0" presId="urn:microsoft.com/office/officeart/2005/8/layout/chevron2"/>
    <dgm:cxn modelId="{014C49BA-D273-42E2-8839-FB027C60A6BA}" type="presParOf" srcId="{8F62064E-78D8-4C24-9F18-86CDB941EC44}" destId="{FA09FFD5-3F92-4958-8213-9B82FF887FD5}" srcOrd="0" destOrd="0" presId="urn:microsoft.com/office/officeart/2005/8/layout/chevron2"/>
    <dgm:cxn modelId="{7CA3817F-A268-4A47-A5EA-6D9A25CCE1E9}" type="presParOf" srcId="{8F62064E-78D8-4C24-9F18-86CDB941EC44}" destId="{F8AA0601-C06F-4014-957A-DBC53F8BB425}" srcOrd="1" destOrd="0" presId="urn:microsoft.com/office/officeart/2005/8/layout/chevron2"/>
    <dgm:cxn modelId="{B5D36F0B-E642-4BA3-8701-115003423073}" type="presParOf" srcId="{C2C52740-9B78-4F02-86AD-5F3E67AA373F}" destId="{F65352DD-9AE2-4BF1-B4E7-BDB23C97354A}" srcOrd="3" destOrd="0" presId="urn:microsoft.com/office/officeart/2005/8/layout/chevron2"/>
    <dgm:cxn modelId="{2DB2FD19-85C1-46FA-AC91-427C6039EBA2}" type="presParOf" srcId="{C2C52740-9B78-4F02-86AD-5F3E67AA373F}" destId="{7A7EC48F-4A2A-4437-B377-FBC4727CCD79}" srcOrd="4" destOrd="0" presId="urn:microsoft.com/office/officeart/2005/8/layout/chevron2"/>
    <dgm:cxn modelId="{3C4C93D3-735C-4A8E-BAB9-C36287708263}" type="presParOf" srcId="{7A7EC48F-4A2A-4437-B377-FBC4727CCD79}" destId="{8CCD9FD5-EA58-45D5-9BAF-3606EC574D6A}" srcOrd="0" destOrd="0" presId="urn:microsoft.com/office/officeart/2005/8/layout/chevron2"/>
    <dgm:cxn modelId="{2C242E91-FC00-417D-959B-779D11ABB656}" type="presParOf" srcId="{7A7EC48F-4A2A-4437-B377-FBC4727CCD79}" destId="{F25938A6-E11D-4908-A08D-2B3E3504AC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7D5B3-4ED3-4223-8912-0E7B79E87B01}">
      <dsp:nvSpPr>
        <dsp:cNvPr id="0" name=""/>
        <dsp:cNvSpPr/>
      </dsp:nvSpPr>
      <dsp:spPr>
        <a:xfrm>
          <a:off x="80322" y="0"/>
          <a:ext cx="2473312" cy="2470521"/>
        </a:xfrm>
        <a:prstGeom prst="ellipse">
          <a:avLst/>
        </a:prstGeom>
        <a:solidFill>
          <a:srgbClr val="A0B97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solidFill>
                <a:schemeClr val="bg1"/>
              </a:solidFill>
              <a:latin typeface="Calibri" pitchFamily="34" charset="0"/>
            </a:rPr>
            <a:t>ORDINARY SCHOOLS</a:t>
          </a:r>
          <a:endParaRPr lang="en-ZA" sz="18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884767" y="123526"/>
        <a:ext cx="864422" cy="370578"/>
      </dsp:txXfrm>
    </dsp:sp>
    <dsp:sp modelId="{DFA9BA82-869E-4FD5-9F69-67A5F6F71395}">
      <dsp:nvSpPr>
        <dsp:cNvPr id="0" name=""/>
        <dsp:cNvSpPr/>
      </dsp:nvSpPr>
      <dsp:spPr>
        <a:xfrm>
          <a:off x="374879" y="617630"/>
          <a:ext cx="1809699" cy="1852890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solidFill>
                <a:schemeClr val="bg1"/>
              </a:solidFill>
              <a:latin typeface="Calibri" pitchFamily="34" charset="0"/>
            </a:rPr>
            <a:t>SPECIAL SCHOOLS</a:t>
          </a:r>
        </a:p>
      </dsp:txBody>
      <dsp:txXfrm>
        <a:off x="858069" y="733435"/>
        <a:ext cx="843320" cy="347417"/>
      </dsp:txXfrm>
    </dsp:sp>
    <dsp:sp modelId="{657B284F-2389-4736-A81C-EAE8E656B72C}">
      <dsp:nvSpPr>
        <dsp:cNvPr id="0" name=""/>
        <dsp:cNvSpPr/>
      </dsp:nvSpPr>
      <dsp:spPr>
        <a:xfrm>
          <a:off x="674643" y="1235260"/>
          <a:ext cx="1235260" cy="1235260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855542" y="1544075"/>
        <a:ext cx="873461" cy="6176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0.40505</cdr:x>
      <cdr:y>0.02962</cdr:y>
    </cdr:from>
    <cdr:to>
      <cdr:x>0.65505</cdr:x>
      <cdr:y>0.08886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3361" y="152400"/>
          <a:ext cx="2057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Season workers</a:t>
            </a:r>
          </a:p>
          <a:p>
            <a:r>
              <a:rPr lang="en-ZA" dirty="0"/>
              <a:t>Cross border visitors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1986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scene that WCED utilizes CEMIS as appose to SA-SAMS. CEMIS is a transactional system which is online, live. Key Feature – Learner tracking due to the online capability SA-SAMS used by rest of the PEDs. Standalone, offline – Tracking only possible via centralized LURITS system – all PEDS upload data to LURITS - problematic due to timing of the uploads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6A47B-9493-48B0-A62C-34F90804C2E1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9421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WCED only has a footprint of 23 schools – Schools not transacting to DDD – National tool developed by MSDF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6A47B-9493-48B0-A62C-34F90804C2E1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7173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WCED only has a footprint of 23 schools – Schools not transacting to DDD – National tool developed by MSDF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6A47B-9493-48B0-A62C-34F90804C2E1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1318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b="1" dirty="0"/>
              <a:t>SELF-SERVICE BI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Not all WCED users will require self-service BI. Self-service BI should be rolled out as per stakeholder needs analysis. Where the need is identified the users must be provided with tools and training.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Complements the enterprise or traditional BI by delivering data to department level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ZA" altLang="en-US" dirty="0"/>
          </a:p>
          <a:p>
            <a:pPr>
              <a:defRPr/>
            </a:pPr>
            <a:r>
              <a:rPr lang="en-ZA" altLang="en-US" b="1" dirty="0"/>
              <a:t>SPATIAL ANALYTICS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Spatial analytics adds a geographical dimension to data, analytics and visualization. In terms of WCED spatial analytics can add a geographical or location dimension to data and improve insight and decision making.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Comments from meeting: Spatial capability must be leveraged off the provincial spatial capability. Understand what we need to do to link with the provincial spatial programme (Transversal GIS Strategy].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Make the capability relevant to why capability is needed and how it could work, i.e., the context and extent to which it could work.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ZA" alt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ZA" altLang="en-US" b="1" dirty="0"/>
              <a:t>ANALYTICAL CAPABILITIES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Descriptive analytics (Answers “What happened?”. Current functionality.)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Diagnostic analytics (Answers “why did it happen?”)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Predictive analytics (Answers “what will happen?”)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C01CC6B-6320-431B-AB76-D09BA7999A2C}" type="slidenum">
              <a:rPr lang="en-ZA" altLang="en-US"/>
              <a:pPr>
                <a:spcBef>
                  <a:spcPct val="0"/>
                </a:spcBef>
              </a:pPr>
              <a:t>30</a:t>
            </a:fld>
            <a:endParaRPr lang="en-Z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0FEE-39B3-4095-9643-A54B8CE6F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400" y="6224400"/>
            <a:ext cx="1192941" cy="3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4DAC6-DF6A-4E9E-AF01-59285C842E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7200" y="6224400"/>
            <a:ext cx="98152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5F1506-0FF1-476A-9766-95A867527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10579" y="6163200"/>
            <a:ext cx="802636" cy="3960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C47F-76F7-4233-97DF-61692BF18C60}" type="datetimeFigureOut">
              <a:rPr lang="en-ZA" smtClean="0"/>
              <a:pPr/>
              <a:t>2022/08/19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7EF1-607C-4DC2-A0EF-D3B93F96268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040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8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8"/>
            <a:ext cx="2112235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8"/>
            <a:ext cx="2592288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60479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72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50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4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541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465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412779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894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448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146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2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011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2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4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5497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295082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6825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6226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262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20" y="2276875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0FEE-39B3-4095-9643-A54B8CE6F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400" y="6224402"/>
            <a:ext cx="1544971" cy="35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4DAC6-DF6A-4E9E-AF01-59285C842E16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3600" y="6224401"/>
            <a:ext cx="1367211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5F1506-0FF1-476A-9766-95A867527BE0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57041" y="6163201"/>
            <a:ext cx="1033881" cy="3960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033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9"/>
            <a:ext cx="729681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0523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90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2" y="1412777"/>
            <a:ext cx="8006556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1254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3532181"/>
            <a:ext cx="11462940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143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40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2833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3703287"/>
            <a:ext cx="11462940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5840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2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2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3881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5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5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5" y="4540292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80"/>
            <a:ext cx="7405311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340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8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8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7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6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6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8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7" y="4043102"/>
            <a:ext cx="4978745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2" y="565704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6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8"/>
            <a:ext cx="2953932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7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795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5" y="3861051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54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4.e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4.xml"/><Relationship Id="rId3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F4E41-E6AA-460A-9EC8-77FD8D9A773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00" y="6223566"/>
            <a:ext cx="1192941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0A2B8C-829C-48A4-AE9A-484F3A5EC72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1808130" y="6223566"/>
            <a:ext cx="981519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8A40CB-9313-45BF-8601-903C9AED84F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011138" y="6162240"/>
            <a:ext cx="8040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712" r:id="rId2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3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93702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393702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931933"/>
            <a:ext cx="11798299" cy="64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F4E41-E6AA-460A-9EC8-77FD8D9A773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00" y="6223567"/>
            <a:ext cx="1544971" cy="35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0A2B8C-829C-48A4-AE9A-484F3A5EC729}"/>
              </a:ext>
            </a:extLst>
          </p:cNvPr>
          <p:cNvPicPr>
            <a:picLocks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2177933" y="6223566"/>
            <a:ext cx="1367211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8A40CB-9313-45BF-8601-903C9AED84F5}"/>
              </a:ext>
            </a:extLst>
          </p:cNvPr>
          <p:cNvPicPr>
            <a:picLocks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773859" y="6178147"/>
            <a:ext cx="108508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3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2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1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diagramLayout" Target="../diagrams/layout1.xml"/><Relationship Id="rId5" Type="http://schemas.openxmlformats.org/officeDocument/2006/relationships/image" Target="../media/image27.emf"/><Relationship Id="rId10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78195" y="3501468"/>
            <a:ext cx="10802679" cy="1405256"/>
          </a:xfrm>
        </p:spPr>
        <p:txBody>
          <a:bodyPr>
            <a:normAutofit/>
          </a:bodyPr>
          <a:lstStyle/>
          <a:p>
            <a:pPr algn="ctr"/>
            <a:r>
              <a:rPr lang="en-ZA" sz="2700" b="1" cap="all" dirty="0"/>
              <a:t>STANDING COMMITTEE ON EDUCATION</a:t>
            </a:r>
          </a:p>
          <a:p>
            <a:pPr algn="ctr"/>
            <a:endParaRPr lang="en-ZA" sz="2700" b="1" cap="all" dirty="0"/>
          </a:p>
          <a:p>
            <a:pPr algn="ctr"/>
            <a:r>
              <a:rPr lang="en-ZA" sz="2700" cap="all" dirty="0"/>
              <a:t>WCED DATA USAGE</a:t>
            </a:r>
            <a:endParaRPr lang="en-ZA" sz="2400" cap="all" dirty="0"/>
          </a:p>
        </p:txBody>
      </p:sp>
      <p:sp>
        <p:nvSpPr>
          <p:cNvPr id="12" name="TextBox 11"/>
          <p:cNvSpPr txBox="1"/>
          <p:nvPr/>
        </p:nvSpPr>
        <p:spPr>
          <a:xfrm>
            <a:off x="7329394" y="5198728"/>
            <a:ext cx="2871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350" dirty="0">
                <a:solidFill>
                  <a:schemeClr val="bg1"/>
                </a:solidFill>
              </a:rPr>
              <a:t>16 August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602CD-A313-43E5-8AB4-3FEDB048D88F}"/>
              </a:ext>
            </a:extLst>
          </p:cNvPr>
          <p:cNvSpPr txBox="1"/>
          <p:nvPr/>
        </p:nvSpPr>
        <p:spPr>
          <a:xfrm>
            <a:off x="7329394" y="2863743"/>
            <a:ext cx="287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5565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59034AD-7A26-BD69-8582-326AA21BF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8738" y="3962401"/>
            <a:ext cx="11041721" cy="936625"/>
          </a:xfrm>
        </p:spPr>
        <p:txBody>
          <a:bodyPr/>
          <a:lstStyle/>
          <a:p>
            <a:r>
              <a:rPr lang="en-US" b="1" dirty="0"/>
              <a:t>Policy Environment</a:t>
            </a:r>
          </a:p>
        </p:txBody>
      </p:sp>
      <p:pic>
        <p:nvPicPr>
          <p:cNvPr id="3074" name="Picture 2" descr="Home - SA Law Centre">
            <a:extLst>
              <a:ext uri="{FF2B5EF4-FFF2-40B4-BE49-F238E27FC236}">
                <a16:creationId xmlns:a16="http://schemas.microsoft.com/office/drawing/2014/main" xmlns="" id="{CF5EB954-5362-BD4C-7F6D-B15D9A76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575" y="433552"/>
            <a:ext cx="3528849" cy="35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5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D515D1-4387-45FD-8F5E-AACA48529A05}"/>
              </a:ext>
            </a:extLst>
          </p:cNvPr>
          <p:cNvSpPr/>
          <p:nvPr/>
        </p:nvSpPr>
        <p:spPr>
          <a:xfrm>
            <a:off x="388888" y="1008998"/>
            <a:ext cx="11462940" cy="5223640"/>
          </a:xfrm>
          <a:prstGeom prst="rect">
            <a:avLst/>
          </a:prstGeom>
          <a:noFill/>
          <a:effectLst/>
        </p:spPr>
        <p:txBody>
          <a:bodyPr lIns="135000" tIns="135000" rIns="0" bIns="135000"/>
          <a:lstStyle/>
          <a:p>
            <a:pPr marL="342900" indent="-342900" algn="just"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3398"/>
                </a:solidFill>
                <a:latin typeface="Century Gothic"/>
                <a:cs typeface="Century Gothic"/>
              </a:rPr>
              <a:t>South African Schools Act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98"/>
                </a:solidFill>
                <a:latin typeface="Century Gothic"/>
                <a:cs typeface="Century Gothic"/>
              </a:rPr>
              <a:t>Section 59 -  “Duty of schools to provide information”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3398"/>
                </a:solidFill>
                <a:latin typeface="Century Gothic"/>
                <a:cs typeface="Century Gothic"/>
              </a:rPr>
              <a:t>A school must make information available for inspection by any person, insofar as such information is required for the exercise and protection of such person’s rights.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endParaRPr lang="en-US" sz="1000" dirty="0">
              <a:solidFill>
                <a:srgbClr val="003398"/>
              </a:solidFill>
              <a:latin typeface="Century Gothic"/>
              <a:cs typeface="Century Gothic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3398"/>
                </a:solidFill>
                <a:latin typeface="Century Gothic"/>
                <a:cs typeface="Century Gothic"/>
              </a:rPr>
              <a:t>Every school must provide such information about the school as is reasonably required by the Head of Department or the Director-General of the national Department of Education in consultation with the Head of Department.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endParaRPr lang="en-US" sz="1200" dirty="0">
              <a:solidFill>
                <a:srgbClr val="003398"/>
              </a:solidFill>
              <a:latin typeface="Century Gothic"/>
              <a:cs typeface="Century Gothic"/>
            </a:endParaRPr>
          </a:p>
          <a:p>
            <a:pPr marL="342900" indent="-342900" algn="just"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3398"/>
                </a:solidFill>
                <a:latin typeface="Century Gothic"/>
                <a:cs typeface="Century Gothic"/>
              </a:rPr>
              <a:t>South African Schools Act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98"/>
                </a:solidFill>
                <a:latin typeface="Century Gothic"/>
                <a:cs typeface="Century Gothic"/>
              </a:rPr>
              <a:t>Section 3(4)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3398"/>
                </a:solidFill>
                <a:latin typeface="Century Gothic"/>
                <a:cs typeface="Century Gothic"/>
              </a:rPr>
              <a:t>(4)  Subject to the provisions of subsections (1) to (3), the Minister shall determine national policy for the planning, provision, financing, co-ordination, management, governance, </a:t>
            </a:r>
            <a:r>
              <a:rPr lang="en-US" dirty="0" err="1">
                <a:solidFill>
                  <a:srgbClr val="003398"/>
                </a:solidFill>
                <a:latin typeface="Century Gothic"/>
                <a:cs typeface="Century Gothic"/>
              </a:rPr>
              <a:t>programmes</a:t>
            </a:r>
            <a:r>
              <a:rPr lang="en-US" dirty="0">
                <a:solidFill>
                  <a:srgbClr val="003398"/>
                </a:solidFill>
                <a:latin typeface="Century Gothic"/>
                <a:cs typeface="Century Gothic"/>
              </a:rPr>
              <a:t>, monitoring, evaluation and well-being of the education system and, without derogating from the generality of this section, may determine national policy for—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endParaRPr lang="en-US" sz="1000" dirty="0">
              <a:solidFill>
                <a:srgbClr val="003398"/>
              </a:solidFill>
              <a:latin typeface="Century Gothic"/>
              <a:cs typeface="Century Gothic"/>
            </a:endParaRPr>
          </a:p>
          <a:p>
            <a:pPr marL="1714500" lvl="3" indent="-342900" algn="just">
              <a:buFont typeface="+mj-lt"/>
              <a:buAutoNum type="alphaLcParenR"/>
              <a:defRPr/>
            </a:pPr>
            <a:r>
              <a:rPr lang="en-US" dirty="0">
                <a:solidFill>
                  <a:srgbClr val="003398"/>
                </a:solidFill>
                <a:latin typeface="Century Gothic"/>
                <a:cs typeface="Century Gothic"/>
              </a:rPr>
              <a:t>education management information systems, including the provision of data in accordance with the international obligations of the government;</a:t>
            </a:r>
          </a:p>
          <a:p>
            <a:pPr algn="just">
              <a:defRPr/>
            </a:pPr>
            <a:endParaRPr lang="en-US" sz="2400" b="1" dirty="0">
              <a:solidFill>
                <a:srgbClr val="003398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704FACB-EA76-49EB-86B6-E39C91FE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ZA" dirty="0"/>
              <a:t>NATIONAL AND PROVINCIAL LEGISLATION (DATA MANDATE)</a:t>
            </a:r>
          </a:p>
        </p:txBody>
      </p:sp>
      <p:pic>
        <p:nvPicPr>
          <p:cNvPr id="1026" name="Picture 2" descr="Practitioner Code of Conduct Handbook - Attachments | After School Game  Changer">
            <a:extLst>
              <a:ext uri="{FF2B5EF4-FFF2-40B4-BE49-F238E27FC236}">
                <a16:creationId xmlns:a16="http://schemas.microsoft.com/office/drawing/2014/main" xmlns="" id="{16BA302D-30F5-8D3D-0C3F-DEE80DD9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878" y="1023290"/>
            <a:ext cx="5788244" cy="57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GBs face serious power wielding BELA Bill | Alberton Record">
            <a:extLst>
              <a:ext uri="{FF2B5EF4-FFF2-40B4-BE49-F238E27FC236}">
                <a16:creationId xmlns:a16="http://schemas.microsoft.com/office/drawing/2014/main" xmlns="" id="{73BCD4D0-4A98-5ABE-34FB-203B7E59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5393" y="2984044"/>
            <a:ext cx="2182717" cy="12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53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59034AD-7A26-BD69-8582-326AA21BF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262" y="4235670"/>
            <a:ext cx="11041721" cy="936625"/>
          </a:xfrm>
        </p:spPr>
        <p:txBody>
          <a:bodyPr/>
          <a:lstStyle/>
          <a:p>
            <a:pPr algn="ctr"/>
            <a:r>
              <a:rPr lang="en-US" b="1" dirty="0"/>
              <a:t>Data Types</a:t>
            </a:r>
          </a:p>
        </p:txBody>
      </p:sp>
      <p:pic>
        <p:nvPicPr>
          <p:cNvPr id="4100" name="Picture 4" descr="C++ Data types - javatpoint">
            <a:extLst>
              <a:ext uri="{FF2B5EF4-FFF2-40B4-BE49-F238E27FC236}">
                <a16:creationId xmlns:a16="http://schemas.microsoft.com/office/drawing/2014/main" xmlns="" id="{63EED6FA-E843-9EDF-CEAB-DC6B93702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06"/>
          <a:stretch/>
        </p:blipFill>
        <p:spPr bwMode="auto">
          <a:xfrm>
            <a:off x="4230259" y="1137417"/>
            <a:ext cx="3895725" cy="31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A33225-32E8-6CF8-FDDE-9875FD231B92}"/>
              </a:ext>
            </a:extLst>
          </p:cNvPr>
          <p:cNvSpPr txBox="1"/>
          <p:nvPr/>
        </p:nvSpPr>
        <p:spPr>
          <a:xfrm rot="19866975">
            <a:off x="4713289" y="2035397"/>
            <a:ext cx="1597573" cy="10113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77025"/>
              </a:avLst>
            </a:prstTxWarp>
            <a:spAutoFit/>
          </a:bodyPr>
          <a:lstStyle/>
          <a:p>
            <a:r>
              <a:rPr lang="en-US" sz="1200" b="1" dirty="0">
                <a:solidFill>
                  <a:srgbClr val="003398"/>
                </a:solidFill>
              </a:rPr>
              <a:t>basic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4528E8-80FC-AF84-97AD-E11ED6BE6AB1}"/>
              </a:ext>
            </a:extLst>
          </p:cNvPr>
          <p:cNvSpPr txBox="1"/>
          <p:nvPr/>
        </p:nvSpPr>
        <p:spPr>
          <a:xfrm>
            <a:off x="5299166" y="1598842"/>
            <a:ext cx="1597573" cy="8790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10176"/>
              </a:avLst>
            </a:prstTxWarp>
            <a:spAutoFit/>
          </a:bodyPr>
          <a:lstStyle/>
          <a:p>
            <a:r>
              <a:rPr lang="en-US" sz="1200" b="1" dirty="0">
                <a:solidFill>
                  <a:srgbClr val="003398"/>
                </a:solidFill>
              </a:rPr>
              <a:t>derived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490B70-66B5-0B50-2528-2635DF17C136}"/>
              </a:ext>
            </a:extLst>
          </p:cNvPr>
          <p:cNvSpPr txBox="1"/>
          <p:nvPr/>
        </p:nvSpPr>
        <p:spPr>
          <a:xfrm rot="1745233">
            <a:off x="5910044" y="1713433"/>
            <a:ext cx="1597573" cy="7822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171983"/>
              </a:avLst>
            </a:prstTxWarp>
            <a:spAutoFit/>
          </a:bodyPr>
          <a:lstStyle/>
          <a:p>
            <a:r>
              <a:rPr lang="en-US" sz="1200" b="1" dirty="0">
                <a:solidFill>
                  <a:srgbClr val="003398"/>
                </a:solidFill>
              </a:rPr>
              <a:t>Enumeration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0FC7F3-1389-8629-88DA-49EF8615B852}"/>
              </a:ext>
            </a:extLst>
          </p:cNvPr>
          <p:cNvSpPr txBox="1"/>
          <p:nvPr/>
        </p:nvSpPr>
        <p:spPr>
          <a:xfrm rot="4595157">
            <a:off x="6498331" y="2452321"/>
            <a:ext cx="1613934" cy="80873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726350"/>
              </a:avLst>
            </a:prstTxWarp>
            <a:spAutoFit/>
          </a:bodyPr>
          <a:lstStyle/>
          <a:p>
            <a:r>
              <a:rPr lang="en-US" sz="1200" b="1" dirty="0">
                <a:solidFill>
                  <a:srgbClr val="003398"/>
                </a:solidFill>
              </a:rPr>
              <a:t>User defined</a:t>
            </a:r>
          </a:p>
        </p:txBody>
      </p:sp>
    </p:spTree>
    <p:extLst>
      <p:ext uri="{BB962C8B-B14F-4D97-AF65-F5344CB8AC3E}">
        <p14:creationId xmlns:p14="http://schemas.microsoft.com/office/powerpoint/2010/main" xmlns="" val="249056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C5E3A-A61B-4130-98DD-4F46399D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  <a:endParaRPr lang="en-Z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87C25EE6-EE88-4A72-AEF2-564CB2AFD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19370530"/>
              </p:ext>
            </p:extLst>
          </p:nvPr>
        </p:nvGraphicFramePr>
        <p:xfrm>
          <a:off x="2417379" y="1135116"/>
          <a:ext cx="8944304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914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11A0E4-98C2-D383-2B99-7F80E5D1B7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1980" y="4042611"/>
            <a:ext cx="11041721" cy="936625"/>
          </a:xfrm>
        </p:spPr>
        <p:txBody>
          <a:bodyPr/>
          <a:lstStyle/>
          <a:p>
            <a:pPr algn="ctr"/>
            <a:r>
              <a:rPr lang="en-US" b="1" dirty="0"/>
              <a:t>Provincial System vs National System</a:t>
            </a:r>
          </a:p>
          <a:p>
            <a:pPr algn="ctr"/>
            <a:endParaRPr lang="en-US" b="1" dirty="0"/>
          </a:p>
        </p:txBody>
      </p:sp>
      <p:pic>
        <p:nvPicPr>
          <p:cNvPr id="6146" name="Picture 2" descr="Improving your MariaDB Back-Up Plan | MariaDB">
            <a:extLst>
              <a:ext uri="{FF2B5EF4-FFF2-40B4-BE49-F238E27FC236}">
                <a16:creationId xmlns:a16="http://schemas.microsoft.com/office/drawing/2014/main" xmlns="" id="{F4E671BC-95AF-6563-9171-A79DF2CF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7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603" y="458512"/>
            <a:ext cx="3464473" cy="34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80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432354-1940-C92E-582B-99C2B356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1000"/>
          </a:blip>
          <a:srcRect b="-16257"/>
          <a:stretch/>
        </p:blipFill>
        <p:spPr>
          <a:xfrm>
            <a:off x="0" y="1008202"/>
            <a:ext cx="12192000" cy="6800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502D6-6F30-4D6E-B6BE-CF1E898C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WCED DATA SYSTEMS</a:t>
            </a:r>
            <a:endParaRPr lang="en-ZA" dirty="0"/>
          </a:p>
        </p:txBody>
      </p:sp>
      <p:pic>
        <p:nvPicPr>
          <p:cNvPr id="7" name="Graphic 6" descr="Cloud Computing">
            <a:extLst>
              <a:ext uri="{FF2B5EF4-FFF2-40B4-BE49-F238E27FC236}">
                <a16:creationId xmlns:a16="http://schemas.microsoft.com/office/drawing/2014/main" xmlns="" id="{40F2EF12-64B6-4E06-869B-8A88AE558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6561" y="127345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2248ED-13F6-4896-BFB8-333F7ADFC85C}"/>
              </a:ext>
            </a:extLst>
          </p:cNvPr>
          <p:cNvSpPr txBox="1"/>
          <p:nvPr/>
        </p:nvSpPr>
        <p:spPr>
          <a:xfrm>
            <a:off x="1192490" y="1273458"/>
            <a:ext cx="10757775" cy="2392963"/>
          </a:xfrm>
          <a:prstGeom prst="rect">
            <a:avLst/>
          </a:prstGeom>
          <a:noFill/>
          <a:ln>
            <a:solidFill>
              <a:schemeClr val="bg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003398"/>
                </a:solidFill>
              </a:rPr>
              <a:t>CEMIS vs SA-SAMS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CEMIS is a Learner Tracking and Provincial School Management System. Schools access the solution via the internet and transact around the following business process: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n-US" dirty="0">
                <a:solidFill>
                  <a:srgbClr val="003398"/>
                </a:solidFill>
              </a:rPr>
              <a:t>Learner Enrolment – allows for the registration of new learners(real-time transaction)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n-US" dirty="0">
                <a:solidFill>
                  <a:srgbClr val="003398"/>
                </a:solidFill>
              </a:rPr>
              <a:t>Transfer of learners – facilitates the transfer of learners between schools(real-time transaction)</a:t>
            </a:r>
          </a:p>
          <a:p>
            <a:pPr>
              <a:spcBef>
                <a:spcPts val="300"/>
              </a:spcBef>
            </a:pPr>
            <a:endParaRPr lang="en-US" sz="1200" dirty="0">
              <a:solidFill>
                <a:srgbClr val="003398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Unlike CEMIS, SA-SAMS is a standalone system which does not allow for learner real-time transacting or learner tracking</a:t>
            </a:r>
          </a:p>
        </p:txBody>
      </p:sp>
      <p:pic>
        <p:nvPicPr>
          <p:cNvPr id="11" name="Graphic 10" descr="Upward trend">
            <a:extLst>
              <a:ext uri="{FF2B5EF4-FFF2-40B4-BE49-F238E27FC236}">
                <a16:creationId xmlns:a16="http://schemas.microsoft.com/office/drawing/2014/main" xmlns="" id="{DF5749BE-5813-434D-8421-6EB55D9F4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8680" y="408022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B0F36B-268B-4302-8F00-B31BE5CC2068}"/>
              </a:ext>
            </a:extLst>
          </p:cNvPr>
          <p:cNvSpPr txBox="1"/>
          <p:nvPr/>
        </p:nvSpPr>
        <p:spPr>
          <a:xfrm>
            <a:off x="1103080" y="4229026"/>
            <a:ext cx="10757774" cy="1531188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003398"/>
                </a:solidFill>
              </a:rPr>
              <a:t>EIS vs DDD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EIS allows for Business Intelligence (BI) Reporting off the data collected via CEMIS</a:t>
            </a:r>
          </a:p>
          <a:p>
            <a:pPr>
              <a:spcBef>
                <a:spcPts val="300"/>
              </a:spcBef>
            </a:pPr>
            <a:endParaRPr lang="en-US" sz="1200" dirty="0">
              <a:solidFill>
                <a:srgbClr val="003398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Reports are available to Schools, Circuits, Districts and Head Office and allows for transparency, oversight and accountability with regards to data input.</a:t>
            </a:r>
          </a:p>
        </p:txBody>
      </p:sp>
    </p:spTree>
    <p:extLst>
      <p:ext uri="{BB962C8B-B14F-4D97-AF65-F5344CB8AC3E}">
        <p14:creationId xmlns:p14="http://schemas.microsoft.com/office/powerpoint/2010/main" xmlns="" val="197311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ickSAMS for SA-SAMS - Insight Software Solutions">
            <a:extLst>
              <a:ext uri="{FF2B5EF4-FFF2-40B4-BE49-F238E27FC236}">
                <a16:creationId xmlns:a16="http://schemas.microsoft.com/office/drawing/2014/main" xmlns="" id="{7AC71651-F77A-9BA8-2AD0-5F60FD86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3" y="1061546"/>
            <a:ext cx="7910418" cy="57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DAA52-1A78-4639-BCB1-58776DDE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WCED MAKES IN TERMS OF SA-SAMS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30DFC3-B9EE-4675-8EAB-3391F3B50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CEMIS remain </a:t>
            </a:r>
            <a:r>
              <a:rPr lang="en-US" sz="1800" b="1" dirty="0">
                <a:solidFill>
                  <a:srgbClr val="003398"/>
                </a:solidFill>
              </a:rPr>
              <a:t>mandatory system for transacting and reporting </a:t>
            </a:r>
            <a:r>
              <a:rPr lang="en-US" sz="1800" dirty="0">
                <a:solidFill>
                  <a:srgbClr val="003398"/>
                </a:solidFill>
              </a:rPr>
              <a:t>for WCED schools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WCED supports 23 schools using SA-SAMS;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SA-SAMS used for localized school usage;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Support structures in liaison with DBE;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DBE currently in process of replacing SA-SAMS with online solution; and</a:t>
            </a:r>
          </a:p>
          <a:p>
            <a:pPr lvl="3" indent="-365760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WCED providing input and CEMIS expertise  to contribute to the Education Management Information Systems (EMIS) context.</a:t>
            </a:r>
          </a:p>
        </p:txBody>
      </p:sp>
      <p:pic>
        <p:nvPicPr>
          <p:cNvPr id="7172" name="Picture 4" descr="EARLY CHILDWOOD DEVELOPMENT STANDARD OPERATING GUIDE (SOP) FOCUSING ON  EDUCATOR QUALIFICATIONS">
            <a:extLst>
              <a:ext uri="{FF2B5EF4-FFF2-40B4-BE49-F238E27FC236}">
                <a16:creationId xmlns:a16="http://schemas.microsoft.com/office/drawing/2014/main" xmlns="" id="{27231575-B03F-DD6D-BD76-985BD977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481" y="2122495"/>
            <a:ext cx="4773597" cy="15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9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B4B01-62F9-49FC-90AC-1B78373F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WCED MAKES IN TERMS OF DDD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5599DA7-FC70-4630-B2F1-6B6DB266A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29" y="994385"/>
            <a:ext cx="11606753" cy="5185698"/>
          </a:xfrm>
        </p:spPr>
        <p:txBody>
          <a:bodyPr>
            <a:no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800" b="0" dirty="0">
                <a:solidFill>
                  <a:srgbClr val="003398"/>
                </a:solidFill>
              </a:rPr>
              <a:t>The </a:t>
            </a:r>
            <a:r>
              <a:rPr lang="en-US" sz="1800" dirty="0">
                <a:solidFill>
                  <a:srgbClr val="003398"/>
                </a:solidFill>
              </a:rPr>
              <a:t>WCED does not used SA-SAMS</a:t>
            </a:r>
            <a:r>
              <a:rPr lang="en-US" sz="1800" b="0" dirty="0">
                <a:solidFill>
                  <a:srgbClr val="003398"/>
                </a:solidFill>
              </a:rPr>
              <a:t> and </a:t>
            </a:r>
            <a:r>
              <a:rPr lang="en-US" sz="1800" dirty="0">
                <a:solidFill>
                  <a:srgbClr val="003398"/>
                </a:solidFill>
              </a:rPr>
              <a:t>has it own BI solution</a:t>
            </a:r>
            <a:r>
              <a:rPr lang="en-US" sz="1800" b="0" dirty="0">
                <a:solidFill>
                  <a:srgbClr val="003398"/>
                </a:solidFill>
              </a:rPr>
              <a:t> to process and analyze the data</a:t>
            </a:r>
          </a:p>
          <a:p>
            <a:pPr marL="285750" indent="-285750">
              <a:buBlip>
                <a:blip r:embed="rId3"/>
              </a:buBlip>
            </a:pPr>
            <a:endParaRPr lang="en-US" sz="11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800" b="0" dirty="0">
                <a:solidFill>
                  <a:srgbClr val="003398"/>
                </a:solidFill>
              </a:rPr>
              <a:t>The DBE and MSDF engaged the WCED on placing data on the DDD however after evaluation  - </a:t>
            </a:r>
            <a:r>
              <a:rPr lang="en-US" sz="1800" dirty="0">
                <a:solidFill>
                  <a:srgbClr val="003398"/>
                </a:solidFill>
              </a:rPr>
              <a:t>not feasible to replace the WCED solution with DDD</a:t>
            </a:r>
          </a:p>
          <a:p>
            <a:pPr marL="285750" indent="-285750">
              <a:buBlip>
                <a:blip r:embed="rId3"/>
              </a:buBlip>
            </a:pPr>
            <a:endParaRPr lang="en-US" sz="11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800" dirty="0" err="1">
                <a:solidFill>
                  <a:srgbClr val="003398"/>
                </a:solidFill>
              </a:rPr>
              <a:t>EduInfoSearch</a:t>
            </a:r>
            <a:r>
              <a:rPr lang="en-US" sz="1800" dirty="0">
                <a:solidFill>
                  <a:srgbClr val="003398"/>
                </a:solidFill>
              </a:rPr>
              <a:t> </a:t>
            </a:r>
            <a:r>
              <a:rPr lang="en-US" sz="1800" b="0" dirty="0">
                <a:solidFill>
                  <a:srgbClr val="003398"/>
                </a:solidFill>
              </a:rPr>
              <a:t>is currently the sole portal (web interface) for publication and access to common WCED reports.  </a:t>
            </a:r>
            <a:r>
              <a:rPr lang="en-US" sz="1800" b="0" dirty="0" err="1">
                <a:solidFill>
                  <a:srgbClr val="003398"/>
                </a:solidFill>
              </a:rPr>
              <a:t>Webfocus</a:t>
            </a:r>
            <a:r>
              <a:rPr lang="en-US" sz="1800" b="0" dirty="0">
                <a:solidFill>
                  <a:srgbClr val="003398"/>
                </a:solidFill>
              </a:rPr>
              <a:t>, the BI software tool, allows integration of datasets from all WCED primary applications in real time. Thus, it instantaneously turns raw data into useable information assets from a credible data source. </a:t>
            </a:r>
          </a:p>
          <a:p>
            <a:pPr marL="285750" indent="-285750">
              <a:buBlip>
                <a:blip r:embed="rId3"/>
              </a:buBlip>
            </a:pPr>
            <a:endParaRPr lang="en-US" sz="11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The WCED Operational BI system has the following capabilities</a:t>
            </a:r>
            <a:r>
              <a:rPr lang="en-US" sz="1800" b="0" dirty="0">
                <a:solidFill>
                  <a:srgbClr val="003398"/>
                </a:solidFill>
              </a:rPr>
              <a:t>: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Departmental-wide historical reports and dashboards, i.e., answers the question “What happened?”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Business process automation of critical business processes such as grade changes, enabled by workflow functionality between identified transactional systems and the BI system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Real-time reporting from selected systems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Near real-time reporting (from replicated data repositories)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A certain level of self-service capability (custom build functionality)</a:t>
            </a:r>
          </a:p>
          <a:p>
            <a:pPr marL="645750" lvl="2" indent="-285750">
              <a:spcBef>
                <a:spcPts val="600"/>
              </a:spcBef>
            </a:pPr>
            <a:r>
              <a:rPr lang="en-US" b="0" dirty="0">
                <a:solidFill>
                  <a:srgbClr val="003398"/>
                </a:solidFill>
              </a:rPr>
              <a:t>Provision of attribute data to the Provincial GIS</a:t>
            </a:r>
          </a:p>
          <a:p>
            <a:pPr marL="285750" indent="-285750">
              <a:buBlip>
                <a:blip r:embed="rId3"/>
              </a:buBlip>
            </a:pPr>
            <a:endParaRPr lang="en-US" sz="1800" b="0" dirty="0">
              <a:solidFill>
                <a:srgbClr val="00339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99932-D0DA-B640-6729-FF8022CCC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000"/>
          </a:blip>
          <a:stretch>
            <a:fillRect/>
          </a:stretch>
        </p:blipFill>
        <p:spPr>
          <a:xfrm>
            <a:off x="5959365" y="856591"/>
            <a:ext cx="5323492" cy="5323492"/>
          </a:xfrm>
          <a:prstGeom prst="rect">
            <a:avLst/>
          </a:prstGeom>
        </p:spPr>
      </p:pic>
      <p:pic>
        <p:nvPicPr>
          <p:cNvPr id="9218" name="Picture 2" descr="System - Free computer icons">
            <a:extLst>
              <a:ext uri="{FF2B5EF4-FFF2-40B4-BE49-F238E27FC236}">
                <a16:creationId xmlns:a16="http://schemas.microsoft.com/office/drawing/2014/main" xmlns="" id="{71A3EB42-8096-1677-5189-C3B799EF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47" y="108897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4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0EA9C34-DD04-61F9-F6DC-9C1D7A886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204" y="4116184"/>
            <a:ext cx="11299591" cy="936625"/>
          </a:xfrm>
        </p:spPr>
        <p:txBody>
          <a:bodyPr/>
          <a:lstStyle/>
          <a:p>
            <a:pPr algn="ctr"/>
            <a:r>
              <a:rPr lang="en-US" b="1" dirty="0"/>
              <a:t>WCED Systems for collection of Education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24AEFB-E947-5C84-7D37-9C33591A6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56000" contrast="-9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814" y="152398"/>
            <a:ext cx="4099035" cy="40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77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B4B01-62F9-49FC-90AC-1B78373F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WCED DATA COLLECTION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5599DA7-FC70-4630-B2F1-6B6DB266A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4315" y="1219199"/>
            <a:ext cx="6976967" cy="4960883"/>
          </a:xfrm>
        </p:spPr>
        <p:txBody>
          <a:bodyPr>
            <a:no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003398"/>
                </a:solidFill>
              </a:rPr>
              <a:t>CEMIS</a:t>
            </a:r>
          </a:p>
          <a:p>
            <a:pPr marL="645750" lvl="2" indent="-285750"/>
            <a:r>
              <a:rPr lang="en-US" sz="1800" b="0" dirty="0">
                <a:solidFill>
                  <a:srgbClr val="003398"/>
                </a:solidFill>
              </a:rPr>
              <a:t>School</a:t>
            </a:r>
          </a:p>
          <a:p>
            <a:pPr marL="645750" lvl="2" indent="-285750"/>
            <a:r>
              <a:rPr lang="en-US" sz="1800" b="0" dirty="0">
                <a:solidFill>
                  <a:srgbClr val="003398"/>
                </a:solidFill>
              </a:rPr>
              <a:t>Learner Information (Biographical, Learner performance, Attendance, etc.)</a:t>
            </a:r>
          </a:p>
          <a:p>
            <a:pPr marL="285750" indent="-285750">
              <a:buBlip>
                <a:blip r:embed="rId3"/>
              </a:buBlip>
            </a:pPr>
            <a:endParaRPr lang="en-US" sz="18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US" sz="18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US" sz="18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US" sz="1800" b="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003398"/>
                </a:solidFill>
              </a:rPr>
              <a:t>PMPS</a:t>
            </a:r>
          </a:p>
          <a:p>
            <a:pPr marL="645750" lvl="2" indent="-285750"/>
            <a:r>
              <a:rPr lang="en-US" sz="1800" b="0" dirty="0">
                <a:solidFill>
                  <a:srgbClr val="003398"/>
                </a:solidFill>
              </a:rPr>
              <a:t>Educator Information (Biographical, Attendance, Etc.)</a:t>
            </a:r>
          </a:p>
          <a:p>
            <a:endParaRPr lang="en-US" sz="1800" b="0" dirty="0">
              <a:solidFill>
                <a:srgbClr val="003398"/>
              </a:solidFill>
            </a:endParaRPr>
          </a:p>
        </p:txBody>
      </p:sp>
      <p:pic>
        <p:nvPicPr>
          <p:cNvPr id="7" name="Picture 4" descr="EARLY CHILDWOOD DEVELOPMENT STANDARD OPERATING GUIDE (SOP) FOCUSING ON  EDUCATOR QUALIFICATIONS">
            <a:extLst>
              <a:ext uri="{FF2B5EF4-FFF2-40B4-BE49-F238E27FC236}">
                <a16:creationId xmlns:a16="http://schemas.microsoft.com/office/drawing/2014/main" xmlns="" id="{0B4131ED-F0A7-402E-4B20-7EEA1BE3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6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18" y="1219199"/>
            <a:ext cx="4773597" cy="157895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1B5A04-3191-A2D0-8070-4B08F3F3E7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465" t="9885" r="31309" b="46973"/>
          <a:stretch/>
        </p:blipFill>
        <p:spPr>
          <a:xfrm>
            <a:off x="220718" y="3804959"/>
            <a:ext cx="4773598" cy="20242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309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704FACB-EA76-49EB-86B6-E39C91FE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ZA" dirty="0"/>
              <a:t>PRESENTATION BRIEF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1620A3-3DEE-E458-582E-B2DE984DA579}"/>
              </a:ext>
            </a:extLst>
          </p:cNvPr>
          <p:cNvSpPr txBox="1"/>
          <p:nvPr/>
        </p:nvSpPr>
        <p:spPr>
          <a:xfrm>
            <a:off x="908708" y="1282675"/>
            <a:ext cx="8750299" cy="429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August 2022</a:t>
            </a:r>
          </a:p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13:00-16:00- SC on Education</a:t>
            </a:r>
          </a:p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Venue: Virtual (MS Team)</a:t>
            </a:r>
            <a:endParaRPr lang="en-US" sz="2800" dirty="0">
              <a:solidFill>
                <a:srgbClr val="00339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en-GB" sz="2000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solidFill>
                <a:srgbClr val="00339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ZA" sz="2000" dirty="0">
                <a:solidFill>
                  <a:srgbClr val="0033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Briefing by the Western Cape Education Department on how the WCED utilise data; what type of data and what are the contributions that the WCED are making through the National Data-driven District project as part of the South African School Administration and Management System (SA-SAMS).</a:t>
            </a:r>
            <a:endParaRPr lang="en-US" sz="2800" dirty="0">
              <a:solidFill>
                <a:srgbClr val="003398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47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ickSAMS for SA-SAMS - Insight Software Solutions">
            <a:extLst>
              <a:ext uri="{FF2B5EF4-FFF2-40B4-BE49-F238E27FC236}">
                <a16:creationId xmlns:a16="http://schemas.microsoft.com/office/drawing/2014/main" xmlns="" id="{7AC71651-F77A-9BA8-2AD0-5F60FD86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872" y="1008994"/>
            <a:ext cx="7910418" cy="57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DAA52-1A78-4639-BCB1-58776DDE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30DFC3-B9EE-4675-8EAB-3391F3B50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061546"/>
            <a:ext cx="11462940" cy="4939861"/>
          </a:xfrm>
        </p:spPr>
        <p:txBody>
          <a:bodyPr>
            <a:noAutofit/>
          </a:bodyPr>
          <a:lstStyle/>
          <a:p>
            <a:pPr lvl="3" indent="-365760" algn="just">
              <a:lnSpc>
                <a:spcPct val="114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b="1" dirty="0">
                <a:solidFill>
                  <a:srgbClr val="003398"/>
                </a:solidFill>
              </a:rPr>
              <a:t>SNAP</a:t>
            </a:r>
          </a:p>
          <a:p>
            <a:pPr marL="631440" lvl="3" indent="-18288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98"/>
                </a:solidFill>
              </a:rPr>
              <a:t>10th day school day survey(Ordinary Schools)</a:t>
            </a:r>
          </a:p>
          <a:p>
            <a:pPr marL="631440" lvl="3" indent="-18288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98"/>
                </a:solidFill>
              </a:rPr>
              <a:t>1st Tuesday in March (SNE Schools)</a:t>
            </a:r>
          </a:p>
          <a:p>
            <a:pPr marL="631440" lvl="3" indent="-18288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398"/>
              </a:solidFill>
            </a:endParaRPr>
          </a:p>
          <a:p>
            <a:pPr lvl="3" indent="-365760" algn="just">
              <a:lnSpc>
                <a:spcPct val="114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b="1" dirty="0">
                <a:solidFill>
                  <a:srgbClr val="003398"/>
                </a:solidFill>
              </a:rPr>
              <a:t>Annual Schools Survey</a:t>
            </a:r>
          </a:p>
          <a:p>
            <a:pPr lvl="3" indent="-18288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98"/>
                </a:solidFill>
              </a:rPr>
              <a:t>1st Tuesday in March (Ordinary Schools and ECD Centers)</a:t>
            </a:r>
          </a:p>
          <a:p>
            <a:pPr lvl="3" indent="-18288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98"/>
                </a:solidFill>
              </a:rPr>
              <a:t>1st Thursday in March (SNE Schools)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>
                <a:solidFill>
                  <a:srgbClr val="003398"/>
                </a:solidFill>
              </a:rPr>
              <a:t>Quarterly Learner attendance</a:t>
            </a:r>
          </a:p>
          <a:p>
            <a:pPr lvl="3" indent="-365760" algn="just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>
                <a:solidFill>
                  <a:srgbClr val="003398"/>
                </a:solidFill>
              </a:rPr>
              <a:t>Quarterly Learner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63445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6C49B-F922-413A-842A-339270F4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</a:t>
            </a:r>
            <a:endParaRPr lang="en-Z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DE0FADDF-F19A-4EE8-965B-D0483053F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7114156"/>
              </p:ext>
            </p:extLst>
          </p:nvPr>
        </p:nvGraphicFramePr>
        <p:xfrm>
          <a:off x="1629103" y="1093075"/>
          <a:ext cx="9911256" cy="506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9165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BC0839A-890B-3BDB-287D-322599DFA5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80" y="4032101"/>
            <a:ext cx="11394184" cy="936625"/>
          </a:xfrm>
        </p:spPr>
        <p:txBody>
          <a:bodyPr/>
          <a:lstStyle/>
          <a:p>
            <a:pPr algn="ctr"/>
            <a:r>
              <a:rPr lang="en-US" b="1" dirty="0"/>
              <a:t>Data utilization</a:t>
            </a:r>
          </a:p>
        </p:txBody>
      </p:sp>
      <p:pic>
        <p:nvPicPr>
          <p:cNvPr id="10242" name="Picture 2" descr="Download Access Real Time Reports Of Order &amp; Inventory Data - Real Time  Inventory Icon - Full Size PNG Image - PNGkit">
            <a:extLst>
              <a:ext uri="{FF2B5EF4-FFF2-40B4-BE49-F238E27FC236}">
                <a16:creationId xmlns:a16="http://schemas.microsoft.com/office/drawing/2014/main" xmlns="" id="{3C5A7BBA-2416-5A2E-2A49-D54FEC14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181" y="126851"/>
            <a:ext cx="34004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40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erson, table&#10;&#10;Description automatically generated">
            <a:extLst>
              <a:ext uri="{FF2B5EF4-FFF2-40B4-BE49-F238E27FC236}">
                <a16:creationId xmlns:a16="http://schemas.microsoft.com/office/drawing/2014/main" xmlns="" id="{AB58DF8E-9F37-604E-A5A6-937049B98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2749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866E1-832A-4EEB-A167-20C50534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WCED DATA USAGE</a:t>
            </a:r>
            <a:endParaRPr lang="en-ZA" dirty="0"/>
          </a:p>
        </p:txBody>
      </p:sp>
      <p:pic>
        <p:nvPicPr>
          <p:cNvPr id="7" name="Graphic 6" descr="Chess pieces">
            <a:extLst>
              <a:ext uri="{FF2B5EF4-FFF2-40B4-BE49-F238E27FC236}">
                <a16:creationId xmlns:a16="http://schemas.microsoft.com/office/drawing/2014/main" xmlns="" id="{E5D2725E-B437-41C1-8533-7DB42C072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07568" y="1484784"/>
            <a:ext cx="914400" cy="914400"/>
          </a:xfrm>
          <a:prstGeom prst="rect">
            <a:avLst/>
          </a:prstGeom>
        </p:spPr>
      </p:pic>
      <p:pic>
        <p:nvPicPr>
          <p:cNvPr id="9" name="Graphic 8" descr="Connections">
            <a:extLst>
              <a:ext uri="{FF2B5EF4-FFF2-40B4-BE49-F238E27FC236}">
                <a16:creationId xmlns:a16="http://schemas.microsoft.com/office/drawing/2014/main" xmlns="" id="{89392A4C-730A-42B6-80DC-4F94CD08EE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30810" y="2971800"/>
            <a:ext cx="914400" cy="914400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xmlns="" id="{44DBCB4A-8257-4419-9CAB-FD6E04C477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30810" y="450912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54A0F4-3E0C-4A15-A517-1CB8482A1B02}"/>
              </a:ext>
            </a:extLst>
          </p:cNvPr>
          <p:cNvSpPr txBox="1"/>
          <p:nvPr/>
        </p:nvSpPr>
        <p:spPr>
          <a:xfrm>
            <a:off x="3648719" y="1437382"/>
            <a:ext cx="710336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rgbClr val="003398"/>
                </a:solidFill>
              </a:rPr>
              <a:t>Strategic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Education data is analyzed to establish trends and inform new strategies for improving the system.</a:t>
            </a:r>
            <a:endParaRPr lang="en-ZA" dirty="0" err="1">
              <a:solidFill>
                <a:srgbClr val="00339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2C221D-BE44-4FDB-88D5-A3EEC6298D87}"/>
              </a:ext>
            </a:extLst>
          </p:cNvPr>
          <p:cNvSpPr txBox="1"/>
          <p:nvPr/>
        </p:nvSpPr>
        <p:spPr>
          <a:xfrm>
            <a:off x="3648720" y="2924398"/>
            <a:ext cx="72189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rgbClr val="003398"/>
                </a:solidFill>
              </a:rPr>
              <a:t>Tactical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Education data is used to determine the most efficient use of available resources.</a:t>
            </a:r>
            <a:endParaRPr lang="en-ZA" dirty="0" err="1">
              <a:solidFill>
                <a:srgbClr val="00339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B38E02-C832-4ABB-884A-F168F1AF3D71}"/>
              </a:ext>
            </a:extLst>
          </p:cNvPr>
          <p:cNvSpPr txBox="1"/>
          <p:nvPr/>
        </p:nvSpPr>
        <p:spPr>
          <a:xfrm>
            <a:off x="3648719" y="4419275"/>
            <a:ext cx="721897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rgbClr val="003398"/>
                </a:solidFill>
              </a:rPr>
              <a:t>Operational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98"/>
                </a:solidFill>
              </a:rPr>
              <a:t>Education data is used to Monitor progress on implementation plans (derived form the strategic and tactical interventions) as well as evaluate the impact of these interventions.</a:t>
            </a:r>
            <a:endParaRPr lang="en-ZA" dirty="0" err="1">
              <a:solidFill>
                <a:srgbClr val="003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71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42145-9A16-4FF2-9DF6-936F140C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WCED UTILISES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5224F7-58F3-476B-80AB-2C94A7E03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701" y="999717"/>
            <a:ext cx="11462940" cy="288925"/>
          </a:xfrm>
        </p:spPr>
        <p:txBody>
          <a:bodyPr/>
          <a:lstStyle/>
          <a:p>
            <a:r>
              <a:rPr lang="en-US" dirty="0"/>
              <a:t>Strategic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38A5BB4-FAD2-45F0-AD28-F7126EC56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342" y="1628651"/>
            <a:ext cx="8597205" cy="3816424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3398"/>
                </a:solidFill>
              </a:rPr>
              <a:t>Evidenced-based Planning and Reporting: 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Institutions (Schools – Ordinary, Special, ECD)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Learner enrolment, attendance, subjects, </a:t>
            </a:r>
            <a:r>
              <a:rPr lang="en-US" sz="1800" dirty="0" err="1">
                <a:solidFill>
                  <a:srgbClr val="003398"/>
                </a:solidFill>
              </a:rPr>
              <a:t>etc</a:t>
            </a:r>
            <a:r>
              <a:rPr lang="en-US" sz="1800" dirty="0">
                <a:solidFill>
                  <a:srgbClr val="003398"/>
                </a:solidFill>
              </a:rPr>
              <a:t>…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APP, QPRs, APR, WCED Strategic Plans</a:t>
            </a:r>
          </a:p>
          <a:p>
            <a:pPr marL="465750" lvl="1" indent="-285750"/>
            <a:endParaRPr lang="en-US" sz="1800" dirty="0">
              <a:solidFill>
                <a:srgbClr val="003398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3398"/>
                </a:solidFill>
              </a:rPr>
              <a:t>Resourcing and provisioning: 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Finance: Norms and standards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Staff establishment (Basket of post)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Learner and Teaching Support Material (including textbooks, etc...)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Feeding Scheme</a:t>
            </a:r>
          </a:p>
          <a:p>
            <a:pPr marL="645750" lvl="2" indent="-285750"/>
            <a:r>
              <a:rPr lang="en-US" sz="1800" dirty="0">
                <a:solidFill>
                  <a:srgbClr val="003398"/>
                </a:solidFill>
              </a:rPr>
              <a:t>Learner Transport Scheme</a:t>
            </a:r>
          </a:p>
          <a:p>
            <a:pPr marL="645750" lvl="2" indent="-285750"/>
            <a:endParaRPr lang="en-US" sz="1800" dirty="0">
              <a:solidFill>
                <a:srgbClr val="00339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39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398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AE545841-ED80-C165-5DB7-5BE9A3E3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07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11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ffice Reports Icon, Outline Style Stock Vector - Illustration of outline,  exam: 193187769">
            <a:extLst>
              <a:ext uri="{FF2B5EF4-FFF2-40B4-BE49-F238E27FC236}">
                <a16:creationId xmlns:a16="http://schemas.microsoft.com/office/drawing/2014/main" xmlns="" id="{82D00C03-D528-6337-B517-300FCEE7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9" y="1602600"/>
            <a:ext cx="3515938" cy="3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96DEF-C2CD-4040-A239-FF17D21A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WCED UTILISES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A3D7B8-C215-4207-9C6B-2DD529252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701" y="1012507"/>
            <a:ext cx="8597205" cy="317818"/>
          </a:xfrm>
        </p:spPr>
        <p:txBody>
          <a:bodyPr/>
          <a:lstStyle/>
          <a:p>
            <a:r>
              <a:rPr lang="en-US" dirty="0"/>
              <a:t>Tactical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893FBB0-5273-473C-8D22-E138445A6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4206" y="1513873"/>
            <a:ext cx="8212435" cy="3830254"/>
          </a:xfrm>
        </p:spPr>
        <p:txBody>
          <a:bodyPr>
            <a:noAutofit/>
          </a:bodyPr>
          <a:lstStyle/>
          <a:p>
            <a:pPr marL="522900" lvl="1" indent="-342900">
              <a:lnSpc>
                <a:spcPct val="170000"/>
              </a:lnSpc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COVID-19 statistics  </a:t>
            </a:r>
          </a:p>
          <a:p>
            <a:pPr marL="522900" lvl="1" indent="-342900">
              <a:lnSpc>
                <a:spcPct val="170000"/>
              </a:lnSpc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Inter-departmental collaboration: </a:t>
            </a:r>
          </a:p>
          <a:p>
            <a:pPr marL="702900" lvl="2" indent="-342900">
              <a:lnSpc>
                <a:spcPct val="170000"/>
              </a:lnSpc>
            </a:pPr>
            <a:r>
              <a:rPr lang="en-US" sz="1800" dirty="0">
                <a:solidFill>
                  <a:srgbClr val="003398"/>
                </a:solidFill>
              </a:rPr>
              <a:t>integrated data management – Mental Health Data Alignment</a:t>
            </a:r>
          </a:p>
          <a:p>
            <a:pPr marL="702900" lvl="2" indent="-342900">
              <a:lnSpc>
                <a:spcPct val="170000"/>
              </a:lnSpc>
            </a:pPr>
            <a:r>
              <a:rPr lang="en-US" sz="1800" dirty="0">
                <a:solidFill>
                  <a:srgbClr val="003398"/>
                </a:solidFill>
              </a:rPr>
              <a:t>School Safety reports and initiatives</a:t>
            </a:r>
          </a:p>
          <a:p>
            <a:pPr marL="702900" lvl="2" indent="-342900">
              <a:lnSpc>
                <a:spcPct val="170000"/>
              </a:lnSpc>
            </a:pPr>
            <a:r>
              <a:rPr lang="en-US" sz="1800" dirty="0">
                <a:solidFill>
                  <a:srgbClr val="003398"/>
                </a:solidFill>
              </a:rPr>
              <a:t>Wellness MANCO data provisioning/presentations/reports</a:t>
            </a:r>
          </a:p>
          <a:p>
            <a:pPr marL="522900" lvl="1" indent="-342900">
              <a:lnSpc>
                <a:spcPct val="170000"/>
              </a:lnSpc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Responses to Media and Parliamentary queries/reports</a:t>
            </a:r>
          </a:p>
          <a:p>
            <a:pPr marL="522900" lvl="1" indent="-342900">
              <a:lnSpc>
                <a:spcPct val="170000"/>
              </a:lnSpc>
              <a:buBlip>
                <a:blip r:embed="rId3"/>
              </a:buBlip>
            </a:pPr>
            <a:r>
              <a:rPr lang="en-US" sz="1800" dirty="0">
                <a:solidFill>
                  <a:srgbClr val="003398"/>
                </a:solidFill>
              </a:rPr>
              <a:t>Research Data requests and initiatives</a:t>
            </a:r>
          </a:p>
          <a:p>
            <a:pPr marL="702900" lvl="2" indent="-342900">
              <a:lnSpc>
                <a:spcPct val="170000"/>
              </a:lnSpc>
            </a:pPr>
            <a:endParaRPr lang="en-US" sz="1800" dirty="0">
              <a:solidFill>
                <a:srgbClr val="003398"/>
              </a:solidFill>
            </a:endParaRPr>
          </a:p>
          <a:p>
            <a:pPr marL="465750" lvl="1" indent="-285750">
              <a:buBlip>
                <a:blip r:embed="rId3"/>
              </a:buBlip>
            </a:pPr>
            <a:endParaRPr lang="en-US" sz="1800" dirty="0">
              <a:solidFill>
                <a:srgbClr val="003398"/>
              </a:solidFill>
            </a:endParaRPr>
          </a:p>
          <a:p>
            <a:pPr marL="465750" lvl="1" indent="-285750">
              <a:buBlip>
                <a:blip r:embed="rId3"/>
              </a:buBlip>
            </a:pPr>
            <a:endParaRPr lang="en-US" sz="1800" dirty="0">
              <a:solidFill>
                <a:srgbClr val="003398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US" sz="1800" dirty="0">
              <a:solidFill>
                <a:srgbClr val="003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42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A89F2-589B-497E-BA6B-F35F10FC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WCED UTILISES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8158D4-2C96-49C0-8FD5-B1C75C451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701" y="1029469"/>
            <a:ext cx="11462940" cy="288925"/>
          </a:xfrm>
        </p:spPr>
        <p:txBody>
          <a:bodyPr/>
          <a:lstStyle/>
          <a:p>
            <a:r>
              <a:rPr lang="en-US" dirty="0"/>
              <a:t>Operational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1D4EE61-CBDB-4445-9FE8-D72ECF321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rgbClr val="003398"/>
                </a:solidFill>
              </a:rPr>
              <a:t>Data systems: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WCED CEMIS – provincial school admin system for real-time learner tracking data;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DBE LURITS – Upload of CEMIS data (not in real-time);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PMPS  - Educator related information (Appointments, Attendance, etc.);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National Exams system (NSC); and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Transversal Finance, HR and SCM systems (BAS, PERSAL, LOGIS – managed by PT)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98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rgbClr val="003398"/>
                </a:solidFill>
              </a:rPr>
              <a:t>Automated business processes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GIS: LTS, Infrastructure, </a:t>
            </a:r>
            <a:r>
              <a:rPr lang="en-US" sz="1800" dirty="0" err="1">
                <a:solidFill>
                  <a:srgbClr val="003398"/>
                </a:solidFill>
              </a:rPr>
              <a:t>YeBo</a:t>
            </a:r>
            <a:r>
              <a:rPr lang="en-US" sz="1800" dirty="0">
                <a:solidFill>
                  <a:srgbClr val="003398"/>
                </a:solidFill>
              </a:rPr>
              <a:t>, </a:t>
            </a:r>
            <a:r>
              <a:rPr lang="en-US" sz="1800" dirty="0" err="1">
                <a:solidFill>
                  <a:srgbClr val="003398"/>
                </a:solidFill>
              </a:rPr>
              <a:t>HomeLearning</a:t>
            </a:r>
            <a:r>
              <a:rPr lang="en-US" sz="1800" dirty="0">
                <a:solidFill>
                  <a:srgbClr val="003398"/>
                </a:solidFill>
              </a:rPr>
              <a:t>, </a:t>
            </a:r>
            <a:r>
              <a:rPr lang="en-US" sz="1800" dirty="0" err="1">
                <a:solidFill>
                  <a:srgbClr val="003398"/>
                </a:solidFill>
              </a:rPr>
              <a:t>etc</a:t>
            </a:r>
            <a:r>
              <a:rPr lang="en-US" sz="1800" dirty="0">
                <a:solidFill>
                  <a:srgbClr val="003398"/>
                </a:solidFill>
              </a:rPr>
              <a:t>…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Gr12 registrations; and</a:t>
            </a:r>
          </a:p>
          <a:p>
            <a:pPr marL="702900" lvl="2" indent="-342900"/>
            <a:endParaRPr lang="en-US" dirty="0">
              <a:solidFill>
                <a:srgbClr val="003398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3398"/>
                </a:solidFill>
              </a:rPr>
              <a:t>Management reporting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EIS : Business intelligence reporting tool</a:t>
            </a:r>
          </a:p>
          <a:p>
            <a:pPr marL="702900" lvl="2" indent="-342900"/>
            <a:r>
              <a:rPr lang="en-US" sz="1800" dirty="0">
                <a:solidFill>
                  <a:srgbClr val="003398"/>
                </a:solidFill>
              </a:rPr>
              <a:t>Data sources: ASS (static), SNAP (static) , CEMIS (live)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98"/>
              </a:solidFill>
            </a:endParaRPr>
          </a:p>
        </p:txBody>
      </p:sp>
      <p:pic>
        <p:nvPicPr>
          <p:cNvPr id="15362" name="Picture 2" descr="Report - Free business and finance icons">
            <a:extLst>
              <a:ext uri="{FF2B5EF4-FFF2-40B4-BE49-F238E27FC236}">
                <a16:creationId xmlns:a16="http://schemas.microsoft.com/office/drawing/2014/main" xmlns="" id="{46A7DEBE-2B02-DA95-448B-454D91F8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171" y="3615557"/>
            <a:ext cx="2966545" cy="29665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42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0293659-1F78-C85F-B4FB-86DEE1279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460" y="3937507"/>
            <a:ext cx="11289080" cy="936625"/>
          </a:xfrm>
        </p:spPr>
        <p:txBody>
          <a:bodyPr/>
          <a:lstStyle/>
          <a:p>
            <a:pPr algn="ctr"/>
            <a:r>
              <a:rPr lang="en-US" b="1" dirty="0"/>
              <a:t>Future data initiatives</a:t>
            </a:r>
          </a:p>
        </p:txBody>
      </p:sp>
      <p:pic>
        <p:nvPicPr>
          <p:cNvPr id="16386" name="Picture 2" descr="Data Analysis And Visualization - Black And White Data Clip Art - (518x518)  Png Clipart Download">
            <a:extLst>
              <a:ext uri="{FF2B5EF4-FFF2-40B4-BE49-F238E27FC236}">
                <a16:creationId xmlns:a16="http://schemas.microsoft.com/office/drawing/2014/main" xmlns="" id="{3282E05E-5B68-8D40-DCD5-773B5DE6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852" y="178308"/>
            <a:ext cx="2982296" cy="39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15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E004F-DDC7-4CAB-BAAD-F02C0A9D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  <a:endParaRPr lang="en-Z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26E25BA-80BE-4FE4-8D19-81D846250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40634130"/>
              </p:ext>
            </p:extLst>
          </p:nvPr>
        </p:nvGraphicFramePr>
        <p:xfrm>
          <a:off x="2807803" y="1166168"/>
          <a:ext cx="7576417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188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E7F45-9782-4255-A7DC-0E315469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EE70EE-8CFA-4A47-B176-CEBA7872BD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2476" y="-1162951"/>
            <a:ext cx="12790315" cy="8533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D515D1-4387-45FD-8F5E-AACA48529A05}"/>
              </a:ext>
            </a:extLst>
          </p:cNvPr>
          <p:cNvSpPr/>
          <p:nvPr/>
        </p:nvSpPr>
        <p:spPr>
          <a:xfrm>
            <a:off x="225541" y="326323"/>
            <a:ext cx="3906508" cy="189004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Develop and upskill</a:t>
            </a:r>
          </a:p>
          <a:p>
            <a:pPr>
              <a:defRPr/>
            </a:pP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key staff in WCED in management and analysis of data</a:t>
            </a:r>
            <a:endParaRPr lang="en-US" sz="2400" dirty="0">
              <a:solidFill>
                <a:srgbClr val="003399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EBD7A3-3FAB-06BB-720D-8769CD050B4E}"/>
              </a:ext>
            </a:extLst>
          </p:cNvPr>
          <p:cNvSpPr/>
          <p:nvPr/>
        </p:nvSpPr>
        <p:spPr>
          <a:xfrm>
            <a:off x="7966852" y="367860"/>
            <a:ext cx="3906507" cy="189004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Strengthen data at source &amp; review how data flows through the department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BA2368-6613-7C91-902A-A5F3309D5582}"/>
              </a:ext>
            </a:extLst>
          </p:cNvPr>
          <p:cNvSpPr/>
          <p:nvPr/>
        </p:nvSpPr>
        <p:spPr>
          <a:xfrm>
            <a:off x="225541" y="3670763"/>
            <a:ext cx="3906508" cy="2221035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Dashboarding and secondary use of data </a:t>
            </a:r>
            <a:r>
              <a:rPr lang="en-US" sz="2400" dirty="0">
                <a:solidFill>
                  <a:srgbClr val="003399"/>
                </a:solidFill>
                <a:latin typeface="Century Gothic"/>
                <a:cs typeface="Century Gothic"/>
              </a:rPr>
              <a:t>- </a:t>
            </a: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a move towards M&amp;E and evidence-based decision making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6FEEAB-6F9A-33C4-67E6-0AE7399C75E2}"/>
              </a:ext>
            </a:extLst>
          </p:cNvPr>
          <p:cNvSpPr/>
          <p:nvPr/>
        </p:nvSpPr>
        <p:spPr>
          <a:xfrm>
            <a:off x="7966850" y="3696287"/>
            <a:ext cx="3906507" cy="2221035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2400" b="1" dirty="0">
                <a:solidFill>
                  <a:srgbClr val="003399"/>
                </a:solidFill>
                <a:latin typeface="Century Gothic"/>
                <a:cs typeface="Century Gothic"/>
              </a:rPr>
              <a:t>Data Collaboration inside the department as well as strengthening partnerships outside of the department</a:t>
            </a:r>
          </a:p>
        </p:txBody>
      </p:sp>
    </p:spTree>
    <p:extLst>
      <p:ext uri="{BB962C8B-B14F-4D97-AF65-F5344CB8AC3E}">
        <p14:creationId xmlns:p14="http://schemas.microsoft.com/office/powerpoint/2010/main" xmlns="" val="420210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D515D1-4387-45FD-8F5E-AACA48529A05}"/>
              </a:ext>
            </a:extLst>
          </p:cNvPr>
          <p:cNvSpPr/>
          <p:nvPr/>
        </p:nvSpPr>
        <p:spPr>
          <a:xfrm>
            <a:off x="388888" y="1124608"/>
            <a:ext cx="11309860" cy="5013433"/>
          </a:xfrm>
          <a:prstGeom prst="rect">
            <a:avLst/>
          </a:prstGeom>
          <a:noFill/>
          <a:effectLst/>
        </p:spPr>
        <p:txBody>
          <a:bodyPr lIns="135000" tIns="135000" rIns="0" bIns="135000"/>
          <a:lstStyle/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WCED Landscape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Policy environment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Education data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WCED Systems for collection of Education data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Provincial Systems vs National Systems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Data collection process (including Data Quality)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Data utilization (Strategic, Tactical, Operational)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Reporting – Various levels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3398"/>
                </a:solidFill>
                <a:latin typeface="Century Gothic"/>
                <a:cs typeface="Century Gothic"/>
              </a:rPr>
              <a:t>Future data initiatives</a:t>
            </a:r>
          </a:p>
          <a:p>
            <a:pPr marL="342900" indent="-342900" algn="just">
              <a:lnSpc>
                <a:spcPct val="114000"/>
              </a:lnSpc>
              <a:buBlip>
                <a:blip r:embed="rId2"/>
              </a:buBlip>
              <a:defRPr/>
            </a:pPr>
            <a:endParaRPr lang="en-US" sz="2400" dirty="0">
              <a:solidFill>
                <a:srgbClr val="003398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704FACB-EA76-49EB-86B6-E39C91FE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ZA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406285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0" y="5705476"/>
            <a:ext cx="3028950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9305" y="1266826"/>
            <a:ext cx="8079992" cy="504249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en-ZA" altLang="en-US" sz="2000" dirty="0">
                <a:solidFill>
                  <a:srgbClr val="003398"/>
                </a:solidFill>
              </a:rPr>
              <a:t>The following capabilities have been identified that the future BI must be able to provide:</a:t>
            </a:r>
            <a:endParaRPr lang="en-ZA" altLang="en-US" sz="1800" dirty="0">
              <a:solidFill>
                <a:srgbClr val="003398"/>
              </a:solidFill>
            </a:endParaRPr>
          </a:p>
          <a:p>
            <a:pPr marL="645750" lvl="2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1800" dirty="0">
                <a:solidFill>
                  <a:srgbClr val="003398"/>
                </a:solidFill>
              </a:rPr>
              <a:t>Self-service BI </a:t>
            </a:r>
            <a:r>
              <a:rPr lang="en-ZA" altLang="en-US" sz="1800" b="0" dirty="0">
                <a:solidFill>
                  <a:srgbClr val="003398"/>
                </a:solidFill>
              </a:rPr>
              <a:t>(users can interact and analyse data without the need to have extensive IT knowledge)</a:t>
            </a:r>
          </a:p>
          <a:p>
            <a:pPr marL="645750" lvl="2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1800" dirty="0">
                <a:solidFill>
                  <a:srgbClr val="003398"/>
                </a:solidFill>
              </a:rPr>
              <a:t>Spatial analytics </a:t>
            </a:r>
            <a:r>
              <a:rPr lang="en-ZA" altLang="en-US" sz="1800" b="0" dirty="0">
                <a:solidFill>
                  <a:srgbClr val="003398"/>
                </a:solidFill>
              </a:rPr>
              <a:t>(leverage the location-based information in datasets)</a:t>
            </a:r>
          </a:p>
          <a:p>
            <a:pPr marL="645750" lvl="2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1800" dirty="0">
                <a:solidFill>
                  <a:srgbClr val="003398"/>
                </a:solidFill>
              </a:rPr>
              <a:t>Predictive analytics </a:t>
            </a:r>
            <a:r>
              <a:rPr lang="en-ZA" altLang="en-US" sz="1800" b="0" dirty="0">
                <a:solidFill>
                  <a:srgbClr val="003398"/>
                </a:solidFill>
              </a:rPr>
              <a:t>(analyse current and historical facts to make predictions about the future)</a:t>
            </a:r>
          </a:p>
          <a:p>
            <a:pPr marL="645750" lvl="2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altLang="en-US" sz="1800" dirty="0">
                <a:solidFill>
                  <a:srgbClr val="003398"/>
                </a:solidFill>
              </a:rPr>
              <a:t>Mobile BI </a:t>
            </a:r>
            <a:r>
              <a:rPr lang="en-ZA" altLang="en-US" sz="1800" b="0" dirty="0">
                <a:solidFill>
                  <a:srgbClr val="003398"/>
                </a:solidFill>
              </a:rPr>
              <a:t>accessible on multiple devices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8" t="13757" r="18434" b="14517"/>
          <a:stretch>
            <a:fillRect/>
          </a:stretch>
        </p:blipFill>
        <p:spPr bwMode="auto">
          <a:xfrm>
            <a:off x="8810569" y="1130191"/>
            <a:ext cx="3032125" cy="1809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5" descr="http://www.esri.com/news/arcnews/fall12articles/fall12gifs/p3p2-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569" y="3009792"/>
            <a:ext cx="3032125" cy="1751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3" descr="https://media.licdn.com/mpr/mpr/AAEAAQAAAAAAAAeOAAAAJGQyYTFkM2EzLWFkMjgtNGMyOC05ZjMzLWE5YTYwNmE4N2Y3O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980" y="4837005"/>
            <a:ext cx="3048000" cy="177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3155" y="241408"/>
            <a:ext cx="8505825" cy="5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altLang="en-US" sz="2400" b="1" dirty="0">
                <a:solidFill>
                  <a:schemeClr val="tx2"/>
                </a:solidFill>
                <a:latin typeface="Century Gothic" pitchFamily="34" charset="0"/>
              </a:rPr>
              <a:t>ENHANCE BUSINESS INTELLIGENCE CAPABILITIES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16501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59034AD-7A26-BD69-8582-326AA21BF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139" y="3755731"/>
            <a:ext cx="11041721" cy="936625"/>
          </a:xfrm>
        </p:spPr>
        <p:txBody>
          <a:bodyPr/>
          <a:lstStyle/>
          <a:p>
            <a:pPr algn="ctr"/>
            <a:r>
              <a:rPr lang="en-US" b="1" dirty="0"/>
              <a:t>WCED Landscape</a:t>
            </a:r>
          </a:p>
        </p:txBody>
      </p:sp>
      <p:pic>
        <p:nvPicPr>
          <p:cNvPr id="5122" name="Picture 2" descr="Landscape Icons &amp; Symbols">
            <a:extLst>
              <a:ext uri="{FF2B5EF4-FFF2-40B4-BE49-F238E27FC236}">
                <a16:creationId xmlns:a16="http://schemas.microsoft.com/office/drawing/2014/main" xmlns="" id="{6814B21C-070F-BC22-EFD1-26BD337E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100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303" y="477710"/>
            <a:ext cx="3226676" cy="32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10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E7F45-9782-4255-A7DC-0E315469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45EE7FCD-04D2-90FD-08D7-EF84CC017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15944"/>
            <a:ext cx="12579753" cy="83865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DC3703-9D8E-7F5A-92C6-1024A623B5CA}"/>
              </a:ext>
            </a:extLst>
          </p:cNvPr>
          <p:cNvSpPr/>
          <p:nvPr/>
        </p:nvSpPr>
        <p:spPr>
          <a:xfrm>
            <a:off x="853466" y="3601696"/>
            <a:ext cx="3836248" cy="2573153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>
                <a:solidFill>
                  <a:srgbClr val="003399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xmlns="" val="256026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20988-C5FB-C67B-A2C8-048CC3DE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OF THE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2A235-9E92-4CCF-C63F-D6A3FE885A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637" t="31264" r="35604" b="9425"/>
          <a:stretch/>
        </p:blipFill>
        <p:spPr>
          <a:xfrm>
            <a:off x="204521" y="1093076"/>
            <a:ext cx="4075190" cy="489782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2926CA1-54E0-F4CE-ED3F-ACA3D9DF78FE}"/>
              </a:ext>
            </a:extLst>
          </p:cNvPr>
          <p:cNvGrpSpPr/>
          <p:nvPr/>
        </p:nvGrpSpPr>
        <p:grpSpPr>
          <a:xfrm>
            <a:off x="5510125" y="1103586"/>
            <a:ext cx="6108428" cy="5662297"/>
            <a:chOff x="3502649" y="742831"/>
            <a:chExt cx="6108428" cy="56622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CBD17A9E-A3FF-BD0F-A761-7785FE4B0697}"/>
                </a:ext>
              </a:extLst>
            </p:cNvPr>
            <p:cNvGrpSpPr/>
            <p:nvPr/>
          </p:nvGrpSpPr>
          <p:grpSpPr>
            <a:xfrm>
              <a:off x="3502649" y="742831"/>
              <a:ext cx="6108428" cy="5662297"/>
              <a:chOff x="7853919" y="742831"/>
              <a:chExt cx="6108428" cy="56622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4F2E3A7F-CAD6-5712-D0E4-E6CA4002C37E}"/>
                  </a:ext>
                </a:extLst>
              </p:cNvPr>
              <p:cNvGrpSpPr/>
              <p:nvPr/>
            </p:nvGrpSpPr>
            <p:grpSpPr>
              <a:xfrm>
                <a:off x="7853919" y="742831"/>
                <a:ext cx="6108428" cy="5662297"/>
                <a:chOff x="8808342" y="991090"/>
                <a:chExt cx="6108428" cy="5662297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xmlns="" id="{D8B8438E-6778-5792-FDD0-CBED3EB0A38B}"/>
                    </a:ext>
                  </a:extLst>
                </p:cNvPr>
                <p:cNvGrpSpPr/>
                <p:nvPr/>
              </p:nvGrpSpPr>
              <p:grpSpPr>
                <a:xfrm>
                  <a:off x="8808342" y="991090"/>
                  <a:ext cx="6108428" cy="5662297"/>
                  <a:chOff x="8724259" y="991090"/>
                  <a:chExt cx="6108428" cy="566229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xmlns="" id="{A901796F-8D08-630C-977F-18BA053A2120}"/>
                      </a:ext>
                    </a:extLst>
                  </p:cNvPr>
                  <p:cNvGrpSpPr/>
                  <p:nvPr/>
                </p:nvGrpSpPr>
                <p:grpSpPr>
                  <a:xfrm>
                    <a:off x="8724259" y="991090"/>
                    <a:ext cx="6108428" cy="5662297"/>
                    <a:chOff x="1524695" y="991090"/>
                    <a:chExt cx="6108428" cy="5662297"/>
                  </a:xfrm>
                </p:grpSpPr>
                <p:pic>
                  <p:nvPicPr>
                    <p:cNvPr id="60" name="pasted-image.pdf">
                      <a:extLst>
                        <a:ext uri="{FF2B5EF4-FFF2-40B4-BE49-F238E27FC236}">
                          <a16:creationId xmlns:a16="http://schemas.microsoft.com/office/drawing/2014/main" xmlns="" id="{4EFD1E61-73ED-027F-2B88-625C6299AE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3219987" y="991090"/>
                      <a:ext cx="2704027" cy="1352360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pic>
                  <p:nvPicPr>
                    <p:cNvPr id="62" name="pasted-image.pdf">
                      <a:extLst>
                        <a:ext uri="{FF2B5EF4-FFF2-40B4-BE49-F238E27FC236}">
                          <a16:creationId xmlns:a16="http://schemas.microsoft.com/office/drawing/2014/main" xmlns="" id="{70576EED-8D9F-095B-57CF-ED5A2843CE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2007484" y="1432101"/>
                      <a:ext cx="1758387" cy="2086628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pic>
                  <p:nvPicPr>
                    <p:cNvPr id="63" name="pasted-image.pdf">
                      <a:extLst>
                        <a:ext uri="{FF2B5EF4-FFF2-40B4-BE49-F238E27FC236}">
                          <a16:creationId xmlns:a16="http://schemas.microsoft.com/office/drawing/2014/main" xmlns="" id="{0C33D30D-8754-04D4-7EA1-F218018593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2007478" y="3635231"/>
                      <a:ext cx="1758400" cy="2086628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pic>
                  <p:nvPicPr>
                    <p:cNvPr id="64" name="pasted-image.pdf">
                      <a:extLst>
                        <a:ext uri="{FF2B5EF4-FFF2-40B4-BE49-F238E27FC236}">
                          <a16:creationId xmlns:a16="http://schemas.microsoft.com/office/drawing/2014/main" xmlns="" id="{CE73A627-B573-667B-1216-87F36DE636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3219987" y="4807850"/>
                      <a:ext cx="2704027" cy="1352360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pic>
                  <p:nvPicPr>
                    <p:cNvPr id="65" name="pasted-image.pdf">
                      <a:extLst>
                        <a:ext uri="{FF2B5EF4-FFF2-40B4-BE49-F238E27FC236}">
                          <a16:creationId xmlns:a16="http://schemas.microsoft.com/office/drawing/2014/main" xmlns="" id="{8B089E08-8B93-F660-95C1-C04949598A5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5378130" y="3635231"/>
                      <a:ext cx="1758387" cy="2086628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pic>
                  <p:nvPicPr>
                    <p:cNvPr id="66" name="pasted-image.pdf">
                      <a:extLst>
                        <a:ext uri="{FF2B5EF4-FFF2-40B4-BE49-F238E27FC236}">
                          <a16:creationId xmlns:a16="http://schemas.microsoft.com/office/drawing/2014/main" xmlns="" id="{A281350B-E83E-8A51-D8F5-CF74AE2CAC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5378123" y="1441833"/>
                      <a:ext cx="1758400" cy="2086628"/>
                    </a:xfrm>
                    <a:prstGeom prst="rect">
                      <a:avLst/>
                    </a:prstGeom>
                    <a:ln w="12700">
                      <a:noFill/>
                      <a:miter lim="400000"/>
                    </a:ln>
                  </p:spPr>
                </p:pic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xmlns="" id="{C16F0B8C-8F0C-56A2-2DA6-343BDB73D1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17015" y="1752638"/>
                      <a:ext cx="3084683" cy="2925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prstTxWarp prst="textArchUp">
                        <a:avLst>
                          <a:gd name="adj" fmla="val 11265297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Collaboration</a:t>
                      </a:r>
                      <a:endParaRPr lang="en-US" sz="14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 between Directorates</a:t>
                      </a:r>
                    </a:p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 and Departments</a:t>
                      </a: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xmlns="" id="{0482EAA8-4002-F3A6-569D-14324FD074D6}"/>
                        </a:ext>
                      </a:extLst>
                    </p:cNvPr>
                    <p:cNvSpPr txBox="1"/>
                    <p:nvPr/>
                  </p:nvSpPr>
                  <p:spPr>
                    <a:xfrm rot="14563546">
                      <a:off x="2817813" y="1920076"/>
                      <a:ext cx="3552285" cy="3328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prstTxWarp prst="textArchUp">
                        <a:avLst>
                          <a:gd name="adj" fmla="val 11578799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latin typeface="Century Gothic" panose="020B0502020202020204" pitchFamily="34" charset="0"/>
                        </a:rPr>
                        <a:t>Expand efficiencies </a:t>
                      </a:r>
                    </a:p>
                    <a:p>
                      <a:pPr algn="ctr"/>
                      <a:r>
                        <a:rPr lang="en-US" sz="1500" dirty="0">
                          <a:latin typeface="Century Gothic" panose="020B0502020202020204" pitchFamily="34" charset="0"/>
                        </a:rPr>
                        <a:t>and modify our </a:t>
                      </a:r>
                    </a:p>
                    <a:p>
                      <a:pPr algn="ctr"/>
                      <a:r>
                        <a:rPr lang="en-US" sz="1500" dirty="0">
                          <a:latin typeface="Century Gothic" panose="020B0502020202020204" pitchFamily="34" charset="0"/>
                        </a:rPr>
                        <a:t>approach to </a:t>
                      </a:r>
                    </a:p>
                    <a:p>
                      <a:pPr algn="ctr"/>
                      <a:r>
                        <a:rPr lang="en-US" sz="1500" b="1" dirty="0">
                          <a:latin typeface="Century Gothic" panose="020B0502020202020204" pitchFamily="34" charset="0"/>
                        </a:rPr>
                        <a:t>audit outcomes</a:t>
                      </a: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xmlns="" id="{E317C682-369A-B010-716B-CE4D46676DE9}"/>
                        </a:ext>
                      </a:extLst>
                    </p:cNvPr>
                    <p:cNvSpPr txBox="1"/>
                    <p:nvPr/>
                  </p:nvSpPr>
                  <p:spPr>
                    <a:xfrm rot="7065626">
                      <a:off x="4537650" y="3621141"/>
                      <a:ext cx="2182695" cy="11264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prstTxWarp prst="textArchUp">
                        <a:avLst>
                          <a:gd name="adj" fmla="val 11497011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Develop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and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innovative delivery </a:t>
                      </a:r>
                    </a:p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modalities</a:t>
                      </a: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xmlns="" id="{68D949EE-AA83-F0A2-D7A1-3FC309A1CE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4695" y="6159871"/>
                      <a:ext cx="6108428" cy="493516"/>
                      <a:chOff x="1356531" y="6180892"/>
                      <a:chExt cx="6108428" cy="493516"/>
                    </a:xfrm>
                  </p:grpSpPr>
                  <p:sp>
                    <p:nvSpPr>
                      <p:cNvPr id="72" name="Shape 120">
                        <a:extLst>
                          <a:ext uri="{FF2B5EF4-FFF2-40B4-BE49-F238E27FC236}">
                            <a16:creationId xmlns:a16="http://schemas.microsoft.com/office/drawing/2014/main" xmlns="" id="{36E05D36-DFF9-5CF4-0609-B3F372C4F7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531" y="6264568"/>
                        <a:ext cx="1627313" cy="388819"/>
                      </a:xfrm>
                      <a:prstGeom prst="rect">
                        <a:avLst/>
                      </a:prstGeom>
                      <a:solidFill>
                        <a:srgbClr val="5B7F95"/>
                      </a:solidFill>
                      <a:ln w="12700">
                        <a:noFill/>
                        <a:miter lim="400000"/>
                      </a:ln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lIns="35719" tIns="35719" rIns="35719" bIns="35719" anchor="ctr"/>
                      <a:lstStyle>
                        <a:lvl1pPr defTabSz="457200">
                          <a:lnSpc>
                            <a:spcPct val="120000"/>
                          </a:lnSpc>
                          <a:defRPr sz="1500" spc="14" baseline="6666">
                            <a:solidFill>
                              <a:srgbClr val="000000"/>
                            </a:solidFill>
                            <a:latin typeface="Gotham Black"/>
                            <a:ea typeface="Gotham Black"/>
                            <a:cs typeface="Gotham Black"/>
                            <a:sym typeface="Gotham Black"/>
                          </a:defRPr>
                        </a:lvl1pPr>
                      </a:lstStyle>
                      <a:p>
                        <a:pPr algn="ctr"/>
                        <a:r>
                          <a:rPr lang="en-US" sz="2200" b="1" baseline="60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OUTCOME: 2024</a:t>
                        </a:r>
                        <a:endParaRPr sz="2200" b="1" baseline="6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p:txBody>
                  </p:sp>
                  <p:pic>
                    <p:nvPicPr>
                      <p:cNvPr id="73" name="pasted-image.pdf">
                        <a:extLst>
                          <a:ext uri="{FF2B5EF4-FFF2-40B4-BE49-F238E27FC236}">
                            <a16:creationId xmlns:a16="http://schemas.microsoft.com/office/drawing/2014/main" xmlns="" id="{5C7CDA75-F8F8-581A-7FB1-EEF52CBFDB1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/>
                      <a:stretch>
                        <a:fillRect/>
                      </a:stretch>
                    </p:blipFill>
                    <p:spPr>
                      <a:xfrm>
                        <a:off x="2944687" y="6186602"/>
                        <a:ext cx="1627313" cy="487805"/>
                      </a:xfrm>
                      <a:prstGeom prst="rect">
                        <a:avLst/>
                      </a:prstGeom>
                      <a:ln w="12700">
                        <a:noFill/>
                        <a:miter lim="400000"/>
                      </a:ln>
                    </p:spPr>
                  </p:pic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xmlns="" id="{D507BCDE-BF08-EF05-58BB-4D3A4C505D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8937" y="6284056"/>
                        <a:ext cx="1246779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Efficiency</a:t>
                        </a:r>
                      </a:p>
                    </p:txBody>
                  </p:sp>
                  <p:pic>
                    <p:nvPicPr>
                      <p:cNvPr id="75" name="pasted-image.pdf">
                        <a:extLst>
                          <a:ext uri="{FF2B5EF4-FFF2-40B4-BE49-F238E27FC236}">
                            <a16:creationId xmlns:a16="http://schemas.microsoft.com/office/drawing/2014/main" xmlns="" id="{74236F71-0899-115A-7777-2E2E64AE86B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/>
                      <a:stretch>
                        <a:fillRect/>
                      </a:stretch>
                    </p:blipFill>
                    <p:spPr>
                      <a:xfrm>
                        <a:off x="4354787" y="6181231"/>
                        <a:ext cx="1667639" cy="493177"/>
                      </a:xfrm>
                      <a:prstGeom prst="rect">
                        <a:avLst/>
                      </a:prstGeom>
                      <a:ln w="12700">
                        <a:noFill/>
                        <a:miter lim="400000"/>
                      </a:ln>
                    </p:spPr>
                  </p:pic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xmlns="" id="{E4160941-EDF5-3E5C-E491-7A7CF36D9B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72905" y="6285861"/>
                        <a:ext cx="1396702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Resilience</a:t>
                        </a:r>
                      </a:p>
                    </p:txBody>
                  </p:sp>
                  <p:pic>
                    <p:nvPicPr>
                      <p:cNvPr id="77" name="pasted-image.pdf">
                        <a:extLst>
                          <a:ext uri="{FF2B5EF4-FFF2-40B4-BE49-F238E27FC236}">
                            <a16:creationId xmlns:a16="http://schemas.microsoft.com/office/drawing/2014/main" xmlns="" id="{7F4FE0F1-3680-588B-E107-A1C2606772F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/>
                      <a:srcRect/>
                      <a:stretch>
                        <a:fillRect/>
                      </a:stretch>
                    </p:blipFill>
                    <p:spPr>
                      <a:xfrm>
                        <a:off x="5803544" y="6180892"/>
                        <a:ext cx="1661415" cy="493515"/>
                      </a:xfrm>
                      <a:prstGeom prst="rect">
                        <a:avLst/>
                      </a:prstGeom>
                      <a:ln w="12700">
                        <a:noFill/>
                        <a:miter lim="400000"/>
                      </a:ln>
                    </p:spPr>
                  </p:pic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xmlns="" id="{DA1BD020-6833-DC97-7AF9-1558F99DE6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16544" y="6264568"/>
                        <a:ext cx="1246779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Creativity</a:t>
                        </a:r>
                      </a:p>
                    </p:txBody>
                  </p:sp>
                </p:grp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xmlns="" id="{E91131A4-F7E5-9864-B3B5-03FD68481332}"/>
                        </a:ext>
                      </a:extLst>
                    </p:cNvPr>
                    <p:cNvSpPr txBox="1"/>
                    <p:nvPr/>
                  </p:nvSpPr>
                  <p:spPr>
                    <a:xfrm rot="3601713">
                      <a:off x="4545222" y="2454907"/>
                      <a:ext cx="2172771" cy="11702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prstTxWarp prst="textArchUp">
                        <a:avLst>
                          <a:gd name="adj" fmla="val 11068311"/>
                        </a:avLst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Improve resource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allocation in terms 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of budget </a:t>
                      </a:r>
                    </a:p>
                  </p:txBody>
                </p:sp>
              </p:grp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xmlns="" id="{FD2BFBE4-6659-0DDC-F1E0-8189471D1439}"/>
                      </a:ext>
                    </a:extLst>
                  </p:cNvPr>
                  <p:cNvSpPr txBox="1"/>
                  <p:nvPr/>
                </p:nvSpPr>
                <p:spPr>
                  <a:xfrm rot="18073574">
                    <a:off x="10198139" y="2203646"/>
                    <a:ext cx="1918200" cy="20891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prstTxWarp prst="textArchUp">
                      <a:avLst>
                        <a:gd name="adj" fmla="val 11045362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Century Gothic" panose="020B0502020202020204" pitchFamily="34" charset="0"/>
                      </a:rPr>
                      <a:t>Decrease </a:t>
                    </a:r>
                  </a:p>
                  <a:p>
                    <a:pPr algn="ctr"/>
                    <a:r>
                      <a:rPr lang="en-US" sz="1600" b="1" dirty="0">
                        <a:latin typeface="Century Gothic" panose="020B0502020202020204" pitchFamily="34" charset="0"/>
                      </a:rPr>
                      <a:t>administrative </a:t>
                    </a:r>
                  </a:p>
                  <a:p>
                    <a:pPr algn="ctr"/>
                    <a:r>
                      <a:rPr lang="en-US" sz="1600" b="1" dirty="0">
                        <a:latin typeface="Century Gothic" panose="020B0502020202020204" pitchFamily="34" charset="0"/>
                      </a:rPr>
                      <a:t>burden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827B8533-9A1A-9BB9-9B7A-82661413C3D1}"/>
                    </a:ext>
                  </a:extLst>
                </p:cNvPr>
                <p:cNvGrpSpPr/>
                <p:nvPr/>
              </p:nvGrpSpPr>
              <p:grpSpPr>
                <a:xfrm>
                  <a:off x="10397099" y="2232209"/>
                  <a:ext cx="2919182" cy="2671609"/>
                  <a:chOff x="3155499" y="2253229"/>
                  <a:chExt cx="2919182" cy="2671609"/>
                </a:xfrm>
              </p:grpSpPr>
              <p:sp>
                <p:nvSpPr>
                  <p:cNvPr id="52" name="Shape 132">
                    <a:extLst>
                      <a:ext uri="{FF2B5EF4-FFF2-40B4-BE49-F238E27FC236}">
                        <a16:creationId xmlns:a16="http://schemas.microsoft.com/office/drawing/2014/main" xmlns="" id="{BDF94405-C5F2-1BC9-C064-92485FC42CDA}"/>
                      </a:ext>
                    </a:extLst>
                  </p:cNvPr>
                  <p:cNvSpPr/>
                  <p:nvPr/>
                </p:nvSpPr>
                <p:spPr>
                  <a:xfrm>
                    <a:off x="3236196" y="2253229"/>
                    <a:ext cx="2671609" cy="2671609"/>
                  </a:xfrm>
                  <a:prstGeom prst="ellipse">
                    <a:avLst/>
                  </a:prstGeom>
                  <a:solidFill>
                    <a:srgbClr val="C4D600"/>
                  </a:solidFill>
                  <a:ln w="12700">
                    <a:noFill/>
                    <a:miter lim="400000"/>
                  </a:ln>
                </p:spPr>
                <p:txBody>
                  <a:bodyPr lIns="35719" tIns="35719" rIns="35719" bIns="35719" anchor="ctr"/>
                  <a:lstStyle/>
                  <a:p>
                    <a:pPr>
                      <a:defRPr sz="2600"/>
                    </a:pPr>
                    <a:endParaRPr sz="1828" dirty="0"/>
                  </a:p>
                </p:txBody>
              </p:sp>
              <p:sp>
                <p:nvSpPr>
                  <p:cNvPr id="53" name="Shape 139">
                    <a:extLst>
                      <a:ext uri="{FF2B5EF4-FFF2-40B4-BE49-F238E27FC236}">
                        <a16:creationId xmlns:a16="http://schemas.microsoft.com/office/drawing/2014/main" xmlns="" id="{0E47817B-B384-9AEE-DA80-2EF1F464D7F0}"/>
                      </a:ext>
                    </a:extLst>
                  </p:cNvPr>
                  <p:cNvSpPr/>
                  <p:nvPr/>
                </p:nvSpPr>
                <p:spPr>
                  <a:xfrm>
                    <a:off x="3622922" y="2860965"/>
                    <a:ext cx="1948463" cy="531777"/>
                  </a:xfrm>
                  <a:prstGeom prst="rect">
                    <a:avLst/>
                  </a:prstGeom>
                  <a:ln w="12700">
                    <a:noFill/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lIns="35719" tIns="35719" rIns="35719" bIns="35719" anchor="ctr"/>
                  <a:lstStyle>
                    <a:lvl1pPr>
                      <a:def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defRPr>
                    </a:lvl1pPr>
                  </a:lstStyle>
                  <a:p>
                    <a:pPr algn="ctr"/>
                    <a:r>
                      <a:rPr sz="1400" dirty="0">
                        <a:solidFill>
                          <a:srgbClr val="001489"/>
                        </a:solidFill>
                        <a:latin typeface="Century Gothic" panose="020B0502020202020204" pitchFamily="34" charset="0"/>
                      </a:rPr>
                      <a:t>Online </a:t>
                    </a:r>
                    <a:r>
                      <a:rPr lang="en-US" sz="1400" dirty="0">
                        <a:solidFill>
                          <a:srgbClr val="001489"/>
                        </a:solidFill>
                        <a:latin typeface="Century Gothic" panose="020B0502020202020204" pitchFamily="34" charset="0"/>
                      </a:rPr>
                      <a:t>blended</a:t>
                    </a:r>
                  </a:p>
                  <a:p>
                    <a:pPr algn="ctr"/>
                    <a:r>
                      <a:rPr sz="1400" dirty="0">
                        <a:solidFill>
                          <a:srgbClr val="001489"/>
                        </a:solidFill>
                        <a:latin typeface="Century Gothic" panose="020B0502020202020204" pitchFamily="34" charset="0"/>
                      </a:rPr>
                      <a:t>digital learning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xmlns="" id="{6972FB85-F9F3-98F8-1700-4656AFE6736F}"/>
                      </a:ext>
                    </a:extLst>
                  </p:cNvPr>
                  <p:cNvSpPr txBox="1"/>
                  <p:nvPr/>
                </p:nvSpPr>
                <p:spPr>
                  <a:xfrm>
                    <a:off x="3713282" y="3454299"/>
                    <a:ext cx="1975249" cy="6093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  <a:def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defRPr>
                    </a:pPr>
                    <a:r>
                      <a:rPr lang="en-US" sz="1400" dirty="0">
                        <a:solidFill>
                          <a:srgbClr val="001489"/>
                        </a:solidFill>
                      </a:rPr>
                      <a:t>Foundation Phase learning</a:t>
                    </a:r>
                    <a:br>
                      <a:rPr lang="en-US" sz="1400" dirty="0">
                        <a:solidFill>
                          <a:srgbClr val="001489"/>
                        </a:solidFill>
                      </a:rPr>
                    </a:br>
                    <a:r>
                      <a:rPr lang="en-US" sz="1400" dirty="0">
                        <a:solidFill>
                          <a:srgbClr val="001489"/>
                        </a:solidFill>
                      </a:rPr>
                      <a:t>(Language + </a:t>
                    </a:r>
                    <a:r>
                      <a:rPr lang="en-US" sz="1400" dirty="0" err="1">
                        <a:solidFill>
                          <a:srgbClr val="001489"/>
                        </a:solidFill>
                      </a:rPr>
                      <a:t>Maths</a:t>
                    </a:r>
                    <a:r>
                      <a:rPr lang="en-US" sz="1400" dirty="0">
                        <a:solidFill>
                          <a:srgbClr val="001489"/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xmlns="" id="{86B49270-CE14-9E9F-F157-C96D580C055D}"/>
                      </a:ext>
                    </a:extLst>
                  </p:cNvPr>
                  <p:cNvSpPr txBox="1"/>
                  <p:nvPr/>
                </p:nvSpPr>
                <p:spPr>
                  <a:xfrm>
                    <a:off x="3155499" y="4125255"/>
                    <a:ext cx="2919182" cy="4370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  <a:def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defRPr>
                    </a:pPr>
                    <a:r>
                      <a:rPr lang="en-US" sz="1400" dirty="0">
                        <a:solidFill>
                          <a:srgbClr val="001489"/>
                        </a:solidFill>
                      </a:rPr>
                      <a:t>Well-being and </a:t>
                    </a:r>
                  </a:p>
                  <a:p>
                    <a:pPr algn="ctr">
                      <a:lnSpc>
                        <a:spcPct val="80000"/>
                      </a:lnSpc>
                      <a:def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defRPr>
                    </a:pPr>
                    <a:r>
                      <a:rPr lang="en-US" sz="1400" dirty="0">
                        <a:solidFill>
                          <a:srgbClr val="001489"/>
                        </a:solidFill>
                      </a:rPr>
                      <a:t>psycho-social support</a:t>
                    </a: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xmlns="" id="{80A69B65-C0B7-5A9B-3D55-78ACDB5E23A1}"/>
                      </a:ext>
                    </a:extLst>
                  </p:cNvPr>
                  <p:cNvSpPr/>
                  <p:nvPr/>
                </p:nvSpPr>
                <p:spPr>
                  <a:xfrm>
                    <a:off x="3916357" y="2419633"/>
                    <a:ext cx="1290965" cy="385850"/>
                  </a:xfrm>
                  <a:prstGeom prst="round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 Priorities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0E00F14F-8C79-37FC-E07A-9473DDF50EAD}"/>
                  </a:ext>
                </a:extLst>
              </p:cNvPr>
              <p:cNvGrpSpPr/>
              <p:nvPr/>
            </p:nvGrpSpPr>
            <p:grpSpPr>
              <a:xfrm>
                <a:off x="9673353" y="2682413"/>
                <a:ext cx="502099" cy="1399557"/>
                <a:chOff x="3388187" y="2945165"/>
                <a:chExt cx="502099" cy="1399557"/>
              </a:xfrm>
            </p:grpSpPr>
            <p:sp>
              <p:nvSpPr>
                <p:cNvPr id="47" name="Flowchart: Connector 46">
                  <a:extLst>
                    <a:ext uri="{FF2B5EF4-FFF2-40B4-BE49-F238E27FC236}">
                      <a16:creationId xmlns:a16="http://schemas.microsoft.com/office/drawing/2014/main" xmlns="" id="{B4729A0C-7EC1-DB18-8FD0-EAD73802D9AC}"/>
                    </a:ext>
                  </a:extLst>
                </p:cNvPr>
                <p:cNvSpPr/>
                <p:nvPr/>
              </p:nvSpPr>
              <p:spPr>
                <a:xfrm>
                  <a:off x="3552041" y="2945165"/>
                  <a:ext cx="338245" cy="353073"/>
                </a:xfrm>
                <a:prstGeom prst="flowChartConnector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8F337B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Flowchart: Connector 47">
                  <a:extLst>
                    <a:ext uri="{FF2B5EF4-FFF2-40B4-BE49-F238E27FC236}">
                      <a16:creationId xmlns:a16="http://schemas.microsoft.com/office/drawing/2014/main" xmlns="" id="{555197B0-3CA3-346A-36AA-32A39E0704CF}"/>
                    </a:ext>
                  </a:extLst>
                </p:cNvPr>
                <p:cNvSpPr/>
                <p:nvPr/>
              </p:nvSpPr>
              <p:spPr>
                <a:xfrm>
                  <a:off x="3388187" y="3463505"/>
                  <a:ext cx="338245" cy="353073"/>
                </a:xfrm>
                <a:prstGeom prst="flowChartConnector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8F337B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Flowchart: Connector 48">
                  <a:extLst>
                    <a:ext uri="{FF2B5EF4-FFF2-40B4-BE49-F238E27FC236}">
                      <a16:creationId xmlns:a16="http://schemas.microsoft.com/office/drawing/2014/main" xmlns="" id="{20D0F4EF-F310-E1D9-9A39-4FE2907BA8DF}"/>
                    </a:ext>
                  </a:extLst>
                </p:cNvPr>
                <p:cNvSpPr/>
                <p:nvPr/>
              </p:nvSpPr>
              <p:spPr>
                <a:xfrm>
                  <a:off x="3463462" y="3991649"/>
                  <a:ext cx="338245" cy="353073"/>
                </a:xfrm>
                <a:prstGeom prst="flowChartConnector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8F337B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3C14F3A-C32E-0260-483E-54F9967AC1DC}"/>
                </a:ext>
              </a:extLst>
            </p:cNvPr>
            <p:cNvSpPr txBox="1"/>
            <p:nvPr/>
          </p:nvSpPr>
          <p:spPr>
            <a:xfrm>
              <a:off x="5629883" y="3832820"/>
              <a:ext cx="1974660" cy="1174341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500" dirty="0">
                  <a:latin typeface="Century Gothic" panose="020B0502020202020204" pitchFamily="34" charset="0"/>
                </a:rPr>
                <a:t>Transform </a:t>
              </a:r>
            </a:p>
            <a:p>
              <a:pPr algn="ctr"/>
              <a:r>
                <a:rPr lang="en-US" sz="1500" dirty="0">
                  <a:latin typeface="Century Gothic" panose="020B0502020202020204" pitchFamily="34" charset="0"/>
                </a:rPr>
                <a:t>the </a:t>
              </a:r>
              <a:r>
                <a:rPr lang="en-US" sz="1500" b="1" dirty="0">
                  <a:latin typeface="Century Gothic" panose="020B0502020202020204" pitchFamily="34" charset="0"/>
                </a:rPr>
                <a:t>User </a:t>
              </a:r>
            </a:p>
            <a:p>
              <a:pPr algn="ctr"/>
              <a:r>
                <a:rPr lang="en-US" sz="1500" b="1" dirty="0">
                  <a:latin typeface="Century Gothic" panose="020B0502020202020204" pitchFamily="34" charset="0"/>
                </a:rPr>
                <a:t>experience </a:t>
              </a:r>
            </a:p>
            <a:p>
              <a:pPr algn="ctr"/>
              <a:r>
                <a:rPr lang="en-US" sz="1500" b="1" dirty="0">
                  <a:latin typeface="Century Gothic" panose="020B0502020202020204" pitchFamily="34" charset="0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7951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WCED LANDSCAPE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66562" y="1049654"/>
            <a:ext cx="8892481" cy="5544616"/>
            <a:chOff x="107504" y="980728"/>
            <a:chExt cx="8892481" cy="5544616"/>
          </a:xfrm>
        </p:grpSpPr>
        <p:sp>
          <p:nvSpPr>
            <p:cNvPr id="12" name="Rectangle 11"/>
            <p:cNvSpPr/>
            <p:nvPr/>
          </p:nvSpPr>
          <p:spPr>
            <a:xfrm>
              <a:off x="3851921" y="3105635"/>
              <a:ext cx="5148064" cy="3419709"/>
            </a:xfrm>
            <a:prstGeom prst="rect">
              <a:avLst/>
            </a:prstGeom>
            <a:solidFill>
              <a:srgbClr val="C7D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539552" y="1052736"/>
              <a:ext cx="1800200" cy="936104"/>
            </a:xfrm>
            <a:prstGeom prst="round2Diag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000" b="1" dirty="0">
                  <a:solidFill>
                    <a:schemeClr val="tx2">
                      <a:lumMod val="75000"/>
                    </a:schemeClr>
                  </a:solidFill>
                </a:rPr>
                <a:t>7 243 536</a:t>
              </a:r>
            </a:p>
            <a:p>
              <a:pPr algn="ctr"/>
              <a:endParaRPr lang="en-ZA" sz="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1100" dirty="0">
                  <a:solidFill>
                    <a:schemeClr val="tx2"/>
                  </a:solidFill>
                </a:rPr>
                <a:t>POPULATION IN WESTERN CAPE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80728"/>
              <a:ext cx="64293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 Diagonal Corner Rectangle 8"/>
            <p:cNvSpPr/>
            <p:nvPr/>
          </p:nvSpPr>
          <p:spPr>
            <a:xfrm>
              <a:off x="539552" y="2097523"/>
              <a:ext cx="1800200" cy="936104"/>
            </a:xfrm>
            <a:prstGeom prst="round2Diag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000" b="1" dirty="0">
                  <a:solidFill>
                    <a:schemeClr val="tx2">
                      <a:lumMod val="75000"/>
                    </a:schemeClr>
                  </a:solidFill>
                </a:rPr>
                <a:t>129 462 km</a:t>
              </a:r>
              <a:r>
                <a:rPr lang="en-ZA" sz="2000" b="1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1100" dirty="0">
                  <a:solidFill>
                    <a:schemeClr val="tx2"/>
                  </a:solidFill>
                </a:rPr>
                <a:t>SIZE OF WESTERN CAPE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88" y="2079637"/>
              <a:ext cx="4953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 Diagonal Corner Rectangle 9"/>
            <p:cNvSpPr/>
            <p:nvPr/>
          </p:nvSpPr>
          <p:spPr>
            <a:xfrm rot="5400000">
              <a:off x="2987236" y="567017"/>
              <a:ext cx="1980889" cy="2952328"/>
            </a:xfrm>
            <a:prstGeom prst="round2Diag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2000" b="1" dirty="0">
                  <a:solidFill>
                    <a:schemeClr val="tx2">
                      <a:lumMod val="75000"/>
                    </a:schemeClr>
                  </a:solidFill>
                </a:rPr>
                <a:t>43 129</a:t>
              </a:r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1100" dirty="0">
                  <a:solidFill>
                    <a:schemeClr val="tx2"/>
                  </a:solidFill>
                </a:rPr>
                <a:t>NUMBER OF STAFF EMPLOYED</a:t>
              </a:r>
            </a:p>
            <a:p>
              <a:pPr algn="ctr"/>
              <a:endParaRPr lang="en-ZA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en-ZA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4128752" y="1709641"/>
              <a:ext cx="1243236" cy="639240"/>
            </a:xfrm>
            <a:prstGeom prst="wedgeRoundRectCallout">
              <a:avLst>
                <a:gd name="adj1" fmla="val 495"/>
                <a:gd name="adj2" fmla="val 64730"/>
                <a:gd name="adj3" fmla="val 16667"/>
              </a:avLst>
            </a:prstGeom>
            <a:solidFill>
              <a:srgbClr val="D0780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79% </a:t>
              </a:r>
            </a:p>
            <a:p>
              <a:pPr algn="ctr"/>
              <a:r>
                <a:rPr lang="en-ZA" sz="1050" dirty="0"/>
                <a:t>Educator professionals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7681" y="3212976"/>
              <a:ext cx="4896543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4105300" y="3314634"/>
              <a:ext cx="1453257" cy="831833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PRIMARY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1003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5727538" y="3324926"/>
              <a:ext cx="1420726" cy="831835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SECONDARY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359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>
              <a:off x="7308304" y="3313730"/>
              <a:ext cx="1440160" cy="831835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COMBINED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34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4105300" y="4253351"/>
              <a:ext cx="1453257" cy="831833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INTERMEDIATE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60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6" name="Round Diagonal Corner Rectangle 25"/>
            <p:cNvSpPr/>
            <p:nvPr/>
          </p:nvSpPr>
          <p:spPr>
            <a:xfrm>
              <a:off x="5727538" y="4253349"/>
              <a:ext cx="1440160" cy="831835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SPECIAL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75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7" name="Round Diagonal Corner Rectangle 26"/>
            <p:cNvSpPr/>
            <p:nvPr/>
          </p:nvSpPr>
          <p:spPr>
            <a:xfrm>
              <a:off x="7308304" y="4253349"/>
              <a:ext cx="1440160" cy="831835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PRE-PRIMARY SCHOOLS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8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28" name="Round Diagonal Corner Rectangle 27"/>
            <p:cNvSpPr/>
            <p:nvPr/>
          </p:nvSpPr>
          <p:spPr>
            <a:xfrm>
              <a:off x="4105300" y="5196366"/>
              <a:ext cx="1440160" cy="831835"/>
            </a:xfrm>
            <a:prstGeom prst="round2DiagRect">
              <a:avLst/>
            </a:prstGeom>
            <a:solidFill>
              <a:srgbClr val="C7D6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ECD </a:t>
              </a:r>
            </a:p>
            <a:p>
              <a:pPr algn="ctr"/>
              <a:r>
                <a:rPr lang="en-ZA" sz="1400" b="1" dirty="0">
                  <a:solidFill>
                    <a:schemeClr val="tx2"/>
                  </a:solidFill>
                </a:rPr>
                <a:t>CENTRES</a:t>
              </a:r>
              <a:endParaRPr lang="en-ZA" sz="1400" b="1" baseline="30000" dirty="0">
                <a:solidFill>
                  <a:schemeClr val="tx2"/>
                </a:solidFill>
              </a:endParaRPr>
            </a:p>
            <a:p>
              <a:pPr algn="ctr"/>
              <a:endParaRPr lang="en-ZA" sz="800" b="1" baseline="30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ZA" sz="2000" b="1" dirty="0">
                  <a:solidFill>
                    <a:srgbClr val="D17307"/>
                  </a:solidFill>
                </a:rPr>
                <a:t>1566</a:t>
              </a:r>
              <a:endParaRPr lang="en-ZA" sz="1100" dirty="0">
                <a:solidFill>
                  <a:srgbClr val="D17307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58558" y="6093296"/>
              <a:ext cx="3369420" cy="243922"/>
            </a:xfrm>
            <a:prstGeom prst="roundRect">
              <a:avLst/>
            </a:prstGeom>
            <a:solidFill>
              <a:srgbClr val="C7D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b="1" dirty="0">
                  <a:solidFill>
                    <a:srgbClr val="D17307"/>
                  </a:solidFill>
                </a:rPr>
                <a:t>SERVICE DELIVERY PLATFORM</a:t>
              </a:r>
            </a:p>
          </p:txBody>
        </p:sp>
        <p:sp>
          <p:nvSpPr>
            <p:cNvPr id="34" name="Rechteck 5"/>
            <p:cNvSpPr>
              <a:spLocks/>
            </p:cNvSpPr>
            <p:nvPr/>
          </p:nvSpPr>
          <p:spPr>
            <a:xfrm>
              <a:off x="5506119" y="1052736"/>
              <a:ext cx="1298129" cy="704941"/>
            </a:xfrm>
            <a:prstGeom prst="rect">
              <a:avLst/>
            </a:prstGeom>
            <a:solidFill>
              <a:srgbClr val="5AA1AD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900"/>
                </a:spcAft>
                <a:buClr>
                  <a:schemeClr val="accent2"/>
                </a:buClr>
                <a:buSzPct val="130000"/>
              </a:pPr>
              <a:r>
                <a:rPr lang="en-GB" sz="1200" b="1" dirty="0">
                  <a:solidFill>
                    <a:schemeClr val="bg1"/>
                  </a:solidFill>
                </a:rPr>
                <a:t>Online &amp; Blended Learning</a:t>
              </a:r>
            </a:p>
          </p:txBody>
        </p:sp>
        <p:sp>
          <p:nvSpPr>
            <p:cNvPr id="35" name="Rechteck 5"/>
            <p:cNvSpPr/>
            <p:nvPr/>
          </p:nvSpPr>
          <p:spPr>
            <a:xfrm>
              <a:off x="7740352" y="1052736"/>
              <a:ext cx="1259633" cy="704941"/>
            </a:xfrm>
            <a:prstGeom prst="rect">
              <a:avLst/>
            </a:prstGeom>
            <a:solidFill>
              <a:srgbClr val="97BF97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900"/>
                </a:spcAft>
                <a:buClr>
                  <a:schemeClr val="accent2"/>
                </a:buClr>
                <a:buSzPct val="130000"/>
              </a:pPr>
              <a:r>
                <a:rPr lang="en-GB" sz="1200" b="1" dirty="0">
                  <a:solidFill>
                    <a:schemeClr val="bg1"/>
                  </a:solidFill>
                </a:rPr>
                <a:t>Decrease Administrative Burden</a:t>
              </a:r>
            </a:p>
          </p:txBody>
        </p:sp>
        <p:sp>
          <p:nvSpPr>
            <p:cNvPr id="36" name="Rechteck 5"/>
            <p:cNvSpPr>
              <a:spLocks/>
            </p:cNvSpPr>
            <p:nvPr/>
          </p:nvSpPr>
          <p:spPr>
            <a:xfrm>
              <a:off x="5503066" y="2281642"/>
              <a:ext cx="1298130" cy="751984"/>
            </a:xfrm>
            <a:prstGeom prst="rect">
              <a:avLst/>
            </a:prstGeom>
            <a:solidFill>
              <a:srgbClr val="9FB772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900"/>
                </a:spcAft>
                <a:buClr>
                  <a:schemeClr val="accent2"/>
                </a:buClr>
                <a:buSzPct val="130000"/>
              </a:pPr>
              <a:r>
                <a:rPr lang="en-GB" sz="1200" b="1" dirty="0">
                  <a:solidFill>
                    <a:schemeClr val="bg1"/>
                  </a:solidFill>
                </a:rPr>
                <a:t>Foundation Phase Learning (Math &amp; Lang)</a:t>
              </a:r>
            </a:p>
          </p:txBody>
        </p:sp>
        <p:sp>
          <p:nvSpPr>
            <p:cNvPr id="37" name="Rechteck 5"/>
            <p:cNvSpPr/>
            <p:nvPr/>
          </p:nvSpPr>
          <p:spPr>
            <a:xfrm>
              <a:off x="7726958" y="2297018"/>
              <a:ext cx="1273027" cy="736607"/>
            </a:xfrm>
            <a:prstGeom prst="rect">
              <a:avLst/>
            </a:prstGeom>
            <a:solidFill>
              <a:srgbClr val="407A83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900"/>
                </a:spcAft>
                <a:buClr>
                  <a:schemeClr val="accent2"/>
                </a:buClr>
                <a:buSzPct val="130000"/>
              </a:pPr>
              <a:r>
                <a:rPr lang="en-GB" sz="1200" b="1" dirty="0">
                  <a:solidFill>
                    <a:schemeClr val="bg1"/>
                  </a:solidFill>
                </a:rPr>
                <a:t>Well-being &amp; Psycho-social Support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87184" y="1336768"/>
              <a:ext cx="1512168" cy="1429692"/>
            </a:xfrm>
            <a:prstGeom prst="ellipse">
              <a:avLst/>
            </a:prstGeom>
            <a:solidFill>
              <a:srgbClr val="D0780E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charset="0"/>
                </a:rPr>
                <a:t>Immediate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charset="0"/>
                </a:rPr>
                <a:t>focus areas 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charset="0"/>
                </a:rPr>
                <a:t>support of policy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charset="0"/>
                </a:rPr>
                <a:t>priorities</a:t>
              </a:r>
              <a:endParaRPr lang="en-GB" sz="12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90689" y="5906455"/>
              <a:ext cx="1517213" cy="618889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000" b="1" dirty="0">
                  <a:solidFill>
                    <a:schemeClr val="tx2"/>
                  </a:solidFill>
                </a:rPr>
                <a:t>1.2 million </a:t>
              </a:r>
              <a:r>
                <a:rPr lang="en-ZA" sz="1400" dirty="0">
                  <a:solidFill>
                    <a:schemeClr val="tx2"/>
                  </a:solidFill>
                </a:rPr>
                <a:t>LEARNERS</a:t>
              </a: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2608684" y="1709642"/>
              <a:ext cx="1243237" cy="621574"/>
            </a:xfrm>
            <a:prstGeom prst="wedgeRoundRectCallout">
              <a:avLst>
                <a:gd name="adj1" fmla="val -6119"/>
                <a:gd name="adj2" fmla="val 66901"/>
                <a:gd name="adj3" fmla="val 16667"/>
              </a:avLst>
            </a:prstGeom>
            <a:solidFill>
              <a:srgbClr val="D0780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prstClr val="white"/>
                  </a:solidFill>
                </a:rPr>
                <a:t>21%</a:t>
              </a:r>
              <a:r>
                <a:rPr lang="en-ZA" sz="1400" dirty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en-ZA" sz="1050" dirty="0">
                  <a:solidFill>
                    <a:prstClr val="white"/>
                  </a:solidFill>
                </a:rPr>
                <a:t>Administrative Support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32880D0-3097-66CC-787F-502F6C844D66}"/>
              </a:ext>
            </a:extLst>
          </p:cNvPr>
          <p:cNvGrpSpPr/>
          <p:nvPr/>
        </p:nvGrpSpPr>
        <p:grpSpPr>
          <a:xfrm>
            <a:off x="7633899" y="5283312"/>
            <a:ext cx="2664296" cy="872013"/>
            <a:chOff x="3157762" y="3026513"/>
            <a:chExt cx="2664296" cy="87201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B09C9480-636F-0F18-B6F1-D6BCB764C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50000"/>
            </a:blip>
            <a:stretch>
              <a:fillRect/>
            </a:stretch>
          </p:blipFill>
          <p:spPr>
            <a:xfrm>
              <a:off x="3157762" y="3291019"/>
              <a:ext cx="712320" cy="60547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F6CC1591-C8F0-3487-6726-0E367CC0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50000"/>
            </a:blip>
            <a:stretch>
              <a:fillRect/>
            </a:stretch>
          </p:blipFill>
          <p:spPr>
            <a:xfrm>
              <a:off x="3953484" y="3026513"/>
              <a:ext cx="906548" cy="8720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5C4C1D0E-CCF4-CE2B-2089-0AB43333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50000"/>
            </a:blip>
            <a:stretch>
              <a:fillRect/>
            </a:stretch>
          </p:blipFill>
          <p:spPr>
            <a:xfrm>
              <a:off x="5003392" y="3293054"/>
              <a:ext cx="818666" cy="605472"/>
            </a:xfrm>
            <a:prstGeom prst="rect">
              <a:avLst/>
            </a:prstGeom>
          </p:spPr>
        </p:pic>
      </p:grpSp>
      <p:pic>
        <p:nvPicPr>
          <p:cNvPr id="7172" name="Picture 4" descr="Training icon in iOS Style">
            <a:extLst>
              <a:ext uri="{FF2B5EF4-FFF2-40B4-BE49-F238E27FC236}">
                <a16:creationId xmlns:a16="http://schemas.microsoft.com/office/drawing/2014/main" xmlns="" id="{6E88B805-65DE-87A8-A7DA-51B620CE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536" y="2506539"/>
            <a:ext cx="519594" cy="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dministration Icons &amp; Symbols">
            <a:extLst>
              <a:ext uri="{FF2B5EF4-FFF2-40B4-BE49-F238E27FC236}">
                <a16:creationId xmlns:a16="http://schemas.microsoft.com/office/drawing/2014/main" xmlns="" id="{2ABB43ED-D3FC-6278-79F4-D9E019BB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583" y="2506539"/>
            <a:ext cx="519594" cy="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CBABE33-8662-DB89-E6C8-7D0CA635A03B}"/>
              </a:ext>
            </a:extLst>
          </p:cNvPr>
          <p:cNvGrpSpPr/>
          <p:nvPr/>
        </p:nvGrpSpPr>
        <p:grpSpPr>
          <a:xfrm>
            <a:off x="1919906" y="3324940"/>
            <a:ext cx="3553752" cy="2470521"/>
            <a:chOff x="1043608" y="1661218"/>
            <a:chExt cx="7128792" cy="4216054"/>
          </a:xfrm>
        </p:grpSpPr>
        <p:graphicFrame>
          <p:nvGraphicFramePr>
            <p:cNvPr id="47" name="Diagram 46">
              <a:extLst>
                <a:ext uri="{FF2B5EF4-FFF2-40B4-BE49-F238E27FC236}">
                  <a16:creationId xmlns:a16="http://schemas.microsoft.com/office/drawing/2014/main" xmlns="" id="{90C749EC-D550-3ED8-D4B5-2B1BBD2CC14A}"/>
                </a:ext>
              </a:extLst>
            </p:cNvPr>
            <p:cNvGraphicFramePr/>
            <p:nvPr/>
          </p:nvGraphicFramePr>
          <p:xfrm>
            <a:off x="2032323" y="1661218"/>
            <a:ext cx="5184576" cy="4216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8" name="Up-Down Arrow 39">
              <a:extLst>
                <a:ext uri="{FF2B5EF4-FFF2-40B4-BE49-F238E27FC236}">
                  <a16:creationId xmlns:a16="http://schemas.microsoft.com/office/drawing/2014/main" xmlns="" id="{685C5342-2016-CFBD-48C5-A3E1DC6C5BD2}"/>
                </a:ext>
              </a:extLst>
            </p:cNvPr>
            <p:cNvSpPr/>
            <p:nvPr/>
          </p:nvSpPr>
          <p:spPr>
            <a:xfrm>
              <a:off x="1043608" y="1983741"/>
              <a:ext cx="1296144" cy="3749515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  <a:ea typeface="MS Mincho"/>
                  <a:cs typeface="Times New Roman"/>
                </a:rPr>
                <a:t>SCHOOL GOVERNING BODY</a:t>
              </a:r>
              <a:endParaRPr lang="en-ZA" sz="1000" b="1" dirty="0">
                <a:solidFill>
                  <a:schemeClr val="bg1"/>
                </a:solidFill>
                <a:latin typeface="Calibri" pitchFamily="34" charset="0"/>
                <a:ea typeface="MS Mincho"/>
                <a:cs typeface="Times New Roman"/>
              </a:endParaRPr>
            </a:p>
          </p:txBody>
        </p:sp>
        <p:sp>
          <p:nvSpPr>
            <p:cNvPr id="49" name="Up-Down Arrow 40">
              <a:extLst>
                <a:ext uri="{FF2B5EF4-FFF2-40B4-BE49-F238E27FC236}">
                  <a16:creationId xmlns:a16="http://schemas.microsoft.com/office/drawing/2014/main" xmlns="" id="{3C8B090B-209B-7F2B-6954-EC34ECC2088C}"/>
                </a:ext>
              </a:extLst>
            </p:cNvPr>
            <p:cNvSpPr/>
            <p:nvPr/>
          </p:nvSpPr>
          <p:spPr>
            <a:xfrm>
              <a:off x="6948264" y="1947738"/>
              <a:ext cx="1224136" cy="3641502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Calibri" pitchFamily="34" charset="0"/>
                  <a:ea typeface="MS Mincho"/>
                  <a:cs typeface="Times New Roman"/>
                </a:rPr>
                <a:t>HEAD OFFICE &amp;  DISTRICTS</a:t>
              </a:r>
              <a:endParaRPr lang="en-ZA" sz="1400" dirty="0">
                <a:solidFill>
                  <a:schemeClr val="bg1"/>
                </a:solidFill>
                <a:latin typeface="Calibri" pitchFamily="34" charset="0"/>
                <a:ea typeface="MS Mincho"/>
                <a:cs typeface="Times New Roman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DD0407D-ADC4-25CA-AAAD-572C653106F0}"/>
              </a:ext>
            </a:extLst>
          </p:cNvPr>
          <p:cNvSpPr txBox="1"/>
          <p:nvPr/>
        </p:nvSpPr>
        <p:spPr>
          <a:xfrm>
            <a:off x="3042711" y="4728575"/>
            <a:ext cx="133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ZA" sz="1200" b="1" dirty="0">
                <a:solidFill>
                  <a:schemeClr val="bg1"/>
                </a:solidFill>
                <a:latin typeface="Calibri" pitchFamily="34" charset="0"/>
              </a:rPr>
              <a:t>EARLY CHILDHOOD DEVELOPMENT CENTRES</a:t>
            </a:r>
            <a:endParaRPr lang="en-ZA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4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E5EF2-DECD-FD97-E2AC-12DBB9AE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 THE WESTERN 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E0F415-BB28-F24A-2A7B-A4FE8F37B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Population increase: Population by Province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1F48170A-984F-E0AB-D3C9-D082495FB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0788568"/>
              </p:ext>
            </p:extLst>
          </p:nvPr>
        </p:nvGraphicFramePr>
        <p:xfrm>
          <a:off x="2275490" y="1373573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Callout 2">
            <a:extLst>
              <a:ext uri="{FF2B5EF4-FFF2-40B4-BE49-F238E27FC236}">
                <a16:creationId xmlns:a16="http://schemas.microsoft.com/office/drawing/2014/main" xmlns="" id="{18B172CA-1F6B-7830-D02B-AA5A09E693F4}"/>
              </a:ext>
            </a:extLst>
          </p:cNvPr>
          <p:cNvSpPr/>
          <p:nvPr/>
        </p:nvSpPr>
        <p:spPr>
          <a:xfrm>
            <a:off x="9382221" y="1328904"/>
            <a:ext cx="1122869" cy="2664296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</a:rPr>
              <a:t>28,8% </a:t>
            </a:r>
            <a:r>
              <a:rPr lang="en-ZA" sz="1200" dirty="0">
                <a:solidFill>
                  <a:schemeClr val="tx1"/>
                </a:solidFill>
              </a:rPr>
              <a:t>population increase 2001 – 2011.</a:t>
            </a:r>
          </a:p>
          <a:p>
            <a:pPr algn="ctr"/>
            <a:r>
              <a:rPr lang="en-ZA" sz="1200" dirty="0">
                <a:solidFill>
                  <a:schemeClr val="tx1"/>
                </a:solidFill>
              </a:rPr>
              <a:t>Trajectory continues 2013 – 2024 </a:t>
            </a:r>
          </a:p>
        </p:txBody>
      </p:sp>
    </p:spTree>
    <p:extLst>
      <p:ext uri="{BB962C8B-B14F-4D97-AF65-F5344CB8AC3E}">
        <p14:creationId xmlns:p14="http://schemas.microsoft.com/office/powerpoint/2010/main" xmlns="" val="118870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61F20-5034-ABF4-34D7-57B3E5C1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ACCESS TO EDUCATION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742EC1-8E5D-405B-61AE-EB2565B83E93}"/>
              </a:ext>
            </a:extLst>
          </p:cNvPr>
          <p:cNvGrpSpPr/>
          <p:nvPr/>
        </p:nvGrpSpPr>
        <p:grpSpPr>
          <a:xfrm>
            <a:off x="704189" y="1051034"/>
            <a:ext cx="10731063" cy="5038560"/>
            <a:chOff x="609599" y="1471449"/>
            <a:chExt cx="10731063" cy="41872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11ECDF4-4CB2-B874-B084-F37185AF6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9" t="27731" r="836" b="14223"/>
            <a:stretch/>
          </p:blipFill>
          <p:spPr bwMode="auto">
            <a:xfrm>
              <a:off x="609599" y="1471449"/>
              <a:ext cx="10731063" cy="39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6493D37-B1D7-E986-2A1C-9C6564B45FEC}"/>
                </a:ext>
              </a:extLst>
            </p:cNvPr>
            <p:cNvSpPr txBox="1"/>
            <p:nvPr/>
          </p:nvSpPr>
          <p:spPr>
            <a:xfrm>
              <a:off x="7882760" y="5397061"/>
              <a:ext cx="32792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</a:rPr>
                <a:t>Source: General Household Survey,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3565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003399"/>
    </a:dk2>
    <a:lt2>
      <a:srgbClr val="3377FF"/>
    </a:lt2>
    <a:accent1>
      <a:srgbClr val="73AFB6"/>
    </a:accent1>
    <a:accent2>
      <a:srgbClr val="956E8E"/>
    </a:accent2>
    <a:accent3>
      <a:srgbClr val="998F86"/>
    </a:accent3>
    <a:accent4>
      <a:srgbClr val="C4BEB8"/>
    </a:accent4>
    <a:accent5>
      <a:srgbClr val="5C8727"/>
    </a:accent5>
    <a:accent6>
      <a:srgbClr val="F89728"/>
    </a:accent6>
    <a:hlink>
      <a:srgbClr val="B5121B"/>
    </a:hlink>
    <a:folHlink>
      <a:srgbClr val="998F86"/>
    </a:folHlink>
  </a:clrScheme>
  <a:fontScheme name="Western Cape Government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23929</TotalTime>
  <Words>1788</Words>
  <Application>Microsoft Office PowerPoint</Application>
  <PresentationFormat>Custom</PresentationFormat>
  <Paragraphs>309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WCG-PPT Master-121022-amc</vt:lpstr>
      <vt:lpstr>1_WCG-PPT Master-121022-amc</vt:lpstr>
      <vt:lpstr>Slide 1</vt:lpstr>
      <vt:lpstr>PRESENTATION BRIEF</vt:lpstr>
      <vt:lpstr>CONTENT</vt:lpstr>
      <vt:lpstr>Slide 4</vt:lpstr>
      <vt:lpstr>Slide 5</vt:lpstr>
      <vt:lpstr>STRATEGIC PRIORITIES OF THE DEPARTMENT</vt:lpstr>
      <vt:lpstr>WCED LANDSCAPE</vt:lpstr>
      <vt:lpstr>MIGRATION TO THE WESTERN CAPE</vt:lpstr>
      <vt:lpstr>UNIVERSAL ACCESS TO EDUCATION</vt:lpstr>
      <vt:lpstr>Slide 10</vt:lpstr>
      <vt:lpstr>NATIONAL AND PROVINCIAL LEGISLATION (DATA MANDATE)</vt:lpstr>
      <vt:lpstr>Slide 12</vt:lpstr>
      <vt:lpstr>DATA TYPES</vt:lpstr>
      <vt:lpstr>Slide 14</vt:lpstr>
      <vt:lpstr>WCED DATA SYSTEMS</vt:lpstr>
      <vt:lpstr>CONTRIBUTIONS WCED MAKES IN TERMS OF SA-SAMS</vt:lpstr>
      <vt:lpstr>CONTRIBUTIONS WCED MAKES IN TERMS OF DDD PROJECT</vt:lpstr>
      <vt:lpstr>Slide 18</vt:lpstr>
      <vt:lpstr>WCED DATA COLLECTION SYSTEMS</vt:lpstr>
      <vt:lpstr>DATA COLLECTION PROCESSES</vt:lpstr>
      <vt:lpstr>DATA QUALITY </vt:lpstr>
      <vt:lpstr>Slide 22</vt:lpstr>
      <vt:lpstr>WCED DATA USAGE</vt:lpstr>
      <vt:lpstr>HOW THE WCED UTILISES DATA</vt:lpstr>
      <vt:lpstr>HOW THE WCED UTILISES DATA</vt:lpstr>
      <vt:lpstr>HOW THE WCED UTILISES DATA</vt:lpstr>
      <vt:lpstr>Slide 27</vt:lpstr>
      <vt:lpstr>STRATEGIES</vt:lpstr>
      <vt:lpstr>Slide 29</vt:lpstr>
      <vt:lpstr>Slide 30</vt:lpstr>
      <vt:lpstr>Slide 31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1555</cp:revision>
  <cp:lastPrinted>2019-01-28T07:09:01Z</cp:lastPrinted>
  <dcterms:created xsi:type="dcterms:W3CDTF">2017-01-19T08:56:34Z</dcterms:created>
  <dcterms:modified xsi:type="dcterms:W3CDTF">2022-08-19T09:19:07Z</dcterms:modified>
</cp:coreProperties>
</file>