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0" r:id="rId4"/>
  </p:sldMasterIdLst>
  <p:notesMasterIdLst>
    <p:notesMasterId r:id="rId13"/>
  </p:notesMasterIdLst>
  <p:sldIdLst>
    <p:sldId id="299" r:id="rId5"/>
    <p:sldId id="319" r:id="rId6"/>
    <p:sldId id="318" r:id="rId7"/>
    <p:sldId id="320" r:id="rId8"/>
    <p:sldId id="321" r:id="rId9"/>
    <p:sldId id="322" r:id="rId10"/>
    <p:sldId id="323" r:id="rId11"/>
    <p:sldId id="297" r:id="rId12"/>
  </p:sldIdLst>
  <p:sldSz cx="13823950" cy="7775575"/>
  <p:notesSz cx="6797675" cy="9926638"/>
  <p:defaultTextStyle>
    <a:defPPr>
      <a:defRPr lang="en-US"/>
    </a:defPPr>
    <a:lvl1pPr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1pPr>
    <a:lvl2pPr marL="498475" indent="-41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2pPr>
    <a:lvl3pPr marL="998538" indent="-84138"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3pPr>
    <a:lvl4pPr marL="1498600" indent="-127000"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4pPr>
    <a:lvl5pPr marL="1997075" indent="-168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5pPr>
    <a:lvl6pPr marL="2286000" algn="l" defTabSz="914400" rtl="0" eaLnBrk="1" latinLnBrk="0" hangingPunct="1">
      <a:defRPr sz="1900" kern="1200">
        <a:solidFill>
          <a:schemeClr val="tx1"/>
        </a:solidFill>
        <a:latin typeface="Arial" panose="020B0604020202020204" pitchFamily="34" charset="0"/>
        <a:ea typeface="+mn-ea"/>
        <a:cs typeface="+mn-cs"/>
      </a:defRPr>
    </a:lvl6pPr>
    <a:lvl7pPr marL="2743200" algn="l" defTabSz="914400" rtl="0" eaLnBrk="1" latinLnBrk="0" hangingPunct="1">
      <a:defRPr sz="1900" kern="1200">
        <a:solidFill>
          <a:schemeClr val="tx1"/>
        </a:solidFill>
        <a:latin typeface="Arial" panose="020B0604020202020204" pitchFamily="34" charset="0"/>
        <a:ea typeface="+mn-ea"/>
        <a:cs typeface="+mn-cs"/>
      </a:defRPr>
    </a:lvl7pPr>
    <a:lvl8pPr marL="3200400" algn="l" defTabSz="914400" rtl="0" eaLnBrk="1" latinLnBrk="0" hangingPunct="1">
      <a:defRPr sz="1900" kern="1200">
        <a:solidFill>
          <a:schemeClr val="tx1"/>
        </a:solidFill>
        <a:latin typeface="Arial" panose="020B0604020202020204" pitchFamily="34" charset="0"/>
        <a:ea typeface="+mn-ea"/>
        <a:cs typeface="+mn-cs"/>
      </a:defRPr>
    </a:lvl8pPr>
    <a:lvl9pPr marL="3657600" algn="l" defTabSz="914400" rtl="0" eaLnBrk="1" latinLnBrk="0" hangingPunct="1">
      <a:defRPr sz="1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449" userDrawn="1">
          <p15:clr>
            <a:srgbClr val="A4A3A4"/>
          </p15:clr>
        </p15:guide>
        <p15:guide id="2" pos="4355" userDrawn="1">
          <p15:clr>
            <a:srgbClr val="A4A3A4"/>
          </p15:clr>
        </p15:guide>
        <p15:guide id="3" pos="370" userDrawn="1">
          <p15:clr>
            <a:srgbClr val="A4A3A4"/>
          </p15:clr>
        </p15:guide>
        <p15:guide id="4" pos="8320" userDrawn="1">
          <p15:clr>
            <a:srgbClr val="A4A3A4"/>
          </p15:clr>
        </p15:guide>
        <p15:guide id="5" orient="horz" pos="4593" userDrawn="1">
          <p15:clr>
            <a:srgbClr val="A4A3A4"/>
          </p15:clr>
        </p15:guide>
        <p15:guide id="6" orient="horz" pos="294" userDrawn="1">
          <p15:clr>
            <a:srgbClr val="A4A3A4"/>
          </p15:clr>
        </p15:guide>
        <p15:guide id="7" pos="545" userDrawn="1">
          <p15:clr>
            <a:srgbClr val="A4A3A4"/>
          </p15:clr>
        </p15:guide>
        <p15:guide id="8" pos="8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2340"/>
    <a:srgbClr val="0039A6"/>
    <a:srgbClr val="E1585F"/>
    <a:srgbClr val="6BABE5"/>
    <a:srgbClr val="2CD5C4"/>
    <a:srgbClr val="DE7C00"/>
    <a:srgbClr val="FED141"/>
    <a:srgbClr val="71CC98"/>
    <a:srgbClr val="00AD6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4660"/>
  </p:normalViewPr>
  <p:slideViewPr>
    <p:cSldViewPr snapToGrid="0" showGuides="1">
      <p:cViewPr varScale="1">
        <p:scale>
          <a:sx n="64" d="100"/>
          <a:sy n="64" d="100"/>
        </p:scale>
        <p:origin x="-474" y="-120"/>
      </p:cViewPr>
      <p:guideLst>
        <p:guide orient="horz" pos="2449"/>
        <p:guide orient="horz" pos="4593"/>
        <p:guide orient="horz" pos="294"/>
        <p:guide pos="4355"/>
        <p:guide pos="370"/>
        <p:guide pos="8320"/>
        <p:guide pos="545"/>
        <p:guide pos="814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64449E-7ADD-45CA-873C-86F602CE56D4}" type="datetimeFigureOut">
              <a:rPr lang="en-ZA" smtClean="0"/>
              <a:pPr/>
              <a:t>2022/08/16</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03B3F5-6737-4332-ABA7-089A19549D36}" type="slidenum">
              <a:rPr lang="en-ZA" smtClean="0"/>
              <a:pPr/>
              <a:t>‹#›</a:t>
            </a:fld>
            <a:endParaRPr lang="en-ZA"/>
          </a:p>
        </p:txBody>
      </p:sp>
    </p:spTree>
    <p:extLst>
      <p:ext uri="{BB962C8B-B14F-4D97-AF65-F5344CB8AC3E}">
        <p14:creationId xmlns:p14="http://schemas.microsoft.com/office/powerpoint/2010/main" xmlns="" val="243720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9" name="Picture 8" descr="A picture containing sky, outdoor, city, distance&#10;&#10;Description automatically generated">
            <a:extLst>
              <a:ext uri="{FF2B5EF4-FFF2-40B4-BE49-F238E27FC236}">
                <a16:creationId xmlns:a16="http://schemas.microsoft.com/office/drawing/2014/main" xmlns="" id="{D769D7F5-28C7-4B19-8101-EBA8C3D8F41F}"/>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2409" y="-21310"/>
            <a:ext cx="13836359" cy="5255139"/>
          </a:xfrm>
          <a:prstGeom prst="rect">
            <a:avLst/>
          </a:prstGeom>
        </p:spPr>
      </p:pic>
      <p:sp>
        <p:nvSpPr>
          <p:cNvPr id="19" name="Rectangle 18"/>
          <p:cNvSpPr/>
          <p:nvPr userDrawn="1"/>
        </p:nvSpPr>
        <p:spPr>
          <a:xfrm>
            <a:off x="-10865" y="5233830"/>
            <a:ext cx="11085041" cy="2541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2022/08/16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074177" y="5184001"/>
            <a:ext cx="2749774" cy="2593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
        <p:nvSpPr>
          <p:cNvPr id="18" name="Text Placeholder 17"/>
          <p:cNvSpPr>
            <a:spLocks noGrp="1"/>
          </p:cNvSpPr>
          <p:nvPr>
            <p:ph type="body" sz="quarter" idx="13"/>
          </p:nvPr>
        </p:nvSpPr>
        <p:spPr>
          <a:xfrm>
            <a:off x="894882" y="6697885"/>
            <a:ext cx="9065742" cy="669205"/>
          </a:xfrm>
        </p:spPr>
        <p:txBody>
          <a:bodyPr anchor="b" anchorCtr="0">
            <a:normAutofit/>
          </a:bodyPr>
          <a:lstStyle>
            <a:lvl1pPr marL="0" indent="0">
              <a:buFontTx/>
              <a:buNone/>
              <a:defRPr sz="2000">
                <a:solidFill>
                  <a:schemeClr val="bg1"/>
                </a:solidFill>
              </a:defRPr>
            </a:lvl1pPr>
          </a:lstStyle>
          <a:p>
            <a:pPr lvl="0"/>
            <a:r>
              <a:rPr lang="en-US" dirty="0"/>
              <a:t>Click to edit Master text styles</a:t>
            </a:r>
          </a:p>
        </p:txBody>
      </p:sp>
      <p:grpSp>
        <p:nvGrpSpPr>
          <p:cNvPr id="17" name="Group 16">
            <a:extLst>
              <a:ext uri="{FF2B5EF4-FFF2-40B4-BE49-F238E27FC236}">
                <a16:creationId xmlns:a16="http://schemas.microsoft.com/office/drawing/2014/main" xmlns="" id="{CFEE67EA-169D-4832-9166-F3FC93E0CCAB}"/>
              </a:ext>
            </a:extLst>
          </p:cNvPr>
          <p:cNvGrpSpPr/>
          <p:nvPr userDrawn="1"/>
        </p:nvGrpSpPr>
        <p:grpSpPr>
          <a:xfrm>
            <a:off x="0" y="5184000"/>
            <a:ext cx="11078167" cy="249584"/>
            <a:chOff x="4707618" y="1295400"/>
            <a:chExt cx="6200095" cy="179388"/>
          </a:xfrm>
          <a:effectLst/>
        </p:grpSpPr>
        <p:sp>
          <p:nvSpPr>
            <p:cNvPr id="26" name="Rectangle 25">
              <a:extLst>
                <a:ext uri="{FF2B5EF4-FFF2-40B4-BE49-F238E27FC236}">
                  <a16:creationId xmlns:a16="http://schemas.microsoft.com/office/drawing/2014/main" xmlns="" id="{4BBC993D-611D-4171-A8B7-2E649862D3C6}"/>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1A94D77D-80CD-4CB2-B573-078855200E2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5E7F056E-F386-4223-8165-9173B71DED4A}"/>
                </a:ext>
              </a:extLst>
            </p:cNvPr>
            <p:cNvSpPr/>
            <p:nvPr userDrawn="1"/>
          </p:nvSpPr>
          <p:spPr>
            <a:xfrm>
              <a:off x="4707618"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8107698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428318054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123550829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136358588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4538096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4" name="Rectangle 13"/>
          <p:cNvSpPr/>
          <p:nvPr userDrawn="1"/>
        </p:nvSpPr>
        <p:spPr>
          <a:xfrm>
            <a:off x="-24142" y="-1"/>
            <a:ext cx="13848091"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6" name="Group 15"/>
          <p:cNvGrpSpPr/>
          <p:nvPr userDrawn="1"/>
        </p:nvGrpSpPr>
        <p:grpSpPr>
          <a:xfrm>
            <a:off x="-19102" y="7187463"/>
            <a:ext cx="10393329" cy="144000"/>
            <a:chOff x="2627313" y="1295400"/>
            <a:chExt cx="8280400" cy="179388"/>
          </a:xfrm>
          <a:effectLst/>
        </p:grpSpPr>
        <p:sp>
          <p:nvSpPr>
            <p:cNvPr id="17" name="Rectangle 16"/>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8" name="Rectangle 17"/>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9" name="Rectangle 18"/>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82081577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spTree>
    <p:extLst>
      <p:ext uri="{BB962C8B-B14F-4D97-AF65-F5344CB8AC3E}">
        <p14:creationId xmlns:p14="http://schemas.microsoft.com/office/powerpoint/2010/main" xmlns="" val="90929997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xmlns=""/>
              </a:ext>
            </a:extLst>
          </a:blip>
          <a:srcRect b="20869"/>
          <a:stretch/>
        </p:blipFill>
        <p:spPr>
          <a:xfrm>
            <a:off x="1" y="-1384"/>
            <a:ext cx="13823950" cy="7797031"/>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err="1">
                <a:solidFill>
                  <a:schemeClr val="bg1"/>
                </a:solidFill>
                <a:latin typeface="Arial" panose="020B0604020202020204" pitchFamily="34" charset="0"/>
                <a:ea typeface="+mn-ea"/>
                <a:cs typeface="+mn-cs"/>
              </a:rPr>
              <a:t>Kumba</a:t>
            </a:r>
            <a:r>
              <a:rPr lang="en-ZA" sz="1100" b="0" i="0" u="none" strike="noStrike" kern="1200" baseline="0" dirty="0">
                <a:solidFill>
                  <a:schemeClr val="bg1"/>
                </a:solidFill>
                <a:latin typeface="Arial" panose="020B0604020202020204" pitchFamily="34" charset="0"/>
                <a:ea typeface="+mn-ea"/>
                <a:cs typeface="+mn-cs"/>
              </a:rPr>
              <a:t> – </a:t>
            </a:r>
            <a:r>
              <a:rPr lang="en-ZA" sz="1100" b="0" i="0" u="none" strike="noStrike" kern="1200" baseline="0" dirty="0" err="1">
                <a:solidFill>
                  <a:schemeClr val="bg1"/>
                </a:solidFill>
                <a:latin typeface="Arial" panose="020B0604020202020204" pitchFamily="34" charset="0"/>
                <a:ea typeface="+mn-ea"/>
                <a:cs typeface="+mn-cs"/>
              </a:rPr>
              <a:t>Sishen</a:t>
            </a:r>
            <a:r>
              <a:rPr lang="en-ZA" sz="1100" b="0" i="0" u="none" strike="noStrike" kern="1200" baseline="0" dirty="0">
                <a:solidFill>
                  <a:schemeClr val="bg1"/>
                </a:solidFill>
                <a:latin typeface="Arial" panose="020B0604020202020204" pitchFamily="34" charset="0"/>
                <a:ea typeface="+mn-ea"/>
                <a:cs typeface="+mn-cs"/>
              </a:rPr>
              <a:t> (training)</a:t>
            </a:r>
          </a:p>
        </p:txBody>
      </p:sp>
    </p:spTree>
    <p:extLst>
      <p:ext uri="{BB962C8B-B14F-4D97-AF65-F5344CB8AC3E}">
        <p14:creationId xmlns:p14="http://schemas.microsoft.com/office/powerpoint/2010/main" xmlns="" val="351890232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xmlns=""/>
              </a:ext>
            </a:extLst>
          </a:blip>
          <a:srcRect t="7232" b="13955"/>
          <a:stretch/>
        </p:blipFill>
        <p:spPr>
          <a:xfrm>
            <a:off x="0" y="0"/>
            <a:ext cx="13822010" cy="7764652"/>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err="1">
                <a:solidFill>
                  <a:schemeClr val="bg1"/>
                </a:solidFill>
                <a:latin typeface="Arial" panose="020B0604020202020204" pitchFamily="34" charset="0"/>
                <a:ea typeface="+mn-ea"/>
                <a:cs typeface="+mn-cs"/>
              </a:rPr>
              <a:t>Kumba</a:t>
            </a:r>
            <a:r>
              <a:rPr lang="en-ZA" sz="1100" b="0" i="0" u="none" strike="noStrike" kern="1200" baseline="0" dirty="0">
                <a:solidFill>
                  <a:schemeClr val="bg1"/>
                </a:solidFill>
                <a:latin typeface="Arial" panose="020B0604020202020204" pitchFamily="34" charset="0"/>
                <a:ea typeface="+mn-ea"/>
                <a:cs typeface="+mn-cs"/>
              </a:rPr>
              <a:t> – </a:t>
            </a:r>
            <a:r>
              <a:rPr lang="en-ZA" sz="1100" b="0" i="0" u="none" strike="noStrike" kern="1200" baseline="0" dirty="0" err="1">
                <a:solidFill>
                  <a:schemeClr val="bg1"/>
                </a:solidFill>
                <a:latin typeface="Arial" panose="020B0604020202020204" pitchFamily="34" charset="0"/>
                <a:ea typeface="+mn-ea"/>
                <a:cs typeface="+mn-cs"/>
              </a:rPr>
              <a:t>Sishen</a:t>
            </a:r>
            <a:r>
              <a:rPr lang="en-ZA" sz="1100" b="0" i="0" u="none" strike="noStrike" kern="1200" baseline="0" dirty="0">
                <a:solidFill>
                  <a:schemeClr val="bg1"/>
                </a:solidFill>
                <a:latin typeface="Arial" panose="020B0604020202020204" pitchFamily="34" charset="0"/>
                <a:ea typeface="+mn-ea"/>
                <a:cs typeface="+mn-cs"/>
              </a:rPr>
              <a:t> (training)</a:t>
            </a:r>
          </a:p>
        </p:txBody>
      </p:sp>
    </p:spTree>
    <p:extLst>
      <p:ext uri="{BB962C8B-B14F-4D97-AF65-F5344CB8AC3E}">
        <p14:creationId xmlns:p14="http://schemas.microsoft.com/office/powerpoint/2010/main" xmlns="" val="24667283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xmlns=""/>
              </a:ext>
            </a:extLst>
          </a:blip>
          <a:srcRect t="13839" b="6562"/>
          <a:stretch/>
        </p:blipFill>
        <p:spPr>
          <a:xfrm>
            <a:off x="1" y="-61993"/>
            <a:ext cx="13822008" cy="784214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a:solidFill>
                  <a:schemeClr val="bg1"/>
                </a:solidFill>
                <a:latin typeface="Arial" panose="020B0604020202020204" pitchFamily="34" charset="0"/>
                <a:ea typeface="+mn-ea"/>
                <a:cs typeface="+mn-cs"/>
              </a:rPr>
              <a:t>Anglo American Platinum – </a:t>
            </a:r>
            <a:r>
              <a:rPr lang="en-ZA" sz="1100" b="0" i="0" u="none" strike="noStrike" kern="1200" baseline="0" dirty="0" err="1">
                <a:solidFill>
                  <a:schemeClr val="bg1"/>
                </a:solidFill>
                <a:latin typeface="Arial" panose="020B0604020202020204" pitchFamily="34" charset="0"/>
                <a:ea typeface="+mn-ea"/>
                <a:cs typeface="+mn-cs"/>
              </a:rPr>
              <a:t>Dishaba</a:t>
            </a:r>
            <a:endParaRPr lang="en-ZA" sz="1100" b="0" i="0" u="none" strike="noStrike" kern="1200" baseline="0" dirty="0">
              <a:solidFill>
                <a:schemeClr val="bg1"/>
              </a:solidFill>
              <a:latin typeface="Arial" panose="020B0604020202020204" pitchFamily="34" charset="0"/>
              <a:ea typeface="+mn-ea"/>
              <a:cs typeface="+mn-cs"/>
            </a:endParaRPr>
          </a:p>
        </p:txBody>
      </p:sp>
    </p:spTree>
    <p:extLst>
      <p:ext uri="{BB962C8B-B14F-4D97-AF65-F5344CB8AC3E}">
        <p14:creationId xmlns:p14="http://schemas.microsoft.com/office/powerpoint/2010/main" xmlns="" val="396773489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884" b="4673"/>
          <a:stretch/>
        </p:blipFill>
        <p:spPr>
          <a:xfrm>
            <a:off x="0" y="-15498"/>
            <a:ext cx="13822018" cy="7826644"/>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a:solidFill>
                  <a:schemeClr val="bg1"/>
                </a:solidFill>
                <a:latin typeface="Arial" panose="020B0604020202020204" pitchFamily="34" charset="0"/>
                <a:ea typeface="+mn-ea"/>
                <a:cs typeface="+mn-cs"/>
              </a:rPr>
              <a:t>Petra Diamonds – Kimberley </a:t>
            </a:r>
            <a:r>
              <a:rPr lang="en-ZA" sz="1100" b="0" i="0" u="none" strike="noStrike" kern="1200" baseline="0" dirty="0" err="1">
                <a:solidFill>
                  <a:schemeClr val="bg1"/>
                </a:solidFill>
                <a:latin typeface="Arial" panose="020B0604020202020204" pitchFamily="34" charset="0"/>
                <a:ea typeface="+mn-ea"/>
                <a:cs typeface="+mn-cs"/>
              </a:rPr>
              <a:t>Ekapa</a:t>
            </a:r>
            <a:r>
              <a:rPr lang="en-ZA" sz="1100" b="0" i="0" u="none" strike="noStrike" kern="1200" baseline="0" dirty="0">
                <a:solidFill>
                  <a:schemeClr val="bg1"/>
                </a:solidFill>
                <a:latin typeface="Arial" panose="020B0604020202020204" pitchFamily="34" charset="0"/>
                <a:ea typeface="+mn-ea"/>
                <a:cs typeface="+mn-cs"/>
              </a:rPr>
              <a:t> Mining JV</a:t>
            </a:r>
            <a:endParaRPr lang="en-ZA" sz="1100" dirty="0">
              <a:solidFill>
                <a:schemeClr val="bg1"/>
              </a:solidFill>
            </a:endParaRPr>
          </a:p>
        </p:txBody>
      </p:sp>
    </p:spTree>
    <p:extLst>
      <p:ext uri="{BB962C8B-B14F-4D97-AF65-F5344CB8AC3E}">
        <p14:creationId xmlns:p14="http://schemas.microsoft.com/office/powerpoint/2010/main" xmlns="" val="8862250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2" name="TextBox 11"/>
          <p:cNvSpPr txBox="1"/>
          <p:nvPr userDrawn="1"/>
        </p:nvSpPr>
        <p:spPr>
          <a:xfrm>
            <a:off x="10469888" y="7133778"/>
            <a:ext cx="481222" cy="246221"/>
          </a:xfrm>
          <a:prstGeom prst="rect">
            <a:avLst/>
          </a:prstGeom>
          <a:noFill/>
        </p:spPr>
        <p:txBody>
          <a:bodyPr wrap="none" rtlCol="0">
            <a:spAutoFit/>
          </a:bodyPr>
          <a:lstStyle/>
          <a:p>
            <a:r>
              <a:rPr lang="en-US" sz="1000" dirty="0"/>
              <a:t>Page</a:t>
            </a:r>
            <a:endParaRPr lang="en-ZA" sz="1000" dirty="0"/>
          </a:p>
        </p:txBody>
      </p:sp>
      <p:grpSp>
        <p:nvGrpSpPr>
          <p:cNvPr id="13" name="Group 12"/>
          <p:cNvGrpSpPr/>
          <p:nvPr userDrawn="1"/>
        </p:nvGrpSpPr>
        <p:grpSpPr>
          <a:xfrm>
            <a:off x="-19102" y="7187463"/>
            <a:ext cx="10393329" cy="144000"/>
            <a:chOff x="2627313" y="1295400"/>
            <a:chExt cx="8280400" cy="179388"/>
          </a:xfrm>
          <a:effectLst/>
        </p:grpSpPr>
        <p:sp>
          <p:nvSpPr>
            <p:cNvPr id="14" name="Rectangle 13"/>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pic>
        <p:nvPicPr>
          <p:cNvPr id="18" name="Picture 17"/>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xmlns="" val="111041404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7" name="Picture 6" descr="A picture containing sky, grass, outdoor&#10;&#10;Description automatically generated">
            <a:extLst>
              <a:ext uri="{FF2B5EF4-FFF2-40B4-BE49-F238E27FC236}">
                <a16:creationId xmlns:a16="http://schemas.microsoft.com/office/drawing/2014/main" xmlns="" id="{047EE844-360F-49BF-B3F5-C54EF1B79B83}"/>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23044"/>
            <a:ext cx="13823950" cy="5458302"/>
          </a:xfrm>
          <a:prstGeom prst="rect">
            <a:avLst/>
          </a:prstGeom>
        </p:spPr>
      </p:pic>
      <p:sp>
        <p:nvSpPr>
          <p:cNvPr id="19" name="Rectangle 18"/>
          <p:cNvSpPr/>
          <p:nvPr userDrawn="1"/>
        </p:nvSpPr>
        <p:spPr>
          <a:xfrm>
            <a:off x="12410" y="5184501"/>
            <a:ext cx="11088699" cy="2576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2022/08/16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101108" y="5184498"/>
            <a:ext cx="2735251"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grpSp>
        <p:nvGrpSpPr>
          <p:cNvPr id="18" name="Group 17">
            <a:extLst>
              <a:ext uri="{FF2B5EF4-FFF2-40B4-BE49-F238E27FC236}">
                <a16:creationId xmlns:a16="http://schemas.microsoft.com/office/drawing/2014/main" xmlns="" id="{05B599A7-F6C1-4532-ACD7-3AFD351D0F15}"/>
              </a:ext>
            </a:extLst>
          </p:cNvPr>
          <p:cNvGrpSpPr/>
          <p:nvPr userDrawn="1"/>
        </p:nvGrpSpPr>
        <p:grpSpPr>
          <a:xfrm>
            <a:off x="0" y="5184498"/>
            <a:ext cx="11104897" cy="249584"/>
            <a:chOff x="2627313" y="1295400"/>
            <a:chExt cx="8280400" cy="179388"/>
          </a:xfrm>
          <a:effectLst/>
        </p:grpSpPr>
        <p:sp>
          <p:nvSpPr>
            <p:cNvPr id="26" name="Rectangle 25">
              <a:extLst>
                <a:ext uri="{FF2B5EF4-FFF2-40B4-BE49-F238E27FC236}">
                  <a16:creationId xmlns:a16="http://schemas.microsoft.com/office/drawing/2014/main" xmlns="" id="{F9B5581C-AF67-4A6A-AB3B-93019414BAC2}"/>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8768132F-6FE1-4EAA-9829-5F01B2B77F3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8" name="Rectangle 27">
              <a:extLst>
                <a:ext uri="{FF2B5EF4-FFF2-40B4-BE49-F238E27FC236}">
                  <a16:creationId xmlns:a16="http://schemas.microsoft.com/office/drawing/2014/main" xmlns="" id="{57E94D33-08CB-4A6B-9361-09E93F85CF4C}"/>
                </a:ext>
              </a:extLst>
            </p:cNvPr>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9FF892BE-A6A9-4E2E-97AF-831898AC8336}"/>
                </a:ext>
              </a:extLst>
            </p:cNvPr>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784913531"/>
      </p:ext>
    </p:extLst>
  </p:cSld>
  <p:clrMapOvr>
    <a:masterClrMapping/>
  </p:clrMapOvr>
  <p:transition spd="med">
    <p:fade/>
  </p:transition>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8" name="Picture 7" descr="A group of people wearing helmets&#10;&#10;Description automatically generated with low confidence">
            <a:extLst>
              <a:ext uri="{FF2B5EF4-FFF2-40B4-BE49-F238E27FC236}">
                <a16:creationId xmlns:a16="http://schemas.microsoft.com/office/drawing/2014/main" xmlns="" id="{02341310-2660-4C07-AD25-4B3775EE9D1B}"/>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22488" y="1"/>
            <a:ext cx="13836146" cy="5547830"/>
          </a:xfrm>
          <a:prstGeom prst="rect">
            <a:avLst/>
          </a:prstGeom>
        </p:spPr>
      </p:pic>
      <p:sp>
        <p:nvSpPr>
          <p:cNvPr id="19" name="Rectangle 18"/>
          <p:cNvSpPr/>
          <p:nvPr userDrawn="1"/>
        </p:nvSpPr>
        <p:spPr>
          <a:xfrm>
            <a:off x="12410" y="5184501"/>
            <a:ext cx="11088699" cy="2576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2022/08/16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101108" y="5184498"/>
            <a:ext cx="2735251"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grpSp>
        <p:nvGrpSpPr>
          <p:cNvPr id="18" name="Group 17">
            <a:extLst>
              <a:ext uri="{FF2B5EF4-FFF2-40B4-BE49-F238E27FC236}">
                <a16:creationId xmlns:a16="http://schemas.microsoft.com/office/drawing/2014/main" xmlns="" id="{05B599A7-F6C1-4532-ACD7-3AFD351D0F15}"/>
              </a:ext>
            </a:extLst>
          </p:cNvPr>
          <p:cNvGrpSpPr/>
          <p:nvPr userDrawn="1"/>
        </p:nvGrpSpPr>
        <p:grpSpPr>
          <a:xfrm>
            <a:off x="0" y="5184498"/>
            <a:ext cx="11104897" cy="249584"/>
            <a:chOff x="2627313" y="1295400"/>
            <a:chExt cx="8280400" cy="179388"/>
          </a:xfrm>
          <a:effectLst/>
        </p:grpSpPr>
        <p:sp>
          <p:nvSpPr>
            <p:cNvPr id="26" name="Rectangle 25">
              <a:extLst>
                <a:ext uri="{FF2B5EF4-FFF2-40B4-BE49-F238E27FC236}">
                  <a16:creationId xmlns:a16="http://schemas.microsoft.com/office/drawing/2014/main" xmlns="" id="{F9B5581C-AF67-4A6A-AB3B-93019414BAC2}"/>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8768132F-6FE1-4EAA-9829-5F01B2B77F3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8" name="Rectangle 27">
              <a:extLst>
                <a:ext uri="{FF2B5EF4-FFF2-40B4-BE49-F238E27FC236}">
                  <a16:creationId xmlns:a16="http://schemas.microsoft.com/office/drawing/2014/main" xmlns="" id="{57E94D33-08CB-4A6B-9361-09E93F85CF4C}"/>
                </a:ext>
              </a:extLst>
            </p:cNvPr>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9FF892BE-A6A9-4E2E-97AF-831898AC8336}"/>
                </a:ext>
              </a:extLst>
            </p:cNvPr>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485364966"/>
      </p:ext>
    </p:extLst>
  </p:cSld>
  <p:clrMapOvr>
    <a:masterClrMapping/>
  </p:clrMapOvr>
  <p:transition spd="med">
    <p:fade/>
  </p:transition>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7" name="Picture 6" descr="A picture containing outdoor, sky, truck, ground&#10;&#10;Description automatically generated">
            <a:extLst>
              <a:ext uri="{FF2B5EF4-FFF2-40B4-BE49-F238E27FC236}">
                <a16:creationId xmlns:a16="http://schemas.microsoft.com/office/drawing/2014/main" xmlns="" id="{C223BBBA-5CC0-4565-9C25-4AC42B587BC3}"/>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7679" y="14846"/>
            <a:ext cx="13803861" cy="5517137"/>
          </a:xfrm>
          <a:prstGeom prst="rect">
            <a:avLst/>
          </a:prstGeom>
        </p:spPr>
      </p:pic>
      <p:sp>
        <p:nvSpPr>
          <p:cNvPr id="19" name="Rectangle 18"/>
          <p:cNvSpPr/>
          <p:nvPr userDrawn="1"/>
        </p:nvSpPr>
        <p:spPr>
          <a:xfrm>
            <a:off x="12410" y="5184501"/>
            <a:ext cx="11088699" cy="2576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2022/08/16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101108" y="5184498"/>
            <a:ext cx="2735251"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grpSp>
        <p:nvGrpSpPr>
          <p:cNvPr id="18" name="Group 17">
            <a:extLst>
              <a:ext uri="{FF2B5EF4-FFF2-40B4-BE49-F238E27FC236}">
                <a16:creationId xmlns:a16="http://schemas.microsoft.com/office/drawing/2014/main" xmlns="" id="{05B599A7-F6C1-4532-ACD7-3AFD351D0F15}"/>
              </a:ext>
            </a:extLst>
          </p:cNvPr>
          <p:cNvGrpSpPr/>
          <p:nvPr userDrawn="1"/>
        </p:nvGrpSpPr>
        <p:grpSpPr>
          <a:xfrm>
            <a:off x="0" y="5184498"/>
            <a:ext cx="11104897" cy="249584"/>
            <a:chOff x="2627313" y="1295400"/>
            <a:chExt cx="8280400" cy="179388"/>
          </a:xfrm>
          <a:effectLst/>
        </p:grpSpPr>
        <p:sp>
          <p:nvSpPr>
            <p:cNvPr id="26" name="Rectangle 25">
              <a:extLst>
                <a:ext uri="{FF2B5EF4-FFF2-40B4-BE49-F238E27FC236}">
                  <a16:creationId xmlns:a16="http://schemas.microsoft.com/office/drawing/2014/main" xmlns="" id="{F9B5581C-AF67-4A6A-AB3B-93019414BAC2}"/>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8768132F-6FE1-4EAA-9829-5F01B2B77F3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8" name="Rectangle 27">
              <a:extLst>
                <a:ext uri="{FF2B5EF4-FFF2-40B4-BE49-F238E27FC236}">
                  <a16:creationId xmlns:a16="http://schemas.microsoft.com/office/drawing/2014/main" xmlns="" id="{57E94D33-08CB-4A6B-9361-09E93F85CF4C}"/>
                </a:ext>
              </a:extLst>
            </p:cNvPr>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9FF892BE-A6A9-4E2E-97AF-831898AC8336}"/>
                </a:ext>
              </a:extLst>
            </p:cNvPr>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100268617"/>
      </p:ext>
    </p:extLst>
  </p:cSld>
  <p:clrMapOvr>
    <a:masterClrMapping/>
  </p:clrMapOvr>
  <p:transition spd="med">
    <p:fade/>
  </p:transition>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8" name="Picture 7" descr="A picture containing person, outdoor, posing, standing&#10;&#10;Description automatically generated">
            <a:extLst>
              <a:ext uri="{FF2B5EF4-FFF2-40B4-BE49-F238E27FC236}">
                <a16:creationId xmlns:a16="http://schemas.microsoft.com/office/drawing/2014/main" xmlns="" id="{FFCEDF02-3AB8-4F28-AB68-EC0F6E38E3C9}"/>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0865" y="0"/>
            <a:ext cx="13834816" cy="5589871"/>
          </a:xfrm>
          <a:prstGeom prst="rect">
            <a:avLst/>
          </a:prstGeom>
        </p:spPr>
      </p:pic>
      <p:sp>
        <p:nvSpPr>
          <p:cNvPr id="19" name="Rectangle 18"/>
          <p:cNvSpPr/>
          <p:nvPr userDrawn="1"/>
        </p:nvSpPr>
        <p:spPr>
          <a:xfrm>
            <a:off x="-10865" y="5233830"/>
            <a:ext cx="11085041" cy="2541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aphicFrame>
        <p:nvGraphicFramePr>
          <p:cNvPr id="20" name="Table 19">
            <a:extLst>
              <a:ext uri="{FF2B5EF4-FFF2-40B4-BE49-F238E27FC236}">
                <a16:creationId xmlns:a16="http://schemas.microsoft.com/office/drawing/2014/main" xmlns="" id="{85D886EE-AF8E-458A-8E7E-FE70B135A896}"/>
              </a:ext>
            </a:extLst>
          </p:cNvPr>
          <p:cNvGraphicFramePr>
            <a:graphicFrameLocks noGrp="1"/>
          </p:cNvGraphicFramePr>
          <p:nvPr userDrawn="1">
            <p:extLst>
              <p:ext uri="{D42A27DB-BD31-4B8C-83A1-F6EECF244321}">
                <p14:modId xmlns:p14="http://schemas.microsoft.com/office/powerpoint/2010/main" xmlns="" val="3551926947"/>
              </p:ext>
            </p:extLst>
          </p:nvPr>
        </p:nvGraphicFramePr>
        <p:xfrm>
          <a:off x="890965" y="6566344"/>
          <a:ext cx="9452979" cy="576000"/>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xmlns="" val="20000"/>
                    </a:ext>
                  </a:extLst>
                </a:gridCol>
                <a:gridCol w="2412000">
                  <a:extLst>
                    <a:ext uri="{9D8B030D-6E8A-4147-A177-3AD203B41FA5}">
                      <a16:colId xmlns:a16="http://schemas.microsoft.com/office/drawing/2014/main" xmlns="" val="20001"/>
                    </a:ext>
                  </a:extLst>
                </a:gridCol>
                <a:gridCol w="5492979">
                  <a:extLst>
                    <a:ext uri="{9D8B030D-6E8A-4147-A177-3AD203B41FA5}">
                      <a16:colId xmlns:a16="http://schemas.microsoft.com/office/drawing/2014/main" xmlns="" val="20002"/>
                    </a:ext>
                  </a:extLst>
                </a:gridCol>
              </a:tblGrid>
              <a:tr h="288000">
                <a:tc>
                  <a:txBody>
                    <a:bodyPr/>
                    <a:lstStyle/>
                    <a:p>
                      <a:r>
                        <a:rPr lang="en-ZA" sz="1200" b="1" dirty="0">
                          <a:solidFill>
                            <a:schemeClr val="accent5"/>
                          </a:solidFill>
                        </a:rPr>
                        <a:t>T</a:t>
                      </a:r>
                      <a:r>
                        <a:rPr lang="en-ZA" sz="1200" b="0" dirty="0"/>
                        <a:t> +27 11 498 7100 </a:t>
                      </a:r>
                    </a:p>
                  </a:txBody>
                  <a:tcPr marL="0" marR="456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1" dirty="0">
                          <a:solidFill>
                            <a:schemeClr val="accent5"/>
                          </a:solidFill>
                        </a:rPr>
                        <a:t>E</a:t>
                      </a:r>
                      <a:r>
                        <a:rPr lang="en-ZA" sz="1200" b="0" dirty="0"/>
                        <a:t> info@mineralscouncil.org.za </a:t>
                      </a:r>
                    </a:p>
                  </a:txBody>
                  <a:tcPr marL="115887" marR="11588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1" dirty="0">
                          <a:solidFill>
                            <a:schemeClr val="accent5"/>
                          </a:solidFill>
                        </a:rPr>
                        <a:t>W</a:t>
                      </a:r>
                      <a:r>
                        <a:rPr lang="en-ZA" sz="1200" b="0" dirty="0"/>
                        <a:t> www.mineralscouncil.org.za</a:t>
                      </a:r>
                    </a:p>
                  </a:txBody>
                  <a:tcPr marL="115887" marR="11588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8000">
                <a:tc gridSpan="3">
                  <a:txBody>
                    <a:bodyPr/>
                    <a:lstStyle/>
                    <a:p>
                      <a:r>
                        <a:rPr lang="en-ZA" sz="1200" b="0" dirty="0">
                          <a:solidFill>
                            <a:schemeClr val="bg1"/>
                          </a:solidFill>
                        </a:rPr>
                        <a:t>5 Hollard Street, Johannesburg, 2001, PO Box 61809, Marshalltown 2107</a:t>
                      </a:r>
                    </a:p>
                  </a:txBody>
                  <a:tcPr marL="0" marR="456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2022/08/16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074177" y="5184001"/>
            <a:ext cx="2749774" cy="2593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grpSp>
        <p:nvGrpSpPr>
          <p:cNvPr id="17" name="Group 16">
            <a:extLst>
              <a:ext uri="{FF2B5EF4-FFF2-40B4-BE49-F238E27FC236}">
                <a16:creationId xmlns:a16="http://schemas.microsoft.com/office/drawing/2014/main" xmlns="" id="{CFEE67EA-169D-4832-9166-F3FC93E0CCAB}"/>
              </a:ext>
            </a:extLst>
          </p:cNvPr>
          <p:cNvGrpSpPr/>
          <p:nvPr userDrawn="1"/>
        </p:nvGrpSpPr>
        <p:grpSpPr>
          <a:xfrm>
            <a:off x="0" y="5184000"/>
            <a:ext cx="11078167" cy="249584"/>
            <a:chOff x="4707618" y="1295400"/>
            <a:chExt cx="6200095" cy="179388"/>
          </a:xfrm>
          <a:effectLst/>
        </p:grpSpPr>
        <p:sp>
          <p:nvSpPr>
            <p:cNvPr id="26" name="Rectangle 25">
              <a:extLst>
                <a:ext uri="{FF2B5EF4-FFF2-40B4-BE49-F238E27FC236}">
                  <a16:creationId xmlns:a16="http://schemas.microsoft.com/office/drawing/2014/main" xmlns="" id="{4BBC993D-611D-4171-A8B7-2E649862D3C6}"/>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1A94D77D-80CD-4CB2-B573-078855200E2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5E7F056E-F386-4223-8165-9173B71DED4A}"/>
                </a:ext>
              </a:extLst>
            </p:cNvPr>
            <p:cNvSpPr/>
            <p:nvPr userDrawn="1"/>
          </p:nvSpPr>
          <p:spPr>
            <a:xfrm>
              <a:off x="4707618"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393943799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7" name="Picture 6" descr="A picture containing sky, outdoor, transport, city&#10;&#10;Description automatically generated">
            <a:extLst>
              <a:ext uri="{FF2B5EF4-FFF2-40B4-BE49-F238E27FC236}">
                <a16:creationId xmlns:a16="http://schemas.microsoft.com/office/drawing/2014/main" xmlns="" id="{BD6F4797-F6EB-4295-8E90-8CC814AA5888}"/>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 y="0"/>
            <a:ext cx="13829506" cy="5727571"/>
          </a:xfrm>
          <a:prstGeom prst="rect">
            <a:avLst/>
          </a:prstGeom>
        </p:spPr>
      </p:pic>
      <p:sp>
        <p:nvSpPr>
          <p:cNvPr id="19" name="Rectangle 18"/>
          <p:cNvSpPr/>
          <p:nvPr userDrawn="1"/>
        </p:nvSpPr>
        <p:spPr>
          <a:xfrm>
            <a:off x="-10865" y="5233830"/>
            <a:ext cx="11085041" cy="2541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2022/08/16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074177" y="5184001"/>
            <a:ext cx="2749774" cy="2593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
        <p:nvSpPr>
          <p:cNvPr id="18" name="Text Placeholder 17"/>
          <p:cNvSpPr>
            <a:spLocks noGrp="1"/>
          </p:cNvSpPr>
          <p:nvPr>
            <p:ph type="body" sz="quarter" idx="13"/>
          </p:nvPr>
        </p:nvSpPr>
        <p:spPr>
          <a:xfrm>
            <a:off x="894882" y="6697885"/>
            <a:ext cx="9065742" cy="669205"/>
          </a:xfrm>
        </p:spPr>
        <p:txBody>
          <a:bodyPr anchor="b" anchorCtr="0">
            <a:normAutofit/>
          </a:bodyPr>
          <a:lstStyle>
            <a:lvl1pPr marL="0" indent="0">
              <a:buFontTx/>
              <a:buNone/>
              <a:defRPr sz="2000">
                <a:solidFill>
                  <a:schemeClr val="bg1"/>
                </a:solidFill>
              </a:defRPr>
            </a:lvl1pPr>
          </a:lstStyle>
          <a:p>
            <a:pPr lvl="0"/>
            <a:r>
              <a:rPr lang="en-US" dirty="0"/>
              <a:t>Click to edit Master text styles</a:t>
            </a:r>
          </a:p>
        </p:txBody>
      </p:sp>
      <p:grpSp>
        <p:nvGrpSpPr>
          <p:cNvPr id="17" name="Group 16">
            <a:extLst>
              <a:ext uri="{FF2B5EF4-FFF2-40B4-BE49-F238E27FC236}">
                <a16:creationId xmlns:a16="http://schemas.microsoft.com/office/drawing/2014/main" xmlns="" id="{CFEE67EA-169D-4832-9166-F3FC93E0CCAB}"/>
              </a:ext>
            </a:extLst>
          </p:cNvPr>
          <p:cNvGrpSpPr/>
          <p:nvPr userDrawn="1"/>
        </p:nvGrpSpPr>
        <p:grpSpPr>
          <a:xfrm>
            <a:off x="0" y="5184000"/>
            <a:ext cx="11078167" cy="249584"/>
            <a:chOff x="4707618" y="1295400"/>
            <a:chExt cx="6200095" cy="179388"/>
          </a:xfrm>
          <a:effectLst/>
        </p:grpSpPr>
        <p:sp>
          <p:nvSpPr>
            <p:cNvPr id="26" name="Rectangle 25">
              <a:extLst>
                <a:ext uri="{FF2B5EF4-FFF2-40B4-BE49-F238E27FC236}">
                  <a16:creationId xmlns:a16="http://schemas.microsoft.com/office/drawing/2014/main" xmlns="" id="{4BBC993D-611D-4171-A8B7-2E649862D3C6}"/>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1A94D77D-80CD-4CB2-B573-078855200E2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5E7F056E-F386-4223-8165-9173B71DED4A}"/>
                </a:ext>
              </a:extLst>
            </p:cNvPr>
            <p:cNvSpPr/>
            <p:nvPr userDrawn="1"/>
          </p:nvSpPr>
          <p:spPr>
            <a:xfrm>
              <a:off x="4707618"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347043641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7" name="Picture 6" descr="A picture containing yellow&#10;&#10;Description automatically generated">
            <a:extLst>
              <a:ext uri="{FF2B5EF4-FFF2-40B4-BE49-F238E27FC236}">
                <a16:creationId xmlns:a16="http://schemas.microsoft.com/office/drawing/2014/main" xmlns="" id="{99050EB1-59CD-4BC0-A0B5-AB839A0EC109}"/>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0"/>
            <a:ext cx="13820819" cy="5531983"/>
          </a:xfrm>
          <a:prstGeom prst="rect">
            <a:avLst/>
          </a:prstGeom>
        </p:spPr>
      </p:pic>
      <p:sp>
        <p:nvSpPr>
          <p:cNvPr id="19" name="Rectangle 18"/>
          <p:cNvSpPr/>
          <p:nvPr userDrawn="1"/>
        </p:nvSpPr>
        <p:spPr>
          <a:xfrm>
            <a:off x="-10865" y="5233830"/>
            <a:ext cx="11085041" cy="2541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2022/08/16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074177" y="5184001"/>
            <a:ext cx="2749774" cy="2593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
        <p:nvSpPr>
          <p:cNvPr id="18" name="Text Placeholder 17"/>
          <p:cNvSpPr>
            <a:spLocks noGrp="1"/>
          </p:cNvSpPr>
          <p:nvPr>
            <p:ph type="body" sz="quarter" idx="13"/>
          </p:nvPr>
        </p:nvSpPr>
        <p:spPr>
          <a:xfrm>
            <a:off x="894882" y="6697885"/>
            <a:ext cx="9065742" cy="669205"/>
          </a:xfrm>
        </p:spPr>
        <p:txBody>
          <a:bodyPr anchor="b" anchorCtr="0">
            <a:normAutofit/>
          </a:bodyPr>
          <a:lstStyle>
            <a:lvl1pPr marL="0" indent="0">
              <a:buFontTx/>
              <a:buNone/>
              <a:defRPr sz="2000">
                <a:solidFill>
                  <a:schemeClr val="bg1"/>
                </a:solidFill>
              </a:defRPr>
            </a:lvl1pPr>
          </a:lstStyle>
          <a:p>
            <a:pPr lvl="0"/>
            <a:r>
              <a:rPr lang="en-US" dirty="0"/>
              <a:t>Click to edit Master text styles</a:t>
            </a:r>
          </a:p>
        </p:txBody>
      </p:sp>
      <p:grpSp>
        <p:nvGrpSpPr>
          <p:cNvPr id="17" name="Group 16">
            <a:extLst>
              <a:ext uri="{FF2B5EF4-FFF2-40B4-BE49-F238E27FC236}">
                <a16:creationId xmlns:a16="http://schemas.microsoft.com/office/drawing/2014/main" xmlns="" id="{CFEE67EA-169D-4832-9166-F3FC93E0CCAB}"/>
              </a:ext>
            </a:extLst>
          </p:cNvPr>
          <p:cNvGrpSpPr/>
          <p:nvPr userDrawn="1"/>
        </p:nvGrpSpPr>
        <p:grpSpPr>
          <a:xfrm>
            <a:off x="0" y="5184000"/>
            <a:ext cx="11078167" cy="249584"/>
            <a:chOff x="4707618" y="1295400"/>
            <a:chExt cx="6200095" cy="179388"/>
          </a:xfrm>
          <a:effectLst/>
        </p:grpSpPr>
        <p:sp>
          <p:nvSpPr>
            <p:cNvPr id="26" name="Rectangle 25">
              <a:extLst>
                <a:ext uri="{FF2B5EF4-FFF2-40B4-BE49-F238E27FC236}">
                  <a16:creationId xmlns:a16="http://schemas.microsoft.com/office/drawing/2014/main" xmlns="" id="{4BBC993D-611D-4171-A8B7-2E649862D3C6}"/>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1A94D77D-80CD-4CB2-B573-078855200E2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5E7F056E-F386-4223-8165-9173B71DED4A}"/>
                </a:ext>
              </a:extLst>
            </p:cNvPr>
            <p:cNvSpPr/>
            <p:nvPr userDrawn="1"/>
          </p:nvSpPr>
          <p:spPr>
            <a:xfrm>
              <a:off x="4707618"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280655139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197" y="1938495"/>
            <a:ext cx="11923157" cy="3234423"/>
          </a:xfrm>
        </p:spPr>
        <p:txBody>
          <a:bodyPr anchor="b"/>
          <a:lstStyle>
            <a:lvl1pPr>
              <a:defRPr sz="6803"/>
            </a:lvl1pPr>
          </a:lstStyle>
          <a:p>
            <a:r>
              <a:rPr lang="en-US"/>
              <a:t>Click to edit Master title style</a:t>
            </a:r>
            <a:endParaRPr lang="en-US" dirty="0"/>
          </a:p>
        </p:txBody>
      </p:sp>
      <p:sp>
        <p:nvSpPr>
          <p:cNvPr id="3" name="Text Placeholder 2"/>
          <p:cNvSpPr>
            <a:spLocks noGrp="1"/>
          </p:cNvSpPr>
          <p:nvPr>
            <p:ph type="body" idx="1"/>
          </p:nvPr>
        </p:nvSpPr>
        <p:spPr>
          <a:xfrm>
            <a:off x="943197" y="5203517"/>
            <a:ext cx="11923157" cy="1700906"/>
          </a:xfrm>
        </p:spPr>
        <p:txBody>
          <a:bodyPr/>
          <a:lstStyle>
            <a:lvl1pPr marL="0" indent="0">
              <a:buNone/>
              <a:defRPr sz="2721">
                <a:solidFill>
                  <a:schemeClr val="tx1">
                    <a:tint val="75000"/>
                  </a:schemeClr>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898C3ED-75E8-447A-A68D-498B4D33806C}" type="datetime1">
              <a:rPr lang="en-ZA" smtClean="0"/>
              <a:pPr>
                <a:defRPr/>
              </a:pPr>
              <a:t>2022/08/16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1C1E5FBA-1F83-4AF6-B167-432E06894ECF}" type="slidenum">
              <a:rPr lang="en-ZA" smtClean="0"/>
              <a:pPr>
                <a:defRPr/>
              </a:pPr>
              <a:t>‹#›</a:t>
            </a:fld>
            <a:endParaRPr lang="en-ZA"/>
          </a:p>
        </p:txBody>
      </p:sp>
    </p:spTree>
    <p:extLst>
      <p:ext uri="{BB962C8B-B14F-4D97-AF65-F5344CB8AC3E}">
        <p14:creationId xmlns:p14="http://schemas.microsoft.com/office/powerpoint/2010/main" xmlns="" val="15477725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000" y="457200"/>
            <a:ext cx="12045949" cy="1008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99886" y="1474788"/>
            <a:ext cx="12035063" cy="58292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0396" y="7206807"/>
            <a:ext cx="3110389" cy="413977"/>
          </a:xfrm>
          <a:prstGeom prst="rect">
            <a:avLst/>
          </a:prstGeom>
        </p:spPr>
        <p:txBody>
          <a:bodyPr vert="horz" lIns="91440" tIns="45720" rIns="91440" bIns="45720" rtlCol="0" anchor="ctr"/>
          <a:lstStyle>
            <a:lvl1pPr algn="l">
              <a:defRPr sz="1361">
                <a:solidFill>
                  <a:schemeClr val="tx1">
                    <a:tint val="75000"/>
                  </a:schemeClr>
                </a:solidFill>
              </a:defRPr>
            </a:lvl1pPr>
          </a:lstStyle>
          <a:p>
            <a:pPr>
              <a:defRPr/>
            </a:pPr>
            <a:fld id="{0898C3ED-75E8-447A-A68D-498B4D33806C}" type="datetime1">
              <a:rPr lang="en-ZA" smtClean="0"/>
              <a:pPr>
                <a:defRPr/>
              </a:pPr>
              <a:t>2022/08/16</a:t>
            </a:fld>
            <a:endParaRPr lang="en-ZA"/>
          </a:p>
        </p:txBody>
      </p:sp>
      <p:sp>
        <p:nvSpPr>
          <p:cNvPr id="5" name="Footer Placeholder 4"/>
          <p:cNvSpPr>
            <a:spLocks noGrp="1"/>
          </p:cNvSpPr>
          <p:nvPr>
            <p:ph type="ftr" sz="quarter" idx="3"/>
          </p:nvPr>
        </p:nvSpPr>
        <p:spPr>
          <a:xfrm>
            <a:off x="4579184" y="7206807"/>
            <a:ext cx="466558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pPr>
              <a:defRPr/>
            </a:pPr>
            <a:endParaRPr lang="en-ZA"/>
          </a:p>
        </p:txBody>
      </p:sp>
      <p:sp>
        <p:nvSpPr>
          <p:cNvPr id="6" name="Slide Number Placeholder 5"/>
          <p:cNvSpPr>
            <a:spLocks noGrp="1"/>
          </p:cNvSpPr>
          <p:nvPr>
            <p:ph type="sldNum" sz="quarter" idx="4"/>
          </p:nvPr>
        </p:nvSpPr>
        <p:spPr>
          <a:xfrm>
            <a:off x="8887181" y="7051016"/>
            <a:ext cx="2249097" cy="413977"/>
          </a:xfrm>
          <a:prstGeom prst="rect">
            <a:avLst/>
          </a:prstGeom>
        </p:spPr>
        <p:txBody>
          <a:bodyPr vert="horz" lIns="91440" tIns="45720" rIns="91440" bIns="45720" rtlCol="0" anchor="ctr"/>
          <a:lstStyle>
            <a:lvl1pPr algn="r">
              <a:defRPr sz="1000">
                <a:solidFill>
                  <a:schemeClr val="tx1"/>
                </a:solidFill>
              </a:defRPr>
            </a:lvl1pPr>
          </a:lstStyle>
          <a:p>
            <a:pPr>
              <a:defRPr/>
            </a:pPr>
            <a:fld id="{1C1E5FBA-1F83-4AF6-B167-432E06894ECF}" type="slidenum">
              <a:rPr lang="en-ZA" smtClean="0"/>
              <a:pPr>
                <a:defRPr/>
              </a:pPr>
              <a:t>‹#›</a:t>
            </a:fld>
            <a:endParaRPr lang="en-ZA" dirty="0"/>
          </a:p>
        </p:txBody>
      </p:sp>
    </p:spTree>
    <p:extLst>
      <p:ext uri="{BB962C8B-B14F-4D97-AF65-F5344CB8AC3E}">
        <p14:creationId xmlns:p14="http://schemas.microsoft.com/office/powerpoint/2010/main" xmlns="" val="3544501440"/>
      </p:ext>
    </p:extLst>
  </p:cSld>
  <p:clrMap bg1="lt1" tx1="dk1" bg2="lt2" tx2="dk2" accent1="accent1" accent2="accent2" accent3="accent3" accent4="accent4" accent5="accent5" accent6="accent6" hlink="hlink" folHlink="folHlink"/>
  <p:sldLayoutIdLst>
    <p:sldLayoutId id="2147483789" r:id="rId1"/>
    <p:sldLayoutId id="2147483772" r:id="rId2"/>
    <p:sldLayoutId id="2147483800" r:id="rId3"/>
    <p:sldLayoutId id="2147483803" r:id="rId4"/>
    <p:sldLayoutId id="2147483806" r:id="rId5"/>
    <p:sldLayoutId id="2147483804" r:id="rId6"/>
    <p:sldLayoutId id="2147483805" r:id="rId7"/>
    <p:sldLayoutId id="2147483802" r:id="rId8"/>
    <p:sldLayoutId id="2147483773" r:id="rId9"/>
    <p:sldLayoutId id="2147483785" r:id="rId10"/>
    <p:sldLayoutId id="2147483786" r:id="rId11"/>
    <p:sldLayoutId id="2147483787" r:id="rId12"/>
    <p:sldLayoutId id="2147483788" r:id="rId13"/>
    <p:sldLayoutId id="2147483791" r:id="rId14"/>
    <p:sldLayoutId id="2147483792" r:id="rId15"/>
    <p:sldLayoutId id="2147483793" r:id="rId16"/>
    <p:sldLayoutId id="2147483794" r:id="rId17"/>
    <p:sldLayoutId id="2147483795" r:id="rId18"/>
    <p:sldLayoutId id="2147483796" r:id="rId19"/>
  </p:sldLayoutIdLst>
  <p:transition spd="med">
    <p:fade/>
  </p:transition>
  <p:hf hdr="0" ftr="0" dt="0"/>
  <p:txStyles>
    <p:titleStyle>
      <a:lvl1pPr algn="l" defTabSz="103674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353" userDrawn="1">
          <p15:clr>
            <a:srgbClr val="F26B43"/>
          </p15:clr>
        </p15:guide>
        <p15:guide id="2" orient="horz" pos="2449" userDrawn="1">
          <p15:clr>
            <a:srgbClr val="F26B43"/>
          </p15:clr>
        </p15:guide>
        <p15:guide id="3" pos="1106" userDrawn="1">
          <p15:clr>
            <a:srgbClr val="F26B43"/>
          </p15:clr>
        </p15:guide>
        <p15:guide id="4" orient="horz" pos="816" userDrawn="1">
          <p15:clr>
            <a:srgbClr val="F26B43"/>
          </p15:clr>
        </p15:guide>
        <p15:guide id="5" orient="horz" pos="929" userDrawn="1">
          <p15:clr>
            <a:srgbClr val="F26B43"/>
          </p15:clr>
        </p15:guide>
        <p15:guide id="6" pos="7586" userDrawn="1">
          <p15:clr>
            <a:srgbClr val="F26B43"/>
          </p15:clr>
        </p15:guide>
        <p15:guide id="7" pos="2153" userDrawn="1">
          <p15:clr>
            <a:srgbClr val="F26B43"/>
          </p15:clr>
        </p15:guide>
        <p15:guide id="8" pos="3262" userDrawn="1">
          <p15:clr>
            <a:srgbClr val="F26B43"/>
          </p15:clr>
        </p15:guide>
        <p15:guide id="9" pos="5418" userDrawn="1">
          <p15:clr>
            <a:srgbClr val="F26B43"/>
          </p15:clr>
        </p15:guide>
        <p15:guide id="10" pos="6524" userDrawn="1">
          <p15:clr>
            <a:srgbClr val="F26B43"/>
          </p15:clr>
        </p15:guide>
        <p15:guide id="11" orient="horz" pos="4082" userDrawn="1">
          <p15:clr>
            <a:srgbClr val="F26B43"/>
          </p15:clr>
        </p15:guide>
        <p15:guide id="12" pos="905" userDrawn="1">
          <p15:clr>
            <a:srgbClr val="F26B43"/>
          </p15:clr>
        </p15:guide>
        <p15:guide id="13" pos="560" userDrawn="1">
          <p15:clr>
            <a:srgbClr val="F26B43"/>
          </p15:clr>
        </p15:guide>
        <p15:guide id="14" orient="horz" pos="3265" userDrawn="1">
          <p15:clr>
            <a:srgbClr val="F26B43"/>
          </p15:clr>
        </p15:guide>
        <p15:guide id="15" orient="horz" pos="1633" userDrawn="1">
          <p15:clr>
            <a:srgbClr val="F26B43"/>
          </p15:clr>
        </p15:guide>
        <p15:guide id="16" orient="horz" pos="288" userDrawn="1">
          <p15:clr>
            <a:srgbClr val="F26B43"/>
          </p15:clr>
        </p15:guide>
        <p15:guide id="17" orient="horz" pos="4601" userDrawn="1">
          <p15:clr>
            <a:srgbClr val="F26B43"/>
          </p15:clr>
        </p15:guide>
        <p15:guide id="18" pos="359" userDrawn="1">
          <p15:clr>
            <a:srgbClr val="F26B43"/>
          </p15:clr>
        </p15:guide>
        <p15:guide id="19" pos="8335" userDrawn="1">
          <p15:clr>
            <a:srgbClr val="F26B43"/>
          </p15:clr>
        </p15:guide>
        <p15:guide id="20" pos="8148" userDrawn="1">
          <p15:clr>
            <a:srgbClr val="F26B43"/>
          </p15:clr>
        </p15:guide>
        <p15:guide id="21" pos="70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887181" y="7051016"/>
            <a:ext cx="2249097" cy="413977"/>
          </a:xfrm>
        </p:spPr>
        <p:txBody>
          <a:bodyPr/>
          <a:lstStyle/>
          <a:p>
            <a:pPr>
              <a:defRPr/>
            </a:pPr>
            <a:fld id="{32C6EAD3-2F72-4062-B8AD-66032594F5B0}" type="slidenum">
              <a:rPr lang="en-ZA" smtClean="0"/>
              <a:pPr>
                <a:defRPr/>
              </a:pPr>
              <a:t>1</a:t>
            </a:fld>
            <a:endParaRPr lang="en-ZA"/>
          </a:p>
        </p:txBody>
      </p:sp>
      <p:sp>
        <p:nvSpPr>
          <p:cNvPr id="5" name="Title 4"/>
          <p:cNvSpPr>
            <a:spLocks noGrp="1"/>
          </p:cNvSpPr>
          <p:nvPr>
            <p:ph type="ctrTitle"/>
          </p:nvPr>
        </p:nvSpPr>
        <p:spPr>
          <a:xfrm>
            <a:off x="352926" y="5687774"/>
            <a:ext cx="10443412" cy="1146163"/>
          </a:xfrm>
        </p:spPr>
        <p:txBody>
          <a:bodyPr>
            <a:normAutofit/>
          </a:bodyPr>
          <a:lstStyle/>
          <a:p>
            <a:r>
              <a:rPr lang="en-US" sz="2400" cap="all" dirty="0"/>
              <a:t>Public hearings on the Draft Amendment of Schedules 1, 2 and 3 to the Financial Intelligence Centre Act, 2001</a:t>
            </a:r>
            <a:endParaRPr lang="en-ZA" sz="2400" dirty="0"/>
          </a:p>
        </p:txBody>
      </p:sp>
      <p:sp>
        <p:nvSpPr>
          <p:cNvPr id="6" name="Text Placeholder 5"/>
          <p:cNvSpPr>
            <a:spLocks noGrp="1"/>
          </p:cNvSpPr>
          <p:nvPr>
            <p:ph type="body" sz="quarter" idx="13"/>
          </p:nvPr>
        </p:nvSpPr>
        <p:spPr>
          <a:xfrm>
            <a:off x="352926" y="6833937"/>
            <a:ext cx="9607698" cy="631055"/>
          </a:xfrm>
        </p:spPr>
        <p:txBody>
          <a:bodyPr>
            <a:normAutofit/>
          </a:bodyPr>
          <a:lstStyle/>
          <a:p>
            <a:r>
              <a:rPr lang="en-ZA" sz="2800" b="1" dirty="0"/>
              <a:t>MINERALS COUNCIL SOUTH AFRICA</a:t>
            </a:r>
          </a:p>
        </p:txBody>
      </p:sp>
    </p:spTree>
    <p:extLst>
      <p:ext uri="{BB962C8B-B14F-4D97-AF65-F5344CB8AC3E}">
        <p14:creationId xmlns:p14="http://schemas.microsoft.com/office/powerpoint/2010/main" xmlns="" val="24340125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013B0FE-79EB-662F-B065-233FAD149CBF}"/>
              </a:ext>
            </a:extLst>
          </p:cNvPr>
          <p:cNvSpPr>
            <a:spLocks noGrp="1"/>
          </p:cNvSpPr>
          <p:nvPr>
            <p:ph idx="1"/>
          </p:nvPr>
        </p:nvSpPr>
        <p:spPr/>
        <p:txBody>
          <a:bodyPr/>
          <a:lstStyle/>
          <a:p>
            <a:pPr algn="just">
              <a:lnSpc>
                <a:spcPct val="107000"/>
              </a:lnSpc>
              <a:spcAft>
                <a:spcPts val="800"/>
              </a:spcAft>
            </a:pP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dirty="0">
                <a:effectLst/>
                <a:ea typeface="Calibri" panose="020F0502020204030204" pitchFamily="34" charset="0"/>
                <a:cs typeface="Times New Roman" panose="02020603050405020304" pitchFamily="18" charset="0"/>
              </a:rPr>
              <a:t>The Minerals Council is a voluntary membership, private sector employer organisation </a:t>
            </a:r>
            <a:r>
              <a:rPr lang="en-US" dirty="0">
                <a:effectLst/>
                <a:ea typeface="Calibri" panose="020F0502020204030204" pitchFamily="34" charset="0"/>
                <a:cs typeface="Times New Roman" panose="02020603050405020304" pitchFamily="18" charset="0"/>
              </a:rPr>
              <a:t>that supports and promotes the </a:t>
            </a:r>
            <a:r>
              <a:rPr lang="en-US" dirty="0">
                <a:ea typeface="Calibri" panose="020F0502020204030204" pitchFamily="34" charset="0"/>
                <a:cs typeface="Times New Roman" panose="02020603050405020304" pitchFamily="18" charset="0"/>
              </a:rPr>
              <a:t>interest of the South African </a:t>
            </a:r>
            <a:r>
              <a:rPr lang="en-US" dirty="0">
                <a:effectLst/>
                <a:ea typeface="Calibri" panose="020F0502020204030204" pitchFamily="34" charset="0"/>
                <a:cs typeface="Times New Roman" panose="02020603050405020304" pitchFamily="18" charset="0"/>
              </a:rPr>
              <a:t>mining industry.</a:t>
            </a:r>
            <a:r>
              <a:rPr lang="en-ZA" dirty="0">
                <a:effectLst/>
                <a:ea typeface="Calibri" panose="020F0502020204030204" pitchFamily="34" charset="0"/>
                <a:cs typeface="Times New Roman" panose="02020603050405020304" pitchFamily="18" charset="0"/>
              </a:rPr>
              <a:t> </a:t>
            </a:r>
          </a:p>
          <a:p>
            <a:pPr algn="just">
              <a:lnSpc>
                <a:spcPct val="107000"/>
              </a:lnSpc>
              <a:spcAft>
                <a:spcPts val="800"/>
              </a:spcAft>
            </a:pPr>
            <a:r>
              <a:rPr lang="en-ZA" dirty="0">
                <a:effectLst/>
                <a:ea typeface="Calibri" panose="020F0502020204030204" pitchFamily="34" charset="0"/>
                <a:cs typeface="Times New Roman" panose="02020603050405020304" pitchFamily="18" charset="0"/>
              </a:rPr>
              <a:t>The Minerals Council exists as the principal advocate of major policy positions endorsed by the mining industry employers and represents these policy positions to various organs of South African national and provincial governments and to other relevant policy making and opinion-forming entities, both within South Africa and abroad. </a:t>
            </a:r>
          </a:p>
          <a:p>
            <a:pPr algn="just">
              <a:lnSpc>
                <a:spcPct val="107000"/>
              </a:lnSpc>
              <a:spcAft>
                <a:spcPts val="800"/>
              </a:spcAft>
            </a:pPr>
            <a:r>
              <a:rPr lang="en-ZA" dirty="0">
                <a:effectLst/>
                <a:ea typeface="Calibri" panose="020F0502020204030204" pitchFamily="34" charset="0"/>
                <a:cs typeface="Times New Roman" panose="02020603050405020304" pitchFamily="18" charset="0"/>
              </a:rPr>
              <a:t>It represents mining companies producing about 90% of South Africa’s mineral production and employing about 90% of the employees employed in the mining sector.</a:t>
            </a:r>
          </a:p>
          <a:p>
            <a:endParaRPr lang="en-ZA" dirty="0"/>
          </a:p>
        </p:txBody>
      </p:sp>
      <p:sp>
        <p:nvSpPr>
          <p:cNvPr id="3" name="Title 2">
            <a:extLst>
              <a:ext uri="{FF2B5EF4-FFF2-40B4-BE49-F238E27FC236}">
                <a16:creationId xmlns:a16="http://schemas.microsoft.com/office/drawing/2014/main" xmlns="" id="{3C051895-A9B0-8F98-04D3-2C7F2569A296}"/>
              </a:ext>
            </a:extLst>
          </p:cNvPr>
          <p:cNvSpPr>
            <a:spLocks noGrp="1"/>
          </p:cNvSpPr>
          <p:nvPr>
            <p:ph type="title"/>
          </p:nvPr>
        </p:nvSpPr>
        <p:spPr/>
        <p:txBody>
          <a:bodyPr/>
          <a:lstStyle/>
          <a:p>
            <a:r>
              <a:rPr lang="en-ZA" dirty="0"/>
              <a:t>ABOUT THE MINERALS COUNCIL SOUTH AFRICA</a:t>
            </a:r>
          </a:p>
        </p:txBody>
      </p:sp>
      <p:sp>
        <p:nvSpPr>
          <p:cNvPr id="4" name="Slide Number Placeholder 3">
            <a:extLst>
              <a:ext uri="{FF2B5EF4-FFF2-40B4-BE49-F238E27FC236}">
                <a16:creationId xmlns:a16="http://schemas.microsoft.com/office/drawing/2014/main" xmlns="" id="{2BA43634-F206-A7FA-0AF8-F1377AE177FB}"/>
              </a:ext>
            </a:extLst>
          </p:cNvPr>
          <p:cNvSpPr>
            <a:spLocks noGrp="1"/>
          </p:cNvSpPr>
          <p:nvPr>
            <p:ph type="sldNum" sz="quarter" idx="12"/>
          </p:nvPr>
        </p:nvSpPr>
        <p:spPr/>
        <p:txBody>
          <a:bodyPr/>
          <a:lstStyle/>
          <a:p>
            <a:pPr>
              <a:defRPr/>
            </a:pPr>
            <a:fld id="{32C6EAD3-2F72-4062-B8AD-66032594F5B0}" type="slidenum">
              <a:rPr lang="en-ZA" smtClean="0"/>
              <a:pPr>
                <a:defRPr/>
              </a:pPr>
              <a:t>2</a:t>
            </a:fld>
            <a:endParaRPr lang="en-ZA"/>
          </a:p>
        </p:txBody>
      </p:sp>
    </p:spTree>
    <p:extLst>
      <p:ext uri="{BB962C8B-B14F-4D97-AF65-F5344CB8AC3E}">
        <p14:creationId xmlns:p14="http://schemas.microsoft.com/office/powerpoint/2010/main" xmlns="" val="203681648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07A584A-4409-F931-6E7F-3BB5DD469D65}"/>
              </a:ext>
            </a:extLst>
          </p:cNvPr>
          <p:cNvSpPr>
            <a:spLocks noGrp="1"/>
          </p:cNvSpPr>
          <p:nvPr>
            <p:ph idx="1"/>
          </p:nvPr>
        </p:nvSpPr>
        <p:spPr/>
        <p:txBody>
          <a:bodyPr/>
          <a:lstStyle/>
          <a:p>
            <a:pPr marL="0" indent="0" algn="just">
              <a:lnSpc>
                <a:spcPct val="107000"/>
              </a:lnSpc>
              <a:spcAft>
                <a:spcPts val="800"/>
              </a:spcAft>
              <a:buNone/>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3200" dirty="0">
                <a:effectLst/>
                <a:ea typeface="Calibri" panose="020F0502020204030204" pitchFamily="34" charset="0"/>
                <a:cs typeface="Times New Roman" panose="02020603050405020304" pitchFamily="18" charset="0"/>
              </a:rPr>
              <a:t>The Minerals Council and its members fully supports responsible initiatives that combat money laundering, organised crime and all aspects associated with illicit trade.  </a:t>
            </a:r>
          </a:p>
          <a:p>
            <a:r>
              <a:rPr lang="en-ZA" sz="3200" dirty="0">
                <a:effectLst/>
                <a:ea typeface="Calibri" panose="020F0502020204030204" pitchFamily="34" charset="0"/>
              </a:rPr>
              <a:t>The Minerals Council fully supports compliance with the FATF standards and note that it is imperative that a grey-listing should be avoided.</a:t>
            </a:r>
            <a:endParaRPr lang="en-ZA" sz="3200" dirty="0"/>
          </a:p>
        </p:txBody>
      </p:sp>
      <p:sp>
        <p:nvSpPr>
          <p:cNvPr id="3" name="Title 2">
            <a:extLst>
              <a:ext uri="{FF2B5EF4-FFF2-40B4-BE49-F238E27FC236}">
                <a16:creationId xmlns:a16="http://schemas.microsoft.com/office/drawing/2014/main" xmlns="" id="{FBCFE8D7-55CB-B719-A96C-1714B09B3DDF}"/>
              </a:ext>
            </a:extLst>
          </p:cNvPr>
          <p:cNvSpPr>
            <a:spLocks noGrp="1"/>
          </p:cNvSpPr>
          <p:nvPr>
            <p:ph type="title"/>
          </p:nvPr>
        </p:nvSpPr>
        <p:spPr/>
        <p:txBody>
          <a:bodyPr>
            <a:normAutofit fontScale="90000"/>
          </a:bodyPr>
          <a:lstStyle/>
          <a:p>
            <a:r>
              <a:rPr lang="en-ZA" sz="3600" dirty="0">
                <a:effectLst/>
                <a:latin typeface="Arial" panose="020B0604020202020204" pitchFamily="34" charset="0"/>
                <a:ea typeface="Calibri" panose="020F0502020204030204" pitchFamily="34" charset="0"/>
                <a:cs typeface="Times New Roman" panose="02020603050405020304" pitchFamily="18" charset="0"/>
              </a:rPr>
              <a:t>ANTI-MONEY LAUNDERING AND COUNTER TERRORIST FINANCING STANDARDS</a:t>
            </a:r>
            <a:r>
              <a:rPr lang="en-ZA" sz="3600" dirty="0">
                <a:effectLst/>
                <a:latin typeface="Calibri" panose="020F0502020204030204" pitchFamily="34" charset="0"/>
                <a:ea typeface="Calibri" panose="020F0502020204030204" pitchFamily="34" charset="0"/>
                <a:cs typeface="Times New Roman" panose="02020603050405020304" pitchFamily="18" charset="0"/>
              </a:rPr>
              <a:t/>
            </a:r>
            <a:br>
              <a:rPr lang="en-ZA" sz="36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4" name="Slide Number Placeholder 3">
            <a:extLst>
              <a:ext uri="{FF2B5EF4-FFF2-40B4-BE49-F238E27FC236}">
                <a16:creationId xmlns:a16="http://schemas.microsoft.com/office/drawing/2014/main" xmlns="" id="{B9FFD337-D1C1-FEA4-5B6B-142AB4A2CE41}"/>
              </a:ext>
            </a:extLst>
          </p:cNvPr>
          <p:cNvSpPr>
            <a:spLocks noGrp="1"/>
          </p:cNvSpPr>
          <p:nvPr>
            <p:ph type="sldNum" sz="quarter" idx="12"/>
          </p:nvPr>
        </p:nvSpPr>
        <p:spPr/>
        <p:txBody>
          <a:bodyPr/>
          <a:lstStyle/>
          <a:p>
            <a:pPr>
              <a:defRPr/>
            </a:pPr>
            <a:fld id="{32C6EAD3-2F72-4062-B8AD-66032594F5B0}" type="slidenum">
              <a:rPr lang="en-ZA" smtClean="0"/>
              <a:pPr>
                <a:defRPr/>
              </a:pPr>
              <a:t>3</a:t>
            </a:fld>
            <a:endParaRPr lang="en-ZA"/>
          </a:p>
        </p:txBody>
      </p:sp>
    </p:spTree>
    <p:extLst>
      <p:ext uri="{BB962C8B-B14F-4D97-AF65-F5344CB8AC3E}">
        <p14:creationId xmlns:p14="http://schemas.microsoft.com/office/powerpoint/2010/main" xmlns="" val="234731955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B2C48AB-7CAB-F816-0F54-0B507A9E46F8}"/>
              </a:ext>
            </a:extLst>
          </p:cNvPr>
          <p:cNvSpPr>
            <a:spLocks noGrp="1"/>
          </p:cNvSpPr>
          <p:nvPr>
            <p:ph idx="1"/>
          </p:nvPr>
        </p:nvSpPr>
        <p:spPr>
          <a:xfrm>
            <a:off x="899886" y="1474788"/>
            <a:ext cx="12035063" cy="5829299"/>
          </a:xfrm>
        </p:spPr>
        <p:txBody>
          <a:bodyPr/>
          <a:lstStyle/>
          <a:p>
            <a:pPr algn="just">
              <a:lnSpc>
                <a:spcPct val="107000"/>
              </a:lnSpc>
              <a:spcAft>
                <a:spcPts val="800"/>
              </a:spcAft>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2400" dirty="0">
                <a:effectLst/>
                <a:ea typeface="Calibri" panose="020F0502020204030204" pitchFamily="34" charset="0"/>
                <a:cs typeface="Times New Roman" panose="02020603050405020304" pitchFamily="18" charset="0"/>
              </a:rPr>
              <a:t>Specifically in respect of the following business category being included as an accountable institution in terms of Schedule 1 to FICA in terms of the Draft Amendments: </a:t>
            </a:r>
          </a:p>
          <a:p>
            <a:pPr marL="518373" lvl="1" indent="0" algn="just">
              <a:lnSpc>
                <a:spcPct val="107000"/>
              </a:lnSpc>
              <a:spcAft>
                <a:spcPts val="800"/>
              </a:spcAft>
              <a:buNone/>
            </a:pPr>
            <a:r>
              <a:rPr lang="en-ZA" sz="2400" i="1" dirty="0">
                <a:effectLst/>
                <a:ea typeface="Calibri" panose="020F0502020204030204" pitchFamily="34" charset="0"/>
                <a:cs typeface="Times New Roman" panose="02020603050405020304" pitchFamily="18" charset="0"/>
              </a:rPr>
              <a:t>“</a:t>
            </a:r>
            <a:r>
              <a:rPr lang="en-ZA" sz="2400" b="1" i="1" dirty="0">
                <a:effectLst/>
                <a:ea typeface="Calibri" panose="020F0502020204030204" pitchFamily="34" charset="0"/>
                <a:cs typeface="Times New Roman" panose="02020603050405020304" pitchFamily="18" charset="0"/>
              </a:rPr>
              <a:t>A person who carries on the business of dealing in high-value goods in respect of any transaction where such a business receives payment in any form to the value of R100 000,00 or more, whether the payment is made in a single operation or in more than one operation that appears to be linked, where “high-value goods” means any item that is valued in that business at R100 000,00 or more.”</a:t>
            </a:r>
            <a:endParaRPr lang="en-ZA" sz="2400" b="1" dirty="0">
              <a:effectLst/>
              <a:ea typeface="Calibri" panose="020F0502020204030204" pitchFamily="34" charset="0"/>
              <a:cs typeface="Times New Roman" panose="02020603050405020304" pitchFamily="18" charset="0"/>
            </a:endParaRPr>
          </a:p>
          <a:p>
            <a:pPr marL="518373" lvl="1" indent="0" algn="just">
              <a:lnSpc>
                <a:spcPct val="107000"/>
              </a:lnSpc>
              <a:spcAft>
                <a:spcPts val="800"/>
              </a:spcAft>
              <a:buNone/>
            </a:pPr>
            <a:endParaRPr lang="en-ZA" sz="2400" b="1" dirty="0">
              <a:effectLst/>
              <a:ea typeface="Calibri" panose="020F0502020204030204" pitchFamily="34" charset="0"/>
              <a:cs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xmlns="" id="{CAB2D1CA-039D-4AE9-6B8C-6F82F5CF14B9}"/>
              </a:ext>
            </a:extLst>
          </p:cNvPr>
          <p:cNvSpPr>
            <a:spLocks noGrp="1"/>
          </p:cNvSpPr>
          <p:nvPr>
            <p:ph type="title"/>
          </p:nvPr>
        </p:nvSpPr>
        <p:spPr/>
        <p:txBody>
          <a:bodyPr/>
          <a:lstStyle/>
          <a:p>
            <a:r>
              <a:rPr lang="en-ZA" sz="3600" dirty="0">
                <a:effectLst/>
                <a:latin typeface="Arial" panose="020B0604020202020204" pitchFamily="34" charset="0"/>
                <a:ea typeface="Calibri" panose="020F0502020204030204" pitchFamily="34" charset="0"/>
                <a:cs typeface="Times New Roman" panose="02020603050405020304" pitchFamily="18" charset="0"/>
              </a:rPr>
              <a:t>FOCUS OF SUBMISSION</a:t>
            </a:r>
            <a:r>
              <a:rPr lang="en-ZA" sz="3600" dirty="0">
                <a:effectLst/>
                <a:latin typeface="Calibri" panose="020F0502020204030204" pitchFamily="34" charset="0"/>
                <a:ea typeface="Calibri" panose="020F0502020204030204" pitchFamily="34" charset="0"/>
                <a:cs typeface="Times New Roman" panose="02020603050405020304" pitchFamily="18" charset="0"/>
              </a:rPr>
              <a:t/>
            </a:r>
            <a:br>
              <a:rPr lang="en-ZA" sz="36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4" name="Slide Number Placeholder 3">
            <a:extLst>
              <a:ext uri="{FF2B5EF4-FFF2-40B4-BE49-F238E27FC236}">
                <a16:creationId xmlns:a16="http://schemas.microsoft.com/office/drawing/2014/main" xmlns="" id="{23B276F8-21A7-FBF2-348A-ED3C18090CEF}"/>
              </a:ext>
            </a:extLst>
          </p:cNvPr>
          <p:cNvSpPr>
            <a:spLocks noGrp="1"/>
          </p:cNvSpPr>
          <p:nvPr>
            <p:ph type="sldNum" sz="quarter" idx="12"/>
          </p:nvPr>
        </p:nvSpPr>
        <p:spPr/>
        <p:txBody>
          <a:bodyPr/>
          <a:lstStyle/>
          <a:p>
            <a:pPr>
              <a:defRPr/>
            </a:pPr>
            <a:fld id="{32C6EAD3-2F72-4062-B8AD-66032594F5B0}" type="slidenum">
              <a:rPr lang="en-ZA" smtClean="0"/>
              <a:pPr>
                <a:defRPr/>
              </a:pPr>
              <a:t>4</a:t>
            </a:fld>
            <a:endParaRPr lang="en-ZA"/>
          </a:p>
        </p:txBody>
      </p:sp>
    </p:spTree>
    <p:extLst>
      <p:ext uri="{BB962C8B-B14F-4D97-AF65-F5344CB8AC3E}">
        <p14:creationId xmlns:p14="http://schemas.microsoft.com/office/powerpoint/2010/main" xmlns="" val="210641811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0908B64-9F4C-F55F-BF40-74A6E2EF4888}"/>
              </a:ext>
            </a:extLst>
          </p:cNvPr>
          <p:cNvSpPr>
            <a:spLocks noGrp="1"/>
          </p:cNvSpPr>
          <p:nvPr>
            <p:ph idx="1"/>
          </p:nvPr>
        </p:nvSpPr>
        <p:spPr/>
        <p:txBody>
          <a:bodyPr/>
          <a:lstStyle/>
          <a:p>
            <a:pPr algn="just">
              <a:lnSpc>
                <a:spcPct val="107000"/>
              </a:lnSpc>
              <a:spcAft>
                <a:spcPts val="800"/>
              </a:spcAft>
            </a:pPr>
            <a:r>
              <a:rPr lang="en-ZA" dirty="0">
                <a:effectLst/>
                <a:ea typeface="Calibri" panose="020F0502020204030204" pitchFamily="34" charset="0"/>
                <a:cs typeface="Times New Roman" panose="02020603050405020304" pitchFamily="18" charset="0"/>
              </a:rPr>
              <a:t>The Draft Amendments are too wide for the following reasons:</a:t>
            </a:r>
          </a:p>
          <a:p>
            <a:pPr algn="just">
              <a:lnSpc>
                <a:spcPct val="107000"/>
              </a:lnSpc>
              <a:spcAft>
                <a:spcPts val="800"/>
              </a:spcAft>
            </a:pPr>
            <a:r>
              <a:rPr lang="en-ZA" dirty="0">
                <a:effectLst/>
                <a:ea typeface="Calibri" panose="020F0502020204030204" pitchFamily="34" charset="0"/>
                <a:cs typeface="Times New Roman" panose="02020603050405020304" pitchFamily="18" charset="0"/>
              </a:rPr>
              <a:t>The Draft Amendments refer to businesses receiving </a:t>
            </a:r>
            <a:r>
              <a:rPr lang="en-ZA" u="sng" dirty="0">
                <a:effectLst/>
                <a:ea typeface="Calibri" panose="020F0502020204030204" pitchFamily="34" charset="0"/>
                <a:cs typeface="Times New Roman" panose="02020603050405020304" pitchFamily="18" charset="0"/>
              </a:rPr>
              <a:t>“payment in any form”</a:t>
            </a:r>
            <a:r>
              <a:rPr lang="en-ZA" dirty="0">
                <a:effectLst/>
                <a:ea typeface="Calibri" panose="020F0502020204030204" pitchFamily="34" charset="0"/>
                <a:cs typeface="Times New Roman" panose="02020603050405020304" pitchFamily="18" charset="0"/>
              </a:rPr>
              <a:t> to the value of R100 000,00 (one hundred thousand Rand)</a:t>
            </a:r>
          </a:p>
          <a:p>
            <a:pPr algn="just">
              <a:lnSpc>
                <a:spcPct val="107000"/>
              </a:lnSpc>
              <a:spcAft>
                <a:spcPts val="800"/>
              </a:spcAft>
            </a:pPr>
            <a:r>
              <a:rPr lang="en-ZA" dirty="0">
                <a:effectLst/>
                <a:ea typeface="Calibri" panose="020F0502020204030204" pitchFamily="34" charset="0"/>
                <a:cs typeface="Times New Roman" panose="02020603050405020304" pitchFamily="18" charset="0"/>
              </a:rPr>
              <a:t>We note that the objective of the amendments is to bring South Africa’s AML and CTF Legal Framework in line with the global FAFT AML and CTF Standard.</a:t>
            </a:r>
          </a:p>
          <a:p>
            <a:pPr algn="just">
              <a:lnSpc>
                <a:spcPct val="107000"/>
              </a:lnSpc>
              <a:spcAft>
                <a:spcPts val="800"/>
              </a:spcAft>
            </a:pPr>
            <a:r>
              <a:rPr lang="en-ZA" dirty="0">
                <a:effectLst/>
                <a:ea typeface="Calibri" panose="020F0502020204030204" pitchFamily="34" charset="0"/>
                <a:cs typeface="Times New Roman" panose="02020603050405020304" pitchFamily="18" charset="0"/>
              </a:rPr>
              <a:t>The AMLD4 and the UK Regulations limit the trigger for AML/CTF regulation of high-value dealers to </a:t>
            </a:r>
            <a:r>
              <a:rPr lang="en-ZA" b="1" u="sng" dirty="0">
                <a:effectLst/>
                <a:ea typeface="Calibri" panose="020F0502020204030204" pitchFamily="34" charset="0"/>
                <a:cs typeface="Times New Roman" panose="02020603050405020304" pitchFamily="18" charset="0"/>
              </a:rPr>
              <a:t>cash transactions.</a:t>
            </a:r>
            <a:endParaRPr lang="en-ZA"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ZA" b="1" dirty="0">
                <a:effectLst/>
                <a:ea typeface="Calibri" panose="020F0502020204030204" pitchFamily="34" charset="0"/>
                <a:cs typeface="Times New Roman" panose="02020603050405020304" pitchFamily="18" charset="0"/>
              </a:rPr>
              <a:t>	</a:t>
            </a:r>
            <a:r>
              <a:rPr lang="en-ZA" b="1" dirty="0">
                <a:ea typeface="Calibri" panose="020F0502020204030204" pitchFamily="34" charset="0"/>
                <a:cs typeface="Times New Roman" panose="02020603050405020304" pitchFamily="18" charset="0"/>
              </a:rPr>
              <a:t>	</a:t>
            </a:r>
            <a:r>
              <a:rPr lang="en-ZA" b="1" u="sng" dirty="0">
                <a:effectLst/>
                <a:ea typeface="Calibri" panose="020F0502020204030204" pitchFamily="34" charset="0"/>
                <a:cs typeface="Times New Roman" panose="02020603050405020304" pitchFamily="18" charset="0"/>
              </a:rPr>
              <a:t>Recommendation</a:t>
            </a:r>
            <a:endParaRPr lang="en-ZA"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ZA" dirty="0">
                <a:effectLst/>
                <a:ea typeface="Calibri" panose="020F0502020204030204" pitchFamily="34" charset="0"/>
                <a:cs typeface="Times New Roman" panose="02020603050405020304" pitchFamily="18" charset="0"/>
              </a:rPr>
              <a:t>The Proposed Amendments should be limited to </a:t>
            </a:r>
            <a:r>
              <a:rPr lang="en-ZA" b="1" u="sng" dirty="0">
                <a:effectLst/>
                <a:ea typeface="Calibri" panose="020F0502020204030204" pitchFamily="34" charset="0"/>
                <a:cs typeface="Times New Roman" panose="02020603050405020304" pitchFamily="18" charset="0"/>
              </a:rPr>
              <a:t>cash transactions</a:t>
            </a:r>
            <a:r>
              <a:rPr lang="en-ZA" b="1" dirty="0">
                <a:effectLst/>
                <a:ea typeface="Calibri" panose="020F0502020204030204" pitchFamily="34" charset="0"/>
                <a:cs typeface="Times New Roman" panose="02020603050405020304" pitchFamily="18" charset="0"/>
              </a:rPr>
              <a:t> </a:t>
            </a:r>
            <a:r>
              <a:rPr lang="en-ZA" dirty="0">
                <a:effectLst/>
                <a:ea typeface="Calibri" panose="020F0502020204030204" pitchFamily="34" charset="0"/>
                <a:cs typeface="Times New Roman" panose="02020603050405020304" pitchFamily="18" charset="0"/>
              </a:rPr>
              <a:t>to the value of R100 000,00 or more.</a:t>
            </a:r>
          </a:p>
          <a:p>
            <a:endParaRPr lang="en-ZA" dirty="0"/>
          </a:p>
        </p:txBody>
      </p:sp>
      <p:sp>
        <p:nvSpPr>
          <p:cNvPr id="3" name="Title 2">
            <a:extLst>
              <a:ext uri="{FF2B5EF4-FFF2-40B4-BE49-F238E27FC236}">
                <a16:creationId xmlns:a16="http://schemas.microsoft.com/office/drawing/2014/main" xmlns="" id="{C1F50BA9-FB20-D147-5576-6BEC61A66DE2}"/>
              </a:ext>
            </a:extLst>
          </p:cNvPr>
          <p:cNvSpPr>
            <a:spLocks noGrp="1"/>
          </p:cNvSpPr>
          <p:nvPr>
            <p:ph type="title"/>
          </p:nvPr>
        </p:nvSpPr>
        <p:spPr/>
        <p:txBody>
          <a:bodyPr/>
          <a:lstStyle/>
          <a:p>
            <a:r>
              <a:rPr lang="en-ZA" sz="3600" dirty="0">
                <a:effectLst/>
                <a:latin typeface="Arial" panose="020B0604020202020204" pitchFamily="34" charset="0"/>
                <a:ea typeface="Calibri" panose="020F0502020204030204" pitchFamily="34" charset="0"/>
                <a:cs typeface="Times New Roman" panose="02020603050405020304" pitchFamily="18" charset="0"/>
              </a:rPr>
              <a:t>SCOPE AND EXTEND OF THE DRAFT AMENDMENTS</a:t>
            </a:r>
            <a:r>
              <a:rPr lang="en-ZA" sz="3600" dirty="0">
                <a:effectLst/>
                <a:latin typeface="Calibri" panose="020F0502020204030204" pitchFamily="34" charset="0"/>
                <a:ea typeface="Calibri" panose="020F0502020204030204" pitchFamily="34" charset="0"/>
                <a:cs typeface="Times New Roman" panose="02020603050405020304" pitchFamily="18" charset="0"/>
              </a:rPr>
              <a:t/>
            </a:r>
            <a:br>
              <a:rPr lang="en-ZA" sz="36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4" name="Slide Number Placeholder 3">
            <a:extLst>
              <a:ext uri="{FF2B5EF4-FFF2-40B4-BE49-F238E27FC236}">
                <a16:creationId xmlns:a16="http://schemas.microsoft.com/office/drawing/2014/main" xmlns="" id="{5A09F017-4611-1AFF-70D3-8AB5FD70C1B9}"/>
              </a:ext>
            </a:extLst>
          </p:cNvPr>
          <p:cNvSpPr>
            <a:spLocks noGrp="1"/>
          </p:cNvSpPr>
          <p:nvPr>
            <p:ph type="sldNum" sz="quarter" idx="12"/>
          </p:nvPr>
        </p:nvSpPr>
        <p:spPr/>
        <p:txBody>
          <a:bodyPr/>
          <a:lstStyle/>
          <a:p>
            <a:pPr>
              <a:defRPr/>
            </a:pPr>
            <a:fld id="{32C6EAD3-2F72-4062-B8AD-66032594F5B0}" type="slidenum">
              <a:rPr lang="en-ZA" smtClean="0"/>
              <a:pPr>
                <a:defRPr/>
              </a:pPr>
              <a:t>5</a:t>
            </a:fld>
            <a:endParaRPr lang="en-ZA"/>
          </a:p>
        </p:txBody>
      </p:sp>
    </p:spTree>
    <p:extLst>
      <p:ext uri="{BB962C8B-B14F-4D97-AF65-F5344CB8AC3E}">
        <p14:creationId xmlns:p14="http://schemas.microsoft.com/office/powerpoint/2010/main" xmlns="" val="324845003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1ABC9BF-F1C4-4B27-C7E6-259A9BA5AEE8}"/>
              </a:ext>
            </a:extLst>
          </p:cNvPr>
          <p:cNvSpPr>
            <a:spLocks noGrp="1"/>
          </p:cNvSpPr>
          <p:nvPr>
            <p:ph idx="1"/>
          </p:nvPr>
        </p:nvSpPr>
        <p:spPr>
          <a:xfrm>
            <a:off x="899886" y="1443789"/>
            <a:ext cx="12035063" cy="5860298"/>
          </a:xfrm>
        </p:spPr>
        <p:txBody>
          <a:bodyPr>
            <a:normAutofit/>
          </a:bodyPr>
          <a:lstStyle/>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“High-value goods” are defined in the Draft Amendments as any </a:t>
            </a:r>
            <a:r>
              <a:rPr lang="en-ZA" sz="1800" u="sng" dirty="0">
                <a:effectLst/>
                <a:latin typeface="Arial" panose="020B0604020202020204" pitchFamily="34" charset="0"/>
                <a:ea typeface="Calibri" panose="020F0502020204030204" pitchFamily="34" charset="0"/>
                <a:cs typeface="Times New Roman" panose="02020603050405020304" pitchFamily="18" charset="0"/>
              </a:rPr>
              <a:t>“item” </a:t>
            </a:r>
            <a:r>
              <a:rPr lang="en-ZA" sz="1800" dirty="0">
                <a:effectLst/>
                <a:latin typeface="Arial" panose="020B0604020202020204" pitchFamily="34" charset="0"/>
                <a:ea typeface="Calibri" panose="020F0502020204030204" pitchFamily="34" charset="0"/>
                <a:cs typeface="Times New Roman" panose="02020603050405020304" pitchFamily="18" charset="0"/>
              </a:rPr>
              <a:t>that is valued in that business at R100 000,00 or more.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It is unclear what is meant by “item”.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Clarification is required as to what would constitute an item for mining commodities.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FIC Consultation Paper proposes the inclusion of a category of high-value goods dealers in the list of accountable institutions, but recognise that some categories of high value goods are more vulnerable than others to being misused for money laundering or the financing of terrorism such as dealers in precious metals and stones (i.e. jewellers), antiques, collectables, fine art, aircrafts, boats and luxury motor vehicles.</a:t>
            </a: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What is clear, however, is that giving the word its ordinary meaning, it would include items not identified as posing a high risk of money laundering as set out in the FIC Consultation Paper and any conceivable item which has a value of R100 000.00 or more.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ZA" sz="1800" dirty="0">
                <a:effectLst/>
                <a:latin typeface="Arial" panose="020B0604020202020204" pitchFamily="34" charset="0"/>
                <a:ea typeface="Calibri" panose="020F0502020204030204" pitchFamily="34" charset="0"/>
                <a:cs typeface="Times New Roman" panose="02020603050405020304" pitchFamily="18" charset="0"/>
              </a:rPr>
              <a:t>	</a:t>
            </a:r>
            <a:r>
              <a:rPr lang="en-ZA" sz="1800" b="1" u="sng" dirty="0">
                <a:effectLst/>
                <a:latin typeface="Arial" panose="020B0604020202020204" pitchFamily="34" charset="0"/>
                <a:ea typeface="Calibri" panose="020F0502020204030204" pitchFamily="34" charset="0"/>
                <a:cs typeface="Times New Roman" panose="02020603050405020304" pitchFamily="18" charset="0"/>
              </a:rPr>
              <a:t>Recommendation</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“Item” should be defined and should be restricted to goods posing a high risk of money laundering as indicated in the FIC Consultation Paper.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xmlns="" id="{46AEBC3C-D2B8-A2C4-3335-B2CB6B3E81E0}"/>
              </a:ext>
            </a:extLst>
          </p:cNvPr>
          <p:cNvSpPr>
            <a:spLocks noGrp="1"/>
          </p:cNvSpPr>
          <p:nvPr>
            <p:ph type="title"/>
          </p:nvPr>
        </p:nvSpPr>
        <p:spPr>
          <a:xfrm>
            <a:off x="889000" y="457200"/>
            <a:ext cx="12045949" cy="856682"/>
          </a:xfrm>
        </p:spPr>
        <p:txBody>
          <a:bodyPr>
            <a:normAutofit fontScale="90000"/>
          </a:bodyPr>
          <a:lstStyle/>
          <a:p>
            <a:r>
              <a:rPr lang="en-ZA" sz="3600" dirty="0">
                <a:effectLst/>
                <a:latin typeface="Arial" panose="020B0604020202020204" pitchFamily="34" charset="0"/>
                <a:ea typeface="Calibri" panose="020F0502020204030204" pitchFamily="34" charset="0"/>
                <a:cs typeface="Times New Roman" panose="02020603050405020304" pitchFamily="18" charset="0"/>
              </a:rPr>
              <a:t>SCOPE AND EXTEND OF THE DRAFT AMENDMENTS</a:t>
            </a:r>
            <a:r>
              <a:rPr lang="en-ZA" sz="3600" dirty="0">
                <a:effectLst/>
                <a:latin typeface="Calibri" panose="020F0502020204030204" pitchFamily="34" charset="0"/>
                <a:ea typeface="Calibri" panose="020F0502020204030204" pitchFamily="34" charset="0"/>
                <a:cs typeface="Times New Roman" panose="02020603050405020304" pitchFamily="18" charset="0"/>
              </a:rPr>
              <a:t/>
            </a:r>
            <a:br>
              <a:rPr lang="en-ZA" sz="3600" dirty="0">
                <a:effectLst/>
                <a:latin typeface="Calibri" panose="020F0502020204030204" pitchFamily="34" charset="0"/>
                <a:ea typeface="Calibri" panose="020F0502020204030204" pitchFamily="34" charset="0"/>
                <a:cs typeface="Times New Roman" panose="02020603050405020304" pitchFamily="18" charset="0"/>
              </a:rPr>
            </a:br>
            <a:r>
              <a:rPr lang="en-ZA" sz="3600" dirty="0">
                <a:effectLst/>
                <a:latin typeface="Calibri" panose="020F0502020204030204" pitchFamily="34" charset="0"/>
                <a:ea typeface="Calibri" panose="020F0502020204030204" pitchFamily="34" charset="0"/>
                <a:cs typeface="Times New Roman" panose="02020603050405020304" pitchFamily="18" charset="0"/>
              </a:rPr>
              <a:t>(continue..)</a:t>
            </a:r>
            <a:endParaRPr lang="en-ZA" dirty="0"/>
          </a:p>
        </p:txBody>
      </p:sp>
      <p:sp>
        <p:nvSpPr>
          <p:cNvPr id="4" name="Slide Number Placeholder 3">
            <a:extLst>
              <a:ext uri="{FF2B5EF4-FFF2-40B4-BE49-F238E27FC236}">
                <a16:creationId xmlns:a16="http://schemas.microsoft.com/office/drawing/2014/main" xmlns="" id="{DEFC20DC-E9C6-B8AC-B71A-56CF2D64E62B}"/>
              </a:ext>
            </a:extLst>
          </p:cNvPr>
          <p:cNvSpPr>
            <a:spLocks noGrp="1"/>
          </p:cNvSpPr>
          <p:nvPr>
            <p:ph type="sldNum" sz="quarter" idx="12"/>
          </p:nvPr>
        </p:nvSpPr>
        <p:spPr/>
        <p:txBody>
          <a:bodyPr/>
          <a:lstStyle/>
          <a:p>
            <a:pPr>
              <a:defRPr/>
            </a:pPr>
            <a:fld id="{32C6EAD3-2F72-4062-B8AD-66032594F5B0}" type="slidenum">
              <a:rPr lang="en-ZA" smtClean="0"/>
              <a:pPr>
                <a:defRPr/>
              </a:pPr>
              <a:t>6</a:t>
            </a:fld>
            <a:endParaRPr lang="en-ZA"/>
          </a:p>
        </p:txBody>
      </p:sp>
    </p:spTree>
    <p:extLst>
      <p:ext uri="{BB962C8B-B14F-4D97-AF65-F5344CB8AC3E}">
        <p14:creationId xmlns:p14="http://schemas.microsoft.com/office/powerpoint/2010/main" xmlns="" val="319429945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1A41A20-62CD-BB48-DA3A-52F389E8A8A1}"/>
              </a:ext>
            </a:extLst>
          </p:cNvPr>
          <p:cNvSpPr>
            <a:spLocks noGrp="1"/>
          </p:cNvSpPr>
          <p:nvPr>
            <p:ph idx="1"/>
          </p:nvPr>
        </p:nvSpPr>
        <p:spPr/>
        <p:txBody>
          <a:bodyPr/>
          <a:lstStyle/>
          <a:p>
            <a:pPr algn="just">
              <a:lnSpc>
                <a:spcPct val="107000"/>
              </a:lnSpc>
              <a:spcAft>
                <a:spcPts val="800"/>
              </a:spcAft>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The scope of "</a:t>
            </a:r>
            <a:r>
              <a:rPr lang="en-ZA" sz="1800" u="sng" dirty="0">
                <a:effectLst/>
                <a:latin typeface="Arial" panose="020B0604020202020204" pitchFamily="34" charset="0"/>
                <a:ea typeface="Calibri" panose="020F0502020204030204" pitchFamily="34" charset="0"/>
                <a:cs typeface="Times New Roman" panose="02020603050405020304" pitchFamily="18" charset="0"/>
              </a:rPr>
              <a:t>any person"</a:t>
            </a:r>
            <a:r>
              <a:rPr lang="en-ZA" sz="1800" dirty="0">
                <a:effectLst/>
                <a:latin typeface="Arial" panose="020B0604020202020204" pitchFamily="34" charset="0"/>
                <a:ea typeface="Calibri" panose="020F0502020204030204" pitchFamily="34" charset="0"/>
                <a:cs typeface="Times New Roman" panose="02020603050405020304" pitchFamily="18" charset="0"/>
              </a:rPr>
              <a:t> is too broad and is not restricted to high-value dealers within the retail sector, which is where the risks identified by the FAFT lies.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It is unclear from the Draft Amendments what the meaning of “dealer” is.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Would a once-off or occasional sale of an item to the value of R100 000,00 or more render the seller a “dealer”?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ZA" sz="1800" dirty="0">
                <a:effectLst/>
                <a:latin typeface="Arial" panose="020B0604020202020204" pitchFamily="34" charset="0"/>
                <a:ea typeface="Calibri" panose="020F0502020204030204" pitchFamily="34" charset="0"/>
                <a:cs typeface="Times New Roman" panose="02020603050405020304" pitchFamily="18" charset="0"/>
              </a:rPr>
              <a:t>	</a:t>
            </a:r>
            <a:r>
              <a:rPr lang="en-ZA" sz="1800" b="1" u="sng" dirty="0">
                <a:effectLst/>
                <a:latin typeface="Arial" panose="020B0604020202020204" pitchFamily="34" charset="0"/>
                <a:ea typeface="Calibri" panose="020F0502020204030204" pitchFamily="34" charset="0"/>
                <a:cs typeface="Times New Roman" panose="02020603050405020304" pitchFamily="18" charset="0"/>
              </a:rPr>
              <a:t>Recommendation</a:t>
            </a:r>
          </a:p>
          <a:p>
            <a:pPr algn="just">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“Dealer” should be defined as dealers within the retail sector and sellers in respect of once off or occasional transactions in high-value goods should be excluded from the definition.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Arial" panose="020B0604020202020204" pitchFamily="34" charset="0"/>
                <a:ea typeface="Calibri" panose="020F0502020204030204" pitchFamily="34" charset="0"/>
              </a:rPr>
              <a:t>"High-value goods dealer" is any person who is involved in the retail and sale of goods of a high value”.</a:t>
            </a:r>
            <a:endParaRPr lang="en-ZA" dirty="0"/>
          </a:p>
        </p:txBody>
      </p:sp>
      <p:sp>
        <p:nvSpPr>
          <p:cNvPr id="3" name="Title 2">
            <a:extLst>
              <a:ext uri="{FF2B5EF4-FFF2-40B4-BE49-F238E27FC236}">
                <a16:creationId xmlns:a16="http://schemas.microsoft.com/office/drawing/2014/main" xmlns="" id="{FE7ECF10-AB2B-78C2-EB49-4BA1E40B26A4}"/>
              </a:ext>
            </a:extLst>
          </p:cNvPr>
          <p:cNvSpPr>
            <a:spLocks noGrp="1"/>
          </p:cNvSpPr>
          <p:nvPr>
            <p:ph type="title"/>
          </p:nvPr>
        </p:nvSpPr>
        <p:spPr/>
        <p:txBody>
          <a:bodyPr/>
          <a:lstStyle/>
          <a:p>
            <a:r>
              <a:rPr lang="en-ZA" sz="3600" dirty="0">
                <a:effectLst/>
                <a:latin typeface="Arial" panose="020B0604020202020204" pitchFamily="34" charset="0"/>
                <a:ea typeface="Calibri" panose="020F0502020204030204" pitchFamily="34" charset="0"/>
                <a:cs typeface="Times New Roman" panose="02020603050405020304" pitchFamily="18" charset="0"/>
              </a:rPr>
              <a:t>SCOPE AND EXTEND OF THE DRAFT AMENDMENTS</a:t>
            </a:r>
            <a:r>
              <a:rPr lang="en-ZA" sz="3600" dirty="0">
                <a:effectLst/>
                <a:latin typeface="Calibri" panose="020F0502020204030204" pitchFamily="34" charset="0"/>
                <a:ea typeface="Calibri" panose="020F0502020204030204" pitchFamily="34" charset="0"/>
                <a:cs typeface="Times New Roman" panose="02020603050405020304" pitchFamily="18" charset="0"/>
              </a:rPr>
              <a:t/>
            </a:r>
            <a:br>
              <a:rPr lang="en-ZA" sz="3600" dirty="0">
                <a:effectLst/>
                <a:latin typeface="Calibri" panose="020F0502020204030204" pitchFamily="34" charset="0"/>
                <a:ea typeface="Calibri" panose="020F0502020204030204" pitchFamily="34" charset="0"/>
                <a:cs typeface="Times New Roman" panose="02020603050405020304" pitchFamily="18" charset="0"/>
              </a:rPr>
            </a:br>
            <a:r>
              <a:rPr lang="en-ZA" sz="3600" dirty="0">
                <a:effectLst/>
                <a:latin typeface="Calibri" panose="020F0502020204030204" pitchFamily="34" charset="0"/>
                <a:ea typeface="Calibri" panose="020F0502020204030204" pitchFamily="34" charset="0"/>
                <a:cs typeface="Times New Roman" panose="02020603050405020304" pitchFamily="18" charset="0"/>
              </a:rPr>
              <a:t>(continue..)</a:t>
            </a:r>
            <a:endParaRPr lang="en-ZA" dirty="0"/>
          </a:p>
        </p:txBody>
      </p:sp>
      <p:sp>
        <p:nvSpPr>
          <p:cNvPr id="4" name="Slide Number Placeholder 3">
            <a:extLst>
              <a:ext uri="{FF2B5EF4-FFF2-40B4-BE49-F238E27FC236}">
                <a16:creationId xmlns:a16="http://schemas.microsoft.com/office/drawing/2014/main" xmlns="" id="{37EFA441-9C6F-A25D-795E-00A0618987BA}"/>
              </a:ext>
            </a:extLst>
          </p:cNvPr>
          <p:cNvSpPr>
            <a:spLocks noGrp="1"/>
          </p:cNvSpPr>
          <p:nvPr>
            <p:ph type="sldNum" sz="quarter" idx="12"/>
          </p:nvPr>
        </p:nvSpPr>
        <p:spPr/>
        <p:txBody>
          <a:bodyPr/>
          <a:lstStyle/>
          <a:p>
            <a:pPr>
              <a:defRPr/>
            </a:pPr>
            <a:fld id="{32C6EAD3-2F72-4062-B8AD-66032594F5B0}" type="slidenum">
              <a:rPr lang="en-ZA" smtClean="0"/>
              <a:pPr>
                <a:defRPr/>
              </a:pPr>
              <a:t>7</a:t>
            </a:fld>
            <a:endParaRPr lang="en-ZA"/>
          </a:p>
        </p:txBody>
      </p:sp>
    </p:spTree>
    <p:extLst>
      <p:ext uri="{BB962C8B-B14F-4D97-AF65-F5344CB8AC3E}">
        <p14:creationId xmlns:p14="http://schemas.microsoft.com/office/powerpoint/2010/main" xmlns="" val="426957802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ZA" dirty="0"/>
              <a:t>Thank you</a:t>
            </a:r>
          </a:p>
        </p:txBody>
      </p:sp>
    </p:spTree>
    <p:extLst>
      <p:ext uri="{BB962C8B-B14F-4D97-AF65-F5344CB8AC3E}">
        <p14:creationId xmlns:p14="http://schemas.microsoft.com/office/powerpoint/2010/main" xmlns="" val="929712148"/>
      </p:ext>
    </p:extLst>
  </p:cSld>
  <p:clrMapOvr>
    <a:masterClrMapping/>
  </p:clrMapOvr>
  <p:transition spd="med">
    <p:fade/>
  </p:transition>
</p:sld>
</file>

<file path=ppt/theme/theme1.xml><?xml version="1.0" encoding="utf-8"?>
<a:theme xmlns:a="http://schemas.openxmlformats.org/drawingml/2006/main" name="Office Theme">
  <a:themeElements>
    <a:clrScheme name="MCSA">
      <a:dk1>
        <a:sysClr val="windowText" lastClr="000000"/>
      </a:dk1>
      <a:lt1>
        <a:srgbClr val="FFFFFF"/>
      </a:lt1>
      <a:dk2>
        <a:srgbClr val="0C2340"/>
      </a:dk2>
      <a:lt2>
        <a:srgbClr val="D1D3D4"/>
      </a:lt2>
      <a:accent1>
        <a:srgbClr val="0039A6"/>
      </a:accent1>
      <a:accent2>
        <a:srgbClr val="EE2B37"/>
      </a:accent2>
      <a:accent3>
        <a:srgbClr val="00AD69"/>
      </a:accent3>
      <a:accent4>
        <a:srgbClr val="FFB612"/>
      </a:accent4>
      <a:accent5>
        <a:srgbClr val="6BABE5"/>
      </a:accent5>
      <a:accent6>
        <a:srgbClr val="FF7F32"/>
      </a:accent6>
      <a:hlink>
        <a:srgbClr val="97D700"/>
      </a:hlink>
      <a:folHlink>
        <a:srgbClr val="FEDB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455b3f6-a3fb-4775-9c40-c4141bf81e65" xsi:nil="true"/>
    <TaxKeywordTaxHTField xmlns="4455b3f6-a3fb-4775-9c40-c4141bf81e65">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Template" ma:contentTypeID="0x010100414E7E9051701B4A9AE31C7F827206B900F418FAC6FED95E4FA967C2F498BBB55E" ma:contentTypeVersion="9" ma:contentTypeDescription="" ma:contentTypeScope="" ma:versionID="e5ea6f8539f5ec88bffe85cad8443bcb">
  <xsd:schema xmlns:xsd="http://www.w3.org/2001/XMLSchema" xmlns:xs="http://www.w3.org/2001/XMLSchema" xmlns:p="http://schemas.microsoft.com/office/2006/metadata/properties" xmlns:ns2="4455b3f6-a3fb-4775-9c40-c4141bf81e65" xmlns:ns3="0a5b9c22-c956-45ed-986c-b3efb252d102" xmlns:ns4="c7a3549c-3524-47c1-bc17-49c6d8be6116" targetNamespace="http://schemas.microsoft.com/office/2006/metadata/properties" ma:root="true" ma:fieldsID="db88575f14334b3fc890884440df273f" ns2:_="" ns3:_="" ns4:_="">
    <xsd:import namespace="4455b3f6-a3fb-4775-9c40-c4141bf81e65"/>
    <xsd:import namespace="0a5b9c22-c956-45ed-986c-b3efb252d102"/>
    <xsd:import namespace="c7a3549c-3524-47c1-bc17-49c6d8be6116"/>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element ref="ns3:MediaServiceDateTaken"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5b3f6-a3fb-4775-9c40-c4141bf81e65"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8ad26329-e2a6-4b94-a48e-2d2fd93d888f"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ce630cd5-e73f-4646-817f-4d4083524120}" ma:internalName="TaxCatchAll" ma:showField="CatchAllData" ma:web="4455b3f6-a3fb-4775-9c40-c4141bf81e6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e630cd5-e73f-4646-817f-4d4083524120}" ma:internalName="TaxCatchAllLabel" ma:readOnly="true" ma:showField="CatchAllDataLabel" ma:web="4455b3f6-a3fb-4775-9c40-c4141bf81e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5b9c22-c956-45ed-986c-b3efb252d10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a3549c-3524-47c1-bc17-49c6d8be611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A99D0-8B17-4AF4-AF06-3782C43DDA6A}">
  <ds:schemaRefs>
    <ds:schemaRef ds:uri="http://schemas.microsoft.com/sharepoint/v3/contenttype/forms"/>
  </ds:schemaRefs>
</ds:datastoreItem>
</file>

<file path=customXml/itemProps2.xml><?xml version="1.0" encoding="utf-8"?>
<ds:datastoreItem xmlns:ds="http://schemas.openxmlformats.org/officeDocument/2006/customXml" ds:itemID="{CCB346EA-15BF-4E5D-9709-C4E08ACE3700}">
  <ds:schemaRefs>
    <ds:schemaRef ds:uri="http://schemas.microsoft.com/office/2006/documentManagement/types"/>
    <ds:schemaRef ds:uri="http://purl.org/dc/elements/1.1/"/>
    <ds:schemaRef ds:uri="http://www.w3.org/XML/1998/namespace"/>
    <ds:schemaRef ds:uri="4455b3f6-a3fb-4775-9c40-c4141bf81e65"/>
    <ds:schemaRef ds:uri="http://schemas.microsoft.com/office/infopath/2007/PartnerControls"/>
    <ds:schemaRef ds:uri="http://purl.org/dc/terms/"/>
    <ds:schemaRef ds:uri="http://schemas.openxmlformats.org/package/2006/metadata/core-properties"/>
    <ds:schemaRef ds:uri="c7a3549c-3524-47c1-bc17-49c6d8be6116"/>
    <ds:schemaRef ds:uri="0a5b9c22-c956-45ed-986c-b3efb252d10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EF0B398-857E-4756-BA38-099592AAE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5b3f6-a3fb-4775-9c40-c4141bf81e65"/>
    <ds:schemaRef ds:uri="0a5b9c22-c956-45ed-986c-b3efb252d102"/>
    <ds:schemaRef ds:uri="c7a3549c-3524-47c1-bc17-49c6d8be6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3156</TotalTime>
  <Words>635</Words>
  <Application>Microsoft Office PowerPoint</Application>
  <PresentationFormat>Custom</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Public hearings on the Draft Amendment of Schedules 1, 2 and 3 to the Financial Intelligence Centre Act, 2001</vt:lpstr>
      <vt:lpstr>ABOUT THE MINERALS COUNCIL SOUTH AFRICA</vt:lpstr>
      <vt:lpstr>ANTI-MONEY LAUNDERING AND COUNTER TERRORIST FINANCING STANDARDS </vt:lpstr>
      <vt:lpstr>FOCUS OF SUBMISSION </vt:lpstr>
      <vt:lpstr>SCOPE AND EXTEND OF THE DRAFT AMENDMENTS </vt:lpstr>
      <vt:lpstr>SCOPE AND EXTEND OF THE DRAFT AMENDMENTS (continue..)</vt:lpstr>
      <vt:lpstr>SCOPE AND EXTEND OF THE DRAFT AMENDMENTS (continue..)</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ubown</dc:creator>
  <cp:lastModifiedBy>USER</cp:lastModifiedBy>
  <cp:revision>217</cp:revision>
  <cp:lastPrinted>2018-11-16T12:08:59Z</cp:lastPrinted>
  <dcterms:created xsi:type="dcterms:W3CDTF">2017-06-14T14:48:53Z</dcterms:created>
  <dcterms:modified xsi:type="dcterms:W3CDTF">2022-08-16T07:17:35Z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0x010100414E7E9051701B4A9AE31C7F827206B900F418FAC6FED95E4FA967C2F498BBB55E</vt:lpwstr>
  </property>
</Properties>
</file>