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256" r:id="rId4"/>
    <p:sldId id="262" r:id="rId5"/>
    <p:sldId id="277" r:id="rId6"/>
    <p:sldId id="263" r:id="rId7"/>
    <p:sldId id="292" r:id="rId8"/>
    <p:sldId id="293" r:id="rId9"/>
    <p:sldId id="294" r:id="rId10"/>
    <p:sldId id="295" r:id="rId11"/>
    <p:sldId id="296" r:id="rId12"/>
    <p:sldId id="297" r:id="rId13"/>
    <p:sldId id="298" r:id="rId14"/>
    <p:sldId id="299" r:id="rId15"/>
    <p:sldId id="279" r:id="rId16"/>
    <p:sldId id="280" r:id="rId17"/>
    <p:sldId id="300" r:id="rId18"/>
    <p:sldId id="301" r:id="rId19"/>
    <p:sldId id="302" r:id="rId20"/>
    <p:sldId id="282" r:id="rId21"/>
    <p:sldId id="303" r:id="rId22"/>
    <p:sldId id="271" r:id="rId23"/>
    <p:sldId id="272" r:id="rId24"/>
    <p:sldId id="304" r:id="rId25"/>
    <p:sldId id="273" r:id="rId26"/>
    <p:sldId id="283" r:id="rId27"/>
    <p:sldId id="274" r:id="rId28"/>
    <p:sldId id="305" r:id="rId29"/>
    <p:sldId id="306" r:id="rId30"/>
    <p:sldId id="307" r:id="rId31"/>
    <p:sldId id="308" r:id="rId32"/>
    <p:sldId id="309" r:id="rId33"/>
    <p:sldId id="310" r:id="rId34"/>
    <p:sldId id="311" r:id="rId35"/>
    <p:sldId id="312" r:id="rId36"/>
    <p:sldId id="284" r:id="rId37"/>
    <p:sldId id="313" r:id="rId38"/>
    <p:sldId id="314" r:id="rId39"/>
    <p:sldId id="315" r:id="rId40"/>
    <p:sldId id="316" r:id="rId41"/>
    <p:sldId id="319" r:id="rId42"/>
    <p:sldId id="318"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66"/>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67" autoAdjust="0"/>
    <p:restoredTop sz="94660"/>
  </p:normalViewPr>
  <p:slideViewPr>
    <p:cSldViewPr>
      <p:cViewPr varScale="1">
        <p:scale>
          <a:sx n="68" d="100"/>
          <a:sy n="68" d="100"/>
        </p:scale>
        <p:origin x="-1830" y="-96"/>
      </p:cViewPr>
      <p:guideLst>
        <p:guide orient="horz" pos="2160"/>
        <p:guide pos="2880"/>
      </p:guideLst>
    </p:cSldViewPr>
  </p:slideViewPr>
  <p:notesTextViewPr>
    <p:cViewPr>
      <p:scale>
        <a:sx n="1" d="1"/>
        <a:sy n="1" d="1"/>
      </p:scale>
      <p:origin x="0" y="0"/>
    </p:cViewPr>
  </p:notesTextViewPr>
  <p:sorterViewPr>
    <p:cViewPr>
      <p:scale>
        <a:sx n="100" d="100"/>
        <a:sy n="100" d="100"/>
      </p:scale>
      <p:origin x="0" y="-4541"/>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59179-44E4-4DB3-84B8-D052A04C9910}" type="doc">
      <dgm:prSet loTypeId="urn:diagrams.loki3.com/BracketList+Icon" loCatId="list" qsTypeId="urn:microsoft.com/office/officeart/2005/8/quickstyle/3d2" qsCatId="3D" csTypeId="urn:microsoft.com/office/officeart/2005/8/colors/accent1_4" csCatId="accent1" phldr="1"/>
      <dgm:spPr/>
      <dgm:t>
        <a:bodyPr/>
        <a:lstStyle/>
        <a:p>
          <a:endParaRPr lang="en-US"/>
        </a:p>
      </dgm:t>
    </dgm:pt>
    <dgm:pt modelId="{0196EB37-CA95-4CCF-BC6D-40C68219B766}">
      <dgm:prSet phldrT="[Text]" custT="1"/>
      <dgm:spPr/>
      <dgm:t>
        <a:bodyPr/>
        <a:lstStyle/>
        <a:p>
          <a:pPr>
            <a:lnSpc>
              <a:spcPct val="100000"/>
            </a:lnSpc>
            <a:spcBef>
              <a:spcPts val="0"/>
            </a:spcBef>
            <a:spcAft>
              <a:spcPts val="0"/>
            </a:spcAft>
          </a:pPr>
          <a:r>
            <a:rPr lang="en-US" sz="1400" dirty="0" smtClean="0">
              <a:solidFill>
                <a:schemeClr val="accent5">
                  <a:lumMod val="50000"/>
                </a:schemeClr>
              </a:solidFill>
              <a:latin typeface="Century Gothic" panose="020B0502020202020204" pitchFamily="34" charset="0"/>
              <a:cs typeface="Arial" panose="020B0604020202020204" pitchFamily="34" charset="0"/>
            </a:rPr>
            <a:t>Sections 195 and 196 of the Constitution</a:t>
          </a:r>
          <a:endParaRPr lang="en-US" sz="1400" dirty="0">
            <a:solidFill>
              <a:schemeClr val="accent5">
                <a:lumMod val="50000"/>
              </a:schemeClr>
            </a:solidFill>
            <a:latin typeface="Century Gothic" panose="020B0502020202020204" pitchFamily="34" charset="0"/>
            <a:cs typeface="Arial" panose="020B0604020202020204" pitchFamily="34" charset="0"/>
          </a:endParaRPr>
        </a:p>
      </dgm:t>
    </dgm:pt>
    <dgm:pt modelId="{D9137A62-88B5-466B-A720-255EB40BE657}" type="parTrans" cxnId="{FF1CFB45-B883-4B3C-8496-E1C29476E70C}">
      <dgm:prSet/>
      <dgm:spPr/>
      <dgm:t>
        <a:bodyPr/>
        <a:lstStyle/>
        <a:p>
          <a:pPr>
            <a:lnSpc>
              <a:spcPct val="100000"/>
            </a:lnSpc>
            <a:spcBef>
              <a:spcPts val="0"/>
            </a:spcBef>
            <a:spcAft>
              <a:spcPts val="0"/>
            </a:spcAft>
          </a:pPr>
          <a:endParaRPr lang="en-US" sz="2000">
            <a:solidFill>
              <a:schemeClr val="tx1"/>
            </a:solidFill>
          </a:endParaRPr>
        </a:p>
      </dgm:t>
    </dgm:pt>
    <dgm:pt modelId="{0E25A736-A3BB-4782-8F02-9014336ED4C2}" type="sibTrans" cxnId="{FF1CFB45-B883-4B3C-8496-E1C29476E70C}">
      <dgm:prSet custT="1"/>
      <dgm:spPr/>
      <dgm:t>
        <a:bodyPr/>
        <a:lstStyle/>
        <a:p>
          <a:pPr>
            <a:lnSpc>
              <a:spcPct val="100000"/>
            </a:lnSpc>
            <a:spcBef>
              <a:spcPts val="0"/>
            </a:spcBef>
            <a:spcAft>
              <a:spcPts val="0"/>
            </a:spcAft>
          </a:pPr>
          <a:endParaRPr lang="en-US" sz="2000">
            <a:solidFill>
              <a:schemeClr val="tx1"/>
            </a:solidFill>
          </a:endParaRPr>
        </a:p>
      </dgm:t>
    </dgm:pt>
    <dgm:pt modelId="{730F2E03-EB5E-48EC-96A9-A748FE6888E5}">
      <dgm:prSet phldrT="[Text]" custT="1"/>
      <dgm:spPr>
        <a:solidFill>
          <a:schemeClr val="accent6">
            <a:lumMod val="75000"/>
          </a:schemeClr>
        </a:solidFill>
      </dgm:spPr>
      <dgm:t>
        <a:bodyPr/>
        <a:lstStyle/>
        <a:p>
          <a:pPr algn="l">
            <a:lnSpc>
              <a:spcPct val="100000"/>
            </a:lnSpc>
            <a:spcBef>
              <a:spcPts val="0"/>
            </a:spcBef>
            <a:spcAft>
              <a:spcPts val="0"/>
            </a:spcAft>
          </a:pPr>
          <a:r>
            <a:rPr lang="en-US" sz="1400" dirty="0" smtClean="0">
              <a:solidFill>
                <a:srgbClr val="FFFFEB"/>
              </a:solidFill>
              <a:latin typeface="Century Gothic" panose="020B0502020202020204" pitchFamily="34" charset="0"/>
              <a:cs typeface="Arial" panose="020B0604020202020204" pitchFamily="34" charset="0"/>
            </a:rPr>
            <a:t>Sets out the powers and functions of the PSC</a:t>
          </a:r>
          <a:endParaRPr lang="en-US" sz="1400" dirty="0">
            <a:solidFill>
              <a:srgbClr val="FFFFEB"/>
            </a:solidFill>
            <a:latin typeface="Century Gothic" panose="020B0502020202020204" pitchFamily="34" charset="0"/>
            <a:cs typeface="Arial" panose="020B0604020202020204" pitchFamily="34" charset="0"/>
          </a:endParaRPr>
        </a:p>
      </dgm:t>
    </dgm:pt>
    <dgm:pt modelId="{3DBFDB5A-F796-4595-A586-0E981ADFB7F1}" type="parTrans" cxnId="{76D1425C-10C0-4212-B9B7-EC20CAEFC235}">
      <dgm:prSet/>
      <dgm:spPr/>
      <dgm:t>
        <a:bodyPr/>
        <a:lstStyle/>
        <a:p>
          <a:pPr>
            <a:lnSpc>
              <a:spcPct val="100000"/>
            </a:lnSpc>
            <a:spcBef>
              <a:spcPts val="0"/>
            </a:spcBef>
            <a:spcAft>
              <a:spcPts val="0"/>
            </a:spcAft>
          </a:pPr>
          <a:endParaRPr lang="en-US" sz="2000">
            <a:solidFill>
              <a:schemeClr val="tx1"/>
            </a:solidFill>
          </a:endParaRPr>
        </a:p>
      </dgm:t>
    </dgm:pt>
    <dgm:pt modelId="{BBFB968F-C05F-4EAB-B927-C4A391B3D799}" type="sibTrans" cxnId="{76D1425C-10C0-4212-B9B7-EC20CAEFC235}">
      <dgm:prSet/>
      <dgm:spPr/>
      <dgm:t>
        <a:bodyPr/>
        <a:lstStyle/>
        <a:p>
          <a:pPr>
            <a:lnSpc>
              <a:spcPct val="100000"/>
            </a:lnSpc>
            <a:spcBef>
              <a:spcPts val="0"/>
            </a:spcBef>
            <a:spcAft>
              <a:spcPts val="0"/>
            </a:spcAft>
          </a:pPr>
          <a:endParaRPr lang="en-US" sz="2000">
            <a:solidFill>
              <a:schemeClr val="tx1"/>
            </a:solidFill>
          </a:endParaRPr>
        </a:p>
      </dgm:t>
    </dgm:pt>
    <dgm:pt modelId="{4EF1E3FC-13E7-4BDD-85F7-EFB8CEDDB4FE}">
      <dgm:prSet phldrT="[Text]" custT="1"/>
      <dgm:spPr/>
      <dgm:t>
        <a:bodyPr/>
        <a:lstStyle/>
        <a:p>
          <a:pPr>
            <a:lnSpc>
              <a:spcPct val="100000"/>
            </a:lnSpc>
            <a:spcBef>
              <a:spcPts val="0"/>
            </a:spcBef>
            <a:spcAft>
              <a:spcPts val="0"/>
            </a:spcAft>
          </a:pPr>
          <a:r>
            <a:rPr lang="en-US" sz="1400" dirty="0" smtClean="0">
              <a:solidFill>
                <a:schemeClr val="accent5">
                  <a:lumMod val="50000"/>
                </a:schemeClr>
              </a:solidFill>
              <a:latin typeface="Century Gothic" panose="020B0502020202020204" pitchFamily="34" charset="0"/>
              <a:cs typeface="Arial" panose="020B0604020202020204" pitchFamily="34" charset="0"/>
            </a:rPr>
            <a:t>Public Service Act, 1994</a:t>
          </a:r>
          <a:endParaRPr lang="en-US" sz="1400" dirty="0">
            <a:solidFill>
              <a:schemeClr val="accent5">
                <a:lumMod val="50000"/>
              </a:schemeClr>
            </a:solidFill>
            <a:latin typeface="Century Gothic" panose="020B0502020202020204" pitchFamily="34" charset="0"/>
            <a:cs typeface="Arial" panose="020B0604020202020204" pitchFamily="34" charset="0"/>
          </a:endParaRPr>
        </a:p>
      </dgm:t>
    </dgm:pt>
    <dgm:pt modelId="{C70B66E9-B217-46CC-AAF7-CD68CE616F7D}" type="parTrans" cxnId="{733B6745-AED5-4190-AE9D-D4715A12F380}">
      <dgm:prSet/>
      <dgm:spPr/>
      <dgm:t>
        <a:bodyPr/>
        <a:lstStyle/>
        <a:p>
          <a:pPr>
            <a:lnSpc>
              <a:spcPct val="100000"/>
            </a:lnSpc>
            <a:spcBef>
              <a:spcPts val="0"/>
            </a:spcBef>
            <a:spcAft>
              <a:spcPts val="0"/>
            </a:spcAft>
          </a:pPr>
          <a:endParaRPr lang="en-US" sz="2000">
            <a:solidFill>
              <a:schemeClr val="tx1"/>
            </a:solidFill>
          </a:endParaRPr>
        </a:p>
      </dgm:t>
    </dgm:pt>
    <dgm:pt modelId="{86BFB0BD-D3D1-44D0-A813-4920F4307EEC}" type="sibTrans" cxnId="{733B6745-AED5-4190-AE9D-D4715A12F380}">
      <dgm:prSet custT="1"/>
      <dgm:spPr/>
      <dgm:t>
        <a:bodyPr/>
        <a:lstStyle/>
        <a:p>
          <a:pPr>
            <a:lnSpc>
              <a:spcPct val="100000"/>
            </a:lnSpc>
            <a:spcBef>
              <a:spcPts val="0"/>
            </a:spcBef>
            <a:spcAft>
              <a:spcPts val="0"/>
            </a:spcAft>
          </a:pPr>
          <a:endParaRPr lang="en-US" sz="2000">
            <a:solidFill>
              <a:schemeClr val="tx1"/>
            </a:solidFill>
          </a:endParaRPr>
        </a:p>
      </dgm:t>
    </dgm:pt>
    <dgm:pt modelId="{AA02D53E-06B3-42A9-BCD7-D65683684A5C}">
      <dgm:prSet phldrT="[Text]" custT="1"/>
      <dgm:spPr>
        <a:solidFill>
          <a:schemeClr val="accent6">
            <a:lumMod val="75000"/>
          </a:schemeClr>
        </a:solidFill>
      </dgm:spPr>
      <dgm:t>
        <a:bodyPr/>
        <a:lstStyle/>
        <a:p>
          <a:pPr algn="just">
            <a:lnSpc>
              <a:spcPct val="100000"/>
            </a:lnSpc>
            <a:spcBef>
              <a:spcPts val="0"/>
            </a:spcBef>
            <a:spcAft>
              <a:spcPts val="0"/>
            </a:spcAft>
          </a:pPr>
          <a:r>
            <a:rPr lang="en-US" sz="1400" dirty="0" smtClean="0">
              <a:solidFill>
                <a:srgbClr val="FFFFEB"/>
              </a:solidFill>
              <a:latin typeface="Century Gothic" panose="020B0502020202020204" pitchFamily="34" charset="0"/>
              <a:cs typeface="Arial" panose="020B0604020202020204" pitchFamily="34" charset="0"/>
            </a:rPr>
            <a:t>PSC may issue directions to ensure compliance with the Act</a:t>
          </a:r>
          <a:endParaRPr lang="en-US" sz="1400" dirty="0">
            <a:solidFill>
              <a:srgbClr val="FFFFEB"/>
            </a:solidFill>
            <a:latin typeface="Century Gothic" panose="020B0502020202020204" pitchFamily="34" charset="0"/>
            <a:cs typeface="Arial" panose="020B0604020202020204" pitchFamily="34" charset="0"/>
          </a:endParaRPr>
        </a:p>
      </dgm:t>
    </dgm:pt>
    <dgm:pt modelId="{85A15DE3-B3B1-4E66-8B74-CA576F1CBF7C}" type="parTrans" cxnId="{0556CA86-28D7-4723-9E77-EEA025FD1117}">
      <dgm:prSet/>
      <dgm:spPr/>
      <dgm:t>
        <a:bodyPr/>
        <a:lstStyle/>
        <a:p>
          <a:pPr>
            <a:lnSpc>
              <a:spcPct val="100000"/>
            </a:lnSpc>
            <a:spcBef>
              <a:spcPts val="0"/>
            </a:spcBef>
            <a:spcAft>
              <a:spcPts val="0"/>
            </a:spcAft>
          </a:pPr>
          <a:endParaRPr lang="en-US" sz="2000">
            <a:solidFill>
              <a:schemeClr val="tx1"/>
            </a:solidFill>
          </a:endParaRPr>
        </a:p>
      </dgm:t>
    </dgm:pt>
    <dgm:pt modelId="{41846A92-F26D-4C36-9C75-6A02A0E0CFB5}" type="sibTrans" cxnId="{0556CA86-28D7-4723-9E77-EEA025FD1117}">
      <dgm:prSet/>
      <dgm:spPr/>
      <dgm:t>
        <a:bodyPr/>
        <a:lstStyle/>
        <a:p>
          <a:pPr>
            <a:lnSpc>
              <a:spcPct val="100000"/>
            </a:lnSpc>
            <a:spcBef>
              <a:spcPts val="0"/>
            </a:spcBef>
            <a:spcAft>
              <a:spcPts val="0"/>
            </a:spcAft>
          </a:pPr>
          <a:endParaRPr lang="en-US" sz="2000">
            <a:solidFill>
              <a:schemeClr val="tx1"/>
            </a:solidFill>
          </a:endParaRPr>
        </a:p>
      </dgm:t>
    </dgm:pt>
    <dgm:pt modelId="{A8C53CF5-BDDD-4AA3-8212-3299C14F984E}">
      <dgm:prSet phldrT="[Text]" custT="1"/>
      <dgm:spPr/>
      <dgm:t>
        <a:bodyPr/>
        <a:lstStyle/>
        <a:p>
          <a:pPr>
            <a:lnSpc>
              <a:spcPct val="100000"/>
            </a:lnSpc>
            <a:spcBef>
              <a:spcPts val="0"/>
            </a:spcBef>
            <a:spcAft>
              <a:spcPts val="0"/>
            </a:spcAft>
          </a:pPr>
          <a:r>
            <a:rPr lang="en-US" sz="1400" dirty="0" smtClean="0">
              <a:solidFill>
                <a:schemeClr val="accent5">
                  <a:lumMod val="50000"/>
                </a:schemeClr>
              </a:solidFill>
              <a:latin typeface="Century Gothic" panose="020B0502020202020204" pitchFamily="34" charset="0"/>
              <a:cs typeface="Arial" panose="020B0604020202020204" pitchFamily="34" charset="0"/>
            </a:rPr>
            <a:t>Public Service Commission </a:t>
          </a:r>
          <a:br>
            <a:rPr lang="en-US" sz="1400" dirty="0" smtClean="0">
              <a:solidFill>
                <a:schemeClr val="accent5">
                  <a:lumMod val="50000"/>
                </a:schemeClr>
              </a:solidFill>
              <a:latin typeface="Century Gothic" panose="020B0502020202020204" pitchFamily="34" charset="0"/>
              <a:cs typeface="Arial" panose="020B0604020202020204" pitchFamily="34" charset="0"/>
            </a:rPr>
          </a:br>
          <a:r>
            <a:rPr lang="en-US" sz="1400" dirty="0" smtClean="0">
              <a:solidFill>
                <a:schemeClr val="accent5">
                  <a:lumMod val="50000"/>
                </a:schemeClr>
              </a:solidFill>
              <a:latin typeface="Century Gothic" panose="020B0502020202020204" pitchFamily="34" charset="0"/>
              <a:cs typeface="Arial" panose="020B0604020202020204" pitchFamily="34" charset="0"/>
            </a:rPr>
            <a:t>Act, 1997</a:t>
          </a:r>
          <a:endParaRPr lang="en-US" sz="1400" dirty="0">
            <a:solidFill>
              <a:schemeClr val="accent5">
                <a:lumMod val="50000"/>
              </a:schemeClr>
            </a:solidFill>
            <a:latin typeface="Century Gothic" panose="020B0502020202020204" pitchFamily="34" charset="0"/>
            <a:cs typeface="Arial" panose="020B0604020202020204" pitchFamily="34" charset="0"/>
          </a:endParaRPr>
        </a:p>
      </dgm:t>
    </dgm:pt>
    <dgm:pt modelId="{71A22DFB-4C29-4636-8196-21F68EBABDE0}" type="parTrans" cxnId="{36A7830B-133C-415A-9328-6495D85096D7}">
      <dgm:prSet/>
      <dgm:spPr/>
      <dgm:t>
        <a:bodyPr/>
        <a:lstStyle/>
        <a:p>
          <a:pPr>
            <a:lnSpc>
              <a:spcPct val="100000"/>
            </a:lnSpc>
            <a:spcBef>
              <a:spcPts val="0"/>
            </a:spcBef>
            <a:spcAft>
              <a:spcPts val="0"/>
            </a:spcAft>
          </a:pPr>
          <a:endParaRPr lang="en-US" sz="2000">
            <a:solidFill>
              <a:schemeClr val="tx1"/>
            </a:solidFill>
          </a:endParaRPr>
        </a:p>
      </dgm:t>
    </dgm:pt>
    <dgm:pt modelId="{109EFA2D-7C44-4A1F-8F96-24FD3C85ABEB}" type="sibTrans" cxnId="{36A7830B-133C-415A-9328-6495D85096D7}">
      <dgm:prSet custT="1"/>
      <dgm:spPr/>
      <dgm:t>
        <a:bodyPr/>
        <a:lstStyle/>
        <a:p>
          <a:pPr>
            <a:lnSpc>
              <a:spcPct val="100000"/>
            </a:lnSpc>
            <a:spcBef>
              <a:spcPts val="0"/>
            </a:spcBef>
            <a:spcAft>
              <a:spcPts val="0"/>
            </a:spcAft>
          </a:pPr>
          <a:endParaRPr lang="en-US" sz="2000">
            <a:solidFill>
              <a:schemeClr val="tx1"/>
            </a:solidFill>
          </a:endParaRPr>
        </a:p>
      </dgm:t>
    </dgm:pt>
    <dgm:pt modelId="{FEE8590A-F2C8-4271-A445-C11A806C7030}">
      <dgm:prSet phldrT="[Text]" custT="1"/>
      <dgm:spPr>
        <a:solidFill>
          <a:schemeClr val="accent6">
            <a:lumMod val="75000"/>
          </a:schemeClr>
        </a:solidFill>
      </dgm:spPr>
      <dgm:t>
        <a:bodyPr/>
        <a:lstStyle/>
        <a:p>
          <a:pPr algn="just">
            <a:lnSpc>
              <a:spcPct val="100000"/>
            </a:lnSpc>
            <a:spcBef>
              <a:spcPts val="0"/>
            </a:spcBef>
            <a:spcAft>
              <a:spcPts val="0"/>
            </a:spcAft>
          </a:pPr>
          <a:r>
            <a:rPr lang="en-US" sz="1400" dirty="0" smtClean="0">
              <a:solidFill>
                <a:srgbClr val="FFFFEB"/>
              </a:solidFill>
              <a:latin typeface="Century Gothic" panose="020B0502020202020204" pitchFamily="34" charset="0"/>
              <a:cs typeface="Arial" panose="020B0604020202020204" pitchFamily="34" charset="0"/>
            </a:rPr>
            <a:t>Provides for the regulation of the PSC, such as the appointment of Commissioners, conditions of appointment, functions of the PSC (inspections/ inquiries/ powers to make rules and summons</a:t>
          </a:r>
          <a:r>
            <a:rPr lang="en-US" sz="2000" dirty="0" smtClean="0">
              <a:solidFill>
                <a:srgbClr val="FFFFEB"/>
              </a:solidFill>
              <a:latin typeface="Arial" panose="020B0604020202020204" pitchFamily="34" charset="0"/>
              <a:cs typeface="Arial" panose="020B0604020202020204" pitchFamily="34" charset="0"/>
            </a:rPr>
            <a:t>)</a:t>
          </a:r>
          <a:endParaRPr lang="en-US" sz="2000" dirty="0">
            <a:solidFill>
              <a:srgbClr val="FFFFEB"/>
            </a:solidFill>
            <a:latin typeface="Arial" panose="020B0604020202020204" pitchFamily="34" charset="0"/>
            <a:cs typeface="Arial" panose="020B0604020202020204" pitchFamily="34" charset="0"/>
          </a:endParaRPr>
        </a:p>
      </dgm:t>
    </dgm:pt>
    <dgm:pt modelId="{F8834F91-655A-43D6-A0B2-477FB68555FB}" type="parTrans" cxnId="{3B9A72F7-6D5E-4178-87D0-3BADF532A573}">
      <dgm:prSet/>
      <dgm:spPr/>
      <dgm:t>
        <a:bodyPr/>
        <a:lstStyle/>
        <a:p>
          <a:pPr>
            <a:lnSpc>
              <a:spcPct val="100000"/>
            </a:lnSpc>
            <a:spcBef>
              <a:spcPts val="0"/>
            </a:spcBef>
            <a:spcAft>
              <a:spcPts val="0"/>
            </a:spcAft>
          </a:pPr>
          <a:endParaRPr lang="en-US" sz="2000">
            <a:solidFill>
              <a:schemeClr val="tx1"/>
            </a:solidFill>
          </a:endParaRPr>
        </a:p>
      </dgm:t>
    </dgm:pt>
    <dgm:pt modelId="{B756E701-9256-49A0-8A3B-CECD90D4357C}" type="sibTrans" cxnId="{3B9A72F7-6D5E-4178-87D0-3BADF532A573}">
      <dgm:prSet/>
      <dgm:spPr/>
      <dgm:t>
        <a:bodyPr/>
        <a:lstStyle/>
        <a:p>
          <a:pPr>
            <a:lnSpc>
              <a:spcPct val="100000"/>
            </a:lnSpc>
            <a:spcBef>
              <a:spcPts val="0"/>
            </a:spcBef>
            <a:spcAft>
              <a:spcPts val="0"/>
            </a:spcAft>
          </a:pPr>
          <a:endParaRPr lang="en-US" sz="2000">
            <a:solidFill>
              <a:schemeClr val="tx1"/>
            </a:solidFill>
          </a:endParaRPr>
        </a:p>
      </dgm:t>
    </dgm:pt>
    <dgm:pt modelId="{B4A3860F-EDFB-49DD-AA68-F2C4EB066996}">
      <dgm:prSet phldrT="[Text]" custT="1"/>
      <dgm:spPr>
        <a:solidFill>
          <a:schemeClr val="accent6">
            <a:lumMod val="75000"/>
          </a:schemeClr>
        </a:solidFill>
      </dgm:spPr>
      <dgm:t>
        <a:bodyPr/>
        <a:lstStyle/>
        <a:p>
          <a:pPr algn="just">
            <a:lnSpc>
              <a:spcPct val="100000"/>
            </a:lnSpc>
            <a:spcBef>
              <a:spcPts val="0"/>
            </a:spcBef>
            <a:spcAft>
              <a:spcPts val="0"/>
            </a:spcAft>
          </a:pPr>
          <a:r>
            <a:rPr lang="en-US" sz="1400" dirty="0" smtClean="0">
              <a:solidFill>
                <a:srgbClr val="FFFFEB"/>
              </a:solidFill>
              <a:latin typeface="Century Gothic" panose="020B0502020202020204" pitchFamily="34" charset="0"/>
              <a:cs typeface="Arial" panose="020B0604020202020204" pitchFamily="34" charset="0"/>
            </a:rPr>
            <a:t>Right to have grievances lodged with the PSC</a:t>
          </a:r>
          <a:endParaRPr lang="en-US" sz="1400" dirty="0">
            <a:solidFill>
              <a:srgbClr val="FFFFEB"/>
            </a:solidFill>
            <a:latin typeface="Century Gothic" panose="020B0502020202020204" pitchFamily="34" charset="0"/>
            <a:cs typeface="Arial" panose="020B0604020202020204" pitchFamily="34" charset="0"/>
          </a:endParaRPr>
        </a:p>
      </dgm:t>
    </dgm:pt>
    <dgm:pt modelId="{4AB757A0-F977-419A-9C6B-F1CEF4675D70}" type="parTrans" cxnId="{08EAF238-48E2-4F55-ACA7-FCD76A658256}">
      <dgm:prSet/>
      <dgm:spPr/>
      <dgm:t>
        <a:bodyPr/>
        <a:lstStyle/>
        <a:p>
          <a:pPr>
            <a:lnSpc>
              <a:spcPct val="100000"/>
            </a:lnSpc>
            <a:spcBef>
              <a:spcPts val="0"/>
            </a:spcBef>
            <a:spcAft>
              <a:spcPts val="0"/>
            </a:spcAft>
          </a:pPr>
          <a:endParaRPr lang="en-US" sz="2000">
            <a:solidFill>
              <a:schemeClr val="tx1"/>
            </a:solidFill>
          </a:endParaRPr>
        </a:p>
      </dgm:t>
    </dgm:pt>
    <dgm:pt modelId="{E4950C16-781F-4854-A430-00FF37FBCAF6}" type="sibTrans" cxnId="{08EAF238-48E2-4F55-ACA7-FCD76A658256}">
      <dgm:prSet/>
      <dgm:spPr/>
      <dgm:t>
        <a:bodyPr/>
        <a:lstStyle/>
        <a:p>
          <a:pPr>
            <a:lnSpc>
              <a:spcPct val="100000"/>
            </a:lnSpc>
            <a:spcBef>
              <a:spcPts val="0"/>
            </a:spcBef>
            <a:spcAft>
              <a:spcPts val="0"/>
            </a:spcAft>
          </a:pPr>
          <a:endParaRPr lang="en-US" sz="2000">
            <a:solidFill>
              <a:schemeClr val="tx1"/>
            </a:solidFill>
          </a:endParaRPr>
        </a:p>
      </dgm:t>
    </dgm:pt>
    <dgm:pt modelId="{F5FB2778-F99F-4579-977B-2438CD737C8B}">
      <dgm:prSet phldrT="[Text]" custT="1"/>
      <dgm:spPr/>
      <dgm:t>
        <a:bodyPr/>
        <a:lstStyle/>
        <a:p>
          <a:pPr>
            <a:lnSpc>
              <a:spcPct val="100000"/>
            </a:lnSpc>
            <a:spcBef>
              <a:spcPts val="0"/>
            </a:spcBef>
            <a:spcAft>
              <a:spcPts val="0"/>
            </a:spcAft>
          </a:pPr>
          <a:r>
            <a:rPr lang="en-US" sz="1400" dirty="0" smtClean="0">
              <a:solidFill>
                <a:schemeClr val="accent5">
                  <a:lumMod val="50000"/>
                </a:schemeClr>
              </a:solidFill>
              <a:latin typeface="Century Gothic" panose="020B0502020202020204" pitchFamily="34" charset="0"/>
              <a:cs typeface="Arial" panose="020B0604020202020204" pitchFamily="34" charset="0"/>
            </a:rPr>
            <a:t>Public Finance Management Act, 1999, read with the Treasury Regulations</a:t>
          </a:r>
          <a:endParaRPr lang="en-US" sz="1400" dirty="0">
            <a:solidFill>
              <a:schemeClr val="accent5">
                <a:lumMod val="50000"/>
              </a:schemeClr>
            </a:solidFill>
            <a:latin typeface="Century Gothic" panose="020B0502020202020204" pitchFamily="34" charset="0"/>
            <a:cs typeface="Arial" panose="020B0604020202020204" pitchFamily="34" charset="0"/>
          </a:endParaRPr>
        </a:p>
      </dgm:t>
    </dgm:pt>
    <dgm:pt modelId="{F6B0348F-1AC8-4638-A55B-7AD5117A227B}" type="parTrans" cxnId="{6BF23E84-9D34-4ACD-8809-71293409D08B}">
      <dgm:prSet/>
      <dgm:spPr/>
      <dgm:t>
        <a:bodyPr/>
        <a:lstStyle/>
        <a:p>
          <a:pPr>
            <a:lnSpc>
              <a:spcPct val="100000"/>
            </a:lnSpc>
            <a:spcBef>
              <a:spcPts val="0"/>
            </a:spcBef>
            <a:spcAft>
              <a:spcPts val="0"/>
            </a:spcAft>
          </a:pPr>
          <a:endParaRPr lang="en-US" sz="2000">
            <a:solidFill>
              <a:schemeClr val="tx1"/>
            </a:solidFill>
          </a:endParaRPr>
        </a:p>
      </dgm:t>
    </dgm:pt>
    <dgm:pt modelId="{D1209084-F2B6-47B0-88F1-BD5B37F4D17D}" type="sibTrans" cxnId="{6BF23E84-9D34-4ACD-8809-71293409D08B}">
      <dgm:prSet custT="1"/>
      <dgm:spPr/>
      <dgm:t>
        <a:bodyPr/>
        <a:lstStyle/>
        <a:p>
          <a:pPr>
            <a:lnSpc>
              <a:spcPct val="100000"/>
            </a:lnSpc>
            <a:spcBef>
              <a:spcPts val="0"/>
            </a:spcBef>
            <a:spcAft>
              <a:spcPts val="0"/>
            </a:spcAft>
          </a:pPr>
          <a:endParaRPr lang="en-US" sz="2000">
            <a:solidFill>
              <a:schemeClr val="tx1"/>
            </a:solidFill>
          </a:endParaRPr>
        </a:p>
      </dgm:t>
    </dgm:pt>
    <dgm:pt modelId="{B680D6C1-DEC4-4CB3-AFD6-AA12EF41F9FF}">
      <dgm:prSet phldrT="[Text]" custT="1"/>
      <dgm:spPr>
        <a:solidFill>
          <a:schemeClr val="accent6">
            <a:lumMod val="75000"/>
          </a:schemeClr>
        </a:solidFill>
      </dgm:spPr>
      <dgm:t>
        <a:bodyPr/>
        <a:lstStyle/>
        <a:p>
          <a:pPr algn="just">
            <a:lnSpc>
              <a:spcPct val="100000"/>
            </a:lnSpc>
            <a:spcBef>
              <a:spcPts val="0"/>
            </a:spcBef>
            <a:spcAft>
              <a:spcPts val="0"/>
            </a:spcAft>
          </a:pPr>
          <a:r>
            <a:rPr lang="en-US" sz="1400" dirty="0" smtClean="0">
              <a:solidFill>
                <a:schemeClr val="bg1"/>
              </a:solidFill>
              <a:latin typeface="Century Gothic" panose="020B0502020202020204" pitchFamily="34" charset="0"/>
              <a:cs typeface="Arial" panose="020B0604020202020204" pitchFamily="34" charset="0"/>
            </a:rPr>
            <a:t>Reporting on </a:t>
          </a:r>
          <a:r>
            <a:rPr lang="en-US" sz="1400" dirty="0" err="1" smtClean="0">
              <a:solidFill>
                <a:schemeClr val="bg1"/>
              </a:solidFill>
              <a:latin typeface="Century Gothic" panose="020B0502020202020204" pitchFamily="34" charset="0"/>
              <a:cs typeface="Arial" panose="020B0604020202020204" pitchFamily="34" charset="0"/>
            </a:rPr>
            <a:t>finalised</a:t>
          </a:r>
          <a:r>
            <a:rPr lang="en-US" sz="1400" dirty="0" smtClean="0">
              <a:solidFill>
                <a:schemeClr val="bg1"/>
              </a:solidFill>
              <a:latin typeface="Century Gothic" panose="020B0502020202020204" pitchFamily="34" charset="0"/>
              <a:cs typeface="Arial" panose="020B0604020202020204" pitchFamily="34" charset="0"/>
            </a:rPr>
            <a:t> cases of financial misconduct to the PSC</a:t>
          </a:r>
          <a:endParaRPr lang="en-US" sz="1400" dirty="0">
            <a:solidFill>
              <a:schemeClr val="bg1"/>
            </a:solidFill>
            <a:latin typeface="Century Gothic" panose="020B0502020202020204" pitchFamily="34" charset="0"/>
            <a:cs typeface="Arial" panose="020B0604020202020204" pitchFamily="34" charset="0"/>
          </a:endParaRPr>
        </a:p>
      </dgm:t>
    </dgm:pt>
    <dgm:pt modelId="{B2E58225-C1CA-4D79-85A0-B96962B282E8}" type="parTrans" cxnId="{8D81C973-7807-446B-B8FF-A37402707016}">
      <dgm:prSet/>
      <dgm:spPr/>
      <dgm:t>
        <a:bodyPr/>
        <a:lstStyle/>
        <a:p>
          <a:pPr>
            <a:lnSpc>
              <a:spcPct val="100000"/>
            </a:lnSpc>
            <a:spcBef>
              <a:spcPts val="0"/>
            </a:spcBef>
            <a:spcAft>
              <a:spcPts val="0"/>
            </a:spcAft>
          </a:pPr>
          <a:endParaRPr lang="en-US" sz="2000">
            <a:solidFill>
              <a:schemeClr val="tx1"/>
            </a:solidFill>
          </a:endParaRPr>
        </a:p>
      </dgm:t>
    </dgm:pt>
    <dgm:pt modelId="{3FA9C251-242E-4F87-9CD6-400A63A010D0}" type="sibTrans" cxnId="{8D81C973-7807-446B-B8FF-A37402707016}">
      <dgm:prSet/>
      <dgm:spPr/>
      <dgm:t>
        <a:bodyPr/>
        <a:lstStyle/>
        <a:p>
          <a:pPr>
            <a:lnSpc>
              <a:spcPct val="100000"/>
            </a:lnSpc>
            <a:spcBef>
              <a:spcPts val="0"/>
            </a:spcBef>
            <a:spcAft>
              <a:spcPts val="0"/>
            </a:spcAft>
          </a:pPr>
          <a:endParaRPr lang="en-US" sz="2000">
            <a:solidFill>
              <a:schemeClr val="tx1"/>
            </a:solidFill>
          </a:endParaRPr>
        </a:p>
      </dgm:t>
    </dgm:pt>
    <dgm:pt modelId="{FDD35288-3A8A-46DE-8DC7-68E1943E41ED}" type="pres">
      <dgm:prSet presAssocID="{74C59179-44E4-4DB3-84B8-D052A04C9910}" presName="Name0" presStyleCnt="0">
        <dgm:presLayoutVars>
          <dgm:dir/>
          <dgm:animLvl val="lvl"/>
          <dgm:resizeHandles val="exact"/>
        </dgm:presLayoutVars>
      </dgm:prSet>
      <dgm:spPr/>
      <dgm:t>
        <a:bodyPr/>
        <a:lstStyle/>
        <a:p>
          <a:endParaRPr lang="en-US"/>
        </a:p>
      </dgm:t>
    </dgm:pt>
    <dgm:pt modelId="{2284A9C5-DD04-46B6-8BD5-E229B4CB7C02}" type="pres">
      <dgm:prSet presAssocID="{0196EB37-CA95-4CCF-BC6D-40C68219B766}" presName="linNode" presStyleCnt="0"/>
      <dgm:spPr/>
    </dgm:pt>
    <dgm:pt modelId="{3A585B5B-0447-483D-89E0-AC6C1BE99165}" type="pres">
      <dgm:prSet presAssocID="{0196EB37-CA95-4CCF-BC6D-40C68219B766}" presName="parTx" presStyleLbl="revTx" presStyleIdx="0" presStyleCnt="4">
        <dgm:presLayoutVars>
          <dgm:chMax val="1"/>
          <dgm:bulletEnabled val="1"/>
        </dgm:presLayoutVars>
      </dgm:prSet>
      <dgm:spPr/>
      <dgm:t>
        <a:bodyPr/>
        <a:lstStyle/>
        <a:p>
          <a:endParaRPr lang="en-US"/>
        </a:p>
      </dgm:t>
    </dgm:pt>
    <dgm:pt modelId="{65BC9298-8027-4023-9DAB-3708739A93DA}" type="pres">
      <dgm:prSet presAssocID="{0196EB37-CA95-4CCF-BC6D-40C68219B766}" presName="bracket" presStyleLbl="parChTrans1D1" presStyleIdx="0" presStyleCnt="4" custLinFactNeighborX="3034"/>
      <dgm:spPr>
        <a:ln>
          <a:solidFill>
            <a:srgbClr val="006666"/>
          </a:solidFill>
        </a:ln>
      </dgm:spPr>
      <dgm:t>
        <a:bodyPr/>
        <a:lstStyle/>
        <a:p>
          <a:endParaRPr lang="en-US"/>
        </a:p>
      </dgm:t>
    </dgm:pt>
    <dgm:pt modelId="{098D064F-FF50-4858-B622-1D4F768C3356}" type="pres">
      <dgm:prSet presAssocID="{0196EB37-CA95-4CCF-BC6D-40C68219B766}" presName="spH" presStyleCnt="0"/>
      <dgm:spPr/>
    </dgm:pt>
    <dgm:pt modelId="{2B61C8FA-97E2-4405-9EBF-417FD69C75BE}" type="pres">
      <dgm:prSet presAssocID="{0196EB37-CA95-4CCF-BC6D-40C68219B766}" presName="desTx" presStyleLbl="node1" presStyleIdx="0" presStyleCnt="4" custLinFactNeighborX="1338" custLinFactNeighborY="-5733">
        <dgm:presLayoutVars>
          <dgm:bulletEnabled val="1"/>
        </dgm:presLayoutVars>
      </dgm:prSet>
      <dgm:spPr/>
      <dgm:t>
        <a:bodyPr/>
        <a:lstStyle/>
        <a:p>
          <a:endParaRPr lang="en-US"/>
        </a:p>
      </dgm:t>
    </dgm:pt>
    <dgm:pt modelId="{4B0FA47A-1D87-428F-BD87-7D7A7C2765D8}" type="pres">
      <dgm:prSet presAssocID="{0E25A736-A3BB-4782-8F02-9014336ED4C2}" presName="spV" presStyleCnt="0"/>
      <dgm:spPr/>
    </dgm:pt>
    <dgm:pt modelId="{EB2020E5-8191-4BB7-99D9-B3176C423BAC}" type="pres">
      <dgm:prSet presAssocID="{A8C53CF5-BDDD-4AA3-8212-3299C14F984E}" presName="linNode" presStyleCnt="0"/>
      <dgm:spPr/>
    </dgm:pt>
    <dgm:pt modelId="{54415699-4914-4EC5-A5A2-A4C72BEFBE6C}" type="pres">
      <dgm:prSet presAssocID="{A8C53CF5-BDDD-4AA3-8212-3299C14F984E}" presName="parTx" presStyleLbl="revTx" presStyleIdx="1" presStyleCnt="4">
        <dgm:presLayoutVars>
          <dgm:chMax val="1"/>
          <dgm:bulletEnabled val="1"/>
        </dgm:presLayoutVars>
      </dgm:prSet>
      <dgm:spPr/>
      <dgm:t>
        <a:bodyPr/>
        <a:lstStyle/>
        <a:p>
          <a:endParaRPr lang="en-US"/>
        </a:p>
      </dgm:t>
    </dgm:pt>
    <dgm:pt modelId="{6209CA45-8C2A-4148-BB85-5D7A3CB04510}" type="pres">
      <dgm:prSet presAssocID="{A8C53CF5-BDDD-4AA3-8212-3299C14F984E}" presName="bracket" presStyleLbl="parChTrans1D1" presStyleIdx="1" presStyleCnt="4" custLinFactNeighborX="3034"/>
      <dgm:spPr>
        <a:ln>
          <a:solidFill>
            <a:srgbClr val="006666"/>
          </a:solidFill>
        </a:ln>
      </dgm:spPr>
      <dgm:t>
        <a:bodyPr/>
        <a:lstStyle/>
        <a:p>
          <a:endParaRPr lang="en-US"/>
        </a:p>
      </dgm:t>
    </dgm:pt>
    <dgm:pt modelId="{76633809-099A-442F-A7DE-00A8FAE5972A}" type="pres">
      <dgm:prSet presAssocID="{A8C53CF5-BDDD-4AA3-8212-3299C14F984E}" presName="spH" presStyleCnt="0"/>
      <dgm:spPr/>
    </dgm:pt>
    <dgm:pt modelId="{A4E0B4DA-9664-406E-B2C4-7A87D46B00A4}" type="pres">
      <dgm:prSet presAssocID="{A8C53CF5-BDDD-4AA3-8212-3299C14F984E}" presName="desTx" presStyleLbl="node1" presStyleIdx="1" presStyleCnt="4" custLinFactNeighborX="27824" custLinFactNeighborY="-3698">
        <dgm:presLayoutVars>
          <dgm:bulletEnabled val="1"/>
        </dgm:presLayoutVars>
      </dgm:prSet>
      <dgm:spPr/>
      <dgm:t>
        <a:bodyPr/>
        <a:lstStyle/>
        <a:p>
          <a:endParaRPr lang="en-US"/>
        </a:p>
      </dgm:t>
    </dgm:pt>
    <dgm:pt modelId="{DFB4723F-E331-41C5-A383-E92A4EBD0074}" type="pres">
      <dgm:prSet presAssocID="{109EFA2D-7C44-4A1F-8F96-24FD3C85ABEB}" presName="spV" presStyleCnt="0"/>
      <dgm:spPr/>
    </dgm:pt>
    <dgm:pt modelId="{D46C4495-BA3E-4B71-B7E6-B0FE86743AEF}" type="pres">
      <dgm:prSet presAssocID="{4EF1E3FC-13E7-4BDD-85F7-EFB8CEDDB4FE}" presName="linNode" presStyleCnt="0"/>
      <dgm:spPr/>
    </dgm:pt>
    <dgm:pt modelId="{DBD3336B-8B86-4073-ABC5-22E7E81400B9}" type="pres">
      <dgm:prSet presAssocID="{4EF1E3FC-13E7-4BDD-85F7-EFB8CEDDB4FE}" presName="parTx" presStyleLbl="revTx" presStyleIdx="2" presStyleCnt="4">
        <dgm:presLayoutVars>
          <dgm:chMax val="1"/>
          <dgm:bulletEnabled val="1"/>
        </dgm:presLayoutVars>
      </dgm:prSet>
      <dgm:spPr/>
      <dgm:t>
        <a:bodyPr/>
        <a:lstStyle/>
        <a:p>
          <a:endParaRPr lang="en-US"/>
        </a:p>
      </dgm:t>
    </dgm:pt>
    <dgm:pt modelId="{148EC0FB-0CAE-40D5-9A01-89F7CFE4FFFD}" type="pres">
      <dgm:prSet presAssocID="{4EF1E3FC-13E7-4BDD-85F7-EFB8CEDDB4FE}" presName="bracket" presStyleLbl="parChTrans1D1" presStyleIdx="2" presStyleCnt="4" custLinFactNeighborX="-15699"/>
      <dgm:spPr>
        <a:ln>
          <a:solidFill>
            <a:srgbClr val="006666"/>
          </a:solidFill>
        </a:ln>
      </dgm:spPr>
      <dgm:t>
        <a:bodyPr/>
        <a:lstStyle/>
        <a:p>
          <a:endParaRPr lang="en-US"/>
        </a:p>
      </dgm:t>
    </dgm:pt>
    <dgm:pt modelId="{FC14BAD6-C654-4291-A8B5-E27D56BFC14D}" type="pres">
      <dgm:prSet presAssocID="{4EF1E3FC-13E7-4BDD-85F7-EFB8CEDDB4FE}" presName="spH" presStyleCnt="0"/>
      <dgm:spPr/>
    </dgm:pt>
    <dgm:pt modelId="{B8135F6E-392B-41CA-96E9-5E4AE37B26D9}" type="pres">
      <dgm:prSet presAssocID="{4EF1E3FC-13E7-4BDD-85F7-EFB8CEDDB4FE}" presName="desTx" presStyleLbl="node1" presStyleIdx="2" presStyleCnt="4" custScaleY="117553" custLinFactNeighborX="1" custLinFactNeighborY="2594">
        <dgm:presLayoutVars>
          <dgm:bulletEnabled val="1"/>
        </dgm:presLayoutVars>
      </dgm:prSet>
      <dgm:spPr/>
      <dgm:t>
        <a:bodyPr/>
        <a:lstStyle/>
        <a:p>
          <a:endParaRPr lang="en-US"/>
        </a:p>
      </dgm:t>
    </dgm:pt>
    <dgm:pt modelId="{63DAF83A-79CD-4B6B-B327-3DFAD09F88E5}" type="pres">
      <dgm:prSet presAssocID="{86BFB0BD-D3D1-44D0-A813-4920F4307EEC}" presName="spV" presStyleCnt="0"/>
      <dgm:spPr/>
    </dgm:pt>
    <dgm:pt modelId="{88CAB4BE-2B6E-454D-9E30-E119A131D4BE}" type="pres">
      <dgm:prSet presAssocID="{F5FB2778-F99F-4579-977B-2438CD737C8B}" presName="linNode" presStyleCnt="0"/>
      <dgm:spPr/>
    </dgm:pt>
    <dgm:pt modelId="{2D4C3BE1-2FB2-402B-92E4-D9C32DF395DF}" type="pres">
      <dgm:prSet presAssocID="{F5FB2778-F99F-4579-977B-2438CD737C8B}" presName="parTx" presStyleLbl="revTx" presStyleIdx="3" presStyleCnt="4">
        <dgm:presLayoutVars>
          <dgm:chMax val="1"/>
          <dgm:bulletEnabled val="1"/>
        </dgm:presLayoutVars>
      </dgm:prSet>
      <dgm:spPr/>
      <dgm:t>
        <a:bodyPr/>
        <a:lstStyle/>
        <a:p>
          <a:endParaRPr lang="en-US"/>
        </a:p>
      </dgm:t>
    </dgm:pt>
    <dgm:pt modelId="{76FEBCA7-7901-4BEB-BE0E-25C7DD23BAA4}" type="pres">
      <dgm:prSet presAssocID="{F5FB2778-F99F-4579-977B-2438CD737C8B}" presName="bracket" presStyleLbl="parChTrans1D1" presStyleIdx="3" presStyleCnt="4" custLinFactNeighborX="-15699"/>
      <dgm:spPr>
        <a:ln>
          <a:solidFill>
            <a:srgbClr val="006666"/>
          </a:solidFill>
        </a:ln>
      </dgm:spPr>
      <dgm:t>
        <a:bodyPr/>
        <a:lstStyle/>
        <a:p>
          <a:endParaRPr lang="en-US"/>
        </a:p>
      </dgm:t>
    </dgm:pt>
    <dgm:pt modelId="{BE75F7ED-5603-438A-B950-A44C40B66E15}" type="pres">
      <dgm:prSet presAssocID="{F5FB2778-F99F-4579-977B-2438CD737C8B}" presName="spH" presStyleCnt="0"/>
      <dgm:spPr/>
    </dgm:pt>
    <dgm:pt modelId="{48FEA5E6-2AF5-4157-B34F-9E955586E266}" type="pres">
      <dgm:prSet presAssocID="{F5FB2778-F99F-4579-977B-2438CD737C8B}" presName="desTx" presStyleLbl="node1" presStyleIdx="3" presStyleCnt="4" custScaleY="77850" custLinFactNeighborX="1" custLinFactNeighborY="1454">
        <dgm:presLayoutVars>
          <dgm:bulletEnabled val="1"/>
        </dgm:presLayoutVars>
      </dgm:prSet>
      <dgm:spPr/>
      <dgm:t>
        <a:bodyPr/>
        <a:lstStyle/>
        <a:p>
          <a:endParaRPr lang="en-US"/>
        </a:p>
      </dgm:t>
    </dgm:pt>
  </dgm:ptLst>
  <dgm:cxnLst>
    <dgm:cxn modelId="{E2DEDBCB-05FE-431E-BB6F-D4883E832AF8}" type="presOf" srcId="{0196EB37-CA95-4CCF-BC6D-40C68219B766}" destId="{3A585B5B-0447-483D-89E0-AC6C1BE99165}" srcOrd="0" destOrd="0" presId="urn:diagrams.loki3.com/BracketList+Icon"/>
    <dgm:cxn modelId="{1452F5E1-FF16-4E74-901B-A94D3835A782}" type="presOf" srcId="{FEE8590A-F2C8-4271-A445-C11A806C7030}" destId="{A4E0B4DA-9664-406E-B2C4-7A87D46B00A4}" srcOrd="0" destOrd="0" presId="urn:diagrams.loki3.com/BracketList+Icon"/>
    <dgm:cxn modelId="{89496297-EFE0-4D9F-9B2F-FC00CBA505F7}" type="presOf" srcId="{A8C53CF5-BDDD-4AA3-8212-3299C14F984E}" destId="{54415699-4914-4EC5-A5A2-A4C72BEFBE6C}" srcOrd="0" destOrd="0" presId="urn:diagrams.loki3.com/BracketList+Icon"/>
    <dgm:cxn modelId="{76D1425C-10C0-4212-B9B7-EC20CAEFC235}" srcId="{0196EB37-CA95-4CCF-BC6D-40C68219B766}" destId="{730F2E03-EB5E-48EC-96A9-A748FE6888E5}" srcOrd="0" destOrd="0" parTransId="{3DBFDB5A-F796-4595-A586-0E981ADFB7F1}" sibTransId="{BBFB968F-C05F-4EAB-B927-C4A391B3D799}"/>
    <dgm:cxn modelId="{D5B80AEF-7AF3-4360-92A4-1B3D27712004}" type="presOf" srcId="{AA02D53E-06B3-42A9-BCD7-D65683684A5C}" destId="{B8135F6E-392B-41CA-96E9-5E4AE37B26D9}" srcOrd="0" destOrd="0" presId="urn:diagrams.loki3.com/BracketList+Icon"/>
    <dgm:cxn modelId="{08EAF238-48E2-4F55-ACA7-FCD76A658256}" srcId="{4EF1E3FC-13E7-4BDD-85F7-EFB8CEDDB4FE}" destId="{B4A3860F-EDFB-49DD-AA68-F2C4EB066996}" srcOrd="1" destOrd="0" parTransId="{4AB757A0-F977-419A-9C6B-F1CEF4675D70}" sibTransId="{E4950C16-781F-4854-A430-00FF37FBCAF6}"/>
    <dgm:cxn modelId="{0556CA86-28D7-4723-9E77-EEA025FD1117}" srcId="{4EF1E3FC-13E7-4BDD-85F7-EFB8CEDDB4FE}" destId="{AA02D53E-06B3-42A9-BCD7-D65683684A5C}" srcOrd="0" destOrd="0" parTransId="{85A15DE3-B3B1-4E66-8B74-CA576F1CBF7C}" sibTransId="{41846A92-F26D-4C36-9C75-6A02A0E0CFB5}"/>
    <dgm:cxn modelId="{4C73DD09-8965-4F7E-90E7-92C550756C19}" type="presOf" srcId="{730F2E03-EB5E-48EC-96A9-A748FE6888E5}" destId="{2B61C8FA-97E2-4405-9EBF-417FD69C75BE}" srcOrd="0" destOrd="0" presId="urn:diagrams.loki3.com/BracketList+Icon"/>
    <dgm:cxn modelId="{6BF23E84-9D34-4ACD-8809-71293409D08B}" srcId="{74C59179-44E4-4DB3-84B8-D052A04C9910}" destId="{F5FB2778-F99F-4579-977B-2438CD737C8B}" srcOrd="3" destOrd="0" parTransId="{F6B0348F-1AC8-4638-A55B-7AD5117A227B}" sibTransId="{D1209084-F2B6-47B0-88F1-BD5B37F4D17D}"/>
    <dgm:cxn modelId="{03C95A54-BFE6-4FBA-83AD-30171AE8BB6D}" type="presOf" srcId="{B680D6C1-DEC4-4CB3-AFD6-AA12EF41F9FF}" destId="{48FEA5E6-2AF5-4157-B34F-9E955586E266}" srcOrd="0" destOrd="0" presId="urn:diagrams.loki3.com/BracketList+Icon"/>
    <dgm:cxn modelId="{3B9A72F7-6D5E-4178-87D0-3BADF532A573}" srcId="{A8C53CF5-BDDD-4AA3-8212-3299C14F984E}" destId="{FEE8590A-F2C8-4271-A445-C11A806C7030}" srcOrd="0" destOrd="0" parTransId="{F8834F91-655A-43D6-A0B2-477FB68555FB}" sibTransId="{B756E701-9256-49A0-8A3B-CECD90D4357C}"/>
    <dgm:cxn modelId="{8D81C973-7807-446B-B8FF-A37402707016}" srcId="{F5FB2778-F99F-4579-977B-2438CD737C8B}" destId="{B680D6C1-DEC4-4CB3-AFD6-AA12EF41F9FF}" srcOrd="0" destOrd="0" parTransId="{B2E58225-C1CA-4D79-85A0-B96962B282E8}" sibTransId="{3FA9C251-242E-4F87-9CD6-400A63A010D0}"/>
    <dgm:cxn modelId="{733B6745-AED5-4190-AE9D-D4715A12F380}" srcId="{74C59179-44E4-4DB3-84B8-D052A04C9910}" destId="{4EF1E3FC-13E7-4BDD-85F7-EFB8CEDDB4FE}" srcOrd="2" destOrd="0" parTransId="{C70B66E9-B217-46CC-AAF7-CD68CE616F7D}" sibTransId="{86BFB0BD-D3D1-44D0-A813-4920F4307EEC}"/>
    <dgm:cxn modelId="{36A7830B-133C-415A-9328-6495D85096D7}" srcId="{74C59179-44E4-4DB3-84B8-D052A04C9910}" destId="{A8C53CF5-BDDD-4AA3-8212-3299C14F984E}" srcOrd="1" destOrd="0" parTransId="{71A22DFB-4C29-4636-8196-21F68EBABDE0}" sibTransId="{109EFA2D-7C44-4A1F-8F96-24FD3C85ABEB}"/>
    <dgm:cxn modelId="{FF1CFB45-B883-4B3C-8496-E1C29476E70C}" srcId="{74C59179-44E4-4DB3-84B8-D052A04C9910}" destId="{0196EB37-CA95-4CCF-BC6D-40C68219B766}" srcOrd="0" destOrd="0" parTransId="{D9137A62-88B5-466B-A720-255EB40BE657}" sibTransId="{0E25A736-A3BB-4782-8F02-9014336ED4C2}"/>
    <dgm:cxn modelId="{AAA1FC0A-565E-41BA-AD99-4738C847C2AE}" type="presOf" srcId="{B4A3860F-EDFB-49DD-AA68-F2C4EB066996}" destId="{B8135F6E-392B-41CA-96E9-5E4AE37B26D9}" srcOrd="0" destOrd="1" presId="urn:diagrams.loki3.com/BracketList+Icon"/>
    <dgm:cxn modelId="{C03BAE92-DA0A-4BFF-91FA-EF3A49AA81D9}" type="presOf" srcId="{F5FB2778-F99F-4579-977B-2438CD737C8B}" destId="{2D4C3BE1-2FB2-402B-92E4-D9C32DF395DF}" srcOrd="0" destOrd="0" presId="urn:diagrams.loki3.com/BracketList+Icon"/>
    <dgm:cxn modelId="{0399FAE7-81F1-48F5-AD08-BDDF5852B92D}" type="presOf" srcId="{74C59179-44E4-4DB3-84B8-D052A04C9910}" destId="{FDD35288-3A8A-46DE-8DC7-68E1943E41ED}" srcOrd="0" destOrd="0" presId="urn:diagrams.loki3.com/BracketList+Icon"/>
    <dgm:cxn modelId="{599C2C7C-E393-4EAD-ADA4-0A12ECFC2E0E}" type="presOf" srcId="{4EF1E3FC-13E7-4BDD-85F7-EFB8CEDDB4FE}" destId="{DBD3336B-8B86-4073-ABC5-22E7E81400B9}" srcOrd="0" destOrd="0" presId="urn:diagrams.loki3.com/BracketList+Icon"/>
    <dgm:cxn modelId="{0022F041-B610-46BC-994F-AAEDBF680AEA}" type="presParOf" srcId="{FDD35288-3A8A-46DE-8DC7-68E1943E41ED}" destId="{2284A9C5-DD04-46B6-8BD5-E229B4CB7C02}" srcOrd="0" destOrd="0" presId="urn:diagrams.loki3.com/BracketList+Icon"/>
    <dgm:cxn modelId="{7A0E7007-9D40-4A87-82E0-A3F3F1154EFE}" type="presParOf" srcId="{2284A9C5-DD04-46B6-8BD5-E229B4CB7C02}" destId="{3A585B5B-0447-483D-89E0-AC6C1BE99165}" srcOrd="0" destOrd="0" presId="urn:diagrams.loki3.com/BracketList+Icon"/>
    <dgm:cxn modelId="{C9A809B5-4A13-4542-9F0E-E64191B6F759}" type="presParOf" srcId="{2284A9C5-DD04-46B6-8BD5-E229B4CB7C02}" destId="{65BC9298-8027-4023-9DAB-3708739A93DA}" srcOrd="1" destOrd="0" presId="urn:diagrams.loki3.com/BracketList+Icon"/>
    <dgm:cxn modelId="{6DC80059-7EB3-4229-ADC4-DDC33E692595}" type="presParOf" srcId="{2284A9C5-DD04-46B6-8BD5-E229B4CB7C02}" destId="{098D064F-FF50-4858-B622-1D4F768C3356}" srcOrd="2" destOrd="0" presId="urn:diagrams.loki3.com/BracketList+Icon"/>
    <dgm:cxn modelId="{AD00E86E-D41C-444E-9117-8E9299E5A2AB}" type="presParOf" srcId="{2284A9C5-DD04-46B6-8BD5-E229B4CB7C02}" destId="{2B61C8FA-97E2-4405-9EBF-417FD69C75BE}" srcOrd="3" destOrd="0" presId="urn:diagrams.loki3.com/BracketList+Icon"/>
    <dgm:cxn modelId="{F41E2E54-DE97-4EC5-81C7-5AC4ABC2FC88}" type="presParOf" srcId="{FDD35288-3A8A-46DE-8DC7-68E1943E41ED}" destId="{4B0FA47A-1D87-428F-BD87-7D7A7C2765D8}" srcOrd="1" destOrd="0" presId="urn:diagrams.loki3.com/BracketList+Icon"/>
    <dgm:cxn modelId="{FEE8F6C8-6026-4D16-8B57-96A6C2C76BD1}" type="presParOf" srcId="{FDD35288-3A8A-46DE-8DC7-68E1943E41ED}" destId="{EB2020E5-8191-4BB7-99D9-B3176C423BAC}" srcOrd="2" destOrd="0" presId="urn:diagrams.loki3.com/BracketList+Icon"/>
    <dgm:cxn modelId="{66A2C461-DAF0-4B7C-86B8-9E34867627DF}" type="presParOf" srcId="{EB2020E5-8191-4BB7-99D9-B3176C423BAC}" destId="{54415699-4914-4EC5-A5A2-A4C72BEFBE6C}" srcOrd="0" destOrd="0" presId="urn:diagrams.loki3.com/BracketList+Icon"/>
    <dgm:cxn modelId="{EF84AEE9-D051-4AEE-AAFC-804F83FE4A18}" type="presParOf" srcId="{EB2020E5-8191-4BB7-99D9-B3176C423BAC}" destId="{6209CA45-8C2A-4148-BB85-5D7A3CB04510}" srcOrd="1" destOrd="0" presId="urn:diagrams.loki3.com/BracketList+Icon"/>
    <dgm:cxn modelId="{710CA60F-8943-49D9-91FB-2EE36F3466FF}" type="presParOf" srcId="{EB2020E5-8191-4BB7-99D9-B3176C423BAC}" destId="{76633809-099A-442F-A7DE-00A8FAE5972A}" srcOrd="2" destOrd="0" presId="urn:diagrams.loki3.com/BracketList+Icon"/>
    <dgm:cxn modelId="{67EF27EA-E3A7-4EF4-A9DF-54404DA0B27C}" type="presParOf" srcId="{EB2020E5-8191-4BB7-99D9-B3176C423BAC}" destId="{A4E0B4DA-9664-406E-B2C4-7A87D46B00A4}" srcOrd="3" destOrd="0" presId="urn:diagrams.loki3.com/BracketList+Icon"/>
    <dgm:cxn modelId="{035282FD-8BB9-41D1-8807-AD0EF81DBDD4}" type="presParOf" srcId="{FDD35288-3A8A-46DE-8DC7-68E1943E41ED}" destId="{DFB4723F-E331-41C5-A383-E92A4EBD0074}" srcOrd="3" destOrd="0" presId="urn:diagrams.loki3.com/BracketList+Icon"/>
    <dgm:cxn modelId="{8A299560-2ECE-4C95-84C2-D873936736A3}" type="presParOf" srcId="{FDD35288-3A8A-46DE-8DC7-68E1943E41ED}" destId="{D46C4495-BA3E-4B71-B7E6-B0FE86743AEF}" srcOrd="4" destOrd="0" presId="urn:diagrams.loki3.com/BracketList+Icon"/>
    <dgm:cxn modelId="{EF822360-E01A-46BF-A10E-CABD3D243F8F}" type="presParOf" srcId="{D46C4495-BA3E-4B71-B7E6-B0FE86743AEF}" destId="{DBD3336B-8B86-4073-ABC5-22E7E81400B9}" srcOrd="0" destOrd="0" presId="urn:diagrams.loki3.com/BracketList+Icon"/>
    <dgm:cxn modelId="{97A55F2F-08C5-46AB-A7C5-971BF274DA00}" type="presParOf" srcId="{D46C4495-BA3E-4B71-B7E6-B0FE86743AEF}" destId="{148EC0FB-0CAE-40D5-9A01-89F7CFE4FFFD}" srcOrd="1" destOrd="0" presId="urn:diagrams.loki3.com/BracketList+Icon"/>
    <dgm:cxn modelId="{BB1C1EA4-2081-4799-841C-31CA24E3C8EE}" type="presParOf" srcId="{D46C4495-BA3E-4B71-B7E6-B0FE86743AEF}" destId="{FC14BAD6-C654-4291-A8B5-E27D56BFC14D}" srcOrd="2" destOrd="0" presId="urn:diagrams.loki3.com/BracketList+Icon"/>
    <dgm:cxn modelId="{9EC040B9-2061-44C6-A6FE-4DC3F6C8BF00}" type="presParOf" srcId="{D46C4495-BA3E-4B71-B7E6-B0FE86743AEF}" destId="{B8135F6E-392B-41CA-96E9-5E4AE37B26D9}" srcOrd="3" destOrd="0" presId="urn:diagrams.loki3.com/BracketList+Icon"/>
    <dgm:cxn modelId="{A8E3728A-C232-43F0-82C8-7051666AF48A}" type="presParOf" srcId="{FDD35288-3A8A-46DE-8DC7-68E1943E41ED}" destId="{63DAF83A-79CD-4B6B-B327-3DFAD09F88E5}" srcOrd="5" destOrd="0" presId="urn:diagrams.loki3.com/BracketList+Icon"/>
    <dgm:cxn modelId="{11A95F45-B0BD-422A-BEE3-4F92980EECCA}" type="presParOf" srcId="{FDD35288-3A8A-46DE-8DC7-68E1943E41ED}" destId="{88CAB4BE-2B6E-454D-9E30-E119A131D4BE}" srcOrd="6" destOrd="0" presId="urn:diagrams.loki3.com/BracketList+Icon"/>
    <dgm:cxn modelId="{3A7E6BA9-C94C-40B9-8BBA-CFF679A63182}" type="presParOf" srcId="{88CAB4BE-2B6E-454D-9E30-E119A131D4BE}" destId="{2D4C3BE1-2FB2-402B-92E4-D9C32DF395DF}" srcOrd="0" destOrd="0" presId="urn:diagrams.loki3.com/BracketList+Icon"/>
    <dgm:cxn modelId="{F3E50E5D-2CFE-47B6-96B8-DC64AC9A0365}" type="presParOf" srcId="{88CAB4BE-2B6E-454D-9E30-E119A131D4BE}" destId="{76FEBCA7-7901-4BEB-BE0E-25C7DD23BAA4}" srcOrd="1" destOrd="0" presId="urn:diagrams.loki3.com/BracketList+Icon"/>
    <dgm:cxn modelId="{2DF1BB32-6EF5-4404-9732-E5BB713850EC}" type="presParOf" srcId="{88CAB4BE-2B6E-454D-9E30-E119A131D4BE}" destId="{BE75F7ED-5603-438A-B950-A44C40B66E15}" srcOrd="2" destOrd="0" presId="urn:diagrams.loki3.com/BracketList+Icon"/>
    <dgm:cxn modelId="{9BF63C74-F6B7-422C-A135-554302DBA447}" type="presParOf" srcId="{88CAB4BE-2B6E-454D-9E30-E119A131D4BE}" destId="{48FEA5E6-2AF5-4157-B34F-9E955586E266}" srcOrd="3" destOrd="0" presId="urn:diagrams.loki3.com/Bracket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A5215-234B-4768-914A-FB0A2E53CFB1}" type="doc">
      <dgm:prSet loTypeId="urn:microsoft.com/office/officeart/2005/8/layout/arrow2" loCatId="process" qsTypeId="urn:microsoft.com/office/officeart/2005/8/quickstyle/simple1" qsCatId="simple" csTypeId="urn:microsoft.com/office/officeart/2005/8/colors/accent6_3" csCatId="accent6" phldr="1"/>
      <dgm:spPr/>
      <dgm:t>
        <a:bodyPr/>
        <a:lstStyle/>
        <a:p>
          <a:endParaRPr lang="en-US"/>
        </a:p>
      </dgm:t>
    </dgm:pt>
    <dgm:pt modelId="{B208FB79-3EF4-48C4-893A-71270755CFB9}">
      <dgm:prSet phldrT="[Text]" custT="1"/>
      <dgm:spPr/>
      <dgm:t>
        <a:bodyPr/>
        <a:lstStyle/>
        <a:p>
          <a:r>
            <a:rPr lang="en-ZA" sz="1000" dirty="0" smtClean="0">
              <a:latin typeface="Century Gothic" panose="020B0502020202020204" pitchFamily="34" charset="0"/>
              <a:ea typeface="Calibri" panose="020F0502020204030204" pitchFamily="34" charset="0"/>
              <a:cs typeface="Arial" panose="020B0604020202020204" pitchFamily="34" charset="0"/>
            </a:rPr>
            <a:t>Upon receipt of the notification from the National Assembly or relevant Premier of a Province by the President, the Presidency directs the matter to the Minister for Public Service and Administration to support the President administratively in the appointment of a Commissioner. </a:t>
          </a:r>
          <a:endParaRPr lang="en-US" sz="1000" dirty="0">
            <a:latin typeface="Century Gothic" panose="020B0502020202020204" pitchFamily="34" charset="0"/>
          </a:endParaRPr>
        </a:p>
      </dgm:t>
    </dgm:pt>
    <dgm:pt modelId="{E00852F5-0AC9-4DEC-A880-241EBAFB3ECE}" type="parTrans" cxnId="{8184EF0B-4339-4172-BB41-3B63C9639373}">
      <dgm:prSet/>
      <dgm:spPr/>
      <dgm:t>
        <a:bodyPr/>
        <a:lstStyle/>
        <a:p>
          <a:endParaRPr lang="en-US"/>
        </a:p>
      </dgm:t>
    </dgm:pt>
    <dgm:pt modelId="{71B00616-11F6-404E-9BA2-F6A1B4C131FE}" type="sibTrans" cxnId="{8184EF0B-4339-4172-BB41-3B63C9639373}">
      <dgm:prSet/>
      <dgm:spPr/>
      <dgm:t>
        <a:bodyPr/>
        <a:lstStyle/>
        <a:p>
          <a:endParaRPr lang="en-US"/>
        </a:p>
      </dgm:t>
    </dgm:pt>
    <dgm:pt modelId="{0D78579E-C267-407E-A24E-BFF5C86147CB}">
      <dgm:prSet phldrT="[Text]" custT="1"/>
      <dgm:spPr/>
      <dgm:t>
        <a:bodyPr/>
        <a:lstStyle/>
        <a:p>
          <a:r>
            <a:rPr lang="en-ZA" sz="1000" dirty="0" smtClean="0">
              <a:latin typeface="Century Gothic" panose="020B0502020202020204" pitchFamily="34" charset="0"/>
              <a:ea typeface="Calibri" panose="020F0502020204030204" pitchFamily="34" charset="0"/>
              <a:cs typeface="Arial" panose="020B0604020202020204" pitchFamily="34" charset="0"/>
            </a:rPr>
            <a:t>The Department of Public Service and Administration engages with the Office of the PSC to obtain written confirmation from the Chairperson of the PSC whether or not the candidate was previously employed as a Commissioner.</a:t>
          </a:r>
          <a:endParaRPr lang="en-US" sz="1000" dirty="0">
            <a:latin typeface="Century Gothic" panose="020B0502020202020204" pitchFamily="34" charset="0"/>
          </a:endParaRPr>
        </a:p>
      </dgm:t>
    </dgm:pt>
    <dgm:pt modelId="{CADB4FA8-D5CB-4A5B-BCD5-13F2181F4EBC}" type="parTrans" cxnId="{263C8DCB-B173-4BEA-8038-50C908CE10BA}">
      <dgm:prSet/>
      <dgm:spPr/>
      <dgm:t>
        <a:bodyPr/>
        <a:lstStyle/>
        <a:p>
          <a:endParaRPr lang="en-US"/>
        </a:p>
      </dgm:t>
    </dgm:pt>
    <dgm:pt modelId="{9E63E697-AF93-4FCB-8DB4-2564C427333A}" type="sibTrans" cxnId="{263C8DCB-B173-4BEA-8038-50C908CE10BA}">
      <dgm:prSet/>
      <dgm:spPr/>
      <dgm:t>
        <a:bodyPr/>
        <a:lstStyle/>
        <a:p>
          <a:endParaRPr lang="en-US"/>
        </a:p>
      </dgm:t>
    </dgm:pt>
    <dgm:pt modelId="{04C7783E-A3CE-45CA-B181-E9F141E7CE5E}">
      <dgm:prSet phldrT="[Text]" custT="1"/>
      <dgm:spPr/>
      <dgm:t>
        <a:bodyPr/>
        <a:lstStyle/>
        <a:p>
          <a:r>
            <a:rPr lang="en-ZA" sz="1000" dirty="0" smtClean="0">
              <a:latin typeface="Century Gothic" panose="020B0502020202020204" pitchFamily="34" charset="0"/>
              <a:ea typeface="Calibri" panose="020F0502020204030204" pitchFamily="34" charset="0"/>
              <a:cs typeface="Arial" panose="020B0604020202020204" pitchFamily="34" charset="0"/>
            </a:rPr>
            <a:t>The Ministry for Public Service and Administration submits the relevant appointment documentation to the Presidency, and the President subsequently issues a President’s Minute appointing a Commissioner for a period of five years. No effective date is reflected on the President’s Minute.</a:t>
          </a:r>
          <a:endParaRPr lang="en-US" sz="1000" dirty="0">
            <a:latin typeface="Century Gothic" panose="020B0502020202020204" pitchFamily="34" charset="0"/>
          </a:endParaRPr>
        </a:p>
      </dgm:t>
    </dgm:pt>
    <dgm:pt modelId="{810B022E-D967-4165-8344-D29069F9C105}" type="parTrans" cxnId="{B071F6F4-C658-4270-8ED6-0A33C948D033}">
      <dgm:prSet/>
      <dgm:spPr/>
      <dgm:t>
        <a:bodyPr/>
        <a:lstStyle/>
        <a:p>
          <a:endParaRPr lang="en-US"/>
        </a:p>
      </dgm:t>
    </dgm:pt>
    <dgm:pt modelId="{17147CFF-7B57-4A82-BF39-6BA835B62D70}" type="sibTrans" cxnId="{B071F6F4-C658-4270-8ED6-0A33C948D033}">
      <dgm:prSet/>
      <dgm:spPr/>
      <dgm:t>
        <a:bodyPr/>
        <a:lstStyle/>
        <a:p>
          <a:endParaRPr lang="en-US"/>
        </a:p>
      </dgm:t>
    </dgm:pt>
    <dgm:pt modelId="{E6BD9276-399E-4CBC-9DCE-D23F05D58D71}">
      <dgm:prSet/>
      <dgm:spPr/>
      <dgm:t>
        <a:bodyPr/>
        <a:lstStyle/>
        <a:p>
          <a:endParaRPr lang="en-ZA" dirty="0">
            <a:latin typeface="Arial" panose="020B0604020202020204" pitchFamily="34" charset="0"/>
            <a:ea typeface="Calibri" panose="020F0502020204030204" pitchFamily="34" charset="0"/>
            <a:cs typeface="Times New Roman" panose="02020603050405020304" pitchFamily="18" charset="0"/>
          </a:endParaRPr>
        </a:p>
      </dgm:t>
    </dgm:pt>
    <dgm:pt modelId="{E096590F-DBB8-4F8B-8510-05E86187E105}" type="parTrans" cxnId="{3180B117-EE5A-4D03-9DFB-835735E4006E}">
      <dgm:prSet/>
      <dgm:spPr/>
      <dgm:t>
        <a:bodyPr/>
        <a:lstStyle/>
        <a:p>
          <a:endParaRPr lang="en-US"/>
        </a:p>
      </dgm:t>
    </dgm:pt>
    <dgm:pt modelId="{DB06A83F-8157-4C99-93D3-A1BEF5283DEC}" type="sibTrans" cxnId="{3180B117-EE5A-4D03-9DFB-835735E4006E}">
      <dgm:prSet/>
      <dgm:spPr/>
      <dgm:t>
        <a:bodyPr/>
        <a:lstStyle/>
        <a:p>
          <a:endParaRPr lang="en-US"/>
        </a:p>
      </dgm:t>
    </dgm:pt>
    <dgm:pt modelId="{E8F15623-429E-40AD-92B8-669C8AA7D111}">
      <dgm:prSet/>
      <dgm:spPr/>
      <dgm:t>
        <a:bodyPr/>
        <a:lstStyle/>
        <a:p>
          <a:r>
            <a:rPr lang="en-ZA" dirty="0" smtClean="0">
              <a:latin typeface="Arial" panose="020B0604020202020204" pitchFamily="34" charset="0"/>
              <a:ea typeface="Calibri" panose="020F0502020204030204" pitchFamily="34" charset="0"/>
              <a:cs typeface="Arial" panose="020B0604020202020204" pitchFamily="34" charset="0"/>
            </a:rPr>
            <a:t> </a:t>
          </a:r>
          <a:endParaRPr lang="en-ZA" dirty="0">
            <a:latin typeface="Arial" panose="020B0604020202020204" pitchFamily="34" charset="0"/>
            <a:ea typeface="Calibri" panose="020F0502020204030204" pitchFamily="34" charset="0"/>
            <a:cs typeface="Times New Roman" panose="02020603050405020304" pitchFamily="18" charset="0"/>
          </a:endParaRPr>
        </a:p>
      </dgm:t>
    </dgm:pt>
    <dgm:pt modelId="{16FD87FD-1518-4AE2-A05F-BDA4D9F01A60}" type="parTrans" cxnId="{685F56F5-AD28-4359-AD38-E005A5471AE0}">
      <dgm:prSet/>
      <dgm:spPr/>
      <dgm:t>
        <a:bodyPr/>
        <a:lstStyle/>
        <a:p>
          <a:endParaRPr lang="en-US"/>
        </a:p>
      </dgm:t>
    </dgm:pt>
    <dgm:pt modelId="{C773619A-B5DC-4E36-B713-65113AC17990}" type="sibTrans" cxnId="{685F56F5-AD28-4359-AD38-E005A5471AE0}">
      <dgm:prSet/>
      <dgm:spPr/>
      <dgm:t>
        <a:bodyPr/>
        <a:lstStyle/>
        <a:p>
          <a:endParaRPr lang="en-US"/>
        </a:p>
      </dgm:t>
    </dgm:pt>
    <dgm:pt modelId="{818416D4-3303-437E-9762-22405AFF8B10}" type="pres">
      <dgm:prSet presAssocID="{C55A5215-234B-4768-914A-FB0A2E53CFB1}" presName="arrowDiagram" presStyleCnt="0">
        <dgm:presLayoutVars>
          <dgm:chMax val="5"/>
          <dgm:dir/>
          <dgm:resizeHandles val="exact"/>
        </dgm:presLayoutVars>
      </dgm:prSet>
      <dgm:spPr/>
      <dgm:t>
        <a:bodyPr/>
        <a:lstStyle/>
        <a:p>
          <a:endParaRPr lang="en-US"/>
        </a:p>
      </dgm:t>
    </dgm:pt>
    <dgm:pt modelId="{6550BE87-1703-491A-85CE-191B2C3198CE}" type="pres">
      <dgm:prSet presAssocID="{C55A5215-234B-4768-914A-FB0A2E53CFB1}" presName="arrow" presStyleLbl="bgShp" presStyleIdx="0" presStyleCnt="1" custScaleX="142233" custLinFactNeighborX="-4395" custLinFactNeighborY="-14133"/>
      <dgm:spPr/>
    </dgm:pt>
    <dgm:pt modelId="{3E38C8CE-962A-4288-95C2-3C3D3BE63A84}" type="pres">
      <dgm:prSet presAssocID="{C55A5215-234B-4768-914A-FB0A2E53CFB1}" presName="arrowDiagram5" presStyleCnt="0"/>
      <dgm:spPr/>
    </dgm:pt>
    <dgm:pt modelId="{634F1014-93B2-47BD-B1C7-D98DE1DBAE31}" type="pres">
      <dgm:prSet presAssocID="{B208FB79-3EF4-48C4-893A-71270755CFB9}" presName="bullet5a" presStyleLbl="node1" presStyleIdx="0" presStyleCnt="5" custLinFactX="-226292" custLinFactY="-44829" custLinFactNeighborX="-300000" custLinFactNeighborY="-100000"/>
      <dgm:spPr/>
    </dgm:pt>
    <dgm:pt modelId="{B379C0AB-29A8-46B6-8F2A-3C603CB9CC49}" type="pres">
      <dgm:prSet presAssocID="{B208FB79-3EF4-48C4-893A-71270755CFB9}" presName="textBox5a" presStyleLbl="revTx" presStyleIdx="0" presStyleCnt="5" custScaleX="200568" custScaleY="44664" custLinFactNeighborX="-88132" custLinFactNeighborY="-40199">
        <dgm:presLayoutVars>
          <dgm:bulletEnabled val="1"/>
        </dgm:presLayoutVars>
      </dgm:prSet>
      <dgm:spPr/>
      <dgm:t>
        <a:bodyPr/>
        <a:lstStyle/>
        <a:p>
          <a:endParaRPr lang="en-US"/>
        </a:p>
      </dgm:t>
    </dgm:pt>
    <dgm:pt modelId="{563C4961-F571-498C-90EA-BE3C7248FD1A}" type="pres">
      <dgm:prSet presAssocID="{0D78579E-C267-407E-A24E-BFF5C86147CB}" presName="bullet5b" presStyleLbl="node1" presStyleIdx="1" presStyleCnt="5"/>
      <dgm:spPr/>
    </dgm:pt>
    <dgm:pt modelId="{595142B9-3250-497E-9469-3D132664300C}" type="pres">
      <dgm:prSet presAssocID="{0D78579E-C267-407E-A24E-BFF5C86147CB}" presName="textBox5b" presStyleLbl="revTx" presStyleIdx="1" presStyleCnt="5" custScaleY="72588" custLinFactNeighborX="3874" custLinFactNeighborY="-25785">
        <dgm:presLayoutVars>
          <dgm:bulletEnabled val="1"/>
        </dgm:presLayoutVars>
      </dgm:prSet>
      <dgm:spPr/>
      <dgm:t>
        <a:bodyPr/>
        <a:lstStyle/>
        <a:p>
          <a:endParaRPr lang="en-US"/>
        </a:p>
      </dgm:t>
    </dgm:pt>
    <dgm:pt modelId="{99F69838-C5DB-441E-AAC6-7733021DA177}" type="pres">
      <dgm:prSet presAssocID="{04C7783E-A3CE-45CA-B181-E9F141E7CE5E}" presName="bullet5c" presStyleLbl="node1" presStyleIdx="2" presStyleCnt="5"/>
      <dgm:spPr/>
    </dgm:pt>
    <dgm:pt modelId="{1A53B625-77E7-4CB2-95F0-926E64471775}" type="pres">
      <dgm:prSet presAssocID="{04C7783E-A3CE-45CA-B181-E9F141E7CE5E}" presName="textBox5c" presStyleLbl="revTx" presStyleIdx="2" presStyleCnt="5">
        <dgm:presLayoutVars>
          <dgm:bulletEnabled val="1"/>
        </dgm:presLayoutVars>
      </dgm:prSet>
      <dgm:spPr/>
      <dgm:t>
        <a:bodyPr/>
        <a:lstStyle/>
        <a:p>
          <a:endParaRPr lang="en-US"/>
        </a:p>
      </dgm:t>
    </dgm:pt>
    <dgm:pt modelId="{1F58359F-E675-4626-B5DA-03ADF2CCDEFD}" type="pres">
      <dgm:prSet presAssocID="{E6BD9276-399E-4CBC-9DCE-D23F05D58D71}" presName="bullet5d" presStyleLbl="node1" presStyleIdx="3" presStyleCnt="5" custLinFactX="100000" custLinFactNeighborX="126029" custLinFactNeighborY="-19282"/>
      <dgm:spPr/>
    </dgm:pt>
    <dgm:pt modelId="{91C73F81-4D56-4A34-952A-8408F3B301C0}" type="pres">
      <dgm:prSet presAssocID="{E6BD9276-399E-4CBC-9DCE-D23F05D58D71}" presName="textBox5d" presStyleLbl="revTx" presStyleIdx="3" presStyleCnt="5">
        <dgm:presLayoutVars>
          <dgm:bulletEnabled val="1"/>
        </dgm:presLayoutVars>
      </dgm:prSet>
      <dgm:spPr/>
      <dgm:t>
        <a:bodyPr/>
        <a:lstStyle/>
        <a:p>
          <a:endParaRPr lang="en-US"/>
        </a:p>
      </dgm:t>
    </dgm:pt>
    <dgm:pt modelId="{742A5A2E-07FA-4674-A745-1CE95075FAD2}" type="pres">
      <dgm:prSet presAssocID="{E8F15623-429E-40AD-92B8-669C8AA7D111}" presName="bullet5e" presStyleLbl="node1" presStyleIdx="4" presStyleCnt="5" custLinFactX="100000" custLinFactNeighborX="138828" custLinFactNeighborY="-38673"/>
      <dgm:spPr/>
    </dgm:pt>
    <dgm:pt modelId="{224CC0E0-27E6-4B7D-B3B4-7A889E4CAC40}" type="pres">
      <dgm:prSet presAssocID="{E8F15623-429E-40AD-92B8-669C8AA7D111}" presName="textBox5e" presStyleLbl="revTx" presStyleIdx="4" presStyleCnt="5">
        <dgm:presLayoutVars>
          <dgm:bulletEnabled val="1"/>
        </dgm:presLayoutVars>
      </dgm:prSet>
      <dgm:spPr/>
      <dgm:t>
        <a:bodyPr/>
        <a:lstStyle/>
        <a:p>
          <a:endParaRPr lang="en-US"/>
        </a:p>
      </dgm:t>
    </dgm:pt>
  </dgm:ptLst>
  <dgm:cxnLst>
    <dgm:cxn modelId="{685F56F5-AD28-4359-AD38-E005A5471AE0}" srcId="{C55A5215-234B-4768-914A-FB0A2E53CFB1}" destId="{E8F15623-429E-40AD-92B8-669C8AA7D111}" srcOrd="4" destOrd="0" parTransId="{16FD87FD-1518-4AE2-A05F-BDA4D9F01A60}" sibTransId="{C773619A-B5DC-4E36-B713-65113AC17990}"/>
    <dgm:cxn modelId="{263C8DCB-B173-4BEA-8038-50C908CE10BA}" srcId="{C55A5215-234B-4768-914A-FB0A2E53CFB1}" destId="{0D78579E-C267-407E-A24E-BFF5C86147CB}" srcOrd="1" destOrd="0" parTransId="{CADB4FA8-D5CB-4A5B-BCD5-13F2181F4EBC}" sibTransId="{9E63E697-AF93-4FCB-8DB4-2564C427333A}"/>
    <dgm:cxn modelId="{CA515A9E-9C5B-47EA-88AA-DF90A4602B49}" type="presOf" srcId="{B208FB79-3EF4-48C4-893A-71270755CFB9}" destId="{B379C0AB-29A8-46B6-8F2A-3C603CB9CC49}" srcOrd="0" destOrd="0" presId="urn:microsoft.com/office/officeart/2005/8/layout/arrow2"/>
    <dgm:cxn modelId="{14F14230-3B84-42B3-95C0-F29D6CD497B7}" type="presOf" srcId="{C55A5215-234B-4768-914A-FB0A2E53CFB1}" destId="{818416D4-3303-437E-9762-22405AFF8B10}" srcOrd="0" destOrd="0" presId="urn:microsoft.com/office/officeart/2005/8/layout/arrow2"/>
    <dgm:cxn modelId="{B071F6F4-C658-4270-8ED6-0A33C948D033}" srcId="{C55A5215-234B-4768-914A-FB0A2E53CFB1}" destId="{04C7783E-A3CE-45CA-B181-E9F141E7CE5E}" srcOrd="2" destOrd="0" parTransId="{810B022E-D967-4165-8344-D29069F9C105}" sibTransId="{17147CFF-7B57-4A82-BF39-6BA835B62D70}"/>
    <dgm:cxn modelId="{3180B117-EE5A-4D03-9DFB-835735E4006E}" srcId="{C55A5215-234B-4768-914A-FB0A2E53CFB1}" destId="{E6BD9276-399E-4CBC-9DCE-D23F05D58D71}" srcOrd="3" destOrd="0" parTransId="{E096590F-DBB8-4F8B-8510-05E86187E105}" sibTransId="{DB06A83F-8157-4C99-93D3-A1BEF5283DEC}"/>
    <dgm:cxn modelId="{63BEAD24-85D6-4894-A0A6-7B7D3A810108}" type="presOf" srcId="{E8F15623-429E-40AD-92B8-669C8AA7D111}" destId="{224CC0E0-27E6-4B7D-B3B4-7A889E4CAC40}" srcOrd="0" destOrd="0" presId="urn:microsoft.com/office/officeart/2005/8/layout/arrow2"/>
    <dgm:cxn modelId="{8184EF0B-4339-4172-BB41-3B63C9639373}" srcId="{C55A5215-234B-4768-914A-FB0A2E53CFB1}" destId="{B208FB79-3EF4-48C4-893A-71270755CFB9}" srcOrd="0" destOrd="0" parTransId="{E00852F5-0AC9-4DEC-A880-241EBAFB3ECE}" sibTransId="{71B00616-11F6-404E-9BA2-F6A1B4C131FE}"/>
    <dgm:cxn modelId="{ADD47D4E-698B-4C7D-A5B4-7D6F723FD8CC}" type="presOf" srcId="{0D78579E-C267-407E-A24E-BFF5C86147CB}" destId="{595142B9-3250-497E-9469-3D132664300C}" srcOrd="0" destOrd="0" presId="urn:microsoft.com/office/officeart/2005/8/layout/arrow2"/>
    <dgm:cxn modelId="{C7695C32-5724-4421-B8E1-B2E59CEEAFBB}" type="presOf" srcId="{04C7783E-A3CE-45CA-B181-E9F141E7CE5E}" destId="{1A53B625-77E7-4CB2-95F0-926E64471775}" srcOrd="0" destOrd="0" presId="urn:microsoft.com/office/officeart/2005/8/layout/arrow2"/>
    <dgm:cxn modelId="{C6A3BBA8-630C-4302-B25A-06250445B85D}" type="presOf" srcId="{E6BD9276-399E-4CBC-9DCE-D23F05D58D71}" destId="{91C73F81-4D56-4A34-952A-8408F3B301C0}" srcOrd="0" destOrd="0" presId="urn:microsoft.com/office/officeart/2005/8/layout/arrow2"/>
    <dgm:cxn modelId="{93B80FE1-B35D-4C25-ABFB-3399593F35D2}" type="presParOf" srcId="{818416D4-3303-437E-9762-22405AFF8B10}" destId="{6550BE87-1703-491A-85CE-191B2C3198CE}" srcOrd="0" destOrd="0" presId="urn:microsoft.com/office/officeart/2005/8/layout/arrow2"/>
    <dgm:cxn modelId="{5C25EC52-8525-4D4E-89FD-647B1D9D6878}" type="presParOf" srcId="{818416D4-3303-437E-9762-22405AFF8B10}" destId="{3E38C8CE-962A-4288-95C2-3C3D3BE63A84}" srcOrd="1" destOrd="0" presId="urn:microsoft.com/office/officeart/2005/8/layout/arrow2"/>
    <dgm:cxn modelId="{89C3CE09-AC42-4814-BD9D-A885310D563B}" type="presParOf" srcId="{3E38C8CE-962A-4288-95C2-3C3D3BE63A84}" destId="{634F1014-93B2-47BD-B1C7-D98DE1DBAE31}" srcOrd="0" destOrd="0" presId="urn:microsoft.com/office/officeart/2005/8/layout/arrow2"/>
    <dgm:cxn modelId="{5A68EA7D-DE29-4EDB-AFEB-4D8A930DF782}" type="presParOf" srcId="{3E38C8CE-962A-4288-95C2-3C3D3BE63A84}" destId="{B379C0AB-29A8-46B6-8F2A-3C603CB9CC49}" srcOrd="1" destOrd="0" presId="urn:microsoft.com/office/officeart/2005/8/layout/arrow2"/>
    <dgm:cxn modelId="{A26BBA30-F71C-4C7D-B95C-FD71272C398E}" type="presParOf" srcId="{3E38C8CE-962A-4288-95C2-3C3D3BE63A84}" destId="{563C4961-F571-498C-90EA-BE3C7248FD1A}" srcOrd="2" destOrd="0" presId="urn:microsoft.com/office/officeart/2005/8/layout/arrow2"/>
    <dgm:cxn modelId="{260FC33C-06A3-49B7-A688-98C6E0AEA100}" type="presParOf" srcId="{3E38C8CE-962A-4288-95C2-3C3D3BE63A84}" destId="{595142B9-3250-497E-9469-3D132664300C}" srcOrd="3" destOrd="0" presId="urn:microsoft.com/office/officeart/2005/8/layout/arrow2"/>
    <dgm:cxn modelId="{BB1ADB17-D5F0-4F01-B12F-566BF6EDFA56}" type="presParOf" srcId="{3E38C8CE-962A-4288-95C2-3C3D3BE63A84}" destId="{99F69838-C5DB-441E-AAC6-7733021DA177}" srcOrd="4" destOrd="0" presId="urn:microsoft.com/office/officeart/2005/8/layout/arrow2"/>
    <dgm:cxn modelId="{53ED51DD-39B7-428E-9D53-D89FD20AEC19}" type="presParOf" srcId="{3E38C8CE-962A-4288-95C2-3C3D3BE63A84}" destId="{1A53B625-77E7-4CB2-95F0-926E64471775}" srcOrd="5" destOrd="0" presId="urn:microsoft.com/office/officeart/2005/8/layout/arrow2"/>
    <dgm:cxn modelId="{DB4E50A1-C2A0-44AD-811A-A81029D61F8E}" type="presParOf" srcId="{3E38C8CE-962A-4288-95C2-3C3D3BE63A84}" destId="{1F58359F-E675-4626-B5DA-03ADF2CCDEFD}" srcOrd="6" destOrd="0" presId="urn:microsoft.com/office/officeart/2005/8/layout/arrow2"/>
    <dgm:cxn modelId="{9ED6C095-1833-4459-B09E-520357CF09ED}" type="presParOf" srcId="{3E38C8CE-962A-4288-95C2-3C3D3BE63A84}" destId="{91C73F81-4D56-4A34-952A-8408F3B301C0}" srcOrd="7" destOrd="0" presId="urn:microsoft.com/office/officeart/2005/8/layout/arrow2"/>
    <dgm:cxn modelId="{7EECBADD-CD3F-4BDD-AAB9-F56D057B120D}" type="presParOf" srcId="{3E38C8CE-962A-4288-95C2-3C3D3BE63A84}" destId="{742A5A2E-07FA-4674-A745-1CE95075FAD2}" srcOrd="8" destOrd="0" presId="urn:microsoft.com/office/officeart/2005/8/layout/arrow2"/>
    <dgm:cxn modelId="{D76C43AA-A0CC-4EEE-AAEE-D363072A7B58}" type="presParOf" srcId="{3E38C8CE-962A-4288-95C2-3C3D3BE63A84}" destId="{224CC0E0-27E6-4B7D-B3B4-7A889E4CAC40}"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88C1986-9A1C-4C36-A960-74731F5EEADE}" type="datetimeFigureOut">
              <a:rPr lang="en-US" smtClean="0"/>
              <a:pPr/>
              <a:t>8/12/2022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72CCCA-658A-4C4C-B3B1-EF12628A5E89}" type="slidenum">
              <a:rPr lang="en-US" smtClean="0"/>
              <a:pPr/>
              <a:t>‹#›</a:t>
            </a:fld>
            <a:endParaRPr lang="en-US"/>
          </a:p>
        </p:txBody>
      </p:sp>
    </p:spTree>
    <p:extLst>
      <p:ext uri="{BB962C8B-B14F-4D97-AF65-F5344CB8AC3E}">
        <p14:creationId xmlns:p14="http://schemas.microsoft.com/office/powerpoint/2010/main" xmlns="" val="207870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16</a:t>
            </a:fld>
            <a:endParaRPr lang="en-US"/>
          </a:p>
        </p:txBody>
      </p:sp>
    </p:spTree>
    <p:extLst>
      <p:ext uri="{BB962C8B-B14F-4D97-AF65-F5344CB8AC3E}">
        <p14:creationId xmlns:p14="http://schemas.microsoft.com/office/powerpoint/2010/main" xmlns="" val="286771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28</a:t>
            </a:fld>
            <a:endParaRPr lang="en-US"/>
          </a:p>
        </p:txBody>
      </p:sp>
    </p:spTree>
    <p:extLst>
      <p:ext uri="{BB962C8B-B14F-4D97-AF65-F5344CB8AC3E}">
        <p14:creationId xmlns:p14="http://schemas.microsoft.com/office/powerpoint/2010/main" xmlns="" val="142082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29</a:t>
            </a:fld>
            <a:endParaRPr lang="en-US"/>
          </a:p>
        </p:txBody>
      </p:sp>
    </p:spTree>
    <p:extLst>
      <p:ext uri="{BB962C8B-B14F-4D97-AF65-F5344CB8AC3E}">
        <p14:creationId xmlns:p14="http://schemas.microsoft.com/office/powerpoint/2010/main" xmlns="" val="333068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5A6F6-EAFB-4623-AC1D-B9E30A7D97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3272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31863">
              <a:defRPr sz="3200" b="1">
                <a:solidFill>
                  <a:schemeClr val="tx1"/>
                </a:solidFill>
                <a:latin typeface="Arial" panose="020B0604020202020204" pitchFamily="34" charset="0"/>
                <a:ea typeface="MS PGothic" panose="020B0600070205080204" pitchFamily="34" charset="-128"/>
              </a:defRPr>
            </a:lvl1pPr>
            <a:lvl2pPr marL="742950" indent="-285750" defTabSz="931863">
              <a:defRPr sz="3200" b="1">
                <a:solidFill>
                  <a:schemeClr val="tx1"/>
                </a:solidFill>
                <a:latin typeface="Arial" panose="020B0604020202020204" pitchFamily="34" charset="0"/>
                <a:ea typeface="MS PGothic" panose="020B0600070205080204" pitchFamily="34" charset="-128"/>
              </a:defRPr>
            </a:lvl2pPr>
            <a:lvl3pPr marL="1143000" indent="-228600" defTabSz="931863">
              <a:defRPr sz="3200" b="1">
                <a:solidFill>
                  <a:schemeClr val="tx1"/>
                </a:solidFill>
                <a:latin typeface="Arial" panose="020B0604020202020204" pitchFamily="34" charset="0"/>
                <a:ea typeface="MS PGothic" panose="020B0600070205080204" pitchFamily="34" charset="-128"/>
              </a:defRPr>
            </a:lvl3pPr>
            <a:lvl4pPr marL="1600200" indent="-228600" defTabSz="931863">
              <a:defRPr sz="3200" b="1">
                <a:solidFill>
                  <a:schemeClr val="tx1"/>
                </a:solidFill>
                <a:latin typeface="Arial" panose="020B0604020202020204" pitchFamily="34" charset="0"/>
                <a:ea typeface="MS PGothic" panose="020B0600070205080204" pitchFamily="34" charset="-128"/>
              </a:defRPr>
            </a:lvl4pPr>
            <a:lvl5pPr marL="2057400" indent="-228600" defTabSz="931863">
              <a:defRPr sz="3200" b="1">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8E2A49A3-FA25-44D6-84DD-5B12D5035984}" type="slidenum">
              <a:rPr kumimoji="0" lang="en-ZA"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27694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17</a:t>
            </a:fld>
            <a:endParaRPr lang="en-US"/>
          </a:p>
        </p:txBody>
      </p:sp>
    </p:spTree>
    <p:extLst>
      <p:ext uri="{BB962C8B-B14F-4D97-AF65-F5344CB8AC3E}">
        <p14:creationId xmlns:p14="http://schemas.microsoft.com/office/powerpoint/2010/main" xmlns="" val="54458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21</a:t>
            </a:fld>
            <a:endParaRPr lang="en-US"/>
          </a:p>
        </p:txBody>
      </p:sp>
    </p:spTree>
    <p:extLst>
      <p:ext uri="{BB962C8B-B14F-4D97-AF65-F5344CB8AC3E}">
        <p14:creationId xmlns:p14="http://schemas.microsoft.com/office/powerpoint/2010/main" xmlns="" val="376194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22</a:t>
            </a:fld>
            <a:endParaRPr lang="en-US"/>
          </a:p>
        </p:txBody>
      </p:sp>
    </p:spTree>
    <p:extLst>
      <p:ext uri="{BB962C8B-B14F-4D97-AF65-F5344CB8AC3E}">
        <p14:creationId xmlns:p14="http://schemas.microsoft.com/office/powerpoint/2010/main" xmlns="" val="260516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23</a:t>
            </a:fld>
            <a:endParaRPr lang="en-US"/>
          </a:p>
        </p:txBody>
      </p:sp>
    </p:spTree>
    <p:extLst>
      <p:ext uri="{BB962C8B-B14F-4D97-AF65-F5344CB8AC3E}">
        <p14:creationId xmlns:p14="http://schemas.microsoft.com/office/powerpoint/2010/main" xmlns="" val="93542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24</a:t>
            </a:fld>
            <a:endParaRPr lang="en-US"/>
          </a:p>
        </p:txBody>
      </p:sp>
    </p:spTree>
    <p:extLst>
      <p:ext uri="{BB962C8B-B14F-4D97-AF65-F5344CB8AC3E}">
        <p14:creationId xmlns:p14="http://schemas.microsoft.com/office/powerpoint/2010/main" xmlns="" val="90999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25</a:t>
            </a:fld>
            <a:endParaRPr lang="en-US"/>
          </a:p>
        </p:txBody>
      </p:sp>
    </p:spTree>
    <p:extLst>
      <p:ext uri="{BB962C8B-B14F-4D97-AF65-F5344CB8AC3E}">
        <p14:creationId xmlns:p14="http://schemas.microsoft.com/office/powerpoint/2010/main" xmlns="" val="2167774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26</a:t>
            </a:fld>
            <a:endParaRPr lang="en-US"/>
          </a:p>
        </p:txBody>
      </p:sp>
    </p:spTree>
    <p:extLst>
      <p:ext uri="{BB962C8B-B14F-4D97-AF65-F5344CB8AC3E}">
        <p14:creationId xmlns:p14="http://schemas.microsoft.com/office/powerpoint/2010/main" xmlns="" val="280661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2CCCA-658A-4C4C-B3B1-EF12628A5E89}" type="slidenum">
              <a:rPr lang="en-US" smtClean="0"/>
              <a:pPr/>
              <a:t>27</a:t>
            </a:fld>
            <a:endParaRPr lang="en-US"/>
          </a:p>
        </p:txBody>
      </p:sp>
    </p:spTree>
    <p:extLst>
      <p:ext uri="{BB962C8B-B14F-4D97-AF65-F5344CB8AC3E}">
        <p14:creationId xmlns:p14="http://schemas.microsoft.com/office/powerpoint/2010/main" xmlns="" val="267644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50551E8-7281-4400-AC09-F162F8459FAB}" type="datetime1">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14394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8C117A4-4B44-443B-B7A8-AE9CB9CA3A59}" type="datetime1">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5071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F278465-02D1-4B71-A98F-962991F84BC3}" type="datetime1">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28819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0A4B9-735D-4E17-AAC5-BB8146EADD84}" type="datetime1">
              <a:rPr lang="en-ZA" smtClean="0"/>
              <a:pPr/>
              <a:t>2022/08/12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2013955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FFF4A-61AF-497B-B23F-A8BF9C40B648}" type="datetime1">
              <a:rPr lang="en-ZA" smtClean="0"/>
              <a:pPr/>
              <a:t>2022/08/12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232133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30ACE-6EC8-49F9-9E86-750B41642DB7}" type="datetime1">
              <a:rPr lang="en-ZA" smtClean="0"/>
              <a:pPr/>
              <a:t>2022/08/12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25146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701D7-E3A3-47BE-A34F-24EAD1EA9C15}" type="datetime1">
              <a:rPr lang="en-ZA" smtClean="0"/>
              <a:pPr/>
              <a:t>2022/08/12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2840929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5B6FF-F131-4CD4-BB55-05B00F0931DE}" type="datetime1">
              <a:rPr lang="en-ZA" smtClean="0"/>
              <a:pPr/>
              <a:t>2022/08/12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83859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D1C4B-5F18-446E-99D4-9AC9D591FF51}" type="datetime1">
              <a:rPr lang="en-ZA" smtClean="0"/>
              <a:pPr/>
              <a:t>2022/08/12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923351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430D4-FF5F-4F30-BC31-E33A9F123251}" type="datetime1">
              <a:rPr lang="en-ZA" smtClean="0"/>
              <a:pPr/>
              <a:t>2022/08/12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61459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B764F-6578-4064-902C-E0F0EAA3D069}" type="datetime1">
              <a:rPr lang="en-ZA" smtClean="0"/>
              <a:pPr/>
              <a:t>2022/08/12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682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C89F5E-5E90-41FF-B88F-2796C47B8EF9}" type="datetime1">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1345964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1AC4F-01D4-4E05-8EEC-C7CA08C00AB2}" type="datetime1">
              <a:rPr lang="en-ZA" smtClean="0"/>
              <a:pPr/>
              <a:t>2022/08/12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34741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F74F6-27B7-4CE5-80FB-028B39AC9A73}" type="datetime1">
              <a:rPr lang="en-ZA" smtClean="0"/>
              <a:pPr/>
              <a:t>2022/08/12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3707852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93011-430D-49CF-AB92-6417B5804E02}" type="datetime1">
              <a:rPr lang="en-ZA" smtClean="0"/>
              <a:pPr/>
              <a:t>2022/08/12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2580477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321548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3657887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61292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2135915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3528443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1898377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109318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21B2D-01C9-45B7-A1A6-577FDD220238}" type="datetime1">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785668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282846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3607335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3277086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7C3573-E14E-4BB7-BA36-2FC579DAC110}" type="datetimeFigureOut">
              <a:rPr lang="en-ZA" smtClean="0"/>
              <a:pPr/>
              <a:t>2022/08/12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76174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1E9E028-2566-4C46-8CE4-78029EB7177E}" type="datetime1">
              <a:rPr lang="en-ZA" smtClean="0"/>
              <a:pPr/>
              <a:t>2022/08/12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7356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C0124CD-6B53-4C90-98DB-699F0A59B02F}" type="datetime1">
              <a:rPr lang="en-ZA" smtClean="0"/>
              <a:pPr/>
              <a:t>2022/08/12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899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3822F58-AA1C-469E-91A2-83AF75EAC38D}" type="datetime1">
              <a:rPr lang="en-ZA" smtClean="0"/>
              <a:pPr/>
              <a:t>2022/08/12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25442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EFB17-7ABF-4627-94DD-2A0A69712BAC}" type="datetime1">
              <a:rPr lang="en-ZA" smtClean="0"/>
              <a:pPr/>
              <a:t>2022/08/12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19264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B3497-522C-4185-98F5-8AF71A8A5769}" type="datetime1">
              <a:rPr lang="en-ZA" smtClean="0"/>
              <a:pPr/>
              <a:t>2022/08/12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235289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A8A91-CF7C-4494-9038-9879BAA53129}" type="datetime1">
              <a:rPr lang="en-ZA" smtClean="0"/>
              <a:pPr/>
              <a:t>2022/08/12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3308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13C28-495B-4441-91A4-0E6619291876}" type="datetime1">
              <a:rPr lang="en-ZA" smtClean="0"/>
              <a:pPr/>
              <a:t>2022/08/12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F3C70-3F06-4597-AE16-5F5EF8F327DE}" type="slidenum">
              <a:rPr lang="en-ZA" smtClean="0"/>
              <a:pPr/>
              <a:t>‹#›</a:t>
            </a:fld>
            <a:endParaRPr lang="en-ZA"/>
          </a:p>
        </p:txBody>
      </p:sp>
    </p:spTree>
    <p:extLst>
      <p:ext uri="{BB962C8B-B14F-4D97-AF65-F5344CB8AC3E}">
        <p14:creationId xmlns:p14="http://schemas.microsoft.com/office/powerpoint/2010/main" xmlns="" val="317658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B665D-25DA-49BF-9842-205D3D3AFABD}" type="datetime1">
              <a:rPr lang="en-ZA" smtClean="0"/>
              <a:pPr/>
              <a:t>2022/08/12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90D41-3C64-4E7B-8B79-51D67B05216A}" type="slidenum">
              <a:rPr lang="en-US" smtClean="0"/>
              <a:pPr/>
              <a:t>‹#›</a:t>
            </a:fld>
            <a:endParaRPr lang="en-US"/>
          </a:p>
        </p:txBody>
      </p:sp>
    </p:spTree>
    <p:extLst>
      <p:ext uri="{BB962C8B-B14F-4D97-AF65-F5344CB8AC3E}">
        <p14:creationId xmlns:p14="http://schemas.microsoft.com/office/powerpoint/2010/main" xmlns="" val="2224176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7C3573-E14E-4BB7-BA36-2FC579DAC110}" type="datetimeFigureOut">
              <a:rPr lang="en-ZA" smtClean="0"/>
              <a:pPr/>
              <a:t>2022/08/12</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8FFA3C-A086-4C55-8BE0-62C261849546}" type="slidenum">
              <a:rPr lang="en-ZA" smtClean="0"/>
              <a:pPr/>
              <a:t>‹#›</a:t>
            </a:fld>
            <a:endParaRPr lang="en-ZA"/>
          </a:p>
        </p:txBody>
      </p:sp>
    </p:spTree>
    <p:extLst>
      <p:ext uri="{BB962C8B-B14F-4D97-AF65-F5344CB8AC3E}">
        <p14:creationId xmlns:p14="http://schemas.microsoft.com/office/powerpoint/2010/main" xmlns="" val="4068190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80000" cy="6885000"/>
          </a:xfrm>
          <a:prstGeom prst="rect">
            <a:avLst/>
          </a:prstGeom>
        </p:spPr>
      </p:pic>
      <p:sp>
        <p:nvSpPr>
          <p:cNvPr id="6" name="TextBox 5"/>
          <p:cNvSpPr txBox="1"/>
          <p:nvPr/>
        </p:nvSpPr>
        <p:spPr>
          <a:xfrm>
            <a:off x="2339752" y="1916832"/>
            <a:ext cx="6696744" cy="1920526"/>
          </a:xfrm>
          <a:prstGeom prst="rect">
            <a:avLst/>
          </a:prstGeom>
          <a:noFill/>
        </p:spPr>
        <p:txBody>
          <a:bodyPr wrap="square" rtlCol="0">
            <a:spAutoFit/>
          </a:bodyPr>
          <a:lstStyle/>
          <a:p>
            <a:pPr algn="ctr">
              <a:lnSpc>
                <a:spcPct val="110000"/>
              </a:lnSpc>
              <a:spcBef>
                <a:spcPct val="0"/>
              </a:spcBef>
              <a:defRPr/>
            </a:pPr>
            <a:r>
              <a:rPr lang="en-US" sz="2800" b="1" dirty="0" smtClean="0">
                <a:latin typeface="Arial" panose="020B0604020202020204" pitchFamily="34" charset="0"/>
                <a:cs typeface="Arial" panose="020B0604020202020204" pitchFamily="34" charset="0"/>
              </a:rPr>
              <a:t>PUBLIC SERVICE COMMISSION </a:t>
            </a:r>
          </a:p>
          <a:p>
            <a:pPr algn="ctr">
              <a:lnSpc>
                <a:spcPct val="110000"/>
              </a:lnSpc>
              <a:spcBef>
                <a:spcPct val="0"/>
              </a:spcBef>
              <a:defRPr/>
            </a:pPr>
            <a:r>
              <a:rPr lang="en-US" sz="2000" b="1" dirty="0" smtClean="0">
                <a:latin typeface="Arial" panose="020B0604020202020204" pitchFamily="34" charset="0"/>
                <a:cs typeface="Arial" panose="020B0604020202020204" pitchFamily="34" charset="0"/>
              </a:rPr>
              <a:t>ENGAGEMENT WITH STANDING COMMITTEE ON THE PREMIER AND CONSTITUTIONAL MATTERS</a:t>
            </a:r>
          </a:p>
          <a:p>
            <a:pPr algn="ctr">
              <a:lnSpc>
                <a:spcPct val="110000"/>
              </a:lnSpc>
              <a:spcBef>
                <a:spcPct val="0"/>
              </a:spcBef>
              <a:defRPr/>
            </a:pPr>
            <a:endParaRPr lang="en-US" sz="2000" b="1" dirty="0">
              <a:latin typeface="Arial" panose="020B0604020202020204" pitchFamily="34" charset="0"/>
              <a:cs typeface="Arial" panose="020B0604020202020204" pitchFamily="34" charset="0"/>
            </a:endParaRPr>
          </a:p>
          <a:p>
            <a:pPr algn="ctr">
              <a:lnSpc>
                <a:spcPct val="110000"/>
              </a:lnSpc>
              <a:spcBef>
                <a:spcPct val="0"/>
              </a:spcBef>
              <a:defRPr/>
            </a:pPr>
            <a:r>
              <a:rPr lang="en-US" sz="2000" b="1" dirty="0" smtClean="0">
                <a:latin typeface="Arial" panose="020B0604020202020204" pitchFamily="34" charset="0"/>
                <a:cs typeface="Arial" panose="020B0604020202020204" pitchFamily="34" charset="0"/>
              </a:rPr>
              <a:t>12 AUGUST 2022</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1151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FINDINGS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10</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378565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PSC makes the following findings:</a:t>
            </a:r>
          </a:p>
          <a:p>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It </a:t>
            </a:r>
            <a:r>
              <a:rPr lang="en-US" sz="1200" dirty="0">
                <a:latin typeface="Arial" panose="020B0604020202020204" pitchFamily="34" charset="0"/>
                <a:cs typeface="Arial" panose="020B0604020202020204" pitchFamily="34" charset="0"/>
              </a:rPr>
              <a:t>is clear from the </a:t>
            </a:r>
            <a:r>
              <a:rPr lang="en-US" sz="1200" dirty="0" smtClean="0">
                <a:latin typeface="Arial" panose="020B0604020202020204" pitchFamily="34" charset="0"/>
                <a:cs typeface="Arial" panose="020B0604020202020204" pitchFamily="34" charset="0"/>
              </a:rPr>
              <a:t>admission </a:t>
            </a:r>
            <a:r>
              <a:rPr lang="en-US" sz="1200" dirty="0">
                <a:latin typeface="Arial" panose="020B0604020202020204" pitchFamily="34" charset="0"/>
                <a:cs typeface="Arial" panose="020B0604020202020204" pitchFamily="34" charset="0"/>
              </a:rPr>
              <a:t>documentation that Patient K was admitted to </a:t>
            </a:r>
            <a:r>
              <a:rPr lang="en-US" sz="1200" dirty="0" smtClean="0">
                <a:latin typeface="Arial" panose="020B0604020202020204" pitchFamily="34" charset="0"/>
                <a:cs typeface="Arial" panose="020B0604020202020204" pitchFamily="34" charset="0"/>
              </a:rPr>
              <a:t>Stellenbosch </a:t>
            </a:r>
            <a:r>
              <a:rPr lang="en-US" sz="1200" dirty="0">
                <a:latin typeface="Arial" panose="020B0604020202020204" pitchFamily="34" charset="0"/>
                <a:cs typeface="Arial" panose="020B0604020202020204" pitchFamily="34" charset="0"/>
              </a:rPr>
              <a:t>hospital on 18 September 2021 at 19h25. She was admitted as an involuntary patient under the Mental Health Care Act, 2002.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incident, from all accounts (staff on duty and doctors), took place on 23 September 2021. The nursing process notes on Patient K confirms that this was the date of the incident.</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PSC investigation concludes that Patient K and a 19-year-old male patient </a:t>
            </a:r>
            <a:r>
              <a:rPr lang="en-US" sz="1200" dirty="0" smtClean="0">
                <a:latin typeface="Arial" panose="020B0604020202020204" pitchFamily="34" charset="0"/>
                <a:cs typeface="Arial" panose="020B0604020202020204" pitchFamily="34" charset="0"/>
              </a:rPr>
              <a:t>were </a:t>
            </a:r>
            <a:r>
              <a:rPr lang="en-US" sz="1200" dirty="0">
                <a:latin typeface="Arial" panose="020B0604020202020204" pitchFamily="34" charset="0"/>
                <a:cs typeface="Arial" panose="020B0604020202020204" pitchFamily="34" charset="0"/>
              </a:rPr>
              <a:t>engaged in a sexual activity and </a:t>
            </a:r>
            <a:r>
              <a:rPr lang="en-US" sz="1200" dirty="0" smtClean="0">
                <a:latin typeface="Arial" panose="020B0604020202020204" pitchFamily="34" charset="0"/>
                <a:cs typeface="Arial" panose="020B0604020202020204" pitchFamily="34" charset="0"/>
              </a:rPr>
              <a:t>were </a:t>
            </a:r>
            <a:r>
              <a:rPr lang="en-US" sz="1200" dirty="0">
                <a:latin typeface="Arial" panose="020B0604020202020204" pitchFamily="34" charset="0"/>
                <a:cs typeface="Arial" panose="020B0604020202020204" pitchFamily="34" charset="0"/>
              </a:rPr>
              <a:t>discovered by nurse </a:t>
            </a:r>
            <a:r>
              <a:rPr lang="en-US" sz="1200" dirty="0" err="1">
                <a:latin typeface="Arial" panose="020B0604020202020204" pitchFamily="34" charset="0"/>
                <a:cs typeface="Arial" panose="020B0604020202020204" pitchFamily="34" charset="0"/>
              </a:rPr>
              <a:t>Mandlana</a:t>
            </a:r>
            <a:r>
              <a:rPr lang="en-US" sz="1200" dirty="0">
                <a:latin typeface="Arial" panose="020B0604020202020204" pitchFamily="34" charset="0"/>
                <a:cs typeface="Arial" panose="020B0604020202020204" pitchFamily="34" charset="0"/>
              </a:rPr>
              <a:t>. The exact nature of this transgression is a subject of a South African Police Service </a:t>
            </a:r>
            <a:r>
              <a:rPr lang="en-US" sz="1200" dirty="0" smtClean="0">
                <a:latin typeface="Arial" panose="020B0604020202020204" pitchFamily="34" charset="0"/>
                <a:cs typeface="Arial" panose="020B0604020202020204" pitchFamily="34" charset="0"/>
              </a:rPr>
              <a:t>investigation, which was subsequently concluded and no charges were filed.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allegation above clearly indicates that a crime has been committed. Based on the Criminal Law (sexual offenses and related matters) amendment act, No. 32 od 2007, Section 54. (2)(a) and (b</a:t>
            </a:r>
            <a:r>
              <a:rPr lang="en-US" sz="1200" dirty="0" smtClean="0">
                <a:latin typeface="Arial" panose="020B0604020202020204" pitchFamily="34" charset="0"/>
                <a:cs typeface="Arial" panose="020B0604020202020204" pitchFamily="34" charset="0"/>
              </a:rPr>
              <a:t>). The </a:t>
            </a:r>
            <a:r>
              <a:rPr lang="en-US" sz="1200" dirty="0">
                <a:latin typeface="Arial" panose="020B0604020202020204" pitchFamily="34" charset="0"/>
                <a:cs typeface="Arial" panose="020B0604020202020204" pitchFamily="34" charset="0"/>
              </a:rPr>
              <a:t>PSC </a:t>
            </a:r>
            <a:r>
              <a:rPr lang="en-US" sz="1200" dirty="0" smtClean="0">
                <a:latin typeface="Arial" panose="020B0604020202020204" pitchFamily="34" charset="0"/>
                <a:cs typeface="Arial" panose="020B0604020202020204" pitchFamily="34" charset="0"/>
              </a:rPr>
              <a:t>deferred </a:t>
            </a:r>
            <a:r>
              <a:rPr lang="en-US" sz="1200" dirty="0">
                <a:latin typeface="Arial" panose="020B0604020202020204" pitchFamily="34" charset="0"/>
                <a:cs typeface="Arial" panose="020B0604020202020204" pitchFamily="34" charset="0"/>
              </a:rPr>
              <a:t>the substance of this allegation to the SAPS investigation and the judicial processes in this regard.</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Alarming </a:t>
            </a:r>
            <a:r>
              <a:rPr lang="en-US" sz="1200" dirty="0">
                <a:latin typeface="Arial" panose="020B0604020202020204" pitchFamily="34" charset="0"/>
                <a:cs typeface="Arial" panose="020B0604020202020204" pitchFamily="34" charset="0"/>
              </a:rPr>
              <a:t>is the fact that </a:t>
            </a:r>
            <a:r>
              <a:rPr lang="en-US" sz="1200" dirty="0" err="1">
                <a:latin typeface="Arial" panose="020B0604020202020204" pitchFamily="34" charset="0"/>
                <a:cs typeface="Arial" panose="020B0604020202020204" pitchFamily="34" charset="0"/>
              </a:rPr>
              <a:t>Sr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Mandlana</a:t>
            </a:r>
            <a:r>
              <a:rPr lang="en-US" sz="1200" dirty="0">
                <a:latin typeface="Arial" panose="020B0604020202020204" pitchFamily="34" charset="0"/>
                <a:cs typeface="Arial" panose="020B0604020202020204" pitchFamily="34" charset="0"/>
              </a:rPr>
              <a:t> found herself alone at the time when </a:t>
            </a:r>
            <a:r>
              <a:rPr lang="en-US" sz="1200" dirty="0" err="1">
                <a:latin typeface="Arial" panose="020B0604020202020204" pitchFamily="34" charset="0"/>
                <a:cs typeface="Arial" panose="020B0604020202020204" pitchFamily="34" charset="0"/>
              </a:rPr>
              <a:t>Dr</a:t>
            </a:r>
            <a:r>
              <a:rPr lang="en-US" sz="1200" dirty="0">
                <a:latin typeface="Arial" panose="020B0604020202020204" pitchFamily="34" charset="0"/>
                <a:cs typeface="Arial" panose="020B0604020202020204" pitchFamily="34" charset="0"/>
              </a:rPr>
              <a:t> Cornelissen and the two other nurses were chasing after Patient M. There should never be a situation where one nurse is left alone in the ward, even in a time of crisis.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allegation that the incident was not immediately reported to the SAPS on the part of the hospital is confirmed.</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There </a:t>
            </a:r>
            <a:r>
              <a:rPr lang="en-US" sz="1200" dirty="0">
                <a:latin typeface="Arial" panose="020B0604020202020204" pitchFamily="34" charset="0"/>
                <a:cs typeface="Arial" panose="020B0604020202020204" pitchFamily="34" charset="0"/>
              </a:rPr>
              <a:t>is a clear abdication of the responsibility to contact the parents. The claim by </a:t>
            </a:r>
            <a:r>
              <a:rPr lang="en-US" sz="1200" dirty="0" err="1">
                <a:latin typeface="Arial" panose="020B0604020202020204" pitchFamily="34" charset="0"/>
                <a:cs typeface="Arial" panose="020B0604020202020204" pitchFamily="34" charset="0"/>
              </a:rPr>
              <a:t>Dr</a:t>
            </a:r>
            <a:r>
              <a:rPr lang="en-US" sz="1200" dirty="0">
                <a:latin typeface="Arial" panose="020B0604020202020204" pitchFamily="34" charset="0"/>
                <a:cs typeface="Arial" panose="020B0604020202020204" pitchFamily="34" charset="0"/>
              </a:rPr>
              <a:t> Cornelissen and </a:t>
            </a:r>
            <a:r>
              <a:rPr lang="en-US" sz="1200" dirty="0" err="1">
                <a:latin typeface="Arial" panose="020B0604020202020204" pitchFamily="34" charset="0"/>
                <a:cs typeface="Arial" panose="020B0604020202020204" pitchFamily="34" charset="0"/>
              </a:rPr>
              <a:t>Dr</a:t>
            </a:r>
            <a:r>
              <a:rPr lang="en-US" sz="1200" dirty="0">
                <a:latin typeface="Arial" panose="020B0604020202020204" pitchFamily="34" charset="0"/>
                <a:cs typeface="Arial" panose="020B0604020202020204" pitchFamily="34" charset="0"/>
              </a:rPr>
              <a:t> Williams that they tried on several occasions to telephonically contact the mother of Patient K is just not good enough. </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84872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FINDINGS CONTINUED</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11</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2862322"/>
          </a:xfrm>
          <a:prstGeom prst="rect">
            <a:avLst/>
          </a:prstGeom>
          <a:noFill/>
        </p:spPr>
        <p:txBody>
          <a:bodyPr wrap="square" rtlCol="0">
            <a:spAutoFit/>
          </a:bodyPr>
          <a:lstStyle/>
          <a:p>
            <a:pPr marL="171450" indent="-171450"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a:latin typeface="Arial" panose="020B0604020202020204" pitchFamily="34" charset="0"/>
                <a:cs typeface="Arial" panose="020B0604020202020204" pitchFamily="34" charset="0"/>
              </a:rPr>
              <a:t> The protocols demand that a rape kit is administered in cases of alleged rape or sexual assault. This was not done by the hospital since the matter was not reported to the police</a:t>
            </a:r>
            <a:r>
              <a:rPr lang="en-US" sz="1200" dirty="0" smtClean="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Although </a:t>
            </a:r>
            <a:r>
              <a:rPr lang="en-US" sz="1200" dirty="0">
                <a:latin typeface="Arial" panose="020B0604020202020204" pitchFamily="34" charset="0"/>
                <a:cs typeface="Arial" panose="020B0604020202020204" pitchFamily="34" charset="0"/>
              </a:rPr>
              <a:t>the doctor acted within the law to act in the best interest of the child by administering post-exposure prophylaxis, the attempt to obtain the parent’s consent was absent.</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hospital is not designed to effectively allow for full and constant observation of patients from the vantage point of the nurse’s station.</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At </a:t>
            </a:r>
            <a:r>
              <a:rPr lang="en-US" sz="1200" dirty="0">
                <a:latin typeface="Arial" panose="020B0604020202020204" pitchFamily="34" charset="0"/>
                <a:cs typeface="Arial" panose="020B0604020202020204" pitchFamily="34" charset="0"/>
              </a:rPr>
              <a:t>the time of the incident there was no security officials deployed at Ward A as a standard arrangement. The Policy Guideline on 72-hour assessment of involuntary mental health care users under 8.25 states that the “main entrance to the unit/ward must be security controlled”. The department ran afoul of its own policy.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Policy Guideline on 72-hour assessment of involuntary mental health care users under 8.13 states that “provision must be made for separate sections for males and females”. Separate rooms do not constitute “separate sections” as instructed by the policy. </a:t>
            </a:r>
            <a:endParaRPr lang="en-US"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Policy Guideline on 72-hour assessment of involuntary mental health care users under 8.14 states that “adults must not be mixed with adolescents”. The department failed to observe their own policy. </a:t>
            </a:r>
          </a:p>
        </p:txBody>
      </p:sp>
    </p:spTree>
    <p:extLst>
      <p:ext uri="{BB962C8B-B14F-4D97-AF65-F5344CB8AC3E}">
        <p14:creationId xmlns:p14="http://schemas.microsoft.com/office/powerpoint/2010/main" xmlns="" val="129162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RECOMMENDATIONS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12</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378565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following recommendations </a:t>
            </a:r>
            <a:r>
              <a:rPr lang="en-US" sz="1200" dirty="0" smtClean="0">
                <a:latin typeface="Arial" panose="020B0604020202020204" pitchFamily="34" charset="0"/>
                <a:cs typeface="Arial" panose="020B0604020202020204" pitchFamily="34" charset="0"/>
              </a:rPr>
              <a:t>were </a:t>
            </a:r>
            <a:r>
              <a:rPr lang="en-US" sz="1200" dirty="0">
                <a:latin typeface="Arial" panose="020B0604020202020204" pitchFamily="34" charset="0"/>
                <a:cs typeface="Arial" panose="020B0604020202020204" pitchFamily="34" charset="0"/>
              </a:rPr>
              <a:t>made</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Appropriate </a:t>
            </a:r>
            <a:r>
              <a:rPr lang="en-US" sz="1200" dirty="0">
                <a:latin typeface="Arial" panose="020B0604020202020204" pitchFamily="34" charset="0"/>
                <a:cs typeface="Arial" panose="020B0604020202020204" pitchFamily="34" charset="0"/>
              </a:rPr>
              <a:t>corrective action should be taken against </a:t>
            </a:r>
            <a:r>
              <a:rPr lang="en-US" sz="1200" dirty="0" err="1">
                <a:latin typeface="Arial" panose="020B0604020202020204" pitchFamily="34" charset="0"/>
                <a:cs typeface="Arial" panose="020B0604020202020204" pitchFamily="34" charset="0"/>
              </a:rPr>
              <a:t>Dr</a:t>
            </a:r>
            <a:r>
              <a:rPr lang="en-US" sz="1200" dirty="0">
                <a:latin typeface="Arial" panose="020B0604020202020204" pitchFamily="34" charset="0"/>
                <a:cs typeface="Arial" panose="020B0604020202020204" pitchFamily="34" charset="0"/>
              </a:rPr>
              <a:t> Cornelissen, </a:t>
            </a:r>
            <a:r>
              <a:rPr lang="en-US" sz="1200" dirty="0" err="1">
                <a:latin typeface="Arial" panose="020B0604020202020204" pitchFamily="34" charset="0"/>
                <a:cs typeface="Arial" panose="020B0604020202020204" pitchFamily="34" charset="0"/>
              </a:rPr>
              <a:t>Dr</a:t>
            </a:r>
            <a:r>
              <a:rPr lang="en-US" sz="1200" dirty="0">
                <a:latin typeface="Arial" panose="020B0604020202020204" pitchFamily="34" charset="0"/>
                <a:cs typeface="Arial" panose="020B0604020202020204" pitchFamily="34" charset="0"/>
              </a:rPr>
              <a:t> Williams and the MMS, </a:t>
            </a:r>
            <a:r>
              <a:rPr lang="en-US" sz="1200" dirty="0" err="1">
                <a:latin typeface="Arial" panose="020B0604020202020204" pitchFamily="34" charset="0"/>
                <a:cs typeface="Arial" panose="020B0604020202020204" pitchFamily="34" charset="0"/>
              </a:rPr>
              <a:t>Dr</a:t>
            </a:r>
            <a:r>
              <a:rPr lang="en-US" sz="1200" dirty="0">
                <a:latin typeface="Arial" panose="020B0604020202020204" pitchFamily="34" charset="0"/>
                <a:cs typeface="Arial" panose="020B0604020202020204" pitchFamily="34" charset="0"/>
              </a:rPr>
              <a:t> Blanckenberg for the failure to report this incident to the </a:t>
            </a:r>
            <a:r>
              <a:rPr lang="en-US" sz="1200" dirty="0" smtClean="0">
                <a:latin typeface="Arial" panose="020B0604020202020204" pitchFamily="34" charset="0"/>
                <a:cs typeface="Arial" panose="020B0604020202020204" pitchFamily="34" charset="0"/>
              </a:rPr>
              <a:t>SAPS, as well as the </a:t>
            </a:r>
            <a:r>
              <a:rPr lang="en-US" sz="1200" dirty="0">
                <a:latin typeface="Arial" panose="020B0604020202020204" pitchFamily="34" charset="0"/>
                <a:cs typeface="Arial" panose="020B0604020202020204" pitchFamily="34" charset="0"/>
              </a:rPr>
              <a:t>failure to contact the </a:t>
            </a:r>
            <a:r>
              <a:rPr lang="en-US" sz="1200" dirty="0" smtClean="0">
                <a:latin typeface="Arial" panose="020B0604020202020204" pitchFamily="34" charset="0"/>
                <a:cs typeface="Arial" panose="020B0604020202020204" pitchFamily="34" charset="0"/>
              </a:rPr>
              <a:t>mother before providing the medical services that were rendered without the mother’s consent.</a:t>
            </a: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PSC investigators, having the benefit of a site visit at </a:t>
            </a:r>
            <a:r>
              <a:rPr lang="en-US" sz="1200" dirty="0" err="1">
                <a:latin typeface="Arial" panose="020B0604020202020204" pitchFamily="34" charset="0"/>
                <a:cs typeface="Arial" panose="020B0604020202020204" pitchFamily="34" charset="0"/>
              </a:rPr>
              <a:t>Tygerberg</a:t>
            </a:r>
            <a:r>
              <a:rPr lang="en-US" sz="1200" dirty="0">
                <a:latin typeface="Arial" panose="020B0604020202020204" pitchFamily="34" charset="0"/>
                <a:cs typeface="Arial" panose="020B0604020202020204" pitchFamily="34" charset="0"/>
              </a:rPr>
              <a:t> hospital, observed that the nurses station was positioned in such a way that there is an easy view up and down the corridor to the different rooms. This seems to be a viable and practical solution since Stellenbosch Hospital presents with a similar design issue. </a:t>
            </a:r>
            <a:endParaRPr lang="en-US" sz="1200" dirty="0" smtClean="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availability of one bathroom for male and female patients is intolerable. The Department should immediately remedy this situation so that there are separate bathrooms for male patients and female patients</a:t>
            </a:r>
            <a:r>
              <a:rPr lang="en-US" sz="1200" dirty="0" smtClean="0">
                <a:latin typeface="Arial" panose="020B0604020202020204" pitchFamily="34" charset="0"/>
                <a:cs typeface="Arial" panose="020B0604020202020204" pitchFamily="34" charset="0"/>
              </a:rPr>
              <a:t>.</a:t>
            </a: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infrastructure at Victoria Hospital includes a metal security gate that separates the male room from the female room, yet in one ward. This metal gate is monitored by a security official who is deployed to manage access. The department should investigate implementing such a remedy. </a:t>
            </a:r>
            <a:endParaRPr lang="en-US" sz="1200" dirty="0" smtClean="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Policy Guideline on 72-hour assessment of involuntary mental health care users under 8.14 states that “adults must not be mixed with adolescents”. The PSC advises that the department review this policy provision or otherwise find ways of adhering to its own policy.</a:t>
            </a:r>
          </a:p>
        </p:txBody>
      </p:sp>
    </p:spTree>
    <p:extLst>
      <p:ext uri="{BB962C8B-B14F-4D97-AF65-F5344CB8AC3E}">
        <p14:creationId xmlns:p14="http://schemas.microsoft.com/office/powerpoint/2010/main" xmlns="" val="172529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078"/>
            <a:ext cx="9180000" cy="6885000"/>
          </a:xfrm>
          <a:prstGeom prst="rect">
            <a:avLst/>
          </a:prstGeom>
        </p:spPr>
      </p:pic>
      <p:sp>
        <p:nvSpPr>
          <p:cNvPr id="6" name="TextBox 5"/>
          <p:cNvSpPr txBox="1"/>
          <p:nvPr/>
        </p:nvSpPr>
        <p:spPr>
          <a:xfrm>
            <a:off x="377024" y="210126"/>
            <a:ext cx="8352928" cy="677108"/>
          </a:xfrm>
          <a:prstGeom prst="rect">
            <a:avLst/>
          </a:prstGeom>
          <a:noFill/>
        </p:spPr>
        <p:txBody>
          <a:bodyPr wrap="square" rtlCol="0">
            <a:spAutoFit/>
          </a:bodyPr>
          <a:lstStyle/>
          <a:p>
            <a:pPr algn="ctr"/>
            <a:r>
              <a:rPr lang="en-US" b="1" dirty="0" smtClean="0">
                <a:solidFill>
                  <a:srgbClr val="006666"/>
                </a:solidFill>
                <a:latin typeface="Arial" panose="020B0604020202020204" pitchFamily="34" charset="0"/>
                <a:cs typeface="Arial" panose="020B0604020202020204" pitchFamily="34" charset="0"/>
              </a:rPr>
              <a:t>Criminal law (Sexual Offences And Related Matters) Amendment Act, 2007 </a:t>
            </a:r>
            <a:endParaRPr lang="en-ZA" dirty="0" smtClean="0">
              <a:solidFill>
                <a:srgbClr val="006666"/>
              </a:solidFill>
              <a:latin typeface="Arial" panose="020B0604020202020204" pitchFamily="34" charset="0"/>
              <a:cs typeface="Arial" panose="020B0604020202020204" pitchFamily="34" charset="0"/>
            </a:endParaRPr>
          </a:p>
          <a:p>
            <a:pPr algn="ct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13</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9512" y="758806"/>
            <a:ext cx="8712968" cy="4330416"/>
          </a:xfrm>
          <a:prstGeom prst="rect">
            <a:avLst/>
          </a:prstGeom>
          <a:noFill/>
        </p:spPr>
        <p:txBody>
          <a:bodyPr wrap="square" rtlCol="0">
            <a:spAutoFit/>
          </a:bodyPr>
          <a:lstStyle/>
          <a:p>
            <a:pPr marL="360000" indent="-360000">
              <a:buFont typeface="Wingdings" panose="05000000000000000000" pitchFamily="2" charset="2"/>
              <a:buChar char="q"/>
            </a:pPr>
            <a:r>
              <a:rPr lang="en-GB" dirty="0">
                <a:latin typeface="Arial" panose="020B0604020202020204" pitchFamily="34" charset="0"/>
                <a:cs typeface="Arial" panose="020B0604020202020204" pitchFamily="34" charset="0"/>
              </a:rPr>
              <a:t>"child" means— (a) a person under the age of 18 years; or (b) with reference to sections 15 and 16, a person 12 years or older but under the age of 16 </a:t>
            </a:r>
            <a:r>
              <a:rPr lang="en-GB" dirty="0" smtClean="0">
                <a:latin typeface="Arial" panose="020B0604020202020204" pitchFamily="34" charset="0"/>
                <a:cs typeface="Arial" panose="020B0604020202020204" pitchFamily="34" charset="0"/>
              </a:rPr>
              <a:t>years.</a:t>
            </a:r>
          </a:p>
          <a:p>
            <a:pPr marL="360000" indent="-360000">
              <a:buFont typeface="Wingdings" panose="05000000000000000000" pitchFamily="2" charset="2"/>
              <a:buChar char="q"/>
            </a:pPr>
            <a:r>
              <a:rPr lang="en-GB" dirty="0">
                <a:latin typeface="Arial" panose="020B0604020202020204" pitchFamily="34" charset="0"/>
                <a:cs typeface="Arial" panose="020B0604020202020204" pitchFamily="34" charset="0"/>
              </a:rPr>
              <a:t>15. (1) A person ("A") who commits an act of sexual penetration with a child ("B") is, despite the consent of B to the commission of such an act, guilty of the offence of having committed an act of consensual sexual penetration with a child. </a:t>
            </a:r>
            <a:endParaRPr lang="en-GB" dirty="0" smtClean="0">
              <a:latin typeface="Arial" panose="020B0604020202020204" pitchFamily="34" charset="0"/>
              <a:cs typeface="Arial" panose="020B0604020202020204" pitchFamily="34" charset="0"/>
            </a:endParaRPr>
          </a:p>
          <a:p>
            <a:pPr marL="360000" indent="-360000">
              <a:buFont typeface="Wingdings" panose="05000000000000000000" pitchFamily="2" charset="2"/>
              <a:buChar char="q"/>
            </a:pPr>
            <a:r>
              <a:rPr lang="en-GB" dirty="0">
                <a:latin typeface="Arial" panose="020B0604020202020204" pitchFamily="34" charset="0"/>
                <a:cs typeface="Arial" panose="020B0604020202020204" pitchFamily="34" charset="0"/>
              </a:rPr>
              <a:t>54. (1) (a) A person who has knowledge that a sexual offence has been committed against a child must report such knowledge immediately to a police official. </a:t>
            </a:r>
            <a:endParaRPr lang="en-GB" dirty="0" smtClean="0">
              <a:latin typeface="Arial" panose="020B0604020202020204" pitchFamily="34" charset="0"/>
              <a:cs typeface="Arial" panose="020B0604020202020204" pitchFamily="34" charset="0"/>
            </a:endParaRPr>
          </a:p>
          <a:p>
            <a:pPr marL="360000" indent="-360000">
              <a:buFont typeface="Wingdings" panose="05000000000000000000" pitchFamily="2" charset="2"/>
              <a:buChar char="q"/>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b) A person who fails to report such knowledge as contemplated in paragraph (a), is guilty of an offence and is liable on conviction to a fine or to imprisonment for a period not exceeding five years or to both a fine and such imprisonment</a:t>
            </a:r>
            <a:r>
              <a:rPr lang="en-GB" dirty="0" smtClean="0">
                <a:latin typeface="Arial" panose="020B0604020202020204" pitchFamily="34" charset="0"/>
                <a:cs typeface="Arial" panose="020B0604020202020204" pitchFamily="34" charset="0"/>
              </a:rPr>
              <a:t>.</a:t>
            </a:r>
          </a:p>
          <a:p>
            <a:pPr>
              <a:lnSpc>
                <a:spcPct val="110000"/>
              </a:lnSpc>
            </a:pPr>
            <a:endParaRPr lang="en-GB" dirty="0" smtClean="0"/>
          </a:p>
          <a:p>
            <a:pPr marL="360000" indent="-360000">
              <a:lnSpc>
                <a:spcPct val="110000"/>
              </a:lnSpc>
              <a:buFont typeface="Wingdings" panose="05000000000000000000" pitchFamily="2" charset="2"/>
              <a:buChar char="q"/>
            </a:pPr>
            <a:endParaRPr lang="en-GB" dirty="0" smtClean="0">
              <a:latin typeface="Arial" panose="020B0604020202020204" pitchFamily="34" charset="0"/>
              <a:cs typeface="Arial" panose="020B0604020202020204" pitchFamily="34" charset="0"/>
            </a:endParaRPr>
          </a:p>
          <a:p>
            <a:pPr marL="360000" indent="-360000">
              <a:lnSpc>
                <a:spcPct val="110000"/>
              </a:lnSpc>
              <a:buFont typeface="Wingdings" panose="05000000000000000000" pitchFamily="2" charset="2"/>
              <a:buChar char="q"/>
            </a:pPr>
            <a:endParaRPr lang="en-US" b="1"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5039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179512" y="210126"/>
            <a:ext cx="8784976" cy="677108"/>
          </a:xfrm>
          <a:prstGeom prst="rect">
            <a:avLst/>
          </a:prstGeom>
          <a:noFill/>
        </p:spPr>
        <p:txBody>
          <a:bodyPr wrap="square" rtlCol="0">
            <a:spAutoFit/>
          </a:bodyPr>
          <a:lstStyle/>
          <a:p>
            <a:pPr algn="ctr"/>
            <a:r>
              <a:rPr lang="en-US" b="1" dirty="0" smtClean="0">
                <a:solidFill>
                  <a:srgbClr val="006666"/>
                </a:solidFill>
                <a:latin typeface="Arial" panose="020B0604020202020204" pitchFamily="34" charset="0"/>
                <a:cs typeface="Arial" panose="020B0604020202020204" pitchFamily="34" charset="0"/>
              </a:rPr>
              <a:t>Criminal Law (Sexual Offences And Related Matters) Amendment Act, 2007 </a:t>
            </a:r>
            <a:endParaRPr lang="en-ZA" dirty="0" smtClean="0">
              <a:solidFill>
                <a:srgbClr val="006666"/>
              </a:solidFill>
              <a:latin typeface="Arial" panose="020B0604020202020204" pitchFamily="34" charset="0"/>
              <a:cs typeface="Arial" panose="020B0604020202020204" pitchFamily="34" charset="0"/>
            </a:endParaRPr>
          </a:p>
          <a:p>
            <a:pPr algn="ct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14</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77024" y="758806"/>
            <a:ext cx="8352928" cy="4053417"/>
          </a:xfrm>
          <a:prstGeom prst="rect">
            <a:avLst/>
          </a:prstGeom>
          <a:noFill/>
        </p:spPr>
        <p:txBody>
          <a:bodyPr wrap="square" rtlCol="0">
            <a:spAutoFit/>
          </a:bodyPr>
          <a:lstStyle/>
          <a:p>
            <a:pPr marL="285750" indent="-360000">
              <a:lnSpc>
                <a:spcPct val="110000"/>
              </a:lnSpc>
              <a:buFont typeface="Wingdings" panose="05000000000000000000" pitchFamily="2" charset="2"/>
              <a:buChar char="q"/>
            </a:pPr>
            <a:r>
              <a:rPr lang="en-GB" dirty="0" smtClean="0">
                <a:latin typeface="Arial" panose="020B0604020202020204" pitchFamily="34" charset="0"/>
                <a:cs typeface="Arial" panose="020B0604020202020204" pitchFamily="34" charset="0"/>
              </a:rPr>
              <a:t>54</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 A person who has knowledge, reasonable belief or suspicion </a:t>
            </a:r>
            <a:r>
              <a:rPr lang="en-GB" dirty="0" smtClean="0">
                <a:latin typeface="Arial" panose="020B0604020202020204" pitchFamily="34" charset="0"/>
                <a:cs typeface="Arial" panose="020B0604020202020204" pitchFamily="34" charset="0"/>
              </a:rPr>
              <a:t>that</a:t>
            </a:r>
          </a:p>
          <a:p>
            <a:pPr marL="360000" indent="-360000">
              <a:lnSpc>
                <a:spcPct val="110000"/>
              </a:lnSpc>
            </a:pPr>
            <a:r>
              <a:rPr lang="en-GB" dirty="0" smtClean="0">
                <a:latin typeface="Arial" panose="020B0604020202020204" pitchFamily="34" charset="0"/>
                <a:cs typeface="Arial" panose="020B0604020202020204" pitchFamily="34" charset="0"/>
              </a:rPr>
              <a:t>	a </a:t>
            </a:r>
            <a:r>
              <a:rPr lang="en-GB" dirty="0">
                <a:latin typeface="Arial" panose="020B0604020202020204" pitchFamily="34" charset="0"/>
                <a:cs typeface="Arial" panose="020B0604020202020204" pitchFamily="34" charset="0"/>
              </a:rPr>
              <a:t>sexual offence has been committed against a person who is mentally disabled must report such knowledge, reasonable belief or suspicion immediately to a police official. </a:t>
            </a:r>
            <a:endParaRPr lang="en-GB" dirty="0" smtClean="0">
              <a:latin typeface="Arial" panose="020B0604020202020204" pitchFamily="34" charset="0"/>
              <a:cs typeface="Arial" panose="020B0604020202020204" pitchFamily="34" charset="0"/>
            </a:endParaRPr>
          </a:p>
          <a:p>
            <a:pPr marL="324000">
              <a:lnSpc>
                <a:spcPct val="110000"/>
              </a:lnSpc>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b) A person who fails to report such knowledge, reasonable belief or suspicion as contemplated in paragraph (a), is guilty of an offence and is liable on conviction to a fine 5 or to imprisonment for a period not exceeding five years or to both a fine and such imprisonment</a:t>
            </a:r>
            <a:r>
              <a:rPr lang="en-GB" dirty="0" smtClean="0">
                <a:latin typeface="Arial" panose="020B0604020202020204" pitchFamily="34" charset="0"/>
                <a:cs typeface="Arial" panose="020B0604020202020204" pitchFamily="34" charset="0"/>
              </a:rPr>
              <a:t>.</a:t>
            </a:r>
          </a:p>
          <a:p>
            <a:pPr marL="324000">
              <a:lnSpc>
                <a:spcPct val="110000"/>
              </a:lnSpc>
            </a:pP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c) A person who in good faith reports such reasonable belief or suspicion shall not be liable to any civil or criminal proceedings by reason of making such report.</a:t>
            </a:r>
            <a:endParaRPr lang="en-GB" dirty="0" smtClean="0">
              <a:latin typeface="Arial" panose="020B0604020202020204" pitchFamily="34" charset="0"/>
              <a:cs typeface="Arial" panose="020B0604020202020204" pitchFamily="34" charset="0"/>
            </a:endParaRPr>
          </a:p>
          <a:p>
            <a:pPr>
              <a:lnSpc>
                <a:spcPct val="110000"/>
              </a:lnSpc>
            </a:pPr>
            <a:endParaRPr lang="en-GB" dirty="0" smtClean="0">
              <a:latin typeface="Arial" panose="020B0604020202020204" pitchFamily="34" charset="0"/>
              <a:cs typeface="Arial" panose="020B0604020202020204" pitchFamily="34" charset="0"/>
            </a:endParaRPr>
          </a:p>
          <a:p>
            <a:pPr>
              <a:lnSpc>
                <a:spcPct val="110000"/>
              </a:lnSpc>
            </a:pPr>
            <a:endParaRPr lang="en-US" b="1"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9546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RED CROSS - ALLEGATIONS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15</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39552" y="914662"/>
            <a:ext cx="7920880" cy="3323282"/>
          </a:xfrm>
          <a:prstGeom prst="rect">
            <a:avLst/>
          </a:prstGeom>
        </p:spPr>
        <p:txBody>
          <a:bodyPr wrap="square">
            <a:spAutoFit/>
          </a:bodyPr>
          <a:lstStyle/>
          <a:p>
            <a:pPr marL="57150" marR="0" algn="just">
              <a:spcBef>
                <a:spcPts val="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On 08 April 2021, the PSC received an anonymous complaint of alleged corruption at Red Cross War Memorial Children’s Hospital (Red Cross Hospital). The following allegations were made:</a:t>
            </a:r>
          </a:p>
          <a:p>
            <a:pPr marL="57150" marR="0" algn="just">
              <a:spcBef>
                <a:spcPts val="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Service workers have been wearing the same uniforms for the past 5 years;</a:t>
            </a:r>
          </a:p>
          <a:p>
            <a:pPr marL="342900" marR="0" lvl="0" indent="-342900" algn="just">
              <a:lnSpc>
                <a:spcPct val="115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Nepotism – Ms M Absolom, </a:t>
            </a:r>
            <a:r>
              <a:rPr lang="en-US" sz="1600" dirty="0" err="1">
                <a:latin typeface="Arial" panose="020B0604020202020204" pitchFamily="34" charset="0"/>
                <a:cs typeface="Arial" panose="020B0604020202020204" pitchFamily="34" charset="0"/>
              </a:rPr>
              <a:t>Labour</a:t>
            </a:r>
            <a:r>
              <a:rPr lang="en-US" sz="1600" dirty="0">
                <a:latin typeface="Arial" panose="020B0604020202020204" pitchFamily="34" charset="0"/>
                <a:cs typeface="Arial" panose="020B0604020202020204" pitchFamily="34" charset="0"/>
              </a:rPr>
              <a:t> Relations Officer: it is alleged that both children and her cousin are employed at the hospital;</a:t>
            </a:r>
          </a:p>
          <a:p>
            <a:pPr marL="342900" marR="0" lvl="0" indent="-342900" algn="just">
              <a:lnSpc>
                <a:spcPct val="115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Nepotism - </a:t>
            </a:r>
            <a:r>
              <a:rPr lang="en-US" sz="1600" dirty="0" err="1">
                <a:latin typeface="Arial" panose="020B0604020202020204" pitchFamily="34" charset="0"/>
                <a:cs typeface="Arial" panose="020B0604020202020204" pitchFamily="34" charset="0"/>
              </a:rPr>
              <a:t>Mr</a:t>
            </a:r>
            <a:r>
              <a:rPr lang="en-US" sz="1600" dirty="0">
                <a:latin typeface="Arial" panose="020B0604020202020204" pitchFamily="34" charset="0"/>
                <a:cs typeface="Arial" panose="020B0604020202020204" pitchFamily="34" charset="0"/>
              </a:rPr>
              <a:t> J Van </a:t>
            </a:r>
            <a:r>
              <a:rPr lang="en-US" sz="1600" dirty="0" err="1">
                <a:latin typeface="Arial" panose="020B0604020202020204" pitchFamily="34" charset="0"/>
                <a:cs typeface="Arial" panose="020B0604020202020204" pitchFamily="34" charset="0"/>
              </a:rPr>
              <a:t>Rooi</a:t>
            </a:r>
            <a:r>
              <a:rPr lang="en-US" sz="1600" dirty="0">
                <a:latin typeface="Arial" panose="020B0604020202020204" pitchFamily="34" charset="0"/>
                <a:cs typeface="Arial" panose="020B0604020202020204" pitchFamily="34" charset="0"/>
              </a:rPr>
              <a:t>, Acting Porter Supervisor: it is alleged that both his sons are employed at the hospital; and</a:t>
            </a:r>
          </a:p>
          <a:p>
            <a:pPr marL="342900" marR="0" lvl="0" indent="-342900" algn="just">
              <a:lnSpc>
                <a:spcPct val="115000"/>
              </a:lnSpc>
              <a:spcBef>
                <a:spcPts val="0"/>
              </a:spcBef>
              <a:spcAft>
                <a:spcPts val="800"/>
              </a:spcAft>
              <a:buFont typeface="Symbol" panose="05050102010706020507" pitchFamily="18" charset="2"/>
              <a:buChar char=""/>
            </a:pPr>
            <a:r>
              <a:rPr lang="en-US" sz="1600" dirty="0">
                <a:latin typeface="Arial" panose="020B0604020202020204" pitchFamily="34" charset="0"/>
                <a:cs typeface="Arial" panose="020B0604020202020204" pitchFamily="34" charset="0"/>
              </a:rPr>
              <a:t>The staff residence is in poor condition: all the taps have been removed, the rooms are not fumigated and the residence is full of cockroaches.</a:t>
            </a:r>
            <a:endParaRPr lang="en-US" sz="1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07846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10"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FINDINGS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16</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77024" y="836712"/>
            <a:ext cx="8083408" cy="4203074"/>
          </a:xfrm>
          <a:prstGeom prst="rect">
            <a:avLst/>
          </a:prstGeom>
        </p:spPr>
        <p:txBody>
          <a:bodyPr wrap="square">
            <a:spAutoFit/>
          </a:bodyPr>
          <a:lstStyle/>
          <a:p>
            <a:pPr algn="just" fontAlgn="base"/>
            <a:r>
              <a:rPr lang="en-ZA" sz="1200" dirty="0">
                <a:solidFill>
                  <a:srgbClr val="000000"/>
                </a:solidFill>
                <a:latin typeface="Arial" panose="020B0604020202020204" pitchFamily="34" charset="0"/>
                <a:ea typeface="Calibri" panose="020F0502020204030204" pitchFamily="34" charset="0"/>
                <a:cs typeface="Arial" panose="020B0604020202020204" pitchFamily="34" charset="0"/>
              </a:rPr>
              <a:t>The PSC makes the following findings:</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algn="just"/>
            <a:r>
              <a:rPr 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171450" indent="-171450" algn="just">
              <a:lnSpc>
                <a:spcPct val="107000"/>
              </a:lnSpc>
              <a:buFont typeface="Arial" panose="020B0604020202020204" pitchFamily="34" charset="0"/>
              <a:buChar char="•"/>
            </a:pPr>
            <a:r>
              <a:rPr lang="en-US" sz="1200" dirty="0" smtClean="0">
                <a:latin typeface="Arial" panose="020B0604020202020204" pitchFamily="34" charset="0"/>
                <a:ea typeface="Calibri" panose="020F0502020204030204" pitchFamily="34" charset="0"/>
                <a:cs typeface="Arial" panose="020B0604020202020204" pitchFamily="34" charset="0"/>
              </a:rPr>
              <a:t>The </a:t>
            </a:r>
            <a:r>
              <a:rPr lang="en-US" sz="1200" dirty="0">
                <a:latin typeface="Arial" panose="020B0604020202020204" pitchFamily="34" charset="0"/>
                <a:ea typeface="Calibri" panose="020F0502020204030204" pitchFamily="34" charset="0"/>
                <a:cs typeface="Arial" panose="020B0604020202020204" pitchFamily="34" charset="0"/>
              </a:rPr>
              <a:t>allegation that s</a:t>
            </a:r>
            <a:r>
              <a:rPr lang="en-US" sz="1200" dirty="0">
                <a:latin typeface="Arial" panose="020B0604020202020204" pitchFamily="34" charset="0"/>
                <a:ea typeface="Times New Roman" panose="02020603050405020304" pitchFamily="18" charset="0"/>
                <a:cs typeface="Arial" panose="020B0604020202020204" pitchFamily="34" charset="0"/>
              </a:rPr>
              <a:t>ervice workers have been wearing the same uniforms for the past </a:t>
            </a:r>
            <a:r>
              <a:rPr lang="en-US" sz="1200" dirty="0" smtClean="0">
                <a:latin typeface="Arial" panose="020B0604020202020204" pitchFamily="34" charset="0"/>
                <a:ea typeface="Times New Roman" panose="02020603050405020304" pitchFamily="18" charset="0"/>
                <a:cs typeface="Arial" panose="020B0604020202020204" pitchFamily="34" charset="0"/>
              </a:rPr>
              <a:t>5 </a:t>
            </a:r>
            <a:r>
              <a:rPr lang="en-US" sz="1200" dirty="0">
                <a:latin typeface="Arial" panose="020B0604020202020204" pitchFamily="34" charset="0"/>
                <a:ea typeface="Times New Roman" panose="02020603050405020304" pitchFamily="18" charset="0"/>
                <a:cs typeface="Arial" panose="020B0604020202020204" pitchFamily="34" charset="0"/>
              </a:rPr>
              <a:t>years is substantiated</a:t>
            </a:r>
            <a:r>
              <a:rPr lang="en-US" sz="1200" dirty="0" smtClean="0">
                <a:latin typeface="Arial" panose="020B0604020202020204" pitchFamily="34" charset="0"/>
                <a:ea typeface="Times New Roman" panose="02020603050405020304" pitchFamily="18" charset="0"/>
                <a:cs typeface="Arial" panose="020B0604020202020204" pitchFamily="34" charset="0"/>
              </a:rPr>
              <a:t>.</a:t>
            </a:r>
            <a:r>
              <a:rPr lang="en-US" sz="1200" dirty="0">
                <a:latin typeface="Arial" panose="020B0604020202020204" pitchFamily="34" charset="0"/>
                <a:ea typeface="Times New Roman" panose="02020603050405020304" pitchFamily="18" charset="0"/>
                <a:cs typeface="Arial" panose="020B0604020202020204" pitchFamily="34" charset="0"/>
              </a:rPr>
              <a:t> </a:t>
            </a:r>
          </a:p>
          <a:p>
            <a:pPr marL="171450" indent="-171450" algn="just">
              <a:lnSpc>
                <a:spcPct val="107000"/>
              </a:lnSpc>
              <a:buFont typeface="Arial" panose="020B0604020202020204" pitchFamily="34" charset="0"/>
              <a:buChar char="•"/>
            </a:pPr>
            <a:r>
              <a:rPr lang="en-US" sz="1200" dirty="0" smtClean="0">
                <a:latin typeface="Arial" panose="020B0604020202020204" pitchFamily="34" charset="0"/>
                <a:ea typeface="Times New Roman" panose="02020603050405020304" pitchFamily="18" charset="0"/>
                <a:cs typeface="Arial" panose="020B0604020202020204" pitchFamily="34" charset="0"/>
              </a:rPr>
              <a:t>The </a:t>
            </a:r>
            <a:r>
              <a:rPr lang="en-US" sz="1200" dirty="0">
                <a:latin typeface="Arial" panose="020B0604020202020204" pitchFamily="34" charset="0"/>
                <a:ea typeface="Times New Roman" panose="02020603050405020304" pitchFamily="18" charset="0"/>
                <a:cs typeface="Arial" panose="020B0604020202020204" pitchFamily="34" charset="0"/>
              </a:rPr>
              <a:t>allegation of nepotism by </a:t>
            </a:r>
            <a:r>
              <a:rPr lang="en-US" sz="1200" dirty="0" err="1">
                <a:latin typeface="Arial" panose="020B0604020202020204" pitchFamily="34" charset="0"/>
                <a:ea typeface="Times New Roman" panose="02020603050405020304" pitchFamily="18" charset="0"/>
                <a:cs typeface="Arial" panose="020B0604020202020204" pitchFamily="34" charset="0"/>
              </a:rPr>
              <a:t>Mrs</a:t>
            </a:r>
            <a:r>
              <a:rPr lang="en-US" sz="1200" dirty="0">
                <a:latin typeface="Arial" panose="020B0604020202020204" pitchFamily="34" charset="0"/>
                <a:ea typeface="Times New Roman" panose="02020603050405020304" pitchFamily="18" charset="0"/>
                <a:cs typeface="Arial" panose="020B0604020202020204" pitchFamily="34" charset="0"/>
              </a:rPr>
              <a:t> Absolom, </a:t>
            </a:r>
            <a:r>
              <a:rPr lang="en-US" sz="1200" dirty="0" err="1">
                <a:latin typeface="Arial" panose="020B0604020202020204" pitchFamily="34" charset="0"/>
                <a:ea typeface="Times New Roman" panose="02020603050405020304" pitchFamily="18" charset="0"/>
                <a:cs typeface="Arial" panose="020B0604020202020204" pitchFamily="34" charset="0"/>
              </a:rPr>
              <a:t>Labour</a:t>
            </a:r>
            <a:r>
              <a:rPr lang="en-US" sz="1200" dirty="0">
                <a:latin typeface="Arial" panose="020B0604020202020204" pitchFamily="34" charset="0"/>
                <a:ea typeface="Times New Roman" panose="02020603050405020304" pitchFamily="18" charset="0"/>
                <a:cs typeface="Arial" panose="020B0604020202020204" pitchFamily="34" charset="0"/>
              </a:rPr>
              <a:t> Relation Officer in the appointment </a:t>
            </a:r>
            <a:r>
              <a:rPr lang="en-US" sz="1200" dirty="0" smtClean="0">
                <a:latin typeface="Arial" panose="020B0604020202020204" pitchFamily="34" charset="0"/>
                <a:ea typeface="Times New Roman" panose="02020603050405020304" pitchFamily="18" charset="0"/>
                <a:cs typeface="Arial" panose="020B0604020202020204" pitchFamily="34" charset="0"/>
              </a:rPr>
              <a:t>of </a:t>
            </a:r>
            <a:r>
              <a:rPr lang="en-US" sz="1200" dirty="0">
                <a:latin typeface="Arial" panose="020B0604020202020204" pitchFamily="34" charset="0"/>
                <a:ea typeface="Times New Roman" panose="02020603050405020304" pitchFamily="18" charset="0"/>
                <a:cs typeface="Arial" panose="020B0604020202020204" pitchFamily="34" charset="0"/>
              </a:rPr>
              <a:t>her son,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E Absolom, is not substantiated.</a:t>
            </a:r>
          </a:p>
          <a:p>
            <a:pPr marL="171450" indent="-171450" algn="just">
              <a:lnSpc>
                <a:spcPct val="107000"/>
              </a:lnSpc>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dirty="0" smtClean="0">
                <a:latin typeface="Arial" panose="020B0604020202020204" pitchFamily="34" charset="0"/>
                <a:ea typeface="Times New Roman" panose="02020603050405020304" pitchFamily="18" charset="0"/>
                <a:cs typeface="Arial" panose="020B0604020202020204" pitchFamily="34" charset="0"/>
              </a:rPr>
              <a:t>The </a:t>
            </a:r>
            <a:r>
              <a:rPr lang="en-US" sz="1200" dirty="0">
                <a:latin typeface="Arial" panose="020B0604020202020204" pitchFamily="34" charset="0"/>
                <a:ea typeface="Times New Roman" panose="02020603050405020304" pitchFamily="18" charset="0"/>
                <a:cs typeface="Arial" panose="020B0604020202020204" pitchFamily="34" charset="0"/>
              </a:rPr>
              <a:t>allegation of nepotism by </a:t>
            </a:r>
            <a:r>
              <a:rPr lang="en-US" sz="1200" dirty="0" err="1">
                <a:latin typeface="Arial" panose="020B0604020202020204" pitchFamily="34" charset="0"/>
                <a:ea typeface="Times New Roman" panose="02020603050405020304" pitchFamily="18" charset="0"/>
                <a:cs typeface="Arial" panose="020B0604020202020204" pitchFamily="34" charset="0"/>
              </a:rPr>
              <a:t>Mrs</a:t>
            </a:r>
            <a:r>
              <a:rPr lang="en-US" sz="1200" dirty="0">
                <a:latin typeface="Arial" panose="020B0604020202020204" pitchFamily="34" charset="0"/>
                <a:ea typeface="Times New Roman" panose="02020603050405020304" pitchFamily="18" charset="0"/>
                <a:cs typeface="Arial" panose="020B0604020202020204" pitchFamily="34" charset="0"/>
              </a:rPr>
              <a:t> Absolom, </a:t>
            </a:r>
            <a:r>
              <a:rPr lang="en-US" sz="1200" dirty="0" err="1">
                <a:latin typeface="Arial" panose="020B0604020202020204" pitchFamily="34" charset="0"/>
                <a:ea typeface="Times New Roman" panose="02020603050405020304" pitchFamily="18" charset="0"/>
                <a:cs typeface="Arial" panose="020B0604020202020204" pitchFamily="34" charset="0"/>
              </a:rPr>
              <a:t>Labour</a:t>
            </a:r>
            <a:r>
              <a:rPr lang="en-US" sz="1200" dirty="0">
                <a:latin typeface="Arial" panose="020B0604020202020204" pitchFamily="34" charset="0"/>
                <a:ea typeface="Times New Roman" panose="02020603050405020304" pitchFamily="18" charset="0"/>
                <a:cs typeface="Arial" panose="020B0604020202020204" pitchFamily="34" charset="0"/>
              </a:rPr>
              <a:t> Relations Officer in the </a:t>
            </a:r>
            <a:r>
              <a:rPr lang="en-US" sz="1200" dirty="0" smtClean="0">
                <a:latin typeface="Arial" panose="020B0604020202020204" pitchFamily="34" charset="0"/>
                <a:ea typeface="Times New Roman" panose="02020603050405020304" pitchFamily="18" charset="0"/>
                <a:cs typeface="Arial" panose="020B0604020202020204" pitchFamily="34" charset="0"/>
              </a:rPr>
              <a:t>appointment </a:t>
            </a:r>
            <a:r>
              <a:rPr lang="en-US" sz="1200" dirty="0">
                <a:latin typeface="Arial" panose="020B0604020202020204" pitchFamily="34" charset="0"/>
                <a:ea typeface="Times New Roman" panose="02020603050405020304" pitchFamily="18" charset="0"/>
                <a:cs typeface="Arial" panose="020B0604020202020204" pitchFamily="34" charset="0"/>
              </a:rPr>
              <a:t>of her son,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K Absolom, is not substantiated</a:t>
            </a:r>
            <a:r>
              <a:rPr lang="en-US" sz="1200" dirty="0" smtClean="0">
                <a:latin typeface="Arial" panose="020B0604020202020204" pitchFamily="34" charset="0"/>
                <a:ea typeface="Times New Roman" panose="02020603050405020304" pitchFamily="18" charset="0"/>
                <a:cs typeface="Arial" panose="020B0604020202020204" pitchFamily="34" charset="0"/>
              </a:rPr>
              <a:t>.</a:t>
            </a:r>
            <a:r>
              <a:rPr lang="en-US" sz="1200" dirty="0">
                <a:latin typeface="Arial" panose="020B0604020202020204" pitchFamily="34" charset="0"/>
                <a:ea typeface="Times New Roman" panose="02020603050405020304" pitchFamily="18" charset="0"/>
                <a:cs typeface="Arial" panose="020B0604020202020204" pitchFamily="34" charset="0"/>
              </a:rPr>
              <a:t> </a:t>
            </a:r>
          </a:p>
          <a:p>
            <a:pPr marL="171450" marR="0" indent="-171450" algn="just">
              <a:lnSpc>
                <a:spcPct val="107000"/>
              </a:lnSpc>
              <a:spcBef>
                <a:spcPts val="0"/>
              </a:spcBef>
              <a:spcAft>
                <a:spcPts val="0"/>
              </a:spcAft>
              <a:buFont typeface="Arial" panose="020B0604020202020204" pitchFamily="34" charset="0"/>
              <a:buChar char="•"/>
            </a:pPr>
            <a:r>
              <a:rPr lang="en-US" sz="1200" dirty="0" smtClean="0">
                <a:latin typeface="Arial" panose="020B0604020202020204" pitchFamily="34" charset="0"/>
                <a:ea typeface="Times New Roman" panose="02020603050405020304" pitchFamily="18" charset="0"/>
                <a:cs typeface="Arial" panose="020B0604020202020204" pitchFamily="34" charset="0"/>
              </a:rPr>
              <a:t>With </a:t>
            </a:r>
            <a:r>
              <a:rPr lang="en-US" sz="1200" dirty="0">
                <a:latin typeface="Arial" panose="020B0604020202020204" pitchFamily="34" charset="0"/>
                <a:ea typeface="Times New Roman" panose="02020603050405020304" pitchFamily="18" charset="0"/>
                <a:cs typeface="Arial" panose="020B0604020202020204" pitchFamily="34" charset="0"/>
              </a:rPr>
              <a:t>regards to the</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ea typeface="Times New Roman" panose="02020603050405020304" pitchFamily="18" charset="0"/>
                <a:cs typeface="Arial" panose="020B0604020202020204" pitchFamily="34" charset="0"/>
              </a:rPr>
              <a:t>allegation that </a:t>
            </a:r>
            <a:r>
              <a:rPr lang="en-US" sz="1200" dirty="0" err="1">
                <a:latin typeface="Arial" panose="020B0604020202020204" pitchFamily="34" charset="0"/>
                <a:ea typeface="Times New Roman" panose="02020603050405020304" pitchFamily="18" charset="0"/>
                <a:cs typeface="Arial" panose="020B0604020202020204" pitchFamily="34" charset="0"/>
              </a:rPr>
              <a:t>Mrs</a:t>
            </a:r>
            <a:r>
              <a:rPr lang="en-US" sz="1200" dirty="0">
                <a:latin typeface="Arial" panose="020B0604020202020204" pitchFamily="34" charset="0"/>
                <a:ea typeface="Times New Roman" panose="02020603050405020304" pitchFamily="18" charset="0"/>
                <a:cs typeface="Arial" panose="020B0604020202020204" pitchFamily="34" charset="0"/>
              </a:rPr>
              <a:t> Absolom was involved in the appointment of her nephew,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A Petersen, the PSC concludes that </a:t>
            </a:r>
            <a:r>
              <a:rPr lang="en-US" sz="1200" dirty="0" err="1">
                <a:latin typeface="Arial" panose="020B0604020202020204" pitchFamily="34" charset="0"/>
                <a:ea typeface="Times New Roman" panose="02020603050405020304" pitchFamily="18" charset="0"/>
                <a:cs typeface="Arial" panose="020B0604020202020204" pitchFamily="34" charset="0"/>
              </a:rPr>
              <a:t>Mrs</a:t>
            </a:r>
            <a:r>
              <a:rPr lang="en-US" sz="1200" dirty="0">
                <a:latin typeface="Arial" panose="020B0604020202020204" pitchFamily="34" charset="0"/>
                <a:ea typeface="Times New Roman" panose="02020603050405020304" pitchFamily="18" charset="0"/>
                <a:cs typeface="Arial" panose="020B0604020202020204" pitchFamily="34" charset="0"/>
              </a:rPr>
              <a:t> Absolom declared her interest and as chairperson did not participate in the interview and scoring of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Petersen. </a:t>
            </a:r>
            <a:r>
              <a:rPr lang="en-US" sz="1200" b="1" dirty="0">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ea typeface="Times New Roman" panose="02020603050405020304" pitchFamily="18" charset="0"/>
                <a:cs typeface="Arial" panose="020B0604020202020204" pitchFamily="34" charset="0"/>
              </a:rPr>
              <a:t>However, the recruitment and selection policy of the department refers to “recusal from the process”. The PSC concludes that </a:t>
            </a:r>
            <a:r>
              <a:rPr lang="en-US" sz="1200" dirty="0" err="1">
                <a:latin typeface="Arial" panose="020B0604020202020204" pitchFamily="34" charset="0"/>
                <a:ea typeface="Times New Roman" panose="02020603050405020304" pitchFamily="18" charset="0"/>
                <a:cs typeface="Arial" panose="020B0604020202020204" pitchFamily="34" charset="0"/>
              </a:rPr>
              <a:t>Mrs</a:t>
            </a:r>
            <a:r>
              <a:rPr lang="en-US" sz="1200" dirty="0">
                <a:latin typeface="Arial" panose="020B0604020202020204" pitchFamily="34" charset="0"/>
                <a:ea typeface="Times New Roman" panose="02020603050405020304" pitchFamily="18" charset="0"/>
                <a:cs typeface="Arial" panose="020B0604020202020204" pitchFamily="34" charset="0"/>
              </a:rPr>
              <a:t> Absolom did not completely fulfill the provisions of the policy.  </a:t>
            </a:r>
          </a:p>
          <a:p>
            <a:pPr marL="171450" marR="0" indent="-171450" algn="just">
              <a:lnSpc>
                <a:spcPct val="107000"/>
              </a:lnSpc>
              <a:spcBef>
                <a:spcPts val="0"/>
              </a:spcBef>
              <a:spcAft>
                <a:spcPts val="0"/>
              </a:spcAft>
              <a:buFont typeface="Arial" panose="020B0604020202020204" pitchFamily="34" charset="0"/>
              <a:buChar char="•"/>
            </a:pPr>
            <a:r>
              <a:rPr lang="en-US" sz="1200" dirty="0" smtClean="0">
                <a:latin typeface="Arial" panose="020B0604020202020204" pitchFamily="34" charset="0"/>
                <a:ea typeface="Times New Roman" panose="02020603050405020304" pitchFamily="18" charset="0"/>
                <a:cs typeface="Arial" panose="020B0604020202020204" pitchFamily="34" charset="0"/>
              </a:rPr>
              <a:t>Based </a:t>
            </a:r>
            <a:r>
              <a:rPr lang="en-US" sz="1200" dirty="0">
                <a:latin typeface="Arial" panose="020B0604020202020204" pitchFamily="34" charset="0"/>
                <a:ea typeface="Times New Roman" panose="02020603050405020304" pitchFamily="18" charset="0"/>
                <a:cs typeface="Arial" panose="020B0604020202020204" pitchFamily="34" charset="0"/>
              </a:rPr>
              <a:t>on the fact that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A Petersen only signed and dated his Z83, documentary evidence could not be found that the CEO at Red Cross Hospital approved the appointment of the selection panel and the involvement of his aunt on the panel. The PSC finds that the appointment of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A Petersen is irregular. </a:t>
            </a:r>
            <a:endParaRPr lang="en-US" sz="1200" dirty="0" smtClean="0">
              <a:latin typeface="Arial" panose="020B0604020202020204" pitchFamily="34" charset="0"/>
              <a:ea typeface="Times New Roman" panose="02020603050405020304" pitchFamily="18" charset="0"/>
              <a:cs typeface="Arial" panose="020B0604020202020204" pitchFamily="34" charset="0"/>
            </a:endParaRPr>
          </a:p>
          <a:p>
            <a:pPr marL="171450" marR="0" indent="-171450" algn="just">
              <a:lnSpc>
                <a:spcPct val="107000"/>
              </a:lnSpc>
              <a:spcBef>
                <a:spcPts val="0"/>
              </a:spcBef>
              <a:spcAft>
                <a:spcPts val="0"/>
              </a:spcAft>
              <a:buFont typeface="Arial" panose="020B0604020202020204" pitchFamily="34" charset="0"/>
              <a:buChar char="•"/>
            </a:pPr>
            <a:r>
              <a:rPr lang="en-US" sz="1200" dirty="0" smtClean="0">
                <a:latin typeface="Arial" panose="020B0604020202020204" pitchFamily="34" charset="0"/>
                <a:ea typeface="Times New Roman" panose="02020603050405020304" pitchFamily="18" charset="0"/>
                <a:cs typeface="Arial" panose="020B0604020202020204" pitchFamily="34" charset="0"/>
              </a:rPr>
              <a:t> The </a:t>
            </a:r>
            <a:r>
              <a:rPr lang="en-US" sz="1200" dirty="0">
                <a:latin typeface="Arial" panose="020B0604020202020204" pitchFamily="34" charset="0"/>
                <a:ea typeface="Times New Roman" panose="02020603050405020304" pitchFamily="18" charset="0"/>
                <a:cs typeface="Arial" panose="020B0604020202020204" pitchFamily="34" charset="0"/>
              </a:rPr>
              <a:t>allegation of nepotism by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J Van </a:t>
            </a:r>
            <a:r>
              <a:rPr lang="en-US" sz="1200" dirty="0" err="1">
                <a:latin typeface="Arial" panose="020B0604020202020204" pitchFamily="34" charset="0"/>
                <a:ea typeface="Times New Roman" panose="02020603050405020304" pitchFamily="18" charset="0"/>
                <a:cs typeface="Arial" panose="020B0604020202020204" pitchFamily="34" charset="0"/>
              </a:rPr>
              <a:t>Rooi</a:t>
            </a:r>
            <a:r>
              <a:rPr lang="en-US" sz="1200" dirty="0">
                <a:latin typeface="Arial" panose="020B0604020202020204" pitchFamily="34" charset="0"/>
                <a:ea typeface="Times New Roman" panose="02020603050405020304" pitchFamily="18" charset="0"/>
                <a:cs typeface="Arial" panose="020B0604020202020204" pitchFamily="34" charset="0"/>
              </a:rPr>
              <a:t>, Acting Porter Supervisor, in the appointment of his son,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CA Van </a:t>
            </a:r>
            <a:r>
              <a:rPr lang="en-US" sz="1200" dirty="0" err="1">
                <a:latin typeface="Arial" panose="020B0604020202020204" pitchFamily="34" charset="0"/>
                <a:ea typeface="Times New Roman" panose="02020603050405020304" pitchFamily="18" charset="0"/>
                <a:cs typeface="Arial" panose="020B0604020202020204" pitchFamily="34" charset="0"/>
              </a:rPr>
              <a:t>Rooi</a:t>
            </a:r>
            <a:r>
              <a:rPr lang="en-US" sz="1200" dirty="0">
                <a:latin typeface="Arial" panose="020B0604020202020204" pitchFamily="34" charset="0"/>
                <a:ea typeface="Times New Roman" panose="02020603050405020304" pitchFamily="18" charset="0"/>
                <a:cs typeface="Arial" panose="020B0604020202020204" pitchFamily="34" charset="0"/>
              </a:rPr>
              <a:t> at the hospital is not </a:t>
            </a:r>
            <a:r>
              <a:rPr lang="en-US" sz="1200" dirty="0" smtClean="0">
                <a:latin typeface="Arial" panose="020B0604020202020204" pitchFamily="34" charset="0"/>
                <a:ea typeface="Times New Roman" panose="02020603050405020304" pitchFamily="18" charset="0"/>
                <a:cs typeface="Arial" panose="020B0604020202020204" pitchFamily="34" charset="0"/>
              </a:rPr>
              <a:t>substantiated.</a:t>
            </a:r>
          </a:p>
          <a:p>
            <a:pPr marL="171450" marR="0" indent="-171450" algn="just">
              <a:lnSpc>
                <a:spcPct val="107000"/>
              </a:lnSpc>
              <a:spcBef>
                <a:spcPts val="0"/>
              </a:spcBef>
              <a:spcAft>
                <a:spcPts val="0"/>
              </a:spcAft>
              <a:buFont typeface="Arial" panose="020B0604020202020204" pitchFamily="34" charset="0"/>
              <a:buChar char="•"/>
            </a:pPr>
            <a:r>
              <a:rPr lang="en-US" sz="1200" dirty="0" smtClean="0">
                <a:latin typeface="Arial" panose="020B0604020202020204" pitchFamily="34" charset="0"/>
                <a:ea typeface="Times New Roman" panose="02020603050405020304" pitchFamily="18" charset="0"/>
                <a:cs typeface="Arial" panose="020B0604020202020204" pitchFamily="34" charset="0"/>
              </a:rPr>
              <a:t>The </a:t>
            </a:r>
            <a:r>
              <a:rPr lang="en-US" sz="1200" dirty="0">
                <a:latin typeface="Arial" panose="020B0604020202020204" pitchFamily="34" charset="0"/>
                <a:ea typeface="Times New Roman" panose="02020603050405020304" pitchFamily="18" charset="0"/>
                <a:cs typeface="Arial" panose="020B0604020202020204" pitchFamily="34" charset="0"/>
              </a:rPr>
              <a:t>allegation of nepotism by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J Van </a:t>
            </a:r>
            <a:r>
              <a:rPr lang="en-US" sz="1200" dirty="0" err="1">
                <a:latin typeface="Arial" panose="020B0604020202020204" pitchFamily="34" charset="0"/>
                <a:ea typeface="Times New Roman" panose="02020603050405020304" pitchFamily="18" charset="0"/>
                <a:cs typeface="Arial" panose="020B0604020202020204" pitchFamily="34" charset="0"/>
              </a:rPr>
              <a:t>Rooi</a:t>
            </a:r>
            <a:r>
              <a:rPr lang="en-US" sz="1200" dirty="0">
                <a:latin typeface="Arial" panose="020B0604020202020204" pitchFamily="34" charset="0"/>
                <a:ea typeface="Times New Roman" panose="02020603050405020304" pitchFamily="18" charset="0"/>
                <a:cs typeface="Arial" panose="020B0604020202020204" pitchFamily="34" charset="0"/>
              </a:rPr>
              <a:t>, Acting Porter Supervisor, in the appointment of his son, </a:t>
            </a:r>
            <a:r>
              <a:rPr lang="en-US" sz="1200" dirty="0" err="1">
                <a:latin typeface="Arial" panose="020B0604020202020204" pitchFamily="34" charset="0"/>
                <a:ea typeface="Times New Roman" panose="02020603050405020304" pitchFamily="18" charset="0"/>
                <a:cs typeface="Arial" panose="020B0604020202020204" pitchFamily="34" charset="0"/>
              </a:rPr>
              <a:t>Mr</a:t>
            </a:r>
            <a:r>
              <a:rPr lang="en-US" sz="1200" dirty="0">
                <a:latin typeface="Arial" panose="020B0604020202020204" pitchFamily="34" charset="0"/>
                <a:ea typeface="Times New Roman" panose="02020603050405020304" pitchFamily="18" charset="0"/>
                <a:cs typeface="Arial" panose="020B0604020202020204" pitchFamily="34" charset="0"/>
              </a:rPr>
              <a:t> JW Van </a:t>
            </a:r>
            <a:r>
              <a:rPr lang="en-US" sz="1200" dirty="0" err="1">
                <a:latin typeface="Arial" panose="020B0604020202020204" pitchFamily="34" charset="0"/>
                <a:ea typeface="Times New Roman" panose="02020603050405020304" pitchFamily="18" charset="0"/>
                <a:cs typeface="Arial" panose="020B0604020202020204" pitchFamily="34" charset="0"/>
              </a:rPr>
              <a:t>Rooi</a:t>
            </a:r>
            <a:r>
              <a:rPr lang="en-US" sz="1200" dirty="0">
                <a:latin typeface="Arial" panose="020B0604020202020204" pitchFamily="34" charset="0"/>
                <a:ea typeface="Times New Roman" panose="02020603050405020304" pitchFamily="18" charset="0"/>
                <a:cs typeface="Arial" panose="020B0604020202020204" pitchFamily="34" charset="0"/>
              </a:rPr>
              <a:t> is not substantiated</a:t>
            </a:r>
            <a:r>
              <a:rPr lang="en-US" sz="1200" dirty="0" smtClean="0">
                <a:latin typeface="Arial" panose="020B0604020202020204" pitchFamily="34" charset="0"/>
                <a:ea typeface="Times New Roman" panose="02020603050405020304" pitchFamily="18" charset="0"/>
                <a:cs typeface="Arial" panose="020B0604020202020204" pitchFamily="34" charset="0"/>
              </a:rPr>
              <a:t>. </a:t>
            </a:r>
          </a:p>
          <a:p>
            <a:pPr marL="171450" marR="0" indent="-171450" algn="just">
              <a:lnSpc>
                <a:spcPct val="107000"/>
              </a:lnSpc>
              <a:spcBef>
                <a:spcPts val="0"/>
              </a:spcBef>
              <a:spcAft>
                <a:spcPts val="0"/>
              </a:spcAft>
              <a:buFont typeface="Arial" panose="020B0604020202020204" pitchFamily="34" charset="0"/>
              <a:buChar char="•"/>
            </a:pPr>
            <a:r>
              <a:rPr lang="en-US" sz="1200" dirty="0" smtClean="0">
                <a:latin typeface="Arial" panose="020B0604020202020204" pitchFamily="34" charset="0"/>
                <a:ea typeface="Times New Roman" panose="02020603050405020304" pitchFamily="18" charset="0"/>
                <a:cs typeface="Arial" panose="020B0604020202020204" pitchFamily="34" charset="0"/>
              </a:rPr>
              <a:t>The </a:t>
            </a:r>
            <a:r>
              <a:rPr lang="en-US" sz="1200" dirty="0">
                <a:latin typeface="Arial" panose="020B0604020202020204" pitchFamily="34" charset="0"/>
                <a:ea typeface="Times New Roman" panose="02020603050405020304" pitchFamily="18" charset="0"/>
                <a:cs typeface="Arial" panose="020B0604020202020204" pitchFamily="34" charset="0"/>
              </a:rPr>
              <a:t>allegation that the staff residence is in a poor condition - all the taps have been removed, the </a:t>
            </a:r>
            <a:r>
              <a:rPr lang="en-US" sz="1200" dirty="0" smtClean="0">
                <a:latin typeface="Arial" panose="020B0604020202020204" pitchFamily="34" charset="0"/>
                <a:ea typeface="Times New Roman" panose="02020603050405020304" pitchFamily="18" charset="0"/>
                <a:cs typeface="Arial" panose="020B0604020202020204" pitchFamily="34" charset="0"/>
              </a:rPr>
              <a:t>rooms </a:t>
            </a:r>
            <a:r>
              <a:rPr lang="en-US" sz="1200" dirty="0">
                <a:latin typeface="Arial" panose="020B0604020202020204" pitchFamily="34" charset="0"/>
                <a:ea typeface="Times New Roman" panose="02020603050405020304" pitchFamily="18" charset="0"/>
                <a:cs typeface="Arial" panose="020B0604020202020204" pitchFamily="34" charset="0"/>
              </a:rPr>
              <a:t>are not fumigated and the residence is full of cockroaches </a:t>
            </a:r>
            <a:r>
              <a:rPr lang="en-US" sz="1200" dirty="0" smtClean="0">
                <a:latin typeface="Arial" panose="020B0604020202020204" pitchFamily="34" charset="0"/>
                <a:ea typeface="Times New Roman" panose="02020603050405020304" pitchFamily="18" charset="0"/>
                <a:cs typeface="Arial" panose="020B0604020202020204" pitchFamily="34" charset="0"/>
              </a:rPr>
              <a:t>is </a:t>
            </a:r>
            <a:r>
              <a:rPr lang="en-US" sz="1200" dirty="0">
                <a:latin typeface="Arial" panose="020B0604020202020204" pitchFamily="34" charset="0"/>
                <a:ea typeface="Times New Roman" panose="02020603050405020304" pitchFamily="18" charset="0"/>
                <a:cs typeface="Arial" panose="020B0604020202020204" pitchFamily="34" charset="0"/>
              </a:rPr>
              <a:t>substantiated.</a:t>
            </a:r>
          </a:p>
          <a:p>
            <a:pPr marL="457200" marR="0" indent="-457200" algn="just">
              <a:lnSpc>
                <a:spcPct val="107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4280557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221" y="210126"/>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RECOMMENDATIONS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17</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67544" y="908720"/>
            <a:ext cx="8064896" cy="452431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PSC makes the following recommendations</a:t>
            </a:r>
            <a:r>
              <a:rPr lang="en-US" sz="1200" dirty="0" smtClean="0">
                <a:latin typeface="Arial" panose="020B0604020202020204" pitchFamily="34" charset="0"/>
                <a:cs typeface="Arial" panose="020B0604020202020204" pitchFamily="34" charset="0"/>
              </a:rPr>
              <a:t>:</a:t>
            </a: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staff in the supply chain management should have a system in place whereby the renewal of uniforms is not neglected.  Such a system should alert the relevant officials to timeously place orders for new uniforms. Support service staff be issued with new uniforms every two years as per the hospital’s policy.  </a:t>
            </a:r>
            <a:endParaRPr lang="en-US" sz="1200" dirty="0" smtClean="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CEO at Red Cross Hospital should address </a:t>
            </a:r>
            <a:r>
              <a:rPr lang="en-US" sz="1200" dirty="0" err="1">
                <a:latin typeface="Arial" panose="020B0604020202020204" pitchFamily="34" charset="0"/>
                <a:cs typeface="Arial" panose="020B0604020202020204" pitchFamily="34" charset="0"/>
              </a:rPr>
              <a:t>Mrs</a:t>
            </a:r>
            <a:r>
              <a:rPr lang="en-US" sz="1200" dirty="0">
                <a:latin typeface="Arial" panose="020B0604020202020204" pitchFamily="34" charset="0"/>
                <a:cs typeface="Arial" panose="020B0604020202020204" pitchFamily="34" charset="0"/>
              </a:rPr>
              <a:t> Absolom on the content of this report as it pertains to her involvement in the recruitment processes</a:t>
            </a:r>
            <a:r>
              <a:rPr lang="en-US" sz="1200" dirty="0" smtClean="0">
                <a:latin typeface="Arial" panose="020B0604020202020204" pitchFamily="34" charset="0"/>
                <a:cs typeface="Arial" panose="020B0604020202020204" pitchFamily="34" charset="0"/>
              </a:rPr>
              <a:t>.</a:t>
            </a:r>
          </a:p>
          <a:p>
            <a:pPr algn="just"/>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err="1" smtClean="0">
                <a:latin typeface="Arial" panose="020B0604020202020204" pitchFamily="34" charset="0"/>
                <a:cs typeface="Arial" panose="020B0604020202020204" pitchFamily="34" charset="0"/>
              </a:rPr>
              <a:t>Mrs</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Absolom should be barred from any recruitment process at Red Cross Hospital henceforth</a:t>
            </a:r>
            <a:r>
              <a:rPr lang="en-US" sz="1200" dirty="0" smtClean="0">
                <a:latin typeface="Arial" panose="020B0604020202020204" pitchFamily="34" charset="0"/>
                <a:cs typeface="Arial" panose="020B0604020202020204" pitchFamily="34" charset="0"/>
              </a:rPr>
              <a:t>.</a:t>
            </a:r>
          </a:p>
          <a:p>
            <a:pPr algn="just"/>
            <a:r>
              <a:rPr lang="en-US" sz="1200" dirty="0" smtClean="0">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It </a:t>
            </a:r>
            <a:r>
              <a:rPr lang="en-US" sz="1200" dirty="0">
                <a:latin typeface="Arial" panose="020B0604020202020204" pitchFamily="34" charset="0"/>
                <a:cs typeface="Arial" panose="020B0604020202020204" pitchFamily="34" charset="0"/>
              </a:rPr>
              <a:t>is undesirable for </a:t>
            </a:r>
            <a:r>
              <a:rPr lang="en-US" sz="1200" dirty="0" err="1">
                <a:latin typeface="Arial" panose="020B0604020202020204" pitchFamily="34" charset="0"/>
                <a:cs typeface="Arial" panose="020B0604020202020204" pitchFamily="34" charset="0"/>
              </a:rPr>
              <a:t>Mrs</a:t>
            </a:r>
            <a:r>
              <a:rPr lang="en-US" sz="1200" dirty="0">
                <a:latin typeface="Arial" panose="020B0604020202020204" pitchFamily="34" charset="0"/>
                <a:cs typeface="Arial" panose="020B0604020202020204" pitchFamily="34" charset="0"/>
              </a:rPr>
              <a:t> Absolom to remain stationed at Red Cross Hospital given the family members who are employed there and the allegations surrounding their appointment. The department should consider a transfer to a different institution. </a:t>
            </a:r>
          </a:p>
          <a:p>
            <a:pPr algn="just"/>
            <a:endParaRPr 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temporary lifting of recruitment and selection delegations assigned to the Human Resources unit should be considered for a period of 6 months. In this time the Human Resources unit should be exposed to proper training in terms of record-keeping and HR practices. </a:t>
            </a:r>
            <a:endParaRPr lang="en-US" sz="1200" dirty="0" smtClean="0">
              <a:latin typeface="Arial" panose="020B0604020202020204" pitchFamily="34" charset="0"/>
              <a:cs typeface="Arial" panose="020B0604020202020204" pitchFamily="34" charset="0"/>
            </a:endParaRPr>
          </a:p>
          <a:p>
            <a:pPr algn="just"/>
            <a:endParaRPr lang="en-US"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Documentation </a:t>
            </a:r>
            <a:r>
              <a:rPr lang="en-US" sz="1200" dirty="0">
                <a:latin typeface="Arial" panose="020B0604020202020204" pitchFamily="34" charset="0"/>
                <a:cs typeface="Arial" panose="020B0604020202020204" pitchFamily="34" charset="0"/>
              </a:rPr>
              <a:t>relating to personnel files and submission for appointments was not helpful and was in disarray. The PSC advises that strong action be taken against officials who are neglectful of state record-keeping and control.</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109940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412045" y="215676"/>
            <a:ext cx="8352928" cy="707886"/>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DEPARTMENT OF EDUCATION  </a:t>
            </a:r>
            <a:endParaRPr lang="en-US" sz="2000" b="1" dirty="0">
              <a:solidFill>
                <a:srgbClr val="006666"/>
              </a:solidFill>
              <a:latin typeface="Arial" panose="020B0604020202020204" pitchFamily="34" charset="0"/>
              <a:cs typeface="Arial" panose="020B0604020202020204" pitchFamily="34" charset="0"/>
            </a:endParaRPr>
          </a:p>
          <a:p>
            <a:pPr algn="ct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18</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26528" y="908720"/>
            <a:ext cx="7992888" cy="2246769"/>
          </a:xfrm>
          <a:prstGeom prst="rect">
            <a:avLst/>
          </a:prstGeom>
          <a:noFill/>
        </p:spPr>
        <p:txBody>
          <a:bodyPr wrap="square" rtlCol="0">
            <a:spAutoFit/>
          </a:bodyPr>
          <a:lstStyle/>
          <a:p>
            <a:pPr marL="342900" indent="-360000">
              <a:lnSpc>
                <a:spcPct val="12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nvestigations </a:t>
            </a:r>
            <a:r>
              <a:rPr lang="en-US" sz="2000" dirty="0">
                <a:latin typeface="Arial" panose="020B0604020202020204" pitchFamily="34" charset="0"/>
                <a:cs typeface="Arial" panose="020B0604020202020204" pitchFamily="34" charset="0"/>
              </a:rPr>
              <a:t>involved three institutions</a:t>
            </a:r>
            <a:r>
              <a:rPr lang="en-US" sz="2000" dirty="0" smtClean="0">
                <a:latin typeface="Arial" panose="020B0604020202020204" pitchFamily="34" charset="0"/>
                <a:cs typeface="Arial" panose="020B0604020202020204" pitchFamily="34" charset="0"/>
              </a:rPr>
              <a:t>:</a:t>
            </a:r>
          </a:p>
          <a:p>
            <a:pPr>
              <a:lnSpc>
                <a:spcPct val="120000"/>
              </a:lnSpc>
            </a:pPr>
            <a:r>
              <a:rPr lang="en-US" sz="2000" dirty="0" smtClean="0">
                <a:latin typeface="Arial" panose="020B0604020202020204" pitchFamily="34" charset="0"/>
                <a:cs typeface="Arial" panose="020B0604020202020204" pitchFamily="34" charset="0"/>
              </a:rPr>
              <a:t> </a:t>
            </a:r>
          </a:p>
          <a:p>
            <a:pPr>
              <a:lnSpc>
                <a:spcPct val="120000"/>
              </a:lnSpc>
            </a:pPr>
            <a:endParaRPr lang="en-US" sz="2000" dirty="0">
              <a:latin typeface="Arial" panose="020B0604020202020204" pitchFamily="34" charset="0"/>
              <a:cs typeface="Arial" panose="020B0604020202020204" pitchFamily="34" charset="0"/>
            </a:endParaRPr>
          </a:p>
          <a:p>
            <a:pPr marL="342900" indent="-360000">
              <a:lnSpc>
                <a:spcPct val="120000"/>
              </a:lnSpc>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indent="-360000">
              <a:lnSpc>
                <a:spcPct val="12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778893721"/>
              </p:ext>
            </p:extLst>
          </p:nvPr>
        </p:nvGraphicFramePr>
        <p:xfrm>
          <a:off x="426529" y="1556792"/>
          <a:ext cx="8338445" cy="2560320"/>
        </p:xfrm>
        <a:graphic>
          <a:graphicData uri="http://schemas.openxmlformats.org/drawingml/2006/table">
            <a:tbl>
              <a:tblPr firstRow="1" bandRow="1">
                <a:tableStyleId>{5C22544A-7EE6-4342-B048-85BDC9FD1C3A}</a:tableStyleId>
              </a:tblPr>
              <a:tblGrid>
                <a:gridCol w="2481913">
                  <a:extLst>
                    <a:ext uri="{9D8B030D-6E8A-4147-A177-3AD203B41FA5}">
                      <a16:colId xmlns:a16="http://schemas.microsoft.com/office/drawing/2014/main" xmlns="" val="2295534637"/>
                    </a:ext>
                  </a:extLst>
                </a:gridCol>
                <a:gridCol w="2846900">
                  <a:extLst>
                    <a:ext uri="{9D8B030D-6E8A-4147-A177-3AD203B41FA5}">
                      <a16:colId xmlns:a16="http://schemas.microsoft.com/office/drawing/2014/main" xmlns="" val="365602351"/>
                    </a:ext>
                  </a:extLst>
                </a:gridCol>
                <a:gridCol w="3009632">
                  <a:extLst>
                    <a:ext uri="{9D8B030D-6E8A-4147-A177-3AD203B41FA5}">
                      <a16:colId xmlns:a16="http://schemas.microsoft.com/office/drawing/2014/main" xmlns="" val="1247544940"/>
                    </a:ext>
                  </a:extLst>
                </a:gridCol>
              </a:tblGrid>
              <a:tr h="211048">
                <a:tc>
                  <a:txBody>
                    <a:bodyPr/>
                    <a:lstStyle/>
                    <a:p>
                      <a:pPr algn="ctr"/>
                      <a:r>
                        <a:rPr lang="en-ZA" baseline="0" dirty="0" smtClean="0">
                          <a:latin typeface="Arial" panose="020B0604020202020204" pitchFamily="34" charset="0"/>
                          <a:cs typeface="Arial" panose="020B0604020202020204" pitchFamily="34" charset="0"/>
                        </a:rPr>
                        <a:t>Institution  </a:t>
                      </a:r>
                      <a:endParaRPr lang="en-ZA" dirty="0">
                        <a:latin typeface="Arial" panose="020B0604020202020204" pitchFamily="34" charset="0"/>
                        <a:cs typeface="Arial" panose="020B0604020202020204" pitchFamily="34" charset="0"/>
                      </a:endParaRPr>
                    </a:p>
                  </a:txBody>
                  <a:tcPr>
                    <a:solidFill>
                      <a:srgbClr val="006666"/>
                    </a:solidFill>
                  </a:tcPr>
                </a:tc>
                <a:tc>
                  <a:txBody>
                    <a:bodyPr/>
                    <a:lstStyle/>
                    <a:p>
                      <a:pPr algn="ctr"/>
                      <a:r>
                        <a:rPr lang="en-ZA" dirty="0" smtClean="0">
                          <a:latin typeface="Arial" panose="020B0604020202020204" pitchFamily="34" charset="0"/>
                          <a:cs typeface="Arial" panose="020B0604020202020204" pitchFamily="34" charset="0"/>
                        </a:rPr>
                        <a:t>Nature</a:t>
                      </a:r>
                      <a:r>
                        <a:rPr lang="en-ZA" baseline="0" dirty="0" smtClean="0">
                          <a:latin typeface="Arial" panose="020B0604020202020204" pitchFamily="34" charset="0"/>
                          <a:cs typeface="Arial" panose="020B0604020202020204" pitchFamily="34" charset="0"/>
                        </a:rPr>
                        <a:t> of Complaint</a:t>
                      </a:r>
                      <a:endParaRPr lang="en-ZA" dirty="0">
                        <a:latin typeface="Arial" panose="020B0604020202020204" pitchFamily="34" charset="0"/>
                        <a:cs typeface="Arial" panose="020B0604020202020204" pitchFamily="34" charset="0"/>
                      </a:endParaRPr>
                    </a:p>
                  </a:txBody>
                  <a:tcPr>
                    <a:solidFill>
                      <a:srgbClr val="006666"/>
                    </a:solidFill>
                  </a:tcPr>
                </a:tc>
                <a:tc>
                  <a:txBody>
                    <a:bodyPr/>
                    <a:lstStyle/>
                    <a:p>
                      <a:pPr algn="ctr"/>
                      <a:r>
                        <a:rPr lang="en-ZA" dirty="0" smtClean="0">
                          <a:latin typeface="Arial" panose="020B0604020202020204" pitchFamily="34" charset="0"/>
                          <a:cs typeface="Arial" panose="020B0604020202020204" pitchFamily="34" charset="0"/>
                        </a:rPr>
                        <a:t>Complainant</a:t>
                      </a:r>
                      <a:r>
                        <a:rPr lang="en-ZA" baseline="0"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txBody>
                  <a:tcPr>
                    <a:solidFill>
                      <a:srgbClr val="006666"/>
                    </a:solidFill>
                  </a:tcPr>
                </a:tc>
                <a:extLst>
                  <a:ext uri="{0D108BD9-81ED-4DB2-BD59-A6C34878D82A}">
                    <a16:rowId xmlns:a16="http://schemas.microsoft.com/office/drawing/2014/main" xmlns="" val="398558365"/>
                  </a:ext>
                </a:extLst>
              </a:tr>
              <a:tr h="370840">
                <a:tc>
                  <a:txBody>
                    <a:bodyPr/>
                    <a:lstStyle/>
                    <a:p>
                      <a:r>
                        <a:rPr lang="en-ZA" dirty="0" err="1" smtClean="0">
                          <a:latin typeface="Arial" panose="020B0604020202020204" pitchFamily="34" charset="0"/>
                          <a:cs typeface="Arial" panose="020B0604020202020204" pitchFamily="34" charset="0"/>
                        </a:rPr>
                        <a:t>Tafelsig</a:t>
                      </a:r>
                      <a:r>
                        <a:rPr lang="en-ZA" baseline="0" dirty="0" smtClean="0">
                          <a:latin typeface="Arial" panose="020B0604020202020204" pitchFamily="34" charset="0"/>
                          <a:cs typeface="Arial" panose="020B0604020202020204" pitchFamily="34" charset="0"/>
                        </a:rPr>
                        <a:t> Primary </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Financial</a:t>
                      </a:r>
                      <a:r>
                        <a:rPr lang="en-ZA" baseline="0" dirty="0" smtClean="0">
                          <a:latin typeface="Arial" panose="020B0604020202020204" pitchFamily="34" charset="0"/>
                          <a:cs typeface="Arial" panose="020B0604020202020204" pitchFamily="34" charset="0"/>
                        </a:rPr>
                        <a:t> Mismanagement</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NACH</a:t>
                      </a:r>
                      <a:r>
                        <a:rPr lang="en-ZA" baseline="0"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17725596"/>
                  </a:ext>
                </a:extLst>
              </a:tr>
              <a:tr h="370840">
                <a:tc>
                  <a:txBody>
                    <a:bodyPr/>
                    <a:lstStyle/>
                    <a:p>
                      <a:pPr>
                        <a:lnSpc>
                          <a:spcPct val="150000"/>
                        </a:lnSpc>
                      </a:pPr>
                      <a:r>
                        <a:rPr lang="en-ZA" dirty="0" err="1" smtClean="0">
                          <a:latin typeface="Arial" panose="020B0604020202020204" pitchFamily="34" charset="0"/>
                          <a:cs typeface="Arial" panose="020B0604020202020204" pitchFamily="34" charset="0"/>
                        </a:rPr>
                        <a:t>Walmer</a:t>
                      </a:r>
                      <a:r>
                        <a:rPr lang="en-ZA" baseline="0" dirty="0" smtClean="0">
                          <a:latin typeface="Arial" panose="020B0604020202020204" pitchFamily="34" charset="0"/>
                          <a:cs typeface="Arial" panose="020B0604020202020204" pitchFamily="34" charset="0"/>
                        </a:rPr>
                        <a:t> Secondary </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Financial</a:t>
                      </a:r>
                      <a:r>
                        <a:rPr lang="en-ZA" baseline="0" dirty="0" smtClean="0">
                          <a:latin typeface="Arial" panose="020B0604020202020204" pitchFamily="34" charset="0"/>
                          <a:cs typeface="Arial" panose="020B0604020202020204" pitchFamily="34" charset="0"/>
                        </a:rPr>
                        <a:t> Mismanagement; irregular appointment of staff</a:t>
                      </a:r>
                      <a:endParaRPr lang="en-ZA" dirty="0">
                        <a:latin typeface="Arial" panose="020B0604020202020204" pitchFamily="34" charset="0"/>
                        <a:cs typeface="Arial" panose="020B0604020202020204" pitchFamily="34" charset="0"/>
                      </a:endParaRPr>
                    </a:p>
                  </a:txBody>
                  <a:tcPr/>
                </a:tc>
                <a:tc>
                  <a:txBody>
                    <a:bodyPr/>
                    <a:lstStyle/>
                    <a:p>
                      <a:pPr>
                        <a:lnSpc>
                          <a:spcPct val="150000"/>
                        </a:lnSpc>
                      </a:pPr>
                      <a:r>
                        <a:rPr lang="en-ZA" dirty="0" smtClean="0">
                          <a:latin typeface="Arial" panose="020B0604020202020204" pitchFamily="34" charset="0"/>
                          <a:cs typeface="Arial" panose="020B0604020202020204" pitchFamily="34" charset="0"/>
                        </a:rPr>
                        <a:t>NACH</a:t>
                      </a:r>
                      <a:r>
                        <a:rPr lang="en-ZA" baseline="0"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88954532"/>
                  </a:ext>
                </a:extLst>
              </a:tr>
              <a:tr h="370840">
                <a:tc>
                  <a:txBody>
                    <a:bodyPr/>
                    <a:lstStyle/>
                    <a:p>
                      <a:r>
                        <a:rPr lang="en-ZA" dirty="0" smtClean="0">
                          <a:latin typeface="Arial" panose="020B0604020202020204" pitchFamily="34" charset="0"/>
                          <a:cs typeface="Arial" panose="020B0604020202020204" pitchFamily="34" charset="0"/>
                        </a:rPr>
                        <a:t>Head</a:t>
                      </a:r>
                      <a:r>
                        <a:rPr lang="en-ZA" baseline="0" dirty="0" smtClean="0">
                          <a:latin typeface="Arial" panose="020B0604020202020204" pitchFamily="34" charset="0"/>
                          <a:cs typeface="Arial" panose="020B0604020202020204" pitchFamily="34" charset="0"/>
                        </a:rPr>
                        <a:t> Office </a:t>
                      </a:r>
                      <a:endParaRPr lang="en-ZA" dirty="0">
                        <a:latin typeface="Arial" panose="020B0604020202020204" pitchFamily="34" charset="0"/>
                        <a:cs typeface="Arial" panose="020B0604020202020204" pitchFamily="34" charset="0"/>
                      </a:endParaRPr>
                    </a:p>
                  </a:txBody>
                  <a:tcPr/>
                </a:tc>
                <a:tc>
                  <a:txBody>
                    <a:bodyPr/>
                    <a:lstStyle/>
                    <a:p>
                      <a:r>
                        <a:rPr lang="en-ZA" dirty="0" smtClean="0">
                          <a:latin typeface="Arial" panose="020B0604020202020204" pitchFamily="34" charset="0"/>
                          <a:cs typeface="Arial" panose="020B0604020202020204" pitchFamily="34" charset="0"/>
                        </a:rPr>
                        <a:t>Contract Post of Former</a:t>
                      </a:r>
                      <a:r>
                        <a:rPr lang="en-ZA" baseline="0" dirty="0" smtClean="0">
                          <a:latin typeface="Arial" panose="020B0604020202020204" pitchFamily="34" charset="0"/>
                          <a:cs typeface="Arial" panose="020B0604020202020204" pitchFamily="34" charset="0"/>
                        </a:rPr>
                        <a:t> </a:t>
                      </a:r>
                      <a:r>
                        <a:rPr lang="en-ZA" baseline="0" dirty="0" err="1" smtClean="0">
                          <a:latin typeface="Arial" panose="020B0604020202020204" pitchFamily="34" charset="0"/>
                          <a:cs typeface="Arial" panose="020B0604020202020204" pitchFamily="34" charset="0"/>
                        </a:rPr>
                        <a:t>HoD</a:t>
                      </a:r>
                      <a:r>
                        <a:rPr lang="en-ZA" baseline="0"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txBody>
                  <a:tcPr/>
                </a:tc>
                <a:tc>
                  <a:txBody>
                    <a:bodyPr/>
                    <a:lstStyle/>
                    <a:p>
                      <a:r>
                        <a:rPr lang="en-ZA" smtClean="0">
                          <a:latin typeface="Arial" panose="020B0604020202020204" pitchFamily="34" charset="0"/>
                          <a:cs typeface="Arial" panose="020B0604020202020204" pitchFamily="34" charset="0"/>
                        </a:rPr>
                        <a:t>Anonymous complainant</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15992422"/>
                  </a:ext>
                </a:extLst>
              </a:tr>
            </a:tbl>
          </a:graphicData>
        </a:graphic>
      </p:graphicFrame>
    </p:spTree>
    <p:extLst>
      <p:ext uri="{BB962C8B-B14F-4D97-AF65-F5344CB8AC3E}">
        <p14:creationId xmlns:p14="http://schemas.microsoft.com/office/powerpoint/2010/main" xmlns="" val="99625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ALLEGATIONS (TWO SCHOOL MATTERS)</a:t>
            </a: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19</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39552" y="914662"/>
            <a:ext cx="7920880" cy="4524315"/>
          </a:xfrm>
          <a:prstGeom prst="rect">
            <a:avLst/>
          </a:prstGeom>
        </p:spPr>
        <p:txBody>
          <a:bodyPr wrap="square">
            <a:spAutoFit/>
          </a:bodyPr>
          <a:lstStyle/>
          <a:p>
            <a:pPr>
              <a:lnSpc>
                <a:spcPct val="150000"/>
              </a:lnSpc>
            </a:pPr>
            <a:r>
              <a:rPr lang="en-US" sz="2000" dirty="0" smtClean="0">
                <a:latin typeface="Arial" panose="020B0604020202020204" pitchFamily="34" charset="0"/>
                <a:cs typeface="Arial" panose="020B0604020202020204" pitchFamily="34" charset="0"/>
              </a:rPr>
              <a:t>The main allegations relating to the two schools were:</a:t>
            </a:r>
          </a:p>
          <a:p>
            <a:pPr marL="342900" indent="-34290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Appointment irregularity pertaining to secretary post (advert not placed in media)</a:t>
            </a:r>
          </a:p>
          <a:p>
            <a:pPr marL="342900" indent="-34290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Mismanagement of funds - School withholding SARS tax payments</a:t>
            </a:r>
          </a:p>
          <a:p>
            <a:pPr marL="342900" indent="-34290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Irregular expenditure – procurement policy violated</a:t>
            </a:r>
          </a:p>
          <a:p>
            <a:pPr marL="342900" indent="-34290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Proper governance of school funds not observed – SGB approval not sought and decisions not recorded</a:t>
            </a:r>
          </a:p>
          <a:p>
            <a:pPr marL="342900" indent="-342900">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7150" marR="0" algn="just">
              <a:spcBef>
                <a:spcPts val="0"/>
              </a:spcBef>
              <a:spcAft>
                <a:spcPts val="0"/>
              </a:spcAft>
            </a:pPr>
            <a:endParaRPr lang="en-US"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516225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98272" y="188640"/>
            <a:ext cx="8352928"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OUTLINE OF PRESENTATION </a:t>
            </a:r>
            <a:r>
              <a:rPr lang="en-GB" sz="2000" b="1" dirty="0" smtClean="0">
                <a:latin typeface="Arial" panose="020B0604020202020204" pitchFamily="34" charset="0"/>
                <a:cs typeface="Arial" panose="020B0604020202020204" pitchFamily="34" charset="0"/>
              </a:rPr>
              <a:t> </a:t>
            </a: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46508" y="750138"/>
            <a:ext cx="8352928" cy="4770537"/>
          </a:xfrm>
          <a:prstGeom prst="rect">
            <a:avLst/>
          </a:prstGeom>
          <a:noFill/>
        </p:spPr>
        <p:txBody>
          <a:bodyPr wrap="square" rtlCol="0">
            <a:spAutoFit/>
          </a:bodyPr>
          <a:lstStyle/>
          <a:p>
            <a:pPr marL="342900" indent="-342900">
              <a:lnSpc>
                <a:spcPct val="80000"/>
              </a:lnSpc>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lnSpc>
                <a:spcPct val="8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60000">
              <a:lnSpc>
                <a:spcPct val="80000"/>
              </a:lnSpc>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INTRODUCTION &amp; BACKGROUND </a:t>
            </a:r>
          </a:p>
          <a:p>
            <a:pPr>
              <a:lnSpc>
                <a:spcPct val="80000"/>
              </a:lnSpc>
            </a:pPr>
            <a:endParaRPr lang="en-GB" sz="2000" dirty="0" smtClean="0">
              <a:latin typeface="Arial" panose="020B0604020202020204" pitchFamily="34" charset="0"/>
              <a:cs typeface="Arial" panose="020B0604020202020204" pitchFamily="34" charset="0"/>
            </a:endParaRPr>
          </a:p>
          <a:p>
            <a:pPr marL="342900" indent="-360000">
              <a:lnSpc>
                <a:spcPct val="80000"/>
              </a:lnSpc>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SPECIFIC INVESTIGATIONS HIGHLIGHTED PER DEPARTMENT </a:t>
            </a:r>
          </a:p>
          <a:p>
            <a:pPr>
              <a:lnSpc>
                <a:spcPct val="80000"/>
              </a:lnSpc>
            </a:pPr>
            <a:endParaRPr lang="en-GB" sz="2000" dirty="0">
              <a:latin typeface="Arial" panose="020B0604020202020204" pitchFamily="34" charset="0"/>
              <a:cs typeface="Arial" panose="020B0604020202020204" pitchFamily="34" charset="0"/>
            </a:endParaRPr>
          </a:p>
          <a:p>
            <a:pPr marL="342900" indent="-360000">
              <a:lnSpc>
                <a:spcPct val="80000"/>
              </a:lnSpc>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FINDINGS AND RECOMMENDATIONS</a:t>
            </a:r>
          </a:p>
          <a:p>
            <a:pPr marL="342900" indent="-360000">
              <a:lnSpc>
                <a:spcPct val="80000"/>
              </a:lnSpc>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a:p>
            <a:pPr marL="342900" indent="-360000">
              <a:lnSpc>
                <a:spcPct val="80000"/>
              </a:lnSpc>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FURTHER MATTERS PERTAINING TO PSC PERFORMANCE AND FUTURE PROJECTS </a:t>
            </a:r>
          </a:p>
          <a:p>
            <a:pPr marL="342900" indent="-360000">
              <a:lnSpc>
                <a:spcPct val="80000"/>
              </a:lnSpc>
              <a:buFont typeface="Wingdings" panose="05000000000000000000" pitchFamily="2" charset="2"/>
              <a:buChar char="q"/>
            </a:pPr>
            <a:endParaRPr lang="en-GB" sz="2000" dirty="0">
              <a:latin typeface="Arial" panose="020B0604020202020204" pitchFamily="34" charset="0"/>
              <a:cs typeface="Arial" panose="020B0604020202020204" pitchFamily="34" charset="0"/>
            </a:endParaRPr>
          </a:p>
          <a:p>
            <a:pPr marL="342900" indent="-360000">
              <a:lnSpc>
                <a:spcPct val="80000"/>
              </a:lnSpc>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TERMS OF OFFICE OF PSC COMMISSIONERS</a:t>
            </a:r>
          </a:p>
          <a:p>
            <a:pPr marL="342900" indent="-342900" algn="just">
              <a:lnSpc>
                <a:spcPct val="8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gn="just">
              <a:lnSpc>
                <a:spcPct val="80000"/>
              </a:lnSpc>
            </a:pPr>
            <a:endParaRPr lang="en-GB" sz="2400" dirty="0"/>
          </a:p>
          <a:p>
            <a:pPr algn="just">
              <a:lnSpc>
                <a:spcPct val="80000"/>
              </a:lnSpc>
            </a:pPr>
            <a:endParaRPr lang="en-GB" sz="2400" dirty="0" smtClean="0"/>
          </a:p>
          <a:p>
            <a:pPr marL="342900" indent="-342900" algn="just">
              <a:lnSpc>
                <a:spcPct val="80000"/>
              </a:lnSpc>
              <a:buFont typeface="Arial" panose="020B0604020202020204" pitchFamily="34" charset="0"/>
              <a:buChar char="•"/>
            </a:pPr>
            <a:endParaRPr lang="en-GB" sz="2400" dirty="0"/>
          </a:p>
          <a:p>
            <a:pPr marL="342900" indent="-342900" algn="just">
              <a:lnSpc>
                <a:spcPct val="80000"/>
              </a:lnSpc>
              <a:buFont typeface="Arial" panose="020B0604020202020204" pitchFamily="34" charset="0"/>
              <a:buChar char="•"/>
            </a:pPr>
            <a:endParaRPr lang="en-GB" sz="2400" dirty="0" smtClean="0"/>
          </a:p>
          <a:p>
            <a:pPr marL="342900" indent="-342900" algn="just">
              <a:lnSpc>
                <a:spcPct val="80000"/>
              </a:lnSpc>
              <a:buFont typeface="Arial" panose="020B0604020202020204" pitchFamily="34" charset="0"/>
              <a:buChar char="•"/>
            </a:pPr>
            <a:endParaRPr lang="en-GB" sz="2400" dirty="0"/>
          </a:p>
        </p:txBody>
      </p:sp>
    </p:spTree>
    <p:extLst>
      <p:ext uri="{BB962C8B-B14F-4D97-AF65-F5344CB8AC3E}">
        <p14:creationId xmlns:p14="http://schemas.microsoft.com/office/powerpoint/2010/main" xmlns="" val="235827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FINDINGS (TWO SCHOOL MATTERS)</a:t>
            </a: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20</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539552" y="914662"/>
            <a:ext cx="7920880" cy="3600986"/>
          </a:xfrm>
          <a:prstGeom prst="rect">
            <a:avLst/>
          </a:prstGeom>
        </p:spPr>
        <p:txBody>
          <a:bodyPr wrap="square">
            <a:spAutoFit/>
          </a:bodyPr>
          <a:lstStyle/>
          <a:p>
            <a:pPr marL="285750" indent="-360000">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Non-compliance with School Financial Policy.</a:t>
            </a:r>
          </a:p>
          <a:p>
            <a:pPr marL="285750" indent="-360000">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Lack </a:t>
            </a:r>
            <a:r>
              <a:rPr lang="en-US" sz="2000" dirty="0">
                <a:latin typeface="Arial" panose="020B0604020202020204" pitchFamily="34" charset="0"/>
                <a:cs typeface="Arial" panose="020B0604020202020204" pitchFamily="34" charset="0"/>
              </a:rPr>
              <a:t>of controls and proper oversight on the part of the </a:t>
            </a:r>
            <a:r>
              <a:rPr lang="en-US" sz="2000" dirty="0" smtClean="0">
                <a:latin typeface="Arial" panose="020B0604020202020204" pitchFamily="34" charset="0"/>
                <a:cs typeface="Arial" panose="020B0604020202020204" pitchFamily="34" charset="0"/>
              </a:rPr>
              <a:t>SGB.</a:t>
            </a:r>
          </a:p>
          <a:p>
            <a:pPr marL="285750" indent="-360000">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Lack </a:t>
            </a:r>
            <a:r>
              <a:rPr lang="en-US" sz="2000" dirty="0">
                <a:latin typeface="Arial" panose="020B0604020202020204" pitchFamily="34" charset="0"/>
                <a:cs typeface="Arial" panose="020B0604020202020204" pitchFamily="34" charset="0"/>
              </a:rPr>
              <a:t>of supervision over funds by </a:t>
            </a:r>
            <a:r>
              <a:rPr lang="en-US" sz="2000" dirty="0" smtClean="0">
                <a:latin typeface="Arial" panose="020B0604020202020204" pitchFamily="34" charset="0"/>
                <a:cs typeface="Arial" panose="020B0604020202020204" pitchFamily="34" charset="0"/>
              </a:rPr>
              <a:t>principal.</a:t>
            </a:r>
          </a:p>
          <a:p>
            <a:pPr marL="285750" indent="-360000">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Poor maladministration </a:t>
            </a:r>
            <a:r>
              <a:rPr lang="en-US" sz="2000" dirty="0">
                <a:latin typeface="Arial" panose="020B0604020202020204" pitchFamily="34" charset="0"/>
                <a:cs typeface="Arial" panose="020B0604020202020204" pitchFamily="34" charset="0"/>
              </a:rPr>
              <a:t>detection systems in </a:t>
            </a:r>
            <a:r>
              <a:rPr lang="en-US" sz="2000" dirty="0" smtClean="0">
                <a:latin typeface="Arial" panose="020B0604020202020204" pitchFamily="34" charset="0"/>
                <a:cs typeface="Arial" panose="020B0604020202020204" pitchFamily="34" charset="0"/>
              </a:rPr>
              <a:t>place.</a:t>
            </a:r>
          </a:p>
          <a:p>
            <a:pPr marL="360000" indent="-360000">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Failure </a:t>
            </a:r>
            <a:r>
              <a:rPr lang="en-US" sz="2000" dirty="0">
                <a:latin typeface="Arial" panose="020B0604020202020204" pitchFamily="34" charset="0"/>
                <a:cs typeface="Arial" panose="020B0604020202020204" pitchFamily="34" charset="0"/>
              </a:rPr>
              <a:t>on the part of SGB and </a:t>
            </a:r>
            <a:r>
              <a:rPr lang="en-US" sz="2000" dirty="0" smtClean="0">
                <a:latin typeface="Arial" panose="020B0604020202020204" pitchFamily="34" charset="0"/>
                <a:cs typeface="Arial" panose="020B0604020202020204" pitchFamily="34" charset="0"/>
              </a:rPr>
              <a:t>the department </a:t>
            </a:r>
            <a:r>
              <a:rPr lang="en-US" sz="2000" dirty="0">
                <a:latin typeface="Arial" panose="020B0604020202020204" pitchFamily="34" charset="0"/>
                <a:cs typeface="Arial" panose="020B0604020202020204" pitchFamily="34" charset="0"/>
              </a:rPr>
              <a:t>to properly investigate allegations in the first instance. </a:t>
            </a:r>
            <a:endParaRPr lang="en-US" sz="2000" dirty="0" smtClean="0">
              <a:latin typeface="Arial" panose="020B0604020202020204" pitchFamily="34" charset="0"/>
              <a:cs typeface="Arial" panose="020B0604020202020204" pitchFamily="34" charset="0"/>
            </a:endParaRPr>
          </a:p>
          <a:p>
            <a:pPr marL="360000" indent="-360000">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Guidelines on advertisements for contract posts not clear. </a:t>
            </a:r>
            <a:endParaRPr lang="en-US" sz="2000" dirty="0">
              <a:latin typeface="Arial" panose="020B0604020202020204" pitchFamily="34" charset="0"/>
              <a:cs typeface="Arial" panose="020B0604020202020204" pitchFamily="34" charset="0"/>
            </a:endParaRPr>
          </a:p>
          <a:p>
            <a:pPr marL="57150" marR="0" algn="just">
              <a:spcBef>
                <a:spcPts val="0"/>
              </a:spcBef>
              <a:spcAft>
                <a:spcPts val="0"/>
              </a:spcAft>
            </a:pPr>
            <a:endParaRPr lang="en-US"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545507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10" y="0"/>
            <a:ext cx="9180000" cy="6885000"/>
          </a:xfrm>
          <a:prstGeom prst="rect">
            <a:avLst/>
          </a:prstGeom>
        </p:spPr>
      </p:pic>
      <p:sp>
        <p:nvSpPr>
          <p:cNvPr id="6" name="TextBox 5"/>
          <p:cNvSpPr txBox="1"/>
          <p:nvPr/>
        </p:nvSpPr>
        <p:spPr>
          <a:xfrm>
            <a:off x="377024" y="210126"/>
            <a:ext cx="8352928"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RECOMMENDATIONS (SCHOOLS)</a:t>
            </a: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21</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77024" y="836712"/>
            <a:ext cx="8083408" cy="4167936"/>
          </a:xfrm>
          <a:prstGeom prst="rect">
            <a:avLst/>
          </a:prstGeom>
        </p:spPr>
        <p:txBody>
          <a:bodyPr wrap="square">
            <a:spAutoFit/>
          </a:bodyPr>
          <a:lstStyle/>
          <a:p>
            <a:pPr marL="285750" indent="-360000" algn="just">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Regular </a:t>
            </a:r>
            <a:r>
              <a:rPr lang="en-US" sz="2000" dirty="0">
                <a:latin typeface="Arial" panose="020B0604020202020204" pitchFamily="34" charset="0"/>
                <a:cs typeface="Arial" panose="020B0604020202020204" pitchFamily="34" charset="0"/>
              </a:rPr>
              <a:t>audits undertaken by district </a:t>
            </a:r>
            <a:r>
              <a:rPr lang="en-US" sz="2000" dirty="0" smtClean="0">
                <a:latin typeface="Arial" panose="020B0604020202020204" pitchFamily="34" charset="0"/>
                <a:cs typeface="Arial" panose="020B0604020202020204" pitchFamily="34" charset="0"/>
              </a:rPr>
              <a:t>staff.</a:t>
            </a:r>
          </a:p>
          <a:p>
            <a:pPr marL="285750" indent="-360000" algn="just">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Capacity </a:t>
            </a:r>
            <a:r>
              <a:rPr lang="en-US" sz="2000" dirty="0">
                <a:latin typeface="Arial" panose="020B0604020202020204" pitchFamily="34" charset="0"/>
                <a:cs typeface="Arial" panose="020B0604020202020204" pitchFamily="34" charset="0"/>
              </a:rPr>
              <a:t>building of principal, bursar and SGB in </a:t>
            </a:r>
            <a:r>
              <a:rPr lang="en-US" sz="2000" dirty="0" smtClean="0">
                <a:latin typeface="Arial" panose="020B0604020202020204" pitchFamily="34" charset="0"/>
                <a:cs typeface="Arial" panose="020B0604020202020204" pitchFamily="34" charset="0"/>
              </a:rPr>
              <a:t>particular.</a:t>
            </a:r>
          </a:p>
          <a:p>
            <a:pPr marL="360000" indent="-360000" algn="just">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Proper </a:t>
            </a:r>
            <a:r>
              <a:rPr lang="en-US" sz="2000" dirty="0">
                <a:latin typeface="Arial" panose="020B0604020202020204" pitchFamily="34" charset="0"/>
                <a:cs typeface="Arial" panose="020B0604020202020204" pitchFamily="34" charset="0"/>
              </a:rPr>
              <a:t>and effective response to allegations of </a:t>
            </a:r>
            <a:r>
              <a:rPr lang="en-US" sz="2000" dirty="0" smtClean="0">
                <a:latin typeface="Arial" panose="020B0604020202020204" pitchFamily="34" charset="0"/>
                <a:cs typeface="Arial" panose="020B0604020202020204" pitchFamily="34" charset="0"/>
              </a:rPr>
              <a:t>irregular expenditure at  school level.</a:t>
            </a:r>
          </a:p>
          <a:p>
            <a:pPr marL="360000" indent="-360000" algn="just">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nature of </a:t>
            </a:r>
            <a:r>
              <a:rPr lang="en-US" sz="2000" dirty="0" smtClean="0">
                <a:latin typeface="Arial" panose="020B0604020202020204" pitchFamily="34" charset="0"/>
                <a:cs typeface="Arial" panose="020B0604020202020204" pitchFamily="34" charset="0"/>
              </a:rPr>
              <a:t>advertisement of </a:t>
            </a:r>
            <a:r>
              <a:rPr lang="en-US" sz="2000" dirty="0">
                <a:latin typeface="Arial" panose="020B0604020202020204" pitchFamily="34" charset="0"/>
                <a:cs typeface="Arial" panose="020B0604020202020204" pitchFamily="34" charset="0"/>
              </a:rPr>
              <a:t>contract </a:t>
            </a:r>
            <a:r>
              <a:rPr lang="en-US" sz="2000" dirty="0" smtClean="0">
                <a:latin typeface="Arial" panose="020B0604020202020204" pitchFamily="34" charset="0"/>
                <a:cs typeface="Arial" panose="020B0604020202020204" pitchFamily="34" charset="0"/>
              </a:rPr>
              <a:t>posts </a:t>
            </a:r>
            <a:r>
              <a:rPr lang="en-US" sz="2000" dirty="0">
                <a:latin typeface="Arial" panose="020B0604020202020204" pitchFamily="34" charset="0"/>
                <a:cs typeface="Arial" panose="020B0604020202020204" pitchFamily="34" charset="0"/>
              </a:rPr>
              <a:t>is problematic. There should be a set standard that fulfils the requirements of transparency and openness when such posts are </a:t>
            </a:r>
            <a:r>
              <a:rPr lang="en-US" sz="2000" dirty="0" smtClean="0">
                <a:latin typeface="Arial" panose="020B0604020202020204" pitchFamily="34" charset="0"/>
                <a:cs typeface="Arial" panose="020B0604020202020204" pitchFamily="34" charset="0"/>
              </a:rPr>
              <a:t>advertised internally.</a:t>
            </a:r>
            <a:endParaRPr lang="en-US" sz="2000" dirty="0">
              <a:latin typeface="Arial" panose="020B0604020202020204" pitchFamily="34" charset="0"/>
              <a:cs typeface="Arial" panose="020B0604020202020204" pitchFamily="34" charset="0"/>
            </a:endParaRPr>
          </a:p>
          <a:p>
            <a:pPr algn="just"/>
            <a:endParaRPr lang="en-US" sz="1200" dirty="0">
              <a:latin typeface="Times New Roman" panose="02020603050405020304" pitchFamily="18" charset="0"/>
              <a:ea typeface="Times New Roman" panose="02020603050405020304" pitchFamily="18" charset="0"/>
            </a:endParaRPr>
          </a:p>
          <a:p>
            <a:pPr marL="457200" marR="0" indent="-457200" algn="just">
              <a:lnSpc>
                <a:spcPct val="107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86272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510" y="0"/>
            <a:ext cx="9180000" cy="6885000"/>
          </a:xfrm>
          <a:prstGeom prst="rect">
            <a:avLst/>
          </a:prstGeom>
        </p:spPr>
      </p:pic>
      <p:sp>
        <p:nvSpPr>
          <p:cNvPr id="6" name="TextBox 5"/>
          <p:cNvSpPr txBox="1"/>
          <p:nvPr/>
        </p:nvSpPr>
        <p:spPr>
          <a:xfrm>
            <a:off x="377024" y="210126"/>
            <a:ext cx="8352928" cy="400110"/>
          </a:xfrm>
          <a:prstGeom prst="rect">
            <a:avLst/>
          </a:prstGeom>
          <a:noFill/>
        </p:spPr>
        <p:txBody>
          <a:bodyPr wrap="square" rtlCol="0">
            <a:spAutoFit/>
          </a:bodyPr>
          <a:lstStyle/>
          <a:p>
            <a:pPr algn="ctr"/>
            <a:r>
              <a:rPr lang="en-ZA" sz="2000" b="1" dirty="0" smtClean="0">
                <a:solidFill>
                  <a:srgbClr val="006666"/>
                </a:solidFill>
                <a:latin typeface="Arial" panose="020B0604020202020204" pitchFamily="34" charset="0"/>
                <a:cs typeface="Arial" panose="020B0604020202020204" pitchFamily="34" charset="0"/>
              </a:rPr>
              <a:t>CONTRACT APPOINTMENT OF FORMER HOD - BACKGROUND </a:t>
            </a:r>
            <a:endParaRPr lang="en-ZA" sz="20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22</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77024" y="836712"/>
            <a:ext cx="8083408" cy="4167936"/>
          </a:xfrm>
          <a:prstGeom prst="rect">
            <a:avLst/>
          </a:prstGeom>
        </p:spPr>
        <p:txBody>
          <a:bodyPr wrap="square">
            <a:spAutoFit/>
          </a:bodyPr>
          <a:lstStyle/>
          <a:p>
            <a:pPr marL="285750" indent="-360000" algn="just">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Anonymous complainant alleges an irregular appointment. </a:t>
            </a:r>
          </a:p>
          <a:p>
            <a:pPr marL="285750" indent="-360000" algn="just">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Former </a:t>
            </a:r>
            <a:r>
              <a:rPr lang="en-US" sz="2000" dirty="0" err="1" smtClean="0">
                <a:latin typeface="Arial" panose="020B0604020202020204" pitchFamily="34" charset="0"/>
                <a:cs typeface="Arial" panose="020B0604020202020204" pitchFamily="34" charset="0"/>
              </a:rPr>
              <a:t>HoD</a:t>
            </a:r>
            <a:r>
              <a:rPr lang="en-US" sz="2000" dirty="0" smtClean="0">
                <a:latin typeface="Arial" panose="020B0604020202020204" pitchFamily="34" charset="0"/>
                <a:cs typeface="Arial" panose="020B0604020202020204" pitchFamily="34" charset="0"/>
              </a:rPr>
              <a:t> appointed to position </a:t>
            </a:r>
            <a:r>
              <a:rPr lang="en-US" sz="2000" dirty="0">
                <a:latin typeface="Arial" panose="020B0604020202020204" pitchFamily="34" charset="0"/>
                <a:cs typeface="Arial" panose="020B0604020202020204" pitchFamily="34" charset="0"/>
              </a:rPr>
              <a:t>of Governance and Exams Specialist Advisor (1 year contract</a:t>
            </a:r>
            <a:r>
              <a:rPr lang="en-US" sz="2000" dirty="0" smtClean="0">
                <a:latin typeface="Arial" panose="020B0604020202020204" pitchFamily="34" charset="0"/>
                <a:cs typeface="Arial" panose="020B0604020202020204" pitchFamily="34" charset="0"/>
              </a:rPr>
              <a:t>).</a:t>
            </a:r>
          </a:p>
          <a:p>
            <a:pPr marL="285750" indent="-360000" algn="just">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Process unusually fast-tracked; submission signed off on day of assumption of duty by new </a:t>
            </a:r>
            <a:r>
              <a:rPr lang="en-US" sz="2000" dirty="0" err="1" smtClean="0">
                <a:latin typeface="Arial" panose="020B0604020202020204" pitchFamily="34" charset="0"/>
                <a:cs typeface="Arial" panose="020B0604020202020204" pitchFamily="34" charset="0"/>
              </a:rPr>
              <a:t>HoD</a:t>
            </a:r>
            <a:r>
              <a:rPr lang="en-US" sz="2000" dirty="0" smtClean="0">
                <a:latin typeface="Arial" panose="020B0604020202020204" pitchFamily="34" charset="0"/>
                <a:cs typeface="Arial" panose="020B0604020202020204" pitchFamily="34" charset="0"/>
              </a:rPr>
              <a:t>; and advertisement period had 5 calendar days between being published and the closing date.</a:t>
            </a:r>
          </a:p>
          <a:p>
            <a:pPr marL="285750" indent="-360000" algn="just">
              <a:lnSpc>
                <a:spcPct val="15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SACE requirements relaxed for appointment to office-based educator post. </a:t>
            </a:r>
          </a:p>
          <a:p>
            <a:pPr algn="just"/>
            <a:endParaRPr lang="en-US" sz="1200" dirty="0">
              <a:latin typeface="Times New Roman" panose="02020603050405020304" pitchFamily="18" charset="0"/>
              <a:ea typeface="Times New Roman" panose="02020603050405020304" pitchFamily="18" charset="0"/>
            </a:endParaRPr>
          </a:p>
          <a:p>
            <a:pPr marL="457200" marR="0" indent="-457200" algn="just">
              <a:lnSpc>
                <a:spcPct val="107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987407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84"/>
            <a:ext cx="9180000" cy="6885000"/>
          </a:xfrm>
          <a:prstGeom prst="rect">
            <a:avLst/>
          </a:prstGeom>
        </p:spPr>
      </p:pic>
      <p:sp>
        <p:nvSpPr>
          <p:cNvPr id="6" name="TextBox 5"/>
          <p:cNvSpPr txBox="1"/>
          <p:nvPr/>
        </p:nvSpPr>
        <p:spPr>
          <a:xfrm>
            <a:off x="357026" y="267732"/>
            <a:ext cx="8352928"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FINDINGS (CONTRACT OF FORMER HOD</a:t>
            </a:r>
            <a:r>
              <a:rPr lang="en-US" sz="1600" b="1" dirty="0" smtClean="0"/>
              <a:t>)</a:t>
            </a:r>
            <a:endParaRPr lang="en-ZA"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23</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11560" y="908720"/>
            <a:ext cx="8118392" cy="4001095"/>
          </a:xfrm>
          <a:prstGeom prst="rect">
            <a:avLst/>
          </a:prstGeom>
          <a:noFill/>
        </p:spPr>
        <p:txBody>
          <a:bodyPr wrap="square" rtlCol="0">
            <a:spAutoFit/>
          </a:bodyPr>
          <a:lstStyle/>
          <a:p>
            <a:pPr marL="360000" indent="-360000" algn="just">
              <a:lnSpc>
                <a:spcPct val="12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PSC finds the motivation for the creation of the contract post plausible given the particular circumstances outlined in the submission and the oral evidence provided by </a:t>
            </a:r>
            <a:r>
              <a:rPr lang="en-US" sz="2000" dirty="0" smtClean="0">
                <a:latin typeface="Arial" panose="020B0604020202020204" pitchFamily="34" charset="0"/>
                <a:cs typeface="Arial" panose="020B0604020202020204" pitchFamily="34" charset="0"/>
              </a:rPr>
              <a:t>the </a:t>
            </a:r>
            <a:r>
              <a:rPr lang="en-US" sz="2000" dirty="0" err="1" smtClean="0">
                <a:latin typeface="Arial" panose="020B0604020202020204" pitchFamily="34" charset="0"/>
                <a:cs typeface="Arial" panose="020B0604020202020204" pitchFamily="34" charset="0"/>
              </a:rPr>
              <a:t>HoD</a:t>
            </a:r>
            <a:r>
              <a:rPr lang="en-US" sz="2000" dirty="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Mr </a:t>
            </a:r>
            <a:r>
              <a:rPr lang="en-US" sz="2000" dirty="0">
                <a:latin typeface="Arial" panose="020B0604020202020204" pitchFamily="34" charset="0"/>
                <a:cs typeface="Arial" panose="020B0604020202020204" pitchFamily="34" charset="0"/>
              </a:rPr>
              <a:t>Walters.  </a:t>
            </a:r>
          </a:p>
          <a:p>
            <a:pPr marL="360000" indent="-360000" algn="just">
              <a:lnSpc>
                <a:spcPct val="12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PSC finds the processes followed by the </a:t>
            </a:r>
            <a:r>
              <a:rPr lang="en-US" sz="2000" dirty="0" err="1" smtClean="0">
                <a:latin typeface="Arial" panose="020B0604020202020204" pitchFamily="34" charset="0"/>
                <a:cs typeface="Arial" panose="020B0604020202020204" pitchFamily="34" charset="0"/>
              </a:rPr>
              <a:t>HoD</a:t>
            </a:r>
            <a:r>
              <a:rPr lang="en-US" sz="2000" dirty="0" smtClean="0">
                <a:latin typeface="Arial" panose="020B0604020202020204" pitchFamily="34" charset="0"/>
                <a:cs typeface="Arial" panose="020B0604020202020204" pitchFamily="34" charset="0"/>
              </a:rPr>
              <a:t> to be lacking proper consultation, despite the real and obvious need identified by the </a:t>
            </a:r>
            <a:r>
              <a:rPr lang="en-US" sz="2000" dirty="0" err="1" smtClean="0">
                <a:latin typeface="Arial" panose="020B0604020202020204" pitchFamily="34" charset="0"/>
                <a:cs typeface="Arial" panose="020B0604020202020204" pitchFamily="34" charset="0"/>
              </a:rPr>
              <a:t>HoD</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360000" indent="-360000" algn="just">
              <a:lnSpc>
                <a:spcPct val="12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relaxation of the SACE requirements did not benefit from an appropriate analysis that would </a:t>
            </a:r>
            <a:r>
              <a:rPr lang="en-US" sz="2000" dirty="0" smtClean="0">
                <a:latin typeface="Arial" panose="020B0604020202020204" pitchFamily="34" charset="0"/>
                <a:cs typeface="Arial" panose="020B0604020202020204" pitchFamily="34" charset="0"/>
              </a:rPr>
              <a:t>justify </a:t>
            </a:r>
            <a:r>
              <a:rPr lang="en-US" sz="2000" dirty="0">
                <a:latin typeface="Arial" panose="020B0604020202020204" pitchFamily="34" charset="0"/>
                <a:cs typeface="Arial" panose="020B0604020202020204" pitchFamily="34" charset="0"/>
              </a:rPr>
              <a:t>such a decision. </a:t>
            </a:r>
            <a:endParaRPr lang="en-US" sz="2000" dirty="0" smtClean="0">
              <a:latin typeface="Arial" panose="020B0604020202020204" pitchFamily="34" charset="0"/>
              <a:cs typeface="Arial" panose="020B0604020202020204" pitchFamily="34" charset="0"/>
            </a:endParaRPr>
          </a:p>
          <a:p>
            <a:pPr marL="360000" indent="-360000" algn="just">
              <a:lnSpc>
                <a:spcPct val="12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However</a:t>
            </a:r>
            <a:r>
              <a:rPr lang="en-US" sz="2000" dirty="0">
                <a:latin typeface="Arial" panose="020B0604020202020204" pitchFamily="34" charset="0"/>
                <a:cs typeface="Arial" panose="020B0604020202020204" pitchFamily="34" charset="0"/>
              </a:rPr>
              <a:t>, it would appear that the decision was not </a:t>
            </a:r>
            <a:r>
              <a:rPr lang="en-US" sz="2000" dirty="0" smtClean="0">
                <a:latin typeface="Arial" panose="020B0604020202020204" pitchFamily="34" charset="0"/>
                <a:cs typeface="Arial" panose="020B0604020202020204" pitchFamily="34" charset="0"/>
              </a:rPr>
              <a:t>illegal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32710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392" y="-53461"/>
            <a:ext cx="9180000" cy="6885000"/>
          </a:xfrm>
          <a:prstGeom prst="rect">
            <a:avLst/>
          </a:prstGeom>
        </p:spPr>
      </p:pic>
      <p:sp>
        <p:nvSpPr>
          <p:cNvPr id="6" name="TextBox 5"/>
          <p:cNvSpPr txBox="1"/>
          <p:nvPr/>
        </p:nvSpPr>
        <p:spPr>
          <a:xfrm>
            <a:off x="365192" y="220869"/>
            <a:ext cx="8352928"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FINDINGS (CONTRACT OF FORMER HOD</a:t>
            </a:r>
            <a:r>
              <a:rPr lang="en-US" sz="1600" b="1" dirty="0" smtClean="0"/>
              <a:t>)</a:t>
            </a:r>
            <a:endParaRPr lang="en-ZA"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24</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99728" y="964371"/>
            <a:ext cx="8118392" cy="4029821"/>
          </a:xfrm>
          <a:prstGeom prst="rect">
            <a:avLst/>
          </a:prstGeom>
          <a:noFill/>
        </p:spPr>
        <p:txBody>
          <a:bodyPr wrap="square" rtlCol="0">
            <a:spAutoFit/>
          </a:bodyPr>
          <a:lstStyle/>
          <a:p>
            <a:pPr marL="360000" indent="-360000" algn="just">
              <a:lnSpc>
                <a:spcPct val="110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The department’s </a:t>
            </a:r>
            <a:r>
              <a:rPr lang="en-US" dirty="0">
                <a:latin typeface="Arial" panose="020B0604020202020204" pitchFamily="34" charset="0"/>
                <a:cs typeface="Arial" panose="020B0604020202020204" pitchFamily="34" charset="0"/>
              </a:rPr>
              <a:t>claim that it had no idea who would be applying for the position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implausible. Given the very serious need identified by the </a:t>
            </a:r>
            <a:r>
              <a:rPr lang="en-US" dirty="0" err="1">
                <a:latin typeface="Arial" panose="020B0604020202020204" pitchFamily="34" charset="0"/>
                <a:cs typeface="Arial" panose="020B0604020202020204" pitchFamily="34" charset="0"/>
              </a:rPr>
              <a:t>HoD</a:t>
            </a:r>
            <a:r>
              <a:rPr lang="en-US" dirty="0">
                <a:latin typeface="Arial" panose="020B0604020202020204" pitchFamily="34" charset="0"/>
                <a:cs typeface="Arial" panose="020B0604020202020204" pitchFamily="34" charset="0"/>
              </a:rPr>
              <a:t>, and the weight of the risk that the departure of key officials posed for the department, why allow a narrow window period of 5 calendar days to fill such a critical role? A reasonable assumption is that the recruiter (the department) already knew who would be applying and who it wanted to </a:t>
            </a:r>
            <a:r>
              <a:rPr lang="en-US" dirty="0" smtClean="0">
                <a:latin typeface="Arial" panose="020B0604020202020204" pitchFamily="34" charset="0"/>
                <a:cs typeface="Arial" panose="020B0604020202020204" pitchFamily="34" charset="0"/>
              </a:rPr>
              <a:t>employ.</a:t>
            </a:r>
          </a:p>
          <a:p>
            <a:pPr marL="360000" indent="-360000" algn="just">
              <a:lnSpc>
                <a:spcPct val="110000"/>
              </a:lnSpc>
              <a:buFont typeface="Wingdings" panose="05000000000000000000" pitchFamily="2" charset="2"/>
              <a:buChar char="q"/>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WCED </a:t>
            </a:r>
            <a:r>
              <a:rPr lang="en-US" dirty="0" smtClean="0">
                <a:latin typeface="Arial" panose="020B0604020202020204" pitchFamily="34" charset="0"/>
                <a:cs typeface="Arial" panose="020B0604020202020204" pitchFamily="34" charset="0"/>
              </a:rPr>
              <a:t>was derelict </a:t>
            </a:r>
            <a:r>
              <a:rPr lang="en-US" dirty="0">
                <a:latin typeface="Arial" panose="020B0604020202020204" pitchFamily="34" charset="0"/>
                <a:cs typeface="Arial" panose="020B0604020202020204" pitchFamily="34" charset="0"/>
              </a:rPr>
              <a:t>in its duty to ensure that proper human resource planning and leadership succession planning was undertaken. The developments during the year 2021 resulted in a stop-gap situation where the former </a:t>
            </a:r>
            <a:r>
              <a:rPr lang="en-US" dirty="0" err="1">
                <a:latin typeface="Arial" panose="020B0604020202020204" pitchFamily="34" charset="0"/>
                <a:cs typeface="Arial" panose="020B0604020202020204" pitchFamily="34" charset="0"/>
              </a:rPr>
              <a:t>HoD</a:t>
            </a:r>
            <a:r>
              <a:rPr lang="en-US" dirty="0">
                <a:latin typeface="Arial" panose="020B0604020202020204" pitchFamily="34" charset="0"/>
                <a:cs typeface="Arial" panose="020B0604020202020204" pitchFamily="34" charset="0"/>
              </a:rPr>
              <a:t> was employed on a year contract after reaching retirement age well after 65 years of age. The former </a:t>
            </a:r>
            <a:r>
              <a:rPr lang="en-US" dirty="0" err="1">
                <a:latin typeface="Arial" panose="020B0604020202020204" pitchFamily="34" charset="0"/>
                <a:cs typeface="Arial" panose="020B0604020202020204" pitchFamily="34" charset="0"/>
              </a:rPr>
              <a:t>HoD</a:t>
            </a:r>
            <a:r>
              <a:rPr lang="en-US" dirty="0">
                <a:latin typeface="Arial" panose="020B0604020202020204" pitchFamily="34" charset="0"/>
                <a:cs typeface="Arial" panose="020B0604020202020204" pitchFamily="34" charset="0"/>
              </a:rPr>
              <a:t> was 69 years old at the time</a:t>
            </a:r>
            <a:r>
              <a:rPr lang="en-US"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4050138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4637"/>
            <a:ext cx="9180000" cy="6885000"/>
          </a:xfrm>
          <a:prstGeom prst="rect">
            <a:avLst/>
          </a:prstGeom>
        </p:spPr>
      </p:pic>
      <p:sp>
        <p:nvSpPr>
          <p:cNvPr id="6" name="TextBox 5"/>
          <p:cNvSpPr txBox="1"/>
          <p:nvPr/>
        </p:nvSpPr>
        <p:spPr>
          <a:xfrm>
            <a:off x="347976" y="210126"/>
            <a:ext cx="8352928" cy="400110"/>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RECOMMENDATIONS (CONTRACT OF FORMER HOD</a:t>
            </a:r>
            <a:r>
              <a:rPr lang="en-US" sz="1600" b="1" dirty="0" smtClean="0">
                <a:latin typeface="Arial" panose="020B0604020202020204" pitchFamily="34" charset="0"/>
                <a:cs typeface="Arial" panose="020B0604020202020204" pitchFamily="34" charset="0"/>
              </a:rPr>
              <a:t>)</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25</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5992410"/>
          </a:xfrm>
          <a:prstGeom prst="rect">
            <a:avLst/>
          </a:prstGeom>
          <a:noFill/>
        </p:spPr>
        <p:txBody>
          <a:bodyPr wrap="square" rtlCol="0">
            <a:spAutoFit/>
          </a:bodyPr>
          <a:lstStyle/>
          <a:p>
            <a:pPr marL="360000" indent="-360000" algn="just">
              <a:lnSpc>
                <a:spcPct val="110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creation of posts should benefit from proper analysis of the needs and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competencies required, as well as a competent assessment of the likely pool of candidates available in the market. </a:t>
            </a:r>
            <a:endParaRPr lang="en-US" sz="1400" dirty="0">
              <a:latin typeface="Arial" panose="020B0604020202020204" pitchFamily="34" charset="0"/>
              <a:cs typeface="Arial" panose="020B0604020202020204" pitchFamily="34" charset="0"/>
            </a:endParaRPr>
          </a:p>
          <a:p>
            <a:pPr marL="360000" indent="-360000" algn="just">
              <a:lnSpc>
                <a:spcPct val="110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Line </a:t>
            </a:r>
            <a:r>
              <a:rPr lang="en-US" dirty="0">
                <a:latin typeface="Arial" panose="020B0604020202020204" pitchFamily="34" charset="0"/>
                <a:cs typeface="Arial" panose="020B0604020202020204" pitchFamily="34" charset="0"/>
              </a:rPr>
              <a:t>managers should always be involved, as far as possible, in the process of needs identification</a:t>
            </a:r>
            <a:r>
              <a:rPr lang="en-US" sz="1400" dirty="0">
                <a:latin typeface="Arial" panose="020B0604020202020204" pitchFamily="34" charset="0"/>
                <a:cs typeface="Arial" panose="020B0604020202020204" pitchFamily="34" charset="0"/>
              </a:rPr>
              <a:t>. </a:t>
            </a:r>
          </a:p>
          <a:p>
            <a:pPr marL="360000" indent="-360000" algn="just">
              <a:lnSpc>
                <a:spcPct val="110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administrative </a:t>
            </a:r>
            <a:r>
              <a:rPr lang="en-US" dirty="0" smtClean="0">
                <a:latin typeface="Arial" panose="020B0604020202020204" pitchFamily="34" charset="0"/>
                <a:cs typeface="Arial" panose="020B0604020202020204" pitchFamily="34" charset="0"/>
              </a:rPr>
              <a:t>decisions </a:t>
            </a:r>
            <a:r>
              <a:rPr lang="en-US" dirty="0">
                <a:latin typeface="Arial" panose="020B0604020202020204" pitchFamily="34" charset="0"/>
                <a:cs typeface="Arial" panose="020B0604020202020204" pitchFamily="34" charset="0"/>
              </a:rPr>
              <a:t>should be checked for legality and administrators should be careful not to assume powers that are not theirs to make</a:t>
            </a:r>
            <a:r>
              <a:rPr lang="en-US"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360000" indent="-360000" algn="just">
              <a:lnSpc>
                <a:spcPct val="110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WCED should undertake a proper analysis of its critical staffing requirements so as to ensure proper succession planning.  </a:t>
            </a:r>
            <a:endParaRPr lang="en-US" sz="1400" dirty="0">
              <a:latin typeface="Arial" panose="020B0604020202020204" pitchFamily="34" charset="0"/>
              <a:cs typeface="Arial" panose="020B0604020202020204" pitchFamily="34" charset="0"/>
            </a:endParaRPr>
          </a:p>
          <a:p>
            <a:pPr marL="285750" indent="-285750" algn="just">
              <a:lnSpc>
                <a:spcPct val="110000"/>
              </a:lnSpc>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outcome of this report should be made available to the political and administrative leadership of the department as part of its commitment to transparency and </a:t>
            </a:r>
            <a:r>
              <a:rPr lang="en-US" dirty="0" smtClean="0">
                <a:latin typeface="Arial" panose="020B0604020202020204" pitchFamily="34" charset="0"/>
                <a:cs typeface="Arial" panose="020B0604020202020204" pitchFamily="34" charset="0"/>
              </a:rPr>
              <a:t>openness.</a:t>
            </a: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5861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4637"/>
            <a:ext cx="9180000" cy="6885000"/>
          </a:xfrm>
          <a:prstGeom prst="rect">
            <a:avLst/>
          </a:prstGeom>
        </p:spPr>
      </p:pic>
      <p:sp>
        <p:nvSpPr>
          <p:cNvPr id="6" name="TextBox 5"/>
          <p:cNvSpPr txBox="1"/>
          <p:nvPr/>
        </p:nvSpPr>
        <p:spPr>
          <a:xfrm>
            <a:off x="347976" y="210126"/>
            <a:ext cx="8352928" cy="646331"/>
          </a:xfrm>
          <a:prstGeom prst="rect">
            <a:avLst/>
          </a:prstGeom>
          <a:noFill/>
        </p:spPr>
        <p:txBody>
          <a:bodyPr wrap="square" rtlCol="0">
            <a:spAutoFit/>
          </a:bodyPr>
          <a:lstStyle/>
          <a:p>
            <a:pPr algn="ctr"/>
            <a:r>
              <a:rPr lang="en-US" b="1" dirty="0" smtClean="0">
                <a:solidFill>
                  <a:srgbClr val="006666"/>
                </a:solidFill>
                <a:latin typeface="Arial" panose="020B0604020202020204" pitchFamily="34" charset="0"/>
                <a:cs typeface="Arial" panose="020B0604020202020204" pitchFamily="34" charset="0"/>
              </a:rPr>
              <a:t>FURTHER MATTERS – PSC PERFORMANCE 2021/22 AND FUTURE PROJECTS</a:t>
            </a:r>
            <a:endParaRPr lang="en-ZA"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26</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5232202"/>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Grievance Management:</a:t>
            </a: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Received</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	60</a:t>
            </a: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Finalised</a:t>
            </a:r>
            <a:r>
              <a:rPr lang="en-US" sz="1600" dirty="0" smtClean="0">
                <a:latin typeface="Arial" panose="020B0604020202020204" pitchFamily="34" charset="0"/>
                <a:cs typeface="Arial" panose="020B0604020202020204" pitchFamily="34" charset="0"/>
              </a:rPr>
              <a:t>		-	49</a:t>
            </a: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Carried over		-	11</a:t>
            </a: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Each </a:t>
            </a:r>
            <a:r>
              <a:rPr lang="en-US" sz="1600" dirty="0">
                <a:latin typeface="Arial" panose="020B0604020202020204" pitchFamily="34" charset="0"/>
                <a:cs typeface="Arial" panose="020B0604020202020204" pitchFamily="34" charset="0"/>
              </a:rPr>
              <a:t>of the grievances, bar one, was within the 30 day mandatory period. The average time taken to finalize a grievance post receiving the last piece of information is 16 working days. This means that 48 out of 49 finalized cases were within the 30 day </a:t>
            </a:r>
            <a:r>
              <a:rPr lang="en-US" sz="1600" dirty="0" smtClean="0">
                <a:latin typeface="Arial" panose="020B0604020202020204" pitchFamily="34" charset="0"/>
                <a:cs typeface="Arial" panose="020B0604020202020204" pitchFamily="34" charset="0"/>
              </a:rPr>
              <a:t>period</a:t>
            </a:r>
            <a:r>
              <a:rPr lang="en-US" sz="1600" dirty="0">
                <a:latin typeface="Arial" panose="020B0604020202020204" pitchFamily="34" charset="0"/>
                <a:cs typeface="Arial" panose="020B0604020202020204" pitchFamily="34" charset="0"/>
              </a:rPr>
              <a:t>. This represents a performance of 97.9%. </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Complaints:</a:t>
            </a:r>
          </a:p>
          <a:p>
            <a:pPr marL="171450" indent="-171450">
              <a:buFont typeface="Arial" panose="020B0604020202020204" pitchFamily="34" charset="0"/>
              <a:buChar char="•"/>
            </a:pPr>
            <a:r>
              <a:rPr lang="en-ZA" sz="1600" dirty="0" smtClean="0">
                <a:latin typeface="Arial" panose="020B0604020202020204" pitchFamily="34" charset="0"/>
                <a:cs typeface="Arial" panose="020B0604020202020204" pitchFamily="34" charset="0"/>
              </a:rPr>
              <a:t>22 </a:t>
            </a:r>
            <a:r>
              <a:rPr lang="en-ZA" sz="1600" dirty="0">
                <a:latin typeface="Arial" panose="020B0604020202020204" pitchFamily="34" charset="0"/>
                <a:cs typeface="Arial" panose="020B0604020202020204" pitchFamily="34" charset="0"/>
              </a:rPr>
              <a:t>cases received and 17 </a:t>
            </a:r>
            <a:r>
              <a:rPr lang="en-ZA" sz="1600" dirty="0" smtClean="0">
                <a:latin typeface="Arial" panose="020B0604020202020204" pitchFamily="34" charset="0"/>
                <a:cs typeface="Arial" panose="020B0604020202020204" pitchFamily="34" charset="0"/>
              </a:rPr>
              <a:t>closed</a:t>
            </a:r>
          </a:p>
          <a:p>
            <a:endParaRPr lang="en-ZA" sz="1600" b="1" dirty="0">
              <a:latin typeface="Arial" panose="020B0604020202020204" pitchFamily="34" charset="0"/>
              <a:cs typeface="Arial" panose="020B0604020202020204" pitchFamily="34" charset="0"/>
            </a:endParaRPr>
          </a:p>
          <a:p>
            <a:r>
              <a:rPr lang="en-ZA" sz="1600" b="1" dirty="0" smtClean="0">
                <a:latin typeface="Arial" panose="020B0604020202020204" pitchFamily="34" charset="0"/>
                <a:cs typeface="Arial" panose="020B0604020202020204" pitchFamily="34" charset="0"/>
              </a:rPr>
              <a:t>National Anti-Corruption Hotline (NACH) cases</a:t>
            </a:r>
            <a:endParaRPr lang="en-US" sz="1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600" dirty="0">
                <a:latin typeface="Arial" panose="020B0604020202020204" pitchFamily="34" charset="0"/>
                <a:cs typeface="Arial" panose="020B0604020202020204" pitchFamily="34" charset="0"/>
              </a:rPr>
              <a:t>23 cases received and 14 were closed for this period. </a:t>
            </a:r>
            <a:endParaRPr lang="en-US" sz="16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00829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4637"/>
            <a:ext cx="9180000" cy="6885000"/>
          </a:xfrm>
          <a:prstGeom prst="rect">
            <a:avLst/>
          </a:prstGeom>
        </p:spPr>
      </p:pic>
      <p:sp>
        <p:nvSpPr>
          <p:cNvPr id="6" name="TextBox 5"/>
          <p:cNvSpPr txBox="1"/>
          <p:nvPr/>
        </p:nvSpPr>
        <p:spPr>
          <a:xfrm>
            <a:off x="347976" y="210126"/>
            <a:ext cx="8352928" cy="646331"/>
          </a:xfrm>
          <a:prstGeom prst="rect">
            <a:avLst/>
          </a:prstGeom>
          <a:noFill/>
        </p:spPr>
        <p:txBody>
          <a:bodyPr wrap="square" rtlCol="0">
            <a:spAutoFit/>
          </a:bodyPr>
          <a:lstStyle/>
          <a:p>
            <a:pPr algn="ctr"/>
            <a:r>
              <a:rPr lang="en-US" b="1" dirty="0" smtClean="0">
                <a:solidFill>
                  <a:srgbClr val="006666"/>
                </a:solidFill>
                <a:latin typeface="Arial" panose="020B0604020202020204" pitchFamily="34" charset="0"/>
                <a:cs typeface="Arial" panose="020B0604020202020204" pitchFamily="34" charset="0"/>
              </a:rPr>
              <a:t>FURTHER MATTERS – PSC PERFORMANCE 2021/22 AND FUTURE PROJECTS (CONTINUED)</a:t>
            </a:r>
            <a:endParaRPr lang="en-ZA"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27</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3785652"/>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Financial Disclosures</a:t>
            </a:r>
          </a:p>
          <a:p>
            <a:endParaRPr lang="en-US" sz="1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100% of SMS disclosures received and scrutinized</a:t>
            </a:r>
          </a:p>
          <a:p>
            <a:pPr marL="171450"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Provincial and National Inspections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Inspections of WC Social Development local offices finalized and report produced.</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Home Affairs Offices inspections completed and report produced.</a:t>
            </a: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11032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4637"/>
            <a:ext cx="9180000" cy="6885000"/>
          </a:xfrm>
          <a:prstGeom prst="rect">
            <a:avLst/>
          </a:prstGeom>
        </p:spPr>
      </p:pic>
      <p:sp>
        <p:nvSpPr>
          <p:cNvPr id="6" name="TextBox 5"/>
          <p:cNvSpPr txBox="1"/>
          <p:nvPr/>
        </p:nvSpPr>
        <p:spPr>
          <a:xfrm>
            <a:off x="347976" y="210126"/>
            <a:ext cx="8352928" cy="646331"/>
          </a:xfrm>
          <a:prstGeom prst="rect">
            <a:avLst/>
          </a:prstGeom>
          <a:noFill/>
        </p:spPr>
        <p:txBody>
          <a:bodyPr wrap="square" rtlCol="0">
            <a:spAutoFit/>
          </a:bodyPr>
          <a:lstStyle/>
          <a:p>
            <a:pPr algn="ctr"/>
            <a:r>
              <a:rPr lang="en-US" b="1" dirty="0" smtClean="0">
                <a:solidFill>
                  <a:srgbClr val="006666"/>
                </a:solidFill>
                <a:latin typeface="Arial" panose="020B0604020202020204" pitchFamily="34" charset="0"/>
                <a:cs typeface="Arial" panose="020B0604020202020204" pitchFamily="34" charset="0"/>
              </a:rPr>
              <a:t>FURTHER MATTERS – PSC PERFORMANCE 2021/22 AND FUTURE PROJECTS (CONTINUED)</a:t>
            </a:r>
            <a:endParaRPr lang="en-ZA"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28</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3539430"/>
          </a:xfrm>
          <a:prstGeom prst="rect">
            <a:avLst/>
          </a:prstGeom>
          <a:noFill/>
        </p:spPr>
        <p:txBody>
          <a:bodyPr wrap="square" rtlCol="0">
            <a:spAutoFit/>
          </a:bodyPr>
          <a:lstStyle/>
          <a:p>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Future Projects: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Inspections of Department of Justice Magistrates Courts in Western Cape only.</a:t>
            </a:r>
          </a:p>
          <a:p>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Assessment of Department of Social Development Foster Care Management system</a:t>
            </a: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3613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4637"/>
            <a:ext cx="9180000" cy="6885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29</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3785652"/>
          </a:xfrm>
          <a:prstGeom prst="rect">
            <a:avLst/>
          </a:prstGeom>
          <a:noFill/>
        </p:spPr>
        <p:txBody>
          <a:bodyPr wrap="square" rtlCol="0">
            <a:spAutoFit/>
          </a:bodyPr>
          <a:lstStyle/>
          <a:p>
            <a:endParaRPr lang="en-US" sz="1600" b="1" dirty="0" smtClean="0">
              <a:latin typeface="Arial" panose="020B0604020202020204" pitchFamily="34" charset="0"/>
              <a:cs typeface="Arial" panose="020B0604020202020204" pitchFamily="34" charset="0"/>
            </a:endParaRPr>
          </a:p>
          <a:p>
            <a:pPr algn="ctr"/>
            <a:endParaRPr lang="en-GB" sz="2000" b="1" dirty="0" smtClean="0">
              <a:latin typeface="Arial" panose="020B0604020202020204" pitchFamily="34"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a:p>
            <a:pPr algn="ctr"/>
            <a:endParaRPr lang="en-GB" sz="2000" b="1" dirty="0" smtClean="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TERMS </a:t>
            </a:r>
            <a:r>
              <a:rPr lang="en-GB" sz="2000" b="1" dirty="0">
                <a:latin typeface="Arial" panose="020B0604020202020204" pitchFamily="34" charset="0"/>
                <a:cs typeface="Arial" panose="020B0604020202020204" pitchFamily="34" charset="0"/>
              </a:rPr>
              <a:t>OF OFFICE OF PSC COMMISSIONERS</a:t>
            </a:r>
          </a:p>
          <a:p>
            <a:endParaRPr lang="en-US" sz="1600" b="1"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32827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179512" y="188640"/>
            <a:ext cx="8352928" cy="707886"/>
          </a:xfrm>
          <a:prstGeom prst="rect">
            <a:avLst/>
          </a:prstGeom>
          <a:noFill/>
        </p:spPr>
        <p:txBody>
          <a:bodyPr wrap="square" rtlCol="0">
            <a:spAutoFit/>
          </a:bodyPr>
          <a:lstStyle/>
          <a:p>
            <a:pPr algn="ctr"/>
            <a:r>
              <a:rPr lang="en-US" sz="2000" b="1" dirty="0">
                <a:solidFill>
                  <a:srgbClr val="006666"/>
                </a:solidFill>
                <a:latin typeface="Arial" panose="020B0604020202020204" pitchFamily="34" charset="0"/>
                <a:cs typeface="Arial" panose="020B0604020202020204" pitchFamily="34" charset="0"/>
              </a:rPr>
              <a:t>INTRODUCTION AND BACKGROUND </a:t>
            </a:r>
          </a:p>
          <a:p>
            <a:pPr algn="ctr"/>
            <a:r>
              <a:rPr lang="en-ZA" sz="2000" b="1" dirty="0" smtClean="0">
                <a:latin typeface="Arial" panose="020B0604020202020204" pitchFamily="34" charset="0"/>
                <a:cs typeface="Arial" panose="020B0604020202020204" pitchFamily="34" charset="0"/>
              </a:rPr>
              <a:t>  </a:t>
            </a: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3</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79512" y="758807"/>
            <a:ext cx="8712968" cy="4798237"/>
          </a:xfrm>
          <a:prstGeom prst="rect">
            <a:avLst/>
          </a:prstGeom>
          <a:noFill/>
        </p:spPr>
        <p:txBody>
          <a:bodyPr wrap="square" rtlCol="0">
            <a:spAutoFit/>
          </a:bodyPr>
          <a:lstStyle/>
          <a:p>
            <a:pPr marL="285750" indent="-285750" algn="just">
              <a:buFont typeface="Wingdings" panose="05000000000000000000" pitchFamily="2" charset="2"/>
              <a:buChar char="q"/>
            </a:pPr>
            <a:r>
              <a:rPr lang="en-GB" altLang="en-US" sz="1700" dirty="0" smtClean="0">
                <a:latin typeface="Arial" panose="020B0604020202020204" pitchFamily="34" charset="0"/>
                <a:cs typeface="Arial" panose="020B0604020202020204" pitchFamily="34" charset="0"/>
              </a:rPr>
              <a:t>The PSC </a:t>
            </a:r>
            <a:r>
              <a:rPr lang="en-GB" altLang="en-US" sz="1700" dirty="0">
                <a:latin typeface="Arial" panose="020B0604020202020204" pitchFamily="34" charset="0"/>
                <a:cs typeface="Arial" panose="020B0604020202020204" pitchFamily="34" charset="0"/>
              </a:rPr>
              <a:t>is an independent body established in terms of Chapter 10 of the Constitution to provide oversight over the Public Service. </a:t>
            </a:r>
          </a:p>
          <a:p>
            <a:pPr marL="285750" indent="-285750" algn="just">
              <a:buFont typeface="Wingdings" panose="05000000000000000000" pitchFamily="2" charset="2"/>
              <a:buChar char="q"/>
            </a:pPr>
            <a:r>
              <a:rPr lang="en-GB" altLang="en-US" sz="1700" dirty="0">
                <a:latin typeface="Arial" panose="020B0604020202020204" pitchFamily="34" charset="0"/>
                <a:cs typeface="Arial" panose="020B0604020202020204" pitchFamily="34" charset="0"/>
              </a:rPr>
              <a:t>The PSC conducts research, investigations, inspections as well as advocacy in the interest of maintaining an effective and efficient public administration and a high standard of ethics. </a:t>
            </a:r>
          </a:p>
          <a:p>
            <a:pPr marL="285750" lvl="0" indent="-285750">
              <a:buFont typeface="Wingdings" panose="05000000000000000000" pitchFamily="2" charset="2"/>
              <a:buChar char="q"/>
              <a:defRPr/>
            </a:pPr>
            <a:r>
              <a:rPr lang="en-ZA" sz="1700" dirty="0">
                <a:latin typeface="Arial"/>
              </a:rPr>
              <a:t>In summary, the mandate of the PSC covers the following areas:</a:t>
            </a:r>
          </a:p>
          <a:p>
            <a:pPr marL="612000" lvl="1" indent="-285750" algn="just">
              <a:buFont typeface="Wingdings" panose="05000000000000000000" pitchFamily="2" charset="2"/>
              <a:buChar char="§"/>
            </a:pPr>
            <a:r>
              <a:rPr lang="en-ZA" sz="1700" b="1" dirty="0">
                <a:latin typeface="Arial"/>
              </a:rPr>
              <a:t>Administration</a:t>
            </a:r>
            <a:r>
              <a:rPr lang="en-ZA" sz="1700" dirty="0">
                <a:latin typeface="Arial"/>
              </a:rPr>
              <a:t> of the Public Service (all the procedures, policy frameworks, accountability mechanisms that ensure the functioning of the Public Service).</a:t>
            </a:r>
          </a:p>
          <a:p>
            <a:pPr marL="612000" lvl="1" indent="-285750" algn="just">
              <a:buFont typeface="Wingdings" panose="05000000000000000000" pitchFamily="2" charset="2"/>
              <a:buChar char="§"/>
            </a:pPr>
            <a:r>
              <a:rPr lang="en-ZA" sz="1700" b="1" dirty="0">
                <a:latin typeface="Arial"/>
              </a:rPr>
              <a:t>Personnel</a:t>
            </a:r>
            <a:r>
              <a:rPr lang="en-ZA" sz="1700" dirty="0">
                <a:latin typeface="Arial"/>
              </a:rPr>
              <a:t> procedures and practices of the Public Service (e.g. recruitment, transfers, promotions and dismissals).</a:t>
            </a:r>
          </a:p>
          <a:p>
            <a:pPr marL="612000" lvl="1" indent="-285750" algn="just">
              <a:buFont typeface="Wingdings" panose="05000000000000000000" pitchFamily="2" charset="2"/>
              <a:buChar char="§"/>
            </a:pPr>
            <a:r>
              <a:rPr lang="en-ZA" sz="1700" b="1" dirty="0">
                <a:latin typeface="Arial"/>
              </a:rPr>
              <a:t>Public administration </a:t>
            </a:r>
            <a:r>
              <a:rPr lang="en-ZA" sz="1700" dirty="0">
                <a:latin typeface="Arial"/>
              </a:rPr>
              <a:t>practices (all the functions and activities executed by the Public Service to provide a service to the people).</a:t>
            </a:r>
          </a:p>
          <a:p>
            <a:pPr marL="612000" lvl="1" indent="-285750" algn="just">
              <a:buFont typeface="Wingdings" panose="05000000000000000000" pitchFamily="2" charset="2"/>
              <a:buChar char="§"/>
            </a:pPr>
            <a:r>
              <a:rPr lang="en-ZA" sz="1700" dirty="0">
                <a:latin typeface="Arial"/>
              </a:rPr>
              <a:t>Adherence to </a:t>
            </a:r>
            <a:r>
              <a:rPr lang="en-ZA" sz="1700" b="1" dirty="0">
                <a:latin typeface="Arial"/>
              </a:rPr>
              <a:t>applicable procedures </a:t>
            </a:r>
            <a:r>
              <a:rPr lang="en-ZA" sz="1700" dirty="0">
                <a:latin typeface="Arial"/>
              </a:rPr>
              <a:t>in the Public Service (compliance with the rule of </a:t>
            </a:r>
            <a:r>
              <a:rPr lang="en-ZA" sz="1700" dirty="0" smtClean="0">
                <a:latin typeface="Arial"/>
              </a:rPr>
              <a:t>law)</a:t>
            </a:r>
          </a:p>
          <a:p>
            <a:pPr marL="612000" lvl="1" indent="-285750" algn="just">
              <a:buFont typeface="Wingdings" panose="05000000000000000000" pitchFamily="2" charset="2"/>
              <a:buChar char="§"/>
            </a:pPr>
            <a:r>
              <a:rPr lang="en-ZA" sz="1700" b="1" dirty="0" smtClean="0">
                <a:latin typeface="Arial"/>
              </a:rPr>
              <a:t>Compliance </a:t>
            </a:r>
            <a:r>
              <a:rPr lang="en-ZA" sz="1700" dirty="0" smtClean="0">
                <a:latin typeface="Arial"/>
              </a:rPr>
              <a:t>with the Constitutional Values and Principles in section 195. </a:t>
            </a:r>
          </a:p>
          <a:p>
            <a:pPr marL="612000" lvl="1" indent="-285750" algn="just">
              <a:buFont typeface="Wingdings" panose="05000000000000000000" pitchFamily="2" charset="2"/>
              <a:buChar char="§"/>
            </a:pPr>
            <a:endParaRPr lang="en-ZA" sz="1700" dirty="0" smtClean="0">
              <a:latin typeface="Arial"/>
            </a:endParaRPr>
          </a:p>
          <a:p>
            <a:pPr marL="326250" lvl="1" algn="just"/>
            <a:endParaRPr lang="en-ZA" sz="1700" dirty="0" smtClean="0">
              <a:latin typeface="Arial"/>
            </a:endParaRPr>
          </a:p>
          <a:p>
            <a:pPr lvl="0">
              <a:lnSpc>
                <a:spcPct val="120000"/>
              </a:lnSpc>
              <a:spcBef>
                <a:spcPts val="0"/>
              </a:spcBef>
              <a:defRPr/>
            </a:pPr>
            <a:endParaRPr lang="en-ZA" sz="1400" dirty="0">
              <a:solidFill>
                <a:srgbClr val="000000"/>
              </a:solidFill>
              <a:latin typeface="Arial"/>
            </a:endParaRPr>
          </a:p>
        </p:txBody>
      </p:sp>
    </p:spTree>
    <p:extLst>
      <p:ext uri="{BB962C8B-B14F-4D97-AF65-F5344CB8AC3E}">
        <p14:creationId xmlns:p14="http://schemas.microsoft.com/office/powerpoint/2010/main" xmlns="" val="397838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930351"/>
            <a:ext cx="6003263" cy="300082"/>
          </a:xfrm>
          <a:prstGeom prst="rect">
            <a:avLst/>
          </a:prstGeom>
          <a:noFill/>
        </p:spPr>
        <p:txBody>
          <a:bodyPr wrap="square" rtlCol="0">
            <a:spAutoFit/>
          </a:bodyPr>
          <a:lstStyle/>
          <a:p>
            <a:pPr algn="ctr" defTabSz="685800"/>
            <a:r>
              <a:rPr lang="en-US" sz="1350" b="1" dirty="0">
                <a:solidFill>
                  <a:srgbClr val="006666"/>
                </a:solidFill>
                <a:latin typeface="Century Gothic" panose="020B0502020202020204" pitchFamily="34" charset="0"/>
                <a:cs typeface="Arial" panose="020B0604020202020204" pitchFamily="34" charset="0"/>
              </a:rPr>
              <a:t>CONSTITUTIONAL AND LEGISLATIVE MANDATE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60229" y="5805264"/>
            <a:ext cx="165777" cy="200678"/>
          </a:xfrm>
          <a:prstGeom prst="rect">
            <a:avLst/>
          </a:prstGeom>
        </p:spPr>
      </p:pic>
      <p:sp>
        <p:nvSpPr>
          <p:cNvPr id="3" name="TextBox 2"/>
          <p:cNvSpPr txBox="1"/>
          <p:nvPr/>
        </p:nvSpPr>
        <p:spPr>
          <a:xfrm>
            <a:off x="188844" y="1509920"/>
            <a:ext cx="6616148" cy="2585323"/>
          </a:xfrm>
          <a:prstGeom prst="rect">
            <a:avLst/>
          </a:prstGeom>
          <a:noFill/>
          <a:ln>
            <a:noFill/>
          </a:ln>
        </p:spPr>
        <p:txBody>
          <a:bodyPr wrap="square" rtlCol="0">
            <a:spAutoFit/>
          </a:bodyPr>
          <a:lstStyle/>
          <a:p>
            <a:pPr marL="257175" indent="-257175" algn="just" defTabSz="685800">
              <a:buFont typeface="Wingdings" panose="05000000000000000000" pitchFamily="2" charset="2"/>
              <a:buChar char="q"/>
              <a:defRPr/>
            </a:pPr>
            <a:r>
              <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The Public Service Commission (PSC) is an independent constitutional body established in terms of Chapter 10 of the Constitution to, </a:t>
            </a:r>
            <a:r>
              <a:rPr lang="en-US" sz="1050" i="1"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inter alia</a:t>
            </a:r>
            <a:r>
              <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 promote the constitutional values and principles enshrined in section 195 of the Constitution, investigate, monitor and evaluate the organization, administration and personnel practices in the public service </a:t>
            </a:r>
          </a:p>
          <a:p>
            <a:pPr marL="257175" indent="-257175" algn="just" defTabSz="685800">
              <a:buFont typeface="Wingdings" panose="05000000000000000000" pitchFamily="2" charset="2"/>
              <a:buChar char="q"/>
              <a:defRPr/>
            </a:pPr>
            <a:endPar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endParaRPr>
          </a:p>
          <a:p>
            <a:pPr marL="257175" indent="-257175" algn="just" defTabSz="685800">
              <a:buFont typeface="Wingdings" panose="05000000000000000000" pitchFamily="2" charset="2"/>
              <a:buChar char="q"/>
              <a:defRPr/>
            </a:pPr>
            <a:r>
              <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The has the power to recommend corrective action as well as issue directives amongst others</a:t>
            </a:r>
          </a:p>
          <a:p>
            <a:pPr marL="257175" indent="-257175" algn="just" defTabSz="685800">
              <a:buFont typeface="Wingdings" panose="05000000000000000000" pitchFamily="2" charset="2"/>
              <a:buChar char="q"/>
              <a:defRPr/>
            </a:pPr>
            <a:endPar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endParaRPr>
          </a:p>
          <a:p>
            <a:pPr marL="257175" indent="-257175" algn="just" defTabSz="685800">
              <a:buFont typeface="Wingdings" panose="05000000000000000000" pitchFamily="2" charset="2"/>
              <a:buChar char="q"/>
              <a:defRPr/>
            </a:pPr>
            <a:r>
              <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The PSC has further powers in terms of the Public Service Commission Act which includes conducting inspections, research </a:t>
            </a:r>
            <a:r>
              <a:rPr lang="en-US" sz="1050" dirty="0" err="1">
                <a:solidFill>
                  <a:prstClr val="black"/>
                </a:solidFill>
                <a:latin typeface="Century Gothic" panose="020B0502020202020204" pitchFamily="34" charset="0"/>
                <a:ea typeface="Times New Roman" panose="02020603050405020304" pitchFamily="18" charset="0"/>
                <a:cs typeface="Arial" panose="020B0604020202020204" pitchFamily="34" charset="0"/>
              </a:rPr>
              <a:t>etc</a:t>
            </a:r>
            <a:endPar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endParaRPr>
          </a:p>
          <a:p>
            <a:pPr marL="257175" indent="-257175" algn="just" defTabSz="685800">
              <a:buFont typeface="Wingdings" panose="05000000000000000000" pitchFamily="2" charset="2"/>
              <a:buChar char="q"/>
              <a:defRPr/>
            </a:pPr>
            <a:endPar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endParaRPr>
          </a:p>
          <a:p>
            <a:pPr marL="257175" indent="-257175" algn="just" defTabSz="685800">
              <a:buFont typeface="Wingdings" panose="05000000000000000000" pitchFamily="2" charset="2"/>
              <a:buChar char="q"/>
              <a:defRPr/>
            </a:pPr>
            <a:r>
              <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PSC contributes towards MTSF Priority 1 on “</a:t>
            </a:r>
            <a:r>
              <a:rPr lang="en-US" sz="1050" i="1"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a capable, ethical and developmental state</a:t>
            </a:r>
            <a:r>
              <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 </a:t>
            </a:r>
          </a:p>
          <a:p>
            <a:pPr algn="just" defTabSz="685800">
              <a:defRPr/>
            </a:pPr>
            <a:endPar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endParaRPr>
          </a:p>
          <a:p>
            <a:pPr marL="257175" indent="-257175" algn="just" defTabSz="685800">
              <a:buFont typeface="Wingdings" panose="05000000000000000000" pitchFamily="2" charset="2"/>
              <a:buChar char="q"/>
              <a:defRPr/>
            </a:pPr>
            <a:r>
              <a:rPr lang="en-US" sz="1050" dirty="0">
                <a:solidFill>
                  <a:prstClr val="black"/>
                </a:solidFill>
                <a:latin typeface="Century Gothic" panose="020B0502020202020204" pitchFamily="34" charset="0"/>
                <a:ea typeface="Times New Roman" panose="02020603050405020304" pitchFamily="18" charset="0"/>
                <a:cs typeface="Arial" panose="020B0604020202020204" pitchFamily="34" charset="0"/>
              </a:rPr>
              <a:t>NDP Vision 2030- Chapter 13  recognizes the significant role played by the PSC in providing independent oversight over the public service</a:t>
            </a:r>
          </a:p>
          <a:p>
            <a:pPr algn="just" defTabSz="685800">
              <a:defRPr/>
            </a:pPr>
            <a:endParaRPr lang="en-US" sz="1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427" y="4716947"/>
            <a:ext cx="9059573" cy="1359987"/>
          </a:xfrm>
          <a:prstGeom prst="rect">
            <a:avLst/>
          </a:prstGeom>
        </p:spPr>
      </p:pic>
      <p:pic>
        <p:nvPicPr>
          <p:cNvPr id="9" name="Picture 8"/>
          <p:cNvPicPr>
            <a:picLocks noChangeAspect="1"/>
          </p:cNvPicPr>
          <p:nvPr/>
        </p:nvPicPr>
        <p:blipFill>
          <a:blip r:embed="rId5" cstate="print"/>
          <a:stretch>
            <a:fillRect/>
          </a:stretch>
        </p:blipFill>
        <p:spPr>
          <a:xfrm>
            <a:off x="6928906" y="1303969"/>
            <a:ext cx="2215094" cy="3383159"/>
          </a:xfrm>
          <a:prstGeom prst="rect">
            <a:avLst/>
          </a:prstGeom>
        </p:spPr>
      </p:pic>
      <p:cxnSp>
        <p:nvCxnSpPr>
          <p:cNvPr id="7" name="Straight Connector 6"/>
          <p:cNvCxnSpPr/>
          <p:nvPr/>
        </p:nvCxnSpPr>
        <p:spPr>
          <a:xfrm>
            <a:off x="7815470" y="2040007"/>
            <a:ext cx="39757" cy="831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9027" y="1294572"/>
            <a:ext cx="8779565" cy="93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5024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930353"/>
            <a:ext cx="6318702" cy="253916"/>
          </a:xfrm>
          <a:prstGeom prst="rect">
            <a:avLst/>
          </a:prstGeom>
          <a:noFill/>
        </p:spPr>
        <p:txBody>
          <a:bodyPr wrap="square" rtlCol="0">
            <a:spAutoFit/>
          </a:bodyPr>
          <a:lstStyle/>
          <a:p>
            <a:pPr algn="ctr" defTabSz="685800"/>
            <a:r>
              <a:rPr lang="en-US" sz="1050" b="1" dirty="0">
                <a:solidFill>
                  <a:srgbClr val="006666"/>
                </a:solidFill>
                <a:latin typeface="Century Gothic" panose="020B0502020202020204" pitchFamily="34" charset="0"/>
                <a:cs typeface="Arial" panose="020B0604020202020204" pitchFamily="34" charset="0"/>
              </a:rPr>
              <a:t>CONSTITUTIONAL AND LEGISLATIVE MANDATE AT A GLANCE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0229" y="5805264"/>
            <a:ext cx="165777" cy="200678"/>
          </a:xfrm>
          <a:prstGeom prst="rect">
            <a:avLst/>
          </a:prstGeom>
        </p:spPr>
      </p:pic>
      <p:sp>
        <p:nvSpPr>
          <p:cNvPr id="4" name="Slide Number Placeholder 3"/>
          <p:cNvSpPr>
            <a:spLocks noGrp="1"/>
          </p:cNvSpPr>
          <p:nvPr>
            <p:ph type="sldNum" sz="quarter" idx="12"/>
          </p:nvPr>
        </p:nvSpPr>
        <p:spPr/>
        <p:txBody>
          <a:bodyPr/>
          <a:lstStyle/>
          <a:p>
            <a:pPr defTabSz="685800"/>
            <a:fld id="{CDAF3C70-3F06-4597-AE16-5F5EF8F327DE}" type="slidenum">
              <a:rPr lang="en-ZA">
                <a:solidFill>
                  <a:prstClr val="black"/>
                </a:solidFill>
                <a:latin typeface="Calibri"/>
              </a:rPr>
              <a:pPr defTabSz="685800"/>
              <a:t>31</a:t>
            </a:fld>
            <a:endParaRPr lang="en-ZA">
              <a:solidFill>
                <a:prstClr val="black"/>
              </a:solidFill>
              <a:latin typeface="Calibri"/>
            </a:endParaRPr>
          </a:p>
        </p:txBody>
      </p:sp>
      <p:graphicFrame>
        <p:nvGraphicFramePr>
          <p:cNvPr id="7" name="Content Placeholder 5"/>
          <p:cNvGraphicFramePr>
            <a:graphicFrameLocks/>
          </p:cNvGraphicFramePr>
          <p:nvPr>
            <p:extLst/>
          </p:nvPr>
        </p:nvGraphicFramePr>
        <p:xfrm>
          <a:off x="414131" y="1476789"/>
          <a:ext cx="8557591" cy="3266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1547664" y="1322766"/>
            <a:ext cx="6172200" cy="378042"/>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endParaRPr lang="en-ZA" sz="2100" dirty="0">
              <a:solidFill>
                <a:srgbClr val="993300"/>
              </a:solidFill>
              <a:latin typeface="Berlin Sans FB Demi" pitchFamily="34" charset="0"/>
            </a:endParaRPr>
          </a:p>
        </p:txBody>
      </p:sp>
      <p:cxnSp>
        <p:nvCxnSpPr>
          <p:cNvPr id="5" name="Straight Connector 4"/>
          <p:cNvCxnSpPr/>
          <p:nvPr/>
        </p:nvCxnSpPr>
        <p:spPr>
          <a:xfrm flipV="1">
            <a:off x="159027" y="1241563"/>
            <a:ext cx="8984974" cy="35039"/>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4989636"/>
            <a:ext cx="9144000" cy="1011114"/>
          </a:xfrm>
          <a:prstGeom prst="rect">
            <a:avLst/>
          </a:prstGeom>
        </p:spPr>
      </p:pic>
    </p:spTree>
    <p:extLst>
      <p:ext uri="{BB962C8B-B14F-4D97-AF65-F5344CB8AC3E}">
        <p14:creationId xmlns:p14="http://schemas.microsoft.com/office/powerpoint/2010/main" xmlns="" val="735804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46822" y="902645"/>
            <a:ext cx="6172200" cy="519113"/>
          </a:xfrm>
        </p:spPr>
        <p:txBody>
          <a:bodyPr>
            <a:normAutofit/>
          </a:bodyPr>
          <a:lstStyle/>
          <a:p>
            <a:pPr algn="ctr"/>
            <a:r>
              <a:rPr lang="en-US" sz="1050" b="1" dirty="0">
                <a:solidFill>
                  <a:srgbClr val="006666"/>
                </a:solidFill>
                <a:latin typeface="Century Gothic" panose="020B0502020202020204" pitchFamily="34" charset="0"/>
                <a:cs typeface="Arial" panose="020B0604020202020204" pitchFamily="34" charset="0"/>
              </a:rPr>
              <a:t>COMPOSITION OF THE PSC</a:t>
            </a:r>
            <a:endParaRPr lang="en-ZA" sz="1050" b="1" dirty="0">
              <a:solidFill>
                <a:srgbClr val="006666"/>
              </a:solidFill>
              <a:latin typeface="Century Gothic" panose="020B0502020202020204" pitchFamily="34" charset="0"/>
              <a:cs typeface="Arial" panose="020B0604020202020204" pitchFamily="34" charset="0"/>
            </a:endParaRPr>
          </a:p>
        </p:txBody>
      </p:sp>
      <p:sp>
        <p:nvSpPr>
          <p:cNvPr id="14339" name="Text Placeholder 2"/>
          <p:cNvSpPr>
            <a:spLocks noGrp="1"/>
          </p:cNvSpPr>
          <p:nvPr>
            <p:ph type="body" sz="half" idx="4294967295"/>
          </p:nvPr>
        </p:nvSpPr>
        <p:spPr>
          <a:xfrm>
            <a:off x="142966" y="1497268"/>
            <a:ext cx="8792312" cy="854165"/>
          </a:xfrm>
        </p:spPr>
        <p:txBody>
          <a:bodyPr>
            <a:noAutofit/>
          </a:bodyPr>
          <a:lstStyle/>
          <a:p>
            <a:pPr algn="just">
              <a:lnSpc>
                <a:spcPct val="100000"/>
              </a:lnSpc>
              <a:spcBef>
                <a:spcPts val="0"/>
              </a:spcBef>
              <a:buFont typeface="Wingdings" panose="05000000000000000000" pitchFamily="2" charset="2"/>
              <a:buChar char="q"/>
            </a:pPr>
            <a:r>
              <a:rPr lang="en-US" sz="1050" dirty="0">
                <a:latin typeface="Century Gothic" panose="020B0502020202020204" pitchFamily="34" charset="0"/>
                <a:cs typeface="Arial" panose="020B0604020202020204" pitchFamily="34" charset="0"/>
              </a:rPr>
              <a:t>Section 196(7) states that the PSC constitutes of 14 Commissioners appointed by the President following a nomination of national Commissioners by the National Assembly and nomination of provincial Commissioners by the Premier of the province</a:t>
            </a:r>
          </a:p>
          <a:p>
            <a:pPr algn="just">
              <a:lnSpc>
                <a:spcPct val="100000"/>
              </a:lnSpc>
              <a:spcBef>
                <a:spcPts val="0"/>
              </a:spcBef>
            </a:pPr>
            <a:endParaRPr lang="en-US" sz="1500" dirty="0">
              <a:latin typeface="Arial" panose="020B0604020202020204" pitchFamily="34" charset="0"/>
              <a:ea typeface="ＭＳ Ｐゴシック" pitchFamily="34" charset="-128"/>
              <a:cs typeface="Arial" panose="020B0604020202020204" pitchFamily="34" charset="0"/>
            </a:endParaRPr>
          </a:p>
          <a:p>
            <a:pPr marL="0" indent="0" algn="just">
              <a:lnSpc>
                <a:spcPct val="100000"/>
              </a:lnSpc>
              <a:spcBef>
                <a:spcPts val="0"/>
              </a:spcBef>
              <a:buNone/>
            </a:pPr>
            <a:endParaRPr lang="en-US" sz="1500" dirty="0">
              <a:latin typeface="Arial" panose="020B0604020202020204" pitchFamily="34" charset="0"/>
              <a:ea typeface="ＭＳ Ｐゴシック" pitchFamily="34" charset="-128"/>
              <a:cs typeface="Arial" panose="020B0604020202020204" pitchFamily="34" charset="0"/>
            </a:endParaRPr>
          </a:p>
          <a:p>
            <a:pPr algn="just">
              <a:lnSpc>
                <a:spcPct val="100000"/>
              </a:lnSpc>
              <a:spcBef>
                <a:spcPts val="0"/>
              </a:spcBef>
            </a:pPr>
            <a:endParaRPr lang="en-US" sz="1500" dirty="0">
              <a:latin typeface="Arial" panose="020B0604020202020204" pitchFamily="34" charset="0"/>
              <a:ea typeface="ＭＳ Ｐゴシック" pitchFamily="34" charset="-128"/>
              <a:cs typeface="Arial" panose="020B0604020202020204" pitchFamily="34" charset="0"/>
            </a:endParaRPr>
          </a:p>
        </p:txBody>
      </p:sp>
      <p:sp>
        <p:nvSpPr>
          <p:cNvPr id="7" name="Rectangle 6"/>
          <p:cNvSpPr>
            <a:spLocks noChangeArrowheads="1"/>
          </p:cNvSpPr>
          <p:nvPr/>
        </p:nvSpPr>
        <p:spPr bwMode="auto">
          <a:xfrm>
            <a:off x="6050351" y="5541623"/>
            <a:ext cx="1600200" cy="357188"/>
          </a:xfrm>
          <a:prstGeom prst="rect">
            <a:avLst/>
          </a:prstGeom>
          <a:noFill/>
          <a:ln w="9525">
            <a:noFill/>
            <a:miter lim="800000"/>
            <a:headEnd/>
            <a:tailEnd/>
          </a:ln>
        </p:spPr>
        <p:txBody>
          <a:bodyPr/>
          <a:lstStyle/>
          <a:p>
            <a:pPr algn="r" defTabSz="685800" eaLnBrk="0" hangingPunct="0"/>
            <a:r>
              <a:rPr lang="en-US" sz="1200" dirty="0">
                <a:solidFill>
                  <a:prstClr val="black"/>
                </a:solidFill>
                <a:latin typeface="Calibri" panose="020F0502020204030204"/>
              </a:rPr>
              <a:t>3</a:t>
            </a:r>
          </a:p>
        </p:txBody>
      </p:sp>
      <p:grpSp>
        <p:nvGrpSpPr>
          <p:cNvPr id="6" name="Group 5"/>
          <p:cNvGrpSpPr/>
          <p:nvPr/>
        </p:nvGrpSpPr>
        <p:grpSpPr>
          <a:xfrm>
            <a:off x="1641616" y="2112392"/>
            <a:ext cx="6172200" cy="1898579"/>
            <a:chOff x="10135" y="124175"/>
            <a:chExt cx="5786438" cy="2103299"/>
          </a:xfrm>
          <a:solidFill>
            <a:schemeClr val="accent1">
              <a:lumMod val="75000"/>
            </a:schemeClr>
          </a:solidFill>
        </p:grpSpPr>
        <p:sp>
          <p:nvSpPr>
            <p:cNvPr id="8" name="Rounded Rectangle 7"/>
            <p:cNvSpPr/>
            <p:nvPr/>
          </p:nvSpPr>
          <p:spPr>
            <a:xfrm>
              <a:off x="10135" y="124175"/>
              <a:ext cx="5786438" cy="2103299"/>
            </a:xfrm>
            <a:prstGeom prst="roundRect">
              <a:avLst/>
            </a:prstGeom>
            <a:solidFill>
              <a:srgbClr val="2A7286"/>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dirty="0">
                <a:solidFill>
                  <a:prstClr val="black"/>
                </a:solidFill>
                <a:latin typeface="Calibri" panose="020F0502020204030204"/>
              </a:endParaRPr>
            </a:p>
          </p:txBody>
        </p:sp>
        <p:grpSp>
          <p:nvGrpSpPr>
            <p:cNvPr id="9" name="Group 8"/>
            <p:cNvGrpSpPr/>
            <p:nvPr/>
          </p:nvGrpSpPr>
          <p:grpSpPr>
            <a:xfrm>
              <a:off x="65176" y="192331"/>
              <a:ext cx="5656084" cy="1932612"/>
              <a:chOff x="31666" y="185426"/>
              <a:chExt cx="6720741" cy="2025136"/>
            </a:xfrm>
            <a:grpFill/>
          </p:grpSpPr>
          <p:sp>
            <p:nvSpPr>
              <p:cNvPr id="12" name="Left Brace 11"/>
              <p:cNvSpPr/>
              <p:nvPr/>
            </p:nvSpPr>
            <p:spPr>
              <a:xfrm rot="5400000">
                <a:off x="3213550" y="-2466356"/>
                <a:ext cx="356973" cy="6720741"/>
              </a:xfrm>
              <a:prstGeom prst="leftBrace">
                <a:avLst/>
              </a:prstGeom>
              <a:noFill/>
              <a:ln w="25400" cap="flat" cmpd="sng" algn="ctr">
                <a:solidFill>
                  <a:srgbClr val="CCFFFF"/>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panose="020F0502020204030204"/>
                </a:endParaRPr>
              </a:p>
            </p:txBody>
          </p:sp>
          <p:sp>
            <p:nvSpPr>
              <p:cNvPr id="13" name="Rounded Rectangle 12"/>
              <p:cNvSpPr/>
              <p:nvPr/>
            </p:nvSpPr>
            <p:spPr>
              <a:xfrm>
                <a:off x="615976" y="185426"/>
                <a:ext cx="5391368" cy="476946"/>
              </a:xfrm>
              <a:prstGeom prst="roundRect">
                <a:avLst/>
              </a:prstGeom>
              <a:solidFill>
                <a:srgbClr val="D4F5F4"/>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30000"/>
                  </a:lnSpc>
                </a:pPr>
                <a:r>
                  <a:rPr lang="en-ZA" sz="105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Public Service Commission</a:t>
                </a:r>
                <a:endParaRPr lang="en-US" sz="1050" dirty="0">
                  <a:solidFill>
                    <a:prstClr val="black"/>
                  </a:solidFill>
                  <a:latin typeface="Century Gothic" panose="020B0502020202020204" pitchFamily="34" charset="0"/>
                  <a:ea typeface="Arial Unicode MS" panose="020B0604020202020204" pitchFamily="34" charset="-128"/>
                </a:endParaRPr>
              </a:p>
            </p:txBody>
          </p:sp>
          <p:sp>
            <p:nvSpPr>
              <p:cNvPr id="10" name="Rounded Rectangle 9"/>
              <p:cNvSpPr/>
              <p:nvPr/>
            </p:nvSpPr>
            <p:spPr>
              <a:xfrm>
                <a:off x="3599415" y="977060"/>
                <a:ext cx="3037842" cy="1233502"/>
              </a:xfrm>
              <a:prstGeom prst="roundRect">
                <a:avLst/>
              </a:prstGeom>
              <a:solidFill>
                <a:srgbClr val="D4F5F4"/>
              </a:solidFill>
              <a:ln w="381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r>
                  <a:rPr lang="en-ZA" sz="105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5</a:t>
                </a:r>
                <a:endParaRPr lang="en-US" sz="1050" b="1" dirty="0">
                  <a:solidFill>
                    <a:prstClr val="black"/>
                  </a:solidFill>
                  <a:latin typeface="Century Gothic" panose="020B0502020202020204" pitchFamily="34" charset="0"/>
                  <a:ea typeface="Arial Unicode MS" panose="020B0604020202020204" pitchFamily="34" charset="-128"/>
                </a:endParaRPr>
              </a:p>
              <a:p>
                <a:pPr algn="ctr" defTabSz="685800"/>
                <a:r>
                  <a:rPr lang="en-ZA" sz="105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Commissioners recommended by the </a:t>
                </a:r>
                <a:r>
                  <a:rPr lang="en-ZA" sz="1050" b="1" dirty="0">
                    <a:solidFill>
                      <a:srgbClr val="006666"/>
                    </a:solidFill>
                    <a:latin typeface="Century Gothic" panose="020B0502020202020204" pitchFamily="34" charset="0"/>
                    <a:ea typeface="Times New Roman" panose="02020603050405020304" pitchFamily="18" charset="0"/>
                    <a:cs typeface="Times New Roman" panose="02020603050405020304" pitchFamily="18" charset="0"/>
                  </a:rPr>
                  <a:t>National Assembly</a:t>
                </a:r>
                <a:endParaRPr lang="en-US" sz="1050" b="1" dirty="0">
                  <a:solidFill>
                    <a:srgbClr val="006666"/>
                  </a:solidFill>
                  <a:latin typeface="Century Gothic" panose="020B0502020202020204" pitchFamily="34" charset="0"/>
                  <a:ea typeface="Arial Unicode MS" panose="020B0604020202020204" pitchFamily="34" charset="-128"/>
                </a:endParaRPr>
              </a:p>
            </p:txBody>
          </p:sp>
          <p:sp>
            <p:nvSpPr>
              <p:cNvPr id="11" name="Rounded Rectangle 10"/>
              <p:cNvSpPr/>
              <p:nvPr/>
            </p:nvSpPr>
            <p:spPr>
              <a:xfrm>
                <a:off x="83184" y="977060"/>
                <a:ext cx="3311591" cy="1233502"/>
              </a:xfrm>
              <a:prstGeom prst="roundRect">
                <a:avLst/>
              </a:prstGeom>
              <a:solidFill>
                <a:srgbClr val="D4F5F4"/>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r>
                  <a:rPr lang="en-ZA" sz="1050" b="1"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9</a:t>
                </a:r>
                <a:endParaRPr lang="en-US" sz="1050" b="1" dirty="0">
                  <a:solidFill>
                    <a:prstClr val="black"/>
                  </a:solidFill>
                  <a:latin typeface="Century Gothic" panose="020B0502020202020204" pitchFamily="34" charset="0"/>
                  <a:ea typeface="Arial Unicode MS" panose="020B0604020202020204" pitchFamily="34" charset="-128"/>
                </a:endParaRPr>
              </a:p>
              <a:p>
                <a:pPr algn="ctr" defTabSz="685800">
                  <a:lnSpc>
                    <a:spcPct val="90000"/>
                  </a:lnSpc>
                </a:pPr>
                <a:r>
                  <a:rPr lang="en-ZA" sz="105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Commissioners nominated by the </a:t>
                </a:r>
                <a:r>
                  <a:rPr lang="en-ZA" sz="1050" b="1" dirty="0">
                    <a:solidFill>
                      <a:srgbClr val="006666"/>
                    </a:solidFill>
                    <a:latin typeface="Century Gothic" panose="020B0502020202020204" pitchFamily="34" charset="0"/>
                    <a:ea typeface="Times New Roman" panose="02020603050405020304" pitchFamily="18" charset="0"/>
                    <a:cs typeface="Times New Roman" panose="02020603050405020304" pitchFamily="18" charset="0"/>
                  </a:rPr>
                  <a:t>Premier of each province </a:t>
                </a:r>
                <a:r>
                  <a:rPr lang="en-ZA" sz="1050" dirty="0">
                    <a:solidFill>
                      <a:prstClr val="black"/>
                    </a:solidFill>
                    <a:latin typeface="Century Gothic" panose="020B0502020202020204" pitchFamily="34" charset="0"/>
                    <a:ea typeface="Times New Roman" panose="02020603050405020304" pitchFamily="18" charset="0"/>
                    <a:cs typeface="Times New Roman" panose="02020603050405020304" pitchFamily="18" charset="0"/>
                  </a:rPr>
                  <a:t>on the recommendation by the Provincial Legislatures</a:t>
                </a:r>
                <a:endParaRPr lang="en-US" sz="1050" dirty="0">
                  <a:solidFill>
                    <a:prstClr val="black"/>
                  </a:solidFill>
                  <a:latin typeface="Century Gothic" panose="020B0502020202020204" pitchFamily="34" charset="0"/>
                  <a:ea typeface="Arial Unicode MS" panose="020B0604020202020204" pitchFamily="34" charset="-128"/>
                </a:endParaRPr>
              </a:p>
            </p:txBody>
          </p:sp>
        </p:grpSp>
      </p:grpSp>
      <p:sp>
        <p:nvSpPr>
          <p:cNvPr id="2" name="Rectangle 1"/>
          <p:cNvSpPr/>
          <p:nvPr/>
        </p:nvSpPr>
        <p:spPr>
          <a:xfrm>
            <a:off x="187692" y="4143710"/>
            <a:ext cx="8792312" cy="757130"/>
          </a:xfrm>
          <a:prstGeom prst="rect">
            <a:avLst/>
          </a:prstGeom>
        </p:spPr>
        <p:txBody>
          <a:bodyPr wrap="square">
            <a:spAutoFit/>
          </a:bodyPr>
          <a:lstStyle/>
          <a:p>
            <a:pPr marL="257175" indent="-257175" algn="just" defTabSz="685800">
              <a:lnSpc>
                <a:spcPct val="120000"/>
              </a:lnSpc>
              <a:buClr>
                <a:srgbClr val="990000"/>
              </a:buClr>
              <a:buSzPct val="120000"/>
              <a:buFont typeface="Wingdings" panose="05000000000000000000" pitchFamily="2" charset="2"/>
              <a:buChar char="§"/>
            </a:pPr>
            <a:r>
              <a:rPr lang="en-US" sz="1050" dirty="0">
                <a:solidFill>
                  <a:prstClr val="black"/>
                </a:solidFill>
                <a:latin typeface="Century Gothic" panose="020B0502020202020204" pitchFamily="34" charset="0"/>
                <a:cs typeface="Arial" panose="020B0604020202020204" pitchFamily="34" charset="0"/>
              </a:rPr>
              <a:t>The PSC has a </a:t>
            </a:r>
            <a:r>
              <a:rPr lang="en-US" sz="1050" b="1" dirty="0">
                <a:solidFill>
                  <a:prstClr val="black"/>
                </a:solidFill>
                <a:latin typeface="Century Gothic" panose="020B0502020202020204" pitchFamily="34" charset="0"/>
                <a:cs typeface="Arial" panose="020B0604020202020204" pitchFamily="34" charset="0"/>
              </a:rPr>
              <a:t>Chairperson and Deputy Chairperson </a:t>
            </a:r>
            <a:r>
              <a:rPr lang="en-US" sz="1050" dirty="0">
                <a:solidFill>
                  <a:prstClr val="black"/>
                </a:solidFill>
                <a:latin typeface="Century Gothic" panose="020B0502020202020204" pitchFamily="34" charset="0"/>
                <a:cs typeface="Arial" panose="020B0604020202020204" pitchFamily="34" charset="0"/>
              </a:rPr>
              <a:t>designated by the President from the nominated Commissioners. </a:t>
            </a:r>
          </a:p>
          <a:p>
            <a:pPr marL="257175" indent="-257175" algn="just" defTabSz="685800">
              <a:lnSpc>
                <a:spcPct val="120000"/>
              </a:lnSpc>
              <a:buClr>
                <a:srgbClr val="990000"/>
              </a:buClr>
              <a:buSzPct val="120000"/>
              <a:buFont typeface="Wingdings" panose="05000000000000000000" pitchFamily="2" charset="2"/>
              <a:buChar char="§"/>
            </a:pPr>
            <a:r>
              <a:rPr lang="en-GB" sz="1050" dirty="0">
                <a:solidFill>
                  <a:prstClr val="black"/>
                </a:solidFill>
                <a:latin typeface="Century Gothic" panose="020B0502020202020204" pitchFamily="34" charset="0"/>
                <a:ea typeface="ＭＳ Ｐゴシック" pitchFamily="34" charset="-128"/>
                <a:cs typeface="Arial" panose="020B0604020202020204" pitchFamily="34" charset="0"/>
              </a:rPr>
              <a:t>The PSC is </a:t>
            </a:r>
            <a:r>
              <a:rPr lang="en-GB" sz="1050" b="1" dirty="0">
                <a:solidFill>
                  <a:prstClr val="black"/>
                </a:solidFill>
                <a:latin typeface="Century Gothic" panose="020B0502020202020204" pitchFamily="34" charset="0"/>
                <a:ea typeface="ＭＳ Ｐゴシック" pitchFamily="34" charset="-128"/>
                <a:cs typeface="Arial" panose="020B0604020202020204" pitchFamily="34" charset="0"/>
              </a:rPr>
              <a:t>accountable to the National </a:t>
            </a:r>
            <a:r>
              <a:rPr lang="en-GB" sz="1050" b="1" dirty="0" smtClean="0">
                <a:solidFill>
                  <a:prstClr val="black"/>
                </a:solidFill>
                <a:latin typeface="Century Gothic" panose="020B0502020202020204" pitchFamily="34" charset="0"/>
                <a:ea typeface="ＭＳ Ｐゴシック" pitchFamily="34" charset="-128"/>
                <a:cs typeface="Arial" panose="020B0604020202020204" pitchFamily="34" charset="0"/>
              </a:rPr>
              <a:t>Assembly and is also accountable to Provincial Legislatures.</a:t>
            </a:r>
            <a:endParaRPr lang="en-US" sz="1050" dirty="0">
              <a:solidFill>
                <a:prstClr val="black"/>
              </a:solidFill>
              <a:latin typeface="Century Gothic" panose="020B0502020202020204" pitchFamily="34" charset="0"/>
              <a:cs typeface="Arial" panose="020B0604020202020204" pitchFamily="34" charset="0"/>
            </a:endParaRPr>
          </a:p>
          <a:p>
            <a:pPr marL="257175" indent="-257175" algn="just" defTabSz="685800">
              <a:lnSpc>
                <a:spcPct val="120000"/>
              </a:lnSpc>
              <a:buClr>
                <a:srgbClr val="990000"/>
              </a:buClr>
              <a:buSzPct val="120000"/>
              <a:buFont typeface="Wingdings" panose="05000000000000000000" pitchFamily="2" charset="2"/>
              <a:buChar char="§"/>
            </a:pPr>
            <a:endParaRPr lang="en-US" sz="1500" dirty="0">
              <a:solidFill>
                <a:prstClr val="black"/>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42966" y="1334329"/>
            <a:ext cx="8881765" cy="16565"/>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767146"/>
            <a:ext cx="9144000" cy="1233604"/>
          </a:xfrm>
          <a:prstGeom prst="rect">
            <a:avLst/>
          </a:prstGeom>
        </p:spPr>
      </p:pic>
    </p:spTree>
    <p:extLst>
      <p:ext uri="{BB962C8B-B14F-4D97-AF65-F5344CB8AC3E}">
        <p14:creationId xmlns:p14="http://schemas.microsoft.com/office/powerpoint/2010/main" xmlns="" val="3204144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60229" y="5805264"/>
            <a:ext cx="165777" cy="200678"/>
          </a:xfrm>
          <a:prstGeom prst="rect">
            <a:avLst/>
          </a:prstGeom>
        </p:spPr>
      </p:pic>
      <p:sp>
        <p:nvSpPr>
          <p:cNvPr id="12" name="TextBox 11"/>
          <p:cNvSpPr txBox="1"/>
          <p:nvPr/>
        </p:nvSpPr>
        <p:spPr>
          <a:xfrm>
            <a:off x="2411760" y="998730"/>
            <a:ext cx="4482498" cy="300082"/>
          </a:xfrm>
          <a:prstGeom prst="rect">
            <a:avLst/>
          </a:prstGeom>
          <a:noFill/>
        </p:spPr>
        <p:txBody>
          <a:bodyPr wrap="square" rtlCol="0">
            <a:spAutoFit/>
          </a:bodyPr>
          <a:lstStyle/>
          <a:p>
            <a:pPr algn="ctr" defTabSz="685800"/>
            <a:r>
              <a:rPr lang="en-ZA" sz="1350" b="1" dirty="0">
                <a:solidFill>
                  <a:srgbClr val="006666"/>
                </a:solidFill>
                <a:latin typeface="Century Gothic" panose="020B0502020202020204" pitchFamily="34" charset="0"/>
                <a:cs typeface="Arial" panose="020B0604020202020204" pitchFamily="34" charset="0"/>
              </a:rPr>
              <a:t>PSC COMMISSIONERS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0005" y="1405410"/>
            <a:ext cx="6507342" cy="3405988"/>
          </a:xfrm>
          <a:prstGeom prst="rect">
            <a:avLst/>
          </a:prstGeom>
        </p:spPr>
      </p:pic>
      <p:sp>
        <p:nvSpPr>
          <p:cNvPr id="4" name="TextBox 3"/>
          <p:cNvSpPr txBox="1"/>
          <p:nvPr/>
        </p:nvSpPr>
        <p:spPr>
          <a:xfrm>
            <a:off x="965974" y="4811398"/>
            <a:ext cx="7568891" cy="253916"/>
          </a:xfrm>
          <a:prstGeom prst="rect">
            <a:avLst/>
          </a:prstGeom>
          <a:noFill/>
        </p:spPr>
        <p:txBody>
          <a:bodyPr wrap="square" rtlCol="0">
            <a:spAutoFit/>
          </a:bodyPr>
          <a:lstStyle/>
          <a:p>
            <a:pPr defTabSz="685800"/>
            <a:r>
              <a:rPr lang="en-ZA" sz="1050" dirty="0">
                <a:solidFill>
                  <a:prstClr val="black"/>
                </a:solidFill>
                <a:latin typeface="Century Gothic" panose="020B0502020202020204" pitchFamily="34" charset="0"/>
              </a:rPr>
              <a:t>PS: Vacancy for GP and MP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5114228"/>
            <a:ext cx="9144000" cy="886522"/>
          </a:xfrm>
          <a:prstGeom prst="rect">
            <a:avLst/>
          </a:prstGeom>
        </p:spPr>
      </p:pic>
    </p:spTree>
    <p:extLst>
      <p:ext uri="{BB962C8B-B14F-4D97-AF65-F5344CB8AC3E}">
        <p14:creationId xmlns:p14="http://schemas.microsoft.com/office/powerpoint/2010/main" xmlns="" val="1093403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8686" y="-12491"/>
            <a:ext cx="9181372" cy="6882981"/>
          </a:xfrm>
          <a:prstGeom prst="rect">
            <a:avLst/>
          </a:prstGeom>
        </p:spPr>
      </p:pic>
      <p:sp>
        <p:nvSpPr>
          <p:cNvPr id="2" name="Title 1"/>
          <p:cNvSpPr>
            <a:spLocks noGrp="1"/>
          </p:cNvSpPr>
          <p:nvPr>
            <p:ph type="title"/>
          </p:nvPr>
        </p:nvSpPr>
        <p:spPr>
          <a:xfrm>
            <a:off x="457200" y="-243408"/>
            <a:ext cx="8229600" cy="961697"/>
          </a:xfrm>
        </p:spPr>
        <p:txBody>
          <a:bodyPr>
            <a:noAutofit/>
          </a:bodyPr>
          <a:lstStyle/>
          <a:p>
            <a:r>
              <a:rPr lang="en-ZA" sz="2400" dirty="0" smtClean="0">
                <a:solidFill>
                  <a:srgbClr val="006666"/>
                </a:solidFill>
                <a:latin typeface="Arial" panose="020B0604020202020204" pitchFamily="34" charset="0"/>
                <a:cs typeface="Arial" panose="020B0604020202020204" pitchFamily="34" charset="0"/>
              </a:rPr>
              <a:t/>
            </a:r>
            <a:br>
              <a:rPr lang="en-ZA" sz="2400" dirty="0" smtClean="0">
                <a:solidFill>
                  <a:srgbClr val="006666"/>
                </a:solidFill>
                <a:latin typeface="Arial" panose="020B0604020202020204" pitchFamily="34" charset="0"/>
                <a:cs typeface="Arial" panose="020B0604020202020204" pitchFamily="34" charset="0"/>
              </a:rPr>
            </a:br>
            <a:r>
              <a:rPr lang="en-ZA" sz="2400" dirty="0">
                <a:solidFill>
                  <a:srgbClr val="006666"/>
                </a:solidFill>
                <a:latin typeface="Arial" panose="020B0604020202020204" pitchFamily="34" charset="0"/>
                <a:cs typeface="Arial" panose="020B0604020202020204" pitchFamily="34" charset="0"/>
              </a:rPr>
              <a:t/>
            </a:r>
            <a:br>
              <a:rPr lang="en-ZA" sz="2400" dirty="0">
                <a:solidFill>
                  <a:srgbClr val="006666"/>
                </a:solidFill>
                <a:latin typeface="Arial" panose="020B0604020202020204" pitchFamily="34" charset="0"/>
                <a:cs typeface="Arial" panose="020B0604020202020204" pitchFamily="34" charset="0"/>
              </a:rPr>
            </a:br>
            <a:r>
              <a:rPr lang="en-ZA" sz="2400" b="1" dirty="0" smtClean="0">
                <a:solidFill>
                  <a:srgbClr val="006666"/>
                </a:solidFill>
                <a:latin typeface="Arial" panose="020B0604020202020204" pitchFamily="34" charset="0"/>
                <a:cs typeface="Arial" panose="020B0604020202020204" pitchFamily="34" charset="0"/>
              </a:rPr>
              <a:t>THE NEED FOR CONTINUITY OR MITIGATING A GAP IN OCCUPANCY OF THE POSITION</a:t>
            </a:r>
            <a:r>
              <a:rPr lang="en-ZA" sz="2400" dirty="0">
                <a:solidFill>
                  <a:srgbClr val="006666"/>
                </a:solidFill>
                <a:latin typeface="Arial" panose="020B0604020202020204" pitchFamily="34" charset="0"/>
                <a:cs typeface="Arial" panose="020B0604020202020204" pitchFamily="34" charset="0"/>
              </a:rPr>
              <a:t/>
            </a:r>
            <a:br>
              <a:rPr lang="en-ZA" sz="2400" dirty="0">
                <a:solidFill>
                  <a:srgbClr val="006666"/>
                </a:solidFill>
                <a:latin typeface="Arial" panose="020B0604020202020204" pitchFamily="34" charset="0"/>
                <a:cs typeface="Arial" panose="020B0604020202020204" pitchFamily="34" charset="0"/>
              </a:rPr>
            </a:br>
            <a:endParaRPr lang="en-ZA" sz="2400"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836712"/>
            <a:ext cx="8229600" cy="4525963"/>
          </a:xfrm>
        </p:spPr>
        <p:txBody>
          <a:bodyPr>
            <a:noAutofit/>
          </a:bodyPr>
          <a:lstStyle/>
          <a:p>
            <a:pPr marL="285750" algn="just">
              <a:spcBef>
                <a:spcPts val="0"/>
              </a:spcBef>
            </a:pPr>
            <a:r>
              <a:rPr lang="en-US" sz="1600" dirty="0" smtClean="0">
                <a:latin typeface="Arial" panose="020B0604020202020204" pitchFamily="34" charset="0"/>
                <a:cs typeface="Arial" panose="020B0604020202020204" pitchFamily="34" charset="0"/>
              </a:rPr>
              <a:t>The experience at the national and provincial level of recent appointments is that there is a gap of several months between appointments. </a:t>
            </a:r>
          </a:p>
          <a:p>
            <a:pPr marL="0" indent="0" algn="just">
              <a:spcBef>
                <a:spcPts val="0"/>
              </a:spcBef>
              <a:buNone/>
            </a:pPr>
            <a:endParaRPr lang="en-US" sz="1600" dirty="0" smtClean="0">
              <a:latin typeface="Arial" panose="020B0604020202020204" pitchFamily="34" charset="0"/>
              <a:cs typeface="Arial" panose="020B0604020202020204" pitchFamily="34" charset="0"/>
            </a:endParaRPr>
          </a:p>
          <a:p>
            <a:pPr marL="285750" algn="just">
              <a:spcBef>
                <a:spcPts val="0"/>
              </a:spcBef>
            </a:pPr>
            <a:r>
              <a:rPr lang="en-US" sz="1600" dirty="0" smtClean="0">
                <a:latin typeface="Arial" panose="020B0604020202020204" pitchFamily="34" charset="0"/>
                <a:cs typeface="Arial" panose="020B0604020202020204" pitchFamily="34" charset="0"/>
              </a:rPr>
              <a:t>Vacancies take an inordinate amount of time to be filled. The last Western Cape PSC Commissioner appointment took 9 months. The Mpumalanga Commissioner post has been vacant for 3 years.</a:t>
            </a:r>
          </a:p>
          <a:p>
            <a:pPr marL="285750" algn="just">
              <a:spcBef>
                <a:spcPts val="0"/>
              </a:spcBef>
            </a:pPr>
            <a:endParaRPr lang="en-US" sz="1600" dirty="0">
              <a:latin typeface="Arial" panose="020B0604020202020204" pitchFamily="34" charset="0"/>
              <a:cs typeface="Arial" panose="020B0604020202020204" pitchFamily="34" charset="0"/>
            </a:endParaRPr>
          </a:p>
          <a:p>
            <a:pPr marL="285750" algn="just">
              <a:spcBef>
                <a:spcPts val="0"/>
              </a:spcBef>
            </a:pPr>
            <a:r>
              <a:rPr lang="en-US" sz="1600" dirty="0" smtClean="0">
                <a:latin typeface="Arial" panose="020B0604020202020204" pitchFamily="34" charset="0"/>
                <a:cs typeface="Arial" panose="020B0604020202020204" pitchFamily="34" charset="0"/>
              </a:rPr>
              <a:t>The advantages of incumbents building relations and strengthening oversight over an extended period, uninterrupted, needs to be fully considered. </a:t>
            </a:r>
          </a:p>
          <a:p>
            <a:pPr marL="285750" algn="just">
              <a:spcBef>
                <a:spcPts val="0"/>
              </a:spcBef>
            </a:pPr>
            <a:endParaRPr lang="en-US" sz="1600" dirty="0" smtClean="0">
              <a:latin typeface="Arial" panose="020B0604020202020204" pitchFamily="34" charset="0"/>
              <a:cs typeface="Arial" panose="020B0604020202020204" pitchFamily="34" charset="0"/>
            </a:endParaRPr>
          </a:p>
          <a:p>
            <a:pPr marL="285750" algn="just">
              <a:spcBef>
                <a:spcPts val="0"/>
              </a:spcBef>
            </a:pPr>
            <a:r>
              <a:rPr lang="en-US" sz="1600" dirty="0" smtClean="0">
                <a:latin typeface="Arial" panose="020B0604020202020204" pitchFamily="34" charset="0"/>
                <a:cs typeface="Arial" panose="020B0604020202020204" pitchFamily="34" charset="0"/>
              </a:rPr>
              <a:t>The situation points to the process being started </a:t>
            </a:r>
            <a:r>
              <a:rPr lang="en-US" sz="1600" b="1" dirty="0" smtClean="0">
                <a:latin typeface="Arial" panose="020B0604020202020204" pitchFamily="34" charset="0"/>
                <a:cs typeface="Arial" panose="020B0604020202020204" pitchFamily="34" charset="0"/>
              </a:rPr>
              <a:t>at least 9 months </a:t>
            </a:r>
            <a:r>
              <a:rPr lang="en-US" sz="1600" dirty="0" smtClean="0">
                <a:latin typeface="Arial" panose="020B0604020202020204" pitchFamily="34" charset="0"/>
                <a:cs typeface="Arial" panose="020B0604020202020204" pitchFamily="34" charset="0"/>
              </a:rPr>
              <a:t>before the end of term of an incumbent. </a:t>
            </a:r>
          </a:p>
          <a:p>
            <a:pPr marL="285750" algn="just">
              <a:spcBef>
                <a:spcPts val="0"/>
              </a:spcBef>
            </a:pPr>
            <a:endParaRPr lang="en-US" sz="1600" dirty="0" smtClean="0">
              <a:latin typeface="Arial" panose="020B0604020202020204" pitchFamily="34" charset="0"/>
              <a:cs typeface="Arial" panose="020B0604020202020204" pitchFamily="34" charset="0"/>
            </a:endParaRPr>
          </a:p>
          <a:p>
            <a:pPr marL="285750" algn="just">
              <a:spcBef>
                <a:spcPts val="0"/>
              </a:spcBef>
            </a:pPr>
            <a:r>
              <a:rPr lang="en-US" sz="1600" dirty="0" smtClean="0">
                <a:latin typeface="Arial" panose="020B0604020202020204" pitchFamily="34" charset="0"/>
                <a:cs typeface="Arial" panose="020B0604020202020204" pitchFamily="34" charset="0"/>
              </a:rPr>
              <a:t>The Western Cape terms of office of the Commissioner </a:t>
            </a:r>
            <a:r>
              <a:rPr lang="en-US" sz="1600" b="1" dirty="0" smtClean="0">
                <a:latin typeface="Arial" panose="020B0604020202020204" pitchFamily="34" charset="0"/>
                <a:cs typeface="Arial" panose="020B0604020202020204" pitchFamily="34" charset="0"/>
              </a:rPr>
              <a:t>ends on 30 September 2023. </a:t>
            </a:r>
          </a:p>
          <a:p>
            <a:pPr marL="285750" algn="just">
              <a:spcBef>
                <a:spcPts val="0"/>
              </a:spcBef>
            </a:pP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F3C70-3F06-4597-AE16-5F5EF8F327DE}"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19794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9" y="857251"/>
            <a:ext cx="9019943" cy="689981"/>
          </a:xfrm>
        </p:spPr>
        <p:txBody>
          <a:bodyPr>
            <a:normAutofit/>
          </a:bodyPr>
          <a:lstStyle/>
          <a:p>
            <a:pPr algn="ctr"/>
            <a:r>
              <a:rPr lang="en-ZA" sz="1050" b="1" dirty="0">
                <a:solidFill>
                  <a:srgbClr val="006666"/>
                </a:solidFill>
                <a:latin typeface="Century Gothic" panose="020B0502020202020204" pitchFamily="34" charset="0"/>
                <a:cs typeface="Arial" panose="020B0604020202020204" pitchFamily="34" charset="0"/>
              </a:rPr>
              <a:t>PROCEDURE FOR THE APPOINTMENT OF A PSC COMMISSIONER</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640764"/>
            <a:ext cx="9144000" cy="1326533"/>
          </a:xfrm>
          <a:prstGeom prst="rect">
            <a:avLst/>
          </a:prstGeom>
        </p:spPr>
      </p:pic>
      <p:cxnSp>
        <p:nvCxnSpPr>
          <p:cNvPr id="5" name="Straight Connector 4"/>
          <p:cNvCxnSpPr/>
          <p:nvPr/>
        </p:nvCxnSpPr>
        <p:spPr>
          <a:xfrm>
            <a:off x="163087" y="1463597"/>
            <a:ext cx="8927945" cy="4182"/>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7088" y="1644393"/>
            <a:ext cx="8973944" cy="3162404"/>
          </a:xfrm>
          <a:prstGeom prst="rect">
            <a:avLst/>
          </a:prstGeom>
        </p:spPr>
        <p:txBody>
          <a:bodyPr wrap="square">
            <a:spAutoFit/>
          </a:bodyPr>
          <a:lstStyle/>
          <a:p>
            <a:pPr marL="214313" indent="-214313" algn="just" defTabSz="685800">
              <a:buFont typeface="Wingdings" panose="05000000000000000000" pitchFamily="2" charset="2"/>
              <a:buChar char="q"/>
            </a:pPr>
            <a:r>
              <a:rPr lang="en-GB" sz="1050" dirty="0">
                <a:solidFill>
                  <a:prstClr val="black"/>
                </a:solidFill>
                <a:latin typeface="Century Gothic" panose="020B0502020202020204" pitchFamily="34" charset="0"/>
                <a:cs typeface="Arial" panose="020B0604020202020204" pitchFamily="34" charset="0"/>
              </a:rPr>
              <a:t>Section 196(8) of the Constitution provides as follows:</a:t>
            </a:r>
          </a:p>
          <a:p>
            <a:pPr algn="just" defTabSz="685800"/>
            <a:endParaRPr lang="en-GB" sz="1050" dirty="0">
              <a:solidFill>
                <a:prstClr val="black"/>
              </a:solidFill>
              <a:latin typeface="Century Gothic" panose="020B0502020202020204" pitchFamily="34" charset="0"/>
              <a:cs typeface="Arial" panose="020B0604020202020204" pitchFamily="34" charset="0"/>
            </a:endParaRPr>
          </a:p>
          <a:p>
            <a:pPr algn="just" defTabSz="685800"/>
            <a:r>
              <a:rPr lang="en-GB" sz="1050" dirty="0">
                <a:solidFill>
                  <a:prstClr val="black"/>
                </a:solidFill>
                <a:latin typeface="Century Gothic" panose="020B0502020202020204" pitchFamily="34" charset="0"/>
                <a:cs typeface="Arial" panose="020B0604020202020204" pitchFamily="34" charset="0"/>
              </a:rPr>
              <a:t>“(</a:t>
            </a:r>
            <a:r>
              <a:rPr lang="en-GB" sz="1050" i="1" dirty="0">
                <a:solidFill>
                  <a:prstClr val="black"/>
                </a:solidFill>
                <a:latin typeface="Century Gothic" panose="020B0502020202020204" pitchFamily="34" charset="0"/>
                <a:cs typeface="Arial" panose="020B0604020202020204" pitchFamily="34" charset="0"/>
              </a:rPr>
              <a:t>8)(a)	A commissioner appointed in terms of subsection (7)(a) must be—</a:t>
            </a:r>
          </a:p>
          <a:p>
            <a:pPr marL="1008460" indent="-338138" algn="just" defTabSz="685800"/>
            <a:r>
              <a:rPr lang="en-GB" sz="1050" i="1" dirty="0">
                <a:solidFill>
                  <a:prstClr val="black"/>
                </a:solidFill>
                <a:latin typeface="Century Gothic" panose="020B0502020202020204" pitchFamily="34" charset="0"/>
                <a:cs typeface="Arial" panose="020B0604020202020204" pitchFamily="34" charset="0"/>
              </a:rPr>
              <a:t>(</a:t>
            </a:r>
            <a:r>
              <a:rPr lang="en-GB" sz="1050" i="1" dirty="0" err="1">
                <a:solidFill>
                  <a:prstClr val="black"/>
                </a:solidFill>
                <a:latin typeface="Century Gothic" panose="020B0502020202020204" pitchFamily="34" charset="0"/>
                <a:cs typeface="Arial" panose="020B0604020202020204" pitchFamily="34" charset="0"/>
              </a:rPr>
              <a:t>i</a:t>
            </a:r>
            <a:r>
              <a:rPr lang="en-GB" sz="1050" i="1" dirty="0">
                <a:solidFill>
                  <a:prstClr val="black"/>
                </a:solidFill>
                <a:latin typeface="Century Gothic" panose="020B0502020202020204" pitchFamily="34" charset="0"/>
                <a:cs typeface="Arial" panose="020B0604020202020204" pitchFamily="34" charset="0"/>
              </a:rPr>
              <a:t>)	recommended by a committee of the National Assembly that is proportionally composed of members of all parties represented in the Assembly; and</a:t>
            </a:r>
          </a:p>
          <a:p>
            <a:pPr marL="1008460" indent="-338138" algn="just" defTabSz="685800"/>
            <a:r>
              <a:rPr lang="en-GB" sz="1050" i="1" dirty="0">
                <a:solidFill>
                  <a:prstClr val="black"/>
                </a:solidFill>
                <a:latin typeface="Century Gothic" panose="020B0502020202020204" pitchFamily="34" charset="0"/>
                <a:cs typeface="Arial" panose="020B0604020202020204" pitchFamily="34" charset="0"/>
              </a:rPr>
              <a:t>(ii)	approved by the Assembly by a resolution adopted with a supporting vote of a majority of its members.</a:t>
            </a:r>
          </a:p>
          <a:p>
            <a:pPr algn="just" defTabSz="685800"/>
            <a:r>
              <a:rPr lang="en-GB" sz="1050" i="1" dirty="0">
                <a:solidFill>
                  <a:prstClr val="black"/>
                </a:solidFill>
                <a:latin typeface="Century Gothic" panose="020B0502020202020204" pitchFamily="34" charset="0"/>
                <a:cs typeface="Arial" panose="020B0604020202020204" pitchFamily="34" charset="0"/>
              </a:rPr>
              <a:t>(b)	A commissioner nominated by the Premier of a province must be—</a:t>
            </a:r>
          </a:p>
          <a:p>
            <a:pPr marL="1008460" indent="-338138" algn="just" defTabSz="685800"/>
            <a:r>
              <a:rPr lang="en-GB" sz="1050" i="1" dirty="0">
                <a:solidFill>
                  <a:prstClr val="black"/>
                </a:solidFill>
                <a:latin typeface="Century Gothic" panose="020B0502020202020204" pitchFamily="34" charset="0"/>
                <a:cs typeface="Arial" panose="020B0604020202020204" pitchFamily="34" charset="0"/>
              </a:rPr>
              <a:t>(</a:t>
            </a:r>
            <a:r>
              <a:rPr lang="en-GB" sz="1050" i="1" dirty="0" err="1">
                <a:solidFill>
                  <a:prstClr val="black"/>
                </a:solidFill>
                <a:latin typeface="Century Gothic" panose="020B0502020202020204" pitchFamily="34" charset="0"/>
                <a:cs typeface="Arial" panose="020B0604020202020204" pitchFamily="34" charset="0"/>
              </a:rPr>
              <a:t>i</a:t>
            </a:r>
            <a:r>
              <a:rPr lang="en-GB" sz="1050" i="1" dirty="0">
                <a:solidFill>
                  <a:prstClr val="black"/>
                </a:solidFill>
                <a:latin typeface="Century Gothic" panose="020B0502020202020204" pitchFamily="34" charset="0"/>
                <a:cs typeface="Arial" panose="020B0604020202020204" pitchFamily="34" charset="0"/>
              </a:rPr>
              <a:t>)	recommended by a committee of the provincial legislature that is proportionally composed of members of all parties represented in the legislature; and</a:t>
            </a:r>
          </a:p>
          <a:p>
            <a:pPr marL="1008460" indent="-338138" algn="just" defTabSz="685800"/>
            <a:r>
              <a:rPr lang="en-GB" sz="1050" i="1" dirty="0">
                <a:solidFill>
                  <a:prstClr val="black"/>
                </a:solidFill>
                <a:latin typeface="Century Gothic" panose="020B0502020202020204" pitchFamily="34" charset="0"/>
                <a:cs typeface="Arial" panose="020B0604020202020204" pitchFamily="34" charset="0"/>
              </a:rPr>
              <a:t>(ii)	approved by the legislature by a resolution adopted with a supporting vote of a majority of its members.</a:t>
            </a:r>
          </a:p>
          <a:p>
            <a:pPr marL="607219" indent="-607219" algn="just" defTabSz="685800">
              <a:buFont typeface="Wingdings" panose="05000000000000000000" pitchFamily="2" charset="2"/>
              <a:buChar char="q"/>
            </a:pPr>
            <a:endParaRPr lang="en-GB" sz="1050" i="1" dirty="0">
              <a:solidFill>
                <a:prstClr val="black"/>
              </a:solidFill>
              <a:latin typeface="Century Gothic" panose="020B0502020202020204" pitchFamily="34" charset="0"/>
              <a:cs typeface="Arial" panose="020B0604020202020204" pitchFamily="34" charset="0"/>
            </a:endParaRPr>
          </a:p>
          <a:p>
            <a:pPr marL="607219" indent="-607219" algn="just" defTabSz="685800">
              <a:buFont typeface="Wingdings" panose="05000000000000000000" pitchFamily="2" charset="2"/>
              <a:buChar char="q"/>
            </a:pPr>
            <a:r>
              <a:rPr lang="en-GB" sz="1050" dirty="0">
                <a:solidFill>
                  <a:prstClr val="black"/>
                </a:solidFill>
                <a:latin typeface="Century Gothic" panose="020B0502020202020204" pitchFamily="34" charset="0"/>
                <a:cs typeface="Arial" panose="020B0604020202020204" pitchFamily="34" charset="0"/>
              </a:rPr>
              <a:t>In terms of section 196(9) of the Constitution, an Act of Parliament must regulate the procedure for the appointment of commissioners</a:t>
            </a:r>
            <a:r>
              <a:rPr lang="en-GB" sz="1050" i="1" dirty="0">
                <a:solidFill>
                  <a:prstClr val="black"/>
                </a:solidFill>
                <a:latin typeface="Century Gothic" panose="020B0502020202020204" pitchFamily="34" charset="0"/>
                <a:cs typeface="Arial" panose="020B0604020202020204" pitchFamily="34" charset="0"/>
              </a:rPr>
              <a:t>.</a:t>
            </a:r>
          </a:p>
          <a:p>
            <a:pPr marL="607219" indent="-607219" algn="just" defTabSz="685800">
              <a:buFont typeface="Wingdings" panose="05000000000000000000" pitchFamily="2" charset="2"/>
              <a:buChar char="q"/>
            </a:pPr>
            <a:endParaRPr lang="en-GB" sz="1050" i="1" dirty="0">
              <a:solidFill>
                <a:prstClr val="black"/>
              </a:solidFill>
              <a:latin typeface="Century Gothic" panose="020B0502020202020204" pitchFamily="34" charset="0"/>
              <a:cs typeface="Arial" panose="020B0604020202020204" pitchFamily="34" charset="0"/>
            </a:endParaRPr>
          </a:p>
          <a:p>
            <a:pPr marL="214313" indent="-214313" algn="just" defTabSz="685800">
              <a:buFont typeface="Wingdings" panose="05000000000000000000" pitchFamily="2" charset="2"/>
              <a:buChar char="q"/>
            </a:pPr>
            <a:r>
              <a:rPr lang="en-ZA" sz="1050" dirty="0">
                <a:solidFill>
                  <a:prstClr val="black"/>
                </a:solidFill>
                <a:latin typeface="Century Gothic" panose="020B0502020202020204" pitchFamily="34" charset="0"/>
                <a:cs typeface="Arial" panose="020B0604020202020204" pitchFamily="34" charset="0"/>
              </a:rPr>
              <a:t>Regarding eligibility for appointment as a Commissioner Section 196 (10) of the Constitution provides that a Commissioner </a:t>
            </a:r>
            <a:r>
              <a:rPr lang="en-ZA" sz="1050" i="1" dirty="0">
                <a:solidFill>
                  <a:prstClr val="black"/>
                </a:solidFill>
                <a:latin typeface="Century Gothic" panose="020B0502020202020204" pitchFamily="34" charset="0"/>
                <a:cs typeface="Arial" panose="020B0604020202020204" pitchFamily="34" charset="0"/>
              </a:rPr>
              <a:t>must be a woman or a man who is—</a:t>
            </a:r>
            <a:endParaRPr lang="en-ZA" sz="1050" dirty="0">
              <a:solidFill>
                <a:prstClr val="black"/>
              </a:solidFill>
              <a:latin typeface="Century Gothic" panose="020B0502020202020204" pitchFamily="34" charset="0"/>
              <a:cs typeface="Arial" panose="020B0604020202020204" pitchFamily="34" charset="0"/>
            </a:endParaRPr>
          </a:p>
          <a:p>
            <a:pPr marL="402431" indent="-402431" algn="just" defTabSz="685800"/>
            <a:r>
              <a:rPr lang="en-ZA" sz="1050" i="1" dirty="0">
                <a:solidFill>
                  <a:prstClr val="black"/>
                </a:solidFill>
                <a:latin typeface="Century Gothic" panose="020B0502020202020204" pitchFamily="34" charset="0"/>
                <a:cs typeface="Arial" panose="020B0604020202020204" pitchFamily="34" charset="0"/>
              </a:rPr>
              <a:t>(a)	a South African citizen; and</a:t>
            </a:r>
            <a:endParaRPr lang="en-ZA" sz="1050" dirty="0">
              <a:solidFill>
                <a:prstClr val="black"/>
              </a:solidFill>
              <a:latin typeface="Century Gothic" panose="020B0502020202020204" pitchFamily="34" charset="0"/>
              <a:cs typeface="Arial" panose="020B0604020202020204" pitchFamily="34" charset="0"/>
            </a:endParaRPr>
          </a:p>
          <a:p>
            <a:pPr marL="402431" indent="-402431" algn="just" defTabSz="685800"/>
            <a:r>
              <a:rPr lang="en-ZA" sz="1050" i="1" dirty="0">
                <a:solidFill>
                  <a:prstClr val="black"/>
                </a:solidFill>
                <a:latin typeface="Century Gothic" panose="020B0502020202020204" pitchFamily="34" charset="0"/>
                <a:cs typeface="Arial" panose="020B0604020202020204" pitchFamily="34" charset="0"/>
              </a:rPr>
              <a:t>(b)	a fit and proper person with knowledge of, or experience in, administration, management or the provision of public services.”</a:t>
            </a:r>
            <a:endParaRPr lang="en-ZA" sz="1050" dirty="0">
              <a:solidFill>
                <a:prstClr val="black"/>
              </a:solidFill>
              <a:latin typeface="Century Gothic" panose="020B0502020202020204" pitchFamily="34" charset="0"/>
              <a:cs typeface="Arial" panose="020B0604020202020204" pitchFamily="34" charset="0"/>
            </a:endParaRPr>
          </a:p>
          <a:p>
            <a:pPr marL="607219" indent="-607219" algn="just" defTabSz="685800">
              <a:buFont typeface="Wingdings" panose="05000000000000000000" pitchFamily="2" charset="2"/>
              <a:buChar char="q"/>
            </a:pPr>
            <a:endParaRPr lang="en-GB" sz="1050" i="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283027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84" y="953430"/>
            <a:ext cx="7917366" cy="489260"/>
          </a:xfrm>
        </p:spPr>
        <p:txBody>
          <a:bodyPr>
            <a:normAutofit/>
          </a:bodyPr>
          <a:lstStyle/>
          <a:p>
            <a:pPr algn="ctr"/>
            <a:r>
              <a:rPr lang="en-ZA" sz="1350" b="1" dirty="0">
                <a:solidFill>
                  <a:srgbClr val="006666"/>
                </a:solidFill>
                <a:latin typeface="Century Gothic" panose="020B0502020202020204" pitchFamily="34" charset="0"/>
                <a:cs typeface="Arial" panose="020B0604020202020204" pitchFamily="34" charset="0"/>
              </a:rPr>
              <a:t>PROCEDURE FOR THE APPOINTMENT OF A PSC COMMISSIONER</a:t>
            </a:r>
            <a:endParaRPr lang="en-ZA" sz="1350" dirty="0"/>
          </a:p>
        </p:txBody>
      </p:sp>
      <p:cxnSp>
        <p:nvCxnSpPr>
          <p:cNvPr id="5" name="Straight Connector 4"/>
          <p:cNvCxnSpPr/>
          <p:nvPr/>
        </p:nvCxnSpPr>
        <p:spPr>
          <a:xfrm>
            <a:off x="241145" y="1396691"/>
            <a:ext cx="903667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41144" y="1442690"/>
            <a:ext cx="8674256" cy="3808735"/>
          </a:xfrm>
          <a:prstGeom prst="rect">
            <a:avLst/>
          </a:prstGeom>
        </p:spPr>
        <p:txBody>
          <a:bodyPr wrap="square">
            <a:spAutoFit/>
          </a:bodyPr>
          <a:lstStyle/>
          <a:p>
            <a:pPr marL="214313" indent="-214313" algn="just" defTabSz="685800">
              <a:buFont typeface="Wingdings" panose="05000000000000000000" pitchFamily="2" charset="2"/>
              <a:buChar char="q"/>
            </a:pPr>
            <a:r>
              <a:rPr lang="en-GB" sz="1050" dirty="0">
                <a:solidFill>
                  <a:prstClr val="black"/>
                </a:solidFill>
                <a:latin typeface="Century Gothic" panose="020B0502020202020204" pitchFamily="34" charset="0"/>
                <a:cs typeface="Arial" panose="020B0604020202020204" pitchFamily="34" charset="0"/>
              </a:rPr>
              <a:t>Public Service Commission (PSC Act,) 1997, as amended , and provide as follows in Section 4:</a:t>
            </a:r>
          </a:p>
          <a:p>
            <a:pPr algn="just" defTabSz="685800"/>
            <a:endParaRPr lang="en-GB" sz="1050" dirty="0">
              <a:solidFill>
                <a:prstClr val="black"/>
              </a:solidFill>
              <a:latin typeface="Century Gothic" panose="020B0502020202020204" pitchFamily="34" charset="0"/>
              <a:cs typeface="Arial" panose="020B0604020202020204" pitchFamily="34" charset="0"/>
            </a:endParaRPr>
          </a:p>
          <a:p>
            <a:pPr marL="607219" indent="-607219" algn="just" defTabSz="685800"/>
            <a:r>
              <a:rPr lang="en-GB" sz="1050" dirty="0">
                <a:solidFill>
                  <a:prstClr val="black"/>
                </a:solidFill>
                <a:latin typeface="Century Gothic" panose="020B0502020202020204" pitchFamily="34" charset="0"/>
                <a:cs typeface="Arial" panose="020B0604020202020204" pitchFamily="34" charset="0"/>
              </a:rPr>
              <a:t>“4. (1)	</a:t>
            </a:r>
            <a:r>
              <a:rPr lang="en-GB" sz="1050" i="1" dirty="0">
                <a:solidFill>
                  <a:prstClr val="black"/>
                </a:solidFill>
                <a:latin typeface="Century Gothic" panose="020B0502020202020204" pitchFamily="34" charset="0"/>
                <a:cs typeface="Arial" panose="020B0604020202020204" pitchFamily="34" charset="0"/>
              </a:rPr>
              <a:t>Whenever the President is required to appoint a commissioner who has been approved by the National Assembly, the President shall address a request in writing to the Speaker of the National Assembly that a fit and proper person contemplated in section 196(10) of the Constitution be approved of as soon as may be practicable by the National Assembly in accordance with section 196(8) (a) of the said Act.</a:t>
            </a:r>
          </a:p>
          <a:p>
            <a:pPr marL="607219" indent="-607219" algn="just" defTabSz="685800"/>
            <a:endParaRPr lang="en-GB" sz="1050" i="1" dirty="0">
              <a:solidFill>
                <a:prstClr val="black"/>
              </a:solidFill>
              <a:latin typeface="Century Gothic" panose="020B0502020202020204" pitchFamily="34" charset="0"/>
              <a:cs typeface="Arial" panose="020B0604020202020204" pitchFamily="34" charset="0"/>
            </a:endParaRPr>
          </a:p>
          <a:p>
            <a:pPr marL="607219" indent="-607219" algn="just" defTabSz="685800">
              <a:buFontTx/>
              <a:buAutoNum type="arabicParenBoth" startAt="2"/>
            </a:pPr>
            <a:r>
              <a:rPr lang="en-GB" sz="1050" i="1" dirty="0">
                <a:solidFill>
                  <a:prstClr val="black"/>
                </a:solidFill>
                <a:latin typeface="Century Gothic" panose="020B0502020202020204" pitchFamily="34" charset="0"/>
                <a:cs typeface="Arial" panose="020B0604020202020204" pitchFamily="34" charset="0"/>
              </a:rPr>
              <a:t>Whenever the President is required to appoint a commissioner who has been nominated by the Premier of a province, the President shall address a request in writing to the Premier of that province that a fit and proper person contemplated in section 196(10) of the Constitution be nominated as soon as may be practicable by that Premier in accordance with section 196(8) (b) of the said Act.</a:t>
            </a:r>
          </a:p>
          <a:p>
            <a:pPr marL="402431" indent="-402431" algn="just" defTabSz="685800"/>
            <a:endParaRPr lang="en-GB" sz="1050" i="1" dirty="0">
              <a:solidFill>
                <a:prstClr val="black"/>
              </a:solidFill>
              <a:latin typeface="Century Gothic" panose="020B0502020202020204" pitchFamily="34" charset="0"/>
              <a:cs typeface="Arial" panose="020B0604020202020204" pitchFamily="34" charset="0"/>
            </a:endParaRPr>
          </a:p>
          <a:p>
            <a:pPr marL="402431" indent="-402431" algn="just" defTabSz="685800"/>
            <a:r>
              <a:rPr lang="en-GB" sz="1050" i="1" dirty="0">
                <a:solidFill>
                  <a:prstClr val="black"/>
                </a:solidFill>
                <a:latin typeface="Century Gothic" panose="020B0502020202020204" pitchFamily="34" charset="0"/>
                <a:cs typeface="Arial" panose="020B0604020202020204" pitchFamily="34" charset="0"/>
              </a:rPr>
              <a:t>Whenever necessary in terms of this Act—</a:t>
            </a:r>
          </a:p>
          <a:p>
            <a:pPr marL="803672" indent="-330994" algn="just" defTabSz="685800"/>
            <a:r>
              <a:rPr lang="en-GB" sz="1050" i="1" dirty="0">
                <a:solidFill>
                  <a:prstClr val="black"/>
                </a:solidFill>
                <a:latin typeface="Century Gothic" panose="020B0502020202020204" pitchFamily="34" charset="0"/>
                <a:cs typeface="Arial" panose="020B0604020202020204" pitchFamily="34" charset="0"/>
              </a:rPr>
              <a:t>(a)	a committee contemplated in section 196(8) (a) (</a:t>
            </a:r>
            <a:r>
              <a:rPr lang="en-GB" sz="1050" i="1" dirty="0" err="1">
                <a:solidFill>
                  <a:prstClr val="black"/>
                </a:solidFill>
                <a:latin typeface="Century Gothic" panose="020B0502020202020204" pitchFamily="34" charset="0"/>
                <a:cs typeface="Arial" panose="020B0604020202020204" pitchFamily="34" charset="0"/>
              </a:rPr>
              <a:t>i</a:t>
            </a:r>
            <a:r>
              <a:rPr lang="en-GB" sz="1050" i="1" dirty="0">
                <a:solidFill>
                  <a:prstClr val="black"/>
                </a:solidFill>
                <a:latin typeface="Century Gothic" panose="020B0502020202020204" pitchFamily="34" charset="0"/>
                <a:cs typeface="Arial" panose="020B0604020202020204" pitchFamily="34" charset="0"/>
              </a:rPr>
              <a:t>) of the Constitution shall as soon as may be practicable be appointed in accordance with the rules and orders of the National Assembly; or</a:t>
            </a:r>
          </a:p>
          <a:p>
            <a:pPr marL="803672" indent="-330994" algn="just" defTabSz="685800">
              <a:buFontTx/>
              <a:buAutoNum type="alphaLcParenBoth" startAt="2"/>
            </a:pPr>
            <a:r>
              <a:rPr lang="en-GB" sz="1050" i="1" dirty="0">
                <a:solidFill>
                  <a:prstClr val="black"/>
                </a:solidFill>
                <a:latin typeface="Century Gothic" panose="020B0502020202020204" pitchFamily="34" charset="0"/>
                <a:cs typeface="Arial" panose="020B0604020202020204" pitchFamily="34" charset="0"/>
              </a:rPr>
              <a:t>a committee contemplated in section 196(8) (b) (</a:t>
            </a:r>
            <a:r>
              <a:rPr lang="en-GB" sz="1050" i="1" dirty="0" err="1">
                <a:solidFill>
                  <a:prstClr val="black"/>
                </a:solidFill>
                <a:latin typeface="Century Gothic" panose="020B0502020202020204" pitchFamily="34" charset="0"/>
                <a:cs typeface="Arial" panose="020B0604020202020204" pitchFamily="34" charset="0"/>
              </a:rPr>
              <a:t>i</a:t>
            </a:r>
            <a:r>
              <a:rPr lang="en-GB" sz="1050" i="1" dirty="0">
                <a:solidFill>
                  <a:prstClr val="black"/>
                </a:solidFill>
                <a:latin typeface="Century Gothic" panose="020B0502020202020204" pitchFamily="34" charset="0"/>
                <a:cs typeface="Arial" panose="020B0604020202020204" pitchFamily="34" charset="0"/>
              </a:rPr>
              <a:t>) of the Constitution shall as soon as may be practicable be appointed in accordance with the rules and orders of the provincial legislature concerned, and the committee shall, unless the relevant rules and orders provide otherwise, conduct its business and proceedings and make the applicable recommendation in such manner as may be determined by resolution of the National Assembly or the provincial legislature concerned, as the case may be.</a:t>
            </a:r>
          </a:p>
          <a:p>
            <a:pPr marL="472679" algn="just" defTabSz="685800"/>
            <a:endParaRPr lang="en-GB" sz="1050" i="1" dirty="0">
              <a:solidFill>
                <a:prstClr val="black"/>
              </a:solidFill>
              <a:latin typeface="Century Gothic" panose="020B0502020202020204" pitchFamily="34" charset="0"/>
              <a:cs typeface="Arial" panose="020B0604020202020204" pitchFamily="34" charset="0"/>
            </a:endParaRPr>
          </a:p>
          <a:p>
            <a:pPr marL="402431" indent="-402431" algn="just" defTabSz="685800"/>
            <a:r>
              <a:rPr lang="en-GB" sz="1050" i="1" dirty="0">
                <a:solidFill>
                  <a:prstClr val="black"/>
                </a:solidFill>
                <a:latin typeface="Century Gothic" panose="020B0502020202020204" pitchFamily="34" charset="0"/>
                <a:cs typeface="Arial" panose="020B0604020202020204" pitchFamily="34" charset="0"/>
              </a:rPr>
              <a:t>(4)	Fit and proper persons shall be invited by public notice to apply for any vacancy contemplated in this section</a:t>
            </a:r>
            <a:endParaRPr lang="en-ZA" sz="1050" dirty="0">
              <a:solidFill>
                <a:prstClr val="black"/>
              </a:solidFill>
              <a:latin typeface="Century Gothic" panose="020B0502020202020204" pitchFamily="34" charset="0"/>
            </a:endParaRPr>
          </a:p>
          <a:p>
            <a:pPr marL="607219" indent="-607219" algn="just" defTabSz="685800">
              <a:buFontTx/>
              <a:buAutoNum type="arabicParenBoth" startAt="2"/>
            </a:pPr>
            <a:endParaRPr lang="en-GB" sz="1050" i="1" dirty="0">
              <a:solidFill>
                <a:prstClr val="black"/>
              </a:solidFill>
              <a:latin typeface="Century Gothic" panose="020B0502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043139"/>
            <a:ext cx="9144000" cy="957611"/>
          </a:xfrm>
          <a:prstGeom prst="rect">
            <a:avLst/>
          </a:prstGeom>
        </p:spPr>
      </p:pic>
    </p:spTree>
    <p:extLst>
      <p:ext uri="{BB962C8B-B14F-4D97-AF65-F5344CB8AC3E}">
        <p14:creationId xmlns:p14="http://schemas.microsoft.com/office/powerpoint/2010/main" xmlns="" val="445847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692696"/>
            <a:ext cx="7344815" cy="715581"/>
          </a:xfrm>
          <a:prstGeom prst="rect">
            <a:avLst/>
          </a:prstGeom>
        </p:spPr>
        <p:txBody>
          <a:bodyPr wrap="square">
            <a:spAutoFit/>
          </a:bodyPr>
          <a:lstStyle/>
          <a:p>
            <a:pPr algn="ctr" defTabSz="685800"/>
            <a:r>
              <a:rPr lang="en-ZA" sz="1350" b="1" dirty="0">
                <a:solidFill>
                  <a:srgbClr val="006666"/>
                </a:solidFill>
                <a:latin typeface="Century Gothic" panose="020B0502020202020204" pitchFamily="34" charset="0"/>
                <a:cs typeface="Arial" panose="020B0604020202020204" pitchFamily="34" charset="0"/>
              </a:rPr>
              <a:t>ADMINISTRATIVE PROCESS FOR THE APPOINTMENT OF A PSC </a:t>
            </a:r>
            <a:r>
              <a:rPr lang="en-ZA" sz="1350" b="1" dirty="0" smtClean="0">
                <a:solidFill>
                  <a:srgbClr val="006666"/>
                </a:solidFill>
                <a:latin typeface="Century Gothic" panose="020B0502020202020204" pitchFamily="34" charset="0"/>
                <a:cs typeface="Arial" panose="020B0604020202020204" pitchFamily="34" charset="0"/>
              </a:rPr>
              <a:t>COMMISSIONER AFTER THE RECOMMENDATION FROM THE NATIONAL ASSEMBLY OR </a:t>
            </a:r>
          </a:p>
          <a:p>
            <a:pPr algn="ctr" defTabSz="685800"/>
            <a:r>
              <a:rPr lang="en-ZA" sz="1350" b="1" dirty="0" smtClean="0">
                <a:solidFill>
                  <a:srgbClr val="006666"/>
                </a:solidFill>
                <a:latin typeface="Century Gothic" panose="020B0502020202020204" pitchFamily="34" charset="0"/>
                <a:cs typeface="Arial" panose="020B0604020202020204" pitchFamily="34" charset="0"/>
              </a:rPr>
              <a:t>RELEVANT PREMIER (FOLLOWING THE PROCESS IN LEGISLATURE)</a:t>
            </a:r>
            <a:endParaRPr lang="en-ZA" sz="1350" dirty="0">
              <a:solidFill>
                <a:prstClr val="black"/>
              </a:solidFill>
              <a:latin typeface="Calibri" panose="020F0502020204030204"/>
            </a:endParaRPr>
          </a:p>
        </p:txBody>
      </p:sp>
      <p:cxnSp>
        <p:nvCxnSpPr>
          <p:cNvPr id="7" name="Straight Connector 6"/>
          <p:cNvCxnSpPr/>
          <p:nvPr/>
        </p:nvCxnSpPr>
        <p:spPr>
          <a:xfrm flipV="1">
            <a:off x="175632" y="1559777"/>
            <a:ext cx="8915400" cy="1672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nvPr>
        </p:nvGraphicFramePr>
        <p:xfrm>
          <a:off x="39493" y="1367419"/>
          <a:ext cx="8955360" cy="3985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498944" y="3125488"/>
            <a:ext cx="1141607" cy="900246"/>
          </a:xfrm>
          <a:prstGeom prst="rect">
            <a:avLst/>
          </a:prstGeom>
          <a:noFill/>
        </p:spPr>
        <p:txBody>
          <a:bodyPr wrap="square" rtlCol="0">
            <a:spAutoFit/>
          </a:bodyPr>
          <a:lstStyle/>
          <a:p>
            <a:pPr defTabSz="685800"/>
            <a:r>
              <a:rPr lang="en-ZA" sz="750" dirty="0">
                <a:solidFill>
                  <a:prstClr val="black"/>
                </a:solidFill>
                <a:latin typeface="Century Gothic" panose="020B0502020202020204" pitchFamily="34" charset="0"/>
                <a:ea typeface="Calibri" panose="020F0502020204030204" pitchFamily="34" charset="0"/>
                <a:cs typeface="Arial" panose="020B0604020202020204" pitchFamily="34" charset="0"/>
              </a:rPr>
              <a:t>The Presidency directs the President’s Minute to the Minister for Public Service and Administration for further processing</a:t>
            </a:r>
            <a:endParaRPr lang="en-US" sz="750" dirty="0">
              <a:solidFill>
                <a:prstClr val="black"/>
              </a:solidFill>
              <a:latin typeface="Century Gothic" panose="020B0502020202020204" pitchFamily="34" charset="0"/>
            </a:endParaRPr>
          </a:p>
        </p:txBody>
      </p:sp>
      <p:sp>
        <p:nvSpPr>
          <p:cNvPr id="10" name="TextBox 9"/>
          <p:cNvSpPr txBox="1"/>
          <p:nvPr/>
        </p:nvSpPr>
        <p:spPr>
          <a:xfrm>
            <a:off x="6954180" y="2927944"/>
            <a:ext cx="1392509" cy="1361911"/>
          </a:xfrm>
          <a:prstGeom prst="rect">
            <a:avLst/>
          </a:prstGeom>
          <a:noFill/>
        </p:spPr>
        <p:txBody>
          <a:bodyPr wrap="square" rtlCol="0">
            <a:spAutoFit/>
          </a:bodyPr>
          <a:lstStyle/>
          <a:p>
            <a:pPr defTabSz="685800"/>
            <a:r>
              <a:rPr lang="en-ZA" sz="750" dirty="0">
                <a:solidFill>
                  <a:prstClr val="black"/>
                </a:solidFill>
                <a:latin typeface="Century Gothic" panose="020B0502020202020204" pitchFamily="34" charset="0"/>
                <a:ea typeface="Calibri" panose="020F0502020204030204" pitchFamily="34" charset="0"/>
                <a:cs typeface="Arial" panose="020B0604020202020204" pitchFamily="34" charset="0"/>
              </a:rPr>
              <a:t>The Minister for Public Service and Administration directs letters informing the following stakeholders of the appointment and that the appointment takes effect on the date of assumption of duty of the Commissioner for a period of five years</a:t>
            </a:r>
            <a:endParaRPr lang="en-ZA" sz="750" dirty="0">
              <a:solidFill>
                <a:prstClr val="black"/>
              </a:solidFill>
              <a:latin typeface="Century Gothic" panose="020B0502020202020204"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5386039"/>
            <a:ext cx="9144000" cy="614711"/>
          </a:xfrm>
          <a:prstGeom prst="rect">
            <a:avLst/>
          </a:prstGeom>
        </p:spPr>
      </p:pic>
    </p:spTree>
    <p:extLst>
      <p:ext uri="{BB962C8B-B14F-4D97-AF65-F5344CB8AC3E}">
        <p14:creationId xmlns:p14="http://schemas.microsoft.com/office/powerpoint/2010/main" xmlns="" val="399856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21403"/>
          </a:xfrm>
        </p:spPr>
        <p:txBody>
          <a:bodyPr>
            <a:normAutofit/>
          </a:bodyPr>
          <a:lstStyle/>
          <a:p>
            <a:pPr algn="ctr"/>
            <a:r>
              <a:rPr lang="en-ZA" sz="1050" b="1" dirty="0">
                <a:solidFill>
                  <a:srgbClr val="006666"/>
                </a:solidFill>
                <a:latin typeface="Century Gothic" panose="020B0502020202020204" pitchFamily="34" charset="0"/>
                <a:cs typeface="Arial" panose="020B0604020202020204" pitchFamily="34" charset="0"/>
              </a:rPr>
              <a:t>TERM OF OFFICE AND RENEWAL PROCESS</a:t>
            </a:r>
            <a:r>
              <a:rPr lang="en-ZA" dirty="0"/>
              <a:t/>
            </a:r>
            <a:br>
              <a:rPr lang="en-ZA" dirty="0"/>
            </a:br>
            <a:endParaRPr lang="en-ZA" dirty="0"/>
          </a:p>
        </p:txBody>
      </p:sp>
      <p:sp>
        <p:nvSpPr>
          <p:cNvPr id="4" name="Rectangle 3"/>
          <p:cNvSpPr/>
          <p:nvPr/>
        </p:nvSpPr>
        <p:spPr>
          <a:xfrm>
            <a:off x="2286000" y="893306"/>
            <a:ext cx="4572000" cy="257378"/>
          </a:xfrm>
          <a:prstGeom prst="rect">
            <a:avLst/>
          </a:prstGeom>
        </p:spPr>
        <p:txBody>
          <a:bodyPr>
            <a:spAutoFit/>
          </a:bodyPr>
          <a:lstStyle/>
          <a:p>
            <a:pPr marL="472916" indent="-472916" algn="just" defTabSz="685800">
              <a:lnSpc>
                <a:spcPct val="130000"/>
              </a:lnSpc>
              <a:tabLst>
                <a:tab pos="472916" algn="l"/>
              </a:tabLst>
            </a:pPr>
            <a:r>
              <a:rPr lang="en-ZA" sz="825"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ZA" sz="825"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a:off x="196541" y="1459417"/>
            <a:ext cx="8898673" cy="418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611932"/>
            <a:ext cx="6151292" cy="4616648"/>
          </a:xfrm>
          <a:prstGeom prst="rect">
            <a:avLst/>
          </a:prstGeom>
        </p:spPr>
        <p:txBody>
          <a:bodyPr wrap="square">
            <a:spAutoFit/>
          </a:bodyPr>
          <a:lstStyle/>
          <a:p>
            <a:pPr marL="214313" indent="-214313" algn="just" defTabSz="685800">
              <a:buFont typeface="Wingdings" panose="05000000000000000000" pitchFamily="2" charset="2"/>
              <a:buChar char="q"/>
            </a:pPr>
            <a:r>
              <a:rPr lang="en-ZA" sz="1050" dirty="0">
                <a:solidFill>
                  <a:prstClr val="black"/>
                </a:solidFill>
                <a:latin typeface="Century Gothic" panose="020B0502020202020204" pitchFamily="34" charset="0"/>
                <a:cs typeface="Arial" panose="020B0604020202020204" pitchFamily="34" charset="0"/>
              </a:rPr>
              <a:t>A PSC Commissioner is appointed for a term of five years, which is renewable for one additional term in terms of Section</a:t>
            </a:r>
            <a:r>
              <a:rPr lang="en-US" sz="1050" dirty="0">
                <a:solidFill>
                  <a:prstClr val="black"/>
                </a:solidFill>
                <a:latin typeface="Century Gothic" panose="020B0502020202020204" pitchFamily="34" charset="0"/>
                <a:cs typeface="Arial" panose="020B0604020202020204" pitchFamily="34" charset="0"/>
              </a:rPr>
              <a:t> 196 (10) of the Constitution </a:t>
            </a:r>
            <a:endParaRPr lang="en-ZA" sz="1050" i="1" dirty="0">
              <a:solidFill>
                <a:prstClr val="black"/>
              </a:solidFill>
              <a:latin typeface="Century Gothic" panose="020B0502020202020204" pitchFamily="34" charset="0"/>
              <a:cs typeface="Arial" panose="020B0604020202020204" pitchFamily="34" charset="0"/>
            </a:endParaRPr>
          </a:p>
          <a:p>
            <a:pPr algn="just" defTabSz="685800"/>
            <a:endParaRPr lang="en-ZA" sz="1050" i="1" dirty="0">
              <a:solidFill>
                <a:prstClr val="black"/>
              </a:solidFill>
              <a:latin typeface="Century Gothic" panose="020B0502020202020204" pitchFamily="34" charset="0"/>
              <a:cs typeface="Arial" panose="020B0604020202020204" pitchFamily="34" charset="0"/>
            </a:endParaRPr>
          </a:p>
          <a:p>
            <a:pPr marL="214313" indent="-214313" algn="just" defTabSz="685800">
              <a:buFont typeface="Wingdings" panose="05000000000000000000" pitchFamily="2" charset="2"/>
              <a:buChar char="q"/>
            </a:pPr>
            <a:r>
              <a:rPr lang="en-US" sz="1050" dirty="0">
                <a:solidFill>
                  <a:prstClr val="black"/>
                </a:solidFill>
                <a:latin typeface="Century Gothic" panose="020B0502020202020204" pitchFamily="34" charset="0"/>
                <a:cs typeface="Arial" panose="020B0604020202020204" pitchFamily="34" charset="0"/>
              </a:rPr>
              <a:t>Regarding the Renewal of a Commissioner’s term, Section 4 of the PSC Act provides as follows in respect of the renewal of a term of a Commissioner:</a:t>
            </a:r>
            <a:endParaRPr lang="en-ZA" sz="1050" dirty="0">
              <a:solidFill>
                <a:prstClr val="black"/>
              </a:solidFill>
              <a:latin typeface="Century Gothic" panose="020B0502020202020204" pitchFamily="34" charset="0"/>
              <a:cs typeface="Arial" panose="020B0604020202020204" pitchFamily="34" charset="0"/>
            </a:endParaRPr>
          </a:p>
          <a:p>
            <a:pPr marL="472679" indent="-472679" algn="just" defTabSz="685800"/>
            <a:r>
              <a:rPr lang="en-US" sz="1050" dirty="0" smtClean="0">
                <a:solidFill>
                  <a:prstClr val="black"/>
                </a:solidFill>
                <a:latin typeface="Century Gothic" panose="020B0502020202020204" pitchFamily="34" charset="0"/>
                <a:cs typeface="Arial" panose="020B0604020202020204" pitchFamily="34" charset="0"/>
              </a:rPr>
              <a:t>	</a:t>
            </a:r>
            <a:r>
              <a:rPr lang="en-US" sz="1050" dirty="0">
                <a:solidFill>
                  <a:prstClr val="black"/>
                </a:solidFill>
                <a:latin typeface="Century Gothic" panose="020B0502020202020204" pitchFamily="34" charset="0"/>
                <a:cs typeface="Arial" panose="020B0604020202020204" pitchFamily="34" charset="0"/>
              </a:rPr>
              <a:t> </a:t>
            </a:r>
            <a:r>
              <a:rPr lang="en-US" sz="1050" i="1" dirty="0">
                <a:solidFill>
                  <a:prstClr val="black"/>
                </a:solidFill>
                <a:latin typeface="Century Gothic" panose="020B0502020202020204" pitchFamily="34" charset="0"/>
                <a:cs typeface="Arial" panose="020B0604020202020204" pitchFamily="34" charset="0"/>
              </a:rPr>
              <a:t>(5)	The President may, as contemplated in section 196(10) of the Constitution and within 90 days before the expiry of the first term of office of a commissioner, renew the term of that commissioner for one additional term only—</a:t>
            </a:r>
            <a:endParaRPr lang="en-ZA" sz="1050" dirty="0">
              <a:solidFill>
                <a:prstClr val="black"/>
              </a:solidFill>
              <a:latin typeface="Century Gothic" panose="020B0502020202020204" pitchFamily="34" charset="0"/>
              <a:cs typeface="Arial" panose="020B0604020202020204" pitchFamily="34" charset="0"/>
            </a:endParaRPr>
          </a:p>
          <a:p>
            <a:pPr marL="938213" indent="-465535" algn="just" defTabSz="685800"/>
            <a:r>
              <a:rPr lang="en-US" sz="1050" i="1" dirty="0">
                <a:solidFill>
                  <a:prstClr val="black"/>
                </a:solidFill>
                <a:latin typeface="Century Gothic" panose="020B0502020202020204" pitchFamily="34" charset="0"/>
                <a:cs typeface="Arial" panose="020B0604020202020204" pitchFamily="34" charset="0"/>
              </a:rPr>
              <a:t>in the case of a commissioner who had been approved by the National Assembly, on the recommendation of the National Assembly; and</a:t>
            </a:r>
          </a:p>
          <a:p>
            <a:pPr marL="938213" indent="-465535" algn="just" defTabSz="685800"/>
            <a:r>
              <a:rPr lang="en-US" sz="1050" i="1" dirty="0">
                <a:solidFill>
                  <a:prstClr val="black"/>
                </a:solidFill>
                <a:latin typeface="Century Gothic" panose="020B0502020202020204" pitchFamily="34" charset="0"/>
                <a:cs typeface="Arial" panose="020B0604020202020204" pitchFamily="34" charset="0"/>
              </a:rPr>
              <a:t>in the case of a commissioner who was nominated by the Premier of a province, on the recommendation of the provincial legislature </a:t>
            </a:r>
            <a:r>
              <a:rPr lang="en-US" sz="1050" i="1" dirty="0" smtClean="0">
                <a:solidFill>
                  <a:prstClr val="black"/>
                </a:solidFill>
                <a:latin typeface="Century Gothic" panose="020B0502020202020204" pitchFamily="34" charset="0"/>
                <a:cs typeface="Arial" panose="020B0604020202020204" pitchFamily="34" charset="0"/>
              </a:rPr>
              <a:t>concerned.</a:t>
            </a:r>
          </a:p>
          <a:p>
            <a:pPr marL="938213" indent="-465535" algn="just" defTabSz="685800"/>
            <a:endParaRPr lang="en-US" sz="1050" i="1" dirty="0" smtClean="0">
              <a:solidFill>
                <a:prstClr val="black"/>
              </a:solidFill>
              <a:latin typeface="Century Gothic" panose="020B0502020202020204" pitchFamily="34" charset="0"/>
              <a:cs typeface="Arial" panose="020B0604020202020204" pitchFamily="34" charset="0"/>
            </a:endParaRPr>
          </a:p>
          <a:p>
            <a:pPr marL="227013" indent="-169863" algn="just" defTabSz="685800">
              <a:buFont typeface="Wingdings" panose="05000000000000000000" pitchFamily="2" charset="2"/>
              <a:buChar char="q"/>
            </a:pPr>
            <a:r>
              <a:rPr lang="en-US" sz="1050" dirty="0" smtClean="0">
                <a:solidFill>
                  <a:prstClr val="black"/>
                </a:solidFill>
                <a:latin typeface="Century Gothic" panose="020B0502020202020204" pitchFamily="34" charset="0"/>
                <a:cs typeface="Arial" panose="020B0604020202020204" pitchFamily="34" charset="0"/>
              </a:rPr>
              <a:t>The Public </a:t>
            </a:r>
            <a:r>
              <a:rPr lang="en-US" sz="1050" dirty="0">
                <a:solidFill>
                  <a:prstClr val="black"/>
                </a:solidFill>
                <a:latin typeface="Century Gothic" panose="020B0502020202020204" pitchFamily="34" charset="0"/>
                <a:cs typeface="Arial" panose="020B0604020202020204" pitchFamily="34" charset="0"/>
              </a:rPr>
              <a:t>S</a:t>
            </a:r>
            <a:r>
              <a:rPr lang="en-US" sz="1050" dirty="0" smtClean="0">
                <a:solidFill>
                  <a:prstClr val="black"/>
                </a:solidFill>
                <a:latin typeface="Century Gothic" panose="020B0502020202020204" pitchFamily="34" charset="0"/>
                <a:cs typeface="Arial" panose="020B0604020202020204" pitchFamily="34" charset="0"/>
              </a:rPr>
              <a:t>ervice Commission Amendment Act, 2019, reads: </a:t>
            </a:r>
          </a:p>
          <a:p>
            <a:pPr marL="57150" algn="just" defTabSz="685800"/>
            <a:endParaRPr lang="en-US" sz="1050" i="1" dirty="0" smtClean="0">
              <a:solidFill>
                <a:prstClr val="black"/>
              </a:solidFill>
              <a:latin typeface="Century Gothic" panose="020B0502020202020204" pitchFamily="34" charset="0"/>
              <a:cs typeface="Arial" panose="020B0604020202020204" pitchFamily="34" charset="0"/>
            </a:endParaRPr>
          </a:p>
          <a:p>
            <a:pPr marL="630238" indent="-630238" algn="just">
              <a:spcBef>
                <a:spcPts val="0"/>
              </a:spcBef>
              <a:buNone/>
            </a:pPr>
            <a:r>
              <a:rPr lang="en-US" sz="1050" i="1" dirty="0" smtClean="0">
                <a:latin typeface="Arial" panose="020B0604020202020204" pitchFamily="34" charset="0"/>
                <a:cs typeface="Arial" panose="020B0604020202020204" pitchFamily="34" charset="0"/>
              </a:rPr>
              <a:t>	</a:t>
            </a:r>
            <a:r>
              <a:rPr lang="en-US" sz="1050" i="1" dirty="0" smtClean="0">
                <a:latin typeface="Century Gothic" panose="020B0502020202020204" pitchFamily="34" charset="0"/>
                <a:cs typeface="Arial" panose="020B0604020202020204" pitchFamily="34" charset="0"/>
              </a:rPr>
              <a:t>(</a:t>
            </a:r>
            <a:r>
              <a:rPr lang="en-US" sz="1050" i="1" dirty="0">
                <a:latin typeface="Century Gothic" panose="020B0502020202020204" pitchFamily="34" charset="0"/>
                <a:cs typeface="Arial" panose="020B0604020202020204" pitchFamily="34" charset="0"/>
              </a:rPr>
              <a:t>6)	Subsection (4) [calls for public to apply] does not apply to the renewal of term </a:t>
            </a:r>
            <a:r>
              <a:rPr lang="en-US" sz="1050" i="1" dirty="0" smtClean="0">
                <a:latin typeface="Century Gothic" panose="020B0502020202020204" pitchFamily="34" charset="0"/>
                <a:cs typeface="Arial" panose="020B0604020202020204" pitchFamily="34" charset="0"/>
              </a:rPr>
              <a:t>	of </a:t>
            </a:r>
            <a:r>
              <a:rPr lang="en-US" sz="1050" i="1" dirty="0">
                <a:latin typeface="Century Gothic" panose="020B0502020202020204" pitchFamily="34" charset="0"/>
                <a:cs typeface="Arial" panose="020B0604020202020204" pitchFamily="34" charset="0"/>
              </a:rPr>
              <a:t>office of a commissioner in accordance with subsection (5).</a:t>
            </a:r>
            <a:endParaRPr lang="en-ZA" sz="1050" dirty="0">
              <a:latin typeface="Century Gothic" panose="020B0502020202020204" pitchFamily="34" charset="0"/>
              <a:cs typeface="Arial" panose="020B0604020202020204" pitchFamily="34" charset="0"/>
            </a:endParaRPr>
          </a:p>
          <a:p>
            <a:pPr marL="630238" indent="-630238" algn="just">
              <a:spcBef>
                <a:spcPts val="0"/>
              </a:spcBef>
              <a:buNone/>
            </a:pPr>
            <a:r>
              <a:rPr lang="en-US" sz="1050" i="1" dirty="0" smtClean="0">
                <a:latin typeface="Century Gothic" panose="020B0502020202020204" pitchFamily="34" charset="0"/>
                <a:cs typeface="Arial" panose="020B0604020202020204" pitchFamily="34" charset="0"/>
              </a:rPr>
              <a:t>	(</a:t>
            </a:r>
            <a:r>
              <a:rPr lang="en-US" sz="1050" i="1" dirty="0">
                <a:latin typeface="Century Gothic" panose="020B0502020202020204" pitchFamily="34" charset="0"/>
                <a:cs typeface="Arial" panose="020B0604020202020204" pitchFamily="34" charset="0"/>
              </a:rPr>
              <a:t>7)	The renewal of term of a commissioner must be based on the commissioner—</a:t>
            </a:r>
            <a:endParaRPr lang="en-ZA" sz="1050" dirty="0">
              <a:latin typeface="Century Gothic" panose="020B0502020202020204" pitchFamily="34" charset="0"/>
              <a:cs typeface="Arial" panose="020B0604020202020204" pitchFamily="34" charset="0"/>
            </a:endParaRPr>
          </a:p>
          <a:p>
            <a:pPr marL="914400" indent="-341313" algn="just">
              <a:spcBef>
                <a:spcPts val="0"/>
              </a:spcBef>
              <a:buAutoNum type="alphaLcParenBoth"/>
            </a:pPr>
            <a:r>
              <a:rPr lang="en-US" sz="1050" dirty="0" smtClean="0">
                <a:latin typeface="Century Gothic" panose="020B0502020202020204" pitchFamily="34" charset="0"/>
                <a:cs typeface="Arial" panose="020B0604020202020204" pitchFamily="34" charset="0"/>
              </a:rPr>
              <a:t>remaining </a:t>
            </a:r>
            <a:r>
              <a:rPr lang="en-US" sz="1050" dirty="0">
                <a:latin typeface="Century Gothic" panose="020B0502020202020204" pitchFamily="34" charset="0"/>
                <a:cs typeface="Arial" panose="020B0604020202020204" pitchFamily="34" charset="0"/>
              </a:rPr>
              <a:t>a fit and proper person as required by section 196(10) of </a:t>
            </a:r>
            <a:r>
              <a:rPr lang="en-US" sz="1050" dirty="0" smtClean="0">
                <a:latin typeface="Century Gothic" panose="020B0502020202020204" pitchFamily="34" charset="0"/>
                <a:cs typeface="Arial" panose="020B0604020202020204" pitchFamily="34" charset="0"/>
              </a:rPr>
              <a:t>the</a:t>
            </a:r>
          </a:p>
          <a:p>
            <a:pPr marL="630237" algn="just">
              <a:spcBef>
                <a:spcPts val="0"/>
              </a:spcBef>
            </a:pPr>
            <a:r>
              <a:rPr lang="en-US" sz="1050" dirty="0">
                <a:latin typeface="Century Gothic" panose="020B0502020202020204" pitchFamily="34" charset="0"/>
                <a:cs typeface="Arial" panose="020B0604020202020204" pitchFamily="34" charset="0"/>
              </a:rPr>
              <a:t> </a:t>
            </a:r>
            <a:r>
              <a:rPr lang="en-US" sz="1050" dirty="0" smtClean="0">
                <a:latin typeface="Century Gothic" panose="020B0502020202020204" pitchFamily="34" charset="0"/>
                <a:cs typeface="Arial" panose="020B0604020202020204" pitchFamily="34" charset="0"/>
              </a:rPr>
              <a:t>       </a:t>
            </a:r>
            <a:r>
              <a:rPr lang="en-US" sz="1050" dirty="0">
                <a:latin typeface="Century Gothic" panose="020B0502020202020204" pitchFamily="34" charset="0"/>
                <a:cs typeface="Arial" panose="020B0604020202020204" pitchFamily="34" charset="0"/>
              </a:rPr>
              <a:t>Constitution; </a:t>
            </a:r>
            <a:r>
              <a:rPr lang="en-US" sz="1050" dirty="0" smtClean="0">
                <a:latin typeface="Century Gothic" panose="020B0502020202020204" pitchFamily="34" charset="0"/>
                <a:cs typeface="Arial" panose="020B0604020202020204" pitchFamily="34" charset="0"/>
              </a:rPr>
              <a:t>and </a:t>
            </a:r>
            <a:endParaRPr lang="en-ZA" sz="1050" dirty="0">
              <a:latin typeface="Century Gothic" panose="020B0502020202020204" pitchFamily="34" charset="0"/>
              <a:cs typeface="Arial" panose="020B0604020202020204" pitchFamily="34" charset="0"/>
            </a:endParaRPr>
          </a:p>
          <a:p>
            <a:pPr marL="1250950" indent="-620713" algn="just">
              <a:spcBef>
                <a:spcPts val="0"/>
              </a:spcBef>
              <a:buNone/>
            </a:pPr>
            <a:r>
              <a:rPr lang="en-US" sz="1050" dirty="0">
                <a:latin typeface="Century Gothic" panose="020B0502020202020204" pitchFamily="34" charset="0"/>
                <a:cs typeface="Arial" panose="020B0604020202020204" pitchFamily="34" charset="0"/>
              </a:rPr>
              <a:t>(</a:t>
            </a:r>
            <a:r>
              <a:rPr lang="en-US" sz="1050" dirty="0" smtClean="0">
                <a:latin typeface="Century Gothic" panose="020B0502020202020204" pitchFamily="34" charset="0"/>
                <a:cs typeface="Arial" panose="020B0604020202020204" pitchFamily="34" charset="0"/>
              </a:rPr>
              <a:t>b) having </a:t>
            </a:r>
            <a:r>
              <a:rPr lang="en-US" sz="1050" dirty="0">
                <a:latin typeface="Century Gothic" panose="020B0502020202020204" pitchFamily="34" charset="0"/>
                <a:cs typeface="Arial" panose="020B0604020202020204" pitchFamily="34" charset="0"/>
              </a:rPr>
              <a:t>maintained a satisfactory level of performance in relation to his or </a:t>
            </a:r>
            <a:r>
              <a:rPr lang="en-US" sz="1050" dirty="0" smtClean="0">
                <a:latin typeface="Century Gothic" panose="020B0502020202020204" pitchFamily="34" charset="0"/>
                <a:cs typeface="Arial" panose="020B0604020202020204" pitchFamily="34" charset="0"/>
              </a:rPr>
              <a:t>her</a:t>
            </a:r>
          </a:p>
          <a:p>
            <a:pPr marL="1250950" indent="-620713" algn="just">
              <a:spcBef>
                <a:spcPts val="0"/>
              </a:spcBef>
              <a:buNone/>
            </a:pPr>
            <a:r>
              <a:rPr lang="en-US" sz="1050" dirty="0">
                <a:latin typeface="Century Gothic" panose="020B0502020202020204" pitchFamily="34" charset="0"/>
                <a:cs typeface="Arial" panose="020B0604020202020204" pitchFamily="34" charset="0"/>
              </a:rPr>
              <a:t> </a:t>
            </a:r>
            <a:r>
              <a:rPr lang="en-US" sz="1050" dirty="0" smtClean="0">
                <a:latin typeface="Century Gothic" panose="020B0502020202020204" pitchFamily="34" charset="0"/>
                <a:cs typeface="Arial" panose="020B0604020202020204" pitchFamily="34" charset="0"/>
              </a:rPr>
              <a:t>     duties</a:t>
            </a:r>
            <a:r>
              <a:rPr lang="en-US" sz="1050" dirty="0">
                <a:latin typeface="Century Gothic" panose="020B0502020202020204" pitchFamily="34" charset="0"/>
                <a:cs typeface="Arial" panose="020B0604020202020204" pitchFamily="34" charset="0"/>
              </a:rPr>
              <a:t>.’’.</a:t>
            </a:r>
            <a:endParaRPr lang="en-ZA" sz="1050" dirty="0">
              <a:latin typeface="Century Gothic" panose="020B0502020202020204" pitchFamily="34" charset="0"/>
              <a:cs typeface="Arial" panose="020B0604020202020204" pitchFamily="34" charset="0"/>
            </a:endParaRPr>
          </a:p>
          <a:p>
            <a:pPr marL="938213" indent="-465535" algn="just" defTabSz="685800"/>
            <a:endParaRPr lang="en-US" sz="1050" i="1" dirty="0">
              <a:solidFill>
                <a:prstClr val="black"/>
              </a:solidFill>
              <a:latin typeface="Century Gothic" panose="020B0502020202020204" pitchFamily="34" charset="0"/>
              <a:cs typeface="Arial" panose="020B0604020202020204" pitchFamily="34" charset="0"/>
            </a:endParaRPr>
          </a:p>
          <a:p>
            <a:pPr marL="938213" indent="-465535" algn="just" defTabSz="685800"/>
            <a:endParaRPr lang="en-ZA" sz="1050" dirty="0" smtClean="0">
              <a:solidFill>
                <a:prstClr val="black"/>
              </a:solidFill>
              <a:latin typeface="Century Gothic" panose="020B0502020202020204" pitchFamily="34" charset="0"/>
              <a:cs typeface="Arial" panose="020B0604020202020204" pitchFamily="34" charset="0"/>
            </a:endParaRPr>
          </a:p>
          <a:p>
            <a:pPr marL="472678" algn="just" defTabSz="685800"/>
            <a:endParaRPr lang="en-US" sz="1050" dirty="0">
              <a:solidFill>
                <a:prstClr val="black"/>
              </a:solidFill>
              <a:latin typeface="Arial" panose="020B0604020202020204" pitchFamily="34" charset="0"/>
              <a:cs typeface="Arial" panose="020B0604020202020204" pitchFamily="34" charset="0"/>
            </a:endParaRPr>
          </a:p>
          <a:p>
            <a:pPr marL="472678" algn="just" defTabSz="685800"/>
            <a:endParaRPr lang="en-ZA" sz="1050" dirty="0">
              <a:solidFill>
                <a:prstClr val="black"/>
              </a:solidFill>
              <a:latin typeface="Arial" panose="020B0604020202020204" pitchFamily="34" charset="0"/>
              <a:cs typeface="Arial" panose="020B0604020202020204" pitchFamily="34" charset="0"/>
            </a:endParaRPr>
          </a:p>
          <a:p>
            <a:pPr marL="938213" indent="-465535" algn="just" defTabSz="685800">
              <a:buFontTx/>
              <a:buAutoNum type="alphaLcParenBoth"/>
            </a:pPr>
            <a:endParaRPr lang="en-US" sz="1050" i="1" dirty="0">
              <a:solidFill>
                <a:prstClr val="black"/>
              </a:solidFill>
              <a:latin typeface="Century Gothic" panose="020B0502020202020204" pitchFamily="34" charset="0"/>
              <a:cs typeface="Arial" panose="020B0604020202020204" pitchFamily="34" charset="0"/>
            </a:endParaRPr>
          </a:p>
          <a:p>
            <a:pPr marL="938213" indent="-465535" algn="just" defTabSz="685800">
              <a:buFontTx/>
              <a:buAutoNum type="alphaLcParenBoth"/>
            </a:pPr>
            <a:endParaRPr lang="en-US" sz="1050" i="1" dirty="0">
              <a:solidFill>
                <a:prstClr val="black"/>
              </a:solidFill>
              <a:latin typeface="Century Gothic" panose="020B0502020202020204" pitchFamily="34" charset="0"/>
              <a:cs typeface="Arial" panose="020B0604020202020204" pitchFamily="34" charset="0"/>
            </a:endParaRPr>
          </a:p>
        </p:txBody>
      </p:sp>
      <p:pic>
        <p:nvPicPr>
          <p:cNvPr id="3074" name="Picture 2" descr="RENEWAL REMINDER Rubber Sta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2742" y="1505415"/>
            <a:ext cx="2772472" cy="267629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877" y="5661248"/>
            <a:ext cx="9144000" cy="899067"/>
          </a:xfrm>
          <a:prstGeom prst="rect">
            <a:avLst/>
          </a:prstGeom>
        </p:spPr>
      </p:pic>
    </p:spTree>
    <p:extLst>
      <p:ext uri="{BB962C8B-B14F-4D97-AF65-F5344CB8AC3E}">
        <p14:creationId xmlns:p14="http://schemas.microsoft.com/office/powerpoint/2010/main" xmlns="" val="3778005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078"/>
            <a:ext cx="9180000" cy="6885000"/>
          </a:xfrm>
          <a:prstGeom prst="rect">
            <a:avLst/>
          </a:prstGeom>
        </p:spPr>
      </p:pic>
      <p:sp>
        <p:nvSpPr>
          <p:cNvPr id="2" name="Title 1"/>
          <p:cNvSpPr>
            <a:spLocks noGrp="1"/>
          </p:cNvSpPr>
          <p:nvPr>
            <p:ph type="title"/>
          </p:nvPr>
        </p:nvSpPr>
        <p:spPr>
          <a:xfrm>
            <a:off x="539552" y="0"/>
            <a:ext cx="7560840" cy="790297"/>
          </a:xfrm>
        </p:spPr>
        <p:txBody>
          <a:bodyPr>
            <a:noAutofit/>
          </a:bodyPr>
          <a:lstStyle/>
          <a:p>
            <a:r>
              <a:rPr lang="en-ZA" sz="2400" dirty="0" smtClean="0">
                <a:solidFill>
                  <a:srgbClr val="006666"/>
                </a:solidFill>
                <a:latin typeface="Arial" panose="020B0604020202020204" pitchFamily="34" charset="0"/>
                <a:cs typeface="Arial" panose="020B0604020202020204" pitchFamily="34" charset="0"/>
              </a:rPr>
              <a:t/>
            </a:r>
            <a:br>
              <a:rPr lang="en-ZA" sz="2400" dirty="0" smtClean="0">
                <a:solidFill>
                  <a:srgbClr val="006666"/>
                </a:solidFill>
                <a:latin typeface="Arial" panose="020B0604020202020204" pitchFamily="34" charset="0"/>
                <a:cs typeface="Arial" panose="020B0604020202020204" pitchFamily="34" charset="0"/>
              </a:rPr>
            </a:br>
            <a:r>
              <a:rPr lang="en-ZA" sz="2400" dirty="0">
                <a:solidFill>
                  <a:srgbClr val="006666"/>
                </a:solidFill>
                <a:latin typeface="Arial" panose="020B0604020202020204" pitchFamily="34" charset="0"/>
                <a:cs typeface="Arial" panose="020B0604020202020204" pitchFamily="34" charset="0"/>
              </a:rPr>
              <a:t/>
            </a:r>
            <a:br>
              <a:rPr lang="en-ZA" sz="2400" dirty="0">
                <a:solidFill>
                  <a:srgbClr val="006666"/>
                </a:solidFill>
                <a:latin typeface="Arial" panose="020B0604020202020204" pitchFamily="34" charset="0"/>
                <a:cs typeface="Arial" panose="020B0604020202020204" pitchFamily="34" charset="0"/>
              </a:rPr>
            </a:br>
            <a:r>
              <a:rPr lang="en-ZA" sz="1800" b="1" dirty="0" smtClean="0">
                <a:solidFill>
                  <a:srgbClr val="006666"/>
                </a:solidFill>
                <a:latin typeface="Arial" panose="020B0604020202020204" pitchFamily="34" charset="0"/>
                <a:cs typeface="Arial" panose="020B0604020202020204" pitchFamily="34" charset="0"/>
              </a:rPr>
              <a:t>TAKE-AWAY MESSAGE TO PROVINCIAL PARLIAMENT</a:t>
            </a:r>
            <a:r>
              <a:rPr lang="en-ZA" sz="2400" dirty="0">
                <a:solidFill>
                  <a:srgbClr val="006666"/>
                </a:solidFill>
                <a:latin typeface="Arial" panose="020B0604020202020204" pitchFamily="34" charset="0"/>
                <a:cs typeface="Arial" panose="020B0604020202020204" pitchFamily="34" charset="0"/>
              </a:rPr>
              <a:t/>
            </a:r>
            <a:br>
              <a:rPr lang="en-ZA" sz="2400" dirty="0">
                <a:solidFill>
                  <a:srgbClr val="006666"/>
                </a:solidFill>
                <a:latin typeface="Arial" panose="020B0604020202020204" pitchFamily="34" charset="0"/>
                <a:cs typeface="Arial" panose="020B0604020202020204" pitchFamily="34" charset="0"/>
              </a:rPr>
            </a:br>
            <a:endParaRPr lang="en-ZA" sz="2400" dirty="0">
              <a:solidFill>
                <a:srgbClr val="006666"/>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052737"/>
            <a:ext cx="8229600" cy="3456384"/>
          </a:xfrm>
        </p:spPr>
        <p:txBody>
          <a:bodyPr>
            <a:noAutofit/>
          </a:bodyPr>
          <a:lstStyle/>
          <a:p>
            <a:pPr marL="285750" algn="just">
              <a:spcBef>
                <a:spcPts val="0"/>
              </a:spcBef>
            </a:pPr>
            <a:r>
              <a:rPr lang="en-ZA" sz="1800" dirty="0" smtClean="0">
                <a:latin typeface="Arial" panose="020B0604020202020204" pitchFamily="34" charset="0"/>
                <a:cs typeface="Arial" panose="020B0604020202020204" pitchFamily="34" charset="0"/>
              </a:rPr>
              <a:t>Provincial Parliament to initiate process as soon as possible, preferably by 30 November 2022 at the latest. </a:t>
            </a:r>
          </a:p>
          <a:p>
            <a:pPr marL="285750" algn="just">
              <a:spcBef>
                <a:spcPts val="0"/>
              </a:spcBef>
            </a:pPr>
            <a:endParaRPr lang="en-ZA" sz="1800" dirty="0" smtClean="0">
              <a:latin typeface="Arial" panose="020B0604020202020204" pitchFamily="34" charset="0"/>
              <a:cs typeface="Arial" panose="020B0604020202020204" pitchFamily="34" charset="0"/>
            </a:endParaRPr>
          </a:p>
          <a:p>
            <a:pPr marL="285750" algn="just">
              <a:spcBef>
                <a:spcPts val="0"/>
              </a:spcBef>
            </a:pPr>
            <a:r>
              <a:rPr lang="en-ZA" sz="1800" dirty="0" smtClean="0">
                <a:latin typeface="Arial" panose="020B0604020202020204" pitchFamily="34" charset="0"/>
                <a:cs typeface="Arial" panose="020B0604020202020204" pitchFamily="34" charset="0"/>
              </a:rPr>
              <a:t>Pathway to appointment to be clarified and  a decision made:</a:t>
            </a:r>
          </a:p>
          <a:p>
            <a:pPr marL="285750" algn="just">
              <a:spcBef>
                <a:spcPts val="0"/>
              </a:spcBef>
            </a:pPr>
            <a:endParaRPr lang="en-ZA" sz="1800" dirty="0">
              <a:latin typeface="Arial" panose="020B0604020202020204" pitchFamily="34" charset="0"/>
              <a:cs typeface="Arial" panose="020B0604020202020204" pitchFamily="34" charset="0"/>
            </a:endParaRPr>
          </a:p>
          <a:p>
            <a:pPr marL="685800" lvl="1" algn="just">
              <a:spcBef>
                <a:spcPts val="0"/>
              </a:spcBef>
            </a:pPr>
            <a:r>
              <a:rPr lang="en-ZA" sz="1800" dirty="0" smtClean="0">
                <a:latin typeface="Arial" panose="020B0604020202020204" pitchFamily="34" charset="0"/>
                <a:cs typeface="Arial" panose="020B0604020202020204" pitchFamily="34" charset="0"/>
              </a:rPr>
              <a:t>Renewal of term; thus requiring an assessment of incumbent and decision to renew or not renew; committee/ ad-hoc committee to be established to administer process; or</a:t>
            </a:r>
          </a:p>
          <a:p>
            <a:pPr marL="400050" lvl="1" indent="0" algn="just">
              <a:spcBef>
                <a:spcPts val="0"/>
              </a:spcBef>
              <a:buNone/>
            </a:pPr>
            <a:endParaRPr lang="en-ZA" sz="1800" dirty="0" smtClean="0">
              <a:latin typeface="Arial" panose="020B0604020202020204" pitchFamily="34" charset="0"/>
              <a:cs typeface="Arial" panose="020B0604020202020204" pitchFamily="34" charset="0"/>
            </a:endParaRPr>
          </a:p>
          <a:p>
            <a:pPr marL="685800" lvl="1" algn="just">
              <a:spcBef>
                <a:spcPts val="0"/>
              </a:spcBef>
            </a:pPr>
            <a:r>
              <a:rPr lang="en-ZA" sz="1800" dirty="0" smtClean="0">
                <a:latin typeface="Arial" panose="020B0604020202020204" pitchFamily="34" charset="0"/>
                <a:cs typeface="Arial" panose="020B0604020202020204" pitchFamily="34" charset="0"/>
              </a:rPr>
              <a:t>Advertising of position anew (for a new appointment); all applicants to be considered, including incumbent should he or she apply for position.</a:t>
            </a:r>
            <a:endParaRPr lang="en-ZA"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F3C70-3F06-4597-AE16-5F5EF8F327DE}"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84567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412045" y="215676"/>
            <a:ext cx="8352928" cy="707886"/>
          </a:xfrm>
          <a:prstGeom prst="rect">
            <a:avLst/>
          </a:prstGeom>
          <a:noFill/>
        </p:spPr>
        <p:txBody>
          <a:bodyPr wrap="square" rtlCol="0">
            <a:spAutoFit/>
          </a:bodyPr>
          <a:lstStyle/>
          <a:p>
            <a:pPr algn="ctr"/>
            <a:r>
              <a:rPr lang="en-US" sz="2000" b="1" dirty="0" smtClean="0">
                <a:solidFill>
                  <a:srgbClr val="006666"/>
                </a:solidFill>
                <a:latin typeface="Arial" panose="020B0604020202020204" pitchFamily="34" charset="0"/>
                <a:cs typeface="Arial" panose="020B0604020202020204" pitchFamily="34" charset="0"/>
              </a:rPr>
              <a:t>DEPARTMENT OF HEALTH AND WELLNESS </a:t>
            </a:r>
            <a:endParaRPr lang="en-US" sz="2000" b="1" dirty="0">
              <a:solidFill>
                <a:srgbClr val="006666"/>
              </a:solidFill>
              <a:latin typeface="Arial" panose="020B0604020202020204" pitchFamily="34" charset="0"/>
              <a:cs typeface="Arial" panose="020B0604020202020204" pitchFamily="34" charset="0"/>
            </a:endParaRPr>
          </a:p>
          <a:p>
            <a:pPr algn="ctr"/>
            <a:endParaRPr lang="en-ZA" sz="20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4</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26528" y="908720"/>
            <a:ext cx="7992888" cy="3477875"/>
          </a:xfrm>
          <a:prstGeom prst="rect">
            <a:avLst/>
          </a:prstGeom>
          <a:noFill/>
        </p:spPr>
        <p:txBody>
          <a:bodyPr wrap="square" rtlCol="0">
            <a:spAutoFit/>
          </a:bodyPr>
          <a:lstStyle/>
          <a:p>
            <a:pPr marL="342900" indent="-360000">
              <a:lnSpc>
                <a:spcPct val="120000"/>
              </a:lnSpc>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Significant </a:t>
            </a:r>
            <a:r>
              <a:rPr lang="en-US" sz="2000" dirty="0">
                <a:latin typeface="Arial" panose="020B0604020202020204" pitchFamily="34" charset="0"/>
                <a:cs typeface="Arial" panose="020B0604020202020204" pitchFamily="34" charset="0"/>
              </a:rPr>
              <a:t>investigations involved three institutions</a:t>
            </a:r>
            <a:r>
              <a:rPr lang="en-US" sz="2000" dirty="0" smtClean="0">
                <a:latin typeface="Arial" panose="020B0604020202020204" pitchFamily="34" charset="0"/>
                <a:cs typeface="Arial" panose="020B0604020202020204" pitchFamily="34" charset="0"/>
              </a:rPr>
              <a:t>:</a:t>
            </a:r>
          </a:p>
          <a:p>
            <a:pPr>
              <a:lnSpc>
                <a:spcPct val="120000"/>
              </a:lnSpc>
            </a:pPr>
            <a:r>
              <a:rPr lang="en-US" sz="2000" dirty="0" smtClean="0">
                <a:latin typeface="Arial" panose="020B0604020202020204" pitchFamily="34" charset="0"/>
                <a:cs typeface="Arial" panose="020B0604020202020204" pitchFamily="34" charset="0"/>
              </a:rPr>
              <a:t> </a:t>
            </a:r>
          </a:p>
          <a:p>
            <a:pPr>
              <a:lnSpc>
                <a:spcPct val="120000"/>
              </a:lnSpc>
            </a:pPr>
            <a:endParaRPr lang="en-US" sz="2000" dirty="0">
              <a:latin typeface="Arial" panose="020B0604020202020204" pitchFamily="34" charset="0"/>
              <a:cs typeface="Arial" panose="020B0604020202020204" pitchFamily="34" charset="0"/>
            </a:endParaRPr>
          </a:p>
          <a:p>
            <a:pPr marL="342900" indent="-360000">
              <a:lnSpc>
                <a:spcPct val="120000"/>
              </a:lnSpc>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342900" indent="-360000">
              <a:lnSpc>
                <a:spcPct val="120000"/>
              </a:lnSpc>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p>
          <a:p>
            <a:endParaRPr lang="en-US" sz="2000" dirty="0"/>
          </a:p>
          <a:p>
            <a:pPr marL="342900" indent="-360000">
              <a:buFont typeface="Wingdings" panose="05000000000000000000" pitchFamily="2" charset="2"/>
              <a:buChar char="q"/>
            </a:pPr>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nvestigations </a:t>
            </a:r>
            <a:r>
              <a:rPr lang="en-US" sz="2000" dirty="0">
                <a:latin typeface="Arial" panose="020B0604020202020204" pitchFamily="34" charset="0"/>
                <a:cs typeface="Arial" panose="020B0604020202020204" pitchFamily="34" charset="0"/>
              </a:rPr>
              <a:t>involved </a:t>
            </a:r>
            <a:r>
              <a:rPr lang="en-US" sz="2000" dirty="0" smtClean="0">
                <a:latin typeface="Arial" panose="020B0604020202020204" pitchFamily="34" charset="0"/>
                <a:cs typeface="Arial" panose="020B0604020202020204" pitchFamily="34" charset="0"/>
              </a:rPr>
              <a:t>an analysis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all relevant documentation</a:t>
            </a:r>
            <a:r>
              <a:rPr lang="en-US" sz="2000" dirty="0">
                <a:latin typeface="Arial" panose="020B0604020202020204" pitchFamily="34" charset="0"/>
                <a:cs typeface="Arial" panose="020B0604020202020204" pitchFamily="34" charset="0"/>
              </a:rPr>
              <a:t>; interviews with relevant officials; and </a:t>
            </a:r>
            <a:r>
              <a:rPr lang="en-US" sz="2000" dirty="0" smtClean="0">
                <a:latin typeface="Arial" panose="020B0604020202020204" pitchFamily="34" charset="0"/>
                <a:cs typeface="Arial" panose="020B0604020202020204" pitchFamily="34" charset="0"/>
              </a:rPr>
              <a:t>inspections </a:t>
            </a:r>
            <a:r>
              <a:rPr lang="en-US" sz="2000" i="1" dirty="0" smtClean="0">
                <a:latin typeface="Arial" panose="020B0604020202020204" pitchFamily="34" charset="0"/>
                <a:cs typeface="Arial" panose="020B0604020202020204" pitchFamily="34" charset="0"/>
              </a:rPr>
              <a:t>in loco</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930013414"/>
              </p:ext>
            </p:extLst>
          </p:nvPr>
        </p:nvGraphicFramePr>
        <p:xfrm>
          <a:off x="426529" y="1556792"/>
          <a:ext cx="8338445" cy="2834640"/>
        </p:xfrm>
        <a:graphic>
          <a:graphicData uri="http://schemas.openxmlformats.org/drawingml/2006/table">
            <a:tbl>
              <a:tblPr firstRow="1" bandRow="1">
                <a:tableStyleId>{5C22544A-7EE6-4342-B048-85BDC9FD1C3A}</a:tableStyleId>
              </a:tblPr>
              <a:tblGrid>
                <a:gridCol w="2481913">
                  <a:extLst>
                    <a:ext uri="{9D8B030D-6E8A-4147-A177-3AD203B41FA5}">
                      <a16:colId xmlns:a16="http://schemas.microsoft.com/office/drawing/2014/main" xmlns="" val="2295534637"/>
                    </a:ext>
                  </a:extLst>
                </a:gridCol>
                <a:gridCol w="2846900">
                  <a:extLst>
                    <a:ext uri="{9D8B030D-6E8A-4147-A177-3AD203B41FA5}">
                      <a16:colId xmlns:a16="http://schemas.microsoft.com/office/drawing/2014/main" xmlns="" val="365602351"/>
                    </a:ext>
                  </a:extLst>
                </a:gridCol>
                <a:gridCol w="3009632">
                  <a:extLst>
                    <a:ext uri="{9D8B030D-6E8A-4147-A177-3AD203B41FA5}">
                      <a16:colId xmlns:a16="http://schemas.microsoft.com/office/drawing/2014/main" xmlns="" val="1247544940"/>
                    </a:ext>
                  </a:extLst>
                </a:gridCol>
              </a:tblGrid>
              <a:tr h="211048">
                <a:tc>
                  <a:txBody>
                    <a:bodyPr/>
                    <a:lstStyle/>
                    <a:p>
                      <a:pPr algn="ctr"/>
                      <a:r>
                        <a:rPr lang="en-ZA" baseline="0" dirty="0" smtClean="0">
                          <a:latin typeface="Arial" panose="020B0604020202020204" pitchFamily="34" charset="0"/>
                          <a:cs typeface="Arial" panose="020B0604020202020204" pitchFamily="34" charset="0"/>
                        </a:rPr>
                        <a:t>Institution  </a:t>
                      </a:r>
                      <a:endParaRPr lang="en-ZA" dirty="0">
                        <a:latin typeface="Arial" panose="020B0604020202020204" pitchFamily="34" charset="0"/>
                        <a:cs typeface="Arial" panose="020B0604020202020204" pitchFamily="34" charset="0"/>
                      </a:endParaRPr>
                    </a:p>
                  </a:txBody>
                  <a:tcPr>
                    <a:solidFill>
                      <a:srgbClr val="006666"/>
                    </a:solidFill>
                  </a:tcPr>
                </a:tc>
                <a:tc>
                  <a:txBody>
                    <a:bodyPr/>
                    <a:lstStyle/>
                    <a:p>
                      <a:pPr algn="ctr"/>
                      <a:r>
                        <a:rPr lang="en-ZA" dirty="0" smtClean="0">
                          <a:latin typeface="Arial" panose="020B0604020202020204" pitchFamily="34" charset="0"/>
                          <a:cs typeface="Arial" panose="020B0604020202020204" pitchFamily="34" charset="0"/>
                        </a:rPr>
                        <a:t>Nature</a:t>
                      </a:r>
                      <a:r>
                        <a:rPr lang="en-ZA" baseline="0" dirty="0" smtClean="0">
                          <a:latin typeface="Arial" panose="020B0604020202020204" pitchFamily="34" charset="0"/>
                          <a:cs typeface="Arial" panose="020B0604020202020204" pitchFamily="34" charset="0"/>
                        </a:rPr>
                        <a:t> of Complaint</a:t>
                      </a:r>
                      <a:endParaRPr lang="en-ZA" dirty="0">
                        <a:latin typeface="Arial" panose="020B0604020202020204" pitchFamily="34" charset="0"/>
                        <a:cs typeface="Arial" panose="020B0604020202020204" pitchFamily="34" charset="0"/>
                      </a:endParaRPr>
                    </a:p>
                  </a:txBody>
                  <a:tcPr>
                    <a:solidFill>
                      <a:srgbClr val="006666"/>
                    </a:solidFill>
                  </a:tcPr>
                </a:tc>
                <a:tc>
                  <a:txBody>
                    <a:bodyPr/>
                    <a:lstStyle/>
                    <a:p>
                      <a:pPr algn="ctr"/>
                      <a:r>
                        <a:rPr lang="en-ZA" dirty="0" smtClean="0">
                          <a:latin typeface="Arial" panose="020B0604020202020204" pitchFamily="34" charset="0"/>
                          <a:cs typeface="Arial" panose="020B0604020202020204" pitchFamily="34" charset="0"/>
                        </a:rPr>
                        <a:t>Complainant</a:t>
                      </a:r>
                      <a:r>
                        <a:rPr lang="en-ZA" baseline="0"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txBody>
                  <a:tcPr>
                    <a:solidFill>
                      <a:srgbClr val="006666"/>
                    </a:solidFill>
                  </a:tcPr>
                </a:tc>
                <a:extLst>
                  <a:ext uri="{0D108BD9-81ED-4DB2-BD59-A6C34878D82A}">
                    <a16:rowId xmlns:a16="http://schemas.microsoft.com/office/drawing/2014/main" xmlns="" val="398558365"/>
                  </a:ext>
                </a:extLst>
              </a:tr>
              <a:tr h="370840">
                <a:tc>
                  <a:txBody>
                    <a:bodyPr/>
                    <a:lstStyle/>
                    <a:p>
                      <a:r>
                        <a:rPr lang="en-ZA" sz="1200" dirty="0" err="1" smtClean="0">
                          <a:latin typeface="Arial" panose="020B0604020202020204" pitchFamily="34" charset="0"/>
                          <a:cs typeface="Arial" panose="020B0604020202020204" pitchFamily="34" charset="0"/>
                        </a:rPr>
                        <a:t>Eerste</a:t>
                      </a:r>
                      <a:r>
                        <a:rPr lang="en-ZA" sz="1200" baseline="0" dirty="0" smtClean="0">
                          <a:latin typeface="Arial" panose="020B0604020202020204" pitchFamily="34" charset="0"/>
                          <a:cs typeface="Arial" panose="020B0604020202020204" pitchFamily="34" charset="0"/>
                        </a:rPr>
                        <a:t> River Hospital</a:t>
                      </a:r>
                      <a:endParaRPr lang="en-ZA" sz="1200" dirty="0">
                        <a:latin typeface="Arial" panose="020B0604020202020204" pitchFamily="34" charset="0"/>
                        <a:cs typeface="Arial" panose="020B0604020202020204" pitchFamily="34" charset="0"/>
                      </a:endParaRPr>
                    </a:p>
                  </a:txBody>
                  <a:tcPr/>
                </a:tc>
                <a:tc>
                  <a:txBody>
                    <a:bodyPr/>
                    <a:lstStyle/>
                    <a:p>
                      <a:r>
                        <a:rPr lang="en-ZA" sz="1200" b="1" dirty="0" smtClean="0">
                          <a:latin typeface="Arial" panose="020B0604020202020204" pitchFamily="34" charset="0"/>
                          <a:cs typeface="Arial" panose="020B0604020202020204" pitchFamily="34" charset="0"/>
                        </a:rPr>
                        <a:t>Alleged</a:t>
                      </a:r>
                      <a:r>
                        <a:rPr lang="en-ZA" sz="1200" b="1" baseline="0" dirty="0" smtClean="0">
                          <a:latin typeface="Arial" panose="020B0604020202020204" pitchFamily="34" charset="0"/>
                          <a:cs typeface="Arial" panose="020B0604020202020204" pitchFamily="34" charset="0"/>
                        </a:rPr>
                        <a:t> Assault of Patient</a:t>
                      </a:r>
                    </a:p>
                    <a:p>
                      <a:r>
                        <a:rPr lang="en-ZA" sz="1200" baseline="0" dirty="0" smtClean="0">
                          <a:latin typeface="Arial" panose="020B0604020202020204" pitchFamily="34" charset="0"/>
                          <a:cs typeface="Arial" panose="020B0604020202020204" pitchFamily="34" charset="0"/>
                        </a:rPr>
                        <a:t>Patient’s family alleged that the patient was mistreated and assaulted by hospital staff</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Own Accord</a:t>
                      </a:r>
                      <a:r>
                        <a:rPr lang="en-ZA" sz="1200" baseline="0" dirty="0" smtClean="0">
                          <a:latin typeface="Arial" panose="020B0604020202020204" pitchFamily="34" charset="0"/>
                          <a:cs typeface="Arial" panose="020B0604020202020204" pitchFamily="34" charset="0"/>
                        </a:rPr>
                        <a:t> Investigation</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17725596"/>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Stellenbosch</a:t>
                      </a:r>
                      <a:r>
                        <a:rPr lang="en-ZA" sz="1200" baseline="0" dirty="0" smtClean="0">
                          <a:latin typeface="Arial" panose="020B0604020202020204" pitchFamily="34" charset="0"/>
                          <a:cs typeface="Arial" panose="020B0604020202020204" pitchFamily="34" charset="0"/>
                        </a:rPr>
                        <a:t> Hospital</a:t>
                      </a:r>
                      <a:endParaRPr lang="en-ZA" sz="1200" dirty="0" smtClean="0">
                        <a:latin typeface="Arial" panose="020B0604020202020204" pitchFamily="34" charset="0"/>
                        <a:cs typeface="Arial" panose="020B0604020202020204" pitchFamily="34" charset="0"/>
                      </a:endParaRPr>
                    </a:p>
                  </a:txBody>
                  <a:tcPr/>
                </a:tc>
                <a:tc>
                  <a:txBody>
                    <a:bodyPr/>
                    <a:lstStyle/>
                    <a:p>
                      <a:r>
                        <a:rPr lang="en-ZA" sz="1200" b="1" dirty="0" smtClean="0">
                          <a:latin typeface="Arial" panose="020B0604020202020204" pitchFamily="34" charset="0"/>
                          <a:cs typeface="Arial" panose="020B0604020202020204" pitchFamily="34" charset="0"/>
                        </a:rPr>
                        <a:t>Alleged Rape</a:t>
                      </a:r>
                      <a:r>
                        <a:rPr lang="en-ZA" sz="1200" b="1" baseline="0" dirty="0" smtClean="0">
                          <a:latin typeface="Arial" panose="020B0604020202020204" pitchFamily="34" charset="0"/>
                          <a:cs typeface="Arial" panose="020B0604020202020204" pitchFamily="34" charset="0"/>
                        </a:rPr>
                        <a:t> of Minor </a:t>
                      </a:r>
                    </a:p>
                    <a:p>
                      <a:r>
                        <a:rPr lang="en-ZA" sz="1200" baseline="0" dirty="0" smtClean="0">
                          <a:latin typeface="Arial" panose="020B0604020202020204" pitchFamily="34" charset="0"/>
                          <a:cs typeface="Arial" panose="020B0604020202020204" pitchFamily="34" charset="0"/>
                        </a:rPr>
                        <a:t>Alleged rape of girl child by patient</a:t>
                      </a:r>
                      <a:endParaRPr lang="en-ZA"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Own</a:t>
                      </a:r>
                      <a:r>
                        <a:rPr lang="en-ZA" sz="1200" baseline="0" dirty="0" smtClean="0">
                          <a:latin typeface="Arial" panose="020B0604020202020204" pitchFamily="34" charset="0"/>
                          <a:cs typeface="Arial" panose="020B0604020202020204" pitchFamily="34" charset="0"/>
                        </a:rPr>
                        <a:t> Accord Investigation</a:t>
                      </a:r>
                      <a:endParaRPr lang="en-ZA" sz="12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88954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Red Cross</a:t>
                      </a:r>
                      <a:r>
                        <a:rPr lang="en-ZA" sz="1200" baseline="0" dirty="0" smtClean="0">
                          <a:latin typeface="Arial" panose="020B0604020202020204" pitchFamily="34" charset="0"/>
                          <a:cs typeface="Arial" panose="020B0604020202020204" pitchFamily="34" charset="0"/>
                        </a:rPr>
                        <a:t> Hospital </a:t>
                      </a:r>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tc>
                <a:tc>
                  <a:txBody>
                    <a:bodyPr/>
                    <a:lstStyle/>
                    <a:p>
                      <a:r>
                        <a:rPr lang="en-ZA" sz="1200" b="1" dirty="0" smtClean="0">
                          <a:latin typeface="Arial" panose="020B0604020202020204" pitchFamily="34" charset="0"/>
                          <a:cs typeface="Arial" panose="020B0604020202020204" pitchFamily="34" charset="0"/>
                        </a:rPr>
                        <a:t>Maintenance of Staff Quarters, Nepotism</a:t>
                      </a:r>
                    </a:p>
                    <a:p>
                      <a:r>
                        <a:rPr lang="en-ZA" sz="1200" dirty="0" smtClean="0">
                          <a:latin typeface="Arial" panose="020B0604020202020204" pitchFamily="34" charset="0"/>
                          <a:cs typeface="Arial" panose="020B0604020202020204" pitchFamily="34" charset="0"/>
                        </a:rPr>
                        <a:t>Staff hostel in</a:t>
                      </a:r>
                      <a:r>
                        <a:rPr lang="en-ZA" sz="1200" baseline="0" dirty="0" smtClean="0">
                          <a:latin typeface="Arial" panose="020B0604020202020204" pitchFamily="34" charset="0"/>
                          <a:cs typeface="Arial" panose="020B0604020202020204" pitchFamily="34" charset="0"/>
                        </a:rPr>
                        <a:t> disrepair, no water, lack of cleanliness, managers involved in appointment of family members</a:t>
                      </a:r>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Anonymous</a:t>
                      </a:r>
                      <a:r>
                        <a:rPr lang="en-ZA" sz="1200" baseline="0" dirty="0" smtClean="0">
                          <a:latin typeface="Arial" panose="020B0604020202020204" pitchFamily="34" charset="0"/>
                          <a:cs typeface="Arial" panose="020B0604020202020204" pitchFamily="34" charset="0"/>
                        </a:rPr>
                        <a:t> Complaint</a:t>
                      </a:r>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15992422"/>
                  </a:ext>
                </a:extLst>
              </a:tr>
            </a:tbl>
          </a:graphicData>
        </a:graphic>
      </p:graphicFrame>
    </p:spTree>
    <p:extLst>
      <p:ext uri="{BB962C8B-B14F-4D97-AF65-F5344CB8AC3E}">
        <p14:creationId xmlns:p14="http://schemas.microsoft.com/office/powerpoint/2010/main" xmlns="" val="2232079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097" y="807070"/>
            <a:ext cx="9146294" cy="5163750"/>
          </a:xfrm>
          <a:prstGeom prst="rect">
            <a:avLst/>
          </a:prstGeom>
        </p:spPr>
      </p:pic>
    </p:spTree>
    <p:extLst>
      <p:ext uri="{BB962C8B-B14F-4D97-AF65-F5344CB8AC3E}">
        <p14:creationId xmlns:p14="http://schemas.microsoft.com/office/powerpoint/2010/main" xmlns="" val="123461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EERSTE RIVER HOSPITAL - ALLEGATIONS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5</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9552" y="908720"/>
            <a:ext cx="7992888" cy="3637919"/>
          </a:xfrm>
          <a:prstGeom prst="rect">
            <a:avLst/>
          </a:prstGeom>
          <a:noFill/>
        </p:spPr>
        <p:txBody>
          <a:bodyPr wrap="square" rtlCol="0">
            <a:spAutoFit/>
          </a:bodyPr>
          <a:lstStyle/>
          <a:p>
            <a:pPr algn="just">
              <a:lnSpc>
                <a:spcPct val="130000"/>
              </a:lnSpc>
            </a:pPr>
            <a:r>
              <a:rPr lang="en-US" sz="1200" dirty="0" smtClean="0">
                <a:latin typeface="Arial" panose="020B0604020202020204" pitchFamily="34" charset="0"/>
                <a:cs typeface="Arial" panose="020B0604020202020204" pitchFamily="34" charset="0"/>
              </a:rPr>
              <a:t>The following allegations emanate from a media report:</a:t>
            </a:r>
          </a:p>
          <a:p>
            <a:pPr algn="just">
              <a:lnSpc>
                <a:spcPct val="130000"/>
              </a:lnSpc>
            </a:pPr>
            <a:endParaRPr lang="en-US" sz="1200" dirty="0" smtClean="0">
              <a:latin typeface="Arial" panose="020B0604020202020204" pitchFamily="34" charset="0"/>
              <a:cs typeface="Arial" panose="020B0604020202020204" pitchFamily="34" charset="0"/>
            </a:endParaRPr>
          </a:p>
          <a:p>
            <a:pPr marL="171450" indent="-171450" algn="just">
              <a:lnSpc>
                <a:spcPct val="130000"/>
              </a:lnSpc>
              <a:buFont typeface="Arial" panose="020B0604020202020204" pitchFamily="34" charset="0"/>
              <a:buChar char="•"/>
            </a:pPr>
            <a:r>
              <a:rPr lang="en-US" sz="1200" dirty="0" err="1" smtClean="0">
                <a:latin typeface="Arial" panose="020B0604020202020204" pitchFamily="34" charset="0"/>
                <a:cs typeface="Arial" panose="020B0604020202020204" pitchFamily="34" charset="0"/>
              </a:rPr>
              <a:t>Ms</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a:t>
            </a:r>
            <a:r>
              <a:rPr lang="en-US" sz="1200" dirty="0">
                <a:latin typeface="Arial" panose="020B0604020202020204" pitchFamily="34" charset="0"/>
                <a:cs typeface="Arial" panose="020B0604020202020204" pitchFamily="34" charset="0"/>
              </a:rPr>
              <a:t>, a 52 year old patient admitted to </a:t>
            </a:r>
            <a:r>
              <a:rPr lang="en-US" sz="1200" dirty="0" err="1">
                <a:latin typeface="Arial" panose="020B0604020202020204" pitchFamily="34" charset="0"/>
                <a:cs typeface="Arial" panose="020B0604020202020204" pitchFamily="34" charset="0"/>
              </a:rPr>
              <a:t>Eerste</a:t>
            </a:r>
            <a:r>
              <a:rPr lang="en-US" sz="1200" dirty="0">
                <a:latin typeface="Arial" panose="020B0604020202020204" pitchFamily="34" charset="0"/>
                <a:cs typeface="Arial" panose="020B0604020202020204" pitchFamily="34" charset="0"/>
              </a:rPr>
              <a:t> River Hospital on 16 March 2021, was assaulted by staff on duty, resulting in an eyebrow laceration, swollen eyes and a broken leg;</a:t>
            </a:r>
          </a:p>
          <a:p>
            <a:pPr marL="171450" indent="-171450" algn="just">
              <a:lnSpc>
                <a:spcPct val="130000"/>
              </a:lnSpc>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When </a:t>
            </a:r>
            <a:r>
              <a:rPr lang="en-US" sz="1200" dirty="0">
                <a:latin typeface="Arial" panose="020B0604020202020204" pitchFamily="34" charset="0"/>
                <a:cs typeface="Arial" panose="020B0604020202020204" pitchFamily="34" charset="0"/>
              </a:rPr>
              <a:t>a family member contacted </a:t>
            </a:r>
            <a:r>
              <a:rPr lang="en-US" sz="1200" dirty="0" err="1">
                <a:latin typeface="Arial" panose="020B0604020202020204" pitchFamily="34" charset="0"/>
                <a:cs typeface="Arial" panose="020B0604020202020204" pitchFamily="34" charset="0"/>
              </a:rPr>
              <a:t>Eerste</a:t>
            </a:r>
            <a:r>
              <a:rPr lang="en-US" sz="1200" dirty="0">
                <a:latin typeface="Arial" panose="020B0604020202020204" pitchFamily="34" charset="0"/>
                <a:cs typeface="Arial" panose="020B0604020202020204" pitchFamily="34" charset="0"/>
              </a:rPr>
              <a:t> River Hospital regarding the incident they were not assisted;</a:t>
            </a:r>
          </a:p>
          <a:p>
            <a:pPr marL="171450" indent="-171450" algn="just">
              <a:lnSpc>
                <a:spcPct val="130000"/>
              </a:lnSpc>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nurses at </a:t>
            </a:r>
            <a:r>
              <a:rPr lang="en-US" sz="1200" dirty="0" err="1">
                <a:latin typeface="Arial" panose="020B0604020202020204" pitchFamily="34" charset="0"/>
                <a:cs typeface="Arial" panose="020B0604020202020204" pitchFamily="34" charset="0"/>
              </a:rPr>
              <a:t>Eerste</a:t>
            </a:r>
            <a:r>
              <a:rPr lang="en-US" sz="1200" dirty="0">
                <a:latin typeface="Arial" panose="020B0604020202020204" pitchFamily="34" charset="0"/>
                <a:cs typeface="Arial" panose="020B0604020202020204" pitchFamily="34" charset="0"/>
              </a:rPr>
              <a:t> River Hospital contacted the patient’s daughter and told her that the family must not visit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a:t>
            </a:r>
            <a:r>
              <a:rPr lang="en-US" sz="1200" dirty="0">
                <a:latin typeface="Arial" panose="020B0604020202020204" pitchFamily="34" charset="0"/>
                <a:cs typeface="Arial" panose="020B0604020202020204" pitchFamily="34" charset="0"/>
              </a:rPr>
              <a:t> in order to prevent them from seeing the condition she was in</a:t>
            </a:r>
            <a:r>
              <a:rPr lang="en-US" sz="1200" dirty="0" smtClean="0">
                <a:latin typeface="Arial" panose="020B0604020202020204" pitchFamily="34" charset="0"/>
                <a:cs typeface="Arial" panose="020B0604020202020204" pitchFamily="34" charset="0"/>
              </a:rPr>
              <a:t>.</a:t>
            </a:r>
          </a:p>
          <a:p>
            <a:pPr marL="171450" indent="-171450" algn="just">
              <a:lnSpc>
                <a:spcPct val="13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just">
              <a:lnSpc>
                <a:spcPct val="130000"/>
              </a:lnSpc>
            </a:pPr>
            <a:endParaRPr lang="en-US" sz="1200" dirty="0">
              <a:latin typeface="Arial" panose="020B0604020202020204" pitchFamily="34" charset="0"/>
              <a:cs typeface="Arial" panose="020B0604020202020204" pitchFamily="34" charset="0"/>
            </a:endParaRPr>
          </a:p>
          <a:p>
            <a:pPr algn="just">
              <a:lnSpc>
                <a:spcPct val="130000"/>
              </a:lnSpc>
            </a:pPr>
            <a:r>
              <a:rPr lang="en-US" sz="1200" dirty="0">
                <a:latin typeface="Arial" panose="020B0604020202020204" pitchFamily="34" charset="0"/>
                <a:cs typeface="Arial" panose="020B0604020202020204" pitchFamily="34" charset="0"/>
              </a:rPr>
              <a:t>The purpose of the investigation was to establish:</a:t>
            </a:r>
          </a:p>
          <a:p>
            <a:pPr algn="just">
              <a:lnSpc>
                <a:spcPct val="130000"/>
              </a:lnSpc>
            </a:pPr>
            <a:endParaRPr lang="en-US" sz="1200" dirty="0">
              <a:latin typeface="Arial" panose="020B0604020202020204" pitchFamily="34" charset="0"/>
              <a:cs typeface="Arial" panose="020B0604020202020204" pitchFamily="34" charset="0"/>
            </a:endParaRPr>
          </a:p>
          <a:p>
            <a:pPr marL="171450" indent="-171450" algn="just">
              <a:lnSpc>
                <a:spcPct val="130000"/>
              </a:lnSpc>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Whether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a:t>
            </a:r>
            <a:r>
              <a:rPr lang="en-US" sz="1200" dirty="0">
                <a:latin typeface="Arial" panose="020B0604020202020204" pitchFamily="34" charset="0"/>
                <a:cs typeface="Arial" panose="020B0604020202020204" pitchFamily="34" charset="0"/>
              </a:rPr>
              <a:t> was assaulted by </a:t>
            </a:r>
            <a:r>
              <a:rPr lang="en-US" sz="1200" dirty="0" err="1">
                <a:latin typeface="Arial" panose="020B0604020202020204" pitchFamily="34" charset="0"/>
                <a:cs typeface="Arial" panose="020B0604020202020204" pitchFamily="34" charset="0"/>
              </a:rPr>
              <a:t>Eerste</a:t>
            </a:r>
            <a:r>
              <a:rPr lang="en-US" sz="1200" dirty="0">
                <a:latin typeface="Arial" panose="020B0604020202020204" pitchFamily="34" charset="0"/>
                <a:cs typeface="Arial" panose="020B0604020202020204" pitchFamily="34" charset="0"/>
              </a:rPr>
              <a:t> River Hospital staff, with the intent to do grievous bodily harm;</a:t>
            </a:r>
          </a:p>
          <a:p>
            <a:pPr marL="171450" indent="-171450" algn="just">
              <a:lnSpc>
                <a:spcPct val="130000"/>
              </a:lnSpc>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Whether </a:t>
            </a:r>
            <a:r>
              <a:rPr lang="en-US" sz="1200" dirty="0">
                <a:latin typeface="Arial" panose="020B0604020202020204" pitchFamily="34" charset="0"/>
                <a:cs typeface="Arial" panose="020B0604020202020204" pitchFamily="34" charset="0"/>
              </a:rPr>
              <a:t>the staff at </a:t>
            </a:r>
            <a:r>
              <a:rPr lang="en-US" sz="1200" dirty="0" err="1">
                <a:latin typeface="Arial" panose="020B0604020202020204" pitchFamily="34" charset="0"/>
                <a:cs typeface="Arial" panose="020B0604020202020204" pitchFamily="34" charset="0"/>
              </a:rPr>
              <a:t>Eerste</a:t>
            </a:r>
            <a:r>
              <a:rPr lang="en-US" sz="1200" dirty="0">
                <a:latin typeface="Arial" panose="020B0604020202020204" pitchFamily="34" charset="0"/>
                <a:cs typeface="Arial" panose="020B0604020202020204" pitchFamily="34" charset="0"/>
              </a:rPr>
              <a:t> River Hospital were not co-operating with the investigation into the incident;</a:t>
            </a:r>
          </a:p>
          <a:p>
            <a:pPr marL="171450" indent="-171450" algn="just">
              <a:lnSpc>
                <a:spcPct val="130000"/>
              </a:lnSpc>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Whether </a:t>
            </a:r>
            <a:r>
              <a:rPr lang="en-US" sz="1200" dirty="0">
                <a:latin typeface="Arial" panose="020B0604020202020204" pitchFamily="34" charset="0"/>
                <a:cs typeface="Arial" panose="020B0604020202020204" pitchFamily="34" charset="0"/>
              </a:rPr>
              <a:t>the prescribed standards of care were adhered to by </a:t>
            </a:r>
            <a:r>
              <a:rPr lang="en-US" sz="1200" dirty="0" err="1">
                <a:latin typeface="Arial" panose="020B0604020202020204" pitchFamily="34" charset="0"/>
                <a:cs typeface="Arial" panose="020B0604020202020204" pitchFamily="34" charset="0"/>
              </a:rPr>
              <a:t>Eerste</a:t>
            </a:r>
            <a:r>
              <a:rPr lang="en-US" sz="1200" dirty="0">
                <a:latin typeface="Arial" panose="020B0604020202020204" pitchFamily="34" charset="0"/>
                <a:cs typeface="Arial" panose="020B0604020202020204" pitchFamily="34" charset="0"/>
              </a:rPr>
              <a:t> River Hospital staff.</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4190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FINDINGS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6</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7046" y="758806"/>
            <a:ext cx="7992888" cy="3600986"/>
          </a:xfrm>
          <a:prstGeom prst="rect">
            <a:avLst/>
          </a:prstGeom>
          <a:noFill/>
        </p:spPr>
        <p:txBody>
          <a:bodyPr wrap="square" rtlCol="0">
            <a:spAutoFit/>
          </a:bodyPr>
          <a:lstStyle/>
          <a:p>
            <a:pPr marL="179388" indent="-179388"/>
            <a:r>
              <a:rPr lang="en-US" sz="1200" dirty="0" smtClean="0">
                <a:latin typeface="Arial" panose="020B0604020202020204" pitchFamily="34" charset="0"/>
                <a:cs typeface="Arial" panose="020B0604020202020204" pitchFamily="34" charset="0"/>
              </a:rPr>
              <a:t>1. There </a:t>
            </a:r>
            <a:r>
              <a:rPr lang="en-US" sz="1200" dirty="0">
                <a:latin typeface="Arial" panose="020B0604020202020204" pitchFamily="34" charset="0"/>
                <a:cs typeface="Arial" panose="020B0604020202020204" pitchFamily="34" charset="0"/>
              </a:rPr>
              <a:t>is no evidence that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a:t>
            </a:r>
            <a:r>
              <a:rPr lang="en-US" sz="1200" dirty="0">
                <a:latin typeface="Arial" panose="020B0604020202020204" pitchFamily="34" charset="0"/>
                <a:cs typeface="Arial" panose="020B0604020202020204" pitchFamily="34" charset="0"/>
              </a:rPr>
              <a:t> was assaulted by staff at </a:t>
            </a:r>
            <a:r>
              <a:rPr lang="en-US" sz="1200" dirty="0" err="1">
                <a:latin typeface="Arial" panose="020B0604020202020204" pitchFamily="34" charset="0"/>
                <a:cs typeface="Arial" panose="020B0604020202020204" pitchFamily="34" charset="0"/>
              </a:rPr>
              <a:t>Eerste</a:t>
            </a:r>
            <a:r>
              <a:rPr lang="en-US" sz="1200" dirty="0">
                <a:latin typeface="Arial" panose="020B0604020202020204" pitchFamily="34" charset="0"/>
                <a:cs typeface="Arial" panose="020B0604020202020204" pitchFamily="34" charset="0"/>
              </a:rPr>
              <a:t> River Hospital.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a:t>
            </a:r>
            <a:r>
              <a:rPr lang="en-US" sz="1200" dirty="0">
                <a:latin typeface="Arial" panose="020B0604020202020204" pitchFamily="34" charset="0"/>
                <a:cs typeface="Arial" panose="020B0604020202020204" pitchFamily="34" charset="0"/>
              </a:rPr>
              <a:t> herself was unable to recall what lead to her injuries. There were no witnesses to account for the assault allegations.</a:t>
            </a:r>
          </a:p>
          <a:p>
            <a:endParaRPr lang="en-US" sz="1200" dirty="0">
              <a:latin typeface="Arial" panose="020B0604020202020204" pitchFamily="34" charset="0"/>
              <a:cs typeface="Arial" panose="020B0604020202020204" pitchFamily="34" charset="0"/>
            </a:endParaRPr>
          </a:p>
          <a:p>
            <a:pPr marL="228600" indent="-228600">
              <a:buAutoNum type="arabicPeriod" startAt="2"/>
            </a:pPr>
            <a:r>
              <a:rPr lang="en-US" sz="1200" dirty="0" smtClean="0">
                <a:latin typeface="Arial" panose="020B0604020202020204" pitchFamily="34" charset="0"/>
                <a:cs typeface="Arial" panose="020B0604020202020204" pitchFamily="34" charset="0"/>
              </a:rPr>
              <a:t>The hospital indicated that </a:t>
            </a:r>
            <a:r>
              <a:rPr lang="en-US" sz="1200" dirty="0">
                <a:latin typeface="Arial" panose="020B0604020202020204" pitchFamily="34" charset="0"/>
                <a:cs typeface="Arial" panose="020B0604020202020204" pitchFamily="34" charset="0"/>
              </a:rPr>
              <a:t>the incident could have been </a:t>
            </a:r>
            <a:r>
              <a:rPr lang="en-US" sz="1200" dirty="0" smtClean="0">
                <a:latin typeface="Arial" panose="020B0604020202020204" pitchFamily="34" charset="0"/>
                <a:cs typeface="Arial" panose="020B0604020202020204" pitchFamily="34" charset="0"/>
              </a:rPr>
              <a:t>prevented, but it was not anticipated.  They </a:t>
            </a:r>
            <a:r>
              <a:rPr lang="en-US" sz="1200" dirty="0">
                <a:latin typeface="Arial" panose="020B0604020202020204" pitchFamily="34" charset="0"/>
                <a:cs typeface="Arial" panose="020B0604020202020204" pitchFamily="34" charset="0"/>
              </a:rPr>
              <a:t>have established corrective actions to be taken to prevent such an incident from happening in the future. </a:t>
            </a:r>
            <a:r>
              <a:rPr lang="en-US" sz="1200" dirty="0" smtClean="0">
                <a:latin typeface="Arial" panose="020B0604020202020204" pitchFamily="34" charset="0"/>
                <a:cs typeface="Arial" panose="020B0604020202020204" pitchFamily="34" charset="0"/>
              </a:rPr>
              <a:t>The corrective actions </a:t>
            </a:r>
            <a:r>
              <a:rPr lang="en-US" sz="1200" dirty="0">
                <a:latin typeface="Arial" panose="020B0604020202020204" pitchFamily="34" charset="0"/>
                <a:cs typeface="Arial" panose="020B0604020202020204" pitchFamily="34" charset="0"/>
              </a:rPr>
              <a:t>could be summarized as an increase in all required resource allocations for such patients, such </a:t>
            </a:r>
            <a:r>
              <a:rPr lang="en-US" sz="1200" dirty="0" smtClean="0">
                <a:latin typeface="Arial" panose="020B0604020202020204" pitchFamily="34" charset="0"/>
                <a:cs typeface="Arial" panose="020B0604020202020204" pitchFamily="34" charset="0"/>
              </a:rPr>
              <a:t>as: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More </a:t>
            </a:r>
            <a:r>
              <a:rPr lang="en-US" sz="1200" dirty="0">
                <a:latin typeface="Arial" panose="020B0604020202020204" pitchFamily="34" charset="0"/>
                <a:cs typeface="Arial" panose="020B0604020202020204" pitchFamily="34" charset="0"/>
              </a:rPr>
              <a:t>frequent patient checks;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Regularly </a:t>
            </a:r>
            <a:r>
              <a:rPr lang="en-US" sz="1200" dirty="0">
                <a:latin typeface="Arial" panose="020B0604020202020204" pitchFamily="34" charset="0"/>
                <a:cs typeface="Arial" panose="020B0604020202020204" pitchFamily="34" charset="0"/>
              </a:rPr>
              <a:t>checking the patient’s blood pressure and respiratory rate; and</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Establishing </a:t>
            </a:r>
            <a:r>
              <a:rPr lang="en-US" sz="1200" dirty="0">
                <a:latin typeface="Arial" panose="020B0604020202020204" pitchFamily="34" charset="0"/>
                <a:cs typeface="Arial" panose="020B0604020202020204" pitchFamily="34" charset="0"/>
              </a:rPr>
              <a:t>an action plan accordingly.</a:t>
            </a:r>
          </a:p>
          <a:p>
            <a:endParaRPr lang="en-US" sz="1200" dirty="0">
              <a:latin typeface="Arial" panose="020B0604020202020204" pitchFamily="34" charset="0"/>
              <a:cs typeface="Arial" panose="020B0604020202020204" pitchFamily="34" charset="0"/>
            </a:endParaRPr>
          </a:p>
          <a:p>
            <a:pPr marL="179388" indent="-179388"/>
            <a:r>
              <a:rPr lang="en-US" sz="1200" dirty="0" smtClean="0">
                <a:latin typeface="Arial" panose="020B0604020202020204" pitchFamily="34" charset="0"/>
                <a:cs typeface="Arial" panose="020B0604020202020204" pitchFamily="34" charset="0"/>
              </a:rPr>
              <a:t>3. The </a:t>
            </a:r>
            <a:r>
              <a:rPr lang="en-US" sz="1200" dirty="0">
                <a:latin typeface="Arial" panose="020B0604020202020204" pitchFamily="34" charset="0"/>
                <a:cs typeface="Arial" panose="020B0604020202020204" pitchFamily="34" charset="0"/>
              </a:rPr>
              <a:t>patient’s family were kept informed of her condition, the incident and sustained injuries, as well as the transfer. Allowance was made for the patient’s husband to visit the patient. There is no evidence that the hospital staff refused to assist the family members or denied them access to the </a:t>
            </a:r>
            <a:r>
              <a:rPr lang="en-US" sz="1200" dirty="0" smtClean="0">
                <a:latin typeface="Arial" panose="020B0604020202020204" pitchFamily="34" charset="0"/>
                <a:cs typeface="Arial" panose="020B0604020202020204" pitchFamily="34" charset="0"/>
              </a:rPr>
              <a:t>patient.</a:t>
            </a:r>
          </a:p>
          <a:p>
            <a:pPr marL="179388" indent="-179388"/>
            <a:endParaRPr lang="en-US" sz="1200" dirty="0" smtClean="0">
              <a:latin typeface="Arial" panose="020B0604020202020204" pitchFamily="34" charset="0"/>
              <a:cs typeface="Arial" panose="020B0604020202020204" pitchFamily="34" charset="0"/>
            </a:endParaRPr>
          </a:p>
          <a:p>
            <a:pPr marL="179388" indent="-179388"/>
            <a:r>
              <a:rPr lang="en-US" sz="1200" dirty="0" smtClean="0">
                <a:latin typeface="Arial" panose="020B0604020202020204" pitchFamily="34" charset="0"/>
                <a:cs typeface="Arial" panose="020B0604020202020204" pitchFamily="34" charset="0"/>
              </a:rPr>
              <a:t>4. All </a:t>
            </a:r>
            <a:r>
              <a:rPr lang="en-US" sz="1200" dirty="0">
                <a:latin typeface="Arial" panose="020B0604020202020204" pitchFamily="34" charset="0"/>
                <a:cs typeface="Arial" panose="020B0604020202020204" pitchFamily="34" charset="0"/>
              </a:rPr>
              <a:t>requests for interviews, medical records and all other relevant information were received well and provided promptly. The two interviews conducted via Microsoft Teams were recorded by the hospital. There was full co-operation with the investigation. </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23938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FINDINGS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7</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37046" y="758806"/>
            <a:ext cx="7992888" cy="3416320"/>
          </a:xfrm>
          <a:prstGeom prst="rect">
            <a:avLst/>
          </a:prstGeom>
          <a:noFill/>
        </p:spPr>
        <p:txBody>
          <a:bodyPr wrap="square" rtlCol="0">
            <a:spAutoFit/>
          </a:bodyPr>
          <a:lstStyle/>
          <a:p>
            <a:pPr marL="228600" indent="-228600" algn="just">
              <a:buAutoNum type="arabicPeriod" startAt="5"/>
            </a:pPr>
            <a:r>
              <a:rPr lang="en-US" sz="1200" dirty="0" smtClean="0">
                <a:latin typeface="Arial" panose="020B0604020202020204" pitchFamily="34" charset="0"/>
                <a:cs typeface="Arial" panose="020B0604020202020204" pitchFamily="34" charset="0"/>
              </a:rPr>
              <a:t>Based </a:t>
            </a:r>
            <a:r>
              <a:rPr lang="en-US" sz="1200" dirty="0">
                <a:latin typeface="Arial" panose="020B0604020202020204" pitchFamily="34" charset="0"/>
                <a:cs typeface="Arial" panose="020B0604020202020204" pitchFamily="34" charset="0"/>
              </a:rPr>
              <a:t>on the ‘Procedure for conducting and acting on risk assessment of </a:t>
            </a:r>
            <a:r>
              <a:rPr lang="en-US" sz="1200" dirty="0" smtClean="0">
                <a:latin typeface="Arial" panose="020B0604020202020204" pitchFamily="34" charset="0"/>
                <a:cs typeface="Arial" panose="020B0604020202020204" pitchFamily="34" charset="0"/>
              </a:rPr>
              <a:t>patients </a:t>
            </a:r>
            <a:r>
              <a:rPr lang="en-US" sz="1200" dirty="0">
                <a:latin typeface="Arial" panose="020B0604020202020204" pitchFamily="34" charset="0"/>
                <a:cs typeface="Arial" panose="020B0604020202020204" pitchFamily="34" charset="0"/>
              </a:rPr>
              <a:t>with reduced mobility for fall risks’, the medical records show that the hospital staff conducted patient checks within the required timeframe of every 02 – 04 hours, based on the outcomes of her assessment. However, this is a compliance factor. Noting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Rafu’s</a:t>
            </a:r>
            <a:r>
              <a:rPr lang="en-US" sz="1200" dirty="0">
                <a:latin typeface="Arial" panose="020B0604020202020204" pitchFamily="34" charset="0"/>
                <a:cs typeface="Arial" panose="020B0604020202020204" pitchFamily="34" charset="0"/>
              </a:rPr>
              <a:t> medical condition and possible resultant state of mind, as well as the fact that the majority of patients in the ward were asleep, the nursing staff should have increased the amount of patient checks for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Rafu</a:t>
            </a:r>
            <a:r>
              <a:rPr lang="en-US" sz="1200" dirty="0" smtClean="0">
                <a:latin typeface="Arial" panose="020B0604020202020204" pitchFamily="34" charset="0"/>
                <a:cs typeface="Arial" panose="020B0604020202020204" pitchFamily="34" charset="0"/>
              </a:rPr>
              <a:t>.</a:t>
            </a:r>
          </a:p>
          <a:p>
            <a:pPr marL="228600" indent="-228600" algn="just">
              <a:buAutoNum type="arabicPeriod" startAt="5"/>
            </a:pPr>
            <a:endParaRPr lang="en-US" sz="1200" dirty="0" smtClean="0">
              <a:latin typeface="Arial" panose="020B0604020202020204" pitchFamily="34" charset="0"/>
              <a:cs typeface="Arial" panose="020B0604020202020204" pitchFamily="34" charset="0"/>
            </a:endParaRPr>
          </a:p>
          <a:p>
            <a:pPr marL="228600" indent="-228600" algn="just">
              <a:buAutoNum type="arabicPeriod" startAt="5"/>
            </a:pPr>
            <a:r>
              <a:rPr lang="en-US" sz="1200" dirty="0" smtClean="0">
                <a:latin typeface="Arial" panose="020B0604020202020204" pitchFamily="34" charset="0"/>
                <a:cs typeface="Arial" panose="020B0604020202020204" pitchFamily="34" charset="0"/>
              </a:rPr>
              <a:t>According </a:t>
            </a:r>
            <a:r>
              <a:rPr lang="en-US" sz="1200" dirty="0">
                <a:latin typeface="Arial" panose="020B0604020202020204" pitchFamily="34" charset="0"/>
                <a:cs typeface="Arial" panose="020B0604020202020204" pitchFamily="34" charset="0"/>
              </a:rPr>
              <a:t>to research, a ‘fair ratio’ of staff to patients during a night shift is 1:8. Based on the number of nursing staff on duty during the shift in which the incident took place, the ratio of staff to patients was 1:12.5.   This ratio of staff to patients in the ward leads to a strain in the capacity of the nurses to increase the frequency of patient checks and documenting each of the checks. However, due to the fact that the majority of patients are asleep during the shift, only those who could be at a higher risk of confusion, falls or other serious incidents should be prioritized in terms of more frequent </a:t>
            </a:r>
            <a:r>
              <a:rPr lang="en-US" sz="1200" dirty="0" smtClean="0">
                <a:latin typeface="Arial" panose="020B0604020202020204" pitchFamily="34" charset="0"/>
                <a:cs typeface="Arial" panose="020B0604020202020204" pitchFamily="34" charset="0"/>
              </a:rPr>
              <a:t>checks.</a:t>
            </a:r>
          </a:p>
          <a:p>
            <a:pPr marL="228600" indent="-228600" algn="just">
              <a:buAutoNum type="arabicPeriod" startAt="5"/>
            </a:pPr>
            <a:endParaRPr lang="en-US" sz="1200" dirty="0" smtClean="0">
              <a:latin typeface="Arial" panose="020B0604020202020204" pitchFamily="34" charset="0"/>
              <a:cs typeface="Arial" panose="020B0604020202020204" pitchFamily="34" charset="0"/>
            </a:endParaRPr>
          </a:p>
          <a:p>
            <a:pPr marL="228600" indent="-228600" algn="just">
              <a:buAutoNum type="arabicPeriod" startAt="5"/>
            </a:pPr>
            <a:r>
              <a:rPr lang="en-US" sz="1200" dirty="0" err="1" smtClean="0">
                <a:latin typeface="Arial" panose="020B0604020202020204" pitchFamily="34" charset="0"/>
                <a:cs typeface="Arial" panose="020B0604020202020204" pitchFamily="34" charset="0"/>
              </a:rPr>
              <a:t>Ms</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Rafu’s</a:t>
            </a:r>
            <a:r>
              <a:rPr lang="en-US" sz="1200" dirty="0">
                <a:latin typeface="Arial" panose="020B0604020202020204" pitchFamily="34" charset="0"/>
                <a:cs typeface="Arial" panose="020B0604020202020204" pitchFamily="34" charset="0"/>
              </a:rPr>
              <a:t> blood pressure was checked prior to the incident, and the reading was considered as high and has resulting implications. As medical professionals the nurses should have noted the risks that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Rafu’s</a:t>
            </a:r>
            <a:r>
              <a:rPr lang="en-US" sz="1200" dirty="0">
                <a:latin typeface="Arial" panose="020B0604020202020204" pitchFamily="34" charset="0"/>
                <a:cs typeface="Arial" panose="020B0604020202020204" pitchFamily="34" charset="0"/>
              </a:rPr>
              <a:t> blood pressure presented, especially considering the fact that her lungs were already compromised due to her condition, and should have prioritized more frequent checks to </a:t>
            </a:r>
            <a:r>
              <a:rPr lang="en-US" sz="1200" dirty="0" err="1">
                <a:latin typeface="Arial" panose="020B0604020202020204" pitchFamily="34" charset="0"/>
                <a:cs typeface="Arial" panose="020B0604020202020204" pitchFamily="34" charset="0"/>
              </a:rPr>
              <a:t>Ms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Rafu</a:t>
            </a:r>
            <a:r>
              <a:rPr lang="en-US" sz="1200" dirty="0">
                <a:latin typeface="Arial" panose="020B0604020202020204" pitchFamily="34" charset="0"/>
                <a:cs typeface="Arial" panose="020B0604020202020204" pitchFamily="34" charset="0"/>
              </a:rPr>
              <a:t>. Failing to do so is considered negligence on behalf of those staff members on duty.</a:t>
            </a:r>
          </a:p>
        </p:txBody>
      </p:sp>
    </p:spTree>
    <p:extLst>
      <p:ext uri="{BB962C8B-B14F-4D97-AF65-F5344CB8AC3E}">
        <p14:creationId xmlns:p14="http://schemas.microsoft.com/office/powerpoint/2010/main" xmlns="" val="284617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RECOMMENDATIONS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8</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26528" y="908720"/>
            <a:ext cx="7992888" cy="360098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Hospital made the following recommendations as a result of their investigation</a:t>
            </a:r>
            <a:r>
              <a:rPr lang="en-US" sz="1200"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All staff should be informed of at-risk patients during handovers, so that checks can be done more frequently. This should be standard procedure and the staff should not need to be reminded of this.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Very </a:t>
            </a:r>
            <a:r>
              <a:rPr lang="en-US" sz="1200" dirty="0">
                <a:latin typeface="Arial" panose="020B0604020202020204" pitchFamily="34" charset="0"/>
                <a:cs typeface="Arial" panose="020B0604020202020204" pitchFamily="34" charset="0"/>
              </a:rPr>
              <a:t>sick and at-risk patients should be placed in rooms nearest to the nurse’s station for supervision.</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Bed </a:t>
            </a:r>
            <a:r>
              <a:rPr lang="en-US" sz="1200" dirty="0">
                <a:latin typeface="Arial" panose="020B0604020202020204" pitchFamily="34" charset="0"/>
                <a:cs typeface="Arial" panose="020B0604020202020204" pitchFamily="34" charset="0"/>
              </a:rPr>
              <a:t>restraints should be provided for restless or at-risk patients, along with full cot-sides to ensure that patients can’t slide off the beds.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PSC agrees with the recommendations listed above, and makes the following additional recommendations</a:t>
            </a:r>
            <a:r>
              <a:rPr lang="en-US" sz="1200"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nursing manager/s on duty need to ensure that staff conduct more frequent checks on at-risk patients, and that the checks are noted. This should be standard procedure and the staff should not need to be reminded of this.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Nurses </a:t>
            </a:r>
            <a:r>
              <a:rPr lang="en-US" sz="1200" dirty="0">
                <a:latin typeface="Arial" panose="020B0604020202020204" pitchFamily="34" charset="0"/>
                <a:cs typeface="Arial" panose="020B0604020202020204" pitchFamily="34" charset="0"/>
              </a:rPr>
              <a:t>should not merely be compliant when taking vitals but should have the awareness to react appropriately. This should be standard procedure and the staff should not need to be reminded of this.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Considering </a:t>
            </a:r>
            <a:r>
              <a:rPr lang="en-US" sz="1200" dirty="0">
                <a:latin typeface="Arial" panose="020B0604020202020204" pitchFamily="34" charset="0"/>
                <a:cs typeface="Arial" panose="020B0604020202020204" pitchFamily="34" charset="0"/>
              </a:rPr>
              <a:t>that not all patients can be seen from the nursing station, the concept of ‘walk about’ should be instituted, so that all patients are observed on a regular basis.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There </a:t>
            </a:r>
            <a:r>
              <a:rPr lang="en-US" sz="1200" dirty="0">
                <a:latin typeface="Arial" panose="020B0604020202020204" pitchFamily="34" charset="0"/>
                <a:cs typeface="Arial" panose="020B0604020202020204" pitchFamily="34" charset="0"/>
              </a:rPr>
              <a:t>should be disciplinary consequences for staff (both nurses and managers) where </a:t>
            </a:r>
            <a:r>
              <a:rPr lang="en-US" sz="1200" dirty="0" smtClean="0">
                <a:latin typeface="Arial" panose="020B0604020202020204" pitchFamily="34" charset="0"/>
                <a:cs typeface="Arial" panose="020B0604020202020204" pitchFamily="34" charset="0"/>
              </a:rPr>
              <a:t>negligence </a:t>
            </a:r>
            <a:r>
              <a:rPr lang="en-US" sz="1200" dirty="0">
                <a:latin typeface="Arial" panose="020B0604020202020204" pitchFamily="34" charset="0"/>
                <a:cs typeface="Arial" panose="020B0604020202020204" pitchFamily="34" charset="0"/>
              </a:rPr>
              <a:t>results in harm to patients.</a:t>
            </a:r>
          </a:p>
        </p:txBody>
      </p:sp>
    </p:spTree>
    <p:extLst>
      <p:ext uri="{BB962C8B-B14F-4D97-AF65-F5344CB8AC3E}">
        <p14:creationId xmlns:p14="http://schemas.microsoft.com/office/powerpoint/2010/main" xmlns="" val="2688235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sp>
        <p:nvSpPr>
          <p:cNvPr id="6" name="TextBox 5"/>
          <p:cNvSpPr txBox="1"/>
          <p:nvPr/>
        </p:nvSpPr>
        <p:spPr>
          <a:xfrm>
            <a:off x="377024" y="210126"/>
            <a:ext cx="8352928" cy="338554"/>
          </a:xfrm>
          <a:prstGeom prst="rect">
            <a:avLst/>
          </a:prstGeom>
          <a:noFill/>
        </p:spPr>
        <p:txBody>
          <a:bodyPr wrap="square" rtlCol="0">
            <a:spAutoFit/>
          </a:bodyPr>
          <a:lstStyle/>
          <a:p>
            <a:pPr algn="ctr"/>
            <a:r>
              <a:rPr lang="en-US" sz="1600" b="1" dirty="0" smtClean="0">
                <a:solidFill>
                  <a:srgbClr val="006666"/>
                </a:solidFill>
                <a:latin typeface="Arial" panose="020B0604020202020204" pitchFamily="34" charset="0"/>
                <a:cs typeface="Arial" panose="020B0604020202020204" pitchFamily="34" charset="0"/>
              </a:rPr>
              <a:t>STELLENBOSCH HOSPITAL - ALLEGATIONS</a:t>
            </a:r>
            <a:endParaRPr lang="en-ZA" sz="1600"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0" name="TextBox 9"/>
          <p:cNvSpPr txBox="1"/>
          <p:nvPr/>
        </p:nvSpPr>
        <p:spPr>
          <a:xfrm>
            <a:off x="23392" y="6608027"/>
            <a:ext cx="360040" cy="246221"/>
          </a:xfrm>
          <a:prstGeom prst="rect">
            <a:avLst/>
          </a:prstGeom>
          <a:noFill/>
        </p:spPr>
        <p:txBody>
          <a:bodyPr wrap="square" rtlCol="0">
            <a:spAutoFit/>
          </a:bodyPr>
          <a:lstStyle/>
          <a:p>
            <a:pPr algn="r"/>
            <a:fld id="{BB979572-4EC1-441F-B179-A83C26A7BC69}" type="slidenum">
              <a:rPr lang="en-US" sz="1000" b="1" smtClean="0">
                <a:solidFill>
                  <a:schemeClr val="bg1"/>
                </a:solidFill>
                <a:latin typeface="Arial" panose="020B0604020202020204" pitchFamily="34" charset="0"/>
                <a:cs typeface="Arial" panose="020B0604020202020204" pitchFamily="34" charset="0"/>
              </a:rPr>
              <a:pPr algn="r"/>
              <a:t>9</a:t>
            </a:fld>
            <a:endParaRPr lang="en-US" sz="1000" b="1" dirty="0" smtClean="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77024" y="758806"/>
            <a:ext cx="8352928" cy="3970318"/>
          </a:xfrm>
          <a:prstGeom prst="rect">
            <a:avLst/>
          </a:prstGeom>
          <a:noFill/>
        </p:spPr>
        <p:txBody>
          <a:bodyPr wrap="square" rtlCol="0">
            <a:spAutoFit/>
          </a:bodyPr>
          <a:lstStyle/>
          <a:p>
            <a:pPr algn="just"/>
            <a:r>
              <a:rPr lang="en-US" sz="1200" dirty="0" smtClean="0">
                <a:latin typeface="Arial" panose="020B0604020202020204" pitchFamily="34" charset="0"/>
                <a:cs typeface="Arial" panose="020B0604020202020204" pitchFamily="34" charset="0"/>
              </a:rPr>
              <a:t>On </a:t>
            </a:r>
            <a:r>
              <a:rPr lang="en-US" sz="1200" dirty="0">
                <a:latin typeface="Arial" panose="020B0604020202020204" pitchFamily="34" charset="0"/>
                <a:cs typeface="Arial" panose="020B0604020202020204" pitchFamily="34" charset="0"/>
              </a:rPr>
              <a:t>29 </a:t>
            </a:r>
            <a:r>
              <a:rPr lang="en-US" sz="1200" dirty="0" smtClean="0">
                <a:latin typeface="Arial" panose="020B0604020202020204" pitchFamily="34" charset="0"/>
                <a:cs typeface="Arial" panose="020B0604020202020204" pitchFamily="34" charset="0"/>
              </a:rPr>
              <a:t>September 2021 an </a:t>
            </a:r>
            <a:r>
              <a:rPr lang="en-US" sz="1200" dirty="0">
                <a:latin typeface="Arial" panose="020B0604020202020204" pitchFamily="34" charset="0"/>
                <a:cs typeface="Arial" panose="020B0604020202020204" pitchFamily="34" charset="0"/>
              </a:rPr>
              <a:t>article was published in the Cape Times newspaper regarding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alleged rape of a 15-year-old female mental health care user. The following issues </a:t>
            </a:r>
            <a:r>
              <a:rPr lang="en-US" sz="1200" dirty="0" smtClean="0">
                <a:latin typeface="Arial" panose="020B0604020202020204" pitchFamily="34" charset="0"/>
                <a:cs typeface="Arial" panose="020B0604020202020204" pitchFamily="34" charset="0"/>
              </a:rPr>
              <a:t>were </a:t>
            </a:r>
            <a:r>
              <a:rPr lang="en-US" sz="1200" dirty="0">
                <a:latin typeface="Arial" panose="020B0604020202020204" pitchFamily="34" charset="0"/>
                <a:cs typeface="Arial" panose="020B0604020202020204" pitchFamily="34" charset="0"/>
              </a:rPr>
              <a:t>discerned from the </a:t>
            </a:r>
            <a:r>
              <a:rPr lang="en-US" sz="1200" dirty="0" smtClean="0">
                <a:latin typeface="Arial" panose="020B0604020202020204" pitchFamily="34" charset="0"/>
                <a:cs typeface="Arial" panose="020B0604020202020204" pitchFamily="34" charset="0"/>
              </a:rPr>
              <a:t>article:</a:t>
            </a:r>
          </a:p>
          <a:p>
            <a:pPr algn="just"/>
            <a:endParaRPr lang="en-US"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patient (hereinafter referred to as Patient K) </a:t>
            </a:r>
            <a:r>
              <a:rPr lang="en-US" sz="1200" dirty="0">
                <a:latin typeface="Arial" panose="020B0604020202020204" pitchFamily="34" charset="0"/>
                <a:cs typeface="Arial" panose="020B0604020202020204" pitchFamily="34" charset="0"/>
              </a:rPr>
              <a:t>was admitted on 11 September 2021, after attempting to commit suicide;</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incident (alleged rape) took place on 17 September 2021 and the family was only informed 9 days </a:t>
            </a:r>
            <a:r>
              <a:rPr lang="en-US" sz="1200" dirty="0" smtClean="0">
                <a:latin typeface="Arial" panose="020B0604020202020204" pitchFamily="34" charset="0"/>
                <a:cs typeface="Arial" panose="020B0604020202020204" pitchFamily="34" charset="0"/>
              </a:rPr>
              <a:t>later;</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A doctor informed Patient K’s mother that a nurse caught another patient raping her daughter;</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matter was not reported to the police;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No </a:t>
            </a:r>
            <a:r>
              <a:rPr lang="en-US" sz="1200" dirty="0">
                <a:latin typeface="Arial" panose="020B0604020202020204" pitchFamily="34" charset="0"/>
                <a:cs typeface="Arial" panose="020B0604020202020204" pitchFamily="34" charset="0"/>
              </a:rPr>
              <a:t>rape kit was done; and</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Stellenbosch </a:t>
            </a:r>
            <a:r>
              <a:rPr lang="en-US" sz="1200" dirty="0">
                <a:latin typeface="Arial" panose="020B0604020202020204" pitchFamily="34" charset="0"/>
                <a:cs typeface="Arial" panose="020B0604020202020204" pitchFamily="34" charset="0"/>
              </a:rPr>
              <a:t>Hospital was negligent and attempted to conceal the information pertaining to rape of a 15-year-old girl.</a:t>
            </a:r>
          </a:p>
          <a:p>
            <a:pPr algn="just"/>
            <a:endParaRPr lang="en-US" sz="1200" dirty="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Due </a:t>
            </a:r>
            <a:r>
              <a:rPr lang="en-US" sz="1200" dirty="0">
                <a:latin typeface="Arial" panose="020B0604020202020204" pitchFamily="34" charset="0"/>
                <a:cs typeface="Arial" panose="020B0604020202020204" pitchFamily="34" charset="0"/>
              </a:rPr>
              <a:t>to the nature of the issues the Provincial </a:t>
            </a:r>
            <a:r>
              <a:rPr lang="en-US" sz="1200" dirty="0" smtClean="0">
                <a:latin typeface="Arial" panose="020B0604020202020204" pitchFamily="34" charset="0"/>
                <a:cs typeface="Arial" panose="020B0604020202020204" pitchFamily="34" charset="0"/>
              </a:rPr>
              <a:t>Commissioner requested </a:t>
            </a:r>
            <a:r>
              <a:rPr lang="en-US" sz="1200" dirty="0">
                <a:latin typeface="Arial" panose="020B0604020202020204" pitchFamily="34" charset="0"/>
                <a:cs typeface="Arial" panose="020B0604020202020204" pitchFamily="34" charset="0"/>
              </a:rPr>
              <a:t>that an investigation be done into the issues involving Stellenbosch Hospital.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purpose of the investigation was to establish:</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procedures, duty of care, safety measures and protocols for dealing with adolescent patients at Stellenbosch </a:t>
            </a:r>
            <a:r>
              <a:rPr lang="en-US" sz="1200" dirty="0" smtClean="0">
                <a:latin typeface="Arial" panose="020B0604020202020204" pitchFamily="34" charset="0"/>
                <a:cs typeface="Arial" panose="020B0604020202020204" pitchFamily="34" charset="0"/>
              </a:rPr>
              <a:t>Hospital. </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extent to which these protocols and procedures were diligently observed by the personnel.</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Whether </a:t>
            </a:r>
            <a:r>
              <a:rPr lang="en-US" sz="1200" dirty="0">
                <a:latin typeface="Arial" panose="020B0604020202020204" pitchFamily="34" charset="0"/>
                <a:cs typeface="Arial" panose="020B0604020202020204" pitchFamily="34" charset="0"/>
              </a:rPr>
              <a:t>the current measures are sufficient and whether the department had failed in their duty of care.</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Whether </a:t>
            </a:r>
            <a:r>
              <a:rPr lang="en-US" sz="1200" dirty="0">
                <a:latin typeface="Arial" panose="020B0604020202020204" pitchFamily="34" charset="0"/>
                <a:cs typeface="Arial" panose="020B0604020202020204" pitchFamily="34" charset="0"/>
              </a:rPr>
              <a:t>Stellenbosch Hospital was negligent; and</a:t>
            </a:r>
          </a:p>
          <a:p>
            <a:pPr marL="171450" indent="-171450" algn="just">
              <a:buFont typeface="Arial" panose="020B0604020202020204" pitchFamily="34" charset="0"/>
              <a:buChar char="•"/>
            </a:pPr>
            <a:r>
              <a:rPr lang="en-US" sz="1200" dirty="0" smtClean="0">
                <a:latin typeface="Arial" panose="020B0604020202020204" pitchFamily="34" charset="0"/>
                <a:cs typeface="Arial" panose="020B0604020202020204" pitchFamily="34" charset="0"/>
              </a:rPr>
              <a:t>Whether </a:t>
            </a:r>
            <a:r>
              <a:rPr lang="en-US" sz="1200" dirty="0">
                <a:latin typeface="Arial" panose="020B0604020202020204" pitchFamily="34" charset="0"/>
                <a:cs typeface="Arial" panose="020B0604020202020204" pitchFamily="34" charset="0"/>
              </a:rPr>
              <a:t>Stellenbosch Hospital attempted to cover up the incident.</a:t>
            </a:r>
          </a:p>
        </p:txBody>
      </p:sp>
    </p:spTree>
    <p:extLst>
      <p:ext uri="{BB962C8B-B14F-4D97-AF65-F5344CB8AC3E}">
        <p14:creationId xmlns:p14="http://schemas.microsoft.com/office/powerpoint/2010/main" xmlns="" val="367116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4485</Words>
  <Application>Microsoft Office PowerPoint</Application>
  <PresentationFormat>On-screen Show (4:3)</PresentationFormat>
  <Paragraphs>463</Paragraphs>
  <Slides>40</Slides>
  <Notes>13</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Custom Design</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COMPOSITION OF THE PSC</vt:lpstr>
      <vt:lpstr>Slide 33</vt:lpstr>
      <vt:lpstr>  THE NEED FOR CONTINUITY OR MITIGATING A GAP IN OCCUPANCY OF THE POSITION </vt:lpstr>
      <vt:lpstr>PROCEDURE FOR THE APPOINTMENT OF A PSC COMMISSIONER</vt:lpstr>
      <vt:lpstr>PROCEDURE FOR THE APPOINTMENT OF A PSC COMMISSIONER</vt:lpstr>
      <vt:lpstr>Slide 37</vt:lpstr>
      <vt:lpstr>TERM OF OFFICE AND RENEWAL PROCESS </vt:lpstr>
      <vt:lpstr>  TAKE-AWAY MESSAGE TO PROVINCIAL PARLIAMENT </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Masia</dc:creator>
  <cp:lastModifiedBy>USER</cp:lastModifiedBy>
  <cp:revision>134</cp:revision>
  <cp:lastPrinted>2022-08-04T08:36:50Z</cp:lastPrinted>
  <dcterms:created xsi:type="dcterms:W3CDTF">2018-10-23T09:11:45Z</dcterms:created>
  <dcterms:modified xsi:type="dcterms:W3CDTF">2022-08-12T11:33:05Z</dcterms:modified>
</cp:coreProperties>
</file>