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1" r:id="rId2"/>
    <p:sldId id="262"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ogala Musekene" initials="MM" lastIdx="5" clrIdx="0">
    <p:extLst>
      <p:ext uri="{19B8F6BF-5375-455C-9EA6-DF929625EA0E}">
        <p15:presenceInfo xmlns:p15="http://schemas.microsoft.com/office/powerpoint/2012/main" xmlns="" userId="S::mjmusekene@environment.gov.za::eea34193-044e-49c4-84d8-9d6b3eab158b" providerId="AD"/>
      </p:ext>
    </p:extLst>
  </p:cmAuthor>
  <p:cmAuthor id="2" name="Belemane Semoli" initials="BS" lastIdx="1" clrIdx="1">
    <p:extLst>
      <p:ext uri="{19B8F6BF-5375-455C-9EA6-DF929625EA0E}">
        <p15:presenceInfo xmlns:p15="http://schemas.microsoft.com/office/powerpoint/2012/main" xmlns="" userId="S::bsemoli@environment.gov.za::fbffaae6-9a90-418f-8d9f-e54b7da37982" providerId="AD"/>
      </p:ext>
    </p:extLst>
  </p:cmAuthor>
  <p:cmAuthor id="3" name="Sue Middleton" initials="SM" lastIdx="1" clrIdx="2">
    <p:extLst>
      <p:ext uri="{19B8F6BF-5375-455C-9EA6-DF929625EA0E}">
        <p15:presenceInfo xmlns:p15="http://schemas.microsoft.com/office/powerpoint/2012/main" xmlns="" userId="S::smiddleton@environment.gov.za::3d696bc4-302a-4255-a0a1-c169f90f6d8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showGuides="1">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2357720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1879043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5945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1333175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2162170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451657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2867532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1470365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3440638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348500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fld id="{CF902FC6-061E-5F4C-9ACA-6C4849BEF69D}" type="datetimeFigureOut">
              <a:rPr lang="en-US" smtClean="0"/>
              <a:pPr/>
              <a:t>8/11/2022</a:t>
            </a:fld>
            <a:endParaRPr lang="en-US" dirty="0"/>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49E107A0-7B7C-8743-BC43-85A450895BAC}" type="slidenum">
              <a:rPr lang="en-US" smtClean="0"/>
              <a:pPr/>
              <a:t>‹#›</a:t>
            </a:fld>
            <a:endParaRPr lang="en-US" dirty="0"/>
          </a:p>
        </p:txBody>
      </p:sp>
    </p:spTree>
    <p:extLst>
      <p:ext uri="{BB962C8B-B14F-4D97-AF65-F5344CB8AC3E}">
        <p14:creationId xmlns:p14="http://schemas.microsoft.com/office/powerpoint/2010/main" xmlns="" val="3067205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1"/>
            <a:ext cx="12192000" cy="6878523"/>
          </a:xfrm>
          <a:prstGeom prst="rect">
            <a:avLst/>
          </a:prstGeom>
        </p:spPr>
      </p:pic>
      <p:sp>
        <p:nvSpPr>
          <p:cNvPr id="2" name="Title Placeholder 1"/>
          <p:cNvSpPr>
            <a:spLocks noGrp="1"/>
          </p:cNvSpPr>
          <p:nvPr>
            <p:ph type="title"/>
          </p:nvPr>
        </p:nvSpPr>
        <p:spPr>
          <a:xfrm>
            <a:off x="609600" y="357456"/>
            <a:ext cx="10972800" cy="6898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02499"/>
            <a:ext cx="10972800" cy="4459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901081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GB" sz="1800" b="1" u="sng" spc="30" dirty="0">
                <a:solidFill>
                  <a:srgbClr val="001F00"/>
                </a:solidFill>
                <a:latin typeface="Arial" panose="020B0604020202020204" pitchFamily="34" charset="0"/>
                <a:ea typeface="Times New Roman" panose="02020603050405020304" pitchFamily="18" charset="0"/>
              </a:rPr>
              <a:t>PROGRESS: </a:t>
            </a:r>
            <a:r>
              <a:rPr lang="en-GB" sz="1800" b="1" u="sng" spc="30" dirty="0">
                <a:solidFill>
                  <a:srgbClr val="001F00"/>
                </a:solidFill>
                <a:effectLst/>
                <a:latin typeface="Arial" panose="020B0604020202020204" pitchFamily="34" charset="0"/>
                <a:ea typeface="Times New Roman" panose="02020603050405020304" pitchFamily="18" charset="0"/>
              </a:rPr>
              <a:t>Undertakings made at the NCOP plenary 09 March 2021</a:t>
            </a:r>
            <a:endParaRPr lang="en-ZA" dirty="0"/>
          </a:p>
        </p:txBody>
      </p:sp>
      <p:graphicFrame>
        <p:nvGraphicFramePr>
          <p:cNvPr id="6" name="Table 6">
            <a:extLst>
              <a:ext uri="{FF2B5EF4-FFF2-40B4-BE49-F238E27FC236}">
                <a16:creationId xmlns:a16="http://schemas.microsoft.com/office/drawing/2014/main" xmlns="" id="{B8CEEF47-77D1-37B1-7767-E1F9AC00474D}"/>
              </a:ext>
            </a:extLst>
          </p:cNvPr>
          <p:cNvGraphicFramePr>
            <a:graphicFrameLocks noGrp="1"/>
          </p:cNvGraphicFramePr>
          <p:nvPr>
            <p:ph idx="1"/>
            <p:extLst>
              <p:ext uri="{D42A27DB-BD31-4B8C-83A1-F6EECF244321}">
                <p14:modId xmlns:p14="http://schemas.microsoft.com/office/powerpoint/2010/main" xmlns="" val="4259004419"/>
              </p:ext>
            </p:extLst>
          </p:nvPr>
        </p:nvGraphicFramePr>
        <p:xfrm>
          <a:off x="609599" y="957819"/>
          <a:ext cx="11133667" cy="4993164"/>
        </p:xfrm>
        <a:graphic>
          <a:graphicData uri="http://schemas.openxmlformats.org/drawingml/2006/table">
            <a:tbl>
              <a:tblPr firstRow="1" bandRow="1">
                <a:tableStyleId>{5C22544A-7EE6-4342-B048-85BDC9FD1C3A}</a:tableStyleId>
              </a:tblPr>
              <a:tblGrid>
                <a:gridCol w="4400808">
                  <a:extLst>
                    <a:ext uri="{9D8B030D-6E8A-4147-A177-3AD203B41FA5}">
                      <a16:colId xmlns:a16="http://schemas.microsoft.com/office/drawing/2014/main" xmlns="" val="2984342354"/>
                    </a:ext>
                  </a:extLst>
                </a:gridCol>
                <a:gridCol w="6732859">
                  <a:extLst>
                    <a:ext uri="{9D8B030D-6E8A-4147-A177-3AD203B41FA5}">
                      <a16:colId xmlns:a16="http://schemas.microsoft.com/office/drawing/2014/main" xmlns="" val="703633248"/>
                    </a:ext>
                  </a:extLst>
                </a:gridCol>
              </a:tblGrid>
              <a:tr h="604044">
                <a:tc>
                  <a:txBody>
                    <a:bodyPr/>
                    <a:lstStyle/>
                    <a:p>
                      <a:r>
                        <a:rPr lang="en-ZA" dirty="0"/>
                        <a:t>Undertaking 9</a:t>
                      </a:r>
                      <a:r>
                        <a:rPr lang="en-ZA" baseline="30000" dirty="0"/>
                        <a:t>th</a:t>
                      </a:r>
                      <a:r>
                        <a:rPr lang="en-ZA" dirty="0"/>
                        <a:t> March 2021</a:t>
                      </a:r>
                    </a:p>
                  </a:txBody>
                  <a:tcPr/>
                </a:tc>
                <a:tc>
                  <a:txBody>
                    <a:bodyPr/>
                    <a:lstStyle/>
                    <a:p>
                      <a:r>
                        <a:rPr lang="en-ZA" dirty="0"/>
                        <a:t>Progress feedback July 2022</a:t>
                      </a:r>
                    </a:p>
                  </a:txBody>
                  <a:tcPr/>
                </a:tc>
                <a:extLst>
                  <a:ext uri="{0D108BD9-81ED-4DB2-BD59-A6C34878D82A}">
                    <a16:rowId xmlns:a16="http://schemas.microsoft.com/office/drawing/2014/main" xmlns="" val="3354992811"/>
                  </a:ext>
                </a:extLst>
              </a:tr>
              <a:tr h="60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a:t>
                      </a:r>
                      <a:r>
                        <a:rPr lang="en-GB" sz="1200" i="1" kern="1200" dirty="0">
                          <a:solidFill>
                            <a:schemeClr val="dk1"/>
                          </a:solidFill>
                          <a:effectLst/>
                          <a:latin typeface="+mn-lt"/>
                          <a:ea typeface="+mn-ea"/>
                          <a:cs typeface="+mn-cs"/>
                        </a:rPr>
                        <a:t>We are engaged in first of all trying to unlock new markets for our aquaculture products particularly in the European Union (EU) through our multilateral trade relations.”</a:t>
                      </a:r>
                      <a:endParaRPr lang="en-ZA" sz="1200" kern="1200" dirty="0">
                        <a:solidFill>
                          <a:schemeClr val="dk1"/>
                        </a:solidFill>
                        <a:effectLst/>
                        <a:latin typeface="+mn-lt"/>
                        <a:ea typeface="+mn-ea"/>
                        <a:cs typeface="+mn-cs"/>
                      </a:endParaRPr>
                    </a:p>
                  </a:txBody>
                  <a:tcPr/>
                </a:tc>
                <a:tc>
                  <a:txBody>
                    <a:bodyPr/>
                    <a:lstStyle/>
                    <a:p>
                      <a:pPr lvl="0"/>
                      <a:r>
                        <a:rPr lang="en-GB" sz="1200" i="1" kern="1200" dirty="0">
                          <a:solidFill>
                            <a:schemeClr val="dk1"/>
                          </a:solidFill>
                          <a:effectLst/>
                          <a:latin typeface="+mn-lt"/>
                          <a:ea typeface="+mn-ea"/>
                          <a:cs typeface="+mn-cs"/>
                        </a:rPr>
                        <a:t>A) An assessment has been done on the readiness of South Africa aquaculture products to meet the export requirement of the European Union (EU).  The recommendations of the study have been noted and are being addressed by the Department and other relevant government entities.</a:t>
                      </a:r>
                      <a:endParaRPr lang="en-ZA" sz="1200" kern="1200" dirty="0">
                        <a:solidFill>
                          <a:schemeClr val="dk1"/>
                        </a:solidFill>
                        <a:effectLst/>
                        <a:latin typeface="+mn-lt"/>
                        <a:ea typeface="+mn-ea"/>
                        <a:cs typeface="+mn-cs"/>
                      </a:endParaRPr>
                    </a:p>
                    <a:p>
                      <a:pPr lvl="0"/>
                      <a:r>
                        <a:rPr lang="en-GB" sz="1200" i="1" kern="1200" dirty="0">
                          <a:solidFill>
                            <a:schemeClr val="dk1"/>
                          </a:solidFill>
                          <a:effectLst/>
                          <a:latin typeface="+mn-lt"/>
                          <a:ea typeface="+mn-ea"/>
                          <a:cs typeface="+mn-cs"/>
                        </a:rPr>
                        <a:t>B) Formal application has been made with the EU to request export of mussels and abalone to the EU. There are ongoing engagements with the EU to assess readiness of the local aquaculture products in terms of meeting their requirements. However, the EU has indicated that they have a backlog to undertake physical audits due to the COVID-19 pandemic, which is a requirement for listing of new products within the EU. Once the backlog of member states has been addressed they will prioritise South Africa’s audits.  Timeframes to this process are entirely dependent on the EU.</a:t>
                      </a:r>
                      <a:endParaRPr lang="en-ZA" sz="1200" kern="1200" dirty="0">
                        <a:solidFill>
                          <a:schemeClr val="dk1"/>
                        </a:solidFill>
                        <a:effectLst/>
                        <a:latin typeface="+mn-lt"/>
                        <a:ea typeface="+mn-ea"/>
                        <a:cs typeface="+mn-cs"/>
                      </a:endParaRPr>
                    </a:p>
                  </a:txBody>
                  <a:tcPr/>
                </a:tc>
                <a:extLst>
                  <a:ext uri="{0D108BD9-81ED-4DB2-BD59-A6C34878D82A}">
                    <a16:rowId xmlns:a16="http://schemas.microsoft.com/office/drawing/2014/main" xmlns="" val="513808937"/>
                  </a:ext>
                </a:extLst>
              </a:tr>
              <a:tr h="604044">
                <a:tc>
                  <a:txBody>
                    <a:bodyPr/>
                    <a:lstStyle/>
                    <a:p>
                      <a:r>
                        <a:rPr lang="en-GB" sz="1200" i="1" kern="1200" dirty="0">
                          <a:solidFill>
                            <a:schemeClr val="dk1"/>
                          </a:solidFill>
                          <a:effectLst/>
                          <a:latin typeface="+mn-lt"/>
                          <a:ea typeface="+mn-ea"/>
                          <a:cs typeface="+mn-cs"/>
                        </a:rPr>
                        <a:t>We have ongoing negotiation with the Chinese government to relist the oyster species. </a:t>
                      </a:r>
                      <a:endParaRPr lang="en-ZA"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a:solidFill>
                            <a:schemeClr val="dk1"/>
                          </a:solidFill>
                          <a:effectLst/>
                          <a:latin typeface="+mn-lt"/>
                          <a:ea typeface="+mn-ea"/>
                          <a:cs typeface="+mn-cs"/>
                        </a:rPr>
                        <a:t>Numerous engagements occurred with relevant competent authorities in China, the SA embassy in China, the National Regulator for Compulsory Specifications (NRCS), DIRCO and the DTIC to address the re-listing of oysters. Finally, after technical report on the specific species name and description by DFFE and intervention by the NRCS and DIRCO, the species was re-listed by the Chinese government in September 2021.  Companies have been exporting to China since September 2021.</a:t>
                      </a:r>
                      <a:endParaRPr lang="en-ZA" sz="1200" kern="1200" dirty="0">
                        <a:solidFill>
                          <a:schemeClr val="dk1"/>
                        </a:solidFill>
                        <a:effectLst/>
                        <a:latin typeface="+mn-lt"/>
                        <a:ea typeface="+mn-ea"/>
                        <a:cs typeface="+mn-cs"/>
                      </a:endParaRPr>
                    </a:p>
                  </a:txBody>
                  <a:tcPr/>
                </a:tc>
                <a:extLst>
                  <a:ext uri="{0D108BD9-81ED-4DB2-BD59-A6C34878D82A}">
                    <a16:rowId xmlns:a16="http://schemas.microsoft.com/office/drawing/2014/main" xmlns="" val="1340013178"/>
                  </a:ext>
                </a:extLst>
              </a:tr>
              <a:tr h="60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a:solidFill>
                            <a:schemeClr val="dk1"/>
                          </a:solidFill>
                          <a:effectLst/>
                          <a:latin typeface="+mn-lt"/>
                          <a:ea typeface="+mn-ea"/>
                          <a:cs typeface="+mn-cs"/>
                        </a:rPr>
                        <a:t>We are trying to reduce red tape and allow the abalone products to be sold in the local markets.”</a:t>
                      </a:r>
                      <a:endParaRPr lang="en-ZA" sz="12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a:solidFill>
                            <a:schemeClr val="dk1"/>
                          </a:solidFill>
                          <a:effectLst/>
                          <a:latin typeface="+mn-lt"/>
                          <a:ea typeface="+mn-ea"/>
                          <a:cs typeface="+mn-cs"/>
                        </a:rPr>
                        <a:t>The DFFE reduced the red tape by granting a blanket one year approval to allow abalone farming sector to enable the sale of abalone on the local market with conditions. Following the initial piloting and information derived from industry which indicated a positive impact of the initial exemption on the local market, a new exemption was granted in 8</a:t>
                      </a:r>
                      <a:r>
                        <a:rPr lang="en-GB" sz="1200" i="1" kern="1200" baseline="30000" dirty="0">
                          <a:solidFill>
                            <a:schemeClr val="dk1"/>
                          </a:solidFill>
                          <a:effectLst/>
                          <a:latin typeface="+mn-lt"/>
                          <a:ea typeface="+mn-ea"/>
                          <a:cs typeface="+mn-cs"/>
                        </a:rPr>
                        <a:t>th</a:t>
                      </a:r>
                      <a:r>
                        <a:rPr lang="en-GB" sz="1200" i="1" kern="1200" dirty="0">
                          <a:solidFill>
                            <a:schemeClr val="dk1"/>
                          </a:solidFill>
                          <a:effectLst/>
                          <a:latin typeface="+mn-lt"/>
                          <a:ea typeface="+mn-ea"/>
                          <a:cs typeface="+mn-cs"/>
                        </a:rPr>
                        <a:t> November 2021 for another year. The Department will do a needs assessment based on the current situation and grant a new exemption. </a:t>
                      </a:r>
                      <a:endParaRPr lang="en-ZA" sz="1200" kern="1200" dirty="0">
                        <a:solidFill>
                          <a:schemeClr val="dk1"/>
                        </a:solidFill>
                        <a:effectLst/>
                        <a:latin typeface="+mn-lt"/>
                        <a:ea typeface="+mn-ea"/>
                        <a:cs typeface="+mn-cs"/>
                      </a:endParaRPr>
                    </a:p>
                  </a:txBody>
                  <a:tcPr/>
                </a:tc>
                <a:extLst>
                  <a:ext uri="{0D108BD9-81ED-4DB2-BD59-A6C34878D82A}">
                    <a16:rowId xmlns:a16="http://schemas.microsoft.com/office/drawing/2014/main" xmlns="" val="1793799517"/>
                  </a:ext>
                </a:extLst>
              </a:tr>
              <a:tr h="60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a:solidFill>
                            <a:schemeClr val="dk1"/>
                          </a:solidFill>
                          <a:effectLst/>
                          <a:latin typeface="+mn-lt"/>
                          <a:ea typeface="+mn-ea"/>
                          <a:cs typeface="+mn-cs"/>
                        </a:rPr>
                        <a:t>“We are also conducting feasibility studies on acceptance of saving locally produced aquaculture products such tilapia and catfish in residential institutions such correctional facilities.”</a:t>
                      </a:r>
                      <a:endParaRPr lang="en-ZA" sz="12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a:solidFill>
                            <a:schemeClr val="dk1"/>
                          </a:solidFill>
                          <a:effectLst/>
                          <a:latin typeface="+mn-lt"/>
                          <a:ea typeface="+mn-ea"/>
                          <a:cs typeface="+mn-cs"/>
                        </a:rPr>
                        <a:t>The trial on feasibility study on acceptance of locally produced catfish was piloted in 2021 at the Kirkwood correctional facility in the Eastern Cape with positive feedback and results received from Department of Correctional Services. The tilapia trial is planned for August 2022 in Gauteng. </a:t>
                      </a:r>
                      <a:endParaRPr lang="en-ZA" sz="1200" kern="1200" dirty="0">
                        <a:solidFill>
                          <a:schemeClr val="dk1"/>
                        </a:solidFill>
                        <a:effectLst/>
                        <a:latin typeface="+mn-lt"/>
                        <a:ea typeface="+mn-ea"/>
                        <a:cs typeface="+mn-cs"/>
                      </a:endParaRPr>
                    </a:p>
                  </a:txBody>
                  <a:tcPr/>
                </a:tc>
                <a:extLst>
                  <a:ext uri="{0D108BD9-81ED-4DB2-BD59-A6C34878D82A}">
                    <a16:rowId xmlns:a16="http://schemas.microsoft.com/office/drawing/2014/main" xmlns="" val="3222685651"/>
                  </a:ext>
                </a:extLst>
              </a:tr>
            </a:tbl>
          </a:graphicData>
        </a:graphic>
      </p:graphicFrame>
    </p:spTree>
    <p:extLst>
      <p:ext uri="{BB962C8B-B14F-4D97-AF65-F5344CB8AC3E}">
        <p14:creationId xmlns:p14="http://schemas.microsoft.com/office/powerpoint/2010/main" xmlns="" val="1892129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FD885A2-7A1E-A1D9-F5DD-B46D4E0902E2}"/>
              </a:ext>
            </a:extLst>
          </p:cNvPr>
          <p:cNvSpPr>
            <a:spLocks noGrp="1"/>
          </p:cNvSpPr>
          <p:nvPr>
            <p:ph type="title"/>
          </p:nvPr>
        </p:nvSpPr>
        <p:spPr>
          <a:xfrm>
            <a:off x="609600" y="357456"/>
            <a:ext cx="10972800" cy="689866"/>
          </a:xfrm>
        </p:spPr>
        <p:txBody>
          <a:bodyPr vert="horz" lIns="91440" tIns="45720" rIns="91440" bIns="45720" rtlCol="0" anchor="ctr">
            <a:normAutofit/>
          </a:bodyPr>
          <a:lstStyle/>
          <a:p>
            <a:r>
              <a:rPr lang="en-GB" sz="1800" b="1" u="sng" spc="30" dirty="0">
                <a:solidFill>
                  <a:srgbClr val="001F00"/>
                </a:solidFill>
                <a:latin typeface="Arial" panose="020B0604020202020204" pitchFamily="34" charset="0"/>
                <a:ea typeface="Times New Roman" panose="02020603050405020304" pitchFamily="18" charset="0"/>
              </a:rPr>
              <a:t>PROGRESS: </a:t>
            </a:r>
            <a:r>
              <a:rPr lang="en-GB" sz="1800" b="1" u="sng" spc="30" dirty="0">
                <a:solidFill>
                  <a:srgbClr val="001F00"/>
                </a:solidFill>
                <a:effectLst/>
                <a:latin typeface="Arial" panose="020B0604020202020204" pitchFamily="34" charset="0"/>
                <a:ea typeface="Times New Roman" panose="02020603050405020304" pitchFamily="18" charset="0"/>
              </a:rPr>
              <a:t>Undertakings made at the NCOP plenary 09 March 2021</a:t>
            </a:r>
            <a:endParaRPr lang="en-ZA" dirty="0"/>
          </a:p>
        </p:txBody>
      </p:sp>
      <p:graphicFrame>
        <p:nvGraphicFramePr>
          <p:cNvPr id="5" name="Table 6">
            <a:extLst>
              <a:ext uri="{FF2B5EF4-FFF2-40B4-BE49-F238E27FC236}">
                <a16:creationId xmlns:a16="http://schemas.microsoft.com/office/drawing/2014/main" xmlns="" id="{3273F1B1-CE1B-30E7-CD99-C71C17581FC7}"/>
              </a:ext>
            </a:extLst>
          </p:cNvPr>
          <p:cNvGraphicFramePr>
            <a:graphicFrameLocks noGrp="1"/>
          </p:cNvGraphicFramePr>
          <p:nvPr>
            <p:ph idx="1"/>
            <p:extLst>
              <p:ext uri="{D42A27DB-BD31-4B8C-83A1-F6EECF244321}">
                <p14:modId xmlns:p14="http://schemas.microsoft.com/office/powerpoint/2010/main" xmlns="" val="1300466669"/>
              </p:ext>
            </p:extLst>
          </p:nvPr>
        </p:nvGraphicFramePr>
        <p:xfrm>
          <a:off x="529166" y="1047322"/>
          <a:ext cx="11133667" cy="4555332"/>
        </p:xfrm>
        <a:graphic>
          <a:graphicData uri="http://schemas.openxmlformats.org/drawingml/2006/table">
            <a:tbl>
              <a:tblPr firstRow="1" bandRow="1">
                <a:tableStyleId>{5C22544A-7EE6-4342-B048-85BDC9FD1C3A}</a:tableStyleId>
              </a:tblPr>
              <a:tblGrid>
                <a:gridCol w="4400808">
                  <a:extLst>
                    <a:ext uri="{9D8B030D-6E8A-4147-A177-3AD203B41FA5}">
                      <a16:colId xmlns:a16="http://schemas.microsoft.com/office/drawing/2014/main" xmlns="" val="2984342354"/>
                    </a:ext>
                  </a:extLst>
                </a:gridCol>
                <a:gridCol w="6732859">
                  <a:extLst>
                    <a:ext uri="{9D8B030D-6E8A-4147-A177-3AD203B41FA5}">
                      <a16:colId xmlns:a16="http://schemas.microsoft.com/office/drawing/2014/main" xmlns="" val="703633248"/>
                    </a:ext>
                  </a:extLst>
                </a:gridCol>
              </a:tblGrid>
              <a:tr h="604044">
                <a:tc>
                  <a:txBody>
                    <a:bodyPr/>
                    <a:lstStyle/>
                    <a:p>
                      <a:r>
                        <a:rPr lang="en-ZA" dirty="0"/>
                        <a:t>Undertaking 9</a:t>
                      </a:r>
                      <a:r>
                        <a:rPr lang="en-ZA" baseline="30000" dirty="0"/>
                        <a:t>th</a:t>
                      </a:r>
                      <a:r>
                        <a:rPr lang="en-ZA" dirty="0"/>
                        <a:t> March 2021</a:t>
                      </a:r>
                    </a:p>
                  </a:txBody>
                  <a:tcPr/>
                </a:tc>
                <a:tc>
                  <a:txBody>
                    <a:bodyPr/>
                    <a:lstStyle/>
                    <a:p>
                      <a:r>
                        <a:rPr lang="en-ZA" dirty="0"/>
                        <a:t>Progress feedback July 2022</a:t>
                      </a:r>
                    </a:p>
                  </a:txBody>
                  <a:tcPr/>
                </a:tc>
                <a:extLst>
                  <a:ext uri="{0D108BD9-81ED-4DB2-BD59-A6C34878D82A}">
                    <a16:rowId xmlns:a16="http://schemas.microsoft.com/office/drawing/2014/main" xmlns="" val="3354992811"/>
                  </a:ext>
                </a:extLst>
              </a:tr>
              <a:tr h="6040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“The full draft action table which encompasses all of these recommendations will be implemented in full in the 2021-22 financial year.” </a:t>
                      </a:r>
                      <a:endParaRPr lang="en-ZA" sz="1200" kern="1200" dirty="0">
                        <a:solidFill>
                          <a:schemeClr val="dk1"/>
                        </a:solidFill>
                        <a:effectLst/>
                        <a:latin typeface="+mn-lt"/>
                        <a:ea typeface="+mn-ea"/>
                        <a:cs typeface="+mn-cs"/>
                      </a:endParaRPr>
                    </a:p>
                  </a:txBody>
                  <a:tcPr/>
                </a:tc>
                <a:tc>
                  <a:txBody>
                    <a:bodyPr/>
                    <a:lstStyle/>
                    <a:p>
                      <a:pPr lvl="0"/>
                      <a:r>
                        <a:rPr lang="en-US" sz="1200" i="1" kern="1200" dirty="0">
                          <a:solidFill>
                            <a:schemeClr val="dk1"/>
                          </a:solidFill>
                          <a:effectLst/>
                          <a:latin typeface="+mn-lt"/>
                          <a:ea typeface="+mn-ea"/>
                          <a:cs typeface="+mn-cs"/>
                        </a:rPr>
                        <a:t>A detailed roadmap for Priority 1 actions, with timeframes and responsibilities, has been developed.</a:t>
                      </a:r>
                      <a:endParaRPr lang="en-ZA" sz="1200" i="1" kern="1200" dirty="0">
                        <a:solidFill>
                          <a:schemeClr val="dk1"/>
                        </a:solidFill>
                        <a:effectLst/>
                        <a:latin typeface="+mn-lt"/>
                        <a:ea typeface="+mn-ea"/>
                        <a:cs typeface="+mn-cs"/>
                      </a:endParaRPr>
                    </a:p>
                  </a:txBody>
                  <a:tcPr/>
                </a:tc>
                <a:extLst>
                  <a:ext uri="{0D108BD9-81ED-4DB2-BD59-A6C34878D82A}">
                    <a16:rowId xmlns:a16="http://schemas.microsoft.com/office/drawing/2014/main" xmlns="" val="513808937"/>
                  </a:ext>
                </a:extLst>
              </a:tr>
              <a:tr h="604044">
                <a:tc>
                  <a:txBody>
                    <a:bodyPr/>
                    <a:lstStyle/>
                    <a:p>
                      <a:r>
                        <a:rPr lang="en-US" sz="1200" i="1" kern="1200" dirty="0">
                          <a:solidFill>
                            <a:schemeClr val="dk1"/>
                          </a:solidFill>
                          <a:effectLst/>
                          <a:latin typeface="+mn-lt"/>
                          <a:ea typeface="+mn-ea"/>
                          <a:cs typeface="+mn-cs"/>
                        </a:rPr>
                        <a:t>“We do need to look at our Operation Phakisa 5 programmes and how these can be excluded to protecting our shark species.” </a:t>
                      </a:r>
                      <a:endParaRPr lang="en-ZA"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kern="1200" dirty="0">
                          <a:solidFill>
                            <a:schemeClr val="dk1"/>
                          </a:solidFill>
                          <a:effectLst/>
                          <a:latin typeface="+mn-lt"/>
                          <a:ea typeface="+mn-ea"/>
                          <a:cs typeface="+mn-cs"/>
                        </a:rPr>
                        <a:t>Operation Phakisa 5 (now constituted as the Natjoints Priority Committee on Marine and Ocean Crime) focuses on a range of risks within the marine environment, including the illegal harvesting of marine resources, illicit economy, inclusive of illegal, unreported and unregulated (IUU) fishing and associated transnational crime, drug and other commodity smuggling, CITES and Wildlife issues, sand mining and adherence to the correct environmental procedures by vessels and controlling authorities, inclusive of waste management, effluent and industrial discharges. Based on information received, planned operations have</a:t>
                      </a:r>
                      <a:r>
                        <a:rPr lang="en-US" sz="1200" i="1" kern="1200" baseline="0" dirty="0">
                          <a:solidFill>
                            <a:schemeClr val="dk1"/>
                          </a:solidFill>
                          <a:effectLst/>
                          <a:latin typeface="+mn-lt"/>
                          <a:ea typeface="+mn-ea"/>
                          <a:cs typeface="+mn-cs"/>
                        </a:rPr>
                        <a:t> looked at</a:t>
                      </a:r>
                      <a:r>
                        <a:rPr lang="en-US" sz="1200" i="1" kern="1200" dirty="0">
                          <a:solidFill>
                            <a:schemeClr val="dk1"/>
                          </a:solidFill>
                          <a:effectLst/>
                          <a:latin typeface="+mn-lt"/>
                          <a:ea typeface="+mn-ea"/>
                          <a:cs typeface="+mn-cs"/>
                        </a:rPr>
                        <a:t> certain compliance and enforcement operations and activities on shark species and there have been a number of criminal cases emanating</a:t>
                      </a:r>
                      <a:r>
                        <a:rPr lang="en-US" sz="1200" i="1" kern="1200" baseline="0" dirty="0">
                          <a:solidFill>
                            <a:schemeClr val="dk1"/>
                          </a:solidFill>
                          <a:effectLst/>
                          <a:latin typeface="+mn-lt"/>
                          <a:ea typeface="+mn-ea"/>
                          <a:cs typeface="+mn-cs"/>
                        </a:rPr>
                        <a:t> from operations that focused on illegal activities involving shark fins</a:t>
                      </a:r>
                      <a:r>
                        <a:rPr lang="en-US" sz="1200" i="1" kern="1200" dirty="0">
                          <a:solidFill>
                            <a:schemeClr val="dk1"/>
                          </a:solidFill>
                          <a:effectLst/>
                          <a:latin typeface="+mn-lt"/>
                          <a:ea typeface="+mn-ea"/>
                          <a:cs typeface="+mn-cs"/>
                        </a:rPr>
                        <a:t>. In line with the Implementation Plan for</a:t>
                      </a:r>
                      <a:r>
                        <a:rPr lang="en-US" sz="1200" i="1" kern="1200" baseline="0" dirty="0">
                          <a:solidFill>
                            <a:schemeClr val="dk1"/>
                          </a:solidFill>
                          <a:effectLst/>
                          <a:latin typeface="+mn-lt"/>
                          <a:ea typeface="+mn-ea"/>
                          <a:cs typeface="+mn-cs"/>
                        </a:rPr>
                        <a:t> the NPOA (as discussed below) this programme will be requested </a:t>
                      </a:r>
                      <a:r>
                        <a:rPr lang="en-US" sz="1200" i="1" kern="1200" dirty="0">
                          <a:solidFill>
                            <a:schemeClr val="dk1"/>
                          </a:solidFill>
                          <a:effectLst/>
                          <a:latin typeface="+mn-lt"/>
                          <a:ea typeface="+mn-ea"/>
                          <a:cs typeface="+mn-cs"/>
                        </a:rPr>
                        <a:t>to increase the number of operations targeting the protection of shark species.  </a:t>
                      </a:r>
                      <a:endParaRPr lang="en-ZA" sz="1200" i="1" kern="1200" dirty="0">
                        <a:solidFill>
                          <a:schemeClr val="dk1"/>
                        </a:solidFill>
                        <a:effectLst/>
                        <a:latin typeface="+mn-lt"/>
                        <a:ea typeface="+mn-ea"/>
                        <a:cs typeface="+mn-cs"/>
                      </a:endParaRPr>
                    </a:p>
                  </a:txBody>
                  <a:tcPr/>
                </a:tc>
                <a:extLst>
                  <a:ext uri="{0D108BD9-81ED-4DB2-BD59-A6C34878D82A}">
                    <a16:rowId xmlns:a16="http://schemas.microsoft.com/office/drawing/2014/main" xmlns="" val="1340013178"/>
                  </a:ext>
                </a:extLst>
              </a:tr>
              <a:tr h="120808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kern="1200" dirty="0">
                          <a:solidFill>
                            <a:schemeClr val="dk1"/>
                          </a:solidFill>
                          <a:effectLst/>
                          <a:latin typeface="+mn-lt"/>
                          <a:ea typeface="+mn-ea"/>
                          <a:cs typeface="+mn-cs"/>
                        </a:rPr>
                        <a:t>“I think what’s really important here is that we are working on mainstreaming these recommendations into the annual performance (APP) of the Department as a whole and into the oceans and coasts branch and fisheries branch.”</a:t>
                      </a:r>
                      <a:endParaRPr lang="en-ZA" sz="1200" kern="1200" dirty="0">
                        <a:solidFill>
                          <a:schemeClr val="dk1"/>
                        </a:solidFill>
                        <a:effectLst/>
                        <a:latin typeface="+mn-lt"/>
                        <a:ea typeface="+mn-ea"/>
                        <a:cs typeface="+mn-cs"/>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i="1" kern="1200" dirty="0">
                          <a:solidFill>
                            <a:schemeClr val="dk1"/>
                          </a:solidFill>
                          <a:effectLst/>
                          <a:latin typeface="+mn-lt"/>
                          <a:ea typeface="+mn-ea"/>
                          <a:cs typeface="+mn-cs"/>
                        </a:rPr>
                        <a:t>The Fisheries Branch  has included the National Plan of Action on Sharks (NPOA) in the APP of the Branch/Department.  The target for the 2022/2023 financial year is to have the NPOA for sharks Implementation Plan approved. The Q1 and Q2 were to develop the detailed roadmap to deliver milestones for individual actions.  These are on track.</a:t>
                      </a:r>
                      <a:endParaRPr lang="en-ZA" sz="1200" i="1" kern="1200" dirty="0">
                        <a:solidFill>
                          <a:schemeClr val="dk1"/>
                        </a:solidFill>
                        <a:effectLst/>
                        <a:latin typeface="+mn-lt"/>
                        <a:ea typeface="+mn-ea"/>
                        <a:cs typeface="+mn-cs"/>
                      </a:endParaRPr>
                    </a:p>
                  </a:txBody>
                  <a:tcPr/>
                </a:tc>
                <a:extLst>
                  <a:ext uri="{0D108BD9-81ED-4DB2-BD59-A6C34878D82A}">
                    <a16:rowId xmlns:a16="http://schemas.microsoft.com/office/drawing/2014/main" xmlns="" val="1793799517"/>
                  </a:ext>
                </a:extLst>
              </a:tr>
            </a:tbl>
          </a:graphicData>
        </a:graphic>
      </p:graphicFrame>
    </p:spTree>
    <p:extLst>
      <p:ext uri="{BB962C8B-B14F-4D97-AF65-F5344CB8AC3E}">
        <p14:creationId xmlns:p14="http://schemas.microsoft.com/office/powerpoint/2010/main" xmlns="" val="388289298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466</TotalTime>
  <Words>823</Words>
  <Application>Microsoft Office PowerPoint</Application>
  <PresentationFormat>Custom</PresentationFormat>
  <Paragraphs>21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2_Office Theme</vt:lpstr>
      <vt:lpstr>PROGRESS: Undertakings made at the NCOP plenary 09 March 2021</vt:lpstr>
      <vt:lpstr>PROGRESS: Undertakings made at the NCOP plenary 09 March 2021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Undertakings made at the NCOP plenary 09 March 2021</dc:title>
  <dc:creator>Bernatzeder</dc:creator>
  <cp:lastModifiedBy>USER</cp:lastModifiedBy>
  <cp:revision>13</cp:revision>
  <dcterms:created xsi:type="dcterms:W3CDTF">2022-07-26T09:31:46Z</dcterms:created>
  <dcterms:modified xsi:type="dcterms:W3CDTF">2022-08-11T15:35:02Z</dcterms:modified>
</cp:coreProperties>
</file>