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3302" r:id="rId6"/>
    <p:sldId id="3333" r:id="rId7"/>
    <p:sldId id="3332" r:id="rId8"/>
    <p:sldId id="3339" r:id="rId9"/>
    <p:sldId id="3338" r:id="rId10"/>
    <p:sldId id="3304" r:id="rId11"/>
    <p:sldId id="3330" r:id="rId12"/>
    <p:sldId id="3335" r:id="rId13"/>
    <p:sldId id="3337" r:id="rId14"/>
    <p:sldId id="3328" r:id="rId15"/>
    <p:sldId id="332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EC59B-9320-D942-BF65-DFF53E43A38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>
        <a:scene3d>
          <a:camera prst="orthographicFront"/>
          <a:lightRig rig="morning" dir="t"/>
        </a:scene3d>
      </dgm:spPr>
      <dgm:t>
        <a:bodyPr/>
        <a:lstStyle/>
        <a:p>
          <a:endParaRPr lang="en-US"/>
        </a:p>
      </dgm:t>
    </dgm:pt>
    <dgm:pt modelId="{3AD6845B-B3CB-6C45-818A-D93CC37CD45E}">
      <dgm:prSet phldrT="[Text]" custT="1"/>
      <dgm:spPr>
        <a:xfrm>
          <a:off x="2391201" y="427649"/>
          <a:ext cx="3573129" cy="952907"/>
        </a:xfrm>
        <a:prstGeom prst="rect">
          <a:avLst/>
        </a:prstGeom>
        <a:gradFill flip="none" rotWithShape="1">
          <a:gsLst>
            <a:gs pos="0">
              <a:srgbClr val="70AD47">
                <a:lumMod val="75000"/>
                <a:lumOff val="25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8100000" scaled="1"/>
          <a:tileRect/>
        </a:gradFill>
        <a:ln>
          <a:noFill/>
        </a:ln>
        <a:effectLst>
          <a:outerShdw blurRad="50800" dist="38100" dir="13500000" algn="br" rotWithShape="0">
            <a:prstClr val="black">
              <a:alpha val="85000"/>
            </a:prstClr>
          </a:outerShdw>
        </a:effectLst>
        <a:scene3d>
          <a:camera prst="orthographicFront"/>
          <a:lightRig rig="morning" dir="t"/>
        </a:scene3d>
        <a:sp3d extrusionH="38100" contourW="12700" prstMaterial="dkEdge">
          <a:extrusionClr>
            <a:srgbClr val="4472C4">
              <a:lumMod val="50000"/>
            </a:srgbClr>
          </a:extrusionClr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1200" b="0" dirty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rPr>
            <a:t>Intergovernmental Committee on Disaster Management (ICDM)</a:t>
          </a: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 </a:t>
          </a:r>
        </a:p>
        <a:p>
          <a:pPr>
            <a:buNone/>
          </a:pP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(</a:t>
          </a:r>
          <a:r>
            <a:rPr lang="en-US" sz="1200" b="0" u="sng" dirty="0">
              <a:solidFill>
                <a:srgbClr val="FFFFFF"/>
              </a:solidFill>
              <a:latin typeface="Arial"/>
              <a:ea typeface="+mn-ea"/>
              <a:cs typeface="+mn-cs"/>
            </a:rPr>
            <a:t>Chair</a:t>
          </a: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 - Minister of COGTA): </a:t>
          </a:r>
          <a:r>
            <a:rPr lang="en-US" sz="1200" b="0" u="sng" dirty="0">
              <a:solidFill>
                <a:srgbClr val="FFFFFF"/>
              </a:solidFill>
              <a:latin typeface="Arial"/>
              <a:ea typeface="+mn-ea"/>
              <a:cs typeface="+mn-cs"/>
            </a:rPr>
            <a:t>DMA-Sec 4 (1) – (3</a:t>
          </a: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) </a:t>
          </a:r>
        </a:p>
        <a:p>
          <a:pPr>
            <a:buNone/>
          </a:pPr>
          <a:r>
            <a:rPr lang="en-US" sz="1200" b="0" u="sng" dirty="0">
              <a:solidFill>
                <a:srgbClr val="FFFFFF"/>
              </a:solidFill>
              <a:latin typeface="Arial"/>
              <a:ea typeface="+mn-ea"/>
              <a:cs typeface="+mn-cs"/>
            </a:rPr>
            <a:t>Members</a:t>
          </a: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: Cabinet Members, MEC’s of each Province, Members of municipal councils </a:t>
          </a:r>
          <a:endParaRPr lang="en-US" sz="1200" b="0" dirty="0">
            <a:ln>
              <a:noFill/>
            </a:ln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B45A168-CBE0-BA41-9135-0062034A986D}" type="parTrans" cxnId="{6854F299-3044-6645-A6AB-0F35AE47AF71}">
      <dgm:prSet/>
      <dgm:spPr/>
      <dgm:t>
        <a:bodyPr/>
        <a:lstStyle/>
        <a:p>
          <a:endParaRPr lang="en-US" sz="1600" b="0"/>
        </a:p>
      </dgm:t>
    </dgm:pt>
    <dgm:pt modelId="{EEC8C21C-63FD-5D42-B991-99D14AF64A17}" type="sibTrans" cxnId="{6854F299-3044-6645-A6AB-0F35AE47AF71}">
      <dgm:prSet/>
      <dgm:spPr/>
      <dgm:t>
        <a:bodyPr/>
        <a:lstStyle/>
        <a:p>
          <a:endParaRPr lang="en-US" sz="1600" b="0"/>
        </a:p>
      </dgm:t>
    </dgm:pt>
    <dgm:pt modelId="{11A4E8EA-556E-F141-B4E0-2CB236D332A5}" type="asst">
      <dgm:prSet phldrT="[Text]" custT="1"/>
      <dgm:spPr>
        <a:xfrm>
          <a:off x="2760575" y="1509491"/>
          <a:ext cx="3204936" cy="982566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National Disaster Management Advisory Forum (NDMAF): DMA-Sec 5 (1)-(4)</a:t>
          </a:r>
        </a:p>
        <a:p>
          <a:pPr>
            <a:buNone/>
          </a:pP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(Chair – Head of NDMC) Members: senior reps of national depts, senior reps of prov depts, SALGA reps,  DM Experts,  </a:t>
          </a:r>
        </a:p>
      </dgm:t>
    </dgm:pt>
    <dgm:pt modelId="{6A47189E-208C-3A43-9E61-A4F276CE88A8}" type="parTrans" cxnId="{CB4D1057-06CB-6247-A417-BB54C881D3C6}">
      <dgm:prSet/>
      <dgm:spPr>
        <a:xfrm>
          <a:off x="2760575" y="1380557"/>
          <a:ext cx="1417190" cy="620217"/>
        </a:xfrm>
        <a:custGeom>
          <a:avLst/>
          <a:gdLst/>
          <a:ahLst/>
          <a:cxnLst/>
          <a:rect l="0" t="0" r="0" b="0"/>
          <a:pathLst>
            <a:path>
              <a:moveTo>
                <a:pt x="1417190" y="0"/>
              </a:moveTo>
              <a:lnTo>
                <a:pt x="0" y="620217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endParaRPr lang="en-US" sz="1600" b="0"/>
        </a:p>
      </dgm:t>
    </dgm:pt>
    <dgm:pt modelId="{E2EFB2C2-01E3-A94C-9611-A9ADE064122C}" type="sibTrans" cxnId="{CB4D1057-06CB-6247-A417-BB54C881D3C6}">
      <dgm:prSet/>
      <dgm:spPr/>
      <dgm:t>
        <a:bodyPr/>
        <a:lstStyle/>
        <a:p>
          <a:endParaRPr lang="en-US" sz="1600" b="0"/>
        </a:p>
      </dgm:t>
    </dgm:pt>
    <dgm:pt modelId="{16104DF4-04AC-CD42-A27E-5E7180A6D65B}">
      <dgm:prSet phldrT="[Text]" custT="1"/>
      <dgm:spPr>
        <a:xfrm>
          <a:off x="17072" y="3421514"/>
          <a:ext cx="850406" cy="865525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9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1. </a:t>
          </a:r>
        </a:p>
        <a:p>
          <a:pPr>
            <a:buNone/>
          </a:pPr>
          <a:r>
            <a:rPr lang="en-US" sz="9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Health and Medical  Services</a:t>
          </a:r>
        </a:p>
        <a:p>
          <a:pPr>
            <a:buNone/>
          </a:pPr>
          <a:r>
            <a:rPr lang="en-US" sz="9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(Lead: Health) </a:t>
          </a:r>
        </a:p>
      </dgm:t>
    </dgm:pt>
    <dgm:pt modelId="{88BA3ACF-6913-484C-B57B-F68DEB5193EC}" type="parTrans" cxnId="{AD98F228-CF2B-4F4C-BBEE-1A16AA576DBA}">
      <dgm:prSet/>
      <dgm:spPr>
        <a:xfrm>
          <a:off x="442276" y="1380557"/>
          <a:ext cx="3735490" cy="2040957"/>
        </a:xfrm>
        <a:custGeom>
          <a:avLst/>
          <a:gdLst/>
          <a:ahLst/>
          <a:cxnLst/>
          <a:rect l="0" t="0" r="0" b="0"/>
          <a:pathLst>
            <a:path>
              <a:moveTo>
                <a:pt x="3735490" y="0"/>
              </a:moveTo>
              <a:lnTo>
                <a:pt x="3735490" y="1955974"/>
              </a:lnTo>
              <a:lnTo>
                <a:pt x="0" y="1955974"/>
              </a:lnTo>
              <a:lnTo>
                <a:pt x="0" y="2040957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endParaRPr lang="en-US" sz="1600" b="0"/>
        </a:p>
      </dgm:t>
    </dgm:pt>
    <dgm:pt modelId="{3BBC5F2E-4BD7-B242-88EF-86B08196A910}" type="sibTrans" cxnId="{AD98F228-CF2B-4F4C-BBEE-1A16AA576DBA}">
      <dgm:prSet/>
      <dgm:spPr/>
      <dgm:t>
        <a:bodyPr/>
        <a:lstStyle/>
        <a:p>
          <a:endParaRPr lang="en-US" sz="1600" b="0"/>
        </a:p>
      </dgm:t>
    </dgm:pt>
    <dgm:pt modelId="{4E134B31-4177-3149-A0EA-787F119CB4A6}">
      <dgm:prSet phldrT="[Text]" custT="1"/>
      <dgm:spPr>
        <a:xfrm>
          <a:off x="1023021" y="3389071"/>
          <a:ext cx="831864" cy="878256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9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2. Humanitarian Relief (Lead:  Social Development)</a:t>
          </a:r>
          <a:endParaRPr lang="en-US" sz="1050" b="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19EFE401-F200-0545-9284-CB2E38CB6C97}" type="parTrans" cxnId="{63639C70-A9F8-A249-97B2-3ED43447CFFB}">
      <dgm:prSet/>
      <dgm:spPr>
        <a:xfrm>
          <a:off x="1438953" y="1380557"/>
          <a:ext cx="2738812" cy="2008514"/>
        </a:xfrm>
        <a:custGeom>
          <a:avLst/>
          <a:gdLst/>
          <a:ahLst/>
          <a:cxnLst/>
          <a:rect l="0" t="0" r="0" b="0"/>
          <a:pathLst>
            <a:path>
              <a:moveTo>
                <a:pt x="2738812" y="0"/>
              </a:moveTo>
              <a:lnTo>
                <a:pt x="2738812" y="1923531"/>
              </a:lnTo>
              <a:lnTo>
                <a:pt x="0" y="1923531"/>
              </a:lnTo>
              <a:lnTo>
                <a:pt x="0" y="2008514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endParaRPr lang="en-US" sz="1600" b="0"/>
        </a:p>
      </dgm:t>
    </dgm:pt>
    <dgm:pt modelId="{524DC0E0-5A5B-9D44-B095-AD4CD4E45158}" type="sibTrans" cxnId="{63639C70-A9F8-A249-97B2-3ED43447CFFB}">
      <dgm:prSet/>
      <dgm:spPr/>
      <dgm:t>
        <a:bodyPr/>
        <a:lstStyle/>
        <a:p>
          <a:endParaRPr lang="en-US" sz="1600" b="0"/>
        </a:p>
      </dgm:t>
    </dgm:pt>
    <dgm:pt modelId="{AABB3D2F-FDC6-E249-B69D-21870CA9F6B9}">
      <dgm:prSet phldrT="[Text]" custT="1"/>
      <dgm:spPr>
        <a:xfrm>
          <a:off x="2090788" y="3424651"/>
          <a:ext cx="903079" cy="916547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1050" b="0" dirty="0">
              <a:solidFill>
                <a:srgbClr val="FFFFFF"/>
              </a:solidFill>
              <a:latin typeface="Arial"/>
              <a:ea typeface="+mn-ea"/>
              <a:cs typeface="+mn-cs"/>
            </a:rPr>
            <a:t>3. </a:t>
          </a:r>
        </a:p>
        <a:p>
          <a:pPr>
            <a:buNone/>
          </a:pPr>
          <a:r>
            <a:rPr lang="en-US" sz="1050" b="0" dirty="0">
              <a:solidFill>
                <a:srgbClr val="FFFFFF"/>
              </a:solidFill>
              <a:latin typeface="Arial"/>
              <a:ea typeface="+mn-ea"/>
              <a:cs typeface="+mn-cs"/>
            </a:rPr>
            <a:t>Integrated Flood Risk &amp; Early Warnings  (DCOG-NDMC)</a:t>
          </a:r>
        </a:p>
      </dgm:t>
    </dgm:pt>
    <dgm:pt modelId="{8839B6EC-2E49-6143-B5AC-DCB7AB2069B1}" type="parTrans" cxnId="{BD3D7EDC-79C9-A14E-AF28-9DDC81A4B249}">
      <dgm:prSet/>
      <dgm:spPr>
        <a:xfrm>
          <a:off x="2542328" y="1380557"/>
          <a:ext cx="1635437" cy="2044093"/>
        </a:xfrm>
        <a:custGeom>
          <a:avLst/>
          <a:gdLst/>
          <a:ahLst/>
          <a:cxnLst/>
          <a:rect l="0" t="0" r="0" b="0"/>
          <a:pathLst>
            <a:path>
              <a:moveTo>
                <a:pt x="1635437" y="0"/>
              </a:moveTo>
              <a:lnTo>
                <a:pt x="1635437" y="1959111"/>
              </a:lnTo>
              <a:lnTo>
                <a:pt x="0" y="1959111"/>
              </a:lnTo>
              <a:lnTo>
                <a:pt x="0" y="2044093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endParaRPr lang="en-US" sz="1600" b="0"/>
        </a:p>
      </dgm:t>
    </dgm:pt>
    <dgm:pt modelId="{92043AFC-F985-074C-9571-E80BA8F1E5CD}" type="sibTrans" cxnId="{BD3D7EDC-79C9-A14E-AF28-9DDC81A4B249}">
      <dgm:prSet/>
      <dgm:spPr/>
      <dgm:t>
        <a:bodyPr/>
        <a:lstStyle/>
        <a:p>
          <a:endParaRPr lang="en-US" sz="1600" b="0"/>
        </a:p>
      </dgm:t>
    </dgm:pt>
    <dgm:pt modelId="{BDC58F64-5E6C-954B-969C-373B3C24ED07}">
      <dgm:prSet custT="1"/>
      <dgm:spPr>
        <a:xfrm>
          <a:off x="3255614" y="3430757"/>
          <a:ext cx="844765" cy="869932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9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4. </a:t>
          </a:r>
        </a:p>
        <a:p>
          <a:pPr>
            <a:buNone/>
          </a:pPr>
          <a:r>
            <a:rPr lang="en-US" sz="9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Food &amp; Nutrition Security (DALRRD)</a:t>
          </a:r>
        </a:p>
      </dgm:t>
    </dgm:pt>
    <dgm:pt modelId="{D15FFCF6-B136-7149-9B19-1CDA2DD8DF8C}" type="parTrans" cxnId="{62F1F1C6-6ECF-7B4A-9D4F-D2EC24AE1FE3}">
      <dgm:prSet/>
      <dgm:spPr>
        <a:xfrm>
          <a:off x="3677997" y="1380557"/>
          <a:ext cx="499769" cy="2050200"/>
        </a:xfrm>
        <a:custGeom>
          <a:avLst/>
          <a:gdLst/>
          <a:ahLst/>
          <a:cxnLst/>
          <a:rect l="0" t="0" r="0" b="0"/>
          <a:pathLst>
            <a:path>
              <a:moveTo>
                <a:pt x="499769" y="0"/>
              </a:moveTo>
              <a:lnTo>
                <a:pt x="499769" y="1965217"/>
              </a:lnTo>
              <a:lnTo>
                <a:pt x="0" y="1965217"/>
              </a:lnTo>
              <a:lnTo>
                <a:pt x="0" y="2050200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endParaRPr lang="en-US" sz="1600" b="0"/>
        </a:p>
      </dgm:t>
    </dgm:pt>
    <dgm:pt modelId="{834A5C95-4F07-154D-9AB5-2074F7CD8863}" type="sibTrans" cxnId="{62F1F1C6-6ECF-7B4A-9D4F-D2EC24AE1FE3}">
      <dgm:prSet/>
      <dgm:spPr/>
      <dgm:t>
        <a:bodyPr/>
        <a:lstStyle/>
        <a:p>
          <a:endParaRPr lang="en-US" sz="1600" b="0"/>
        </a:p>
      </dgm:t>
    </dgm:pt>
    <dgm:pt modelId="{C9E5CA92-9819-9F48-89D2-F75937570212}">
      <dgm:prSet custT="1"/>
      <dgm:spPr>
        <a:xfrm>
          <a:off x="7635161" y="3422643"/>
          <a:ext cx="931164" cy="733620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pPr>
            <a:buNone/>
          </a:pPr>
          <a:r>
            <a:rPr lang="en-US" sz="1100" b="0" dirty="0">
              <a:solidFill>
                <a:srgbClr val="FFFFFF">
                  <a:alpha val="90000"/>
                </a:srgbClr>
              </a:solidFill>
              <a:latin typeface="Arial"/>
              <a:ea typeface="+mn-ea"/>
              <a:cs typeface="+mn-cs"/>
            </a:rPr>
            <a:t>8. Funding &amp; M&amp;E </a:t>
          </a:r>
        </a:p>
        <a:p>
          <a:pPr>
            <a:buNone/>
          </a:pPr>
          <a:r>
            <a:rPr lang="en-US" sz="1100" b="0" dirty="0">
              <a:solidFill>
                <a:srgbClr val="FFFFFF">
                  <a:alpha val="90000"/>
                </a:srgbClr>
              </a:solidFill>
              <a:latin typeface="Arial"/>
              <a:ea typeface="+mn-ea"/>
              <a:cs typeface="+mn-cs"/>
            </a:rPr>
            <a:t>(National Treasury</a:t>
          </a:r>
          <a:r>
            <a:rPr lang="en-US" sz="1050" b="0" dirty="0">
              <a:solidFill>
                <a:srgbClr val="FFFFFF">
                  <a:alpha val="90000"/>
                </a:srgbClr>
              </a:solidFill>
              <a:latin typeface="Arial"/>
              <a:ea typeface="+mn-ea"/>
              <a:cs typeface="+mn-cs"/>
            </a:rPr>
            <a:t>)</a:t>
          </a:r>
        </a:p>
      </dgm:t>
    </dgm:pt>
    <dgm:pt modelId="{17FEDD7E-9A0B-794C-B359-079C90D4B8E0}" type="parTrans" cxnId="{9508A8E3-47A1-5046-A789-9B14C30619A3}">
      <dgm:prSet/>
      <dgm:spPr>
        <a:xfrm>
          <a:off x="4177766" y="1380557"/>
          <a:ext cx="3922977" cy="204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103"/>
              </a:lnTo>
              <a:lnTo>
                <a:pt x="3922977" y="1957103"/>
              </a:lnTo>
              <a:lnTo>
                <a:pt x="3922977" y="2042086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gm:spPr>
      <dgm:t>
        <a:bodyPr/>
        <a:lstStyle/>
        <a:p>
          <a:endParaRPr lang="en-US" sz="1600" b="0"/>
        </a:p>
      </dgm:t>
    </dgm:pt>
    <dgm:pt modelId="{92A31C95-54D6-594F-BAA6-12B702488A6E}" type="sibTrans" cxnId="{9508A8E3-47A1-5046-A789-9B14C30619A3}">
      <dgm:prSet/>
      <dgm:spPr/>
      <dgm:t>
        <a:bodyPr/>
        <a:lstStyle/>
        <a:p>
          <a:endParaRPr lang="en-US" sz="1600" b="0"/>
        </a:p>
      </dgm:t>
    </dgm:pt>
    <dgm:pt modelId="{45D9882C-A4A1-48A2-9D1C-DE76DB60795A}">
      <dgm:prSet custT="1"/>
      <dgm:spPr>
        <a:xfrm>
          <a:off x="5341446" y="3423724"/>
          <a:ext cx="1083533" cy="826688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gm:spPr>
      <dgm:t>
        <a:bodyPr/>
        <a:lstStyle/>
        <a:p>
          <a:pPr>
            <a:buNone/>
          </a:pPr>
          <a:r>
            <a:rPr lang="en-US" sz="11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6. </a:t>
          </a:r>
        </a:p>
        <a:p>
          <a:pPr>
            <a:buNone/>
          </a:pPr>
          <a:r>
            <a:rPr lang="en-US" sz="11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Infrastructure interventions: DPWI-MISA</a:t>
          </a:r>
          <a:endParaRPr lang="en-ZA" sz="1100" b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E7C17F2-6585-4D62-9446-E85D567EA667}" type="parTrans" cxnId="{ACDAFCD9-7332-4E80-AE81-677F26F9B5E6}">
      <dgm:prSet/>
      <dgm:spPr>
        <a:xfrm>
          <a:off x="4177766" y="1380557"/>
          <a:ext cx="1705446" cy="2043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184"/>
              </a:lnTo>
              <a:lnTo>
                <a:pt x="1705446" y="1958184"/>
              </a:lnTo>
              <a:lnTo>
                <a:pt x="1705446" y="2043166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gm:spPr>
      <dgm:t>
        <a:bodyPr/>
        <a:lstStyle/>
        <a:p>
          <a:endParaRPr lang="en-ZA" sz="1600" b="0"/>
        </a:p>
      </dgm:t>
    </dgm:pt>
    <dgm:pt modelId="{D22BC83C-106D-4D38-9AF6-0D9FB7D1142B}" type="sibTrans" cxnId="{ACDAFCD9-7332-4E80-AE81-677F26F9B5E6}">
      <dgm:prSet/>
      <dgm:spPr/>
      <dgm:t>
        <a:bodyPr/>
        <a:lstStyle/>
        <a:p>
          <a:endParaRPr lang="en-ZA" sz="1600" b="0"/>
        </a:p>
      </dgm:t>
    </dgm:pt>
    <dgm:pt modelId="{440EC7AF-7077-4577-AFB6-DE2AEC7CEB5A}">
      <dgm:prSet custT="1"/>
      <dgm:spPr>
        <a:xfrm>
          <a:off x="4184811" y="3451206"/>
          <a:ext cx="1049613" cy="812180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gm:spPr>
      <dgm:t>
        <a:bodyPr/>
        <a:lstStyle/>
        <a:p>
          <a:pPr>
            <a:buNone/>
          </a:pPr>
          <a:r>
            <a:rPr lang="en-US" sz="11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5.</a:t>
          </a:r>
        </a:p>
        <a:p>
          <a:pPr>
            <a:buNone/>
          </a:pPr>
          <a:r>
            <a:rPr lang="en-US" sz="11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Communication &amp; Community mobilization (GCIS)</a:t>
          </a:r>
          <a:endParaRPr lang="en-ZA" sz="1100" b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EE8F36A-1FAE-46FE-A63B-6F793C67AC1B}" type="parTrans" cxnId="{6580FB6D-32F7-4B0F-9E09-643186BB90F3}">
      <dgm:prSet/>
      <dgm:spPr>
        <a:xfrm>
          <a:off x="4177766" y="1380557"/>
          <a:ext cx="531852" cy="207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666"/>
              </a:lnTo>
              <a:lnTo>
                <a:pt x="531852" y="1985666"/>
              </a:lnTo>
              <a:lnTo>
                <a:pt x="531852" y="2070648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gm:spPr>
      <dgm:t>
        <a:bodyPr/>
        <a:lstStyle/>
        <a:p>
          <a:endParaRPr lang="en-ZA" sz="1600" b="0"/>
        </a:p>
      </dgm:t>
    </dgm:pt>
    <dgm:pt modelId="{968BB2E6-95A6-4304-BAD9-FADEE719517B}" type="sibTrans" cxnId="{6580FB6D-32F7-4B0F-9E09-643186BB90F3}">
      <dgm:prSet/>
      <dgm:spPr/>
      <dgm:t>
        <a:bodyPr/>
        <a:lstStyle/>
        <a:p>
          <a:endParaRPr lang="en-ZA" sz="1600" b="0"/>
        </a:p>
      </dgm:t>
    </dgm:pt>
    <dgm:pt modelId="{612E6850-DCF1-4E43-95DF-86FB3B522518}" type="asst">
      <dgm:prSet custT="1"/>
      <dgm:spPr>
        <a:xfrm>
          <a:off x="851944" y="2561630"/>
          <a:ext cx="1660110" cy="689037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gm:spPr>
      <dgm:t>
        <a:bodyPr/>
        <a:lstStyle/>
        <a:p>
          <a:pPr>
            <a:buNone/>
          </a:pPr>
          <a:r>
            <a:rPr lang="en-US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National Joint Flood Coordination Committee (NJFCC) </a:t>
          </a:r>
          <a:endParaRPr lang="en-ZA" sz="1200" b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48EB9AC-9EFB-44BE-90FA-81F6BBCC887F}" type="parTrans" cxnId="{64FC4818-92EF-4923-8BC4-3AB620DAB7CF}">
      <dgm:prSet/>
      <dgm:spPr>
        <a:xfrm>
          <a:off x="2512054" y="2492058"/>
          <a:ext cx="1850989" cy="414090"/>
        </a:xfrm>
        <a:custGeom>
          <a:avLst/>
          <a:gdLst/>
          <a:ahLst/>
          <a:cxnLst/>
          <a:rect l="0" t="0" r="0" b="0"/>
          <a:pathLst>
            <a:path>
              <a:moveTo>
                <a:pt x="1850989" y="0"/>
              </a:moveTo>
              <a:lnTo>
                <a:pt x="1850989" y="414090"/>
              </a:lnTo>
              <a:lnTo>
                <a:pt x="0" y="414090"/>
              </a:lnTo>
            </a:path>
          </a:pathLst>
        </a:custGeom>
        <a:noFill/>
        <a:ln w="9525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gm:spPr>
      <dgm:t>
        <a:bodyPr/>
        <a:lstStyle/>
        <a:p>
          <a:endParaRPr lang="en-ZA" sz="1600" b="0"/>
        </a:p>
      </dgm:t>
    </dgm:pt>
    <dgm:pt modelId="{812E247E-5058-413E-A2EE-9F4DD22EFB70}" type="sibTrans" cxnId="{64FC4818-92EF-4923-8BC4-3AB620DAB7CF}">
      <dgm:prSet/>
      <dgm:spPr/>
      <dgm:t>
        <a:bodyPr/>
        <a:lstStyle/>
        <a:p>
          <a:endParaRPr lang="en-ZA" sz="1600" b="0"/>
        </a:p>
      </dgm:t>
    </dgm:pt>
    <dgm:pt modelId="{E1C06AD5-A56A-4336-8EBA-EF93C58FD35F}">
      <dgm:prSet custT="1"/>
      <dgm:spPr>
        <a:xfrm>
          <a:off x="6585701" y="3420632"/>
          <a:ext cx="879494" cy="916543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gm:spPr>
      <dgm:t>
        <a:bodyPr/>
        <a:lstStyle/>
        <a:p>
          <a:pPr>
            <a:buNone/>
          </a:pPr>
          <a:r>
            <a:rPr lang="en-ZA" sz="12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7. </a:t>
          </a:r>
        </a:p>
        <a:p>
          <a:pPr>
            <a:buNone/>
          </a:pPr>
          <a:r>
            <a:rPr lang="en-ZA" sz="1100" b="0" dirty="0">
              <a:solidFill>
                <a:srgbClr val="FFFFFF"/>
              </a:solidFill>
              <a:latin typeface="Arial"/>
              <a:ea typeface="+mn-ea"/>
              <a:cs typeface="+mn-cs"/>
            </a:rPr>
            <a:t>Security and Emergency Search and Rescue (SAPS)</a:t>
          </a:r>
        </a:p>
      </dgm:t>
    </dgm:pt>
    <dgm:pt modelId="{764E2B26-1996-48F1-AA5F-619F47293CB8}" type="parTrans" cxnId="{2DA7C676-8936-439B-AC95-A3A0D4B2E58D}">
      <dgm:prSet/>
      <dgm:spPr>
        <a:xfrm>
          <a:off x="4177766" y="1380557"/>
          <a:ext cx="2847683" cy="2040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092"/>
              </a:lnTo>
              <a:lnTo>
                <a:pt x="2847683" y="1955092"/>
              </a:lnTo>
              <a:lnTo>
                <a:pt x="2847683" y="2040075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gm:spPr>
      <dgm:t>
        <a:bodyPr/>
        <a:lstStyle/>
        <a:p>
          <a:endParaRPr lang="en-ZA" sz="1600" b="0"/>
        </a:p>
      </dgm:t>
    </dgm:pt>
    <dgm:pt modelId="{E60FEB2A-D8B7-4982-9900-6C506168966E}" type="sibTrans" cxnId="{2DA7C676-8936-439B-AC95-A3A0D4B2E58D}">
      <dgm:prSet/>
      <dgm:spPr/>
      <dgm:t>
        <a:bodyPr/>
        <a:lstStyle/>
        <a:p>
          <a:endParaRPr lang="en-ZA" sz="1600" b="0"/>
        </a:p>
      </dgm:t>
    </dgm:pt>
    <dgm:pt modelId="{FDFEEE43-4DCE-0E4B-B428-A80C8247B93A}" type="pres">
      <dgm:prSet presAssocID="{B6CEC59B-9320-D942-BF65-DFF53E43A3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2B850F-2D16-0446-81A9-5AC0CAED43E0}" type="pres">
      <dgm:prSet presAssocID="{3AD6845B-B3CB-6C45-818A-D93CC37CD45E}" presName="hierRoot1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B59E0E0F-A1E2-814A-9C88-21213FE62498}" type="pres">
      <dgm:prSet presAssocID="{3AD6845B-B3CB-6C45-818A-D93CC37CD45E}" presName="rootComposite1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B83110DE-FE08-9F41-8D16-F3F11C130C01}" type="pres">
      <dgm:prSet presAssocID="{3AD6845B-B3CB-6C45-818A-D93CC37CD45E}" presName="rootText1" presStyleLbl="node0" presStyleIdx="0" presStyleCnt="1" custScaleX="441478" custScaleY="235473" custLinFactNeighborX="-13186" custLinFactNeighborY="34947">
        <dgm:presLayoutVars>
          <dgm:chPref val="3"/>
        </dgm:presLayoutVars>
      </dgm:prSet>
      <dgm:spPr/>
    </dgm:pt>
    <dgm:pt modelId="{C6CA3EE4-8DBF-884F-9C25-7FA582728B1A}" type="pres">
      <dgm:prSet presAssocID="{3AD6845B-B3CB-6C45-818A-D93CC37CD45E}" presName="rootConnector1" presStyleLbl="node1" presStyleIdx="0" presStyleCnt="0"/>
      <dgm:spPr/>
    </dgm:pt>
    <dgm:pt modelId="{849DA5BB-7E76-0342-BD11-40E5E1CEBE9A}" type="pres">
      <dgm:prSet presAssocID="{3AD6845B-B3CB-6C45-818A-D93CC37CD45E}" presName="hierChild2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31272B66-8B62-7B45-91D7-896EEC6A4F19}" type="pres">
      <dgm:prSet presAssocID="{88BA3ACF-6913-484C-B57B-F68DEB5193EC}" presName="Name37" presStyleLbl="parChTrans1D2" presStyleIdx="0" presStyleCnt="9"/>
      <dgm:spPr/>
    </dgm:pt>
    <dgm:pt modelId="{B69C0B11-E9A8-4D41-B648-CA02D2556169}" type="pres">
      <dgm:prSet presAssocID="{16104DF4-04AC-CD42-A27E-5E7180A6D65B}" presName="hierRoot2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36FB6FD9-4A98-8A42-9388-1B7694AFCB3C}" type="pres">
      <dgm:prSet presAssocID="{16104DF4-04AC-CD42-A27E-5E7180A6D65B}" presName="rootComposite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41356C34-0465-8E4A-91EB-039F250CD363}" type="pres">
      <dgm:prSet presAssocID="{16104DF4-04AC-CD42-A27E-5E7180A6D65B}" presName="rootText" presStyleLbl="node2" presStyleIdx="0" presStyleCnt="8" custScaleX="105072" custScaleY="213880" custLinFactNeighborX="1782" custLinFactNeighborY="218">
        <dgm:presLayoutVars>
          <dgm:chPref val="3"/>
        </dgm:presLayoutVars>
      </dgm:prSet>
      <dgm:spPr/>
    </dgm:pt>
    <dgm:pt modelId="{0B4CE5C8-D0A6-6B42-9AE3-1292F061DA92}" type="pres">
      <dgm:prSet presAssocID="{16104DF4-04AC-CD42-A27E-5E7180A6D65B}" presName="rootConnector" presStyleLbl="node2" presStyleIdx="0" presStyleCnt="8"/>
      <dgm:spPr/>
    </dgm:pt>
    <dgm:pt modelId="{6347CFFD-67C2-7849-9E7A-58485872B335}" type="pres">
      <dgm:prSet presAssocID="{16104DF4-04AC-CD42-A27E-5E7180A6D65B}" presName="hierChild4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C6C84185-172F-DF40-BDDC-CBA6ECC35EA1}" type="pres">
      <dgm:prSet presAssocID="{16104DF4-04AC-CD42-A27E-5E7180A6D65B}" presName="hierChild5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9FDD17BF-6CF4-4044-89DA-5520BA48E59F}" type="pres">
      <dgm:prSet presAssocID="{19EFE401-F200-0545-9284-CB2E38CB6C97}" presName="Name37" presStyleLbl="parChTrans1D2" presStyleIdx="1" presStyleCnt="9"/>
      <dgm:spPr/>
    </dgm:pt>
    <dgm:pt modelId="{85530BE1-79AC-A144-B8F1-370F7BBE4030}" type="pres">
      <dgm:prSet presAssocID="{4E134B31-4177-3149-A0EA-787F119CB4A6}" presName="hierRoot2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4F01A5FC-828D-AE48-A4D5-48445A47DB9E}" type="pres">
      <dgm:prSet presAssocID="{4E134B31-4177-3149-A0EA-787F119CB4A6}" presName="rootComposite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861B6887-0293-D347-A18A-1A0E3C99DD98}" type="pres">
      <dgm:prSet presAssocID="{4E134B31-4177-3149-A0EA-787F119CB4A6}" presName="rootText" presStyleLbl="node2" presStyleIdx="1" presStyleCnt="8" custScaleX="102781" custScaleY="217026" custLinFactNeighborY="-7799">
        <dgm:presLayoutVars>
          <dgm:chPref val="3"/>
        </dgm:presLayoutVars>
      </dgm:prSet>
      <dgm:spPr/>
    </dgm:pt>
    <dgm:pt modelId="{0E12901F-1A2E-DB43-BEE0-09BD81C7BED0}" type="pres">
      <dgm:prSet presAssocID="{4E134B31-4177-3149-A0EA-787F119CB4A6}" presName="rootConnector" presStyleLbl="node2" presStyleIdx="1" presStyleCnt="8"/>
      <dgm:spPr/>
    </dgm:pt>
    <dgm:pt modelId="{C383CD3C-0306-E940-8E02-3342C260ECA8}" type="pres">
      <dgm:prSet presAssocID="{4E134B31-4177-3149-A0EA-787F119CB4A6}" presName="hierChild4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17B214C3-3055-AC4C-BFED-69360C551923}" type="pres">
      <dgm:prSet presAssocID="{4E134B31-4177-3149-A0EA-787F119CB4A6}" presName="hierChild5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01137267-3BCC-BE43-8442-CC5177CDC269}" type="pres">
      <dgm:prSet presAssocID="{8839B6EC-2E49-6143-B5AC-DCB7AB2069B1}" presName="Name37" presStyleLbl="parChTrans1D2" presStyleIdx="2" presStyleCnt="9"/>
      <dgm:spPr/>
    </dgm:pt>
    <dgm:pt modelId="{7CA607C2-28CA-2F4E-9302-CF7C0CD2384D}" type="pres">
      <dgm:prSet presAssocID="{AABB3D2F-FDC6-E249-B69D-21870CA9F6B9}" presName="hierRoot2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3B5A758A-F950-6746-B562-8E1015F287F5}" type="pres">
      <dgm:prSet presAssocID="{AABB3D2F-FDC6-E249-B69D-21870CA9F6B9}" presName="rootComposite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B70D04A0-BF37-9847-A826-F22210929FA5}" type="pres">
      <dgm:prSet presAssocID="{AABB3D2F-FDC6-E249-B69D-21870CA9F6B9}" presName="rootText" presStyleLbl="node2" presStyleIdx="2" presStyleCnt="8" custScaleX="111580" custScaleY="226488" custLinFactNeighborX="8147" custLinFactNeighborY="993">
        <dgm:presLayoutVars>
          <dgm:chPref val="3"/>
        </dgm:presLayoutVars>
      </dgm:prSet>
      <dgm:spPr/>
    </dgm:pt>
    <dgm:pt modelId="{54185119-ECD6-AF4E-B252-8FCCEC7017FD}" type="pres">
      <dgm:prSet presAssocID="{AABB3D2F-FDC6-E249-B69D-21870CA9F6B9}" presName="rootConnector" presStyleLbl="node2" presStyleIdx="2" presStyleCnt="8"/>
      <dgm:spPr/>
    </dgm:pt>
    <dgm:pt modelId="{2351F6A4-56D7-3645-B841-934251DC2C7A}" type="pres">
      <dgm:prSet presAssocID="{AABB3D2F-FDC6-E249-B69D-21870CA9F6B9}" presName="hierChild4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425B40BF-DEC7-614D-A405-E17F1BA2C88B}" type="pres">
      <dgm:prSet presAssocID="{AABB3D2F-FDC6-E249-B69D-21870CA9F6B9}" presName="hierChild5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FEC5D5DF-B840-483A-B82F-0BBDB3434602}" type="pres">
      <dgm:prSet presAssocID="{3EE8F36A-1FAE-46FE-A63B-6F793C67AC1B}" presName="Name37" presStyleLbl="parChTrans1D2" presStyleIdx="3" presStyleCnt="9"/>
      <dgm:spPr/>
    </dgm:pt>
    <dgm:pt modelId="{99D5334C-BB71-47A2-B1BB-8FC36EA40C28}" type="pres">
      <dgm:prSet presAssocID="{440EC7AF-7077-4577-AFB6-DE2AEC7CEB5A}" presName="hierRoot2" presStyleCnt="0">
        <dgm:presLayoutVars>
          <dgm:hierBranch val="init"/>
        </dgm:presLayoutVars>
      </dgm:prSet>
      <dgm:spPr/>
    </dgm:pt>
    <dgm:pt modelId="{F364F9C0-349C-4CEE-82B8-2CECD354C28B}" type="pres">
      <dgm:prSet presAssocID="{440EC7AF-7077-4577-AFB6-DE2AEC7CEB5A}" presName="rootComposite" presStyleCnt="0"/>
      <dgm:spPr/>
    </dgm:pt>
    <dgm:pt modelId="{64403667-11D2-4CA2-A8D9-BFF5B60E6FB8}" type="pres">
      <dgm:prSet presAssocID="{440EC7AF-7077-4577-AFB6-DE2AEC7CEB5A}" presName="rootText" presStyleLbl="node2" presStyleIdx="3" presStyleCnt="8" custScaleX="129685" custScaleY="200698" custLinFactX="34294" custLinFactNeighborX="100000" custLinFactNeighborY="7555">
        <dgm:presLayoutVars>
          <dgm:chPref val="3"/>
        </dgm:presLayoutVars>
      </dgm:prSet>
      <dgm:spPr/>
    </dgm:pt>
    <dgm:pt modelId="{BA8F7477-852F-451A-8D06-F80170012EE3}" type="pres">
      <dgm:prSet presAssocID="{440EC7AF-7077-4577-AFB6-DE2AEC7CEB5A}" presName="rootConnector" presStyleLbl="node2" presStyleIdx="3" presStyleCnt="8"/>
      <dgm:spPr/>
    </dgm:pt>
    <dgm:pt modelId="{E6F114D0-F711-491A-A195-454F81EF27F9}" type="pres">
      <dgm:prSet presAssocID="{440EC7AF-7077-4577-AFB6-DE2AEC7CEB5A}" presName="hierChild4" presStyleCnt="0"/>
      <dgm:spPr/>
    </dgm:pt>
    <dgm:pt modelId="{1407DA97-71C1-4211-A328-B14E78A6C1BD}" type="pres">
      <dgm:prSet presAssocID="{440EC7AF-7077-4577-AFB6-DE2AEC7CEB5A}" presName="hierChild5" presStyleCnt="0"/>
      <dgm:spPr/>
    </dgm:pt>
    <dgm:pt modelId="{DB4F992D-DBDD-6D49-B23F-76EED60F574F}" type="pres">
      <dgm:prSet presAssocID="{D15FFCF6-B136-7149-9B19-1CDA2DD8DF8C}" presName="Name37" presStyleLbl="parChTrans1D2" presStyleIdx="4" presStyleCnt="9"/>
      <dgm:spPr/>
    </dgm:pt>
    <dgm:pt modelId="{742093B9-F505-8048-8F69-CDC0924B37D6}" type="pres">
      <dgm:prSet presAssocID="{BDC58F64-5E6C-954B-969C-373B3C24ED07}" presName="hierRoot2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8FCEFD07-F543-3C42-BFB0-E5EF9C403623}" type="pres">
      <dgm:prSet presAssocID="{BDC58F64-5E6C-954B-969C-373B3C24ED07}" presName="rootComposite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FFFA4591-D19D-3E40-B8EC-9A06BA530B57}" type="pres">
      <dgm:prSet presAssocID="{BDC58F64-5E6C-954B-969C-373B3C24ED07}" presName="rootText" presStyleLbl="node2" presStyleIdx="4" presStyleCnt="8" custScaleX="104375" custScaleY="214969" custLinFactX="-31198" custLinFactNeighborX="-100000" custLinFactNeighborY="2502">
        <dgm:presLayoutVars>
          <dgm:chPref val="3"/>
        </dgm:presLayoutVars>
      </dgm:prSet>
      <dgm:spPr/>
    </dgm:pt>
    <dgm:pt modelId="{470B4125-A549-2742-928C-A87BAA44BD6B}" type="pres">
      <dgm:prSet presAssocID="{BDC58F64-5E6C-954B-969C-373B3C24ED07}" presName="rootConnector" presStyleLbl="node2" presStyleIdx="4" presStyleCnt="8"/>
      <dgm:spPr/>
    </dgm:pt>
    <dgm:pt modelId="{49F00305-87FB-3549-B00A-9DC757EDB329}" type="pres">
      <dgm:prSet presAssocID="{BDC58F64-5E6C-954B-969C-373B3C24ED07}" presName="hierChild4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8C44396E-EB0A-FB41-A5E8-994D882C090A}" type="pres">
      <dgm:prSet presAssocID="{BDC58F64-5E6C-954B-969C-373B3C24ED07}" presName="hierChild5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A59E5B62-C196-4431-95D9-17131199CC79}" type="pres">
      <dgm:prSet presAssocID="{7E7C17F2-6585-4D62-9446-E85D567EA667}" presName="Name37" presStyleLbl="parChTrans1D2" presStyleIdx="5" presStyleCnt="9"/>
      <dgm:spPr/>
    </dgm:pt>
    <dgm:pt modelId="{67B57866-666E-41EA-9C45-4F8D85A6428C}" type="pres">
      <dgm:prSet presAssocID="{45D9882C-A4A1-48A2-9D1C-DE76DB60795A}" presName="hierRoot2" presStyleCnt="0">
        <dgm:presLayoutVars>
          <dgm:hierBranch val="init"/>
        </dgm:presLayoutVars>
      </dgm:prSet>
      <dgm:spPr/>
    </dgm:pt>
    <dgm:pt modelId="{68A625C7-0DF3-4B06-A962-92F736F91AC6}" type="pres">
      <dgm:prSet presAssocID="{45D9882C-A4A1-48A2-9D1C-DE76DB60795A}" presName="rootComposite" presStyleCnt="0"/>
      <dgm:spPr/>
    </dgm:pt>
    <dgm:pt modelId="{FAE25CB9-F4BF-4821-BC16-78228ED8AECA}" type="pres">
      <dgm:prSet presAssocID="{45D9882C-A4A1-48A2-9D1C-DE76DB60795A}" presName="rootText" presStyleLbl="node2" presStyleIdx="5" presStyleCnt="8" custScaleX="133876" custScaleY="204283" custLinFactNeighborX="1142" custLinFactNeighborY="764">
        <dgm:presLayoutVars>
          <dgm:chPref val="3"/>
        </dgm:presLayoutVars>
      </dgm:prSet>
      <dgm:spPr/>
    </dgm:pt>
    <dgm:pt modelId="{9B5D9363-09EC-40FF-9851-51B1FE6EBBA1}" type="pres">
      <dgm:prSet presAssocID="{45D9882C-A4A1-48A2-9D1C-DE76DB60795A}" presName="rootConnector" presStyleLbl="node2" presStyleIdx="5" presStyleCnt="8"/>
      <dgm:spPr/>
    </dgm:pt>
    <dgm:pt modelId="{388AE364-1CB4-4F0F-B721-93D4D4B44B96}" type="pres">
      <dgm:prSet presAssocID="{45D9882C-A4A1-48A2-9D1C-DE76DB60795A}" presName="hierChild4" presStyleCnt="0"/>
      <dgm:spPr/>
    </dgm:pt>
    <dgm:pt modelId="{69800211-BA87-42FB-8F67-6D37C216A61E}" type="pres">
      <dgm:prSet presAssocID="{45D9882C-A4A1-48A2-9D1C-DE76DB60795A}" presName="hierChild5" presStyleCnt="0"/>
      <dgm:spPr/>
    </dgm:pt>
    <dgm:pt modelId="{D2BBF124-56C3-4DED-9E20-9B6675BCF297}" type="pres">
      <dgm:prSet presAssocID="{764E2B26-1996-48F1-AA5F-619F47293CB8}" presName="Name37" presStyleLbl="parChTrans1D2" presStyleIdx="6" presStyleCnt="9"/>
      <dgm:spPr/>
    </dgm:pt>
    <dgm:pt modelId="{C6C014BF-6B97-4A77-B667-4A555D697F1C}" type="pres">
      <dgm:prSet presAssocID="{E1C06AD5-A56A-4336-8EBA-EF93C58FD35F}" presName="hierRoot2" presStyleCnt="0">
        <dgm:presLayoutVars>
          <dgm:hierBranch val="init"/>
        </dgm:presLayoutVars>
      </dgm:prSet>
      <dgm:spPr/>
    </dgm:pt>
    <dgm:pt modelId="{386128DE-79D6-4540-8268-C7DFBA510B77}" type="pres">
      <dgm:prSet presAssocID="{E1C06AD5-A56A-4336-8EBA-EF93C58FD35F}" presName="rootComposite" presStyleCnt="0"/>
      <dgm:spPr/>
    </dgm:pt>
    <dgm:pt modelId="{FC948476-73F8-4ED1-AB4B-93355C18B8C8}" type="pres">
      <dgm:prSet presAssocID="{E1C06AD5-A56A-4336-8EBA-EF93C58FD35F}" presName="rootText" presStyleLbl="node2" presStyleIdx="6" presStyleCnt="8" custScaleX="108666" custScaleY="226487">
        <dgm:presLayoutVars>
          <dgm:chPref val="3"/>
        </dgm:presLayoutVars>
      </dgm:prSet>
      <dgm:spPr/>
    </dgm:pt>
    <dgm:pt modelId="{F2024BF2-76AD-41A1-BE0B-0F85516CF14A}" type="pres">
      <dgm:prSet presAssocID="{E1C06AD5-A56A-4336-8EBA-EF93C58FD35F}" presName="rootConnector" presStyleLbl="node2" presStyleIdx="6" presStyleCnt="8"/>
      <dgm:spPr/>
    </dgm:pt>
    <dgm:pt modelId="{1AF54AF7-D9D2-4DB9-9C6C-1DF07977F450}" type="pres">
      <dgm:prSet presAssocID="{E1C06AD5-A56A-4336-8EBA-EF93C58FD35F}" presName="hierChild4" presStyleCnt="0"/>
      <dgm:spPr/>
    </dgm:pt>
    <dgm:pt modelId="{19E1190C-CE76-4230-A02F-3772B33714A9}" type="pres">
      <dgm:prSet presAssocID="{E1C06AD5-A56A-4336-8EBA-EF93C58FD35F}" presName="hierChild5" presStyleCnt="0"/>
      <dgm:spPr/>
    </dgm:pt>
    <dgm:pt modelId="{0DE2805F-0962-3244-8C9B-075248419DA1}" type="pres">
      <dgm:prSet presAssocID="{17FEDD7E-9A0B-794C-B359-079C90D4B8E0}" presName="Name37" presStyleLbl="parChTrans1D2" presStyleIdx="7" presStyleCnt="9"/>
      <dgm:spPr/>
    </dgm:pt>
    <dgm:pt modelId="{E817240B-2AA9-1848-9F43-7B3AA9F263B8}" type="pres">
      <dgm:prSet presAssocID="{C9E5CA92-9819-9F48-89D2-F75937570212}" presName="hierRoot2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80683266-B45E-DA41-88CF-42BC96A66CA5}" type="pres">
      <dgm:prSet presAssocID="{C9E5CA92-9819-9F48-89D2-F75937570212}" presName="rootComposite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F25F7832-03FA-B944-A9C4-4B059EFB46C2}" type="pres">
      <dgm:prSet presAssocID="{C9E5CA92-9819-9F48-89D2-F75937570212}" presName="rootText" presStyleLbl="node2" presStyleIdx="7" presStyleCnt="8" custScaleX="115050" custScaleY="181285" custLinFactNeighborY="497">
        <dgm:presLayoutVars>
          <dgm:chPref val="3"/>
        </dgm:presLayoutVars>
      </dgm:prSet>
      <dgm:spPr/>
    </dgm:pt>
    <dgm:pt modelId="{976FDF85-3BF3-7C4D-B3F9-C78C8ACC51D9}" type="pres">
      <dgm:prSet presAssocID="{C9E5CA92-9819-9F48-89D2-F75937570212}" presName="rootConnector" presStyleLbl="node2" presStyleIdx="7" presStyleCnt="8"/>
      <dgm:spPr/>
    </dgm:pt>
    <dgm:pt modelId="{CFE0AAD4-56CE-5F43-BEA3-608BB432E9DA}" type="pres">
      <dgm:prSet presAssocID="{C9E5CA92-9819-9F48-89D2-F75937570212}" presName="hierChild4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6C2D5CE5-60B0-F04B-B9B6-5F4F11E85114}" type="pres">
      <dgm:prSet presAssocID="{C9E5CA92-9819-9F48-89D2-F75937570212}" presName="hierChild5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32F5DF2F-B14C-0844-96B3-F1FD42355725}" type="pres">
      <dgm:prSet presAssocID="{3AD6845B-B3CB-6C45-818A-D93CC37CD45E}" presName="hierChild3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5F1621F4-1F34-1D48-826B-4413E3B8D725}" type="pres">
      <dgm:prSet presAssocID="{6A47189E-208C-3A43-9E61-A4F276CE88A8}" presName="Name111" presStyleLbl="parChTrans1D2" presStyleIdx="8" presStyleCnt="9"/>
      <dgm:spPr/>
    </dgm:pt>
    <dgm:pt modelId="{5147DDD9-B3F1-0845-8BBE-B22697E960CD}" type="pres">
      <dgm:prSet presAssocID="{11A4E8EA-556E-F141-B4E0-2CB236D332A5}" presName="hierRoot3" presStyleCnt="0">
        <dgm:presLayoutVars>
          <dgm:hierBranch val="init"/>
        </dgm:presLayoutVars>
      </dgm:prSet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A25AECA9-9028-CF4D-A81F-961963A16B0F}" type="pres">
      <dgm:prSet presAssocID="{11A4E8EA-556E-F141-B4E0-2CB236D332A5}" presName="rootComposite3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39F9F50B-1891-8E47-AE2E-1A5F85A11202}" type="pres">
      <dgm:prSet presAssocID="{11A4E8EA-556E-F141-B4E0-2CB236D332A5}" presName="rootText3" presStyleLbl="asst1" presStyleIdx="0" presStyleCnt="2" custScaleX="395986" custScaleY="242802" custLinFactX="100000" custLinFactNeighborX="118199" custLinFactNeighborY="24808">
        <dgm:presLayoutVars>
          <dgm:chPref val="3"/>
        </dgm:presLayoutVars>
      </dgm:prSet>
      <dgm:spPr/>
    </dgm:pt>
    <dgm:pt modelId="{9FB68098-6B57-8E43-A6D6-F020FEA93056}" type="pres">
      <dgm:prSet presAssocID="{11A4E8EA-556E-F141-B4E0-2CB236D332A5}" presName="rootConnector3" presStyleLbl="asst1" presStyleIdx="0" presStyleCnt="2"/>
      <dgm:spPr/>
    </dgm:pt>
    <dgm:pt modelId="{1C20F7D5-E6C6-AA4E-B584-06D31E83848A}" type="pres">
      <dgm:prSet presAssocID="{11A4E8EA-556E-F141-B4E0-2CB236D332A5}" presName="hierChild6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8B128877-8EA2-5C4B-A4AA-3BDA42B1284D}" type="pres">
      <dgm:prSet presAssocID="{11A4E8EA-556E-F141-B4E0-2CB236D332A5}" presName="hierChild7" presStyleCnt="0"/>
      <dgm:spPr>
        <a:scene3d>
          <a:camera prst="orthographicFront"/>
          <a:lightRig rig="morning" dir="t"/>
        </a:scene3d>
        <a:sp3d contourW="12700" prstMaterial="dkEdge">
          <a:contourClr>
            <a:schemeClr val="accent6">
              <a:lumMod val="75000"/>
              <a:lumOff val="25000"/>
            </a:schemeClr>
          </a:contourClr>
        </a:sp3d>
      </dgm:spPr>
    </dgm:pt>
    <dgm:pt modelId="{02E40420-4885-4A15-97FC-42415F52F768}" type="pres">
      <dgm:prSet presAssocID="{448EB9AC-9EFB-44BE-90FA-81F6BBCC887F}" presName="Name111" presStyleLbl="parChTrans1D3" presStyleIdx="0" presStyleCnt="1"/>
      <dgm:spPr/>
    </dgm:pt>
    <dgm:pt modelId="{0765717C-C6E1-4470-912D-4D766170CB70}" type="pres">
      <dgm:prSet presAssocID="{612E6850-DCF1-4E43-95DF-86FB3B522518}" presName="hierRoot3" presStyleCnt="0">
        <dgm:presLayoutVars>
          <dgm:hierBranch val="init"/>
        </dgm:presLayoutVars>
      </dgm:prSet>
      <dgm:spPr/>
    </dgm:pt>
    <dgm:pt modelId="{B59D858B-DBEB-4B64-8EA1-7E4072FBE0D1}" type="pres">
      <dgm:prSet presAssocID="{612E6850-DCF1-4E43-95DF-86FB3B522518}" presName="rootComposite3" presStyleCnt="0"/>
      <dgm:spPr/>
    </dgm:pt>
    <dgm:pt modelId="{AAE682A6-7502-48B8-B77E-816725733D9D}" type="pres">
      <dgm:prSet presAssocID="{612E6850-DCF1-4E43-95DF-86FB3B522518}" presName="rootText3" presStyleLbl="asst1" presStyleIdx="1" presStyleCnt="2" custScaleX="205115" custScaleY="170268">
        <dgm:presLayoutVars>
          <dgm:chPref val="3"/>
        </dgm:presLayoutVars>
      </dgm:prSet>
      <dgm:spPr/>
    </dgm:pt>
    <dgm:pt modelId="{B97D3251-3D3B-41FF-B004-BEB0169B8A70}" type="pres">
      <dgm:prSet presAssocID="{612E6850-DCF1-4E43-95DF-86FB3B522518}" presName="rootConnector3" presStyleLbl="asst1" presStyleIdx="1" presStyleCnt="2"/>
      <dgm:spPr/>
    </dgm:pt>
    <dgm:pt modelId="{709A5317-FE2A-4487-941B-CF90622DEFFE}" type="pres">
      <dgm:prSet presAssocID="{612E6850-DCF1-4E43-95DF-86FB3B522518}" presName="hierChild6" presStyleCnt="0"/>
      <dgm:spPr/>
    </dgm:pt>
    <dgm:pt modelId="{E69925C6-A2E3-42F1-9422-F472D2F93664}" type="pres">
      <dgm:prSet presAssocID="{612E6850-DCF1-4E43-95DF-86FB3B522518}" presName="hierChild7" presStyleCnt="0"/>
      <dgm:spPr/>
    </dgm:pt>
  </dgm:ptLst>
  <dgm:cxnLst>
    <dgm:cxn modelId="{59933500-115B-4634-9999-0C8810C82114}" type="presOf" srcId="{7E7C17F2-6585-4D62-9446-E85D567EA667}" destId="{A59E5B62-C196-4431-95D9-17131199CC79}" srcOrd="0" destOrd="0" presId="urn:microsoft.com/office/officeart/2005/8/layout/orgChart1"/>
    <dgm:cxn modelId="{313DAC0D-EDC8-AE43-A316-E8B35C1FC0FB}" type="presOf" srcId="{11A4E8EA-556E-F141-B4E0-2CB236D332A5}" destId="{9FB68098-6B57-8E43-A6D6-F020FEA93056}" srcOrd="1" destOrd="0" presId="urn:microsoft.com/office/officeart/2005/8/layout/orgChart1"/>
    <dgm:cxn modelId="{F2BC2516-77AA-A049-B2C0-BA9148243857}" type="presOf" srcId="{11A4E8EA-556E-F141-B4E0-2CB236D332A5}" destId="{39F9F50B-1891-8E47-AE2E-1A5F85A11202}" srcOrd="0" destOrd="0" presId="urn:microsoft.com/office/officeart/2005/8/layout/orgChart1"/>
    <dgm:cxn modelId="{BE5DC217-2AA0-6C4D-817F-765AF10F0405}" type="presOf" srcId="{88BA3ACF-6913-484C-B57B-F68DEB5193EC}" destId="{31272B66-8B62-7B45-91D7-896EEC6A4F19}" srcOrd="0" destOrd="0" presId="urn:microsoft.com/office/officeart/2005/8/layout/orgChart1"/>
    <dgm:cxn modelId="{64FC4818-92EF-4923-8BC4-3AB620DAB7CF}" srcId="{11A4E8EA-556E-F141-B4E0-2CB236D332A5}" destId="{612E6850-DCF1-4E43-95DF-86FB3B522518}" srcOrd="0" destOrd="0" parTransId="{448EB9AC-9EFB-44BE-90FA-81F6BBCC887F}" sibTransId="{812E247E-5058-413E-A2EE-9F4DD22EFB70}"/>
    <dgm:cxn modelId="{B32ED318-4CF5-E242-B9C0-5EB5F43346A5}" type="presOf" srcId="{AABB3D2F-FDC6-E249-B69D-21870CA9F6B9}" destId="{54185119-ECD6-AF4E-B252-8FCCEC7017FD}" srcOrd="1" destOrd="0" presId="urn:microsoft.com/office/officeart/2005/8/layout/orgChart1"/>
    <dgm:cxn modelId="{B6F72F1B-82B1-BB4E-89BF-B3CCC403C282}" type="presOf" srcId="{BDC58F64-5E6C-954B-969C-373B3C24ED07}" destId="{470B4125-A549-2742-928C-A87BAA44BD6B}" srcOrd="1" destOrd="0" presId="urn:microsoft.com/office/officeart/2005/8/layout/orgChart1"/>
    <dgm:cxn modelId="{C15DDD28-FB8B-FA4C-82BB-95D0CF4053CE}" type="presOf" srcId="{C9E5CA92-9819-9F48-89D2-F75937570212}" destId="{F25F7832-03FA-B944-A9C4-4B059EFB46C2}" srcOrd="0" destOrd="0" presId="urn:microsoft.com/office/officeart/2005/8/layout/orgChart1"/>
    <dgm:cxn modelId="{AD98F228-CF2B-4F4C-BBEE-1A16AA576DBA}" srcId="{3AD6845B-B3CB-6C45-818A-D93CC37CD45E}" destId="{16104DF4-04AC-CD42-A27E-5E7180A6D65B}" srcOrd="1" destOrd="0" parTransId="{88BA3ACF-6913-484C-B57B-F68DEB5193EC}" sibTransId="{3BBC5F2E-4BD7-B242-88EF-86B08196A910}"/>
    <dgm:cxn modelId="{6281CE2D-1B41-F44C-8575-75619E19212C}" type="presOf" srcId="{3AD6845B-B3CB-6C45-818A-D93CC37CD45E}" destId="{B83110DE-FE08-9F41-8D16-F3F11C130C01}" srcOrd="0" destOrd="0" presId="urn:microsoft.com/office/officeart/2005/8/layout/orgChart1"/>
    <dgm:cxn modelId="{33F4C434-012D-EC4D-B754-A7DAE5618ED4}" type="presOf" srcId="{3AD6845B-B3CB-6C45-818A-D93CC37CD45E}" destId="{C6CA3EE4-8DBF-884F-9C25-7FA582728B1A}" srcOrd="1" destOrd="0" presId="urn:microsoft.com/office/officeart/2005/8/layout/orgChart1"/>
    <dgm:cxn modelId="{C738DA35-D6D0-2142-852F-7DA1E07C4439}" type="presOf" srcId="{D15FFCF6-B136-7149-9B19-1CDA2DD8DF8C}" destId="{DB4F992D-DBDD-6D49-B23F-76EED60F574F}" srcOrd="0" destOrd="0" presId="urn:microsoft.com/office/officeart/2005/8/layout/orgChart1"/>
    <dgm:cxn modelId="{C228C936-D77F-3441-9D20-5A95DBACD94B}" type="presOf" srcId="{AABB3D2F-FDC6-E249-B69D-21870CA9F6B9}" destId="{B70D04A0-BF37-9847-A826-F22210929FA5}" srcOrd="0" destOrd="0" presId="urn:microsoft.com/office/officeart/2005/8/layout/orgChart1"/>
    <dgm:cxn modelId="{B6CA4D3A-28F9-4499-A598-8D1979DABCA3}" type="presOf" srcId="{3EE8F36A-1FAE-46FE-A63B-6F793C67AC1B}" destId="{FEC5D5DF-B840-483A-B82F-0BBDB3434602}" srcOrd="0" destOrd="0" presId="urn:microsoft.com/office/officeart/2005/8/layout/orgChart1"/>
    <dgm:cxn modelId="{C2E4465C-2F47-634B-BAB0-0D263E57F8B6}" type="presOf" srcId="{4E134B31-4177-3149-A0EA-787F119CB4A6}" destId="{0E12901F-1A2E-DB43-BEE0-09BD81C7BED0}" srcOrd="1" destOrd="0" presId="urn:microsoft.com/office/officeart/2005/8/layout/orgChart1"/>
    <dgm:cxn modelId="{B0E4155E-A8C4-4C7A-815E-D2D5AF84401B}" type="presOf" srcId="{E1C06AD5-A56A-4336-8EBA-EF93C58FD35F}" destId="{FC948476-73F8-4ED1-AB4B-93355C18B8C8}" srcOrd="0" destOrd="0" presId="urn:microsoft.com/office/officeart/2005/8/layout/orgChart1"/>
    <dgm:cxn modelId="{EA43165E-426A-4B05-A8E6-4D405D2CFE18}" type="presOf" srcId="{45D9882C-A4A1-48A2-9D1C-DE76DB60795A}" destId="{9B5D9363-09EC-40FF-9851-51B1FE6EBBA1}" srcOrd="1" destOrd="0" presId="urn:microsoft.com/office/officeart/2005/8/layout/orgChart1"/>
    <dgm:cxn modelId="{6580FB6D-32F7-4B0F-9E09-643186BB90F3}" srcId="{3AD6845B-B3CB-6C45-818A-D93CC37CD45E}" destId="{440EC7AF-7077-4577-AFB6-DE2AEC7CEB5A}" srcOrd="4" destOrd="0" parTransId="{3EE8F36A-1FAE-46FE-A63B-6F793C67AC1B}" sibTransId="{968BB2E6-95A6-4304-BAD9-FADEE719517B}"/>
    <dgm:cxn modelId="{63639C70-A9F8-A249-97B2-3ED43447CFFB}" srcId="{3AD6845B-B3CB-6C45-818A-D93CC37CD45E}" destId="{4E134B31-4177-3149-A0EA-787F119CB4A6}" srcOrd="2" destOrd="0" parTransId="{19EFE401-F200-0545-9284-CB2E38CB6C97}" sibTransId="{524DC0E0-5A5B-9D44-B095-AD4CD4E45158}"/>
    <dgm:cxn modelId="{2DA7C676-8936-439B-AC95-A3A0D4B2E58D}" srcId="{3AD6845B-B3CB-6C45-818A-D93CC37CD45E}" destId="{E1C06AD5-A56A-4336-8EBA-EF93C58FD35F}" srcOrd="7" destOrd="0" parTransId="{764E2B26-1996-48F1-AA5F-619F47293CB8}" sibTransId="{E60FEB2A-D8B7-4982-9900-6C506168966E}"/>
    <dgm:cxn modelId="{2C7AD076-7A24-403E-9EB3-5C05F354AB7B}" type="presOf" srcId="{612E6850-DCF1-4E43-95DF-86FB3B522518}" destId="{B97D3251-3D3B-41FF-B004-BEB0169B8A70}" srcOrd="1" destOrd="0" presId="urn:microsoft.com/office/officeart/2005/8/layout/orgChart1"/>
    <dgm:cxn modelId="{CB4D1057-06CB-6247-A417-BB54C881D3C6}" srcId="{3AD6845B-B3CB-6C45-818A-D93CC37CD45E}" destId="{11A4E8EA-556E-F141-B4E0-2CB236D332A5}" srcOrd="0" destOrd="0" parTransId="{6A47189E-208C-3A43-9E61-A4F276CE88A8}" sibTransId="{E2EFB2C2-01E3-A94C-9611-A9ADE064122C}"/>
    <dgm:cxn modelId="{2470C98E-59BC-8B44-849C-A828CC5DDE69}" type="presOf" srcId="{BDC58F64-5E6C-954B-969C-373B3C24ED07}" destId="{FFFA4591-D19D-3E40-B8EC-9A06BA530B57}" srcOrd="0" destOrd="0" presId="urn:microsoft.com/office/officeart/2005/8/layout/orgChart1"/>
    <dgm:cxn modelId="{25002896-22B9-2348-9FB8-043D27713D06}" type="presOf" srcId="{19EFE401-F200-0545-9284-CB2E38CB6C97}" destId="{9FDD17BF-6CF4-4044-89DA-5520BA48E59F}" srcOrd="0" destOrd="0" presId="urn:microsoft.com/office/officeart/2005/8/layout/orgChart1"/>
    <dgm:cxn modelId="{6854F299-3044-6645-A6AB-0F35AE47AF71}" srcId="{B6CEC59B-9320-D942-BF65-DFF53E43A385}" destId="{3AD6845B-B3CB-6C45-818A-D93CC37CD45E}" srcOrd="0" destOrd="0" parTransId="{4B45A168-CBE0-BA41-9135-0062034A986D}" sibTransId="{EEC8C21C-63FD-5D42-B991-99D14AF64A17}"/>
    <dgm:cxn modelId="{0CA88B9E-8694-489C-A6E7-A535066F6563}" type="presOf" srcId="{45D9882C-A4A1-48A2-9D1C-DE76DB60795A}" destId="{FAE25CB9-F4BF-4821-BC16-78228ED8AECA}" srcOrd="0" destOrd="0" presId="urn:microsoft.com/office/officeart/2005/8/layout/orgChart1"/>
    <dgm:cxn modelId="{54872CAA-908C-452C-9875-3399F4DDC73B}" type="presOf" srcId="{612E6850-DCF1-4E43-95DF-86FB3B522518}" destId="{AAE682A6-7502-48B8-B77E-816725733D9D}" srcOrd="0" destOrd="0" presId="urn:microsoft.com/office/officeart/2005/8/layout/orgChart1"/>
    <dgm:cxn modelId="{D509B4AA-FEAC-4F2B-9C6D-B3BD06F6DEE2}" type="presOf" srcId="{764E2B26-1996-48F1-AA5F-619F47293CB8}" destId="{D2BBF124-56C3-4DED-9E20-9B6675BCF297}" srcOrd="0" destOrd="0" presId="urn:microsoft.com/office/officeart/2005/8/layout/orgChart1"/>
    <dgm:cxn modelId="{E04A7EB1-6F81-214C-A14F-175BA2725FE9}" type="presOf" srcId="{4E134B31-4177-3149-A0EA-787F119CB4A6}" destId="{861B6887-0293-D347-A18A-1A0E3C99DD98}" srcOrd="0" destOrd="0" presId="urn:microsoft.com/office/officeart/2005/8/layout/orgChart1"/>
    <dgm:cxn modelId="{77F243B4-AAA2-4810-B9C3-45295B3F2544}" type="presOf" srcId="{440EC7AF-7077-4577-AFB6-DE2AEC7CEB5A}" destId="{64403667-11D2-4CA2-A8D9-BFF5B60E6FB8}" srcOrd="0" destOrd="0" presId="urn:microsoft.com/office/officeart/2005/8/layout/orgChart1"/>
    <dgm:cxn modelId="{ABBFDAC5-943A-3947-889C-4E7CFC7D3A7D}" type="presOf" srcId="{16104DF4-04AC-CD42-A27E-5E7180A6D65B}" destId="{0B4CE5C8-D0A6-6B42-9AE3-1292F061DA92}" srcOrd="1" destOrd="0" presId="urn:microsoft.com/office/officeart/2005/8/layout/orgChart1"/>
    <dgm:cxn modelId="{62F1F1C6-6ECF-7B4A-9D4F-D2EC24AE1FE3}" srcId="{3AD6845B-B3CB-6C45-818A-D93CC37CD45E}" destId="{BDC58F64-5E6C-954B-969C-373B3C24ED07}" srcOrd="5" destOrd="0" parTransId="{D15FFCF6-B136-7149-9B19-1CDA2DD8DF8C}" sibTransId="{834A5C95-4F07-154D-9AB5-2074F7CD8863}"/>
    <dgm:cxn modelId="{C83FA3C7-C277-C646-B3F7-AE7592B6E28F}" type="presOf" srcId="{16104DF4-04AC-CD42-A27E-5E7180A6D65B}" destId="{41356C34-0465-8E4A-91EB-039F250CD363}" srcOrd="0" destOrd="0" presId="urn:microsoft.com/office/officeart/2005/8/layout/orgChart1"/>
    <dgm:cxn modelId="{30F164D0-6ABE-6B4C-8CB0-C04F47DC3398}" type="presOf" srcId="{6A47189E-208C-3A43-9E61-A4F276CE88A8}" destId="{5F1621F4-1F34-1D48-826B-4413E3B8D725}" srcOrd="0" destOrd="0" presId="urn:microsoft.com/office/officeart/2005/8/layout/orgChart1"/>
    <dgm:cxn modelId="{A9F771D1-60BF-0246-A730-8B4FF1612D9F}" type="presOf" srcId="{8839B6EC-2E49-6143-B5AC-DCB7AB2069B1}" destId="{01137267-3BCC-BE43-8442-CC5177CDC269}" srcOrd="0" destOrd="0" presId="urn:microsoft.com/office/officeart/2005/8/layout/orgChart1"/>
    <dgm:cxn modelId="{847817D4-31B5-4394-A583-EFA26A0E3A6A}" type="presOf" srcId="{E1C06AD5-A56A-4336-8EBA-EF93C58FD35F}" destId="{F2024BF2-76AD-41A1-BE0B-0F85516CF14A}" srcOrd="1" destOrd="0" presId="urn:microsoft.com/office/officeart/2005/8/layout/orgChart1"/>
    <dgm:cxn modelId="{ACDAFCD9-7332-4E80-AE81-677F26F9B5E6}" srcId="{3AD6845B-B3CB-6C45-818A-D93CC37CD45E}" destId="{45D9882C-A4A1-48A2-9D1C-DE76DB60795A}" srcOrd="6" destOrd="0" parTransId="{7E7C17F2-6585-4D62-9446-E85D567EA667}" sibTransId="{D22BC83C-106D-4D38-9AF6-0D9FB7D1142B}"/>
    <dgm:cxn modelId="{BD3D7EDC-79C9-A14E-AF28-9DDC81A4B249}" srcId="{3AD6845B-B3CB-6C45-818A-D93CC37CD45E}" destId="{AABB3D2F-FDC6-E249-B69D-21870CA9F6B9}" srcOrd="3" destOrd="0" parTransId="{8839B6EC-2E49-6143-B5AC-DCB7AB2069B1}" sibTransId="{92043AFC-F985-074C-9571-E80BA8F1E5CD}"/>
    <dgm:cxn modelId="{9508A8E3-47A1-5046-A789-9B14C30619A3}" srcId="{3AD6845B-B3CB-6C45-818A-D93CC37CD45E}" destId="{C9E5CA92-9819-9F48-89D2-F75937570212}" srcOrd="8" destOrd="0" parTransId="{17FEDD7E-9A0B-794C-B359-079C90D4B8E0}" sibTransId="{92A31C95-54D6-594F-BAA6-12B702488A6E}"/>
    <dgm:cxn modelId="{BABB24EB-C2A2-453C-87CC-80CCEF92431F}" type="presOf" srcId="{440EC7AF-7077-4577-AFB6-DE2AEC7CEB5A}" destId="{BA8F7477-852F-451A-8D06-F80170012EE3}" srcOrd="1" destOrd="0" presId="urn:microsoft.com/office/officeart/2005/8/layout/orgChart1"/>
    <dgm:cxn modelId="{37CD74EC-85B7-A34E-B3C7-F6E41F2231A4}" type="presOf" srcId="{C9E5CA92-9819-9F48-89D2-F75937570212}" destId="{976FDF85-3BF3-7C4D-B3F9-C78C8ACC51D9}" srcOrd="1" destOrd="0" presId="urn:microsoft.com/office/officeart/2005/8/layout/orgChart1"/>
    <dgm:cxn modelId="{ED253FEF-F519-F34F-96DB-86B4BE54374D}" type="presOf" srcId="{B6CEC59B-9320-D942-BF65-DFF53E43A385}" destId="{FDFEEE43-4DCE-0E4B-B428-A80C8247B93A}" srcOrd="0" destOrd="0" presId="urn:microsoft.com/office/officeart/2005/8/layout/orgChart1"/>
    <dgm:cxn modelId="{08993AF0-8B88-1E42-B65A-9BA1F576D8D7}" type="presOf" srcId="{17FEDD7E-9A0B-794C-B359-079C90D4B8E0}" destId="{0DE2805F-0962-3244-8C9B-075248419DA1}" srcOrd="0" destOrd="0" presId="urn:microsoft.com/office/officeart/2005/8/layout/orgChart1"/>
    <dgm:cxn modelId="{60562CF8-0595-4CD3-8389-74783B9A8840}" type="presOf" srcId="{448EB9AC-9EFB-44BE-90FA-81F6BBCC887F}" destId="{02E40420-4885-4A15-97FC-42415F52F768}" srcOrd="0" destOrd="0" presId="urn:microsoft.com/office/officeart/2005/8/layout/orgChart1"/>
    <dgm:cxn modelId="{51B5EC57-727B-A245-BE4A-D61D4BA937E5}" type="presParOf" srcId="{FDFEEE43-4DCE-0E4B-B428-A80C8247B93A}" destId="{F42B850F-2D16-0446-81A9-5AC0CAED43E0}" srcOrd="0" destOrd="0" presId="urn:microsoft.com/office/officeart/2005/8/layout/orgChart1"/>
    <dgm:cxn modelId="{535A388D-69E6-8145-AC75-63DCB5F1768C}" type="presParOf" srcId="{F42B850F-2D16-0446-81A9-5AC0CAED43E0}" destId="{B59E0E0F-A1E2-814A-9C88-21213FE62498}" srcOrd="0" destOrd="0" presId="urn:microsoft.com/office/officeart/2005/8/layout/orgChart1"/>
    <dgm:cxn modelId="{F7C4E21B-3990-2F47-97DE-D0113FD09F7D}" type="presParOf" srcId="{B59E0E0F-A1E2-814A-9C88-21213FE62498}" destId="{B83110DE-FE08-9F41-8D16-F3F11C130C01}" srcOrd="0" destOrd="0" presId="urn:microsoft.com/office/officeart/2005/8/layout/orgChart1"/>
    <dgm:cxn modelId="{52A451C2-C9EC-4D47-B7DD-1DE22AEE252D}" type="presParOf" srcId="{B59E0E0F-A1E2-814A-9C88-21213FE62498}" destId="{C6CA3EE4-8DBF-884F-9C25-7FA582728B1A}" srcOrd="1" destOrd="0" presId="urn:microsoft.com/office/officeart/2005/8/layout/orgChart1"/>
    <dgm:cxn modelId="{798A6572-B635-EB4F-B43F-D6A7955429D6}" type="presParOf" srcId="{F42B850F-2D16-0446-81A9-5AC0CAED43E0}" destId="{849DA5BB-7E76-0342-BD11-40E5E1CEBE9A}" srcOrd="1" destOrd="0" presId="urn:microsoft.com/office/officeart/2005/8/layout/orgChart1"/>
    <dgm:cxn modelId="{FC235E34-8832-CC4A-AB7E-2567DEF05223}" type="presParOf" srcId="{849DA5BB-7E76-0342-BD11-40E5E1CEBE9A}" destId="{31272B66-8B62-7B45-91D7-896EEC6A4F19}" srcOrd="0" destOrd="0" presId="urn:microsoft.com/office/officeart/2005/8/layout/orgChart1"/>
    <dgm:cxn modelId="{3AA01A4B-5EA9-B84C-ADE6-F4199949D9C8}" type="presParOf" srcId="{849DA5BB-7E76-0342-BD11-40E5E1CEBE9A}" destId="{B69C0B11-E9A8-4D41-B648-CA02D2556169}" srcOrd="1" destOrd="0" presId="urn:microsoft.com/office/officeart/2005/8/layout/orgChart1"/>
    <dgm:cxn modelId="{AC4867CB-45E5-3A47-8CED-6880B5C8AB74}" type="presParOf" srcId="{B69C0B11-E9A8-4D41-B648-CA02D2556169}" destId="{36FB6FD9-4A98-8A42-9388-1B7694AFCB3C}" srcOrd="0" destOrd="0" presId="urn:microsoft.com/office/officeart/2005/8/layout/orgChart1"/>
    <dgm:cxn modelId="{E7EB6F0D-5830-0046-8261-2E4E90BA657C}" type="presParOf" srcId="{36FB6FD9-4A98-8A42-9388-1B7694AFCB3C}" destId="{41356C34-0465-8E4A-91EB-039F250CD363}" srcOrd="0" destOrd="0" presId="urn:microsoft.com/office/officeart/2005/8/layout/orgChart1"/>
    <dgm:cxn modelId="{824363FC-4362-8D46-AA2E-B4C2803C14B4}" type="presParOf" srcId="{36FB6FD9-4A98-8A42-9388-1B7694AFCB3C}" destId="{0B4CE5C8-D0A6-6B42-9AE3-1292F061DA92}" srcOrd="1" destOrd="0" presId="urn:microsoft.com/office/officeart/2005/8/layout/orgChart1"/>
    <dgm:cxn modelId="{C79B71A6-F1A6-9C44-895D-A39B7A7E3FEB}" type="presParOf" srcId="{B69C0B11-E9A8-4D41-B648-CA02D2556169}" destId="{6347CFFD-67C2-7849-9E7A-58485872B335}" srcOrd="1" destOrd="0" presId="urn:microsoft.com/office/officeart/2005/8/layout/orgChart1"/>
    <dgm:cxn modelId="{51DE4882-3EE7-694B-A9CC-4BF24785C8C8}" type="presParOf" srcId="{B69C0B11-E9A8-4D41-B648-CA02D2556169}" destId="{C6C84185-172F-DF40-BDDC-CBA6ECC35EA1}" srcOrd="2" destOrd="0" presId="urn:microsoft.com/office/officeart/2005/8/layout/orgChart1"/>
    <dgm:cxn modelId="{2AD2AD46-5278-8345-80C0-AF16E9B2FE67}" type="presParOf" srcId="{849DA5BB-7E76-0342-BD11-40E5E1CEBE9A}" destId="{9FDD17BF-6CF4-4044-89DA-5520BA48E59F}" srcOrd="2" destOrd="0" presId="urn:microsoft.com/office/officeart/2005/8/layout/orgChart1"/>
    <dgm:cxn modelId="{35030F51-AE00-A54E-A471-F7477DCA83F6}" type="presParOf" srcId="{849DA5BB-7E76-0342-BD11-40E5E1CEBE9A}" destId="{85530BE1-79AC-A144-B8F1-370F7BBE4030}" srcOrd="3" destOrd="0" presId="urn:microsoft.com/office/officeart/2005/8/layout/orgChart1"/>
    <dgm:cxn modelId="{FABB8B49-51F3-E54B-AA5B-733CBB003BAA}" type="presParOf" srcId="{85530BE1-79AC-A144-B8F1-370F7BBE4030}" destId="{4F01A5FC-828D-AE48-A4D5-48445A47DB9E}" srcOrd="0" destOrd="0" presId="urn:microsoft.com/office/officeart/2005/8/layout/orgChart1"/>
    <dgm:cxn modelId="{E5C58057-9A96-9848-B617-DCDC2516C049}" type="presParOf" srcId="{4F01A5FC-828D-AE48-A4D5-48445A47DB9E}" destId="{861B6887-0293-D347-A18A-1A0E3C99DD98}" srcOrd="0" destOrd="0" presId="urn:microsoft.com/office/officeart/2005/8/layout/orgChart1"/>
    <dgm:cxn modelId="{1A6B8940-CCD3-2142-9EE5-1A8EAE1C59D3}" type="presParOf" srcId="{4F01A5FC-828D-AE48-A4D5-48445A47DB9E}" destId="{0E12901F-1A2E-DB43-BEE0-09BD81C7BED0}" srcOrd="1" destOrd="0" presId="urn:microsoft.com/office/officeart/2005/8/layout/orgChart1"/>
    <dgm:cxn modelId="{0A429851-AC75-1644-87F5-7242DE128830}" type="presParOf" srcId="{85530BE1-79AC-A144-B8F1-370F7BBE4030}" destId="{C383CD3C-0306-E940-8E02-3342C260ECA8}" srcOrd="1" destOrd="0" presId="urn:microsoft.com/office/officeart/2005/8/layout/orgChart1"/>
    <dgm:cxn modelId="{22E913E8-4DF6-A941-83FF-CB5A1B16C840}" type="presParOf" srcId="{85530BE1-79AC-A144-B8F1-370F7BBE4030}" destId="{17B214C3-3055-AC4C-BFED-69360C551923}" srcOrd="2" destOrd="0" presId="urn:microsoft.com/office/officeart/2005/8/layout/orgChart1"/>
    <dgm:cxn modelId="{A21D5B92-4EE5-FB42-B94A-D73243E646F7}" type="presParOf" srcId="{849DA5BB-7E76-0342-BD11-40E5E1CEBE9A}" destId="{01137267-3BCC-BE43-8442-CC5177CDC269}" srcOrd="4" destOrd="0" presId="urn:microsoft.com/office/officeart/2005/8/layout/orgChart1"/>
    <dgm:cxn modelId="{00B571B3-81F1-C94B-9C97-41BB16870F0E}" type="presParOf" srcId="{849DA5BB-7E76-0342-BD11-40E5E1CEBE9A}" destId="{7CA607C2-28CA-2F4E-9302-CF7C0CD2384D}" srcOrd="5" destOrd="0" presId="urn:microsoft.com/office/officeart/2005/8/layout/orgChart1"/>
    <dgm:cxn modelId="{0B5A0178-3A8C-7A45-BCBC-8B2A587E0E4B}" type="presParOf" srcId="{7CA607C2-28CA-2F4E-9302-CF7C0CD2384D}" destId="{3B5A758A-F950-6746-B562-8E1015F287F5}" srcOrd="0" destOrd="0" presId="urn:microsoft.com/office/officeart/2005/8/layout/orgChart1"/>
    <dgm:cxn modelId="{B52EDB96-C0C4-6A45-9001-F0BBFA4D6A4A}" type="presParOf" srcId="{3B5A758A-F950-6746-B562-8E1015F287F5}" destId="{B70D04A0-BF37-9847-A826-F22210929FA5}" srcOrd="0" destOrd="0" presId="urn:microsoft.com/office/officeart/2005/8/layout/orgChart1"/>
    <dgm:cxn modelId="{142A2CE6-3DA5-E84A-A320-AE73FA545A68}" type="presParOf" srcId="{3B5A758A-F950-6746-B562-8E1015F287F5}" destId="{54185119-ECD6-AF4E-B252-8FCCEC7017FD}" srcOrd="1" destOrd="0" presId="urn:microsoft.com/office/officeart/2005/8/layout/orgChart1"/>
    <dgm:cxn modelId="{B63BF099-2029-3841-AE91-6E17A254EEA0}" type="presParOf" srcId="{7CA607C2-28CA-2F4E-9302-CF7C0CD2384D}" destId="{2351F6A4-56D7-3645-B841-934251DC2C7A}" srcOrd="1" destOrd="0" presId="urn:microsoft.com/office/officeart/2005/8/layout/orgChart1"/>
    <dgm:cxn modelId="{9BC5ED5B-EC3C-6349-ACEC-6E3F5BD28ADE}" type="presParOf" srcId="{7CA607C2-28CA-2F4E-9302-CF7C0CD2384D}" destId="{425B40BF-DEC7-614D-A405-E17F1BA2C88B}" srcOrd="2" destOrd="0" presId="urn:microsoft.com/office/officeart/2005/8/layout/orgChart1"/>
    <dgm:cxn modelId="{4F991BA1-D19F-4411-950F-72CC1A682246}" type="presParOf" srcId="{849DA5BB-7E76-0342-BD11-40E5E1CEBE9A}" destId="{FEC5D5DF-B840-483A-B82F-0BBDB3434602}" srcOrd="6" destOrd="0" presId="urn:microsoft.com/office/officeart/2005/8/layout/orgChart1"/>
    <dgm:cxn modelId="{0D506EC0-7B37-4658-A9D3-D8DFE63DEEBC}" type="presParOf" srcId="{849DA5BB-7E76-0342-BD11-40E5E1CEBE9A}" destId="{99D5334C-BB71-47A2-B1BB-8FC36EA40C28}" srcOrd="7" destOrd="0" presId="urn:microsoft.com/office/officeart/2005/8/layout/orgChart1"/>
    <dgm:cxn modelId="{95DEEDFA-202D-44FD-AB3C-B8FA386B38B7}" type="presParOf" srcId="{99D5334C-BB71-47A2-B1BB-8FC36EA40C28}" destId="{F364F9C0-349C-4CEE-82B8-2CECD354C28B}" srcOrd="0" destOrd="0" presId="urn:microsoft.com/office/officeart/2005/8/layout/orgChart1"/>
    <dgm:cxn modelId="{DC9BC508-69EF-4355-97D6-86268869B8CD}" type="presParOf" srcId="{F364F9C0-349C-4CEE-82B8-2CECD354C28B}" destId="{64403667-11D2-4CA2-A8D9-BFF5B60E6FB8}" srcOrd="0" destOrd="0" presId="urn:microsoft.com/office/officeart/2005/8/layout/orgChart1"/>
    <dgm:cxn modelId="{7C59185A-FE59-4A0B-B797-6AA8B2EC8210}" type="presParOf" srcId="{F364F9C0-349C-4CEE-82B8-2CECD354C28B}" destId="{BA8F7477-852F-451A-8D06-F80170012EE3}" srcOrd="1" destOrd="0" presId="urn:microsoft.com/office/officeart/2005/8/layout/orgChart1"/>
    <dgm:cxn modelId="{A0FD3978-EC20-4241-8B9A-CDD8C3920FDA}" type="presParOf" srcId="{99D5334C-BB71-47A2-B1BB-8FC36EA40C28}" destId="{E6F114D0-F711-491A-A195-454F81EF27F9}" srcOrd="1" destOrd="0" presId="urn:microsoft.com/office/officeart/2005/8/layout/orgChart1"/>
    <dgm:cxn modelId="{CF611938-C1E8-48BC-8A61-C36C4753E36C}" type="presParOf" srcId="{99D5334C-BB71-47A2-B1BB-8FC36EA40C28}" destId="{1407DA97-71C1-4211-A328-B14E78A6C1BD}" srcOrd="2" destOrd="0" presId="urn:microsoft.com/office/officeart/2005/8/layout/orgChart1"/>
    <dgm:cxn modelId="{D30CFC3B-F838-4642-9104-3808F55C1F14}" type="presParOf" srcId="{849DA5BB-7E76-0342-BD11-40E5E1CEBE9A}" destId="{DB4F992D-DBDD-6D49-B23F-76EED60F574F}" srcOrd="8" destOrd="0" presId="urn:microsoft.com/office/officeart/2005/8/layout/orgChart1"/>
    <dgm:cxn modelId="{65572B05-00A3-E345-93D0-E5B9EF0A3FBF}" type="presParOf" srcId="{849DA5BB-7E76-0342-BD11-40E5E1CEBE9A}" destId="{742093B9-F505-8048-8F69-CDC0924B37D6}" srcOrd="9" destOrd="0" presId="urn:microsoft.com/office/officeart/2005/8/layout/orgChart1"/>
    <dgm:cxn modelId="{42C8CD56-43FD-F442-B512-3B1DE9E1387B}" type="presParOf" srcId="{742093B9-F505-8048-8F69-CDC0924B37D6}" destId="{8FCEFD07-F543-3C42-BFB0-E5EF9C403623}" srcOrd="0" destOrd="0" presId="urn:microsoft.com/office/officeart/2005/8/layout/orgChart1"/>
    <dgm:cxn modelId="{D4D767E0-E4F0-484E-BA88-718A267AD1EA}" type="presParOf" srcId="{8FCEFD07-F543-3C42-BFB0-E5EF9C403623}" destId="{FFFA4591-D19D-3E40-B8EC-9A06BA530B57}" srcOrd="0" destOrd="0" presId="urn:microsoft.com/office/officeart/2005/8/layout/orgChart1"/>
    <dgm:cxn modelId="{8B610336-B989-2E45-8298-BDC3E8BAF5F1}" type="presParOf" srcId="{8FCEFD07-F543-3C42-BFB0-E5EF9C403623}" destId="{470B4125-A549-2742-928C-A87BAA44BD6B}" srcOrd="1" destOrd="0" presId="urn:microsoft.com/office/officeart/2005/8/layout/orgChart1"/>
    <dgm:cxn modelId="{3F18E5AA-EA5E-2E48-A77C-A0253A150478}" type="presParOf" srcId="{742093B9-F505-8048-8F69-CDC0924B37D6}" destId="{49F00305-87FB-3549-B00A-9DC757EDB329}" srcOrd="1" destOrd="0" presId="urn:microsoft.com/office/officeart/2005/8/layout/orgChart1"/>
    <dgm:cxn modelId="{68FA8530-BE8B-2647-A794-C4D0BDD0E2BF}" type="presParOf" srcId="{742093B9-F505-8048-8F69-CDC0924B37D6}" destId="{8C44396E-EB0A-FB41-A5E8-994D882C090A}" srcOrd="2" destOrd="0" presId="urn:microsoft.com/office/officeart/2005/8/layout/orgChart1"/>
    <dgm:cxn modelId="{20AD8994-FC68-4820-B509-610DE770EE78}" type="presParOf" srcId="{849DA5BB-7E76-0342-BD11-40E5E1CEBE9A}" destId="{A59E5B62-C196-4431-95D9-17131199CC79}" srcOrd="10" destOrd="0" presId="urn:microsoft.com/office/officeart/2005/8/layout/orgChart1"/>
    <dgm:cxn modelId="{D62DCBA8-B172-45B7-BC37-69D3672D9E68}" type="presParOf" srcId="{849DA5BB-7E76-0342-BD11-40E5E1CEBE9A}" destId="{67B57866-666E-41EA-9C45-4F8D85A6428C}" srcOrd="11" destOrd="0" presId="urn:microsoft.com/office/officeart/2005/8/layout/orgChart1"/>
    <dgm:cxn modelId="{F31EC930-F304-477E-8E9D-9266DD9A1B6D}" type="presParOf" srcId="{67B57866-666E-41EA-9C45-4F8D85A6428C}" destId="{68A625C7-0DF3-4B06-A962-92F736F91AC6}" srcOrd="0" destOrd="0" presId="urn:microsoft.com/office/officeart/2005/8/layout/orgChart1"/>
    <dgm:cxn modelId="{8347CE2E-DE68-45B6-B1F8-05007CE0A6B1}" type="presParOf" srcId="{68A625C7-0DF3-4B06-A962-92F736F91AC6}" destId="{FAE25CB9-F4BF-4821-BC16-78228ED8AECA}" srcOrd="0" destOrd="0" presId="urn:microsoft.com/office/officeart/2005/8/layout/orgChart1"/>
    <dgm:cxn modelId="{DDE0A1DE-B8AC-464F-95BB-3C702B5E2C86}" type="presParOf" srcId="{68A625C7-0DF3-4B06-A962-92F736F91AC6}" destId="{9B5D9363-09EC-40FF-9851-51B1FE6EBBA1}" srcOrd="1" destOrd="0" presId="urn:microsoft.com/office/officeart/2005/8/layout/orgChart1"/>
    <dgm:cxn modelId="{0AE53D1A-E9F9-4461-A450-8D261BE93658}" type="presParOf" srcId="{67B57866-666E-41EA-9C45-4F8D85A6428C}" destId="{388AE364-1CB4-4F0F-B721-93D4D4B44B96}" srcOrd="1" destOrd="0" presId="urn:microsoft.com/office/officeart/2005/8/layout/orgChart1"/>
    <dgm:cxn modelId="{DAE390FE-26C2-46E4-9F31-9F5E01684FD5}" type="presParOf" srcId="{67B57866-666E-41EA-9C45-4F8D85A6428C}" destId="{69800211-BA87-42FB-8F67-6D37C216A61E}" srcOrd="2" destOrd="0" presId="urn:microsoft.com/office/officeart/2005/8/layout/orgChart1"/>
    <dgm:cxn modelId="{0073770E-DC9C-4232-8B4B-551139EDC1F8}" type="presParOf" srcId="{849DA5BB-7E76-0342-BD11-40E5E1CEBE9A}" destId="{D2BBF124-56C3-4DED-9E20-9B6675BCF297}" srcOrd="12" destOrd="0" presId="urn:microsoft.com/office/officeart/2005/8/layout/orgChart1"/>
    <dgm:cxn modelId="{7C78A68F-6E31-470D-8668-9CBBCAC336FF}" type="presParOf" srcId="{849DA5BB-7E76-0342-BD11-40E5E1CEBE9A}" destId="{C6C014BF-6B97-4A77-B667-4A555D697F1C}" srcOrd="13" destOrd="0" presId="urn:microsoft.com/office/officeart/2005/8/layout/orgChart1"/>
    <dgm:cxn modelId="{0B992476-8088-47C5-8D73-3D7E5D297BEA}" type="presParOf" srcId="{C6C014BF-6B97-4A77-B667-4A555D697F1C}" destId="{386128DE-79D6-4540-8268-C7DFBA510B77}" srcOrd="0" destOrd="0" presId="urn:microsoft.com/office/officeart/2005/8/layout/orgChart1"/>
    <dgm:cxn modelId="{B0565F4B-480F-4FDA-8320-0D4A087157EF}" type="presParOf" srcId="{386128DE-79D6-4540-8268-C7DFBA510B77}" destId="{FC948476-73F8-4ED1-AB4B-93355C18B8C8}" srcOrd="0" destOrd="0" presId="urn:microsoft.com/office/officeart/2005/8/layout/orgChart1"/>
    <dgm:cxn modelId="{BBE981C9-1501-4D9D-83B1-CABC5773BD28}" type="presParOf" srcId="{386128DE-79D6-4540-8268-C7DFBA510B77}" destId="{F2024BF2-76AD-41A1-BE0B-0F85516CF14A}" srcOrd="1" destOrd="0" presId="urn:microsoft.com/office/officeart/2005/8/layout/orgChart1"/>
    <dgm:cxn modelId="{FDDC475B-B40D-4422-BDE5-75B445A45057}" type="presParOf" srcId="{C6C014BF-6B97-4A77-B667-4A555D697F1C}" destId="{1AF54AF7-D9D2-4DB9-9C6C-1DF07977F450}" srcOrd="1" destOrd="0" presId="urn:microsoft.com/office/officeart/2005/8/layout/orgChart1"/>
    <dgm:cxn modelId="{54519238-3666-4E39-87A8-E07B3EB78434}" type="presParOf" srcId="{C6C014BF-6B97-4A77-B667-4A555D697F1C}" destId="{19E1190C-CE76-4230-A02F-3772B33714A9}" srcOrd="2" destOrd="0" presId="urn:microsoft.com/office/officeart/2005/8/layout/orgChart1"/>
    <dgm:cxn modelId="{9D8463B8-FA19-1B4D-88A5-5451C25F8B23}" type="presParOf" srcId="{849DA5BB-7E76-0342-BD11-40E5E1CEBE9A}" destId="{0DE2805F-0962-3244-8C9B-075248419DA1}" srcOrd="14" destOrd="0" presId="urn:microsoft.com/office/officeart/2005/8/layout/orgChart1"/>
    <dgm:cxn modelId="{41FBE33B-584B-AE43-865A-693E0314DAC2}" type="presParOf" srcId="{849DA5BB-7E76-0342-BD11-40E5E1CEBE9A}" destId="{E817240B-2AA9-1848-9F43-7B3AA9F263B8}" srcOrd="15" destOrd="0" presId="urn:microsoft.com/office/officeart/2005/8/layout/orgChart1"/>
    <dgm:cxn modelId="{FE70F6FE-8E8F-8B4D-9EE2-78164927B635}" type="presParOf" srcId="{E817240B-2AA9-1848-9F43-7B3AA9F263B8}" destId="{80683266-B45E-DA41-88CF-42BC96A66CA5}" srcOrd="0" destOrd="0" presId="urn:microsoft.com/office/officeart/2005/8/layout/orgChart1"/>
    <dgm:cxn modelId="{E955B6F1-0140-1347-B892-E9FC83241B07}" type="presParOf" srcId="{80683266-B45E-DA41-88CF-42BC96A66CA5}" destId="{F25F7832-03FA-B944-A9C4-4B059EFB46C2}" srcOrd="0" destOrd="0" presId="urn:microsoft.com/office/officeart/2005/8/layout/orgChart1"/>
    <dgm:cxn modelId="{8A21FA34-9680-F140-BE72-B593C3BBED65}" type="presParOf" srcId="{80683266-B45E-DA41-88CF-42BC96A66CA5}" destId="{976FDF85-3BF3-7C4D-B3F9-C78C8ACC51D9}" srcOrd="1" destOrd="0" presId="urn:microsoft.com/office/officeart/2005/8/layout/orgChart1"/>
    <dgm:cxn modelId="{D6386757-EF79-AB4A-B71A-1C9EB7B553BE}" type="presParOf" srcId="{E817240B-2AA9-1848-9F43-7B3AA9F263B8}" destId="{CFE0AAD4-56CE-5F43-BEA3-608BB432E9DA}" srcOrd="1" destOrd="0" presId="urn:microsoft.com/office/officeart/2005/8/layout/orgChart1"/>
    <dgm:cxn modelId="{EDC87A1D-8FA5-0349-A543-E671BC076FF7}" type="presParOf" srcId="{E817240B-2AA9-1848-9F43-7B3AA9F263B8}" destId="{6C2D5CE5-60B0-F04B-B9B6-5F4F11E85114}" srcOrd="2" destOrd="0" presId="urn:microsoft.com/office/officeart/2005/8/layout/orgChart1"/>
    <dgm:cxn modelId="{6F137A32-8BEB-CE49-9C98-EB7BB7C70097}" type="presParOf" srcId="{F42B850F-2D16-0446-81A9-5AC0CAED43E0}" destId="{32F5DF2F-B14C-0844-96B3-F1FD42355725}" srcOrd="2" destOrd="0" presId="urn:microsoft.com/office/officeart/2005/8/layout/orgChart1"/>
    <dgm:cxn modelId="{2CB7A646-51C1-224F-8B50-15DC1E5ACB6C}" type="presParOf" srcId="{32F5DF2F-B14C-0844-96B3-F1FD42355725}" destId="{5F1621F4-1F34-1D48-826B-4413E3B8D725}" srcOrd="0" destOrd="0" presId="urn:microsoft.com/office/officeart/2005/8/layout/orgChart1"/>
    <dgm:cxn modelId="{5FED3A46-99E0-3F4C-851E-22C002A18AF1}" type="presParOf" srcId="{32F5DF2F-B14C-0844-96B3-F1FD42355725}" destId="{5147DDD9-B3F1-0845-8BBE-B22697E960CD}" srcOrd="1" destOrd="0" presId="urn:microsoft.com/office/officeart/2005/8/layout/orgChart1"/>
    <dgm:cxn modelId="{6F4CB458-391B-2B47-8C50-D0EDE6A05772}" type="presParOf" srcId="{5147DDD9-B3F1-0845-8BBE-B22697E960CD}" destId="{A25AECA9-9028-CF4D-A81F-961963A16B0F}" srcOrd="0" destOrd="0" presId="urn:microsoft.com/office/officeart/2005/8/layout/orgChart1"/>
    <dgm:cxn modelId="{2E73863D-A1D0-6D46-9698-16691A88DC39}" type="presParOf" srcId="{A25AECA9-9028-CF4D-A81F-961963A16B0F}" destId="{39F9F50B-1891-8E47-AE2E-1A5F85A11202}" srcOrd="0" destOrd="0" presId="urn:microsoft.com/office/officeart/2005/8/layout/orgChart1"/>
    <dgm:cxn modelId="{2000F542-15AE-1F4B-A145-C1EFC509DC88}" type="presParOf" srcId="{A25AECA9-9028-CF4D-A81F-961963A16B0F}" destId="{9FB68098-6B57-8E43-A6D6-F020FEA93056}" srcOrd="1" destOrd="0" presId="urn:microsoft.com/office/officeart/2005/8/layout/orgChart1"/>
    <dgm:cxn modelId="{7A69279F-E974-DA48-9C5F-79450FFFF8B3}" type="presParOf" srcId="{5147DDD9-B3F1-0845-8BBE-B22697E960CD}" destId="{1C20F7D5-E6C6-AA4E-B584-06D31E83848A}" srcOrd="1" destOrd="0" presId="urn:microsoft.com/office/officeart/2005/8/layout/orgChart1"/>
    <dgm:cxn modelId="{2B89BC89-A692-984B-85CF-15A3512F830E}" type="presParOf" srcId="{5147DDD9-B3F1-0845-8BBE-B22697E960CD}" destId="{8B128877-8EA2-5C4B-A4AA-3BDA42B1284D}" srcOrd="2" destOrd="0" presId="urn:microsoft.com/office/officeart/2005/8/layout/orgChart1"/>
    <dgm:cxn modelId="{2A9A2C3A-26BD-49AB-B537-E78475952620}" type="presParOf" srcId="{8B128877-8EA2-5C4B-A4AA-3BDA42B1284D}" destId="{02E40420-4885-4A15-97FC-42415F52F768}" srcOrd="0" destOrd="0" presId="urn:microsoft.com/office/officeart/2005/8/layout/orgChart1"/>
    <dgm:cxn modelId="{71CC813B-D4B6-4E43-8A75-1452157F684D}" type="presParOf" srcId="{8B128877-8EA2-5C4B-A4AA-3BDA42B1284D}" destId="{0765717C-C6E1-4470-912D-4D766170CB70}" srcOrd="1" destOrd="0" presId="urn:microsoft.com/office/officeart/2005/8/layout/orgChart1"/>
    <dgm:cxn modelId="{76EF42DE-4B75-4D5A-8AB7-35481F8DC54F}" type="presParOf" srcId="{0765717C-C6E1-4470-912D-4D766170CB70}" destId="{B59D858B-DBEB-4B64-8EA1-7E4072FBE0D1}" srcOrd="0" destOrd="0" presId="urn:microsoft.com/office/officeart/2005/8/layout/orgChart1"/>
    <dgm:cxn modelId="{30ABDA3A-03D6-416E-AC6E-B98BD032922A}" type="presParOf" srcId="{B59D858B-DBEB-4B64-8EA1-7E4072FBE0D1}" destId="{AAE682A6-7502-48B8-B77E-816725733D9D}" srcOrd="0" destOrd="0" presId="urn:microsoft.com/office/officeart/2005/8/layout/orgChart1"/>
    <dgm:cxn modelId="{E04A4B20-7B52-403D-A4EB-C6278403DF5A}" type="presParOf" srcId="{B59D858B-DBEB-4B64-8EA1-7E4072FBE0D1}" destId="{B97D3251-3D3B-41FF-B004-BEB0169B8A70}" srcOrd="1" destOrd="0" presId="urn:microsoft.com/office/officeart/2005/8/layout/orgChart1"/>
    <dgm:cxn modelId="{39D538FC-01F7-49D7-9E5E-722772BA019D}" type="presParOf" srcId="{0765717C-C6E1-4470-912D-4D766170CB70}" destId="{709A5317-FE2A-4487-941B-CF90622DEFFE}" srcOrd="1" destOrd="0" presId="urn:microsoft.com/office/officeart/2005/8/layout/orgChart1"/>
    <dgm:cxn modelId="{2BA257AA-2ACA-4FF0-BDC2-ECB919276D4B}" type="presParOf" srcId="{0765717C-C6E1-4470-912D-4D766170CB70}" destId="{E69925C6-A2E3-42F1-9422-F472D2F93664}" srcOrd="2" destOrd="0" presId="urn:microsoft.com/office/officeart/2005/8/layout/orgChart1"/>
  </dgm:cxnLst>
  <dgm:bg>
    <a:effectLst>
      <a:outerShdw blurRad="50800" dist="50800" dir="5400000" algn="ctr" rotWithShape="0">
        <a:srgbClr val="000000">
          <a:alpha val="67000"/>
        </a:srgb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40420-4885-4A15-97FC-42415F52F768}">
      <dsp:nvSpPr>
        <dsp:cNvPr id="0" name=""/>
        <dsp:cNvSpPr/>
      </dsp:nvSpPr>
      <dsp:spPr>
        <a:xfrm>
          <a:off x="2512054" y="2492058"/>
          <a:ext cx="1850989" cy="414090"/>
        </a:xfrm>
        <a:custGeom>
          <a:avLst/>
          <a:gdLst/>
          <a:ahLst/>
          <a:cxnLst/>
          <a:rect l="0" t="0" r="0" b="0"/>
          <a:pathLst>
            <a:path>
              <a:moveTo>
                <a:pt x="1850989" y="0"/>
              </a:moveTo>
              <a:lnTo>
                <a:pt x="1850989" y="414090"/>
              </a:lnTo>
              <a:lnTo>
                <a:pt x="0" y="414090"/>
              </a:lnTo>
            </a:path>
          </a:pathLst>
        </a:custGeom>
        <a:noFill/>
        <a:ln w="9525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621F4-1F34-1D48-826B-4413E3B8D725}">
      <dsp:nvSpPr>
        <dsp:cNvPr id="0" name=""/>
        <dsp:cNvSpPr/>
      </dsp:nvSpPr>
      <dsp:spPr>
        <a:xfrm>
          <a:off x="2760575" y="1380557"/>
          <a:ext cx="1417190" cy="620217"/>
        </a:xfrm>
        <a:custGeom>
          <a:avLst/>
          <a:gdLst/>
          <a:ahLst/>
          <a:cxnLst/>
          <a:rect l="0" t="0" r="0" b="0"/>
          <a:pathLst>
            <a:path>
              <a:moveTo>
                <a:pt x="1417190" y="0"/>
              </a:moveTo>
              <a:lnTo>
                <a:pt x="0" y="620217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2805F-0962-3244-8C9B-075248419DA1}">
      <dsp:nvSpPr>
        <dsp:cNvPr id="0" name=""/>
        <dsp:cNvSpPr/>
      </dsp:nvSpPr>
      <dsp:spPr>
        <a:xfrm>
          <a:off x="4177766" y="1380557"/>
          <a:ext cx="3922977" cy="204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103"/>
              </a:lnTo>
              <a:lnTo>
                <a:pt x="3922977" y="1957103"/>
              </a:lnTo>
              <a:lnTo>
                <a:pt x="3922977" y="2042086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BF124-56C3-4DED-9E20-9B6675BCF297}">
      <dsp:nvSpPr>
        <dsp:cNvPr id="0" name=""/>
        <dsp:cNvSpPr/>
      </dsp:nvSpPr>
      <dsp:spPr>
        <a:xfrm>
          <a:off x="4177766" y="1380557"/>
          <a:ext cx="2847683" cy="2040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092"/>
              </a:lnTo>
              <a:lnTo>
                <a:pt x="2847683" y="1955092"/>
              </a:lnTo>
              <a:lnTo>
                <a:pt x="2847683" y="2040075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E5B62-C196-4431-95D9-17131199CC79}">
      <dsp:nvSpPr>
        <dsp:cNvPr id="0" name=""/>
        <dsp:cNvSpPr/>
      </dsp:nvSpPr>
      <dsp:spPr>
        <a:xfrm>
          <a:off x="4177766" y="1380557"/>
          <a:ext cx="1705446" cy="2043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184"/>
              </a:lnTo>
              <a:lnTo>
                <a:pt x="1705446" y="1958184"/>
              </a:lnTo>
              <a:lnTo>
                <a:pt x="1705446" y="2043166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F992D-DBDD-6D49-B23F-76EED60F574F}">
      <dsp:nvSpPr>
        <dsp:cNvPr id="0" name=""/>
        <dsp:cNvSpPr/>
      </dsp:nvSpPr>
      <dsp:spPr>
        <a:xfrm>
          <a:off x="3677997" y="1380557"/>
          <a:ext cx="499769" cy="2050200"/>
        </a:xfrm>
        <a:custGeom>
          <a:avLst/>
          <a:gdLst/>
          <a:ahLst/>
          <a:cxnLst/>
          <a:rect l="0" t="0" r="0" b="0"/>
          <a:pathLst>
            <a:path>
              <a:moveTo>
                <a:pt x="499769" y="0"/>
              </a:moveTo>
              <a:lnTo>
                <a:pt x="499769" y="1965217"/>
              </a:lnTo>
              <a:lnTo>
                <a:pt x="0" y="1965217"/>
              </a:lnTo>
              <a:lnTo>
                <a:pt x="0" y="2050200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5D5DF-B840-483A-B82F-0BBDB3434602}">
      <dsp:nvSpPr>
        <dsp:cNvPr id="0" name=""/>
        <dsp:cNvSpPr/>
      </dsp:nvSpPr>
      <dsp:spPr>
        <a:xfrm>
          <a:off x="4177766" y="1380557"/>
          <a:ext cx="531852" cy="207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666"/>
              </a:lnTo>
              <a:lnTo>
                <a:pt x="531852" y="1985666"/>
              </a:lnTo>
              <a:lnTo>
                <a:pt x="531852" y="2070648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37267-3BCC-BE43-8442-CC5177CDC269}">
      <dsp:nvSpPr>
        <dsp:cNvPr id="0" name=""/>
        <dsp:cNvSpPr/>
      </dsp:nvSpPr>
      <dsp:spPr>
        <a:xfrm>
          <a:off x="2542328" y="1380557"/>
          <a:ext cx="1635437" cy="2044093"/>
        </a:xfrm>
        <a:custGeom>
          <a:avLst/>
          <a:gdLst/>
          <a:ahLst/>
          <a:cxnLst/>
          <a:rect l="0" t="0" r="0" b="0"/>
          <a:pathLst>
            <a:path>
              <a:moveTo>
                <a:pt x="1635437" y="0"/>
              </a:moveTo>
              <a:lnTo>
                <a:pt x="1635437" y="1959111"/>
              </a:lnTo>
              <a:lnTo>
                <a:pt x="0" y="1959111"/>
              </a:lnTo>
              <a:lnTo>
                <a:pt x="0" y="2044093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D17BF-6CF4-4044-89DA-5520BA48E59F}">
      <dsp:nvSpPr>
        <dsp:cNvPr id="0" name=""/>
        <dsp:cNvSpPr/>
      </dsp:nvSpPr>
      <dsp:spPr>
        <a:xfrm>
          <a:off x="1438953" y="1380557"/>
          <a:ext cx="2738812" cy="2008514"/>
        </a:xfrm>
        <a:custGeom>
          <a:avLst/>
          <a:gdLst/>
          <a:ahLst/>
          <a:cxnLst/>
          <a:rect l="0" t="0" r="0" b="0"/>
          <a:pathLst>
            <a:path>
              <a:moveTo>
                <a:pt x="2738812" y="0"/>
              </a:moveTo>
              <a:lnTo>
                <a:pt x="2738812" y="1923531"/>
              </a:lnTo>
              <a:lnTo>
                <a:pt x="0" y="1923531"/>
              </a:lnTo>
              <a:lnTo>
                <a:pt x="0" y="2008514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72B66-8B62-7B45-91D7-896EEC6A4F19}">
      <dsp:nvSpPr>
        <dsp:cNvPr id="0" name=""/>
        <dsp:cNvSpPr/>
      </dsp:nvSpPr>
      <dsp:spPr>
        <a:xfrm>
          <a:off x="442276" y="1380557"/>
          <a:ext cx="3735490" cy="2040957"/>
        </a:xfrm>
        <a:custGeom>
          <a:avLst/>
          <a:gdLst/>
          <a:ahLst/>
          <a:cxnLst/>
          <a:rect l="0" t="0" r="0" b="0"/>
          <a:pathLst>
            <a:path>
              <a:moveTo>
                <a:pt x="3735490" y="0"/>
              </a:moveTo>
              <a:lnTo>
                <a:pt x="3735490" y="1955974"/>
              </a:lnTo>
              <a:lnTo>
                <a:pt x="0" y="1955974"/>
              </a:lnTo>
              <a:lnTo>
                <a:pt x="0" y="2040957"/>
              </a:lnTo>
            </a:path>
          </a:pathLst>
        </a:custGeom>
        <a:noFill/>
        <a:ln w="9525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110DE-FE08-9F41-8D16-F3F11C130C01}">
      <dsp:nvSpPr>
        <dsp:cNvPr id="0" name=""/>
        <dsp:cNvSpPr/>
      </dsp:nvSpPr>
      <dsp:spPr>
        <a:xfrm>
          <a:off x="2391201" y="427649"/>
          <a:ext cx="3573129" cy="952907"/>
        </a:xfrm>
        <a:prstGeom prst="rect">
          <a:avLst/>
        </a:prstGeom>
        <a:gradFill flip="none" rotWithShape="1">
          <a:gsLst>
            <a:gs pos="0">
              <a:srgbClr val="70AD47">
                <a:lumMod val="75000"/>
                <a:lumOff val="25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8100000" scaled="1"/>
          <a:tileRect/>
        </a:gradFill>
        <a:ln>
          <a:noFill/>
        </a:ln>
        <a:effectLst>
          <a:outerShdw blurRad="50800" dist="38100" dir="13500000" algn="br" rotWithShape="0">
            <a:prstClr val="black">
              <a:alpha val="85000"/>
            </a:prstClr>
          </a:outerShdw>
        </a:effectLst>
        <a:scene3d>
          <a:camera prst="orthographicFront"/>
          <a:lightRig rig="morning" dir="t"/>
        </a:scene3d>
        <a:sp3d extrusionH="38100" contourW="12700" prstMaterial="dkEdge">
          <a:extrusionClr>
            <a:srgbClr val="4472C4">
              <a:lumMod val="50000"/>
            </a:srgbClr>
          </a:extrusionClr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n>
                <a:noFill/>
              </a:ln>
              <a:solidFill>
                <a:srgbClr val="FFFFFF"/>
              </a:solidFill>
              <a:latin typeface="Arial"/>
              <a:ea typeface="+mn-ea"/>
              <a:cs typeface="+mn-cs"/>
            </a:rPr>
            <a:t>Intergovernmental Committee on Disaster Management (ICDM)</a:t>
          </a: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</a:t>
          </a:r>
          <a:r>
            <a:rPr lang="en-US" sz="1200" b="0" u="sng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Chair</a:t>
          </a: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 - Minister of COGTA): </a:t>
          </a:r>
          <a:r>
            <a:rPr lang="en-US" sz="1200" b="0" u="sng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DMA-Sec 4 (1) – (3</a:t>
          </a: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u="sng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Members</a:t>
          </a: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Cabinet Members, MEC’s of each Province, Members of municipal councils </a:t>
          </a:r>
          <a:endParaRPr lang="en-US" sz="1200" b="0" kern="1200" dirty="0">
            <a:ln>
              <a:noFill/>
            </a:ln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391201" y="427649"/>
        <a:ext cx="3573129" cy="952907"/>
      </dsp:txXfrm>
    </dsp:sp>
    <dsp:sp modelId="{41356C34-0465-8E4A-91EB-039F250CD363}">
      <dsp:nvSpPr>
        <dsp:cNvPr id="0" name=""/>
        <dsp:cNvSpPr/>
      </dsp:nvSpPr>
      <dsp:spPr>
        <a:xfrm>
          <a:off x="17072" y="3421514"/>
          <a:ext cx="850406" cy="865525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1.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Health and Medical 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(Lead: Health) </a:t>
          </a:r>
        </a:p>
      </dsp:txBody>
      <dsp:txXfrm>
        <a:off x="17072" y="3421514"/>
        <a:ext cx="850406" cy="865525"/>
      </dsp:txXfrm>
    </dsp:sp>
    <dsp:sp modelId="{861B6887-0293-D347-A18A-1A0E3C99DD98}">
      <dsp:nvSpPr>
        <dsp:cNvPr id="0" name=""/>
        <dsp:cNvSpPr/>
      </dsp:nvSpPr>
      <dsp:spPr>
        <a:xfrm>
          <a:off x="1023021" y="3389071"/>
          <a:ext cx="831864" cy="878256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2. Humanitarian Relief (Lead:  Social Development)</a:t>
          </a:r>
          <a:endParaRPr lang="en-US" sz="1050" b="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023021" y="3389071"/>
        <a:ext cx="831864" cy="878256"/>
      </dsp:txXfrm>
    </dsp:sp>
    <dsp:sp modelId="{B70D04A0-BF37-9847-A826-F22210929FA5}">
      <dsp:nvSpPr>
        <dsp:cNvPr id="0" name=""/>
        <dsp:cNvSpPr/>
      </dsp:nvSpPr>
      <dsp:spPr>
        <a:xfrm>
          <a:off x="2090788" y="3424651"/>
          <a:ext cx="903079" cy="916547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3.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Integrated Flood Risk &amp; Early Warnings  (DCOG-NDMC)</a:t>
          </a:r>
        </a:p>
      </dsp:txBody>
      <dsp:txXfrm>
        <a:off x="2090788" y="3424651"/>
        <a:ext cx="903079" cy="916547"/>
      </dsp:txXfrm>
    </dsp:sp>
    <dsp:sp modelId="{64403667-11D2-4CA2-A8D9-BFF5B60E6FB8}">
      <dsp:nvSpPr>
        <dsp:cNvPr id="0" name=""/>
        <dsp:cNvSpPr/>
      </dsp:nvSpPr>
      <dsp:spPr>
        <a:xfrm>
          <a:off x="4184811" y="3451206"/>
          <a:ext cx="1049613" cy="812180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5.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Communication &amp; Community mobilization (GCIS)</a:t>
          </a:r>
          <a:endParaRPr lang="en-ZA" sz="1100" b="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184811" y="3451206"/>
        <a:ext cx="1049613" cy="812180"/>
      </dsp:txXfrm>
    </dsp:sp>
    <dsp:sp modelId="{FFFA4591-D19D-3E40-B8EC-9A06BA530B57}">
      <dsp:nvSpPr>
        <dsp:cNvPr id="0" name=""/>
        <dsp:cNvSpPr/>
      </dsp:nvSpPr>
      <dsp:spPr>
        <a:xfrm>
          <a:off x="3255614" y="3430757"/>
          <a:ext cx="844765" cy="869932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4.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Food &amp; Nutrition Security (DALRRD)</a:t>
          </a:r>
        </a:p>
      </dsp:txBody>
      <dsp:txXfrm>
        <a:off x="3255614" y="3430757"/>
        <a:ext cx="844765" cy="869932"/>
      </dsp:txXfrm>
    </dsp:sp>
    <dsp:sp modelId="{FAE25CB9-F4BF-4821-BC16-78228ED8AECA}">
      <dsp:nvSpPr>
        <dsp:cNvPr id="0" name=""/>
        <dsp:cNvSpPr/>
      </dsp:nvSpPr>
      <dsp:spPr>
        <a:xfrm>
          <a:off x="5341446" y="3423724"/>
          <a:ext cx="1083533" cy="826688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6.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Infrastructure interventions: DPWI-MISA</a:t>
          </a:r>
          <a:endParaRPr lang="en-ZA" sz="1100" b="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5341446" y="3423724"/>
        <a:ext cx="1083533" cy="826688"/>
      </dsp:txXfrm>
    </dsp:sp>
    <dsp:sp modelId="{FC948476-73F8-4ED1-AB4B-93355C18B8C8}">
      <dsp:nvSpPr>
        <dsp:cNvPr id="0" name=""/>
        <dsp:cNvSpPr/>
      </dsp:nvSpPr>
      <dsp:spPr>
        <a:xfrm>
          <a:off x="6585701" y="3420632"/>
          <a:ext cx="879494" cy="916543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7.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1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Security and Emergency Search and Rescue (SAPS)</a:t>
          </a:r>
        </a:p>
      </dsp:txBody>
      <dsp:txXfrm>
        <a:off x="6585701" y="3420632"/>
        <a:ext cx="879494" cy="916543"/>
      </dsp:txXfrm>
    </dsp:sp>
    <dsp:sp modelId="{F25F7832-03FA-B944-A9C4-4B059EFB46C2}">
      <dsp:nvSpPr>
        <dsp:cNvPr id="0" name=""/>
        <dsp:cNvSpPr/>
      </dsp:nvSpPr>
      <dsp:spPr>
        <a:xfrm>
          <a:off x="7635161" y="3422643"/>
          <a:ext cx="931164" cy="733620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>
                  <a:alpha val="90000"/>
                </a:srgbClr>
              </a:solidFill>
              <a:latin typeface="Arial"/>
              <a:ea typeface="+mn-ea"/>
              <a:cs typeface="+mn-cs"/>
            </a:rPr>
            <a:t>8. Funding &amp; M&amp;E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>
                  <a:alpha val="90000"/>
                </a:srgbClr>
              </a:solidFill>
              <a:latin typeface="Arial"/>
              <a:ea typeface="+mn-ea"/>
              <a:cs typeface="+mn-cs"/>
            </a:rPr>
            <a:t>(National Treasury</a:t>
          </a:r>
          <a:r>
            <a:rPr lang="en-US" sz="1050" b="0" kern="1200" dirty="0">
              <a:solidFill>
                <a:srgbClr val="FFFFFF">
                  <a:alpha val="90000"/>
                </a:srgbClr>
              </a:solidFill>
              <a:latin typeface="Arial"/>
              <a:ea typeface="+mn-ea"/>
              <a:cs typeface="+mn-cs"/>
            </a:rPr>
            <a:t>)</a:t>
          </a:r>
        </a:p>
      </dsp:txBody>
      <dsp:txXfrm>
        <a:off x="7635161" y="3422643"/>
        <a:ext cx="931164" cy="733620"/>
      </dsp:txXfrm>
    </dsp:sp>
    <dsp:sp modelId="{39F9F50B-1891-8E47-AE2E-1A5F85A11202}">
      <dsp:nvSpPr>
        <dsp:cNvPr id="0" name=""/>
        <dsp:cNvSpPr/>
      </dsp:nvSpPr>
      <dsp:spPr>
        <a:xfrm>
          <a:off x="2760575" y="1509491"/>
          <a:ext cx="3204936" cy="982566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  <a:sp3d contourW="12700" prstMaterial="dkEdge">
          <a:contourClr>
            <a:srgbClr val="70AD47">
              <a:lumMod val="75000"/>
              <a:lumOff val="25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National Disaster Management Advisory Forum (NDMAF): DMA-Sec 5 (1)-(4)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(Chair – Head of NDMC) Members: senior reps of national depts, senior reps of prov depts, SALGA reps,  DM Experts,  </a:t>
          </a:r>
        </a:p>
      </dsp:txBody>
      <dsp:txXfrm>
        <a:off x="2760575" y="1509491"/>
        <a:ext cx="3204936" cy="982566"/>
      </dsp:txXfrm>
    </dsp:sp>
    <dsp:sp modelId="{AAE682A6-7502-48B8-B77E-816725733D9D}">
      <dsp:nvSpPr>
        <dsp:cNvPr id="0" name=""/>
        <dsp:cNvSpPr/>
      </dsp:nvSpPr>
      <dsp:spPr>
        <a:xfrm>
          <a:off x="851944" y="2561630"/>
          <a:ext cx="1660110" cy="689037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morning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National Joint Flood Coordination Committee (NJFCC) </a:t>
          </a:r>
          <a:endParaRPr lang="en-ZA" sz="1200" b="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851944" y="2561630"/>
        <a:ext cx="1660110" cy="689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FD5B6-A96F-4833-93A7-2FCC8D732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EAD2C-081F-415B-BE49-32DA8FE6D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92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9B1B-6A5D-41C7-8D00-6E967D07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170B7-1FDB-4520-8D7F-3E0DCD622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53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F9F13F-BBDD-4C13-A1A4-02140F081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4C49E-5730-4B76-A770-47D6F06FD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5311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5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23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24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33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30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77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21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1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71F91-16DB-40B9-BF7F-BDBAF549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6317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93D52-1844-464C-8874-BD541E66C4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310183"/>
            <a:ext cx="10515600" cy="4053799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q"/>
              <a:defRPr sz="2400"/>
            </a:lvl1pPr>
            <a:lvl2pPr marL="514350" indent="-171450">
              <a:buFont typeface="Wingdings" panose="05000000000000000000" pitchFamily="2" charset="2"/>
              <a:buChar char="§"/>
              <a:defRPr sz="2000"/>
            </a:lvl2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24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69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25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2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6A515-1E95-441A-A469-6DE568E62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0BF24-FD9C-4399-BEB3-4680E042A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6440-5D7B-4AD9-A762-4217338D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57B59-1EC8-4D0E-804F-54E67865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AD5E3-7B39-4DBF-8233-B4D0F459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5509" y="6310314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/>
            <a:fld id="{01BA374B-96E1-4B69-AC0E-0EF63C3DFBAB}" type="slidenum">
              <a:rPr lang="en-US" smtClean="0">
                <a:solidFill>
                  <a:prstClr val="black"/>
                </a:solidFill>
              </a:rPr>
              <a:pPr defTabSz="6858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5E09-9F93-4318-BB19-B8BC2265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72C81-D9AA-4E31-B83B-56ECE7C44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68783-258F-400D-B781-E429BA422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396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B3E57-E82C-44C0-A626-65DC40D5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C1B8E-7174-4D60-9600-452FDABB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2B9B7-76B5-4583-BD56-42656DFA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CDE24E-AED2-4805-95B8-6FF986CCD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52D666-D9AA-46E9-9284-B2A6BA3DE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521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724FB-C5FC-4F4F-A678-39444E9E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621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88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E999-6500-4261-BFB7-61A22CAC9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83943-5EEB-4F94-8EEA-331E71A1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B0ECC-1D84-4E56-BD64-A135577DF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35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FD3D-CC66-4AB0-B29F-042E2CC5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B82ED-223E-4C56-9B18-87BA0B180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181F7-6AE1-43BF-BDC6-D91D9F14A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0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F4903-2802-44B3-A366-9D2FA599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4B379-CBAA-4B9F-8D36-1A83BC2E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8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F041E8-8966-486A-93D2-1D48649C61F8}"/>
              </a:ext>
            </a:extLst>
          </p:cNvPr>
          <p:cNvSpPr/>
          <p:nvPr userDrawn="1"/>
        </p:nvSpPr>
        <p:spPr>
          <a:xfrm>
            <a:off x="9125805" y="5938324"/>
            <a:ext cx="2807159" cy="782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050" dirty="0">
              <a:solidFill>
                <a:prstClr val="white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06F2D13-B305-4AF5-83F1-E488A7AA25B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057" y="6024243"/>
            <a:ext cx="715663" cy="7156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16CADF3-918E-4D37-B501-81D644BF982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49" y="5773015"/>
            <a:ext cx="766707" cy="10849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0C17096-5F65-4867-A8BA-1062E09166E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717" y="5978697"/>
            <a:ext cx="1103479" cy="780313"/>
          </a:xfrm>
          <a:prstGeom prst="rect">
            <a:avLst/>
          </a:prstGeom>
        </p:spPr>
      </p:pic>
      <p:pic>
        <p:nvPicPr>
          <p:cNvPr id="17" name="Picture 4" descr="National Development Agency">
            <a:extLst>
              <a:ext uri="{FF2B5EF4-FFF2-40B4-BE49-F238E27FC236}">
                <a16:creationId xmlns:a16="http://schemas.microsoft.com/office/drawing/2014/main" id="{1BD63299-C114-41EA-90AB-3B6DBDC27C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777" y="5897637"/>
            <a:ext cx="548247" cy="8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Department of Social Development Bursaries and Financial ...">
            <a:extLst>
              <a:ext uri="{FF2B5EF4-FFF2-40B4-BE49-F238E27FC236}">
                <a16:creationId xmlns:a16="http://schemas.microsoft.com/office/drawing/2014/main" id="{31E18506-1CA4-484A-B276-165C565942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45" y="5880822"/>
            <a:ext cx="1860707" cy="97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433A343-558B-43F3-A8E6-B41A67E2BFB4}"/>
              </a:ext>
            </a:extLst>
          </p:cNvPr>
          <p:cNvSpPr/>
          <p:nvPr userDrawn="1"/>
        </p:nvSpPr>
        <p:spPr>
          <a:xfrm>
            <a:off x="1" y="-18401"/>
            <a:ext cx="5036024" cy="248589"/>
          </a:xfrm>
          <a:prstGeom prst="rect">
            <a:avLst/>
          </a:prstGeom>
          <a:solidFill>
            <a:srgbClr val="B481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srgbClr val="B48138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DC7550-6701-4A13-8188-F85BF993D9F3}"/>
              </a:ext>
            </a:extLst>
          </p:cNvPr>
          <p:cNvSpPr/>
          <p:nvPr userDrawn="1"/>
        </p:nvSpPr>
        <p:spPr>
          <a:xfrm>
            <a:off x="7191362" y="5541100"/>
            <a:ext cx="4995081" cy="248589"/>
          </a:xfrm>
          <a:prstGeom prst="rect">
            <a:avLst/>
          </a:prstGeom>
          <a:solidFill>
            <a:srgbClr val="BD9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D13727-9870-40C5-BB56-6DE97385B2CE}"/>
              </a:ext>
            </a:extLst>
          </p:cNvPr>
          <p:cNvSpPr txBox="1"/>
          <p:nvPr userDrawn="1"/>
        </p:nvSpPr>
        <p:spPr>
          <a:xfrm>
            <a:off x="3264817" y="5541098"/>
            <a:ext cx="39265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900" b="1" dirty="0">
                <a:solidFill>
                  <a:srgbClr val="BD986E"/>
                </a:solidFill>
              </a:rPr>
              <a:t>BUILDING A CARING SOCIETY TOGETHER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763CCA-8273-4F49-B8AB-BEB034778FB7}"/>
              </a:ext>
            </a:extLst>
          </p:cNvPr>
          <p:cNvSpPr/>
          <p:nvPr userDrawn="1"/>
        </p:nvSpPr>
        <p:spPr>
          <a:xfrm>
            <a:off x="10620652" y="5508857"/>
            <a:ext cx="116730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sz="1050" dirty="0">
                <a:solidFill>
                  <a:prstClr val="white"/>
                </a:solidFill>
              </a:rPr>
              <a:t>www.dsd.gov.za</a:t>
            </a:r>
          </a:p>
        </p:txBody>
      </p:sp>
    </p:spTree>
    <p:extLst>
      <p:ext uri="{BB962C8B-B14F-4D97-AF65-F5344CB8AC3E}">
        <p14:creationId xmlns:p14="http://schemas.microsoft.com/office/powerpoint/2010/main" val="198532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B48138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48138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48138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48138"/>
        </a:buClr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48138"/>
        </a:buClr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668F4F8-8BA3-7B41-BED0-139A6700DA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6EDE458-FE5D-A943-8B68-DF1632607E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9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9854E9-7229-7B01-6341-3866F834C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760" y="2412682"/>
            <a:ext cx="9144000" cy="2853289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THE DSD PORTFOLIO PRESENTATION TO THE ADHOC JOINT COMMITTEE ON FLOOD DISASTER RELIEF AND RECOVERY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11 AUGUST 2022</a:t>
            </a:r>
            <a:br>
              <a:rPr lang="en-US" b="1" dirty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32848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6574"/>
            <a:ext cx="10972800" cy="700722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CHALLENGES &amp; INTERVENSIONS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" y="731520"/>
            <a:ext cx="11913326" cy="508340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sz="620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DC1E604-96DA-6589-F562-1CC2DF540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893277"/>
              </p:ext>
            </p:extLst>
          </p:nvPr>
        </p:nvGraphicFramePr>
        <p:xfrm>
          <a:off x="139337" y="887297"/>
          <a:ext cx="11913326" cy="6499818"/>
        </p:xfrm>
        <a:graphic>
          <a:graphicData uri="http://schemas.openxmlformats.org/drawingml/2006/table">
            <a:tbl>
              <a:tblPr firstRow="1" bandRow="1"/>
              <a:tblGrid>
                <a:gridCol w="640924">
                  <a:extLst>
                    <a:ext uri="{9D8B030D-6E8A-4147-A177-3AD203B41FA5}">
                      <a16:colId xmlns:a16="http://schemas.microsoft.com/office/drawing/2014/main" val="304646519"/>
                    </a:ext>
                  </a:extLst>
                </a:gridCol>
                <a:gridCol w="5336667">
                  <a:extLst>
                    <a:ext uri="{9D8B030D-6E8A-4147-A177-3AD203B41FA5}">
                      <a16:colId xmlns:a16="http://schemas.microsoft.com/office/drawing/2014/main" val="1993313289"/>
                    </a:ext>
                  </a:extLst>
                </a:gridCol>
                <a:gridCol w="5935735">
                  <a:extLst>
                    <a:ext uri="{9D8B030D-6E8A-4147-A177-3AD203B41FA5}">
                      <a16:colId xmlns:a16="http://schemas.microsoft.com/office/drawing/2014/main" val="4172556763"/>
                    </a:ext>
                  </a:extLst>
                </a:gridCol>
              </a:tblGrid>
              <a:tr h="4202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/>
                        <a:t>CHALLENGES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/>
                        <a:t>INTERVENTIONS REQUIRED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71551"/>
                  </a:ext>
                </a:extLst>
              </a:tr>
              <a:tr h="124602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Uncertainty with the length of stay of people at shelters (Exit plan) which affects the limited resources available (funding + social workers having to return to their posts)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Speed up the Integrated approach by relevant Departments including DHS to indicate timelines of closure of shelters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2025"/>
                  </a:ext>
                </a:extLst>
              </a:tr>
              <a:tr h="69370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pace of TRU delivery due to a number of factors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Speed up the Integrated approach and interventions by relevant Departments and Local Government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787294"/>
                  </a:ext>
                </a:extLst>
              </a:tr>
              <a:tr h="8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Change of faces within shelters (identification system)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Deploy a credible system of tracking shelter residents to monitor the inflows into and out of shelters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077839"/>
                  </a:ext>
                </a:extLst>
              </a:tr>
              <a:tr h="9511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Shelters pose a threat for increasing GBV, Teenage pregnancy, rape, transmission of COVID-19 and other social ills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Provide a different approach to placing people in shelters in a much more humane manner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37807"/>
                  </a:ext>
                </a:extLst>
              </a:tr>
              <a:tr h="124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Rebuilding within the context of Socio-Economic Development for Economic wellbeing and sustainability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Preferential targeting and continued support for livelihoods, support for the creation of an abundance of jobs and development of people (skills, entrepreneurship) etc.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98146"/>
                  </a:ext>
                </a:extLst>
              </a:tr>
              <a:tr h="1092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Readiness for Pre and Post Disaster Management and effects of Climate Change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 Coordination internally among all sectors of society and looking at country best practices (PRC etc.)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3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75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F6F79-804B-2E34-4919-C879E4322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8167"/>
            <a:ext cx="10972800" cy="290301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endParaRPr lang="en-US"/>
          </a:p>
          <a:p>
            <a:pPr marL="0" indent="0" algn="ctr">
              <a:buNone/>
            </a:pPr>
            <a:r>
              <a:rPr lang="en-US" sz="6000">
                <a:latin typeface="Arial Black" panose="020B0A04020102020204" pitchFamily="34" charset="0"/>
              </a:rPr>
              <a:t>THANK YOU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5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FAE6-7CBB-ED02-479F-1C6BD78E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CONTEXTUAL BACKGROUND: 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BEDD-39FA-9411-B417-8F480060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83"/>
            <a:ext cx="11099800" cy="40537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Role of the DSD Portfolio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B48138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DSD Role in Coordinating Structures</a:t>
            </a:r>
          </a:p>
          <a:p>
            <a:pPr algn="just"/>
            <a:r>
              <a:rPr lang="en-US" dirty="0"/>
              <a:t>Psychosocial Support Services</a:t>
            </a:r>
          </a:p>
          <a:p>
            <a:pPr lvl="1" algn="just"/>
            <a:r>
              <a:rPr lang="en-US" dirty="0"/>
              <a:t>Impact on Family Units (concern on children) </a:t>
            </a:r>
          </a:p>
          <a:p>
            <a:pPr algn="just"/>
            <a:r>
              <a:rPr lang="en-US" dirty="0"/>
              <a:t>Real Time Monitoring Tool in Partnership with UNICEF deployed during  </a:t>
            </a:r>
          </a:p>
          <a:p>
            <a:pPr marL="0" indent="0" algn="just">
              <a:buNone/>
            </a:pPr>
            <a:r>
              <a:rPr lang="en-US" dirty="0"/>
              <a:t>   May-July to look at the impact on children, youth and Women and       </a:t>
            </a:r>
          </a:p>
          <a:p>
            <a:pPr marL="0" indent="0" algn="just">
              <a:buNone/>
            </a:pPr>
            <a:r>
              <a:rPr lang="en-US" dirty="0"/>
              <a:t>   determining a needs assessment.</a:t>
            </a:r>
          </a:p>
          <a:p>
            <a:pPr marL="803275" indent="0" algn="just"/>
            <a:r>
              <a:rPr lang="en-US" i="1" dirty="0"/>
              <a:t>	Education + Psychosocial Support + Access to Health +  </a:t>
            </a:r>
          </a:p>
          <a:p>
            <a:pPr marL="803275" indent="0" algn="just">
              <a:buNone/>
            </a:pPr>
            <a:r>
              <a:rPr lang="en-US" i="1" dirty="0"/>
              <a:t>      Food Security </a:t>
            </a:r>
          </a:p>
          <a:p>
            <a:pPr algn="just"/>
            <a:r>
              <a:rPr lang="en-US" dirty="0"/>
              <a:t>Services to Shelters (Incl. the provision of food)  </a:t>
            </a:r>
          </a:p>
          <a:p>
            <a:pPr algn="just"/>
            <a:r>
              <a:rPr lang="en-US" dirty="0"/>
              <a:t>Social Relief of Distress interventions through SASSA </a:t>
            </a:r>
          </a:p>
          <a:p>
            <a:pPr algn="just"/>
            <a:r>
              <a:rPr lang="en-US" dirty="0"/>
              <a:t>Challenges and Interventions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42" y="101908"/>
            <a:ext cx="10972800" cy="700722"/>
          </a:xfrm>
        </p:spPr>
        <p:txBody>
          <a:bodyPr>
            <a:normAutofit/>
          </a:bodyPr>
          <a:lstStyle/>
          <a:p>
            <a:r>
              <a:rPr lang="en-ZA" sz="2800" b="1" dirty="0"/>
              <a:t>ROLE OF DSD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" y="731520"/>
            <a:ext cx="11913326" cy="508340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sz="62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7CAC41F-3331-54D2-9813-949E6F976933}"/>
              </a:ext>
            </a:extLst>
          </p:cNvPr>
          <p:cNvSpPr txBox="1">
            <a:spLocks/>
          </p:cNvSpPr>
          <p:nvPr/>
        </p:nvSpPr>
        <p:spPr bwMode="auto">
          <a:xfrm>
            <a:off x="395535" y="866722"/>
            <a:ext cx="11438655" cy="565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9EBA9AA-E04E-625B-CA7E-1F6AD7C9C17B}"/>
              </a:ext>
            </a:extLst>
          </p:cNvPr>
          <p:cNvSpPr txBox="1">
            <a:spLocks/>
          </p:cNvSpPr>
          <p:nvPr/>
        </p:nvSpPr>
        <p:spPr bwMode="auto">
          <a:xfrm>
            <a:off x="1" y="671883"/>
            <a:ext cx="11715750" cy="54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Mandate of the Department of Social Development is to ensure protection against vulnerability by providing a comprehensive social development service and to promote the wellbeing of all peoples.</a:t>
            </a:r>
          </a:p>
          <a:p>
            <a:pPr algn="just"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the responsibility of the department and its portfolio, to ensure that the rights (right to care, dignity, food, social services etc.) of affected individuals are protected, upheld and promoted. </a:t>
            </a:r>
          </a:p>
          <a:p>
            <a:pPr algn="just"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protection of all individuals whether displaced or not, particularly vulnerable groups incl. women, children, older persons and people living with disabilities is paramount and central to our mandate. </a:t>
            </a:r>
          </a:p>
          <a:p>
            <a:pPr algn="just"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Assessment and profiling of affected households in order to determine the immediate needs for communities.</a:t>
            </a:r>
          </a:p>
          <a:p>
            <a:pPr algn="just">
              <a:spcBef>
                <a:spcPct val="0"/>
              </a:spcBef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Within the context of the flood disaster - provision of psychosocial support services to affected families – through case management and debriefing with individuals, family and community members. </a:t>
            </a:r>
          </a:p>
          <a:p>
            <a:pPr lvl="1" algn="just"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Immediate Social Relief (Social Security in the form of grants, Food, Essentials) </a:t>
            </a:r>
          </a:p>
          <a:p>
            <a:pPr lvl="1" algn="just"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Psychosocial Support and Social Facilitation </a:t>
            </a:r>
          </a:p>
          <a:p>
            <a:pPr lvl="1" algn="just"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Care and protection of vulnerable Groups</a:t>
            </a:r>
          </a:p>
          <a:p>
            <a:pPr lvl="1" algn="just"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Shelters </a:t>
            </a:r>
          </a:p>
          <a:p>
            <a:pPr algn="just"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Coordination of immediate social relief including donor support to affected families and communities through the portfolio approach (DSD, SASSA and the NDA).</a:t>
            </a:r>
          </a:p>
          <a:p>
            <a:pPr algn="just"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core of our interventions and have been were the effect has been more severe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KZN and less in EC and NW and other provinces. </a:t>
            </a:r>
          </a:p>
        </p:txBody>
      </p:sp>
    </p:spTree>
    <p:extLst>
      <p:ext uri="{BB962C8B-B14F-4D97-AF65-F5344CB8AC3E}">
        <p14:creationId xmlns:p14="http://schemas.microsoft.com/office/powerpoint/2010/main" val="116652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65239-A727-47B0-BC7A-90C2A121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7" y="245455"/>
            <a:ext cx="3876675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DSD Role in the NJFCC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49232A-D126-4207-B969-108D5EF55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718393"/>
              </p:ext>
            </p:extLst>
          </p:nvPr>
        </p:nvGraphicFramePr>
        <p:xfrm>
          <a:off x="1506485" y="627063"/>
          <a:ext cx="8568976" cy="4623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7E6E8C0-8DB0-4B92-9AD3-05D79B3E4493}"/>
              </a:ext>
            </a:extLst>
          </p:cNvPr>
          <p:cNvSpPr txBox="1"/>
          <p:nvPr/>
        </p:nvSpPr>
        <p:spPr>
          <a:xfrm>
            <a:off x="8153401" y="615053"/>
            <a:ext cx="3619500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Calibri"/>
                <a:sym typeface="Arial"/>
              </a:rPr>
              <a:t>Framework for disaster coordination has outlined key structures for better 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Calibri"/>
                <a:sym typeface="Arial"/>
              </a:rPr>
              <a:t>coordination of disaster based on the policy and legislative framework.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Arial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60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0722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PSYCHO-SOCIAL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" y="731520"/>
            <a:ext cx="11913326" cy="508340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sz="62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7CAC41F-3331-54D2-9813-949E6F976933}"/>
              </a:ext>
            </a:extLst>
          </p:cNvPr>
          <p:cNvSpPr txBox="1">
            <a:spLocks/>
          </p:cNvSpPr>
          <p:nvPr/>
        </p:nvSpPr>
        <p:spPr bwMode="auto">
          <a:xfrm>
            <a:off x="395535" y="866722"/>
            <a:ext cx="11438655" cy="565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9EBA9AA-E04E-625B-CA7E-1F6AD7C9C17B}"/>
              </a:ext>
            </a:extLst>
          </p:cNvPr>
          <p:cNvSpPr txBox="1">
            <a:spLocks/>
          </p:cNvSpPr>
          <p:nvPr/>
        </p:nvSpPr>
        <p:spPr bwMode="auto">
          <a:xfrm>
            <a:off x="357810" y="1124934"/>
            <a:ext cx="11657127" cy="565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Psycho-social support services provided to families comprised of: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debriefing, counselling services including bereavement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counselling and burial support;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Supervision and coaching of social services practitioners on provision of appropriate services to shelters;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Deployment of additional Social Service Practitioners from other regions; 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Interviewing, assessment and facilitation of referrals to various departments and other implementing partners;  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Child care and protection services (temporary safe care of neglected children, response to child abuse cases and rape cases);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Care and support to people with disabilities;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Care and Support to Older Persons; and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Linking individuals with chronic illnesses to health facilities;</a:t>
            </a:r>
          </a:p>
          <a:p>
            <a:pPr algn="just">
              <a:spcBef>
                <a:spcPct val="0"/>
              </a:spcBef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5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r>
              <a:rPr lang="en-ZA" sz="3200" b="1" dirty="0"/>
              <a:t>UPDATE ON SHELTERS (FOCUS ON KZN)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876300"/>
            <a:ext cx="10972800" cy="5581650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GB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TO SHELTERS: </a:t>
            </a:r>
            <a:endParaRPr kumimoji="0" lang="en-GB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NW and EC shelters have been decanted and affected people </a:t>
            </a: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re-integrated back into society.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KZN the focus Districts have been eThekwini,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Ugu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KwaDukuza,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Msunduzi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records of the history of managing shelters.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Recorded 8400 people in shelters in April 2022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Recorded 7919 people in shelters on the 15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May 2022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Recorded 7200 people in shelters on the 30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May 2022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Recorded 6551 people in shelters on the 11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July 2022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Recorded 6011 people in shelters on the 15</a:t>
            </a:r>
            <a:r>
              <a:rPr kumimoji="0" lang="en-GB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July 2022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28% people who have left shelters over the past few months.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is no clarity on when shelters will be closed but the City and Province have projected December 2022.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TRU’s Completed to date and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have been occupied.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pace is affected by land issues which relate to unbuildable sites and other soil related conditions. This requires alternate site and further assessments.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Major risk caused by rising social-ills in shelters (State of Shelters,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rim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 GBVF, Covid-19, rape, teenage pregnancy etc.)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706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0722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UPDATE ON PROGRESS ON KZN SHELTERS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" y="731520"/>
            <a:ext cx="11913326" cy="508340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sz="6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51C317-AFB1-1438-DB7D-186747826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07383"/>
              </p:ext>
            </p:extLst>
          </p:nvPr>
        </p:nvGraphicFramePr>
        <p:xfrm>
          <a:off x="139337" y="1643271"/>
          <a:ext cx="11913326" cy="2968484"/>
        </p:xfrm>
        <a:graphic>
          <a:graphicData uri="http://schemas.openxmlformats.org/drawingml/2006/table">
            <a:tbl>
              <a:tblPr firstRow="1" firstCol="1" bandRow="1"/>
              <a:tblGrid>
                <a:gridCol w="2051484">
                  <a:extLst>
                    <a:ext uri="{9D8B030D-6E8A-4147-A177-3AD203B41FA5}">
                      <a16:colId xmlns:a16="http://schemas.microsoft.com/office/drawing/2014/main" val="4113326156"/>
                    </a:ext>
                  </a:extLst>
                </a:gridCol>
                <a:gridCol w="1499494">
                  <a:extLst>
                    <a:ext uri="{9D8B030D-6E8A-4147-A177-3AD203B41FA5}">
                      <a16:colId xmlns:a16="http://schemas.microsoft.com/office/drawing/2014/main" val="3947635605"/>
                    </a:ext>
                  </a:extLst>
                </a:gridCol>
                <a:gridCol w="1880782">
                  <a:extLst>
                    <a:ext uri="{9D8B030D-6E8A-4147-A177-3AD203B41FA5}">
                      <a16:colId xmlns:a16="http://schemas.microsoft.com/office/drawing/2014/main" val="982548679"/>
                    </a:ext>
                  </a:extLst>
                </a:gridCol>
                <a:gridCol w="1387359">
                  <a:extLst>
                    <a:ext uri="{9D8B030D-6E8A-4147-A177-3AD203B41FA5}">
                      <a16:colId xmlns:a16="http://schemas.microsoft.com/office/drawing/2014/main" val="922354873"/>
                    </a:ext>
                  </a:extLst>
                </a:gridCol>
                <a:gridCol w="1698069">
                  <a:extLst>
                    <a:ext uri="{9D8B030D-6E8A-4147-A177-3AD203B41FA5}">
                      <a16:colId xmlns:a16="http://schemas.microsoft.com/office/drawing/2014/main" val="30261649"/>
                    </a:ext>
                  </a:extLst>
                </a:gridCol>
                <a:gridCol w="1698069">
                  <a:extLst>
                    <a:ext uri="{9D8B030D-6E8A-4147-A177-3AD203B41FA5}">
                      <a16:colId xmlns:a16="http://schemas.microsoft.com/office/drawing/2014/main" val="371894871"/>
                    </a:ext>
                  </a:extLst>
                </a:gridCol>
                <a:gridCol w="1698069">
                  <a:extLst>
                    <a:ext uri="{9D8B030D-6E8A-4147-A177-3AD203B41FA5}">
                      <a16:colId xmlns:a16="http://schemas.microsoft.com/office/drawing/2014/main" val="112667758"/>
                    </a:ext>
                  </a:extLst>
                </a:gridCol>
              </a:tblGrid>
              <a:tr h="71128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Municipality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Original Number of Mass Care Centre/Shelters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Current Mass Care Centre (present)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Centres Linked to Land Parcels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Closed Massed Care Centres/Shelters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Number of Households remaining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Households Decanted/ moved out from shelters to date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902214"/>
                  </a:ext>
                </a:extLst>
              </a:tr>
              <a:tr h="5642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eThekwini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120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80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44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40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ZA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58137"/>
                  </a:ext>
                </a:extLst>
              </a:tr>
              <a:tr h="5642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KwaDukuza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0 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0 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36789"/>
                  </a:ext>
                </a:extLst>
              </a:tr>
              <a:tr h="5642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Ugu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 15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All 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125643"/>
                  </a:ext>
                </a:extLst>
              </a:tr>
              <a:tr h="5642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Msunduzi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>
                          <a:effectLst/>
                        </a:rPr>
                        <a:t>8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</a:rPr>
                        <a:t>0 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F0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14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27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1825-5C71-9F75-1B34-63CF1EFD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SASSA KZN INTERVENTIONS	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26229-87D6-88A2-F989-2E509768E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66018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9520 Social Relief of Distress vouchers (@R1980 pp) distributed to the tune of R16.5m. </a:t>
            </a:r>
          </a:p>
          <a:p>
            <a:r>
              <a:rPr lang="en-US" dirty="0"/>
              <a:t>Provided hot meals to 4045 hot meals.</a:t>
            </a:r>
          </a:p>
          <a:p>
            <a:r>
              <a:rPr lang="en-US" dirty="0"/>
              <a:t>898 blankets and 888 mattresses, 676 dignity packs for people housed in shelters, and serviced about 72 shelters overall to a quantum of about R8,4m.</a:t>
            </a:r>
          </a:p>
          <a:p>
            <a:r>
              <a:rPr lang="en-US" dirty="0"/>
              <a:t>Donors, Provincial and Local Government continue with these services. </a:t>
            </a:r>
          </a:p>
          <a:p>
            <a:r>
              <a:rPr lang="en-US" dirty="0"/>
              <a:t>Burial support provided to families who are not able to </a:t>
            </a:r>
            <a:r>
              <a:rPr lang="en-ZA" dirty="0"/>
              <a:t>325 families with fatalities R1980 x2 </a:t>
            </a:r>
          </a:p>
          <a:p>
            <a:r>
              <a:rPr lang="en-ZA" dirty="0"/>
              <a:t>1231 School uniform provided R3.2m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8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9353-60C6-1D13-296F-5CD12413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DONATIONS COORINDATION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E2834-D939-99AF-1937-6B1EBC522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DSD working with DIRCO and COGTA have been coordinating the donations from Foreign Countries: </a:t>
            </a:r>
          </a:p>
          <a:p>
            <a:pPr lvl="1"/>
            <a:r>
              <a:rPr lang="en-US" dirty="0"/>
              <a:t>Food, clothing, bedding, medical supplies, vanity packs, money, Covid-19 supplies, etc.</a:t>
            </a:r>
          </a:p>
          <a:p>
            <a:pPr lvl="1"/>
            <a:r>
              <a:rPr lang="en-US" dirty="0"/>
              <a:t>Peoples Republic of China, NEPAL, Hungary, Eritrea, Qatar, Flanders, Japan, UAE, Canada, Philippines, eSwatini, Turkey, Mozambique, UN Bodies (UNFPA, UNDP etc.) </a:t>
            </a:r>
          </a:p>
          <a:p>
            <a:pPr lvl="1"/>
            <a:r>
              <a:rPr lang="en-US" b="1" dirty="0"/>
              <a:t>Other donations have been coordinated at a Provincial level.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7152454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08C5C16D5C2498F0FFB9D16070F7B" ma:contentTypeVersion="14" ma:contentTypeDescription="Create a new document." ma:contentTypeScope="" ma:versionID="e709fab60dea740577a29bbff79da015">
  <xsd:schema xmlns:xsd="http://www.w3.org/2001/XMLSchema" xmlns:xs="http://www.w3.org/2001/XMLSchema" xmlns:p="http://schemas.microsoft.com/office/2006/metadata/properties" xmlns:ns3="c2aefdcb-0b56-44f7-8ab7-7ee53c47bd8a" xmlns:ns4="75136b12-9df4-448e-8f63-45d4d9c616a5" targetNamespace="http://schemas.microsoft.com/office/2006/metadata/properties" ma:root="true" ma:fieldsID="fdf4f386ac5ba43ebc1d6e731370e0ff" ns3:_="" ns4:_="">
    <xsd:import namespace="c2aefdcb-0b56-44f7-8ab7-7ee53c47bd8a"/>
    <xsd:import namespace="75136b12-9df4-448e-8f63-45d4d9c616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efdcb-0b56-44f7-8ab7-7ee53c47bd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36b12-9df4-448e-8f63-45d4d9c61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6A491C-92DC-45FD-B227-91D1EAB950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aefdcb-0b56-44f7-8ab7-7ee53c47bd8a"/>
    <ds:schemaRef ds:uri="75136b12-9df4-448e-8f63-45d4d9c61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498107-305A-4D5B-BCDC-3F31C2757E61}">
  <ds:schemaRefs>
    <ds:schemaRef ds:uri="http://purl.org/dc/dcmitype/"/>
    <ds:schemaRef ds:uri="http://purl.org/dc/elements/1.1/"/>
    <ds:schemaRef ds:uri="http://www.w3.org/XML/1998/namespace"/>
    <ds:schemaRef ds:uri="c2aefdcb-0b56-44f7-8ab7-7ee53c47bd8a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75136b12-9df4-448e-8f63-45d4d9c616a5"/>
  </ds:schemaRefs>
</ds:datastoreItem>
</file>

<file path=customXml/itemProps3.xml><?xml version="1.0" encoding="utf-8"?>
<ds:datastoreItem xmlns:ds="http://schemas.openxmlformats.org/officeDocument/2006/customXml" ds:itemID="{0E309E2D-D8B9-4D6D-9310-3FD1C3E99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6742</TotalTime>
  <Words>1326</Words>
  <Application>Microsoft Office PowerPoint</Application>
  <PresentationFormat>Widescreen</PresentationFormat>
  <Paragraphs>158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Custom Design</vt:lpstr>
      <vt:lpstr>1_Office Theme</vt:lpstr>
      <vt:lpstr> THE DSD PORTFOLIO PRESENTATION TO THE ADHOC JOINT COMMITTEE ON FLOOD DISASTER RELIEF AND RECOVERY  11 AUGUST 2022 </vt:lpstr>
      <vt:lpstr>CONTEXTUAL BACKGROUND: </vt:lpstr>
      <vt:lpstr>ROLE OF DSD PORTFOLIO</vt:lpstr>
      <vt:lpstr>DSD Role in the NJFCC</vt:lpstr>
      <vt:lpstr>PSYCHO-SOCIAL SERVICES </vt:lpstr>
      <vt:lpstr>UPDATE ON SHELTERS (FOCUS ON KZN)</vt:lpstr>
      <vt:lpstr>UPDATE ON PROGRESS ON KZN SHELTERS </vt:lpstr>
      <vt:lpstr>SASSA KZN INTERVENTIONS </vt:lpstr>
      <vt:lpstr>DONATIONS COORINDATION</vt:lpstr>
      <vt:lpstr>CHALLENGES &amp; INTERVENSIONS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DG’s Briefing on the Provincial Consultations  Province:   11th JULY  2022 18H00</dc:title>
  <dc:creator>Mpho Mngxitama</dc:creator>
  <cp:lastModifiedBy>Sandile Mlonyeni</cp:lastModifiedBy>
  <cp:revision>131</cp:revision>
  <cp:lastPrinted>2022-08-08T10:42:48Z</cp:lastPrinted>
  <dcterms:created xsi:type="dcterms:W3CDTF">2022-07-13T11:36:42Z</dcterms:created>
  <dcterms:modified xsi:type="dcterms:W3CDTF">2022-08-11T08:15:23Z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0x010100D6808C5C16D5C2498F0FFB9D16070F7B</vt:lpwstr>
  </property>
</Properties>
</file>