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5"/>
  </p:notesMasterIdLst>
  <p:handoutMasterIdLst>
    <p:handoutMasterId r:id="rId36"/>
  </p:handoutMasterIdLst>
  <p:sldIdLst>
    <p:sldId id="257" r:id="rId5"/>
    <p:sldId id="502" r:id="rId6"/>
    <p:sldId id="639" r:id="rId7"/>
    <p:sldId id="600" r:id="rId8"/>
    <p:sldId id="661" r:id="rId9"/>
    <p:sldId id="660" r:id="rId10"/>
    <p:sldId id="643" r:id="rId11"/>
    <p:sldId id="663" r:id="rId12"/>
    <p:sldId id="664" r:id="rId13"/>
    <p:sldId id="656" r:id="rId14"/>
    <p:sldId id="657" r:id="rId15"/>
    <p:sldId id="658" r:id="rId16"/>
    <p:sldId id="645" r:id="rId17"/>
    <p:sldId id="649" r:id="rId18"/>
    <p:sldId id="666" r:id="rId19"/>
    <p:sldId id="665" r:id="rId20"/>
    <p:sldId id="669" r:id="rId21"/>
    <p:sldId id="667" r:id="rId22"/>
    <p:sldId id="662" r:id="rId23"/>
    <p:sldId id="650" r:id="rId24"/>
    <p:sldId id="646" r:id="rId25"/>
    <p:sldId id="648" r:id="rId26"/>
    <p:sldId id="653" r:id="rId27"/>
    <p:sldId id="652" r:id="rId28"/>
    <p:sldId id="673" r:id="rId29"/>
    <p:sldId id="636" r:id="rId30"/>
    <p:sldId id="670" r:id="rId31"/>
    <p:sldId id="674" r:id="rId32"/>
    <p:sldId id="672" r:id="rId33"/>
    <p:sldId id="675"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6723" autoAdjust="0"/>
  </p:normalViewPr>
  <p:slideViewPr>
    <p:cSldViewPr snapToGrid="0" snapToObjects="1">
      <p:cViewPr varScale="1">
        <p:scale>
          <a:sx n="54" d="100"/>
          <a:sy n="54" d="100"/>
        </p:scale>
        <p:origin x="-96" y="-43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6152"/>
    </p:cViewPr>
  </p:sorterViewPr>
  <p:notesViewPr>
    <p:cSldViewPr snapToGrid="0" snapToObjects="1">
      <p:cViewPr varScale="1">
        <p:scale>
          <a:sx n="78" d="100"/>
          <a:sy n="78" d="100"/>
        </p:scale>
        <p:origin x="4074"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00" cy="496888"/>
          </a:xfrm>
          <a:prstGeom prst="rect">
            <a:avLst/>
          </a:prstGeom>
        </p:spPr>
        <p:txBody>
          <a:bodyPr vert="horz" lIns="91399" tIns="45700" rIns="91399" bIns="45700" rtlCol="0"/>
          <a:lstStyle>
            <a:lvl1pPr algn="l">
              <a:defRPr sz="1200"/>
            </a:lvl1pPr>
          </a:lstStyle>
          <a:p>
            <a:endParaRPr lang="en-ZA"/>
          </a:p>
        </p:txBody>
      </p:sp>
      <p:sp>
        <p:nvSpPr>
          <p:cNvPr id="3" name="Date Placeholder 2"/>
          <p:cNvSpPr>
            <a:spLocks noGrp="1"/>
          </p:cNvSpPr>
          <p:nvPr>
            <p:ph type="dt" sz="quarter" idx="1"/>
          </p:nvPr>
        </p:nvSpPr>
        <p:spPr>
          <a:xfrm>
            <a:off x="3849690" y="1"/>
            <a:ext cx="2946400" cy="496888"/>
          </a:xfrm>
          <a:prstGeom prst="rect">
            <a:avLst/>
          </a:prstGeom>
        </p:spPr>
        <p:txBody>
          <a:bodyPr vert="horz" lIns="91399" tIns="45700" rIns="91399" bIns="45700" rtlCol="0"/>
          <a:lstStyle>
            <a:lvl1pPr algn="r">
              <a:defRPr sz="1200"/>
            </a:lvl1pPr>
          </a:lstStyle>
          <a:p>
            <a:fld id="{5835AB27-B43A-436F-B32C-8EB5232E902C}" type="datetimeFigureOut">
              <a:rPr lang="en-ZA" smtClean="0"/>
              <a:pPr/>
              <a:t>2022/07/05</a:t>
            </a:fld>
            <a:endParaRPr lang="en-ZA"/>
          </a:p>
        </p:txBody>
      </p:sp>
      <p:sp>
        <p:nvSpPr>
          <p:cNvPr id="4" name="Footer Placeholder 3"/>
          <p:cNvSpPr>
            <a:spLocks noGrp="1"/>
          </p:cNvSpPr>
          <p:nvPr>
            <p:ph type="ftr" sz="quarter" idx="2"/>
          </p:nvPr>
        </p:nvSpPr>
        <p:spPr>
          <a:xfrm>
            <a:off x="2" y="9429750"/>
            <a:ext cx="2946400" cy="496888"/>
          </a:xfrm>
          <a:prstGeom prst="rect">
            <a:avLst/>
          </a:prstGeom>
        </p:spPr>
        <p:txBody>
          <a:bodyPr vert="horz" lIns="91399" tIns="45700" rIns="91399" bIns="45700" rtlCol="0" anchor="b"/>
          <a:lstStyle>
            <a:lvl1pPr algn="l">
              <a:defRPr sz="1200"/>
            </a:lvl1pPr>
          </a:lstStyle>
          <a:p>
            <a:endParaRPr lang="en-ZA"/>
          </a:p>
        </p:txBody>
      </p:sp>
      <p:sp>
        <p:nvSpPr>
          <p:cNvPr id="5" name="Slide Number Placeholder 4"/>
          <p:cNvSpPr>
            <a:spLocks noGrp="1"/>
          </p:cNvSpPr>
          <p:nvPr>
            <p:ph type="sldNum" sz="quarter" idx="3"/>
          </p:nvPr>
        </p:nvSpPr>
        <p:spPr>
          <a:xfrm>
            <a:off x="3849690" y="9429750"/>
            <a:ext cx="2946400" cy="496888"/>
          </a:xfrm>
          <a:prstGeom prst="rect">
            <a:avLst/>
          </a:prstGeom>
        </p:spPr>
        <p:txBody>
          <a:bodyPr vert="horz" lIns="91399" tIns="45700" rIns="91399" bIns="45700" rtlCol="0" anchor="b"/>
          <a:lstStyle>
            <a:lvl1pPr algn="r">
              <a:defRPr sz="1200"/>
            </a:lvl1pPr>
          </a:lstStyle>
          <a:p>
            <a:fld id="{052965B1-E14E-4CA0-A06C-CC2810ECE4E0}" type="slidenum">
              <a:rPr lang="en-ZA" smtClean="0"/>
              <a:pPr/>
              <a:t>‹#›</a:t>
            </a:fld>
            <a:endParaRPr lang="en-ZA"/>
          </a:p>
        </p:txBody>
      </p:sp>
    </p:spTree>
    <p:extLst>
      <p:ext uri="{BB962C8B-B14F-4D97-AF65-F5344CB8AC3E}">
        <p14:creationId xmlns:p14="http://schemas.microsoft.com/office/powerpoint/2010/main" xmlns="" val="3006202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8056"/>
          </a:xfrm>
          <a:prstGeom prst="rect">
            <a:avLst/>
          </a:prstGeom>
        </p:spPr>
        <p:txBody>
          <a:bodyPr vert="horz" lIns="92067" tIns="46034" rIns="92067" bIns="46034" rtlCol="0"/>
          <a:lstStyle>
            <a:lvl1pPr algn="l">
              <a:defRPr sz="1200"/>
            </a:lvl1pPr>
          </a:lstStyle>
          <a:p>
            <a:endParaRPr lang="en-ZA"/>
          </a:p>
        </p:txBody>
      </p:sp>
      <p:sp>
        <p:nvSpPr>
          <p:cNvPr id="3" name="Date Placeholder 2"/>
          <p:cNvSpPr>
            <a:spLocks noGrp="1"/>
          </p:cNvSpPr>
          <p:nvPr>
            <p:ph type="dt" idx="1"/>
          </p:nvPr>
        </p:nvSpPr>
        <p:spPr>
          <a:xfrm>
            <a:off x="3850443" y="1"/>
            <a:ext cx="2945660" cy="498056"/>
          </a:xfrm>
          <a:prstGeom prst="rect">
            <a:avLst/>
          </a:prstGeom>
        </p:spPr>
        <p:txBody>
          <a:bodyPr vert="horz" lIns="92067" tIns="46034" rIns="92067" bIns="46034" rtlCol="0"/>
          <a:lstStyle>
            <a:lvl1pPr algn="r">
              <a:defRPr sz="1200"/>
            </a:lvl1pPr>
          </a:lstStyle>
          <a:p>
            <a:fld id="{6B0DF992-7430-4D7D-948B-E096F0A24EBA}" type="datetimeFigureOut">
              <a:rPr lang="en-ZA" smtClean="0"/>
              <a:pPr/>
              <a:t>2022/07/05</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067" tIns="46034" rIns="92067" bIns="46034" rtlCol="0" anchor="ctr"/>
          <a:lstStyle/>
          <a:p>
            <a:endParaRPr lang="en-ZA"/>
          </a:p>
        </p:txBody>
      </p:sp>
      <p:sp>
        <p:nvSpPr>
          <p:cNvPr id="5" name="Notes Placeholder 4"/>
          <p:cNvSpPr>
            <a:spLocks noGrp="1"/>
          </p:cNvSpPr>
          <p:nvPr>
            <p:ph type="body" sz="quarter" idx="3"/>
          </p:nvPr>
        </p:nvSpPr>
        <p:spPr>
          <a:xfrm>
            <a:off x="679768" y="4777198"/>
            <a:ext cx="5438140" cy="3908614"/>
          </a:xfrm>
          <a:prstGeom prst="rect">
            <a:avLst/>
          </a:prstGeom>
        </p:spPr>
        <p:txBody>
          <a:bodyPr vert="horz" lIns="92067" tIns="46034" rIns="92067" bIns="460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60" cy="498055"/>
          </a:xfrm>
          <a:prstGeom prst="rect">
            <a:avLst/>
          </a:prstGeom>
        </p:spPr>
        <p:txBody>
          <a:bodyPr vert="horz" lIns="92067" tIns="46034" rIns="92067" bIns="46034"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60" cy="498055"/>
          </a:xfrm>
          <a:prstGeom prst="rect">
            <a:avLst/>
          </a:prstGeom>
        </p:spPr>
        <p:txBody>
          <a:bodyPr vert="horz" lIns="92067" tIns="46034" rIns="92067" bIns="46034" rtlCol="0" anchor="b"/>
          <a:lstStyle>
            <a:lvl1pPr algn="r">
              <a:defRPr sz="1200"/>
            </a:lvl1pPr>
          </a:lstStyle>
          <a:p>
            <a:fld id="{EE254C22-63A5-4D9E-96FA-9A94B837AFAC}" type="slidenum">
              <a:rPr lang="en-ZA" smtClean="0"/>
              <a:pPr/>
              <a:t>‹#›</a:t>
            </a:fld>
            <a:endParaRPr lang="en-ZA"/>
          </a:p>
        </p:txBody>
      </p:sp>
    </p:spTree>
    <p:extLst>
      <p:ext uri="{BB962C8B-B14F-4D97-AF65-F5344CB8AC3E}">
        <p14:creationId xmlns:p14="http://schemas.microsoft.com/office/powerpoint/2010/main" xmlns="" val="107245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a:t>
            </a:fld>
            <a:endParaRPr lang="en-US" dirty="0"/>
          </a:p>
        </p:txBody>
      </p:sp>
    </p:spTree>
    <p:extLst>
      <p:ext uri="{BB962C8B-B14F-4D97-AF65-F5344CB8AC3E}">
        <p14:creationId xmlns:p14="http://schemas.microsoft.com/office/powerpoint/2010/main" xmlns="" val="92004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11</a:t>
            </a:fld>
            <a:endParaRPr lang="en-US" dirty="0"/>
          </a:p>
        </p:txBody>
      </p:sp>
    </p:spTree>
    <p:extLst>
      <p:ext uri="{BB962C8B-B14F-4D97-AF65-F5344CB8AC3E}">
        <p14:creationId xmlns:p14="http://schemas.microsoft.com/office/powerpoint/2010/main" xmlns="" val="241935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12</a:t>
            </a:fld>
            <a:endParaRPr lang="en-US" dirty="0"/>
          </a:p>
        </p:txBody>
      </p:sp>
    </p:spTree>
    <p:extLst>
      <p:ext uri="{BB962C8B-B14F-4D97-AF65-F5344CB8AC3E}">
        <p14:creationId xmlns:p14="http://schemas.microsoft.com/office/powerpoint/2010/main" xmlns="" val="407770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13</a:t>
            </a:fld>
            <a:endParaRPr lang="en-US" dirty="0"/>
          </a:p>
        </p:txBody>
      </p:sp>
    </p:spTree>
    <p:extLst>
      <p:ext uri="{BB962C8B-B14F-4D97-AF65-F5344CB8AC3E}">
        <p14:creationId xmlns:p14="http://schemas.microsoft.com/office/powerpoint/2010/main" xmlns="" val="219508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14</a:t>
            </a:fld>
            <a:endParaRPr lang="en-US" dirty="0"/>
          </a:p>
        </p:txBody>
      </p:sp>
    </p:spTree>
    <p:extLst>
      <p:ext uri="{BB962C8B-B14F-4D97-AF65-F5344CB8AC3E}">
        <p14:creationId xmlns:p14="http://schemas.microsoft.com/office/powerpoint/2010/main" xmlns="" val="556251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15</a:t>
            </a:fld>
            <a:endParaRPr lang="en-US" dirty="0"/>
          </a:p>
        </p:txBody>
      </p:sp>
    </p:spTree>
    <p:extLst>
      <p:ext uri="{BB962C8B-B14F-4D97-AF65-F5344CB8AC3E}">
        <p14:creationId xmlns:p14="http://schemas.microsoft.com/office/powerpoint/2010/main" xmlns="" val="1545567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16</a:t>
            </a:fld>
            <a:endParaRPr lang="en-US" dirty="0"/>
          </a:p>
        </p:txBody>
      </p:sp>
    </p:spTree>
    <p:extLst>
      <p:ext uri="{BB962C8B-B14F-4D97-AF65-F5344CB8AC3E}">
        <p14:creationId xmlns:p14="http://schemas.microsoft.com/office/powerpoint/2010/main" xmlns="" val="114478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17</a:t>
            </a:fld>
            <a:endParaRPr lang="en-US" dirty="0"/>
          </a:p>
        </p:txBody>
      </p:sp>
    </p:spTree>
    <p:extLst>
      <p:ext uri="{BB962C8B-B14F-4D97-AF65-F5344CB8AC3E}">
        <p14:creationId xmlns:p14="http://schemas.microsoft.com/office/powerpoint/2010/main" xmlns="" val="202724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18</a:t>
            </a:fld>
            <a:endParaRPr lang="en-US" dirty="0"/>
          </a:p>
        </p:txBody>
      </p:sp>
    </p:spTree>
    <p:extLst>
      <p:ext uri="{BB962C8B-B14F-4D97-AF65-F5344CB8AC3E}">
        <p14:creationId xmlns:p14="http://schemas.microsoft.com/office/powerpoint/2010/main" xmlns="" val="2764620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19</a:t>
            </a:fld>
            <a:endParaRPr lang="en-US" dirty="0"/>
          </a:p>
        </p:txBody>
      </p:sp>
    </p:spTree>
    <p:extLst>
      <p:ext uri="{BB962C8B-B14F-4D97-AF65-F5344CB8AC3E}">
        <p14:creationId xmlns:p14="http://schemas.microsoft.com/office/powerpoint/2010/main" xmlns="" val="322656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20</a:t>
            </a:fld>
            <a:endParaRPr lang="en-US" dirty="0"/>
          </a:p>
        </p:txBody>
      </p:sp>
    </p:spTree>
    <p:extLst>
      <p:ext uri="{BB962C8B-B14F-4D97-AF65-F5344CB8AC3E}">
        <p14:creationId xmlns:p14="http://schemas.microsoft.com/office/powerpoint/2010/main" xmlns="" val="235865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3</a:t>
            </a:fld>
            <a:endParaRPr lang="en-US" dirty="0"/>
          </a:p>
        </p:txBody>
      </p:sp>
    </p:spTree>
    <p:extLst>
      <p:ext uri="{BB962C8B-B14F-4D97-AF65-F5344CB8AC3E}">
        <p14:creationId xmlns:p14="http://schemas.microsoft.com/office/powerpoint/2010/main" xmlns="" val="3202911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21</a:t>
            </a:fld>
            <a:endParaRPr lang="en-US" dirty="0"/>
          </a:p>
        </p:txBody>
      </p:sp>
    </p:spTree>
    <p:extLst>
      <p:ext uri="{BB962C8B-B14F-4D97-AF65-F5344CB8AC3E}">
        <p14:creationId xmlns:p14="http://schemas.microsoft.com/office/powerpoint/2010/main" xmlns="" val="321569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22</a:t>
            </a:fld>
            <a:endParaRPr lang="en-US" dirty="0"/>
          </a:p>
        </p:txBody>
      </p:sp>
    </p:spTree>
    <p:extLst>
      <p:ext uri="{BB962C8B-B14F-4D97-AF65-F5344CB8AC3E}">
        <p14:creationId xmlns:p14="http://schemas.microsoft.com/office/powerpoint/2010/main" xmlns="" val="1249211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23</a:t>
            </a:fld>
            <a:endParaRPr lang="en-US" dirty="0"/>
          </a:p>
        </p:txBody>
      </p:sp>
    </p:spTree>
    <p:extLst>
      <p:ext uri="{BB962C8B-B14F-4D97-AF65-F5344CB8AC3E}">
        <p14:creationId xmlns:p14="http://schemas.microsoft.com/office/powerpoint/2010/main" xmlns="" val="2455473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24</a:t>
            </a:fld>
            <a:endParaRPr lang="en-US" dirty="0"/>
          </a:p>
        </p:txBody>
      </p:sp>
    </p:spTree>
    <p:extLst>
      <p:ext uri="{BB962C8B-B14F-4D97-AF65-F5344CB8AC3E}">
        <p14:creationId xmlns:p14="http://schemas.microsoft.com/office/powerpoint/2010/main" xmlns="" val="2994173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25</a:t>
            </a:fld>
            <a:endParaRPr lang="en-US" dirty="0"/>
          </a:p>
        </p:txBody>
      </p:sp>
    </p:spTree>
    <p:extLst>
      <p:ext uri="{BB962C8B-B14F-4D97-AF65-F5344CB8AC3E}">
        <p14:creationId xmlns:p14="http://schemas.microsoft.com/office/powerpoint/2010/main" xmlns="" val="107124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26</a:t>
            </a:fld>
            <a:endParaRPr lang="en-US" dirty="0"/>
          </a:p>
        </p:txBody>
      </p:sp>
    </p:spTree>
    <p:extLst>
      <p:ext uri="{BB962C8B-B14F-4D97-AF65-F5344CB8AC3E}">
        <p14:creationId xmlns:p14="http://schemas.microsoft.com/office/powerpoint/2010/main" xmlns="" val="741210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27</a:t>
            </a:fld>
            <a:endParaRPr lang="en-US" dirty="0"/>
          </a:p>
        </p:txBody>
      </p:sp>
    </p:spTree>
    <p:extLst>
      <p:ext uri="{BB962C8B-B14F-4D97-AF65-F5344CB8AC3E}">
        <p14:creationId xmlns:p14="http://schemas.microsoft.com/office/powerpoint/2010/main" xmlns="" val="1302965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29</a:t>
            </a:fld>
            <a:endParaRPr lang="en-US" dirty="0"/>
          </a:p>
        </p:txBody>
      </p:sp>
    </p:spTree>
    <p:extLst>
      <p:ext uri="{BB962C8B-B14F-4D97-AF65-F5344CB8AC3E}">
        <p14:creationId xmlns:p14="http://schemas.microsoft.com/office/powerpoint/2010/main" xmlns="" val="121541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4</a:t>
            </a:fld>
            <a:endParaRPr lang="en-US" dirty="0"/>
          </a:p>
        </p:txBody>
      </p:sp>
    </p:spTree>
    <p:extLst>
      <p:ext uri="{BB962C8B-B14F-4D97-AF65-F5344CB8AC3E}">
        <p14:creationId xmlns:p14="http://schemas.microsoft.com/office/powerpoint/2010/main" xmlns="" val="166064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5</a:t>
            </a:fld>
            <a:endParaRPr lang="en-US" dirty="0"/>
          </a:p>
        </p:txBody>
      </p:sp>
    </p:spTree>
    <p:extLst>
      <p:ext uri="{BB962C8B-B14F-4D97-AF65-F5344CB8AC3E}">
        <p14:creationId xmlns:p14="http://schemas.microsoft.com/office/powerpoint/2010/main" xmlns="" val="403144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6</a:t>
            </a:fld>
            <a:endParaRPr lang="en-US" dirty="0"/>
          </a:p>
        </p:txBody>
      </p:sp>
    </p:spTree>
    <p:extLst>
      <p:ext uri="{BB962C8B-B14F-4D97-AF65-F5344CB8AC3E}">
        <p14:creationId xmlns:p14="http://schemas.microsoft.com/office/powerpoint/2010/main" xmlns="" val="299343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7</a:t>
            </a:fld>
            <a:endParaRPr lang="en-US" dirty="0"/>
          </a:p>
        </p:txBody>
      </p:sp>
    </p:spTree>
    <p:extLst>
      <p:ext uri="{BB962C8B-B14F-4D97-AF65-F5344CB8AC3E}">
        <p14:creationId xmlns:p14="http://schemas.microsoft.com/office/powerpoint/2010/main" xmlns="" val="182738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8</a:t>
            </a:fld>
            <a:endParaRPr lang="en-US" dirty="0"/>
          </a:p>
        </p:txBody>
      </p:sp>
    </p:spTree>
    <p:extLst>
      <p:ext uri="{BB962C8B-B14F-4D97-AF65-F5344CB8AC3E}">
        <p14:creationId xmlns:p14="http://schemas.microsoft.com/office/powerpoint/2010/main" xmlns="" val="244982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9</a:t>
            </a:fld>
            <a:endParaRPr lang="en-US" dirty="0"/>
          </a:p>
        </p:txBody>
      </p:sp>
    </p:spTree>
    <p:extLst>
      <p:ext uri="{BB962C8B-B14F-4D97-AF65-F5344CB8AC3E}">
        <p14:creationId xmlns:p14="http://schemas.microsoft.com/office/powerpoint/2010/main" xmlns="" val="168441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D9BD2-1A88-49E1-8BD9-D9323B91DC46}" type="slidenum">
              <a:rPr lang="en-US" smtClean="0"/>
              <a:pPr/>
              <a:t>10</a:t>
            </a:fld>
            <a:endParaRPr lang="en-US" dirty="0"/>
          </a:p>
        </p:txBody>
      </p:sp>
    </p:spTree>
    <p:extLst>
      <p:ext uri="{BB962C8B-B14F-4D97-AF65-F5344CB8AC3E}">
        <p14:creationId xmlns:p14="http://schemas.microsoft.com/office/powerpoint/2010/main" xmlns="" val="303673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4AEB6E-7E52-8F4E-9713-77064E8D5079}" type="datetime1">
              <a:rPr lang="en-ZA" smtClean="0"/>
              <a:pPr/>
              <a:t>2022/07/05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416294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3FB922-BFAF-6E4C-8C1D-F36503DFAAAD}" type="datetime1">
              <a:rPr lang="en-ZA" smtClean="0"/>
              <a:pPr/>
              <a:t>2022/07/05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322269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0BD73-0A87-7F45-A974-BE8AF0357081}" type="datetime1">
              <a:rPr lang="en-ZA" smtClean="0"/>
              <a:pPr/>
              <a:t>2022/07/05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276949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715962"/>
          </a:xfrm>
        </p:spPr>
        <p:txBody>
          <a:bodyPr/>
          <a:lstStyle/>
          <a:p>
            <a:r>
              <a:rPr lang="en-US" dirty="0"/>
              <a:t>Click to edit Master title style</a:t>
            </a:r>
          </a:p>
        </p:txBody>
      </p:sp>
      <p:sp>
        <p:nvSpPr>
          <p:cNvPr id="3" name="Content Placeholder 2"/>
          <p:cNvSpPr>
            <a:spLocks noGrp="1"/>
          </p:cNvSpPr>
          <p:nvPr>
            <p:ph idx="1"/>
          </p:nvPr>
        </p:nvSpPr>
        <p:spPr>
          <a:xfrm>
            <a:off x="457200" y="807720"/>
            <a:ext cx="8229600" cy="5318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953F6E-FF7E-5B4C-891D-62C6DA2F3F12}" type="datetime1">
              <a:rPr lang="en-ZA" smtClean="0"/>
              <a:pPr/>
              <a:t>2022/07/05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334617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45CDD-C5AC-0745-ABEE-548C76AD1BEE}" type="datetime1">
              <a:rPr lang="en-ZA" smtClean="0"/>
              <a:pPr/>
              <a:t>2022/07/05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76186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CA64F2-1DFF-334E-86ED-B460CEDBD46D}" type="datetime1">
              <a:rPr lang="en-ZA" smtClean="0"/>
              <a:pPr/>
              <a:t>2022/07/05</a:t>
            </a:fld>
            <a:endParaRPr lang="en-US"/>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39374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BA98E2-0670-C147-8314-9FC79233C941}" type="datetime1">
              <a:rPr lang="en-ZA" smtClean="0"/>
              <a:pPr/>
              <a:t>2022/07/05</a:t>
            </a:fld>
            <a:endParaRPr lang="en-US"/>
          </a:p>
        </p:txBody>
      </p:sp>
      <p:sp>
        <p:nvSpPr>
          <p:cNvPr id="8" name="Footer Placeholder 7"/>
          <p:cNvSpPr>
            <a:spLocks noGrp="1"/>
          </p:cNvSpPr>
          <p:nvPr>
            <p:ph type="ftr" sz="quarter" idx="11"/>
          </p:nvPr>
        </p:nvSpPr>
        <p:spPr/>
        <p:txBody>
          <a:bodyPr/>
          <a:lstStyle/>
          <a:p>
            <a:r>
              <a:rPr lang="en-US"/>
              <a:t>CONFIDENTIAL</a:t>
            </a:r>
          </a:p>
        </p:txBody>
      </p:sp>
      <p:sp>
        <p:nvSpPr>
          <p:cNvPr id="9" name="Slide Number Placeholder 8"/>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425861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8AF941-5857-1A4E-A34E-107FFB668F00}" type="datetime1">
              <a:rPr lang="en-ZA" smtClean="0"/>
              <a:pPr/>
              <a:t>2022/07/05</a:t>
            </a:fld>
            <a:endParaRPr lang="en-US"/>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299447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254D9-5276-4343-94DE-0D00B80FB088}" type="datetime1">
              <a:rPr lang="en-ZA" smtClean="0"/>
              <a:pPr/>
              <a:t>2022/07/05</a:t>
            </a:fld>
            <a:endParaRPr lang="en-US"/>
          </a:p>
        </p:txBody>
      </p:sp>
      <p:sp>
        <p:nvSpPr>
          <p:cNvPr id="3" name="Footer Placeholder 2"/>
          <p:cNvSpPr>
            <a:spLocks noGrp="1"/>
          </p:cNvSpPr>
          <p:nvPr>
            <p:ph type="ftr" sz="quarter" idx="11"/>
          </p:nvPr>
        </p:nvSpPr>
        <p:spPr/>
        <p:txBody>
          <a:bodyPr/>
          <a:lstStyle/>
          <a:p>
            <a:r>
              <a:rPr lang="en-US"/>
              <a:t>CONFIDENTIAL</a:t>
            </a:r>
          </a:p>
        </p:txBody>
      </p:sp>
      <p:sp>
        <p:nvSpPr>
          <p:cNvPr id="4" name="Slide Number Placeholder 3"/>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401443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580B6-A401-A84F-8FCC-1BCA2C4E4567}" type="datetime1">
              <a:rPr lang="en-ZA" smtClean="0"/>
              <a:pPr/>
              <a:t>2022/07/05</a:t>
            </a:fld>
            <a:endParaRPr lang="en-US"/>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119645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FBDA8A-5A08-0944-BCE2-50DF30D28A91}" type="datetime1">
              <a:rPr lang="en-ZA" smtClean="0"/>
              <a:pPr/>
              <a:t>2022/07/05</a:t>
            </a:fld>
            <a:endParaRPr lang="en-US"/>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174162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938"/>
            <a:ext cx="8229600" cy="6092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670560"/>
            <a:ext cx="8229600" cy="54556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5CBFC-61E0-2A48-80F3-8BDEE4CA10C4}" type="datetime1">
              <a:rPr lang="en-ZA" smtClean="0"/>
              <a:pPr/>
              <a:t>2022/07/05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4993E-025B-C444-BB45-79AA04295A9D}" type="slidenum">
              <a:rPr lang="en-US" smtClean="0"/>
              <a:pPr/>
              <a:t>‹#›</a:t>
            </a:fld>
            <a:endParaRPr lang="en-US"/>
          </a:p>
        </p:txBody>
      </p:sp>
    </p:spTree>
    <p:extLst>
      <p:ext uri="{BB962C8B-B14F-4D97-AF65-F5344CB8AC3E}">
        <p14:creationId xmlns:p14="http://schemas.microsoft.com/office/powerpoint/2010/main" xmlns="" val="228834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_ftnref1"/></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42893" y="910279"/>
            <a:ext cx="4855073" cy="2585323"/>
          </a:xfrm>
          <a:prstGeom prst="rect">
            <a:avLst/>
          </a:prstGeom>
          <a:noFill/>
        </p:spPr>
        <p:txBody>
          <a:bodyPr wrap="square" rtlCol="0">
            <a:spAutoFit/>
          </a:bodyPr>
          <a:lstStyle/>
          <a:p>
            <a:r>
              <a:rPr lang="en-US" sz="3600" b="1" dirty="0">
                <a:latin typeface="Helvetica"/>
                <a:cs typeface="Helvetica"/>
              </a:rPr>
              <a:t>MINISTERIAL PRESENTATION</a:t>
            </a:r>
          </a:p>
          <a:p>
            <a:endParaRPr lang="en-US" dirty="0">
              <a:latin typeface="Helvetica"/>
              <a:cs typeface="Helvetica"/>
            </a:endParaRPr>
          </a:p>
          <a:p>
            <a:endParaRPr lang="en-US" dirty="0">
              <a:latin typeface="Helvetica"/>
              <a:cs typeface="Helvetica"/>
            </a:endParaRPr>
          </a:p>
          <a:p>
            <a:r>
              <a:rPr lang="en-US" dirty="0">
                <a:latin typeface="Helvetica"/>
                <a:cs typeface="Helvetica"/>
              </a:rPr>
              <a:t>Ministerial Review Panel</a:t>
            </a:r>
          </a:p>
          <a:p>
            <a:endParaRPr lang="en-US" dirty="0">
              <a:latin typeface="Helvetica"/>
              <a:cs typeface="Helvetica"/>
            </a:endParaRPr>
          </a:p>
          <a:p>
            <a:r>
              <a:rPr lang="en-US" dirty="0">
                <a:latin typeface="Helvetica"/>
                <a:cs typeface="Helvetica"/>
              </a:rPr>
              <a:t>JUNE 2022</a:t>
            </a:r>
          </a:p>
        </p:txBody>
      </p:sp>
      <p:sp>
        <p:nvSpPr>
          <p:cNvPr id="2" name="Footer Placeholder 1">
            <a:extLst>
              <a:ext uri="{FF2B5EF4-FFF2-40B4-BE49-F238E27FC236}">
                <a16:creationId xmlns:a16="http://schemas.microsoft.com/office/drawing/2014/main" xmlns="" id="{B7AE0F77-34E6-394A-90B6-41A3A534A666}"/>
              </a:ext>
            </a:extLst>
          </p:cNvPr>
          <p:cNvSpPr>
            <a:spLocks noGrp="1"/>
          </p:cNvSpPr>
          <p:nvPr>
            <p:ph type="ftr" sz="quarter" idx="11"/>
          </p:nvPr>
        </p:nvSpPr>
        <p:spPr/>
        <p:txBody>
          <a:bodyPr/>
          <a:lstStyle/>
          <a:p>
            <a:r>
              <a:rPr lang="en-US" b="1" dirty="0">
                <a:solidFill>
                  <a:srgbClr val="FF0000"/>
                </a:solidFill>
              </a:rPr>
              <a:t>CONFIDENTIAL</a:t>
            </a:r>
          </a:p>
        </p:txBody>
      </p:sp>
      <p:sp>
        <p:nvSpPr>
          <p:cNvPr id="3" name="Slide Number Placeholder 2">
            <a:extLst>
              <a:ext uri="{FF2B5EF4-FFF2-40B4-BE49-F238E27FC236}">
                <a16:creationId xmlns:a16="http://schemas.microsoft.com/office/drawing/2014/main" xmlns="" id="{15E48319-E00C-EE4F-9DFA-FD20087AE49C}"/>
              </a:ext>
            </a:extLst>
          </p:cNvPr>
          <p:cNvSpPr>
            <a:spLocks noGrp="1"/>
          </p:cNvSpPr>
          <p:nvPr>
            <p:ph type="sldNum" sz="quarter" idx="12"/>
          </p:nvPr>
        </p:nvSpPr>
        <p:spPr/>
        <p:txBody>
          <a:bodyPr/>
          <a:lstStyle/>
          <a:p>
            <a:fld id="{5204993E-025B-C444-BB45-79AA04295A9D}" type="slidenum">
              <a:rPr lang="en-US" smtClean="0"/>
              <a:pPr/>
              <a:t>1</a:t>
            </a:fld>
            <a:endParaRPr lang="en-US"/>
          </a:p>
        </p:txBody>
      </p:sp>
    </p:spTree>
    <p:extLst>
      <p:ext uri="{BB962C8B-B14F-4D97-AF65-F5344CB8AC3E}">
        <p14:creationId xmlns:p14="http://schemas.microsoft.com/office/powerpoint/2010/main" xmlns="" val="157333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ZA" b="1" dirty="0">
                <a:latin typeface="Arial" panose="020B0604020202020204" pitchFamily="34" charset="0"/>
                <a:cs typeface="Arial" panose="020B0604020202020204" pitchFamily="34" charset="0"/>
              </a:rPr>
              <a:t>FINDINGS</a:t>
            </a:r>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1732834369"/>
              </p:ext>
            </p:extLst>
          </p:nvPr>
        </p:nvGraphicFramePr>
        <p:xfrm>
          <a:off x="544945" y="812799"/>
          <a:ext cx="8432800" cy="5130145"/>
        </p:xfrm>
        <a:graphic>
          <a:graphicData uri="http://schemas.openxmlformats.org/drawingml/2006/table">
            <a:tbl>
              <a:tblPr firstRow="1" firstCol="1" bandRow="1"/>
              <a:tblGrid>
                <a:gridCol w="1385455">
                  <a:extLst>
                    <a:ext uri="{9D8B030D-6E8A-4147-A177-3AD203B41FA5}">
                      <a16:colId xmlns:a16="http://schemas.microsoft.com/office/drawing/2014/main" xmlns="" val="3505901121"/>
                    </a:ext>
                  </a:extLst>
                </a:gridCol>
                <a:gridCol w="7047345">
                  <a:extLst>
                    <a:ext uri="{9D8B030D-6E8A-4147-A177-3AD203B41FA5}">
                      <a16:colId xmlns:a16="http://schemas.microsoft.com/office/drawing/2014/main" xmlns="" val="3441171444"/>
                    </a:ext>
                  </a:extLst>
                </a:gridCol>
              </a:tblGrid>
              <a:tr h="202851">
                <a:tc>
                  <a:txBody>
                    <a:bodyPr/>
                    <a:lstStyle/>
                    <a:p>
                      <a:pPr algn="just">
                        <a:lnSpc>
                          <a:spcPct val="100000"/>
                        </a:lnSpc>
                        <a:spcBef>
                          <a:spcPts val="0"/>
                        </a:spcBef>
                        <a:spcAft>
                          <a:spcPts val="0"/>
                        </a:spcAft>
                        <a:tabLst>
                          <a:tab pos="457200" algn="l"/>
                        </a:tabLst>
                      </a:pPr>
                      <a:r>
                        <a:rPr lang="en-US" sz="1400" b="1"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Date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34" marR="45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just">
                        <a:lnSpc>
                          <a:spcPct val="100000"/>
                        </a:lnSpc>
                        <a:spcBef>
                          <a:spcPts val="0"/>
                        </a:spcBef>
                        <a:spcAft>
                          <a:spcPts val="0"/>
                        </a:spcAft>
                        <a:tabLst>
                          <a:tab pos="457200" algn="l"/>
                        </a:tabLst>
                      </a:pPr>
                      <a:r>
                        <a:rPr lang="en-US" sz="1400" b="1"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Event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34" marR="45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1450475925"/>
                  </a:ext>
                </a:extLst>
              </a:tr>
              <a:tr h="1737402">
                <a:tc>
                  <a:txBody>
                    <a:bodyPr/>
                    <a:lstStyle/>
                    <a:p>
                      <a:pPr algn="just">
                        <a:lnSpc>
                          <a:spcPct val="100000"/>
                        </a:lnSpc>
                        <a:spcBef>
                          <a:spcPts val="0"/>
                        </a:spcBef>
                        <a:spcAft>
                          <a:spcPts val="0"/>
                        </a:spcAft>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4 February 2021</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Systems unavailability reported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Power issues identified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Executive Committee (EXCO) notified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Service provider on site identified UPSs as cause of power supply problem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Service provider logged call for engineers to come on site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All parties updated on events by Mr Kobus Bezuidenhout (</a:t>
                      </a:r>
                      <a:r>
                        <a:rPr lang="en-US"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Infrastructure Maintenance Manager)</a:t>
                      </a: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 Old batteries identified as further cause of incident and needed immediate replacement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Battery replacement arranged for 5 February 2021</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3904759494"/>
                  </a:ext>
                </a:extLst>
              </a:tr>
              <a:tr h="410220">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5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Batteries replaced by service provider</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Systems start-up initiated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1677336986"/>
                  </a:ext>
                </a:extLst>
              </a:tr>
              <a:tr h="1825662">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6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Systems and hardware start-up brought online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No systems found to be available upon start-up</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EVA management software found not to be able to identify controllers, Logical Unit Numbers (LUNs), or any other hardware configured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Calls made to HPE South Africa (the OEM) directly (because no HPE maintenance and support contract in place since 2018)</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err="1">
                          <a:solidFill>
                            <a:srgbClr val="262626"/>
                          </a:solidFill>
                          <a:effectLst/>
                          <a:latin typeface="Arial Narrow" panose="020B0606020202030204" pitchFamily="34" charset="0"/>
                          <a:ea typeface="Calibri" panose="020F0502020204030204" pitchFamily="34" charset="0"/>
                          <a:cs typeface="Arial" panose="020B0604020202020204" pitchFamily="34" charset="0"/>
                        </a:rPr>
                        <a:t>Simplivity</a:t>
                      </a: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 (housing system for secure printing network for passports and identity documents) found to have been adversely affected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Calls logged with HPE South Africa and Datacentrix for further assistance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1340321329"/>
                  </a:ext>
                </a:extLst>
              </a:tr>
              <a:tr h="405703">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10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Further calls made to HPE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4195322867"/>
                  </a:ext>
                </a:extLst>
              </a:tr>
              <a:tr h="410220">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11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45134" marR="45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All EVA systems still down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A call continued with a HPE Engineer who assisted with troubleshooting</a:t>
                      </a:r>
                    </a:p>
                  </a:txBody>
                  <a:tcPr marL="45134" marR="45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3642536106"/>
                  </a:ext>
                </a:extLst>
              </a:tr>
            </a:tbl>
          </a:graphicData>
        </a:graphic>
      </p:graphicFrame>
    </p:spTree>
    <p:extLst>
      <p:ext uri="{BB962C8B-B14F-4D97-AF65-F5344CB8AC3E}">
        <p14:creationId xmlns:p14="http://schemas.microsoft.com/office/powerpoint/2010/main" xmlns="" val="81943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3" name="Slide Number Placeholder 2"/>
          <p:cNvSpPr>
            <a:spLocks noGrp="1"/>
          </p:cNvSpPr>
          <p:nvPr>
            <p:ph type="sldNum" sz="quarter" idx="12"/>
          </p:nvPr>
        </p:nvSpPr>
        <p:spPr/>
        <p:txBody>
          <a:bodyPr/>
          <a:lstStyle/>
          <a:p>
            <a:fld id="{5204993E-025B-C444-BB45-79AA04295A9D}" type="slidenum">
              <a:rPr lang="en-US" smtClean="0"/>
              <a:pPr/>
              <a:t>11</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523168924"/>
              </p:ext>
            </p:extLst>
          </p:nvPr>
        </p:nvGraphicFramePr>
        <p:xfrm>
          <a:off x="688108" y="803566"/>
          <a:ext cx="8229600" cy="5173874"/>
        </p:xfrm>
        <a:graphic>
          <a:graphicData uri="http://schemas.openxmlformats.org/drawingml/2006/table">
            <a:tbl>
              <a:tblPr firstRow="1" firstCol="1" bandRow="1"/>
              <a:tblGrid>
                <a:gridCol w="1427018">
                  <a:extLst>
                    <a:ext uri="{9D8B030D-6E8A-4147-A177-3AD203B41FA5}">
                      <a16:colId xmlns:a16="http://schemas.microsoft.com/office/drawing/2014/main" xmlns="" val="2415370946"/>
                    </a:ext>
                  </a:extLst>
                </a:gridCol>
                <a:gridCol w="6802582">
                  <a:extLst>
                    <a:ext uri="{9D8B030D-6E8A-4147-A177-3AD203B41FA5}">
                      <a16:colId xmlns:a16="http://schemas.microsoft.com/office/drawing/2014/main" xmlns="" val="22714608"/>
                    </a:ext>
                  </a:extLst>
                </a:gridCol>
              </a:tblGrid>
              <a:tr h="415634">
                <a:tc>
                  <a:txBody>
                    <a:bodyPr/>
                    <a:lstStyle/>
                    <a:p>
                      <a:pPr algn="just">
                        <a:lnSpc>
                          <a:spcPct val="100000"/>
                        </a:lnSpc>
                        <a:spcBef>
                          <a:spcPts val="0"/>
                        </a:spcBef>
                        <a:spcAft>
                          <a:spcPts val="0"/>
                        </a:spcAft>
                        <a:tabLst>
                          <a:tab pos="457200" algn="l"/>
                        </a:tabLst>
                      </a:pPr>
                      <a:r>
                        <a:rPr lang="en-US" sz="1400" b="1"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Date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just">
                        <a:lnSpc>
                          <a:spcPct val="100000"/>
                        </a:lnSpc>
                        <a:spcBef>
                          <a:spcPts val="0"/>
                        </a:spcBef>
                        <a:spcAft>
                          <a:spcPts val="0"/>
                        </a:spcAft>
                        <a:tabLst>
                          <a:tab pos="457200" algn="l"/>
                        </a:tabLst>
                      </a:pPr>
                      <a:r>
                        <a:rPr lang="en-US" sz="1400" b="1"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Event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2576099144"/>
                  </a:ext>
                </a:extLst>
              </a:tr>
              <a:tr h="683997">
                <a:tc>
                  <a:txBody>
                    <a:bodyPr/>
                    <a:lstStyle/>
                    <a:p>
                      <a:pPr>
                        <a:lnSpc>
                          <a:spcPct val="100000"/>
                        </a:lnSpc>
                        <a:spcBef>
                          <a:spcPts val="0"/>
                        </a:spcBef>
                        <a:spcAft>
                          <a:spcPts val="0"/>
                        </a:spcAft>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12 February 2021</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Official pronouncement by HPE of EVA functionality being irrecoverable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CIO and EXCO updated on events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2552245044"/>
                  </a:ext>
                </a:extLst>
              </a:tr>
              <a:tr h="683997">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13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GPW discussions on utilisation of CSIR for DR solution deadlocks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Business continuity plan (BCP) implementation at a standstill</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3742973697"/>
                  </a:ext>
                </a:extLst>
              </a:tr>
              <a:tr h="683997">
                <a:tc>
                  <a:txBody>
                    <a:bodyPr/>
                    <a:lstStyle/>
                    <a:p>
                      <a:pPr>
                        <a:lnSpc>
                          <a:spcPct val="100000"/>
                        </a:lnSpc>
                        <a:spcBef>
                          <a:spcPts val="0"/>
                        </a:spcBef>
                        <a:spcAft>
                          <a:spcPts val="0"/>
                        </a:spcAft>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14 February 2021</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Project Management Office (PMO) established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Discussions held with Intervate to develop a new e-Gazette system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478839908"/>
                  </a:ext>
                </a:extLst>
              </a:tr>
              <a:tr h="267651">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17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Collapse of Bosman Street HCI management cluster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3267260720"/>
                  </a:ext>
                </a:extLst>
              </a:tr>
              <a:tr h="267651">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19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All back-up tapes stored with Metrofile recalled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1830092853"/>
                  </a:ext>
                </a:extLst>
              </a:tr>
              <a:tr h="267651">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26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Dynamics AX 2012 and Dynamics Print became available for transacting, pending EXCO decision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1094660242"/>
                  </a:ext>
                </a:extLst>
              </a:tr>
              <a:tr h="1100343">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27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Two tape libraries from SSA and Datacentrix (on loan) for use for backup / restore jobs installed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Time-consuming process of cataloguing of back-up tapes commenced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Back-ups to tapes found to be impossible due to unavailability of additional hardware (requested for more than 18 months).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634228215"/>
                  </a:ext>
                </a:extLst>
              </a:tr>
              <a:tr h="267651">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28 February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First tape health issues (damaged tapes) discovered by Mr Bezuidenhout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1058390801"/>
                  </a:ext>
                </a:extLst>
              </a:tr>
              <a:tr h="267651">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1 March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SSA Loan Quantum tape library configured and AX functionality restored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2355194078"/>
                  </a:ext>
                </a:extLst>
              </a:tr>
              <a:tr h="267651">
                <a:tc>
                  <a:txBody>
                    <a:bodyPr/>
                    <a:lstStyle/>
                    <a:p>
                      <a:pPr>
                        <a:lnSpc>
                          <a:spcPct val="100000"/>
                        </a:lnSpc>
                        <a:spcBef>
                          <a:spcPts val="0"/>
                        </a:spcBef>
                        <a:spcAft>
                          <a:spcPts val="0"/>
                        </a:spcAft>
                        <a:tabLst>
                          <a:tab pos="457200" algn="l"/>
                        </a:tabLst>
                      </a:pPr>
                      <a:r>
                        <a:rPr lang="en-ZA" sz="1400">
                          <a:solidFill>
                            <a:srgbClr val="262626"/>
                          </a:solidFill>
                          <a:effectLst/>
                          <a:latin typeface="Arial Narrow" panose="020B0606020202030204" pitchFamily="34" charset="0"/>
                          <a:ea typeface="Calibri" panose="020F0502020204030204" pitchFamily="34" charset="0"/>
                          <a:cs typeface="Arial" panose="020B0604020202020204" pitchFamily="34" charset="0"/>
                        </a:rPr>
                        <a:t>3 March 2021</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342900" lvl="0" indent="-342900">
                        <a:lnSpc>
                          <a:spcPct val="100000"/>
                        </a:lnSpc>
                        <a:spcBef>
                          <a:spcPts val="0"/>
                        </a:spcBef>
                        <a:spcAft>
                          <a:spcPts val="0"/>
                        </a:spcAft>
                        <a:buFont typeface="Symbol" panose="05050102010706020507" pitchFamily="18" charset="2"/>
                        <a:buChar char=""/>
                        <a:tabLst>
                          <a:tab pos="457200" algn="l"/>
                        </a:tabLst>
                      </a:pPr>
                      <a:r>
                        <a:rPr lang="en-ZA" sz="14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Bosman Street Cluster recovered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xmlns="" val="3674630963"/>
                  </a:ext>
                </a:extLst>
              </a:tr>
            </a:tbl>
          </a:graphicData>
        </a:graphic>
      </p:graphicFrame>
    </p:spTree>
    <p:extLst>
      <p:ext uri="{BB962C8B-B14F-4D97-AF65-F5344CB8AC3E}">
        <p14:creationId xmlns:p14="http://schemas.microsoft.com/office/powerpoint/2010/main" xmlns="" val="23230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3" name="Slide Number Placeholder 2"/>
          <p:cNvSpPr>
            <a:spLocks noGrp="1"/>
          </p:cNvSpPr>
          <p:nvPr>
            <p:ph type="sldNum" sz="quarter" idx="12"/>
          </p:nvPr>
        </p:nvSpPr>
        <p:spPr/>
        <p:txBody>
          <a:bodyPr/>
          <a:lstStyle/>
          <a:p>
            <a:fld id="{5204993E-025B-C444-BB45-79AA04295A9D}" type="slidenum">
              <a:rPr lang="en-US" smtClean="0"/>
              <a:pPr/>
              <a:t>12</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2088829762"/>
              </p:ext>
            </p:extLst>
          </p:nvPr>
        </p:nvGraphicFramePr>
        <p:xfrm>
          <a:off x="614218" y="731839"/>
          <a:ext cx="8229600" cy="5262559"/>
        </p:xfrm>
        <a:graphic>
          <a:graphicData uri="http://schemas.openxmlformats.org/drawingml/2006/table">
            <a:tbl>
              <a:tblPr firstRow="1" firstCol="1" bandRow="1"/>
              <a:tblGrid>
                <a:gridCol w="1418167">
                  <a:extLst>
                    <a:ext uri="{9D8B030D-6E8A-4147-A177-3AD203B41FA5}">
                      <a16:colId xmlns:a16="http://schemas.microsoft.com/office/drawing/2014/main" xmlns="" val="3534735380"/>
                    </a:ext>
                  </a:extLst>
                </a:gridCol>
                <a:gridCol w="6811433">
                  <a:extLst>
                    <a:ext uri="{9D8B030D-6E8A-4147-A177-3AD203B41FA5}">
                      <a16:colId xmlns:a16="http://schemas.microsoft.com/office/drawing/2014/main" xmlns="" val="3198426443"/>
                    </a:ext>
                  </a:extLst>
                </a:gridCol>
              </a:tblGrid>
              <a:tr h="456868">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b="1"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Date</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b="1"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Event</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613924644"/>
                  </a:ext>
                </a:extLst>
              </a:tr>
              <a:tr h="437745">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9 March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Approval of further troubleshooting regarding HP Data Protector requested by Mr Bezuidenhout not granted </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2776616656"/>
                  </a:ext>
                </a:extLst>
              </a:tr>
              <a:tr h="267968">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a:solidFill>
                            <a:srgbClr val="262626"/>
                          </a:solidFill>
                          <a:effectLst/>
                          <a:latin typeface="Arial Narrow" panose="020B0606020202030204" pitchFamily="34" charset="0"/>
                          <a:ea typeface="Calibri" panose="020F0502020204030204" pitchFamily="34" charset="0"/>
                          <a:cs typeface="Arial" panose="020B0604020202020204" pitchFamily="34" charset="0"/>
                        </a:rPr>
                        <a:t>10 March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CSSi identified to assist with data recovery on the EVA</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2049018436"/>
                  </a:ext>
                </a:extLst>
              </a:tr>
              <a:tr h="684808">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a:solidFill>
                            <a:srgbClr val="262626"/>
                          </a:solidFill>
                          <a:effectLst/>
                          <a:latin typeface="Arial Narrow" panose="020B0606020202030204" pitchFamily="34" charset="0"/>
                          <a:ea typeface="Calibri" panose="020F0502020204030204" pitchFamily="34" charset="0"/>
                          <a:cs typeface="Arial" panose="020B0604020202020204" pitchFamily="34" charset="0"/>
                        </a:rPr>
                        <a:t>11 March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Air conditioning problem discovered at Bosman Street Data Centre</a:t>
                      </a:r>
                    </a:p>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Maintenance issues reiterated in meetings and forums</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2829870815"/>
                  </a:ext>
                </a:extLst>
              </a:tr>
              <a:tr h="267968">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a:solidFill>
                            <a:srgbClr val="262626"/>
                          </a:solidFill>
                          <a:effectLst/>
                          <a:latin typeface="Arial Narrow" panose="020B0606020202030204" pitchFamily="34" charset="0"/>
                          <a:ea typeface="Calibri" panose="020F0502020204030204" pitchFamily="34" charset="0"/>
                          <a:cs typeface="Arial" panose="020B0604020202020204" pitchFamily="34" charset="0"/>
                        </a:rPr>
                        <a:t>12 March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Pursuit of data recovery option through CSSi agreed to by Acting CFO </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3267117100"/>
                  </a:ext>
                </a:extLst>
              </a:tr>
              <a:tr h="684808">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a:solidFill>
                            <a:srgbClr val="262626"/>
                          </a:solidFill>
                          <a:effectLst/>
                          <a:latin typeface="Arial Narrow" panose="020B0606020202030204" pitchFamily="34" charset="0"/>
                          <a:ea typeface="Calibri" panose="020F0502020204030204" pitchFamily="34" charset="0"/>
                          <a:cs typeface="Arial" panose="020B0604020202020204" pitchFamily="34" charset="0"/>
                        </a:rPr>
                        <a:t>17 &amp; 18 March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EVA enclosures disassembled and removed by CSSi engineers</a:t>
                      </a:r>
                    </a:p>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Data recovery measures initiated</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2656973456"/>
                  </a:ext>
                </a:extLst>
              </a:tr>
              <a:tr h="267968">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a:solidFill>
                            <a:srgbClr val="262626"/>
                          </a:solidFill>
                          <a:effectLst/>
                          <a:latin typeface="Arial Narrow" panose="020B0606020202030204" pitchFamily="34" charset="0"/>
                          <a:ea typeface="Calibri" panose="020F0502020204030204" pitchFamily="34" charset="0"/>
                          <a:cs typeface="Arial" panose="020B0604020202020204" pitchFamily="34" charset="0"/>
                        </a:rPr>
                        <a:t>22 March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Initial assessment of condition of hard drives commenced</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1909776722"/>
                  </a:ext>
                </a:extLst>
              </a:tr>
              <a:tr h="267968">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a:solidFill>
                            <a:srgbClr val="262626"/>
                          </a:solidFill>
                          <a:effectLst/>
                          <a:latin typeface="Arial Narrow" panose="020B0606020202030204" pitchFamily="34" charset="0"/>
                          <a:ea typeface="Calibri" panose="020F0502020204030204" pitchFamily="34" charset="0"/>
                          <a:cs typeface="Arial" panose="020B0604020202020204" pitchFamily="34" charset="0"/>
                        </a:rPr>
                        <a:t>22 April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Confirmation by CSSi</a:t>
                      </a:r>
                      <a:r>
                        <a:rPr lang="en-ZA" sz="1400" kern="1200" baseline="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 </a:t>
                      </a: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of problem with metadata set</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3996590893"/>
                  </a:ext>
                </a:extLst>
              </a:tr>
              <a:tr h="437745">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a:solidFill>
                            <a:srgbClr val="262626"/>
                          </a:solidFill>
                          <a:effectLst/>
                          <a:latin typeface="Arial Narrow" panose="020B0606020202030204" pitchFamily="34" charset="0"/>
                          <a:ea typeface="Calibri" panose="020F0502020204030204" pitchFamily="34" charset="0"/>
                          <a:cs typeface="Arial" panose="020B0604020202020204" pitchFamily="34" charset="0"/>
                        </a:rPr>
                        <a:t>28 April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CSSi data recovery procedure unsuccessful Additional measures and procedures proposed by CSSi</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2872686309"/>
                  </a:ext>
                </a:extLst>
              </a:tr>
              <a:tr h="267968">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a:solidFill>
                            <a:srgbClr val="262626"/>
                          </a:solidFill>
                          <a:effectLst/>
                          <a:latin typeface="Arial Narrow" panose="020B0606020202030204" pitchFamily="34" charset="0"/>
                          <a:ea typeface="Calibri" panose="020F0502020204030204" pitchFamily="34" charset="0"/>
                          <a:cs typeface="Arial" panose="020B0604020202020204" pitchFamily="34" charset="0"/>
                        </a:rPr>
                        <a:t>29 April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Approval granted to CSSi for continuation of data recovery process</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3112271309"/>
                  </a:ext>
                </a:extLst>
              </a:tr>
              <a:tr h="1220745">
                <a:tc>
                  <a:txBody>
                    <a:bodyPr/>
                    <a:lstStyle/>
                    <a:p>
                      <a:pPr marL="0" lvl="0" indent="0" algn="l" defTabSz="457200" rtl="0" eaLnBrk="1" latinLnBrk="0" hangingPunct="1">
                        <a:lnSpc>
                          <a:spcPct val="100000"/>
                        </a:lnSpc>
                        <a:spcBef>
                          <a:spcPts val="0"/>
                        </a:spcBef>
                        <a:spcAft>
                          <a:spcPts val="0"/>
                        </a:spcAft>
                        <a:buFont typeface="Symbol" panose="05050102010706020507" pitchFamily="18" charset="2"/>
                        <a:buNone/>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6 July 2021</a:t>
                      </a:r>
                    </a:p>
                  </a:txBody>
                  <a:tcPr marL="65305" marR="6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GPW informed by CSSi of termination of data recovery process without positive outcome because of high level of missing metadata (1.4%)</a:t>
                      </a:r>
                    </a:p>
                    <a:p>
                      <a:pPr marL="342900" lvl="0" indent="-342900" algn="l" defTabSz="457200" rtl="0" eaLnBrk="1" latinLnBrk="0" hangingPunct="1">
                        <a:lnSpc>
                          <a:spcPct val="100000"/>
                        </a:lnSpc>
                        <a:spcBef>
                          <a:spcPts val="0"/>
                        </a:spcBef>
                        <a:spcAft>
                          <a:spcPts val="0"/>
                        </a:spcAft>
                        <a:buFont typeface="Symbol" panose="05050102010706020507" pitchFamily="18" charset="2"/>
                        <a:buChar char=""/>
                        <a:tabLst>
                          <a:tab pos="457200" algn="l"/>
                        </a:tabLst>
                      </a:pPr>
                      <a:r>
                        <a:rPr lang="en-ZA" sz="1400" kern="1200" dirty="0">
                          <a:solidFill>
                            <a:srgbClr val="262626"/>
                          </a:solidFill>
                          <a:effectLst/>
                          <a:latin typeface="Arial Narrow" panose="020B0606020202030204" pitchFamily="34" charset="0"/>
                          <a:ea typeface="Calibri" panose="020F0502020204030204" pitchFamily="34" charset="0"/>
                          <a:cs typeface="Arial" panose="020B0604020202020204" pitchFamily="34" charset="0"/>
                        </a:rPr>
                        <a:t>Development of proprietary software for EVA data recovery is proposed by the Deputy Director: Infrastructure Specialist and the CIO. This recommendation was supported by CSSi.</a:t>
                      </a:r>
                    </a:p>
                  </a:txBody>
                  <a:tcPr marL="65305" marR="6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xmlns="" val="326232743"/>
                  </a:ext>
                </a:extLst>
              </a:tr>
            </a:tbl>
          </a:graphicData>
        </a:graphic>
      </p:graphicFrame>
    </p:spTree>
    <p:extLst>
      <p:ext uri="{BB962C8B-B14F-4D97-AF65-F5344CB8AC3E}">
        <p14:creationId xmlns:p14="http://schemas.microsoft.com/office/powerpoint/2010/main" xmlns="" val="248190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p:txBody>
          <a:bodyPr>
            <a:normAutofit fontScale="92500" lnSpcReduction="20000"/>
          </a:bodyPr>
          <a:lstStyle/>
          <a:p>
            <a:pPr marL="0" indent="0" algn="just">
              <a:lnSpc>
                <a:spcPct val="115000"/>
              </a:lnSpc>
              <a:spcAft>
                <a:spcPts val="1000"/>
              </a:spcAft>
              <a:buNone/>
            </a:pPr>
            <a:r>
              <a:rPr lang="en-GB" sz="1900" dirty="0">
                <a:effectLst/>
                <a:latin typeface="Arial Narrow" panose="020B0606020202030204" pitchFamily="34" charset="0"/>
                <a:ea typeface="Calibri" panose="020F0502020204030204" pitchFamily="34" charset="0"/>
                <a:cs typeface="Arial" panose="020B0604020202020204" pitchFamily="34" charset="0"/>
              </a:rPr>
              <a:t>The following expert opinions were obtained during the course of the review:</a:t>
            </a:r>
            <a:endParaRPr lang="en-ZA" sz="1900" dirty="0">
              <a:effectLst/>
              <a:latin typeface="Arial Narrow" panose="020B0606020202030204" pitchFamily="34" charset="0"/>
              <a:ea typeface="Calibri" panose="020F0502020204030204" pitchFamily="34" charset="0"/>
              <a:cs typeface="Times New Roman" panose="02020603050405020304" pitchFamily="18" charset="0"/>
            </a:endParaRPr>
          </a:p>
          <a:p>
            <a:pPr marL="180340" algn="just">
              <a:lnSpc>
                <a:spcPct val="115000"/>
              </a:lnSpc>
              <a:spcAft>
                <a:spcPts val="1000"/>
              </a:spcAft>
            </a:pPr>
            <a:r>
              <a:rPr lang="en-GB" sz="1900" b="1" dirty="0">
                <a:effectLst/>
                <a:latin typeface="Arial Narrow" panose="020B0606020202030204" pitchFamily="34" charset="0"/>
                <a:ea typeface="Calibri" panose="020F0502020204030204" pitchFamily="34" charset="0"/>
                <a:cs typeface="Arial" panose="020B0604020202020204" pitchFamily="34" charset="0"/>
              </a:rPr>
              <a:t>Tescom SA</a:t>
            </a:r>
            <a:r>
              <a:rPr lang="en-GB" sz="1900" dirty="0">
                <a:effectLst/>
                <a:latin typeface="Arial Narrow" panose="020B0606020202030204" pitchFamily="34" charset="0"/>
                <a:ea typeface="Calibri" panose="020F0502020204030204" pitchFamily="34" charset="0"/>
                <a:cs typeface="Arial" panose="020B0604020202020204" pitchFamily="34" charset="0"/>
              </a:rPr>
              <a:t> – The collapse of the UPSs was due to a lack of maintenance, most notably the 	non-replacement of the batteries, as recommended on 22 January 2021.</a:t>
            </a:r>
            <a:endParaRPr lang="en-ZA" sz="1900" dirty="0">
              <a:effectLst/>
              <a:latin typeface="Arial Narrow" panose="020B0606020202030204" pitchFamily="34" charset="0"/>
              <a:ea typeface="Calibri" panose="020F0502020204030204" pitchFamily="34" charset="0"/>
              <a:cs typeface="Times New Roman" panose="02020603050405020304" pitchFamily="18" charset="0"/>
            </a:endParaRPr>
          </a:p>
          <a:p>
            <a:pPr marL="180340" algn="just">
              <a:lnSpc>
                <a:spcPct val="115000"/>
              </a:lnSpc>
              <a:spcAft>
                <a:spcPts val="1000"/>
              </a:spcAft>
            </a:pPr>
            <a:r>
              <a:rPr lang="en-GB" sz="1900" b="1" dirty="0">
                <a:effectLst/>
                <a:latin typeface="Arial Narrow" panose="020B0606020202030204" pitchFamily="34" charset="0"/>
                <a:ea typeface="Calibri" panose="020F0502020204030204" pitchFamily="34" charset="0"/>
                <a:cs typeface="Arial" panose="020B0604020202020204" pitchFamily="34" charset="0"/>
              </a:rPr>
              <a:t>HPE (the OEM)</a:t>
            </a:r>
            <a:r>
              <a:rPr lang="en-GB" sz="1900" dirty="0">
                <a:effectLst/>
                <a:latin typeface="Arial Narrow" panose="020B0606020202030204" pitchFamily="34" charset="0"/>
                <a:ea typeface="Calibri" panose="020F0502020204030204" pitchFamily="34" charset="0"/>
                <a:cs typeface="Arial" panose="020B0604020202020204" pitchFamily="34" charset="0"/>
              </a:rPr>
              <a:t> – Non-adherence to protocols in respect of replacement of disks and  	grouping 	of such replaced disks. Due to corrupted metadata, the data is unrecoverable. 	</a:t>
            </a:r>
            <a:r>
              <a:rPr lang="en-US" sz="1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HPE, the OEM 	of the damaged EVA, was the second service provider to try to restore the 	EVA to working 	order – once power had been restored in the server room.</a:t>
            </a:r>
            <a:endParaRPr lang="en-ZA" sz="1900" dirty="0">
              <a:effectLst/>
              <a:latin typeface="Arial Narrow" panose="020B0606020202030204" pitchFamily="34" charset="0"/>
              <a:ea typeface="Calibri" panose="020F0502020204030204" pitchFamily="34" charset="0"/>
              <a:cs typeface="Arial" panose="020B0604020202020204" pitchFamily="34" charset="0"/>
            </a:endParaRPr>
          </a:p>
          <a:p>
            <a:pPr marL="180340" algn="just">
              <a:lnSpc>
                <a:spcPct val="115000"/>
              </a:lnSpc>
              <a:spcAft>
                <a:spcPts val="1000"/>
              </a:spcAft>
            </a:pPr>
            <a:r>
              <a:rPr lang="en-GB" sz="1900" b="1" dirty="0" err="1">
                <a:effectLst/>
                <a:latin typeface="Arial Narrow" panose="020B0606020202030204" pitchFamily="34" charset="0"/>
                <a:ea typeface="Calibri" panose="020F0502020204030204" pitchFamily="34" charset="0"/>
                <a:cs typeface="Arial" panose="020B0604020202020204" pitchFamily="34" charset="0"/>
              </a:rPr>
              <a:t>CSSi</a:t>
            </a:r>
            <a:r>
              <a:rPr lang="en-GB" sz="1900" dirty="0">
                <a:effectLst/>
                <a:latin typeface="Arial Narrow" panose="020B0606020202030204" pitchFamily="34" charset="0"/>
                <a:ea typeface="Calibri" panose="020F0502020204030204" pitchFamily="34" charset="0"/>
                <a:cs typeface="Arial" panose="020B0604020202020204" pitchFamily="34" charset="0"/>
              </a:rPr>
              <a:t> - </a:t>
            </a:r>
            <a:r>
              <a:rPr lang="en-US" sz="19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From 17 March 2021 and after HPE’s attempts to resolve the server issues, CSSi, a 	third-party data recovery specialist service provider, also attempted to recover data from 	the 	EVA storage unit. </a:t>
            </a:r>
            <a:r>
              <a:rPr lang="en-GB" sz="1900" dirty="0">
                <a:effectLst/>
                <a:latin typeface="Arial Narrow" panose="020B0606020202030204" pitchFamily="34" charset="0"/>
                <a:ea typeface="Calibri" panose="020F0502020204030204" pitchFamily="34" charset="0"/>
                <a:cs typeface="Arial" panose="020B0604020202020204" pitchFamily="34" charset="0"/>
              </a:rPr>
              <a:t>Due to corrupted metadata, the data is unrecoverable. Experts to 	work on such recovery are limited; and, tools do not exist in the open market. </a:t>
            </a:r>
          </a:p>
          <a:p>
            <a:pPr marL="0" indent="0" algn="just">
              <a:lnSpc>
                <a:spcPct val="115000"/>
              </a:lnSpc>
              <a:spcAft>
                <a:spcPts val="1000"/>
              </a:spcAft>
              <a:buNone/>
            </a:pPr>
            <a:r>
              <a:rPr lang="en-GB" sz="1900" b="1" dirty="0">
                <a:latin typeface="Arial Narrow" panose="020B0606020202030204" pitchFamily="34" charset="0"/>
                <a:ea typeface="Calibri" panose="020F0502020204030204" pitchFamily="34" charset="0"/>
                <a:cs typeface="Arial" panose="020B0604020202020204" pitchFamily="34" charset="0"/>
              </a:rPr>
              <a:t>The Ministerial Review Panel Opinion</a:t>
            </a:r>
            <a:r>
              <a:rPr lang="en-ZA" sz="1900" dirty="0">
                <a:effectLst/>
                <a:latin typeface="Arial Narrow" panose="020B0606020202030204" pitchFamily="34" charset="0"/>
                <a:ea typeface="Calibri" panose="020F0502020204030204" pitchFamily="34" charset="0"/>
                <a:cs typeface="Times New Roman" panose="02020603050405020304" pitchFamily="18" charset="0"/>
              </a:rPr>
              <a:t>:</a:t>
            </a:r>
          </a:p>
          <a:p>
            <a:pPr marL="0" indent="0" algn="just">
              <a:lnSpc>
                <a:spcPct val="115000"/>
              </a:lnSpc>
              <a:spcAft>
                <a:spcPts val="1000"/>
              </a:spcAft>
              <a:buNone/>
            </a:pPr>
            <a:r>
              <a:rPr lang="en-GB" sz="1900" dirty="0">
                <a:effectLst/>
                <a:latin typeface="Arial Narrow" panose="020B0606020202030204" pitchFamily="34" charset="0"/>
                <a:ea typeface="Calibri" panose="020F0502020204030204" pitchFamily="34" charset="0"/>
                <a:cs typeface="Arial" panose="020B0604020202020204" pitchFamily="34" charset="0"/>
              </a:rPr>
              <a:t>The data from the HP EVA is unrecoverable, based on the expert opinions received. The main contributor to the loss of data is the absence of backups covering the period 2019/2020 up to      4 February 2021.</a:t>
            </a:r>
            <a:endParaRPr lang="en-ZA" sz="19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13</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6198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p:txBody>
          <a:bodyPr>
            <a:normAutofit fontScale="25000" lnSpcReduction="20000"/>
          </a:bodyPr>
          <a:lstStyle/>
          <a:p>
            <a:pPr marL="457200" lvl="1" indent="-457200" algn="just">
              <a:lnSpc>
                <a:spcPct val="120000"/>
              </a:lnSpc>
              <a:spcBef>
                <a:spcPts val="600"/>
              </a:spcBef>
              <a:spcAft>
                <a:spcPts val="600"/>
              </a:spcAft>
              <a:buNone/>
              <a:tabLst>
                <a:tab pos="-138430" algn="l"/>
                <a:tab pos="228600" algn="l"/>
              </a:tabLst>
            </a:pPr>
            <a:r>
              <a:rPr lang="en-US" sz="7200" b="1"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rPr>
              <a:t>ICT Governance and Business Continuity Management</a:t>
            </a:r>
            <a:endParaRPr lang="en-ZA" sz="7200" b="1" kern="0" dirty="0">
              <a:solidFill>
                <a:srgbClr val="2F5496"/>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180340" algn="just">
              <a:lnSpc>
                <a:spcPct val="120000"/>
              </a:lnSpc>
              <a:spcBef>
                <a:spcPts val="600"/>
              </a:spcBef>
              <a:spcAft>
                <a:spcPts val="600"/>
              </a:spcAft>
            </a:pPr>
            <a:endParaRPr lang="en-US" sz="7200" b="0" kern="0" dirty="0">
              <a:solidFill>
                <a:srgbClr val="2F5496"/>
              </a:solidFill>
              <a:effectLst/>
              <a:latin typeface="Arial Narrow" panose="020B0606020202030204" pitchFamily="34" charset="0"/>
              <a:ea typeface="Arial" panose="020B0604020202020204" pitchFamily="34" charset="0"/>
              <a:cs typeface="Arial" panose="020B0604020202020204" pitchFamily="34" charset="0"/>
            </a:endParaRPr>
          </a:p>
          <a:p>
            <a:pPr algn="just">
              <a:lnSpc>
                <a:spcPct val="120000"/>
              </a:lnSpc>
              <a:spcBef>
                <a:spcPts val="600"/>
              </a:spcBef>
              <a:spcAft>
                <a:spcPts val="600"/>
              </a:spcAft>
              <a:buFont typeface="Symbol" panose="05050102010706020507" pitchFamily="18" charset="2"/>
              <a:buChar char=""/>
              <a:tabLst>
                <a:tab pos="457200" algn="l"/>
              </a:tabLst>
            </a:pPr>
            <a:r>
              <a:rPr lang="en-US" sz="7200" dirty="0">
                <a:latin typeface="Arial Narrow" panose="020B0606020202030204" pitchFamily="34" charset="0"/>
                <a:ea typeface="Calibri" panose="020F0502020204030204" pitchFamily="34" charset="0"/>
                <a:cs typeface="Arial" panose="020B0604020202020204" pitchFamily="34" charset="0"/>
              </a:rPr>
              <a:t>In 2009 the GPW had taken a decision to outsource ICT and had prepared a business case for the outsourcing, which was approved by the Minister of Home Affairs and concurred to by the Minister of PSA.</a:t>
            </a:r>
            <a:endParaRPr lang="en-ZA" sz="7200" dirty="0">
              <a:latin typeface="Arial Narrow" panose="020B060602020203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buFont typeface="Symbol" panose="05050102010706020507" pitchFamily="18" charset="2"/>
              <a:buChar char=""/>
              <a:tabLst>
                <a:tab pos="457200" algn="l"/>
              </a:tabLst>
            </a:pPr>
            <a:r>
              <a:rPr lang="en-US" sz="7200" dirty="0">
                <a:latin typeface="Arial Narrow" panose="020B0606020202030204" pitchFamily="34" charset="0"/>
                <a:ea typeface="Calibri" panose="020F0502020204030204" pitchFamily="34" charset="0"/>
                <a:cs typeface="Arial" panose="020B0604020202020204" pitchFamily="34" charset="0"/>
              </a:rPr>
              <a:t>GPW former and current management informed the Panel that around 2016/17 a decision was taken to insource ICT resources that had been outsourced in 2010, after the completion of Phase 1 of the design of an Enterprise Resource Planning (ERP) solution for GPW. The Panel was not provided with a copy of the EXCO minutes in which such a decision was recorded or a business case approved by the Minister for GPW to embark on such a project. The GPW’s current CEO conceded that there had been no formal decision to insource ICT but that the idea had arisen from a recommendation made in a strategy workshop held by GPW during that period.</a:t>
            </a:r>
            <a:endParaRPr lang="en-ZA" sz="7200" dirty="0">
              <a:latin typeface="Arial Narrow" panose="020B060602020203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spcAft>
                <a:spcPts val="600"/>
              </a:spcAft>
              <a:buFont typeface="Symbol" panose="05050102010706020507" pitchFamily="18" charset="2"/>
              <a:buChar char=""/>
              <a:tabLst>
                <a:tab pos="457200" algn="l"/>
              </a:tabLst>
            </a:pPr>
            <a:r>
              <a:rPr lang="en-US" sz="7200" dirty="0">
                <a:latin typeface="Arial Narrow" panose="020B0606020202030204" pitchFamily="34" charset="0"/>
                <a:ea typeface="Calibri" panose="020F0502020204030204" pitchFamily="34" charset="0"/>
                <a:cs typeface="Arial" panose="020B0604020202020204" pitchFamily="34" charset="0"/>
              </a:rPr>
              <a:t>According to the GPW Strategic Plan for the fiscal years 2017-2021, ICT had been located as a cost centre in the Strategic Management branch.</a:t>
            </a:r>
            <a:endParaRPr lang="en-ZA" sz="7200" dirty="0">
              <a:latin typeface="Arial Narrow" panose="020B0606020202030204" pitchFamily="34" charset="0"/>
              <a:ea typeface="Calibri" panose="020F0502020204030204" pitchFamily="34" charset="0"/>
              <a:cs typeface="Arial" panose="020B0604020202020204" pitchFamily="34" charset="0"/>
            </a:endParaRPr>
          </a:p>
          <a:p>
            <a:pPr algn="just">
              <a:lnSpc>
                <a:spcPct val="120000"/>
              </a:lnSpc>
              <a:spcBef>
                <a:spcPts val="0"/>
              </a:spcBef>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14</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71650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632229"/>
            <a:ext cx="8229600" cy="5318443"/>
          </a:xfrm>
        </p:spPr>
        <p:txBody>
          <a:bodyPr>
            <a:noAutofit/>
          </a:bodyPr>
          <a:lstStyle/>
          <a:p>
            <a:pPr marL="457200" lvl="1" indent="-457200" algn="just">
              <a:lnSpc>
                <a:spcPct val="120000"/>
              </a:lnSpc>
              <a:spcBef>
                <a:spcPts val="0"/>
              </a:spcBef>
              <a:buNone/>
              <a:tabLst>
                <a:tab pos="-138430" algn="l"/>
                <a:tab pos="228600" algn="l"/>
              </a:tabLst>
            </a:pPr>
            <a:r>
              <a:rPr lang="en-US" sz="1800" b="1"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rPr>
              <a:t>ICT Governance and Business Continuity Management</a:t>
            </a:r>
          </a:p>
          <a:p>
            <a:pPr marL="457200" lvl="1" indent="-457200" algn="just">
              <a:lnSpc>
                <a:spcPct val="120000"/>
              </a:lnSpc>
              <a:spcBef>
                <a:spcPts val="0"/>
              </a:spcBef>
              <a:buNone/>
              <a:tabLst>
                <a:tab pos="-138430" algn="l"/>
                <a:tab pos="228600" algn="l"/>
              </a:tabLst>
            </a:pPr>
            <a:endParaRPr lang="en-ZA" sz="1600" b="1" kern="0" dirty="0">
              <a:solidFill>
                <a:srgbClr val="2F5496"/>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en-US" sz="1800" dirty="0">
                <a:effectLst/>
                <a:latin typeface="Arial Narrow" panose="020B0606020202030204" pitchFamily="34" charset="0"/>
                <a:ea typeface="Calibri" panose="020F0502020204030204" pitchFamily="34" charset="0"/>
                <a:cs typeface="Arial" panose="020B0604020202020204" pitchFamily="34" charset="0"/>
              </a:rPr>
              <a:t>On 7 August 2018 a “Notification to terminate DAC</a:t>
            </a:r>
            <a:r>
              <a:rPr lang="en-US" sz="1800" dirty="0">
                <a:latin typeface="Arial Narrow" panose="020B0606020202030204" pitchFamily="34" charset="0"/>
                <a:ea typeface="Calibri" panose="020F0502020204030204" pitchFamily="34" charset="0"/>
                <a:cs typeface="Arial" panose="020B0604020202020204" pitchFamily="34" charset="0"/>
              </a:rPr>
              <a:t> Systems (DAC) </a:t>
            </a:r>
            <a:r>
              <a:rPr lang="en-US" sz="1800" dirty="0">
                <a:effectLst/>
                <a:latin typeface="Arial Narrow" panose="020B0606020202030204" pitchFamily="34" charset="0"/>
                <a:ea typeface="Calibri" panose="020F0502020204030204" pitchFamily="34" charset="0"/>
                <a:cs typeface="Arial" panose="020B0604020202020204" pitchFamily="34" charset="0"/>
              </a:rPr>
              <a:t>Specialist Contract for provision of critical IT solution resources Enterprise Resources Planning (ERP) Solution – Microsoft Dynamics AX 2012 R3, which includes critical IT solution modules”, proposed by the </a:t>
            </a:r>
            <a:r>
              <a:rPr lang="en-US" sz="1800" dirty="0">
                <a:latin typeface="Arial Narrow" panose="020B0606020202030204" pitchFamily="34" charset="0"/>
                <a:ea typeface="Calibri" panose="020F0502020204030204" pitchFamily="34" charset="0"/>
                <a:cs typeface="Arial" panose="020B0604020202020204" pitchFamily="34" charset="0"/>
              </a:rPr>
              <a:t>then</a:t>
            </a:r>
            <a:r>
              <a:rPr lang="en-US" sz="1800" dirty="0">
                <a:effectLst/>
                <a:latin typeface="Arial Narrow" panose="020B0606020202030204" pitchFamily="34" charset="0"/>
                <a:ea typeface="Calibri" panose="020F0502020204030204" pitchFamily="34" charset="0"/>
                <a:cs typeface="Arial" panose="020B0604020202020204" pitchFamily="34" charset="0"/>
              </a:rPr>
              <a:t> CIO (Mr Apleni), had been approved by the then GM: Financial Services (Ms Meyer) and by the ACEO (Ms Moyo), with the ACEO remarking as follows: “Just make sure we comply with SCM and we don’t compromise business operation”. </a:t>
            </a:r>
          </a:p>
          <a:p>
            <a:pPr marL="0" lvl="0" indent="0" algn="just">
              <a:spcBef>
                <a:spcPts val="0"/>
              </a:spcBef>
              <a:buNone/>
            </a:pPr>
            <a:endParaRPr lang="en-ZA"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en-US" sz="1800" dirty="0">
                <a:effectLst/>
                <a:latin typeface="Arial Narrow" panose="020B0606020202030204" pitchFamily="34" charset="0"/>
                <a:ea typeface="Calibri" panose="020F0502020204030204" pitchFamily="34" charset="0"/>
                <a:cs typeface="Arial" panose="020B0604020202020204" pitchFamily="34" charset="0"/>
              </a:rPr>
              <a:t>In the said application for approval to terminate the DAC contract, the CIO stated that the reason for termination of the contract was that GPW had built internal capacity to perform the specialist functions which had been provided by the service provider. From an analysis of the documents provided, the Panel established that this was not the case.</a:t>
            </a:r>
          </a:p>
          <a:p>
            <a:pPr marL="0" lvl="0" indent="0" algn="just">
              <a:spcBef>
                <a:spcPts val="0"/>
              </a:spcBef>
              <a:buNone/>
            </a:pPr>
            <a:endParaRPr lang="en-ZA"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en-US" sz="1800" dirty="0">
                <a:effectLst/>
                <a:latin typeface="Arial Narrow" panose="020B0606020202030204" pitchFamily="34" charset="0"/>
                <a:ea typeface="Calibri" panose="020F0502020204030204" pitchFamily="34" charset="0"/>
                <a:cs typeface="Arial" panose="020B0604020202020204" pitchFamily="34" charset="0"/>
              </a:rPr>
              <a:t>In an interview with the Panel the GM: HR confirmed that they had not developed any human resources plan for ICT insourcing and therefore that no scoping had been done for the critical skills that would have been required for the success of the project. She stated that HR had not received any input in this regard from the CIO before the organisational structure review in 2018.</a:t>
            </a:r>
            <a:endParaRPr lang="en-ZA"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US"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15</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xmlns="" val="307020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531091" y="1151067"/>
            <a:ext cx="8229600" cy="4409225"/>
          </a:xfrm>
        </p:spPr>
        <p:txBody>
          <a:bodyPr>
            <a:normAutofit/>
          </a:bodyPr>
          <a:lstStyle/>
          <a:p>
            <a:pPr marL="342900" indent="-342900" algn="just">
              <a:spcBef>
                <a:spcPts val="600"/>
              </a:spcBef>
              <a:spcAft>
                <a:spcPts val="600"/>
              </a:spcAft>
              <a:buFont typeface="Symbol" panose="05050102010706020507" pitchFamily="18" charset="2"/>
              <a:buChar char=""/>
              <a:tabLst>
                <a:tab pos="457200" algn="l"/>
              </a:tabLst>
            </a:pPr>
            <a:r>
              <a:rPr lang="en-US" sz="1900" dirty="0">
                <a:latin typeface="Arial Narrow" panose="020B0606020202030204" pitchFamily="34" charset="0"/>
                <a:ea typeface="Calibri" panose="020F0502020204030204" pitchFamily="34" charset="0"/>
                <a:cs typeface="Arial" panose="020B0604020202020204" pitchFamily="34" charset="0"/>
              </a:rPr>
              <a:t>The GPW Strategic Plan for the fiscal years 2017-2021 did not provide for ICT as an insourced function. </a:t>
            </a:r>
          </a:p>
          <a:p>
            <a:pPr marL="342900" indent="-342900" algn="just">
              <a:spcBef>
                <a:spcPts val="600"/>
              </a:spcBef>
              <a:spcAft>
                <a:spcPts val="600"/>
              </a:spcAft>
              <a:buFont typeface="Symbol" panose="05050102010706020507" pitchFamily="18" charset="2"/>
              <a:buChar char=""/>
              <a:tabLst>
                <a:tab pos="457200" algn="l"/>
              </a:tabLst>
            </a:pPr>
            <a:r>
              <a:rPr lang="en-US" sz="1900" dirty="0">
                <a:latin typeface="Arial Narrow" panose="020B0606020202030204" pitchFamily="34" charset="0"/>
                <a:ea typeface="Calibri" panose="020F0502020204030204" pitchFamily="34" charset="0"/>
                <a:cs typeface="Arial" panose="020B0604020202020204" pitchFamily="34" charset="0"/>
              </a:rPr>
              <a:t>The decision to reduce the number of consultants and insource the ICT function (taken in approximately 2016/17) was not aligned with the GPW 2017-2021 Strategic Plan. There was no executive authority decision for the restructuring of ICT as required by the PSA Regulations. </a:t>
            </a:r>
            <a:endParaRPr lang="en-ZA" sz="1900" dirty="0">
              <a:latin typeface="Arial Narrow" panose="020B060602020203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tabLst>
                <a:tab pos="457200" algn="l"/>
              </a:tabLst>
            </a:pPr>
            <a:r>
              <a:rPr lang="en-US" sz="1900" dirty="0">
                <a:latin typeface="Arial Narrow" panose="020B0606020202030204" pitchFamily="34" charset="0"/>
                <a:ea typeface="Calibri" panose="020F0502020204030204" pitchFamily="34" charset="0"/>
                <a:cs typeface="Arial" panose="020B0604020202020204" pitchFamily="34" charset="0"/>
              </a:rPr>
              <a:t>The then ACEO ( Ms Moyo - 2017/2018), even though she cautioned against compromising business operations, should have ensured that ICT had the requisite skills before approving the case for the termination of the service provider’s contract. </a:t>
            </a:r>
          </a:p>
          <a:p>
            <a:pPr algn="just">
              <a:spcBef>
                <a:spcPts val="600"/>
              </a:spcBef>
              <a:spcAft>
                <a:spcPts val="600"/>
              </a:spcAft>
              <a:buFont typeface="Symbol" panose="05050102010706020507" pitchFamily="18" charset="2"/>
              <a:buChar char=""/>
              <a:tabLst>
                <a:tab pos="457200" algn="l"/>
              </a:tabLst>
            </a:pPr>
            <a:r>
              <a:rPr lang="en-US" sz="1900" dirty="0">
                <a:latin typeface="Arial Narrow" panose="020B0606020202030204" pitchFamily="34" charset="0"/>
                <a:ea typeface="Calibri" panose="020F0502020204030204" pitchFamily="34" charset="0"/>
                <a:cs typeface="Arial" panose="020B0604020202020204" pitchFamily="34" charset="0"/>
              </a:rPr>
              <a:t>The GM HR and ACEO (current CEO), received a request from the CIO to strengthen the ICT skills within GPW. The request was dated 19 October 2020.</a:t>
            </a:r>
          </a:p>
          <a:p>
            <a:pPr algn="just">
              <a:lnSpc>
                <a:spcPct val="110000"/>
              </a:lnSpc>
              <a:spcBef>
                <a:spcPts val="600"/>
              </a:spcBef>
              <a:spcAft>
                <a:spcPts val="600"/>
              </a:spcAft>
              <a:buFont typeface="Symbol" panose="05050102010706020507" pitchFamily="18" charset="2"/>
              <a:buChar char=""/>
              <a:tabLst>
                <a:tab pos="457200" algn="l"/>
              </a:tabLst>
            </a:pPr>
            <a:endParaRPr lang="en-ZA" sz="1900" dirty="0">
              <a:latin typeface="Arial Narrow" panose="020B0606020202030204" pitchFamily="34" charset="0"/>
            </a:endParaRPr>
          </a:p>
          <a:p>
            <a:pPr marL="342900" lvl="0" indent="-342900" algn="just">
              <a:lnSpc>
                <a:spcPct val="150000"/>
              </a:lnSpc>
              <a:spcBef>
                <a:spcPts val="1200"/>
              </a:spcBef>
              <a:spcAft>
                <a:spcPts val="1200"/>
              </a:spcAft>
              <a:buFont typeface="Symbol" panose="05050102010706020507" pitchFamily="18" charset="2"/>
              <a:buChar char=""/>
              <a:tabLst>
                <a:tab pos="457200" algn="l"/>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1200"/>
              </a:spcAft>
              <a:buFont typeface="Symbol" panose="05050102010706020507" pitchFamily="18" charset="2"/>
              <a:buChar char=""/>
              <a:tabLst>
                <a:tab pos="457200" algn="l"/>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16</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76406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715529"/>
            <a:ext cx="8229600" cy="5318443"/>
          </a:xfrm>
        </p:spPr>
        <p:txBody>
          <a:bodyPr>
            <a:normAutofit fontScale="85000" lnSpcReduction="20000"/>
          </a:bodyPr>
          <a:lstStyle/>
          <a:p>
            <a:pPr algn="just">
              <a:lnSpc>
                <a:spcPct val="120000"/>
              </a:lnSpc>
              <a:spcBef>
                <a:spcPts val="600"/>
              </a:spcBef>
              <a:spcAft>
                <a:spcPts val="600"/>
              </a:spcAft>
              <a:tabLst>
                <a:tab pos="457200" algn="l"/>
              </a:tabLst>
            </a:pPr>
            <a:r>
              <a:rPr lang="en-US" sz="1900" dirty="0">
                <a:latin typeface="Arial Narrow" panose="020B0606020202030204" pitchFamily="34" charset="0"/>
                <a:ea typeface="Calibri" panose="020F0502020204030204" pitchFamily="34" charset="0"/>
                <a:cs typeface="Arial" panose="020B0604020202020204" pitchFamily="34" charset="0"/>
              </a:rPr>
              <a:t>The GPW EXCO failed to act on the ICT request prior to the incident of 4 February 2021. Based on evidence submitted by the Office of the CIO, a “Request for approval to contract a pool of very critical ICT resources for a period of two (2) years” while the recruitment process was unfolding, dated and signed on 19 October 2020 by the then CIO, was not approved by the Acting CEO (Ms </a:t>
            </a:r>
            <a:r>
              <a:rPr lang="en-US" sz="1900" dirty="0" err="1">
                <a:latin typeface="Arial Narrow" panose="020B0606020202030204" pitchFamily="34" charset="0"/>
                <a:ea typeface="Calibri" panose="020F0502020204030204" pitchFamily="34" charset="0"/>
                <a:cs typeface="Arial" panose="020B0604020202020204" pitchFamily="34" charset="0"/>
              </a:rPr>
              <a:t>Fosi</a:t>
            </a:r>
            <a:r>
              <a:rPr lang="en-US" sz="1900" dirty="0">
                <a:latin typeface="Arial Narrow" panose="020B0606020202030204" pitchFamily="34" charset="0"/>
                <a:ea typeface="Calibri" panose="020F0502020204030204" pitchFamily="34" charset="0"/>
                <a:cs typeface="Arial" panose="020B0604020202020204" pitchFamily="34" charset="0"/>
              </a:rPr>
              <a:t>). The CEO and GM HR (Ms </a:t>
            </a:r>
            <a:r>
              <a:rPr lang="en-US" sz="1900" dirty="0" err="1">
                <a:latin typeface="Arial Narrow" panose="020B0606020202030204" pitchFamily="34" charset="0"/>
                <a:ea typeface="Calibri" panose="020F0502020204030204" pitchFamily="34" charset="0"/>
                <a:cs typeface="Arial" panose="020B0604020202020204" pitchFamily="34" charset="0"/>
              </a:rPr>
              <a:t>Modise</a:t>
            </a:r>
            <a:r>
              <a:rPr lang="en-US" sz="1900" dirty="0">
                <a:latin typeface="Arial Narrow" panose="020B0606020202030204" pitchFamily="34" charset="0"/>
                <a:ea typeface="Calibri" panose="020F0502020204030204" pitchFamily="34" charset="0"/>
                <a:cs typeface="Arial" panose="020B0604020202020204" pitchFamily="34" charset="0"/>
              </a:rPr>
              <a:t>) followed the prescripts of the Public Service Act in waiting for an approved structure before appointing the new skills that the CIO had requested. There was a failure to mitigate the immediate need for skills. This created a capacity challenge in the ICT function. The required critical ICT resources included the following: </a:t>
            </a:r>
            <a:endParaRPr lang="en-ZA" sz="1900" dirty="0">
              <a:latin typeface="Arial Narrow" panose="020B0606020202030204" pitchFamily="34" charset="0"/>
              <a:ea typeface="Calibri" panose="020F0502020204030204" pitchFamily="34" charset="0"/>
              <a:cs typeface="Times New Roman" panose="02020603050405020304" pitchFamily="18" charset="0"/>
            </a:endParaRPr>
          </a:p>
          <a:p>
            <a:pPr lvl="0" indent="15875" algn="just">
              <a:lnSpc>
                <a:spcPct val="120000"/>
              </a:lnSpc>
              <a:spcBef>
                <a:spcPts val="600"/>
              </a:spcBef>
              <a:spcAft>
                <a:spcPts val="600"/>
              </a:spcAft>
              <a:buFont typeface="Arial Narrow" panose="020B0606020202030204" pitchFamily="34" charset="0"/>
              <a:buAutoNum type="romanLcParenBoth"/>
            </a:pPr>
            <a:r>
              <a:rPr lang="en-US" sz="1900" dirty="0">
                <a:latin typeface="Arial Narrow" panose="020B0606020202030204" pitchFamily="34" charset="0"/>
                <a:ea typeface="Calibri" panose="020F0502020204030204" pitchFamily="34" charset="0"/>
                <a:cs typeface="Arial" panose="020B0604020202020204" pitchFamily="34" charset="0"/>
              </a:rPr>
              <a:t>  Security Architect;</a:t>
            </a:r>
            <a:endParaRPr lang="en-ZA" sz="1900" dirty="0">
              <a:latin typeface="Arial Narrow" panose="020B0606020202030204" pitchFamily="34" charset="0"/>
              <a:ea typeface="Calibri" panose="020F0502020204030204" pitchFamily="34" charset="0"/>
              <a:cs typeface="Arial" panose="020B0604020202020204" pitchFamily="34" charset="0"/>
            </a:endParaRPr>
          </a:p>
          <a:p>
            <a:pPr lvl="0" indent="104775" algn="just">
              <a:lnSpc>
                <a:spcPct val="120000"/>
              </a:lnSpc>
              <a:spcBef>
                <a:spcPts val="600"/>
              </a:spcBef>
              <a:spcAft>
                <a:spcPts val="600"/>
              </a:spcAft>
              <a:buFont typeface="Arial Narrow" panose="020B0606020202030204" pitchFamily="34" charset="0"/>
              <a:buAutoNum type="romanLcParenBoth"/>
            </a:pPr>
            <a:r>
              <a:rPr lang="en-US" sz="1900" dirty="0">
                <a:latin typeface="Arial Narrow" panose="020B0606020202030204" pitchFamily="34" charset="0"/>
                <a:ea typeface="Calibri" panose="020F0502020204030204" pitchFamily="34" charset="0"/>
                <a:cs typeface="Arial" panose="020B0604020202020204" pitchFamily="34" charset="0"/>
              </a:rPr>
              <a:t> System Centre Operations Manager (SCOM) Specialist;</a:t>
            </a:r>
            <a:endParaRPr lang="en-ZA" sz="1900" dirty="0">
              <a:latin typeface="Arial Narrow" panose="020B0606020202030204" pitchFamily="34" charset="0"/>
              <a:ea typeface="Calibri" panose="020F0502020204030204" pitchFamily="34" charset="0"/>
              <a:cs typeface="Arial" panose="020B0604020202020204" pitchFamily="34" charset="0"/>
            </a:endParaRPr>
          </a:p>
          <a:p>
            <a:pPr lvl="0" indent="104775" algn="just">
              <a:lnSpc>
                <a:spcPct val="120000"/>
              </a:lnSpc>
              <a:spcBef>
                <a:spcPts val="600"/>
              </a:spcBef>
              <a:spcAft>
                <a:spcPts val="600"/>
              </a:spcAft>
              <a:buFont typeface="Arial Narrow" panose="020B0606020202030204" pitchFamily="34" charset="0"/>
              <a:buAutoNum type="romanLcParenBoth"/>
            </a:pPr>
            <a:r>
              <a:rPr lang="en-US" sz="1900" dirty="0">
                <a:latin typeface="Arial Narrow" panose="020B0606020202030204" pitchFamily="34" charset="0"/>
                <a:ea typeface="Calibri" panose="020F0502020204030204" pitchFamily="34" charset="0"/>
                <a:cs typeface="Arial" panose="020B0604020202020204" pitchFamily="34" charset="0"/>
              </a:rPr>
              <a:t> VMware Engineer; and</a:t>
            </a:r>
            <a:endParaRPr lang="en-ZA" sz="1900" dirty="0">
              <a:latin typeface="Arial Narrow" panose="020B0606020202030204" pitchFamily="34" charset="0"/>
              <a:ea typeface="Calibri" panose="020F0502020204030204" pitchFamily="34" charset="0"/>
              <a:cs typeface="Arial" panose="020B0604020202020204" pitchFamily="34" charset="0"/>
            </a:endParaRPr>
          </a:p>
          <a:p>
            <a:pPr lvl="0" indent="104775" algn="just">
              <a:lnSpc>
                <a:spcPct val="120000"/>
              </a:lnSpc>
              <a:spcBef>
                <a:spcPts val="600"/>
              </a:spcBef>
              <a:spcAft>
                <a:spcPts val="600"/>
              </a:spcAft>
              <a:buFont typeface="Arial Narrow" panose="020B0606020202030204" pitchFamily="34" charset="0"/>
              <a:buAutoNum type="romanLcParenBoth"/>
            </a:pPr>
            <a:r>
              <a:rPr lang="en-US" sz="1900" dirty="0">
                <a:latin typeface="Arial Narrow" panose="020B0606020202030204" pitchFamily="34" charset="0"/>
                <a:ea typeface="Calibri" panose="020F0502020204030204" pitchFamily="34" charset="0"/>
                <a:cs typeface="Arial" panose="020B0604020202020204" pitchFamily="34" charset="0"/>
              </a:rPr>
              <a:t> IT Governance Manager.</a:t>
            </a:r>
            <a:endParaRPr lang="en-ZA" sz="1900" dirty="0">
              <a:latin typeface="Arial Narrow" panose="020B060602020203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tabLst>
                <a:tab pos="457200" algn="l"/>
              </a:tabLst>
            </a:pPr>
            <a:r>
              <a:rPr lang="en-US" sz="1900" dirty="0">
                <a:effectLst/>
                <a:latin typeface="Arial Narrow" panose="020B0606020202030204" pitchFamily="34" charset="0"/>
                <a:ea typeface="Calibri" panose="020F0502020204030204" pitchFamily="34" charset="0"/>
                <a:cs typeface="Arial" panose="020B0604020202020204" pitchFamily="34" charset="0"/>
              </a:rPr>
              <a:t>The CIO (Mr Apleni) failed to exercise foresight in not desisting from embarking on such a critical project without an approved business case and a human resources plan first having been devised and approved.  Mr Apleni acted with reckless disregard for GPW business continuity in making a business case for the termination of service providers’ contracts before the requisite skills were in place and proper transfer of skills had taken place.</a:t>
            </a:r>
            <a:endParaRPr lang="en-ZA" sz="19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17</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402514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p:txBody>
          <a:bodyPr>
            <a:normAutofit/>
          </a:bodyPr>
          <a:lstStyle/>
          <a:p>
            <a:pPr marL="457200" lvl="1" indent="-457200" algn="just">
              <a:lnSpc>
                <a:spcPct val="120000"/>
              </a:lnSpc>
              <a:spcBef>
                <a:spcPts val="0"/>
              </a:spcBef>
              <a:buNone/>
              <a:tabLst>
                <a:tab pos="-138430" algn="l"/>
                <a:tab pos="228600" algn="l"/>
              </a:tabLst>
            </a:pPr>
            <a:r>
              <a:rPr lang="en-US" sz="1800" b="1"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rPr>
              <a:t>ICT Governance and Business Continuity Management</a:t>
            </a:r>
            <a:endParaRPr lang="en-ZA" sz="18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algn="just">
              <a:lnSpc>
                <a:spcPct val="120000"/>
              </a:lnSpc>
              <a:spcBef>
                <a:spcPts val="0"/>
              </a:spcBef>
            </a:pPr>
            <a:endParaRPr lang="en-US" sz="1200" b="0" kern="0" dirty="0">
              <a:solidFill>
                <a:srgbClr val="2F5496"/>
              </a:solidFill>
              <a:effectLst/>
              <a:latin typeface="Arial Narrow" panose="020B0606020202030204" pitchFamily="34" charset="0"/>
              <a:ea typeface="Arial" panose="020B0604020202020204" pitchFamily="34" charset="0"/>
              <a:cs typeface="Arial" panose="020B0604020202020204" pitchFamily="34" charset="0"/>
            </a:endParaRPr>
          </a:p>
          <a:p>
            <a:pPr marL="180340" algn="just">
              <a:lnSpc>
                <a:spcPct val="120000"/>
              </a:lnSpc>
              <a:spcBef>
                <a:spcPts val="0"/>
              </a:spcBef>
              <a:tabLst>
                <a:tab pos="358775" algn="l"/>
              </a:tabLst>
            </a:pPr>
            <a:endParaRPr lang="en-US" sz="1800" kern="0" dirty="0">
              <a:latin typeface="Arial Narrow" panose="020B0606020202030204" pitchFamily="34" charset="0"/>
              <a:ea typeface="Arial" panose="020B0604020202020204" pitchFamily="34" charset="0"/>
              <a:cs typeface="Arial" panose="020B0604020202020204" pitchFamily="34" charset="0"/>
            </a:endParaRPr>
          </a:p>
          <a:p>
            <a:pPr marL="180340" algn="just">
              <a:lnSpc>
                <a:spcPct val="120000"/>
              </a:lnSpc>
              <a:spcBef>
                <a:spcPts val="0"/>
              </a:spcBef>
              <a:tabLst>
                <a:tab pos="358775" algn="l"/>
              </a:tabLst>
            </a:pPr>
            <a:r>
              <a:rPr lang="en-US" sz="1800" b="0" kern="0" dirty="0">
                <a:effectLst/>
                <a:latin typeface="Arial Narrow" panose="020B0606020202030204" pitchFamily="34" charset="0"/>
                <a:ea typeface="Arial" panose="020B0604020202020204" pitchFamily="34" charset="0"/>
                <a:cs typeface="Arial" panose="020B0604020202020204" pitchFamily="34" charset="0"/>
              </a:rPr>
              <a:t>Management of ICT environmentals ( including air-conditioning and UPS’S) was inadequate 	and  critical controls of the ICT Data Centre were not maintained and supported, resulting 	in the incident of 4 February 2021. </a:t>
            </a:r>
          </a:p>
          <a:p>
            <a:pPr marL="180340" algn="just">
              <a:lnSpc>
                <a:spcPct val="120000"/>
              </a:lnSpc>
              <a:spcBef>
                <a:spcPts val="0"/>
              </a:spcBef>
              <a:tabLst>
                <a:tab pos="358775" algn="l"/>
              </a:tabLst>
            </a:pPr>
            <a:endParaRPr lang="en-US" sz="1800" dirty="0">
              <a:effectLst/>
              <a:latin typeface="Arial Narrow" panose="020B0606020202030204" pitchFamily="34" charset="0"/>
              <a:ea typeface="Calibri" panose="020F0502020204030204" pitchFamily="34" charset="0"/>
              <a:cs typeface="Arial" panose="020B0604020202020204" pitchFamily="34" charset="0"/>
            </a:endParaRPr>
          </a:p>
          <a:p>
            <a:pPr marL="180340" algn="just">
              <a:lnSpc>
                <a:spcPct val="120000"/>
              </a:lnSpc>
              <a:spcBef>
                <a:spcPts val="0"/>
              </a:spcBef>
              <a:tabLst>
                <a:tab pos="358775" algn="l"/>
              </a:tabLst>
            </a:pPr>
            <a:r>
              <a:rPr lang="en-US" sz="1800" dirty="0">
                <a:latin typeface="Arial Narrow" panose="020B0606020202030204" pitchFamily="34" charset="0"/>
                <a:ea typeface="Calibri" panose="020F0502020204030204" pitchFamily="34" charset="0"/>
                <a:cs typeface="Arial" panose="020B0604020202020204" pitchFamily="34" charset="0"/>
              </a:rPr>
              <a:t>GPW is a National Key Point, t</a:t>
            </a:r>
            <a:r>
              <a:rPr lang="en-US" sz="1800" dirty="0">
                <a:effectLst/>
                <a:latin typeface="Arial Narrow" panose="020B0606020202030204" pitchFamily="34" charset="0"/>
                <a:ea typeface="Calibri" panose="020F0502020204030204" pitchFamily="34" charset="0"/>
                <a:cs typeface="Arial" panose="020B0604020202020204" pitchFamily="34" charset="0"/>
              </a:rPr>
              <a:t>he role of DPWI (Department of Public Works and 	Infrastructure) in supporting the GPW and whether it had the 	capacity to adequately 	provide services to GPW is not clear. Management indicated that 	DPWI had not been 	providing the required services (infrastructure maintenance) to GPW.</a:t>
            </a:r>
            <a:endParaRPr lang="en-US" sz="1800" b="0" kern="0" dirty="0">
              <a:effectLst/>
              <a:latin typeface="Arial Narrow" panose="020B0606020202030204" pitchFamily="34" charset="0"/>
              <a:ea typeface="Arial" panose="020B0604020202020204" pitchFamily="34" charset="0"/>
              <a:cs typeface="Arial" panose="020B0604020202020204" pitchFamily="34" charset="0"/>
            </a:endParaRPr>
          </a:p>
          <a:p>
            <a:pPr marL="180340" algn="just">
              <a:lnSpc>
                <a:spcPct val="120000"/>
              </a:lnSpc>
              <a:spcBef>
                <a:spcPts val="0"/>
              </a:spcBef>
              <a:tabLst>
                <a:tab pos="358775" algn="l"/>
              </a:tabLst>
            </a:pPr>
            <a:endParaRPr lang="en-US" sz="1800" kern="0" dirty="0">
              <a:latin typeface="Arial Narrow" panose="020B0606020202030204" pitchFamily="34" charset="0"/>
              <a:ea typeface="Arial" panose="020B0604020202020204" pitchFamily="34" charset="0"/>
              <a:cs typeface="Arial" panose="020B0604020202020204" pitchFamily="34" charset="0"/>
            </a:endParaRPr>
          </a:p>
          <a:p>
            <a:pPr algn="just">
              <a:lnSpc>
                <a:spcPct val="120000"/>
              </a:lnSpc>
              <a:spcBef>
                <a:spcPts val="0"/>
              </a:spcBef>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18</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3144579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p:txBody>
          <a:bodyPr>
            <a:normAutofit/>
          </a:bodyPr>
          <a:lstStyle/>
          <a:p>
            <a:pPr marL="457200" lvl="1" indent="-457200" algn="just">
              <a:lnSpc>
                <a:spcPct val="120000"/>
              </a:lnSpc>
              <a:spcBef>
                <a:spcPts val="0"/>
              </a:spcBef>
              <a:buNone/>
              <a:tabLst>
                <a:tab pos="-138430" algn="l"/>
                <a:tab pos="228600" algn="l"/>
              </a:tabLst>
            </a:pPr>
            <a:r>
              <a:rPr lang="en-US" sz="1800" b="1"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rPr>
              <a:t>ICT Governance and Business Continuity Management</a:t>
            </a:r>
            <a:endParaRPr lang="en-ZA" sz="18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340" algn="just">
              <a:lnSpc>
                <a:spcPct val="120000"/>
              </a:lnSpc>
              <a:spcBef>
                <a:spcPts val="0"/>
              </a:spcBef>
            </a:pPr>
            <a:endParaRPr lang="en-US" sz="1200" b="0" kern="0" dirty="0">
              <a:solidFill>
                <a:srgbClr val="2F5496"/>
              </a:solidFill>
              <a:effectLst/>
              <a:latin typeface="Arial Narrow" panose="020B0606020202030204" pitchFamily="34" charset="0"/>
              <a:ea typeface="Arial" panose="020B0604020202020204" pitchFamily="34" charset="0"/>
              <a:cs typeface="Arial" panose="020B0604020202020204" pitchFamily="34" charset="0"/>
            </a:endParaRPr>
          </a:p>
          <a:p>
            <a:pPr algn="just">
              <a:lnSpc>
                <a:spcPct val="120000"/>
              </a:lnSpc>
              <a:spcBef>
                <a:spcPts val="0"/>
              </a:spcBef>
            </a:pPr>
            <a:r>
              <a:rPr lang="en-US" sz="1800" dirty="0">
                <a:effectLst/>
                <a:latin typeface="Arial Narrow" panose="020B0606020202030204" pitchFamily="34" charset="0"/>
                <a:ea typeface="Calibri" panose="020F0502020204030204" pitchFamily="34" charset="0"/>
                <a:cs typeface="Arial" panose="020B0604020202020204" pitchFamily="34" charset="0"/>
              </a:rPr>
              <a:t>Failure to recover lost data after the incident on 4 February 2021 clearly demonstrates that the two recovery sites – at the CSIR and Bosman Street offices were non functional.</a:t>
            </a:r>
          </a:p>
          <a:p>
            <a:pPr algn="just">
              <a:lnSpc>
                <a:spcPct val="120000"/>
              </a:lnSpc>
              <a:spcBef>
                <a:spcPts val="0"/>
              </a:spcBef>
            </a:pPr>
            <a:endParaRPr lang="en-US" sz="1800" dirty="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20000"/>
              </a:lnSpc>
              <a:spcBef>
                <a:spcPts val="0"/>
              </a:spcBef>
            </a:pPr>
            <a:r>
              <a:rPr lang="en-US" sz="1800" dirty="0">
                <a:effectLst/>
                <a:latin typeface="Arial Narrow" panose="020B0606020202030204" pitchFamily="34" charset="0"/>
                <a:ea typeface="Calibri" panose="020F0502020204030204" pitchFamily="34" charset="0"/>
                <a:cs typeface="Arial" panose="020B0604020202020204" pitchFamily="34" charset="0"/>
              </a:rPr>
              <a:t>During a visit to the Data Centre, 83 Visagie Street, Tshwane, on 26 July 2021, the Panel observed that the UPSs had not been serviced as per the planned schedule. According to the service register, the UPSs were serviced on 23</a:t>
            </a:r>
            <a:r>
              <a:rPr lang="en-US" sz="1800" baseline="30000" dirty="0">
                <a:effectLst/>
                <a:latin typeface="Arial Narrow" panose="020B0606020202030204" pitchFamily="34" charset="0"/>
                <a:ea typeface="Calibri" panose="020F0502020204030204" pitchFamily="34" charset="0"/>
                <a:cs typeface="Arial" panose="020B0604020202020204" pitchFamily="34" charset="0"/>
              </a:rPr>
              <a:t> </a:t>
            </a:r>
            <a:r>
              <a:rPr lang="en-US" sz="1800" dirty="0">
                <a:effectLst/>
                <a:latin typeface="Arial Narrow" panose="020B0606020202030204" pitchFamily="34" charset="0"/>
                <a:ea typeface="Calibri" panose="020F0502020204030204" pitchFamily="34" charset="0"/>
                <a:cs typeface="Arial" panose="020B0604020202020204" pitchFamily="34" charset="0"/>
              </a:rPr>
              <a:t>April 2019 and were due for service in April 2020. The service was only conducted on 22 January 2021 – that is, ten months after the scheduled date.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US" sz="1800" dirty="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20000"/>
              </a:lnSpc>
              <a:spcBef>
                <a:spcPts val="0"/>
              </a:spcBef>
            </a:pPr>
            <a:r>
              <a:rPr lang="en-US" sz="1800" dirty="0">
                <a:effectLst/>
                <a:latin typeface="Arial Narrow" panose="020B0606020202030204" pitchFamily="34" charset="0"/>
                <a:ea typeface="Calibri" panose="020F0502020204030204" pitchFamily="34" charset="0"/>
                <a:cs typeface="Arial" panose="020B0604020202020204" pitchFamily="34" charset="0"/>
              </a:rPr>
              <a:t>Infrastructure, including HP servers, was antiquated and no longer supported by OEM warranties or suppliers.</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19</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419470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6"/>
            <a:ext cx="8229600" cy="478498"/>
          </a:xfrm>
        </p:spPr>
        <p:txBody>
          <a:bodyPr>
            <a:noAutofit/>
          </a:bodyPr>
          <a:lstStyle/>
          <a:p>
            <a:r>
              <a:rPr lang="en-ZA" sz="3200" b="1" dirty="0">
                <a:latin typeface="Arial" panose="020B0604020202020204" pitchFamily="34" charset="0"/>
                <a:cs typeface="Arial" panose="020B0604020202020204" pitchFamily="34" charset="0"/>
              </a:rPr>
              <a:t>OVERVIEW</a:t>
            </a:r>
          </a:p>
        </p:txBody>
      </p:sp>
      <p:sp>
        <p:nvSpPr>
          <p:cNvPr id="3" name="Slide Number Placeholder 2"/>
          <p:cNvSpPr>
            <a:spLocks noGrp="1"/>
          </p:cNvSpPr>
          <p:nvPr>
            <p:ph type="sldNum" sz="quarter" idx="12"/>
          </p:nvPr>
        </p:nvSpPr>
        <p:spPr/>
        <p:txBody>
          <a:bodyPr/>
          <a:lstStyle/>
          <a:p>
            <a:fld id="{5204993E-025B-C444-BB45-79AA04295A9D}" type="slidenum">
              <a:rPr lang="en-US" smtClean="0"/>
              <a:pPr/>
              <a:t>2</a:t>
            </a:fld>
            <a:endParaRPr lang="en-US" dirty="0"/>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
        <p:nvSpPr>
          <p:cNvPr id="7" name="Rectangle 1">
            <a:extLst>
              <a:ext uri="{FF2B5EF4-FFF2-40B4-BE49-F238E27FC236}">
                <a16:creationId xmlns:a16="http://schemas.microsoft.com/office/drawing/2014/main" xmlns="" id="{AF16BB91-3456-B59B-3E65-D066EB010A94}"/>
              </a:ext>
            </a:extLst>
          </p:cNvPr>
          <p:cNvSpPr>
            <a:spLocks noChangeArrowheads="1"/>
          </p:cNvSpPr>
          <p:nvPr/>
        </p:nvSpPr>
        <p:spPr bwMode="auto">
          <a:xfrm>
            <a:off x="1413436" y="1360218"/>
            <a:ext cx="818776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xmlns="" id="{BD0E6FBC-EB0B-B65F-0D8C-749FC9C37758}"/>
              </a:ext>
            </a:extLst>
          </p:cNvPr>
          <p:cNvSpPr>
            <a:spLocks noChangeArrowheads="1"/>
          </p:cNvSpPr>
          <p:nvPr/>
        </p:nvSpPr>
        <p:spPr bwMode="auto">
          <a:xfrm>
            <a:off x="2485300" y="6043573"/>
            <a:ext cx="661296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a:t>
            </a:r>
            <a:r>
              <a:rPr kumimoji="0" lang="en-GB" altLang="en-US" sz="1000" b="0" i="0" u="none" strike="noStrike" cap="none" normalizeH="0" baseline="3000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1]</a:t>
            </a: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Arial" panose="020B0604020202020204" pitchFamily="34" charset="0"/>
              </a:rPr>
              <a:t>Adv Gumbi was deployed to another project by the President from September 2021.</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198" y="640733"/>
            <a:ext cx="8681407" cy="4952971"/>
          </a:xfrm>
        </p:spPr>
        <p:txBody>
          <a:bodyPr>
            <a:normAutofit/>
          </a:bodyPr>
          <a:lstStyle/>
          <a:p>
            <a:pPr marL="0" lvl="0" indent="0" algn="just">
              <a:spcBef>
                <a:spcPts val="600"/>
              </a:spcBef>
              <a:spcAft>
                <a:spcPts val="600"/>
              </a:spcAft>
              <a:buNone/>
            </a:pPr>
            <a:r>
              <a:rPr lang="en-US" sz="1600" dirty="0">
                <a:effectLst/>
                <a:latin typeface="Arial Narrow" panose="020B0606020202030204" pitchFamily="34" charset="0"/>
                <a:ea typeface="Calibri" panose="020F0502020204030204" pitchFamily="34" charset="0"/>
                <a:cs typeface="Arial" panose="020B0604020202020204" pitchFamily="34" charset="0"/>
              </a:rPr>
              <a:t>The primary mandate of the Panel was “to probe and make recommendations on amongst others, information and communications technology systems failure, loss of critical State information, leaking of information to entities external to GPW, governance systems and labour relations between the employer organized labour at the Government Printing Works. </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lvl="0" indent="0" algn="just">
              <a:spcBef>
                <a:spcPts val="600"/>
              </a:spcBef>
              <a:spcAft>
                <a:spcPts val="600"/>
              </a:spcAft>
              <a:buNone/>
            </a:pPr>
            <a:r>
              <a:rPr lang="en-US" sz="1600" dirty="0">
                <a:effectLst/>
                <a:latin typeface="Arial Narrow" panose="020B0606020202030204" pitchFamily="34" charset="0"/>
                <a:ea typeface="Calibri" panose="020F0502020204030204" pitchFamily="34" charset="0"/>
                <a:cs typeface="Arial" panose="020B0604020202020204" pitchFamily="34" charset="0"/>
              </a:rPr>
              <a:t>The Minister appointed seven members to the Panel:</a:t>
            </a:r>
            <a:endParaRPr lang="en-US" sz="1050" dirty="0">
              <a:latin typeface="Arial Narrow" panose="020B060602020203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168831648"/>
              </p:ext>
            </p:extLst>
          </p:nvPr>
        </p:nvGraphicFramePr>
        <p:xfrm>
          <a:off x="540327" y="2182609"/>
          <a:ext cx="8229601" cy="3659628"/>
        </p:xfrm>
        <a:graphic>
          <a:graphicData uri="http://schemas.openxmlformats.org/drawingml/2006/table">
            <a:tbl>
              <a:tblPr firstRow="1" firstCol="1" bandRow="1"/>
              <a:tblGrid>
                <a:gridCol w="1990641">
                  <a:extLst>
                    <a:ext uri="{9D8B030D-6E8A-4147-A177-3AD203B41FA5}">
                      <a16:colId xmlns:a16="http://schemas.microsoft.com/office/drawing/2014/main" xmlns="" val="1971007341"/>
                    </a:ext>
                  </a:extLst>
                </a:gridCol>
                <a:gridCol w="3119480">
                  <a:extLst>
                    <a:ext uri="{9D8B030D-6E8A-4147-A177-3AD203B41FA5}">
                      <a16:colId xmlns:a16="http://schemas.microsoft.com/office/drawing/2014/main" xmlns="" val="1044914319"/>
                    </a:ext>
                  </a:extLst>
                </a:gridCol>
                <a:gridCol w="3119480">
                  <a:extLst>
                    <a:ext uri="{9D8B030D-6E8A-4147-A177-3AD203B41FA5}">
                      <a16:colId xmlns:a16="http://schemas.microsoft.com/office/drawing/2014/main" xmlns="" val="2093706054"/>
                    </a:ext>
                  </a:extLst>
                </a:gridCol>
              </a:tblGrid>
              <a:tr h="377974">
                <a:tc>
                  <a:txBody>
                    <a:bodyPr/>
                    <a:lstStyle/>
                    <a:p>
                      <a:pPr algn="ctr">
                        <a:lnSpc>
                          <a:spcPct val="107000"/>
                        </a:lnSpc>
                        <a:spcAft>
                          <a:spcPts val="0"/>
                        </a:spcAft>
                      </a:pPr>
                      <a:r>
                        <a:rPr lang="en-ZA" sz="1200" b="1"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NAME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gn="ctr">
                        <a:lnSpc>
                          <a:spcPct val="107000"/>
                        </a:lnSpc>
                        <a:spcAft>
                          <a:spcPts val="0"/>
                        </a:spcAft>
                      </a:pPr>
                      <a:r>
                        <a:rPr lang="en-ZA" sz="1200" b="1"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POSITION AND ORGANISATION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PANEL RESPONSIBILITY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extLst>
                  <a:ext uri="{0D108BD9-81ED-4DB2-BD59-A6C34878D82A}">
                    <a16:rowId xmlns:a16="http://schemas.microsoft.com/office/drawing/2014/main" xmlns="" val="42248747"/>
                  </a:ext>
                </a:extLst>
              </a:tr>
              <a:tr h="461492">
                <a:tc>
                  <a:txBody>
                    <a:bodyPr/>
                    <a:lstStyle/>
                    <a:p>
                      <a:pPr>
                        <a:lnSpc>
                          <a:spcPct val="107000"/>
                        </a:lnSpc>
                        <a:spcAft>
                          <a:spcPts val="0"/>
                        </a:spcAft>
                      </a:pPr>
                      <a:r>
                        <a:rPr lang="en-ZA" sz="1200" b="1" kern="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Adv</a:t>
                      </a:r>
                      <a:r>
                        <a:rPr lang="en-ZA" sz="1200" b="1"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ZA" sz="1200" b="1" kern="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Mojankunyane</a:t>
                      </a:r>
                      <a:r>
                        <a:rPr lang="en-ZA" sz="1200" b="1"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Gumbi</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nSpc>
                          <a:spcPct val="107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Founder, Mojanku Gumbi Advisory Services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5"/>
                    </a:solidFill>
                  </a:tcPr>
                </a:tc>
                <a:tc>
                  <a:txBody>
                    <a:bodyPr/>
                    <a:lstStyle/>
                    <a:p>
                      <a:pPr marL="342900" lvl="0" indent="-342900">
                        <a:spcAft>
                          <a:spcPts val="0"/>
                        </a:spcAft>
                        <a:buFont typeface="Symbol" panose="05050102010706020507" pitchFamily="18" charset="2"/>
                        <a:buChar char=""/>
                        <a:tabLst>
                          <a:tab pos="457200" algn="l"/>
                        </a:tabLst>
                      </a:pPr>
                      <a:r>
                        <a:rPr lang="en-ZA" sz="12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Chairperson, Jun. to Aug. 2021 </a:t>
                      </a:r>
                      <a:endParaRPr lang="en-ZA" sz="1200" dirty="0">
                        <a:effectLst/>
                        <a:latin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ZA" sz="12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Overall governance and management </a:t>
                      </a:r>
                      <a:endParaRPr lang="en-ZA" sz="1200" dirty="0">
                        <a:effectLst/>
                        <a:latin typeface="Calibri" panose="020F0502020204030204" pitchFamily="34"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xmlns="" val="2843817539"/>
                  </a:ext>
                </a:extLst>
              </a:tr>
              <a:tr h="358410">
                <a:tc>
                  <a:txBody>
                    <a:bodyPr/>
                    <a:lstStyle/>
                    <a:p>
                      <a:pPr>
                        <a:lnSpc>
                          <a:spcPct val="107000"/>
                        </a:lnSpc>
                        <a:spcAft>
                          <a:spcPts val="0"/>
                        </a:spcAft>
                      </a:pPr>
                      <a:r>
                        <a:rPr lang="en-ZA" sz="1200" b="1"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Mr Papati Robert Malavi</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nSpc>
                          <a:spcPct val="107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Managing Director / Founder, Mariyeta Reconcile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Human Resources Management</a:t>
                      </a:r>
                      <a:endParaRPr lang="en-ZA" sz="1200">
                        <a:effectLst/>
                        <a:latin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Chairperson, 13 Sep. 2021 to 19 Feb. 2022 </a:t>
                      </a:r>
                      <a:endParaRPr lang="en-ZA" sz="1200">
                        <a:effectLst/>
                        <a:latin typeface="Calibri" panose="020F0502020204030204" pitchFamily="34"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xmlns="" val="315066358"/>
                  </a:ext>
                </a:extLst>
              </a:tr>
              <a:tr h="716819">
                <a:tc>
                  <a:txBody>
                    <a:bodyPr/>
                    <a:lstStyle/>
                    <a:p>
                      <a:pPr>
                        <a:lnSpc>
                          <a:spcPct val="107000"/>
                        </a:lnSpc>
                        <a:spcAft>
                          <a:spcPts val="0"/>
                        </a:spcAft>
                      </a:pPr>
                      <a:r>
                        <a:rPr lang="en-ZA" sz="1200" b="1"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Dr Batandwa Siswana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nSpc>
                          <a:spcPct val="107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Executive Director / Founder, African Institute of Public Finance (Pty) Ltd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5"/>
                    </a:solidFill>
                  </a:tcPr>
                </a:tc>
                <a:tc>
                  <a:txBody>
                    <a:bodyPr/>
                    <a:lstStyle/>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Financial management</a:t>
                      </a:r>
                      <a:endParaRPr lang="en-ZA" sz="1200">
                        <a:effectLst/>
                        <a:latin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Audit management</a:t>
                      </a:r>
                      <a:endParaRPr lang="en-ZA" sz="1200">
                        <a:effectLst/>
                        <a:latin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Corporate and fiscal governance (including systems and processes)</a:t>
                      </a:r>
                      <a:endParaRPr lang="en-ZA" sz="1200">
                        <a:effectLst/>
                        <a:latin typeface="Calibri" panose="020F0502020204030204" pitchFamily="34"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xmlns="" val="48045133"/>
                  </a:ext>
                </a:extLst>
              </a:tr>
              <a:tr h="537615">
                <a:tc>
                  <a:txBody>
                    <a:bodyPr/>
                    <a:lstStyle/>
                    <a:p>
                      <a:pPr>
                        <a:lnSpc>
                          <a:spcPct val="107000"/>
                        </a:lnSpc>
                        <a:spcAft>
                          <a:spcPts val="0"/>
                        </a:spcAft>
                      </a:pPr>
                      <a:r>
                        <a:rPr lang="en-ZA" sz="1200" b="1"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Dr Charles Motau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nSpc>
                          <a:spcPct val="107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Managing Director, Motau Consulting (Pty) Ltd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ICT governance </a:t>
                      </a:r>
                      <a:endParaRPr lang="en-ZA" sz="1200">
                        <a:effectLst/>
                        <a:latin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Business continuity management </a:t>
                      </a:r>
                      <a:endParaRPr lang="en-ZA" sz="1200">
                        <a:effectLst/>
                        <a:latin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Digital transformation</a:t>
                      </a:r>
                      <a:endParaRPr lang="en-ZA" sz="1200">
                        <a:effectLst/>
                        <a:latin typeface="Calibri" panose="020F0502020204030204" pitchFamily="34"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xmlns="" val="481468123"/>
                  </a:ext>
                </a:extLst>
              </a:tr>
              <a:tr h="383548">
                <a:tc>
                  <a:txBody>
                    <a:bodyPr/>
                    <a:lstStyle/>
                    <a:p>
                      <a:pPr>
                        <a:lnSpc>
                          <a:spcPct val="107000"/>
                        </a:lnSpc>
                        <a:spcAft>
                          <a:spcPts val="0"/>
                        </a:spcAft>
                      </a:pPr>
                      <a:r>
                        <a:rPr lang="en-ZA" sz="1200" b="1"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Mr Mpho Ratlhogo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nSpc>
                          <a:spcPct val="107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Head of Operational Excellence, South African Bank Note Company (RF) Pty Ltd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5"/>
                    </a:solidFill>
                  </a:tcPr>
                </a:tc>
                <a:tc>
                  <a:txBody>
                    <a:bodyPr/>
                    <a:lstStyle/>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Operational issues </a:t>
                      </a:r>
                      <a:endParaRPr lang="en-ZA" sz="1200">
                        <a:effectLst/>
                        <a:latin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Production issues</a:t>
                      </a:r>
                      <a:endParaRPr lang="en-ZA" sz="1200">
                        <a:effectLst/>
                        <a:latin typeface="Calibri" panose="020F0502020204030204" pitchFamily="34"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xmlns="" val="1134635009"/>
                  </a:ext>
                </a:extLst>
              </a:tr>
              <a:tr h="383548">
                <a:tc>
                  <a:txBody>
                    <a:bodyPr/>
                    <a:lstStyle/>
                    <a:p>
                      <a:pPr>
                        <a:lnSpc>
                          <a:spcPct val="107000"/>
                        </a:lnSpc>
                        <a:spcAft>
                          <a:spcPts val="0"/>
                        </a:spcAft>
                      </a:pPr>
                      <a:r>
                        <a:rPr lang="en-ZA" sz="1200" b="1"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Ms Rosina Boatwright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nSpc>
                          <a:spcPct val="107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Director, Lixolite (Pty) Ltd t/a Mbhali and CAJV (Pty) Ltd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342900" lvl="0" indent="-342900">
                        <a:spcAft>
                          <a:spcPts val="0"/>
                        </a:spcAft>
                        <a:buFont typeface="Symbol" panose="05050102010706020507" pitchFamily="18" charset="2"/>
                        <a:buChar char=""/>
                        <a:tabLst>
                          <a:tab pos="457200" algn="l"/>
                        </a:tabLs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Investigations </a:t>
                      </a:r>
                      <a:endParaRPr lang="en-ZA" sz="1200">
                        <a:effectLst/>
                        <a:latin typeface="Calibri" panose="020F0502020204030204" pitchFamily="34"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xmlns="" val="2566967716"/>
                  </a:ext>
                </a:extLst>
              </a:tr>
              <a:tr h="383548">
                <a:tc>
                  <a:txBody>
                    <a:bodyPr/>
                    <a:lstStyle/>
                    <a:p>
                      <a:pPr>
                        <a:lnSpc>
                          <a:spcPct val="107000"/>
                        </a:lnSpc>
                        <a:spcAft>
                          <a:spcPts val="0"/>
                        </a:spcAft>
                      </a:pPr>
                      <a:r>
                        <a:rPr lang="en-ZA" sz="1200" b="1"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Dr George Sibiya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9696"/>
                    </a:solidFill>
                  </a:tcPr>
                </a:tc>
                <a:tc>
                  <a:txBody>
                    <a:bodyPr/>
                    <a:lstStyle/>
                    <a:p>
                      <a:pPr>
                        <a:lnSpc>
                          <a:spcPct val="107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Principal Researcher (Technologist / Engineer),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Council for Scientific and Industrial Research (CSIR)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5"/>
                    </a:solidFill>
                  </a:tcPr>
                </a:tc>
                <a:tc>
                  <a:txBody>
                    <a:bodyPr/>
                    <a:lstStyle/>
                    <a:p>
                      <a:pPr marL="342900" lvl="0" indent="-342900">
                        <a:spcAft>
                          <a:spcPts val="0"/>
                        </a:spcAft>
                        <a:buFont typeface="Symbol" panose="05050102010706020507" pitchFamily="18" charset="2"/>
                        <a:buChar char=""/>
                        <a:tabLst>
                          <a:tab pos="457200" algn="l"/>
                        </a:tabLst>
                      </a:pPr>
                      <a:r>
                        <a:rPr lang="en-ZA" sz="12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ICT governance </a:t>
                      </a:r>
                      <a:endParaRPr lang="en-ZA" sz="1200" dirty="0">
                        <a:effectLst/>
                        <a:latin typeface="Calibri" panose="020F0502020204030204" pitchFamily="34" charset="0"/>
                      </a:endParaRPr>
                    </a:p>
                  </a:txBody>
                  <a:tcPr marL="65545" marR="655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xmlns="" val="2708684191"/>
                  </a:ext>
                </a:extLst>
              </a:tr>
            </a:tbl>
          </a:graphicData>
        </a:graphic>
      </p:graphicFrame>
    </p:spTree>
    <p:extLst>
      <p:ext uri="{BB962C8B-B14F-4D97-AF65-F5344CB8AC3E}">
        <p14:creationId xmlns:p14="http://schemas.microsoft.com/office/powerpoint/2010/main" xmlns="" val="2169378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641466"/>
            <a:ext cx="8229600" cy="5318443"/>
          </a:xfrm>
        </p:spPr>
        <p:txBody>
          <a:bodyPr>
            <a:noAutofit/>
          </a:bodyPr>
          <a:lstStyle/>
          <a:p>
            <a:pPr marL="285750" lvl="2" indent="-285750" algn="just">
              <a:spcBef>
                <a:spcPts val="0"/>
              </a:spcBef>
              <a:buSzPts val="1200"/>
              <a:buFont typeface="Arial" panose="020B0604020202020204" pitchFamily="34" charset="0"/>
              <a:buChar char="•"/>
              <a:tabLst>
                <a:tab pos="180340" algn="l"/>
                <a:tab pos="228600" algn="l"/>
              </a:tabLst>
            </a:pPr>
            <a:endParaRPr lang="en-US" sz="1600" kern="0" dirty="0">
              <a:latin typeface="Arial Narrow" panose="020B0606020202030204" pitchFamily="34" charset="0"/>
              <a:ea typeface="Arial" panose="020B0604020202020204" pitchFamily="34" charset="0"/>
              <a:cs typeface="Arial" panose="020B0604020202020204" pitchFamily="34" charset="0"/>
            </a:endParaRPr>
          </a:p>
          <a:p>
            <a:pPr lvl="0" algn="just">
              <a:spcBef>
                <a:spcPts val="60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Key internal and external audit findings remained unresolved. The audit areas include Inadequate Business Continuity Planning, Inadequate Policy and procedures, lack of alignment between Business Continuity and Disaster Recovery Planning and Lack of Project Management.  </a:t>
            </a:r>
            <a:endParaRPr lang="en-ZA" sz="1800" dirty="0">
              <a:latin typeface="Arial Narrow" panose="020B0606020202030204" pitchFamily="34" charset="0"/>
              <a:cs typeface="Arial" panose="020B0604020202020204" pitchFamily="34" charset="0"/>
            </a:endParaRPr>
          </a:p>
          <a:p>
            <a:pPr lvl="0" algn="just">
              <a:spcBef>
                <a:spcPts val="60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The ICT Steering Committee was found to be ineffective. The ICT Steering Committee Terms of Reference are specific on the mandate of the Committee, and these are reflected in the minutes of meeting held on the 30 June 2020. </a:t>
            </a:r>
            <a:endParaRPr lang="en-ZA" sz="1800" dirty="0">
              <a:latin typeface="Arial Narrow" panose="020B0606020202030204" pitchFamily="34" charset="0"/>
              <a:cs typeface="Arial" panose="020B0604020202020204" pitchFamily="34" charset="0"/>
            </a:endParaRPr>
          </a:p>
          <a:p>
            <a:pPr lvl="0" algn="just">
              <a:spcBef>
                <a:spcPts val="60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The IT Governance Framework was inadequate and not aligned with applicable ICT governance requirements as per the DPSA ICT Governance Policy Framework.</a:t>
            </a:r>
          </a:p>
          <a:p>
            <a:pPr lvl="0" algn="just">
              <a:spcBef>
                <a:spcPts val="600"/>
              </a:spcBef>
              <a:spcAft>
                <a:spcPts val="600"/>
              </a:spcAft>
              <a:buFont typeface="Arial" panose="020B0604020202020204" pitchFamily="34" charset="0"/>
              <a:buChar char="•"/>
            </a:pPr>
            <a:r>
              <a:rPr lang="en-US" sz="1800" dirty="0">
                <a:effectLst/>
                <a:latin typeface="Arial Narrow" panose="020B0606020202030204" pitchFamily="34" charset="0"/>
                <a:ea typeface="Calibri" panose="020F0502020204030204" pitchFamily="34" charset="0"/>
                <a:cs typeface="Arial" panose="020B0604020202020204" pitchFamily="34" charset="0"/>
              </a:rPr>
              <a:t>Critical ICT governance documents to assist in the management of ICT operations and decision-making had not been reviewed annually for relevance and audit purposes. Thirteen ICT Governance documents seen by the Panel were not reviewed annually in terms of best practices and audit requirements.</a:t>
            </a:r>
          </a:p>
          <a:p>
            <a:pPr algn="just">
              <a:spcBef>
                <a:spcPts val="60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GPW Advisory Council was not appointed </a:t>
            </a:r>
            <a:r>
              <a:rPr lang="en-US" sz="1800" dirty="0">
                <a:effectLst/>
                <a:latin typeface="Arial Narrow" panose="020B0606020202030204" pitchFamily="34" charset="0"/>
                <a:ea typeface="Calibri" panose="020F0502020204030204" pitchFamily="34" charset="0"/>
                <a:cs typeface="Arial" panose="020B0604020202020204" pitchFamily="34" charset="0"/>
              </a:rPr>
              <a:t>as mandated by GPW Regulatory Proclamation of 2009, after the term of the previous council expired</a:t>
            </a:r>
            <a:r>
              <a:rPr lang="en-US" sz="1600" dirty="0">
                <a:effectLst/>
                <a:latin typeface="Arial Narrow" panose="020B0606020202030204" pitchFamily="34" charset="0"/>
                <a:ea typeface="Calibri" panose="020F0502020204030204" pitchFamily="34" charset="0"/>
                <a:cs typeface="Arial" panose="020B0604020202020204" pitchFamily="34" charset="0"/>
              </a:rPr>
              <a:t>.</a:t>
            </a:r>
            <a:endParaRPr lang="en-US" sz="1600" dirty="0">
              <a:latin typeface="Arial Narrow" panose="020B0606020202030204" pitchFamily="34" charset="0"/>
              <a:cs typeface="Arial" panose="020B0604020202020204" pitchFamily="34" charset="0"/>
            </a:endParaRPr>
          </a:p>
          <a:p>
            <a:pPr marL="0" lvl="0" indent="0" algn="just">
              <a:lnSpc>
                <a:spcPct val="150000"/>
              </a:lnSpc>
              <a:spcBef>
                <a:spcPts val="600"/>
              </a:spcBef>
              <a:spcAft>
                <a:spcPts val="1200"/>
              </a:spcAft>
              <a:buNone/>
            </a:pPr>
            <a:endParaRPr lang="en-ZA" sz="1600" dirty="0">
              <a:latin typeface="Arial Narrow" panose="020B0606020202030204" pitchFamily="34" charset="0"/>
              <a:cs typeface="Arial" panose="020B0604020202020204" pitchFamily="34" charset="0"/>
            </a:endParaRPr>
          </a:p>
          <a:p>
            <a:pPr marL="285750" lvl="2" indent="-285750" algn="just">
              <a:spcBef>
                <a:spcPts val="0"/>
              </a:spcBef>
              <a:buSzPts val="1200"/>
              <a:buFont typeface="Arial" panose="020B0604020202020204" pitchFamily="34" charset="0"/>
              <a:buChar char="•"/>
              <a:tabLst>
                <a:tab pos="180340" algn="l"/>
                <a:tab pos="228600" algn="l"/>
              </a:tabLst>
            </a:pPr>
            <a:endParaRPr lang="en-US" sz="1600" kern="0" dirty="0">
              <a:latin typeface="Arial Narrow" panose="020B0606020202030204" pitchFamily="34" charset="0"/>
              <a:ea typeface="Arial" panose="020B0604020202020204" pitchFamily="34" charset="0"/>
              <a:cs typeface="Arial" panose="020B0604020202020204" pitchFamily="34" charset="0"/>
            </a:endParaRPr>
          </a:p>
          <a:p>
            <a:pPr marL="285750" lvl="2" indent="-285750" algn="just">
              <a:spcBef>
                <a:spcPts val="0"/>
              </a:spcBef>
              <a:buSzPts val="1200"/>
              <a:buFont typeface="Arial" panose="020B0604020202020204" pitchFamily="34" charset="0"/>
              <a:buChar char="•"/>
              <a:tabLst>
                <a:tab pos="180340" algn="l"/>
                <a:tab pos="228600" algn="l"/>
              </a:tabLst>
            </a:pPr>
            <a:endParaRPr lang="en-US" sz="1600" kern="0" dirty="0">
              <a:latin typeface="Arial Narrow" panose="020B0606020202030204" pitchFamily="34" charset="0"/>
              <a:ea typeface="Arial" panose="020B0604020202020204" pitchFamily="34" charset="0"/>
              <a:cs typeface="Arial" panose="020B0604020202020204" pitchFamily="34" charset="0"/>
            </a:endParaRPr>
          </a:p>
          <a:p>
            <a:pPr marL="810260" algn="just">
              <a:spcBef>
                <a:spcPts val="0"/>
              </a:spcBef>
              <a:spcAft>
                <a:spcPts val="0"/>
              </a:spcAft>
              <a:tabLst>
                <a:tab pos="228600" algn="l"/>
              </a:tabLst>
            </a:pPr>
            <a:endParaRPr lang="en-ZA" sz="1600" b="1" kern="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0"/>
              </a:spcBef>
            </a:pPr>
            <a:endParaRPr lang="en-US"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20</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2140934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altLang="en-US" sz="3600" b="1" dirty="0">
                <a:latin typeface="Arial" panose="020B0604020202020204" pitchFamily="34" charset="0"/>
                <a:cs typeface="Arial" panose="020B0604020202020204" pitchFamily="34" charset="0"/>
              </a:rPr>
              <a:t>FINDINGS</a:t>
            </a:r>
            <a:r>
              <a:rPr lang="en-ZA" altLang="en-US" b="1" dirty="0">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1189831"/>
            <a:ext cx="8229600" cy="4708525"/>
          </a:xfrm>
        </p:spPr>
        <p:txBody>
          <a:bodyPr anchor="ctr">
            <a:normAutofit fontScale="25000" lnSpcReduction="20000"/>
          </a:bodyPr>
          <a:lstStyle/>
          <a:p>
            <a:pPr marL="457200" lvl="1" indent="-457200" algn="just">
              <a:lnSpc>
                <a:spcPct val="120000"/>
              </a:lnSpc>
              <a:spcBef>
                <a:spcPts val="600"/>
              </a:spcBef>
              <a:spcAft>
                <a:spcPts val="600"/>
              </a:spcAft>
              <a:buNone/>
              <a:tabLst>
                <a:tab pos="-138430" algn="l"/>
                <a:tab pos="228600" algn="l"/>
              </a:tabLst>
            </a:pPr>
            <a:r>
              <a:rPr lang="en-US" sz="7200" b="1"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rPr>
              <a:t>ICT and Physical Security</a:t>
            </a:r>
            <a:endParaRPr lang="en-ZA" sz="7200" b="1" kern="0" dirty="0">
              <a:solidFill>
                <a:srgbClr val="2F5496"/>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538163" lvl="2" indent="-358775" algn="just">
              <a:lnSpc>
                <a:spcPct val="120000"/>
              </a:lnSpc>
              <a:spcBef>
                <a:spcPts val="600"/>
              </a:spcBef>
              <a:spcAft>
                <a:spcPts val="600"/>
              </a:spcAft>
            </a:pPr>
            <a:r>
              <a:rPr lang="en-US" sz="7200" b="1" dirty="0">
                <a:latin typeface="Arial Narrow" panose="020B0606020202030204" pitchFamily="34" charset="0"/>
                <a:cs typeface="Arial" panose="020B0604020202020204" pitchFamily="34" charset="0"/>
              </a:rPr>
              <a:t>Identified systems vulnerabilities</a:t>
            </a:r>
            <a:r>
              <a:rPr lang="en-US" sz="7200" dirty="0">
                <a:latin typeface="Arial Narrow" panose="020B0606020202030204" pitchFamily="34" charset="0"/>
                <a:cs typeface="Arial" panose="020B0604020202020204" pitchFamily="34" charset="0"/>
              </a:rPr>
              <a:t> including unsupported operating systems and applications were not attended to.</a:t>
            </a:r>
          </a:p>
          <a:p>
            <a:pPr marL="538163" lvl="2" indent="-358775" algn="just">
              <a:lnSpc>
                <a:spcPct val="120000"/>
              </a:lnSpc>
              <a:spcBef>
                <a:spcPts val="600"/>
              </a:spcBef>
              <a:spcAft>
                <a:spcPts val="600"/>
              </a:spcAft>
            </a:pPr>
            <a:r>
              <a:rPr lang="en-US" sz="7200" b="1" dirty="0">
                <a:latin typeface="Arial Narrow" panose="020B0606020202030204" pitchFamily="34" charset="0"/>
                <a:cs typeface="Arial" panose="020B0604020202020204" pitchFamily="34" charset="0"/>
              </a:rPr>
              <a:t>Critical security risks </a:t>
            </a:r>
            <a:r>
              <a:rPr lang="en-US" sz="7200" dirty="0">
                <a:latin typeface="Arial Narrow" panose="020B0606020202030204" pitchFamily="34" charset="0"/>
                <a:cs typeface="Arial" panose="020B0604020202020204" pitchFamily="34" charset="0"/>
              </a:rPr>
              <a:t>identified in the Risk register 2020/2021 need to be attended to.</a:t>
            </a:r>
            <a:endParaRPr lang="en-ZA" sz="7200" dirty="0">
              <a:latin typeface="Arial Narrow" panose="020B0606020202030204" pitchFamily="34" charset="0"/>
              <a:cs typeface="Arial" panose="020B0604020202020204" pitchFamily="34" charset="0"/>
            </a:endParaRPr>
          </a:p>
          <a:p>
            <a:pPr marL="538163" lvl="2" indent="-358775" algn="just">
              <a:lnSpc>
                <a:spcPct val="120000"/>
              </a:lnSpc>
              <a:spcBef>
                <a:spcPts val="600"/>
              </a:spcBef>
              <a:spcAft>
                <a:spcPts val="600"/>
              </a:spcAft>
            </a:pPr>
            <a:r>
              <a:rPr lang="en-US" sz="7200" dirty="0">
                <a:latin typeface="Arial Narrow" panose="020B0606020202030204" pitchFamily="34" charset="0"/>
                <a:cs typeface="Arial" panose="020B0604020202020204" pitchFamily="34" charset="0"/>
              </a:rPr>
              <a:t>There was </a:t>
            </a:r>
            <a:r>
              <a:rPr lang="en-US" sz="7200" b="1" dirty="0">
                <a:latin typeface="Arial Narrow" panose="020B0606020202030204" pitchFamily="34" charset="0"/>
                <a:cs typeface="Arial" panose="020B0604020202020204" pitchFamily="34" charset="0"/>
              </a:rPr>
              <a:t>inadequate vetting</a:t>
            </a:r>
            <a:r>
              <a:rPr lang="en-US" sz="7200" dirty="0">
                <a:latin typeface="Arial Narrow" panose="020B0606020202030204" pitchFamily="34" charset="0"/>
                <a:cs typeface="Arial" panose="020B0604020202020204" pitchFamily="34" charset="0"/>
              </a:rPr>
              <a:t> of GPW employees.</a:t>
            </a:r>
          </a:p>
          <a:p>
            <a:pPr marL="538163" lvl="2" indent="-358775" algn="just">
              <a:lnSpc>
                <a:spcPct val="120000"/>
              </a:lnSpc>
              <a:spcBef>
                <a:spcPts val="600"/>
              </a:spcBef>
              <a:spcAft>
                <a:spcPts val="600"/>
              </a:spcAft>
            </a:pPr>
            <a:r>
              <a:rPr lang="en-ZA" sz="7200" b="1" dirty="0">
                <a:latin typeface="Arial Narrow" panose="020B0606020202030204" pitchFamily="34" charset="0"/>
                <a:cs typeface="Arial" panose="020B0604020202020204" pitchFamily="34" charset="0"/>
              </a:rPr>
              <a:t>Surveillance footage</a:t>
            </a:r>
            <a:r>
              <a:rPr lang="en-ZA" sz="7200" dirty="0">
                <a:latin typeface="Arial Narrow" panose="020B0606020202030204" pitchFamily="34" charset="0"/>
                <a:cs typeface="Arial" panose="020B0604020202020204" pitchFamily="34" charset="0"/>
              </a:rPr>
              <a:t> around the server room and in other offices was unavailable. </a:t>
            </a:r>
            <a:r>
              <a:rPr lang="en-US" sz="7200" dirty="0">
                <a:effectLst/>
                <a:latin typeface="Arial Narrow" panose="020B0606020202030204" pitchFamily="34" charset="0"/>
                <a:ea typeface="Times New Roman" panose="02020603050405020304" pitchFamily="18" charset="0"/>
                <a:cs typeface="Arial" panose="020B0604020202020204" pitchFamily="34" charset="0"/>
              </a:rPr>
              <a:t>In the case of the Visagie Pavillion 2 server room, </a:t>
            </a:r>
            <a:r>
              <a:rPr lang="en-US" sz="7200" dirty="0">
                <a:effectLst/>
                <a:latin typeface="Arial Narrow" panose="020B0606020202030204" pitchFamily="34" charset="0"/>
                <a:ea typeface="Calibri" panose="020F0502020204030204" pitchFamily="34" charset="0"/>
                <a:cs typeface="Arial" panose="020B0604020202020204" pitchFamily="34" charset="0"/>
              </a:rPr>
              <a:t>the visible camera facing the doorway was not,( according to the ICT Deputy Director: Infrastructure Specialist- Mr Bezuidenhout), connected to any application and was therefore non-functional at the time of the visit by the Panel. In an interview on 8 November 2021, the CEO while providing background in respect of the theft of human resources-related documents, expressed concerns regarding the lack of security camera footage and cited the incident as among other incidents that lacked security camera footage.</a:t>
            </a:r>
          </a:p>
          <a:p>
            <a:pPr marL="538163" lvl="2" indent="-358775" algn="just">
              <a:lnSpc>
                <a:spcPct val="120000"/>
              </a:lnSpc>
              <a:spcBef>
                <a:spcPts val="600"/>
              </a:spcBef>
              <a:spcAft>
                <a:spcPts val="600"/>
              </a:spcAft>
            </a:pPr>
            <a:r>
              <a:rPr lang="en-US" sz="7200" dirty="0">
                <a:latin typeface="Arial Narrow" panose="020B0606020202030204" pitchFamily="34" charset="0"/>
                <a:cs typeface="Arial" panose="020B0604020202020204" pitchFamily="34" charset="0"/>
              </a:rPr>
              <a:t>There is i</a:t>
            </a:r>
            <a:r>
              <a:rPr lang="en-US" sz="7200" b="1" dirty="0">
                <a:latin typeface="Arial Narrow" panose="020B0606020202030204" pitchFamily="34" charset="0"/>
                <a:cs typeface="Arial" panose="020B0604020202020204" pitchFamily="34" charset="0"/>
              </a:rPr>
              <a:t>nadequate Storage </a:t>
            </a:r>
            <a:r>
              <a:rPr lang="en-US" sz="7200" dirty="0">
                <a:latin typeface="Arial Narrow" panose="020B0606020202030204" pitchFamily="34" charset="0"/>
                <a:cs typeface="Arial" panose="020B0604020202020204" pitchFamily="34" charset="0"/>
              </a:rPr>
              <a:t>resources for surveillance records.</a:t>
            </a:r>
            <a:endParaRPr lang="en-US" sz="7200" dirty="0">
              <a:solidFill>
                <a:srgbClr val="FF0000"/>
              </a:solidFill>
              <a:latin typeface="Arial Narrow" panose="020B0606020202030204" pitchFamily="34" charset="0"/>
              <a:cs typeface="Arial" panose="020B0604020202020204" pitchFamily="34" charset="0"/>
            </a:endParaRPr>
          </a:p>
          <a:p>
            <a:pPr marL="538163" lvl="2" indent="-358775" algn="just">
              <a:spcAft>
                <a:spcPts val="600"/>
              </a:spcAft>
            </a:pPr>
            <a:endParaRPr lang="en-ZA"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21</a:t>
            </a:fld>
            <a:endParaRPr lang="en-US"/>
          </a:p>
        </p:txBody>
      </p:sp>
      <p:sp>
        <p:nvSpPr>
          <p:cNvPr id="5" name="Footer Placeholder 4">
            <a:extLst>
              <a:ext uri="{FF2B5EF4-FFF2-40B4-BE49-F238E27FC236}">
                <a16:creationId xmlns:a16="http://schemas.microsoft.com/office/drawing/2014/main" xmlns="" id="{E05A3C43-87B9-0F42-B27A-33E097A08BC9}"/>
              </a:ext>
            </a:extLst>
          </p:cNvPr>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xmlns="" val="391950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8"/>
            <a:ext cx="8229600" cy="715962"/>
          </a:xfrm>
        </p:spPr>
        <p:txBody>
          <a:bodyPr>
            <a:normAutofit fontScale="90000"/>
          </a:bodyPr>
          <a:lstStyle/>
          <a:p>
            <a:r>
              <a:rPr lang="en-ZA" altLang="en-US" sz="3600" b="1" dirty="0">
                <a:latin typeface="Arial" panose="020B0604020202020204" pitchFamily="34" charset="0"/>
                <a:cs typeface="Arial" panose="020B0604020202020204" pitchFamily="34" charset="0"/>
              </a:rPr>
              <a:t>FINDINGS</a:t>
            </a:r>
            <a:r>
              <a:rPr lang="en-ZA" altLang="en-US" b="1" dirty="0">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1136072"/>
            <a:ext cx="8229600" cy="4685290"/>
          </a:xfrm>
        </p:spPr>
        <p:txBody>
          <a:bodyPr anchor="ctr">
            <a:normAutofit fontScale="25000" lnSpcReduction="20000"/>
          </a:bodyPr>
          <a:lstStyle/>
          <a:p>
            <a:pPr marL="0" lvl="1" indent="0" algn="just">
              <a:lnSpc>
                <a:spcPct val="120000"/>
              </a:lnSpc>
              <a:spcBef>
                <a:spcPts val="0"/>
              </a:spcBef>
              <a:buNone/>
              <a:tabLst>
                <a:tab pos="-138430" algn="l"/>
                <a:tab pos="228600" algn="l"/>
              </a:tabLst>
            </a:pPr>
            <a:endParaRPr lang="en-US" sz="7200" b="1"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endParaRPr>
          </a:p>
          <a:p>
            <a:pPr marL="0" lvl="1" indent="0" algn="just">
              <a:lnSpc>
                <a:spcPct val="120000"/>
              </a:lnSpc>
              <a:spcBef>
                <a:spcPts val="0"/>
              </a:spcBef>
              <a:buNone/>
              <a:tabLst>
                <a:tab pos="-138430" algn="l"/>
                <a:tab pos="228600" algn="l"/>
              </a:tabLst>
            </a:pPr>
            <a:r>
              <a:rPr lang="en-US" sz="7200" b="1"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rPr>
              <a:t>Investigate acts of information leakage and culture of misinformation to third parties outside the governance processes at GPW. This should include theft of documents</a:t>
            </a:r>
          </a:p>
          <a:p>
            <a:pPr marL="0" lvl="1" indent="0" algn="just">
              <a:lnSpc>
                <a:spcPct val="120000"/>
              </a:lnSpc>
              <a:spcBef>
                <a:spcPts val="0"/>
              </a:spcBef>
              <a:buNone/>
              <a:tabLst>
                <a:tab pos="-138430" algn="l"/>
                <a:tab pos="228600" algn="l"/>
              </a:tabLst>
            </a:pPr>
            <a:endParaRPr lang="en-US" sz="6400" b="1"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endParaRPr>
          </a:p>
          <a:p>
            <a:pPr lvl="0" algn="just">
              <a:lnSpc>
                <a:spcPct val="120000"/>
              </a:lnSpc>
              <a:spcBef>
                <a:spcPts val="0"/>
              </a:spcBef>
              <a:buFont typeface="Arial" panose="020B0604020202020204" pitchFamily="34" charset="0"/>
              <a:buChar char="•"/>
            </a:pPr>
            <a:r>
              <a:rPr lang="en-US" sz="6000" dirty="0">
                <a:effectLst/>
                <a:latin typeface="Arial Narrow" panose="020B0606020202030204" pitchFamily="34" charset="0"/>
                <a:ea typeface="Calibri" panose="020F0502020204030204" pitchFamily="34" charset="0"/>
                <a:cs typeface="Arial" panose="020B0604020202020204" pitchFamily="34" charset="0"/>
              </a:rPr>
              <a:t>The Panel was requested to review incidences of theft and / or loss of critical human resources information. It transpired that some job applications and / or curriculum vitae (CVs) of applicants had been stolen and / or lost between 25 August 2019 and the beginning of 2020. The files related to the positions of GM: Financial Services and GM: Operations and Production.</a:t>
            </a:r>
            <a:endParaRPr lang="en-ZA" sz="6000" dirty="0">
              <a:effectLst/>
              <a:latin typeface="Arial Narrow" panose="020B060602020203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Arial" panose="020B0604020202020204" pitchFamily="34" charset="0"/>
              <a:buChar char="•"/>
            </a:pPr>
            <a:endParaRPr lang="en-US" sz="6000" dirty="0">
              <a:effectLst/>
              <a:latin typeface="Arial Narrow" panose="020B060602020203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Arial" panose="020B0604020202020204" pitchFamily="34" charset="0"/>
              <a:buChar char="•"/>
            </a:pPr>
            <a:r>
              <a:rPr lang="en-US" sz="6000" dirty="0">
                <a:effectLst/>
                <a:latin typeface="Arial Narrow" panose="020B0606020202030204" pitchFamily="34" charset="0"/>
                <a:ea typeface="Calibri" panose="020F0502020204030204" pitchFamily="34" charset="0"/>
                <a:cs typeface="Arial" panose="020B0604020202020204" pitchFamily="34" charset="0"/>
              </a:rPr>
              <a:t>The matter has since been investigated by the Security Management Unit of the GPW, the SAPS , under case reference number CAS 154/05/2020 (Pretoria Central – SAPS</a:t>
            </a:r>
            <a:r>
              <a:rPr lang="en-US" sz="6000" dirty="0">
                <a:latin typeface="Arial Narrow" panose="020B0606020202030204" pitchFamily="34" charset="0"/>
                <a:ea typeface="Calibri" panose="020F0502020204030204" pitchFamily="34" charset="0"/>
                <a:cs typeface="Arial" panose="020B0604020202020204" pitchFamily="34" charset="0"/>
              </a:rPr>
              <a:t>), and the Chief Audit Executive of the GPW, Ms C. Shibambo. T</a:t>
            </a:r>
            <a:r>
              <a:rPr lang="en-US" sz="6000" dirty="0">
                <a:effectLst/>
                <a:latin typeface="Arial Narrow" panose="020B0606020202030204" pitchFamily="34" charset="0"/>
                <a:ea typeface="Calibri" panose="020F0502020204030204" pitchFamily="34" charset="0"/>
                <a:cs typeface="Arial" panose="020B0604020202020204" pitchFamily="34" charset="0"/>
              </a:rPr>
              <a:t>he outcome of the </a:t>
            </a:r>
            <a:r>
              <a:rPr lang="en-US" sz="6000" dirty="0">
                <a:latin typeface="Arial Narrow" panose="020B0606020202030204" pitchFamily="34" charset="0"/>
                <a:ea typeface="Calibri" panose="020F0502020204030204" pitchFamily="34" charset="0"/>
                <a:cs typeface="Arial" panose="020B0604020202020204" pitchFamily="34" charset="0"/>
              </a:rPr>
              <a:t>Hawks investigation in this regard is still outstanding. </a:t>
            </a:r>
          </a:p>
          <a:p>
            <a:pPr lvl="0" algn="just">
              <a:lnSpc>
                <a:spcPct val="120000"/>
              </a:lnSpc>
              <a:spcBef>
                <a:spcPts val="0"/>
              </a:spcBef>
              <a:buFont typeface="Arial" panose="020B0604020202020204" pitchFamily="34" charset="0"/>
              <a:buChar char="•"/>
            </a:pPr>
            <a:endParaRPr lang="en-US" sz="6000" dirty="0">
              <a:latin typeface="Arial Narrow" panose="020B060602020203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Arial" panose="020B0604020202020204" pitchFamily="34" charset="0"/>
              <a:buChar char="•"/>
            </a:pPr>
            <a:r>
              <a:rPr lang="en-US" sz="6000" dirty="0">
                <a:effectLst/>
                <a:latin typeface="Arial Narrow" panose="020B0606020202030204" pitchFamily="34" charset="0"/>
                <a:ea typeface="Calibri" panose="020F0502020204030204" pitchFamily="34" charset="0"/>
                <a:cs typeface="Arial" panose="020B0604020202020204" pitchFamily="34" charset="0"/>
              </a:rPr>
              <a:t>Written warnings in terms of Resolution 1 of 2003 of the Disciplinary Code and Procedures for the Public Service and, where applicable, Chapter 7 of the SMS Handbook (2013) had been issued to employees of the recruitment division by the acting CEO at the time, Ms A. Fosi, on 30 August 2021.  </a:t>
            </a:r>
          </a:p>
          <a:p>
            <a:pPr lvl="0" algn="just">
              <a:lnSpc>
                <a:spcPct val="120000"/>
              </a:lnSpc>
              <a:spcBef>
                <a:spcPts val="0"/>
              </a:spcBef>
              <a:buFont typeface="Arial" panose="020B0604020202020204" pitchFamily="34" charset="0"/>
              <a:buChar char="•"/>
            </a:pPr>
            <a:endParaRPr lang="en-US" sz="6000" dirty="0">
              <a:latin typeface="Arial Narrow" panose="020B060602020203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Arial" panose="020B0604020202020204" pitchFamily="34" charset="0"/>
              <a:buChar char="•"/>
            </a:pPr>
            <a:r>
              <a:rPr lang="en-US" sz="6000" dirty="0">
                <a:effectLst/>
                <a:latin typeface="Arial Narrow" panose="020B0606020202030204" pitchFamily="34" charset="0"/>
                <a:ea typeface="Calibri" panose="020F0502020204030204" pitchFamily="34" charset="0"/>
                <a:cs typeface="Arial" panose="020B0604020202020204" pitchFamily="34" charset="0"/>
              </a:rPr>
              <a:t>The nature of the misconduct was reflected as “negligence” in respect of two junior employees, and “dereliction of duties” in respect of the two SMS members. </a:t>
            </a:r>
          </a:p>
          <a:p>
            <a:pPr marL="0" lvl="0" indent="0" algn="just">
              <a:lnSpc>
                <a:spcPct val="120000"/>
              </a:lnSpc>
              <a:spcBef>
                <a:spcPts val="0"/>
              </a:spcBef>
              <a:buNone/>
            </a:pPr>
            <a:r>
              <a:rPr lang="en-US" sz="6000" dirty="0">
                <a:latin typeface="Arial Narrow" panose="020B0606020202030204" pitchFamily="34" charset="0"/>
                <a:ea typeface="Calibri" panose="020F0502020204030204" pitchFamily="34" charset="0"/>
                <a:cs typeface="Arial" panose="020B0604020202020204" pitchFamily="34" charset="0"/>
              </a:rPr>
              <a:t>						</a:t>
            </a:r>
            <a:r>
              <a:rPr lang="en-US" sz="6000" dirty="0">
                <a:effectLst/>
                <a:latin typeface="Arial Narrow" panose="020B0606020202030204" pitchFamily="34" charset="0"/>
                <a:ea typeface="Calibri" panose="020F0502020204030204" pitchFamily="34" charset="0"/>
                <a:cs typeface="Arial" panose="020B0604020202020204" pitchFamily="34" charset="0"/>
              </a:rPr>
              <a:t>These employees were:</a:t>
            </a:r>
            <a:endParaRPr lang="en-ZA" sz="6000" dirty="0">
              <a:effectLst/>
              <a:latin typeface="Arial Narrow" panose="020B0606020202030204" pitchFamily="34" charset="0"/>
              <a:ea typeface="Calibri" panose="020F0502020204030204" pitchFamily="34" charset="0"/>
              <a:cs typeface="Arial" panose="020B0604020202020204" pitchFamily="34" charset="0"/>
            </a:endParaRPr>
          </a:p>
          <a:p>
            <a:pPr lvl="6" indent="-342900">
              <a:lnSpc>
                <a:spcPct val="120000"/>
              </a:lnSpc>
              <a:spcBef>
                <a:spcPts val="0"/>
              </a:spcBef>
              <a:buFont typeface="Symbol" panose="05050102010706020507" pitchFamily="18" charset="2"/>
              <a:buChar char=""/>
              <a:tabLst>
                <a:tab pos="457200" algn="l"/>
              </a:tabLst>
            </a:pPr>
            <a:r>
              <a:rPr lang="en-US" sz="6000" dirty="0">
                <a:effectLst/>
                <a:latin typeface="Arial Narrow" panose="020B0606020202030204" pitchFamily="34" charset="0"/>
                <a:ea typeface="Calibri" panose="020F0502020204030204" pitchFamily="34" charset="0"/>
                <a:cs typeface="Arial" panose="020B0604020202020204" pitchFamily="34" charset="0"/>
              </a:rPr>
              <a:t>Ms N. Kana – Recruitment Officer;</a:t>
            </a:r>
            <a:endParaRPr lang="en-ZA" sz="6000" dirty="0">
              <a:effectLst/>
              <a:latin typeface="Arial Narrow" panose="020B0606020202030204" pitchFamily="34" charset="0"/>
              <a:ea typeface="Calibri" panose="020F0502020204030204" pitchFamily="34" charset="0"/>
              <a:cs typeface="Times New Roman" panose="02020603050405020304" pitchFamily="18" charset="0"/>
            </a:endParaRPr>
          </a:p>
          <a:p>
            <a:pPr lvl="6" indent="-342900">
              <a:lnSpc>
                <a:spcPct val="120000"/>
              </a:lnSpc>
              <a:spcBef>
                <a:spcPts val="0"/>
              </a:spcBef>
              <a:buFont typeface="Symbol" panose="05050102010706020507" pitchFamily="18" charset="2"/>
              <a:buChar char=""/>
              <a:tabLst>
                <a:tab pos="457200" algn="l"/>
              </a:tabLst>
            </a:pPr>
            <a:r>
              <a:rPr lang="en-US" sz="6000" dirty="0">
                <a:effectLst/>
                <a:latin typeface="Arial Narrow" panose="020B0606020202030204" pitchFamily="34" charset="0"/>
                <a:ea typeface="Calibri" panose="020F0502020204030204" pitchFamily="34" charset="0"/>
                <a:cs typeface="Arial" panose="020B0604020202020204" pitchFamily="34" charset="0"/>
              </a:rPr>
              <a:t>Ms M. Modise – GM: HR;</a:t>
            </a:r>
            <a:endParaRPr lang="en-ZA" sz="6000" dirty="0">
              <a:effectLst/>
              <a:latin typeface="Arial Narrow" panose="020B0606020202030204" pitchFamily="34" charset="0"/>
              <a:ea typeface="Calibri" panose="020F0502020204030204" pitchFamily="34" charset="0"/>
              <a:cs typeface="Times New Roman" panose="02020603050405020304" pitchFamily="18" charset="0"/>
            </a:endParaRPr>
          </a:p>
          <a:p>
            <a:pPr lvl="6" indent="-342900">
              <a:lnSpc>
                <a:spcPct val="120000"/>
              </a:lnSpc>
              <a:spcBef>
                <a:spcPts val="0"/>
              </a:spcBef>
              <a:buFont typeface="Symbol" panose="05050102010706020507" pitchFamily="18" charset="2"/>
              <a:buChar char=""/>
              <a:tabLst>
                <a:tab pos="457200" algn="l"/>
              </a:tabLst>
            </a:pPr>
            <a:r>
              <a:rPr lang="en-US" sz="6000" dirty="0">
                <a:effectLst/>
                <a:latin typeface="Arial Narrow" panose="020B0606020202030204" pitchFamily="34" charset="0"/>
                <a:ea typeface="Calibri" panose="020F0502020204030204" pitchFamily="34" charset="0"/>
                <a:cs typeface="Arial" panose="020B0604020202020204" pitchFamily="34" charset="0"/>
              </a:rPr>
              <a:t>Mr J. Rossouw – Director: HR; and</a:t>
            </a:r>
            <a:endParaRPr lang="en-ZA" sz="6000" dirty="0">
              <a:effectLst/>
              <a:latin typeface="Arial Narrow" panose="020B0606020202030204" pitchFamily="34" charset="0"/>
              <a:ea typeface="Calibri" panose="020F0502020204030204" pitchFamily="34" charset="0"/>
              <a:cs typeface="Times New Roman" panose="02020603050405020304" pitchFamily="18" charset="0"/>
            </a:endParaRPr>
          </a:p>
          <a:p>
            <a:pPr lvl="6" indent="-342900">
              <a:lnSpc>
                <a:spcPct val="120000"/>
              </a:lnSpc>
              <a:spcBef>
                <a:spcPts val="0"/>
              </a:spcBef>
              <a:buFont typeface="Symbol" panose="05050102010706020507" pitchFamily="18" charset="2"/>
              <a:buChar char=""/>
              <a:tabLst>
                <a:tab pos="457200" algn="l"/>
              </a:tabLst>
            </a:pPr>
            <a:r>
              <a:rPr lang="en-US" sz="6000" dirty="0">
                <a:effectLst/>
                <a:latin typeface="Arial Narrow" panose="020B0606020202030204" pitchFamily="34" charset="0"/>
                <a:ea typeface="Calibri" panose="020F0502020204030204" pitchFamily="34" charset="0"/>
                <a:cs typeface="Arial" panose="020B0604020202020204" pitchFamily="34" charset="0"/>
              </a:rPr>
              <a:t>Ms D. Kgosana – Recruitment Officer.</a:t>
            </a:r>
          </a:p>
          <a:p>
            <a:pPr marL="400050" lvl="1" indent="0">
              <a:lnSpc>
                <a:spcPct val="120000"/>
              </a:lnSpc>
              <a:spcBef>
                <a:spcPts val="0"/>
              </a:spcBef>
              <a:buNone/>
              <a:tabLst>
                <a:tab pos="457200" algn="l"/>
              </a:tabLst>
            </a:pPr>
            <a:endParaRPr lang="en-ZA" sz="6000" dirty="0">
              <a:effectLst/>
              <a:latin typeface="Arial Narrow" panose="020B0606020202030204" pitchFamily="34" charset="0"/>
              <a:ea typeface="Calibri" panose="020F0502020204030204" pitchFamily="34" charset="0"/>
              <a:cs typeface="Times New Roman" panose="02020603050405020304" pitchFamily="18" charset="0"/>
            </a:endParaRPr>
          </a:p>
          <a:p>
            <a:pPr marL="538163" lvl="2" indent="-358775" algn="just">
              <a:lnSpc>
                <a:spcPct val="120000"/>
              </a:lnSpc>
              <a:spcBef>
                <a:spcPts val="0"/>
              </a:spcBef>
            </a:pPr>
            <a:endParaRPr lang="en-ZA"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22</a:t>
            </a:fld>
            <a:endParaRPr lang="en-US"/>
          </a:p>
        </p:txBody>
      </p:sp>
      <p:sp>
        <p:nvSpPr>
          <p:cNvPr id="5" name="Footer Placeholder 4">
            <a:extLst>
              <a:ext uri="{FF2B5EF4-FFF2-40B4-BE49-F238E27FC236}">
                <a16:creationId xmlns:a16="http://schemas.microsoft.com/office/drawing/2014/main" xmlns="" id="{E05A3C43-87B9-0F42-B27A-33E097A08BC9}"/>
              </a:ext>
            </a:extLst>
          </p:cNvPr>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xmlns="" val="155696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3200" b="1" dirty="0">
                <a:latin typeface="Arial" panose="020B0604020202020204" pitchFamily="34" charset="0"/>
                <a:cs typeface="Arial" panose="020B0604020202020204" pitchFamily="34" charset="0"/>
              </a:rPr>
              <a:t>FINDINGS </a:t>
            </a:r>
            <a:endParaRPr lang="en-ZA" sz="32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392545" y="849747"/>
            <a:ext cx="8229600" cy="4833072"/>
          </a:xfrm>
        </p:spPr>
        <p:txBody>
          <a:bodyPr anchor="ctr">
            <a:noAutofit/>
          </a:bodyPr>
          <a:lstStyle/>
          <a:p>
            <a:pPr marL="914400" lvl="2" indent="-914400" algn="just">
              <a:lnSpc>
                <a:spcPct val="120000"/>
              </a:lnSpc>
              <a:spcBef>
                <a:spcPts val="0"/>
              </a:spcBef>
              <a:buClr>
                <a:srgbClr val="000000"/>
              </a:buClr>
              <a:buNone/>
            </a:pPr>
            <a:r>
              <a:rPr lang="en-US" sz="1800" b="1" kern="0" dirty="0">
                <a:solidFill>
                  <a:schemeClr val="accent1">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Contract Management</a:t>
            </a:r>
          </a:p>
          <a:p>
            <a:pPr marL="914400" lvl="2" indent="-914400" algn="just">
              <a:lnSpc>
                <a:spcPct val="120000"/>
              </a:lnSpc>
              <a:spcBef>
                <a:spcPts val="0"/>
              </a:spcBef>
              <a:buClr>
                <a:srgbClr val="000000"/>
              </a:buClr>
              <a:buNone/>
            </a:pPr>
            <a:endParaRPr lang="en-ZA" sz="1800" b="1" kern="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kern="0" dirty="0">
                <a:effectLst/>
                <a:latin typeface="Arial Narrow" panose="020B0606020202030204" pitchFamily="34" charset="0"/>
                <a:ea typeface="Times New Roman" panose="02020603050405020304" pitchFamily="18" charset="0"/>
                <a:cs typeface="Arial" panose="020B0604020202020204" pitchFamily="34" charset="0"/>
              </a:rPr>
              <a:t>GPW has faced challenges in terms of its contract management processes. The Panel made a preliminary finding that  the awarding of the contracts to DAC Systems and Intervate did not follow </a:t>
            </a:r>
            <a:r>
              <a:rPr lang="en-US" sz="1800" kern="0" dirty="0">
                <a:latin typeface="Arial Narrow" panose="020B0606020202030204" pitchFamily="34" charset="0"/>
                <a:ea typeface="Times New Roman" panose="02020603050405020304" pitchFamily="18" charset="0"/>
                <a:cs typeface="Arial" panose="020B0604020202020204" pitchFamily="34" charset="0"/>
              </a:rPr>
              <a:t>prescribed internal SCM processes. The Panel recommends that a forensic investigation be carried out to look into the two contracts.</a:t>
            </a:r>
          </a:p>
          <a:p>
            <a:pPr>
              <a:lnSpc>
                <a:spcPct val="120000"/>
              </a:lnSpc>
              <a:spcBef>
                <a:spcPts val="0"/>
              </a:spcBef>
            </a:pPr>
            <a:endParaRPr lang="en-US" sz="1800" b="0" kern="0" dirty="0">
              <a:effectLst/>
              <a:latin typeface="Arial Narrow" panose="020B0606020202030204" pitchFamily="34" charset="0"/>
              <a:ea typeface="Times New Roman" panose="02020603050405020304" pitchFamily="18" charset="0"/>
              <a:cs typeface="Arial" panose="020B0604020202020204" pitchFamily="34" charset="0"/>
            </a:endParaRPr>
          </a:p>
          <a:p>
            <a:pPr marL="0" indent="0">
              <a:lnSpc>
                <a:spcPct val="120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0" dirty="0">
                <a:solidFill>
                  <a:schemeClr val="accent1">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Deviation processes</a:t>
            </a:r>
            <a:endParaRPr lang="en-ZA" sz="1800" b="1" kern="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20000"/>
              </a:lnSpc>
              <a:spcBef>
                <a:spcPts val="0"/>
              </a:spcBef>
              <a:buNone/>
            </a:pPr>
            <a:endParaRPr lang="en-ZA" sz="1800" b="1" kern="0" dirty="0">
              <a:effectLst/>
              <a:latin typeface="Arial" panose="020B0604020202020204" pitchFamily="34" charset="0"/>
              <a:ea typeface="Arial" panose="020B0604020202020204" pitchFamily="34" charset="0"/>
              <a:cs typeface="Times New Roman" panose="02020603050405020304" pitchFamily="18" charset="0"/>
            </a:endParaRPr>
          </a:p>
          <a:p>
            <a:pPr marL="457200">
              <a:lnSpc>
                <a:spcPct val="120000"/>
              </a:lnSpc>
              <a:spcBef>
                <a:spcPts val="0"/>
              </a:spcBef>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Panel noted the practice of regular requests for deviations from GPW to </a:t>
            </a:r>
            <a:r>
              <a:rPr lang="en-US" sz="1800" dirty="0">
                <a:latin typeface="Arial Narrow" panose="020B0606020202030204" pitchFamily="34" charset="0"/>
                <a:ea typeface="Calibri" panose="020F0502020204030204" pitchFamily="34" charset="0"/>
                <a:cs typeface="Times New Roman" panose="02020603050405020304" pitchFamily="18" charset="0"/>
              </a:rPr>
              <a:t>National Treasury.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Panel requests that the National Treasury look at the reasons fo</a:t>
            </a:r>
            <a:r>
              <a:rPr lang="en-US" sz="1800" dirty="0">
                <a:latin typeface="Arial Narrow" panose="020B0606020202030204" pitchFamily="34" charset="0"/>
                <a:ea typeface="Calibri" panose="020F0502020204030204" pitchFamily="34" charset="0"/>
                <a:cs typeface="Times New Roman" panose="02020603050405020304" pitchFamily="18" charset="0"/>
              </a:rPr>
              <a:t>r these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applications.</a:t>
            </a:r>
            <a:endParaRPr lang="en-ZA" sz="18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23</a:t>
            </a:fld>
            <a:endParaRPr lang="en-US"/>
          </a:p>
        </p:txBody>
      </p:sp>
      <p:sp>
        <p:nvSpPr>
          <p:cNvPr id="5" name="Footer Placeholder 4">
            <a:extLst>
              <a:ext uri="{FF2B5EF4-FFF2-40B4-BE49-F238E27FC236}">
                <a16:creationId xmlns:a16="http://schemas.microsoft.com/office/drawing/2014/main" xmlns="" id="{E05A3C43-87B9-0F42-B27A-33E097A08BC9}"/>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63925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altLang="en-US" sz="3600" b="1" dirty="0">
                <a:latin typeface="Arial" panose="020B0604020202020204" pitchFamily="34" charset="0"/>
                <a:cs typeface="Arial" panose="020B0604020202020204" pitchFamily="34" charset="0"/>
              </a:rPr>
              <a:t>FINDINGS</a:t>
            </a:r>
            <a:r>
              <a:rPr lang="en-ZA" altLang="en-US" b="1" dirty="0">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614218" y="1438565"/>
            <a:ext cx="8229600" cy="4708525"/>
          </a:xfrm>
        </p:spPr>
        <p:txBody>
          <a:bodyPr anchor="ctr">
            <a:noAutofit/>
          </a:bodyPr>
          <a:lstStyle/>
          <a:p>
            <a:pPr marL="0" indent="0" algn="just">
              <a:lnSpc>
                <a:spcPct val="120000"/>
              </a:lnSpc>
              <a:spcBef>
                <a:spcPts val="0"/>
              </a:spcBef>
              <a:buNone/>
            </a:pPr>
            <a:r>
              <a:rPr lang="en-US" sz="1800" b="1" kern="0" dirty="0">
                <a:solidFill>
                  <a:schemeClr val="accent1">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Sole suppliers and ‘evergreen’ contracts</a:t>
            </a:r>
          </a:p>
          <a:p>
            <a:pPr marL="0" indent="0" algn="just">
              <a:lnSpc>
                <a:spcPct val="120000"/>
              </a:lnSpc>
              <a:spcBef>
                <a:spcPts val="0"/>
              </a:spcBef>
              <a:buNone/>
            </a:pPr>
            <a:endParaRPr lang="en-ZA" sz="1800" b="1" kern="0"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20000"/>
              </a:lnSpc>
              <a:spcBef>
                <a:spcPts val="0"/>
              </a:spcBef>
              <a:buFont typeface="Arial" panose="020B0604020202020204" pitchFamily="34" charset="0"/>
              <a:buChar char="•"/>
            </a:pPr>
            <a:r>
              <a:rPr lang="en-US" sz="1800" b="0" kern="0" dirty="0">
                <a:effectLst/>
                <a:latin typeface="Arial Narrow" panose="020B0606020202030204" pitchFamily="34" charset="0"/>
                <a:ea typeface="Arial" panose="020B0604020202020204" pitchFamily="34" charset="0"/>
                <a:cs typeface="Arial" panose="020B0604020202020204" pitchFamily="34" charset="0"/>
              </a:rPr>
              <a:t>The Panel found that GPW had long-term and Sole supplier contracts. Within the security printing environment that GPW operates, such contracts </a:t>
            </a:r>
            <a:r>
              <a:rPr lang="en-US" sz="1800" kern="0" dirty="0">
                <a:latin typeface="Arial Narrow" panose="020B0606020202030204" pitchFamily="34" charset="0"/>
                <a:ea typeface="Arial" panose="020B0604020202020204" pitchFamily="34" charset="0"/>
                <a:cs typeface="Arial" panose="020B0604020202020204" pitchFamily="34" charset="0"/>
              </a:rPr>
              <a:t>can be </a:t>
            </a:r>
            <a:r>
              <a:rPr lang="en-US" sz="1800" b="0" kern="0" dirty="0">
                <a:effectLst/>
                <a:latin typeface="Arial Narrow" panose="020B0606020202030204" pitchFamily="34" charset="0"/>
                <a:ea typeface="Arial" panose="020B0604020202020204" pitchFamily="34" charset="0"/>
                <a:cs typeface="Arial" panose="020B0604020202020204" pitchFamily="34" charset="0"/>
              </a:rPr>
              <a:t>justified. </a:t>
            </a:r>
            <a:r>
              <a:rPr lang="en-US" sz="1800" kern="0" dirty="0">
                <a:latin typeface="Arial Narrow" panose="020B0606020202030204" pitchFamily="34" charset="0"/>
                <a:ea typeface="Arial" panose="020B0604020202020204" pitchFamily="34" charset="0"/>
                <a:cs typeface="Arial" panose="020B0604020202020204" pitchFamily="34" charset="0"/>
              </a:rPr>
              <a:t>The control measure is to have such contracts reviewed regularly. GPW had written to National Treasury for the best practice on the sole suppliers and clarity on the “evergreen contracts”. No evidence was found that National Treasury had responded.</a:t>
            </a:r>
          </a:p>
          <a:p>
            <a:pPr marL="0" indent="0" algn="just">
              <a:lnSpc>
                <a:spcPct val="120000"/>
              </a:lnSpc>
              <a:spcBef>
                <a:spcPts val="0"/>
              </a:spcBef>
              <a:buNone/>
            </a:pPr>
            <a:endParaRPr lang="en-US" sz="1800" kern="0" dirty="0">
              <a:latin typeface="Arial Narrow" panose="020B0606020202030204" pitchFamily="34" charset="0"/>
              <a:ea typeface="Arial" panose="020B0604020202020204" pitchFamily="34" charset="0"/>
              <a:cs typeface="Arial" panose="020B0604020202020204" pitchFamily="34" charset="0"/>
            </a:endParaRPr>
          </a:p>
          <a:p>
            <a:pPr algn="just">
              <a:lnSpc>
                <a:spcPct val="120000"/>
              </a:lnSpc>
              <a:spcBef>
                <a:spcPts val="0"/>
              </a:spcBef>
              <a:buFont typeface="Arial" panose="020B0604020202020204" pitchFamily="34" charset="0"/>
              <a:buChar char="•"/>
            </a:pPr>
            <a:r>
              <a:rPr lang="en-US" sz="1800" kern="0" dirty="0">
                <a:latin typeface="Arial Narrow" panose="020B0606020202030204" pitchFamily="34" charset="0"/>
                <a:ea typeface="Arial" panose="020B0604020202020204" pitchFamily="34" charset="0"/>
                <a:cs typeface="Arial" panose="020B0604020202020204" pitchFamily="34" charset="0"/>
              </a:rPr>
              <a:t>The Panel urges National Treasury to respond to the request of GPW.</a:t>
            </a:r>
          </a:p>
          <a:p>
            <a:pPr algn="just">
              <a:lnSpc>
                <a:spcPct val="120000"/>
              </a:lnSpc>
              <a:spcBef>
                <a:spcPts val="0"/>
              </a:spcBef>
              <a:buFont typeface="Arial" panose="020B0604020202020204" pitchFamily="34" charset="0"/>
              <a:buChar char="•"/>
            </a:pPr>
            <a:endParaRPr lang="en-US" sz="1800" kern="0" dirty="0">
              <a:latin typeface="Arial Narrow" panose="020B0606020202030204" pitchFamily="34" charset="0"/>
              <a:ea typeface="Arial" panose="020B0604020202020204" pitchFamily="34" charset="0"/>
              <a:cs typeface="Arial" panose="020B0604020202020204" pitchFamily="34" charset="0"/>
            </a:endParaRPr>
          </a:p>
          <a:p>
            <a:pPr marL="0" indent="0" algn="just">
              <a:lnSpc>
                <a:spcPct val="120000"/>
              </a:lnSpc>
              <a:spcBef>
                <a:spcPts val="0"/>
              </a:spcBef>
              <a:buNone/>
            </a:pPr>
            <a:endParaRPr lang="en-US" sz="1800" kern="0" dirty="0">
              <a:latin typeface="Arial Narrow" panose="020B0606020202030204" pitchFamily="34" charset="0"/>
              <a:ea typeface="Arial" panose="020B0604020202020204" pitchFamily="34" charset="0"/>
              <a:cs typeface="Arial" panose="020B0604020202020204" pitchFamily="34" charset="0"/>
            </a:endParaRPr>
          </a:p>
          <a:p>
            <a:pPr marL="0" indent="0" algn="just">
              <a:lnSpc>
                <a:spcPct val="120000"/>
              </a:lnSpc>
              <a:spcBef>
                <a:spcPts val="0"/>
              </a:spcBef>
              <a:buNone/>
            </a:pPr>
            <a:endParaRPr lang="en-US" sz="1800" kern="0" dirty="0">
              <a:latin typeface="Arial Narrow" panose="020B0606020202030204" pitchFamily="34" charset="0"/>
              <a:ea typeface="Arial" panose="020B0604020202020204" pitchFamily="34" charset="0"/>
              <a:cs typeface="Arial" panose="020B0604020202020204" pitchFamily="34" charset="0"/>
            </a:endParaRPr>
          </a:p>
          <a:p>
            <a:pPr marL="0" indent="0" algn="just">
              <a:lnSpc>
                <a:spcPct val="120000"/>
              </a:lnSpc>
              <a:spcBef>
                <a:spcPts val="0"/>
              </a:spcBef>
              <a:buNone/>
            </a:pPr>
            <a:endParaRPr lang="en-ZA" sz="1800" b="1" kern="0" dirty="0">
              <a:effectLst/>
              <a:latin typeface="Arial Narrow" panose="020B0606020202030204" pitchFamily="34" charset="0"/>
              <a:ea typeface="Arial" panose="020B0604020202020204" pitchFamily="34" charset="0"/>
              <a:cs typeface="Times New Roman" panose="02020603050405020304" pitchFamily="18" charset="0"/>
            </a:endParaRPr>
          </a:p>
          <a:p>
            <a:pPr marL="0" indent="0" algn="just">
              <a:lnSpc>
                <a:spcPct val="120000"/>
              </a:lnSpc>
              <a:spcBef>
                <a:spcPts val="0"/>
              </a:spcBef>
              <a:buNone/>
            </a:pPr>
            <a:endParaRPr lang="en-ZA" sz="1800" kern="0" dirty="0">
              <a:latin typeface="Arial Narrow" panose="020B0606020202030204" pitchFamily="34" charset="0"/>
              <a:ea typeface="Arial" panose="020B0604020202020204" pitchFamily="34" charset="0"/>
              <a:cs typeface="Arial" panose="020B0604020202020204" pitchFamily="34" charset="0"/>
            </a:endParaRPr>
          </a:p>
          <a:p>
            <a:pPr marL="179388" lvl="2" indent="0" algn="just">
              <a:lnSpc>
                <a:spcPct val="120000"/>
              </a:lnSpc>
              <a:spcBef>
                <a:spcPts val="0"/>
              </a:spcBef>
              <a:buNone/>
            </a:pPr>
            <a:endParaRPr lang="en-ZA" sz="1800" dirty="0">
              <a:latin typeface="Arial" panose="020B0604020202020204" pitchFamily="34" charset="0"/>
              <a:cs typeface="Arial" panose="020B0604020202020204" pitchFamily="34" charset="0"/>
            </a:endParaRPr>
          </a:p>
          <a:p>
            <a:pPr algn="just">
              <a:lnSpc>
                <a:spcPct val="120000"/>
              </a:lnSpc>
              <a:spcBef>
                <a:spcPts val="0"/>
              </a:spcBef>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24</a:t>
            </a:fld>
            <a:endParaRPr lang="en-US"/>
          </a:p>
        </p:txBody>
      </p:sp>
      <p:sp>
        <p:nvSpPr>
          <p:cNvPr id="5" name="Footer Placeholder 4">
            <a:extLst>
              <a:ext uri="{FF2B5EF4-FFF2-40B4-BE49-F238E27FC236}">
                <a16:creationId xmlns:a16="http://schemas.microsoft.com/office/drawing/2014/main" xmlns="" id="{E05A3C43-87B9-0F42-B27A-33E097A08BC9}"/>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259791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altLang="en-US" sz="3600" b="1" dirty="0">
                <a:latin typeface="Arial" panose="020B0604020202020204" pitchFamily="34" charset="0"/>
                <a:cs typeface="Arial" panose="020B0604020202020204" pitchFamily="34" charset="0"/>
              </a:rPr>
              <a:t>FINDINGS</a:t>
            </a:r>
            <a:r>
              <a:rPr lang="en-ZA" altLang="en-US" b="1" dirty="0">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923635"/>
            <a:ext cx="8596648" cy="5432713"/>
          </a:xfrm>
        </p:spPr>
        <p:txBody>
          <a:bodyPr anchor="ctr">
            <a:normAutofit/>
          </a:bodyPr>
          <a:lstStyle/>
          <a:p>
            <a:pPr marL="0" indent="0" algn="just">
              <a:spcBef>
                <a:spcPts val="600"/>
              </a:spcBef>
              <a:spcAft>
                <a:spcPts val="600"/>
              </a:spcAft>
              <a:buNone/>
              <a:tabLst>
                <a:tab pos="457200" algn="l"/>
              </a:tabLst>
            </a:pPr>
            <a:r>
              <a:rPr lang="en-ZA" sz="1900" b="1" kern="0" dirty="0">
                <a:solidFill>
                  <a:srgbClr val="2F5496"/>
                </a:solidFill>
                <a:latin typeface="Arial Narrow" panose="020B0606020202030204" pitchFamily="34" charset="0"/>
                <a:ea typeface="Times New Roman" panose="02020603050405020304" pitchFamily="18" charset="0"/>
                <a:cs typeface="Arial" panose="020B0604020202020204" pitchFamily="34" charset="0"/>
              </a:rPr>
              <a:t>Compromised Recruitment</a:t>
            </a:r>
            <a:endParaRPr lang="en-ZA" sz="1900" b="1" kern="0" dirty="0">
              <a:solidFill>
                <a:srgbClr val="2F5496"/>
              </a:solidFill>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spcBef>
                <a:spcPts val="600"/>
              </a:spcBef>
              <a:spcAft>
                <a:spcPts val="600"/>
              </a:spcAft>
              <a:buNone/>
              <a:tabLst>
                <a:tab pos="457200" algn="l"/>
              </a:tabLst>
            </a:pPr>
            <a:r>
              <a:rPr lang="en-US" sz="1800" dirty="0">
                <a:effectLst/>
                <a:latin typeface="Arial Narrow" panose="020B0606020202030204" pitchFamily="34" charset="0"/>
                <a:ea typeface="Calibri" panose="020F0502020204030204" pitchFamily="34" charset="0"/>
                <a:cs typeface="Arial" panose="020B0604020202020204" pitchFamily="34" charset="0"/>
              </a:rPr>
              <a:t>The Director Human Resources informed the Panel that there were no instances of compromised recruitment and that jobs were advertised and interviews conducted as per DPSA prescripts. However, from perusal of documents submitted the Panel observed that:</a:t>
            </a:r>
          </a:p>
          <a:p>
            <a:pPr marL="0" lvl="0" indent="0" algn="just">
              <a:spcBef>
                <a:spcPts val="600"/>
              </a:spcBef>
              <a:spcAft>
                <a:spcPts val="600"/>
              </a:spcAft>
              <a:buNone/>
              <a:tabLst>
                <a:tab pos="457200" algn="l"/>
              </a:tabLst>
            </a:pP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spcBef>
                <a:spcPts val="600"/>
              </a:spcBef>
              <a:spcAft>
                <a:spcPts val="600"/>
              </a:spcAft>
              <a:buFont typeface="Symbol" panose="05050102010706020507" pitchFamily="18" charset="2"/>
              <a:buChar char=""/>
              <a:tabLst>
                <a:tab pos="457200" algn="l"/>
              </a:tabLst>
            </a:pPr>
            <a:r>
              <a:rPr lang="en-US" sz="1800" dirty="0">
                <a:effectLst/>
                <a:latin typeface="Arial Narrow" panose="020B0606020202030204" pitchFamily="34" charset="0"/>
                <a:ea typeface="Calibri" panose="020F0502020204030204" pitchFamily="34" charset="0"/>
                <a:cs typeface="Arial" panose="020B0604020202020204" pitchFamily="34" charset="0"/>
              </a:rPr>
              <a:t>In 2016 a candidate for the position of CFO submitted her application for the position four days after the closing date for the submission of applications but was never disqualified for this. The candidate was interviewed and subsequently appointed as CFO.</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spcBef>
                <a:spcPts val="600"/>
              </a:spcBef>
              <a:spcAft>
                <a:spcPts val="600"/>
              </a:spcAft>
              <a:buFont typeface="Symbol" panose="05050102010706020507" pitchFamily="18" charset="2"/>
              <a:buChar char=""/>
              <a:tabLst>
                <a:tab pos="457200" algn="l"/>
              </a:tabLst>
            </a:pPr>
            <a:r>
              <a:rPr lang="en-US" sz="1800" dirty="0">
                <a:effectLst/>
                <a:latin typeface="Arial Narrow" panose="020B0606020202030204" pitchFamily="34" charset="0"/>
                <a:ea typeface="Calibri" panose="020F0502020204030204" pitchFamily="34" charset="0"/>
                <a:cs typeface="Arial" panose="020B0604020202020204" pitchFamily="34" charset="0"/>
              </a:rPr>
              <a:t>In 2010 a candidate for the position of CFO was offered the position but refused to sign a contract of employment because he did not want to make contributions to the Government Employees Pension Fund. He, however, continued to work for GPW until 2018 without a valid contract of employment.</a:t>
            </a:r>
          </a:p>
          <a:p>
            <a:pPr marL="342900" lvl="0" indent="-342900" algn="just">
              <a:spcBef>
                <a:spcPts val="600"/>
              </a:spcBef>
              <a:spcAft>
                <a:spcPts val="600"/>
              </a:spcAft>
              <a:buFont typeface="Symbol" panose="05050102010706020507" pitchFamily="18" charset="2"/>
              <a:buChar char=""/>
              <a:tabLst>
                <a:tab pos="457200" algn="l"/>
              </a:tabLst>
            </a:pPr>
            <a:r>
              <a:rPr lang="en-US" sz="1800" dirty="0">
                <a:latin typeface="Arial Narrow" panose="020B0606020202030204" pitchFamily="34" charset="0"/>
                <a:ea typeface="Calibri" panose="020F0502020204030204" pitchFamily="34" charset="0"/>
                <a:cs typeface="Arial" panose="020B0604020202020204" pitchFamily="34" charset="0"/>
              </a:rPr>
              <a:t>There is no evidence that the Auditor General ever referred to this irregularity. This appointment must be investigated with immediate effect, including all the contracts approved by Mr Barnard while he was irregularly  occupying the post of CFO.</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538163" lvl="2" indent="-358775" algn="just">
              <a:spcBef>
                <a:spcPts val="300"/>
              </a:spcBef>
              <a:spcAft>
                <a:spcPts val="3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538163" lvl="2" indent="-358775" algn="just">
              <a:spcBef>
                <a:spcPts val="300"/>
              </a:spcBef>
              <a:spcAft>
                <a:spcPts val="300"/>
              </a:spcAft>
            </a:pPr>
            <a:endParaRPr lang="en-ZA"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25</a:t>
            </a:fld>
            <a:endParaRPr lang="en-US"/>
          </a:p>
        </p:txBody>
      </p:sp>
      <p:sp>
        <p:nvSpPr>
          <p:cNvPr id="5" name="Footer Placeholder 4">
            <a:extLst>
              <a:ext uri="{FF2B5EF4-FFF2-40B4-BE49-F238E27FC236}">
                <a16:creationId xmlns:a16="http://schemas.microsoft.com/office/drawing/2014/main" xmlns="" id="{B19894B8-62B9-874F-AF8B-6F58847803E9}"/>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1385522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3200" b="1" dirty="0">
                <a:latin typeface="Arial" panose="020B0604020202020204" pitchFamily="34" charset="0"/>
                <a:cs typeface="Arial" panose="020B0604020202020204" pitchFamily="34" charset="0"/>
              </a:rPr>
              <a:t>RECOMMENDATIONS</a:t>
            </a:r>
            <a:endParaRPr lang="en-ZA" sz="32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526211" y="1250830"/>
            <a:ext cx="8501879" cy="4685400"/>
          </a:xfrm>
        </p:spPr>
        <p:txBody>
          <a:bodyPr anchor="ctr">
            <a:normAutofit fontScale="25000" lnSpcReduction="20000"/>
          </a:bodyPr>
          <a:lstStyle/>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26</a:t>
            </a:fld>
            <a:endParaRPr lang="en-US"/>
          </a:p>
        </p:txBody>
      </p:sp>
      <p:sp>
        <p:nvSpPr>
          <p:cNvPr id="5" name="Footer Placeholder 4">
            <a:extLst>
              <a:ext uri="{FF2B5EF4-FFF2-40B4-BE49-F238E27FC236}">
                <a16:creationId xmlns:a16="http://schemas.microsoft.com/office/drawing/2014/main" xmlns="" id="{DD69C7CD-95F3-B946-9B1C-B9806EACBA1F}"/>
              </a:ext>
            </a:extLst>
          </p:cNvPr>
          <p:cNvSpPr>
            <a:spLocks noGrp="1"/>
          </p:cNvSpPr>
          <p:nvPr>
            <p:ph type="ftr" sz="quarter" idx="11"/>
          </p:nvPr>
        </p:nvSpPr>
        <p:spPr/>
        <p:txBody>
          <a:bodyPr/>
          <a:lstStyle/>
          <a:p>
            <a:r>
              <a:rPr lang="en-US"/>
              <a:t>CONFIDENTIAL</a:t>
            </a:r>
          </a:p>
        </p:txBody>
      </p:sp>
      <p:sp>
        <p:nvSpPr>
          <p:cNvPr id="9" name="TextBox 8">
            <a:extLst>
              <a:ext uri="{FF2B5EF4-FFF2-40B4-BE49-F238E27FC236}">
                <a16:creationId xmlns:a16="http://schemas.microsoft.com/office/drawing/2014/main" xmlns="" id="{3689C5BC-4943-FB9C-3351-E6A0EEC85367}"/>
              </a:ext>
            </a:extLst>
          </p:cNvPr>
          <p:cNvSpPr txBox="1"/>
          <p:nvPr/>
        </p:nvSpPr>
        <p:spPr>
          <a:xfrm>
            <a:off x="599536" y="1055183"/>
            <a:ext cx="7944928" cy="6921895"/>
          </a:xfrm>
          <a:prstGeom prst="rect">
            <a:avLst/>
          </a:prstGeom>
          <a:noFill/>
        </p:spPr>
        <p:txBody>
          <a:bodyPr wrap="square">
            <a:spAutoFit/>
          </a:bodyPr>
          <a:lstStyle/>
          <a:p>
            <a:pPr marL="342900" lvl="0" indent="-342900" algn="just">
              <a:spcAft>
                <a:spcPts val="0"/>
              </a:spcAft>
              <a:buSzPts val="1600"/>
              <a:buFont typeface="Symbol" panose="05050102010706020507" pitchFamily="18" charset="2"/>
              <a:buChar char=""/>
              <a:tabLst>
                <a:tab pos="457200" algn="l"/>
              </a:tabLst>
            </a:pPr>
            <a:r>
              <a:rPr lang="en-US" sz="1600" dirty="0">
                <a:solidFill>
                  <a:srgbClr val="000000"/>
                </a:solidFill>
                <a:latin typeface="Arial Narrow" panose="020B0606020202030204" pitchFamily="34" charset="0"/>
                <a:ea typeface="Calibri" panose="020F0502020204030204" pitchFamily="34" charset="0"/>
                <a:cs typeface="Arial" panose="020B0604020202020204" pitchFamily="34" charset="0"/>
              </a:rPr>
              <a:t>The GPW should put a contingency plan in place, including the procurement of the critical skills through a SITA Transversal Tender for Professional Services, until the approved ICT posts are filled.</a:t>
            </a:r>
            <a:endParaRPr lang="en-ZA" sz="1600" dirty="0">
              <a:latin typeface="Arial Narrow" panose="020B0606020202030204" pitchFamily="34" charset="0"/>
              <a:ea typeface="Times New Roman" panose="02020603050405020304" pitchFamily="18" charset="0"/>
            </a:endParaRPr>
          </a:p>
          <a:p>
            <a:pPr lvl="0" algn="just">
              <a:tabLst>
                <a:tab pos="457200"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tabLst>
                <a:tab pos="457200"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The GPW should ensure that its policies, strategic objectives, and operations are compliant with all relevant international standards.</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tabLst>
                <a:tab pos="457200"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tabLst>
                <a:tab pos="457200"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The GPW should evaluate which standards are the most appropriate to implement, over and above the mandatory standards required by customers and international requirements. The adoption of ISO standards should form part of GPW strategic objectives and annual performance plans.  </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tabLst>
                <a:tab pos="457200"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tabLst>
                <a:tab pos="457200"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The GPW needs to ascertain the resource requirements to implement and maintain compliance to the standards, capacitating the organisation accordingly in order to ensure sustainability. </a:t>
            </a:r>
          </a:p>
          <a:p>
            <a:pPr marL="342900" lvl="0" indent="-342900" algn="just">
              <a:buFont typeface="Symbol" panose="05050102010706020507" pitchFamily="18" charset="2"/>
              <a:buChar char=""/>
              <a:tabLst>
                <a:tab pos="457200" algn="l"/>
              </a:tabLst>
            </a:pPr>
            <a:endParaRPr lang="en-US" sz="1600" dirty="0">
              <a:latin typeface="Arial Narrow" panose="020B0606020202030204" pitchFamily="34" charset="0"/>
              <a:ea typeface="Calibri" panose="020F0502020204030204" pitchFamily="34" charset="0"/>
              <a:cs typeface="Arial" panose="020B0604020202020204" pitchFamily="34" charset="0"/>
            </a:endParaRPr>
          </a:p>
          <a:p>
            <a:pPr lvl="0" algn="just">
              <a:tabLst>
                <a:tab pos="457200"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	The findings of the following expert reports should be implemented:</a:t>
            </a:r>
          </a:p>
          <a:p>
            <a:pPr marL="800100" lvl="1" indent="-342900" algn="just">
              <a:buFont typeface="Symbol" panose="05050102010706020507" pitchFamily="18" charset="2"/>
              <a:buChar char=""/>
              <a:tabLst>
                <a:tab pos="457200" algn="l"/>
              </a:tabLst>
            </a:pPr>
            <a:r>
              <a:rPr lang="en-US" sz="1600" dirty="0">
                <a:latin typeface="Arial Narrow" panose="020B0606020202030204" pitchFamily="34" charset="0"/>
                <a:ea typeface="Calibri" panose="020F0502020204030204" pitchFamily="34" charset="0"/>
                <a:cs typeface="Arial" panose="020B0604020202020204" pitchFamily="34" charset="0"/>
              </a:rPr>
              <a:t>Tescom SA</a:t>
            </a:r>
          </a:p>
          <a:p>
            <a:pPr marL="800100" lvl="1" indent="-342900" algn="just">
              <a:buFont typeface="Symbol" panose="05050102010706020507" pitchFamily="18" charset="2"/>
              <a:buChar char=""/>
              <a:tabLst>
                <a:tab pos="457200"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HPE</a:t>
            </a:r>
          </a:p>
          <a:p>
            <a:pPr marL="800100" lvl="1" indent="-342900" algn="just">
              <a:buFont typeface="Symbol" panose="05050102010706020507" pitchFamily="18" charset="2"/>
              <a:buChar char=""/>
              <a:tabLst>
                <a:tab pos="457200" algn="l"/>
              </a:tabLst>
            </a:pPr>
            <a:r>
              <a:rPr lang="en-US" sz="1600" dirty="0">
                <a:latin typeface="Arial Narrow" panose="020B0606020202030204" pitchFamily="34" charset="0"/>
                <a:ea typeface="Calibri" panose="020F0502020204030204" pitchFamily="34" charset="0"/>
                <a:cs typeface="Arial" panose="020B0604020202020204" pitchFamily="34" charset="0"/>
              </a:rPr>
              <a:t>CSSi</a:t>
            </a:r>
          </a:p>
          <a:p>
            <a:pPr marL="800100" lvl="1" indent="-342900" algn="just">
              <a:buFont typeface="Symbol" panose="05050102010706020507" pitchFamily="18" charset="2"/>
              <a:buChar char=""/>
              <a:tabLst>
                <a:tab pos="457200"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Aurecon, and </a:t>
            </a:r>
          </a:p>
          <a:p>
            <a:pPr marL="800100" lvl="1" indent="-342900" algn="just">
              <a:buFont typeface="Symbol" panose="05050102010706020507" pitchFamily="18" charset="2"/>
              <a:buChar char=""/>
              <a:tabLst>
                <a:tab pos="457200" algn="l"/>
              </a:tabLst>
            </a:pPr>
            <a:r>
              <a:rPr lang="en-US" sz="1600" dirty="0">
                <a:latin typeface="Arial Narrow" panose="020B0606020202030204" pitchFamily="34" charset="0"/>
                <a:ea typeface="Calibri" panose="020F0502020204030204" pitchFamily="34" charset="0"/>
                <a:cs typeface="Arial" panose="020B0604020202020204" pitchFamily="34" charset="0"/>
              </a:rPr>
              <a:t>T</a:t>
            </a:r>
            <a:r>
              <a:rPr lang="en-US" sz="1600" dirty="0">
                <a:effectLst/>
                <a:latin typeface="Arial Narrow" panose="020B0606020202030204" pitchFamily="34" charset="0"/>
                <a:ea typeface="Calibri" panose="020F0502020204030204" pitchFamily="34" charset="0"/>
                <a:cs typeface="Arial" panose="020B0604020202020204" pitchFamily="34" charset="0"/>
              </a:rPr>
              <a:t>he AGSA</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441960" indent="-171450" algn="just">
              <a:lnSpc>
                <a:spcPct val="115000"/>
              </a:lnSpc>
              <a:spcBef>
                <a:spcPts val="2400"/>
              </a:spcBef>
              <a:buFont typeface="Arial" panose="020B0604020202020204" pitchFamily="34" charset="0"/>
              <a:buChar char="•"/>
            </a:pPr>
            <a:endParaRPr lang="en-ZA" sz="1600" dirty="0">
              <a:latin typeface="Arial Narrow" panose="020B0606020202030204" pitchFamily="34" charset="0"/>
              <a:ea typeface="Calibri" panose="020F0502020204030204" pitchFamily="34" charset="0"/>
              <a:cs typeface="Arial" panose="020B0604020202020204" pitchFamily="34" charset="0"/>
            </a:endParaRPr>
          </a:p>
          <a:p>
            <a:pPr marL="441960" indent="-171450" algn="just">
              <a:lnSpc>
                <a:spcPct val="115000"/>
              </a:lnSpc>
              <a:spcBef>
                <a:spcPts val="2400"/>
              </a:spcBef>
              <a:buFont typeface="Arial" panose="020B0604020202020204" pitchFamily="34" charset="0"/>
              <a:buChar cha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41960" indent="-171450" algn="just">
              <a:lnSpc>
                <a:spcPct val="115000"/>
              </a:lnSpc>
              <a:spcBef>
                <a:spcPts val="2400"/>
              </a:spcBef>
              <a:buFont typeface="Arial" panose="020B0604020202020204" pitchFamily="34" charset="0"/>
              <a:buChar char="•"/>
            </a:pP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441960" indent="-171450" algn="just">
              <a:lnSpc>
                <a:spcPct val="115000"/>
              </a:lnSpc>
              <a:spcBef>
                <a:spcPts val="2400"/>
              </a:spcBef>
              <a:spcAft>
                <a:spcPts val="0"/>
              </a:spcAft>
              <a:buFont typeface="Arial" panose="020B0604020202020204" pitchFamily="34" charset="0"/>
              <a:buChar char="•"/>
            </a:pPr>
            <a:r>
              <a:rPr lang="en-US" sz="1200" b="0"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90976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3200" b="1" dirty="0">
                <a:latin typeface="Arial" panose="020B0604020202020204" pitchFamily="34" charset="0"/>
                <a:cs typeface="Arial" panose="020B0604020202020204" pitchFamily="34" charset="0"/>
              </a:rPr>
              <a:t>RECOMMENDATIONS</a:t>
            </a:r>
            <a:endParaRPr lang="en-ZA" sz="32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526211" y="1250830"/>
            <a:ext cx="8501879" cy="4685400"/>
          </a:xfrm>
        </p:spPr>
        <p:txBody>
          <a:bodyPr anchor="ctr">
            <a:normAutofit fontScale="25000" lnSpcReduction="20000"/>
          </a:bodyPr>
          <a:lstStyle/>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27</a:t>
            </a:fld>
            <a:endParaRPr lang="en-US"/>
          </a:p>
        </p:txBody>
      </p:sp>
      <p:sp>
        <p:nvSpPr>
          <p:cNvPr id="5" name="Footer Placeholder 4">
            <a:extLst>
              <a:ext uri="{FF2B5EF4-FFF2-40B4-BE49-F238E27FC236}">
                <a16:creationId xmlns:a16="http://schemas.microsoft.com/office/drawing/2014/main" xmlns="" id="{DD69C7CD-95F3-B946-9B1C-B9806EACBA1F}"/>
              </a:ext>
            </a:extLst>
          </p:cNvPr>
          <p:cNvSpPr>
            <a:spLocks noGrp="1"/>
          </p:cNvSpPr>
          <p:nvPr>
            <p:ph type="ftr" sz="quarter" idx="11"/>
          </p:nvPr>
        </p:nvSpPr>
        <p:spPr/>
        <p:txBody>
          <a:bodyPr/>
          <a:lstStyle/>
          <a:p>
            <a:r>
              <a:rPr lang="en-US"/>
              <a:t>CONFIDENTIAL</a:t>
            </a:r>
          </a:p>
        </p:txBody>
      </p:sp>
      <p:sp>
        <p:nvSpPr>
          <p:cNvPr id="9" name="TextBox 8">
            <a:extLst>
              <a:ext uri="{FF2B5EF4-FFF2-40B4-BE49-F238E27FC236}">
                <a16:creationId xmlns:a16="http://schemas.microsoft.com/office/drawing/2014/main" xmlns="" id="{3689C5BC-4943-FB9C-3351-E6A0EEC85367}"/>
              </a:ext>
            </a:extLst>
          </p:cNvPr>
          <p:cNvSpPr txBox="1"/>
          <p:nvPr/>
        </p:nvSpPr>
        <p:spPr>
          <a:xfrm>
            <a:off x="741872" y="834289"/>
            <a:ext cx="7944928" cy="7615931"/>
          </a:xfrm>
          <a:prstGeom prst="rect">
            <a:avLst/>
          </a:prstGeom>
          <a:noFill/>
        </p:spPr>
        <p:txBody>
          <a:bodyPr wrap="square">
            <a:spAutoFit/>
          </a:bodyPr>
          <a:lstStyle/>
          <a:p>
            <a:pPr lvl="2" indent="-914400" algn="just">
              <a:lnSpc>
                <a:spcPct val="115000"/>
              </a:lnSpc>
              <a:buClr>
                <a:srgbClr val="000000"/>
              </a:buClr>
              <a:tabLst>
                <a:tab pos="228600" algn="l"/>
              </a:tabLst>
            </a:pPr>
            <a:r>
              <a:rPr lang="en-US" b="1" kern="0" dirty="0">
                <a:solidFill>
                  <a:srgbClr val="2F5496"/>
                </a:solidFill>
                <a:latin typeface="Arial Narrow" panose="020B0606020202030204" pitchFamily="34" charset="0"/>
                <a:ea typeface="Times New Roman" panose="02020603050405020304" pitchFamily="18" charset="0"/>
                <a:cs typeface="Arial" panose="020B0604020202020204" pitchFamily="34" charset="0"/>
              </a:rPr>
              <a:t>Consequence Management </a:t>
            </a:r>
          </a:p>
          <a:p>
            <a:pPr marL="441960" indent="-171450" algn="just">
              <a:lnSpc>
                <a:spcPct val="115000"/>
              </a:lnSpc>
              <a:spcBef>
                <a:spcPts val="2400"/>
              </a:spcBef>
              <a:buFont typeface="Arial" panose="020B0604020202020204" pitchFamily="34" charset="0"/>
              <a:buChar char="•"/>
            </a:pPr>
            <a:r>
              <a:rPr lang="en-US" sz="1600" dirty="0">
                <a:effectLst/>
                <a:latin typeface="Arial Narrow" panose="020B0606020202030204" pitchFamily="34" charset="0"/>
                <a:ea typeface="Calibri" panose="020F0502020204030204" pitchFamily="34" charset="0"/>
                <a:cs typeface="Arial" panose="020B0604020202020204" pitchFamily="34" charset="0"/>
              </a:rPr>
              <a:t>Consideration of disciplinary action against the ACEO (Ms Moyo) during 2017/2018 in relation to  acting in reckless disregard of GPW business continuity in approving the business case for the termination of the contracts of the service providers who provided the outsourced ICT skills and thus putting GPW’s business continuity at risk. </a:t>
            </a:r>
            <a:r>
              <a:rPr lang="en-GB" sz="1600" dirty="0">
                <a:latin typeface="Arial Narrow" panose="020B0606020202030204" pitchFamily="34" charset="0"/>
                <a:cs typeface="Arial" panose="020B0604020202020204" pitchFamily="34" charset="0"/>
              </a:rPr>
              <a:t>Should she still be employed in Government , the matter can be referred to the relevant Accounting Officer for consideration. </a:t>
            </a:r>
            <a:r>
              <a:rPr lang="en-US" sz="1600" dirty="0">
                <a:latin typeface="Arial Narrow" panose="020B0606020202030204" pitchFamily="34" charset="0"/>
                <a:ea typeface="Calibri" panose="020F0502020204030204" pitchFamily="34" charset="0"/>
                <a:cs typeface="Arial" panose="020B0604020202020204" pitchFamily="34" charset="0"/>
              </a:rPr>
              <a:t>The same should apply to all those who recommended such approval.</a:t>
            </a:r>
            <a:r>
              <a:rPr lang="en-GB" sz="1600" dirty="0">
                <a:latin typeface="Arial Narrow" panose="020B0606020202030204" pitchFamily="34" charset="0"/>
                <a:cs typeface="Arial" panose="020B0604020202020204" pitchFamily="34" charset="0"/>
              </a:rPr>
              <a:t> </a:t>
            </a:r>
            <a:endParaRPr lang="en-ZA" sz="1600" dirty="0">
              <a:latin typeface="Arial Narrow" panose="020B0606020202030204" pitchFamily="34" charset="0"/>
              <a:cs typeface="Arial" panose="020B0604020202020204" pitchFamily="34" charset="0"/>
            </a:endParaRPr>
          </a:p>
          <a:p>
            <a:pPr marL="441960" indent="-171450" algn="just">
              <a:lnSpc>
                <a:spcPct val="115000"/>
              </a:lnSpc>
              <a:spcBef>
                <a:spcPts val="2400"/>
              </a:spcBef>
              <a:buFont typeface="Arial" panose="020B0604020202020204" pitchFamily="34" charset="0"/>
              <a:buChar char="•"/>
            </a:pPr>
            <a:r>
              <a:rPr lang="en-GB" sz="1600" dirty="0">
                <a:latin typeface="Arial Narrow" panose="020B0606020202030204" pitchFamily="34" charset="0"/>
                <a:cs typeface="Arial" panose="020B0604020202020204" pitchFamily="34" charset="0"/>
              </a:rPr>
              <a:t>Disciplinary action for gross negligence should be considered against the CIO, Mr Apleni as head of ICT. Mr Apleni has resigned from GPW at January 2022, however, should he still be employed in Government , the matter can be referred to the relevant Accounting Officer for consideration. </a:t>
            </a:r>
            <a:endParaRPr lang="en-ZA" sz="1600" dirty="0">
              <a:latin typeface="Arial Narrow" panose="020B0606020202030204" pitchFamily="34" charset="0"/>
              <a:cs typeface="Arial" panose="020B0604020202020204" pitchFamily="34" charset="0"/>
            </a:endParaRPr>
          </a:p>
          <a:p>
            <a:pPr marL="441960" indent="-171450" algn="just">
              <a:lnSpc>
                <a:spcPct val="115000"/>
              </a:lnSpc>
              <a:spcBef>
                <a:spcPts val="2400"/>
              </a:spcBef>
              <a:buFont typeface="Arial" panose="020B0604020202020204" pitchFamily="34" charset="0"/>
              <a:buChar char="•"/>
            </a:pPr>
            <a:r>
              <a:rPr lang="en-US" sz="1600" dirty="0">
                <a:effectLst/>
                <a:latin typeface="Arial Narrow" panose="020B0606020202030204" pitchFamily="34" charset="0"/>
                <a:ea typeface="Calibri" panose="020F0502020204030204" pitchFamily="34" charset="0"/>
                <a:cs typeface="Arial" panose="020B0604020202020204" pitchFamily="34" charset="0"/>
              </a:rPr>
              <a:t>Ms Meyer (former CFO) </a:t>
            </a:r>
            <a:r>
              <a:rPr lang="en-US" sz="1600" dirty="0">
                <a:latin typeface="Arial Narrow" panose="020B0606020202030204" pitchFamily="34" charset="0"/>
                <a:ea typeface="Calibri" panose="020F0502020204030204" pitchFamily="34" charset="0"/>
                <a:cs typeface="Arial" panose="020B0604020202020204" pitchFamily="34" charset="0"/>
              </a:rPr>
              <a:t>should</a:t>
            </a:r>
            <a:r>
              <a:rPr lang="en-US" sz="1600" dirty="0">
                <a:effectLst/>
                <a:latin typeface="Arial Narrow" panose="020B0606020202030204" pitchFamily="34" charset="0"/>
                <a:ea typeface="Calibri" panose="020F0502020204030204" pitchFamily="34" charset="0"/>
                <a:cs typeface="Arial" panose="020B0604020202020204" pitchFamily="34" charset="0"/>
              </a:rPr>
              <a:t> be </a:t>
            </a:r>
            <a:r>
              <a:rPr lang="en-US" sz="1600" dirty="0">
                <a:latin typeface="Arial Narrow" panose="020B0606020202030204" pitchFamily="34" charset="0"/>
                <a:ea typeface="Calibri" panose="020F0502020204030204" pitchFamily="34" charset="0"/>
                <a:cs typeface="Arial" panose="020B0604020202020204" pitchFamily="34" charset="0"/>
              </a:rPr>
              <a:t>cautioned for</a:t>
            </a:r>
            <a:r>
              <a:rPr lang="en-US" sz="1600" dirty="0">
                <a:effectLst/>
                <a:latin typeface="Arial Narrow" panose="020B0606020202030204" pitchFamily="34" charset="0"/>
                <a:ea typeface="Calibri" panose="020F0502020204030204" pitchFamily="34" charset="0"/>
                <a:cs typeface="Arial" panose="020B0604020202020204" pitchFamily="34" charset="0"/>
              </a:rPr>
              <a:t> her decision to appoint Mr Moodley for two positions ie, Bid Adjudication Committee and Bid Evaluation Committee, which practice </a:t>
            </a:r>
            <a:r>
              <a:rPr lang="en-US" sz="1600" dirty="0">
                <a:latin typeface="Arial Narrow" panose="020B0606020202030204" pitchFamily="34" charset="0"/>
                <a:ea typeface="Calibri" panose="020F0502020204030204" pitchFamily="34" charset="0"/>
                <a:cs typeface="Arial" panose="020B0604020202020204" pitchFamily="34" charset="0"/>
              </a:rPr>
              <a:t>is against t</a:t>
            </a:r>
            <a:r>
              <a:rPr lang="en-US" sz="1600" dirty="0">
                <a:effectLst/>
                <a:latin typeface="Arial Narrow" panose="020B0606020202030204" pitchFamily="34" charset="0"/>
                <a:ea typeface="Calibri" panose="020F0502020204030204" pitchFamily="34" charset="0"/>
                <a:cs typeface="Arial" panose="020B0604020202020204" pitchFamily="34" charset="0"/>
              </a:rPr>
              <a:t>he principle of good governance, especially the code of conduct for bid adjudication committees issued in 2006 by National Treasury. </a:t>
            </a:r>
          </a:p>
          <a:p>
            <a:pPr marL="441960" indent="-171450" algn="just">
              <a:lnSpc>
                <a:spcPct val="115000"/>
              </a:lnSpc>
              <a:spcBef>
                <a:spcPts val="2400"/>
              </a:spcBef>
              <a:buFont typeface="Arial" panose="020B0604020202020204" pitchFamily="34" charset="0"/>
              <a:buChar char="•"/>
            </a:pPr>
            <a:endParaRPr lang="en-GB" sz="1200" dirty="0">
              <a:solidFill>
                <a:srgbClr val="FF0000"/>
              </a:solidFill>
              <a:latin typeface="Arial" panose="020B0604020202020204" pitchFamily="34" charset="0"/>
              <a:cs typeface="Arial" panose="020B0604020202020204" pitchFamily="34" charset="0"/>
            </a:endParaRPr>
          </a:p>
          <a:p>
            <a:pPr marL="441960" indent="-171450" algn="just">
              <a:lnSpc>
                <a:spcPct val="115000"/>
              </a:lnSpc>
              <a:spcBef>
                <a:spcPts val="2400"/>
              </a:spcBef>
              <a:buFont typeface="Arial" panose="020B0604020202020204" pitchFamily="34" charset="0"/>
              <a:buChar char="•"/>
            </a:pPr>
            <a:endParaRPr lang="en-ZA"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441960" indent="-171450" algn="just">
              <a:lnSpc>
                <a:spcPct val="115000"/>
              </a:lnSpc>
              <a:spcBef>
                <a:spcPts val="2400"/>
              </a:spcBef>
              <a:buFont typeface="Arial" panose="020B0604020202020204" pitchFamily="34" charset="0"/>
              <a:buChar cha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41960" indent="-171450" algn="just">
              <a:lnSpc>
                <a:spcPct val="115000"/>
              </a:lnSpc>
              <a:spcBef>
                <a:spcPts val="2400"/>
              </a:spcBef>
              <a:buFont typeface="Arial" panose="020B0604020202020204" pitchFamily="34" charset="0"/>
              <a:buChar char="•"/>
            </a:pP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441960" indent="-171450" algn="just">
              <a:lnSpc>
                <a:spcPct val="115000"/>
              </a:lnSpc>
              <a:spcBef>
                <a:spcPts val="2400"/>
              </a:spcBef>
              <a:spcAft>
                <a:spcPts val="0"/>
              </a:spcAft>
              <a:buFont typeface="Arial" panose="020B0604020202020204" pitchFamily="34" charset="0"/>
              <a:buChar char="•"/>
            </a:pPr>
            <a:r>
              <a:rPr lang="en-US" sz="1200" b="0" kern="0" dirty="0">
                <a:solidFill>
                  <a:srgbClr val="2F5496"/>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922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3200" b="1" dirty="0">
                <a:solidFill>
                  <a:prstClr val="black"/>
                </a:solidFill>
                <a:latin typeface="Arial" panose="020B0604020202020204" pitchFamily="34" charset="0"/>
                <a:cs typeface="Arial" panose="020B0604020202020204" pitchFamily="34" charset="0"/>
              </a:rPr>
              <a:t>RECOMMENDATIONS</a:t>
            </a:r>
            <a:endParaRPr lang="en-ZA" dirty="0"/>
          </a:p>
        </p:txBody>
      </p:sp>
      <p:sp>
        <p:nvSpPr>
          <p:cNvPr id="3" name="Content Placeholder 2"/>
          <p:cNvSpPr>
            <a:spLocks noGrp="1"/>
          </p:cNvSpPr>
          <p:nvPr>
            <p:ph idx="1"/>
          </p:nvPr>
        </p:nvSpPr>
        <p:spPr>
          <a:xfrm>
            <a:off x="457200" y="1037907"/>
            <a:ext cx="8229600" cy="5318443"/>
          </a:xfrm>
        </p:spPr>
        <p:txBody>
          <a:bodyPr>
            <a:normAutofit/>
          </a:bodyPr>
          <a:lstStyle/>
          <a:p>
            <a:pPr marL="0" lvl="2" indent="0">
              <a:buNone/>
            </a:pPr>
            <a:r>
              <a:rPr lang="en-US" sz="1800" b="1" kern="0" dirty="0">
                <a:solidFill>
                  <a:srgbClr val="2F5496"/>
                </a:solidFill>
                <a:latin typeface="Arial Narrow" panose="020B0606020202030204" pitchFamily="34" charset="0"/>
                <a:ea typeface="Times New Roman" panose="02020603050405020304" pitchFamily="18" charset="0"/>
                <a:cs typeface="Arial" panose="020B0604020202020204" pitchFamily="34" charset="0"/>
              </a:rPr>
              <a:t>Consequence Management </a:t>
            </a:r>
          </a:p>
          <a:p>
            <a:endParaRPr lang="en-US" sz="1800" dirty="0">
              <a:latin typeface="Arial Narrow" panose="020B0606020202030204" pitchFamily="34" charset="0"/>
            </a:endParaRPr>
          </a:p>
          <a:p>
            <a:pPr algn="just"/>
            <a:r>
              <a:rPr lang="en-US" sz="1800" dirty="0">
                <a:latin typeface="Arial Narrow" panose="020B0606020202030204" pitchFamily="34" charset="0"/>
              </a:rPr>
              <a:t>Mr. K. Moodley should be cautioned that he should not accept nominations that are not in line with National Treasury norms and standards, spirit of good governance, and relevant practice notes, especially Code of conduct for adjudication committees issued in 2006 by National Treasury.</a:t>
            </a:r>
          </a:p>
          <a:p>
            <a:pPr algn="just"/>
            <a:endParaRPr lang="en-ZA" sz="1800" dirty="0">
              <a:latin typeface="Arial Narrow" panose="020B0606020202030204" pitchFamily="34" charset="0"/>
            </a:endParaRPr>
          </a:p>
          <a:p>
            <a:pPr algn="just"/>
            <a:r>
              <a:rPr lang="en-US" sz="1800" dirty="0">
                <a:latin typeface="Arial Narrow" panose="020B0606020202030204" pitchFamily="34" charset="0"/>
              </a:rPr>
              <a:t>Appoint an independent party to review Mr Chibase’s report on allegations of unethical conduct, including a report on his (Mr Chibase’s) disciplinary hearing. This must also include a forensic report on cleaning services contract, and all the recommendations must be implemented. </a:t>
            </a:r>
            <a:endParaRPr lang="en-ZA" sz="1800" dirty="0">
              <a:latin typeface="Arial Narrow" panose="020B0606020202030204" pitchFamily="34" charset="0"/>
            </a:endParaRPr>
          </a:p>
          <a:p>
            <a:pPr marL="0" indent="0">
              <a:buNone/>
            </a:pPr>
            <a:endParaRPr lang="en-ZA" dirty="0"/>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5204993E-025B-C444-BB45-79AA04295A9D}" type="slidenum">
              <a:rPr lang="en-US" smtClean="0"/>
              <a:pPr/>
              <a:t>28</a:t>
            </a:fld>
            <a:endParaRPr lang="en-US"/>
          </a:p>
        </p:txBody>
      </p:sp>
    </p:spTree>
    <p:extLst>
      <p:ext uri="{BB962C8B-B14F-4D97-AF65-F5344CB8AC3E}">
        <p14:creationId xmlns:p14="http://schemas.microsoft.com/office/powerpoint/2010/main" xmlns="" val="362837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3200" b="1" dirty="0">
                <a:latin typeface="Arial" panose="020B0604020202020204" pitchFamily="34" charset="0"/>
                <a:cs typeface="Arial" panose="020B0604020202020204" pitchFamily="34" charset="0"/>
              </a:rPr>
              <a:t>RECOMMENDATIONS</a:t>
            </a:r>
            <a:endParaRPr lang="en-ZA" sz="32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526211" y="1250830"/>
            <a:ext cx="8501879" cy="4685400"/>
          </a:xfrm>
        </p:spPr>
        <p:txBody>
          <a:bodyPr anchor="ctr">
            <a:normAutofit fontScale="25000" lnSpcReduction="20000"/>
          </a:bodyPr>
          <a:lstStyle/>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29</a:t>
            </a:fld>
            <a:endParaRPr lang="en-US"/>
          </a:p>
        </p:txBody>
      </p:sp>
      <p:sp>
        <p:nvSpPr>
          <p:cNvPr id="5" name="Footer Placeholder 4">
            <a:extLst>
              <a:ext uri="{FF2B5EF4-FFF2-40B4-BE49-F238E27FC236}">
                <a16:creationId xmlns:a16="http://schemas.microsoft.com/office/drawing/2014/main" xmlns="" id="{DD69C7CD-95F3-B946-9B1C-B9806EACBA1F}"/>
              </a:ext>
            </a:extLst>
          </p:cNvPr>
          <p:cNvSpPr>
            <a:spLocks noGrp="1"/>
          </p:cNvSpPr>
          <p:nvPr>
            <p:ph type="ftr" sz="quarter" idx="11"/>
          </p:nvPr>
        </p:nvSpPr>
        <p:spPr/>
        <p:txBody>
          <a:bodyPr/>
          <a:lstStyle/>
          <a:p>
            <a:r>
              <a:rPr lang="en-US"/>
              <a:t>CONFIDENTIAL</a:t>
            </a:r>
          </a:p>
        </p:txBody>
      </p:sp>
      <p:sp>
        <p:nvSpPr>
          <p:cNvPr id="9" name="TextBox 8">
            <a:extLst>
              <a:ext uri="{FF2B5EF4-FFF2-40B4-BE49-F238E27FC236}">
                <a16:creationId xmlns:a16="http://schemas.microsoft.com/office/drawing/2014/main" xmlns="" id="{3689C5BC-4943-FB9C-3351-E6A0EEC85367}"/>
              </a:ext>
            </a:extLst>
          </p:cNvPr>
          <p:cNvSpPr txBox="1"/>
          <p:nvPr/>
        </p:nvSpPr>
        <p:spPr>
          <a:xfrm>
            <a:off x="599536" y="958193"/>
            <a:ext cx="7944928" cy="5270674"/>
          </a:xfrm>
          <a:prstGeom prst="rect">
            <a:avLst/>
          </a:prstGeom>
          <a:noFill/>
        </p:spPr>
        <p:txBody>
          <a:bodyPr wrap="square">
            <a:spAutoFit/>
          </a:bodyPr>
          <a:lstStyle/>
          <a:p>
            <a:pPr lvl="2" indent="-914400" algn="just">
              <a:lnSpc>
                <a:spcPct val="115000"/>
              </a:lnSpc>
              <a:spcBef>
                <a:spcPts val="2400"/>
              </a:spcBef>
              <a:buClr>
                <a:srgbClr val="000000"/>
              </a:buClr>
              <a:tabLst>
                <a:tab pos="228600" algn="l"/>
              </a:tabLst>
            </a:pPr>
            <a:r>
              <a:rPr lang="en-US" b="1" kern="0" dirty="0">
                <a:solidFill>
                  <a:srgbClr val="2F5496"/>
                </a:solidFill>
                <a:latin typeface="Arial Narrow" panose="020B0606020202030204" pitchFamily="34" charset="0"/>
                <a:ea typeface="Times New Roman" panose="02020603050405020304" pitchFamily="18" charset="0"/>
                <a:cs typeface="Arial" panose="020B0604020202020204" pitchFamily="34" charset="0"/>
              </a:rPr>
              <a:t>Consequence Management </a:t>
            </a:r>
          </a:p>
          <a:p>
            <a:pPr marL="441960" indent="-171450" algn="just">
              <a:spcBef>
                <a:spcPts val="600"/>
              </a:spcBef>
              <a:spcAft>
                <a:spcPts val="600"/>
              </a:spcAft>
              <a:buFont typeface="Arial" panose="020B0604020202020204" pitchFamily="34" charset="0"/>
              <a:buChar char="•"/>
            </a:pPr>
            <a:r>
              <a:rPr lang="en-US" sz="1600" dirty="0">
                <a:latin typeface="Arial Narrow" panose="020B0606020202030204" pitchFamily="34" charset="0"/>
                <a:cs typeface="Arial" panose="020B0604020202020204" pitchFamily="34" charset="0"/>
              </a:rPr>
              <a:t> </a:t>
            </a:r>
            <a:r>
              <a:rPr lang="en-US" dirty="0">
                <a:latin typeface="Arial Narrow" panose="020B0606020202030204" pitchFamily="34" charset="0"/>
                <a:ea typeface="Calibri" panose="020F0502020204030204" pitchFamily="34" charset="0"/>
                <a:cs typeface="Arial" panose="020B0604020202020204" pitchFamily="34" charset="0"/>
              </a:rPr>
              <a:t>Disciplinary action should be considered against the head of security, Director: Security Services (Mr Legwabe) for the identified security breeches. </a:t>
            </a:r>
          </a:p>
          <a:p>
            <a:pPr marL="441960" indent="-171450" algn="just">
              <a:spcBef>
                <a:spcPts val="60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Disciplinary action should be considered against the Deputy Director: Infrastructure Specialist (Mr Bezuidenhout) and the Deputy Director: Database Specialist (Mr Jakuja) for failing to ensure that replacement disks to the crashed server were scrubbed and that data centres were adequately backed up</a:t>
            </a:r>
            <a:r>
              <a:rPr lang="en-US" dirty="0">
                <a:solidFill>
                  <a:srgbClr val="FF0000"/>
                </a:solidFill>
                <a:latin typeface="Arial Narrow" panose="020B0606020202030204" pitchFamily="34" charset="0"/>
                <a:cs typeface="Arial" panose="020B0604020202020204" pitchFamily="34" charset="0"/>
              </a:rPr>
              <a:t>.</a:t>
            </a:r>
          </a:p>
          <a:p>
            <a:pPr marL="441960" lvl="0" indent="-171450" algn="just">
              <a:spcBef>
                <a:spcPts val="600"/>
              </a:spcBef>
              <a:spcAft>
                <a:spcPts val="600"/>
              </a:spcAft>
              <a:buFont typeface="Arial" panose="020B0604020202020204" pitchFamily="34" charset="0"/>
              <a:buChar char="•"/>
            </a:pPr>
            <a:r>
              <a:rPr lang="en-US" dirty="0">
                <a:latin typeface="Arial Narrow" panose="020B0606020202030204" pitchFamily="34" charset="0"/>
              </a:rPr>
              <a:t>The GM HR and CEO, even though they acted in accordance with DPSA prescripts by not agreeing to the ad hoc restructuring of GPW ICT division, should have ensured that the decision for the termination of the contract of the service provider for critical ICT skills was mitigated through the approval of a business case by the CIO for the sourcing of the critical ICT skills through a SITA Transversal Tender as one option. The executive authority should consider cautioning the incumbents to understand the importance of ICT function in the organization and to ensure that these incidents should not happen again.</a:t>
            </a:r>
            <a:endParaRPr lang="en-ZA" dirty="0">
              <a:latin typeface="Arial Narrow" panose="020B0606020202030204" pitchFamily="34" charset="0"/>
            </a:endParaRPr>
          </a:p>
          <a:p>
            <a:pPr marL="270510" algn="just">
              <a:lnSpc>
                <a:spcPct val="115000"/>
              </a:lnSpc>
              <a:spcBef>
                <a:spcPts val="2400"/>
              </a:spcBef>
              <a:spcAft>
                <a:spcPts val="0"/>
              </a:spcAft>
            </a:pPr>
            <a:endParaRPr lang="en-ZA" sz="12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2473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OVERVIEW</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1173192"/>
            <a:ext cx="8229600" cy="4952971"/>
          </a:xfrm>
        </p:spPr>
        <p:txBody>
          <a:bodyPr>
            <a:normAutofit/>
          </a:bodyPr>
          <a:lstStyle/>
          <a:p>
            <a:pPr marL="0" lvl="0" indent="0" algn="just">
              <a:lnSpc>
                <a:spcPct val="150000"/>
              </a:lnSpc>
              <a:spcBef>
                <a:spcPts val="0"/>
              </a:spcBef>
              <a:buNone/>
            </a:pPr>
            <a:r>
              <a:rPr lang="en-ZA" sz="1800" dirty="0">
                <a:effectLst/>
                <a:latin typeface="Arial Narrow" panose="020B0606020202030204" pitchFamily="34" charset="0"/>
                <a:ea typeface="Calibri" panose="020F0502020204030204" pitchFamily="34" charset="0"/>
                <a:cs typeface="Arial" panose="020B0604020202020204" pitchFamily="34" charset="0"/>
              </a:rPr>
              <a:t>The Panel was tasked through the Terms of Reference (</a:t>
            </a:r>
            <a:r>
              <a:rPr lang="en-ZA" sz="1800" dirty="0" err="1">
                <a:effectLst/>
                <a:latin typeface="Arial Narrow" panose="020B0606020202030204" pitchFamily="34" charset="0"/>
                <a:ea typeface="Calibri" panose="020F0502020204030204" pitchFamily="34" charset="0"/>
                <a:cs typeface="Arial" panose="020B0604020202020204" pitchFamily="34" charset="0"/>
              </a:rPr>
              <a:t>ToR</a:t>
            </a:r>
            <a:r>
              <a:rPr lang="en-ZA" sz="1800" dirty="0">
                <a:effectLst/>
                <a:latin typeface="Arial Narrow" panose="020B0606020202030204" pitchFamily="34" charset="0"/>
                <a:ea typeface="Calibri" panose="020F0502020204030204" pitchFamily="34" charset="0"/>
                <a:cs typeface="Arial" panose="020B0604020202020204" pitchFamily="34" charset="0"/>
              </a:rPr>
              <a:t>) with considering and making recommendations to the Minister on issues </a:t>
            </a:r>
            <a:r>
              <a:rPr lang="en-ZA" sz="1800" dirty="0">
                <a:latin typeface="Arial Narrow" panose="020B0606020202030204" pitchFamily="34" charset="0"/>
                <a:ea typeface="Calibri" panose="020F0502020204030204" pitchFamily="34" charset="0"/>
                <a:cs typeface="Arial" panose="020B0604020202020204" pitchFamily="34" charset="0"/>
              </a:rPr>
              <a:t>which the Panel organised into six (6) clusters:</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0" lvl="0" indent="0" algn="just">
              <a:lnSpc>
                <a:spcPct val="150000"/>
              </a:lnSpc>
              <a:spcBef>
                <a:spcPts val="0"/>
              </a:spcBef>
              <a:buNone/>
            </a:pP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0"/>
              </a:spcBef>
              <a:buFont typeface="Arial Narrow" panose="020B0606020202030204" pitchFamily="34" charset="0"/>
              <a:buAutoNum type="alphaLcParenR"/>
            </a:pPr>
            <a:r>
              <a:rPr lang="en-US" sz="1800" dirty="0">
                <a:effectLst/>
                <a:latin typeface="Arial Narrow" panose="020B0606020202030204" pitchFamily="34" charset="0"/>
                <a:ea typeface="Calibri" panose="020F0502020204030204" pitchFamily="34" charset="0"/>
                <a:cs typeface="Arial" panose="020B0604020202020204" pitchFamily="34" charset="0"/>
              </a:rPr>
              <a:t>Cluster 01: ICT management;</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0"/>
              </a:spcBef>
              <a:buFont typeface="Arial Narrow" panose="020B0606020202030204" pitchFamily="34" charset="0"/>
              <a:buAutoNum type="alphaLcParenR"/>
            </a:pPr>
            <a:r>
              <a:rPr lang="en-US" sz="1800" dirty="0">
                <a:effectLst/>
                <a:latin typeface="Arial Narrow" panose="020B0606020202030204" pitchFamily="34" charset="0"/>
                <a:ea typeface="Calibri" panose="020F0502020204030204" pitchFamily="34" charset="0"/>
                <a:cs typeface="Arial" panose="020B0604020202020204" pitchFamily="34" charset="0"/>
              </a:rPr>
              <a:t>Cluster 02: Corporate governance, legal advisory services and investigations;</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0"/>
              </a:spcBef>
              <a:buFont typeface="Arial Narrow" panose="020B0606020202030204" pitchFamily="34" charset="0"/>
              <a:buAutoNum type="alphaLcParenR"/>
            </a:pPr>
            <a:r>
              <a:rPr lang="en-US" sz="1800" dirty="0">
                <a:effectLst/>
                <a:latin typeface="Arial Narrow" panose="020B0606020202030204" pitchFamily="34" charset="0"/>
                <a:ea typeface="Calibri" panose="020F0502020204030204" pitchFamily="34" charset="0"/>
                <a:cs typeface="Arial" panose="020B0604020202020204" pitchFamily="34" charset="0"/>
              </a:rPr>
              <a:t>Cluster 03: Human resource matters;</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0"/>
              </a:spcBef>
              <a:buFont typeface="Arial Narrow" panose="020B0606020202030204" pitchFamily="34" charset="0"/>
              <a:buAutoNum type="alphaLcParenR"/>
            </a:pPr>
            <a:r>
              <a:rPr lang="en-US" sz="1800" dirty="0">
                <a:effectLst/>
                <a:latin typeface="Arial Narrow" panose="020B0606020202030204" pitchFamily="34" charset="0"/>
                <a:ea typeface="Calibri" panose="020F0502020204030204" pitchFamily="34" charset="0"/>
                <a:cs typeface="Arial" panose="020B0604020202020204" pitchFamily="34" charset="0"/>
              </a:rPr>
              <a:t>Cluster 04: Financial management;</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0"/>
              </a:spcBef>
              <a:buFont typeface="Arial Narrow" panose="020B0606020202030204" pitchFamily="34" charset="0"/>
              <a:buAutoNum type="alphaLcParenR"/>
            </a:pPr>
            <a:r>
              <a:rPr lang="en-US" sz="1800" dirty="0">
                <a:effectLst/>
                <a:latin typeface="Arial Narrow" panose="020B0606020202030204" pitchFamily="34" charset="0"/>
                <a:ea typeface="Calibri" panose="020F0502020204030204" pitchFamily="34" charset="0"/>
                <a:cs typeface="Arial" panose="020B0604020202020204" pitchFamily="34" charset="0"/>
              </a:rPr>
              <a:t>Cluster 05: Security Management: Physical and electronic; and</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0"/>
              </a:spcBef>
              <a:buFont typeface="Arial Narrow" panose="020B0606020202030204" pitchFamily="34" charset="0"/>
              <a:buAutoNum type="alphaLcParenR"/>
            </a:pPr>
            <a:r>
              <a:rPr lang="en-US" sz="1800" dirty="0">
                <a:effectLst/>
                <a:latin typeface="Arial Narrow" panose="020B0606020202030204" pitchFamily="34" charset="0"/>
                <a:ea typeface="Calibri" panose="020F0502020204030204" pitchFamily="34" charset="0"/>
                <a:cs typeface="Arial" panose="020B0604020202020204" pitchFamily="34" charset="0"/>
              </a:rPr>
              <a:t>Cluster 06: Operations and Production.</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0" indent="0" algn="just">
              <a:spcBef>
                <a:spcPts val="0"/>
              </a:spcBef>
              <a:buNone/>
            </a:pP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3</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67443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ZA" sz="6000" dirty="0"/>
          </a:p>
          <a:p>
            <a:pPr marL="0" indent="0" algn="ctr">
              <a:buNone/>
            </a:pPr>
            <a:endParaRPr lang="en-ZA" sz="6000" dirty="0"/>
          </a:p>
          <a:p>
            <a:pPr marL="0" indent="0" algn="ctr">
              <a:buNone/>
            </a:pPr>
            <a:r>
              <a:rPr lang="en-ZA" sz="6000" dirty="0"/>
              <a:t>THANK YOU </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5204993E-025B-C444-BB45-79AA04295A9D}" type="slidenum">
              <a:rPr lang="en-US" smtClean="0"/>
              <a:pPr/>
              <a:t>30</a:t>
            </a:fld>
            <a:endParaRPr lang="en-US"/>
          </a:p>
        </p:txBody>
      </p:sp>
    </p:spTree>
    <p:extLst>
      <p:ext uri="{BB962C8B-B14F-4D97-AF65-F5344CB8AC3E}">
        <p14:creationId xmlns:p14="http://schemas.microsoft.com/office/powerpoint/2010/main" xmlns="" val="2291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3200" b="1" dirty="0">
                <a:latin typeface="Arial" panose="020B0604020202020204" pitchFamily="34" charset="0"/>
                <a:cs typeface="Arial" panose="020B0604020202020204" pitchFamily="34" charset="0"/>
              </a:rPr>
              <a:t>INTRODUCTION</a:t>
            </a:r>
            <a:endParaRPr lang="en-ZA" sz="32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1084729"/>
            <a:ext cx="8229600" cy="5041434"/>
          </a:xfrm>
        </p:spPr>
        <p:txBody>
          <a:bodyPr>
            <a:normAutofit fontScale="92500" lnSpcReduction="20000"/>
          </a:bodyPr>
          <a:lstStyle/>
          <a:p>
            <a:pPr algn="just"/>
            <a:r>
              <a:rPr lang="en-GB" sz="1800" dirty="0">
                <a:effectLst/>
                <a:latin typeface="Arial Narrow" panose="020B0606020202030204" pitchFamily="34" charset="0"/>
                <a:ea typeface="Calibri" panose="020F0502020204030204" pitchFamily="34" charset="0"/>
                <a:cs typeface="Arial" panose="020B0604020202020204" pitchFamily="34" charset="0"/>
              </a:rPr>
              <a:t>On February 4, 2021, the server supporting corporate services and e-</a:t>
            </a:r>
            <a:r>
              <a:rPr lang="en-GB" sz="1800" i="1" dirty="0">
                <a:effectLst/>
                <a:latin typeface="Arial Narrow" panose="020B0606020202030204" pitchFamily="34" charset="0"/>
                <a:ea typeface="Calibri" panose="020F0502020204030204" pitchFamily="34" charset="0"/>
                <a:cs typeface="Arial" panose="020B0604020202020204" pitchFamily="34" charset="0"/>
              </a:rPr>
              <a:t>Gazettes</a:t>
            </a:r>
            <a:r>
              <a:rPr lang="en-GB" sz="1800" dirty="0">
                <a:effectLst/>
                <a:latin typeface="Arial Narrow" panose="020B0606020202030204" pitchFamily="34" charset="0"/>
                <a:ea typeface="Calibri" panose="020F0502020204030204" pitchFamily="34" charset="0"/>
                <a:cs typeface="Arial" panose="020B0604020202020204" pitchFamily="34" charset="0"/>
              </a:rPr>
              <a:t> at Government Printing Works (GPW), crashed. </a:t>
            </a:r>
          </a:p>
          <a:p>
            <a:pPr algn="just"/>
            <a:endParaRPr lang="en-GB" sz="1800" dirty="0">
              <a:effectLst/>
              <a:latin typeface="Arial Narrow" panose="020B0606020202030204" pitchFamily="34" charset="0"/>
              <a:ea typeface="Calibri" panose="020F0502020204030204" pitchFamily="34" charset="0"/>
              <a:cs typeface="Arial" panose="020B0604020202020204" pitchFamily="34" charset="0"/>
            </a:endParaRPr>
          </a:p>
          <a:p>
            <a:pPr algn="just"/>
            <a:r>
              <a:rPr lang="en-GB" sz="1800" dirty="0">
                <a:effectLst/>
                <a:latin typeface="Arial Narrow" panose="020B0606020202030204" pitchFamily="34" charset="0"/>
                <a:ea typeface="Calibri" panose="020F0502020204030204" pitchFamily="34" charset="0"/>
                <a:cs typeface="Arial" panose="020B0604020202020204" pitchFamily="34" charset="0"/>
              </a:rPr>
              <a:t>The crash resulted in the loss of critical information a part of which, the Ministerial Review Panel (Panel) has been informed, may never be recovered. </a:t>
            </a:r>
          </a:p>
          <a:p>
            <a:pPr algn="just"/>
            <a:endParaRPr lang="en-GB" sz="1800" dirty="0">
              <a:effectLst/>
              <a:latin typeface="Arial Narrow" panose="020B0606020202030204" pitchFamily="34" charset="0"/>
              <a:ea typeface="Calibri" panose="020F0502020204030204" pitchFamily="34" charset="0"/>
              <a:cs typeface="Arial" panose="020B0604020202020204" pitchFamily="34" charset="0"/>
            </a:endParaRPr>
          </a:p>
          <a:p>
            <a:pPr algn="just"/>
            <a:r>
              <a:rPr lang="en-GB" sz="1800" dirty="0">
                <a:effectLst/>
                <a:latin typeface="Arial Narrow" panose="020B0606020202030204" pitchFamily="34" charset="0"/>
                <a:ea typeface="Calibri" panose="020F0502020204030204" pitchFamily="34" charset="0"/>
                <a:cs typeface="Arial" panose="020B0604020202020204" pitchFamily="34" charset="0"/>
              </a:rPr>
              <a:t>The Panel was informed by staff members of the ICT Division of GPW, that the crash was caused by a surge in electricity when power resumed after a blackout/load shedding. The Panel contacted Eskom and the City of Tshwane and established that there were no power outages on the relevant days. The Panel subsequently found that the surge was caused by non compliant electrical installations at Pavillion 2 (GPW) which housed the crashed server.</a:t>
            </a:r>
          </a:p>
          <a:p>
            <a:pPr algn="just"/>
            <a:endParaRPr lang="en-US" sz="1800" dirty="0">
              <a:effectLst/>
              <a:latin typeface="Arial Narrow" panose="020B0606020202030204" pitchFamily="34" charset="0"/>
              <a:ea typeface="Times New Roman" panose="02020603050405020304" pitchFamily="18" charset="0"/>
              <a:cs typeface="Arial" panose="020B0604020202020204" pitchFamily="34" charset="0"/>
            </a:endParaRPr>
          </a:p>
          <a:p>
            <a:pPr algn="just"/>
            <a:r>
              <a:rPr lang="en-US" sz="1800" dirty="0">
                <a:latin typeface="Arial Narrow" panose="020B0606020202030204" pitchFamily="34" charset="0"/>
                <a:ea typeface="Times New Roman" panose="02020603050405020304" pitchFamily="18" charset="0"/>
                <a:cs typeface="Arial" panose="020B0604020202020204" pitchFamily="34" charset="0"/>
              </a:rPr>
              <a:t>The Panel’s key direct finding is that the incident of 04 February 2021 was caused by poor maintenance of the ICT infrastructure due essentially to the fact that the CIO and his team did not know how to perform proper functions on the server, such as loading discs, scrubbing them before loading new data, ensuring that there is proper back ups should there be a problem, because ICT equipment do fail, all of this accompanied by a lack of support and maintenance contracts with service providers for the servicing of ICT-related equipment. Underpinning these issues, however, is a failure of management and supervision at various levels which are the ultimate cause of systemic failures at the GPW, as partially illustrated out in the slides that follow:</a:t>
            </a:r>
            <a:endParaRPr lang="en-ZA"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4</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19119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199" y="602528"/>
            <a:ext cx="8502073" cy="5313364"/>
          </a:xfrm>
        </p:spPr>
        <p:txBody>
          <a:bodyPr>
            <a:normAutofit fontScale="25000" lnSpcReduction="20000"/>
          </a:bodyPr>
          <a:lstStyle/>
          <a:p>
            <a:pPr algn="just"/>
            <a:endParaRPr lang="en-GB" sz="6400" dirty="0">
              <a:effectLst/>
              <a:latin typeface="Arial Narrow" panose="020B0606020202030204" pitchFamily="34" charset="0"/>
              <a:ea typeface="Calibri" panose="020F0502020204030204" pitchFamily="34" charset="0"/>
              <a:cs typeface="Arial" panose="020B0604020202020204" pitchFamily="34" charset="0"/>
            </a:endParaRPr>
          </a:p>
          <a:p>
            <a:pPr algn="just"/>
            <a:r>
              <a:rPr lang="en-GB" sz="6400" dirty="0">
                <a:effectLst/>
                <a:latin typeface="Arial Narrow" panose="020B0606020202030204" pitchFamily="34" charset="0"/>
                <a:ea typeface="Calibri" panose="020F0502020204030204" pitchFamily="34" charset="0"/>
                <a:cs typeface="Arial" panose="020B0604020202020204" pitchFamily="34" charset="0"/>
              </a:rPr>
              <a:t>Prior to the event of 4 February 2021, a server was procured (2017) to migrate data from the damaged </a:t>
            </a:r>
            <a:r>
              <a:rPr lang="en-US" sz="6400" dirty="0">
                <a:effectLst/>
                <a:latin typeface="Arial Narrow" panose="020B0606020202030204" pitchFamily="34" charset="0"/>
                <a:ea typeface="Times New Roman" panose="02020603050405020304" pitchFamily="18" charset="0"/>
                <a:cs typeface="Arial" panose="020B0604020202020204" pitchFamily="34" charset="0"/>
              </a:rPr>
              <a:t>Hewlett Packard</a:t>
            </a:r>
            <a:r>
              <a:rPr lang="en-GB" sz="6400" dirty="0">
                <a:effectLst/>
                <a:latin typeface="Arial Narrow" panose="020B0606020202030204" pitchFamily="34" charset="0"/>
                <a:ea typeface="Calibri" panose="020F0502020204030204" pitchFamily="34" charset="0"/>
                <a:cs typeface="Arial" panose="020B0604020202020204" pitchFamily="34" charset="0"/>
              </a:rPr>
              <a:t> </a:t>
            </a:r>
            <a:r>
              <a:rPr lang="en-US" sz="6400" dirty="0">
                <a:effectLst/>
                <a:latin typeface="Arial Narrow" panose="020B0606020202030204" pitchFamily="34" charset="0"/>
                <a:ea typeface="Times New Roman" panose="02020603050405020304" pitchFamily="18" charset="0"/>
                <a:cs typeface="Arial" panose="020B0604020202020204" pitchFamily="34" charset="0"/>
              </a:rPr>
              <a:t>Enterprise (HPE) Virtual Array (EVA) </a:t>
            </a:r>
            <a:r>
              <a:rPr lang="en-GB" sz="6400" dirty="0">
                <a:effectLst/>
                <a:latin typeface="Arial Narrow" panose="020B0606020202030204" pitchFamily="34" charset="0"/>
                <a:ea typeface="Calibri" panose="020F0502020204030204" pitchFamily="34" charset="0"/>
                <a:cs typeface="Arial" panose="020B0604020202020204" pitchFamily="34" charset="0"/>
              </a:rPr>
              <a:t>server. </a:t>
            </a:r>
          </a:p>
          <a:p>
            <a:pPr algn="just"/>
            <a:endParaRPr lang="en-GB" sz="6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just"/>
            <a:r>
              <a:rPr lang="en-ZA" sz="6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Panel was informed by the EVA’s Original Equipment Manufacturer (OEM) that the damaged unit had been installed at the GPW in April 2011 and that support and the provision of patches had been terminated on 31 May 2017. After this date, </a:t>
            </a:r>
            <a:r>
              <a:rPr lang="en-US" sz="6400" dirty="0">
                <a:effectLst/>
                <a:latin typeface="Arial Narrow" panose="020B0606020202030204" pitchFamily="34" charset="0"/>
                <a:ea typeface="Times New Roman" panose="02020603050405020304" pitchFamily="18" charset="0"/>
                <a:cs typeface="Arial" panose="020B0604020202020204" pitchFamily="34" charset="0"/>
              </a:rPr>
              <a:t>Hewlett Packard Enterprise (</a:t>
            </a:r>
            <a:r>
              <a:rPr lang="en-ZA" sz="6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HPE) informed the Panel, the GPW had engaged HP partners on a time and material support basis when support was needed for the maintenance of the EVA. </a:t>
            </a:r>
          </a:p>
          <a:p>
            <a:pPr algn="just"/>
            <a:endParaRPr lang="en-ZA" sz="6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gn="just"/>
            <a:r>
              <a:rPr lang="en-ZA" sz="6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Though the ICT team had not been part of the decision making around procuring the </a:t>
            </a:r>
            <a:r>
              <a:rPr lang="en-GB" sz="6400" dirty="0">
                <a:latin typeface="Arial Narrow" panose="020B0606020202030204" pitchFamily="34" charset="0"/>
                <a:ea typeface="Calibri" panose="020F0502020204030204" pitchFamily="34" charset="0"/>
                <a:cs typeface="Arial" panose="020B0604020202020204" pitchFamily="34" charset="0"/>
              </a:rPr>
              <a:t>Hyperconverged Infrastructure</a:t>
            </a:r>
            <a:r>
              <a:rPr lang="en-ZA" sz="6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(HCI), the period from 2017 presented an opportunity for the ICT team or the migration project team to decide on an Structured Query Language (SQL) database technology or SQL configuration supported by the new HCI. </a:t>
            </a:r>
            <a:endParaRPr lang="en-ZA" sz="64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endParaRPr>
          </a:p>
          <a:p>
            <a:pPr algn="just"/>
            <a:endParaRPr lang="en-GB" sz="6400" dirty="0">
              <a:effectLst/>
              <a:latin typeface="Arial Narrow" panose="020B0606020202030204" pitchFamily="34" charset="0"/>
              <a:ea typeface="Calibri" panose="020F0502020204030204" pitchFamily="34" charset="0"/>
              <a:cs typeface="Arial" panose="020B0604020202020204" pitchFamily="34" charset="0"/>
            </a:endParaRPr>
          </a:p>
          <a:p>
            <a:pPr algn="just"/>
            <a:r>
              <a:rPr lang="en-GB" sz="6400" dirty="0">
                <a:effectLst/>
                <a:latin typeface="Arial Narrow" panose="020B0606020202030204" pitchFamily="34" charset="0"/>
                <a:ea typeface="Calibri" panose="020F0502020204030204" pitchFamily="34" charset="0"/>
                <a:cs typeface="Arial" panose="020B0604020202020204" pitchFamily="34" charset="0"/>
              </a:rPr>
              <a:t>During 2018, talks of migrating services from the HP EVA server to the Hyperconverged Infrastructure (HCI) began. T</a:t>
            </a:r>
            <a:r>
              <a:rPr lang="en-US" sz="6400" dirty="0">
                <a:effectLst/>
                <a:latin typeface="Arial Narrow" panose="020B0606020202030204" pitchFamily="34" charset="0"/>
                <a:ea typeface="Times New Roman" panose="02020603050405020304" pitchFamily="18" charset="0"/>
                <a:cs typeface="Arial" panose="020B0604020202020204" pitchFamily="34" charset="0"/>
              </a:rPr>
              <a:t>he last known HPE support and maintenance contract had expired in August 2018. In October 2018, HPE provided a budgetary quote for Data Centre maintenance which would be inclusive of all HPE assets. The Panel was informed by the ICT team that this quote was rejected on the basis that it was too expensive.</a:t>
            </a:r>
          </a:p>
          <a:p>
            <a:pPr algn="just"/>
            <a:endParaRPr lang="en-US" sz="6400" dirty="0">
              <a:effectLst/>
              <a:latin typeface="Arial Narrow" panose="020B0606020202030204" pitchFamily="34" charset="0"/>
              <a:ea typeface="Times New Roman" panose="02020603050405020304" pitchFamily="18" charset="0"/>
              <a:cs typeface="Arial" panose="020B0604020202020204" pitchFamily="34" charset="0"/>
            </a:endParaRPr>
          </a:p>
          <a:p>
            <a:pPr algn="just"/>
            <a:r>
              <a:rPr lang="en-US" sz="6400" dirty="0">
                <a:effectLst/>
                <a:latin typeface="Arial Narrow" panose="020B0606020202030204" pitchFamily="34" charset="0"/>
                <a:ea typeface="Times New Roman" panose="02020603050405020304" pitchFamily="18" charset="0"/>
                <a:cs typeface="Arial" panose="020B0604020202020204" pitchFamily="34" charset="0"/>
              </a:rPr>
              <a:t>In November 2018, the Chief Information Officer (CIO) who has since reigned in January 2022, submitted requirements to the then Chief Financial Officer (CFO) for a tendering process to secure a new hardware maintenance and support contract. The CIO submitted a reminder in January 2019. CIO response was “Noted”. Supply Chain Management (SCM) indicated that no response was received from suppliers. </a:t>
            </a:r>
            <a:endParaRPr lang="en-GB" sz="6400" dirty="0">
              <a:effectLst/>
              <a:latin typeface="Arial Narrow" panose="020B0606020202030204" pitchFamily="34" charset="0"/>
              <a:ea typeface="Calibri" panose="020F0502020204030204" pitchFamily="34" charset="0"/>
              <a:cs typeface="Arial" panose="020B0604020202020204" pitchFamily="34" charset="0"/>
            </a:endParaRPr>
          </a:p>
          <a:p>
            <a:pPr algn="just"/>
            <a:endParaRPr lang="en-GB" sz="6400" dirty="0">
              <a:effectLst/>
              <a:latin typeface="Arial Narrow" panose="020B0606020202030204" pitchFamily="34" charset="0"/>
              <a:ea typeface="Calibri" panose="020F050202020403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5</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239728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a:xfrm>
            <a:off x="457200" y="813072"/>
            <a:ext cx="8229600" cy="4915928"/>
          </a:xfrm>
        </p:spPr>
        <p:txBody>
          <a:bodyPr>
            <a:normAutofit lnSpcReduction="10000"/>
          </a:bodyPr>
          <a:lstStyle/>
          <a:p>
            <a:pPr algn="just"/>
            <a:r>
              <a:rPr lang="en-US" sz="1800" dirty="0">
                <a:effectLst/>
                <a:latin typeface="Arial Narrow" panose="020B0606020202030204" pitchFamily="34" charset="0"/>
                <a:ea typeface="Calibri" panose="020F0502020204030204" pitchFamily="34" charset="0"/>
                <a:cs typeface="Arial" panose="020B0604020202020204" pitchFamily="34" charset="0"/>
              </a:rPr>
              <a:t>On 23 April 2019, the servicing of the two UPSs undertaken by Tescom SA, a third-party specialist in UPS products, identified the need to replace a parallel board, which had been overheating. The batteries of both UPSs were found to be in good condition.</a:t>
            </a:r>
          </a:p>
          <a:p>
            <a:pPr algn="just"/>
            <a:endParaRPr lang="en-GB" sz="1800" dirty="0">
              <a:effectLst/>
              <a:latin typeface="Arial Narrow" panose="020B0606020202030204" pitchFamily="34" charset="0"/>
              <a:ea typeface="Calibri" panose="020F0502020204030204" pitchFamily="34" charset="0"/>
              <a:cs typeface="Arial" panose="020B0604020202020204" pitchFamily="34" charset="0"/>
            </a:endParaRPr>
          </a:p>
          <a:p>
            <a:pPr algn="just"/>
            <a:r>
              <a:rPr lang="en-GB" sz="1800" dirty="0">
                <a:effectLst/>
                <a:latin typeface="Arial Narrow" panose="020B0606020202030204" pitchFamily="34" charset="0"/>
                <a:ea typeface="Calibri" panose="020F0502020204030204" pitchFamily="34" charset="0"/>
                <a:cs typeface="Arial" panose="020B0604020202020204" pitchFamily="34" charset="0"/>
              </a:rPr>
              <a:t>In </a:t>
            </a:r>
            <a:r>
              <a:rPr lang="en-GB" sz="1800" dirty="0">
                <a:latin typeface="Arial Narrow" panose="020B0606020202030204" pitchFamily="34" charset="0"/>
                <a:ea typeface="Calibri" panose="020F0502020204030204" pitchFamily="34" charset="0"/>
                <a:cs typeface="Arial" panose="020B0604020202020204" pitchFamily="34" charset="0"/>
              </a:rPr>
              <a:t>October 2019</a:t>
            </a:r>
            <a:r>
              <a:rPr lang="en-GB" sz="1800" dirty="0">
                <a:effectLst/>
                <a:latin typeface="Arial Narrow" panose="020B0606020202030204" pitchFamily="34" charset="0"/>
                <a:ea typeface="Calibri" panose="020F0502020204030204" pitchFamily="34" charset="0"/>
                <a:cs typeface="Arial" panose="020B0604020202020204" pitchFamily="34" charset="0"/>
              </a:rPr>
              <a:t>, it was discovered that the back-up library was not functioning optimally in that tape drives were failing. </a:t>
            </a:r>
            <a:r>
              <a:rPr lang="en-US" sz="1800" dirty="0">
                <a:effectLst/>
                <a:latin typeface="Arial Narrow" panose="020B0606020202030204" pitchFamily="34" charset="0"/>
                <a:ea typeface="Calibri" panose="020F0502020204030204" pitchFamily="34" charset="0"/>
                <a:cs typeface="Arial" panose="020B0604020202020204" pitchFamily="34" charset="0"/>
              </a:rPr>
              <a:t>The replacement of the tape library’s disk drives, was performed by the Deputy Director: Infrastructure Specialist.</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GB" sz="1800" dirty="0">
              <a:effectLst/>
              <a:latin typeface="Arial Narrow" panose="020B0606020202030204" pitchFamily="34" charset="0"/>
              <a:ea typeface="Calibri" panose="020F0502020204030204" pitchFamily="34" charset="0"/>
              <a:cs typeface="Arial" panose="020B0604020202020204" pitchFamily="34" charset="0"/>
            </a:endParaRPr>
          </a:p>
          <a:p>
            <a:pPr algn="just"/>
            <a:r>
              <a:rPr lang="en-GB" sz="1800" dirty="0">
                <a:effectLst/>
                <a:latin typeface="Arial Narrow" panose="020B0606020202030204" pitchFamily="34" charset="0"/>
                <a:ea typeface="Calibri" panose="020F0502020204030204" pitchFamily="34" charset="0"/>
                <a:cs typeface="Arial" panose="020B0604020202020204" pitchFamily="34" charset="0"/>
              </a:rPr>
              <a:t>During 2020, the tape library was repaired in-house; delays were experienced in respect of the procurement of tape drives; and the robotic arm of the tape library was also found to be faulty and in need of repairs. </a:t>
            </a:r>
            <a:endParaRPr lang="en-GB" sz="1800"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p>
            <a:pPr marL="0" indent="0" algn="just">
              <a:buNone/>
            </a:pPr>
            <a:endParaRPr lang="en-GB" sz="1800"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p>
            <a:pPr algn="just"/>
            <a:r>
              <a:rPr lang="en-US" sz="1800" dirty="0">
                <a:effectLst/>
                <a:latin typeface="Arial Narrow" panose="020B0606020202030204" pitchFamily="34" charset="0"/>
                <a:ea typeface="Times New Roman" panose="02020603050405020304" pitchFamily="18" charset="0"/>
                <a:cs typeface="Arial" panose="020B0604020202020204" pitchFamily="34" charset="0"/>
              </a:rPr>
              <a:t>In July 2020, more frequent EVA hard-drive failures were reported. The infrastructure specialist made a request for disks to be replaced and the Director of Operations highlighted the need for the migration to be effected, which, at this point, had been delayed for close to two years. Records show that hard-drive failures had been occurring since 2015. An application for a firmware upgrade to the HP EVA  was made by the then CIO.</a:t>
            </a:r>
            <a:endParaRPr lang="en-GB" sz="1800" dirty="0">
              <a:effectLst/>
              <a:latin typeface="Arial Narrow" panose="020B0606020202030204" pitchFamily="34" charset="0"/>
              <a:ea typeface="Calibri" panose="020F0502020204030204" pitchFamily="34" charset="0"/>
              <a:cs typeface="Arial" panose="020B0604020202020204" pitchFamily="34" charset="0"/>
            </a:endParaRPr>
          </a:p>
          <a:p>
            <a:pPr algn="just"/>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6</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31094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p:txBody>
          <a:bodyPr>
            <a:normAutofit lnSpcReduction="10000"/>
          </a:bodyPr>
          <a:lstStyle/>
          <a:p>
            <a:pPr algn="just"/>
            <a:r>
              <a:rPr lang="en-US" sz="1800" dirty="0">
                <a:effectLst/>
                <a:latin typeface="Arial Narrow" panose="020B0606020202030204" pitchFamily="34" charset="0"/>
                <a:ea typeface="Times New Roman" panose="02020603050405020304" pitchFamily="18" charset="0"/>
                <a:cs typeface="Arial" panose="020B0604020202020204" pitchFamily="34" charset="0"/>
              </a:rPr>
              <a:t>ICT service interruptions occurred on the morning of 2 December 2020. Subsequently, the </a:t>
            </a:r>
            <a:r>
              <a:rPr lang="en-US" sz="1800" dirty="0">
                <a:effectLst/>
                <a:latin typeface="Arial Narrow" panose="020B0606020202030204" pitchFamily="34" charset="0"/>
                <a:ea typeface="Calibri" panose="020F0502020204030204" pitchFamily="34" charset="0"/>
                <a:cs typeface="Arial" panose="020B0604020202020204" pitchFamily="34" charset="0"/>
              </a:rPr>
              <a:t>Deputy Director: Infrastructure Specialist scheduled a meeting for 3 December 2020 to revive the migration project. In his communication, the infrastructure specialist said: “This morning’s service interruption is a sign this EVA is one foot in the grave already.” This showed an awareness by the ICT team of the urgency of migrating services from the EVA. </a:t>
            </a:r>
            <a:r>
              <a:rPr lang="en-US" sz="1800" dirty="0">
                <a:effectLst/>
                <a:latin typeface="Arial Narrow" panose="020B0606020202030204" pitchFamily="34" charset="0"/>
                <a:ea typeface="Times New Roman" panose="02020603050405020304" pitchFamily="18" charset="0"/>
                <a:cs typeface="Arial" panose="020B0604020202020204" pitchFamily="34" charset="0"/>
              </a:rPr>
              <a:t>This meeting was viewed by the Panel as important as the ICT team regarded its records as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evidence of actions that it was taking with respect to getting the systems hosted on the EVA at the time to be migrated to the HCI.</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GB" sz="1800" dirty="0">
              <a:effectLst/>
              <a:latin typeface="Arial Narrow" panose="020B0606020202030204" pitchFamily="34" charset="0"/>
              <a:ea typeface="Calibri" panose="020F0502020204030204" pitchFamily="34" charset="0"/>
              <a:cs typeface="Arial" panose="020B0604020202020204" pitchFamily="34" charset="0"/>
            </a:endParaRPr>
          </a:p>
          <a:p>
            <a:pPr algn="just"/>
            <a:r>
              <a:rPr lang="en-US" sz="1800" dirty="0">
                <a:effectLst/>
                <a:latin typeface="Arial Narrow" panose="020B0606020202030204" pitchFamily="34" charset="0"/>
                <a:ea typeface="Calibri" panose="020F0502020204030204" pitchFamily="34" charset="0"/>
                <a:cs typeface="Arial" panose="020B0604020202020204" pitchFamily="34" charset="0"/>
              </a:rPr>
              <a:t>The UPSs were serviced on 22 January 2021, almost two years after the previous service in 2019. On this UPS service date, the batteries were identified as needing replacement but were not replaced until after the incident of 4 February 2021. On the latter day, an alleged power surge occurred in the Pavilion II server room at GPW Visagie Street, leading to the collapse of the UPSs and the EVA storage unit, which still hosted critical systems databases which were in the process of being migrated.</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GB" sz="1800" dirty="0">
              <a:effectLst/>
              <a:latin typeface="Arial Narrow" panose="020B0606020202030204" pitchFamily="34" charset="0"/>
              <a:ea typeface="Calibri" panose="020F0502020204030204" pitchFamily="34" charset="0"/>
              <a:cs typeface="Arial" panose="020B0604020202020204" pitchFamily="34" charset="0"/>
            </a:endParaRPr>
          </a:p>
          <a:p>
            <a:pPr algn="just"/>
            <a:r>
              <a:rPr lang="en-GB" sz="1800" dirty="0">
                <a:effectLst/>
                <a:latin typeface="Arial Narrow" panose="020B0606020202030204" pitchFamily="34" charset="0"/>
                <a:ea typeface="Calibri" panose="020F0502020204030204" pitchFamily="34" charset="0"/>
                <a:cs typeface="Arial" panose="020B0604020202020204" pitchFamily="34" charset="0"/>
              </a:rPr>
              <a:t>Although the Acting </a:t>
            </a:r>
            <a:r>
              <a:rPr lang="en-GB" sz="1800" dirty="0">
                <a:latin typeface="Arial Narrow" panose="020B0606020202030204" pitchFamily="34" charset="0"/>
                <a:ea typeface="Calibri" panose="020F0502020204030204" pitchFamily="34" charset="0"/>
                <a:cs typeface="Arial" panose="020B0604020202020204" pitchFamily="34" charset="0"/>
              </a:rPr>
              <a:t>Facilities Manager</a:t>
            </a:r>
            <a:r>
              <a:rPr lang="en-GB" sz="1800" dirty="0">
                <a:effectLst/>
                <a:latin typeface="Arial Narrow" panose="020B0606020202030204" pitchFamily="34" charset="0"/>
                <a:ea typeface="Calibri" panose="020F0502020204030204" pitchFamily="34" charset="0"/>
                <a:cs typeface="Arial" panose="020B0604020202020204" pitchFamily="34" charset="0"/>
              </a:rPr>
              <a:t> and the CIO were notified in writing regarding this aspect by Tescom, no attempt was made to attend to the replacement of the batteries prior to the incident on 4 February 2021.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7</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291765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p:txBody>
          <a:bodyPr>
            <a:normAutofit lnSpcReduction="10000"/>
          </a:bodyPr>
          <a:lstStyle/>
          <a:p>
            <a:pPr algn="just"/>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Upon identification by the GPW staff of the power supply issues in the server room at Visagie Street on 4 February 2021, Tescom SA, a third-party service provider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specialising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UPSs, was called in to assess the server situation. Tescom identified issues with the two UPSs, replacing the batteries in both as well as an electronic component (switch-over board), which was also damaged during the incident. On the day of the interview with the Panel (26 August 2021), Tescom SA informed the Panel that they had not been able to determine whether the UPS batteries had collapsed first, or whether the switch-over electronic circuit board had been damaged first. Either way, Tescom SA informed the Panel that the collapse of the UPSs was due to non-maintenance.</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sz="1800" dirty="0">
              <a:latin typeface="Arial Narrow" panose="020B0606020202030204" pitchFamily="34" charset="0"/>
              <a:cs typeface="Arial" panose="020B0604020202020204" pitchFamily="34" charset="0"/>
            </a:endParaRPr>
          </a:p>
          <a:p>
            <a:pPr algn="just"/>
            <a:r>
              <a:rPr lang="en-US" sz="1800" dirty="0">
                <a:latin typeface="Arial Narrow" panose="020B0606020202030204" pitchFamily="34" charset="0"/>
                <a:cs typeface="Arial" panose="020B0604020202020204" pitchFamily="34" charset="0"/>
              </a:rPr>
              <a:t>Systems downtime and collapse are expected in any organisation. The explanation from IT personnel (headed by the CIO) for systems downtime was that, on 4 February 2021, there was an electricity surge which was caused by non-compliant electrical installations which affected the GPW server room at 83 Visagie Street, Pretoria. When informed about reports from Eskom and City of Tshwane indicating that there had been no power outages on 4 February 2021 around the area of the server room, the CIO claimed that the surges were internal to the GPW, attributable to the power reticulation issues (dating from 2019) at Pavilion 2, where the server room was located, which had not been attended to as at 4 February 2021. </a:t>
            </a:r>
            <a:endParaRPr lang="en-ZA" sz="1800" dirty="0">
              <a:latin typeface="Arial Narrow" panose="020B0606020202030204" pitchFamily="34" charset="0"/>
              <a:cs typeface="Arial" panose="020B0604020202020204" pitchFamily="34" charset="0"/>
            </a:endParaRPr>
          </a:p>
          <a:p>
            <a:pPr algn="just"/>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8</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241966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latin typeface="Arial" panose="020B0604020202020204" pitchFamily="34" charset="0"/>
                <a:cs typeface="Arial" panose="020B0604020202020204" pitchFamily="34" charset="0"/>
              </a:rPr>
              <a:t>FINDINGS</a:t>
            </a:r>
          </a:p>
        </p:txBody>
      </p:sp>
      <p:sp>
        <p:nvSpPr>
          <p:cNvPr id="4" name="Content Placeholder 3">
            <a:extLst>
              <a:ext uri="{FF2B5EF4-FFF2-40B4-BE49-F238E27FC236}">
                <a16:creationId xmlns:a16="http://schemas.microsoft.com/office/drawing/2014/main" xmlns="" id="{6B91F998-3697-3E46-868E-B1AC37BB1C87}"/>
              </a:ext>
            </a:extLst>
          </p:cNvPr>
          <p:cNvSpPr>
            <a:spLocks noGrp="1"/>
          </p:cNvSpPr>
          <p:nvPr>
            <p:ph idx="1"/>
          </p:nvPr>
        </p:nvSpPr>
        <p:spPr/>
        <p:txBody>
          <a:bodyPr>
            <a:normAutofit fontScale="92500" lnSpcReduction="10000"/>
          </a:bodyPr>
          <a:lstStyle/>
          <a:p>
            <a:pPr marL="457200" lvl="1" indent="-457200" algn="just">
              <a:lnSpc>
                <a:spcPct val="120000"/>
              </a:lnSpc>
              <a:spcBef>
                <a:spcPts val="0"/>
              </a:spcBef>
              <a:buNone/>
              <a:tabLst>
                <a:tab pos="-138430" algn="l"/>
                <a:tab pos="228600" algn="l"/>
              </a:tabLst>
            </a:pPr>
            <a:endParaRPr lang="en-ZA" sz="18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Bef>
                <a:spcPts val="0"/>
              </a:spcBef>
            </a:pPr>
            <a:r>
              <a:rPr lang="en-US" sz="1900" dirty="0">
                <a:latin typeface="Arial Narrow" panose="020B0606020202030204" pitchFamily="34" charset="0"/>
                <a:cs typeface="Arial" panose="020B0604020202020204" pitchFamily="34" charset="0"/>
              </a:rPr>
              <a:t>A report by Aurecon, a service provider contracted by GPW in 2019 to test power reticulation at Pavilion 2, had found that the electrical installations were non-compliant and that the power distribution box (DB) had been bridged in order to prevent the power supply from tripping. The contractor further found that the two UPSs were old, outdated, poorly maintained and needed to be replaced by UPSs with Hot Swappable capability because of the sensitive nature of the Data Centre environment. As a result, when the alleged power surge occurred on the 4 February 2021, both UPSs collapsed and the unfiltered grid power damaged the EVA server, which hosted e-Gazette, financial management, and other data.</a:t>
            </a:r>
          </a:p>
          <a:p>
            <a:pPr algn="just">
              <a:lnSpc>
                <a:spcPct val="120000"/>
              </a:lnSpc>
              <a:spcBef>
                <a:spcPts val="0"/>
              </a:spcBef>
            </a:pPr>
            <a:endParaRPr lang="en-US" sz="1900" dirty="0">
              <a:latin typeface="Arial Narrow" panose="020B0606020202030204" pitchFamily="34" charset="0"/>
              <a:cs typeface="Arial" panose="020B0604020202020204" pitchFamily="34" charset="0"/>
            </a:endParaRPr>
          </a:p>
          <a:p>
            <a:pPr algn="just">
              <a:lnSpc>
                <a:spcPct val="120000"/>
              </a:lnSpc>
              <a:spcBef>
                <a:spcPts val="0"/>
              </a:spcBef>
            </a:pPr>
            <a:r>
              <a:rPr lang="en-US" sz="1900" dirty="0">
                <a:latin typeface="Arial Narrow" panose="020B0606020202030204" pitchFamily="34" charset="0"/>
                <a:cs typeface="Arial" panose="020B0604020202020204" pitchFamily="34" charset="0"/>
              </a:rPr>
              <a:t>The Panel was advised by CSSi and HPE (the OEM) that even if there had been a power surge, the UPSs should have been capable of maintaining the power supply to the servers provided they had been in good condition and properly maintained.</a:t>
            </a:r>
            <a:endParaRPr lang="en-ZA" sz="1900" dirty="0">
              <a:latin typeface="Arial Narrow" panose="020B0606020202030204" pitchFamily="34" charset="0"/>
              <a:cs typeface="Arial" panose="020B0604020202020204" pitchFamily="34" charset="0"/>
            </a:endParaRPr>
          </a:p>
          <a:p>
            <a:pPr algn="just">
              <a:lnSpc>
                <a:spcPct val="120000"/>
              </a:lnSpc>
              <a:spcBef>
                <a:spcPts val="0"/>
              </a:spcBef>
            </a:pPr>
            <a:endParaRPr lang="en-US" sz="1900" dirty="0">
              <a:latin typeface="Arial Narrow" panose="020B0606020202030204" pitchFamily="34" charset="0"/>
              <a:cs typeface="Arial" panose="020B0604020202020204" pitchFamily="34" charset="0"/>
            </a:endParaRPr>
          </a:p>
          <a:p>
            <a:pPr algn="just">
              <a:lnSpc>
                <a:spcPct val="120000"/>
              </a:lnSpc>
              <a:spcBef>
                <a:spcPts val="0"/>
              </a:spcBef>
            </a:pPr>
            <a:r>
              <a:rPr lang="en-US" sz="19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a:t>
            </a:r>
            <a:r>
              <a:rPr lang="en-ZA" sz="1900" dirty="0">
                <a:effectLst/>
                <a:latin typeface="Arial Narrow" panose="020B0606020202030204" pitchFamily="34" charset="0"/>
                <a:ea typeface="Times New Roman" panose="02020603050405020304" pitchFamily="18" charset="0"/>
                <a:cs typeface="Arial" panose="020B0604020202020204" pitchFamily="34" charset="0"/>
              </a:rPr>
              <a:t> events on and after the server crash of 4 February 2021 are summarised in Table</a:t>
            </a:r>
            <a:r>
              <a:rPr lang="en-ZA" sz="19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reflected in slides number 10 to 12.</a:t>
            </a:r>
          </a:p>
          <a:p>
            <a:pPr algn="just">
              <a:lnSpc>
                <a:spcPct val="140000"/>
              </a:lnSpc>
              <a:spcBef>
                <a:spcPts val="0"/>
              </a:spcBef>
            </a:pPr>
            <a:endParaRPr lang="en-ZA" sz="19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gn="just">
              <a:lnSpc>
                <a:spcPct val="140000"/>
              </a:lnSpc>
              <a:spcBef>
                <a:spcPts val="0"/>
              </a:spcBef>
            </a:pPr>
            <a:endParaRPr lang="en-ZA" sz="2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gn="just">
              <a:lnSpc>
                <a:spcPct val="140000"/>
              </a:lnSpc>
              <a:spcBef>
                <a:spcPts val="0"/>
              </a:spcBef>
            </a:pPr>
            <a:endParaRPr lang="en-US" sz="2600" dirty="0">
              <a:latin typeface="Arial Narrow" panose="020B0606020202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204993E-025B-C444-BB45-79AA04295A9D}" type="slidenum">
              <a:rPr lang="en-US" smtClean="0"/>
              <a:pPr/>
              <a:t>9</a:t>
            </a:fld>
            <a:endParaRPr lang="en-US"/>
          </a:p>
        </p:txBody>
      </p:sp>
      <p:sp>
        <p:nvSpPr>
          <p:cNvPr id="5" name="Footer Placeholder 4">
            <a:extLst>
              <a:ext uri="{FF2B5EF4-FFF2-40B4-BE49-F238E27FC236}">
                <a16:creationId xmlns:a16="http://schemas.microsoft.com/office/drawing/2014/main" xmlns="" id="{E9FA6A07-CE24-5C4C-9A8B-55FC92161031}"/>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xmlns="" val="2861980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62AD0203CEFF49BED4150C2FE8DD58" ma:contentTypeVersion="0" ma:contentTypeDescription="Create a new document." ma:contentTypeScope="" ma:versionID="8cb23a73c2a039b4a689ecb3ca7665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3189E8-4680-4E5B-8544-8A893629C042}">
  <ds:schemaRefs>
    <ds:schemaRef ds:uri="http://schemas.microsoft.com/sharepoint/v3/contenttype/forms"/>
  </ds:schemaRefs>
</ds:datastoreItem>
</file>

<file path=customXml/itemProps2.xml><?xml version="1.0" encoding="utf-8"?>
<ds:datastoreItem xmlns:ds="http://schemas.openxmlformats.org/officeDocument/2006/customXml" ds:itemID="{ED9BB4E1-E8DA-47EC-B669-2DA0FCEA6904}">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729DBB6-F53C-423E-A49A-363FFDA578CA}">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18895</TotalTime>
  <Words>4983</Words>
  <Application>Microsoft Office PowerPoint</Application>
  <PresentationFormat>On-screen Show (4:3)</PresentationFormat>
  <Paragraphs>652</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OVERVIEW</vt:lpstr>
      <vt:lpstr>OVERVIEW</vt:lpstr>
      <vt:lpstr>INTRODUCTION</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 </vt:lpstr>
      <vt:lpstr>FINDINGS </vt:lpstr>
      <vt:lpstr>FINDINGS </vt:lpstr>
      <vt:lpstr>FINDINGS </vt:lpstr>
      <vt:lpstr>FINDINGS </vt:lpstr>
      <vt:lpstr>RECOMMENDATIONS</vt:lpstr>
      <vt:lpstr>RECOMMENDATIONS</vt:lpstr>
      <vt:lpstr>RECOMMENDATIONS</vt:lpstr>
      <vt:lpstr>RECOMMENDATIONS</vt:lpstr>
      <vt:lpstr>Slide 30</vt:lpstr>
    </vt:vector>
  </TitlesOfParts>
  <Company>GPW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Boatwright</dc:creator>
  <cp:lastModifiedBy>Monique</cp:lastModifiedBy>
  <cp:revision>422</cp:revision>
  <cp:lastPrinted>2022-07-02T12:01:53Z</cp:lastPrinted>
  <dcterms:created xsi:type="dcterms:W3CDTF">2019-02-05T05:58:07Z</dcterms:created>
  <dcterms:modified xsi:type="dcterms:W3CDTF">2022-07-05T10:19:10Z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0x010100F462AD0203CEFF49BED4150C2FE8DD58</vt:lpwstr>
  </property>
</Properties>
</file>