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5.xml" ContentType="application/vnd.openxmlformats-officedocument.drawingml.diagramData+xml"/>
  <Override PartName="/ppt/notesSlides/notesSlide8.xml" ContentType="application/vnd.openxmlformats-officedocument.presentationml.notesSlide+xml"/>
  <Override PartName="/ppt/diagrams/colors7.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9.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Lst>
  <p:notesMasterIdLst>
    <p:notesMasterId r:id="rId40"/>
  </p:notesMasterIdLst>
  <p:sldIdLst>
    <p:sldId id="10164" r:id="rId3"/>
    <p:sldId id="10165" r:id="rId4"/>
    <p:sldId id="10167" r:id="rId5"/>
    <p:sldId id="10132" r:id="rId6"/>
    <p:sldId id="10168" r:id="rId7"/>
    <p:sldId id="446" r:id="rId8"/>
    <p:sldId id="450" r:id="rId9"/>
    <p:sldId id="447" r:id="rId10"/>
    <p:sldId id="448" r:id="rId11"/>
    <p:sldId id="449" r:id="rId12"/>
    <p:sldId id="10161" r:id="rId13"/>
    <p:sldId id="10162" r:id="rId14"/>
    <p:sldId id="374" r:id="rId15"/>
    <p:sldId id="375" r:id="rId16"/>
    <p:sldId id="379" r:id="rId17"/>
    <p:sldId id="382" r:id="rId18"/>
    <p:sldId id="385" r:id="rId19"/>
    <p:sldId id="10169" r:id="rId20"/>
    <p:sldId id="10159" r:id="rId21"/>
    <p:sldId id="10003" r:id="rId22"/>
    <p:sldId id="10004" r:id="rId23"/>
    <p:sldId id="10005" r:id="rId24"/>
    <p:sldId id="9989" r:id="rId25"/>
    <p:sldId id="9990" r:id="rId26"/>
    <p:sldId id="10147" r:id="rId27"/>
    <p:sldId id="10140" r:id="rId28"/>
    <p:sldId id="10144" r:id="rId29"/>
    <p:sldId id="10150" r:id="rId30"/>
    <p:sldId id="10151" r:id="rId31"/>
    <p:sldId id="10143" r:id="rId32"/>
    <p:sldId id="9999" r:id="rId33"/>
    <p:sldId id="10171" r:id="rId34"/>
    <p:sldId id="10001" r:id="rId35"/>
    <p:sldId id="10170" r:id="rId36"/>
    <p:sldId id="10138" r:id="rId37"/>
    <p:sldId id="10158" r:id="rId38"/>
    <p:sldId id="38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21" autoAdjust="0"/>
    <p:restoredTop sz="84530" autoAdjust="0"/>
  </p:normalViewPr>
  <p:slideViewPr>
    <p:cSldViewPr snapToGrid="0">
      <p:cViewPr>
        <p:scale>
          <a:sx n="50" d="100"/>
          <a:sy n="50" d="100"/>
        </p:scale>
        <p:origin x="558" y="-23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97E86D-C5E5-4221-A73D-DDA5A95F7410}" type="doc">
      <dgm:prSet loTypeId="urn:microsoft.com/office/officeart/2005/8/layout/venn1#1" loCatId="relationship" qsTypeId="urn:microsoft.com/office/officeart/2005/8/quickstyle/3d3" qsCatId="3D" csTypeId="urn:microsoft.com/office/officeart/2005/8/colors/accent1_2" csCatId="accent1" phldr="1"/>
      <dgm:spPr/>
    </dgm:pt>
    <dgm:pt modelId="{084996E4-2E22-45BA-8818-3C9CB7646558}">
      <dgm:prSet phldrT="[Text]" custT="1"/>
      <dgm:spPr>
        <a:solidFill>
          <a:schemeClr val="tx1">
            <a:alpha val="50000"/>
          </a:schemeClr>
        </a:solidFill>
      </dgm:spPr>
      <dgm:t>
        <a:bodyPr/>
        <a:lstStyle/>
        <a:p>
          <a:r>
            <a:rPr lang="en-ZA" sz="1400" b="0" dirty="0">
              <a:effectLst>
                <a:outerShdw blurRad="38100" dist="38100" dir="2700000" algn="tl">
                  <a:srgbClr val="000000">
                    <a:alpha val="43137"/>
                  </a:srgbClr>
                </a:outerShdw>
              </a:effectLst>
              <a:latin typeface="Arial Narrow" panose="020B0606020202030204" pitchFamily="34" charset="0"/>
            </a:rPr>
            <a:t>Security</a:t>
          </a:r>
        </a:p>
      </dgm:t>
    </dgm:pt>
    <dgm:pt modelId="{C7F4159D-6C62-41A8-BD49-FD9E355A532D}" type="parTrans" cxnId="{F56B0B2F-0B08-453B-A51D-FBB9E43124E3}">
      <dgm:prSet/>
      <dgm:spPr/>
      <dgm:t>
        <a:bodyPr/>
        <a:lstStyle/>
        <a:p>
          <a:endParaRPr lang="en-ZA" sz="1400" b="0"/>
        </a:p>
      </dgm:t>
    </dgm:pt>
    <dgm:pt modelId="{02ADE989-E908-4782-AFC0-7982D1D9FCEE}" type="sibTrans" cxnId="{F56B0B2F-0B08-453B-A51D-FBB9E43124E3}">
      <dgm:prSet/>
      <dgm:spPr/>
      <dgm:t>
        <a:bodyPr/>
        <a:lstStyle/>
        <a:p>
          <a:endParaRPr lang="en-ZA" sz="1400" b="0"/>
        </a:p>
      </dgm:t>
    </dgm:pt>
    <dgm:pt modelId="{B0E5691D-6698-497F-8533-E8710BAF25AD}">
      <dgm:prSet phldrT="[Text]" custT="1"/>
      <dgm:spPr>
        <a:solidFill>
          <a:schemeClr val="tx1">
            <a:alpha val="50000"/>
          </a:schemeClr>
        </a:solidFill>
      </dgm:spPr>
      <dgm:t>
        <a:bodyPr/>
        <a:lstStyle/>
        <a:p>
          <a:r>
            <a:rPr lang="en-ZA" sz="1400" b="0" dirty="0">
              <a:effectLst>
                <a:outerShdw blurRad="38100" dist="38100" dir="2700000" algn="tl">
                  <a:srgbClr val="000000">
                    <a:alpha val="43137"/>
                  </a:srgbClr>
                </a:outerShdw>
              </a:effectLst>
              <a:latin typeface="Arial Narrow" panose="020B0606020202030204" pitchFamily="34" charset="0"/>
            </a:rPr>
            <a:t>Funding: Operational &amp; Capex</a:t>
          </a:r>
        </a:p>
      </dgm:t>
    </dgm:pt>
    <dgm:pt modelId="{DB820870-E758-4C95-8581-8100FCA2259F}" type="parTrans" cxnId="{4459038F-60BF-4221-8ADC-1E1DE10B0FD5}">
      <dgm:prSet/>
      <dgm:spPr/>
      <dgm:t>
        <a:bodyPr/>
        <a:lstStyle/>
        <a:p>
          <a:endParaRPr lang="en-ZA" sz="1400" b="0"/>
        </a:p>
      </dgm:t>
    </dgm:pt>
    <dgm:pt modelId="{426FC7ED-BA8C-4961-B17F-48B4472ECC68}" type="sibTrans" cxnId="{4459038F-60BF-4221-8ADC-1E1DE10B0FD5}">
      <dgm:prSet/>
      <dgm:spPr/>
      <dgm:t>
        <a:bodyPr/>
        <a:lstStyle/>
        <a:p>
          <a:endParaRPr lang="en-ZA" sz="1400" b="0"/>
        </a:p>
      </dgm:t>
    </dgm:pt>
    <dgm:pt modelId="{7D662DF7-1371-4636-A5F0-A2F92FB0A328}">
      <dgm:prSet phldrT="[Text]" custT="1"/>
      <dgm:spPr>
        <a:solidFill>
          <a:schemeClr val="tx1">
            <a:alpha val="50000"/>
          </a:schemeClr>
        </a:solidFill>
      </dgm:spPr>
      <dgm:t>
        <a:bodyPr/>
        <a:lstStyle/>
        <a:p>
          <a:r>
            <a:rPr lang="en-ZA" sz="1400" b="0" dirty="0">
              <a:effectLst>
                <a:outerShdw blurRad="38100" dist="38100" dir="2700000" algn="tl">
                  <a:srgbClr val="000000">
                    <a:alpha val="43137"/>
                  </a:srgbClr>
                </a:outerShdw>
              </a:effectLst>
              <a:latin typeface="Arial Narrow" panose="020B0606020202030204" pitchFamily="34" charset="0"/>
            </a:rPr>
            <a:t>Rebuilding &amp; Recovery</a:t>
          </a:r>
        </a:p>
      </dgm:t>
    </dgm:pt>
    <dgm:pt modelId="{0CB54EEC-629C-4685-83FA-DA411D9EC17F}" type="parTrans" cxnId="{289E41B5-B9AB-4AA4-A36E-7C00CECB9A5A}">
      <dgm:prSet/>
      <dgm:spPr/>
      <dgm:t>
        <a:bodyPr/>
        <a:lstStyle/>
        <a:p>
          <a:endParaRPr lang="en-ZA" sz="1400" b="0"/>
        </a:p>
      </dgm:t>
    </dgm:pt>
    <dgm:pt modelId="{2FAA12FF-EA27-478C-83F5-D2847128E03D}" type="sibTrans" cxnId="{289E41B5-B9AB-4AA4-A36E-7C00CECB9A5A}">
      <dgm:prSet/>
      <dgm:spPr/>
      <dgm:t>
        <a:bodyPr/>
        <a:lstStyle/>
        <a:p>
          <a:endParaRPr lang="en-ZA" sz="1400" b="0"/>
        </a:p>
      </dgm:t>
    </dgm:pt>
    <dgm:pt modelId="{A974DBB9-00C4-40D7-A484-D8AFC1D5418E}" type="pres">
      <dgm:prSet presAssocID="{F497E86D-C5E5-4221-A73D-DDA5A95F7410}" presName="compositeShape" presStyleCnt="0">
        <dgm:presLayoutVars>
          <dgm:chMax val="7"/>
          <dgm:dir/>
          <dgm:resizeHandles val="exact"/>
        </dgm:presLayoutVars>
      </dgm:prSet>
      <dgm:spPr/>
    </dgm:pt>
    <dgm:pt modelId="{D525F6C0-244A-4919-8531-8A2F1460D9CF}" type="pres">
      <dgm:prSet presAssocID="{084996E4-2E22-45BA-8818-3C9CB7646558}" presName="circ1" presStyleLbl="vennNode1" presStyleIdx="0" presStyleCnt="3"/>
      <dgm:spPr/>
      <dgm:t>
        <a:bodyPr/>
        <a:lstStyle/>
        <a:p>
          <a:endParaRPr lang="en-US"/>
        </a:p>
      </dgm:t>
    </dgm:pt>
    <dgm:pt modelId="{5149D21B-1E7F-4CB7-98DD-EFDE72BDD8B4}" type="pres">
      <dgm:prSet presAssocID="{084996E4-2E22-45BA-8818-3C9CB7646558}" presName="circ1Tx" presStyleLbl="revTx" presStyleIdx="0" presStyleCnt="0">
        <dgm:presLayoutVars>
          <dgm:chMax val="0"/>
          <dgm:chPref val="0"/>
          <dgm:bulletEnabled val="1"/>
        </dgm:presLayoutVars>
      </dgm:prSet>
      <dgm:spPr/>
      <dgm:t>
        <a:bodyPr/>
        <a:lstStyle/>
        <a:p>
          <a:endParaRPr lang="en-US"/>
        </a:p>
      </dgm:t>
    </dgm:pt>
    <dgm:pt modelId="{F3EBBD6F-5B32-4769-B73C-CD98DD4711F7}" type="pres">
      <dgm:prSet presAssocID="{B0E5691D-6698-497F-8533-E8710BAF25AD}" presName="circ2" presStyleLbl="vennNode1" presStyleIdx="1" presStyleCnt="3" custLinFactNeighborX="-425"/>
      <dgm:spPr/>
      <dgm:t>
        <a:bodyPr/>
        <a:lstStyle/>
        <a:p>
          <a:endParaRPr lang="en-US"/>
        </a:p>
      </dgm:t>
    </dgm:pt>
    <dgm:pt modelId="{17F40EB2-C7BC-49F3-AECA-C3E25896DA82}" type="pres">
      <dgm:prSet presAssocID="{B0E5691D-6698-497F-8533-E8710BAF25AD}" presName="circ2Tx" presStyleLbl="revTx" presStyleIdx="0" presStyleCnt="0">
        <dgm:presLayoutVars>
          <dgm:chMax val="0"/>
          <dgm:chPref val="0"/>
          <dgm:bulletEnabled val="1"/>
        </dgm:presLayoutVars>
      </dgm:prSet>
      <dgm:spPr/>
      <dgm:t>
        <a:bodyPr/>
        <a:lstStyle/>
        <a:p>
          <a:endParaRPr lang="en-US"/>
        </a:p>
      </dgm:t>
    </dgm:pt>
    <dgm:pt modelId="{B558C96A-C85E-4A28-A5A1-01067594B90A}" type="pres">
      <dgm:prSet presAssocID="{7D662DF7-1371-4636-A5F0-A2F92FB0A328}" presName="circ3" presStyleLbl="vennNode1" presStyleIdx="2" presStyleCnt="3"/>
      <dgm:spPr/>
      <dgm:t>
        <a:bodyPr/>
        <a:lstStyle/>
        <a:p>
          <a:endParaRPr lang="en-US"/>
        </a:p>
      </dgm:t>
    </dgm:pt>
    <dgm:pt modelId="{689E49B1-C623-4845-95E4-0D74D65EEA9C}" type="pres">
      <dgm:prSet presAssocID="{7D662DF7-1371-4636-A5F0-A2F92FB0A328}" presName="circ3Tx" presStyleLbl="revTx" presStyleIdx="0" presStyleCnt="0">
        <dgm:presLayoutVars>
          <dgm:chMax val="0"/>
          <dgm:chPref val="0"/>
          <dgm:bulletEnabled val="1"/>
        </dgm:presLayoutVars>
      </dgm:prSet>
      <dgm:spPr/>
      <dgm:t>
        <a:bodyPr/>
        <a:lstStyle/>
        <a:p>
          <a:endParaRPr lang="en-US"/>
        </a:p>
      </dgm:t>
    </dgm:pt>
  </dgm:ptLst>
  <dgm:cxnLst>
    <dgm:cxn modelId="{346A5423-0BD7-4797-9132-86FD306DF530}" type="presOf" srcId="{B0E5691D-6698-497F-8533-E8710BAF25AD}" destId="{17F40EB2-C7BC-49F3-AECA-C3E25896DA82}" srcOrd="1" destOrd="0" presId="urn:microsoft.com/office/officeart/2005/8/layout/venn1#1"/>
    <dgm:cxn modelId="{05A2DA21-207F-4269-BD4C-3A16AF1440A2}" type="presOf" srcId="{084996E4-2E22-45BA-8818-3C9CB7646558}" destId="{D525F6C0-244A-4919-8531-8A2F1460D9CF}" srcOrd="0" destOrd="0" presId="urn:microsoft.com/office/officeart/2005/8/layout/venn1#1"/>
    <dgm:cxn modelId="{289E41B5-B9AB-4AA4-A36E-7C00CECB9A5A}" srcId="{F497E86D-C5E5-4221-A73D-DDA5A95F7410}" destId="{7D662DF7-1371-4636-A5F0-A2F92FB0A328}" srcOrd="2" destOrd="0" parTransId="{0CB54EEC-629C-4685-83FA-DA411D9EC17F}" sibTransId="{2FAA12FF-EA27-478C-83F5-D2847128E03D}"/>
    <dgm:cxn modelId="{83809B31-E4EC-4253-985F-118DC9C0B89B}" type="presOf" srcId="{7D662DF7-1371-4636-A5F0-A2F92FB0A328}" destId="{689E49B1-C623-4845-95E4-0D74D65EEA9C}" srcOrd="1" destOrd="0" presId="urn:microsoft.com/office/officeart/2005/8/layout/venn1#1"/>
    <dgm:cxn modelId="{4459038F-60BF-4221-8ADC-1E1DE10B0FD5}" srcId="{F497E86D-C5E5-4221-A73D-DDA5A95F7410}" destId="{B0E5691D-6698-497F-8533-E8710BAF25AD}" srcOrd="1" destOrd="0" parTransId="{DB820870-E758-4C95-8581-8100FCA2259F}" sibTransId="{426FC7ED-BA8C-4961-B17F-48B4472ECC68}"/>
    <dgm:cxn modelId="{94353166-9461-4628-8F55-E6353B5E145D}" type="presOf" srcId="{7D662DF7-1371-4636-A5F0-A2F92FB0A328}" destId="{B558C96A-C85E-4A28-A5A1-01067594B90A}" srcOrd="0" destOrd="0" presId="urn:microsoft.com/office/officeart/2005/8/layout/venn1#1"/>
    <dgm:cxn modelId="{0B749063-63DA-4BD6-A69B-CF33E0B327E3}" type="presOf" srcId="{B0E5691D-6698-497F-8533-E8710BAF25AD}" destId="{F3EBBD6F-5B32-4769-B73C-CD98DD4711F7}" srcOrd="0" destOrd="0" presId="urn:microsoft.com/office/officeart/2005/8/layout/venn1#1"/>
    <dgm:cxn modelId="{5A7913D9-782C-466D-B562-15B2456B50D3}" type="presOf" srcId="{F497E86D-C5E5-4221-A73D-DDA5A95F7410}" destId="{A974DBB9-00C4-40D7-A484-D8AFC1D5418E}" srcOrd="0" destOrd="0" presId="urn:microsoft.com/office/officeart/2005/8/layout/venn1#1"/>
    <dgm:cxn modelId="{F56B0B2F-0B08-453B-A51D-FBB9E43124E3}" srcId="{F497E86D-C5E5-4221-A73D-DDA5A95F7410}" destId="{084996E4-2E22-45BA-8818-3C9CB7646558}" srcOrd="0" destOrd="0" parTransId="{C7F4159D-6C62-41A8-BD49-FD9E355A532D}" sibTransId="{02ADE989-E908-4782-AFC0-7982D1D9FCEE}"/>
    <dgm:cxn modelId="{928D8FF7-E717-405C-B500-86B29B769FBA}" type="presOf" srcId="{084996E4-2E22-45BA-8818-3C9CB7646558}" destId="{5149D21B-1E7F-4CB7-98DD-EFDE72BDD8B4}" srcOrd="1" destOrd="0" presId="urn:microsoft.com/office/officeart/2005/8/layout/venn1#1"/>
    <dgm:cxn modelId="{F7A23E78-6D82-41D6-90AB-604595EEB24D}" type="presParOf" srcId="{A974DBB9-00C4-40D7-A484-D8AFC1D5418E}" destId="{D525F6C0-244A-4919-8531-8A2F1460D9CF}" srcOrd="0" destOrd="0" presId="urn:microsoft.com/office/officeart/2005/8/layout/venn1#1"/>
    <dgm:cxn modelId="{7D684E55-B36B-4EB3-BD7F-74F810DFC571}" type="presParOf" srcId="{A974DBB9-00C4-40D7-A484-D8AFC1D5418E}" destId="{5149D21B-1E7F-4CB7-98DD-EFDE72BDD8B4}" srcOrd="1" destOrd="0" presId="urn:microsoft.com/office/officeart/2005/8/layout/venn1#1"/>
    <dgm:cxn modelId="{33639B10-C66C-4DD6-A041-6E711D00386C}" type="presParOf" srcId="{A974DBB9-00C4-40D7-A484-D8AFC1D5418E}" destId="{F3EBBD6F-5B32-4769-B73C-CD98DD4711F7}" srcOrd="2" destOrd="0" presId="urn:microsoft.com/office/officeart/2005/8/layout/venn1#1"/>
    <dgm:cxn modelId="{817EE822-2209-4F95-9A3B-40297A6091BE}" type="presParOf" srcId="{A974DBB9-00C4-40D7-A484-D8AFC1D5418E}" destId="{17F40EB2-C7BC-49F3-AECA-C3E25896DA82}" srcOrd="3" destOrd="0" presId="urn:microsoft.com/office/officeart/2005/8/layout/venn1#1"/>
    <dgm:cxn modelId="{4C3DBA15-3A3C-46E4-8A85-323EFD7919A3}" type="presParOf" srcId="{A974DBB9-00C4-40D7-A484-D8AFC1D5418E}" destId="{B558C96A-C85E-4A28-A5A1-01067594B90A}" srcOrd="4" destOrd="0" presId="urn:microsoft.com/office/officeart/2005/8/layout/venn1#1"/>
    <dgm:cxn modelId="{2234CC6E-FA3A-44EC-B8FB-6F7176F4D5AF}" type="presParOf" srcId="{A974DBB9-00C4-40D7-A484-D8AFC1D5418E}" destId="{689E49B1-C623-4845-95E4-0D74D65EEA9C}" srcOrd="5" destOrd="0" presId="urn:microsoft.com/office/officeart/2005/8/layout/venn1#1"/>
  </dgm:cxnLst>
  <dgm:bg>
    <a:solidFill>
      <a:schemeClr val="bg1">
        <a:lumMod val="95000"/>
      </a:schemeClr>
    </a:solidFill>
  </dgm:bg>
  <dgm:whole>
    <a:ln w="6350">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97E86D-C5E5-4221-A73D-DDA5A95F7410}" type="doc">
      <dgm:prSet loTypeId="urn:microsoft.com/office/officeart/2005/8/layout/venn1#9" loCatId="relationship" qsTypeId="urn:microsoft.com/office/officeart/2005/8/quickstyle/3d3" qsCatId="3D" csTypeId="urn:microsoft.com/office/officeart/2005/8/colors/accent1_2" csCatId="accent1" phldr="1"/>
      <dgm:spPr/>
    </dgm:pt>
    <dgm:pt modelId="{084996E4-2E22-45BA-8818-3C9CB7646558}">
      <dgm:prSet phldrT="[Text]" custT="1"/>
      <dgm:spPr>
        <a:solidFill>
          <a:srgbClr val="00B0F0">
            <a:alpha val="50000"/>
          </a:srgbClr>
        </a:solidFill>
      </dgm:spPr>
      <dgm:t>
        <a:bodyPr/>
        <a:lstStyle/>
        <a:p>
          <a:r>
            <a:rPr lang="en-ZA" sz="1400" b="0" dirty="0">
              <a:latin typeface="Arial Narrow" panose="020B0606020202030204" pitchFamily="34" charset="0"/>
            </a:rPr>
            <a:t>Security</a:t>
          </a:r>
        </a:p>
      </dgm:t>
    </dgm:pt>
    <dgm:pt modelId="{C7F4159D-6C62-41A8-BD49-FD9E355A532D}" type="parTrans" cxnId="{F56B0B2F-0B08-453B-A51D-FBB9E43124E3}">
      <dgm:prSet/>
      <dgm:spPr/>
      <dgm:t>
        <a:bodyPr/>
        <a:lstStyle/>
        <a:p>
          <a:endParaRPr lang="en-ZA" sz="1400"/>
        </a:p>
      </dgm:t>
    </dgm:pt>
    <dgm:pt modelId="{02ADE989-E908-4782-AFC0-7982D1D9FCEE}" type="sibTrans" cxnId="{F56B0B2F-0B08-453B-A51D-FBB9E43124E3}">
      <dgm:prSet/>
      <dgm:spPr/>
      <dgm:t>
        <a:bodyPr/>
        <a:lstStyle/>
        <a:p>
          <a:endParaRPr lang="en-ZA" sz="1400"/>
        </a:p>
      </dgm:t>
    </dgm:pt>
    <dgm:pt modelId="{B0E5691D-6698-497F-8533-E8710BAF25AD}">
      <dgm:prSet phldrT="[Text]" custT="1"/>
      <dgm:spPr>
        <a:solidFill>
          <a:schemeClr val="tx1">
            <a:alpha val="50000"/>
          </a:schemeClr>
        </a:solidFill>
      </dgm:spPr>
      <dgm:t>
        <a:bodyPr/>
        <a:lstStyle/>
        <a:p>
          <a:r>
            <a:rPr lang="en-ZA" sz="1400" b="0" dirty="0">
              <a:effectLst>
                <a:outerShdw blurRad="38100" dist="38100" dir="2700000" algn="tl">
                  <a:srgbClr val="000000">
                    <a:alpha val="43137"/>
                  </a:srgbClr>
                </a:outerShdw>
              </a:effectLst>
              <a:latin typeface="Arial Narrow" panose="020B0606020202030204" pitchFamily="34" charset="0"/>
            </a:rPr>
            <a:t>Funding: Operational &amp; Capex</a:t>
          </a:r>
        </a:p>
      </dgm:t>
    </dgm:pt>
    <dgm:pt modelId="{DB820870-E758-4C95-8581-8100FCA2259F}" type="parTrans" cxnId="{4459038F-60BF-4221-8ADC-1E1DE10B0FD5}">
      <dgm:prSet/>
      <dgm:spPr/>
      <dgm:t>
        <a:bodyPr/>
        <a:lstStyle/>
        <a:p>
          <a:endParaRPr lang="en-ZA" sz="1400"/>
        </a:p>
      </dgm:t>
    </dgm:pt>
    <dgm:pt modelId="{426FC7ED-BA8C-4961-B17F-48B4472ECC68}" type="sibTrans" cxnId="{4459038F-60BF-4221-8ADC-1E1DE10B0FD5}">
      <dgm:prSet/>
      <dgm:spPr/>
      <dgm:t>
        <a:bodyPr/>
        <a:lstStyle/>
        <a:p>
          <a:endParaRPr lang="en-ZA" sz="1400"/>
        </a:p>
      </dgm:t>
    </dgm:pt>
    <dgm:pt modelId="{7D662DF7-1371-4636-A5F0-A2F92FB0A328}">
      <dgm:prSet phldrT="[Text]" custT="1"/>
      <dgm:spPr>
        <a:solidFill>
          <a:srgbClr val="00B0F0">
            <a:alpha val="50000"/>
          </a:srgbClr>
        </a:solidFill>
      </dgm:spPr>
      <dgm:t>
        <a:bodyPr/>
        <a:lstStyle/>
        <a:p>
          <a:r>
            <a:rPr lang="en-ZA" sz="1400" dirty="0">
              <a:latin typeface="Arial Narrow" panose="020B0606020202030204" pitchFamily="34" charset="0"/>
            </a:rPr>
            <a:t>Rebuilding &amp; Recovery</a:t>
          </a:r>
        </a:p>
      </dgm:t>
    </dgm:pt>
    <dgm:pt modelId="{0CB54EEC-629C-4685-83FA-DA411D9EC17F}" type="parTrans" cxnId="{289E41B5-B9AB-4AA4-A36E-7C00CECB9A5A}">
      <dgm:prSet/>
      <dgm:spPr/>
      <dgm:t>
        <a:bodyPr/>
        <a:lstStyle/>
        <a:p>
          <a:endParaRPr lang="en-ZA" sz="1400"/>
        </a:p>
      </dgm:t>
    </dgm:pt>
    <dgm:pt modelId="{2FAA12FF-EA27-478C-83F5-D2847128E03D}" type="sibTrans" cxnId="{289E41B5-B9AB-4AA4-A36E-7C00CECB9A5A}">
      <dgm:prSet/>
      <dgm:spPr/>
      <dgm:t>
        <a:bodyPr/>
        <a:lstStyle/>
        <a:p>
          <a:endParaRPr lang="en-ZA" sz="1400"/>
        </a:p>
      </dgm:t>
    </dgm:pt>
    <dgm:pt modelId="{A974DBB9-00C4-40D7-A484-D8AFC1D5418E}" type="pres">
      <dgm:prSet presAssocID="{F497E86D-C5E5-4221-A73D-DDA5A95F7410}" presName="compositeShape" presStyleCnt="0">
        <dgm:presLayoutVars>
          <dgm:chMax val="7"/>
          <dgm:dir/>
          <dgm:resizeHandles val="exact"/>
        </dgm:presLayoutVars>
      </dgm:prSet>
      <dgm:spPr/>
    </dgm:pt>
    <dgm:pt modelId="{D525F6C0-244A-4919-8531-8A2F1460D9CF}" type="pres">
      <dgm:prSet presAssocID="{084996E4-2E22-45BA-8818-3C9CB7646558}" presName="circ1" presStyleLbl="vennNode1" presStyleIdx="0" presStyleCnt="3"/>
      <dgm:spPr/>
      <dgm:t>
        <a:bodyPr/>
        <a:lstStyle/>
        <a:p>
          <a:endParaRPr lang="en-US"/>
        </a:p>
      </dgm:t>
    </dgm:pt>
    <dgm:pt modelId="{5149D21B-1E7F-4CB7-98DD-EFDE72BDD8B4}" type="pres">
      <dgm:prSet presAssocID="{084996E4-2E22-45BA-8818-3C9CB7646558}" presName="circ1Tx" presStyleLbl="revTx" presStyleIdx="0" presStyleCnt="0">
        <dgm:presLayoutVars>
          <dgm:chMax val="0"/>
          <dgm:chPref val="0"/>
          <dgm:bulletEnabled val="1"/>
        </dgm:presLayoutVars>
      </dgm:prSet>
      <dgm:spPr/>
      <dgm:t>
        <a:bodyPr/>
        <a:lstStyle/>
        <a:p>
          <a:endParaRPr lang="en-US"/>
        </a:p>
      </dgm:t>
    </dgm:pt>
    <dgm:pt modelId="{F3EBBD6F-5B32-4769-B73C-CD98DD4711F7}" type="pres">
      <dgm:prSet presAssocID="{B0E5691D-6698-497F-8533-E8710BAF25AD}" presName="circ2" presStyleLbl="vennNode1" presStyleIdx="1" presStyleCnt="3" custLinFactNeighborX="-425"/>
      <dgm:spPr/>
      <dgm:t>
        <a:bodyPr/>
        <a:lstStyle/>
        <a:p>
          <a:endParaRPr lang="en-US"/>
        </a:p>
      </dgm:t>
    </dgm:pt>
    <dgm:pt modelId="{17F40EB2-C7BC-49F3-AECA-C3E25896DA82}" type="pres">
      <dgm:prSet presAssocID="{B0E5691D-6698-497F-8533-E8710BAF25AD}" presName="circ2Tx" presStyleLbl="revTx" presStyleIdx="0" presStyleCnt="0">
        <dgm:presLayoutVars>
          <dgm:chMax val="0"/>
          <dgm:chPref val="0"/>
          <dgm:bulletEnabled val="1"/>
        </dgm:presLayoutVars>
      </dgm:prSet>
      <dgm:spPr/>
      <dgm:t>
        <a:bodyPr/>
        <a:lstStyle/>
        <a:p>
          <a:endParaRPr lang="en-US"/>
        </a:p>
      </dgm:t>
    </dgm:pt>
    <dgm:pt modelId="{B558C96A-C85E-4A28-A5A1-01067594B90A}" type="pres">
      <dgm:prSet presAssocID="{7D662DF7-1371-4636-A5F0-A2F92FB0A328}" presName="circ3" presStyleLbl="vennNode1" presStyleIdx="2" presStyleCnt="3"/>
      <dgm:spPr/>
      <dgm:t>
        <a:bodyPr/>
        <a:lstStyle/>
        <a:p>
          <a:endParaRPr lang="en-US"/>
        </a:p>
      </dgm:t>
    </dgm:pt>
    <dgm:pt modelId="{689E49B1-C623-4845-95E4-0D74D65EEA9C}" type="pres">
      <dgm:prSet presAssocID="{7D662DF7-1371-4636-A5F0-A2F92FB0A328}" presName="circ3Tx" presStyleLbl="revTx" presStyleIdx="0" presStyleCnt="0">
        <dgm:presLayoutVars>
          <dgm:chMax val="0"/>
          <dgm:chPref val="0"/>
          <dgm:bulletEnabled val="1"/>
        </dgm:presLayoutVars>
      </dgm:prSet>
      <dgm:spPr/>
      <dgm:t>
        <a:bodyPr/>
        <a:lstStyle/>
        <a:p>
          <a:endParaRPr lang="en-US"/>
        </a:p>
      </dgm:t>
    </dgm:pt>
  </dgm:ptLst>
  <dgm:cxnLst>
    <dgm:cxn modelId="{346A5423-0BD7-4797-9132-86FD306DF530}" type="presOf" srcId="{B0E5691D-6698-497F-8533-E8710BAF25AD}" destId="{17F40EB2-C7BC-49F3-AECA-C3E25896DA82}" srcOrd="1" destOrd="0" presId="urn:microsoft.com/office/officeart/2005/8/layout/venn1#9"/>
    <dgm:cxn modelId="{05A2DA21-207F-4269-BD4C-3A16AF1440A2}" type="presOf" srcId="{084996E4-2E22-45BA-8818-3C9CB7646558}" destId="{D525F6C0-244A-4919-8531-8A2F1460D9CF}" srcOrd="0" destOrd="0" presId="urn:microsoft.com/office/officeart/2005/8/layout/venn1#9"/>
    <dgm:cxn modelId="{289E41B5-B9AB-4AA4-A36E-7C00CECB9A5A}" srcId="{F497E86D-C5E5-4221-A73D-DDA5A95F7410}" destId="{7D662DF7-1371-4636-A5F0-A2F92FB0A328}" srcOrd="2" destOrd="0" parTransId="{0CB54EEC-629C-4685-83FA-DA411D9EC17F}" sibTransId="{2FAA12FF-EA27-478C-83F5-D2847128E03D}"/>
    <dgm:cxn modelId="{83809B31-E4EC-4253-985F-118DC9C0B89B}" type="presOf" srcId="{7D662DF7-1371-4636-A5F0-A2F92FB0A328}" destId="{689E49B1-C623-4845-95E4-0D74D65EEA9C}" srcOrd="1" destOrd="0" presId="urn:microsoft.com/office/officeart/2005/8/layout/venn1#9"/>
    <dgm:cxn modelId="{4459038F-60BF-4221-8ADC-1E1DE10B0FD5}" srcId="{F497E86D-C5E5-4221-A73D-DDA5A95F7410}" destId="{B0E5691D-6698-497F-8533-E8710BAF25AD}" srcOrd="1" destOrd="0" parTransId="{DB820870-E758-4C95-8581-8100FCA2259F}" sibTransId="{426FC7ED-BA8C-4961-B17F-48B4472ECC68}"/>
    <dgm:cxn modelId="{94353166-9461-4628-8F55-E6353B5E145D}" type="presOf" srcId="{7D662DF7-1371-4636-A5F0-A2F92FB0A328}" destId="{B558C96A-C85E-4A28-A5A1-01067594B90A}" srcOrd="0" destOrd="0" presId="urn:microsoft.com/office/officeart/2005/8/layout/venn1#9"/>
    <dgm:cxn modelId="{0B749063-63DA-4BD6-A69B-CF33E0B327E3}" type="presOf" srcId="{B0E5691D-6698-497F-8533-E8710BAF25AD}" destId="{F3EBBD6F-5B32-4769-B73C-CD98DD4711F7}" srcOrd="0" destOrd="0" presId="urn:microsoft.com/office/officeart/2005/8/layout/venn1#9"/>
    <dgm:cxn modelId="{5A7913D9-782C-466D-B562-15B2456B50D3}" type="presOf" srcId="{F497E86D-C5E5-4221-A73D-DDA5A95F7410}" destId="{A974DBB9-00C4-40D7-A484-D8AFC1D5418E}" srcOrd="0" destOrd="0" presId="urn:microsoft.com/office/officeart/2005/8/layout/venn1#9"/>
    <dgm:cxn modelId="{F56B0B2F-0B08-453B-A51D-FBB9E43124E3}" srcId="{F497E86D-C5E5-4221-A73D-DDA5A95F7410}" destId="{084996E4-2E22-45BA-8818-3C9CB7646558}" srcOrd="0" destOrd="0" parTransId="{C7F4159D-6C62-41A8-BD49-FD9E355A532D}" sibTransId="{02ADE989-E908-4782-AFC0-7982D1D9FCEE}"/>
    <dgm:cxn modelId="{928D8FF7-E717-405C-B500-86B29B769FBA}" type="presOf" srcId="{084996E4-2E22-45BA-8818-3C9CB7646558}" destId="{5149D21B-1E7F-4CB7-98DD-EFDE72BDD8B4}" srcOrd="1" destOrd="0" presId="urn:microsoft.com/office/officeart/2005/8/layout/venn1#9"/>
    <dgm:cxn modelId="{F7A23E78-6D82-41D6-90AB-604595EEB24D}" type="presParOf" srcId="{A974DBB9-00C4-40D7-A484-D8AFC1D5418E}" destId="{D525F6C0-244A-4919-8531-8A2F1460D9CF}" srcOrd="0" destOrd="0" presId="urn:microsoft.com/office/officeart/2005/8/layout/venn1#9"/>
    <dgm:cxn modelId="{7D684E55-B36B-4EB3-BD7F-74F810DFC571}" type="presParOf" srcId="{A974DBB9-00C4-40D7-A484-D8AFC1D5418E}" destId="{5149D21B-1E7F-4CB7-98DD-EFDE72BDD8B4}" srcOrd="1" destOrd="0" presId="urn:microsoft.com/office/officeart/2005/8/layout/venn1#9"/>
    <dgm:cxn modelId="{33639B10-C66C-4DD6-A041-6E711D00386C}" type="presParOf" srcId="{A974DBB9-00C4-40D7-A484-D8AFC1D5418E}" destId="{F3EBBD6F-5B32-4769-B73C-CD98DD4711F7}" srcOrd="2" destOrd="0" presId="urn:microsoft.com/office/officeart/2005/8/layout/venn1#9"/>
    <dgm:cxn modelId="{817EE822-2209-4F95-9A3B-40297A6091BE}" type="presParOf" srcId="{A974DBB9-00C4-40D7-A484-D8AFC1D5418E}" destId="{17F40EB2-C7BC-49F3-AECA-C3E25896DA82}" srcOrd="3" destOrd="0" presId="urn:microsoft.com/office/officeart/2005/8/layout/venn1#9"/>
    <dgm:cxn modelId="{4C3DBA15-3A3C-46E4-8A85-323EFD7919A3}" type="presParOf" srcId="{A974DBB9-00C4-40D7-A484-D8AFC1D5418E}" destId="{B558C96A-C85E-4A28-A5A1-01067594B90A}" srcOrd="4" destOrd="0" presId="urn:microsoft.com/office/officeart/2005/8/layout/venn1#9"/>
    <dgm:cxn modelId="{2234CC6E-FA3A-44EC-B8FB-6F7176F4D5AF}" type="presParOf" srcId="{A974DBB9-00C4-40D7-A484-D8AFC1D5418E}" destId="{689E49B1-C623-4845-95E4-0D74D65EEA9C}" srcOrd="5" destOrd="0" presId="urn:microsoft.com/office/officeart/2005/8/layout/venn1#9"/>
  </dgm:cxnLst>
  <dgm:bg>
    <a:solidFill>
      <a:schemeClr val="bg1">
        <a:lumMod val="95000"/>
      </a:schemeClr>
    </a:solid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88EA72-64E6-4FB2-8BAA-1798724A6567}"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en-US"/>
        </a:p>
      </dgm:t>
    </dgm:pt>
    <dgm:pt modelId="{8EC909B3-A6F7-4400-8852-01CCECDF966E}">
      <dgm:prSet phldrT="[Text]" custT="1"/>
      <dgm:spPr>
        <a:xfrm>
          <a:off x="779587" y="446448"/>
          <a:ext cx="8647959" cy="1353752"/>
        </a:xfrm>
        <a:prstGeom prst="rect">
          <a:avLst/>
        </a:prstGeom>
        <a:solidFill>
          <a:srgbClr val="00B0F0"/>
        </a:solidFill>
      </dgm:spPr>
      <dgm:t>
        <a:bodyPr/>
        <a:lstStyle/>
        <a:p>
          <a:pPr>
            <a:buNone/>
          </a:pPr>
          <a:r>
            <a:rPr lang="en-US" sz="1200" b="1" dirty="0">
              <a:solidFill>
                <a:schemeClr val="tx1"/>
              </a:solidFill>
              <a:latin typeface="Arial Narrow" panose="020B0606020202030204" pitchFamily="34" charset="0"/>
              <a:ea typeface="+mn-ea"/>
              <a:cs typeface="+mn-cs"/>
            </a:rPr>
            <a:t>Gauteng (99.13% Complete)</a:t>
          </a:r>
        </a:p>
        <a:p>
          <a:pPr>
            <a:buNone/>
          </a:pPr>
          <a:r>
            <a:rPr lang="en-US" sz="1200" dirty="0">
              <a:solidFill>
                <a:schemeClr val="tx1"/>
              </a:solidFill>
              <a:latin typeface="Arial Narrow" panose="020B0606020202030204" pitchFamily="34" charset="0"/>
              <a:ea typeface="+mn-ea"/>
              <a:cs typeface="+mn-cs"/>
            </a:rPr>
            <a:t>- 85 stations of 88 in total commissioned with new electronic interlocking systems</a:t>
          </a:r>
        </a:p>
        <a:p>
          <a:pPr>
            <a:buNone/>
          </a:pPr>
          <a:r>
            <a:rPr lang="en-US" sz="1200" dirty="0">
              <a:solidFill>
                <a:schemeClr val="tx1"/>
              </a:solidFill>
              <a:latin typeface="Arial Narrow" panose="020B0606020202030204" pitchFamily="34" charset="0"/>
              <a:ea typeface="+mn-ea"/>
              <a:cs typeface="+mn-cs"/>
            </a:rPr>
            <a:t>- 22 interfaces complete, with 13 clusters complete out of 14 clusters</a:t>
          </a:r>
        </a:p>
        <a:p>
          <a:pPr>
            <a:buNone/>
          </a:pPr>
          <a:r>
            <a:rPr lang="en-US" sz="1200" dirty="0">
              <a:solidFill>
                <a:schemeClr val="tx1"/>
              </a:solidFill>
              <a:latin typeface="Arial Narrow" panose="020B0606020202030204" pitchFamily="34" charset="0"/>
              <a:ea typeface="+mn-ea"/>
              <a:cs typeface="+mn-cs"/>
            </a:rPr>
            <a:t>- Track and OHTE Works: 47 stations complete, 3 Stations descoped ID, DLT, DER/ANG</a:t>
          </a:r>
        </a:p>
        <a:p>
          <a:pPr>
            <a:buNone/>
          </a:pPr>
          <a:r>
            <a:rPr lang="en-US" sz="1200" dirty="0">
              <a:solidFill>
                <a:schemeClr val="tx1"/>
              </a:solidFill>
              <a:latin typeface="Arial Narrow" panose="020B0606020202030204" pitchFamily="34" charset="0"/>
              <a:ea typeface="+mn-ea"/>
              <a:cs typeface="+mn-cs"/>
            </a:rPr>
            <a:t>- GNC is complete – 100%</a:t>
          </a:r>
        </a:p>
        <a:p>
          <a:pPr>
            <a:buNone/>
          </a:pPr>
          <a:r>
            <a:rPr lang="en-US" sz="1200" dirty="0">
              <a:solidFill>
                <a:schemeClr val="tx1"/>
              </a:solidFill>
              <a:latin typeface="Arial Narrow" panose="020B0606020202030204" pitchFamily="34" charset="0"/>
              <a:ea typeface="+mn-ea"/>
              <a:cs typeface="+mn-cs"/>
            </a:rPr>
            <a:t>- Level Crossing Solution in progress and Kliptown SER Bunker </a:t>
          </a:r>
        </a:p>
        <a:p>
          <a:pPr>
            <a:buNone/>
          </a:pPr>
          <a:r>
            <a:rPr lang="en-US" sz="1200" dirty="0">
              <a:solidFill>
                <a:schemeClr val="tx1"/>
              </a:solidFill>
              <a:latin typeface="Arial Narrow" panose="020B0606020202030204" pitchFamily="34" charset="0"/>
              <a:ea typeface="+mn-ea"/>
              <a:cs typeface="+mn-cs"/>
            </a:rPr>
            <a:t>- Descope of ETCS Solution for PTA – Pienaarspoort due to delay of restoration of the corridor</a:t>
          </a:r>
        </a:p>
      </dgm:t>
    </dgm:pt>
    <dgm:pt modelId="{82C8D146-7553-488E-A71E-CD591961755C}" type="parTrans" cxnId="{BDF42A81-8296-4390-9E37-F406A103E695}">
      <dgm:prSet/>
      <dgm:spPr/>
      <dgm:t>
        <a:bodyPr/>
        <a:lstStyle/>
        <a:p>
          <a:endParaRPr lang="en-US" sz="1800">
            <a:solidFill>
              <a:schemeClr val="tx1"/>
            </a:solidFill>
          </a:endParaRPr>
        </a:p>
      </dgm:t>
    </dgm:pt>
    <dgm:pt modelId="{C8B7698F-AA88-4065-AE5D-367C2B68B85F}" type="sibTrans" cxnId="{BDF42A81-8296-4390-9E37-F406A103E695}">
      <dgm:prSet/>
      <dgm:spPr>
        <a:xfrm>
          <a:off x="-6348747" y="-971459"/>
          <a:ext cx="7559542" cy="7559542"/>
        </a:xfrm>
        <a:prstGeom prst="blockArc">
          <a:avLst>
            <a:gd name="adj1" fmla="val 18900000"/>
            <a:gd name="adj2" fmla="val 2700000"/>
            <a:gd name="adj3" fmla="val 286"/>
          </a:avLst>
        </a:prstGeom>
      </dgm:spPr>
      <dgm:t>
        <a:bodyPr/>
        <a:lstStyle/>
        <a:p>
          <a:endParaRPr lang="en-US" sz="1800">
            <a:solidFill>
              <a:schemeClr val="tx1"/>
            </a:solidFill>
          </a:endParaRPr>
        </a:p>
      </dgm:t>
    </dgm:pt>
    <dgm:pt modelId="{7EB7FA23-DD9A-466D-B395-427B3E5CB75F}">
      <dgm:prSet phldrT="[Text]" custT="1"/>
      <dgm:spPr>
        <a:xfrm>
          <a:off x="1187915" y="2131435"/>
          <a:ext cx="8239630" cy="1353752"/>
        </a:xfrm>
        <a:prstGeom prst="rect">
          <a:avLst/>
        </a:prstGeom>
        <a:solidFill>
          <a:schemeClr val="bg2">
            <a:lumMod val="90000"/>
          </a:schemeClr>
        </a:solidFill>
      </dgm:spPr>
      <dgm:t>
        <a:bodyPr/>
        <a:lstStyle/>
        <a:p>
          <a:pPr>
            <a:buNone/>
          </a:pPr>
          <a:r>
            <a:rPr lang="en-US" sz="1200" b="1" kern="1200" dirty="0">
              <a:solidFill>
                <a:schemeClr val="tx1"/>
              </a:solidFill>
              <a:latin typeface="Arial Narrow" panose="020B0606020202030204" pitchFamily="34" charset="0"/>
              <a:ea typeface="+mn-ea"/>
              <a:cs typeface="+mn-cs"/>
            </a:rPr>
            <a:t>Western Cape (92.31% Complete)</a:t>
          </a:r>
        </a:p>
        <a:p>
          <a:pPr marL="114300" indent="-114300">
            <a:buNone/>
          </a:pPr>
          <a:r>
            <a:rPr lang="en-US" sz="1200" kern="1200" dirty="0">
              <a:solidFill>
                <a:schemeClr val="tx1"/>
              </a:solidFill>
              <a:latin typeface="Arial Narrow" panose="020B0606020202030204" pitchFamily="34" charset="0"/>
              <a:ea typeface="+mn-ea"/>
              <a:cs typeface="+mn-cs"/>
            </a:rPr>
            <a:t>- 35 stations  of 51 in total commissioned with new electronic interlocking systems</a:t>
          </a:r>
        </a:p>
        <a:p>
          <a:pPr marL="114300" indent="-114300">
            <a:buNone/>
          </a:pPr>
          <a:r>
            <a:rPr lang="en-US" sz="1200" kern="1200" dirty="0">
              <a:solidFill>
                <a:schemeClr val="tx1"/>
              </a:solidFill>
              <a:latin typeface="Arial Narrow" panose="020B0606020202030204" pitchFamily="34" charset="0"/>
              <a:ea typeface="+mn-ea"/>
              <a:cs typeface="+mn-cs"/>
            </a:rPr>
            <a:t>- Southern Corridor (100%)</a:t>
          </a:r>
        </a:p>
        <a:p>
          <a:pPr marL="114300" indent="-114300">
            <a:buNone/>
          </a:pPr>
          <a:r>
            <a:rPr lang="en-US" sz="1200" kern="1200" dirty="0">
              <a:solidFill>
                <a:schemeClr val="tx1"/>
              </a:solidFill>
              <a:latin typeface="Arial Narrow" panose="020B0606020202030204" pitchFamily="34" charset="0"/>
              <a:ea typeface="+mn-ea"/>
              <a:cs typeface="+mn-cs"/>
            </a:rPr>
            <a:t>- Central Control Centre is Complete (100%) – RMTCC</a:t>
          </a:r>
        </a:p>
        <a:p>
          <a:pPr marL="114300" indent="-114300">
            <a:buNone/>
          </a:pPr>
          <a:r>
            <a:rPr lang="en-US" sz="1200" kern="1200" dirty="0">
              <a:solidFill>
                <a:schemeClr val="tx1"/>
              </a:solidFill>
              <a:latin typeface="Arial Narrow" panose="020B0606020202030204" pitchFamily="34" charset="0"/>
              <a:ea typeface="+mn-ea"/>
              <a:cs typeface="+mn-cs"/>
            </a:rPr>
            <a:t>- Central Line Re-signalling – Awaiting approval for execution and relocation of illegal settlement </a:t>
          </a:r>
        </a:p>
      </dgm:t>
    </dgm:pt>
    <dgm:pt modelId="{AFEFD784-6F90-4839-A406-4034DB4BE339}" type="parTrans" cxnId="{359A97F5-57DF-491D-BA96-9F2E29A65233}">
      <dgm:prSet/>
      <dgm:spPr/>
      <dgm:t>
        <a:bodyPr/>
        <a:lstStyle/>
        <a:p>
          <a:endParaRPr lang="en-US" sz="1800">
            <a:solidFill>
              <a:schemeClr val="tx1"/>
            </a:solidFill>
          </a:endParaRPr>
        </a:p>
      </dgm:t>
    </dgm:pt>
    <dgm:pt modelId="{4FBF3C8A-296C-47D1-8FD7-744AE3B58651}" type="sibTrans" cxnId="{359A97F5-57DF-491D-BA96-9F2E29A65233}">
      <dgm:prSet/>
      <dgm:spPr/>
      <dgm:t>
        <a:bodyPr/>
        <a:lstStyle/>
        <a:p>
          <a:endParaRPr lang="en-US" sz="1800">
            <a:solidFill>
              <a:schemeClr val="tx1"/>
            </a:solidFill>
          </a:endParaRPr>
        </a:p>
      </dgm:t>
    </dgm:pt>
    <dgm:pt modelId="{62C112F3-E122-4F25-9014-E0E344244969}">
      <dgm:prSet phldrT="[Text]" custT="1"/>
      <dgm:spPr>
        <a:xfrm>
          <a:off x="779587" y="3816422"/>
          <a:ext cx="8647959" cy="1353752"/>
        </a:xfrm>
        <a:prstGeom prst="rect">
          <a:avLst/>
        </a:prstGeom>
        <a:solidFill>
          <a:srgbClr val="00B0F0"/>
        </a:solidFill>
        <a:ln>
          <a:solidFill>
            <a:srgbClr val="00B0F0"/>
          </a:solidFill>
        </a:ln>
      </dgm:spPr>
      <dgm:t>
        <a:bodyPr/>
        <a:lstStyle/>
        <a:p>
          <a:pPr>
            <a:buNone/>
          </a:pPr>
          <a:r>
            <a:rPr lang="en-US" sz="1200" b="1" dirty="0">
              <a:solidFill>
                <a:schemeClr val="tx1"/>
              </a:solidFill>
              <a:latin typeface="Arial Narrow" panose="020B0606020202030204" pitchFamily="34" charset="0"/>
              <a:ea typeface="+mn-ea"/>
              <a:cs typeface="+mn-cs"/>
            </a:rPr>
            <a:t>Kwa-Zulu Natal (73% Complete)</a:t>
          </a:r>
        </a:p>
        <a:p>
          <a:pPr marL="114300" indent="-114300">
            <a:buNone/>
          </a:pPr>
          <a:r>
            <a:rPr lang="en-US" sz="1200" dirty="0">
              <a:solidFill>
                <a:schemeClr val="tx1"/>
              </a:solidFill>
              <a:latin typeface="Arial Narrow" panose="020B0606020202030204" pitchFamily="34" charset="0"/>
              <a:ea typeface="+mn-ea"/>
              <a:cs typeface="+mn-cs"/>
            </a:rPr>
            <a:t>- 6 stations in total commissioned of 33</a:t>
          </a:r>
        </a:p>
        <a:p>
          <a:pPr marL="114300" indent="-114300">
            <a:buNone/>
          </a:pPr>
          <a:r>
            <a:rPr lang="en-US" sz="1200" dirty="0">
              <a:solidFill>
                <a:schemeClr val="tx1"/>
              </a:solidFill>
              <a:latin typeface="Arial Narrow" panose="020B0606020202030204" pitchFamily="34" charset="0"/>
              <a:ea typeface="+mn-ea"/>
              <a:cs typeface="+mn-cs"/>
            </a:rPr>
            <a:t>- Upgrade of Central Control Centre on ground floor is almost complete, </a:t>
          </a:r>
        </a:p>
        <a:p>
          <a:pPr marL="114300" indent="-114300">
            <a:buNone/>
          </a:pPr>
          <a:r>
            <a:rPr lang="en-US" sz="1200" dirty="0">
              <a:solidFill>
                <a:schemeClr val="tx1"/>
              </a:solidFill>
              <a:latin typeface="Arial Narrow" panose="020B0606020202030204" pitchFamily="34" charset="0"/>
              <a:ea typeface="+mn-ea"/>
              <a:cs typeface="+mn-cs"/>
            </a:rPr>
            <a:t>- Pinetown Line (100%)</a:t>
          </a:r>
        </a:p>
        <a:p>
          <a:pPr marL="114300" indent="-114300">
            <a:buNone/>
          </a:pPr>
          <a:r>
            <a:rPr lang="en-US" sz="1200" dirty="0">
              <a:solidFill>
                <a:schemeClr val="tx1"/>
              </a:solidFill>
              <a:latin typeface="Arial Narrow" panose="020B0606020202030204" pitchFamily="34" charset="0"/>
              <a:ea typeface="+mn-ea"/>
              <a:cs typeface="+mn-cs"/>
            </a:rPr>
            <a:t>- Contract has been terminated. New RFP closed and Bid Evaluation Committee (BEC) appointment in progress</a:t>
          </a:r>
        </a:p>
      </dgm:t>
    </dgm:pt>
    <dgm:pt modelId="{7EE2251A-4407-4ABF-99FD-B1A936540E9B}" type="parTrans" cxnId="{DD3E34AE-6525-4663-88E4-E425D5F3B5FC}">
      <dgm:prSet/>
      <dgm:spPr/>
      <dgm:t>
        <a:bodyPr/>
        <a:lstStyle/>
        <a:p>
          <a:endParaRPr lang="en-US" sz="1800">
            <a:solidFill>
              <a:schemeClr val="tx1"/>
            </a:solidFill>
          </a:endParaRPr>
        </a:p>
      </dgm:t>
    </dgm:pt>
    <dgm:pt modelId="{86ECB46E-6944-4A64-9BC0-D03532921AD5}" type="sibTrans" cxnId="{DD3E34AE-6525-4663-88E4-E425D5F3B5FC}">
      <dgm:prSet/>
      <dgm:spPr/>
      <dgm:t>
        <a:bodyPr/>
        <a:lstStyle/>
        <a:p>
          <a:endParaRPr lang="en-US" sz="1800">
            <a:solidFill>
              <a:schemeClr val="tx1"/>
            </a:solidFill>
          </a:endParaRPr>
        </a:p>
      </dgm:t>
    </dgm:pt>
    <dgm:pt modelId="{08E073F2-1509-4490-BFA0-696DED398136}" type="pres">
      <dgm:prSet presAssocID="{D988EA72-64E6-4FB2-8BAA-1798724A6567}" presName="Name0" presStyleCnt="0">
        <dgm:presLayoutVars>
          <dgm:chMax val="7"/>
          <dgm:chPref val="7"/>
          <dgm:dir/>
        </dgm:presLayoutVars>
      </dgm:prSet>
      <dgm:spPr/>
      <dgm:t>
        <a:bodyPr/>
        <a:lstStyle/>
        <a:p>
          <a:endParaRPr lang="en-US"/>
        </a:p>
      </dgm:t>
    </dgm:pt>
    <dgm:pt modelId="{CF895488-55BD-4106-914D-AFA0F3454D0D}" type="pres">
      <dgm:prSet presAssocID="{D988EA72-64E6-4FB2-8BAA-1798724A6567}" presName="Name1" presStyleCnt="0"/>
      <dgm:spPr/>
    </dgm:pt>
    <dgm:pt modelId="{00182A87-1D05-4F7A-87B5-09DD746B4C93}" type="pres">
      <dgm:prSet presAssocID="{D988EA72-64E6-4FB2-8BAA-1798724A6567}" presName="cycle" presStyleCnt="0"/>
      <dgm:spPr/>
    </dgm:pt>
    <dgm:pt modelId="{CE33C133-3C10-48F9-9B92-B810FC10E0C8}" type="pres">
      <dgm:prSet presAssocID="{D988EA72-64E6-4FB2-8BAA-1798724A6567}" presName="srcNode" presStyleLbl="node1" presStyleIdx="0" presStyleCnt="3"/>
      <dgm:spPr/>
    </dgm:pt>
    <dgm:pt modelId="{533E3445-9F66-4808-BA4F-D70A1FFFC5F8}" type="pres">
      <dgm:prSet presAssocID="{D988EA72-64E6-4FB2-8BAA-1798724A6567}" presName="conn" presStyleLbl="parChTrans1D2" presStyleIdx="0" presStyleCnt="1"/>
      <dgm:spPr/>
      <dgm:t>
        <a:bodyPr/>
        <a:lstStyle/>
        <a:p>
          <a:endParaRPr lang="en-US"/>
        </a:p>
      </dgm:t>
    </dgm:pt>
    <dgm:pt modelId="{1F53AAF8-8FBE-4F33-AFB8-11974BC3A85E}" type="pres">
      <dgm:prSet presAssocID="{D988EA72-64E6-4FB2-8BAA-1798724A6567}" presName="extraNode" presStyleLbl="node1" presStyleIdx="0" presStyleCnt="3"/>
      <dgm:spPr/>
    </dgm:pt>
    <dgm:pt modelId="{73090BB8-753C-444A-A2F8-9DF20536FA7C}" type="pres">
      <dgm:prSet presAssocID="{D988EA72-64E6-4FB2-8BAA-1798724A6567}" presName="dstNode" presStyleLbl="node1" presStyleIdx="0" presStyleCnt="3"/>
      <dgm:spPr/>
    </dgm:pt>
    <dgm:pt modelId="{BAF1E980-9166-4CAC-A350-8CC6BE9534DD}" type="pres">
      <dgm:prSet presAssocID="{8EC909B3-A6F7-4400-8852-01CCECDF966E}" presName="text_1" presStyleLbl="node1" presStyleIdx="0" presStyleCnt="3" custScaleY="160154">
        <dgm:presLayoutVars>
          <dgm:bulletEnabled val="1"/>
        </dgm:presLayoutVars>
      </dgm:prSet>
      <dgm:spPr/>
      <dgm:t>
        <a:bodyPr/>
        <a:lstStyle/>
        <a:p>
          <a:endParaRPr lang="en-US"/>
        </a:p>
      </dgm:t>
    </dgm:pt>
    <dgm:pt modelId="{ACE3C1E2-3939-4D05-B9B1-6C4B30B913A4}" type="pres">
      <dgm:prSet presAssocID="{8EC909B3-A6F7-4400-8852-01CCECDF966E}" presName="accent_1" presStyleCnt="0"/>
      <dgm:spPr/>
    </dgm:pt>
    <dgm:pt modelId="{8CC3AFBB-8478-466C-B3B9-35FAA326E760}" type="pres">
      <dgm:prSet presAssocID="{8EC909B3-A6F7-4400-8852-01CCECDF966E}" presName="accentRepeatNode" presStyleLbl="solidFgAcc1" presStyleIdx="0" presStyleCnt="3"/>
      <dgm:spPr>
        <a:xfrm>
          <a:off x="77509" y="421246"/>
          <a:ext cx="1404156" cy="1404156"/>
        </a:xfrm>
        <a:prstGeom prst="ellipse">
          <a:avLst/>
        </a:prstGeom>
        <a:ln>
          <a:solidFill>
            <a:srgbClr val="00B0F0"/>
          </a:solidFill>
        </a:ln>
      </dgm:spPr>
    </dgm:pt>
    <dgm:pt modelId="{B4466E5A-6B2E-4572-A8D5-E76EA64126E2}" type="pres">
      <dgm:prSet presAssocID="{7EB7FA23-DD9A-466D-B395-427B3E5CB75F}" presName="text_2" presStyleLbl="node1" presStyleIdx="1" presStyleCnt="3" custScaleY="120513" custLinFactNeighborX="832">
        <dgm:presLayoutVars>
          <dgm:bulletEnabled val="1"/>
        </dgm:presLayoutVars>
      </dgm:prSet>
      <dgm:spPr/>
      <dgm:t>
        <a:bodyPr/>
        <a:lstStyle/>
        <a:p>
          <a:endParaRPr lang="en-US"/>
        </a:p>
      </dgm:t>
    </dgm:pt>
    <dgm:pt modelId="{A83E538D-5384-49B4-90D8-B536E89E42AF}" type="pres">
      <dgm:prSet presAssocID="{7EB7FA23-DD9A-466D-B395-427B3E5CB75F}" presName="accent_2" presStyleCnt="0"/>
      <dgm:spPr/>
    </dgm:pt>
    <dgm:pt modelId="{4A00F6F6-2B5B-4775-8425-07F395159205}" type="pres">
      <dgm:prSet presAssocID="{7EB7FA23-DD9A-466D-B395-427B3E5CB75F}" presName="accentRepeatNode" presStyleLbl="solidFgAcc1" presStyleIdx="1" presStyleCnt="3"/>
      <dgm:spPr>
        <a:xfrm>
          <a:off x="485837" y="2106234"/>
          <a:ext cx="1404156" cy="1404156"/>
        </a:xfrm>
        <a:prstGeom prst="ellipse">
          <a:avLst/>
        </a:prstGeom>
        <a:ln>
          <a:solidFill>
            <a:srgbClr val="00B0F0"/>
          </a:solidFill>
        </a:ln>
      </dgm:spPr>
    </dgm:pt>
    <dgm:pt modelId="{3AF3FE2F-0431-4771-A7C6-0F2999848AB3}" type="pres">
      <dgm:prSet presAssocID="{62C112F3-E122-4F25-9014-E0E344244969}" presName="text_3" presStyleLbl="node1" presStyleIdx="2" presStyleCnt="3" custScaleY="120513" custLinFactNeighborX="797" custLinFactNeighborY="2293">
        <dgm:presLayoutVars>
          <dgm:bulletEnabled val="1"/>
        </dgm:presLayoutVars>
      </dgm:prSet>
      <dgm:spPr/>
      <dgm:t>
        <a:bodyPr/>
        <a:lstStyle/>
        <a:p>
          <a:endParaRPr lang="en-US"/>
        </a:p>
      </dgm:t>
    </dgm:pt>
    <dgm:pt modelId="{B76C6C40-7B1B-46CB-95D2-CE3AAEF220B6}" type="pres">
      <dgm:prSet presAssocID="{62C112F3-E122-4F25-9014-E0E344244969}" presName="accent_3" presStyleCnt="0"/>
      <dgm:spPr/>
    </dgm:pt>
    <dgm:pt modelId="{4EFAB971-B569-4663-A259-8643122C5F3B}" type="pres">
      <dgm:prSet presAssocID="{62C112F3-E122-4F25-9014-E0E344244969}" presName="accentRepeatNode" presStyleLbl="solidFgAcc1" presStyleIdx="2" presStyleCnt="3"/>
      <dgm:spPr>
        <a:xfrm>
          <a:off x="77509" y="3791221"/>
          <a:ext cx="1404156" cy="1404156"/>
        </a:xfrm>
        <a:prstGeom prst="ellipse">
          <a:avLst/>
        </a:prstGeom>
        <a:ln>
          <a:solidFill>
            <a:srgbClr val="00B0F0"/>
          </a:solidFill>
        </a:ln>
      </dgm:spPr>
    </dgm:pt>
  </dgm:ptLst>
  <dgm:cxnLst>
    <dgm:cxn modelId="{DD3E34AE-6525-4663-88E4-E425D5F3B5FC}" srcId="{D988EA72-64E6-4FB2-8BAA-1798724A6567}" destId="{62C112F3-E122-4F25-9014-E0E344244969}" srcOrd="2" destOrd="0" parTransId="{7EE2251A-4407-4ABF-99FD-B1A936540E9B}" sibTransId="{86ECB46E-6944-4A64-9BC0-D03532921AD5}"/>
    <dgm:cxn modelId="{2131B429-BB40-43AF-8C59-3BF15C880A02}" type="presOf" srcId="{62C112F3-E122-4F25-9014-E0E344244969}" destId="{3AF3FE2F-0431-4771-A7C6-0F2999848AB3}" srcOrd="0" destOrd="0" presId="urn:microsoft.com/office/officeart/2008/layout/VerticalCurvedList"/>
    <dgm:cxn modelId="{208A5201-740B-425F-B27D-CB5EAA99B7B0}" type="presOf" srcId="{D988EA72-64E6-4FB2-8BAA-1798724A6567}" destId="{08E073F2-1509-4490-BFA0-696DED398136}" srcOrd="0" destOrd="0" presId="urn:microsoft.com/office/officeart/2008/layout/VerticalCurvedList"/>
    <dgm:cxn modelId="{BDF42A81-8296-4390-9E37-F406A103E695}" srcId="{D988EA72-64E6-4FB2-8BAA-1798724A6567}" destId="{8EC909B3-A6F7-4400-8852-01CCECDF966E}" srcOrd="0" destOrd="0" parTransId="{82C8D146-7553-488E-A71E-CD591961755C}" sibTransId="{C8B7698F-AA88-4065-AE5D-367C2B68B85F}"/>
    <dgm:cxn modelId="{4A5E6AFC-4DCE-4F16-8B8E-7D09385FD9C0}" type="presOf" srcId="{8EC909B3-A6F7-4400-8852-01CCECDF966E}" destId="{BAF1E980-9166-4CAC-A350-8CC6BE9534DD}" srcOrd="0" destOrd="0" presId="urn:microsoft.com/office/officeart/2008/layout/VerticalCurvedList"/>
    <dgm:cxn modelId="{ED8B088E-1C01-4D9A-A061-0EFD2729F857}" type="presOf" srcId="{C8B7698F-AA88-4065-AE5D-367C2B68B85F}" destId="{533E3445-9F66-4808-BA4F-D70A1FFFC5F8}" srcOrd="0" destOrd="0" presId="urn:microsoft.com/office/officeart/2008/layout/VerticalCurvedList"/>
    <dgm:cxn modelId="{359A97F5-57DF-491D-BA96-9F2E29A65233}" srcId="{D988EA72-64E6-4FB2-8BAA-1798724A6567}" destId="{7EB7FA23-DD9A-466D-B395-427B3E5CB75F}" srcOrd="1" destOrd="0" parTransId="{AFEFD784-6F90-4839-A406-4034DB4BE339}" sibTransId="{4FBF3C8A-296C-47D1-8FD7-744AE3B58651}"/>
    <dgm:cxn modelId="{243C89BF-25CA-494B-9EAA-A69E9AB88F1A}" type="presOf" srcId="{7EB7FA23-DD9A-466D-B395-427B3E5CB75F}" destId="{B4466E5A-6B2E-4572-A8D5-E76EA64126E2}" srcOrd="0" destOrd="0" presId="urn:microsoft.com/office/officeart/2008/layout/VerticalCurvedList"/>
    <dgm:cxn modelId="{BA672A6E-CF92-4AC7-890E-E3AF121CB864}" type="presParOf" srcId="{08E073F2-1509-4490-BFA0-696DED398136}" destId="{CF895488-55BD-4106-914D-AFA0F3454D0D}" srcOrd="0" destOrd="0" presId="urn:microsoft.com/office/officeart/2008/layout/VerticalCurvedList"/>
    <dgm:cxn modelId="{29B4E3B7-25B3-4C98-A5CB-225BE7CF8246}" type="presParOf" srcId="{CF895488-55BD-4106-914D-AFA0F3454D0D}" destId="{00182A87-1D05-4F7A-87B5-09DD746B4C93}" srcOrd="0" destOrd="0" presId="urn:microsoft.com/office/officeart/2008/layout/VerticalCurvedList"/>
    <dgm:cxn modelId="{119BB001-9059-4DAC-B7FF-3ACA4FD49FDE}" type="presParOf" srcId="{00182A87-1D05-4F7A-87B5-09DD746B4C93}" destId="{CE33C133-3C10-48F9-9B92-B810FC10E0C8}" srcOrd="0" destOrd="0" presId="urn:microsoft.com/office/officeart/2008/layout/VerticalCurvedList"/>
    <dgm:cxn modelId="{AEE355DA-F32F-4A99-B660-F6864042A382}" type="presParOf" srcId="{00182A87-1D05-4F7A-87B5-09DD746B4C93}" destId="{533E3445-9F66-4808-BA4F-D70A1FFFC5F8}" srcOrd="1" destOrd="0" presId="urn:microsoft.com/office/officeart/2008/layout/VerticalCurvedList"/>
    <dgm:cxn modelId="{3CFD0826-0A4B-44C8-9C78-8B1D303E1F0B}" type="presParOf" srcId="{00182A87-1D05-4F7A-87B5-09DD746B4C93}" destId="{1F53AAF8-8FBE-4F33-AFB8-11974BC3A85E}" srcOrd="2" destOrd="0" presId="urn:microsoft.com/office/officeart/2008/layout/VerticalCurvedList"/>
    <dgm:cxn modelId="{5A2AA2C9-101F-4877-9DEB-85BBE335E656}" type="presParOf" srcId="{00182A87-1D05-4F7A-87B5-09DD746B4C93}" destId="{73090BB8-753C-444A-A2F8-9DF20536FA7C}" srcOrd="3" destOrd="0" presId="urn:microsoft.com/office/officeart/2008/layout/VerticalCurvedList"/>
    <dgm:cxn modelId="{ACAB8291-A8B6-49E7-B6C8-99A396AFAE70}" type="presParOf" srcId="{CF895488-55BD-4106-914D-AFA0F3454D0D}" destId="{BAF1E980-9166-4CAC-A350-8CC6BE9534DD}" srcOrd="1" destOrd="0" presId="urn:microsoft.com/office/officeart/2008/layout/VerticalCurvedList"/>
    <dgm:cxn modelId="{28EFEFCF-5C8B-4D67-B4A3-CC1136626172}" type="presParOf" srcId="{CF895488-55BD-4106-914D-AFA0F3454D0D}" destId="{ACE3C1E2-3939-4D05-B9B1-6C4B30B913A4}" srcOrd="2" destOrd="0" presId="urn:microsoft.com/office/officeart/2008/layout/VerticalCurvedList"/>
    <dgm:cxn modelId="{7F84C79C-8C92-4E65-A473-854F2E5E3CBD}" type="presParOf" srcId="{ACE3C1E2-3939-4D05-B9B1-6C4B30B913A4}" destId="{8CC3AFBB-8478-466C-B3B9-35FAA326E760}" srcOrd="0" destOrd="0" presId="urn:microsoft.com/office/officeart/2008/layout/VerticalCurvedList"/>
    <dgm:cxn modelId="{AE073771-214A-4B15-A679-1B8F15EA8584}" type="presParOf" srcId="{CF895488-55BD-4106-914D-AFA0F3454D0D}" destId="{B4466E5A-6B2E-4572-A8D5-E76EA64126E2}" srcOrd="3" destOrd="0" presId="urn:microsoft.com/office/officeart/2008/layout/VerticalCurvedList"/>
    <dgm:cxn modelId="{CFE02ACB-D880-43EC-974B-F4383693059C}" type="presParOf" srcId="{CF895488-55BD-4106-914D-AFA0F3454D0D}" destId="{A83E538D-5384-49B4-90D8-B536E89E42AF}" srcOrd="4" destOrd="0" presId="urn:microsoft.com/office/officeart/2008/layout/VerticalCurvedList"/>
    <dgm:cxn modelId="{C7E07381-5780-491A-82F0-5BD3DCF3C044}" type="presParOf" srcId="{A83E538D-5384-49B4-90D8-B536E89E42AF}" destId="{4A00F6F6-2B5B-4775-8425-07F395159205}" srcOrd="0" destOrd="0" presId="urn:microsoft.com/office/officeart/2008/layout/VerticalCurvedList"/>
    <dgm:cxn modelId="{048952D2-BC95-4EA2-9929-480D0188C63C}" type="presParOf" srcId="{CF895488-55BD-4106-914D-AFA0F3454D0D}" destId="{3AF3FE2F-0431-4771-A7C6-0F2999848AB3}" srcOrd="5" destOrd="0" presId="urn:microsoft.com/office/officeart/2008/layout/VerticalCurvedList"/>
    <dgm:cxn modelId="{EC8DC57E-23F0-4EE7-91A2-F9FFA4C5FAB8}" type="presParOf" srcId="{CF895488-55BD-4106-914D-AFA0F3454D0D}" destId="{B76C6C40-7B1B-46CB-95D2-CE3AAEF220B6}" srcOrd="6" destOrd="0" presId="urn:microsoft.com/office/officeart/2008/layout/VerticalCurvedList"/>
    <dgm:cxn modelId="{AD45DD76-519D-4898-98BC-1B6B36F770AA}" type="presParOf" srcId="{B76C6C40-7B1B-46CB-95D2-CE3AAEF220B6}" destId="{4EFAB971-B569-4663-A259-8643122C5F3B}" srcOrd="0" destOrd="0" presId="urn:microsoft.com/office/officeart/2008/layout/VerticalCurv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97E86D-C5E5-4221-A73D-DDA5A95F7410}" type="doc">
      <dgm:prSet loTypeId="urn:microsoft.com/office/officeart/2005/8/layout/venn1#2" loCatId="relationship" qsTypeId="urn:microsoft.com/office/officeart/2005/8/quickstyle/3d3" qsCatId="3D" csTypeId="urn:microsoft.com/office/officeart/2005/8/colors/accent1_2" csCatId="accent1" phldr="1"/>
      <dgm:spPr/>
    </dgm:pt>
    <dgm:pt modelId="{084996E4-2E22-45BA-8818-3C9CB7646558}">
      <dgm:prSet phldrT="[Text]" custT="1"/>
      <dgm:spPr>
        <a:solidFill>
          <a:schemeClr val="tx1">
            <a:alpha val="50000"/>
          </a:schemeClr>
        </a:solidFill>
      </dgm:spPr>
      <dgm:t>
        <a:bodyPr spcFirstLastPara="0" vert="horz" wrap="square" lIns="0" tIns="0" rIns="0" bIns="0" numCol="1" spcCol="1270" anchor="ctr" anchorCtr="0"/>
        <a:lstStyle/>
        <a:p>
          <a:pPr marL="0" lvl="0" indent="0" algn="ctr" defTabSz="889000">
            <a:lnSpc>
              <a:spcPct val="90000"/>
            </a:lnSpc>
            <a:spcBef>
              <a:spcPct val="0"/>
            </a:spcBef>
            <a:spcAft>
              <a:spcPct val="35000"/>
            </a:spcAft>
            <a:buNone/>
          </a:pPr>
          <a:r>
            <a:rPr lang="en-ZA" sz="1400" b="0" kern="1200" dirty="0">
              <a:effectLst/>
              <a:latin typeface="Arial Narrow" panose="020B0606020202030204" pitchFamily="34" charset="0"/>
              <a:ea typeface="+mn-ea"/>
              <a:cs typeface="+mn-cs"/>
            </a:rPr>
            <a:t>Security</a:t>
          </a:r>
        </a:p>
      </dgm:t>
    </dgm:pt>
    <dgm:pt modelId="{C7F4159D-6C62-41A8-BD49-FD9E355A532D}" type="parTrans" cxnId="{F56B0B2F-0B08-453B-A51D-FBB9E43124E3}">
      <dgm:prSet/>
      <dgm:spPr/>
      <dgm:t>
        <a:bodyPr/>
        <a:lstStyle/>
        <a:p>
          <a:endParaRPr lang="en-ZA" sz="1400"/>
        </a:p>
      </dgm:t>
    </dgm:pt>
    <dgm:pt modelId="{02ADE989-E908-4782-AFC0-7982D1D9FCEE}" type="sibTrans" cxnId="{F56B0B2F-0B08-453B-A51D-FBB9E43124E3}">
      <dgm:prSet/>
      <dgm:spPr/>
      <dgm:t>
        <a:bodyPr/>
        <a:lstStyle/>
        <a:p>
          <a:endParaRPr lang="en-ZA" sz="1400"/>
        </a:p>
      </dgm:t>
    </dgm:pt>
    <dgm:pt modelId="{B0E5691D-6698-497F-8533-E8710BAF25AD}">
      <dgm:prSet phldrT="[Text]" custT="1"/>
      <dgm:spPr>
        <a:solidFill>
          <a:schemeClr val="tx1">
            <a:alpha val="50000"/>
          </a:schemeClr>
        </a:solidFill>
      </dgm:spPr>
      <dgm:t>
        <a:bodyPr/>
        <a:lstStyle/>
        <a:p>
          <a:r>
            <a:rPr lang="en-ZA" sz="1400" b="0" dirty="0">
              <a:effectLst/>
              <a:latin typeface="Arial Narrow" panose="020B0606020202030204" pitchFamily="34" charset="0"/>
            </a:rPr>
            <a:t>Funding: Operational &amp; Capex</a:t>
          </a:r>
        </a:p>
      </dgm:t>
    </dgm:pt>
    <dgm:pt modelId="{DB820870-E758-4C95-8581-8100FCA2259F}" type="parTrans" cxnId="{4459038F-60BF-4221-8ADC-1E1DE10B0FD5}">
      <dgm:prSet/>
      <dgm:spPr/>
      <dgm:t>
        <a:bodyPr/>
        <a:lstStyle/>
        <a:p>
          <a:endParaRPr lang="en-ZA" sz="1400"/>
        </a:p>
      </dgm:t>
    </dgm:pt>
    <dgm:pt modelId="{426FC7ED-BA8C-4961-B17F-48B4472ECC68}" type="sibTrans" cxnId="{4459038F-60BF-4221-8ADC-1E1DE10B0FD5}">
      <dgm:prSet/>
      <dgm:spPr/>
      <dgm:t>
        <a:bodyPr/>
        <a:lstStyle/>
        <a:p>
          <a:endParaRPr lang="en-ZA" sz="1400"/>
        </a:p>
      </dgm:t>
    </dgm:pt>
    <dgm:pt modelId="{7D662DF7-1371-4636-A5F0-A2F92FB0A328}">
      <dgm:prSet phldrT="[Text]" custT="1"/>
      <dgm:spPr>
        <a:solidFill>
          <a:srgbClr val="00B0F0">
            <a:alpha val="50000"/>
          </a:srgbClr>
        </a:solidFill>
      </dgm:spPr>
      <dgm:t>
        <a:bodyPr/>
        <a:lstStyle/>
        <a:p>
          <a:pPr algn="ctr"/>
          <a:r>
            <a:rPr lang="en-ZA" sz="1400" b="0" dirty="0">
              <a:effectLst>
                <a:outerShdw blurRad="38100" dist="38100" dir="2700000" algn="tl">
                  <a:srgbClr val="000000">
                    <a:alpha val="43137"/>
                  </a:srgbClr>
                </a:outerShdw>
              </a:effectLst>
              <a:latin typeface="Arial Narrow" panose="020B0606020202030204" pitchFamily="34" charset="0"/>
            </a:rPr>
            <a:t>Rebuilding &amp; Recovery</a:t>
          </a:r>
        </a:p>
      </dgm:t>
    </dgm:pt>
    <dgm:pt modelId="{0CB54EEC-629C-4685-83FA-DA411D9EC17F}" type="parTrans" cxnId="{289E41B5-B9AB-4AA4-A36E-7C00CECB9A5A}">
      <dgm:prSet/>
      <dgm:spPr/>
      <dgm:t>
        <a:bodyPr/>
        <a:lstStyle/>
        <a:p>
          <a:endParaRPr lang="en-ZA" sz="1400"/>
        </a:p>
      </dgm:t>
    </dgm:pt>
    <dgm:pt modelId="{2FAA12FF-EA27-478C-83F5-D2847128E03D}" type="sibTrans" cxnId="{289E41B5-B9AB-4AA4-A36E-7C00CECB9A5A}">
      <dgm:prSet/>
      <dgm:spPr/>
      <dgm:t>
        <a:bodyPr/>
        <a:lstStyle/>
        <a:p>
          <a:endParaRPr lang="en-ZA" sz="1400"/>
        </a:p>
      </dgm:t>
    </dgm:pt>
    <dgm:pt modelId="{A974DBB9-00C4-40D7-A484-D8AFC1D5418E}" type="pres">
      <dgm:prSet presAssocID="{F497E86D-C5E5-4221-A73D-DDA5A95F7410}" presName="compositeShape" presStyleCnt="0">
        <dgm:presLayoutVars>
          <dgm:chMax val="7"/>
          <dgm:dir/>
          <dgm:resizeHandles val="exact"/>
        </dgm:presLayoutVars>
      </dgm:prSet>
      <dgm:spPr/>
    </dgm:pt>
    <dgm:pt modelId="{D525F6C0-244A-4919-8531-8A2F1460D9CF}" type="pres">
      <dgm:prSet presAssocID="{084996E4-2E22-45BA-8818-3C9CB7646558}" presName="circ1" presStyleLbl="vennNode1" presStyleIdx="0" presStyleCnt="3" custLinFactNeighborX="930" custLinFactNeighborY="-6642"/>
      <dgm:spPr>
        <a:xfrm>
          <a:off x="1518265" y="49812"/>
          <a:ext cx="2390979" cy="2390979"/>
        </a:xfrm>
        <a:prstGeom prst="ellipse">
          <a:avLst/>
        </a:prstGeom>
      </dgm:spPr>
      <dgm:t>
        <a:bodyPr/>
        <a:lstStyle/>
        <a:p>
          <a:endParaRPr lang="en-US"/>
        </a:p>
      </dgm:t>
    </dgm:pt>
    <dgm:pt modelId="{5149D21B-1E7F-4CB7-98DD-EFDE72BDD8B4}" type="pres">
      <dgm:prSet presAssocID="{084996E4-2E22-45BA-8818-3C9CB7646558}" presName="circ1Tx" presStyleLbl="revTx" presStyleIdx="0" presStyleCnt="0">
        <dgm:presLayoutVars>
          <dgm:chMax val="0"/>
          <dgm:chPref val="0"/>
          <dgm:bulletEnabled val="1"/>
        </dgm:presLayoutVars>
      </dgm:prSet>
      <dgm:spPr/>
      <dgm:t>
        <a:bodyPr/>
        <a:lstStyle/>
        <a:p>
          <a:endParaRPr lang="en-US"/>
        </a:p>
      </dgm:t>
    </dgm:pt>
    <dgm:pt modelId="{F3EBBD6F-5B32-4769-B73C-CD98DD4711F7}" type="pres">
      <dgm:prSet presAssocID="{B0E5691D-6698-497F-8533-E8710BAF25AD}" presName="circ2" presStyleLbl="vennNode1" presStyleIdx="1" presStyleCnt="3" custLinFactNeighborX="-425"/>
      <dgm:spPr/>
      <dgm:t>
        <a:bodyPr/>
        <a:lstStyle/>
        <a:p>
          <a:endParaRPr lang="en-US"/>
        </a:p>
      </dgm:t>
    </dgm:pt>
    <dgm:pt modelId="{17F40EB2-C7BC-49F3-AECA-C3E25896DA82}" type="pres">
      <dgm:prSet presAssocID="{B0E5691D-6698-497F-8533-E8710BAF25AD}" presName="circ2Tx" presStyleLbl="revTx" presStyleIdx="0" presStyleCnt="0">
        <dgm:presLayoutVars>
          <dgm:chMax val="0"/>
          <dgm:chPref val="0"/>
          <dgm:bulletEnabled val="1"/>
        </dgm:presLayoutVars>
      </dgm:prSet>
      <dgm:spPr/>
      <dgm:t>
        <a:bodyPr/>
        <a:lstStyle/>
        <a:p>
          <a:endParaRPr lang="en-US"/>
        </a:p>
      </dgm:t>
    </dgm:pt>
    <dgm:pt modelId="{B558C96A-C85E-4A28-A5A1-01067594B90A}" type="pres">
      <dgm:prSet presAssocID="{7D662DF7-1371-4636-A5F0-A2F92FB0A328}" presName="circ3" presStyleLbl="vennNode1" presStyleIdx="2" presStyleCnt="3" custLinFactNeighborY="-604"/>
      <dgm:spPr/>
      <dgm:t>
        <a:bodyPr/>
        <a:lstStyle/>
        <a:p>
          <a:endParaRPr lang="en-US"/>
        </a:p>
      </dgm:t>
    </dgm:pt>
    <dgm:pt modelId="{689E49B1-C623-4845-95E4-0D74D65EEA9C}" type="pres">
      <dgm:prSet presAssocID="{7D662DF7-1371-4636-A5F0-A2F92FB0A328}" presName="circ3Tx" presStyleLbl="revTx" presStyleIdx="0" presStyleCnt="0">
        <dgm:presLayoutVars>
          <dgm:chMax val="0"/>
          <dgm:chPref val="0"/>
          <dgm:bulletEnabled val="1"/>
        </dgm:presLayoutVars>
      </dgm:prSet>
      <dgm:spPr/>
      <dgm:t>
        <a:bodyPr/>
        <a:lstStyle/>
        <a:p>
          <a:endParaRPr lang="en-US"/>
        </a:p>
      </dgm:t>
    </dgm:pt>
  </dgm:ptLst>
  <dgm:cxnLst>
    <dgm:cxn modelId="{346A5423-0BD7-4797-9132-86FD306DF530}" type="presOf" srcId="{B0E5691D-6698-497F-8533-E8710BAF25AD}" destId="{17F40EB2-C7BC-49F3-AECA-C3E25896DA82}" srcOrd="1" destOrd="0" presId="urn:microsoft.com/office/officeart/2005/8/layout/venn1#2"/>
    <dgm:cxn modelId="{05A2DA21-207F-4269-BD4C-3A16AF1440A2}" type="presOf" srcId="{084996E4-2E22-45BA-8818-3C9CB7646558}" destId="{D525F6C0-244A-4919-8531-8A2F1460D9CF}" srcOrd="0" destOrd="0" presId="urn:microsoft.com/office/officeart/2005/8/layout/venn1#2"/>
    <dgm:cxn modelId="{289E41B5-B9AB-4AA4-A36E-7C00CECB9A5A}" srcId="{F497E86D-C5E5-4221-A73D-DDA5A95F7410}" destId="{7D662DF7-1371-4636-A5F0-A2F92FB0A328}" srcOrd="2" destOrd="0" parTransId="{0CB54EEC-629C-4685-83FA-DA411D9EC17F}" sibTransId="{2FAA12FF-EA27-478C-83F5-D2847128E03D}"/>
    <dgm:cxn modelId="{83809B31-E4EC-4253-985F-118DC9C0B89B}" type="presOf" srcId="{7D662DF7-1371-4636-A5F0-A2F92FB0A328}" destId="{689E49B1-C623-4845-95E4-0D74D65EEA9C}" srcOrd="1" destOrd="0" presId="urn:microsoft.com/office/officeart/2005/8/layout/venn1#2"/>
    <dgm:cxn modelId="{4459038F-60BF-4221-8ADC-1E1DE10B0FD5}" srcId="{F497E86D-C5E5-4221-A73D-DDA5A95F7410}" destId="{B0E5691D-6698-497F-8533-E8710BAF25AD}" srcOrd="1" destOrd="0" parTransId="{DB820870-E758-4C95-8581-8100FCA2259F}" sibTransId="{426FC7ED-BA8C-4961-B17F-48B4472ECC68}"/>
    <dgm:cxn modelId="{94353166-9461-4628-8F55-E6353B5E145D}" type="presOf" srcId="{7D662DF7-1371-4636-A5F0-A2F92FB0A328}" destId="{B558C96A-C85E-4A28-A5A1-01067594B90A}" srcOrd="0" destOrd="0" presId="urn:microsoft.com/office/officeart/2005/8/layout/venn1#2"/>
    <dgm:cxn modelId="{0B749063-63DA-4BD6-A69B-CF33E0B327E3}" type="presOf" srcId="{B0E5691D-6698-497F-8533-E8710BAF25AD}" destId="{F3EBBD6F-5B32-4769-B73C-CD98DD4711F7}" srcOrd="0" destOrd="0" presId="urn:microsoft.com/office/officeart/2005/8/layout/venn1#2"/>
    <dgm:cxn modelId="{5A7913D9-782C-466D-B562-15B2456B50D3}" type="presOf" srcId="{F497E86D-C5E5-4221-A73D-DDA5A95F7410}" destId="{A974DBB9-00C4-40D7-A484-D8AFC1D5418E}" srcOrd="0" destOrd="0" presId="urn:microsoft.com/office/officeart/2005/8/layout/venn1#2"/>
    <dgm:cxn modelId="{F56B0B2F-0B08-453B-A51D-FBB9E43124E3}" srcId="{F497E86D-C5E5-4221-A73D-DDA5A95F7410}" destId="{084996E4-2E22-45BA-8818-3C9CB7646558}" srcOrd="0" destOrd="0" parTransId="{C7F4159D-6C62-41A8-BD49-FD9E355A532D}" sibTransId="{02ADE989-E908-4782-AFC0-7982D1D9FCEE}"/>
    <dgm:cxn modelId="{928D8FF7-E717-405C-B500-86B29B769FBA}" type="presOf" srcId="{084996E4-2E22-45BA-8818-3C9CB7646558}" destId="{5149D21B-1E7F-4CB7-98DD-EFDE72BDD8B4}" srcOrd="1" destOrd="0" presId="urn:microsoft.com/office/officeart/2005/8/layout/venn1#2"/>
    <dgm:cxn modelId="{F7A23E78-6D82-41D6-90AB-604595EEB24D}" type="presParOf" srcId="{A974DBB9-00C4-40D7-A484-D8AFC1D5418E}" destId="{D525F6C0-244A-4919-8531-8A2F1460D9CF}" srcOrd="0" destOrd="0" presId="urn:microsoft.com/office/officeart/2005/8/layout/venn1#2"/>
    <dgm:cxn modelId="{7D684E55-B36B-4EB3-BD7F-74F810DFC571}" type="presParOf" srcId="{A974DBB9-00C4-40D7-A484-D8AFC1D5418E}" destId="{5149D21B-1E7F-4CB7-98DD-EFDE72BDD8B4}" srcOrd="1" destOrd="0" presId="urn:microsoft.com/office/officeart/2005/8/layout/venn1#2"/>
    <dgm:cxn modelId="{33639B10-C66C-4DD6-A041-6E711D00386C}" type="presParOf" srcId="{A974DBB9-00C4-40D7-A484-D8AFC1D5418E}" destId="{F3EBBD6F-5B32-4769-B73C-CD98DD4711F7}" srcOrd="2" destOrd="0" presId="urn:microsoft.com/office/officeart/2005/8/layout/venn1#2"/>
    <dgm:cxn modelId="{817EE822-2209-4F95-9A3B-40297A6091BE}" type="presParOf" srcId="{A974DBB9-00C4-40D7-A484-D8AFC1D5418E}" destId="{17F40EB2-C7BC-49F3-AECA-C3E25896DA82}" srcOrd="3" destOrd="0" presId="urn:microsoft.com/office/officeart/2005/8/layout/venn1#2"/>
    <dgm:cxn modelId="{4C3DBA15-3A3C-46E4-8A85-323EFD7919A3}" type="presParOf" srcId="{A974DBB9-00C4-40D7-A484-D8AFC1D5418E}" destId="{B558C96A-C85E-4A28-A5A1-01067594B90A}" srcOrd="4" destOrd="0" presId="urn:microsoft.com/office/officeart/2005/8/layout/venn1#2"/>
    <dgm:cxn modelId="{2234CC6E-FA3A-44EC-B8FB-6F7176F4D5AF}" type="presParOf" srcId="{A974DBB9-00C4-40D7-A484-D8AFC1D5418E}" destId="{689E49B1-C623-4845-95E4-0D74D65EEA9C}" srcOrd="5" destOrd="0" presId="urn:microsoft.com/office/officeart/2005/8/layout/venn1#2"/>
  </dgm:cxnLst>
  <dgm:bg>
    <a:solidFill>
      <a:schemeClr val="bg1">
        <a:lumMod val="95000"/>
      </a:schemeClr>
    </a:solidFill>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97E86D-C5E5-4221-A73D-DDA5A95F7410}" type="doc">
      <dgm:prSet loTypeId="urn:microsoft.com/office/officeart/2005/8/layout/venn1#3" loCatId="relationship" qsTypeId="urn:microsoft.com/office/officeart/2005/8/quickstyle/3d3" qsCatId="3D" csTypeId="urn:microsoft.com/office/officeart/2005/8/colors/accent1_2" csCatId="accent1" phldr="1"/>
      <dgm:spPr/>
    </dgm:pt>
    <dgm:pt modelId="{084996E4-2E22-45BA-8818-3C9CB7646558}">
      <dgm:prSet phldrT="[Text]" custT="1"/>
      <dgm:spPr>
        <a:solidFill>
          <a:srgbClr val="00B0F0">
            <a:alpha val="50000"/>
          </a:srgbClr>
        </a:solidFill>
      </dgm:spPr>
      <dgm:t>
        <a:bodyPr spcFirstLastPara="0" vert="horz" wrap="square" lIns="0" tIns="0" rIns="0" bIns="0" numCol="1" spcCol="1270" anchor="ctr" anchorCtr="0"/>
        <a:lstStyle/>
        <a:p>
          <a:pPr marL="0" lvl="0" indent="0" algn="ctr" defTabSz="889000">
            <a:lnSpc>
              <a:spcPct val="90000"/>
            </a:lnSpc>
            <a:spcBef>
              <a:spcPct val="0"/>
            </a:spcBef>
            <a:spcAft>
              <a:spcPct val="35000"/>
            </a:spcAft>
            <a:buNone/>
          </a:pPr>
          <a:r>
            <a:rPr lang="en-ZA" sz="1400" b="0" kern="1200" dirty="0">
              <a:effectLst>
                <a:outerShdw blurRad="38100" dist="38100" dir="2700000" algn="tl">
                  <a:srgbClr val="000000">
                    <a:alpha val="43137"/>
                  </a:srgbClr>
                </a:outerShdw>
              </a:effectLst>
              <a:latin typeface="Arial Narrow" panose="020B0606020202030204" pitchFamily="34" charset="0"/>
              <a:ea typeface="+mn-ea"/>
              <a:cs typeface="+mn-cs"/>
            </a:rPr>
            <a:t>Security</a:t>
          </a:r>
        </a:p>
      </dgm:t>
    </dgm:pt>
    <dgm:pt modelId="{C7F4159D-6C62-41A8-BD49-FD9E355A532D}" type="parTrans" cxnId="{F56B0B2F-0B08-453B-A51D-FBB9E43124E3}">
      <dgm:prSet/>
      <dgm:spPr/>
      <dgm:t>
        <a:bodyPr/>
        <a:lstStyle/>
        <a:p>
          <a:endParaRPr lang="en-ZA" sz="1400"/>
        </a:p>
      </dgm:t>
    </dgm:pt>
    <dgm:pt modelId="{02ADE989-E908-4782-AFC0-7982D1D9FCEE}" type="sibTrans" cxnId="{F56B0B2F-0B08-453B-A51D-FBB9E43124E3}">
      <dgm:prSet/>
      <dgm:spPr/>
      <dgm:t>
        <a:bodyPr/>
        <a:lstStyle/>
        <a:p>
          <a:endParaRPr lang="en-ZA" sz="1400"/>
        </a:p>
      </dgm:t>
    </dgm:pt>
    <dgm:pt modelId="{B0E5691D-6698-497F-8533-E8710BAF25AD}">
      <dgm:prSet phldrT="[Text]" custT="1"/>
      <dgm:spPr>
        <a:solidFill>
          <a:srgbClr val="00B0F0">
            <a:alpha val="50000"/>
          </a:srgbClr>
        </a:solidFill>
      </dgm:spPr>
      <dgm:t>
        <a:bodyPr/>
        <a:lstStyle/>
        <a:p>
          <a:r>
            <a:rPr lang="en-ZA" sz="1400" b="0" dirty="0">
              <a:effectLst>
                <a:outerShdw blurRad="38100" dist="38100" dir="2700000" algn="tl">
                  <a:srgbClr val="000000">
                    <a:alpha val="43137"/>
                  </a:srgbClr>
                </a:outerShdw>
              </a:effectLst>
              <a:latin typeface="Arial Narrow" panose="020B0606020202030204" pitchFamily="34" charset="0"/>
            </a:rPr>
            <a:t>Funding: Operational &amp; Capex</a:t>
          </a:r>
        </a:p>
      </dgm:t>
    </dgm:pt>
    <dgm:pt modelId="{DB820870-E758-4C95-8581-8100FCA2259F}" type="parTrans" cxnId="{4459038F-60BF-4221-8ADC-1E1DE10B0FD5}">
      <dgm:prSet/>
      <dgm:spPr/>
      <dgm:t>
        <a:bodyPr/>
        <a:lstStyle/>
        <a:p>
          <a:endParaRPr lang="en-ZA" sz="1400"/>
        </a:p>
      </dgm:t>
    </dgm:pt>
    <dgm:pt modelId="{426FC7ED-BA8C-4961-B17F-48B4472ECC68}" type="sibTrans" cxnId="{4459038F-60BF-4221-8ADC-1E1DE10B0FD5}">
      <dgm:prSet/>
      <dgm:spPr/>
      <dgm:t>
        <a:bodyPr/>
        <a:lstStyle/>
        <a:p>
          <a:endParaRPr lang="en-ZA" sz="1400"/>
        </a:p>
      </dgm:t>
    </dgm:pt>
    <dgm:pt modelId="{7D662DF7-1371-4636-A5F0-A2F92FB0A328}">
      <dgm:prSet phldrT="[Text]" custT="1"/>
      <dgm:spPr>
        <a:solidFill>
          <a:srgbClr val="00B0F0">
            <a:alpha val="50000"/>
          </a:srgbClr>
        </a:solidFill>
      </dgm:spPr>
      <dgm:t>
        <a:bodyPr/>
        <a:lstStyle/>
        <a:p>
          <a:pPr algn="ctr"/>
          <a:r>
            <a:rPr lang="en-ZA" sz="1400" b="0" dirty="0">
              <a:effectLst>
                <a:outerShdw blurRad="38100" dist="38100" dir="2700000" algn="tl">
                  <a:srgbClr val="000000">
                    <a:alpha val="43137"/>
                  </a:srgbClr>
                </a:outerShdw>
              </a:effectLst>
              <a:latin typeface="Arial Narrow" panose="020B0606020202030204" pitchFamily="34" charset="0"/>
            </a:rPr>
            <a:t>Rebuilding &amp; Recovery</a:t>
          </a:r>
        </a:p>
      </dgm:t>
    </dgm:pt>
    <dgm:pt modelId="{0CB54EEC-629C-4685-83FA-DA411D9EC17F}" type="parTrans" cxnId="{289E41B5-B9AB-4AA4-A36E-7C00CECB9A5A}">
      <dgm:prSet/>
      <dgm:spPr/>
      <dgm:t>
        <a:bodyPr/>
        <a:lstStyle/>
        <a:p>
          <a:endParaRPr lang="en-ZA" sz="1400"/>
        </a:p>
      </dgm:t>
    </dgm:pt>
    <dgm:pt modelId="{2FAA12FF-EA27-478C-83F5-D2847128E03D}" type="sibTrans" cxnId="{289E41B5-B9AB-4AA4-A36E-7C00CECB9A5A}">
      <dgm:prSet/>
      <dgm:spPr/>
      <dgm:t>
        <a:bodyPr/>
        <a:lstStyle/>
        <a:p>
          <a:endParaRPr lang="en-ZA" sz="1400"/>
        </a:p>
      </dgm:t>
    </dgm:pt>
    <dgm:pt modelId="{A974DBB9-00C4-40D7-A484-D8AFC1D5418E}" type="pres">
      <dgm:prSet presAssocID="{F497E86D-C5E5-4221-A73D-DDA5A95F7410}" presName="compositeShape" presStyleCnt="0">
        <dgm:presLayoutVars>
          <dgm:chMax val="7"/>
          <dgm:dir/>
          <dgm:resizeHandles val="exact"/>
        </dgm:presLayoutVars>
      </dgm:prSet>
      <dgm:spPr/>
    </dgm:pt>
    <dgm:pt modelId="{D525F6C0-244A-4919-8531-8A2F1460D9CF}" type="pres">
      <dgm:prSet presAssocID="{084996E4-2E22-45BA-8818-3C9CB7646558}" presName="circ1" presStyleLbl="vennNode1" presStyleIdx="0" presStyleCnt="3" custLinFactNeighborX="1040" custLinFactNeighborY="-3950"/>
      <dgm:spPr>
        <a:xfrm>
          <a:off x="1518265" y="49812"/>
          <a:ext cx="2390979" cy="2390979"/>
        </a:xfrm>
        <a:prstGeom prst="ellipse">
          <a:avLst/>
        </a:prstGeom>
      </dgm:spPr>
      <dgm:t>
        <a:bodyPr/>
        <a:lstStyle/>
        <a:p>
          <a:endParaRPr lang="en-US"/>
        </a:p>
      </dgm:t>
    </dgm:pt>
    <dgm:pt modelId="{5149D21B-1E7F-4CB7-98DD-EFDE72BDD8B4}" type="pres">
      <dgm:prSet presAssocID="{084996E4-2E22-45BA-8818-3C9CB7646558}" presName="circ1Tx" presStyleLbl="revTx" presStyleIdx="0" presStyleCnt="0">
        <dgm:presLayoutVars>
          <dgm:chMax val="0"/>
          <dgm:chPref val="0"/>
          <dgm:bulletEnabled val="1"/>
        </dgm:presLayoutVars>
      </dgm:prSet>
      <dgm:spPr/>
      <dgm:t>
        <a:bodyPr/>
        <a:lstStyle/>
        <a:p>
          <a:endParaRPr lang="en-US"/>
        </a:p>
      </dgm:t>
    </dgm:pt>
    <dgm:pt modelId="{F3EBBD6F-5B32-4769-B73C-CD98DD4711F7}" type="pres">
      <dgm:prSet presAssocID="{B0E5691D-6698-497F-8533-E8710BAF25AD}" presName="circ2" presStyleLbl="vennNode1" presStyleIdx="1" presStyleCnt="3" custLinFactNeighborX="-425"/>
      <dgm:spPr/>
      <dgm:t>
        <a:bodyPr/>
        <a:lstStyle/>
        <a:p>
          <a:endParaRPr lang="en-US"/>
        </a:p>
      </dgm:t>
    </dgm:pt>
    <dgm:pt modelId="{17F40EB2-C7BC-49F3-AECA-C3E25896DA82}" type="pres">
      <dgm:prSet presAssocID="{B0E5691D-6698-497F-8533-E8710BAF25AD}" presName="circ2Tx" presStyleLbl="revTx" presStyleIdx="0" presStyleCnt="0">
        <dgm:presLayoutVars>
          <dgm:chMax val="0"/>
          <dgm:chPref val="0"/>
          <dgm:bulletEnabled val="1"/>
        </dgm:presLayoutVars>
      </dgm:prSet>
      <dgm:spPr/>
      <dgm:t>
        <a:bodyPr/>
        <a:lstStyle/>
        <a:p>
          <a:endParaRPr lang="en-US"/>
        </a:p>
      </dgm:t>
    </dgm:pt>
    <dgm:pt modelId="{B558C96A-C85E-4A28-A5A1-01067594B90A}" type="pres">
      <dgm:prSet presAssocID="{7D662DF7-1371-4636-A5F0-A2F92FB0A328}" presName="circ3" presStyleLbl="vennNode1" presStyleIdx="2" presStyleCnt="3"/>
      <dgm:spPr/>
      <dgm:t>
        <a:bodyPr/>
        <a:lstStyle/>
        <a:p>
          <a:endParaRPr lang="en-US"/>
        </a:p>
      </dgm:t>
    </dgm:pt>
    <dgm:pt modelId="{689E49B1-C623-4845-95E4-0D74D65EEA9C}" type="pres">
      <dgm:prSet presAssocID="{7D662DF7-1371-4636-A5F0-A2F92FB0A328}" presName="circ3Tx" presStyleLbl="revTx" presStyleIdx="0" presStyleCnt="0">
        <dgm:presLayoutVars>
          <dgm:chMax val="0"/>
          <dgm:chPref val="0"/>
          <dgm:bulletEnabled val="1"/>
        </dgm:presLayoutVars>
      </dgm:prSet>
      <dgm:spPr/>
      <dgm:t>
        <a:bodyPr/>
        <a:lstStyle/>
        <a:p>
          <a:endParaRPr lang="en-US"/>
        </a:p>
      </dgm:t>
    </dgm:pt>
  </dgm:ptLst>
  <dgm:cxnLst>
    <dgm:cxn modelId="{346A5423-0BD7-4797-9132-86FD306DF530}" type="presOf" srcId="{B0E5691D-6698-497F-8533-E8710BAF25AD}" destId="{17F40EB2-C7BC-49F3-AECA-C3E25896DA82}" srcOrd="1" destOrd="0" presId="urn:microsoft.com/office/officeart/2005/8/layout/venn1#3"/>
    <dgm:cxn modelId="{05A2DA21-207F-4269-BD4C-3A16AF1440A2}" type="presOf" srcId="{084996E4-2E22-45BA-8818-3C9CB7646558}" destId="{D525F6C0-244A-4919-8531-8A2F1460D9CF}" srcOrd="0" destOrd="0" presId="urn:microsoft.com/office/officeart/2005/8/layout/venn1#3"/>
    <dgm:cxn modelId="{289E41B5-B9AB-4AA4-A36E-7C00CECB9A5A}" srcId="{F497E86D-C5E5-4221-A73D-DDA5A95F7410}" destId="{7D662DF7-1371-4636-A5F0-A2F92FB0A328}" srcOrd="2" destOrd="0" parTransId="{0CB54EEC-629C-4685-83FA-DA411D9EC17F}" sibTransId="{2FAA12FF-EA27-478C-83F5-D2847128E03D}"/>
    <dgm:cxn modelId="{83809B31-E4EC-4253-985F-118DC9C0B89B}" type="presOf" srcId="{7D662DF7-1371-4636-A5F0-A2F92FB0A328}" destId="{689E49B1-C623-4845-95E4-0D74D65EEA9C}" srcOrd="1" destOrd="0" presId="urn:microsoft.com/office/officeart/2005/8/layout/venn1#3"/>
    <dgm:cxn modelId="{4459038F-60BF-4221-8ADC-1E1DE10B0FD5}" srcId="{F497E86D-C5E5-4221-A73D-DDA5A95F7410}" destId="{B0E5691D-6698-497F-8533-E8710BAF25AD}" srcOrd="1" destOrd="0" parTransId="{DB820870-E758-4C95-8581-8100FCA2259F}" sibTransId="{426FC7ED-BA8C-4961-B17F-48B4472ECC68}"/>
    <dgm:cxn modelId="{94353166-9461-4628-8F55-E6353B5E145D}" type="presOf" srcId="{7D662DF7-1371-4636-A5F0-A2F92FB0A328}" destId="{B558C96A-C85E-4A28-A5A1-01067594B90A}" srcOrd="0" destOrd="0" presId="urn:microsoft.com/office/officeart/2005/8/layout/venn1#3"/>
    <dgm:cxn modelId="{0B749063-63DA-4BD6-A69B-CF33E0B327E3}" type="presOf" srcId="{B0E5691D-6698-497F-8533-E8710BAF25AD}" destId="{F3EBBD6F-5B32-4769-B73C-CD98DD4711F7}" srcOrd="0" destOrd="0" presId="urn:microsoft.com/office/officeart/2005/8/layout/venn1#3"/>
    <dgm:cxn modelId="{5A7913D9-782C-466D-B562-15B2456B50D3}" type="presOf" srcId="{F497E86D-C5E5-4221-A73D-DDA5A95F7410}" destId="{A974DBB9-00C4-40D7-A484-D8AFC1D5418E}" srcOrd="0" destOrd="0" presId="urn:microsoft.com/office/officeart/2005/8/layout/venn1#3"/>
    <dgm:cxn modelId="{F56B0B2F-0B08-453B-A51D-FBB9E43124E3}" srcId="{F497E86D-C5E5-4221-A73D-DDA5A95F7410}" destId="{084996E4-2E22-45BA-8818-3C9CB7646558}" srcOrd="0" destOrd="0" parTransId="{C7F4159D-6C62-41A8-BD49-FD9E355A532D}" sibTransId="{02ADE989-E908-4782-AFC0-7982D1D9FCEE}"/>
    <dgm:cxn modelId="{928D8FF7-E717-405C-B500-86B29B769FBA}" type="presOf" srcId="{084996E4-2E22-45BA-8818-3C9CB7646558}" destId="{5149D21B-1E7F-4CB7-98DD-EFDE72BDD8B4}" srcOrd="1" destOrd="0" presId="urn:microsoft.com/office/officeart/2005/8/layout/venn1#3"/>
    <dgm:cxn modelId="{F7A23E78-6D82-41D6-90AB-604595EEB24D}" type="presParOf" srcId="{A974DBB9-00C4-40D7-A484-D8AFC1D5418E}" destId="{D525F6C0-244A-4919-8531-8A2F1460D9CF}" srcOrd="0" destOrd="0" presId="urn:microsoft.com/office/officeart/2005/8/layout/venn1#3"/>
    <dgm:cxn modelId="{7D684E55-B36B-4EB3-BD7F-74F810DFC571}" type="presParOf" srcId="{A974DBB9-00C4-40D7-A484-D8AFC1D5418E}" destId="{5149D21B-1E7F-4CB7-98DD-EFDE72BDD8B4}" srcOrd="1" destOrd="0" presId="urn:microsoft.com/office/officeart/2005/8/layout/venn1#3"/>
    <dgm:cxn modelId="{33639B10-C66C-4DD6-A041-6E711D00386C}" type="presParOf" srcId="{A974DBB9-00C4-40D7-A484-D8AFC1D5418E}" destId="{F3EBBD6F-5B32-4769-B73C-CD98DD4711F7}" srcOrd="2" destOrd="0" presId="urn:microsoft.com/office/officeart/2005/8/layout/venn1#3"/>
    <dgm:cxn modelId="{817EE822-2209-4F95-9A3B-40297A6091BE}" type="presParOf" srcId="{A974DBB9-00C4-40D7-A484-D8AFC1D5418E}" destId="{17F40EB2-C7BC-49F3-AECA-C3E25896DA82}" srcOrd="3" destOrd="0" presId="urn:microsoft.com/office/officeart/2005/8/layout/venn1#3"/>
    <dgm:cxn modelId="{4C3DBA15-3A3C-46E4-8A85-323EFD7919A3}" type="presParOf" srcId="{A974DBB9-00C4-40D7-A484-D8AFC1D5418E}" destId="{B558C96A-C85E-4A28-A5A1-01067594B90A}" srcOrd="4" destOrd="0" presId="urn:microsoft.com/office/officeart/2005/8/layout/venn1#3"/>
    <dgm:cxn modelId="{2234CC6E-FA3A-44EC-B8FB-6F7176F4D5AF}" type="presParOf" srcId="{A974DBB9-00C4-40D7-A484-D8AFC1D5418E}" destId="{689E49B1-C623-4845-95E4-0D74D65EEA9C}" srcOrd="5" destOrd="0" presId="urn:microsoft.com/office/officeart/2005/8/layout/venn1#3"/>
  </dgm:cxnLst>
  <dgm:bg>
    <a:solidFill>
      <a:schemeClr val="bg1">
        <a:lumMod val="95000"/>
      </a:schemeClr>
    </a:solid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97E86D-C5E5-4221-A73D-DDA5A95F7410}" type="doc">
      <dgm:prSet loTypeId="urn:microsoft.com/office/officeart/2005/8/layout/venn1#4" loCatId="relationship" qsTypeId="urn:microsoft.com/office/officeart/2005/8/quickstyle/3d3" qsCatId="3D" csTypeId="urn:microsoft.com/office/officeart/2005/8/colors/accent1_2" csCatId="accent1" phldr="1"/>
      <dgm:spPr/>
    </dgm:pt>
    <dgm:pt modelId="{084996E4-2E22-45BA-8818-3C9CB7646558}">
      <dgm:prSet phldrT="[Text]" custT="1"/>
      <dgm:spPr>
        <a:solidFill>
          <a:srgbClr val="00B0F0">
            <a:alpha val="50000"/>
          </a:srgbClr>
        </a:solidFill>
      </dgm:spPr>
      <dgm:t>
        <a:bodyPr spcFirstLastPara="0" vert="horz" wrap="square" lIns="0" tIns="0" rIns="0" bIns="0" numCol="1" spcCol="1270" anchor="ctr" anchorCtr="0"/>
        <a:lstStyle/>
        <a:p>
          <a:pPr marL="0" lvl="0" indent="0" algn="ctr" defTabSz="889000">
            <a:lnSpc>
              <a:spcPct val="90000"/>
            </a:lnSpc>
            <a:spcBef>
              <a:spcPct val="0"/>
            </a:spcBef>
            <a:spcAft>
              <a:spcPct val="35000"/>
            </a:spcAft>
            <a:buNone/>
          </a:pPr>
          <a:r>
            <a:rPr lang="en-ZA" sz="1400" b="0" kern="1200" dirty="0">
              <a:latin typeface="Arial Narrow" panose="020B0606020202030204" pitchFamily="34" charset="0"/>
              <a:ea typeface="+mn-ea"/>
              <a:cs typeface="+mn-cs"/>
            </a:rPr>
            <a:t>Security</a:t>
          </a:r>
        </a:p>
      </dgm:t>
    </dgm:pt>
    <dgm:pt modelId="{C7F4159D-6C62-41A8-BD49-FD9E355A532D}" type="parTrans" cxnId="{F56B0B2F-0B08-453B-A51D-FBB9E43124E3}">
      <dgm:prSet/>
      <dgm:spPr/>
      <dgm:t>
        <a:bodyPr/>
        <a:lstStyle/>
        <a:p>
          <a:endParaRPr lang="en-ZA" sz="1400"/>
        </a:p>
      </dgm:t>
    </dgm:pt>
    <dgm:pt modelId="{02ADE989-E908-4782-AFC0-7982D1D9FCEE}" type="sibTrans" cxnId="{F56B0B2F-0B08-453B-A51D-FBB9E43124E3}">
      <dgm:prSet/>
      <dgm:spPr/>
      <dgm:t>
        <a:bodyPr/>
        <a:lstStyle/>
        <a:p>
          <a:endParaRPr lang="en-ZA" sz="1400"/>
        </a:p>
      </dgm:t>
    </dgm:pt>
    <dgm:pt modelId="{B0E5691D-6698-497F-8533-E8710BAF25AD}">
      <dgm:prSet phldrT="[Text]" custT="1"/>
      <dgm:spPr>
        <a:solidFill>
          <a:srgbClr val="00B0F0">
            <a:alpha val="50000"/>
          </a:srgbClr>
        </a:solidFill>
      </dgm:spPr>
      <dgm:t>
        <a:bodyPr/>
        <a:lstStyle/>
        <a:p>
          <a:r>
            <a:rPr lang="en-ZA" sz="1400" b="0" dirty="0">
              <a:latin typeface="Arial Narrow" panose="020B0606020202030204" pitchFamily="34" charset="0"/>
            </a:rPr>
            <a:t>Funding: Operational &amp; Capex</a:t>
          </a:r>
        </a:p>
      </dgm:t>
    </dgm:pt>
    <dgm:pt modelId="{DB820870-E758-4C95-8581-8100FCA2259F}" type="parTrans" cxnId="{4459038F-60BF-4221-8ADC-1E1DE10B0FD5}">
      <dgm:prSet/>
      <dgm:spPr/>
      <dgm:t>
        <a:bodyPr/>
        <a:lstStyle/>
        <a:p>
          <a:endParaRPr lang="en-ZA" sz="1400"/>
        </a:p>
      </dgm:t>
    </dgm:pt>
    <dgm:pt modelId="{426FC7ED-BA8C-4961-B17F-48B4472ECC68}" type="sibTrans" cxnId="{4459038F-60BF-4221-8ADC-1E1DE10B0FD5}">
      <dgm:prSet/>
      <dgm:spPr/>
      <dgm:t>
        <a:bodyPr/>
        <a:lstStyle/>
        <a:p>
          <a:endParaRPr lang="en-ZA" sz="1400"/>
        </a:p>
      </dgm:t>
    </dgm:pt>
    <dgm:pt modelId="{7D662DF7-1371-4636-A5F0-A2F92FB0A328}">
      <dgm:prSet phldrT="[Text]" custT="1"/>
      <dgm:spPr>
        <a:solidFill>
          <a:schemeClr val="tx1">
            <a:alpha val="50000"/>
          </a:schemeClr>
        </a:solidFill>
      </dgm:spPr>
      <dgm:t>
        <a:bodyPr/>
        <a:lstStyle/>
        <a:p>
          <a:pPr algn="ctr"/>
          <a:r>
            <a:rPr lang="en-ZA" sz="1400" b="0" dirty="0">
              <a:effectLst>
                <a:outerShdw blurRad="38100" dist="38100" dir="2700000" algn="tl">
                  <a:srgbClr val="000000">
                    <a:alpha val="43137"/>
                  </a:srgbClr>
                </a:outerShdw>
              </a:effectLst>
              <a:latin typeface="Arial Narrow" panose="020B0606020202030204" pitchFamily="34" charset="0"/>
            </a:rPr>
            <a:t>Rebuilding &amp; Recovery</a:t>
          </a:r>
        </a:p>
      </dgm:t>
    </dgm:pt>
    <dgm:pt modelId="{0CB54EEC-629C-4685-83FA-DA411D9EC17F}" type="parTrans" cxnId="{289E41B5-B9AB-4AA4-A36E-7C00CECB9A5A}">
      <dgm:prSet/>
      <dgm:spPr/>
      <dgm:t>
        <a:bodyPr/>
        <a:lstStyle/>
        <a:p>
          <a:endParaRPr lang="en-ZA" sz="1400"/>
        </a:p>
      </dgm:t>
    </dgm:pt>
    <dgm:pt modelId="{2FAA12FF-EA27-478C-83F5-D2847128E03D}" type="sibTrans" cxnId="{289E41B5-B9AB-4AA4-A36E-7C00CECB9A5A}">
      <dgm:prSet/>
      <dgm:spPr/>
      <dgm:t>
        <a:bodyPr/>
        <a:lstStyle/>
        <a:p>
          <a:endParaRPr lang="en-ZA" sz="1400"/>
        </a:p>
      </dgm:t>
    </dgm:pt>
    <dgm:pt modelId="{A974DBB9-00C4-40D7-A484-D8AFC1D5418E}" type="pres">
      <dgm:prSet presAssocID="{F497E86D-C5E5-4221-A73D-DDA5A95F7410}" presName="compositeShape" presStyleCnt="0">
        <dgm:presLayoutVars>
          <dgm:chMax val="7"/>
          <dgm:dir/>
          <dgm:resizeHandles val="exact"/>
        </dgm:presLayoutVars>
      </dgm:prSet>
      <dgm:spPr/>
    </dgm:pt>
    <dgm:pt modelId="{D525F6C0-244A-4919-8531-8A2F1460D9CF}" type="pres">
      <dgm:prSet presAssocID="{084996E4-2E22-45BA-8818-3C9CB7646558}" presName="circ1" presStyleLbl="vennNode1" presStyleIdx="0" presStyleCnt="3"/>
      <dgm:spPr>
        <a:xfrm>
          <a:off x="1518265" y="49812"/>
          <a:ext cx="2390979" cy="2390979"/>
        </a:xfrm>
        <a:prstGeom prst="ellipse">
          <a:avLst/>
        </a:prstGeom>
      </dgm:spPr>
      <dgm:t>
        <a:bodyPr/>
        <a:lstStyle/>
        <a:p>
          <a:endParaRPr lang="en-US"/>
        </a:p>
      </dgm:t>
    </dgm:pt>
    <dgm:pt modelId="{5149D21B-1E7F-4CB7-98DD-EFDE72BDD8B4}" type="pres">
      <dgm:prSet presAssocID="{084996E4-2E22-45BA-8818-3C9CB7646558}" presName="circ1Tx" presStyleLbl="revTx" presStyleIdx="0" presStyleCnt="0">
        <dgm:presLayoutVars>
          <dgm:chMax val="0"/>
          <dgm:chPref val="0"/>
          <dgm:bulletEnabled val="1"/>
        </dgm:presLayoutVars>
      </dgm:prSet>
      <dgm:spPr/>
      <dgm:t>
        <a:bodyPr/>
        <a:lstStyle/>
        <a:p>
          <a:endParaRPr lang="en-US"/>
        </a:p>
      </dgm:t>
    </dgm:pt>
    <dgm:pt modelId="{F3EBBD6F-5B32-4769-B73C-CD98DD4711F7}" type="pres">
      <dgm:prSet presAssocID="{B0E5691D-6698-497F-8533-E8710BAF25AD}" presName="circ2" presStyleLbl="vennNode1" presStyleIdx="1" presStyleCnt="3" custLinFactNeighborX="-425"/>
      <dgm:spPr/>
      <dgm:t>
        <a:bodyPr/>
        <a:lstStyle/>
        <a:p>
          <a:endParaRPr lang="en-US"/>
        </a:p>
      </dgm:t>
    </dgm:pt>
    <dgm:pt modelId="{17F40EB2-C7BC-49F3-AECA-C3E25896DA82}" type="pres">
      <dgm:prSet presAssocID="{B0E5691D-6698-497F-8533-E8710BAF25AD}" presName="circ2Tx" presStyleLbl="revTx" presStyleIdx="0" presStyleCnt="0">
        <dgm:presLayoutVars>
          <dgm:chMax val="0"/>
          <dgm:chPref val="0"/>
          <dgm:bulletEnabled val="1"/>
        </dgm:presLayoutVars>
      </dgm:prSet>
      <dgm:spPr/>
      <dgm:t>
        <a:bodyPr/>
        <a:lstStyle/>
        <a:p>
          <a:endParaRPr lang="en-US"/>
        </a:p>
      </dgm:t>
    </dgm:pt>
    <dgm:pt modelId="{B558C96A-C85E-4A28-A5A1-01067594B90A}" type="pres">
      <dgm:prSet presAssocID="{7D662DF7-1371-4636-A5F0-A2F92FB0A328}" presName="circ3" presStyleLbl="vennNode1" presStyleIdx="2" presStyleCnt="3"/>
      <dgm:spPr/>
      <dgm:t>
        <a:bodyPr/>
        <a:lstStyle/>
        <a:p>
          <a:endParaRPr lang="en-US"/>
        </a:p>
      </dgm:t>
    </dgm:pt>
    <dgm:pt modelId="{689E49B1-C623-4845-95E4-0D74D65EEA9C}" type="pres">
      <dgm:prSet presAssocID="{7D662DF7-1371-4636-A5F0-A2F92FB0A328}" presName="circ3Tx" presStyleLbl="revTx" presStyleIdx="0" presStyleCnt="0">
        <dgm:presLayoutVars>
          <dgm:chMax val="0"/>
          <dgm:chPref val="0"/>
          <dgm:bulletEnabled val="1"/>
        </dgm:presLayoutVars>
      </dgm:prSet>
      <dgm:spPr/>
      <dgm:t>
        <a:bodyPr/>
        <a:lstStyle/>
        <a:p>
          <a:endParaRPr lang="en-US"/>
        </a:p>
      </dgm:t>
    </dgm:pt>
  </dgm:ptLst>
  <dgm:cxnLst>
    <dgm:cxn modelId="{346A5423-0BD7-4797-9132-86FD306DF530}" type="presOf" srcId="{B0E5691D-6698-497F-8533-E8710BAF25AD}" destId="{17F40EB2-C7BC-49F3-AECA-C3E25896DA82}" srcOrd="1" destOrd="0" presId="urn:microsoft.com/office/officeart/2005/8/layout/venn1#4"/>
    <dgm:cxn modelId="{05A2DA21-207F-4269-BD4C-3A16AF1440A2}" type="presOf" srcId="{084996E4-2E22-45BA-8818-3C9CB7646558}" destId="{D525F6C0-244A-4919-8531-8A2F1460D9CF}" srcOrd="0" destOrd="0" presId="urn:microsoft.com/office/officeart/2005/8/layout/venn1#4"/>
    <dgm:cxn modelId="{289E41B5-B9AB-4AA4-A36E-7C00CECB9A5A}" srcId="{F497E86D-C5E5-4221-A73D-DDA5A95F7410}" destId="{7D662DF7-1371-4636-A5F0-A2F92FB0A328}" srcOrd="2" destOrd="0" parTransId="{0CB54EEC-629C-4685-83FA-DA411D9EC17F}" sibTransId="{2FAA12FF-EA27-478C-83F5-D2847128E03D}"/>
    <dgm:cxn modelId="{83809B31-E4EC-4253-985F-118DC9C0B89B}" type="presOf" srcId="{7D662DF7-1371-4636-A5F0-A2F92FB0A328}" destId="{689E49B1-C623-4845-95E4-0D74D65EEA9C}" srcOrd="1" destOrd="0" presId="urn:microsoft.com/office/officeart/2005/8/layout/venn1#4"/>
    <dgm:cxn modelId="{4459038F-60BF-4221-8ADC-1E1DE10B0FD5}" srcId="{F497E86D-C5E5-4221-A73D-DDA5A95F7410}" destId="{B0E5691D-6698-497F-8533-E8710BAF25AD}" srcOrd="1" destOrd="0" parTransId="{DB820870-E758-4C95-8581-8100FCA2259F}" sibTransId="{426FC7ED-BA8C-4961-B17F-48B4472ECC68}"/>
    <dgm:cxn modelId="{94353166-9461-4628-8F55-E6353B5E145D}" type="presOf" srcId="{7D662DF7-1371-4636-A5F0-A2F92FB0A328}" destId="{B558C96A-C85E-4A28-A5A1-01067594B90A}" srcOrd="0" destOrd="0" presId="urn:microsoft.com/office/officeart/2005/8/layout/venn1#4"/>
    <dgm:cxn modelId="{0B749063-63DA-4BD6-A69B-CF33E0B327E3}" type="presOf" srcId="{B0E5691D-6698-497F-8533-E8710BAF25AD}" destId="{F3EBBD6F-5B32-4769-B73C-CD98DD4711F7}" srcOrd="0" destOrd="0" presId="urn:microsoft.com/office/officeart/2005/8/layout/venn1#4"/>
    <dgm:cxn modelId="{5A7913D9-782C-466D-B562-15B2456B50D3}" type="presOf" srcId="{F497E86D-C5E5-4221-A73D-DDA5A95F7410}" destId="{A974DBB9-00C4-40D7-A484-D8AFC1D5418E}" srcOrd="0" destOrd="0" presId="urn:microsoft.com/office/officeart/2005/8/layout/venn1#4"/>
    <dgm:cxn modelId="{F56B0B2F-0B08-453B-A51D-FBB9E43124E3}" srcId="{F497E86D-C5E5-4221-A73D-DDA5A95F7410}" destId="{084996E4-2E22-45BA-8818-3C9CB7646558}" srcOrd="0" destOrd="0" parTransId="{C7F4159D-6C62-41A8-BD49-FD9E355A532D}" sibTransId="{02ADE989-E908-4782-AFC0-7982D1D9FCEE}"/>
    <dgm:cxn modelId="{928D8FF7-E717-405C-B500-86B29B769FBA}" type="presOf" srcId="{084996E4-2E22-45BA-8818-3C9CB7646558}" destId="{5149D21B-1E7F-4CB7-98DD-EFDE72BDD8B4}" srcOrd="1" destOrd="0" presId="urn:microsoft.com/office/officeart/2005/8/layout/venn1#4"/>
    <dgm:cxn modelId="{F7A23E78-6D82-41D6-90AB-604595EEB24D}" type="presParOf" srcId="{A974DBB9-00C4-40D7-A484-D8AFC1D5418E}" destId="{D525F6C0-244A-4919-8531-8A2F1460D9CF}" srcOrd="0" destOrd="0" presId="urn:microsoft.com/office/officeart/2005/8/layout/venn1#4"/>
    <dgm:cxn modelId="{7D684E55-B36B-4EB3-BD7F-74F810DFC571}" type="presParOf" srcId="{A974DBB9-00C4-40D7-A484-D8AFC1D5418E}" destId="{5149D21B-1E7F-4CB7-98DD-EFDE72BDD8B4}" srcOrd="1" destOrd="0" presId="urn:microsoft.com/office/officeart/2005/8/layout/venn1#4"/>
    <dgm:cxn modelId="{33639B10-C66C-4DD6-A041-6E711D00386C}" type="presParOf" srcId="{A974DBB9-00C4-40D7-A484-D8AFC1D5418E}" destId="{F3EBBD6F-5B32-4769-B73C-CD98DD4711F7}" srcOrd="2" destOrd="0" presId="urn:microsoft.com/office/officeart/2005/8/layout/venn1#4"/>
    <dgm:cxn modelId="{817EE822-2209-4F95-9A3B-40297A6091BE}" type="presParOf" srcId="{A974DBB9-00C4-40D7-A484-D8AFC1D5418E}" destId="{17F40EB2-C7BC-49F3-AECA-C3E25896DA82}" srcOrd="3" destOrd="0" presId="urn:microsoft.com/office/officeart/2005/8/layout/venn1#4"/>
    <dgm:cxn modelId="{4C3DBA15-3A3C-46E4-8A85-323EFD7919A3}" type="presParOf" srcId="{A974DBB9-00C4-40D7-A484-D8AFC1D5418E}" destId="{B558C96A-C85E-4A28-A5A1-01067594B90A}" srcOrd="4" destOrd="0" presId="urn:microsoft.com/office/officeart/2005/8/layout/venn1#4"/>
    <dgm:cxn modelId="{2234CC6E-FA3A-44EC-B8FB-6F7176F4D5AF}" type="presParOf" srcId="{A974DBB9-00C4-40D7-A484-D8AFC1D5418E}" destId="{689E49B1-C623-4845-95E4-0D74D65EEA9C}" srcOrd="5" destOrd="0" presId="urn:microsoft.com/office/officeart/2005/8/layout/venn1#4"/>
  </dgm:cxnLst>
  <dgm:bg>
    <a:solidFill>
      <a:schemeClr val="bg1">
        <a:lumMod val="95000"/>
      </a:schemeClr>
    </a:solidFill>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97E86D-C5E5-4221-A73D-DDA5A95F7410}" type="doc">
      <dgm:prSet loTypeId="urn:microsoft.com/office/officeart/2005/8/layout/venn1#5" loCatId="relationship" qsTypeId="urn:microsoft.com/office/officeart/2005/8/quickstyle/3d3" qsCatId="3D" csTypeId="urn:microsoft.com/office/officeart/2005/8/colors/accent1_2" csCatId="accent1" phldr="1"/>
      <dgm:spPr/>
    </dgm:pt>
    <dgm:pt modelId="{084996E4-2E22-45BA-8818-3C9CB7646558}">
      <dgm:prSet phldrT="[Text]" custT="1"/>
      <dgm:spPr>
        <a:solidFill>
          <a:schemeClr val="tx1">
            <a:alpha val="50000"/>
          </a:schemeClr>
        </a:solidFill>
      </dgm:spPr>
      <dgm:t>
        <a:bodyPr spcFirstLastPara="0" vert="horz" wrap="square" lIns="0" tIns="0" rIns="0" bIns="0" numCol="1" spcCol="1270" anchor="ctr" anchorCtr="0"/>
        <a:lstStyle/>
        <a:p>
          <a:pPr marL="0" lvl="0" indent="0" algn="ctr" defTabSz="889000">
            <a:lnSpc>
              <a:spcPct val="90000"/>
            </a:lnSpc>
            <a:spcBef>
              <a:spcPct val="0"/>
            </a:spcBef>
            <a:spcAft>
              <a:spcPct val="35000"/>
            </a:spcAft>
            <a:buNone/>
          </a:pPr>
          <a:r>
            <a:rPr lang="en-ZA" sz="1400" b="0" kern="1200" dirty="0">
              <a:effectLst>
                <a:outerShdw blurRad="38100" dist="38100" dir="2700000" algn="tl">
                  <a:srgbClr val="000000">
                    <a:alpha val="43137"/>
                  </a:srgbClr>
                </a:outerShdw>
              </a:effectLst>
              <a:latin typeface="Arial Narrow" panose="020B0606020202030204" pitchFamily="34" charset="0"/>
              <a:ea typeface="+mn-ea"/>
              <a:cs typeface="+mn-cs"/>
            </a:rPr>
            <a:t>Security</a:t>
          </a:r>
        </a:p>
      </dgm:t>
    </dgm:pt>
    <dgm:pt modelId="{C7F4159D-6C62-41A8-BD49-FD9E355A532D}" type="parTrans" cxnId="{F56B0B2F-0B08-453B-A51D-FBB9E43124E3}">
      <dgm:prSet/>
      <dgm:spPr/>
      <dgm:t>
        <a:bodyPr/>
        <a:lstStyle/>
        <a:p>
          <a:endParaRPr lang="en-ZA" sz="1400"/>
        </a:p>
      </dgm:t>
    </dgm:pt>
    <dgm:pt modelId="{02ADE989-E908-4782-AFC0-7982D1D9FCEE}" type="sibTrans" cxnId="{F56B0B2F-0B08-453B-A51D-FBB9E43124E3}">
      <dgm:prSet/>
      <dgm:spPr/>
      <dgm:t>
        <a:bodyPr/>
        <a:lstStyle/>
        <a:p>
          <a:endParaRPr lang="en-ZA" sz="1400"/>
        </a:p>
      </dgm:t>
    </dgm:pt>
    <dgm:pt modelId="{B0E5691D-6698-497F-8533-E8710BAF25AD}">
      <dgm:prSet phldrT="[Text]" custT="1"/>
      <dgm:spPr>
        <a:solidFill>
          <a:srgbClr val="00B0F0">
            <a:alpha val="50000"/>
          </a:srgbClr>
        </a:solidFill>
      </dgm:spPr>
      <dgm:t>
        <a:bodyPr/>
        <a:lstStyle/>
        <a:p>
          <a:r>
            <a:rPr lang="en-ZA" sz="1400" b="0" dirty="0">
              <a:latin typeface="Arial Narrow" panose="020B0606020202030204" pitchFamily="34" charset="0"/>
            </a:rPr>
            <a:t>Funding: Operational &amp; Capex</a:t>
          </a:r>
        </a:p>
      </dgm:t>
    </dgm:pt>
    <dgm:pt modelId="{DB820870-E758-4C95-8581-8100FCA2259F}" type="parTrans" cxnId="{4459038F-60BF-4221-8ADC-1E1DE10B0FD5}">
      <dgm:prSet/>
      <dgm:spPr/>
      <dgm:t>
        <a:bodyPr/>
        <a:lstStyle/>
        <a:p>
          <a:endParaRPr lang="en-ZA" sz="1400"/>
        </a:p>
      </dgm:t>
    </dgm:pt>
    <dgm:pt modelId="{426FC7ED-BA8C-4961-B17F-48B4472ECC68}" type="sibTrans" cxnId="{4459038F-60BF-4221-8ADC-1E1DE10B0FD5}">
      <dgm:prSet/>
      <dgm:spPr/>
      <dgm:t>
        <a:bodyPr/>
        <a:lstStyle/>
        <a:p>
          <a:endParaRPr lang="en-ZA" sz="1400"/>
        </a:p>
      </dgm:t>
    </dgm:pt>
    <dgm:pt modelId="{7D662DF7-1371-4636-A5F0-A2F92FB0A328}">
      <dgm:prSet phldrT="[Text]" custT="1"/>
      <dgm:spPr>
        <a:solidFill>
          <a:srgbClr val="00B0F0">
            <a:alpha val="50000"/>
          </a:srgbClr>
        </a:solidFill>
      </dgm:spPr>
      <dgm:t>
        <a:bodyPr/>
        <a:lstStyle/>
        <a:p>
          <a:pPr algn="ctr"/>
          <a:r>
            <a:rPr lang="en-ZA" sz="1400" b="0" dirty="0">
              <a:latin typeface="Arial Narrow" panose="020B0606020202030204" pitchFamily="34" charset="0"/>
            </a:rPr>
            <a:t>Rebuilding &amp; Recovery</a:t>
          </a:r>
        </a:p>
      </dgm:t>
    </dgm:pt>
    <dgm:pt modelId="{0CB54EEC-629C-4685-83FA-DA411D9EC17F}" type="parTrans" cxnId="{289E41B5-B9AB-4AA4-A36E-7C00CECB9A5A}">
      <dgm:prSet/>
      <dgm:spPr/>
      <dgm:t>
        <a:bodyPr/>
        <a:lstStyle/>
        <a:p>
          <a:endParaRPr lang="en-ZA" sz="1400"/>
        </a:p>
      </dgm:t>
    </dgm:pt>
    <dgm:pt modelId="{2FAA12FF-EA27-478C-83F5-D2847128E03D}" type="sibTrans" cxnId="{289E41B5-B9AB-4AA4-A36E-7C00CECB9A5A}">
      <dgm:prSet/>
      <dgm:spPr/>
      <dgm:t>
        <a:bodyPr/>
        <a:lstStyle/>
        <a:p>
          <a:endParaRPr lang="en-ZA" sz="1400"/>
        </a:p>
      </dgm:t>
    </dgm:pt>
    <dgm:pt modelId="{A974DBB9-00C4-40D7-A484-D8AFC1D5418E}" type="pres">
      <dgm:prSet presAssocID="{F497E86D-C5E5-4221-A73D-DDA5A95F7410}" presName="compositeShape" presStyleCnt="0">
        <dgm:presLayoutVars>
          <dgm:chMax val="7"/>
          <dgm:dir/>
          <dgm:resizeHandles val="exact"/>
        </dgm:presLayoutVars>
      </dgm:prSet>
      <dgm:spPr/>
    </dgm:pt>
    <dgm:pt modelId="{D525F6C0-244A-4919-8531-8A2F1460D9CF}" type="pres">
      <dgm:prSet presAssocID="{084996E4-2E22-45BA-8818-3C9CB7646558}" presName="circ1" presStyleLbl="vennNode1" presStyleIdx="0" presStyleCnt="3"/>
      <dgm:spPr>
        <a:xfrm>
          <a:off x="1518265" y="49812"/>
          <a:ext cx="2390979" cy="2390979"/>
        </a:xfrm>
        <a:prstGeom prst="ellipse">
          <a:avLst/>
        </a:prstGeom>
      </dgm:spPr>
      <dgm:t>
        <a:bodyPr/>
        <a:lstStyle/>
        <a:p>
          <a:endParaRPr lang="en-US"/>
        </a:p>
      </dgm:t>
    </dgm:pt>
    <dgm:pt modelId="{5149D21B-1E7F-4CB7-98DD-EFDE72BDD8B4}" type="pres">
      <dgm:prSet presAssocID="{084996E4-2E22-45BA-8818-3C9CB7646558}" presName="circ1Tx" presStyleLbl="revTx" presStyleIdx="0" presStyleCnt="0">
        <dgm:presLayoutVars>
          <dgm:chMax val="0"/>
          <dgm:chPref val="0"/>
          <dgm:bulletEnabled val="1"/>
        </dgm:presLayoutVars>
      </dgm:prSet>
      <dgm:spPr/>
      <dgm:t>
        <a:bodyPr/>
        <a:lstStyle/>
        <a:p>
          <a:endParaRPr lang="en-US"/>
        </a:p>
      </dgm:t>
    </dgm:pt>
    <dgm:pt modelId="{F3EBBD6F-5B32-4769-B73C-CD98DD4711F7}" type="pres">
      <dgm:prSet presAssocID="{B0E5691D-6698-497F-8533-E8710BAF25AD}" presName="circ2" presStyleLbl="vennNode1" presStyleIdx="1" presStyleCnt="3" custLinFactNeighborX="-425"/>
      <dgm:spPr/>
      <dgm:t>
        <a:bodyPr/>
        <a:lstStyle/>
        <a:p>
          <a:endParaRPr lang="en-US"/>
        </a:p>
      </dgm:t>
    </dgm:pt>
    <dgm:pt modelId="{17F40EB2-C7BC-49F3-AECA-C3E25896DA82}" type="pres">
      <dgm:prSet presAssocID="{B0E5691D-6698-497F-8533-E8710BAF25AD}" presName="circ2Tx" presStyleLbl="revTx" presStyleIdx="0" presStyleCnt="0">
        <dgm:presLayoutVars>
          <dgm:chMax val="0"/>
          <dgm:chPref val="0"/>
          <dgm:bulletEnabled val="1"/>
        </dgm:presLayoutVars>
      </dgm:prSet>
      <dgm:spPr/>
      <dgm:t>
        <a:bodyPr/>
        <a:lstStyle/>
        <a:p>
          <a:endParaRPr lang="en-US"/>
        </a:p>
      </dgm:t>
    </dgm:pt>
    <dgm:pt modelId="{B558C96A-C85E-4A28-A5A1-01067594B90A}" type="pres">
      <dgm:prSet presAssocID="{7D662DF7-1371-4636-A5F0-A2F92FB0A328}" presName="circ3" presStyleLbl="vennNode1" presStyleIdx="2" presStyleCnt="3"/>
      <dgm:spPr/>
      <dgm:t>
        <a:bodyPr/>
        <a:lstStyle/>
        <a:p>
          <a:endParaRPr lang="en-US"/>
        </a:p>
      </dgm:t>
    </dgm:pt>
    <dgm:pt modelId="{689E49B1-C623-4845-95E4-0D74D65EEA9C}" type="pres">
      <dgm:prSet presAssocID="{7D662DF7-1371-4636-A5F0-A2F92FB0A328}" presName="circ3Tx" presStyleLbl="revTx" presStyleIdx="0" presStyleCnt="0">
        <dgm:presLayoutVars>
          <dgm:chMax val="0"/>
          <dgm:chPref val="0"/>
          <dgm:bulletEnabled val="1"/>
        </dgm:presLayoutVars>
      </dgm:prSet>
      <dgm:spPr/>
      <dgm:t>
        <a:bodyPr/>
        <a:lstStyle/>
        <a:p>
          <a:endParaRPr lang="en-US"/>
        </a:p>
      </dgm:t>
    </dgm:pt>
  </dgm:ptLst>
  <dgm:cxnLst>
    <dgm:cxn modelId="{346A5423-0BD7-4797-9132-86FD306DF530}" type="presOf" srcId="{B0E5691D-6698-497F-8533-E8710BAF25AD}" destId="{17F40EB2-C7BC-49F3-AECA-C3E25896DA82}" srcOrd="1" destOrd="0" presId="urn:microsoft.com/office/officeart/2005/8/layout/venn1#5"/>
    <dgm:cxn modelId="{05A2DA21-207F-4269-BD4C-3A16AF1440A2}" type="presOf" srcId="{084996E4-2E22-45BA-8818-3C9CB7646558}" destId="{D525F6C0-244A-4919-8531-8A2F1460D9CF}" srcOrd="0" destOrd="0" presId="urn:microsoft.com/office/officeart/2005/8/layout/venn1#5"/>
    <dgm:cxn modelId="{289E41B5-B9AB-4AA4-A36E-7C00CECB9A5A}" srcId="{F497E86D-C5E5-4221-A73D-DDA5A95F7410}" destId="{7D662DF7-1371-4636-A5F0-A2F92FB0A328}" srcOrd="2" destOrd="0" parTransId="{0CB54EEC-629C-4685-83FA-DA411D9EC17F}" sibTransId="{2FAA12FF-EA27-478C-83F5-D2847128E03D}"/>
    <dgm:cxn modelId="{83809B31-E4EC-4253-985F-118DC9C0B89B}" type="presOf" srcId="{7D662DF7-1371-4636-A5F0-A2F92FB0A328}" destId="{689E49B1-C623-4845-95E4-0D74D65EEA9C}" srcOrd="1" destOrd="0" presId="urn:microsoft.com/office/officeart/2005/8/layout/venn1#5"/>
    <dgm:cxn modelId="{4459038F-60BF-4221-8ADC-1E1DE10B0FD5}" srcId="{F497E86D-C5E5-4221-A73D-DDA5A95F7410}" destId="{B0E5691D-6698-497F-8533-E8710BAF25AD}" srcOrd="1" destOrd="0" parTransId="{DB820870-E758-4C95-8581-8100FCA2259F}" sibTransId="{426FC7ED-BA8C-4961-B17F-48B4472ECC68}"/>
    <dgm:cxn modelId="{94353166-9461-4628-8F55-E6353B5E145D}" type="presOf" srcId="{7D662DF7-1371-4636-A5F0-A2F92FB0A328}" destId="{B558C96A-C85E-4A28-A5A1-01067594B90A}" srcOrd="0" destOrd="0" presId="urn:microsoft.com/office/officeart/2005/8/layout/venn1#5"/>
    <dgm:cxn modelId="{0B749063-63DA-4BD6-A69B-CF33E0B327E3}" type="presOf" srcId="{B0E5691D-6698-497F-8533-E8710BAF25AD}" destId="{F3EBBD6F-5B32-4769-B73C-CD98DD4711F7}" srcOrd="0" destOrd="0" presId="urn:microsoft.com/office/officeart/2005/8/layout/venn1#5"/>
    <dgm:cxn modelId="{5A7913D9-782C-466D-B562-15B2456B50D3}" type="presOf" srcId="{F497E86D-C5E5-4221-A73D-DDA5A95F7410}" destId="{A974DBB9-00C4-40D7-A484-D8AFC1D5418E}" srcOrd="0" destOrd="0" presId="urn:microsoft.com/office/officeart/2005/8/layout/venn1#5"/>
    <dgm:cxn modelId="{F56B0B2F-0B08-453B-A51D-FBB9E43124E3}" srcId="{F497E86D-C5E5-4221-A73D-DDA5A95F7410}" destId="{084996E4-2E22-45BA-8818-3C9CB7646558}" srcOrd="0" destOrd="0" parTransId="{C7F4159D-6C62-41A8-BD49-FD9E355A532D}" sibTransId="{02ADE989-E908-4782-AFC0-7982D1D9FCEE}"/>
    <dgm:cxn modelId="{928D8FF7-E717-405C-B500-86B29B769FBA}" type="presOf" srcId="{084996E4-2E22-45BA-8818-3C9CB7646558}" destId="{5149D21B-1E7F-4CB7-98DD-EFDE72BDD8B4}" srcOrd="1" destOrd="0" presId="urn:microsoft.com/office/officeart/2005/8/layout/venn1#5"/>
    <dgm:cxn modelId="{F7A23E78-6D82-41D6-90AB-604595EEB24D}" type="presParOf" srcId="{A974DBB9-00C4-40D7-A484-D8AFC1D5418E}" destId="{D525F6C0-244A-4919-8531-8A2F1460D9CF}" srcOrd="0" destOrd="0" presId="urn:microsoft.com/office/officeart/2005/8/layout/venn1#5"/>
    <dgm:cxn modelId="{7D684E55-B36B-4EB3-BD7F-74F810DFC571}" type="presParOf" srcId="{A974DBB9-00C4-40D7-A484-D8AFC1D5418E}" destId="{5149D21B-1E7F-4CB7-98DD-EFDE72BDD8B4}" srcOrd="1" destOrd="0" presId="urn:microsoft.com/office/officeart/2005/8/layout/venn1#5"/>
    <dgm:cxn modelId="{33639B10-C66C-4DD6-A041-6E711D00386C}" type="presParOf" srcId="{A974DBB9-00C4-40D7-A484-D8AFC1D5418E}" destId="{F3EBBD6F-5B32-4769-B73C-CD98DD4711F7}" srcOrd="2" destOrd="0" presId="urn:microsoft.com/office/officeart/2005/8/layout/venn1#5"/>
    <dgm:cxn modelId="{817EE822-2209-4F95-9A3B-40297A6091BE}" type="presParOf" srcId="{A974DBB9-00C4-40D7-A484-D8AFC1D5418E}" destId="{17F40EB2-C7BC-49F3-AECA-C3E25896DA82}" srcOrd="3" destOrd="0" presId="urn:microsoft.com/office/officeart/2005/8/layout/venn1#5"/>
    <dgm:cxn modelId="{4C3DBA15-3A3C-46E4-8A85-323EFD7919A3}" type="presParOf" srcId="{A974DBB9-00C4-40D7-A484-D8AFC1D5418E}" destId="{B558C96A-C85E-4A28-A5A1-01067594B90A}" srcOrd="4" destOrd="0" presId="urn:microsoft.com/office/officeart/2005/8/layout/venn1#5"/>
    <dgm:cxn modelId="{2234CC6E-FA3A-44EC-B8FB-6F7176F4D5AF}" type="presParOf" srcId="{A974DBB9-00C4-40D7-A484-D8AFC1D5418E}" destId="{689E49B1-C623-4845-95E4-0D74D65EEA9C}" srcOrd="5" destOrd="0" presId="urn:microsoft.com/office/officeart/2005/8/layout/venn1#5"/>
  </dgm:cxnLst>
  <dgm:bg>
    <a:solidFill>
      <a:schemeClr val="bg1">
        <a:lumMod val="95000"/>
      </a:schemeClr>
    </a:solid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97E86D-C5E5-4221-A73D-DDA5A95F7410}" type="doc">
      <dgm:prSet loTypeId="urn:microsoft.com/office/officeart/2005/8/layout/venn1#6" loCatId="relationship" qsTypeId="urn:microsoft.com/office/officeart/2005/8/quickstyle/3d3" qsCatId="3D" csTypeId="urn:microsoft.com/office/officeart/2005/8/colors/accent1_2" csCatId="accent1" phldr="1"/>
      <dgm:spPr/>
    </dgm:pt>
    <dgm:pt modelId="{084996E4-2E22-45BA-8818-3C9CB7646558}">
      <dgm:prSet phldrT="[Text]" custT="1"/>
      <dgm:spPr>
        <a:ln>
          <a:solidFill>
            <a:srgbClr val="00B0F0"/>
          </a:solidFill>
        </a:ln>
      </dgm:spPr>
      <dgm:t>
        <a:bodyPr spcFirstLastPara="0" vert="horz" wrap="square" lIns="0" tIns="0" rIns="0" bIns="0" numCol="1" spcCol="1270" anchor="ctr" anchorCtr="0"/>
        <a:lstStyle/>
        <a:p>
          <a:pPr marL="0" lvl="0" indent="0" algn="ctr" defTabSz="889000">
            <a:lnSpc>
              <a:spcPct val="90000"/>
            </a:lnSpc>
            <a:spcBef>
              <a:spcPct val="0"/>
            </a:spcBef>
            <a:spcAft>
              <a:spcPct val="35000"/>
            </a:spcAft>
            <a:buNone/>
          </a:pPr>
          <a:r>
            <a:rPr lang="en-ZA" sz="1400" b="0" kern="1200" dirty="0">
              <a:latin typeface="Arial Narrow" panose="020B0606020202030204" pitchFamily="34" charset="0"/>
              <a:ea typeface="+mn-ea"/>
              <a:cs typeface="+mn-cs"/>
            </a:rPr>
            <a:t>Security</a:t>
          </a:r>
        </a:p>
      </dgm:t>
    </dgm:pt>
    <dgm:pt modelId="{C7F4159D-6C62-41A8-BD49-FD9E355A532D}" type="parTrans" cxnId="{F56B0B2F-0B08-453B-A51D-FBB9E43124E3}">
      <dgm:prSet/>
      <dgm:spPr/>
      <dgm:t>
        <a:bodyPr/>
        <a:lstStyle/>
        <a:p>
          <a:endParaRPr lang="en-ZA" sz="1400"/>
        </a:p>
      </dgm:t>
    </dgm:pt>
    <dgm:pt modelId="{02ADE989-E908-4782-AFC0-7982D1D9FCEE}" type="sibTrans" cxnId="{F56B0B2F-0B08-453B-A51D-FBB9E43124E3}">
      <dgm:prSet/>
      <dgm:spPr/>
      <dgm:t>
        <a:bodyPr/>
        <a:lstStyle/>
        <a:p>
          <a:endParaRPr lang="en-ZA" sz="1400"/>
        </a:p>
      </dgm:t>
    </dgm:pt>
    <dgm:pt modelId="{B0E5691D-6698-497F-8533-E8710BAF25AD}">
      <dgm:prSet phldrT="[Text]" custT="1"/>
      <dgm:spPr>
        <a:solidFill>
          <a:schemeClr val="tx1">
            <a:alpha val="50000"/>
          </a:schemeClr>
        </a:solidFill>
      </dgm:spPr>
      <dgm:t>
        <a:bodyPr/>
        <a:lstStyle/>
        <a:p>
          <a:r>
            <a:rPr lang="en-ZA" sz="1400" b="0" dirty="0">
              <a:effectLst>
                <a:outerShdw blurRad="38100" dist="38100" dir="2700000" algn="tl">
                  <a:srgbClr val="000000">
                    <a:alpha val="43137"/>
                  </a:srgbClr>
                </a:outerShdw>
              </a:effectLst>
              <a:latin typeface="Arial Narrow" panose="020B0606020202030204" pitchFamily="34" charset="0"/>
            </a:rPr>
            <a:t>Funding: Operational &amp; Capex</a:t>
          </a:r>
        </a:p>
      </dgm:t>
    </dgm:pt>
    <dgm:pt modelId="{DB820870-E758-4C95-8581-8100FCA2259F}" type="parTrans" cxnId="{4459038F-60BF-4221-8ADC-1E1DE10B0FD5}">
      <dgm:prSet/>
      <dgm:spPr/>
      <dgm:t>
        <a:bodyPr/>
        <a:lstStyle/>
        <a:p>
          <a:endParaRPr lang="en-ZA" sz="1400"/>
        </a:p>
      </dgm:t>
    </dgm:pt>
    <dgm:pt modelId="{426FC7ED-BA8C-4961-B17F-48B4472ECC68}" type="sibTrans" cxnId="{4459038F-60BF-4221-8ADC-1E1DE10B0FD5}">
      <dgm:prSet/>
      <dgm:spPr/>
      <dgm:t>
        <a:bodyPr/>
        <a:lstStyle/>
        <a:p>
          <a:endParaRPr lang="en-ZA" sz="1400"/>
        </a:p>
      </dgm:t>
    </dgm:pt>
    <dgm:pt modelId="{7D662DF7-1371-4636-A5F0-A2F92FB0A328}">
      <dgm:prSet phldrT="[Text]" custT="1"/>
      <dgm:spPr>
        <a:solidFill>
          <a:srgbClr val="00B0F0">
            <a:alpha val="50000"/>
          </a:srgbClr>
        </a:solidFill>
      </dgm:spPr>
      <dgm:t>
        <a:bodyPr/>
        <a:lstStyle/>
        <a:p>
          <a:pPr algn="ctr"/>
          <a:r>
            <a:rPr lang="en-ZA" sz="1400" b="0" dirty="0">
              <a:latin typeface="Arial Narrow" panose="020B0606020202030204" pitchFamily="34" charset="0"/>
            </a:rPr>
            <a:t>Rebuilding &amp; Recovery</a:t>
          </a:r>
        </a:p>
      </dgm:t>
    </dgm:pt>
    <dgm:pt modelId="{0CB54EEC-629C-4685-83FA-DA411D9EC17F}" type="parTrans" cxnId="{289E41B5-B9AB-4AA4-A36E-7C00CECB9A5A}">
      <dgm:prSet/>
      <dgm:spPr/>
      <dgm:t>
        <a:bodyPr/>
        <a:lstStyle/>
        <a:p>
          <a:endParaRPr lang="en-ZA" sz="1400"/>
        </a:p>
      </dgm:t>
    </dgm:pt>
    <dgm:pt modelId="{2FAA12FF-EA27-478C-83F5-D2847128E03D}" type="sibTrans" cxnId="{289E41B5-B9AB-4AA4-A36E-7C00CECB9A5A}">
      <dgm:prSet/>
      <dgm:spPr/>
      <dgm:t>
        <a:bodyPr/>
        <a:lstStyle/>
        <a:p>
          <a:endParaRPr lang="en-ZA" sz="1400"/>
        </a:p>
      </dgm:t>
    </dgm:pt>
    <dgm:pt modelId="{A974DBB9-00C4-40D7-A484-D8AFC1D5418E}" type="pres">
      <dgm:prSet presAssocID="{F497E86D-C5E5-4221-A73D-DDA5A95F7410}" presName="compositeShape" presStyleCnt="0">
        <dgm:presLayoutVars>
          <dgm:chMax val="7"/>
          <dgm:dir/>
          <dgm:resizeHandles val="exact"/>
        </dgm:presLayoutVars>
      </dgm:prSet>
      <dgm:spPr/>
    </dgm:pt>
    <dgm:pt modelId="{D525F6C0-244A-4919-8531-8A2F1460D9CF}" type="pres">
      <dgm:prSet presAssocID="{084996E4-2E22-45BA-8818-3C9CB7646558}" presName="circ1" presStyleLbl="vennNode1" presStyleIdx="0" presStyleCnt="3"/>
      <dgm:spPr>
        <a:xfrm>
          <a:off x="1518265" y="49812"/>
          <a:ext cx="2390979" cy="2390979"/>
        </a:xfrm>
        <a:prstGeom prst="ellipse">
          <a:avLst/>
        </a:prstGeom>
      </dgm:spPr>
      <dgm:t>
        <a:bodyPr/>
        <a:lstStyle/>
        <a:p>
          <a:endParaRPr lang="en-US"/>
        </a:p>
      </dgm:t>
    </dgm:pt>
    <dgm:pt modelId="{5149D21B-1E7F-4CB7-98DD-EFDE72BDD8B4}" type="pres">
      <dgm:prSet presAssocID="{084996E4-2E22-45BA-8818-3C9CB7646558}" presName="circ1Tx" presStyleLbl="revTx" presStyleIdx="0" presStyleCnt="0">
        <dgm:presLayoutVars>
          <dgm:chMax val="0"/>
          <dgm:chPref val="0"/>
          <dgm:bulletEnabled val="1"/>
        </dgm:presLayoutVars>
      </dgm:prSet>
      <dgm:spPr/>
      <dgm:t>
        <a:bodyPr/>
        <a:lstStyle/>
        <a:p>
          <a:endParaRPr lang="en-US"/>
        </a:p>
      </dgm:t>
    </dgm:pt>
    <dgm:pt modelId="{F3EBBD6F-5B32-4769-B73C-CD98DD4711F7}" type="pres">
      <dgm:prSet presAssocID="{B0E5691D-6698-497F-8533-E8710BAF25AD}" presName="circ2" presStyleLbl="vennNode1" presStyleIdx="1" presStyleCnt="3" custLinFactNeighborX="-425"/>
      <dgm:spPr/>
      <dgm:t>
        <a:bodyPr/>
        <a:lstStyle/>
        <a:p>
          <a:endParaRPr lang="en-US"/>
        </a:p>
      </dgm:t>
    </dgm:pt>
    <dgm:pt modelId="{17F40EB2-C7BC-49F3-AECA-C3E25896DA82}" type="pres">
      <dgm:prSet presAssocID="{B0E5691D-6698-497F-8533-E8710BAF25AD}" presName="circ2Tx" presStyleLbl="revTx" presStyleIdx="0" presStyleCnt="0">
        <dgm:presLayoutVars>
          <dgm:chMax val="0"/>
          <dgm:chPref val="0"/>
          <dgm:bulletEnabled val="1"/>
        </dgm:presLayoutVars>
      </dgm:prSet>
      <dgm:spPr/>
      <dgm:t>
        <a:bodyPr/>
        <a:lstStyle/>
        <a:p>
          <a:endParaRPr lang="en-US"/>
        </a:p>
      </dgm:t>
    </dgm:pt>
    <dgm:pt modelId="{B558C96A-C85E-4A28-A5A1-01067594B90A}" type="pres">
      <dgm:prSet presAssocID="{7D662DF7-1371-4636-A5F0-A2F92FB0A328}" presName="circ3" presStyleLbl="vennNode1" presStyleIdx="2" presStyleCnt="3"/>
      <dgm:spPr/>
      <dgm:t>
        <a:bodyPr/>
        <a:lstStyle/>
        <a:p>
          <a:endParaRPr lang="en-US"/>
        </a:p>
      </dgm:t>
    </dgm:pt>
    <dgm:pt modelId="{689E49B1-C623-4845-95E4-0D74D65EEA9C}" type="pres">
      <dgm:prSet presAssocID="{7D662DF7-1371-4636-A5F0-A2F92FB0A328}" presName="circ3Tx" presStyleLbl="revTx" presStyleIdx="0" presStyleCnt="0">
        <dgm:presLayoutVars>
          <dgm:chMax val="0"/>
          <dgm:chPref val="0"/>
          <dgm:bulletEnabled val="1"/>
        </dgm:presLayoutVars>
      </dgm:prSet>
      <dgm:spPr/>
      <dgm:t>
        <a:bodyPr/>
        <a:lstStyle/>
        <a:p>
          <a:endParaRPr lang="en-US"/>
        </a:p>
      </dgm:t>
    </dgm:pt>
  </dgm:ptLst>
  <dgm:cxnLst>
    <dgm:cxn modelId="{346A5423-0BD7-4797-9132-86FD306DF530}" type="presOf" srcId="{B0E5691D-6698-497F-8533-E8710BAF25AD}" destId="{17F40EB2-C7BC-49F3-AECA-C3E25896DA82}" srcOrd="1" destOrd="0" presId="urn:microsoft.com/office/officeart/2005/8/layout/venn1#6"/>
    <dgm:cxn modelId="{05A2DA21-207F-4269-BD4C-3A16AF1440A2}" type="presOf" srcId="{084996E4-2E22-45BA-8818-3C9CB7646558}" destId="{D525F6C0-244A-4919-8531-8A2F1460D9CF}" srcOrd="0" destOrd="0" presId="urn:microsoft.com/office/officeart/2005/8/layout/venn1#6"/>
    <dgm:cxn modelId="{289E41B5-B9AB-4AA4-A36E-7C00CECB9A5A}" srcId="{F497E86D-C5E5-4221-A73D-DDA5A95F7410}" destId="{7D662DF7-1371-4636-A5F0-A2F92FB0A328}" srcOrd="2" destOrd="0" parTransId="{0CB54EEC-629C-4685-83FA-DA411D9EC17F}" sibTransId="{2FAA12FF-EA27-478C-83F5-D2847128E03D}"/>
    <dgm:cxn modelId="{83809B31-E4EC-4253-985F-118DC9C0B89B}" type="presOf" srcId="{7D662DF7-1371-4636-A5F0-A2F92FB0A328}" destId="{689E49B1-C623-4845-95E4-0D74D65EEA9C}" srcOrd="1" destOrd="0" presId="urn:microsoft.com/office/officeart/2005/8/layout/venn1#6"/>
    <dgm:cxn modelId="{4459038F-60BF-4221-8ADC-1E1DE10B0FD5}" srcId="{F497E86D-C5E5-4221-A73D-DDA5A95F7410}" destId="{B0E5691D-6698-497F-8533-E8710BAF25AD}" srcOrd="1" destOrd="0" parTransId="{DB820870-E758-4C95-8581-8100FCA2259F}" sibTransId="{426FC7ED-BA8C-4961-B17F-48B4472ECC68}"/>
    <dgm:cxn modelId="{94353166-9461-4628-8F55-E6353B5E145D}" type="presOf" srcId="{7D662DF7-1371-4636-A5F0-A2F92FB0A328}" destId="{B558C96A-C85E-4A28-A5A1-01067594B90A}" srcOrd="0" destOrd="0" presId="urn:microsoft.com/office/officeart/2005/8/layout/venn1#6"/>
    <dgm:cxn modelId="{0B749063-63DA-4BD6-A69B-CF33E0B327E3}" type="presOf" srcId="{B0E5691D-6698-497F-8533-E8710BAF25AD}" destId="{F3EBBD6F-5B32-4769-B73C-CD98DD4711F7}" srcOrd="0" destOrd="0" presId="urn:microsoft.com/office/officeart/2005/8/layout/venn1#6"/>
    <dgm:cxn modelId="{5A7913D9-782C-466D-B562-15B2456B50D3}" type="presOf" srcId="{F497E86D-C5E5-4221-A73D-DDA5A95F7410}" destId="{A974DBB9-00C4-40D7-A484-D8AFC1D5418E}" srcOrd="0" destOrd="0" presId="urn:microsoft.com/office/officeart/2005/8/layout/venn1#6"/>
    <dgm:cxn modelId="{F56B0B2F-0B08-453B-A51D-FBB9E43124E3}" srcId="{F497E86D-C5E5-4221-A73D-DDA5A95F7410}" destId="{084996E4-2E22-45BA-8818-3C9CB7646558}" srcOrd="0" destOrd="0" parTransId="{C7F4159D-6C62-41A8-BD49-FD9E355A532D}" sibTransId="{02ADE989-E908-4782-AFC0-7982D1D9FCEE}"/>
    <dgm:cxn modelId="{928D8FF7-E717-405C-B500-86B29B769FBA}" type="presOf" srcId="{084996E4-2E22-45BA-8818-3C9CB7646558}" destId="{5149D21B-1E7F-4CB7-98DD-EFDE72BDD8B4}" srcOrd="1" destOrd="0" presId="urn:microsoft.com/office/officeart/2005/8/layout/venn1#6"/>
    <dgm:cxn modelId="{F7A23E78-6D82-41D6-90AB-604595EEB24D}" type="presParOf" srcId="{A974DBB9-00C4-40D7-A484-D8AFC1D5418E}" destId="{D525F6C0-244A-4919-8531-8A2F1460D9CF}" srcOrd="0" destOrd="0" presId="urn:microsoft.com/office/officeart/2005/8/layout/venn1#6"/>
    <dgm:cxn modelId="{7D684E55-B36B-4EB3-BD7F-74F810DFC571}" type="presParOf" srcId="{A974DBB9-00C4-40D7-A484-D8AFC1D5418E}" destId="{5149D21B-1E7F-4CB7-98DD-EFDE72BDD8B4}" srcOrd="1" destOrd="0" presId="urn:microsoft.com/office/officeart/2005/8/layout/venn1#6"/>
    <dgm:cxn modelId="{33639B10-C66C-4DD6-A041-6E711D00386C}" type="presParOf" srcId="{A974DBB9-00C4-40D7-A484-D8AFC1D5418E}" destId="{F3EBBD6F-5B32-4769-B73C-CD98DD4711F7}" srcOrd="2" destOrd="0" presId="urn:microsoft.com/office/officeart/2005/8/layout/venn1#6"/>
    <dgm:cxn modelId="{817EE822-2209-4F95-9A3B-40297A6091BE}" type="presParOf" srcId="{A974DBB9-00C4-40D7-A484-D8AFC1D5418E}" destId="{17F40EB2-C7BC-49F3-AECA-C3E25896DA82}" srcOrd="3" destOrd="0" presId="urn:microsoft.com/office/officeart/2005/8/layout/venn1#6"/>
    <dgm:cxn modelId="{4C3DBA15-3A3C-46E4-8A85-323EFD7919A3}" type="presParOf" srcId="{A974DBB9-00C4-40D7-A484-D8AFC1D5418E}" destId="{B558C96A-C85E-4A28-A5A1-01067594B90A}" srcOrd="4" destOrd="0" presId="urn:microsoft.com/office/officeart/2005/8/layout/venn1#6"/>
    <dgm:cxn modelId="{2234CC6E-FA3A-44EC-B8FB-6F7176F4D5AF}" type="presParOf" srcId="{A974DBB9-00C4-40D7-A484-D8AFC1D5418E}" destId="{689E49B1-C623-4845-95E4-0D74D65EEA9C}" srcOrd="5" destOrd="0" presId="urn:microsoft.com/office/officeart/2005/8/layout/venn1#6"/>
  </dgm:cxnLst>
  <dgm:bg>
    <a:solidFill>
      <a:schemeClr val="bg1">
        <a:lumMod val="95000"/>
      </a:schemeClr>
    </a:solid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97E86D-C5E5-4221-A73D-DDA5A95F7410}" type="doc">
      <dgm:prSet loTypeId="urn:microsoft.com/office/officeart/2005/8/layout/venn1#7" loCatId="relationship" qsTypeId="urn:microsoft.com/office/officeart/2005/8/quickstyle/3d3" qsCatId="3D" csTypeId="urn:microsoft.com/office/officeart/2005/8/colors/accent1_2" csCatId="accent1" phldr="1"/>
      <dgm:spPr/>
    </dgm:pt>
    <dgm:pt modelId="{084996E4-2E22-45BA-8818-3C9CB7646558}">
      <dgm:prSet phldrT="[Text]" custT="1"/>
      <dgm:spPr>
        <a:solidFill>
          <a:srgbClr val="00B0F0">
            <a:alpha val="50000"/>
          </a:srgbClr>
        </a:solidFill>
      </dgm:spPr>
      <dgm:t>
        <a:bodyPr spcFirstLastPara="0" vert="horz" wrap="square" lIns="0" tIns="0" rIns="0" bIns="0" numCol="1" spcCol="1270" anchor="ctr" anchorCtr="0"/>
        <a:lstStyle/>
        <a:p>
          <a:pPr marL="0" lvl="0" indent="0" algn="ctr" defTabSz="889000">
            <a:lnSpc>
              <a:spcPct val="90000"/>
            </a:lnSpc>
            <a:spcBef>
              <a:spcPct val="0"/>
            </a:spcBef>
            <a:spcAft>
              <a:spcPct val="35000"/>
            </a:spcAft>
            <a:buNone/>
          </a:pPr>
          <a:r>
            <a:rPr lang="en-ZA" sz="1400" b="0" kern="1200" dirty="0">
              <a:effectLst/>
              <a:latin typeface="Arial Narrow" panose="020B0606020202030204" pitchFamily="34" charset="0"/>
              <a:ea typeface="+mn-ea"/>
              <a:cs typeface="+mn-cs"/>
            </a:rPr>
            <a:t>Security</a:t>
          </a:r>
        </a:p>
      </dgm:t>
    </dgm:pt>
    <dgm:pt modelId="{C7F4159D-6C62-41A8-BD49-FD9E355A532D}" type="parTrans" cxnId="{F56B0B2F-0B08-453B-A51D-FBB9E43124E3}">
      <dgm:prSet/>
      <dgm:spPr/>
      <dgm:t>
        <a:bodyPr/>
        <a:lstStyle/>
        <a:p>
          <a:endParaRPr lang="en-ZA" sz="1400"/>
        </a:p>
      </dgm:t>
    </dgm:pt>
    <dgm:pt modelId="{02ADE989-E908-4782-AFC0-7982D1D9FCEE}" type="sibTrans" cxnId="{F56B0B2F-0B08-453B-A51D-FBB9E43124E3}">
      <dgm:prSet/>
      <dgm:spPr/>
      <dgm:t>
        <a:bodyPr/>
        <a:lstStyle/>
        <a:p>
          <a:endParaRPr lang="en-ZA" sz="1400"/>
        </a:p>
      </dgm:t>
    </dgm:pt>
    <dgm:pt modelId="{B0E5691D-6698-497F-8533-E8710BAF25AD}">
      <dgm:prSet phldrT="[Text]" custT="1"/>
      <dgm:spPr>
        <a:solidFill>
          <a:schemeClr val="tx1">
            <a:alpha val="50000"/>
          </a:schemeClr>
        </a:solidFill>
      </dgm:spPr>
      <dgm:t>
        <a:bodyPr/>
        <a:lstStyle/>
        <a:p>
          <a:r>
            <a:rPr lang="en-ZA" sz="1400" b="0" dirty="0">
              <a:effectLst>
                <a:outerShdw blurRad="38100" dist="38100" dir="2700000" algn="tl">
                  <a:srgbClr val="000000">
                    <a:alpha val="43137"/>
                  </a:srgbClr>
                </a:outerShdw>
              </a:effectLst>
              <a:latin typeface="Arial Narrow" panose="020B0606020202030204" pitchFamily="34" charset="0"/>
            </a:rPr>
            <a:t>Funding: Operational &amp; Capex</a:t>
          </a:r>
        </a:p>
      </dgm:t>
    </dgm:pt>
    <dgm:pt modelId="{DB820870-E758-4C95-8581-8100FCA2259F}" type="parTrans" cxnId="{4459038F-60BF-4221-8ADC-1E1DE10B0FD5}">
      <dgm:prSet/>
      <dgm:spPr/>
      <dgm:t>
        <a:bodyPr/>
        <a:lstStyle/>
        <a:p>
          <a:endParaRPr lang="en-ZA" sz="1400"/>
        </a:p>
      </dgm:t>
    </dgm:pt>
    <dgm:pt modelId="{426FC7ED-BA8C-4961-B17F-48B4472ECC68}" type="sibTrans" cxnId="{4459038F-60BF-4221-8ADC-1E1DE10B0FD5}">
      <dgm:prSet/>
      <dgm:spPr/>
      <dgm:t>
        <a:bodyPr/>
        <a:lstStyle/>
        <a:p>
          <a:endParaRPr lang="en-ZA" sz="1400"/>
        </a:p>
      </dgm:t>
    </dgm:pt>
    <dgm:pt modelId="{7D662DF7-1371-4636-A5F0-A2F92FB0A328}">
      <dgm:prSet phldrT="[Text]" custT="1"/>
      <dgm:spPr>
        <a:ln>
          <a:solidFill>
            <a:srgbClr val="00B0F0"/>
          </a:solidFill>
        </a:ln>
      </dgm:spPr>
      <dgm:t>
        <a:bodyPr/>
        <a:lstStyle/>
        <a:p>
          <a:pPr algn="ctr"/>
          <a:r>
            <a:rPr lang="en-ZA" sz="1400" b="0" dirty="0">
              <a:effectLst/>
              <a:latin typeface="Arial Narrow" panose="020B0606020202030204" pitchFamily="34" charset="0"/>
            </a:rPr>
            <a:t>Rebuilding &amp; Recovery</a:t>
          </a:r>
        </a:p>
      </dgm:t>
    </dgm:pt>
    <dgm:pt modelId="{0CB54EEC-629C-4685-83FA-DA411D9EC17F}" type="parTrans" cxnId="{289E41B5-B9AB-4AA4-A36E-7C00CECB9A5A}">
      <dgm:prSet/>
      <dgm:spPr/>
      <dgm:t>
        <a:bodyPr/>
        <a:lstStyle/>
        <a:p>
          <a:endParaRPr lang="en-ZA" sz="1400"/>
        </a:p>
      </dgm:t>
    </dgm:pt>
    <dgm:pt modelId="{2FAA12FF-EA27-478C-83F5-D2847128E03D}" type="sibTrans" cxnId="{289E41B5-B9AB-4AA4-A36E-7C00CECB9A5A}">
      <dgm:prSet/>
      <dgm:spPr/>
      <dgm:t>
        <a:bodyPr/>
        <a:lstStyle/>
        <a:p>
          <a:endParaRPr lang="en-ZA" sz="1400"/>
        </a:p>
      </dgm:t>
    </dgm:pt>
    <dgm:pt modelId="{A974DBB9-00C4-40D7-A484-D8AFC1D5418E}" type="pres">
      <dgm:prSet presAssocID="{F497E86D-C5E5-4221-A73D-DDA5A95F7410}" presName="compositeShape" presStyleCnt="0">
        <dgm:presLayoutVars>
          <dgm:chMax val="7"/>
          <dgm:dir/>
          <dgm:resizeHandles val="exact"/>
        </dgm:presLayoutVars>
      </dgm:prSet>
      <dgm:spPr/>
    </dgm:pt>
    <dgm:pt modelId="{D525F6C0-244A-4919-8531-8A2F1460D9CF}" type="pres">
      <dgm:prSet presAssocID="{084996E4-2E22-45BA-8818-3C9CB7646558}" presName="circ1" presStyleLbl="vennNode1" presStyleIdx="0" presStyleCnt="3"/>
      <dgm:spPr>
        <a:xfrm>
          <a:off x="1518265" y="49812"/>
          <a:ext cx="2390979" cy="2390979"/>
        </a:xfrm>
        <a:prstGeom prst="ellipse">
          <a:avLst/>
        </a:prstGeom>
      </dgm:spPr>
      <dgm:t>
        <a:bodyPr/>
        <a:lstStyle/>
        <a:p>
          <a:endParaRPr lang="en-US"/>
        </a:p>
      </dgm:t>
    </dgm:pt>
    <dgm:pt modelId="{5149D21B-1E7F-4CB7-98DD-EFDE72BDD8B4}" type="pres">
      <dgm:prSet presAssocID="{084996E4-2E22-45BA-8818-3C9CB7646558}" presName="circ1Tx" presStyleLbl="revTx" presStyleIdx="0" presStyleCnt="0">
        <dgm:presLayoutVars>
          <dgm:chMax val="0"/>
          <dgm:chPref val="0"/>
          <dgm:bulletEnabled val="1"/>
        </dgm:presLayoutVars>
      </dgm:prSet>
      <dgm:spPr/>
      <dgm:t>
        <a:bodyPr/>
        <a:lstStyle/>
        <a:p>
          <a:endParaRPr lang="en-US"/>
        </a:p>
      </dgm:t>
    </dgm:pt>
    <dgm:pt modelId="{F3EBBD6F-5B32-4769-B73C-CD98DD4711F7}" type="pres">
      <dgm:prSet presAssocID="{B0E5691D-6698-497F-8533-E8710BAF25AD}" presName="circ2" presStyleLbl="vennNode1" presStyleIdx="1" presStyleCnt="3" custLinFactNeighborX="-425"/>
      <dgm:spPr/>
      <dgm:t>
        <a:bodyPr/>
        <a:lstStyle/>
        <a:p>
          <a:endParaRPr lang="en-US"/>
        </a:p>
      </dgm:t>
    </dgm:pt>
    <dgm:pt modelId="{17F40EB2-C7BC-49F3-AECA-C3E25896DA82}" type="pres">
      <dgm:prSet presAssocID="{B0E5691D-6698-497F-8533-E8710BAF25AD}" presName="circ2Tx" presStyleLbl="revTx" presStyleIdx="0" presStyleCnt="0">
        <dgm:presLayoutVars>
          <dgm:chMax val="0"/>
          <dgm:chPref val="0"/>
          <dgm:bulletEnabled val="1"/>
        </dgm:presLayoutVars>
      </dgm:prSet>
      <dgm:spPr/>
      <dgm:t>
        <a:bodyPr/>
        <a:lstStyle/>
        <a:p>
          <a:endParaRPr lang="en-US"/>
        </a:p>
      </dgm:t>
    </dgm:pt>
    <dgm:pt modelId="{B558C96A-C85E-4A28-A5A1-01067594B90A}" type="pres">
      <dgm:prSet presAssocID="{7D662DF7-1371-4636-A5F0-A2F92FB0A328}" presName="circ3" presStyleLbl="vennNode1" presStyleIdx="2" presStyleCnt="3"/>
      <dgm:spPr/>
      <dgm:t>
        <a:bodyPr/>
        <a:lstStyle/>
        <a:p>
          <a:endParaRPr lang="en-US"/>
        </a:p>
      </dgm:t>
    </dgm:pt>
    <dgm:pt modelId="{689E49B1-C623-4845-95E4-0D74D65EEA9C}" type="pres">
      <dgm:prSet presAssocID="{7D662DF7-1371-4636-A5F0-A2F92FB0A328}" presName="circ3Tx" presStyleLbl="revTx" presStyleIdx="0" presStyleCnt="0">
        <dgm:presLayoutVars>
          <dgm:chMax val="0"/>
          <dgm:chPref val="0"/>
          <dgm:bulletEnabled val="1"/>
        </dgm:presLayoutVars>
      </dgm:prSet>
      <dgm:spPr/>
      <dgm:t>
        <a:bodyPr/>
        <a:lstStyle/>
        <a:p>
          <a:endParaRPr lang="en-US"/>
        </a:p>
      </dgm:t>
    </dgm:pt>
  </dgm:ptLst>
  <dgm:cxnLst>
    <dgm:cxn modelId="{346A5423-0BD7-4797-9132-86FD306DF530}" type="presOf" srcId="{B0E5691D-6698-497F-8533-E8710BAF25AD}" destId="{17F40EB2-C7BC-49F3-AECA-C3E25896DA82}" srcOrd="1" destOrd="0" presId="urn:microsoft.com/office/officeart/2005/8/layout/venn1#7"/>
    <dgm:cxn modelId="{05A2DA21-207F-4269-BD4C-3A16AF1440A2}" type="presOf" srcId="{084996E4-2E22-45BA-8818-3C9CB7646558}" destId="{D525F6C0-244A-4919-8531-8A2F1460D9CF}" srcOrd="0" destOrd="0" presId="urn:microsoft.com/office/officeart/2005/8/layout/venn1#7"/>
    <dgm:cxn modelId="{289E41B5-B9AB-4AA4-A36E-7C00CECB9A5A}" srcId="{F497E86D-C5E5-4221-A73D-DDA5A95F7410}" destId="{7D662DF7-1371-4636-A5F0-A2F92FB0A328}" srcOrd="2" destOrd="0" parTransId="{0CB54EEC-629C-4685-83FA-DA411D9EC17F}" sibTransId="{2FAA12FF-EA27-478C-83F5-D2847128E03D}"/>
    <dgm:cxn modelId="{83809B31-E4EC-4253-985F-118DC9C0B89B}" type="presOf" srcId="{7D662DF7-1371-4636-A5F0-A2F92FB0A328}" destId="{689E49B1-C623-4845-95E4-0D74D65EEA9C}" srcOrd="1" destOrd="0" presId="urn:microsoft.com/office/officeart/2005/8/layout/venn1#7"/>
    <dgm:cxn modelId="{4459038F-60BF-4221-8ADC-1E1DE10B0FD5}" srcId="{F497E86D-C5E5-4221-A73D-DDA5A95F7410}" destId="{B0E5691D-6698-497F-8533-E8710BAF25AD}" srcOrd="1" destOrd="0" parTransId="{DB820870-E758-4C95-8581-8100FCA2259F}" sibTransId="{426FC7ED-BA8C-4961-B17F-48B4472ECC68}"/>
    <dgm:cxn modelId="{94353166-9461-4628-8F55-E6353B5E145D}" type="presOf" srcId="{7D662DF7-1371-4636-A5F0-A2F92FB0A328}" destId="{B558C96A-C85E-4A28-A5A1-01067594B90A}" srcOrd="0" destOrd="0" presId="urn:microsoft.com/office/officeart/2005/8/layout/venn1#7"/>
    <dgm:cxn modelId="{0B749063-63DA-4BD6-A69B-CF33E0B327E3}" type="presOf" srcId="{B0E5691D-6698-497F-8533-E8710BAF25AD}" destId="{F3EBBD6F-5B32-4769-B73C-CD98DD4711F7}" srcOrd="0" destOrd="0" presId="urn:microsoft.com/office/officeart/2005/8/layout/venn1#7"/>
    <dgm:cxn modelId="{5A7913D9-782C-466D-B562-15B2456B50D3}" type="presOf" srcId="{F497E86D-C5E5-4221-A73D-DDA5A95F7410}" destId="{A974DBB9-00C4-40D7-A484-D8AFC1D5418E}" srcOrd="0" destOrd="0" presId="urn:microsoft.com/office/officeart/2005/8/layout/venn1#7"/>
    <dgm:cxn modelId="{F56B0B2F-0B08-453B-A51D-FBB9E43124E3}" srcId="{F497E86D-C5E5-4221-A73D-DDA5A95F7410}" destId="{084996E4-2E22-45BA-8818-3C9CB7646558}" srcOrd="0" destOrd="0" parTransId="{C7F4159D-6C62-41A8-BD49-FD9E355A532D}" sibTransId="{02ADE989-E908-4782-AFC0-7982D1D9FCEE}"/>
    <dgm:cxn modelId="{928D8FF7-E717-405C-B500-86B29B769FBA}" type="presOf" srcId="{084996E4-2E22-45BA-8818-3C9CB7646558}" destId="{5149D21B-1E7F-4CB7-98DD-EFDE72BDD8B4}" srcOrd="1" destOrd="0" presId="urn:microsoft.com/office/officeart/2005/8/layout/venn1#7"/>
    <dgm:cxn modelId="{F7A23E78-6D82-41D6-90AB-604595EEB24D}" type="presParOf" srcId="{A974DBB9-00C4-40D7-A484-D8AFC1D5418E}" destId="{D525F6C0-244A-4919-8531-8A2F1460D9CF}" srcOrd="0" destOrd="0" presId="urn:microsoft.com/office/officeart/2005/8/layout/venn1#7"/>
    <dgm:cxn modelId="{7D684E55-B36B-4EB3-BD7F-74F810DFC571}" type="presParOf" srcId="{A974DBB9-00C4-40D7-A484-D8AFC1D5418E}" destId="{5149D21B-1E7F-4CB7-98DD-EFDE72BDD8B4}" srcOrd="1" destOrd="0" presId="urn:microsoft.com/office/officeart/2005/8/layout/venn1#7"/>
    <dgm:cxn modelId="{33639B10-C66C-4DD6-A041-6E711D00386C}" type="presParOf" srcId="{A974DBB9-00C4-40D7-A484-D8AFC1D5418E}" destId="{F3EBBD6F-5B32-4769-B73C-CD98DD4711F7}" srcOrd="2" destOrd="0" presId="urn:microsoft.com/office/officeart/2005/8/layout/venn1#7"/>
    <dgm:cxn modelId="{817EE822-2209-4F95-9A3B-40297A6091BE}" type="presParOf" srcId="{A974DBB9-00C4-40D7-A484-D8AFC1D5418E}" destId="{17F40EB2-C7BC-49F3-AECA-C3E25896DA82}" srcOrd="3" destOrd="0" presId="urn:microsoft.com/office/officeart/2005/8/layout/venn1#7"/>
    <dgm:cxn modelId="{4C3DBA15-3A3C-46E4-8A85-323EFD7919A3}" type="presParOf" srcId="{A974DBB9-00C4-40D7-A484-D8AFC1D5418E}" destId="{B558C96A-C85E-4A28-A5A1-01067594B90A}" srcOrd="4" destOrd="0" presId="urn:microsoft.com/office/officeart/2005/8/layout/venn1#7"/>
    <dgm:cxn modelId="{2234CC6E-FA3A-44EC-B8FB-6F7176F4D5AF}" type="presParOf" srcId="{A974DBB9-00C4-40D7-A484-D8AFC1D5418E}" destId="{689E49B1-C623-4845-95E4-0D74D65EEA9C}" srcOrd="5" destOrd="0" presId="urn:microsoft.com/office/officeart/2005/8/layout/venn1#7"/>
  </dgm:cxnLst>
  <dgm:bg>
    <a:solidFill>
      <a:schemeClr val="bg1">
        <a:lumMod val="95000"/>
      </a:schemeClr>
    </a:solid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97E86D-C5E5-4221-A73D-DDA5A95F7410}" type="doc">
      <dgm:prSet loTypeId="urn:microsoft.com/office/officeart/2005/8/layout/venn1#8" loCatId="relationship" qsTypeId="urn:microsoft.com/office/officeart/2005/8/quickstyle/3d3" qsCatId="3D" csTypeId="urn:microsoft.com/office/officeart/2005/8/colors/accent1_2" csCatId="accent1" phldr="1"/>
      <dgm:spPr/>
    </dgm:pt>
    <dgm:pt modelId="{084996E4-2E22-45BA-8818-3C9CB7646558}">
      <dgm:prSet phldrT="[Text]" custT="1"/>
      <dgm:spPr>
        <a:solidFill>
          <a:srgbClr val="00B0F0">
            <a:alpha val="50000"/>
          </a:srgbClr>
        </a:solidFill>
      </dgm:spPr>
      <dgm:t>
        <a:bodyPr spcFirstLastPara="0" vert="horz" wrap="square" lIns="0" tIns="0" rIns="0" bIns="0" numCol="1" spcCol="1270" anchor="ctr" anchorCtr="0"/>
        <a:lstStyle/>
        <a:p>
          <a:pPr marL="0" lvl="0" indent="0" algn="ctr" defTabSz="889000">
            <a:lnSpc>
              <a:spcPct val="90000"/>
            </a:lnSpc>
            <a:spcBef>
              <a:spcPct val="0"/>
            </a:spcBef>
            <a:spcAft>
              <a:spcPct val="35000"/>
            </a:spcAft>
            <a:buNone/>
          </a:pPr>
          <a:r>
            <a:rPr lang="en-ZA" sz="1400" b="0" kern="1200" dirty="0">
              <a:latin typeface="Arial Narrow" panose="020B0606020202030204" pitchFamily="34" charset="0"/>
              <a:ea typeface="+mn-ea"/>
              <a:cs typeface="+mn-cs"/>
            </a:rPr>
            <a:t>Security</a:t>
          </a:r>
        </a:p>
      </dgm:t>
    </dgm:pt>
    <dgm:pt modelId="{C7F4159D-6C62-41A8-BD49-FD9E355A532D}" type="parTrans" cxnId="{F56B0B2F-0B08-453B-A51D-FBB9E43124E3}">
      <dgm:prSet/>
      <dgm:spPr/>
      <dgm:t>
        <a:bodyPr/>
        <a:lstStyle/>
        <a:p>
          <a:endParaRPr lang="en-ZA" sz="1400"/>
        </a:p>
      </dgm:t>
    </dgm:pt>
    <dgm:pt modelId="{02ADE989-E908-4782-AFC0-7982D1D9FCEE}" type="sibTrans" cxnId="{F56B0B2F-0B08-453B-A51D-FBB9E43124E3}">
      <dgm:prSet/>
      <dgm:spPr/>
      <dgm:t>
        <a:bodyPr/>
        <a:lstStyle/>
        <a:p>
          <a:endParaRPr lang="en-ZA" sz="1400"/>
        </a:p>
      </dgm:t>
    </dgm:pt>
    <dgm:pt modelId="{B0E5691D-6698-497F-8533-E8710BAF25AD}">
      <dgm:prSet phldrT="[Text]" custT="1"/>
      <dgm:spPr>
        <a:solidFill>
          <a:srgbClr val="00B0F0">
            <a:alpha val="50000"/>
          </a:srgbClr>
        </a:solidFill>
      </dgm:spPr>
      <dgm:t>
        <a:bodyPr/>
        <a:lstStyle/>
        <a:p>
          <a:r>
            <a:rPr lang="en-ZA" sz="1400" b="0" dirty="0">
              <a:latin typeface="Arial Narrow" panose="020B0606020202030204" pitchFamily="34" charset="0"/>
            </a:rPr>
            <a:t>Funding: Operational &amp; Capex</a:t>
          </a:r>
        </a:p>
      </dgm:t>
    </dgm:pt>
    <dgm:pt modelId="{DB820870-E758-4C95-8581-8100FCA2259F}" type="parTrans" cxnId="{4459038F-60BF-4221-8ADC-1E1DE10B0FD5}">
      <dgm:prSet/>
      <dgm:spPr/>
      <dgm:t>
        <a:bodyPr/>
        <a:lstStyle/>
        <a:p>
          <a:endParaRPr lang="en-ZA" sz="1400"/>
        </a:p>
      </dgm:t>
    </dgm:pt>
    <dgm:pt modelId="{426FC7ED-BA8C-4961-B17F-48B4472ECC68}" type="sibTrans" cxnId="{4459038F-60BF-4221-8ADC-1E1DE10B0FD5}">
      <dgm:prSet/>
      <dgm:spPr/>
      <dgm:t>
        <a:bodyPr/>
        <a:lstStyle/>
        <a:p>
          <a:endParaRPr lang="en-ZA" sz="1400"/>
        </a:p>
      </dgm:t>
    </dgm:pt>
    <dgm:pt modelId="{7D662DF7-1371-4636-A5F0-A2F92FB0A328}">
      <dgm:prSet phldrT="[Text]" custT="1"/>
      <dgm:spPr>
        <a:solidFill>
          <a:schemeClr val="tx1">
            <a:alpha val="50000"/>
          </a:schemeClr>
        </a:solidFill>
      </dgm:spPr>
      <dgm:t>
        <a:bodyPr/>
        <a:lstStyle/>
        <a:p>
          <a:pPr algn="ctr"/>
          <a:r>
            <a:rPr lang="en-ZA" sz="1400" b="0" dirty="0">
              <a:effectLst>
                <a:outerShdw blurRad="38100" dist="38100" dir="2700000" algn="tl">
                  <a:srgbClr val="000000">
                    <a:alpha val="43137"/>
                  </a:srgbClr>
                </a:outerShdw>
              </a:effectLst>
              <a:latin typeface="Arial Narrow" panose="020B0606020202030204" pitchFamily="34" charset="0"/>
            </a:rPr>
            <a:t>Rebuilding &amp; Recovery</a:t>
          </a:r>
        </a:p>
      </dgm:t>
    </dgm:pt>
    <dgm:pt modelId="{0CB54EEC-629C-4685-83FA-DA411D9EC17F}" type="parTrans" cxnId="{289E41B5-B9AB-4AA4-A36E-7C00CECB9A5A}">
      <dgm:prSet/>
      <dgm:spPr/>
      <dgm:t>
        <a:bodyPr/>
        <a:lstStyle/>
        <a:p>
          <a:endParaRPr lang="en-ZA" sz="1400"/>
        </a:p>
      </dgm:t>
    </dgm:pt>
    <dgm:pt modelId="{2FAA12FF-EA27-478C-83F5-D2847128E03D}" type="sibTrans" cxnId="{289E41B5-B9AB-4AA4-A36E-7C00CECB9A5A}">
      <dgm:prSet/>
      <dgm:spPr/>
      <dgm:t>
        <a:bodyPr/>
        <a:lstStyle/>
        <a:p>
          <a:endParaRPr lang="en-ZA" sz="1400"/>
        </a:p>
      </dgm:t>
    </dgm:pt>
    <dgm:pt modelId="{A974DBB9-00C4-40D7-A484-D8AFC1D5418E}" type="pres">
      <dgm:prSet presAssocID="{F497E86D-C5E5-4221-A73D-DDA5A95F7410}" presName="compositeShape" presStyleCnt="0">
        <dgm:presLayoutVars>
          <dgm:chMax val="7"/>
          <dgm:dir/>
          <dgm:resizeHandles val="exact"/>
        </dgm:presLayoutVars>
      </dgm:prSet>
      <dgm:spPr/>
    </dgm:pt>
    <dgm:pt modelId="{D525F6C0-244A-4919-8531-8A2F1460D9CF}" type="pres">
      <dgm:prSet presAssocID="{084996E4-2E22-45BA-8818-3C9CB7646558}" presName="circ1" presStyleLbl="vennNode1" presStyleIdx="0" presStyleCnt="3"/>
      <dgm:spPr>
        <a:xfrm>
          <a:off x="1518265" y="49812"/>
          <a:ext cx="2390979" cy="2390979"/>
        </a:xfrm>
        <a:prstGeom prst="ellipse">
          <a:avLst/>
        </a:prstGeom>
      </dgm:spPr>
      <dgm:t>
        <a:bodyPr/>
        <a:lstStyle/>
        <a:p>
          <a:endParaRPr lang="en-US"/>
        </a:p>
      </dgm:t>
    </dgm:pt>
    <dgm:pt modelId="{5149D21B-1E7F-4CB7-98DD-EFDE72BDD8B4}" type="pres">
      <dgm:prSet presAssocID="{084996E4-2E22-45BA-8818-3C9CB7646558}" presName="circ1Tx" presStyleLbl="revTx" presStyleIdx="0" presStyleCnt="0">
        <dgm:presLayoutVars>
          <dgm:chMax val="0"/>
          <dgm:chPref val="0"/>
          <dgm:bulletEnabled val="1"/>
        </dgm:presLayoutVars>
      </dgm:prSet>
      <dgm:spPr/>
      <dgm:t>
        <a:bodyPr/>
        <a:lstStyle/>
        <a:p>
          <a:endParaRPr lang="en-US"/>
        </a:p>
      </dgm:t>
    </dgm:pt>
    <dgm:pt modelId="{F3EBBD6F-5B32-4769-B73C-CD98DD4711F7}" type="pres">
      <dgm:prSet presAssocID="{B0E5691D-6698-497F-8533-E8710BAF25AD}" presName="circ2" presStyleLbl="vennNode1" presStyleIdx="1" presStyleCnt="3" custLinFactNeighborX="-425"/>
      <dgm:spPr/>
      <dgm:t>
        <a:bodyPr/>
        <a:lstStyle/>
        <a:p>
          <a:endParaRPr lang="en-US"/>
        </a:p>
      </dgm:t>
    </dgm:pt>
    <dgm:pt modelId="{17F40EB2-C7BC-49F3-AECA-C3E25896DA82}" type="pres">
      <dgm:prSet presAssocID="{B0E5691D-6698-497F-8533-E8710BAF25AD}" presName="circ2Tx" presStyleLbl="revTx" presStyleIdx="0" presStyleCnt="0">
        <dgm:presLayoutVars>
          <dgm:chMax val="0"/>
          <dgm:chPref val="0"/>
          <dgm:bulletEnabled val="1"/>
        </dgm:presLayoutVars>
      </dgm:prSet>
      <dgm:spPr/>
      <dgm:t>
        <a:bodyPr/>
        <a:lstStyle/>
        <a:p>
          <a:endParaRPr lang="en-US"/>
        </a:p>
      </dgm:t>
    </dgm:pt>
    <dgm:pt modelId="{B558C96A-C85E-4A28-A5A1-01067594B90A}" type="pres">
      <dgm:prSet presAssocID="{7D662DF7-1371-4636-A5F0-A2F92FB0A328}" presName="circ3" presStyleLbl="vennNode1" presStyleIdx="2" presStyleCnt="3"/>
      <dgm:spPr/>
      <dgm:t>
        <a:bodyPr/>
        <a:lstStyle/>
        <a:p>
          <a:endParaRPr lang="en-US"/>
        </a:p>
      </dgm:t>
    </dgm:pt>
    <dgm:pt modelId="{689E49B1-C623-4845-95E4-0D74D65EEA9C}" type="pres">
      <dgm:prSet presAssocID="{7D662DF7-1371-4636-A5F0-A2F92FB0A328}" presName="circ3Tx" presStyleLbl="revTx" presStyleIdx="0" presStyleCnt="0">
        <dgm:presLayoutVars>
          <dgm:chMax val="0"/>
          <dgm:chPref val="0"/>
          <dgm:bulletEnabled val="1"/>
        </dgm:presLayoutVars>
      </dgm:prSet>
      <dgm:spPr/>
      <dgm:t>
        <a:bodyPr/>
        <a:lstStyle/>
        <a:p>
          <a:endParaRPr lang="en-US"/>
        </a:p>
      </dgm:t>
    </dgm:pt>
  </dgm:ptLst>
  <dgm:cxnLst>
    <dgm:cxn modelId="{346A5423-0BD7-4797-9132-86FD306DF530}" type="presOf" srcId="{B0E5691D-6698-497F-8533-E8710BAF25AD}" destId="{17F40EB2-C7BC-49F3-AECA-C3E25896DA82}" srcOrd="1" destOrd="0" presId="urn:microsoft.com/office/officeart/2005/8/layout/venn1#8"/>
    <dgm:cxn modelId="{05A2DA21-207F-4269-BD4C-3A16AF1440A2}" type="presOf" srcId="{084996E4-2E22-45BA-8818-3C9CB7646558}" destId="{D525F6C0-244A-4919-8531-8A2F1460D9CF}" srcOrd="0" destOrd="0" presId="urn:microsoft.com/office/officeart/2005/8/layout/venn1#8"/>
    <dgm:cxn modelId="{289E41B5-B9AB-4AA4-A36E-7C00CECB9A5A}" srcId="{F497E86D-C5E5-4221-A73D-DDA5A95F7410}" destId="{7D662DF7-1371-4636-A5F0-A2F92FB0A328}" srcOrd="2" destOrd="0" parTransId="{0CB54EEC-629C-4685-83FA-DA411D9EC17F}" sibTransId="{2FAA12FF-EA27-478C-83F5-D2847128E03D}"/>
    <dgm:cxn modelId="{83809B31-E4EC-4253-985F-118DC9C0B89B}" type="presOf" srcId="{7D662DF7-1371-4636-A5F0-A2F92FB0A328}" destId="{689E49B1-C623-4845-95E4-0D74D65EEA9C}" srcOrd="1" destOrd="0" presId="urn:microsoft.com/office/officeart/2005/8/layout/venn1#8"/>
    <dgm:cxn modelId="{4459038F-60BF-4221-8ADC-1E1DE10B0FD5}" srcId="{F497E86D-C5E5-4221-A73D-DDA5A95F7410}" destId="{B0E5691D-6698-497F-8533-E8710BAF25AD}" srcOrd="1" destOrd="0" parTransId="{DB820870-E758-4C95-8581-8100FCA2259F}" sibTransId="{426FC7ED-BA8C-4961-B17F-48B4472ECC68}"/>
    <dgm:cxn modelId="{94353166-9461-4628-8F55-E6353B5E145D}" type="presOf" srcId="{7D662DF7-1371-4636-A5F0-A2F92FB0A328}" destId="{B558C96A-C85E-4A28-A5A1-01067594B90A}" srcOrd="0" destOrd="0" presId="urn:microsoft.com/office/officeart/2005/8/layout/venn1#8"/>
    <dgm:cxn modelId="{0B749063-63DA-4BD6-A69B-CF33E0B327E3}" type="presOf" srcId="{B0E5691D-6698-497F-8533-E8710BAF25AD}" destId="{F3EBBD6F-5B32-4769-B73C-CD98DD4711F7}" srcOrd="0" destOrd="0" presId="urn:microsoft.com/office/officeart/2005/8/layout/venn1#8"/>
    <dgm:cxn modelId="{5A7913D9-782C-466D-B562-15B2456B50D3}" type="presOf" srcId="{F497E86D-C5E5-4221-A73D-DDA5A95F7410}" destId="{A974DBB9-00C4-40D7-A484-D8AFC1D5418E}" srcOrd="0" destOrd="0" presId="urn:microsoft.com/office/officeart/2005/8/layout/venn1#8"/>
    <dgm:cxn modelId="{F56B0B2F-0B08-453B-A51D-FBB9E43124E3}" srcId="{F497E86D-C5E5-4221-A73D-DDA5A95F7410}" destId="{084996E4-2E22-45BA-8818-3C9CB7646558}" srcOrd="0" destOrd="0" parTransId="{C7F4159D-6C62-41A8-BD49-FD9E355A532D}" sibTransId="{02ADE989-E908-4782-AFC0-7982D1D9FCEE}"/>
    <dgm:cxn modelId="{928D8FF7-E717-405C-B500-86B29B769FBA}" type="presOf" srcId="{084996E4-2E22-45BA-8818-3C9CB7646558}" destId="{5149D21B-1E7F-4CB7-98DD-EFDE72BDD8B4}" srcOrd="1" destOrd="0" presId="urn:microsoft.com/office/officeart/2005/8/layout/venn1#8"/>
    <dgm:cxn modelId="{F7A23E78-6D82-41D6-90AB-604595EEB24D}" type="presParOf" srcId="{A974DBB9-00C4-40D7-A484-D8AFC1D5418E}" destId="{D525F6C0-244A-4919-8531-8A2F1460D9CF}" srcOrd="0" destOrd="0" presId="urn:microsoft.com/office/officeart/2005/8/layout/venn1#8"/>
    <dgm:cxn modelId="{7D684E55-B36B-4EB3-BD7F-74F810DFC571}" type="presParOf" srcId="{A974DBB9-00C4-40D7-A484-D8AFC1D5418E}" destId="{5149D21B-1E7F-4CB7-98DD-EFDE72BDD8B4}" srcOrd="1" destOrd="0" presId="urn:microsoft.com/office/officeart/2005/8/layout/venn1#8"/>
    <dgm:cxn modelId="{33639B10-C66C-4DD6-A041-6E711D00386C}" type="presParOf" srcId="{A974DBB9-00C4-40D7-A484-D8AFC1D5418E}" destId="{F3EBBD6F-5B32-4769-B73C-CD98DD4711F7}" srcOrd="2" destOrd="0" presId="urn:microsoft.com/office/officeart/2005/8/layout/venn1#8"/>
    <dgm:cxn modelId="{817EE822-2209-4F95-9A3B-40297A6091BE}" type="presParOf" srcId="{A974DBB9-00C4-40D7-A484-D8AFC1D5418E}" destId="{17F40EB2-C7BC-49F3-AECA-C3E25896DA82}" srcOrd="3" destOrd="0" presId="urn:microsoft.com/office/officeart/2005/8/layout/venn1#8"/>
    <dgm:cxn modelId="{4C3DBA15-3A3C-46E4-8A85-323EFD7919A3}" type="presParOf" srcId="{A974DBB9-00C4-40D7-A484-D8AFC1D5418E}" destId="{B558C96A-C85E-4A28-A5A1-01067594B90A}" srcOrd="4" destOrd="0" presId="urn:microsoft.com/office/officeart/2005/8/layout/venn1#8"/>
    <dgm:cxn modelId="{2234CC6E-FA3A-44EC-B8FB-6F7176F4D5AF}" type="presParOf" srcId="{A974DBB9-00C4-40D7-A484-D8AFC1D5418E}" destId="{689E49B1-C623-4845-95E4-0D74D65EEA9C}" srcOrd="5" destOrd="0" presId="urn:microsoft.com/office/officeart/2005/8/layout/venn1#8"/>
  </dgm:cxnLst>
  <dgm:bg>
    <a:solidFill>
      <a:schemeClr val="bg1">
        <a:lumMod val="95000"/>
      </a:schemeClr>
    </a:solidFill>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25F6C0-244A-4919-8531-8A2F1460D9CF}">
      <dsp:nvSpPr>
        <dsp:cNvPr id="0" name=""/>
        <dsp:cNvSpPr/>
      </dsp:nvSpPr>
      <dsp:spPr>
        <a:xfrm>
          <a:off x="1518265" y="49812"/>
          <a:ext cx="2390979" cy="2390979"/>
        </a:xfrm>
        <a:prstGeom prst="ellipse">
          <a:avLst/>
        </a:prstGeom>
        <a:solidFill>
          <a:schemeClr val="tx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effectLst>
                <a:outerShdw blurRad="38100" dist="38100" dir="2700000" algn="tl">
                  <a:srgbClr val="000000">
                    <a:alpha val="43137"/>
                  </a:srgbClr>
                </a:outerShdw>
              </a:effectLst>
              <a:latin typeface="Arial Narrow" panose="020B0606020202030204" pitchFamily="34" charset="0"/>
            </a:rPr>
            <a:t>Security</a:t>
          </a:r>
        </a:p>
      </dsp:txBody>
      <dsp:txXfrm>
        <a:off x="1837062" y="468233"/>
        <a:ext cx="1753385" cy="1075940"/>
      </dsp:txXfrm>
    </dsp:sp>
    <dsp:sp modelId="{F3EBBD6F-5B32-4769-B73C-CD98DD4711F7}">
      <dsp:nvSpPr>
        <dsp:cNvPr id="0" name=""/>
        <dsp:cNvSpPr/>
      </dsp:nvSpPr>
      <dsp:spPr>
        <a:xfrm>
          <a:off x="2370849" y="1544174"/>
          <a:ext cx="2390979" cy="2390979"/>
        </a:xfrm>
        <a:prstGeom prst="ellipse">
          <a:avLst/>
        </a:prstGeom>
        <a:solidFill>
          <a:schemeClr val="tx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effectLst>
                <a:outerShdw blurRad="38100" dist="38100" dir="2700000" algn="tl">
                  <a:srgbClr val="000000">
                    <a:alpha val="43137"/>
                  </a:srgbClr>
                </a:outerShdw>
              </a:effectLst>
              <a:latin typeface="Arial Narrow" panose="020B0606020202030204" pitchFamily="34" charset="0"/>
            </a:rPr>
            <a:t>Funding: Operational &amp; Capex</a:t>
          </a:r>
        </a:p>
      </dsp:txBody>
      <dsp:txXfrm>
        <a:off x="3102090" y="2161844"/>
        <a:ext cx="1434587" cy="1315038"/>
      </dsp:txXfrm>
    </dsp:sp>
    <dsp:sp modelId="{B558C96A-C85E-4A28-A5A1-01067594B90A}">
      <dsp:nvSpPr>
        <dsp:cNvPr id="0" name=""/>
        <dsp:cNvSpPr/>
      </dsp:nvSpPr>
      <dsp:spPr>
        <a:xfrm>
          <a:off x="655520" y="1544174"/>
          <a:ext cx="2390979" cy="2390979"/>
        </a:xfrm>
        <a:prstGeom prst="ellipse">
          <a:avLst/>
        </a:prstGeom>
        <a:solidFill>
          <a:schemeClr val="tx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effectLst>
                <a:outerShdw blurRad="38100" dist="38100" dir="2700000" algn="tl">
                  <a:srgbClr val="000000">
                    <a:alpha val="43137"/>
                  </a:srgbClr>
                </a:outerShdw>
              </a:effectLst>
              <a:latin typeface="Arial Narrow" panose="020B0606020202030204" pitchFamily="34" charset="0"/>
            </a:rPr>
            <a:t>Rebuilding &amp; Recovery</a:t>
          </a:r>
        </a:p>
      </dsp:txBody>
      <dsp:txXfrm>
        <a:off x="880671" y="2161844"/>
        <a:ext cx="1434587" cy="1315038"/>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33E3445-9F66-4808-BA4F-D70A1FFFC5F8}">
      <dsp:nvSpPr>
        <dsp:cNvPr id="0" name=""/>
        <dsp:cNvSpPr/>
      </dsp:nvSpPr>
      <dsp:spPr>
        <a:xfrm>
          <a:off x="-5891316" y="-901795"/>
          <a:ext cx="7015189" cy="7015189"/>
        </a:xfrm>
        <a:prstGeom prst="blockArc">
          <a:avLst>
            <a:gd name="adj1" fmla="val 18900000"/>
            <a:gd name="adj2" fmla="val 2700000"/>
            <a:gd name="adj3" fmla="val 286"/>
          </a:avLst>
        </a:pr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AF1E980-9166-4CAC-A350-8CC6BE9534DD}">
      <dsp:nvSpPr>
        <dsp:cNvPr id="0" name=""/>
        <dsp:cNvSpPr/>
      </dsp:nvSpPr>
      <dsp:spPr>
        <a:xfrm>
          <a:off x="723369" y="207661"/>
          <a:ext cx="9756764" cy="1669316"/>
        </a:xfrm>
        <a:prstGeom prst="rect">
          <a:avLst/>
        </a:prstGeom>
        <a:solidFill>
          <a:srgbClr val="00B0F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7341" tIns="30480" rIns="30480" bIns="30480" numCol="1" spcCol="1270" anchor="ctr" anchorCtr="0">
          <a:noAutofit/>
        </a:bodyPr>
        <a:lstStyle/>
        <a:p>
          <a:pPr lvl="0" algn="l" defTabSz="533400">
            <a:lnSpc>
              <a:spcPct val="90000"/>
            </a:lnSpc>
            <a:spcBef>
              <a:spcPct val="0"/>
            </a:spcBef>
            <a:spcAft>
              <a:spcPct val="35000"/>
            </a:spcAft>
            <a:buNone/>
          </a:pPr>
          <a:r>
            <a:rPr lang="en-US" sz="1200" b="1" kern="1200" dirty="0">
              <a:solidFill>
                <a:schemeClr val="tx1"/>
              </a:solidFill>
              <a:latin typeface="Arial Narrow" panose="020B0606020202030204" pitchFamily="34" charset="0"/>
              <a:ea typeface="+mn-ea"/>
              <a:cs typeface="+mn-cs"/>
            </a:rPr>
            <a:t>Gauteng (99.13% Complete)</a:t>
          </a:r>
        </a:p>
        <a:p>
          <a:pPr lvl="0" algn="l" defTabSz="533400">
            <a:lnSpc>
              <a:spcPct val="90000"/>
            </a:lnSpc>
            <a:spcBef>
              <a:spcPct val="0"/>
            </a:spcBef>
            <a:spcAft>
              <a:spcPct val="35000"/>
            </a:spcAft>
            <a:buNone/>
          </a:pPr>
          <a:r>
            <a:rPr lang="en-US" sz="1200" kern="1200" dirty="0">
              <a:solidFill>
                <a:schemeClr val="tx1"/>
              </a:solidFill>
              <a:latin typeface="Arial Narrow" panose="020B0606020202030204" pitchFamily="34" charset="0"/>
              <a:ea typeface="+mn-ea"/>
              <a:cs typeface="+mn-cs"/>
            </a:rPr>
            <a:t>- 85 stations of 88 in total commissioned with new electronic interlocking systems</a:t>
          </a:r>
        </a:p>
        <a:p>
          <a:pPr lvl="0" algn="l" defTabSz="533400">
            <a:lnSpc>
              <a:spcPct val="90000"/>
            </a:lnSpc>
            <a:spcBef>
              <a:spcPct val="0"/>
            </a:spcBef>
            <a:spcAft>
              <a:spcPct val="35000"/>
            </a:spcAft>
            <a:buNone/>
          </a:pPr>
          <a:r>
            <a:rPr lang="en-US" sz="1200" kern="1200" dirty="0">
              <a:solidFill>
                <a:schemeClr val="tx1"/>
              </a:solidFill>
              <a:latin typeface="Arial Narrow" panose="020B0606020202030204" pitchFamily="34" charset="0"/>
              <a:ea typeface="+mn-ea"/>
              <a:cs typeface="+mn-cs"/>
            </a:rPr>
            <a:t>- 22 interfaces complete, with 13 clusters complete out of 14 clusters</a:t>
          </a:r>
        </a:p>
        <a:p>
          <a:pPr lvl="0" algn="l" defTabSz="533400">
            <a:lnSpc>
              <a:spcPct val="90000"/>
            </a:lnSpc>
            <a:spcBef>
              <a:spcPct val="0"/>
            </a:spcBef>
            <a:spcAft>
              <a:spcPct val="35000"/>
            </a:spcAft>
            <a:buNone/>
          </a:pPr>
          <a:r>
            <a:rPr lang="en-US" sz="1200" kern="1200" dirty="0">
              <a:solidFill>
                <a:schemeClr val="tx1"/>
              </a:solidFill>
              <a:latin typeface="Arial Narrow" panose="020B0606020202030204" pitchFamily="34" charset="0"/>
              <a:ea typeface="+mn-ea"/>
              <a:cs typeface="+mn-cs"/>
            </a:rPr>
            <a:t>- Track and OHTE Works: 47 stations complete, 3 Stations descoped ID, DLT, DER/ANG</a:t>
          </a:r>
        </a:p>
        <a:p>
          <a:pPr lvl="0" algn="l" defTabSz="533400">
            <a:lnSpc>
              <a:spcPct val="90000"/>
            </a:lnSpc>
            <a:spcBef>
              <a:spcPct val="0"/>
            </a:spcBef>
            <a:spcAft>
              <a:spcPct val="35000"/>
            </a:spcAft>
            <a:buNone/>
          </a:pPr>
          <a:r>
            <a:rPr lang="en-US" sz="1200" kern="1200" dirty="0">
              <a:solidFill>
                <a:schemeClr val="tx1"/>
              </a:solidFill>
              <a:latin typeface="Arial Narrow" panose="020B0606020202030204" pitchFamily="34" charset="0"/>
              <a:ea typeface="+mn-ea"/>
              <a:cs typeface="+mn-cs"/>
            </a:rPr>
            <a:t>- GNC is complete – 100%</a:t>
          </a:r>
        </a:p>
        <a:p>
          <a:pPr lvl="0" algn="l" defTabSz="533400">
            <a:lnSpc>
              <a:spcPct val="90000"/>
            </a:lnSpc>
            <a:spcBef>
              <a:spcPct val="0"/>
            </a:spcBef>
            <a:spcAft>
              <a:spcPct val="35000"/>
            </a:spcAft>
            <a:buNone/>
          </a:pPr>
          <a:r>
            <a:rPr lang="en-US" sz="1200" kern="1200" dirty="0">
              <a:solidFill>
                <a:schemeClr val="tx1"/>
              </a:solidFill>
              <a:latin typeface="Arial Narrow" panose="020B0606020202030204" pitchFamily="34" charset="0"/>
              <a:ea typeface="+mn-ea"/>
              <a:cs typeface="+mn-cs"/>
            </a:rPr>
            <a:t>- Level Crossing Solution in progress and Kliptown SER Bunker </a:t>
          </a:r>
        </a:p>
        <a:p>
          <a:pPr lvl="0" algn="l" defTabSz="533400">
            <a:lnSpc>
              <a:spcPct val="90000"/>
            </a:lnSpc>
            <a:spcBef>
              <a:spcPct val="0"/>
            </a:spcBef>
            <a:spcAft>
              <a:spcPct val="35000"/>
            </a:spcAft>
            <a:buNone/>
          </a:pPr>
          <a:r>
            <a:rPr lang="en-US" sz="1200" kern="1200" dirty="0">
              <a:solidFill>
                <a:schemeClr val="tx1"/>
              </a:solidFill>
              <a:latin typeface="Arial Narrow" panose="020B0606020202030204" pitchFamily="34" charset="0"/>
              <a:ea typeface="+mn-ea"/>
              <a:cs typeface="+mn-cs"/>
            </a:rPr>
            <a:t>- Descope of ETCS Solution for PTA – Pienaarspoort due to delay of restoration of the corridor</a:t>
          </a:r>
        </a:p>
      </dsp:txBody>
      <dsp:txXfrm>
        <a:off x="723369" y="207661"/>
        <a:ext cx="9756764" cy="1669316"/>
      </dsp:txXfrm>
    </dsp:sp>
    <dsp:sp modelId="{8CC3AFBB-8478-466C-B3B9-35FAA326E760}">
      <dsp:nvSpPr>
        <dsp:cNvPr id="0" name=""/>
        <dsp:cNvSpPr/>
      </dsp:nvSpPr>
      <dsp:spPr>
        <a:xfrm>
          <a:off x="71920" y="390869"/>
          <a:ext cx="1302899" cy="1302899"/>
        </a:xfrm>
        <a:prstGeom prst="ellipse">
          <a:avLst/>
        </a:prstGeom>
        <a:solidFill>
          <a:schemeClr val="lt1">
            <a:hueOff val="0"/>
            <a:satOff val="0"/>
            <a:lumOff val="0"/>
            <a:alphaOff val="0"/>
          </a:schemeClr>
        </a:solidFill>
        <a:ln w="6350" cap="flat" cmpd="sng" algn="ctr">
          <a:solidFill>
            <a:srgbClr val="00B0F0"/>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4466E5A-6B2E-4572-A8D5-E76EA64126E2}">
      <dsp:nvSpPr>
        <dsp:cNvPr id="0" name=""/>
        <dsp:cNvSpPr/>
      </dsp:nvSpPr>
      <dsp:spPr>
        <a:xfrm>
          <a:off x="1174173" y="1977734"/>
          <a:ext cx="9377881" cy="1256130"/>
        </a:xfrm>
        <a:prstGeom prst="rect">
          <a:avLst/>
        </a:prstGeom>
        <a:solidFill>
          <a:schemeClr val="bg2">
            <a:lumMod val="9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7341" tIns="30480" rIns="30480" bIns="30480" numCol="1" spcCol="1270" anchor="ctr" anchorCtr="0">
          <a:noAutofit/>
        </a:bodyPr>
        <a:lstStyle/>
        <a:p>
          <a:pPr lvl="0" algn="l" defTabSz="533400">
            <a:lnSpc>
              <a:spcPct val="90000"/>
            </a:lnSpc>
            <a:spcBef>
              <a:spcPct val="0"/>
            </a:spcBef>
            <a:spcAft>
              <a:spcPct val="35000"/>
            </a:spcAft>
            <a:buNone/>
          </a:pPr>
          <a:r>
            <a:rPr lang="en-US" sz="1200" b="1" kern="1200" dirty="0">
              <a:solidFill>
                <a:schemeClr val="tx1"/>
              </a:solidFill>
              <a:latin typeface="Arial Narrow" panose="020B0606020202030204" pitchFamily="34" charset="0"/>
              <a:ea typeface="+mn-ea"/>
              <a:cs typeface="+mn-cs"/>
            </a:rPr>
            <a:t>Western Cape (92.31% Complete)</a:t>
          </a:r>
        </a:p>
        <a:p>
          <a:pPr marL="114300" lvl="0" indent="-114300" algn="l" defTabSz="533400">
            <a:lnSpc>
              <a:spcPct val="90000"/>
            </a:lnSpc>
            <a:spcBef>
              <a:spcPct val="0"/>
            </a:spcBef>
            <a:spcAft>
              <a:spcPct val="35000"/>
            </a:spcAft>
            <a:buNone/>
          </a:pPr>
          <a:r>
            <a:rPr lang="en-US" sz="1200" kern="1200" dirty="0">
              <a:solidFill>
                <a:schemeClr val="tx1"/>
              </a:solidFill>
              <a:latin typeface="Arial Narrow" panose="020B0606020202030204" pitchFamily="34" charset="0"/>
              <a:ea typeface="+mn-ea"/>
              <a:cs typeface="+mn-cs"/>
            </a:rPr>
            <a:t>- 35 stations  of 51 in total commissioned with new electronic interlocking systems</a:t>
          </a:r>
        </a:p>
        <a:p>
          <a:pPr marL="114300" lvl="0" indent="-114300" algn="l" defTabSz="533400">
            <a:lnSpc>
              <a:spcPct val="90000"/>
            </a:lnSpc>
            <a:spcBef>
              <a:spcPct val="0"/>
            </a:spcBef>
            <a:spcAft>
              <a:spcPct val="35000"/>
            </a:spcAft>
            <a:buNone/>
          </a:pPr>
          <a:r>
            <a:rPr lang="en-US" sz="1200" kern="1200" dirty="0">
              <a:solidFill>
                <a:schemeClr val="tx1"/>
              </a:solidFill>
              <a:latin typeface="Arial Narrow" panose="020B0606020202030204" pitchFamily="34" charset="0"/>
              <a:ea typeface="+mn-ea"/>
              <a:cs typeface="+mn-cs"/>
            </a:rPr>
            <a:t>- Southern Corridor (100%)</a:t>
          </a:r>
        </a:p>
        <a:p>
          <a:pPr marL="114300" lvl="0" indent="-114300" algn="l" defTabSz="533400">
            <a:lnSpc>
              <a:spcPct val="90000"/>
            </a:lnSpc>
            <a:spcBef>
              <a:spcPct val="0"/>
            </a:spcBef>
            <a:spcAft>
              <a:spcPct val="35000"/>
            </a:spcAft>
            <a:buNone/>
          </a:pPr>
          <a:r>
            <a:rPr lang="en-US" sz="1200" kern="1200" dirty="0">
              <a:solidFill>
                <a:schemeClr val="tx1"/>
              </a:solidFill>
              <a:latin typeface="Arial Narrow" panose="020B0606020202030204" pitchFamily="34" charset="0"/>
              <a:ea typeface="+mn-ea"/>
              <a:cs typeface="+mn-cs"/>
            </a:rPr>
            <a:t>- Central Control Centre is Complete (100%) – RMTCC</a:t>
          </a:r>
        </a:p>
        <a:p>
          <a:pPr marL="114300" lvl="0" indent="-114300" algn="l" defTabSz="533400">
            <a:lnSpc>
              <a:spcPct val="90000"/>
            </a:lnSpc>
            <a:spcBef>
              <a:spcPct val="0"/>
            </a:spcBef>
            <a:spcAft>
              <a:spcPct val="35000"/>
            </a:spcAft>
            <a:buNone/>
          </a:pPr>
          <a:r>
            <a:rPr lang="en-US" sz="1200" kern="1200" dirty="0">
              <a:solidFill>
                <a:schemeClr val="tx1"/>
              </a:solidFill>
              <a:latin typeface="Arial Narrow" panose="020B0606020202030204" pitchFamily="34" charset="0"/>
              <a:ea typeface="+mn-ea"/>
              <a:cs typeface="+mn-cs"/>
            </a:rPr>
            <a:t>- Central Line Re-signalling – Awaiting approval for execution and relocation of illegal settlement </a:t>
          </a:r>
        </a:p>
      </dsp:txBody>
      <dsp:txXfrm>
        <a:off x="1174173" y="1977734"/>
        <a:ext cx="9377881" cy="1256130"/>
      </dsp:txXfrm>
    </dsp:sp>
    <dsp:sp modelId="{4A00F6F6-2B5B-4775-8425-07F395159205}">
      <dsp:nvSpPr>
        <dsp:cNvPr id="0" name=""/>
        <dsp:cNvSpPr/>
      </dsp:nvSpPr>
      <dsp:spPr>
        <a:xfrm>
          <a:off x="450803" y="1954349"/>
          <a:ext cx="1302899" cy="1302899"/>
        </a:xfrm>
        <a:prstGeom prst="ellipse">
          <a:avLst/>
        </a:prstGeom>
        <a:solidFill>
          <a:schemeClr val="lt1">
            <a:hueOff val="0"/>
            <a:satOff val="0"/>
            <a:lumOff val="0"/>
            <a:alphaOff val="0"/>
          </a:schemeClr>
        </a:solidFill>
        <a:ln w="6350" cap="flat" cmpd="sng" algn="ctr">
          <a:solidFill>
            <a:srgbClr val="00B0F0"/>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AF3FE2F-0431-4771-A7C6-0F2999848AB3}">
      <dsp:nvSpPr>
        <dsp:cNvPr id="0" name=""/>
        <dsp:cNvSpPr/>
      </dsp:nvSpPr>
      <dsp:spPr>
        <a:xfrm>
          <a:off x="795290" y="3565114"/>
          <a:ext cx="9756764" cy="1256130"/>
        </a:xfrm>
        <a:prstGeom prst="rect">
          <a:avLst/>
        </a:prstGeom>
        <a:solidFill>
          <a:srgbClr val="00B0F0"/>
        </a:solidFill>
        <a:ln>
          <a:solidFill>
            <a:srgbClr val="00B0F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27341" tIns="30480" rIns="30480" bIns="30480" numCol="1" spcCol="1270" anchor="ctr" anchorCtr="0">
          <a:noAutofit/>
        </a:bodyPr>
        <a:lstStyle/>
        <a:p>
          <a:pPr lvl="0" algn="l" defTabSz="533400">
            <a:lnSpc>
              <a:spcPct val="90000"/>
            </a:lnSpc>
            <a:spcBef>
              <a:spcPct val="0"/>
            </a:spcBef>
            <a:spcAft>
              <a:spcPct val="35000"/>
            </a:spcAft>
            <a:buNone/>
          </a:pPr>
          <a:r>
            <a:rPr lang="en-US" sz="1200" b="1" kern="1200" dirty="0">
              <a:solidFill>
                <a:schemeClr val="tx1"/>
              </a:solidFill>
              <a:latin typeface="Arial Narrow" panose="020B0606020202030204" pitchFamily="34" charset="0"/>
              <a:ea typeface="+mn-ea"/>
              <a:cs typeface="+mn-cs"/>
            </a:rPr>
            <a:t>Kwa-Zulu Natal (73% Complete)</a:t>
          </a:r>
        </a:p>
        <a:p>
          <a:pPr marL="114300" lvl="0" indent="-114300" algn="l" defTabSz="533400">
            <a:lnSpc>
              <a:spcPct val="90000"/>
            </a:lnSpc>
            <a:spcBef>
              <a:spcPct val="0"/>
            </a:spcBef>
            <a:spcAft>
              <a:spcPct val="35000"/>
            </a:spcAft>
            <a:buNone/>
          </a:pPr>
          <a:r>
            <a:rPr lang="en-US" sz="1200" kern="1200" dirty="0">
              <a:solidFill>
                <a:schemeClr val="tx1"/>
              </a:solidFill>
              <a:latin typeface="Arial Narrow" panose="020B0606020202030204" pitchFamily="34" charset="0"/>
              <a:ea typeface="+mn-ea"/>
              <a:cs typeface="+mn-cs"/>
            </a:rPr>
            <a:t>- 6 stations in total commissioned of 33</a:t>
          </a:r>
        </a:p>
        <a:p>
          <a:pPr marL="114300" lvl="0" indent="-114300" algn="l" defTabSz="533400">
            <a:lnSpc>
              <a:spcPct val="90000"/>
            </a:lnSpc>
            <a:spcBef>
              <a:spcPct val="0"/>
            </a:spcBef>
            <a:spcAft>
              <a:spcPct val="35000"/>
            </a:spcAft>
            <a:buNone/>
          </a:pPr>
          <a:r>
            <a:rPr lang="en-US" sz="1200" kern="1200" dirty="0">
              <a:solidFill>
                <a:schemeClr val="tx1"/>
              </a:solidFill>
              <a:latin typeface="Arial Narrow" panose="020B0606020202030204" pitchFamily="34" charset="0"/>
              <a:ea typeface="+mn-ea"/>
              <a:cs typeface="+mn-cs"/>
            </a:rPr>
            <a:t>- Upgrade of Central Control Centre on ground floor is almost complete, </a:t>
          </a:r>
        </a:p>
        <a:p>
          <a:pPr marL="114300" lvl="0" indent="-114300" algn="l" defTabSz="533400">
            <a:lnSpc>
              <a:spcPct val="90000"/>
            </a:lnSpc>
            <a:spcBef>
              <a:spcPct val="0"/>
            </a:spcBef>
            <a:spcAft>
              <a:spcPct val="35000"/>
            </a:spcAft>
            <a:buNone/>
          </a:pPr>
          <a:r>
            <a:rPr lang="en-US" sz="1200" kern="1200" dirty="0">
              <a:solidFill>
                <a:schemeClr val="tx1"/>
              </a:solidFill>
              <a:latin typeface="Arial Narrow" panose="020B0606020202030204" pitchFamily="34" charset="0"/>
              <a:ea typeface="+mn-ea"/>
              <a:cs typeface="+mn-cs"/>
            </a:rPr>
            <a:t>- Pinetown Line (100%)</a:t>
          </a:r>
        </a:p>
        <a:p>
          <a:pPr marL="114300" lvl="0" indent="-114300" algn="l" defTabSz="533400">
            <a:lnSpc>
              <a:spcPct val="90000"/>
            </a:lnSpc>
            <a:spcBef>
              <a:spcPct val="0"/>
            </a:spcBef>
            <a:spcAft>
              <a:spcPct val="35000"/>
            </a:spcAft>
            <a:buNone/>
          </a:pPr>
          <a:r>
            <a:rPr lang="en-US" sz="1200" kern="1200" dirty="0">
              <a:solidFill>
                <a:schemeClr val="tx1"/>
              </a:solidFill>
              <a:latin typeface="Arial Narrow" panose="020B0606020202030204" pitchFamily="34" charset="0"/>
              <a:ea typeface="+mn-ea"/>
              <a:cs typeface="+mn-cs"/>
            </a:rPr>
            <a:t>- Contract has been terminated. New RFP closed and Bid Evaluation Committee (BEC) appointment in progress</a:t>
          </a:r>
        </a:p>
      </dsp:txBody>
      <dsp:txXfrm>
        <a:off x="795290" y="3565114"/>
        <a:ext cx="9756764" cy="1256130"/>
      </dsp:txXfrm>
    </dsp:sp>
    <dsp:sp modelId="{4EFAB971-B569-4663-A259-8643122C5F3B}">
      <dsp:nvSpPr>
        <dsp:cNvPr id="0" name=""/>
        <dsp:cNvSpPr/>
      </dsp:nvSpPr>
      <dsp:spPr>
        <a:xfrm>
          <a:off x="71920" y="3517829"/>
          <a:ext cx="1302899" cy="1302899"/>
        </a:xfrm>
        <a:prstGeom prst="ellipse">
          <a:avLst/>
        </a:prstGeom>
        <a:solidFill>
          <a:schemeClr val="lt1">
            <a:hueOff val="0"/>
            <a:satOff val="0"/>
            <a:lumOff val="0"/>
            <a:alphaOff val="0"/>
          </a:schemeClr>
        </a:solidFill>
        <a:ln w="6350" cap="flat" cmpd="sng" algn="ctr">
          <a:solidFill>
            <a:srgbClr val="00B0F0"/>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25F6C0-244A-4919-8531-8A2F1460D9CF}">
      <dsp:nvSpPr>
        <dsp:cNvPr id="0" name=""/>
        <dsp:cNvSpPr/>
      </dsp:nvSpPr>
      <dsp:spPr>
        <a:xfrm>
          <a:off x="1284429" y="0"/>
          <a:ext cx="2390979" cy="2390979"/>
        </a:xfrm>
        <a:prstGeom prst="ellipse">
          <a:avLst/>
        </a:prstGeom>
        <a:solidFill>
          <a:schemeClr val="tx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ZA" sz="1400" b="0" kern="1200" dirty="0">
              <a:effectLst/>
              <a:latin typeface="Arial Narrow" panose="020B0606020202030204" pitchFamily="34" charset="0"/>
              <a:ea typeface="+mn-ea"/>
              <a:cs typeface="+mn-cs"/>
            </a:rPr>
            <a:t>Security</a:t>
          </a:r>
        </a:p>
      </dsp:txBody>
      <dsp:txXfrm>
        <a:off x="1603226" y="418421"/>
        <a:ext cx="1753385" cy="1075940"/>
      </dsp:txXfrm>
    </dsp:sp>
    <dsp:sp modelId="{F3EBBD6F-5B32-4769-B73C-CD98DD4711F7}">
      <dsp:nvSpPr>
        <dsp:cNvPr id="0" name=""/>
        <dsp:cNvSpPr/>
      </dsp:nvSpPr>
      <dsp:spPr>
        <a:xfrm>
          <a:off x="2114776" y="1544174"/>
          <a:ext cx="2390979" cy="2390979"/>
        </a:xfrm>
        <a:prstGeom prst="ellipse">
          <a:avLst/>
        </a:prstGeom>
        <a:solidFill>
          <a:schemeClr val="tx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effectLst/>
              <a:latin typeface="Arial Narrow" panose="020B0606020202030204" pitchFamily="34" charset="0"/>
            </a:rPr>
            <a:t>Funding: Operational &amp; Capex</a:t>
          </a:r>
        </a:p>
      </dsp:txBody>
      <dsp:txXfrm>
        <a:off x="2846017" y="2161844"/>
        <a:ext cx="1434587" cy="1315038"/>
      </dsp:txXfrm>
    </dsp:sp>
    <dsp:sp modelId="{B558C96A-C85E-4A28-A5A1-01067594B90A}">
      <dsp:nvSpPr>
        <dsp:cNvPr id="0" name=""/>
        <dsp:cNvSpPr/>
      </dsp:nvSpPr>
      <dsp:spPr>
        <a:xfrm>
          <a:off x="399448" y="1529732"/>
          <a:ext cx="2390979" cy="2390979"/>
        </a:xfrm>
        <a:prstGeom prst="ellipse">
          <a:avLst/>
        </a:prstGeom>
        <a:solidFill>
          <a:srgbClr val="00B0F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effectLst>
                <a:outerShdw blurRad="38100" dist="38100" dir="2700000" algn="tl">
                  <a:srgbClr val="000000">
                    <a:alpha val="43137"/>
                  </a:srgbClr>
                </a:outerShdw>
              </a:effectLst>
              <a:latin typeface="Arial Narrow" panose="020B0606020202030204" pitchFamily="34" charset="0"/>
            </a:rPr>
            <a:t>Rebuilding &amp; Recovery</a:t>
          </a:r>
        </a:p>
      </dsp:txBody>
      <dsp:txXfrm>
        <a:off x="624598" y="2147402"/>
        <a:ext cx="1434587" cy="131503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25F6C0-244A-4919-8531-8A2F1460D9CF}">
      <dsp:nvSpPr>
        <dsp:cNvPr id="0" name=""/>
        <dsp:cNvSpPr/>
      </dsp:nvSpPr>
      <dsp:spPr>
        <a:xfrm>
          <a:off x="918055" y="20445"/>
          <a:ext cx="2314597" cy="2314597"/>
        </a:xfrm>
        <a:prstGeom prst="ellipse">
          <a:avLst/>
        </a:prstGeom>
        <a:solidFill>
          <a:srgbClr val="00B0F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ZA" sz="1400" b="0" kern="1200" dirty="0">
              <a:effectLst>
                <a:outerShdw blurRad="38100" dist="38100" dir="2700000" algn="tl">
                  <a:srgbClr val="000000">
                    <a:alpha val="43137"/>
                  </a:srgbClr>
                </a:outerShdw>
              </a:effectLst>
              <a:latin typeface="Arial Narrow" panose="020B0606020202030204" pitchFamily="34" charset="0"/>
              <a:ea typeface="+mn-ea"/>
              <a:cs typeface="+mn-cs"/>
            </a:rPr>
            <a:t>Security</a:t>
          </a:r>
        </a:p>
      </dsp:txBody>
      <dsp:txXfrm>
        <a:off x="1226668" y="425500"/>
        <a:ext cx="1697371" cy="1041569"/>
      </dsp:txXfrm>
    </dsp:sp>
    <dsp:sp modelId="{F3EBBD6F-5B32-4769-B73C-CD98DD4711F7}">
      <dsp:nvSpPr>
        <dsp:cNvPr id="0" name=""/>
        <dsp:cNvSpPr/>
      </dsp:nvSpPr>
      <dsp:spPr>
        <a:xfrm>
          <a:off x="1719331" y="1558495"/>
          <a:ext cx="2314597" cy="2314597"/>
        </a:xfrm>
        <a:prstGeom prst="ellipse">
          <a:avLst/>
        </a:prstGeom>
        <a:solidFill>
          <a:srgbClr val="00B0F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effectLst>
                <a:outerShdw blurRad="38100" dist="38100" dir="2700000" algn="tl">
                  <a:srgbClr val="000000">
                    <a:alpha val="43137"/>
                  </a:srgbClr>
                </a:outerShdw>
              </a:effectLst>
              <a:latin typeface="Arial Narrow" panose="020B0606020202030204" pitchFamily="34" charset="0"/>
            </a:rPr>
            <a:t>Funding: Operational &amp; Capex</a:t>
          </a:r>
        </a:p>
      </dsp:txBody>
      <dsp:txXfrm>
        <a:off x="2427212" y="2156433"/>
        <a:ext cx="1388758" cy="1273028"/>
      </dsp:txXfrm>
    </dsp:sp>
    <dsp:sp modelId="{B558C96A-C85E-4A28-A5A1-01067594B90A}">
      <dsp:nvSpPr>
        <dsp:cNvPr id="0" name=""/>
        <dsp:cNvSpPr/>
      </dsp:nvSpPr>
      <dsp:spPr>
        <a:xfrm>
          <a:off x="58799" y="1558495"/>
          <a:ext cx="2314597" cy="2314597"/>
        </a:xfrm>
        <a:prstGeom prst="ellipse">
          <a:avLst/>
        </a:prstGeom>
        <a:solidFill>
          <a:srgbClr val="00B0F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effectLst>
                <a:outerShdw blurRad="38100" dist="38100" dir="2700000" algn="tl">
                  <a:srgbClr val="000000">
                    <a:alpha val="43137"/>
                  </a:srgbClr>
                </a:outerShdw>
              </a:effectLst>
              <a:latin typeface="Arial Narrow" panose="020B0606020202030204" pitchFamily="34" charset="0"/>
            </a:rPr>
            <a:t>Rebuilding &amp; Recovery</a:t>
          </a:r>
        </a:p>
      </dsp:txBody>
      <dsp:txXfrm>
        <a:off x="276757" y="2156433"/>
        <a:ext cx="1388758" cy="127302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25F6C0-244A-4919-8531-8A2F1460D9CF}">
      <dsp:nvSpPr>
        <dsp:cNvPr id="0" name=""/>
        <dsp:cNvSpPr/>
      </dsp:nvSpPr>
      <dsp:spPr>
        <a:xfrm>
          <a:off x="1262193" y="49812"/>
          <a:ext cx="2390979" cy="2390979"/>
        </a:xfrm>
        <a:prstGeom prst="ellipse">
          <a:avLst/>
        </a:prstGeom>
        <a:solidFill>
          <a:srgbClr val="00B0F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ZA" sz="1400" b="0" kern="1200" dirty="0">
              <a:latin typeface="Arial Narrow" panose="020B0606020202030204" pitchFamily="34" charset="0"/>
              <a:ea typeface="+mn-ea"/>
              <a:cs typeface="+mn-cs"/>
            </a:rPr>
            <a:t>Security</a:t>
          </a:r>
        </a:p>
      </dsp:txBody>
      <dsp:txXfrm>
        <a:off x="1580990" y="468233"/>
        <a:ext cx="1753385" cy="1075940"/>
      </dsp:txXfrm>
    </dsp:sp>
    <dsp:sp modelId="{F3EBBD6F-5B32-4769-B73C-CD98DD4711F7}">
      <dsp:nvSpPr>
        <dsp:cNvPr id="0" name=""/>
        <dsp:cNvSpPr/>
      </dsp:nvSpPr>
      <dsp:spPr>
        <a:xfrm>
          <a:off x="2114776" y="1544174"/>
          <a:ext cx="2390979" cy="2390979"/>
        </a:xfrm>
        <a:prstGeom prst="ellipse">
          <a:avLst/>
        </a:prstGeom>
        <a:solidFill>
          <a:srgbClr val="00B0F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latin typeface="Arial Narrow" panose="020B0606020202030204" pitchFamily="34" charset="0"/>
            </a:rPr>
            <a:t>Funding: Operational &amp; Capex</a:t>
          </a:r>
        </a:p>
      </dsp:txBody>
      <dsp:txXfrm>
        <a:off x="2846017" y="2161844"/>
        <a:ext cx="1434587" cy="1315038"/>
      </dsp:txXfrm>
    </dsp:sp>
    <dsp:sp modelId="{B558C96A-C85E-4A28-A5A1-01067594B90A}">
      <dsp:nvSpPr>
        <dsp:cNvPr id="0" name=""/>
        <dsp:cNvSpPr/>
      </dsp:nvSpPr>
      <dsp:spPr>
        <a:xfrm>
          <a:off x="399448" y="1544174"/>
          <a:ext cx="2390979" cy="2390979"/>
        </a:xfrm>
        <a:prstGeom prst="ellipse">
          <a:avLst/>
        </a:prstGeom>
        <a:solidFill>
          <a:schemeClr val="tx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effectLst>
                <a:outerShdw blurRad="38100" dist="38100" dir="2700000" algn="tl">
                  <a:srgbClr val="000000">
                    <a:alpha val="43137"/>
                  </a:srgbClr>
                </a:outerShdw>
              </a:effectLst>
              <a:latin typeface="Arial Narrow" panose="020B0606020202030204" pitchFamily="34" charset="0"/>
            </a:rPr>
            <a:t>Rebuilding &amp; Recovery</a:t>
          </a:r>
        </a:p>
      </dsp:txBody>
      <dsp:txXfrm>
        <a:off x="624598" y="2161844"/>
        <a:ext cx="1434587" cy="1315038"/>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25F6C0-244A-4919-8531-8A2F1460D9CF}">
      <dsp:nvSpPr>
        <dsp:cNvPr id="0" name=""/>
        <dsp:cNvSpPr/>
      </dsp:nvSpPr>
      <dsp:spPr>
        <a:xfrm>
          <a:off x="893984" y="111872"/>
          <a:ext cx="2314597" cy="2314597"/>
        </a:xfrm>
        <a:prstGeom prst="ellipse">
          <a:avLst/>
        </a:prstGeom>
        <a:solidFill>
          <a:schemeClr val="tx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ZA" sz="1400" b="0" kern="1200" dirty="0">
              <a:effectLst>
                <a:outerShdw blurRad="38100" dist="38100" dir="2700000" algn="tl">
                  <a:srgbClr val="000000">
                    <a:alpha val="43137"/>
                  </a:srgbClr>
                </a:outerShdw>
              </a:effectLst>
              <a:latin typeface="Arial Narrow" panose="020B0606020202030204" pitchFamily="34" charset="0"/>
              <a:ea typeface="+mn-ea"/>
              <a:cs typeface="+mn-cs"/>
            </a:rPr>
            <a:t>Security</a:t>
          </a:r>
        </a:p>
      </dsp:txBody>
      <dsp:txXfrm>
        <a:off x="1202597" y="516926"/>
        <a:ext cx="1697371" cy="1041569"/>
      </dsp:txXfrm>
    </dsp:sp>
    <dsp:sp modelId="{F3EBBD6F-5B32-4769-B73C-CD98DD4711F7}">
      <dsp:nvSpPr>
        <dsp:cNvPr id="0" name=""/>
        <dsp:cNvSpPr/>
      </dsp:nvSpPr>
      <dsp:spPr>
        <a:xfrm>
          <a:off x="1719331" y="1558495"/>
          <a:ext cx="2314597" cy="2314597"/>
        </a:xfrm>
        <a:prstGeom prst="ellipse">
          <a:avLst/>
        </a:prstGeom>
        <a:solidFill>
          <a:srgbClr val="00B0F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latin typeface="Arial Narrow" panose="020B0606020202030204" pitchFamily="34" charset="0"/>
            </a:rPr>
            <a:t>Funding: Operational &amp; Capex</a:t>
          </a:r>
        </a:p>
      </dsp:txBody>
      <dsp:txXfrm>
        <a:off x="2427212" y="2156433"/>
        <a:ext cx="1388758" cy="1273028"/>
      </dsp:txXfrm>
    </dsp:sp>
    <dsp:sp modelId="{B558C96A-C85E-4A28-A5A1-01067594B90A}">
      <dsp:nvSpPr>
        <dsp:cNvPr id="0" name=""/>
        <dsp:cNvSpPr/>
      </dsp:nvSpPr>
      <dsp:spPr>
        <a:xfrm>
          <a:off x="58799" y="1558495"/>
          <a:ext cx="2314597" cy="2314597"/>
        </a:xfrm>
        <a:prstGeom prst="ellipse">
          <a:avLst/>
        </a:prstGeom>
        <a:solidFill>
          <a:srgbClr val="00B0F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latin typeface="Arial Narrow" panose="020B0606020202030204" pitchFamily="34" charset="0"/>
            </a:rPr>
            <a:t>Rebuilding &amp; Recovery</a:t>
          </a:r>
        </a:p>
      </dsp:txBody>
      <dsp:txXfrm>
        <a:off x="276757" y="2156433"/>
        <a:ext cx="1388758" cy="1273028"/>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25F6C0-244A-4919-8531-8A2F1460D9CF}">
      <dsp:nvSpPr>
        <dsp:cNvPr id="0" name=""/>
        <dsp:cNvSpPr/>
      </dsp:nvSpPr>
      <dsp:spPr>
        <a:xfrm>
          <a:off x="893984" y="111872"/>
          <a:ext cx="2314597" cy="2314597"/>
        </a:xfrm>
        <a:prstGeom prst="ellipse">
          <a:avLst/>
        </a:prstGeom>
        <a:solidFill>
          <a:schemeClr val="accent1">
            <a:alpha val="50000"/>
            <a:hueOff val="0"/>
            <a:satOff val="0"/>
            <a:lumOff val="0"/>
            <a:alphaOff val="0"/>
          </a:schemeClr>
        </a:solidFill>
        <a:ln>
          <a:solidFill>
            <a:srgbClr val="00B0F0"/>
          </a:solid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ZA" sz="1400" b="0" kern="1200" dirty="0">
              <a:latin typeface="Arial Narrow" panose="020B0606020202030204" pitchFamily="34" charset="0"/>
              <a:ea typeface="+mn-ea"/>
              <a:cs typeface="+mn-cs"/>
            </a:rPr>
            <a:t>Security</a:t>
          </a:r>
        </a:p>
      </dsp:txBody>
      <dsp:txXfrm>
        <a:off x="1202597" y="516926"/>
        <a:ext cx="1697371" cy="1041569"/>
      </dsp:txXfrm>
    </dsp:sp>
    <dsp:sp modelId="{F3EBBD6F-5B32-4769-B73C-CD98DD4711F7}">
      <dsp:nvSpPr>
        <dsp:cNvPr id="0" name=""/>
        <dsp:cNvSpPr/>
      </dsp:nvSpPr>
      <dsp:spPr>
        <a:xfrm>
          <a:off x="1719331" y="1558495"/>
          <a:ext cx="2314597" cy="2314597"/>
        </a:xfrm>
        <a:prstGeom prst="ellipse">
          <a:avLst/>
        </a:prstGeom>
        <a:solidFill>
          <a:schemeClr val="tx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effectLst>
                <a:outerShdw blurRad="38100" dist="38100" dir="2700000" algn="tl">
                  <a:srgbClr val="000000">
                    <a:alpha val="43137"/>
                  </a:srgbClr>
                </a:outerShdw>
              </a:effectLst>
              <a:latin typeface="Arial Narrow" panose="020B0606020202030204" pitchFamily="34" charset="0"/>
            </a:rPr>
            <a:t>Funding: Operational &amp; Capex</a:t>
          </a:r>
        </a:p>
      </dsp:txBody>
      <dsp:txXfrm>
        <a:off x="2427212" y="2156433"/>
        <a:ext cx="1388758" cy="1273028"/>
      </dsp:txXfrm>
    </dsp:sp>
    <dsp:sp modelId="{B558C96A-C85E-4A28-A5A1-01067594B90A}">
      <dsp:nvSpPr>
        <dsp:cNvPr id="0" name=""/>
        <dsp:cNvSpPr/>
      </dsp:nvSpPr>
      <dsp:spPr>
        <a:xfrm>
          <a:off x="58799" y="1558495"/>
          <a:ext cx="2314597" cy="2314597"/>
        </a:xfrm>
        <a:prstGeom prst="ellipse">
          <a:avLst/>
        </a:prstGeom>
        <a:solidFill>
          <a:srgbClr val="00B0F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latin typeface="Arial Narrow" panose="020B0606020202030204" pitchFamily="34" charset="0"/>
            </a:rPr>
            <a:t>Rebuilding &amp; Recovery</a:t>
          </a:r>
        </a:p>
      </dsp:txBody>
      <dsp:txXfrm>
        <a:off x="276757" y="2156433"/>
        <a:ext cx="1388758" cy="1273028"/>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25F6C0-244A-4919-8531-8A2F1460D9CF}">
      <dsp:nvSpPr>
        <dsp:cNvPr id="0" name=""/>
        <dsp:cNvSpPr/>
      </dsp:nvSpPr>
      <dsp:spPr>
        <a:xfrm>
          <a:off x="893984" y="111872"/>
          <a:ext cx="2314597" cy="2314597"/>
        </a:xfrm>
        <a:prstGeom prst="ellipse">
          <a:avLst/>
        </a:prstGeom>
        <a:solidFill>
          <a:srgbClr val="00B0F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ZA" sz="1400" b="0" kern="1200" dirty="0">
              <a:effectLst/>
              <a:latin typeface="Arial Narrow" panose="020B0606020202030204" pitchFamily="34" charset="0"/>
              <a:ea typeface="+mn-ea"/>
              <a:cs typeface="+mn-cs"/>
            </a:rPr>
            <a:t>Security</a:t>
          </a:r>
        </a:p>
      </dsp:txBody>
      <dsp:txXfrm>
        <a:off x="1202597" y="516926"/>
        <a:ext cx="1697371" cy="1041569"/>
      </dsp:txXfrm>
    </dsp:sp>
    <dsp:sp modelId="{F3EBBD6F-5B32-4769-B73C-CD98DD4711F7}">
      <dsp:nvSpPr>
        <dsp:cNvPr id="0" name=""/>
        <dsp:cNvSpPr/>
      </dsp:nvSpPr>
      <dsp:spPr>
        <a:xfrm>
          <a:off x="1719331" y="1558495"/>
          <a:ext cx="2314597" cy="2314597"/>
        </a:xfrm>
        <a:prstGeom prst="ellipse">
          <a:avLst/>
        </a:prstGeom>
        <a:solidFill>
          <a:schemeClr val="tx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effectLst>
                <a:outerShdw blurRad="38100" dist="38100" dir="2700000" algn="tl">
                  <a:srgbClr val="000000">
                    <a:alpha val="43137"/>
                  </a:srgbClr>
                </a:outerShdw>
              </a:effectLst>
              <a:latin typeface="Arial Narrow" panose="020B0606020202030204" pitchFamily="34" charset="0"/>
            </a:rPr>
            <a:t>Funding: Operational &amp; Capex</a:t>
          </a:r>
        </a:p>
      </dsp:txBody>
      <dsp:txXfrm>
        <a:off x="2427212" y="2156433"/>
        <a:ext cx="1388758" cy="1273028"/>
      </dsp:txXfrm>
    </dsp:sp>
    <dsp:sp modelId="{B558C96A-C85E-4A28-A5A1-01067594B90A}">
      <dsp:nvSpPr>
        <dsp:cNvPr id="0" name=""/>
        <dsp:cNvSpPr/>
      </dsp:nvSpPr>
      <dsp:spPr>
        <a:xfrm>
          <a:off x="58799" y="1558495"/>
          <a:ext cx="2314597" cy="2314597"/>
        </a:xfrm>
        <a:prstGeom prst="ellipse">
          <a:avLst/>
        </a:prstGeom>
        <a:solidFill>
          <a:schemeClr val="accent1">
            <a:alpha val="50000"/>
            <a:hueOff val="0"/>
            <a:satOff val="0"/>
            <a:lumOff val="0"/>
            <a:alphaOff val="0"/>
          </a:schemeClr>
        </a:solidFill>
        <a:ln>
          <a:solidFill>
            <a:srgbClr val="00B0F0"/>
          </a:solid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effectLst/>
              <a:latin typeface="Arial Narrow" panose="020B0606020202030204" pitchFamily="34" charset="0"/>
            </a:rPr>
            <a:t>Rebuilding &amp; Recovery</a:t>
          </a:r>
        </a:p>
      </dsp:txBody>
      <dsp:txXfrm>
        <a:off x="276757" y="2156433"/>
        <a:ext cx="1388758" cy="1273028"/>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25F6C0-244A-4919-8531-8A2F1460D9CF}">
      <dsp:nvSpPr>
        <dsp:cNvPr id="0" name=""/>
        <dsp:cNvSpPr/>
      </dsp:nvSpPr>
      <dsp:spPr>
        <a:xfrm>
          <a:off x="1262193" y="49812"/>
          <a:ext cx="2390979" cy="2390979"/>
        </a:xfrm>
        <a:prstGeom prst="ellipse">
          <a:avLst/>
        </a:prstGeom>
        <a:solidFill>
          <a:srgbClr val="00B0F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ZA" sz="1400" b="0" kern="1200" dirty="0">
              <a:latin typeface="Arial Narrow" panose="020B0606020202030204" pitchFamily="34" charset="0"/>
              <a:ea typeface="+mn-ea"/>
              <a:cs typeface="+mn-cs"/>
            </a:rPr>
            <a:t>Security</a:t>
          </a:r>
        </a:p>
      </dsp:txBody>
      <dsp:txXfrm>
        <a:off x="1580990" y="468233"/>
        <a:ext cx="1753385" cy="1075940"/>
      </dsp:txXfrm>
    </dsp:sp>
    <dsp:sp modelId="{F3EBBD6F-5B32-4769-B73C-CD98DD4711F7}">
      <dsp:nvSpPr>
        <dsp:cNvPr id="0" name=""/>
        <dsp:cNvSpPr/>
      </dsp:nvSpPr>
      <dsp:spPr>
        <a:xfrm>
          <a:off x="2114776" y="1544174"/>
          <a:ext cx="2390979" cy="2390979"/>
        </a:xfrm>
        <a:prstGeom prst="ellipse">
          <a:avLst/>
        </a:prstGeom>
        <a:solidFill>
          <a:srgbClr val="00B0F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latin typeface="Arial Narrow" panose="020B0606020202030204" pitchFamily="34" charset="0"/>
            </a:rPr>
            <a:t>Funding: Operational &amp; Capex</a:t>
          </a:r>
        </a:p>
      </dsp:txBody>
      <dsp:txXfrm>
        <a:off x="2846017" y="2161844"/>
        <a:ext cx="1434587" cy="1315038"/>
      </dsp:txXfrm>
    </dsp:sp>
    <dsp:sp modelId="{B558C96A-C85E-4A28-A5A1-01067594B90A}">
      <dsp:nvSpPr>
        <dsp:cNvPr id="0" name=""/>
        <dsp:cNvSpPr/>
      </dsp:nvSpPr>
      <dsp:spPr>
        <a:xfrm>
          <a:off x="399448" y="1544174"/>
          <a:ext cx="2390979" cy="2390979"/>
        </a:xfrm>
        <a:prstGeom prst="ellipse">
          <a:avLst/>
        </a:prstGeom>
        <a:solidFill>
          <a:schemeClr val="tx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ZA" sz="1400" b="0" kern="1200" dirty="0">
              <a:effectLst>
                <a:outerShdw blurRad="38100" dist="38100" dir="2700000" algn="tl">
                  <a:srgbClr val="000000">
                    <a:alpha val="43137"/>
                  </a:srgbClr>
                </a:outerShdw>
              </a:effectLst>
              <a:latin typeface="Arial Narrow" panose="020B0606020202030204" pitchFamily="34" charset="0"/>
            </a:rPr>
            <a:t>Rebuilding &amp; Recovery</a:t>
          </a:r>
        </a:p>
      </dsp:txBody>
      <dsp:txXfrm>
        <a:off x="624598" y="2161844"/>
        <a:ext cx="1434587" cy="1315038"/>
      </dsp:txXfrm>
    </dsp:sp>
  </dsp:spTree>
</dsp:drawing>
</file>

<file path=ppt/diagrams/layout1.xml><?xml version="1.0" encoding="utf-8"?>
<dgm:layoutDef xmlns:dgm="http://schemas.openxmlformats.org/drawingml/2006/diagram" xmlns:a="http://schemas.openxmlformats.org/drawingml/2006/main" uniqueId="urn:microsoft.com/office/officeart/2005/8/layout/venn1#1">
  <dgm:title val=""/>
  <dgm:desc val=""/>
  <dgm:catLst>
    <dgm:cat type="relationship" pri="103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enn1#9">
  <dgm:title val=""/>
  <dgm:desc val=""/>
  <dgm:catLst>
    <dgm:cat type="relationship" pri="103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1#2">
  <dgm:title val=""/>
  <dgm:desc val=""/>
  <dgm:catLst>
    <dgm:cat type="relationship" pri="103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3">
  <dgm:title val=""/>
  <dgm:desc val=""/>
  <dgm:catLst>
    <dgm:cat type="relationship" pri="103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4">
  <dgm:title val=""/>
  <dgm:desc val=""/>
  <dgm:catLst>
    <dgm:cat type="relationship" pri="103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5">
  <dgm:title val=""/>
  <dgm:desc val=""/>
  <dgm:catLst>
    <dgm:cat type="relationship" pri="103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6">
  <dgm:title val=""/>
  <dgm:desc val=""/>
  <dgm:catLst>
    <dgm:cat type="relationship" pri="103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7">
  <dgm:title val=""/>
  <dgm:desc val=""/>
  <dgm:catLst>
    <dgm:cat type="relationship" pri="103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8">
  <dgm:title val=""/>
  <dgm:desc val=""/>
  <dgm:catLst>
    <dgm:cat type="relationship" pri="103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F2F215-6F8B-4EB2-A700-AB4085F9A279}" type="datetimeFigureOut">
              <a:rPr lang="en-ZA" smtClean="0"/>
              <a:pPr/>
              <a:t>2022/06/22</a:t>
            </a:fld>
            <a:endParaRPr lang="en-Z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8C035D-42EC-46B4-A47A-368E69259B37}" type="slidenum">
              <a:rPr lang="en-ZA" smtClean="0"/>
              <a:pPr/>
              <a:t>‹#›</a:t>
            </a:fld>
            <a:endParaRPr lang="en-ZA" dirty="0"/>
          </a:p>
        </p:txBody>
      </p:sp>
    </p:spTree>
    <p:extLst>
      <p:ext uri="{BB962C8B-B14F-4D97-AF65-F5344CB8AC3E}">
        <p14:creationId xmlns:p14="http://schemas.microsoft.com/office/powerpoint/2010/main" xmlns="" val="3561109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C035D-42EC-46B4-A47A-368E69259B37}" type="slidenum">
              <a:rPr lang="en-ZA" smtClean="0"/>
              <a:pPr/>
              <a:t>1</a:t>
            </a:fld>
            <a:endParaRPr lang="en-ZA" dirty="0"/>
          </a:p>
        </p:txBody>
      </p:sp>
    </p:spTree>
    <p:extLst>
      <p:ext uri="{BB962C8B-B14F-4D97-AF65-F5344CB8AC3E}">
        <p14:creationId xmlns:p14="http://schemas.microsoft.com/office/powerpoint/2010/main" xmlns="" val="3456277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C035D-42EC-46B4-A47A-368E69259B37}" type="slidenum">
              <a:rPr lang="en-ZA" smtClean="0"/>
              <a:pPr/>
              <a:t>32</a:t>
            </a:fld>
            <a:endParaRPr lang="en-ZA" dirty="0"/>
          </a:p>
        </p:txBody>
      </p:sp>
    </p:spTree>
    <p:extLst>
      <p:ext uri="{BB962C8B-B14F-4D97-AF65-F5344CB8AC3E}">
        <p14:creationId xmlns:p14="http://schemas.microsoft.com/office/powerpoint/2010/main" xmlns="" val="2929095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C035D-42EC-46B4-A47A-368E69259B37}" type="slidenum">
              <a:rPr lang="en-ZA" smtClean="0"/>
              <a:pPr/>
              <a:t>33</a:t>
            </a:fld>
            <a:endParaRPr lang="en-ZA" dirty="0"/>
          </a:p>
        </p:txBody>
      </p:sp>
    </p:spTree>
    <p:extLst>
      <p:ext uri="{BB962C8B-B14F-4D97-AF65-F5344CB8AC3E}">
        <p14:creationId xmlns:p14="http://schemas.microsoft.com/office/powerpoint/2010/main" xmlns="" val="780337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C035D-42EC-46B4-A47A-368E69259B37}" type="slidenum">
              <a:rPr lang="en-ZA" smtClean="0"/>
              <a:pPr/>
              <a:t>34</a:t>
            </a:fld>
            <a:endParaRPr lang="en-ZA" dirty="0"/>
          </a:p>
        </p:txBody>
      </p:sp>
    </p:spTree>
    <p:extLst>
      <p:ext uri="{BB962C8B-B14F-4D97-AF65-F5344CB8AC3E}">
        <p14:creationId xmlns:p14="http://schemas.microsoft.com/office/powerpoint/2010/main" xmlns="" val="1316831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C035D-42EC-46B4-A47A-368E69259B37}" type="slidenum">
              <a:rPr lang="en-ZA" smtClean="0"/>
              <a:pPr/>
              <a:t>2</a:t>
            </a:fld>
            <a:endParaRPr lang="en-ZA" dirty="0"/>
          </a:p>
        </p:txBody>
      </p:sp>
    </p:spTree>
    <p:extLst>
      <p:ext uri="{BB962C8B-B14F-4D97-AF65-F5344CB8AC3E}">
        <p14:creationId xmlns:p14="http://schemas.microsoft.com/office/powerpoint/2010/main" xmlns="" val="3013169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C035D-42EC-46B4-A47A-368E69259B37}" type="slidenum">
              <a:rPr lang="en-ZA" smtClean="0"/>
              <a:pPr/>
              <a:t>3</a:t>
            </a:fld>
            <a:endParaRPr lang="en-ZA" dirty="0"/>
          </a:p>
        </p:txBody>
      </p:sp>
    </p:spTree>
    <p:extLst>
      <p:ext uri="{BB962C8B-B14F-4D97-AF65-F5344CB8AC3E}">
        <p14:creationId xmlns:p14="http://schemas.microsoft.com/office/powerpoint/2010/main" xmlns="" val="3700010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C035D-42EC-46B4-A47A-368E69259B37}" type="slidenum">
              <a:rPr lang="en-ZA" smtClean="0"/>
              <a:pPr/>
              <a:t>5</a:t>
            </a:fld>
            <a:endParaRPr lang="en-ZA" dirty="0"/>
          </a:p>
        </p:txBody>
      </p:sp>
    </p:spTree>
    <p:extLst>
      <p:ext uri="{BB962C8B-B14F-4D97-AF65-F5344CB8AC3E}">
        <p14:creationId xmlns:p14="http://schemas.microsoft.com/office/powerpoint/2010/main" xmlns="" val="3039867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C035D-42EC-46B4-A47A-368E69259B37}" type="slidenum">
              <a:rPr lang="en-ZA" smtClean="0"/>
              <a:pPr/>
              <a:t>7</a:t>
            </a:fld>
            <a:endParaRPr lang="en-ZA" dirty="0"/>
          </a:p>
        </p:txBody>
      </p:sp>
    </p:spTree>
    <p:extLst>
      <p:ext uri="{BB962C8B-B14F-4D97-AF65-F5344CB8AC3E}">
        <p14:creationId xmlns:p14="http://schemas.microsoft.com/office/powerpoint/2010/main" xmlns="" val="1386906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C035D-42EC-46B4-A47A-368E69259B37}" type="slidenum">
              <a:rPr lang="en-ZA" smtClean="0"/>
              <a:pPr/>
              <a:t>9</a:t>
            </a:fld>
            <a:endParaRPr lang="en-ZA" dirty="0"/>
          </a:p>
        </p:txBody>
      </p:sp>
    </p:spTree>
    <p:extLst>
      <p:ext uri="{BB962C8B-B14F-4D97-AF65-F5344CB8AC3E}">
        <p14:creationId xmlns:p14="http://schemas.microsoft.com/office/powerpoint/2010/main" xmlns="" val="69019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C035D-42EC-46B4-A47A-368E69259B37}" type="slidenum">
              <a:rPr lang="en-ZA" smtClean="0"/>
              <a:pPr/>
              <a:t>18</a:t>
            </a:fld>
            <a:endParaRPr lang="en-ZA" dirty="0"/>
          </a:p>
        </p:txBody>
      </p:sp>
    </p:spTree>
    <p:extLst>
      <p:ext uri="{BB962C8B-B14F-4D97-AF65-F5344CB8AC3E}">
        <p14:creationId xmlns:p14="http://schemas.microsoft.com/office/powerpoint/2010/main" xmlns="" val="3237450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C035D-42EC-46B4-A47A-368E69259B37}" type="slidenum">
              <a:rPr lang="en-ZA" smtClean="0"/>
              <a:pPr/>
              <a:t>28</a:t>
            </a:fld>
            <a:endParaRPr lang="en-ZA" dirty="0"/>
          </a:p>
        </p:txBody>
      </p:sp>
    </p:spTree>
    <p:extLst>
      <p:ext uri="{BB962C8B-B14F-4D97-AF65-F5344CB8AC3E}">
        <p14:creationId xmlns:p14="http://schemas.microsoft.com/office/powerpoint/2010/main" xmlns="" val="1852288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C035D-42EC-46B4-A47A-368E69259B37}" type="slidenum">
              <a:rPr lang="en-ZA" smtClean="0"/>
              <a:pPr/>
              <a:t>31</a:t>
            </a:fld>
            <a:endParaRPr lang="en-ZA" dirty="0"/>
          </a:p>
        </p:txBody>
      </p:sp>
    </p:spTree>
    <p:extLst>
      <p:ext uri="{BB962C8B-B14F-4D97-AF65-F5344CB8AC3E}">
        <p14:creationId xmlns:p14="http://schemas.microsoft.com/office/powerpoint/2010/main" xmlns="" val="1500864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xml"/><Relationship Id="rId7" Type="http://schemas.openxmlformats.org/officeDocument/2006/relationships/oleObject" Target="../embeddings/oleObject2.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jpeg"/><Relationship Id="rId4"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D7887-BDE6-4B18-978D-5A511C3F0B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xmlns="" id="{C2F2997F-7C68-49AF-B8F2-679D2ADCF4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xmlns="" id="{A76D6D6A-5C88-4829-9F62-3213E111B4C0}"/>
              </a:ext>
            </a:extLst>
          </p:cNvPr>
          <p:cNvSpPr>
            <a:spLocks noGrp="1"/>
          </p:cNvSpPr>
          <p:nvPr>
            <p:ph type="dt" sz="half" idx="10"/>
          </p:nvPr>
        </p:nvSpPr>
        <p:spPr/>
        <p:txBody>
          <a:bodyPr/>
          <a:lstStyle/>
          <a:p>
            <a:fld id="{EBE00F41-6DBC-CD46-87CF-08EAEA121D8C}" type="datetime1">
              <a:rPr lang="en-ZA" smtClean="0"/>
              <a:pPr/>
              <a:t>2022/06/22</a:t>
            </a:fld>
            <a:endParaRPr lang="en-ZA" dirty="0"/>
          </a:p>
        </p:txBody>
      </p:sp>
      <p:sp>
        <p:nvSpPr>
          <p:cNvPr id="5" name="Footer Placeholder 4">
            <a:extLst>
              <a:ext uri="{FF2B5EF4-FFF2-40B4-BE49-F238E27FC236}">
                <a16:creationId xmlns:a16="http://schemas.microsoft.com/office/drawing/2014/main" xmlns="" id="{81662FFF-B465-4D52-AE8E-7DBDEE95FB8A}"/>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xmlns="" id="{CB3D4F23-E317-4052-9A54-6B3AF0E8119C}"/>
              </a:ext>
            </a:extLst>
          </p:cNvPr>
          <p:cNvSpPr>
            <a:spLocks noGrp="1"/>
          </p:cNvSpPr>
          <p:nvPr>
            <p:ph type="sldNum" sz="quarter" idx="12"/>
          </p:nvPr>
        </p:nvSpPr>
        <p:spPr/>
        <p:txBody>
          <a:bodyPr/>
          <a:lstStyle/>
          <a:p>
            <a:fld id="{55B4F8F5-E7C2-451D-BCDF-6C42C833F093}" type="slidenum">
              <a:rPr lang="en-ZA" smtClean="0"/>
              <a:pPr/>
              <a:t>‹#›</a:t>
            </a:fld>
            <a:endParaRPr lang="en-ZA" dirty="0"/>
          </a:p>
        </p:txBody>
      </p:sp>
    </p:spTree>
    <p:extLst>
      <p:ext uri="{BB962C8B-B14F-4D97-AF65-F5344CB8AC3E}">
        <p14:creationId xmlns:p14="http://schemas.microsoft.com/office/powerpoint/2010/main" xmlns="" val="570486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D29520-831F-4AD1-9DBE-5195CF3457AF}"/>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xmlns="" id="{91BBF3D4-E3E3-466D-9C4E-47228EACEC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10FCE603-848B-4BAF-8DCD-8A59EA74BBE9}"/>
              </a:ext>
            </a:extLst>
          </p:cNvPr>
          <p:cNvSpPr>
            <a:spLocks noGrp="1"/>
          </p:cNvSpPr>
          <p:nvPr>
            <p:ph type="dt" sz="half" idx="10"/>
          </p:nvPr>
        </p:nvSpPr>
        <p:spPr/>
        <p:txBody>
          <a:bodyPr/>
          <a:lstStyle/>
          <a:p>
            <a:fld id="{9F27946F-0227-984B-87D5-90F892624CCD}" type="datetime1">
              <a:rPr lang="en-ZA" smtClean="0"/>
              <a:pPr/>
              <a:t>2022/06/22</a:t>
            </a:fld>
            <a:endParaRPr lang="en-ZA" dirty="0"/>
          </a:p>
        </p:txBody>
      </p:sp>
      <p:sp>
        <p:nvSpPr>
          <p:cNvPr id="5" name="Footer Placeholder 4">
            <a:extLst>
              <a:ext uri="{FF2B5EF4-FFF2-40B4-BE49-F238E27FC236}">
                <a16:creationId xmlns:a16="http://schemas.microsoft.com/office/drawing/2014/main" xmlns="" id="{51880CC1-C56E-4500-98E7-A5DB320CE598}"/>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xmlns="" id="{5C424747-265B-4A03-A3B1-576376D4BE6A}"/>
              </a:ext>
            </a:extLst>
          </p:cNvPr>
          <p:cNvSpPr>
            <a:spLocks noGrp="1"/>
          </p:cNvSpPr>
          <p:nvPr>
            <p:ph type="sldNum" sz="quarter" idx="12"/>
          </p:nvPr>
        </p:nvSpPr>
        <p:spPr/>
        <p:txBody>
          <a:bodyPr/>
          <a:lstStyle/>
          <a:p>
            <a:fld id="{55B4F8F5-E7C2-451D-BCDF-6C42C833F093}" type="slidenum">
              <a:rPr lang="en-ZA" smtClean="0"/>
              <a:pPr/>
              <a:t>‹#›</a:t>
            </a:fld>
            <a:endParaRPr lang="en-ZA" dirty="0"/>
          </a:p>
        </p:txBody>
      </p:sp>
    </p:spTree>
    <p:extLst>
      <p:ext uri="{BB962C8B-B14F-4D97-AF65-F5344CB8AC3E}">
        <p14:creationId xmlns:p14="http://schemas.microsoft.com/office/powerpoint/2010/main" xmlns="" val="3741572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C45196B-6E6C-498E-8ACE-0E2D8DA3A1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xmlns="" id="{76C040DE-4D6D-4C6B-9D2D-8FAE1A764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DA536C13-34FE-4C24-A9A3-149B1802C050}"/>
              </a:ext>
            </a:extLst>
          </p:cNvPr>
          <p:cNvSpPr>
            <a:spLocks noGrp="1"/>
          </p:cNvSpPr>
          <p:nvPr>
            <p:ph type="dt" sz="half" idx="10"/>
          </p:nvPr>
        </p:nvSpPr>
        <p:spPr/>
        <p:txBody>
          <a:bodyPr/>
          <a:lstStyle/>
          <a:p>
            <a:fld id="{C88D84A6-12CE-0143-861D-6D78EB01817D}" type="datetime1">
              <a:rPr lang="en-ZA" smtClean="0"/>
              <a:pPr/>
              <a:t>2022/06/22</a:t>
            </a:fld>
            <a:endParaRPr lang="en-ZA" dirty="0"/>
          </a:p>
        </p:txBody>
      </p:sp>
      <p:sp>
        <p:nvSpPr>
          <p:cNvPr id="5" name="Footer Placeholder 4">
            <a:extLst>
              <a:ext uri="{FF2B5EF4-FFF2-40B4-BE49-F238E27FC236}">
                <a16:creationId xmlns:a16="http://schemas.microsoft.com/office/drawing/2014/main" xmlns="" id="{BD260E7D-57B3-4B48-96B4-197611EBE89B}"/>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xmlns="" id="{D8C4323A-8369-4F72-A074-54442FCE9D7B}"/>
              </a:ext>
            </a:extLst>
          </p:cNvPr>
          <p:cNvSpPr>
            <a:spLocks noGrp="1"/>
          </p:cNvSpPr>
          <p:nvPr>
            <p:ph type="sldNum" sz="quarter" idx="12"/>
          </p:nvPr>
        </p:nvSpPr>
        <p:spPr/>
        <p:txBody>
          <a:bodyPr/>
          <a:lstStyle/>
          <a:p>
            <a:fld id="{55B4F8F5-E7C2-451D-BCDF-6C42C833F093}" type="slidenum">
              <a:rPr lang="en-ZA" smtClean="0"/>
              <a:pPr/>
              <a:t>‹#›</a:t>
            </a:fld>
            <a:endParaRPr lang="en-ZA" dirty="0"/>
          </a:p>
        </p:txBody>
      </p:sp>
    </p:spTree>
    <p:extLst>
      <p:ext uri="{BB962C8B-B14F-4D97-AF65-F5344CB8AC3E}">
        <p14:creationId xmlns:p14="http://schemas.microsoft.com/office/powerpoint/2010/main" xmlns="" val="278377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C857752-C01B-40F6-9549-5C570D17A969}"/>
              </a:ext>
            </a:extLst>
          </p:cNvPr>
          <p:cNvPicPr>
            <a:picLocks noChangeAspect="1"/>
          </p:cNvPicPr>
          <p:nvPr userDrawn="1"/>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4005254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00D3AF4-FB26-43A4-8FF9-754B16D1CF1E}"/>
              </a:ext>
            </a:extLst>
          </p:cNvPr>
          <p:cNvPicPr>
            <a:picLocks noChangeAspect="1"/>
          </p:cNvPicPr>
          <p:nvPr userDrawn="1"/>
        </p:nvPicPr>
        <p:blipFill>
          <a:blip r:embed="rId2" cstate="print"/>
          <a:stretch>
            <a:fillRect/>
          </a:stretch>
        </p:blipFill>
        <p:spPr>
          <a:xfrm>
            <a:off x="1" y="0"/>
            <a:ext cx="12191999" cy="6858000"/>
          </a:xfrm>
          <a:prstGeom prst="rect">
            <a:avLst/>
          </a:prstGeom>
        </p:spPr>
      </p:pic>
      <p:sp>
        <p:nvSpPr>
          <p:cNvPr id="2" name="Title 1"/>
          <p:cNvSpPr>
            <a:spLocks noGrp="1"/>
          </p:cNvSpPr>
          <p:nvPr>
            <p:ph type="title"/>
          </p:nvPr>
        </p:nvSpPr>
        <p:spPr>
          <a:xfrm>
            <a:off x="246638" y="126512"/>
            <a:ext cx="9882101" cy="670658"/>
          </a:xfrm>
          <a:prstGeom prst="rect">
            <a:avLst/>
          </a:prstGeom>
        </p:spPr>
        <p:txBody>
          <a:bodyPr/>
          <a:lstStyle>
            <a:lvl1pPr>
              <a:defRPr sz="28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46638" y="1127187"/>
            <a:ext cx="11483654" cy="5092644"/>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82094F28-68E3-894A-9AB2-4408AD6FBC64}"/>
              </a:ext>
            </a:extLst>
          </p:cNvPr>
          <p:cNvSpPr>
            <a:spLocks noGrp="1"/>
          </p:cNvSpPr>
          <p:nvPr>
            <p:ph type="dt" sz="half" idx="10"/>
          </p:nvPr>
        </p:nvSpPr>
        <p:spPr>
          <a:xfrm>
            <a:off x="838201" y="6356354"/>
            <a:ext cx="2743200" cy="365125"/>
          </a:xfrm>
          <a:prstGeom prst="rect">
            <a:avLst/>
          </a:prstGeom>
        </p:spPr>
        <p:txBody>
          <a:bodyPr/>
          <a:lstStyle>
            <a:lvl1pPr>
              <a:defRPr sz="1400"/>
            </a:lvl1pPr>
          </a:lstStyle>
          <a:p>
            <a:pPr>
              <a:defRPr/>
            </a:pPr>
            <a:fld id="{6B3219DF-7434-CB46-8AC4-A94A94EE7F02}" type="datetime1">
              <a:rPr lang="en-ZA" smtClean="0"/>
              <a:pPr>
                <a:defRPr/>
              </a:pPr>
              <a:t>2022/06/22</a:t>
            </a:fld>
            <a:endParaRPr lang="en-US" dirty="0"/>
          </a:p>
        </p:txBody>
      </p:sp>
      <p:sp>
        <p:nvSpPr>
          <p:cNvPr id="5" name="Footer Placeholder 4">
            <a:extLst>
              <a:ext uri="{FF2B5EF4-FFF2-40B4-BE49-F238E27FC236}">
                <a16:creationId xmlns:a16="http://schemas.microsoft.com/office/drawing/2014/main" xmlns="" id="{DEF44853-A390-2A4A-8366-F8FCAAC6AE89}"/>
              </a:ext>
            </a:extLst>
          </p:cNvPr>
          <p:cNvSpPr>
            <a:spLocks noGrp="1"/>
          </p:cNvSpPr>
          <p:nvPr>
            <p:ph type="ftr" sz="quarter" idx="11"/>
          </p:nvPr>
        </p:nvSpPr>
        <p:spPr>
          <a:xfrm>
            <a:off x="4038602" y="6356354"/>
            <a:ext cx="4114800" cy="365125"/>
          </a:xfrm>
          <a:prstGeom prst="rect">
            <a:avLst/>
          </a:prstGeom>
        </p:spPr>
        <p:txBody>
          <a:bodyPr/>
          <a:lstStyle>
            <a:lvl1pPr>
              <a:defRPr sz="1400"/>
            </a:lvl1pPr>
          </a:lstStyle>
          <a:p>
            <a:pPr>
              <a:defRPr/>
            </a:pPr>
            <a:endParaRPr lang="en-US" dirty="0"/>
          </a:p>
        </p:txBody>
      </p:sp>
      <p:sp>
        <p:nvSpPr>
          <p:cNvPr id="6" name="Slide Number Placeholder 5">
            <a:extLst>
              <a:ext uri="{FF2B5EF4-FFF2-40B4-BE49-F238E27FC236}">
                <a16:creationId xmlns:a16="http://schemas.microsoft.com/office/drawing/2014/main" xmlns="" id="{A5594CB3-C2F8-5245-89BA-72E9FA4079F8}"/>
              </a:ext>
            </a:extLst>
          </p:cNvPr>
          <p:cNvSpPr>
            <a:spLocks noGrp="1"/>
          </p:cNvSpPr>
          <p:nvPr>
            <p:ph type="sldNum" sz="quarter" idx="12"/>
          </p:nvPr>
        </p:nvSpPr>
        <p:spPr>
          <a:xfrm>
            <a:off x="8610601" y="6356354"/>
            <a:ext cx="2743200" cy="365125"/>
          </a:xfrm>
          <a:prstGeom prst="rect">
            <a:avLst/>
          </a:prstGeom>
        </p:spPr>
        <p:txBody>
          <a:bodyPr/>
          <a:lstStyle>
            <a:lvl1pPr algn="r">
              <a:defRPr sz="1400"/>
            </a:lvl1pPr>
          </a:lstStyle>
          <a:p>
            <a:pPr>
              <a:defRPr/>
            </a:pPr>
            <a:fld id="{49C63827-2A32-4843-ACE4-83FD88C80868}" type="slidenum">
              <a:rPr lang="en-US" smtClean="0"/>
              <a:pPr>
                <a:defRPr/>
              </a:pPr>
              <a:t>‹#›</a:t>
            </a:fld>
            <a:endParaRPr lang="en-US" dirty="0"/>
          </a:p>
        </p:txBody>
      </p:sp>
    </p:spTree>
    <p:extLst>
      <p:ext uri="{BB962C8B-B14F-4D97-AF65-F5344CB8AC3E}">
        <p14:creationId xmlns:p14="http://schemas.microsoft.com/office/powerpoint/2010/main" xmlns="" val="1524213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2A4F06E-79A7-42C9-BD80-FFF90AB27CDC}"/>
              </a:ext>
            </a:extLst>
          </p:cNvPr>
          <p:cNvPicPr>
            <a:picLocks noChangeAspect="1"/>
          </p:cNvPicPr>
          <p:nvPr userDrawn="1"/>
        </p:nvPicPr>
        <p:blipFill>
          <a:blip r:embed="rId2" cstate="print"/>
          <a:stretch>
            <a:fillRect/>
          </a:stretch>
        </p:blipFill>
        <p:spPr>
          <a:xfrm>
            <a:off x="1" y="0"/>
            <a:ext cx="12191999" cy="6858000"/>
          </a:xfrm>
          <a:prstGeom prst="rect">
            <a:avLst/>
          </a:prstGeom>
        </p:spPr>
      </p:pic>
      <p:sp>
        <p:nvSpPr>
          <p:cNvPr id="2" name="Title 1"/>
          <p:cNvSpPr>
            <a:spLocks noGrp="1"/>
          </p:cNvSpPr>
          <p:nvPr>
            <p:ph type="title"/>
          </p:nvPr>
        </p:nvSpPr>
        <p:spPr>
          <a:xfrm>
            <a:off x="831854" y="1709743"/>
            <a:ext cx="10515600" cy="2852737"/>
          </a:xfrm>
          <a:prstGeom prst="rect">
            <a:avLst/>
          </a:prstGeom>
        </p:spPr>
        <p:txBody>
          <a:bodyPr anchor="b"/>
          <a:lstStyle>
            <a:lvl1pPr>
              <a:defRPr sz="3600"/>
            </a:lvl1pPr>
          </a:lstStyle>
          <a:p>
            <a:r>
              <a:rPr lang="en-US"/>
              <a:t>Click to edit Master title style</a:t>
            </a:r>
          </a:p>
        </p:txBody>
      </p:sp>
      <p:sp>
        <p:nvSpPr>
          <p:cNvPr id="3" name="Text Placeholder 2"/>
          <p:cNvSpPr>
            <a:spLocks noGrp="1"/>
          </p:cNvSpPr>
          <p:nvPr>
            <p:ph type="body" idx="1"/>
          </p:nvPr>
        </p:nvSpPr>
        <p:spPr>
          <a:xfrm>
            <a:off x="831854" y="4589469"/>
            <a:ext cx="10515600" cy="1500187"/>
          </a:xfrm>
          <a:prstGeom prst="rect">
            <a:avLst/>
          </a:prstGeom>
        </p:spPr>
        <p:txBody>
          <a:bodyPr/>
          <a:lstStyle>
            <a:lvl1pPr marL="0" indent="0">
              <a:buNone/>
              <a:defRPr sz="2400">
                <a:solidFill>
                  <a:schemeClr val="tx1"/>
                </a:solidFill>
              </a:defRPr>
            </a:lvl1pPr>
            <a:lvl2pPr marL="457193" indent="0">
              <a:buNone/>
              <a:defRPr sz="2000">
                <a:solidFill>
                  <a:schemeClr val="tx1">
                    <a:tint val="75000"/>
                  </a:schemeClr>
                </a:solidFill>
              </a:defRPr>
            </a:lvl2pPr>
            <a:lvl3pPr marL="914385" indent="0">
              <a:buNone/>
              <a:defRPr sz="1800">
                <a:solidFill>
                  <a:schemeClr val="tx1">
                    <a:tint val="75000"/>
                  </a:schemeClr>
                </a:solidFill>
              </a:defRPr>
            </a:lvl3pPr>
            <a:lvl4pPr marL="1371576" indent="0">
              <a:buNone/>
              <a:defRPr sz="1600">
                <a:solidFill>
                  <a:schemeClr val="tx1">
                    <a:tint val="75000"/>
                  </a:schemeClr>
                </a:solidFill>
              </a:defRPr>
            </a:lvl4pPr>
            <a:lvl5pPr marL="1828769" indent="0">
              <a:buNone/>
              <a:defRPr sz="1600">
                <a:solidFill>
                  <a:schemeClr val="tx1">
                    <a:tint val="75000"/>
                  </a:schemeClr>
                </a:solidFill>
              </a:defRPr>
            </a:lvl5pPr>
            <a:lvl6pPr marL="2285961" indent="0">
              <a:buNone/>
              <a:defRPr sz="1600">
                <a:solidFill>
                  <a:schemeClr val="tx1">
                    <a:tint val="75000"/>
                  </a:schemeClr>
                </a:solidFill>
              </a:defRPr>
            </a:lvl6pPr>
            <a:lvl7pPr marL="2743154" indent="0">
              <a:buNone/>
              <a:defRPr sz="1600">
                <a:solidFill>
                  <a:schemeClr val="tx1">
                    <a:tint val="75000"/>
                  </a:schemeClr>
                </a:solidFill>
              </a:defRPr>
            </a:lvl7pPr>
            <a:lvl8pPr marL="3200346" indent="0">
              <a:buNone/>
              <a:defRPr sz="1600">
                <a:solidFill>
                  <a:schemeClr val="tx1">
                    <a:tint val="75000"/>
                  </a:schemeClr>
                </a:solidFill>
              </a:defRPr>
            </a:lvl8pPr>
            <a:lvl9pPr marL="365753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2863B4E-68F5-534B-947F-14034BBB7A6D}"/>
              </a:ext>
            </a:extLst>
          </p:cNvPr>
          <p:cNvSpPr>
            <a:spLocks noGrp="1"/>
          </p:cNvSpPr>
          <p:nvPr>
            <p:ph type="dt" sz="half" idx="10"/>
          </p:nvPr>
        </p:nvSpPr>
        <p:spPr>
          <a:xfrm>
            <a:off x="838201" y="6356354"/>
            <a:ext cx="2743200" cy="365125"/>
          </a:xfrm>
          <a:prstGeom prst="rect">
            <a:avLst/>
          </a:prstGeom>
        </p:spPr>
        <p:txBody>
          <a:bodyPr/>
          <a:lstStyle>
            <a:lvl1pPr>
              <a:defRPr/>
            </a:lvl1pPr>
          </a:lstStyle>
          <a:p>
            <a:pPr>
              <a:defRPr/>
            </a:pPr>
            <a:fld id="{2A77B64C-23C4-904D-8F4B-73FF8D577069}" type="datetime1">
              <a:rPr lang="en-ZA" smtClean="0"/>
              <a:pPr>
                <a:defRPr/>
              </a:pPr>
              <a:t>2022/06/22</a:t>
            </a:fld>
            <a:endParaRPr lang="en-US" dirty="0"/>
          </a:p>
        </p:txBody>
      </p:sp>
      <p:sp>
        <p:nvSpPr>
          <p:cNvPr id="5" name="Footer Placeholder 4">
            <a:extLst>
              <a:ext uri="{FF2B5EF4-FFF2-40B4-BE49-F238E27FC236}">
                <a16:creationId xmlns:a16="http://schemas.microsoft.com/office/drawing/2014/main" xmlns="" id="{CE83B296-AE3E-3646-A36F-7BD92C23BE2F}"/>
              </a:ext>
            </a:extLst>
          </p:cNvPr>
          <p:cNvSpPr>
            <a:spLocks noGrp="1"/>
          </p:cNvSpPr>
          <p:nvPr>
            <p:ph type="ftr" sz="quarter" idx="11"/>
          </p:nvPr>
        </p:nvSpPr>
        <p:spPr>
          <a:xfrm>
            <a:off x="4038602" y="6356354"/>
            <a:ext cx="4114800" cy="365125"/>
          </a:xfrm>
          <a:prstGeom prst="rect">
            <a:avLst/>
          </a:prstGeo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xmlns="" id="{6A187C34-61A6-A544-A7F6-0500F7337C49}"/>
              </a:ext>
            </a:extLst>
          </p:cNvPr>
          <p:cNvSpPr>
            <a:spLocks noGrp="1"/>
          </p:cNvSpPr>
          <p:nvPr>
            <p:ph type="sldNum" sz="quarter" idx="12"/>
          </p:nvPr>
        </p:nvSpPr>
        <p:spPr>
          <a:xfrm>
            <a:off x="8610601" y="6356354"/>
            <a:ext cx="2743200" cy="365125"/>
          </a:xfrm>
          <a:prstGeom prst="rect">
            <a:avLst/>
          </a:prstGeom>
        </p:spPr>
        <p:txBody>
          <a:bodyPr/>
          <a:lstStyle>
            <a:lvl1pPr algn="r">
              <a:defRPr sz="1400"/>
            </a:lvl1pPr>
          </a:lstStyle>
          <a:p>
            <a:pPr>
              <a:defRPr/>
            </a:pPr>
            <a:fld id="{E3B18310-EBC1-E349-8540-9A70EC14AB39}" type="slidenum">
              <a:rPr lang="en-US" smtClean="0"/>
              <a:pPr>
                <a:defRPr/>
              </a:pPr>
              <a:t>‹#›</a:t>
            </a:fld>
            <a:endParaRPr lang="en-US" dirty="0"/>
          </a:p>
        </p:txBody>
      </p:sp>
    </p:spTree>
    <p:extLst>
      <p:ext uri="{BB962C8B-B14F-4D97-AF65-F5344CB8AC3E}">
        <p14:creationId xmlns:p14="http://schemas.microsoft.com/office/powerpoint/2010/main" xmlns="" val="1907191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122F6A8-9457-45C2-A8E4-AB6D522B16ED}"/>
              </a:ext>
            </a:extLst>
          </p:cNvPr>
          <p:cNvPicPr>
            <a:picLocks noChangeAspect="1"/>
          </p:cNvPicPr>
          <p:nvPr userDrawn="1"/>
        </p:nvPicPr>
        <p:blipFill>
          <a:blip r:embed="rId2" cstate="print"/>
          <a:stretch>
            <a:fillRect/>
          </a:stretch>
        </p:blipFill>
        <p:spPr>
          <a:xfrm>
            <a:off x="1" y="0"/>
            <a:ext cx="12191999" cy="6858000"/>
          </a:xfrm>
          <a:prstGeom prst="rect">
            <a:avLst/>
          </a:prstGeom>
        </p:spPr>
      </p:pic>
      <p:sp>
        <p:nvSpPr>
          <p:cNvPr id="2" name="Title 1"/>
          <p:cNvSpPr>
            <a:spLocks noGrp="1"/>
          </p:cNvSpPr>
          <p:nvPr>
            <p:ph type="title"/>
          </p:nvPr>
        </p:nvSpPr>
        <p:spPr>
          <a:xfrm>
            <a:off x="261066" y="151668"/>
            <a:ext cx="9694532" cy="692395"/>
          </a:xfrm>
          <a:prstGeom prst="rect">
            <a:avLst/>
          </a:prstGeom>
        </p:spPr>
        <p:txBody>
          <a:bodyPr/>
          <a:lstStyle>
            <a:lvl1pPr>
              <a:defRPr sz="2800"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261065" y="1253331"/>
            <a:ext cx="5416011" cy="4643376"/>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83425" y="1261879"/>
            <a:ext cx="5416011" cy="4634829"/>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xmlns="" id="{361A7054-1C3C-614D-BAE0-56F68E3C89A0}"/>
              </a:ext>
            </a:extLst>
          </p:cNvPr>
          <p:cNvSpPr>
            <a:spLocks noGrp="1"/>
          </p:cNvSpPr>
          <p:nvPr>
            <p:ph type="dt" sz="half" idx="10"/>
          </p:nvPr>
        </p:nvSpPr>
        <p:spPr>
          <a:xfrm>
            <a:off x="838201" y="6356354"/>
            <a:ext cx="2743200" cy="365125"/>
          </a:xfrm>
          <a:prstGeom prst="rect">
            <a:avLst/>
          </a:prstGeom>
        </p:spPr>
        <p:txBody>
          <a:bodyPr/>
          <a:lstStyle>
            <a:lvl1pPr>
              <a:defRPr/>
            </a:lvl1pPr>
          </a:lstStyle>
          <a:p>
            <a:pPr>
              <a:defRPr/>
            </a:pPr>
            <a:fld id="{1395967F-A419-FE49-AB22-BC8A5EFE2272}" type="datetime1">
              <a:rPr lang="en-ZA" smtClean="0"/>
              <a:pPr>
                <a:defRPr/>
              </a:pPr>
              <a:t>2022/06/22</a:t>
            </a:fld>
            <a:endParaRPr lang="en-US" dirty="0"/>
          </a:p>
        </p:txBody>
      </p:sp>
      <p:sp>
        <p:nvSpPr>
          <p:cNvPr id="6" name="Footer Placeholder 4">
            <a:extLst>
              <a:ext uri="{FF2B5EF4-FFF2-40B4-BE49-F238E27FC236}">
                <a16:creationId xmlns:a16="http://schemas.microsoft.com/office/drawing/2014/main" xmlns="" id="{97B14DDB-EF8D-9C43-927F-4CCC7C5F834B}"/>
              </a:ext>
            </a:extLst>
          </p:cNvPr>
          <p:cNvSpPr>
            <a:spLocks noGrp="1"/>
          </p:cNvSpPr>
          <p:nvPr>
            <p:ph type="ftr" sz="quarter" idx="11"/>
          </p:nvPr>
        </p:nvSpPr>
        <p:spPr>
          <a:xfrm>
            <a:off x="4038602" y="6356354"/>
            <a:ext cx="4114800" cy="365125"/>
          </a:xfrm>
          <a:prstGeom prst="rect">
            <a:avLst/>
          </a:prstGeom>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xmlns="" id="{096C5189-4E83-A542-9149-9225E4DA5ABF}"/>
              </a:ext>
            </a:extLst>
          </p:cNvPr>
          <p:cNvSpPr>
            <a:spLocks noGrp="1"/>
          </p:cNvSpPr>
          <p:nvPr>
            <p:ph type="sldNum" sz="quarter" idx="12"/>
          </p:nvPr>
        </p:nvSpPr>
        <p:spPr>
          <a:xfrm>
            <a:off x="8610601" y="6356354"/>
            <a:ext cx="2743200" cy="365125"/>
          </a:xfrm>
          <a:prstGeom prst="rect">
            <a:avLst/>
          </a:prstGeom>
        </p:spPr>
        <p:txBody>
          <a:bodyPr/>
          <a:lstStyle>
            <a:lvl1pPr algn="r">
              <a:defRPr sz="1400"/>
            </a:lvl1pPr>
          </a:lstStyle>
          <a:p>
            <a:pPr>
              <a:defRPr/>
            </a:pPr>
            <a:fld id="{075853D1-5CFB-2446-B34F-1653B2ACCD4E}" type="slidenum">
              <a:rPr lang="en-US" smtClean="0"/>
              <a:pPr>
                <a:defRPr/>
              </a:pPr>
              <a:t>‹#›</a:t>
            </a:fld>
            <a:endParaRPr lang="en-US" dirty="0"/>
          </a:p>
        </p:txBody>
      </p:sp>
    </p:spTree>
    <p:extLst>
      <p:ext uri="{BB962C8B-B14F-4D97-AF65-F5344CB8AC3E}">
        <p14:creationId xmlns:p14="http://schemas.microsoft.com/office/powerpoint/2010/main" xmlns="" val="164726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122F6A8-9457-45C2-A8E4-AB6D522B16ED}"/>
              </a:ext>
            </a:extLst>
          </p:cNvPr>
          <p:cNvPicPr>
            <a:picLocks noChangeAspect="1"/>
          </p:cNvPicPr>
          <p:nvPr userDrawn="1"/>
        </p:nvPicPr>
        <p:blipFill>
          <a:blip r:embed="rId2" cstate="print"/>
          <a:stretch>
            <a:fillRect/>
          </a:stretch>
        </p:blipFill>
        <p:spPr>
          <a:xfrm>
            <a:off x="1" y="0"/>
            <a:ext cx="12191999" cy="6858000"/>
          </a:xfrm>
          <a:prstGeom prst="rect">
            <a:avLst/>
          </a:prstGeom>
        </p:spPr>
      </p:pic>
      <p:sp>
        <p:nvSpPr>
          <p:cNvPr id="2" name="Title 1"/>
          <p:cNvSpPr>
            <a:spLocks noGrp="1"/>
          </p:cNvSpPr>
          <p:nvPr>
            <p:ph type="title"/>
          </p:nvPr>
        </p:nvSpPr>
        <p:spPr>
          <a:xfrm>
            <a:off x="261066" y="151668"/>
            <a:ext cx="9694532" cy="692395"/>
          </a:xfrm>
          <a:prstGeom prst="rect">
            <a:avLst/>
          </a:prstGeom>
        </p:spPr>
        <p:txBody>
          <a:bodyPr/>
          <a:lstStyle>
            <a:lvl1pPr>
              <a:defRPr sz="2800"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309265" y="1365474"/>
            <a:ext cx="11044535" cy="2175669"/>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09266" y="3936068"/>
            <a:ext cx="11044535" cy="2205940"/>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xmlns="" id="{361A7054-1C3C-614D-BAE0-56F68E3C89A0}"/>
              </a:ext>
            </a:extLst>
          </p:cNvPr>
          <p:cNvSpPr>
            <a:spLocks noGrp="1"/>
          </p:cNvSpPr>
          <p:nvPr>
            <p:ph type="dt" sz="half" idx="10"/>
          </p:nvPr>
        </p:nvSpPr>
        <p:spPr>
          <a:xfrm>
            <a:off x="838201" y="6356354"/>
            <a:ext cx="2743200" cy="365125"/>
          </a:xfrm>
          <a:prstGeom prst="rect">
            <a:avLst/>
          </a:prstGeom>
        </p:spPr>
        <p:txBody>
          <a:bodyPr/>
          <a:lstStyle>
            <a:lvl1pPr>
              <a:defRPr/>
            </a:lvl1pPr>
          </a:lstStyle>
          <a:p>
            <a:pPr>
              <a:defRPr/>
            </a:pPr>
            <a:fld id="{FBCB7225-3D02-9C4E-A7E7-B670CB07703B}" type="datetime1">
              <a:rPr lang="en-ZA" smtClean="0"/>
              <a:pPr>
                <a:defRPr/>
              </a:pPr>
              <a:t>2022/06/22</a:t>
            </a:fld>
            <a:endParaRPr lang="en-US" dirty="0"/>
          </a:p>
        </p:txBody>
      </p:sp>
      <p:sp>
        <p:nvSpPr>
          <p:cNvPr id="6" name="Footer Placeholder 4">
            <a:extLst>
              <a:ext uri="{FF2B5EF4-FFF2-40B4-BE49-F238E27FC236}">
                <a16:creationId xmlns:a16="http://schemas.microsoft.com/office/drawing/2014/main" xmlns="" id="{97B14DDB-EF8D-9C43-927F-4CCC7C5F834B}"/>
              </a:ext>
            </a:extLst>
          </p:cNvPr>
          <p:cNvSpPr>
            <a:spLocks noGrp="1"/>
          </p:cNvSpPr>
          <p:nvPr>
            <p:ph type="ftr" sz="quarter" idx="11"/>
          </p:nvPr>
        </p:nvSpPr>
        <p:spPr>
          <a:xfrm>
            <a:off x="4038602" y="6356354"/>
            <a:ext cx="4114800" cy="365125"/>
          </a:xfrm>
          <a:prstGeom prst="rect">
            <a:avLst/>
          </a:prstGeom>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xmlns="" id="{096C5189-4E83-A542-9149-9225E4DA5ABF}"/>
              </a:ext>
            </a:extLst>
          </p:cNvPr>
          <p:cNvSpPr>
            <a:spLocks noGrp="1"/>
          </p:cNvSpPr>
          <p:nvPr>
            <p:ph type="sldNum" sz="quarter" idx="12"/>
          </p:nvPr>
        </p:nvSpPr>
        <p:spPr>
          <a:xfrm>
            <a:off x="8610601" y="6356354"/>
            <a:ext cx="2743200" cy="365125"/>
          </a:xfrm>
          <a:prstGeom prst="rect">
            <a:avLst/>
          </a:prstGeom>
        </p:spPr>
        <p:txBody>
          <a:bodyPr/>
          <a:lstStyle>
            <a:lvl1pPr algn="r">
              <a:defRPr sz="1400"/>
            </a:lvl1pPr>
          </a:lstStyle>
          <a:p>
            <a:pPr>
              <a:defRPr/>
            </a:pPr>
            <a:fld id="{075853D1-5CFB-2446-B34F-1653B2ACCD4E}" type="slidenum">
              <a:rPr lang="en-US" smtClean="0"/>
              <a:pPr>
                <a:defRPr/>
              </a:pPr>
              <a:t>‹#›</a:t>
            </a:fld>
            <a:endParaRPr lang="en-US" dirty="0"/>
          </a:p>
        </p:txBody>
      </p:sp>
    </p:spTree>
    <p:extLst>
      <p:ext uri="{BB962C8B-B14F-4D97-AF65-F5344CB8AC3E}">
        <p14:creationId xmlns:p14="http://schemas.microsoft.com/office/powerpoint/2010/main" xmlns="" val="4018357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92FB654F-64BA-4BFC-96DF-2622D80F1C4C}"/>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a:xfrm>
            <a:off x="291513" y="177802"/>
            <a:ext cx="9577516" cy="654537"/>
          </a:xfrm>
          <a:prstGeom prst="rect">
            <a:avLst/>
          </a:prstGeom>
        </p:spPr>
        <p:txBody>
          <a:bodyPr/>
          <a:lstStyle>
            <a:lvl1pPr>
              <a:defRPr sz="28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291513" y="1167182"/>
            <a:ext cx="5349991" cy="513982"/>
          </a:xfrm>
          <a:prstGeom prst="rect">
            <a:avLst/>
          </a:prstGeom>
        </p:spPr>
        <p:txBody>
          <a:bodyPr anchor="b"/>
          <a:lstStyle>
            <a:lvl1pPr marL="0" indent="0">
              <a:buNone/>
              <a:defRPr sz="2400" b="1"/>
            </a:lvl1pPr>
            <a:lvl2pPr marL="457193" indent="0">
              <a:buNone/>
              <a:defRPr sz="2000" b="1"/>
            </a:lvl2pPr>
            <a:lvl3pPr marL="914385" indent="0">
              <a:buNone/>
              <a:defRPr sz="1800" b="1"/>
            </a:lvl3pPr>
            <a:lvl4pPr marL="1371576" indent="0">
              <a:buNone/>
              <a:defRPr sz="1600" b="1"/>
            </a:lvl4pPr>
            <a:lvl5pPr marL="1828769" indent="0">
              <a:buNone/>
              <a:defRPr sz="1600" b="1"/>
            </a:lvl5pPr>
            <a:lvl6pPr marL="2285961" indent="0">
              <a:buNone/>
              <a:defRPr sz="1600" b="1"/>
            </a:lvl6pPr>
            <a:lvl7pPr marL="2743154" indent="0">
              <a:buNone/>
              <a:defRPr sz="1600" b="1"/>
            </a:lvl7pPr>
            <a:lvl8pPr marL="3200346" indent="0">
              <a:buNone/>
              <a:defRPr sz="1600" b="1"/>
            </a:lvl8pPr>
            <a:lvl9pPr marL="3657538" indent="0">
              <a:buNone/>
              <a:defRPr sz="1600" b="1"/>
            </a:lvl9pPr>
          </a:lstStyle>
          <a:p>
            <a:pPr lvl="0"/>
            <a:r>
              <a:rPr lang="en-US"/>
              <a:t>Click to edit Master text styles</a:t>
            </a:r>
          </a:p>
        </p:txBody>
      </p:sp>
      <p:sp>
        <p:nvSpPr>
          <p:cNvPr id="4" name="Content Placeholder 3"/>
          <p:cNvSpPr>
            <a:spLocks noGrp="1"/>
          </p:cNvSpPr>
          <p:nvPr>
            <p:ph sz="half" idx="2"/>
          </p:nvPr>
        </p:nvSpPr>
        <p:spPr>
          <a:xfrm>
            <a:off x="291512" y="1847853"/>
            <a:ext cx="5349993" cy="4341811"/>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96000" y="1167182"/>
            <a:ext cx="5183188" cy="513982"/>
          </a:xfrm>
          <a:prstGeom prst="rect">
            <a:avLst/>
          </a:prstGeom>
        </p:spPr>
        <p:txBody>
          <a:bodyPr anchor="b"/>
          <a:lstStyle>
            <a:lvl1pPr marL="0" indent="0">
              <a:buNone/>
              <a:defRPr sz="2400" b="1"/>
            </a:lvl1pPr>
            <a:lvl2pPr marL="457193" indent="0">
              <a:buNone/>
              <a:defRPr sz="2000" b="1"/>
            </a:lvl2pPr>
            <a:lvl3pPr marL="914385" indent="0">
              <a:buNone/>
              <a:defRPr sz="1800" b="1"/>
            </a:lvl3pPr>
            <a:lvl4pPr marL="1371576" indent="0">
              <a:buNone/>
              <a:defRPr sz="1600" b="1"/>
            </a:lvl4pPr>
            <a:lvl5pPr marL="1828769" indent="0">
              <a:buNone/>
              <a:defRPr sz="1600" b="1"/>
            </a:lvl5pPr>
            <a:lvl6pPr marL="2285961" indent="0">
              <a:buNone/>
              <a:defRPr sz="1600" b="1"/>
            </a:lvl6pPr>
            <a:lvl7pPr marL="2743154" indent="0">
              <a:buNone/>
              <a:defRPr sz="1600" b="1"/>
            </a:lvl7pPr>
            <a:lvl8pPr marL="3200346" indent="0">
              <a:buNone/>
              <a:defRPr sz="1600" b="1"/>
            </a:lvl8pPr>
            <a:lvl9pPr marL="365753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6000" y="1847853"/>
            <a:ext cx="5349991" cy="4341811"/>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xmlns="" id="{9D54058B-4413-B740-9A1E-0B309E56BDE2}"/>
              </a:ext>
            </a:extLst>
          </p:cNvPr>
          <p:cNvSpPr>
            <a:spLocks noGrp="1"/>
          </p:cNvSpPr>
          <p:nvPr>
            <p:ph type="dt" sz="half" idx="10"/>
          </p:nvPr>
        </p:nvSpPr>
        <p:spPr>
          <a:xfrm>
            <a:off x="838199" y="6370120"/>
            <a:ext cx="2743200" cy="365125"/>
          </a:xfrm>
          <a:prstGeom prst="rect">
            <a:avLst/>
          </a:prstGeom>
        </p:spPr>
        <p:txBody>
          <a:bodyPr/>
          <a:lstStyle>
            <a:lvl1pPr>
              <a:defRPr/>
            </a:lvl1pPr>
          </a:lstStyle>
          <a:p>
            <a:pPr>
              <a:defRPr/>
            </a:pPr>
            <a:fld id="{3EC9B526-C08D-8549-93F1-7F9834FB593F}" type="datetime1">
              <a:rPr lang="en-ZA" smtClean="0"/>
              <a:pPr>
                <a:defRPr/>
              </a:pPr>
              <a:t>2022/06/22</a:t>
            </a:fld>
            <a:endParaRPr lang="en-US" dirty="0"/>
          </a:p>
        </p:txBody>
      </p:sp>
      <p:sp>
        <p:nvSpPr>
          <p:cNvPr id="8" name="Footer Placeholder 4">
            <a:extLst>
              <a:ext uri="{FF2B5EF4-FFF2-40B4-BE49-F238E27FC236}">
                <a16:creationId xmlns:a16="http://schemas.microsoft.com/office/drawing/2014/main" xmlns="" id="{2309C3F2-F8F2-D242-A384-DDBF463FB624}"/>
              </a:ext>
            </a:extLst>
          </p:cNvPr>
          <p:cNvSpPr>
            <a:spLocks noGrp="1"/>
          </p:cNvSpPr>
          <p:nvPr>
            <p:ph type="ftr" sz="quarter" idx="11"/>
          </p:nvPr>
        </p:nvSpPr>
        <p:spPr>
          <a:xfrm>
            <a:off x="4038602" y="6384286"/>
            <a:ext cx="4114800" cy="365125"/>
          </a:xfrm>
          <a:prstGeom prst="rect">
            <a:avLst/>
          </a:prstGeom>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xmlns="" id="{5730E6BC-F510-C243-9CBB-D4E3BB222A89}"/>
              </a:ext>
            </a:extLst>
          </p:cNvPr>
          <p:cNvSpPr>
            <a:spLocks noGrp="1"/>
          </p:cNvSpPr>
          <p:nvPr>
            <p:ph type="sldNum" sz="quarter" idx="12"/>
          </p:nvPr>
        </p:nvSpPr>
        <p:spPr>
          <a:xfrm>
            <a:off x="8610601" y="6356354"/>
            <a:ext cx="2743200" cy="365125"/>
          </a:xfrm>
          <a:prstGeom prst="rect">
            <a:avLst/>
          </a:prstGeom>
        </p:spPr>
        <p:txBody>
          <a:bodyPr/>
          <a:lstStyle>
            <a:lvl1pPr>
              <a:defRPr sz="1400"/>
            </a:lvl1pPr>
            <a:lvl2pPr>
              <a:defRPr sz="1400"/>
            </a:lvl2pPr>
          </a:lstStyle>
          <a:p>
            <a:pPr lvl="1" algn="r">
              <a:defRPr/>
            </a:pPr>
            <a:fld id="{B8E97AC0-2BB7-6B4B-ACA6-1E71C09ED1D0}" type="slidenum">
              <a:rPr lang="en-US" smtClean="0"/>
              <a:pPr lvl="1" algn="r">
                <a:defRPr/>
              </a:pPr>
              <a:t>‹#›</a:t>
            </a:fld>
            <a:endParaRPr lang="en-US" dirty="0"/>
          </a:p>
        </p:txBody>
      </p:sp>
    </p:spTree>
    <p:extLst>
      <p:ext uri="{BB962C8B-B14F-4D97-AF65-F5344CB8AC3E}">
        <p14:creationId xmlns:p14="http://schemas.microsoft.com/office/powerpoint/2010/main" xmlns="" val="3062864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92FB654F-64BA-4BFC-96DF-2622D80F1C4C}"/>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a:xfrm>
            <a:off x="291513" y="177802"/>
            <a:ext cx="9577516" cy="654537"/>
          </a:xfrm>
          <a:prstGeom prst="rect">
            <a:avLst/>
          </a:prstGeom>
        </p:spPr>
        <p:txBody>
          <a:bodyPr/>
          <a:lstStyle>
            <a:lvl1pPr>
              <a:defRPr sz="28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291512" y="1182735"/>
            <a:ext cx="3616789" cy="513982"/>
          </a:xfrm>
          <a:prstGeom prst="rect">
            <a:avLst/>
          </a:prstGeom>
        </p:spPr>
        <p:txBody>
          <a:bodyPr anchor="b"/>
          <a:lstStyle>
            <a:lvl1pPr marL="0" indent="0">
              <a:buNone/>
              <a:defRPr sz="2400" b="1"/>
            </a:lvl1pPr>
            <a:lvl2pPr marL="457193" indent="0">
              <a:buNone/>
              <a:defRPr sz="2000" b="1"/>
            </a:lvl2pPr>
            <a:lvl3pPr marL="914385" indent="0">
              <a:buNone/>
              <a:defRPr sz="1800" b="1"/>
            </a:lvl3pPr>
            <a:lvl4pPr marL="1371576" indent="0">
              <a:buNone/>
              <a:defRPr sz="1600" b="1"/>
            </a:lvl4pPr>
            <a:lvl5pPr marL="1828769" indent="0">
              <a:buNone/>
              <a:defRPr sz="1600" b="1"/>
            </a:lvl5pPr>
            <a:lvl6pPr marL="2285961" indent="0">
              <a:buNone/>
              <a:defRPr sz="1600" b="1"/>
            </a:lvl6pPr>
            <a:lvl7pPr marL="2743154" indent="0">
              <a:buNone/>
              <a:defRPr sz="1600" b="1"/>
            </a:lvl7pPr>
            <a:lvl8pPr marL="3200346" indent="0">
              <a:buNone/>
              <a:defRPr sz="1600" b="1"/>
            </a:lvl8pPr>
            <a:lvl9pPr marL="365753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91511" y="1847853"/>
            <a:ext cx="3614875" cy="4341811"/>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297412" y="1182735"/>
            <a:ext cx="3614875" cy="513982"/>
          </a:xfrm>
          <a:prstGeom prst="rect">
            <a:avLst/>
          </a:prstGeom>
        </p:spPr>
        <p:txBody>
          <a:bodyPr anchor="b"/>
          <a:lstStyle>
            <a:lvl1pPr marL="0" indent="0">
              <a:buNone/>
              <a:defRPr sz="2400" b="1"/>
            </a:lvl1pPr>
            <a:lvl2pPr marL="457193" indent="0">
              <a:buNone/>
              <a:defRPr sz="2000" b="1"/>
            </a:lvl2pPr>
            <a:lvl3pPr marL="914385" indent="0">
              <a:buNone/>
              <a:defRPr sz="1800" b="1"/>
            </a:lvl3pPr>
            <a:lvl4pPr marL="1371576" indent="0">
              <a:buNone/>
              <a:defRPr sz="1600" b="1"/>
            </a:lvl4pPr>
            <a:lvl5pPr marL="1828769" indent="0">
              <a:buNone/>
              <a:defRPr sz="1600" b="1"/>
            </a:lvl5pPr>
            <a:lvl6pPr marL="2285961" indent="0">
              <a:buNone/>
              <a:defRPr sz="1600" b="1"/>
            </a:lvl6pPr>
            <a:lvl7pPr marL="2743154" indent="0">
              <a:buNone/>
              <a:defRPr sz="1600" b="1"/>
            </a:lvl7pPr>
            <a:lvl8pPr marL="3200346" indent="0">
              <a:buNone/>
              <a:defRPr sz="1600" b="1"/>
            </a:lvl8pPr>
            <a:lvl9pPr marL="365753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297412" y="1841664"/>
            <a:ext cx="3614875" cy="4341811"/>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xmlns="" id="{9D54058B-4413-B740-9A1E-0B309E56BDE2}"/>
              </a:ext>
            </a:extLst>
          </p:cNvPr>
          <p:cNvSpPr>
            <a:spLocks noGrp="1"/>
          </p:cNvSpPr>
          <p:nvPr>
            <p:ph type="dt" sz="half" idx="10"/>
          </p:nvPr>
        </p:nvSpPr>
        <p:spPr>
          <a:xfrm>
            <a:off x="838199" y="6370120"/>
            <a:ext cx="2743200" cy="365125"/>
          </a:xfrm>
          <a:prstGeom prst="rect">
            <a:avLst/>
          </a:prstGeom>
        </p:spPr>
        <p:txBody>
          <a:bodyPr/>
          <a:lstStyle>
            <a:lvl1pPr>
              <a:defRPr/>
            </a:lvl1pPr>
          </a:lstStyle>
          <a:p>
            <a:pPr>
              <a:defRPr/>
            </a:pPr>
            <a:fld id="{0E23150B-6D3A-2345-A325-8CC4C36688C8}" type="datetime1">
              <a:rPr lang="en-ZA" smtClean="0"/>
              <a:pPr>
                <a:defRPr/>
              </a:pPr>
              <a:t>2022/06/22</a:t>
            </a:fld>
            <a:endParaRPr lang="en-US" dirty="0"/>
          </a:p>
        </p:txBody>
      </p:sp>
      <p:sp>
        <p:nvSpPr>
          <p:cNvPr id="8" name="Footer Placeholder 4">
            <a:extLst>
              <a:ext uri="{FF2B5EF4-FFF2-40B4-BE49-F238E27FC236}">
                <a16:creationId xmlns:a16="http://schemas.microsoft.com/office/drawing/2014/main" xmlns="" id="{2309C3F2-F8F2-D242-A384-DDBF463FB624}"/>
              </a:ext>
            </a:extLst>
          </p:cNvPr>
          <p:cNvSpPr>
            <a:spLocks noGrp="1"/>
          </p:cNvSpPr>
          <p:nvPr>
            <p:ph type="ftr" sz="quarter" idx="11"/>
          </p:nvPr>
        </p:nvSpPr>
        <p:spPr>
          <a:xfrm>
            <a:off x="4038602" y="6384286"/>
            <a:ext cx="4114800" cy="365125"/>
          </a:xfrm>
          <a:prstGeom prst="rect">
            <a:avLst/>
          </a:prstGeom>
        </p:spPr>
        <p:txBody>
          <a:bodyPr/>
          <a:lstStyle>
            <a:lvl1pPr>
              <a:defRPr sz="1400"/>
            </a:lvl1pPr>
          </a:lstStyle>
          <a:p>
            <a:pPr>
              <a:defRPr/>
            </a:pPr>
            <a:endParaRPr lang="en-US" dirty="0"/>
          </a:p>
        </p:txBody>
      </p:sp>
      <p:sp>
        <p:nvSpPr>
          <p:cNvPr id="9" name="Slide Number Placeholder 5">
            <a:extLst>
              <a:ext uri="{FF2B5EF4-FFF2-40B4-BE49-F238E27FC236}">
                <a16:creationId xmlns:a16="http://schemas.microsoft.com/office/drawing/2014/main" xmlns="" id="{5730E6BC-F510-C243-9CBB-D4E3BB222A89}"/>
              </a:ext>
            </a:extLst>
          </p:cNvPr>
          <p:cNvSpPr>
            <a:spLocks noGrp="1"/>
          </p:cNvSpPr>
          <p:nvPr>
            <p:ph type="sldNum" sz="quarter" idx="12"/>
          </p:nvPr>
        </p:nvSpPr>
        <p:spPr>
          <a:xfrm>
            <a:off x="8610601" y="6356354"/>
            <a:ext cx="2743200" cy="365125"/>
          </a:xfrm>
          <a:prstGeom prst="rect">
            <a:avLst/>
          </a:prstGeom>
        </p:spPr>
        <p:txBody>
          <a:bodyPr/>
          <a:lstStyle>
            <a:lvl1pPr>
              <a:defRPr sz="1400"/>
            </a:lvl1pPr>
            <a:lvl2pPr>
              <a:defRPr sz="1400"/>
            </a:lvl2pPr>
          </a:lstStyle>
          <a:p>
            <a:pPr lvl="1" algn="r">
              <a:defRPr/>
            </a:pPr>
            <a:fld id="{B8E97AC0-2BB7-6B4B-ACA6-1E71C09ED1D0}" type="slidenum">
              <a:rPr lang="en-US" smtClean="0"/>
              <a:pPr lvl="1" algn="r">
                <a:defRPr/>
              </a:pPr>
              <a:t>‹#›</a:t>
            </a:fld>
            <a:endParaRPr lang="en-US" dirty="0"/>
          </a:p>
        </p:txBody>
      </p:sp>
      <p:sp>
        <p:nvSpPr>
          <p:cNvPr id="12" name="Text Placeholder 4">
            <a:extLst>
              <a:ext uri="{FF2B5EF4-FFF2-40B4-BE49-F238E27FC236}">
                <a16:creationId xmlns:a16="http://schemas.microsoft.com/office/drawing/2014/main" xmlns="" id="{B1B566D3-7A06-4481-9BB8-D6EE67DC91DC}"/>
              </a:ext>
            </a:extLst>
          </p:cNvPr>
          <p:cNvSpPr>
            <a:spLocks noGrp="1"/>
          </p:cNvSpPr>
          <p:nvPr>
            <p:ph type="body" sz="quarter" idx="13"/>
          </p:nvPr>
        </p:nvSpPr>
        <p:spPr>
          <a:xfrm>
            <a:off x="8301398" y="1182735"/>
            <a:ext cx="3611604" cy="513982"/>
          </a:xfrm>
          <a:prstGeom prst="rect">
            <a:avLst/>
          </a:prstGeom>
        </p:spPr>
        <p:txBody>
          <a:bodyPr anchor="b"/>
          <a:lstStyle>
            <a:lvl1pPr marL="0" indent="0">
              <a:buNone/>
              <a:defRPr sz="2400" b="1"/>
            </a:lvl1pPr>
            <a:lvl2pPr marL="457193" indent="0">
              <a:buNone/>
              <a:defRPr sz="2000" b="1"/>
            </a:lvl2pPr>
            <a:lvl3pPr marL="914385" indent="0">
              <a:buNone/>
              <a:defRPr sz="1800" b="1"/>
            </a:lvl3pPr>
            <a:lvl4pPr marL="1371576" indent="0">
              <a:buNone/>
              <a:defRPr sz="1600" b="1"/>
            </a:lvl4pPr>
            <a:lvl5pPr marL="1828769" indent="0">
              <a:buNone/>
              <a:defRPr sz="1600" b="1"/>
            </a:lvl5pPr>
            <a:lvl6pPr marL="2285961" indent="0">
              <a:buNone/>
              <a:defRPr sz="1600" b="1"/>
            </a:lvl6pPr>
            <a:lvl7pPr marL="2743154" indent="0">
              <a:buNone/>
              <a:defRPr sz="1600" b="1"/>
            </a:lvl7pPr>
            <a:lvl8pPr marL="3200346" indent="0">
              <a:buNone/>
              <a:defRPr sz="1600" b="1"/>
            </a:lvl8pPr>
            <a:lvl9pPr marL="3657538" indent="0">
              <a:buNone/>
              <a:defRPr sz="1600" b="1"/>
            </a:lvl9pPr>
          </a:lstStyle>
          <a:p>
            <a:pPr lvl="0"/>
            <a:r>
              <a:rPr lang="en-US" dirty="0"/>
              <a:t>Click to edit Master text styles</a:t>
            </a:r>
          </a:p>
        </p:txBody>
      </p:sp>
      <p:sp>
        <p:nvSpPr>
          <p:cNvPr id="13" name="Content Placeholder 5">
            <a:extLst>
              <a:ext uri="{FF2B5EF4-FFF2-40B4-BE49-F238E27FC236}">
                <a16:creationId xmlns:a16="http://schemas.microsoft.com/office/drawing/2014/main" xmlns="" id="{70918B79-AD0D-48C7-8654-0A6F08057615}"/>
              </a:ext>
            </a:extLst>
          </p:cNvPr>
          <p:cNvSpPr>
            <a:spLocks noGrp="1"/>
          </p:cNvSpPr>
          <p:nvPr>
            <p:ph sz="quarter" idx="14"/>
          </p:nvPr>
        </p:nvSpPr>
        <p:spPr>
          <a:xfrm>
            <a:off x="8301398" y="1841664"/>
            <a:ext cx="3614875" cy="4341811"/>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828366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8"/>
            <a:ext cx="10515600" cy="1325563"/>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xmlns="" id="{019AFAFA-6109-2244-8389-9EE29BEBB04E}"/>
              </a:ext>
            </a:extLst>
          </p:cNvPr>
          <p:cNvSpPr>
            <a:spLocks noGrp="1"/>
          </p:cNvSpPr>
          <p:nvPr>
            <p:ph type="dt" sz="half" idx="10"/>
          </p:nvPr>
        </p:nvSpPr>
        <p:spPr>
          <a:xfrm>
            <a:off x="838201" y="6356354"/>
            <a:ext cx="2743200" cy="365125"/>
          </a:xfrm>
          <a:prstGeom prst="rect">
            <a:avLst/>
          </a:prstGeom>
        </p:spPr>
        <p:txBody>
          <a:bodyPr/>
          <a:lstStyle>
            <a:lvl1pPr>
              <a:defRPr/>
            </a:lvl1pPr>
          </a:lstStyle>
          <a:p>
            <a:pPr>
              <a:defRPr/>
            </a:pPr>
            <a:fld id="{22020F2F-EB45-394D-80CB-B6AB2F14E963}" type="datetime1">
              <a:rPr lang="en-ZA" smtClean="0"/>
              <a:pPr>
                <a:defRPr/>
              </a:pPr>
              <a:t>2022/06/22</a:t>
            </a:fld>
            <a:endParaRPr lang="en-US" dirty="0"/>
          </a:p>
        </p:txBody>
      </p:sp>
      <p:sp>
        <p:nvSpPr>
          <p:cNvPr id="4" name="Footer Placeholder 4">
            <a:extLst>
              <a:ext uri="{FF2B5EF4-FFF2-40B4-BE49-F238E27FC236}">
                <a16:creationId xmlns:a16="http://schemas.microsoft.com/office/drawing/2014/main" xmlns="" id="{278E5C29-5066-B940-BE62-8E00BC7D859C}"/>
              </a:ext>
            </a:extLst>
          </p:cNvPr>
          <p:cNvSpPr>
            <a:spLocks noGrp="1"/>
          </p:cNvSpPr>
          <p:nvPr>
            <p:ph type="ftr" sz="quarter" idx="11"/>
          </p:nvPr>
        </p:nvSpPr>
        <p:spPr>
          <a:xfrm>
            <a:off x="4038602" y="6356354"/>
            <a:ext cx="4114800" cy="365125"/>
          </a:xfrm>
          <a:prstGeom prst="rect">
            <a:avLst/>
          </a:prstGeom>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xmlns="" id="{350A6194-0545-D943-9627-3ED84F9EE4F2}"/>
              </a:ext>
            </a:extLst>
          </p:cNvPr>
          <p:cNvSpPr>
            <a:spLocks noGrp="1"/>
          </p:cNvSpPr>
          <p:nvPr>
            <p:ph type="sldNum" sz="quarter" idx="12"/>
          </p:nvPr>
        </p:nvSpPr>
        <p:spPr>
          <a:xfrm>
            <a:off x="8610601" y="6356354"/>
            <a:ext cx="2743200" cy="365125"/>
          </a:xfrm>
          <a:prstGeom prst="rect">
            <a:avLst/>
          </a:prstGeom>
        </p:spPr>
        <p:txBody>
          <a:bodyPr/>
          <a:lstStyle>
            <a:lvl1pPr algn="r">
              <a:defRPr sz="1400"/>
            </a:lvl1pPr>
          </a:lstStyle>
          <a:p>
            <a:pPr>
              <a:defRPr/>
            </a:pPr>
            <a:fld id="{D935E436-B54F-5046-B1B6-C57987477105}" type="slidenum">
              <a:rPr lang="en-US" smtClean="0"/>
              <a:pPr>
                <a:defRPr/>
              </a:pPr>
              <a:t>‹#›</a:t>
            </a:fld>
            <a:endParaRPr lang="en-US" dirty="0"/>
          </a:p>
        </p:txBody>
      </p:sp>
    </p:spTree>
    <p:extLst>
      <p:ext uri="{BB962C8B-B14F-4D97-AF65-F5344CB8AC3E}">
        <p14:creationId xmlns:p14="http://schemas.microsoft.com/office/powerpoint/2010/main" xmlns="" val="335447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5B6E79-EB69-4A9A-9AC5-A6EE29C47C8A}"/>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B3DAA022-EF9C-46CD-BF20-9FFEAE4933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9CCF34C7-795F-43F5-960A-386F6CFC7721}"/>
              </a:ext>
            </a:extLst>
          </p:cNvPr>
          <p:cNvSpPr>
            <a:spLocks noGrp="1"/>
          </p:cNvSpPr>
          <p:nvPr>
            <p:ph type="dt" sz="half" idx="10"/>
          </p:nvPr>
        </p:nvSpPr>
        <p:spPr/>
        <p:txBody>
          <a:bodyPr/>
          <a:lstStyle/>
          <a:p>
            <a:fld id="{1AC02D8D-5476-B84D-A16A-91021F098D25}" type="datetime1">
              <a:rPr lang="en-ZA" smtClean="0"/>
              <a:pPr/>
              <a:t>2022/06/22</a:t>
            </a:fld>
            <a:endParaRPr lang="en-ZA" dirty="0"/>
          </a:p>
        </p:txBody>
      </p:sp>
      <p:sp>
        <p:nvSpPr>
          <p:cNvPr id="5" name="Footer Placeholder 4">
            <a:extLst>
              <a:ext uri="{FF2B5EF4-FFF2-40B4-BE49-F238E27FC236}">
                <a16:creationId xmlns:a16="http://schemas.microsoft.com/office/drawing/2014/main" xmlns="" id="{FDE04BE6-A703-44EE-85C2-D4975BB35CC3}"/>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xmlns="" id="{0FAEC9BA-335D-4488-9132-60EB05DD3D0B}"/>
              </a:ext>
            </a:extLst>
          </p:cNvPr>
          <p:cNvSpPr>
            <a:spLocks noGrp="1"/>
          </p:cNvSpPr>
          <p:nvPr>
            <p:ph type="sldNum" sz="quarter" idx="12"/>
          </p:nvPr>
        </p:nvSpPr>
        <p:spPr/>
        <p:txBody>
          <a:bodyPr/>
          <a:lstStyle/>
          <a:p>
            <a:fld id="{55B4F8F5-E7C2-451D-BCDF-6C42C833F093}" type="slidenum">
              <a:rPr lang="en-ZA" smtClean="0"/>
              <a:pPr/>
              <a:t>‹#›</a:t>
            </a:fld>
            <a:endParaRPr lang="en-ZA" dirty="0"/>
          </a:p>
        </p:txBody>
      </p:sp>
    </p:spTree>
    <p:extLst>
      <p:ext uri="{BB962C8B-B14F-4D97-AF65-F5344CB8AC3E}">
        <p14:creationId xmlns:p14="http://schemas.microsoft.com/office/powerpoint/2010/main" xmlns="" val="4280442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07737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9"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1" y="987431"/>
            <a:ext cx="6172201"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9" cy="3811588"/>
          </a:xfrm>
          <a:prstGeom prst="rect">
            <a:avLst/>
          </a:prstGeom>
        </p:spPr>
        <p:txBody>
          <a:bodyPr/>
          <a:lstStyle>
            <a:lvl1pPr marL="0" indent="0">
              <a:buNone/>
              <a:defRPr sz="1600"/>
            </a:lvl1pPr>
            <a:lvl2pPr marL="457193" indent="0">
              <a:buNone/>
              <a:defRPr sz="1400"/>
            </a:lvl2pPr>
            <a:lvl3pPr marL="914385" indent="0">
              <a:buNone/>
              <a:defRPr sz="1200"/>
            </a:lvl3pPr>
            <a:lvl4pPr marL="1371576" indent="0">
              <a:buNone/>
              <a:defRPr sz="1000"/>
            </a:lvl4pPr>
            <a:lvl5pPr marL="1828769" indent="0">
              <a:buNone/>
              <a:defRPr sz="1000"/>
            </a:lvl5pPr>
            <a:lvl6pPr marL="2285961" indent="0">
              <a:buNone/>
              <a:defRPr sz="1000"/>
            </a:lvl6pPr>
            <a:lvl7pPr marL="2743154" indent="0">
              <a:buNone/>
              <a:defRPr sz="1000"/>
            </a:lvl7pPr>
            <a:lvl8pPr marL="3200346" indent="0">
              <a:buNone/>
              <a:defRPr sz="1000"/>
            </a:lvl8pPr>
            <a:lvl9pPr marL="3657538"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D67911B0-4AAC-9F47-A176-D32C11F31B2B}"/>
              </a:ext>
            </a:extLst>
          </p:cNvPr>
          <p:cNvSpPr>
            <a:spLocks noGrp="1"/>
          </p:cNvSpPr>
          <p:nvPr>
            <p:ph type="dt" sz="half" idx="10"/>
          </p:nvPr>
        </p:nvSpPr>
        <p:spPr>
          <a:xfrm>
            <a:off x="838201" y="6356354"/>
            <a:ext cx="2743200" cy="365125"/>
          </a:xfrm>
          <a:prstGeom prst="rect">
            <a:avLst/>
          </a:prstGeom>
        </p:spPr>
        <p:txBody>
          <a:bodyPr/>
          <a:lstStyle>
            <a:lvl1pPr>
              <a:defRPr/>
            </a:lvl1pPr>
          </a:lstStyle>
          <a:p>
            <a:pPr>
              <a:defRPr/>
            </a:pPr>
            <a:fld id="{4FBAD000-DEC0-D84C-9166-CBBE0F44539B}" type="datetime1">
              <a:rPr lang="en-ZA" smtClean="0"/>
              <a:pPr>
                <a:defRPr/>
              </a:pPr>
              <a:t>2022/06/22</a:t>
            </a:fld>
            <a:endParaRPr lang="en-US" dirty="0"/>
          </a:p>
        </p:txBody>
      </p:sp>
      <p:sp>
        <p:nvSpPr>
          <p:cNvPr id="6" name="Footer Placeholder 4">
            <a:extLst>
              <a:ext uri="{FF2B5EF4-FFF2-40B4-BE49-F238E27FC236}">
                <a16:creationId xmlns:a16="http://schemas.microsoft.com/office/drawing/2014/main" xmlns="" id="{D4880F33-D048-3E48-B4D5-5EF0AA93DFD5}"/>
              </a:ext>
            </a:extLst>
          </p:cNvPr>
          <p:cNvSpPr>
            <a:spLocks noGrp="1"/>
          </p:cNvSpPr>
          <p:nvPr>
            <p:ph type="ftr" sz="quarter" idx="11"/>
          </p:nvPr>
        </p:nvSpPr>
        <p:spPr>
          <a:xfrm>
            <a:off x="4038602" y="6356354"/>
            <a:ext cx="4114800" cy="365125"/>
          </a:xfrm>
          <a:prstGeom prst="rect">
            <a:avLst/>
          </a:prstGeom>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xmlns="" id="{52CB8616-279D-AC41-AD63-FFA4C4DE2797}"/>
              </a:ext>
            </a:extLst>
          </p:cNvPr>
          <p:cNvSpPr>
            <a:spLocks noGrp="1"/>
          </p:cNvSpPr>
          <p:nvPr>
            <p:ph type="sldNum" sz="quarter" idx="12"/>
          </p:nvPr>
        </p:nvSpPr>
        <p:spPr>
          <a:xfrm>
            <a:off x="8610601" y="6356354"/>
            <a:ext cx="2743200" cy="365125"/>
          </a:xfrm>
          <a:prstGeom prst="rect">
            <a:avLst/>
          </a:prstGeom>
        </p:spPr>
        <p:txBody>
          <a:bodyPr/>
          <a:lstStyle>
            <a:lvl1pPr algn="r">
              <a:defRPr sz="1400"/>
            </a:lvl1pPr>
          </a:lstStyle>
          <a:p>
            <a:pPr>
              <a:defRPr/>
            </a:pPr>
            <a:fld id="{7F284C17-EC36-9744-B138-69E2F62A3F4B}" type="slidenum">
              <a:rPr lang="en-US" smtClean="0"/>
              <a:pPr>
                <a:defRPr/>
              </a:pPr>
              <a:t>‹#›</a:t>
            </a:fld>
            <a:endParaRPr lang="en-US" dirty="0"/>
          </a:p>
        </p:txBody>
      </p:sp>
    </p:spTree>
    <p:extLst>
      <p:ext uri="{BB962C8B-B14F-4D97-AF65-F5344CB8AC3E}">
        <p14:creationId xmlns:p14="http://schemas.microsoft.com/office/powerpoint/2010/main" xmlns="" val="3032606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9"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91" y="987431"/>
            <a:ext cx="6172201" cy="4873625"/>
          </a:xfrm>
          <a:prstGeom prst="rect">
            <a:avLst/>
          </a:prstGeom>
        </p:spPr>
        <p:txBody>
          <a:bodyPr rtlCol="0">
            <a:normAutofit/>
          </a:bodyPr>
          <a:lstStyle>
            <a:lvl1pPr marL="0" indent="0">
              <a:buNone/>
              <a:defRPr sz="3200"/>
            </a:lvl1pPr>
            <a:lvl2pPr marL="457193" indent="0">
              <a:buNone/>
              <a:defRPr sz="2800"/>
            </a:lvl2pPr>
            <a:lvl3pPr marL="914385" indent="0">
              <a:buNone/>
              <a:defRPr sz="2400"/>
            </a:lvl3pPr>
            <a:lvl4pPr marL="1371576" indent="0">
              <a:buNone/>
              <a:defRPr sz="2000"/>
            </a:lvl4pPr>
            <a:lvl5pPr marL="1828769" indent="0">
              <a:buNone/>
              <a:defRPr sz="2000"/>
            </a:lvl5pPr>
            <a:lvl6pPr marL="2285961" indent="0">
              <a:buNone/>
              <a:defRPr sz="2000"/>
            </a:lvl6pPr>
            <a:lvl7pPr marL="2743154" indent="0">
              <a:buNone/>
              <a:defRPr sz="2000"/>
            </a:lvl7pPr>
            <a:lvl8pPr marL="3200346" indent="0">
              <a:buNone/>
              <a:defRPr sz="2000"/>
            </a:lvl8pPr>
            <a:lvl9pPr marL="3657538"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839789" y="2057400"/>
            <a:ext cx="3932239" cy="3811588"/>
          </a:xfrm>
          <a:prstGeom prst="rect">
            <a:avLst/>
          </a:prstGeom>
        </p:spPr>
        <p:txBody>
          <a:bodyPr/>
          <a:lstStyle>
            <a:lvl1pPr marL="0" indent="0">
              <a:buNone/>
              <a:defRPr sz="1600"/>
            </a:lvl1pPr>
            <a:lvl2pPr marL="457193" indent="0">
              <a:buNone/>
              <a:defRPr sz="1400"/>
            </a:lvl2pPr>
            <a:lvl3pPr marL="914385" indent="0">
              <a:buNone/>
              <a:defRPr sz="1200"/>
            </a:lvl3pPr>
            <a:lvl4pPr marL="1371576" indent="0">
              <a:buNone/>
              <a:defRPr sz="1000"/>
            </a:lvl4pPr>
            <a:lvl5pPr marL="1828769" indent="0">
              <a:buNone/>
              <a:defRPr sz="1000"/>
            </a:lvl5pPr>
            <a:lvl6pPr marL="2285961" indent="0">
              <a:buNone/>
              <a:defRPr sz="1000"/>
            </a:lvl6pPr>
            <a:lvl7pPr marL="2743154" indent="0">
              <a:buNone/>
              <a:defRPr sz="1000"/>
            </a:lvl7pPr>
            <a:lvl8pPr marL="3200346" indent="0">
              <a:buNone/>
              <a:defRPr sz="1000"/>
            </a:lvl8pPr>
            <a:lvl9pPr marL="3657538"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136EBC1D-B589-6D42-841C-A1F42D5F4CB4}"/>
              </a:ext>
            </a:extLst>
          </p:cNvPr>
          <p:cNvSpPr>
            <a:spLocks noGrp="1"/>
          </p:cNvSpPr>
          <p:nvPr>
            <p:ph type="dt" sz="half" idx="10"/>
          </p:nvPr>
        </p:nvSpPr>
        <p:spPr>
          <a:xfrm>
            <a:off x="838201" y="6356354"/>
            <a:ext cx="2743200" cy="365125"/>
          </a:xfrm>
          <a:prstGeom prst="rect">
            <a:avLst/>
          </a:prstGeom>
        </p:spPr>
        <p:txBody>
          <a:bodyPr/>
          <a:lstStyle>
            <a:lvl1pPr>
              <a:defRPr/>
            </a:lvl1pPr>
          </a:lstStyle>
          <a:p>
            <a:pPr>
              <a:defRPr/>
            </a:pPr>
            <a:fld id="{27D3504D-3499-4847-9598-80C7283569C9}" type="datetime1">
              <a:rPr lang="en-ZA" smtClean="0"/>
              <a:pPr>
                <a:defRPr/>
              </a:pPr>
              <a:t>2022/06/22</a:t>
            </a:fld>
            <a:endParaRPr lang="en-US" dirty="0"/>
          </a:p>
        </p:txBody>
      </p:sp>
      <p:sp>
        <p:nvSpPr>
          <p:cNvPr id="6" name="Footer Placeholder 4">
            <a:extLst>
              <a:ext uri="{FF2B5EF4-FFF2-40B4-BE49-F238E27FC236}">
                <a16:creationId xmlns:a16="http://schemas.microsoft.com/office/drawing/2014/main" xmlns="" id="{3DC5B8DB-6BAA-A14C-9E32-EFCFCD411D80}"/>
              </a:ext>
            </a:extLst>
          </p:cNvPr>
          <p:cNvSpPr>
            <a:spLocks noGrp="1"/>
          </p:cNvSpPr>
          <p:nvPr>
            <p:ph type="ftr" sz="quarter" idx="11"/>
          </p:nvPr>
        </p:nvSpPr>
        <p:spPr>
          <a:xfrm>
            <a:off x="4038602" y="6356354"/>
            <a:ext cx="4114800" cy="365125"/>
          </a:xfrm>
          <a:prstGeom prst="rect">
            <a:avLst/>
          </a:prstGeom>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xmlns="" id="{4590863B-5078-9D4E-93F4-194A500AAB03}"/>
              </a:ext>
            </a:extLst>
          </p:cNvPr>
          <p:cNvSpPr>
            <a:spLocks noGrp="1"/>
          </p:cNvSpPr>
          <p:nvPr>
            <p:ph type="sldNum" sz="quarter" idx="12"/>
          </p:nvPr>
        </p:nvSpPr>
        <p:spPr>
          <a:xfrm>
            <a:off x="8610601" y="6356354"/>
            <a:ext cx="2743200" cy="365125"/>
          </a:xfrm>
          <a:prstGeom prst="rect">
            <a:avLst/>
          </a:prstGeom>
        </p:spPr>
        <p:txBody>
          <a:bodyPr/>
          <a:lstStyle>
            <a:lvl1pPr algn="r">
              <a:defRPr sz="1400"/>
            </a:lvl1pPr>
          </a:lstStyle>
          <a:p>
            <a:pPr>
              <a:defRPr/>
            </a:pPr>
            <a:fld id="{36FFD7E5-9B52-4143-A293-871BDE109943}" type="slidenum">
              <a:rPr lang="en-US" smtClean="0"/>
              <a:pPr>
                <a:defRPr/>
              </a:pPr>
              <a:t>‹#›</a:t>
            </a:fld>
            <a:endParaRPr lang="en-US" dirty="0"/>
          </a:p>
        </p:txBody>
      </p:sp>
    </p:spTree>
    <p:extLst>
      <p:ext uri="{BB962C8B-B14F-4D97-AF65-F5344CB8AC3E}">
        <p14:creationId xmlns:p14="http://schemas.microsoft.com/office/powerpoint/2010/main" xmlns="" val="4269210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8"/>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2"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F90D6C-DDC0-0847-9EB8-1F8361D99E07}"/>
              </a:ext>
            </a:extLst>
          </p:cNvPr>
          <p:cNvSpPr>
            <a:spLocks noGrp="1"/>
          </p:cNvSpPr>
          <p:nvPr>
            <p:ph type="dt" sz="half" idx="10"/>
          </p:nvPr>
        </p:nvSpPr>
        <p:spPr>
          <a:xfrm>
            <a:off x="838201" y="6356354"/>
            <a:ext cx="2743200" cy="365125"/>
          </a:xfrm>
          <a:prstGeom prst="rect">
            <a:avLst/>
          </a:prstGeom>
        </p:spPr>
        <p:txBody>
          <a:bodyPr/>
          <a:lstStyle>
            <a:lvl1pPr>
              <a:defRPr/>
            </a:lvl1pPr>
          </a:lstStyle>
          <a:p>
            <a:pPr>
              <a:defRPr/>
            </a:pPr>
            <a:fld id="{35E84023-73A9-5C42-B2A3-8728ADB9E593}" type="datetime1">
              <a:rPr lang="en-ZA" smtClean="0"/>
              <a:pPr>
                <a:defRPr/>
              </a:pPr>
              <a:t>2022/06/22</a:t>
            </a:fld>
            <a:endParaRPr lang="en-US" dirty="0"/>
          </a:p>
        </p:txBody>
      </p:sp>
      <p:sp>
        <p:nvSpPr>
          <p:cNvPr id="5" name="Footer Placeholder 4">
            <a:extLst>
              <a:ext uri="{FF2B5EF4-FFF2-40B4-BE49-F238E27FC236}">
                <a16:creationId xmlns:a16="http://schemas.microsoft.com/office/drawing/2014/main" xmlns="" id="{DF8F4599-6139-0645-96E0-6B80720721CC}"/>
              </a:ext>
            </a:extLst>
          </p:cNvPr>
          <p:cNvSpPr>
            <a:spLocks noGrp="1"/>
          </p:cNvSpPr>
          <p:nvPr>
            <p:ph type="ftr" sz="quarter" idx="11"/>
          </p:nvPr>
        </p:nvSpPr>
        <p:spPr>
          <a:xfrm>
            <a:off x="4038602" y="6356354"/>
            <a:ext cx="4114800" cy="365125"/>
          </a:xfrm>
          <a:prstGeom prst="rect">
            <a:avLst/>
          </a:prstGeo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xmlns="" id="{5FDD55E1-0D03-B741-B167-0A5CBDEFC146}"/>
              </a:ext>
            </a:extLst>
          </p:cNvPr>
          <p:cNvSpPr>
            <a:spLocks noGrp="1"/>
          </p:cNvSpPr>
          <p:nvPr>
            <p:ph type="sldNum" sz="quarter" idx="12"/>
          </p:nvPr>
        </p:nvSpPr>
        <p:spPr>
          <a:xfrm>
            <a:off x="8610601" y="6356354"/>
            <a:ext cx="2743200" cy="365125"/>
          </a:xfrm>
          <a:prstGeom prst="rect">
            <a:avLst/>
          </a:prstGeom>
        </p:spPr>
        <p:txBody>
          <a:bodyPr/>
          <a:lstStyle>
            <a:lvl1pPr>
              <a:defRPr/>
            </a:lvl1pPr>
          </a:lstStyle>
          <a:p>
            <a:pPr>
              <a:defRPr/>
            </a:pPr>
            <a:fld id="{F887F15D-BD5B-FD44-A21B-658ED5D7A2F5}" type="slidenum">
              <a:rPr lang="en-US"/>
              <a:pPr>
                <a:defRPr/>
              </a:pPr>
              <a:t>‹#›</a:t>
            </a:fld>
            <a:endParaRPr lang="en-US" dirty="0"/>
          </a:p>
        </p:txBody>
      </p:sp>
    </p:spTree>
    <p:extLst>
      <p:ext uri="{BB962C8B-B14F-4D97-AF65-F5344CB8AC3E}">
        <p14:creationId xmlns:p14="http://schemas.microsoft.com/office/powerpoint/2010/main" xmlns="" val="1642042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88265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pic>
        <p:nvPicPr>
          <p:cNvPr id="13" name="Picture 12"/>
          <p:cNvPicPr/>
          <p:nvPr userDrawn="1"/>
        </p:nvPicPr>
        <p:blipFill>
          <a:blip r:embed="rId5" cstate="email">
            <a:extLst>
              <a:ext uri="{28A0092B-C50C-407E-A947-70E740481C1C}">
                <a14:useLocalDpi xmlns:a14="http://schemas.microsoft.com/office/drawing/2010/main" xmlns=""/>
              </a:ext>
            </a:extLst>
          </a:blip>
          <a:stretch>
            <a:fillRect/>
          </a:stretch>
        </p:blipFill>
        <p:spPr>
          <a:xfrm>
            <a:off x="10369284" y="20096"/>
            <a:ext cx="1679380" cy="579438"/>
          </a:xfrm>
          <a:prstGeom prst="rect">
            <a:avLst/>
          </a:prstGeom>
        </p:spPr>
      </p:pic>
      <p:graphicFrame>
        <p:nvGraphicFramePr>
          <p:cNvPr id="3" name="Object 1" hidden="1"/>
          <p:cNvGraphicFramePr>
            <a:graphicFrameLocks noChangeAspect="1"/>
          </p:cNvGraphicFramePr>
          <p:nvPr/>
        </p:nvGraphicFramePr>
        <p:xfrm>
          <a:off x="4" y="1"/>
          <a:ext cx="211668" cy="158750"/>
        </p:xfrm>
        <a:graphic>
          <a:graphicData uri="http://schemas.openxmlformats.org/presentationml/2006/ole">
            <p:oleObj spid="_x0000_s1025" name="think-cell Slide" r:id="rId6" imgW="360" imgH="360" progId="">
              <p:embed/>
            </p:oleObj>
          </a:graphicData>
        </a:graphic>
      </p:graphicFrame>
      <p:graphicFrame>
        <p:nvGraphicFramePr>
          <p:cNvPr id="4" name="Object 5" hidden="1"/>
          <p:cNvGraphicFramePr>
            <a:graphicFrameLocks noChangeAspect="1"/>
          </p:cNvGraphicFramePr>
          <p:nvPr/>
        </p:nvGraphicFramePr>
        <p:xfrm>
          <a:off x="4" y="1"/>
          <a:ext cx="211668" cy="158750"/>
        </p:xfrm>
        <a:graphic>
          <a:graphicData uri="http://schemas.openxmlformats.org/presentationml/2006/ole">
            <p:oleObj spid="_x0000_s1026" name="think-cell Slide" r:id="rId7" imgW="360" imgH="360" progId="">
              <p:embed/>
            </p:oleObj>
          </a:graphicData>
        </a:graphic>
      </p:graphicFrame>
      <p:cxnSp>
        <p:nvCxnSpPr>
          <p:cNvPr id="6" name="Straight Connector 5"/>
          <p:cNvCxnSpPr>
            <a:cxnSpLocks noChangeShapeType="1"/>
          </p:cNvCxnSpPr>
          <p:nvPr userDrawn="1">
            <p:custDataLst>
              <p:tags r:id="rId2"/>
            </p:custDataLst>
          </p:nvPr>
        </p:nvCxnSpPr>
        <p:spPr bwMode="auto">
          <a:xfrm>
            <a:off x="87521" y="652504"/>
            <a:ext cx="11961141" cy="0"/>
          </a:xfrm>
          <a:prstGeom prst="line">
            <a:avLst/>
          </a:prstGeom>
          <a:noFill/>
          <a:ln w="25400">
            <a:solidFill>
              <a:srgbClr val="00B7E2"/>
            </a:solidFill>
            <a:round/>
            <a:headEnd/>
            <a:tailEnd/>
          </a:ln>
          <a:effectLst>
            <a:outerShdw blurRad="50800" dist="38100" dir="2700000" algn="tl" rotWithShape="0">
              <a:prstClr val="black">
                <a:alpha val="40000"/>
              </a:prstClr>
            </a:outerShdw>
          </a:effectLst>
        </p:spPr>
      </p:cxnSp>
      <p:sp>
        <p:nvSpPr>
          <p:cNvPr id="2" name="Title 1"/>
          <p:cNvSpPr>
            <a:spLocks noGrp="1"/>
          </p:cNvSpPr>
          <p:nvPr>
            <p:ph type="title"/>
          </p:nvPr>
        </p:nvSpPr>
        <p:spPr>
          <a:xfrm>
            <a:off x="107187" y="64552"/>
            <a:ext cx="10168932" cy="490537"/>
          </a:xfrm>
          <a:prstGeom prst="rect">
            <a:avLst/>
          </a:prstGeom>
          <a:noFill/>
          <a:ln>
            <a:noFill/>
          </a:ln>
        </p:spPr>
        <p:txBody>
          <a:bodyPr lIns="0" anchor="ctr" anchorCtr="0"/>
          <a:lstStyle>
            <a:lvl1pPr algn="l">
              <a:defRPr lang="en-ZA"/>
            </a:lvl1pPr>
          </a:lstStyle>
          <a:p>
            <a:pPr lvl="0"/>
            <a:r>
              <a:rPr lang="en-US"/>
              <a:t>Click to edit Master title style</a:t>
            </a:r>
            <a:endParaRPr lang="en-ZA"/>
          </a:p>
        </p:txBody>
      </p:sp>
      <p:pic>
        <p:nvPicPr>
          <p:cNvPr id="8" name="Picture 7"/>
          <p:cNvPicPr>
            <a:picLocks noChangeAspect="1"/>
          </p:cNvPicPr>
          <p:nvPr userDrawn="1"/>
        </p:nvPicPr>
        <p:blipFill rotWithShape="1">
          <a:blip r:embed="rId8" cstate="email">
            <a:extLst>
              <a:ext uri="{28A0092B-C50C-407E-A947-70E740481C1C}">
                <a14:useLocalDpi xmlns:a14="http://schemas.microsoft.com/office/drawing/2010/main" xmlns=""/>
              </a:ext>
            </a:extLst>
          </a:blip>
          <a:srcRect/>
          <a:stretch/>
        </p:blipFill>
        <p:spPr>
          <a:xfrm>
            <a:off x="0" y="6300320"/>
            <a:ext cx="12192000" cy="331595"/>
          </a:xfrm>
          <a:prstGeom prst="rect">
            <a:avLst/>
          </a:prstGeom>
        </p:spPr>
      </p:pic>
      <p:sp>
        <p:nvSpPr>
          <p:cNvPr id="14" name="Slide Number Placeholder 3"/>
          <p:cNvSpPr>
            <a:spLocks noGrp="1"/>
          </p:cNvSpPr>
          <p:nvPr>
            <p:ph type="sldNum" sz="quarter" idx="4"/>
            <p:custDataLst>
              <p:tags r:id="rId3"/>
            </p:custDataLst>
          </p:nvPr>
        </p:nvSpPr>
        <p:spPr>
          <a:xfrm>
            <a:off x="11430179" y="6597357"/>
            <a:ext cx="576231" cy="221109"/>
          </a:xfrm>
          <a:prstGeom prst="rect">
            <a:avLst/>
          </a:prstGeom>
        </p:spPr>
        <p:txBody>
          <a:bodyPr lIns="0" rIns="0"/>
          <a:lstStyle>
            <a:lvl1pPr algn="r" fontAlgn="auto">
              <a:spcBef>
                <a:spcPts val="0"/>
              </a:spcBef>
              <a:spcAft>
                <a:spcPts val="0"/>
              </a:spcAft>
              <a:defRPr sz="609">
                <a:solidFill>
                  <a:schemeClr val="tx1"/>
                </a:solidFill>
                <a:latin typeface="+mn-lt"/>
                <a:cs typeface="+mn-cs"/>
              </a:defRPr>
            </a:lvl1pPr>
          </a:lstStyle>
          <a:p>
            <a:pPr>
              <a:defRPr/>
            </a:pPr>
            <a:fld id="{9B255116-640A-41A0-9ED6-A5E25C45F443}"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2845573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Slide Number Placeholder 2"/>
          <p:cNvSpPr>
            <a:spLocks noGrp="1"/>
          </p:cNvSpPr>
          <p:nvPr>
            <p:ph type="sldNum" sz="quarter" idx="10"/>
          </p:nvPr>
        </p:nvSpPr>
        <p:spPr/>
        <p:txBody>
          <a:bodyPr/>
          <a:lstStyle/>
          <a:p>
            <a:pPr eaLnBrk="0" fontAlgn="base" hangingPunct="0">
              <a:spcBef>
                <a:spcPct val="0"/>
              </a:spcBef>
              <a:spcAft>
                <a:spcPct val="0"/>
              </a:spcAft>
              <a:defRPr/>
            </a:pPr>
            <a:fld id="{AD390481-8480-4565-83C8-6FBAD1DCB7C5}" type="slidenum">
              <a:rPr lang="en-US" smtClean="0">
                <a:solidFill>
                  <a:prstClr val="black"/>
                </a:solidFill>
              </a:rPr>
              <a:pPr eaLnBrk="0" fontAlgn="base" hangingPunct="0">
                <a:spcBef>
                  <a:spcPct val="0"/>
                </a:spcBef>
                <a:spcAft>
                  <a:spcPct val="0"/>
                </a:spcAft>
                <a:defRPr/>
              </a:pPr>
              <a:t>‹#›</a:t>
            </a:fld>
            <a:endParaRPr lang="en-US" dirty="0">
              <a:solidFill>
                <a:prstClr val="black"/>
              </a:solidFill>
            </a:endParaRPr>
          </a:p>
        </p:txBody>
      </p:sp>
      <p:sp>
        <p:nvSpPr>
          <p:cNvPr id="5" name="Text Placeholder 4"/>
          <p:cNvSpPr>
            <a:spLocks noGrp="1"/>
          </p:cNvSpPr>
          <p:nvPr>
            <p:ph type="body" sz="quarter" idx="11"/>
          </p:nvPr>
        </p:nvSpPr>
        <p:spPr>
          <a:xfrm>
            <a:off x="571462" y="1357298"/>
            <a:ext cx="11049076" cy="4572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xmlns="" val="30532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3DE575-20C4-4C55-A06D-B8A038BA79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xmlns="" id="{2A7759C8-B918-41A4-A034-F28C56BCDF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B5A2459-2E5B-4B5A-9B2F-36749F9C17F4}"/>
              </a:ext>
            </a:extLst>
          </p:cNvPr>
          <p:cNvSpPr>
            <a:spLocks noGrp="1"/>
          </p:cNvSpPr>
          <p:nvPr>
            <p:ph type="dt" sz="half" idx="10"/>
          </p:nvPr>
        </p:nvSpPr>
        <p:spPr/>
        <p:txBody>
          <a:bodyPr/>
          <a:lstStyle/>
          <a:p>
            <a:fld id="{87F8AA1F-82FE-9A44-A84C-598F45CB6B43}" type="datetime1">
              <a:rPr lang="en-ZA" smtClean="0"/>
              <a:pPr/>
              <a:t>2022/06/22</a:t>
            </a:fld>
            <a:endParaRPr lang="en-ZA" dirty="0"/>
          </a:p>
        </p:txBody>
      </p:sp>
      <p:sp>
        <p:nvSpPr>
          <p:cNvPr id="5" name="Footer Placeholder 4">
            <a:extLst>
              <a:ext uri="{FF2B5EF4-FFF2-40B4-BE49-F238E27FC236}">
                <a16:creationId xmlns:a16="http://schemas.microsoft.com/office/drawing/2014/main" xmlns="" id="{CC650D8D-5245-4417-99B1-14D50A0D425C}"/>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xmlns="" id="{D5448A9A-4339-4F74-8625-5B49528CB1B1}"/>
              </a:ext>
            </a:extLst>
          </p:cNvPr>
          <p:cNvSpPr>
            <a:spLocks noGrp="1"/>
          </p:cNvSpPr>
          <p:nvPr>
            <p:ph type="sldNum" sz="quarter" idx="12"/>
          </p:nvPr>
        </p:nvSpPr>
        <p:spPr/>
        <p:txBody>
          <a:bodyPr/>
          <a:lstStyle/>
          <a:p>
            <a:fld id="{55B4F8F5-E7C2-451D-BCDF-6C42C833F093}" type="slidenum">
              <a:rPr lang="en-ZA" smtClean="0"/>
              <a:pPr/>
              <a:t>‹#›</a:t>
            </a:fld>
            <a:endParaRPr lang="en-ZA" dirty="0"/>
          </a:p>
        </p:txBody>
      </p:sp>
    </p:spTree>
    <p:extLst>
      <p:ext uri="{BB962C8B-B14F-4D97-AF65-F5344CB8AC3E}">
        <p14:creationId xmlns:p14="http://schemas.microsoft.com/office/powerpoint/2010/main" xmlns="" val="266740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64A1B1-BC38-4491-8077-2F451C436C8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83E38D90-C6A8-4A95-BBD8-E0858EF0F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xmlns="" id="{4BC99798-44BB-460B-B608-12A7400573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xmlns="" id="{8BEFB9BA-D590-478B-A257-7C770A3450D3}"/>
              </a:ext>
            </a:extLst>
          </p:cNvPr>
          <p:cNvSpPr>
            <a:spLocks noGrp="1"/>
          </p:cNvSpPr>
          <p:nvPr>
            <p:ph type="dt" sz="half" idx="10"/>
          </p:nvPr>
        </p:nvSpPr>
        <p:spPr/>
        <p:txBody>
          <a:bodyPr/>
          <a:lstStyle/>
          <a:p>
            <a:fld id="{5A7942BA-4F89-CB4E-973F-8180D88D0D58}" type="datetime1">
              <a:rPr lang="en-ZA" smtClean="0"/>
              <a:pPr/>
              <a:t>2022/06/22</a:t>
            </a:fld>
            <a:endParaRPr lang="en-ZA" dirty="0"/>
          </a:p>
        </p:txBody>
      </p:sp>
      <p:sp>
        <p:nvSpPr>
          <p:cNvPr id="6" name="Footer Placeholder 5">
            <a:extLst>
              <a:ext uri="{FF2B5EF4-FFF2-40B4-BE49-F238E27FC236}">
                <a16:creationId xmlns:a16="http://schemas.microsoft.com/office/drawing/2014/main" xmlns="" id="{71CA288A-CE9F-4870-8F0A-93299C582AFF}"/>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xmlns="" id="{F1FA617B-AE9B-4607-8BF0-37C97B6423D2}"/>
              </a:ext>
            </a:extLst>
          </p:cNvPr>
          <p:cNvSpPr>
            <a:spLocks noGrp="1"/>
          </p:cNvSpPr>
          <p:nvPr>
            <p:ph type="sldNum" sz="quarter" idx="12"/>
          </p:nvPr>
        </p:nvSpPr>
        <p:spPr/>
        <p:txBody>
          <a:bodyPr/>
          <a:lstStyle/>
          <a:p>
            <a:fld id="{55B4F8F5-E7C2-451D-BCDF-6C42C833F093}" type="slidenum">
              <a:rPr lang="en-ZA" smtClean="0"/>
              <a:pPr/>
              <a:t>‹#›</a:t>
            </a:fld>
            <a:endParaRPr lang="en-ZA" dirty="0"/>
          </a:p>
        </p:txBody>
      </p:sp>
    </p:spTree>
    <p:extLst>
      <p:ext uri="{BB962C8B-B14F-4D97-AF65-F5344CB8AC3E}">
        <p14:creationId xmlns:p14="http://schemas.microsoft.com/office/powerpoint/2010/main" xmlns="" val="217563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82536-C5E2-4088-A799-1E9A1F893E90}"/>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xmlns="" id="{4644AB32-BA63-4BC5-B97F-A3DFF0C4CD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9DC4438-68BA-4825-B711-87C0B5C503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xmlns="" id="{8824F11F-09DB-40E2-91A6-9CDF61F52C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C28D83B-7098-47FD-9992-24A5084BD7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xmlns="" id="{75A948AA-A52D-4748-BFD3-E60DA1A7FCE0}"/>
              </a:ext>
            </a:extLst>
          </p:cNvPr>
          <p:cNvSpPr>
            <a:spLocks noGrp="1"/>
          </p:cNvSpPr>
          <p:nvPr>
            <p:ph type="dt" sz="half" idx="10"/>
          </p:nvPr>
        </p:nvSpPr>
        <p:spPr/>
        <p:txBody>
          <a:bodyPr/>
          <a:lstStyle/>
          <a:p>
            <a:fld id="{4363CC7A-9FCC-2642-AF2B-704848701C57}" type="datetime1">
              <a:rPr lang="en-ZA" smtClean="0"/>
              <a:pPr/>
              <a:t>2022/06/22</a:t>
            </a:fld>
            <a:endParaRPr lang="en-ZA" dirty="0"/>
          </a:p>
        </p:txBody>
      </p:sp>
      <p:sp>
        <p:nvSpPr>
          <p:cNvPr id="8" name="Footer Placeholder 7">
            <a:extLst>
              <a:ext uri="{FF2B5EF4-FFF2-40B4-BE49-F238E27FC236}">
                <a16:creationId xmlns:a16="http://schemas.microsoft.com/office/drawing/2014/main" xmlns="" id="{88BEEBEB-CF7C-496E-8D23-E64A53A38685}"/>
              </a:ext>
            </a:extLst>
          </p:cNvPr>
          <p:cNvSpPr>
            <a:spLocks noGrp="1"/>
          </p:cNvSpPr>
          <p:nvPr>
            <p:ph type="ftr" sz="quarter" idx="11"/>
          </p:nvPr>
        </p:nvSpPr>
        <p:spPr/>
        <p:txBody>
          <a:bodyPr/>
          <a:lstStyle/>
          <a:p>
            <a:endParaRPr lang="en-ZA" dirty="0"/>
          </a:p>
        </p:txBody>
      </p:sp>
      <p:sp>
        <p:nvSpPr>
          <p:cNvPr id="9" name="Slide Number Placeholder 8">
            <a:extLst>
              <a:ext uri="{FF2B5EF4-FFF2-40B4-BE49-F238E27FC236}">
                <a16:creationId xmlns:a16="http://schemas.microsoft.com/office/drawing/2014/main" xmlns="" id="{D1EF9197-A73B-4A6D-8F75-22094C96912E}"/>
              </a:ext>
            </a:extLst>
          </p:cNvPr>
          <p:cNvSpPr>
            <a:spLocks noGrp="1"/>
          </p:cNvSpPr>
          <p:nvPr>
            <p:ph type="sldNum" sz="quarter" idx="12"/>
          </p:nvPr>
        </p:nvSpPr>
        <p:spPr/>
        <p:txBody>
          <a:bodyPr/>
          <a:lstStyle/>
          <a:p>
            <a:fld id="{55B4F8F5-E7C2-451D-BCDF-6C42C833F093}" type="slidenum">
              <a:rPr lang="en-ZA" smtClean="0"/>
              <a:pPr/>
              <a:t>‹#›</a:t>
            </a:fld>
            <a:endParaRPr lang="en-ZA" dirty="0"/>
          </a:p>
        </p:txBody>
      </p:sp>
    </p:spTree>
    <p:extLst>
      <p:ext uri="{BB962C8B-B14F-4D97-AF65-F5344CB8AC3E}">
        <p14:creationId xmlns:p14="http://schemas.microsoft.com/office/powerpoint/2010/main" xmlns="" val="413101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01F348-39DC-48EF-B985-FEA080CEBFBA}"/>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xmlns="" id="{E189B534-DE11-469D-A553-8783E4214F0C}"/>
              </a:ext>
            </a:extLst>
          </p:cNvPr>
          <p:cNvSpPr>
            <a:spLocks noGrp="1"/>
          </p:cNvSpPr>
          <p:nvPr>
            <p:ph type="dt" sz="half" idx="10"/>
          </p:nvPr>
        </p:nvSpPr>
        <p:spPr/>
        <p:txBody>
          <a:bodyPr/>
          <a:lstStyle/>
          <a:p>
            <a:fld id="{EAA7DC87-9B87-864C-BCEC-E3B784023464}" type="datetime1">
              <a:rPr lang="en-ZA" smtClean="0"/>
              <a:pPr/>
              <a:t>2022/06/22</a:t>
            </a:fld>
            <a:endParaRPr lang="en-ZA" dirty="0"/>
          </a:p>
        </p:txBody>
      </p:sp>
      <p:sp>
        <p:nvSpPr>
          <p:cNvPr id="4" name="Footer Placeholder 3">
            <a:extLst>
              <a:ext uri="{FF2B5EF4-FFF2-40B4-BE49-F238E27FC236}">
                <a16:creationId xmlns:a16="http://schemas.microsoft.com/office/drawing/2014/main" xmlns="" id="{25B924D5-FC0A-4769-82D7-9EAC9207994C}"/>
              </a:ext>
            </a:extLst>
          </p:cNvPr>
          <p:cNvSpPr>
            <a:spLocks noGrp="1"/>
          </p:cNvSpPr>
          <p:nvPr>
            <p:ph type="ftr" sz="quarter" idx="11"/>
          </p:nvPr>
        </p:nvSpPr>
        <p:spPr/>
        <p:txBody>
          <a:bodyPr/>
          <a:lstStyle/>
          <a:p>
            <a:endParaRPr lang="en-ZA" dirty="0"/>
          </a:p>
        </p:txBody>
      </p:sp>
      <p:sp>
        <p:nvSpPr>
          <p:cNvPr id="5" name="Slide Number Placeholder 4">
            <a:extLst>
              <a:ext uri="{FF2B5EF4-FFF2-40B4-BE49-F238E27FC236}">
                <a16:creationId xmlns:a16="http://schemas.microsoft.com/office/drawing/2014/main" xmlns="" id="{3F7F24A1-173B-4B82-9B3C-49DD0A2CDAA2}"/>
              </a:ext>
            </a:extLst>
          </p:cNvPr>
          <p:cNvSpPr>
            <a:spLocks noGrp="1"/>
          </p:cNvSpPr>
          <p:nvPr>
            <p:ph type="sldNum" sz="quarter" idx="12"/>
          </p:nvPr>
        </p:nvSpPr>
        <p:spPr/>
        <p:txBody>
          <a:bodyPr/>
          <a:lstStyle/>
          <a:p>
            <a:fld id="{55B4F8F5-E7C2-451D-BCDF-6C42C833F093}" type="slidenum">
              <a:rPr lang="en-ZA" smtClean="0"/>
              <a:pPr/>
              <a:t>‹#›</a:t>
            </a:fld>
            <a:endParaRPr lang="en-ZA" dirty="0"/>
          </a:p>
        </p:txBody>
      </p:sp>
    </p:spTree>
    <p:extLst>
      <p:ext uri="{BB962C8B-B14F-4D97-AF65-F5344CB8AC3E}">
        <p14:creationId xmlns:p14="http://schemas.microsoft.com/office/powerpoint/2010/main" xmlns="" val="150901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8CDA86D-A8A8-444A-99F7-ECD62D8729F0}"/>
              </a:ext>
            </a:extLst>
          </p:cNvPr>
          <p:cNvSpPr>
            <a:spLocks noGrp="1"/>
          </p:cNvSpPr>
          <p:nvPr>
            <p:ph type="dt" sz="half" idx="10"/>
          </p:nvPr>
        </p:nvSpPr>
        <p:spPr/>
        <p:txBody>
          <a:bodyPr/>
          <a:lstStyle/>
          <a:p>
            <a:fld id="{8514EBE3-11C6-A94D-A278-0C6F810050D0}" type="datetime1">
              <a:rPr lang="en-ZA" smtClean="0"/>
              <a:pPr/>
              <a:t>2022/06/22</a:t>
            </a:fld>
            <a:endParaRPr lang="en-ZA" dirty="0"/>
          </a:p>
        </p:txBody>
      </p:sp>
      <p:sp>
        <p:nvSpPr>
          <p:cNvPr id="3" name="Footer Placeholder 2">
            <a:extLst>
              <a:ext uri="{FF2B5EF4-FFF2-40B4-BE49-F238E27FC236}">
                <a16:creationId xmlns:a16="http://schemas.microsoft.com/office/drawing/2014/main" xmlns="" id="{9E11BC49-DDEB-4BEE-93ED-0BB2A1620EA9}"/>
              </a:ext>
            </a:extLst>
          </p:cNvPr>
          <p:cNvSpPr>
            <a:spLocks noGrp="1"/>
          </p:cNvSpPr>
          <p:nvPr>
            <p:ph type="ftr" sz="quarter" idx="11"/>
          </p:nvPr>
        </p:nvSpPr>
        <p:spPr/>
        <p:txBody>
          <a:bodyPr/>
          <a:lstStyle/>
          <a:p>
            <a:endParaRPr lang="en-ZA" dirty="0"/>
          </a:p>
        </p:txBody>
      </p:sp>
      <p:sp>
        <p:nvSpPr>
          <p:cNvPr id="4" name="Slide Number Placeholder 3">
            <a:extLst>
              <a:ext uri="{FF2B5EF4-FFF2-40B4-BE49-F238E27FC236}">
                <a16:creationId xmlns:a16="http://schemas.microsoft.com/office/drawing/2014/main" xmlns="" id="{2495EA3D-FBD2-48D3-B291-14B5DD5BB91A}"/>
              </a:ext>
            </a:extLst>
          </p:cNvPr>
          <p:cNvSpPr>
            <a:spLocks noGrp="1"/>
          </p:cNvSpPr>
          <p:nvPr>
            <p:ph type="sldNum" sz="quarter" idx="12"/>
          </p:nvPr>
        </p:nvSpPr>
        <p:spPr/>
        <p:txBody>
          <a:bodyPr/>
          <a:lstStyle/>
          <a:p>
            <a:fld id="{55B4F8F5-E7C2-451D-BCDF-6C42C833F093}" type="slidenum">
              <a:rPr lang="en-ZA" smtClean="0"/>
              <a:pPr/>
              <a:t>‹#›</a:t>
            </a:fld>
            <a:endParaRPr lang="en-ZA" dirty="0"/>
          </a:p>
        </p:txBody>
      </p:sp>
    </p:spTree>
    <p:extLst>
      <p:ext uri="{BB962C8B-B14F-4D97-AF65-F5344CB8AC3E}">
        <p14:creationId xmlns:p14="http://schemas.microsoft.com/office/powerpoint/2010/main" xmlns="" val="42848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CED07A-FA16-4DF7-9ABA-9C614F028A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65C2F5D6-0035-4CF9-B70E-1458B408F8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xmlns="" id="{E1849F1F-BE6F-41D8-A512-E4A76CFDC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0E46C58-1EE7-450D-8ABF-B8115D760C9B}"/>
              </a:ext>
            </a:extLst>
          </p:cNvPr>
          <p:cNvSpPr>
            <a:spLocks noGrp="1"/>
          </p:cNvSpPr>
          <p:nvPr>
            <p:ph type="dt" sz="half" idx="10"/>
          </p:nvPr>
        </p:nvSpPr>
        <p:spPr/>
        <p:txBody>
          <a:bodyPr/>
          <a:lstStyle/>
          <a:p>
            <a:fld id="{3B6C1D54-2048-4742-B7A8-3570F215710C}" type="datetime1">
              <a:rPr lang="en-ZA" smtClean="0"/>
              <a:pPr/>
              <a:t>2022/06/22</a:t>
            </a:fld>
            <a:endParaRPr lang="en-ZA" dirty="0"/>
          </a:p>
        </p:txBody>
      </p:sp>
      <p:sp>
        <p:nvSpPr>
          <p:cNvPr id="6" name="Footer Placeholder 5">
            <a:extLst>
              <a:ext uri="{FF2B5EF4-FFF2-40B4-BE49-F238E27FC236}">
                <a16:creationId xmlns:a16="http://schemas.microsoft.com/office/drawing/2014/main" xmlns="" id="{99376013-AF15-43FA-967F-A5B284E3E439}"/>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xmlns="" id="{53C2AF5E-67A0-4259-94FF-C9BAF75B0A35}"/>
              </a:ext>
            </a:extLst>
          </p:cNvPr>
          <p:cNvSpPr>
            <a:spLocks noGrp="1"/>
          </p:cNvSpPr>
          <p:nvPr>
            <p:ph type="sldNum" sz="quarter" idx="12"/>
          </p:nvPr>
        </p:nvSpPr>
        <p:spPr/>
        <p:txBody>
          <a:bodyPr/>
          <a:lstStyle/>
          <a:p>
            <a:fld id="{55B4F8F5-E7C2-451D-BCDF-6C42C833F093}" type="slidenum">
              <a:rPr lang="en-ZA" smtClean="0"/>
              <a:pPr/>
              <a:t>‹#›</a:t>
            </a:fld>
            <a:endParaRPr lang="en-ZA" dirty="0"/>
          </a:p>
        </p:txBody>
      </p:sp>
    </p:spTree>
    <p:extLst>
      <p:ext uri="{BB962C8B-B14F-4D97-AF65-F5344CB8AC3E}">
        <p14:creationId xmlns:p14="http://schemas.microsoft.com/office/powerpoint/2010/main" xmlns="" val="2993839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E7DCCB-554E-490E-9448-89BF20E82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xmlns="" id="{037C0901-1E6E-4D7A-A74E-1E39D3BE35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xmlns="" id="{6C95EC29-6A75-448B-B3B8-5485EAF72A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0CA1F4-4CB4-4156-97A3-3C657BD7962E}"/>
              </a:ext>
            </a:extLst>
          </p:cNvPr>
          <p:cNvSpPr>
            <a:spLocks noGrp="1"/>
          </p:cNvSpPr>
          <p:nvPr>
            <p:ph type="dt" sz="half" idx="10"/>
          </p:nvPr>
        </p:nvSpPr>
        <p:spPr/>
        <p:txBody>
          <a:bodyPr/>
          <a:lstStyle/>
          <a:p>
            <a:fld id="{3156178C-4A05-D943-9479-5659C2D6C2B8}" type="datetime1">
              <a:rPr lang="en-ZA" smtClean="0"/>
              <a:pPr/>
              <a:t>2022/06/22</a:t>
            </a:fld>
            <a:endParaRPr lang="en-ZA" dirty="0"/>
          </a:p>
        </p:txBody>
      </p:sp>
      <p:sp>
        <p:nvSpPr>
          <p:cNvPr id="6" name="Footer Placeholder 5">
            <a:extLst>
              <a:ext uri="{FF2B5EF4-FFF2-40B4-BE49-F238E27FC236}">
                <a16:creationId xmlns:a16="http://schemas.microsoft.com/office/drawing/2014/main" xmlns="" id="{9D965B79-F6B3-4122-82B0-28F29FB350A9}"/>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xmlns="" id="{BA7B233F-CFF4-4472-BAE4-E71ADE7A8C63}"/>
              </a:ext>
            </a:extLst>
          </p:cNvPr>
          <p:cNvSpPr>
            <a:spLocks noGrp="1"/>
          </p:cNvSpPr>
          <p:nvPr>
            <p:ph type="sldNum" sz="quarter" idx="12"/>
          </p:nvPr>
        </p:nvSpPr>
        <p:spPr/>
        <p:txBody>
          <a:bodyPr/>
          <a:lstStyle/>
          <a:p>
            <a:fld id="{55B4F8F5-E7C2-451D-BCDF-6C42C833F093}" type="slidenum">
              <a:rPr lang="en-ZA" smtClean="0"/>
              <a:pPr/>
              <a:t>‹#›</a:t>
            </a:fld>
            <a:endParaRPr lang="en-ZA" dirty="0"/>
          </a:p>
        </p:txBody>
      </p:sp>
    </p:spTree>
    <p:extLst>
      <p:ext uri="{BB962C8B-B14F-4D97-AF65-F5344CB8AC3E}">
        <p14:creationId xmlns:p14="http://schemas.microsoft.com/office/powerpoint/2010/main" xmlns="" val="562093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30C2E8A-D9B4-4940-8574-948D5694F6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xmlns="" id="{2EE730EE-4D7D-4D64-B5BD-ACD1447FA1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9BEB3A53-26B4-42BE-BE8A-02F7D6765A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150B76-00E9-C84B-83DE-308D5A5E1E43}" type="datetime1">
              <a:rPr lang="en-ZA" smtClean="0"/>
              <a:pPr/>
              <a:t>2022/06/22</a:t>
            </a:fld>
            <a:endParaRPr lang="en-ZA" dirty="0"/>
          </a:p>
        </p:txBody>
      </p:sp>
      <p:sp>
        <p:nvSpPr>
          <p:cNvPr id="5" name="Footer Placeholder 4">
            <a:extLst>
              <a:ext uri="{FF2B5EF4-FFF2-40B4-BE49-F238E27FC236}">
                <a16:creationId xmlns:a16="http://schemas.microsoft.com/office/drawing/2014/main" xmlns="" id="{A6AD497B-581B-4495-B95A-651F57E755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a:extLst>
              <a:ext uri="{FF2B5EF4-FFF2-40B4-BE49-F238E27FC236}">
                <a16:creationId xmlns:a16="http://schemas.microsoft.com/office/drawing/2014/main" xmlns="" id="{B86627CD-E88B-49DA-A811-B504781659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4F8F5-E7C2-451D-BCDF-6C42C833F093}" type="slidenum">
              <a:rPr lang="en-ZA" smtClean="0"/>
              <a:pPr/>
              <a:t>‹#›</a:t>
            </a:fld>
            <a:endParaRPr lang="en-ZA" dirty="0"/>
          </a:p>
        </p:txBody>
      </p:sp>
    </p:spTree>
    <p:extLst>
      <p:ext uri="{BB962C8B-B14F-4D97-AF65-F5344CB8AC3E}">
        <p14:creationId xmlns:p14="http://schemas.microsoft.com/office/powerpoint/2010/main" xmlns="" val="3509682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ABC3D7-1CFF-4ACB-B881-9ADA19E00AA4}"/>
              </a:ext>
            </a:extLst>
          </p:cNvPr>
          <p:cNvPicPr>
            <a:picLocks noChangeAspect="1"/>
          </p:cNvPicPr>
          <p:nvPr userDrawn="1"/>
        </p:nvPicPr>
        <p:blipFill>
          <a:blip r:embed="rId17"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243791422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hdr="0" dt="0"/>
  <p:txStyles>
    <p:titleStyle>
      <a:lvl1pPr algn="l" rtl="0" eaLnBrk="1" fontAlgn="base" hangingPunct="1">
        <a:lnSpc>
          <a:spcPct val="90000"/>
        </a:lnSpc>
        <a:spcBef>
          <a:spcPct val="0"/>
        </a:spcBef>
        <a:spcAft>
          <a:spcPct val="0"/>
        </a:spcAft>
        <a:defRPr sz="4401" kern="1200">
          <a:solidFill>
            <a:schemeClr val="tx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p:titleStyle>
    <p:bodyStyle>
      <a:lvl1pPr marL="228597" indent="-228597"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8" indent="-228597"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80" indent="-228597"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73" indent="-228597"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66" indent="-228597"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58"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0"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3"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34"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5" rtl="0" eaLnBrk="1" latinLnBrk="0" hangingPunct="1">
        <a:defRPr sz="1800" kern="1200">
          <a:solidFill>
            <a:schemeClr val="tx1"/>
          </a:solidFill>
          <a:latin typeface="+mn-lt"/>
          <a:ea typeface="+mn-ea"/>
          <a:cs typeface="+mn-cs"/>
        </a:defRPr>
      </a:lvl1pPr>
      <a:lvl2pPr marL="457193" algn="l" defTabSz="914385" rtl="0" eaLnBrk="1" latinLnBrk="0" hangingPunct="1">
        <a:defRPr sz="1800" kern="1200">
          <a:solidFill>
            <a:schemeClr val="tx1"/>
          </a:solidFill>
          <a:latin typeface="+mn-lt"/>
          <a:ea typeface="+mn-ea"/>
          <a:cs typeface="+mn-cs"/>
        </a:defRPr>
      </a:lvl2pPr>
      <a:lvl3pPr marL="914385" algn="l" defTabSz="914385" rtl="0" eaLnBrk="1" latinLnBrk="0" hangingPunct="1">
        <a:defRPr sz="1800" kern="1200">
          <a:solidFill>
            <a:schemeClr val="tx1"/>
          </a:solidFill>
          <a:latin typeface="+mn-lt"/>
          <a:ea typeface="+mn-ea"/>
          <a:cs typeface="+mn-cs"/>
        </a:defRPr>
      </a:lvl3pPr>
      <a:lvl4pPr marL="1371576" algn="l" defTabSz="914385" rtl="0" eaLnBrk="1" latinLnBrk="0" hangingPunct="1">
        <a:defRPr sz="1800" kern="1200">
          <a:solidFill>
            <a:schemeClr val="tx1"/>
          </a:solidFill>
          <a:latin typeface="+mn-lt"/>
          <a:ea typeface="+mn-ea"/>
          <a:cs typeface="+mn-cs"/>
        </a:defRPr>
      </a:lvl4pPr>
      <a:lvl5pPr marL="1828769" algn="l" defTabSz="914385" rtl="0" eaLnBrk="1" latinLnBrk="0" hangingPunct="1">
        <a:defRPr sz="1800" kern="1200">
          <a:solidFill>
            <a:schemeClr val="tx1"/>
          </a:solidFill>
          <a:latin typeface="+mn-lt"/>
          <a:ea typeface="+mn-ea"/>
          <a:cs typeface="+mn-cs"/>
        </a:defRPr>
      </a:lvl5pPr>
      <a:lvl6pPr marL="2285961" algn="l" defTabSz="914385" rtl="0" eaLnBrk="1" latinLnBrk="0" hangingPunct="1">
        <a:defRPr sz="1800" kern="1200">
          <a:solidFill>
            <a:schemeClr val="tx1"/>
          </a:solidFill>
          <a:latin typeface="+mn-lt"/>
          <a:ea typeface="+mn-ea"/>
          <a:cs typeface="+mn-cs"/>
        </a:defRPr>
      </a:lvl6pPr>
      <a:lvl7pPr marL="2743154" algn="l" defTabSz="914385" rtl="0" eaLnBrk="1" latinLnBrk="0" hangingPunct="1">
        <a:defRPr sz="1800" kern="1200">
          <a:solidFill>
            <a:schemeClr val="tx1"/>
          </a:solidFill>
          <a:latin typeface="+mn-lt"/>
          <a:ea typeface="+mn-ea"/>
          <a:cs typeface="+mn-cs"/>
        </a:defRPr>
      </a:lvl7pPr>
      <a:lvl8pPr marL="3200346" algn="l" defTabSz="914385" rtl="0" eaLnBrk="1" latinLnBrk="0" hangingPunct="1">
        <a:defRPr sz="1800" kern="1200">
          <a:solidFill>
            <a:schemeClr val="tx1"/>
          </a:solidFill>
          <a:latin typeface="+mn-lt"/>
          <a:ea typeface="+mn-ea"/>
          <a:cs typeface="+mn-cs"/>
        </a:defRPr>
      </a:lvl8pPr>
      <a:lvl9pPr marL="3657538" algn="l" defTabSz="91438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emf"/><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a:extLst>
              <a:ext uri="{FF2B5EF4-FFF2-40B4-BE49-F238E27FC236}">
                <a16:creationId xmlns:a16="http://schemas.microsoft.com/office/drawing/2014/main" xmlns="" id="{68A84257-38E0-4D57-9028-5011467E3022}"/>
              </a:ext>
            </a:extLst>
          </p:cNvPr>
          <p:cNvSpPr>
            <a:spLocks noGrp="1"/>
          </p:cNvSpPr>
          <p:nvPr>
            <p:ph type="ctrTitle"/>
          </p:nvPr>
        </p:nvSpPr>
        <p:spPr>
          <a:xfrm>
            <a:off x="1966913" y="1822451"/>
            <a:ext cx="6843712" cy="1317625"/>
          </a:xfrm>
        </p:spPr>
        <p:txBody>
          <a:bodyPr/>
          <a:lstStyle/>
          <a:p>
            <a:pPr algn="l" eaLnBrk="1" hangingPunct="1"/>
            <a:r>
              <a:rPr lang="en-US" altLang="en-US" sz="2800" b="1" dirty="0">
                <a:solidFill>
                  <a:schemeClr val="bg1"/>
                </a:solidFill>
                <a:latin typeface="Arial" panose="020B0604020202020204" pitchFamily="34" charset="0"/>
                <a:cs typeface="Arial" panose="020B0604020202020204" pitchFamily="34" charset="0"/>
              </a:rPr>
              <a:t>Marketing and Communication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Roll-Out Plan </a:t>
            </a:r>
            <a:endParaRPr lang="en-US" altLang="en-US" sz="2800" b="1" i="1" dirty="0">
              <a:solidFill>
                <a:schemeClr val="bg1"/>
              </a:solidFill>
              <a:latin typeface="Arial" panose="020B0604020202020204" pitchFamily="34" charset="0"/>
              <a:cs typeface="Arial" panose="020B0604020202020204" pitchFamily="34" charset="0"/>
            </a:endParaRPr>
          </a:p>
        </p:txBody>
      </p:sp>
      <p:pic>
        <p:nvPicPr>
          <p:cNvPr id="27651" name="Picture 2">
            <a:extLst>
              <a:ext uri="{FF2B5EF4-FFF2-40B4-BE49-F238E27FC236}">
                <a16:creationId xmlns:a16="http://schemas.microsoft.com/office/drawing/2014/main" xmlns="" id="{5F3842C8-A607-4F85-A580-1D8A3B233707}"/>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2" name="Title 1">
            <a:extLst>
              <a:ext uri="{FF2B5EF4-FFF2-40B4-BE49-F238E27FC236}">
                <a16:creationId xmlns:a16="http://schemas.microsoft.com/office/drawing/2014/main" xmlns="" id="{0AB6EFD3-2E12-4745-A34C-3447F60ABB44}"/>
              </a:ext>
            </a:extLst>
          </p:cNvPr>
          <p:cNvSpPr txBox="1">
            <a:spLocks noChangeArrowheads="1"/>
          </p:cNvSpPr>
          <p:nvPr/>
        </p:nvSpPr>
        <p:spPr bwMode="auto">
          <a:xfrm>
            <a:off x="1230395" y="1316037"/>
            <a:ext cx="9134273" cy="2112963"/>
          </a:xfrm>
          <a:prstGeom prst="rect">
            <a:avLst/>
          </a:prstGeom>
          <a:noFill/>
          <a:ln w="19050">
            <a:noFill/>
            <a:miter lim="800000"/>
            <a:headEnd/>
            <a:tailEnd/>
          </a:ln>
          <a:scene3d>
            <a:camera prst="orthographicFront"/>
            <a:lightRig rig="threePt" dir="t"/>
          </a:scene3d>
          <a:sp3d>
            <a:bevelT prst="relaxedInset"/>
          </a:sp3d>
          <a:extLst>
            <a:ext uri="{909E8E84-426E-40DD-AFC4-6F175D3DCCD1}">
              <a14:hiddenFill xmlns:a14="http://schemas.microsoft.com/office/drawing/2010/main" xmlns="">
                <a:solidFill>
                  <a:srgbClr val="FFFFFF"/>
                </a:solidFill>
              </a14:hiddenFill>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US" altLang="en-US" sz="3600" b="1" dirty="0">
              <a:solidFill>
                <a:prstClr val="white"/>
              </a:solidFill>
              <a:effectLst>
                <a:outerShdw blurRad="38100" dist="38100" dir="2700000" algn="tl">
                  <a:srgbClr val="000000">
                    <a:alpha val="43137"/>
                  </a:srgbClr>
                </a:outerShdw>
              </a:effectLst>
              <a:latin typeface="Arial Narrow" panose="020B0606020202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US" altLang="en-US" sz="3600" b="1" dirty="0">
              <a:solidFill>
                <a:prstClr val="white"/>
              </a:solidFill>
              <a:effectLst>
                <a:outerShdw blurRad="38100" dist="38100" dir="2700000" algn="tl">
                  <a:srgbClr val="000000">
                    <a:alpha val="43137"/>
                  </a:srgbClr>
                </a:outerShdw>
              </a:effectLst>
              <a:latin typeface="Arial Narrow" panose="020B0606020202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US" altLang="en-US" sz="3600" b="1" dirty="0">
              <a:solidFill>
                <a:prstClr val="white"/>
              </a:solidFill>
              <a:effectLst>
                <a:outerShdw blurRad="38100" dist="38100" dir="2700000" algn="tl">
                  <a:srgbClr val="000000">
                    <a:alpha val="43137"/>
                  </a:srgbClr>
                </a:outerShdw>
              </a:effectLst>
              <a:latin typeface="Arial Narrow" panose="020B0606020202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ndParaRPr>
          </a:p>
          <a:p>
            <a:pPr lvl="0">
              <a:lnSpc>
                <a:spcPct val="120000"/>
              </a:lnSpc>
              <a:defRPr/>
            </a:pPr>
            <a:endParaRPr lang="en-US" altLang="en-US" sz="3600" b="1" dirty="0">
              <a:solidFill>
                <a:prstClr val="white"/>
              </a:solidFill>
              <a:effectLst>
                <a:outerShdw blurRad="38100" dist="38100" dir="2700000" algn="tl">
                  <a:srgbClr val="000000">
                    <a:alpha val="43137"/>
                  </a:srgbClr>
                </a:outerShdw>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i="0" u="sng" strike="noStrike" kern="1200" cap="none" spc="0" normalizeH="0" baseline="0" noProof="0" dirty="0">
                <a:ln w="6600">
                  <a:solidFill>
                    <a:srgbClr val="2683C6"/>
                  </a:solidFill>
                  <a:prstDash val="solid"/>
                </a:ln>
                <a:solidFill>
                  <a:srgbClr val="00B0F0"/>
                </a:solidFill>
                <a:effectLst>
                  <a:outerShdw dist="38100" dir="2700000" algn="tl" rotWithShape="0">
                    <a:srgbClr val="2683C6"/>
                  </a:outerShdw>
                </a:effectLst>
                <a:uLnTx/>
                <a:uFillTx/>
                <a:latin typeface="Arial Narrow" panose="020B0606020202030204" pitchFamily="34" charset="0"/>
              </a:rPr>
              <a:t>Presentation: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i="0" u="none" strike="noStrike" kern="1200" cap="none" spc="0" normalizeH="0" baseline="0" noProof="0" dirty="0">
                <a:ln w="6600">
                  <a:solidFill>
                    <a:srgbClr val="2683C6"/>
                  </a:solidFill>
                  <a:prstDash val="solid"/>
                </a:ln>
                <a:solidFill>
                  <a:srgbClr val="00B0F0"/>
                </a:solidFill>
                <a:effectLst>
                  <a:outerShdw dist="38100" dir="2700000" algn="tl" rotWithShape="0">
                    <a:srgbClr val="2683C6"/>
                  </a:outerShdw>
                </a:effectLst>
                <a:uLnTx/>
                <a:uFillTx/>
                <a:latin typeface="Arial Narrow" panose="020B0606020202030204" pitchFamily="34" charset="0"/>
              </a:rPr>
              <a:t>Select Committee on  Transport, Public Service and Administration,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i="0" u="none" strike="noStrike" kern="1200" cap="none" spc="0" normalizeH="0" baseline="0" noProof="0" dirty="0">
                <a:ln w="6600">
                  <a:solidFill>
                    <a:srgbClr val="2683C6"/>
                  </a:solidFill>
                  <a:prstDash val="solid"/>
                </a:ln>
                <a:solidFill>
                  <a:srgbClr val="00B0F0"/>
                </a:solidFill>
                <a:effectLst>
                  <a:outerShdw dist="38100" dir="2700000" algn="tl" rotWithShape="0">
                    <a:srgbClr val="2683C6"/>
                  </a:outerShdw>
                </a:effectLst>
                <a:uLnTx/>
                <a:uFillTx/>
                <a:latin typeface="Arial Narrow" panose="020B0606020202030204" pitchFamily="34" charset="0"/>
              </a:rPr>
              <a:t>Public Works and Infrastructure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w="6600">
                <a:solidFill>
                  <a:srgbClr val="2683C6"/>
                </a:solidFill>
                <a:prstDash val="solid"/>
              </a:ln>
              <a:solidFill>
                <a:srgbClr val="00B0F0"/>
              </a:solidFill>
              <a:effectLst>
                <a:outerShdw dist="38100" dir="2700000" algn="tl" rotWithShape="0">
                  <a:srgbClr val="2683C6"/>
                </a:outerShdw>
              </a:effectLst>
              <a:uLnTx/>
              <a:uFillTx/>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i="0" u="none" strike="noStrike" kern="1200" cap="none" spc="0" normalizeH="0" baseline="0" noProof="0" dirty="0">
                <a:ln w="6600">
                  <a:solidFill>
                    <a:srgbClr val="2683C6"/>
                  </a:solidFill>
                  <a:prstDash val="solid"/>
                </a:ln>
                <a:solidFill>
                  <a:srgbClr val="00B0F0"/>
                </a:solidFill>
                <a:effectLst>
                  <a:outerShdw dist="38100" dir="2700000" algn="tl" rotWithShape="0">
                    <a:srgbClr val="2683C6"/>
                  </a:outerShdw>
                </a:effectLst>
                <a:uLnTx/>
                <a:uFillTx/>
                <a:latin typeface="Arial Narrow" panose="020B0606020202030204" pitchFamily="34" charset="0"/>
              </a:rPr>
              <a:t>22 June 2022</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US" altLang="en-US" sz="3600" b="1" dirty="0">
              <a:solidFill>
                <a:prstClr val="white"/>
              </a:solidFill>
              <a:effectLst>
                <a:outerShdw blurRad="38100" dist="38100" dir="2700000" algn="tl">
                  <a:srgbClr val="000000">
                    <a:alpha val="43137"/>
                  </a:srgbClr>
                </a:outerShdw>
              </a:effectLst>
              <a:latin typeface="Arial Narrow" panose="020B0606020202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US" altLang="en-US" sz="3600" b="1" dirty="0">
              <a:solidFill>
                <a:prstClr val="white"/>
              </a:solidFill>
              <a:effectLst>
                <a:outerShdw blurRad="38100" dist="38100" dir="2700000" algn="tl">
                  <a:srgbClr val="000000">
                    <a:alpha val="43137"/>
                  </a:srgbClr>
                </a:outerShdw>
              </a:effectLst>
              <a:latin typeface="Arial Narrow" panose="020B0606020202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US" altLang="en-US" sz="3600" b="1" dirty="0">
              <a:solidFill>
                <a:prstClr val="white"/>
              </a:solidFill>
              <a:effectLst>
                <a:outerShdw blurRad="38100" dist="38100" dir="2700000" algn="tl">
                  <a:srgbClr val="000000">
                    <a:alpha val="43137"/>
                  </a:srgbClr>
                </a:outerShdw>
              </a:effectLst>
              <a:latin typeface="Arial Narrow" panose="020B0606020202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4AD683-6FC5-4147-9076-39C45FFFA813}"/>
              </a:ext>
            </a:extLst>
          </p:cNvPr>
          <p:cNvSpPr>
            <a:spLocks noGrp="1"/>
          </p:cNvSpPr>
          <p:nvPr>
            <p:ph type="title"/>
          </p:nvPr>
        </p:nvSpPr>
        <p:spPr>
          <a:xfrm>
            <a:off x="305358" y="1407999"/>
            <a:ext cx="3106797" cy="670658"/>
          </a:xfrm>
        </p:spPr>
        <p:txBody>
          <a:bodyPr>
            <a:normAutofit/>
          </a:bodyPr>
          <a:lstStyle/>
          <a:p>
            <a:pPr algn="ctr"/>
            <a:r>
              <a:rPr lang="en-US" sz="1600" b="0" dirty="0">
                <a:solidFill>
                  <a:schemeClr val="tx1"/>
                </a:solidFill>
                <a:effectLst>
                  <a:outerShdw blurRad="38100" dist="38100" dir="2700000" algn="tl">
                    <a:srgbClr val="000000">
                      <a:alpha val="43137"/>
                    </a:srgbClr>
                  </a:outerShdw>
                </a:effectLst>
                <a:latin typeface="Arial Narrow" panose="020B0606020202030204" pitchFamily="34" charset="0"/>
              </a:rPr>
              <a:t>2.1.2 Appointed Contractors</a:t>
            </a:r>
            <a:endParaRPr lang="en-ZA" sz="1600" b="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
        <p:nvSpPr>
          <p:cNvPr id="9" name="TextBox 8">
            <a:extLst>
              <a:ext uri="{FF2B5EF4-FFF2-40B4-BE49-F238E27FC236}">
                <a16:creationId xmlns:a16="http://schemas.microsoft.com/office/drawing/2014/main" xmlns="" id="{33499C44-FC13-46E9-98D4-6A3BBEF66603}"/>
              </a:ext>
            </a:extLst>
          </p:cNvPr>
          <p:cNvSpPr txBox="1"/>
          <p:nvPr/>
        </p:nvSpPr>
        <p:spPr>
          <a:xfrm>
            <a:off x="713809" y="3634119"/>
            <a:ext cx="10764382" cy="2062103"/>
          </a:xfrm>
          <a:prstGeom prst="rect">
            <a:avLst/>
          </a:prstGeom>
          <a:noFill/>
          <a:ln>
            <a:solidFill>
              <a:srgbClr val="00B0F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rPr>
              <a:t>Note: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Four  of the five contractors appointed are new entrants, which will require to be developed.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As part of the asset life cycle management, individual coaches need to undergo general maintenance every 9 to 10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The plan therefore is to refurbish at least about 380-400 coaches each year for the next five years at approx. R7.5bn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The program has the potential to create up to 2000 direct jobs.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rPr>
              <a:t>Each contractor will be required to train at least 20 youth each year.</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ndParaRPr>
          </a:p>
        </p:txBody>
      </p:sp>
      <p:graphicFrame>
        <p:nvGraphicFramePr>
          <p:cNvPr id="3" name="Table 5">
            <a:extLst>
              <a:ext uri="{FF2B5EF4-FFF2-40B4-BE49-F238E27FC236}">
                <a16:creationId xmlns:a16="http://schemas.microsoft.com/office/drawing/2014/main" xmlns="" id="{53F0255C-2793-4766-8121-62FC4EDD6AAF}"/>
              </a:ext>
            </a:extLst>
          </p:cNvPr>
          <p:cNvGraphicFramePr>
            <a:graphicFrameLocks noGrp="1"/>
          </p:cNvGraphicFramePr>
          <p:nvPr>
            <p:extLst>
              <p:ext uri="{D42A27DB-BD31-4B8C-83A1-F6EECF244321}">
                <p14:modId xmlns:p14="http://schemas.microsoft.com/office/powerpoint/2010/main" xmlns="" val="1697384714"/>
              </p:ext>
            </p:extLst>
          </p:nvPr>
        </p:nvGraphicFramePr>
        <p:xfrm>
          <a:off x="788292" y="2120164"/>
          <a:ext cx="10164275" cy="914400"/>
        </p:xfrm>
        <a:graphic>
          <a:graphicData uri="http://schemas.openxmlformats.org/drawingml/2006/table">
            <a:tbl>
              <a:tblPr firstRow="1" bandRow="1">
                <a:tableStyleId>{5C22544A-7EE6-4342-B048-85BDC9FD1C3A}</a:tableStyleId>
              </a:tblPr>
              <a:tblGrid>
                <a:gridCol w="2032855">
                  <a:extLst>
                    <a:ext uri="{9D8B030D-6E8A-4147-A177-3AD203B41FA5}">
                      <a16:colId xmlns:a16="http://schemas.microsoft.com/office/drawing/2014/main" xmlns="" val="2247597578"/>
                    </a:ext>
                  </a:extLst>
                </a:gridCol>
                <a:gridCol w="2032855">
                  <a:extLst>
                    <a:ext uri="{9D8B030D-6E8A-4147-A177-3AD203B41FA5}">
                      <a16:colId xmlns:a16="http://schemas.microsoft.com/office/drawing/2014/main" xmlns="" val="1910360867"/>
                    </a:ext>
                  </a:extLst>
                </a:gridCol>
                <a:gridCol w="2032855">
                  <a:extLst>
                    <a:ext uri="{9D8B030D-6E8A-4147-A177-3AD203B41FA5}">
                      <a16:colId xmlns:a16="http://schemas.microsoft.com/office/drawing/2014/main" xmlns="" val="2540943930"/>
                    </a:ext>
                  </a:extLst>
                </a:gridCol>
                <a:gridCol w="2032855">
                  <a:extLst>
                    <a:ext uri="{9D8B030D-6E8A-4147-A177-3AD203B41FA5}">
                      <a16:colId xmlns:a16="http://schemas.microsoft.com/office/drawing/2014/main" xmlns="" val="1433485307"/>
                    </a:ext>
                  </a:extLst>
                </a:gridCol>
                <a:gridCol w="2032855">
                  <a:extLst>
                    <a:ext uri="{9D8B030D-6E8A-4147-A177-3AD203B41FA5}">
                      <a16:colId xmlns:a16="http://schemas.microsoft.com/office/drawing/2014/main" xmlns="" val="587692861"/>
                    </a:ext>
                  </a:extLst>
                </a:gridCol>
              </a:tblGrid>
              <a:tr h="334587">
                <a:tc>
                  <a:txBody>
                    <a:bodyPr/>
                    <a:lstStyle/>
                    <a:p>
                      <a:r>
                        <a:rPr lang="en-US" sz="1600" b="0" dirty="0">
                          <a:solidFill>
                            <a:schemeClr val="tx1"/>
                          </a:solidFill>
                          <a:effectLst>
                            <a:outerShdw blurRad="38100" dist="38100" dir="2700000" algn="tl">
                              <a:srgbClr val="000000">
                                <a:alpha val="43137"/>
                              </a:srgbClr>
                            </a:outerShdw>
                          </a:effectLst>
                          <a:latin typeface="Arial Narrow" panose="020B0606020202030204" pitchFamily="34" charset="0"/>
                        </a:rPr>
                        <a:t>Region</a:t>
                      </a:r>
                    </a:p>
                  </a:txBody>
                  <a:tcPr/>
                </a:tc>
                <a:tc>
                  <a:txBody>
                    <a:bodyPr/>
                    <a:lstStyle/>
                    <a:p>
                      <a:r>
                        <a:rPr lang="en-US" sz="1600" b="0" dirty="0">
                          <a:solidFill>
                            <a:schemeClr val="tx1"/>
                          </a:solidFill>
                          <a:effectLst>
                            <a:outerShdw blurRad="38100" dist="38100" dir="2700000" algn="tl">
                              <a:srgbClr val="000000">
                                <a:alpha val="43137"/>
                              </a:srgbClr>
                            </a:outerShdw>
                          </a:effectLst>
                          <a:latin typeface="Arial Narrow" panose="020B0606020202030204" pitchFamily="34" charset="0"/>
                        </a:rPr>
                        <a:t>Gauteng </a:t>
                      </a:r>
                    </a:p>
                  </a:txBody>
                  <a:tcPr/>
                </a:tc>
                <a:tc>
                  <a:txBody>
                    <a:bodyPr/>
                    <a:lstStyle/>
                    <a:p>
                      <a:r>
                        <a:rPr lang="en-US" sz="1600" b="0" dirty="0">
                          <a:solidFill>
                            <a:schemeClr val="tx1"/>
                          </a:solidFill>
                          <a:effectLst>
                            <a:outerShdw blurRad="38100" dist="38100" dir="2700000" algn="tl">
                              <a:srgbClr val="000000">
                                <a:alpha val="43137"/>
                              </a:srgbClr>
                            </a:outerShdw>
                          </a:effectLst>
                          <a:latin typeface="Arial Narrow" panose="020B0606020202030204" pitchFamily="34" charset="0"/>
                        </a:rPr>
                        <a:t>Western Cape </a:t>
                      </a:r>
                    </a:p>
                  </a:txBody>
                  <a:tcPr/>
                </a:tc>
                <a:tc>
                  <a:txBody>
                    <a:bodyPr/>
                    <a:lstStyle/>
                    <a:p>
                      <a:r>
                        <a:rPr lang="en-US" sz="1600" b="0" dirty="0">
                          <a:solidFill>
                            <a:schemeClr val="tx1"/>
                          </a:solidFill>
                          <a:effectLst>
                            <a:outerShdw blurRad="38100" dist="38100" dir="2700000" algn="tl">
                              <a:srgbClr val="000000">
                                <a:alpha val="43137"/>
                              </a:srgbClr>
                            </a:outerShdw>
                          </a:effectLst>
                          <a:latin typeface="Arial Narrow" panose="020B0606020202030204" pitchFamily="34" charset="0"/>
                        </a:rPr>
                        <a:t>KwaZulu Natal </a:t>
                      </a:r>
                    </a:p>
                  </a:txBody>
                  <a:tcPr/>
                </a:tc>
                <a:tc>
                  <a:txBody>
                    <a:bodyPr/>
                    <a:lstStyle/>
                    <a:p>
                      <a:r>
                        <a:rPr lang="en-US" sz="1600" b="0" dirty="0">
                          <a:solidFill>
                            <a:schemeClr val="tx1"/>
                          </a:solidFill>
                          <a:effectLst>
                            <a:outerShdw blurRad="38100" dist="38100" dir="2700000" algn="tl">
                              <a:srgbClr val="000000">
                                <a:alpha val="43137"/>
                              </a:srgbClr>
                            </a:outerShdw>
                          </a:effectLst>
                          <a:latin typeface="Arial Narrow" panose="020B0606020202030204" pitchFamily="34" charset="0"/>
                        </a:rPr>
                        <a:t>Eastern Cape </a:t>
                      </a:r>
                    </a:p>
                  </a:txBody>
                  <a:tcPr/>
                </a:tc>
                <a:extLst>
                  <a:ext uri="{0D108BD9-81ED-4DB2-BD59-A6C34878D82A}">
                    <a16:rowId xmlns:a16="http://schemas.microsoft.com/office/drawing/2014/main" xmlns="" val="111214933"/>
                  </a:ext>
                </a:extLst>
              </a:tr>
              <a:tr h="370840">
                <a:tc>
                  <a:txBody>
                    <a:bodyPr/>
                    <a:lstStyle/>
                    <a:p>
                      <a:r>
                        <a:rPr lang="en-US" sz="1600" dirty="0">
                          <a:latin typeface="Arial Narrow" panose="020B0606020202030204" pitchFamily="34" charset="0"/>
                        </a:rPr>
                        <a:t>Appointed Contractors:</a:t>
                      </a:r>
                    </a:p>
                  </a:txBody>
                  <a:tcPr/>
                </a:tc>
                <a:tc>
                  <a:txBody>
                    <a:bodyPr/>
                    <a:lstStyle/>
                    <a:p>
                      <a:r>
                        <a:rPr lang="en-US" sz="1600" dirty="0">
                          <a:latin typeface="Arial Narrow" panose="020B0606020202030204" pitchFamily="34" charset="0"/>
                        </a:rPr>
                        <a:t>X2 Contractors </a:t>
                      </a:r>
                    </a:p>
                  </a:txBody>
                  <a:tcPr/>
                </a:tc>
                <a:tc>
                  <a:txBody>
                    <a:bodyPr/>
                    <a:lstStyle/>
                    <a:p>
                      <a:pPr marL="0" marR="0" lvl="0" indent="0" algn="l" defTabSz="914385" rtl="0" eaLnBrk="1" fontAlgn="auto" latinLnBrk="0" hangingPunct="1">
                        <a:lnSpc>
                          <a:spcPct val="100000"/>
                        </a:lnSpc>
                        <a:spcBef>
                          <a:spcPts val="0"/>
                        </a:spcBef>
                        <a:spcAft>
                          <a:spcPts val="0"/>
                        </a:spcAft>
                        <a:buClrTx/>
                        <a:buSzTx/>
                        <a:buFontTx/>
                        <a:buNone/>
                        <a:tabLst/>
                        <a:defRPr/>
                      </a:pPr>
                      <a:r>
                        <a:rPr lang="en-US" sz="1600" dirty="0">
                          <a:latin typeface="Arial Narrow" panose="020B0606020202030204" pitchFamily="34" charset="0"/>
                        </a:rPr>
                        <a:t>X1 Contractors </a:t>
                      </a:r>
                    </a:p>
                    <a:p>
                      <a:endParaRPr lang="en-US" sz="1600" dirty="0">
                        <a:latin typeface="Arial Narrow" panose="020B0606020202030204" pitchFamily="34" charset="0"/>
                      </a:endParaRPr>
                    </a:p>
                  </a:txBody>
                  <a:tcPr/>
                </a:tc>
                <a:tc>
                  <a:txBody>
                    <a:bodyPr/>
                    <a:lstStyle/>
                    <a:p>
                      <a:pPr marL="0" marR="0" lvl="0" indent="0" algn="l" defTabSz="914385" rtl="0" eaLnBrk="1" fontAlgn="auto" latinLnBrk="0" hangingPunct="1">
                        <a:lnSpc>
                          <a:spcPct val="100000"/>
                        </a:lnSpc>
                        <a:spcBef>
                          <a:spcPts val="0"/>
                        </a:spcBef>
                        <a:spcAft>
                          <a:spcPts val="0"/>
                        </a:spcAft>
                        <a:buClrTx/>
                        <a:buSzTx/>
                        <a:buFontTx/>
                        <a:buNone/>
                        <a:tabLst/>
                        <a:defRPr/>
                      </a:pPr>
                      <a:r>
                        <a:rPr lang="en-US" sz="1600" dirty="0">
                          <a:latin typeface="Arial Narrow" panose="020B0606020202030204" pitchFamily="34" charset="0"/>
                        </a:rPr>
                        <a:t>X2 Contractors </a:t>
                      </a:r>
                    </a:p>
                    <a:p>
                      <a:endParaRPr lang="en-US" sz="1600" dirty="0">
                        <a:latin typeface="Arial Narrow" panose="020B0606020202030204" pitchFamily="34" charset="0"/>
                      </a:endParaRPr>
                    </a:p>
                  </a:txBody>
                  <a:tcPr/>
                </a:tc>
                <a:tc>
                  <a:txBody>
                    <a:bodyPr/>
                    <a:lstStyle/>
                    <a:p>
                      <a:pPr marL="0" marR="0" lvl="0" indent="0" algn="l" defTabSz="914385" rtl="0" eaLnBrk="1" fontAlgn="auto" latinLnBrk="0" hangingPunct="1">
                        <a:lnSpc>
                          <a:spcPct val="100000"/>
                        </a:lnSpc>
                        <a:spcBef>
                          <a:spcPts val="0"/>
                        </a:spcBef>
                        <a:spcAft>
                          <a:spcPts val="0"/>
                        </a:spcAft>
                        <a:buClrTx/>
                        <a:buSzTx/>
                        <a:buFontTx/>
                        <a:buNone/>
                        <a:tabLst/>
                        <a:defRPr/>
                      </a:pPr>
                      <a:r>
                        <a:rPr lang="en-US" sz="1600" dirty="0">
                          <a:latin typeface="Arial Narrow" panose="020B0606020202030204" pitchFamily="34" charset="0"/>
                        </a:rPr>
                        <a:t>X2 Contractors </a:t>
                      </a:r>
                    </a:p>
                    <a:p>
                      <a:endParaRPr lang="en-US" sz="1600" dirty="0">
                        <a:latin typeface="Arial Narrow" panose="020B0606020202030204" pitchFamily="34" charset="0"/>
                      </a:endParaRPr>
                    </a:p>
                  </a:txBody>
                  <a:tcPr/>
                </a:tc>
                <a:extLst>
                  <a:ext uri="{0D108BD9-81ED-4DB2-BD59-A6C34878D82A}">
                    <a16:rowId xmlns:a16="http://schemas.microsoft.com/office/drawing/2014/main" xmlns="" val="2612537222"/>
                  </a:ext>
                </a:extLst>
              </a:tr>
            </a:tbl>
          </a:graphicData>
        </a:graphic>
      </p:graphicFrame>
      <p:sp>
        <p:nvSpPr>
          <p:cNvPr id="10" name="Title 1">
            <a:extLst>
              <a:ext uri="{FF2B5EF4-FFF2-40B4-BE49-F238E27FC236}">
                <a16:creationId xmlns:a16="http://schemas.microsoft.com/office/drawing/2014/main" xmlns="" id="{FF1F2462-6FDD-415A-91AA-C611A58EB136}"/>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2467000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554D64C-61A8-A129-29E1-3CF5E786FA9B}"/>
              </a:ext>
            </a:extLst>
          </p:cNvPr>
          <p:cNvSpPr>
            <a:spLocks noGrp="1"/>
          </p:cNvSpPr>
          <p:nvPr>
            <p:ph idx="1"/>
          </p:nvPr>
        </p:nvSpPr>
        <p:spPr>
          <a:xfrm>
            <a:off x="7201595" y="2205692"/>
            <a:ext cx="4417244" cy="3040076"/>
          </a:xfrm>
          <a:ln>
            <a:solidFill>
              <a:srgbClr val="00B0F0"/>
            </a:solidFill>
          </a:ln>
        </p:spPr>
        <p:txBody>
          <a:bodyPr/>
          <a:lstStyle/>
          <a:p>
            <a:pPr marL="342900" lvl="0" indent="-342900">
              <a:lnSpc>
                <a:spcPct val="150000"/>
              </a:lnSpc>
              <a:spcAft>
                <a:spcPts val="0"/>
              </a:spcAft>
              <a:buFont typeface="Symbol" panose="05050102010706020507" pitchFamily="18" charset="2"/>
              <a:buChar char=""/>
            </a:pPr>
            <a:r>
              <a:rPr lang="en-US" sz="1400" dirty="0">
                <a:latin typeface="Arial Narrow" panose="020B0606020202030204" pitchFamily="34" charset="0"/>
                <a:ea typeface="Times New Roman" panose="02020603050405020304" pitchFamily="18" charset="0"/>
                <a:cs typeface="Times New Roman" panose="02020603050405020304" pitchFamily="18" charset="0"/>
              </a:rPr>
              <a:t>96 New Trains Provisionally Accepted (PAC) to date.</a:t>
            </a:r>
          </a:p>
          <a:p>
            <a:pPr marL="342900" lvl="0" indent="-342900">
              <a:lnSpc>
                <a:spcPct val="150000"/>
              </a:lnSpc>
              <a:spcAft>
                <a:spcPts val="0"/>
              </a:spcAft>
              <a:buFont typeface="Symbol" panose="05050102010706020507" pitchFamily="18" charset="2"/>
              <a:buChar char=""/>
            </a:pPr>
            <a:r>
              <a:rPr lang="en-US" sz="1400" dirty="0">
                <a:latin typeface="Arial Narrow" panose="020B0606020202030204" pitchFamily="34" charset="0"/>
                <a:ea typeface="Times New Roman" panose="02020603050405020304" pitchFamily="18" charset="0"/>
                <a:cs typeface="Times New Roman" panose="02020603050405020304" pitchFamily="18" charset="0"/>
              </a:rPr>
              <a:t>7 New Trains delivered to Wolmerton (30 April to 3 June) with 2 more expected by end June – PACs were delayed due to UHF Radio programming functionality/fit-for-purpose issue which is being resolved (June / July 2022)</a:t>
            </a:r>
          </a:p>
          <a:p>
            <a:pPr marL="342900" indent="-342900">
              <a:lnSpc>
                <a:spcPct val="150000"/>
              </a:lnSpc>
              <a:spcAft>
                <a:spcPts val="0"/>
              </a:spcAft>
              <a:buFont typeface="Symbol" panose="05050102010706020507" pitchFamily="18" charset="2"/>
              <a:buChar char=""/>
            </a:pPr>
            <a:r>
              <a:rPr lang="en-US" sz="1400" dirty="0">
                <a:latin typeface="Arial Narrow" panose="020B0606020202030204" pitchFamily="34" charset="0"/>
              </a:rPr>
              <a:t>GIBELA is  aiming to at minimum delivering 4 new train sets per month and after doubling part of the production line may deliver 5 new train sets per month from 2023/24</a:t>
            </a:r>
            <a:endParaRPr lang="en-US" sz="1400" dirty="0">
              <a:latin typeface="Arial Narrow" panose="020B060602020203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endParaRPr lang="en-US" sz="1400" dirty="0">
              <a:latin typeface="Arial Narrow" panose="020B0606020202030204" pitchFamily="34" charset="0"/>
              <a:ea typeface="Times New Roman" panose="02020603050405020304" pitchFamily="18" charset="0"/>
              <a:cs typeface="Times New Roman" panose="02020603050405020304" pitchFamily="18" charset="0"/>
            </a:endParaRPr>
          </a:p>
          <a:p>
            <a:endParaRPr lang="en-US" sz="1400" dirty="0">
              <a:latin typeface="Arial Narrow" panose="020B0606020202030204" pitchFamily="34" charset="0"/>
            </a:endParaRPr>
          </a:p>
        </p:txBody>
      </p:sp>
      <p:pic>
        <p:nvPicPr>
          <p:cNvPr id="6" name="Picture 5">
            <a:extLst>
              <a:ext uri="{FF2B5EF4-FFF2-40B4-BE49-F238E27FC236}">
                <a16:creationId xmlns:a16="http://schemas.microsoft.com/office/drawing/2014/main" xmlns="" id="{059B4949-835A-4188-52A7-FBA187B8DB89}"/>
              </a:ext>
            </a:extLst>
          </p:cNvPr>
          <p:cNvPicPr>
            <a:picLocks noChangeAspect="1"/>
          </p:cNvPicPr>
          <p:nvPr/>
        </p:nvPicPr>
        <p:blipFill>
          <a:blip r:embed="rId2" cstate="print"/>
          <a:stretch>
            <a:fillRect/>
          </a:stretch>
        </p:blipFill>
        <p:spPr>
          <a:xfrm>
            <a:off x="127592" y="1199853"/>
            <a:ext cx="6743700" cy="5311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a:extLst>
              <a:ext uri="{FF2B5EF4-FFF2-40B4-BE49-F238E27FC236}">
                <a16:creationId xmlns:a16="http://schemas.microsoft.com/office/drawing/2014/main" xmlns="" id="{C4A90F7B-40A4-4202-8903-169E14445E8F}"/>
              </a:ext>
            </a:extLst>
          </p:cNvPr>
          <p:cNvSpPr txBox="1">
            <a:spLocks/>
          </p:cNvSpPr>
          <p:nvPr/>
        </p:nvSpPr>
        <p:spPr>
          <a:xfrm>
            <a:off x="127592" y="258237"/>
            <a:ext cx="9590873" cy="559532"/>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400" b="0"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2.2 Rolling Stock Fleet Renewal Programme:</a:t>
            </a:r>
            <a:endParaRPr lang="en-US" sz="2400" b="0"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3000233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69C9A7-B168-7933-F884-8A2916CFBF30}"/>
              </a:ext>
            </a:extLst>
          </p:cNvPr>
          <p:cNvSpPr>
            <a:spLocks noGrp="1"/>
          </p:cNvSpPr>
          <p:nvPr>
            <p:ph type="title"/>
          </p:nvPr>
        </p:nvSpPr>
        <p:spPr>
          <a:xfrm>
            <a:off x="203325" y="1233418"/>
            <a:ext cx="3834474" cy="670658"/>
          </a:xfrm>
        </p:spPr>
        <p:txBody>
          <a:bodyPr/>
          <a:lstStyle/>
          <a:p>
            <a:r>
              <a:rPr lang="en-US" sz="1600" b="0" u="sng" dirty="0">
                <a:solidFill>
                  <a:schemeClr val="tx1"/>
                </a:solidFill>
                <a:effectLst>
                  <a:outerShdw blurRad="38100" dist="38100" dir="2700000" algn="tl">
                    <a:srgbClr val="000000">
                      <a:alpha val="43137"/>
                    </a:srgbClr>
                  </a:outerShdw>
                </a:effectLst>
                <a:latin typeface="Arial Narrow" panose="020B0606020202030204" pitchFamily="34" charset="0"/>
              </a:rPr>
              <a:t>2.2.1 GIBELA skills development achievements:</a:t>
            </a:r>
          </a:p>
        </p:txBody>
      </p:sp>
      <p:graphicFrame>
        <p:nvGraphicFramePr>
          <p:cNvPr id="6" name="Content Placeholder 5">
            <a:extLst>
              <a:ext uri="{FF2B5EF4-FFF2-40B4-BE49-F238E27FC236}">
                <a16:creationId xmlns:a16="http://schemas.microsoft.com/office/drawing/2014/main" xmlns="" id="{0B0C1817-4B1C-DCD7-D563-4A4BF3EAEC57}"/>
              </a:ext>
            </a:extLst>
          </p:cNvPr>
          <p:cNvGraphicFramePr>
            <a:graphicFrameLocks noGrp="1"/>
          </p:cNvGraphicFramePr>
          <p:nvPr>
            <p:ph idx="1"/>
            <p:extLst>
              <p:ext uri="{D42A27DB-BD31-4B8C-83A1-F6EECF244321}">
                <p14:modId xmlns:p14="http://schemas.microsoft.com/office/powerpoint/2010/main" xmlns="" val="3201231051"/>
              </p:ext>
            </p:extLst>
          </p:nvPr>
        </p:nvGraphicFramePr>
        <p:xfrm>
          <a:off x="246638" y="1779090"/>
          <a:ext cx="11421621" cy="4522119"/>
        </p:xfrm>
        <a:graphic>
          <a:graphicData uri="http://schemas.openxmlformats.org/drawingml/2006/table">
            <a:tbl>
              <a:tblPr/>
              <a:tblGrid>
                <a:gridCol w="2306780">
                  <a:extLst>
                    <a:ext uri="{9D8B030D-6E8A-4147-A177-3AD203B41FA5}">
                      <a16:colId xmlns:a16="http://schemas.microsoft.com/office/drawing/2014/main" xmlns="" val="861186551"/>
                    </a:ext>
                  </a:extLst>
                </a:gridCol>
                <a:gridCol w="7986688">
                  <a:extLst>
                    <a:ext uri="{9D8B030D-6E8A-4147-A177-3AD203B41FA5}">
                      <a16:colId xmlns:a16="http://schemas.microsoft.com/office/drawing/2014/main" xmlns="" val="3314207890"/>
                    </a:ext>
                  </a:extLst>
                </a:gridCol>
                <a:gridCol w="1128153">
                  <a:extLst>
                    <a:ext uri="{9D8B030D-6E8A-4147-A177-3AD203B41FA5}">
                      <a16:colId xmlns:a16="http://schemas.microsoft.com/office/drawing/2014/main" xmlns="" val="3905039478"/>
                    </a:ext>
                  </a:extLst>
                </a:gridCol>
              </a:tblGrid>
              <a:tr h="391890">
                <a:tc>
                  <a:txBody>
                    <a:bodyPr/>
                    <a:lstStyle/>
                    <a:p>
                      <a:pPr algn="l" fontAlgn="base"/>
                      <a:r>
                        <a:rPr lang="en-US" sz="1400" b="0" i="0" dirty="0">
                          <a:solidFill>
                            <a:schemeClr val="tx1"/>
                          </a:solidFill>
                          <a:effectLst>
                            <a:outerShdw blurRad="38100" dist="38100" dir="2700000" algn="tl">
                              <a:srgbClr val="000000">
                                <a:alpha val="43137"/>
                              </a:srgbClr>
                            </a:outerShdw>
                          </a:effectLst>
                          <a:latin typeface="Arial Narrow" panose="020B0606020202030204" pitchFamily="34" charset="0"/>
                        </a:rPr>
                        <a:t>SKILLS</a:t>
                      </a:r>
                    </a:p>
                    <a:p>
                      <a:pPr algn="l" fontAlgn="base"/>
                      <a:r>
                        <a:rPr lang="en-US" sz="1400" b="0" i="0" dirty="0">
                          <a:solidFill>
                            <a:schemeClr val="tx1"/>
                          </a:solidFill>
                          <a:effectLst>
                            <a:outerShdw blurRad="38100" dist="38100" dir="2700000" algn="tl">
                              <a:srgbClr val="000000">
                                <a:alpha val="43137"/>
                              </a:srgbClr>
                            </a:outerShdw>
                          </a:effectLst>
                          <a:latin typeface="Arial Narrow" panose="020B0606020202030204" pitchFamily="34" charset="0"/>
                        </a:rPr>
                        <a:t>DEVELOPMENT​</a:t>
                      </a: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32623" cap="flat" cmpd="sng" algn="ctr">
                      <a:solidFill>
                        <a:srgbClr val="FFFFFF"/>
                      </a:solidFill>
                      <a:prstDash val="solid"/>
                      <a:round/>
                      <a:headEnd type="none" w="med" len="med"/>
                      <a:tailEnd type="none" w="med" len="med"/>
                    </a:lnB>
                    <a:solidFill>
                      <a:schemeClr val="accent1"/>
                    </a:solidFill>
                  </a:tcPr>
                </a:tc>
                <a:tc>
                  <a:txBody>
                    <a:bodyPr/>
                    <a:lstStyle/>
                    <a:p>
                      <a:pPr algn="l" fontAlgn="base"/>
                      <a:r>
                        <a:rPr lang="en-US" sz="1400" b="0" i="0" dirty="0">
                          <a:solidFill>
                            <a:schemeClr val="tx1"/>
                          </a:solidFill>
                          <a:effectLst>
                            <a:outerShdw blurRad="38100" dist="38100" dir="2700000" algn="tl">
                              <a:srgbClr val="000000">
                                <a:alpha val="43137"/>
                              </a:srgbClr>
                            </a:outerShdw>
                          </a:effectLst>
                          <a:latin typeface="Arial Narrow" panose="020B0606020202030204" pitchFamily="34" charset="0"/>
                        </a:rPr>
                        <a:t>DESCRIPTION​</a:t>
                      </a: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32623" cap="flat" cmpd="sng" algn="ctr">
                      <a:solidFill>
                        <a:srgbClr val="FFFFFF"/>
                      </a:solidFill>
                      <a:prstDash val="solid"/>
                      <a:round/>
                      <a:headEnd type="none" w="med" len="med"/>
                      <a:tailEnd type="none" w="med" len="med"/>
                    </a:lnB>
                    <a:solidFill>
                      <a:schemeClr val="accent1"/>
                    </a:solidFill>
                  </a:tcPr>
                </a:tc>
                <a:tc>
                  <a:txBody>
                    <a:bodyPr/>
                    <a:lstStyle/>
                    <a:p>
                      <a:pPr algn="l" fontAlgn="base"/>
                      <a:r>
                        <a:rPr lang="en-US" sz="1400" b="0" i="0" dirty="0">
                          <a:solidFill>
                            <a:schemeClr val="tx1"/>
                          </a:solidFill>
                          <a:effectLst>
                            <a:outerShdw blurRad="38100" dist="38100" dir="2700000" algn="tl">
                              <a:srgbClr val="000000">
                                <a:alpha val="43137"/>
                              </a:srgbClr>
                            </a:outerShdw>
                          </a:effectLst>
                          <a:latin typeface="Arial Narrow" panose="020B0606020202030204" pitchFamily="34" charset="0"/>
                        </a:rPr>
                        <a:t>ACHIEVED TO DATE​</a:t>
                      </a: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32623"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xmlns="" val="2795350928"/>
                  </a:ext>
                </a:extLst>
              </a:tr>
              <a:tr h="361950">
                <a:tc>
                  <a:txBody>
                    <a:bodyPr/>
                    <a:lstStyle/>
                    <a:p>
                      <a:pPr algn="l" fontAlgn="base"/>
                      <a:r>
                        <a:rPr lang="en-US" sz="1400" b="0" i="0" dirty="0">
                          <a:solidFill>
                            <a:srgbClr val="000000"/>
                          </a:solidFill>
                          <a:effectLst/>
                          <a:latin typeface="Arial Narrow" panose="020B0606020202030204" pitchFamily="34" charset="0"/>
                        </a:rPr>
                        <a:t>Bursary​</a:t>
                      </a:r>
                      <a:endParaRPr lang="en-US" b="0" i="0" dirty="0">
                        <a:solidFill>
                          <a:srgbClr val="000000"/>
                        </a:solidFill>
                        <a:effectLst/>
                        <a:latin typeface="Arial Narrow" panose="020B0606020202030204" pitchFamily="34" charset="0"/>
                      </a:endParaRP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32623"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just" fontAlgn="base"/>
                      <a:r>
                        <a:rPr lang="en-ZA" sz="1200" b="0" i="0" dirty="0">
                          <a:solidFill>
                            <a:srgbClr val="000000"/>
                          </a:solidFill>
                          <a:effectLst/>
                          <a:latin typeface="Arial Narrow" panose="020B0606020202030204" pitchFamily="34" charset="0"/>
                        </a:rPr>
                        <a:t>Full bursaries are given to previously disadvantaged individuals on engineering studies through universities and TVETs​</a:t>
                      </a:r>
                      <a:endParaRPr lang="en-ZA" sz="2800" b="0" i="0" dirty="0">
                        <a:solidFill>
                          <a:srgbClr val="000000"/>
                        </a:solidFill>
                        <a:effectLst/>
                        <a:latin typeface="Arial Narrow" panose="020B0606020202030204" pitchFamily="34" charset="0"/>
                      </a:endParaRP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32623"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r" fontAlgn="base"/>
                      <a:r>
                        <a:rPr lang="en-ZA" sz="1200" b="0" i="0" dirty="0">
                          <a:solidFill>
                            <a:srgbClr val="000000"/>
                          </a:solidFill>
                          <a:effectLst/>
                          <a:latin typeface="Arial Narrow" panose="020B0606020202030204" pitchFamily="34" charset="0"/>
                        </a:rPr>
                        <a:t>        858​</a:t>
                      </a: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32623"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966019937"/>
                  </a:ext>
                </a:extLst>
              </a:tr>
              <a:tr h="473295">
                <a:tc>
                  <a:txBody>
                    <a:bodyPr/>
                    <a:lstStyle/>
                    <a:p>
                      <a:pPr algn="l" fontAlgn="base"/>
                      <a:r>
                        <a:rPr lang="en-US" sz="1400" b="0" i="0" dirty="0">
                          <a:solidFill>
                            <a:srgbClr val="000000"/>
                          </a:solidFill>
                          <a:effectLst/>
                          <a:latin typeface="Arial Narrow" panose="020B0606020202030204" pitchFamily="34" charset="0"/>
                        </a:rPr>
                        <a:t>Transfer of Technology​</a:t>
                      </a:r>
                      <a:endParaRPr lang="en-US" b="0" i="0" dirty="0">
                        <a:solidFill>
                          <a:srgbClr val="000000"/>
                        </a:solidFill>
                        <a:effectLst/>
                        <a:latin typeface="Arial Narrow" panose="020B0606020202030204" pitchFamily="34" charset="0"/>
                      </a:endParaRP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bg1"/>
                    </a:solidFill>
                  </a:tcPr>
                </a:tc>
                <a:tc>
                  <a:txBody>
                    <a:bodyPr/>
                    <a:lstStyle/>
                    <a:p>
                      <a:pPr algn="just" fontAlgn="base"/>
                      <a:r>
                        <a:rPr lang="en-ZA" sz="1200" b="0" i="0" dirty="0">
                          <a:solidFill>
                            <a:srgbClr val="000000"/>
                          </a:solidFill>
                          <a:effectLst/>
                          <a:latin typeface="Arial Narrow" panose="020B0606020202030204" pitchFamily="34" charset="0"/>
                        </a:rPr>
                        <a:t>This is work-based training focusing on employees, includes retraining of different skills category. The training is conducted at GIBELA and some of its key suppliers.​</a:t>
                      </a:r>
                      <a:endParaRPr lang="en-ZA" sz="2800" b="0" i="0" dirty="0">
                        <a:solidFill>
                          <a:srgbClr val="000000"/>
                        </a:solidFill>
                        <a:effectLst/>
                        <a:latin typeface="Arial Narrow" panose="020B0606020202030204" pitchFamily="34" charset="0"/>
                      </a:endParaRP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bg1"/>
                    </a:solidFill>
                  </a:tcPr>
                </a:tc>
                <a:tc>
                  <a:txBody>
                    <a:bodyPr/>
                    <a:lstStyle/>
                    <a:p>
                      <a:pPr algn="r" fontAlgn="base"/>
                      <a:r>
                        <a:rPr lang="en-ZA" sz="1200" b="0" i="0" dirty="0">
                          <a:solidFill>
                            <a:srgbClr val="000000"/>
                          </a:solidFill>
                          <a:effectLst/>
                          <a:latin typeface="Arial Narrow" panose="020B0606020202030204" pitchFamily="34" charset="0"/>
                        </a:rPr>
                        <a:t> ​ ​</a:t>
                      </a:r>
                    </a:p>
                    <a:p>
                      <a:pPr algn="r" fontAlgn="base"/>
                      <a:r>
                        <a:rPr lang="en-ZA" sz="1200" b="0" i="0" dirty="0">
                          <a:solidFill>
                            <a:srgbClr val="000000"/>
                          </a:solidFill>
                          <a:effectLst/>
                          <a:latin typeface="Arial Narrow" panose="020B0606020202030204" pitchFamily="34" charset="0"/>
                        </a:rPr>
                        <a:t>633​</a:t>
                      </a: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xmlns="" val="296171084"/>
                  </a:ext>
                </a:extLst>
              </a:tr>
              <a:tr h="539814">
                <a:tc>
                  <a:txBody>
                    <a:bodyPr/>
                    <a:lstStyle/>
                    <a:p>
                      <a:pPr algn="l" fontAlgn="base"/>
                      <a:r>
                        <a:rPr lang="en-US" sz="1400" b="0" i="0" dirty="0">
                          <a:solidFill>
                            <a:srgbClr val="000000"/>
                          </a:solidFill>
                          <a:effectLst/>
                          <a:latin typeface="Arial Narrow" panose="020B0606020202030204" pitchFamily="34" charset="0"/>
                        </a:rPr>
                        <a:t>Artisans (apprenticeship)​</a:t>
                      </a:r>
                      <a:endParaRPr lang="en-US" b="0" i="0" dirty="0">
                        <a:solidFill>
                          <a:srgbClr val="000000"/>
                        </a:solidFill>
                        <a:effectLst/>
                        <a:latin typeface="Arial Narrow" panose="020B0606020202030204" pitchFamily="34" charset="0"/>
                      </a:endParaRP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just" fontAlgn="base"/>
                      <a:r>
                        <a:rPr lang="en-ZA" sz="1200" b="0" i="0" dirty="0">
                          <a:solidFill>
                            <a:srgbClr val="000000"/>
                          </a:solidFill>
                          <a:effectLst/>
                          <a:latin typeface="Arial Narrow" panose="020B0606020202030204" pitchFamily="34" charset="0"/>
                        </a:rPr>
                        <a:t>This programme is focused on the youth from marginalized communities, capacitating them with artisan skills. The programme is linked to the recruitment plan of the Contractor.​</a:t>
                      </a:r>
                      <a:endParaRPr lang="en-ZA" sz="2800" b="0" i="0" dirty="0">
                        <a:solidFill>
                          <a:srgbClr val="000000"/>
                        </a:solidFill>
                        <a:effectLst/>
                        <a:latin typeface="Arial Narrow" panose="020B0606020202030204" pitchFamily="34" charset="0"/>
                      </a:endParaRP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r" fontAlgn="base"/>
                      <a:r>
                        <a:rPr lang="en-ZA" sz="1200" b="0" i="0" dirty="0">
                          <a:solidFill>
                            <a:srgbClr val="000000"/>
                          </a:solidFill>
                          <a:effectLst/>
                          <a:latin typeface="Arial Narrow" panose="020B0606020202030204" pitchFamily="34" charset="0"/>
                        </a:rPr>
                        <a:t>  ​</a:t>
                      </a:r>
                    </a:p>
                    <a:p>
                      <a:pPr algn="r" fontAlgn="base"/>
                      <a:r>
                        <a:rPr lang="en-ZA" sz="1200" b="0" i="0" dirty="0">
                          <a:solidFill>
                            <a:srgbClr val="000000"/>
                          </a:solidFill>
                          <a:effectLst/>
                          <a:latin typeface="Arial Narrow" panose="020B0606020202030204" pitchFamily="34" charset="0"/>
                        </a:rPr>
                        <a:t>65​</a:t>
                      </a: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96084540"/>
                  </a:ext>
                </a:extLst>
              </a:tr>
              <a:tr h="323850">
                <a:tc>
                  <a:txBody>
                    <a:bodyPr/>
                    <a:lstStyle/>
                    <a:p>
                      <a:pPr algn="l" fontAlgn="base"/>
                      <a:r>
                        <a:rPr lang="en-US" sz="1400" b="0" i="0" dirty="0">
                          <a:solidFill>
                            <a:srgbClr val="000000"/>
                          </a:solidFill>
                          <a:effectLst/>
                          <a:latin typeface="Arial Narrow" panose="020B0606020202030204" pitchFamily="34" charset="0"/>
                        </a:rPr>
                        <a:t>Internships​</a:t>
                      </a:r>
                      <a:endParaRPr lang="en-US" b="0" i="0" dirty="0">
                        <a:solidFill>
                          <a:srgbClr val="000000"/>
                        </a:solidFill>
                        <a:effectLst/>
                        <a:latin typeface="Arial Narrow" panose="020B0606020202030204" pitchFamily="34" charset="0"/>
                      </a:endParaRP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bg1"/>
                    </a:solidFill>
                  </a:tcPr>
                </a:tc>
                <a:tc>
                  <a:txBody>
                    <a:bodyPr/>
                    <a:lstStyle/>
                    <a:p>
                      <a:pPr algn="l" fontAlgn="base"/>
                      <a:r>
                        <a:rPr lang="en-ZA" sz="1200" b="0" i="0" dirty="0">
                          <a:solidFill>
                            <a:srgbClr val="000000"/>
                          </a:solidFill>
                          <a:effectLst/>
                          <a:latin typeface="Arial Narrow" panose="020B0606020202030204" pitchFamily="34" charset="0"/>
                        </a:rPr>
                        <a:t>This programme seeks to recruit graduates and provide them with experiential training.​</a:t>
                      </a:r>
                      <a:endParaRPr lang="en-ZA" sz="2800" b="0" i="0" dirty="0">
                        <a:solidFill>
                          <a:srgbClr val="000000"/>
                        </a:solidFill>
                        <a:effectLst/>
                        <a:latin typeface="Arial Narrow" panose="020B0606020202030204" pitchFamily="34" charset="0"/>
                      </a:endParaRP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bg1"/>
                    </a:solidFill>
                  </a:tcPr>
                </a:tc>
                <a:tc>
                  <a:txBody>
                    <a:bodyPr/>
                    <a:lstStyle/>
                    <a:p>
                      <a:pPr algn="r" fontAlgn="base"/>
                      <a:r>
                        <a:rPr lang="en-ZA" sz="1200" b="0" i="0" dirty="0">
                          <a:solidFill>
                            <a:srgbClr val="000000"/>
                          </a:solidFill>
                          <a:effectLst/>
                          <a:latin typeface="Arial Narrow" panose="020B0606020202030204" pitchFamily="34" charset="0"/>
                        </a:rPr>
                        <a:t>89​</a:t>
                      </a: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xmlns="" val="1336382117"/>
                  </a:ext>
                </a:extLst>
              </a:tr>
              <a:tr h="590550">
                <a:tc>
                  <a:txBody>
                    <a:bodyPr/>
                    <a:lstStyle/>
                    <a:p>
                      <a:pPr algn="l" fontAlgn="base"/>
                      <a:r>
                        <a:rPr lang="en-US" sz="1400" b="0" i="0" dirty="0">
                          <a:solidFill>
                            <a:srgbClr val="000000"/>
                          </a:solidFill>
                          <a:effectLst/>
                          <a:latin typeface="Arial Narrow" panose="020B0606020202030204" pitchFamily="34" charset="0"/>
                        </a:rPr>
                        <a:t>Railway Introduction Course​</a:t>
                      </a:r>
                      <a:endParaRPr lang="en-US" b="0" i="0" dirty="0">
                        <a:solidFill>
                          <a:srgbClr val="000000"/>
                        </a:solidFill>
                        <a:effectLst/>
                        <a:latin typeface="Arial Narrow" panose="020B0606020202030204" pitchFamily="34" charset="0"/>
                      </a:endParaRP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just" fontAlgn="base"/>
                      <a:r>
                        <a:rPr lang="en-ZA" sz="1200" b="0" i="0" dirty="0">
                          <a:solidFill>
                            <a:srgbClr val="000000"/>
                          </a:solidFill>
                          <a:effectLst/>
                          <a:latin typeface="Arial Narrow" panose="020B0606020202030204" pitchFamily="34" charset="0"/>
                        </a:rPr>
                        <a:t>This programme is aimed at introducing the attendees (engineering students) in the railway industry, absorb them in other junior or learning positions.​</a:t>
                      </a:r>
                      <a:endParaRPr lang="en-ZA" sz="2800" b="0" i="0" dirty="0">
                        <a:solidFill>
                          <a:srgbClr val="000000"/>
                        </a:solidFill>
                        <a:effectLst/>
                        <a:latin typeface="Arial Narrow" panose="020B0606020202030204" pitchFamily="34" charset="0"/>
                      </a:endParaRP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r" fontAlgn="base"/>
                      <a:r>
                        <a:rPr lang="en-ZA" sz="1200" b="0" i="0" dirty="0">
                          <a:solidFill>
                            <a:srgbClr val="000000"/>
                          </a:solidFill>
                          <a:effectLst/>
                          <a:latin typeface="Arial Narrow" panose="020B0606020202030204" pitchFamily="34" charset="0"/>
                        </a:rPr>
                        <a:t> ​ ​</a:t>
                      </a:r>
                    </a:p>
                    <a:p>
                      <a:pPr algn="r" fontAlgn="base"/>
                      <a:r>
                        <a:rPr lang="en-ZA" sz="1200" b="0" i="0" dirty="0">
                          <a:solidFill>
                            <a:srgbClr val="000000"/>
                          </a:solidFill>
                          <a:effectLst/>
                          <a:latin typeface="Arial Narrow" panose="020B0606020202030204" pitchFamily="34" charset="0"/>
                        </a:rPr>
                        <a:t>300​</a:t>
                      </a: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846352283"/>
                  </a:ext>
                </a:extLst>
              </a:tr>
              <a:tr h="590550">
                <a:tc>
                  <a:txBody>
                    <a:bodyPr/>
                    <a:lstStyle/>
                    <a:p>
                      <a:pPr algn="l" fontAlgn="base"/>
                      <a:r>
                        <a:rPr lang="en-US" sz="1400" b="0" i="0" dirty="0">
                          <a:solidFill>
                            <a:srgbClr val="000000"/>
                          </a:solidFill>
                          <a:effectLst/>
                          <a:latin typeface="Arial Narrow" panose="020B0606020202030204" pitchFamily="34" charset="0"/>
                        </a:rPr>
                        <a:t>Research Chair​</a:t>
                      </a:r>
                      <a:endParaRPr lang="en-US" b="0" i="0" dirty="0">
                        <a:solidFill>
                          <a:srgbClr val="000000"/>
                        </a:solidFill>
                        <a:effectLst/>
                        <a:latin typeface="Arial Narrow" panose="020B0606020202030204" pitchFamily="34" charset="0"/>
                      </a:endParaRP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bg1"/>
                    </a:solidFill>
                  </a:tcPr>
                </a:tc>
                <a:tc>
                  <a:txBody>
                    <a:bodyPr/>
                    <a:lstStyle/>
                    <a:p>
                      <a:pPr algn="just" fontAlgn="base"/>
                      <a:r>
                        <a:rPr lang="en-ZA" sz="1200" b="0" i="0" dirty="0">
                          <a:solidFill>
                            <a:srgbClr val="000000"/>
                          </a:solidFill>
                          <a:effectLst/>
                          <a:latin typeface="Arial Narrow" panose="020B0606020202030204" pitchFamily="34" charset="0"/>
                        </a:rPr>
                        <a:t>The initiative focuses on research and innovation, supplier development and other innovative initiatives. The implementation partner is TUT with post graduate learners.​</a:t>
                      </a:r>
                      <a:endParaRPr lang="en-ZA" sz="2800" b="0" i="0" dirty="0">
                        <a:solidFill>
                          <a:srgbClr val="000000"/>
                        </a:solidFill>
                        <a:effectLst/>
                        <a:latin typeface="Arial Narrow" panose="020B0606020202030204" pitchFamily="34" charset="0"/>
                      </a:endParaRP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bg1"/>
                    </a:solidFill>
                  </a:tcPr>
                </a:tc>
                <a:tc>
                  <a:txBody>
                    <a:bodyPr/>
                    <a:lstStyle/>
                    <a:p>
                      <a:pPr algn="r" fontAlgn="base"/>
                      <a:r>
                        <a:rPr lang="en-ZA" sz="1200" b="0" i="0" dirty="0">
                          <a:solidFill>
                            <a:srgbClr val="000000"/>
                          </a:solidFill>
                          <a:effectLst/>
                          <a:latin typeface="Arial Narrow" panose="020B0606020202030204" pitchFamily="34" charset="0"/>
                        </a:rPr>
                        <a:t> ​</a:t>
                      </a:r>
                    </a:p>
                    <a:p>
                      <a:pPr algn="r" fontAlgn="base"/>
                      <a:r>
                        <a:rPr lang="en-ZA" sz="1200" b="0" i="0" dirty="0">
                          <a:solidFill>
                            <a:srgbClr val="000000"/>
                          </a:solidFill>
                          <a:effectLst/>
                          <a:latin typeface="Arial Narrow" panose="020B0606020202030204" pitchFamily="34" charset="0"/>
                        </a:rPr>
                        <a:t>          50​</a:t>
                      </a: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xmlns="" val="1053225893"/>
                  </a:ext>
                </a:extLst>
              </a:tr>
              <a:tr h="590550">
                <a:tc>
                  <a:txBody>
                    <a:bodyPr/>
                    <a:lstStyle/>
                    <a:p>
                      <a:pPr algn="l" fontAlgn="base"/>
                      <a:r>
                        <a:rPr lang="en-US" sz="1400" b="0" i="0" dirty="0">
                          <a:solidFill>
                            <a:srgbClr val="000000"/>
                          </a:solidFill>
                          <a:effectLst/>
                          <a:latin typeface="Arial Narrow" panose="020B0606020202030204" pitchFamily="34" charset="0"/>
                        </a:rPr>
                        <a:t>Community Artisans​</a:t>
                      </a:r>
                      <a:endParaRPr lang="en-US" b="0" i="0" dirty="0">
                        <a:solidFill>
                          <a:srgbClr val="000000"/>
                        </a:solidFill>
                        <a:effectLst/>
                        <a:latin typeface="Arial Narrow" panose="020B0606020202030204" pitchFamily="34" charset="0"/>
                      </a:endParaRP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just" fontAlgn="base"/>
                      <a:r>
                        <a:rPr lang="en-ZA" sz="1200" b="0" i="0" dirty="0">
                          <a:solidFill>
                            <a:srgbClr val="000000"/>
                          </a:solidFill>
                          <a:effectLst/>
                          <a:latin typeface="Arial Narrow" panose="020B0606020202030204" pitchFamily="34" charset="0"/>
                        </a:rPr>
                        <a:t>This programme is focused on the youth from marginalized communities, capacitating them with artisan skills. The programme is linked to revitalization of the manufacturing industries in South Africa.​</a:t>
                      </a:r>
                      <a:endParaRPr lang="en-ZA" sz="2800" b="0" i="0" dirty="0">
                        <a:solidFill>
                          <a:srgbClr val="000000"/>
                        </a:solidFill>
                        <a:effectLst/>
                        <a:latin typeface="Arial Narrow" panose="020B0606020202030204" pitchFamily="34" charset="0"/>
                      </a:endParaRP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r" fontAlgn="base"/>
                      <a:r>
                        <a:rPr lang="en-ZA" sz="1200" b="0" i="0" dirty="0">
                          <a:solidFill>
                            <a:srgbClr val="000000"/>
                          </a:solidFill>
                          <a:effectLst/>
                          <a:latin typeface="Arial Narrow" panose="020B0606020202030204" pitchFamily="34" charset="0"/>
                        </a:rPr>
                        <a:t>  ​</a:t>
                      </a:r>
                    </a:p>
                    <a:p>
                      <a:pPr algn="r" fontAlgn="base"/>
                      <a:r>
                        <a:rPr lang="en-ZA" sz="1200" b="0" i="0" dirty="0">
                          <a:solidFill>
                            <a:srgbClr val="000000"/>
                          </a:solidFill>
                          <a:effectLst/>
                          <a:latin typeface="Arial Narrow" panose="020B0606020202030204" pitchFamily="34" charset="0"/>
                        </a:rPr>
                        <a:t>160​</a:t>
                      </a: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286439265"/>
                  </a:ext>
                </a:extLst>
              </a:tr>
              <a:tr h="533400">
                <a:tc>
                  <a:txBody>
                    <a:bodyPr/>
                    <a:lstStyle/>
                    <a:p>
                      <a:pPr algn="l" fontAlgn="base"/>
                      <a:r>
                        <a:rPr lang="en-US" sz="1400" b="0" i="0" dirty="0">
                          <a:solidFill>
                            <a:srgbClr val="000000"/>
                          </a:solidFill>
                          <a:effectLst/>
                          <a:latin typeface="Arial Narrow" panose="020B0606020202030204" pitchFamily="34" charset="0"/>
                        </a:rPr>
                        <a:t>Community Skills Programme​</a:t>
                      </a:r>
                      <a:endParaRPr lang="en-US" b="0" i="0" dirty="0">
                        <a:solidFill>
                          <a:srgbClr val="000000"/>
                        </a:solidFill>
                        <a:effectLst/>
                        <a:latin typeface="Arial Narrow" panose="020B0606020202030204" pitchFamily="34" charset="0"/>
                      </a:endParaRP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bg1"/>
                    </a:solidFill>
                  </a:tcPr>
                </a:tc>
                <a:tc>
                  <a:txBody>
                    <a:bodyPr/>
                    <a:lstStyle/>
                    <a:p>
                      <a:pPr algn="l" fontAlgn="base"/>
                      <a:r>
                        <a:rPr lang="en-ZA" sz="1200" b="0" i="0" dirty="0">
                          <a:solidFill>
                            <a:srgbClr val="000000"/>
                          </a:solidFill>
                          <a:effectLst/>
                          <a:latin typeface="Arial Narrow" panose="020B0606020202030204" pitchFamily="34" charset="0"/>
                        </a:rPr>
                        <a:t>The initiative focuses on Skills Programme which addresses the scarce skills gap​</a:t>
                      </a:r>
                      <a:endParaRPr lang="en-ZA" sz="2800" b="0" i="0" dirty="0">
                        <a:solidFill>
                          <a:srgbClr val="000000"/>
                        </a:solidFill>
                        <a:effectLst/>
                        <a:latin typeface="Arial Narrow" panose="020B0606020202030204" pitchFamily="34" charset="0"/>
                      </a:endParaRP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bg1"/>
                    </a:solidFill>
                  </a:tcPr>
                </a:tc>
                <a:tc>
                  <a:txBody>
                    <a:bodyPr/>
                    <a:lstStyle/>
                    <a:p>
                      <a:pPr algn="r" fontAlgn="auto"/>
                      <a:r>
                        <a:rPr lang="en-ZA" sz="1200" b="0" i="0" dirty="0">
                          <a:solidFill>
                            <a:srgbClr val="000000"/>
                          </a:solidFill>
                          <a:effectLst/>
                          <a:latin typeface="Arial Narrow" panose="020B0606020202030204" pitchFamily="34" charset="0"/>
                        </a:rPr>
                        <a:t>​1676​</a:t>
                      </a:r>
                    </a:p>
                  </a:txBody>
                  <a:tcPr>
                    <a:lnL w="10868" cap="flat" cmpd="sng" algn="ctr">
                      <a:solidFill>
                        <a:srgbClr val="FFFFFF"/>
                      </a:solidFill>
                      <a:prstDash val="solid"/>
                      <a:round/>
                      <a:headEnd type="none" w="med" len="med"/>
                      <a:tailEnd type="none" w="med" len="med"/>
                    </a:lnL>
                    <a:lnR w="10868" cap="flat" cmpd="sng" algn="ctr">
                      <a:solidFill>
                        <a:srgbClr val="FFFFFF"/>
                      </a:solidFill>
                      <a:prstDash val="solid"/>
                      <a:round/>
                      <a:headEnd type="none" w="med" len="med"/>
                      <a:tailEnd type="none" w="med" len="med"/>
                    </a:lnR>
                    <a:lnT w="10868" cap="flat" cmpd="sng" algn="ctr">
                      <a:solidFill>
                        <a:srgbClr val="FFFFFF"/>
                      </a:solidFill>
                      <a:prstDash val="solid"/>
                      <a:round/>
                      <a:headEnd type="none" w="med" len="med"/>
                      <a:tailEnd type="none" w="med" len="med"/>
                    </a:lnT>
                    <a:lnB w="10868"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xmlns="" val="3775964546"/>
                  </a:ext>
                </a:extLst>
              </a:tr>
            </a:tbl>
          </a:graphicData>
        </a:graphic>
      </p:graphicFrame>
      <p:sp>
        <p:nvSpPr>
          <p:cNvPr id="7" name="Rectangle 1">
            <a:extLst>
              <a:ext uri="{FF2B5EF4-FFF2-40B4-BE49-F238E27FC236}">
                <a16:creationId xmlns:a16="http://schemas.microsoft.com/office/drawing/2014/main" xmlns="" id="{5CF314BB-1D56-31E9-F6A1-B30BC02266C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pitchFamily="2" charset="0"/>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itle 1">
            <a:extLst>
              <a:ext uri="{FF2B5EF4-FFF2-40B4-BE49-F238E27FC236}">
                <a16:creationId xmlns:a16="http://schemas.microsoft.com/office/drawing/2014/main" xmlns="" id="{17B45F83-37F0-440D-8F28-93B8156F7EFA}"/>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31824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a:extLst>
              <a:ext uri="{FF2B5EF4-FFF2-40B4-BE49-F238E27FC236}">
                <a16:creationId xmlns:a16="http://schemas.microsoft.com/office/drawing/2014/main" xmlns="" id="{E1C47804-8200-4584-ABC7-4F3F54C76098}"/>
              </a:ext>
            </a:extLst>
          </p:cNvPr>
          <p:cNvGraphicFramePr>
            <a:graphicFrameLocks/>
          </p:cNvGraphicFramePr>
          <p:nvPr>
            <p:extLst>
              <p:ext uri="{D42A27DB-BD31-4B8C-83A1-F6EECF244321}">
                <p14:modId xmlns:p14="http://schemas.microsoft.com/office/powerpoint/2010/main" xmlns="" val="3174275756"/>
              </p:ext>
            </p:extLst>
          </p:nvPr>
        </p:nvGraphicFramePr>
        <p:xfrm>
          <a:off x="288758" y="1176544"/>
          <a:ext cx="11429999" cy="5179810"/>
        </p:xfrm>
        <a:graphic>
          <a:graphicData uri="http://schemas.openxmlformats.org/drawingml/2006/table">
            <a:tbl>
              <a:tblPr firstRow="1" bandRow="1">
                <a:tableStyleId>{B301B821-A1FF-4177-AEE7-76D212191A09}</a:tableStyleId>
              </a:tblPr>
              <a:tblGrid>
                <a:gridCol w="2142617">
                  <a:extLst>
                    <a:ext uri="{9D8B030D-6E8A-4147-A177-3AD203B41FA5}">
                      <a16:colId xmlns:a16="http://schemas.microsoft.com/office/drawing/2014/main" xmlns="" val="20000"/>
                    </a:ext>
                  </a:extLst>
                </a:gridCol>
                <a:gridCol w="2787970">
                  <a:extLst>
                    <a:ext uri="{9D8B030D-6E8A-4147-A177-3AD203B41FA5}">
                      <a16:colId xmlns:a16="http://schemas.microsoft.com/office/drawing/2014/main" xmlns="" val="20001"/>
                    </a:ext>
                  </a:extLst>
                </a:gridCol>
                <a:gridCol w="3404893">
                  <a:extLst>
                    <a:ext uri="{9D8B030D-6E8A-4147-A177-3AD203B41FA5}">
                      <a16:colId xmlns:a16="http://schemas.microsoft.com/office/drawing/2014/main" xmlns="" val="20002"/>
                    </a:ext>
                  </a:extLst>
                </a:gridCol>
                <a:gridCol w="3094519">
                  <a:extLst>
                    <a:ext uri="{9D8B030D-6E8A-4147-A177-3AD203B41FA5}">
                      <a16:colId xmlns:a16="http://schemas.microsoft.com/office/drawing/2014/main" xmlns="" val="20004"/>
                    </a:ext>
                  </a:extLst>
                </a:gridCol>
              </a:tblGrid>
              <a:tr h="376909">
                <a:tc>
                  <a:txBody>
                    <a:bodyPr/>
                    <a:lstStyle>
                      <a:lvl1pPr marL="0" algn="l" defTabSz="457200" rtl="0" eaLnBrk="1" latinLnBrk="0" hangingPunct="1">
                        <a:defRPr sz="1800" b="1" kern="1200">
                          <a:solidFill>
                            <a:schemeClr val="lt1"/>
                          </a:solidFill>
                          <a:latin typeface="Calibri"/>
                          <a:ea typeface="ＭＳ Ｐゴシック"/>
                        </a:defRPr>
                      </a:lvl1pPr>
                      <a:lvl2pPr marL="457200" algn="l" defTabSz="457200" rtl="0" eaLnBrk="1" latinLnBrk="0" hangingPunct="1">
                        <a:defRPr sz="1800" b="1" kern="1200">
                          <a:solidFill>
                            <a:schemeClr val="lt1"/>
                          </a:solidFill>
                          <a:latin typeface="Calibri"/>
                          <a:ea typeface="ＭＳ Ｐゴシック"/>
                        </a:defRPr>
                      </a:lvl2pPr>
                      <a:lvl3pPr marL="914400" algn="l" defTabSz="457200" rtl="0" eaLnBrk="1" latinLnBrk="0" hangingPunct="1">
                        <a:defRPr sz="1800" b="1" kern="1200">
                          <a:solidFill>
                            <a:schemeClr val="lt1"/>
                          </a:solidFill>
                          <a:latin typeface="Calibri"/>
                          <a:ea typeface="ＭＳ Ｐゴシック"/>
                        </a:defRPr>
                      </a:lvl3pPr>
                      <a:lvl4pPr marL="1371600" algn="l" defTabSz="457200" rtl="0" eaLnBrk="1" latinLnBrk="0" hangingPunct="1">
                        <a:defRPr sz="1800" b="1" kern="1200">
                          <a:solidFill>
                            <a:schemeClr val="lt1"/>
                          </a:solidFill>
                          <a:latin typeface="Calibri"/>
                          <a:ea typeface="ＭＳ Ｐゴシック"/>
                        </a:defRPr>
                      </a:lvl4pPr>
                      <a:lvl5pPr marL="1828800" algn="l" defTabSz="457200" rtl="0" eaLnBrk="1" latinLnBrk="0" hangingPunct="1">
                        <a:defRPr sz="1800" b="1" kern="1200">
                          <a:solidFill>
                            <a:schemeClr val="lt1"/>
                          </a:solidFill>
                          <a:latin typeface="Calibri"/>
                          <a:ea typeface="ＭＳ Ｐゴシック"/>
                        </a:defRPr>
                      </a:lvl5pPr>
                      <a:lvl6pPr marL="2286000" algn="l" defTabSz="457200" rtl="0" eaLnBrk="1" latinLnBrk="0" hangingPunct="1">
                        <a:defRPr sz="1800" b="1" kern="1200">
                          <a:solidFill>
                            <a:schemeClr val="lt1"/>
                          </a:solidFill>
                          <a:latin typeface="Calibri"/>
                          <a:ea typeface="ＭＳ Ｐゴシック"/>
                        </a:defRPr>
                      </a:lvl6pPr>
                      <a:lvl7pPr marL="2743200" algn="l" defTabSz="457200" rtl="0" eaLnBrk="1" latinLnBrk="0" hangingPunct="1">
                        <a:defRPr sz="1800" b="1" kern="1200">
                          <a:solidFill>
                            <a:schemeClr val="lt1"/>
                          </a:solidFill>
                          <a:latin typeface="Calibri"/>
                          <a:ea typeface="ＭＳ Ｐゴシック"/>
                        </a:defRPr>
                      </a:lvl7pPr>
                      <a:lvl8pPr marL="3200400" algn="l" defTabSz="457200" rtl="0" eaLnBrk="1" latinLnBrk="0" hangingPunct="1">
                        <a:defRPr sz="1800" b="1" kern="1200">
                          <a:solidFill>
                            <a:schemeClr val="lt1"/>
                          </a:solidFill>
                          <a:latin typeface="Calibri"/>
                          <a:ea typeface="ＭＳ Ｐゴシック"/>
                        </a:defRPr>
                      </a:lvl8pPr>
                      <a:lvl9pPr marL="3657600" algn="l" defTabSz="457200" rtl="0" eaLnBrk="1" latinLnBrk="0" hangingPunct="1">
                        <a:defRPr sz="1800" b="1" kern="1200">
                          <a:solidFill>
                            <a:schemeClr val="lt1"/>
                          </a:solidFill>
                          <a:latin typeface="Calibri"/>
                          <a:ea typeface="ＭＳ Ｐゴシック"/>
                        </a:defRPr>
                      </a:lvl9pPr>
                    </a:lstStyle>
                    <a:p>
                      <a:endParaRPr lang="en-US" sz="1400" b="0" u="none" noProof="0" dirty="0">
                        <a:solidFill>
                          <a:schemeClr val="tx1"/>
                        </a:solidFill>
                        <a:effectLst>
                          <a:outerShdw blurRad="38100" dist="38100" dir="2700000" algn="tl">
                            <a:srgbClr val="000000">
                              <a:alpha val="43137"/>
                            </a:srgbClr>
                          </a:outerShdw>
                        </a:effectLst>
                        <a:latin typeface="Arial Narrow" panose="020B0606020202030204" pitchFamily="34" charset="0"/>
                      </a:endParaRPr>
                    </a:p>
                  </a:txBody>
                  <a:tcPr marL="91431" marR="91431" marT="45722" marB="45722"/>
                </a:tc>
                <a:tc>
                  <a:txBody>
                    <a:bodyPr/>
                    <a:lstStyle>
                      <a:lvl1pPr marL="0" algn="l" defTabSz="457200" rtl="0" eaLnBrk="1" latinLnBrk="0" hangingPunct="1">
                        <a:defRPr sz="1800" b="1" kern="1200">
                          <a:solidFill>
                            <a:schemeClr val="lt1"/>
                          </a:solidFill>
                          <a:latin typeface="Calibri"/>
                          <a:ea typeface="ＭＳ Ｐゴシック"/>
                        </a:defRPr>
                      </a:lvl1pPr>
                      <a:lvl2pPr marL="457200" algn="l" defTabSz="457200" rtl="0" eaLnBrk="1" latinLnBrk="0" hangingPunct="1">
                        <a:defRPr sz="1800" b="1" kern="1200">
                          <a:solidFill>
                            <a:schemeClr val="lt1"/>
                          </a:solidFill>
                          <a:latin typeface="Calibri"/>
                          <a:ea typeface="ＭＳ Ｐゴシック"/>
                        </a:defRPr>
                      </a:lvl2pPr>
                      <a:lvl3pPr marL="914400" algn="l" defTabSz="457200" rtl="0" eaLnBrk="1" latinLnBrk="0" hangingPunct="1">
                        <a:defRPr sz="1800" b="1" kern="1200">
                          <a:solidFill>
                            <a:schemeClr val="lt1"/>
                          </a:solidFill>
                          <a:latin typeface="Calibri"/>
                          <a:ea typeface="ＭＳ Ｐゴシック"/>
                        </a:defRPr>
                      </a:lvl3pPr>
                      <a:lvl4pPr marL="1371600" algn="l" defTabSz="457200" rtl="0" eaLnBrk="1" latinLnBrk="0" hangingPunct="1">
                        <a:defRPr sz="1800" b="1" kern="1200">
                          <a:solidFill>
                            <a:schemeClr val="lt1"/>
                          </a:solidFill>
                          <a:latin typeface="Calibri"/>
                          <a:ea typeface="ＭＳ Ｐゴシック"/>
                        </a:defRPr>
                      </a:lvl4pPr>
                      <a:lvl5pPr marL="1828800" algn="l" defTabSz="457200" rtl="0" eaLnBrk="1" latinLnBrk="0" hangingPunct="1">
                        <a:defRPr sz="1800" b="1" kern="1200">
                          <a:solidFill>
                            <a:schemeClr val="lt1"/>
                          </a:solidFill>
                          <a:latin typeface="Calibri"/>
                          <a:ea typeface="ＭＳ Ｐゴシック"/>
                        </a:defRPr>
                      </a:lvl5pPr>
                      <a:lvl6pPr marL="2286000" algn="l" defTabSz="457200" rtl="0" eaLnBrk="1" latinLnBrk="0" hangingPunct="1">
                        <a:defRPr sz="1800" b="1" kern="1200">
                          <a:solidFill>
                            <a:schemeClr val="lt1"/>
                          </a:solidFill>
                          <a:latin typeface="Calibri"/>
                          <a:ea typeface="ＭＳ Ｐゴシック"/>
                        </a:defRPr>
                      </a:lvl6pPr>
                      <a:lvl7pPr marL="2743200" algn="l" defTabSz="457200" rtl="0" eaLnBrk="1" latinLnBrk="0" hangingPunct="1">
                        <a:defRPr sz="1800" b="1" kern="1200">
                          <a:solidFill>
                            <a:schemeClr val="lt1"/>
                          </a:solidFill>
                          <a:latin typeface="Calibri"/>
                          <a:ea typeface="ＭＳ Ｐゴシック"/>
                        </a:defRPr>
                      </a:lvl7pPr>
                      <a:lvl8pPr marL="3200400" algn="l" defTabSz="457200" rtl="0" eaLnBrk="1" latinLnBrk="0" hangingPunct="1">
                        <a:defRPr sz="1800" b="1" kern="1200">
                          <a:solidFill>
                            <a:schemeClr val="lt1"/>
                          </a:solidFill>
                          <a:latin typeface="Calibri"/>
                          <a:ea typeface="ＭＳ Ｐゴシック"/>
                        </a:defRPr>
                      </a:lvl8pPr>
                      <a:lvl9pPr marL="3657600" algn="l" defTabSz="457200" rtl="0" eaLnBrk="1" latinLnBrk="0" hangingPunct="1">
                        <a:defRPr sz="1800" b="1" kern="1200">
                          <a:solidFill>
                            <a:schemeClr val="lt1"/>
                          </a:solidFill>
                          <a:latin typeface="Calibri"/>
                          <a:ea typeface="ＭＳ Ｐゴシック"/>
                        </a:defRPr>
                      </a:lvl9pPr>
                    </a:lstStyle>
                    <a:p>
                      <a:r>
                        <a:rPr lang="en-US" sz="1400" b="0" u="none" noProof="0" dirty="0">
                          <a:solidFill>
                            <a:schemeClr val="tx1"/>
                          </a:solidFill>
                          <a:effectLst>
                            <a:outerShdw blurRad="38100" dist="38100" dir="2700000" algn="tl">
                              <a:srgbClr val="000000">
                                <a:alpha val="43137"/>
                              </a:srgbClr>
                            </a:outerShdw>
                          </a:effectLst>
                          <a:latin typeface="Arial Narrow" panose="020B0606020202030204" pitchFamily="34" charset="0"/>
                        </a:rPr>
                        <a:t> Project Gauteng 1</a:t>
                      </a:r>
                    </a:p>
                  </a:txBody>
                  <a:tcPr marL="91431" marR="91431" marT="45722" marB="45722"/>
                </a:tc>
                <a:tc>
                  <a:txBody>
                    <a:bodyPr/>
                    <a:lstStyle/>
                    <a:p>
                      <a:r>
                        <a:rPr lang="en-US" sz="1400" b="0" u="none" noProof="0" dirty="0">
                          <a:solidFill>
                            <a:schemeClr val="tx1"/>
                          </a:solidFill>
                          <a:effectLst>
                            <a:outerShdw blurRad="38100" dist="38100" dir="2700000" algn="tl">
                              <a:srgbClr val="000000">
                                <a:alpha val="43137"/>
                              </a:srgbClr>
                            </a:outerShdw>
                          </a:effectLst>
                          <a:latin typeface="Arial Narrow" panose="020B0606020202030204" pitchFamily="34" charset="0"/>
                        </a:rPr>
                        <a:t> Project Gauteng</a:t>
                      </a:r>
                      <a:r>
                        <a:rPr lang="en-US" sz="1400" b="0" u="none" baseline="0" noProof="0" dirty="0">
                          <a:solidFill>
                            <a:schemeClr val="tx1"/>
                          </a:solidFill>
                          <a:effectLst>
                            <a:outerShdw blurRad="38100" dist="38100" dir="2700000" algn="tl">
                              <a:srgbClr val="000000">
                                <a:alpha val="43137"/>
                              </a:srgbClr>
                            </a:outerShdw>
                          </a:effectLst>
                          <a:latin typeface="Arial Narrow" panose="020B0606020202030204" pitchFamily="34" charset="0"/>
                        </a:rPr>
                        <a:t> </a:t>
                      </a:r>
                      <a:r>
                        <a:rPr lang="en-US" sz="1400" b="0" u="none" noProof="0" dirty="0">
                          <a:solidFill>
                            <a:schemeClr val="tx1"/>
                          </a:solidFill>
                          <a:effectLst>
                            <a:outerShdw blurRad="38100" dist="38100" dir="2700000" algn="tl">
                              <a:srgbClr val="000000">
                                <a:alpha val="43137"/>
                              </a:srgbClr>
                            </a:outerShdw>
                          </a:effectLst>
                          <a:latin typeface="Arial Narrow" panose="020B0606020202030204" pitchFamily="34" charset="0"/>
                        </a:rPr>
                        <a:t>2</a:t>
                      </a:r>
                      <a:endParaRPr lang="en-ZA" sz="1400" b="0" dirty="0">
                        <a:solidFill>
                          <a:schemeClr val="tx1"/>
                        </a:solidFill>
                        <a:effectLst>
                          <a:outerShdw blurRad="38100" dist="38100" dir="2700000" algn="tl">
                            <a:srgbClr val="000000">
                              <a:alpha val="43137"/>
                            </a:srgbClr>
                          </a:outerShdw>
                        </a:effectLst>
                        <a:latin typeface="Arial Narrow" panose="020B0606020202030204" pitchFamily="34" charset="0"/>
                      </a:endParaRPr>
                    </a:p>
                  </a:txBody>
                  <a:tcPr marL="91431" marR="91431" marT="45722" marB="45722"/>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400" b="0" u="none" kern="1200" noProof="0" dirty="0">
                          <a:solidFill>
                            <a:schemeClr val="tx1"/>
                          </a:solidFill>
                          <a:effectLst>
                            <a:outerShdw blurRad="38100" dist="38100" dir="2700000" algn="tl">
                              <a:srgbClr val="000000">
                                <a:alpha val="43137"/>
                              </a:srgbClr>
                            </a:outerShdw>
                          </a:effectLst>
                          <a:latin typeface="Arial Narrow" panose="020B0606020202030204" pitchFamily="34" charset="0"/>
                        </a:rPr>
                        <a:t>Western Cape</a:t>
                      </a:r>
                      <a:endParaRPr lang="en-US" sz="1400" b="0" u="none" kern="1200" noProof="0" dirty="0">
                        <a:solidFill>
                          <a:schemeClr val="tx1"/>
                        </a:solidFill>
                        <a:effectLst>
                          <a:outerShdw blurRad="38100" dist="38100" dir="2700000" algn="tl">
                            <a:srgbClr val="000000">
                              <a:alpha val="43137"/>
                            </a:srgbClr>
                          </a:outerShdw>
                        </a:effectLst>
                        <a:latin typeface="Arial Narrow" panose="020B0606020202030204" pitchFamily="34" charset="0"/>
                        <a:ea typeface="ＭＳ Ｐゴシック"/>
                        <a:cs typeface="+mn-cs"/>
                      </a:endParaRPr>
                    </a:p>
                  </a:txBody>
                  <a:tcPr marL="91431" marR="91431" marT="45722" marB="45722"/>
                </a:tc>
                <a:extLst>
                  <a:ext uri="{0D108BD9-81ED-4DB2-BD59-A6C34878D82A}">
                    <a16:rowId xmlns:a16="http://schemas.microsoft.com/office/drawing/2014/main" xmlns="" val="10000"/>
                  </a:ext>
                </a:extLst>
              </a:tr>
              <a:tr h="1689296">
                <a:tc>
                  <a:txBody>
                    <a:bodyPr/>
                    <a:lstStyle>
                      <a:lvl1pPr marL="0" algn="l" defTabSz="457200" rtl="0" eaLnBrk="1" latinLnBrk="0" hangingPunct="1">
                        <a:defRPr sz="1800" kern="1200">
                          <a:solidFill>
                            <a:schemeClr val="dk1"/>
                          </a:solidFill>
                          <a:latin typeface="Calibri"/>
                          <a:ea typeface="ＭＳ Ｐゴシック"/>
                        </a:defRPr>
                      </a:lvl1pPr>
                      <a:lvl2pPr marL="457200" algn="l" defTabSz="457200" rtl="0" eaLnBrk="1" latinLnBrk="0" hangingPunct="1">
                        <a:defRPr sz="1800" kern="1200">
                          <a:solidFill>
                            <a:schemeClr val="dk1"/>
                          </a:solidFill>
                          <a:latin typeface="Calibri"/>
                          <a:ea typeface="ＭＳ Ｐゴシック"/>
                        </a:defRPr>
                      </a:lvl2pPr>
                      <a:lvl3pPr marL="914400" algn="l" defTabSz="457200" rtl="0" eaLnBrk="1" latinLnBrk="0" hangingPunct="1">
                        <a:defRPr sz="1800" kern="1200">
                          <a:solidFill>
                            <a:schemeClr val="dk1"/>
                          </a:solidFill>
                          <a:latin typeface="Calibri"/>
                          <a:ea typeface="ＭＳ Ｐゴシック"/>
                        </a:defRPr>
                      </a:lvl3pPr>
                      <a:lvl4pPr marL="1371600" algn="l" defTabSz="457200" rtl="0" eaLnBrk="1" latinLnBrk="0" hangingPunct="1">
                        <a:defRPr sz="1800" kern="1200">
                          <a:solidFill>
                            <a:schemeClr val="dk1"/>
                          </a:solidFill>
                          <a:latin typeface="Calibri"/>
                          <a:ea typeface="ＭＳ Ｐゴシック"/>
                        </a:defRPr>
                      </a:lvl4pPr>
                      <a:lvl5pPr marL="1828800" algn="l" defTabSz="457200" rtl="0" eaLnBrk="1" latinLnBrk="0" hangingPunct="1">
                        <a:defRPr sz="1800" kern="1200">
                          <a:solidFill>
                            <a:schemeClr val="dk1"/>
                          </a:solidFill>
                          <a:latin typeface="Calibri"/>
                          <a:ea typeface="ＭＳ Ｐゴシック"/>
                        </a:defRPr>
                      </a:lvl5pPr>
                      <a:lvl6pPr marL="2286000" algn="l" defTabSz="457200" rtl="0" eaLnBrk="1" latinLnBrk="0" hangingPunct="1">
                        <a:defRPr sz="1800" kern="1200">
                          <a:solidFill>
                            <a:schemeClr val="dk1"/>
                          </a:solidFill>
                          <a:latin typeface="Calibri"/>
                          <a:ea typeface="ＭＳ Ｐゴシック"/>
                        </a:defRPr>
                      </a:lvl6pPr>
                      <a:lvl7pPr marL="2743200" algn="l" defTabSz="457200" rtl="0" eaLnBrk="1" latinLnBrk="0" hangingPunct="1">
                        <a:defRPr sz="1800" kern="1200">
                          <a:solidFill>
                            <a:schemeClr val="dk1"/>
                          </a:solidFill>
                          <a:latin typeface="Calibri"/>
                          <a:ea typeface="ＭＳ Ｐゴシック"/>
                        </a:defRPr>
                      </a:lvl7pPr>
                      <a:lvl8pPr marL="3200400" algn="l" defTabSz="457200" rtl="0" eaLnBrk="1" latinLnBrk="0" hangingPunct="1">
                        <a:defRPr sz="1800" kern="1200">
                          <a:solidFill>
                            <a:schemeClr val="dk1"/>
                          </a:solidFill>
                          <a:latin typeface="Calibri"/>
                          <a:ea typeface="ＭＳ Ｐゴシック"/>
                        </a:defRPr>
                      </a:lvl8pPr>
                      <a:lvl9pPr marL="3657600" algn="l" defTabSz="457200" rtl="0" eaLnBrk="1" latinLnBrk="0" hangingPunct="1">
                        <a:defRPr sz="1800" kern="1200">
                          <a:solidFill>
                            <a:schemeClr val="dk1"/>
                          </a:solidFill>
                          <a:latin typeface="Calibri"/>
                          <a:ea typeface="ＭＳ Ｐゴシック"/>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u="none" kern="1200" noProof="0" dirty="0">
                          <a:solidFill>
                            <a:schemeClr val="tx1"/>
                          </a:solidFill>
                          <a:effectLst>
                            <a:outerShdw blurRad="38100" dist="38100" dir="2700000" algn="tl">
                              <a:srgbClr val="000000">
                                <a:alpha val="43137"/>
                              </a:srgbClr>
                            </a:outerShdw>
                          </a:effectLst>
                          <a:latin typeface="Arial Narrow" panose="020B0606020202030204" pitchFamily="34" charset="0"/>
                        </a:rPr>
                        <a:t>Description: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u="none" kern="1200" noProof="0" dirty="0">
                        <a:solidFill>
                          <a:schemeClr val="tx1"/>
                        </a:solidFill>
                        <a:effectLst>
                          <a:outerShdw blurRad="38100" dist="38100" dir="2700000" algn="tl">
                            <a:srgbClr val="000000">
                              <a:alpha val="43137"/>
                            </a:srgbClr>
                          </a:outerShdw>
                        </a:effectLst>
                        <a:latin typeface="Arial Narrow" panose="020B0606020202030204" pitchFamily="34" charset="0"/>
                        <a:ea typeface="+mn-ea"/>
                        <a:cs typeface="+mn-cs"/>
                      </a:endParaRPr>
                    </a:p>
                  </a:txBody>
                  <a:tcPr marL="91431" marR="91431" marT="45722" marB="45722"/>
                </a:tc>
                <a:tc gridSpan="2">
                  <a:txBody>
                    <a:bodyPr/>
                    <a:lstStyle>
                      <a:lvl1pPr marL="0" algn="l" defTabSz="457200" rtl="0" eaLnBrk="1" latinLnBrk="0" hangingPunct="1">
                        <a:defRPr sz="1800" kern="1200">
                          <a:solidFill>
                            <a:schemeClr val="dk1"/>
                          </a:solidFill>
                          <a:latin typeface="Calibri"/>
                          <a:ea typeface="ＭＳ Ｐゴシック"/>
                        </a:defRPr>
                      </a:lvl1pPr>
                      <a:lvl2pPr marL="457200" algn="l" defTabSz="457200" rtl="0" eaLnBrk="1" latinLnBrk="0" hangingPunct="1">
                        <a:defRPr sz="1800" kern="1200">
                          <a:solidFill>
                            <a:schemeClr val="dk1"/>
                          </a:solidFill>
                          <a:latin typeface="Calibri"/>
                          <a:ea typeface="ＭＳ Ｐゴシック"/>
                        </a:defRPr>
                      </a:lvl2pPr>
                      <a:lvl3pPr marL="914400" algn="l" defTabSz="457200" rtl="0" eaLnBrk="1" latinLnBrk="0" hangingPunct="1">
                        <a:defRPr sz="1800" kern="1200">
                          <a:solidFill>
                            <a:schemeClr val="dk1"/>
                          </a:solidFill>
                          <a:latin typeface="Calibri"/>
                          <a:ea typeface="ＭＳ Ｐゴシック"/>
                        </a:defRPr>
                      </a:lvl3pPr>
                      <a:lvl4pPr marL="1371600" algn="l" defTabSz="457200" rtl="0" eaLnBrk="1" latinLnBrk="0" hangingPunct="1">
                        <a:defRPr sz="1800" kern="1200">
                          <a:solidFill>
                            <a:schemeClr val="dk1"/>
                          </a:solidFill>
                          <a:latin typeface="Calibri"/>
                          <a:ea typeface="ＭＳ Ｐゴシック"/>
                        </a:defRPr>
                      </a:lvl4pPr>
                      <a:lvl5pPr marL="1828800" algn="l" defTabSz="457200" rtl="0" eaLnBrk="1" latinLnBrk="0" hangingPunct="1">
                        <a:defRPr sz="1800" kern="1200">
                          <a:solidFill>
                            <a:schemeClr val="dk1"/>
                          </a:solidFill>
                          <a:latin typeface="Calibri"/>
                          <a:ea typeface="ＭＳ Ｐゴシック"/>
                        </a:defRPr>
                      </a:lvl5pPr>
                      <a:lvl6pPr marL="2286000" algn="l" defTabSz="457200" rtl="0" eaLnBrk="1" latinLnBrk="0" hangingPunct="1">
                        <a:defRPr sz="1800" kern="1200">
                          <a:solidFill>
                            <a:schemeClr val="dk1"/>
                          </a:solidFill>
                          <a:latin typeface="Calibri"/>
                          <a:ea typeface="ＭＳ Ｐゴシック"/>
                        </a:defRPr>
                      </a:lvl6pPr>
                      <a:lvl7pPr marL="2743200" algn="l" defTabSz="457200" rtl="0" eaLnBrk="1" latinLnBrk="0" hangingPunct="1">
                        <a:defRPr sz="1800" kern="1200">
                          <a:solidFill>
                            <a:schemeClr val="dk1"/>
                          </a:solidFill>
                          <a:latin typeface="Calibri"/>
                          <a:ea typeface="ＭＳ Ｐゴシック"/>
                        </a:defRPr>
                      </a:lvl7pPr>
                      <a:lvl8pPr marL="3200400" algn="l" defTabSz="457200" rtl="0" eaLnBrk="1" latinLnBrk="0" hangingPunct="1">
                        <a:defRPr sz="1800" kern="1200">
                          <a:solidFill>
                            <a:schemeClr val="dk1"/>
                          </a:solidFill>
                          <a:latin typeface="Calibri"/>
                          <a:ea typeface="ＭＳ Ｐゴシック"/>
                        </a:defRPr>
                      </a:lvl8pPr>
                      <a:lvl9pPr marL="3657600" algn="l" defTabSz="457200" rtl="0" eaLnBrk="1" latinLnBrk="0" hangingPunct="1">
                        <a:defRPr sz="1800" kern="1200">
                          <a:solidFill>
                            <a:schemeClr val="dk1"/>
                          </a:solidFill>
                          <a:latin typeface="Calibri"/>
                          <a:ea typeface="ＭＳ Ｐゴシック"/>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noProof="0" dirty="0">
                          <a:solidFill>
                            <a:schemeClr val="tx1"/>
                          </a:solidFill>
                          <a:latin typeface="Arial Narrow" panose="020B0606020202030204" pitchFamily="34" charset="0"/>
                        </a:rPr>
                        <a:t>Design, Construction &amp; Implementation of a New Railway Signalling System on PRASA’s Gauteng commuter rail</a:t>
                      </a:r>
                      <a:r>
                        <a:rPr lang="en-US" sz="1400" kern="1200" baseline="0" noProof="0" dirty="0">
                          <a:solidFill>
                            <a:schemeClr val="tx1"/>
                          </a:solidFill>
                          <a:latin typeface="Arial Narrow" panose="020B0606020202030204" pitchFamily="34" charset="0"/>
                        </a:rPr>
                        <a:t> network and Gauteng Nerve Center (GNC)</a:t>
                      </a:r>
                      <a:endParaRPr lang="en-US" sz="1400" kern="1200" noProof="0" dirty="0">
                        <a:solidFill>
                          <a:schemeClr val="tx1"/>
                        </a:solidFill>
                        <a:latin typeface="Arial Narrow" panose="020B0606020202030204" pitchFamily="34" charset="0"/>
                        <a:ea typeface="+mn-ea"/>
                        <a:cs typeface="+mn-cs"/>
                      </a:endParaRPr>
                    </a:p>
                  </a:txBody>
                  <a:tcPr marL="91431" marR="91431" marT="45722" marB="45722"/>
                </a:tc>
                <a:tc hMerge="1">
                  <a:txBody>
                    <a:bodyPr/>
                    <a:lstStyle/>
                    <a:p>
                      <a:endParaRPr lang="en-ZA"/>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noProof="0" dirty="0">
                          <a:solidFill>
                            <a:schemeClr val="tx1"/>
                          </a:solidFill>
                          <a:latin typeface="Arial Narrow" panose="020B0606020202030204" pitchFamily="34" charset="0"/>
                        </a:rPr>
                        <a:t>Design, Construction and Implementation</a:t>
                      </a:r>
                      <a:r>
                        <a:rPr lang="en-US" sz="1400" b="0" kern="1200" baseline="0" noProof="0" dirty="0">
                          <a:solidFill>
                            <a:schemeClr val="tx1"/>
                          </a:solidFill>
                          <a:latin typeface="Arial Narrow" panose="020B0606020202030204" pitchFamily="34" charset="0"/>
                        </a:rPr>
                        <a:t> of a New Railway Signalling System and Installation of the New Cape Town Centralized Traffic Control in Bellville</a:t>
                      </a:r>
                      <a:endParaRPr lang="en-US" sz="1400" b="0" kern="1200" noProof="0" dirty="0">
                        <a:solidFill>
                          <a:schemeClr val="tx1"/>
                        </a:solidFill>
                        <a:latin typeface="Arial Narrow" panose="020B0606020202030204" pitchFamily="34" charset="0"/>
                        <a:ea typeface="+mn-ea"/>
                        <a:cs typeface="Arial" panose="020B0604020202020204" pitchFamily="34" charset="0"/>
                      </a:endParaRPr>
                    </a:p>
                  </a:txBody>
                  <a:tcPr marL="91431" marR="91431" marT="45722" marB="45722"/>
                </a:tc>
                <a:extLst>
                  <a:ext uri="{0D108BD9-81ED-4DB2-BD59-A6C34878D82A}">
                    <a16:rowId xmlns:a16="http://schemas.microsoft.com/office/drawing/2014/main" xmlns="" val="10001"/>
                  </a:ext>
                </a:extLst>
              </a:tr>
              <a:tr h="1954283">
                <a:tc>
                  <a:txBody>
                    <a:bodyPr/>
                    <a:lstStyle>
                      <a:lvl1pPr marL="0" algn="l" defTabSz="457200" rtl="0" eaLnBrk="1" latinLnBrk="0" hangingPunct="1">
                        <a:defRPr sz="1800" kern="1200">
                          <a:solidFill>
                            <a:schemeClr val="dk1"/>
                          </a:solidFill>
                          <a:latin typeface="Calibri"/>
                          <a:ea typeface="ＭＳ Ｐゴシック"/>
                        </a:defRPr>
                      </a:lvl1pPr>
                      <a:lvl2pPr marL="457200" algn="l" defTabSz="457200" rtl="0" eaLnBrk="1" latinLnBrk="0" hangingPunct="1">
                        <a:defRPr sz="1800" kern="1200">
                          <a:solidFill>
                            <a:schemeClr val="dk1"/>
                          </a:solidFill>
                          <a:latin typeface="Calibri"/>
                          <a:ea typeface="ＭＳ Ｐゴシック"/>
                        </a:defRPr>
                      </a:lvl2pPr>
                      <a:lvl3pPr marL="914400" algn="l" defTabSz="457200" rtl="0" eaLnBrk="1" latinLnBrk="0" hangingPunct="1">
                        <a:defRPr sz="1800" kern="1200">
                          <a:solidFill>
                            <a:schemeClr val="dk1"/>
                          </a:solidFill>
                          <a:latin typeface="Calibri"/>
                          <a:ea typeface="ＭＳ Ｐゴシック"/>
                        </a:defRPr>
                      </a:lvl3pPr>
                      <a:lvl4pPr marL="1371600" algn="l" defTabSz="457200" rtl="0" eaLnBrk="1" latinLnBrk="0" hangingPunct="1">
                        <a:defRPr sz="1800" kern="1200">
                          <a:solidFill>
                            <a:schemeClr val="dk1"/>
                          </a:solidFill>
                          <a:latin typeface="Calibri"/>
                          <a:ea typeface="ＭＳ Ｐゴシック"/>
                        </a:defRPr>
                      </a:lvl4pPr>
                      <a:lvl5pPr marL="1828800" algn="l" defTabSz="457200" rtl="0" eaLnBrk="1" latinLnBrk="0" hangingPunct="1">
                        <a:defRPr sz="1800" kern="1200">
                          <a:solidFill>
                            <a:schemeClr val="dk1"/>
                          </a:solidFill>
                          <a:latin typeface="Calibri"/>
                          <a:ea typeface="ＭＳ Ｐゴシック"/>
                        </a:defRPr>
                      </a:lvl5pPr>
                      <a:lvl6pPr marL="2286000" algn="l" defTabSz="457200" rtl="0" eaLnBrk="1" latinLnBrk="0" hangingPunct="1">
                        <a:defRPr sz="1800" kern="1200">
                          <a:solidFill>
                            <a:schemeClr val="dk1"/>
                          </a:solidFill>
                          <a:latin typeface="Calibri"/>
                          <a:ea typeface="ＭＳ Ｐゴシック"/>
                        </a:defRPr>
                      </a:lvl6pPr>
                      <a:lvl7pPr marL="2743200" algn="l" defTabSz="457200" rtl="0" eaLnBrk="1" latinLnBrk="0" hangingPunct="1">
                        <a:defRPr sz="1800" kern="1200">
                          <a:solidFill>
                            <a:schemeClr val="dk1"/>
                          </a:solidFill>
                          <a:latin typeface="Calibri"/>
                          <a:ea typeface="ＭＳ Ｐゴシック"/>
                        </a:defRPr>
                      </a:lvl7pPr>
                      <a:lvl8pPr marL="3200400" algn="l" defTabSz="457200" rtl="0" eaLnBrk="1" latinLnBrk="0" hangingPunct="1">
                        <a:defRPr sz="1800" kern="1200">
                          <a:solidFill>
                            <a:schemeClr val="dk1"/>
                          </a:solidFill>
                          <a:latin typeface="Calibri"/>
                          <a:ea typeface="ＭＳ Ｐゴシック"/>
                        </a:defRPr>
                      </a:lvl8pPr>
                      <a:lvl9pPr marL="3657600" algn="l" defTabSz="457200" rtl="0" eaLnBrk="1" latinLnBrk="0" hangingPunct="1">
                        <a:defRPr sz="1800" kern="1200">
                          <a:solidFill>
                            <a:schemeClr val="dk1"/>
                          </a:solidFill>
                          <a:latin typeface="Calibri"/>
                          <a:ea typeface="ＭＳ Ｐゴシック"/>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u="none" kern="1200" noProof="0" dirty="0">
                          <a:solidFill>
                            <a:schemeClr val="tx1"/>
                          </a:solidFill>
                          <a:effectLst>
                            <a:outerShdw blurRad="38100" dist="38100" dir="2700000" algn="tl">
                              <a:srgbClr val="000000">
                                <a:alpha val="43137"/>
                              </a:srgbClr>
                            </a:outerShdw>
                          </a:effectLst>
                          <a:latin typeface="Arial Narrow" panose="020B0606020202030204" pitchFamily="34" charset="0"/>
                          <a:ea typeface="+mn-ea"/>
                          <a:cs typeface="+mn-cs"/>
                        </a:rPr>
                        <a:t>Scope</a:t>
                      </a:r>
                    </a:p>
                  </a:txBody>
                  <a:tcPr marL="91431" marR="91431" marT="45722" marB="45722"/>
                </a:tc>
                <a:tc>
                  <a:txBody>
                    <a:bodyPr/>
                    <a:lstStyle>
                      <a:lvl1pPr marL="0" algn="l" defTabSz="457200" rtl="0" eaLnBrk="1" latinLnBrk="0" hangingPunct="1">
                        <a:defRPr sz="1800" kern="1200">
                          <a:solidFill>
                            <a:schemeClr val="dk1"/>
                          </a:solidFill>
                          <a:latin typeface="Calibri"/>
                          <a:ea typeface="ＭＳ Ｐゴシック"/>
                        </a:defRPr>
                      </a:lvl1pPr>
                      <a:lvl2pPr marL="457200" algn="l" defTabSz="457200" rtl="0" eaLnBrk="1" latinLnBrk="0" hangingPunct="1">
                        <a:defRPr sz="1800" kern="1200">
                          <a:solidFill>
                            <a:schemeClr val="dk1"/>
                          </a:solidFill>
                          <a:latin typeface="Calibri"/>
                          <a:ea typeface="ＭＳ Ｐゴシック"/>
                        </a:defRPr>
                      </a:lvl2pPr>
                      <a:lvl3pPr marL="914400" algn="l" defTabSz="457200" rtl="0" eaLnBrk="1" latinLnBrk="0" hangingPunct="1">
                        <a:defRPr sz="1800" kern="1200">
                          <a:solidFill>
                            <a:schemeClr val="dk1"/>
                          </a:solidFill>
                          <a:latin typeface="Calibri"/>
                          <a:ea typeface="ＭＳ Ｐゴシック"/>
                        </a:defRPr>
                      </a:lvl3pPr>
                      <a:lvl4pPr marL="1371600" algn="l" defTabSz="457200" rtl="0" eaLnBrk="1" latinLnBrk="0" hangingPunct="1">
                        <a:defRPr sz="1800" kern="1200">
                          <a:solidFill>
                            <a:schemeClr val="dk1"/>
                          </a:solidFill>
                          <a:latin typeface="Calibri"/>
                          <a:ea typeface="ＭＳ Ｐゴシック"/>
                        </a:defRPr>
                      </a:lvl4pPr>
                      <a:lvl5pPr marL="1828800" algn="l" defTabSz="457200" rtl="0" eaLnBrk="1" latinLnBrk="0" hangingPunct="1">
                        <a:defRPr sz="1800" kern="1200">
                          <a:solidFill>
                            <a:schemeClr val="dk1"/>
                          </a:solidFill>
                          <a:latin typeface="Calibri"/>
                          <a:ea typeface="ＭＳ Ｐゴシック"/>
                        </a:defRPr>
                      </a:lvl5pPr>
                      <a:lvl6pPr marL="2286000" algn="l" defTabSz="457200" rtl="0" eaLnBrk="1" latinLnBrk="0" hangingPunct="1">
                        <a:defRPr sz="1800" kern="1200">
                          <a:solidFill>
                            <a:schemeClr val="dk1"/>
                          </a:solidFill>
                          <a:latin typeface="Calibri"/>
                          <a:ea typeface="ＭＳ Ｐゴシック"/>
                        </a:defRPr>
                      </a:lvl6pPr>
                      <a:lvl7pPr marL="2743200" algn="l" defTabSz="457200" rtl="0" eaLnBrk="1" latinLnBrk="0" hangingPunct="1">
                        <a:defRPr sz="1800" kern="1200">
                          <a:solidFill>
                            <a:schemeClr val="dk1"/>
                          </a:solidFill>
                          <a:latin typeface="Calibri"/>
                          <a:ea typeface="ＭＳ Ｐゴシック"/>
                        </a:defRPr>
                      </a:lvl7pPr>
                      <a:lvl8pPr marL="3200400" algn="l" defTabSz="457200" rtl="0" eaLnBrk="1" latinLnBrk="0" hangingPunct="1">
                        <a:defRPr sz="1800" kern="1200">
                          <a:solidFill>
                            <a:schemeClr val="dk1"/>
                          </a:solidFill>
                          <a:latin typeface="Calibri"/>
                          <a:ea typeface="ＭＳ Ｐゴシック"/>
                        </a:defRPr>
                      </a:lvl8pPr>
                      <a:lvl9pPr marL="3657600" algn="l" defTabSz="457200" rtl="0" eaLnBrk="1" latinLnBrk="0" hangingPunct="1">
                        <a:defRPr sz="1800" kern="1200">
                          <a:solidFill>
                            <a:schemeClr val="dk1"/>
                          </a:solidFill>
                          <a:latin typeface="Calibri"/>
                          <a:ea typeface="ＭＳ Ｐゴシック"/>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noProof="0" dirty="0">
                          <a:solidFill>
                            <a:schemeClr val="tx1"/>
                          </a:solidFill>
                          <a:latin typeface="Arial Narrow" panose="020B0606020202030204" pitchFamily="34" charset="0"/>
                        </a:rPr>
                        <a:t>18 interlockings to be</a:t>
                      </a:r>
                      <a:r>
                        <a:rPr lang="en-US" sz="1400" kern="1200" baseline="0" noProof="0" dirty="0">
                          <a:solidFill>
                            <a:schemeClr val="tx1"/>
                          </a:solidFill>
                          <a:latin typeface="Arial Narrow" panose="020B0606020202030204" pitchFamily="34" charset="0"/>
                        </a:rPr>
                        <a:t>  </a:t>
                      </a:r>
                      <a:r>
                        <a:rPr lang="en-US" sz="1400" kern="1200" noProof="0" dirty="0">
                          <a:solidFill>
                            <a:schemeClr val="tx1"/>
                          </a:solidFill>
                          <a:latin typeface="Arial Narrow" panose="020B0606020202030204" pitchFamily="34" charset="0"/>
                        </a:rPr>
                        <a:t>replaced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noProof="0" dirty="0">
                          <a:solidFill>
                            <a:schemeClr val="tx1"/>
                          </a:solidFill>
                          <a:latin typeface="Arial Narrow" panose="020B0606020202030204" pitchFamily="34" charset="0"/>
                        </a:rPr>
                        <a:t>1</a:t>
                      </a:r>
                      <a:r>
                        <a:rPr lang="en-US" sz="1400" kern="1200" baseline="0" noProof="0" dirty="0">
                          <a:solidFill>
                            <a:schemeClr val="tx1"/>
                          </a:solidFill>
                          <a:latin typeface="Arial Narrow" panose="020B0606020202030204" pitchFamily="34" charset="0"/>
                        </a:rPr>
                        <a:t> N</a:t>
                      </a:r>
                      <a:r>
                        <a:rPr lang="en-US" sz="1400" kern="1200" noProof="0" dirty="0">
                          <a:solidFill>
                            <a:schemeClr val="tx1"/>
                          </a:solidFill>
                          <a:latin typeface="Arial Narrow" panose="020B0606020202030204" pitchFamily="34" charset="0"/>
                        </a:rPr>
                        <a:t>ew control centre GNC.</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noProof="0" dirty="0">
                          <a:solidFill>
                            <a:schemeClr val="tx1"/>
                          </a:solidFill>
                          <a:latin typeface="Arial Narrow" panose="020B0606020202030204" pitchFamily="34" charset="0"/>
                        </a:rPr>
                        <a:t>11 New equipment rooms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noProof="0" dirty="0">
                          <a:solidFill>
                            <a:schemeClr val="tx1"/>
                          </a:solidFill>
                          <a:latin typeface="Arial Narrow" panose="020B0606020202030204" pitchFamily="34" charset="0"/>
                        </a:rPr>
                        <a:t>2 </a:t>
                      </a:r>
                      <a:r>
                        <a:rPr lang="en-US" sz="1400" kern="1200" noProof="0" dirty="0">
                          <a:solidFill>
                            <a:schemeClr val="tx1"/>
                          </a:solidFill>
                          <a:latin typeface="Arial Narrow" panose="020B0606020202030204" pitchFamily="34" charset="0"/>
                        </a:rPr>
                        <a:t>Pilot ETCS</a:t>
                      </a:r>
                      <a:r>
                        <a:rPr lang="en-US" sz="1400" kern="1200" baseline="0" noProof="0" dirty="0">
                          <a:solidFill>
                            <a:schemeClr val="tx1"/>
                          </a:solidFill>
                          <a:latin typeface="Arial Narrow" panose="020B0606020202030204" pitchFamily="34" charset="0"/>
                        </a:rPr>
                        <a:t> stations</a:t>
                      </a:r>
                      <a:endParaRPr lang="en-US" sz="1400" kern="1200" noProof="0" dirty="0">
                        <a:solidFill>
                          <a:schemeClr val="tx1"/>
                        </a:solidFill>
                        <a:latin typeface="Arial Narrow" panose="020B0606020202030204" pitchFamily="34" charset="0"/>
                        <a:ea typeface="+mn-ea"/>
                        <a:cs typeface="+mn-cs"/>
                      </a:endParaRPr>
                    </a:p>
                  </a:txBody>
                  <a:tcPr marL="91431" marR="91431" marT="45722" marB="45722"/>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noProof="0" dirty="0">
                          <a:solidFill>
                            <a:schemeClr val="tx1"/>
                          </a:solidFill>
                          <a:latin typeface="Arial Narrow" panose="020B0606020202030204" pitchFamily="34" charset="0"/>
                        </a:rPr>
                        <a:t>71 interlockings to be replaced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noProof="0" dirty="0">
                          <a:solidFill>
                            <a:schemeClr val="tx1"/>
                          </a:solidFill>
                          <a:latin typeface="Arial Narrow" panose="020B0606020202030204" pitchFamily="34" charset="0"/>
                        </a:rPr>
                        <a:t>1 New CTC/Technical centre at GMR</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noProof="0" dirty="0">
                          <a:solidFill>
                            <a:schemeClr val="tx1"/>
                          </a:solidFill>
                          <a:latin typeface="Arial Narrow" panose="020B0606020202030204" pitchFamily="34" charset="0"/>
                        </a:rPr>
                        <a:t>2 New equipment rooms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noProof="0" dirty="0">
                          <a:solidFill>
                            <a:schemeClr val="tx1"/>
                          </a:solidFill>
                          <a:latin typeface="Arial Narrow" panose="020B0606020202030204" pitchFamily="34" charset="0"/>
                        </a:rPr>
                        <a:t>52 sites have Track &amp; OHTE works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noProof="0" dirty="0">
                          <a:solidFill>
                            <a:schemeClr val="tx1"/>
                          </a:solidFill>
                          <a:latin typeface="Arial Narrow" panose="020B0606020202030204" pitchFamily="34" charset="0"/>
                        </a:rPr>
                        <a:t>5 + 2 ETCS stations – Pienaarspoort Corridor</a:t>
                      </a:r>
                      <a:endParaRPr lang="en-US" sz="1400" kern="1200" noProof="0" dirty="0">
                        <a:solidFill>
                          <a:schemeClr val="tx1"/>
                        </a:solidFill>
                        <a:latin typeface="Arial Narrow" panose="020B0606020202030204" pitchFamily="34" charset="0"/>
                        <a:ea typeface="+mn-ea"/>
                        <a:cs typeface="+mn-cs"/>
                      </a:endParaRPr>
                    </a:p>
                  </a:txBody>
                  <a:tcPr marL="91431" marR="91431" marT="45722" marB="45722"/>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noProof="0" dirty="0">
                          <a:solidFill>
                            <a:schemeClr val="tx1"/>
                          </a:solidFill>
                          <a:latin typeface="Arial Narrow" panose="020B0606020202030204" pitchFamily="34" charset="0"/>
                        </a:rPr>
                        <a:t>55 interlockings to be replaced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noProof="0" dirty="0">
                          <a:solidFill>
                            <a:schemeClr val="tx1"/>
                          </a:solidFill>
                          <a:latin typeface="Arial Narrow" panose="020B0606020202030204" pitchFamily="34" charset="0"/>
                        </a:rPr>
                        <a:t>1 New Control</a:t>
                      </a:r>
                      <a:r>
                        <a:rPr lang="en-US" sz="1400" kern="1200" baseline="0" noProof="0" dirty="0">
                          <a:solidFill>
                            <a:schemeClr val="tx1"/>
                          </a:solidFill>
                          <a:latin typeface="Arial Narrow" panose="020B0606020202030204" pitchFamily="34" charset="0"/>
                        </a:rPr>
                        <a:t> Center Rail Management and Train Control Centre (RM&amp;TCC)</a:t>
                      </a:r>
                      <a:r>
                        <a:rPr lang="en-US" sz="1400" kern="1200" noProof="0" dirty="0">
                          <a:solidFill>
                            <a:schemeClr val="tx1"/>
                          </a:solidFill>
                          <a:latin typeface="Arial Narrow" panose="020B060602020203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noProof="0" dirty="0">
                          <a:solidFill>
                            <a:schemeClr val="tx1"/>
                          </a:solidFill>
                          <a:latin typeface="Arial Narrow" panose="020B0606020202030204" pitchFamily="34" charset="0"/>
                        </a:rPr>
                        <a:t>Track</a:t>
                      </a:r>
                      <a:r>
                        <a:rPr lang="en-US" sz="1400" kern="1200" baseline="0" noProof="0" dirty="0">
                          <a:solidFill>
                            <a:schemeClr val="tx1"/>
                          </a:solidFill>
                          <a:latin typeface="Arial Narrow" panose="020B0606020202030204" pitchFamily="34" charset="0"/>
                        </a:rPr>
                        <a:t> &amp; OHTE Upgrades</a:t>
                      </a:r>
                      <a:endParaRPr lang="en-US" sz="1400" kern="1200" noProof="0" dirty="0">
                        <a:solidFill>
                          <a:schemeClr val="tx1"/>
                        </a:solidFill>
                        <a:latin typeface="Arial Narrow" panose="020B0606020202030204" pitchFamily="34" charset="0"/>
                        <a:ea typeface="+mn-ea"/>
                        <a:cs typeface="+mn-cs"/>
                      </a:endParaRPr>
                    </a:p>
                  </a:txBody>
                  <a:tcPr marL="91431" marR="91431" marT="45722" marB="45722"/>
                </a:tc>
                <a:extLst>
                  <a:ext uri="{0D108BD9-81ED-4DB2-BD59-A6C34878D82A}">
                    <a16:rowId xmlns:a16="http://schemas.microsoft.com/office/drawing/2014/main" xmlns="" val="10002"/>
                  </a:ext>
                </a:extLst>
              </a:tr>
              <a:tr h="1159322">
                <a:tc>
                  <a:txBody>
                    <a:bodyPr/>
                    <a:lstStyle>
                      <a:lvl1pPr marL="0" algn="l" defTabSz="457200" rtl="0" eaLnBrk="1" latinLnBrk="0" hangingPunct="1">
                        <a:defRPr sz="1800" kern="1200">
                          <a:solidFill>
                            <a:schemeClr val="dk1"/>
                          </a:solidFill>
                          <a:latin typeface="Calibri"/>
                          <a:ea typeface="ＭＳ Ｐゴシック"/>
                        </a:defRPr>
                      </a:lvl1pPr>
                      <a:lvl2pPr marL="457200" algn="l" defTabSz="457200" rtl="0" eaLnBrk="1" latinLnBrk="0" hangingPunct="1">
                        <a:defRPr sz="1800" kern="1200">
                          <a:solidFill>
                            <a:schemeClr val="dk1"/>
                          </a:solidFill>
                          <a:latin typeface="Calibri"/>
                          <a:ea typeface="ＭＳ Ｐゴシック"/>
                        </a:defRPr>
                      </a:lvl2pPr>
                      <a:lvl3pPr marL="914400" algn="l" defTabSz="457200" rtl="0" eaLnBrk="1" latinLnBrk="0" hangingPunct="1">
                        <a:defRPr sz="1800" kern="1200">
                          <a:solidFill>
                            <a:schemeClr val="dk1"/>
                          </a:solidFill>
                          <a:latin typeface="Calibri"/>
                          <a:ea typeface="ＭＳ Ｐゴシック"/>
                        </a:defRPr>
                      </a:lvl3pPr>
                      <a:lvl4pPr marL="1371600" algn="l" defTabSz="457200" rtl="0" eaLnBrk="1" latinLnBrk="0" hangingPunct="1">
                        <a:defRPr sz="1800" kern="1200">
                          <a:solidFill>
                            <a:schemeClr val="dk1"/>
                          </a:solidFill>
                          <a:latin typeface="Calibri"/>
                          <a:ea typeface="ＭＳ Ｐゴシック"/>
                        </a:defRPr>
                      </a:lvl4pPr>
                      <a:lvl5pPr marL="1828800" algn="l" defTabSz="457200" rtl="0" eaLnBrk="1" latinLnBrk="0" hangingPunct="1">
                        <a:defRPr sz="1800" kern="1200">
                          <a:solidFill>
                            <a:schemeClr val="dk1"/>
                          </a:solidFill>
                          <a:latin typeface="Calibri"/>
                          <a:ea typeface="ＭＳ Ｐゴシック"/>
                        </a:defRPr>
                      </a:lvl5pPr>
                      <a:lvl6pPr marL="2286000" algn="l" defTabSz="457200" rtl="0" eaLnBrk="1" latinLnBrk="0" hangingPunct="1">
                        <a:defRPr sz="1800" kern="1200">
                          <a:solidFill>
                            <a:schemeClr val="dk1"/>
                          </a:solidFill>
                          <a:latin typeface="Calibri"/>
                          <a:ea typeface="ＭＳ Ｐゴシック"/>
                        </a:defRPr>
                      </a:lvl6pPr>
                      <a:lvl7pPr marL="2743200" algn="l" defTabSz="457200" rtl="0" eaLnBrk="1" latinLnBrk="0" hangingPunct="1">
                        <a:defRPr sz="1800" kern="1200">
                          <a:solidFill>
                            <a:schemeClr val="dk1"/>
                          </a:solidFill>
                          <a:latin typeface="Calibri"/>
                          <a:ea typeface="ＭＳ Ｐゴシック"/>
                        </a:defRPr>
                      </a:lvl7pPr>
                      <a:lvl8pPr marL="3200400" algn="l" defTabSz="457200" rtl="0" eaLnBrk="1" latinLnBrk="0" hangingPunct="1">
                        <a:defRPr sz="1800" kern="1200">
                          <a:solidFill>
                            <a:schemeClr val="dk1"/>
                          </a:solidFill>
                          <a:latin typeface="Calibri"/>
                          <a:ea typeface="ＭＳ Ｐゴシック"/>
                        </a:defRPr>
                      </a:lvl8pPr>
                      <a:lvl9pPr marL="3657600" algn="l" defTabSz="457200" rtl="0" eaLnBrk="1" latinLnBrk="0" hangingPunct="1">
                        <a:defRPr sz="1800" kern="1200">
                          <a:solidFill>
                            <a:schemeClr val="dk1"/>
                          </a:solidFill>
                          <a:latin typeface="Calibri"/>
                          <a:ea typeface="ＭＳ Ｐゴシック"/>
                        </a:defRPr>
                      </a:lvl9pPr>
                    </a:lstStyle>
                    <a:p>
                      <a:r>
                        <a:rPr lang="en-US" sz="1400" b="0" u="none" kern="1200" noProof="0" dirty="0">
                          <a:solidFill>
                            <a:schemeClr val="tx1"/>
                          </a:solidFill>
                          <a:effectLst>
                            <a:outerShdw blurRad="38100" dist="38100" dir="2700000" algn="tl">
                              <a:srgbClr val="000000">
                                <a:alpha val="43137"/>
                              </a:srgbClr>
                            </a:outerShdw>
                          </a:effectLst>
                          <a:latin typeface="Arial Narrow" panose="020B0606020202030204" pitchFamily="34" charset="0"/>
                        </a:rPr>
                        <a:t>Contract Effective</a:t>
                      </a:r>
                      <a:r>
                        <a:rPr lang="en-US" sz="1400" b="0" u="none" kern="1200" baseline="0" noProof="0" dirty="0">
                          <a:solidFill>
                            <a:schemeClr val="tx1"/>
                          </a:solidFill>
                          <a:effectLst>
                            <a:outerShdw blurRad="38100" dist="38100" dir="2700000" algn="tl">
                              <a:srgbClr val="000000">
                                <a:alpha val="43137"/>
                              </a:srgbClr>
                            </a:outerShdw>
                          </a:effectLst>
                          <a:latin typeface="Arial Narrow" panose="020B0606020202030204" pitchFamily="34" charset="0"/>
                        </a:rPr>
                        <a:t> </a:t>
                      </a:r>
                      <a:r>
                        <a:rPr lang="en-US" sz="1400" b="0" u="none" kern="1200" noProof="0" dirty="0">
                          <a:solidFill>
                            <a:schemeClr val="tx1"/>
                          </a:solidFill>
                          <a:effectLst>
                            <a:outerShdw blurRad="38100" dist="38100" dir="2700000" algn="tl">
                              <a:srgbClr val="000000">
                                <a:alpha val="43137"/>
                              </a:srgbClr>
                            </a:outerShdw>
                          </a:effectLst>
                          <a:latin typeface="Arial Narrow" panose="020B0606020202030204" pitchFamily="34" charset="0"/>
                        </a:rPr>
                        <a:t>Date:  Duration: </a:t>
                      </a:r>
                      <a:endParaRPr lang="en-US" sz="1400" b="0" u="none" kern="1200" noProof="0" dirty="0">
                        <a:solidFill>
                          <a:schemeClr val="tx1"/>
                        </a:solidFill>
                        <a:effectLst>
                          <a:outerShdw blurRad="38100" dist="38100" dir="2700000" algn="tl">
                            <a:srgbClr val="000000">
                              <a:alpha val="43137"/>
                            </a:srgbClr>
                          </a:outerShdw>
                        </a:effectLst>
                        <a:latin typeface="Arial Narrow" panose="020B0606020202030204" pitchFamily="34" charset="0"/>
                        <a:ea typeface="+mn-ea"/>
                        <a:cs typeface="+mn-cs"/>
                      </a:endParaRPr>
                    </a:p>
                  </a:txBody>
                  <a:tcPr marL="91431" marR="91431" marT="45722" marB="45722"/>
                </a:tc>
                <a:tc>
                  <a:txBody>
                    <a:bodyPr/>
                    <a:lstStyle>
                      <a:lvl1pPr marL="0" algn="l" defTabSz="457200" rtl="0" eaLnBrk="1" latinLnBrk="0" hangingPunct="1">
                        <a:defRPr sz="1800" kern="1200">
                          <a:solidFill>
                            <a:schemeClr val="dk1"/>
                          </a:solidFill>
                          <a:latin typeface="Calibri"/>
                          <a:ea typeface="ＭＳ Ｐゴシック"/>
                        </a:defRPr>
                      </a:lvl1pPr>
                      <a:lvl2pPr marL="457200" algn="l" defTabSz="457200" rtl="0" eaLnBrk="1" latinLnBrk="0" hangingPunct="1">
                        <a:defRPr sz="1800" kern="1200">
                          <a:solidFill>
                            <a:schemeClr val="dk1"/>
                          </a:solidFill>
                          <a:latin typeface="Calibri"/>
                          <a:ea typeface="ＭＳ Ｐゴシック"/>
                        </a:defRPr>
                      </a:lvl2pPr>
                      <a:lvl3pPr marL="914400" algn="l" defTabSz="457200" rtl="0" eaLnBrk="1" latinLnBrk="0" hangingPunct="1">
                        <a:defRPr sz="1800" kern="1200">
                          <a:solidFill>
                            <a:schemeClr val="dk1"/>
                          </a:solidFill>
                          <a:latin typeface="Calibri"/>
                          <a:ea typeface="ＭＳ Ｐゴシック"/>
                        </a:defRPr>
                      </a:lvl3pPr>
                      <a:lvl4pPr marL="1371600" algn="l" defTabSz="457200" rtl="0" eaLnBrk="1" latinLnBrk="0" hangingPunct="1">
                        <a:defRPr sz="1800" kern="1200">
                          <a:solidFill>
                            <a:schemeClr val="dk1"/>
                          </a:solidFill>
                          <a:latin typeface="Calibri"/>
                          <a:ea typeface="ＭＳ Ｐゴシック"/>
                        </a:defRPr>
                      </a:lvl4pPr>
                      <a:lvl5pPr marL="1828800" algn="l" defTabSz="457200" rtl="0" eaLnBrk="1" latinLnBrk="0" hangingPunct="1">
                        <a:defRPr sz="1800" kern="1200">
                          <a:solidFill>
                            <a:schemeClr val="dk1"/>
                          </a:solidFill>
                          <a:latin typeface="Calibri"/>
                          <a:ea typeface="ＭＳ Ｐゴシック"/>
                        </a:defRPr>
                      </a:lvl5pPr>
                      <a:lvl6pPr marL="2286000" algn="l" defTabSz="457200" rtl="0" eaLnBrk="1" latinLnBrk="0" hangingPunct="1">
                        <a:defRPr sz="1800" kern="1200">
                          <a:solidFill>
                            <a:schemeClr val="dk1"/>
                          </a:solidFill>
                          <a:latin typeface="Calibri"/>
                          <a:ea typeface="ＭＳ Ｐゴシック"/>
                        </a:defRPr>
                      </a:lvl6pPr>
                      <a:lvl7pPr marL="2743200" algn="l" defTabSz="457200" rtl="0" eaLnBrk="1" latinLnBrk="0" hangingPunct="1">
                        <a:defRPr sz="1800" kern="1200">
                          <a:solidFill>
                            <a:schemeClr val="dk1"/>
                          </a:solidFill>
                          <a:latin typeface="Calibri"/>
                          <a:ea typeface="ＭＳ Ｐゴシック"/>
                        </a:defRPr>
                      </a:lvl7pPr>
                      <a:lvl8pPr marL="3200400" algn="l" defTabSz="457200" rtl="0" eaLnBrk="1" latinLnBrk="0" hangingPunct="1">
                        <a:defRPr sz="1800" kern="1200">
                          <a:solidFill>
                            <a:schemeClr val="dk1"/>
                          </a:solidFill>
                          <a:latin typeface="Calibri"/>
                          <a:ea typeface="ＭＳ Ｐゴシック"/>
                        </a:defRPr>
                      </a:lvl8pPr>
                      <a:lvl9pPr marL="3657600" algn="l" defTabSz="457200" rtl="0" eaLnBrk="1" latinLnBrk="0" hangingPunct="1">
                        <a:defRPr sz="1800" kern="1200">
                          <a:solidFill>
                            <a:schemeClr val="dk1"/>
                          </a:solidFill>
                          <a:latin typeface="Calibri"/>
                          <a:ea typeface="ＭＳ Ｐゴシック"/>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noProof="0" dirty="0">
                          <a:solidFill>
                            <a:schemeClr val="tx1"/>
                          </a:solidFill>
                          <a:latin typeface="Arial Narrow" panose="020B0606020202030204" pitchFamily="34" charset="0"/>
                        </a:rPr>
                        <a:t>April 2011</a:t>
                      </a:r>
                      <a:br>
                        <a:rPr lang="en-US" sz="1400" kern="1200" noProof="0" dirty="0">
                          <a:solidFill>
                            <a:schemeClr val="tx1"/>
                          </a:solidFill>
                          <a:latin typeface="Arial Narrow" panose="020B0606020202030204" pitchFamily="34" charset="0"/>
                        </a:rPr>
                      </a:br>
                      <a:r>
                        <a:rPr lang="en-US" sz="1400" kern="1200" noProof="0" dirty="0">
                          <a:solidFill>
                            <a:schemeClr val="tx1"/>
                          </a:solidFill>
                          <a:latin typeface="Arial Narrow" panose="020B0606020202030204" pitchFamily="34" charset="0"/>
                        </a:rPr>
                        <a:t>60 Months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noProof="0" dirty="0">
                          <a:solidFill>
                            <a:srgbClr val="00B0F0"/>
                          </a:solidFill>
                          <a:latin typeface="Arial Narrow" panose="020B0606020202030204" pitchFamily="34" charset="0"/>
                        </a:rPr>
                        <a:t>Extension – April 2022 - Complete</a:t>
                      </a:r>
                      <a:endParaRPr lang="en-US" sz="1400" kern="1200" noProof="0" dirty="0">
                        <a:solidFill>
                          <a:srgbClr val="00B0F0"/>
                        </a:solidFill>
                        <a:latin typeface="Arial Narrow" panose="020B0606020202030204" pitchFamily="34" charset="0"/>
                        <a:ea typeface="+mn-ea"/>
                        <a:cs typeface="+mn-cs"/>
                      </a:endParaRPr>
                    </a:p>
                  </a:txBody>
                  <a:tcPr marL="91431" marR="91431" marT="45722" marB="45722"/>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sz="1400" kern="1200" noProof="0" dirty="0">
                          <a:solidFill>
                            <a:schemeClr val="tx1"/>
                          </a:solidFill>
                          <a:latin typeface="Arial Narrow" panose="020B0606020202030204" pitchFamily="34" charset="0"/>
                        </a:rPr>
                        <a:t>December 2013</a:t>
                      </a:r>
                      <a:br>
                        <a:rPr lang="en-US" sz="1400" kern="1200" noProof="0" dirty="0">
                          <a:solidFill>
                            <a:schemeClr val="tx1"/>
                          </a:solidFill>
                          <a:latin typeface="Arial Narrow" panose="020B0606020202030204" pitchFamily="34" charset="0"/>
                        </a:rPr>
                      </a:br>
                      <a:r>
                        <a:rPr lang="en-US" sz="1400" kern="1200" noProof="0" dirty="0">
                          <a:solidFill>
                            <a:schemeClr val="tx1"/>
                          </a:solidFill>
                          <a:latin typeface="Arial Narrow" panose="020B0606020202030204" pitchFamily="34" charset="0"/>
                        </a:rPr>
                        <a:t>60 Months</a:t>
                      </a:r>
                    </a:p>
                    <a:p>
                      <a:pPr algn="l"/>
                      <a:r>
                        <a:rPr lang="en-US" sz="1400" kern="1200" noProof="0" dirty="0">
                          <a:solidFill>
                            <a:srgbClr val="00B0F0"/>
                          </a:solidFill>
                          <a:latin typeface="Arial Narrow" panose="020B0606020202030204" pitchFamily="34" charset="0"/>
                        </a:rPr>
                        <a:t>Extension – 30 March 2023</a:t>
                      </a:r>
                      <a:endParaRPr lang="en-US" sz="1400" kern="1200" noProof="0" dirty="0">
                        <a:solidFill>
                          <a:srgbClr val="00B0F0"/>
                        </a:solidFill>
                        <a:latin typeface="Arial Narrow" panose="020B0606020202030204" pitchFamily="34" charset="0"/>
                        <a:ea typeface="+mn-ea"/>
                        <a:cs typeface="+mn-cs"/>
                      </a:endParaRPr>
                    </a:p>
                  </a:txBody>
                  <a:tcPr marL="91431" marR="91431" marT="45722" marB="45722"/>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sz="1400" kern="1200" noProof="0" dirty="0">
                          <a:solidFill>
                            <a:schemeClr val="tx1"/>
                          </a:solidFill>
                          <a:latin typeface="Arial Narrow" panose="020B0606020202030204" pitchFamily="34" charset="0"/>
                        </a:rPr>
                        <a:t>March 2012</a:t>
                      </a:r>
                    </a:p>
                    <a:p>
                      <a:pPr algn="l"/>
                      <a:r>
                        <a:rPr lang="en-US" sz="1400" kern="1200" noProof="0" dirty="0">
                          <a:solidFill>
                            <a:schemeClr val="tx1"/>
                          </a:solidFill>
                          <a:latin typeface="Arial Narrow" panose="020B0606020202030204" pitchFamily="34" charset="0"/>
                        </a:rPr>
                        <a:t>60 Months</a:t>
                      </a:r>
                    </a:p>
                    <a:p>
                      <a:pPr algn="l"/>
                      <a:r>
                        <a:rPr lang="en-US" sz="1400" kern="1200" noProof="0" dirty="0">
                          <a:solidFill>
                            <a:srgbClr val="00B0F0"/>
                          </a:solidFill>
                          <a:latin typeface="Arial Narrow" panose="020B0606020202030204" pitchFamily="34" charset="0"/>
                        </a:rPr>
                        <a:t>Extension – June 2021 – Concluded (excl. Central Line)</a:t>
                      </a:r>
                      <a:endParaRPr lang="en-US" sz="1400" kern="1200" noProof="0" dirty="0">
                        <a:solidFill>
                          <a:srgbClr val="00B0F0"/>
                        </a:solidFill>
                        <a:latin typeface="Arial Narrow" panose="020B0606020202030204" pitchFamily="34" charset="0"/>
                        <a:ea typeface="+mn-ea"/>
                        <a:cs typeface="+mn-cs"/>
                      </a:endParaRPr>
                    </a:p>
                  </a:txBody>
                  <a:tcPr marL="91431" marR="91431" marT="45722" marB="45722"/>
                </a:tc>
                <a:extLst>
                  <a:ext uri="{0D108BD9-81ED-4DB2-BD59-A6C34878D82A}">
                    <a16:rowId xmlns:a16="http://schemas.microsoft.com/office/drawing/2014/main" xmlns="" val="10003"/>
                  </a:ext>
                </a:extLst>
              </a:tr>
            </a:tbl>
          </a:graphicData>
        </a:graphic>
      </p:graphicFrame>
      <p:sp>
        <p:nvSpPr>
          <p:cNvPr id="6" name="Title 1">
            <a:extLst>
              <a:ext uri="{FF2B5EF4-FFF2-40B4-BE49-F238E27FC236}">
                <a16:creationId xmlns:a16="http://schemas.microsoft.com/office/drawing/2014/main" xmlns="" id="{AC69BABE-3F98-46A4-9F87-E73391748CC8}"/>
              </a:ext>
            </a:extLst>
          </p:cNvPr>
          <p:cNvSpPr txBox="1">
            <a:spLocks/>
          </p:cNvSpPr>
          <p:nvPr/>
        </p:nvSpPr>
        <p:spPr>
          <a:xfrm>
            <a:off x="189197" y="221380"/>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400" b="0"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2.3 Signalling and Communications:</a:t>
            </a:r>
            <a:endParaRPr lang="en-US" sz="2400" b="0"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3013512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93C663-E8B8-482C-9D68-0A49C0CE9FC8}"/>
              </a:ext>
            </a:extLst>
          </p:cNvPr>
          <p:cNvSpPr>
            <a:spLocks noGrp="1"/>
          </p:cNvSpPr>
          <p:nvPr>
            <p:ph type="title"/>
          </p:nvPr>
        </p:nvSpPr>
        <p:spPr>
          <a:xfrm>
            <a:off x="551762" y="1144250"/>
            <a:ext cx="9882101" cy="670658"/>
          </a:xfrm>
        </p:spPr>
        <p:txBody>
          <a:bodyPr>
            <a:normAutofit/>
          </a:bodyPr>
          <a:lstStyle/>
          <a:p>
            <a:r>
              <a:rPr lang="en-ZA" sz="1600" b="0" u="sng" dirty="0">
                <a:solidFill>
                  <a:schemeClr val="tx1"/>
                </a:solidFill>
                <a:effectLst>
                  <a:outerShdw blurRad="38100" dist="38100" dir="2700000" algn="tl">
                    <a:srgbClr val="000000">
                      <a:alpha val="43137"/>
                    </a:srgbClr>
                  </a:outerShdw>
                </a:effectLst>
                <a:latin typeface="Arial Narrow" panose="020B0606020202030204" pitchFamily="34" charset="0"/>
              </a:rPr>
              <a:t>2.3.1 Progress to date</a:t>
            </a:r>
          </a:p>
        </p:txBody>
      </p:sp>
      <p:graphicFrame>
        <p:nvGraphicFramePr>
          <p:cNvPr id="5" name="Diagram 4">
            <a:extLst>
              <a:ext uri="{FF2B5EF4-FFF2-40B4-BE49-F238E27FC236}">
                <a16:creationId xmlns:a16="http://schemas.microsoft.com/office/drawing/2014/main" xmlns="" id="{DAEA48C3-9EE1-4481-B849-6055FA8B3C6B}"/>
              </a:ext>
            </a:extLst>
          </p:cNvPr>
          <p:cNvGraphicFramePr/>
          <p:nvPr>
            <p:extLst>
              <p:ext uri="{D42A27DB-BD31-4B8C-83A1-F6EECF244321}">
                <p14:modId xmlns:p14="http://schemas.microsoft.com/office/powerpoint/2010/main" xmlns="" val="2721731174"/>
              </p:ext>
            </p:extLst>
          </p:nvPr>
        </p:nvGraphicFramePr>
        <p:xfrm>
          <a:off x="647742" y="1577354"/>
          <a:ext cx="10552055" cy="5211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xmlns="" id="{B95577A0-EAC3-4AA0-84DE-BAD21AC55638}"/>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3626512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xmlns="" id="{D36E92DD-0AB7-47F0-B6F5-261BD7B1809F}"/>
              </a:ext>
            </a:extLst>
          </p:cNvPr>
          <p:cNvGraphicFramePr>
            <a:graphicFrameLocks noGrp="1"/>
          </p:cNvGraphicFramePr>
          <p:nvPr>
            <p:ph idx="1"/>
            <p:extLst>
              <p:ext uri="{D42A27DB-BD31-4B8C-83A1-F6EECF244321}">
                <p14:modId xmlns:p14="http://schemas.microsoft.com/office/powerpoint/2010/main" xmlns="" val="244882938"/>
              </p:ext>
            </p:extLst>
          </p:nvPr>
        </p:nvGraphicFramePr>
        <p:xfrm>
          <a:off x="358296" y="1447757"/>
          <a:ext cx="11116491" cy="4730529"/>
        </p:xfrm>
        <a:graphic>
          <a:graphicData uri="http://schemas.openxmlformats.org/drawingml/2006/table">
            <a:tbl>
              <a:tblPr firstRow="1" bandRow="1">
                <a:tableStyleId>{B301B821-A1FF-4177-AEE7-76D212191A09}</a:tableStyleId>
              </a:tblPr>
              <a:tblGrid>
                <a:gridCol w="587828">
                  <a:extLst>
                    <a:ext uri="{9D8B030D-6E8A-4147-A177-3AD203B41FA5}">
                      <a16:colId xmlns:a16="http://schemas.microsoft.com/office/drawing/2014/main" xmlns="" val="4031588335"/>
                    </a:ext>
                  </a:extLst>
                </a:gridCol>
                <a:gridCol w="4074816">
                  <a:extLst>
                    <a:ext uri="{9D8B030D-6E8A-4147-A177-3AD203B41FA5}">
                      <a16:colId xmlns:a16="http://schemas.microsoft.com/office/drawing/2014/main" xmlns="" val="3917143641"/>
                    </a:ext>
                  </a:extLst>
                </a:gridCol>
                <a:gridCol w="1566162">
                  <a:extLst>
                    <a:ext uri="{9D8B030D-6E8A-4147-A177-3AD203B41FA5}">
                      <a16:colId xmlns:a16="http://schemas.microsoft.com/office/drawing/2014/main" xmlns="" val="1140986920"/>
                    </a:ext>
                  </a:extLst>
                </a:gridCol>
                <a:gridCol w="2782389">
                  <a:extLst>
                    <a:ext uri="{9D8B030D-6E8A-4147-A177-3AD203B41FA5}">
                      <a16:colId xmlns:a16="http://schemas.microsoft.com/office/drawing/2014/main" xmlns="" val="1329686848"/>
                    </a:ext>
                  </a:extLst>
                </a:gridCol>
                <a:gridCol w="2105296">
                  <a:extLst>
                    <a:ext uri="{9D8B030D-6E8A-4147-A177-3AD203B41FA5}">
                      <a16:colId xmlns:a16="http://schemas.microsoft.com/office/drawing/2014/main" xmlns="" val="3852366572"/>
                    </a:ext>
                  </a:extLst>
                </a:gridCol>
              </a:tblGrid>
              <a:tr h="569340">
                <a:tc>
                  <a:txBody>
                    <a:bodyPr/>
                    <a:lstStyle/>
                    <a:p>
                      <a:r>
                        <a:rPr lang="en-ZA" sz="1400" b="0" dirty="0">
                          <a:solidFill>
                            <a:schemeClr val="tx1"/>
                          </a:solidFill>
                          <a:effectLst>
                            <a:outerShdw blurRad="38100" dist="38100" dir="2700000" algn="tl">
                              <a:srgbClr val="000000">
                                <a:alpha val="43137"/>
                              </a:srgbClr>
                            </a:outerShdw>
                          </a:effectLst>
                          <a:latin typeface="Arial Narrow" panose="020B0606020202030204" pitchFamily="34" charset="0"/>
                        </a:rPr>
                        <a:t>No</a:t>
                      </a:r>
                    </a:p>
                  </a:txBody>
                  <a:tcPr/>
                </a:tc>
                <a:tc>
                  <a:txBody>
                    <a:bodyPr/>
                    <a:lstStyle/>
                    <a:p>
                      <a:r>
                        <a:rPr lang="en-ZA" sz="1400" b="0" dirty="0">
                          <a:solidFill>
                            <a:schemeClr val="tx1"/>
                          </a:solidFill>
                          <a:effectLst>
                            <a:outerShdw blurRad="38100" dist="38100" dir="2700000" algn="tl">
                              <a:srgbClr val="000000">
                                <a:alpha val="43137"/>
                              </a:srgbClr>
                            </a:outerShdw>
                          </a:effectLst>
                          <a:latin typeface="Arial Narrow" panose="020B0606020202030204" pitchFamily="34" charset="0"/>
                        </a:rPr>
                        <a:t>Task</a:t>
                      </a:r>
                    </a:p>
                  </a:txBody>
                  <a:tcPr/>
                </a:tc>
                <a:tc>
                  <a:txBody>
                    <a:bodyPr/>
                    <a:lstStyle/>
                    <a:p>
                      <a:r>
                        <a:rPr lang="en-US" sz="1400" b="0" dirty="0">
                          <a:solidFill>
                            <a:schemeClr val="tx1"/>
                          </a:solidFill>
                          <a:effectLst>
                            <a:outerShdw blurRad="38100" dist="38100" dir="2700000" algn="tl">
                              <a:srgbClr val="000000">
                                <a:alpha val="43137"/>
                              </a:srgbClr>
                            </a:outerShdw>
                          </a:effectLst>
                          <a:latin typeface="Arial Narrow" panose="020B0606020202030204" pitchFamily="34" charset="0"/>
                        </a:rPr>
                        <a:t>A</a:t>
                      </a:r>
                      <a:r>
                        <a:rPr lang="en-ZA" sz="1400" b="0" dirty="0">
                          <a:solidFill>
                            <a:schemeClr val="tx1"/>
                          </a:solidFill>
                          <a:effectLst>
                            <a:outerShdw blurRad="38100" dist="38100" dir="2700000" algn="tl">
                              <a:srgbClr val="000000">
                                <a:alpha val="43137"/>
                              </a:srgbClr>
                            </a:outerShdw>
                          </a:effectLst>
                          <a:latin typeface="Arial Narrow" panose="020B0606020202030204" pitchFamily="34" charset="0"/>
                        </a:rPr>
                        <a:t>dvert Date</a:t>
                      </a:r>
                    </a:p>
                  </a:txBody>
                  <a:tcPr/>
                </a:tc>
                <a:tc>
                  <a:txBody>
                    <a:bodyPr/>
                    <a:lstStyle/>
                    <a:p>
                      <a:r>
                        <a:rPr lang="en-ZA" sz="1400" b="0" dirty="0">
                          <a:solidFill>
                            <a:schemeClr val="tx1"/>
                          </a:solidFill>
                          <a:effectLst>
                            <a:outerShdw blurRad="38100" dist="38100" dir="2700000" algn="tl">
                              <a:srgbClr val="000000">
                                <a:alpha val="43137"/>
                              </a:srgbClr>
                            </a:outerShdw>
                          </a:effectLst>
                          <a:latin typeface="Arial Narrow" panose="020B0606020202030204" pitchFamily="34" charset="0"/>
                        </a:rPr>
                        <a:t>Comment </a:t>
                      </a:r>
                    </a:p>
                  </a:txBody>
                  <a:tcPr/>
                </a:tc>
                <a:tc>
                  <a:txBody>
                    <a:bodyPr/>
                    <a:lstStyle/>
                    <a:p>
                      <a:r>
                        <a:rPr lang="en-US" sz="1400" b="0" dirty="0">
                          <a:solidFill>
                            <a:schemeClr val="tx1"/>
                          </a:solidFill>
                          <a:effectLst>
                            <a:outerShdw blurRad="38100" dist="38100" dir="2700000" algn="tl">
                              <a:srgbClr val="000000">
                                <a:alpha val="43137"/>
                              </a:srgbClr>
                            </a:outerShdw>
                          </a:effectLst>
                          <a:latin typeface="Arial Narrow" panose="020B0606020202030204" pitchFamily="34" charset="0"/>
                        </a:rPr>
                        <a:t>T</a:t>
                      </a:r>
                      <a:r>
                        <a:rPr lang="en-ZA" sz="1400" b="0" dirty="0">
                          <a:solidFill>
                            <a:schemeClr val="tx1"/>
                          </a:solidFill>
                          <a:effectLst>
                            <a:outerShdw blurRad="38100" dist="38100" dir="2700000" algn="tl">
                              <a:srgbClr val="000000">
                                <a:alpha val="43137"/>
                              </a:srgbClr>
                            </a:outerShdw>
                          </a:effectLst>
                          <a:latin typeface="Arial Narrow" panose="020B0606020202030204" pitchFamily="34" charset="0"/>
                        </a:rPr>
                        <a:t>arget Bid Award</a:t>
                      </a:r>
                    </a:p>
                  </a:txBody>
                  <a:tcPr/>
                </a:tc>
                <a:extLst>
                  <a:ext uri="{0D108BD9-81ED-4DB2-BD59-A6C34878D82A}">
                    <a16:rowId xmlns:a16="http://schemas.microsoft.com/office/drawing/2014/main" xmlns="" val="233313222"/>
                  </a:ext>
                </a:extLst>
              </a:tr>
              <a:tr h="844024">
                <a:tc>
                  <a:txBody>
                    <a:bodyPr/>
                    <a:lstStyle/>
                    <a:p>
                      <a:pPr algn="ctr"/>
                      <a:r>
                        <a:rPr lang="en-ZA" sz="1600" dirty="0">
                          <a:latin typeface="Arial Narrow" panose="020B0606020202030204" pitchFamily="34" charset="0"/>
                        </a:rPr>
                        <a:t>1</a:t>
                      </a:r>
                    </a:p>
                  </a:txBody>
                  <a:tcPr/>
                </a:tc>
                <a:tc>
                  <a:txBody>
                    <a:bodyPr/>
                    <a:lstStyle/>
                    <a:p>
                      <a:r>
                        <a:rPr lang="en-ZA" sz="1200" dirty="0">
                          <a:latin typeface="Arial Narrow" panose="020B0606020202030204" pitchFamily="34" charset="0"/>
                        </a:rPr>
                        <a:t>Kwa-Zulu Natal PRASA Train Control System</a:t>
                      </a:r>
                    </a:p>
                  </a:txBody>
                  <a:tcPr/>
                </a:tc>
                <a:tc>
                  <a:txBody>
                    <a:bodyPr/>
                    <a:lstStyle/>
                    <a:p>
                      <a:r>
                        <a:rPr lang="en-US" sz="1200" dirty="0">
                          <a:latin typeface="Arial Narrow" panose="020B0606020202030204" pitchFamily="34" charset="0"/>
                        </a:rPr>
                        <a:t>0</a:t>
                      </a:r>
                      <a:r>
                        <a:rPr lang="en-ZA" sz="1200" dirty="0">
                          <a:latin typeface="Arial Narrow" panose="020B0606020202030204" pitchFamily="34" charset="0"/>
                        </a:rPr>
                        <a:t>5 Oct 2021</a:t>
                      </a:r>
                    </a:p>
                  </a:txBody>
                  <a:tcPr/>
                </a:tc>
                <a:tc>
                  <a:txBody>
                    <a:bodyPr/>
                    <a:lstStyle/>
                    <a:p>
                      <a:r>
                        <a:rPr lang="en-ZA" sz="1200" dirty="0">
                          <a:latin typeface="Arial Narrow" panose="020B0606020202030204" pitchFamily="34" charset="0"/>
                        </a:rPr>
                        <a:t>Tender Closed – Evaluation to commence</a:t>
                      </a:r>
                    </a:p>
                  </a:txBody>
                  <a:tcPr/>
                </a:tc>
                <a:tc>
                  <a:txBody>
                    <a:bodyPr/>
                    <a:lstStyle/>
                    <a:p>
                      <a:r>
                        <a:rPr lang="en-US" sz="1200" dirty="0">
                          <a:latin typeface="Arial Narrow" panose="020B0606020202030204" pitchFamily="34" charset="0"/>
                        </a:rPr>
                        <a:t>3</a:t>
                      </a:r>
                      <a:r>
                        <a:rPr lang="en-ZA" sz="1200" dirty="0">
                          <a:latin typeface="Arial Narrow" panose="020B0606020202030204" pitchFamily="34" charset="0"/>
                        </a:rPr>
                        <a:t>1 Dec 2022</a:t>
                      </a:r>
                    </a:p>
                  </a:txBody>
                  <a:tcPr/>
                </a:tc>
                <a:extLst>
                  <a:ext uri="{0D108BD9-81ED-4DB2-BD59-A6C34878D82A}">
                    <a16:rowId xmlns:a16="http://schemas.microsoft.com/office/drawing/2014/main" xmlns="" val="2441831381"/>
                  </a:ext>
                </a:extLst>
              </a:tr>
              <a:tr h="681809">
                <a:tc>
                  <a:txBody>
                    <a:bodyPr/>
                    <a:lstStyle/>
                    <a:p>
                      <a:pPr algn="ctr"/>
                      <a:r>
                        <a:rPr lang="en-ZA" sz="1600" dirty="0">
                          <a:latin typeface="Arial Narrow" panose="020B0606020202030204" pitchFamily="34" charset="0"/>
                        </a:rPr>
                        <a:t>2</a:t>
                      </a:r>
                    </a:p>
                  </a:txBody>
                  <a:tcPr/>
                </a:tc>
                <a:tc>
                  <a:txBody>
                    <a:bodyPr/>
                    <a:lstStyle/>
                    <a:p>
                      <a:pPr marL="0" algn="l" defTabSz="914400" rtl="0" eaLnBrk="1" latinLnBrk="0" hangingPunct="1"/>
                      <a:r>
                        <a:rPr lang="en-US" sz="1200" kern="1200" dirty="0">
                          <a:solidFill>
                            <a:schemeClr val="dk1"/>
                          </a:solidFill>
                          <a:latin typeface="Arial Narrow" panose="020B0606020202030204" pitchFamily="34" charset="0"/>
                        </a:rPr>
                        <a:t>GAUTENG AND &amp; WESTERN CAPE OPTICAL TRANSMISSION NETWORK </a:t>
                      </a:r>
                      <a:endParaRPr lang="en-ZA" sz="1200" kern="1200" dirty="0">
                        <a:solidFill>
                          <a:schemeClr val="dk1"/>
                        </a:solidFill>
                        <a:latin typeface="Arial Narrow" panose="020B0606020202030204" pitchFamily="34" charset="0"/>
                        <a:ea typeface="+mn-ea"/>
                        <a:cs typeface="+mn-cs"/>
                      </a:endParaRPr>
                    </a:p>
                  </a:txBody>
                  <a:tcPr/>
                </a:tc>
                <a:tc>
                  <a:txBody>
                    <a:bodyPr/>
                    <a:lstStyle/>
                    <a:p>
                      <a:r>
                        <a:rPr lang="en-US" sz="1200" dirty="0">
                          <a:latin typeface="Arial Narrow" panose="020B0606020202030204" pitchFamily="34" charset="0"/>
                        </a:rPr>
                        <a:t>0</a:t>
                      </a:r>
                      <a:r>
                        <a:rPr lang="en-ZA" sz="1200" dirty="0">
                          <a:latin typeface="Arial Narrow" panose="020B0606020202030204" pitchFamily="34" charset="0"/>
                        </a:rPr>
                        <a:t>8 Nov 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latin typeface="Arial Narrow" panose="020B0606020202030204" pitchFamily="34" charset="0"/>
                        </a:rPr>
                        <a:t>Tender Closed – Evaluation to commence</a:t>
                      </a:r>
                    </a:p>
                  </a:txBody>
                  <a:tcPr/>
                </a:tc>
                <a:tc>
                  <a:txBody>
                    <a:bodyPr/>
                    <a:lstStyle/>
                    <a:p>
                      <a:r>
                        <a:rPr lang="en-US" sz="1200" dirty="0">
                          <a:latin typeface="Arial Narrow" panose="020B0606020202030204" pitchFamily="34" charset="0"/>
                        </a:rPr>
                        <a:t>3</a:t>
                      </a:r>
                      <a:r>
                        <a:rPr lang="en-ZA" sz="1200" dirty="0">
                          <a:latin typeface="Arial Narrow" panose="020B0606020202030204" pitchFamily="34" charset="0"/>
                        </a:rPr>
                        <a:t>1 Dec 2022</a:t>
                      </a:r>
                    </a:p>
                  </a:txBody>
                  <a:tcPr/>
                </a:tc>
                <a:extLst>
                  <a:ext uri="{0D108BD9-81ED-4DB2-BD59-A6C34878D82A}">
                    <a16:rowId xmlns:a16="http://schemas.microsoft.com/office/drawing/2014/main" xmlns="" val="2941068074"/>
                  </a:ext>
                </a:extLst>
              </a:tr>
              <a:tr h="658839">
                <a:tc>
                  <a:txBody>
                    <a:bodyPr/>
                    <a:lstStyle/>
                    <a:p>
                      <a:pPr algn="ctr"/>
                      <a:r>
                        <a:rPr lang="en-ZA" sz="1600" dirty="0">
                          <a:latin typeface="Arial Narrow" panose="020B0606020202030204" pitchFamily="34" charset="0"/>
                        </a:rPr>
                        <a:t>3</a:t>
                      </a:r>
                    </a:p>
                  </a:txBody>
                  <a:tcPr/>
                </a:tc>
                <a:tc>
                  <a:txBody>
                    <a:bodyPr/>
                    <a:lstStyle/>
                    <a:p>
                      <a:pPr marL="0" algn="l" defTabSz="914400" rtl="0" eaLnBrk="1" latinLnBrk="0" hangingPunct="1"/>
                      <a:r>
                        <a:rPr lang="en-US" sz="1200" kern="1200" dirty="0">
                          <a:solidFill>
                            <a:schemeClr val="dk1"/>
                          </a:solidFill>
                          <a:latin typeface="Arial Narrow" panose="020B0606020202030204" pitchFamily="34" charset="0"/>
                        </a:rPr>
                        <a:t>NATIONAL GSM-R REDUNDANCY NETWORK </a:t>
                      </a:r>
                      <a:endParaRPr lang="en-ZA" sz="1200" kern="1200" dirty="0">
                        <a:solidFill>
                          <a:schemeClr val="dk1"/>
                        </a:solidFill>
                        <a:latin typeface="Arial Narrow" panose="020B0606020202030204" pitchFamily="34" charset="0"/>
                        <a:ea typeface="+mn-ea"/>
                        <a:cs typeface="+mn-cs"/>
                      </a:endParaRPr>
                    </a:p>
                  </a:txBody>
                  <a:tcPr/>
                </a:tc>
                <a:tc>
                  <a:txBody>
                    <a:bodyPr/>
                    <a:lstStyle/>
                    <a:p>
                      <a:r>
                        <a:rPr lang="en-ZA" sz="1200" dirty="0">
                          <a:latin typeface="Arial Narrow" panose="020B0606020202030204" pitchFamily="34" charset="0"/>
                        </a:rPr>
                        <a:t>08 Nov 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u="none" strike="noStrike" kern="1200" cap="none" spc="0" normalizeH="0" baseline="0" noProof="0" dirty="0">
                          <a:ln>
                            <a:noFill/>
                          </a:ln>
                          <a:solidFill>
                            <a:prstClr val="black"/>
                          </a:solidFill>
                          <a:effectLst/>
                          <a:uLnTx/>
                          <a:uFillTx/>
                          <a:latin typeface="Arial Narrow" panose="020B0606020202030204" pitchFamily="34" charset="0"/>
                        </a:rPr>
                        <a:t>Tender Closed – Evaluation to commence</a:t>
                      </a:r>
                      <a:endParaRPr kumimoji="0" lang="en-ZA"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txBody>
                  <a:tcPr/>
                </a:tc>
                <a:tc>
                  <a:txBody>
                    <a:bodyPr/>
                    <a:lstStyle/>
                    <a:p>
                      <a:r>
                        <a:rPr lang="en-US" sz="1200" dirty="0">
                          <a:latin typeface="Arial Narrow" panose="020B0606020202030204" pitchFamily="34" charset="0"/>
                        </a:rPr>
                        <a:t>31 Dec 2022</a:t>
                      </a:r>
                      <a:endParaRPr lang="en-ZA" sz="1200" dirty="0">
                        <a:latin typeface="Arial Narrow" panose="020B0606020202030204" pitchFamily="34" charset="0"/>
                      </a:endParaRPr>
                    </a:p>
                  </a:txBody>
                  <a:tcPr/>
                </a:tc>
                <a:extLst>
                  <a:ext uri="{0D108BD9-81ED-4DB2-BD59-A6C34878D82A}">
                    <a16:rowId xmlns:a16="http://schemas.microsoft.com/office/drawing/2014/main" xmlns="" val="1208570440"/>
                  </a:ext>
                </a:extLst>
              </a:tr>
              <a:tr h="658839">
                <a:tc>
                  <a:txBody>
                    <a:bodyPr/>
                    <a:lstStyle/>
                    <a:p>
                      <a:pPr algn="ctr"/>
                      <a:r>
                        <a:rPr lang="en-ZA" sz="1600" dirty="0">
                          <a:latin typeface="Arial Narrow" panose="020B0606020202030204" pitchFamily="34" charset="0"/>
                        </a:rPr>
                        <a:t>4</a:t>
                      </a:r>
                    </a:p>
                  </a:txBody>
                  <a:tcPr/>
                </a:tc>
                <a:tc>
                  <a:txBody>
                    <a:bodyPr/>
                    <a:lstStyle/>
                    <a:p>
                      <a:pPr marL="0" algn="l" defTabSz="914400" rtl="0" eaLnBrk="1" latinLnBrk="0" hangingPunct="1"/>
                      <a:r>
                        <a:rPr lang="en-US" sz="1200" kern="1200" dirty="0">
                          <a:solidFill>
                            <a:schemeClr val="dk1"/>
                          </a:solidFill>
                          <a:latin typeface="Arial Narrow" panose="020B0606020202030204" pitchFamily="34" charset="0"/>
                        </a:rPr>
                        <a:t>GAUTENG AND &amp; WESTERN CAPE PRASA TRAIN CONTROL SYSTEM</a:t>
                      </a:r>
                      <a:endParaRPr lang="en-ZA" sz="1200" kern="1200" dirty="0">
                        <a:solidFill>
                          <a:schemeClr val="dk1"/>
                        </a:solidFill>
                        <a:latin typeface="Arial Narrow" panose="020B0606020202030204" pitchFamily="34" charset="0"/>
                        <a:ea typeface="+mn-ea"/>
                        <a:cs typeface="+mn-cs"/>
                      </a:endParaRPr>
                    </a:p>
                  </a:txBody>
                  <a:tcPr/>
                </a:tc>
                <a:tc>
                  <a:txBody>
                    <a:bodyPr/>
                    <a:lstStyle/>
                    <a:p>
                      <a:r>
                        <a:rPr lang="en-ZA" sz="1200" dirty="0">
                          <a:latin typeface="Arial Narrow" panose="020B0606020202030204" pitchFamily="34" charset="0"/>
                        </a:rPr>
                        <a:t>01 Apr 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black"/>
                          </a:solidFill>
                          <a:effectLst/>
                          <a:uLnTx/>
                          <a:uFillTx/>
                          <a:latin typeface="Arial Narrow" panose="020B0606020202030204" pitchFamily="34" charset="0"/>
                        </a:rPr>
                        <a:t>A</a:t>
                      </a:r>
                      <a:r>
                        <a:rPr kumimoji="0" lang="en-ZA" sz="1200" b="0" u="none" strike="noStrike" kern="1200" cap="none" spc="0" normalizeH="0" baseline="0" noProof="0" dirty="0">
                          <a:ln>
                            <a:noFill/>
                          </a:ln>
                          <a:solidFill>
                            <a:prstClr val="black"/>
                          </a:solidFill>
                          <a:effectLst/>
                          <a:uLnTx/>
                          <a:uFillTx/>
                          <a:latin typeface="Arial Narrow" panose="020B0606020202030204" pitchFamily="34" charset="0"/>
                        </a:rPr>
                        <a:t>dvertisement on hold</a:t>
                      </a:r>
                      <a:endParaRPr kumimoji="0" lang="en-ZA"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txBody>
                  <a:tcPr/>
                </a:tc>
                <a:tc>
                  <a:txBody>
                    <a:bodyPr/>
                    <a:lstStyle/>
                    <a:p>
                      <a:r>
                        <a:rPr lang="en-ZA" sz="1200" dirty="0">
                          <a:latin typeface="Arial Narrow" panose="020B0606020202030204" pitchFamily="34" charset="0"/>
                        </a:rPr>
                        <a:t>31 Dec 2022</a:t>
                      </a:r>
                    </a:p>
                  </a:txBody>
                  <a:tcPr/>
                </a:tc>
                <a:extLst>
                  <a:ext uri="{0D108BD9-81ED-4DB2-BD59-A6C34878D82A}">
                    <a16:rowId xmlns:a16="http://schemas.microsoft.com/office/drawing/2014/main" xmlns="" val="2519528782"/>
                  </a:ext>
                </a:extLst>
              </a:tr>
              <a:tr h="658839">
                <a:tc>
                  <a:txBody>
                    <a:bodyPr/>
                    <a:lstStyle/>
                    <a:p>
                      <a:pPr algn="ctr"/>
                      <a:r>
                        <a:rPr lang="en-ZA" sz="1600" dirty="0">
                          <a:latin typeface="Arial Narrow" panose="020B0606020202030204" pitchFamily="34" charset="0"/>
                        </a:rPr>
                        <a:t>5</a:t>
                      </a:r>
                    </a:p>
                  </a:txBody>
                  <a:tcPr/>
                </a:tc>
                <a:tc>
                  <a:txBody>
                    <a:bodyPr/>
                    <a:lstStyle/>
                    <a:p>
                      <a:pPr marL="0" algn="l" defTabSz="914400" rtl="0" eaLnBrk="1" latinLnBrk="0" hangingPunct="1"/>
                      <a:r>
                        <a:rPr lang="en-US" sz="1200" kern="1200" dirty="0">
                          <a:solidFill>
                            <a:schemeClr val="dk1"/>
                          </a:solidFill>
                          <a:latin typeface="Arial Narrow" panose="020B0606020202030204" pitchFamily="34" charset="0"/>
                        </a:rPr>
                        <a:t>NATIONAL ELECTRONIC AUTHORISATION SYSTEM</a:t>
                      </a:r>
                      <a:endParaRPr lang="en-ZA" sz="1200" kern="1200" dirty="0">
                        <a:solidFill>
                          <a:schemeClr val="dk1"/>
                        </a:solidFill>
                        <a:latin typeface="Arial Narrow" panose="020B0606020202030204" pitchFamily="34" charset="0"/>
                        <a:ea typeface="+mn-ea"/>
                        <a:cs typeface="+mn-cs"/>
                      </a:endParaRPr>
                    </a:p>
                  </a:txBody>
                  <a:tcPr/>
                </a:tc>
                <a:tc>
                  <a:txBody>
                    <a:bodyPr/>
                    <a:lstStyle/>
                    <a:p>
                      <a:r>
                        <a:rPr lang="en-US" sz="1200" dirty="0">
                          <a:latin typeface="Arial Narrow" panose="020B0606020202030204" pitchFamily="34" charset="0"/>
                        </a:rPr>
                        <a:t>0</a:t>
                      </a:r>
                      <a:r>
                        <a:rPr lang="en-ZA" sz="1200" dirty="0">
                          <a:latin typeface="Arial Narrow" panose="020B0606020202030204" pitchFamily="34" charset="0"/>
                        </a:rPr>
                        <a:t>1 Apr 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black"/>
                          </a:solidFill>
                          <a:effectLst/>
                          <a:uLnTx/>
                          <a:uFillTx/>
                          <a:latin typeface="Arial Narrow" panose="020B0606020202030204" pitchFamily="34" charset="0"/>
                        </a:rPr>
                        <a:t>A</a:t>
                      </a:r>
                      <a:r>
                        <a:rPr kumimoji="0" lang="en-ZA" sz="1200" b="0" u="none" strike="noStrike" kern="1200" cap="none" spc="0" normalizeH="0" baseline="0" noProof="0" dirty="0">
                          <a:ln>
                            <a:noFill/>
                          </a:ln>
                          <a:solidFill>
                            <a:prstClr val="black"/>
                          </a:solidFill>
                          <a:effectLst/>
                          <a:uLnTx/>
                          <a:uFillTx/>
                          <a:latin typeface="Arial Narrow" panose="020B0606020202030204" pitchFamily="34" charset="0"/>
                        </a:rPr>
                        <a:t>dvertisement on hold</a:t>
                      </a:r>
                      <a:endParaRPr kumimoji="0" lang="en-ZA"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txBody>
                  <a:tcPr/>
                </a:tc>
                <a:tc>
                  <a:txBody>
                    <a:bodyPr/>
                    <a:lstStyle/>
                    <a:p>
                      <a:r>
                        <a:rPr lang="en-ZA" sz="1200" dirty="0">
                          <a:latin typeface="Arial Narrow" panose="020B0606020202030204" pitchFamily="34" charset="0"/>
                        </a:rPr>
                        <a:t>31 Oct 2022</a:t>
                      </a:r>
                    </a:p>
                  </a:txBody>
                  <a:tcPr/>
                </a:tc>
                <a:extLst>
                  <a:ext uri="{0D108BD9-81ED-4DB2-BD59-A6C34878D82A}">
                    <a16:rowId xmlns:a16="http://schemas.microsoft.com/office/drawing/2014/main" xmlns="" val="585946918"/>
                  </a:ext>
                </a:extLst>
              </a:tr>
              <a:tr h="658839">
                <a:tc>
                  <a:txBody>
                    <a:bodyPr/>
                    <a:lstStyle/>
                    <a:p>
                      <a:pPr algn="ctr"/>
                      <a:r>
                        <a:rPr lang="en-US" sz="1600" dirty="0">
                          <a:latin typeface="Arial Narrow" panose="020B0606020202030204" pitchFamily="34" charset="0"/>
                        </a:rPr>
                        <a:t>6</a:t>
                      </a:r>
                      <a:endParaRPr lang="en-ZA" sz="1600" dirty="0">
                        <a:latin typeface="Arial Narrow" panose="020B0606020202030204" pitchFamily="34" charset="0"/>
                      </a:endParaRPr>
                    </a:p>
                  </a:txBody>
                  <a:tcPr/>
                </a:tc>
                <a:tc>
                  <a:txBody>
                    <a:bodyPr/>
                    <a:lstStyle/>
                    <a:p>
                      <a:pPr marL="0" algn="l" defTabSz="914400" rtl="0" eaLnBrk="1" latinLnBrk="0" hangingPunct="1"/>
                      <a:r>
                        <a:rPr lang="en-US" sz="1200" kern="1200" dirty="0">
                          <a:solidFill>
                            <a:schemeClr val="dk1"/>
                          </a:solidFill>
                          <a:latin typeface="Arial Narrow" panose="020B0606020202030204" pitchFamily="34" charset="0"/>
                        </a:rPr>
                        <a:t>NATIONAL GSM-R OPERATIONAL PORTABLE RADIO HANDHELD</a:t>
                      </a:r>
                      <a:endParaRPr lang="en-ZA" sz="1200" kern="1200" dirty="0">
                        <a:solidFill>
                          <a:schemeClr val="dk1"/>
                        </a:solidFill>
                        <a:latin typeface="Arial Narrow" panose="020B0606020202030204" pitchFamily="34" charset="0"/>
                        <a:ea typeface="+mn-ea"/>
                        <a:cs typeface="+mn-cs"/>
                      </a:endParaRPr>
                    </a:p>
                  </a:txBody>
                  <a:tcPr/>
                </a:tc>
                <a:tc>
                  <a:txBody>
                    <a:bodyPr/>
                    <a:lstStyle/>
                    <a:p>
                      <a:r>
                        <a:rPr lang="en-US" sz="1200" dirty="0">
                          <a:latin typeface="Arial Narrow" panose="020B0606020202030204" pitchFamily="34" charset="0"/>
                        </a:rPr>
                        <a:t>01 Apr 2022</a:t>
                      </a:r>
                      <a:endParaRPr lang="en-ZA" sz="1200" dirty="0">
                        <a:latin typeface="Arial Narrow" panose="020B0606020202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black"/>
                          </a:solidFill>
                          <a:effectLst/>
                          <a:uLnTx/>
                          <a:uFillTx/>
                          <a:latin typeface="Arial Narrow" panose="020B0606020202030204" pitchFamily="34" charset="0"/>
                        </a:rPr>
                        <a:t>A</a:t>
                      </a:r>
                      <a:r>
                        <a:rPr kumimoji="0" lang="en-ZA" sz="1200" b="0" u="none" strike="noStrike" kern="1200" cap="none" spc="0" normalizeH="0" baseline="0" noProof="0" dirty="0">
                          <a:ln>
                            <a:noFill/>
                          </a:ln>
                          <a:solidFill>
                            <a:prstClr val="black"/>
                          </a:solidFill>
                          <a:effectLst/>
                          <a:uLnTx/>
                          <a:uFillTx/>
                          <a:latin typeface="Arial Narrow" panose="020B0606020202030204" pitchFamily="34" charset="0"/>
                        </a:rPr>
                        <a:t>dvertisement on hold</a:t>
                      </a:r>
                      <a:endParaRPr kumimoji="0" lang="en-ZA"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txBody>
                  <a:tcPr/>
                </a:tc>
                <a:tc>
                  <a:txBody>
                    <a:bodyPr/>
                    <a:lstStyle/>
                    <a:p>
                      <a:r>
                        <a:rPr lang="en-US" sz="1200" dirty="0">
                          <a:latin typeface="Arial Narrow" panose="020B0606020202030204" pitchFamily="34" charset="0"/>
                        </a:rPr>
                        <a:t>31 Dec 2022</a:t>
                      </a:r>
                      <a:endParaRPr lang="en-ZA" sz="1200" dirty="0">
                        <a:latin typeface="Arial Narrow" panose="020B0606020202030204" pitchFamily="34" charset="0"/>
                      </a:endParaRPr>
                    </a:p>
                  </a:txBody>
                  <a:tcPr/>
                </a:tc>
                <a:extLst>
                  <a:ext uri="{0D108BD9-81ED-4DB2-BD59-A6C34878D82A}">
                    <a16:rowId xmlns:a16="http://schemas.microsoft.com/office/drawing/2014/main" xmlns="" val="3903257309"/>
                  </a:ext>
                </a:extLst>
              </a:tr>
            </a:tbl>
          </a:graphicData>
        </a:graphic>
      </p:graphicFrame>
      <p:sp>
        <p:nvSpPr>
          <p:cNvPr id="7" name="Title 1">
            <a:extLst>
              <a:ext uri="{FF2B5EF4-FFF2-40B4-BE49-F238E27FC236}">
                <a16:creationId xmlns:a16="http://schemas.microsoft.com/office/drawing/2014/main" xmlns="" id="{98D6983B-8EDF-496D-9957-CD066E4CF394}"/>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2992387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3022" y="6234546"/>
            <a:ext cx="4023969" cy="623454"/>
          </a:xfrm>
        </p:spPr>
        <p:txBody>
          <a:bodyPr>
            <a:noAutofit/>
          </a:bodyPr>
          <a:lstStyle/>
          <a:p>
            <a:r>
              <a:rPr lang="en-ZA" sz="1600" b="0" dirty="0">
                <a:solidFill>
                  <a:srgbClr val="00B0F0"/>
                </a:solidFill>
                <a:latin typeface="Arial Narrow" panose="020B0606020202030204" pitchFamily="34" charset="0"/>
                <a:ea typeface="Times New Roman" panose="02020603050405020304" pitchFamily="18" charset="0"/>
                <a:cs typeface="Times New Roman" panose="02020603050405020304" pitchFamily="18" charset="0"/>
              </a:rPr>
              <a:t>Kaalfontein – Olifantsfontein Signalling Installation </a:t>
            </a:r>
            <a:br>
              <a:rPr lang="en-ZA" sz="1600" b="0" dirty="0">
                <a:solidFill>
                  <a:srgbClr val="00B0F0"/>
                </a:solidFill>
                <a:latin typeface="Arial Narrow" panose="020B0606020202030204" pitchFamily="34" charset="0"/>
                <a:ea typeface="Times New Roman" panose="02020603050405020304" pitchFamily="18" charset="0"/>
                <a:cs typeface="Times New Roman" panose="02020603050405020304" pitchFamily="18" charset="0"/>
              </a:rPr>
            </a:br>
            <a:endParaRPr lang="en-ZA" sz="1600" b="0" dirty="0">
              <a:solidFill>
                <a:srgbClr val="00B0F0"/>
              </a:solidFill>
              <a:latin typeface="Arial Narrow" panose="020B0606020202030204" pitchFamily="34" charset="0"/>
            </a:endParaRPr>
          </a:p>
        </p:txBody>
      </p:sp>
      <p:pic>
        <p:nvPicPr>
          <p:cNvPr id="5" name="Picture 4">
            <a:extLst>
              <a:ext uri="{FF2B5EF4-FFF2-40B4-BE49-F238E27FC236}">
                <a16:creationId xmlns:a16="http://schemas.microsoft.com/office/drawing/2014/main" xmlns="" id="{BB8A96D6-769F-6C25-E5DB-191E221BC156}"/>
              </a:ext>
            </a:extLst>
          </p:cNvPr>
          <p:cNvPicPr>
            <a:picLocks noChangeAspect="1"/>
          </p:cNvPicPr>
          <p:nvPr/>
        </p:nvPicPr>
        <p:blipFill>
          <a:blip r:embed="rId2" cstate="print"/>
          <a:stretch>
            <a:fillRect/>
          </a:stretch>
        </p:blipFill>
        <p:spPr>
          <a:xfrm>
            <a:off x="765411" y="1218402"/>
            <a:ext cx="9956800"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xmlns="" id="{00D563E0-0122-494C-A5B6-A0329401F11A}"/>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3045109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8778" y="6139376"/>
            <a:ext cx="5882401" cy="623454"/>
          </a:xfrm>
        </p:spPr>
        <p:txBody>
          <a:bodyPr>
            <a:noAutofit/>
          </a:bodyPr>
          <a:lstStyle/>
          <a:p>
            <a:pPr algn="ctr"/>
            <a:r>
              <a:rPr lang="en-ZA" sz="1600" b="0" dirty="0">
                <a:solidFill>
                  <a:srgbClr val="00B0F0"/>
                </a:solidFill>
                <a:latin typeface="Arial Narrow" panose="020B0606020202030204" pitchFamily="34" charset="0"/>
                <a:ea typeface="Times New Roman" panose="02020603050405020304" pitchFamily="18" charset="0"/>
                <a:cs typeface="Times New Roman" panose="02020603050405020304" pitchFamily="18" charset="0"/>
              </a:rPr>
              <a:t>Cable Encapsulation with Concreting Solution </a:t>
            </a:r>
            <a:br>
              <a:rPr lang="en-ZA" sz="1600" b="0" dirty="0">
                <a:solidFill>
                  <a:srgbClr val="00B0F0"/>
                </a:solidFill>
                <a:latin typeface="Arial Narrow" panose="020B0606020202030204" pitchFamily="34" charset="0"/>
                <a:ea typeface="Times New Roman" panose="02020603050405020304" pitchFamily="18" charset="0"/>
                <a:cs typeface="Times New Roman" panose="02020603050405020304" pitchFamily="18" charset="0"/>
              </a:rPr>
            </a:br>
            <a:endParaRPr lang="en-ZA" sz="1600" b="0" dirty="0">
              <a:solidFill>
                <a:srgbClr val="00B0F0"/>
              </a:solidFill>
              <a:latin typeface="Arial Narrow" panose="020B0606020202030204" pitchFamily="34" charset="0"/>
            </a:endParaRPr>
          </a:p>
        </p:txBody>
      </p:sp>
      <p:pic>
        <p:nvPicPr>
          <p:cNvPr id="6" name="Picture 5">
            <a:extLst>
              <a:ext uri="{FF2B5EF4-FFF2-40B4-BE49-F238E27FC236}">
                <a16:creationId xmlns:a16="http://schemas.microsoft.com/office/drawing/2014/main" xmlns="" id="{E890F385-5830-38D6-FACD-056F876D326C}"/>
              </a:ext>
            </a:extLst>
          </p:cNvPr>
          <p:cNvPicPr>
            <a:picLocks noChangeAspect="1"/>
          </p:cNvPicPr>
          <p:nvPr/>
        </p:nvPicPr>
        <p:blipFill>
          <a:blip r:embed="rId2" cstate="print"/>
          <a:stretch>
            <a:fillRect/>
          </a:stretch>
        </p:blipFill>
        <p:spPr>
          <a:xfrm>
            <a:off x="827647" y="1341651"/>
            <a:ext cx="3530600" cy="459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xmlns="" id="{67F746E1-D025-8294-8010-BD953EBAE79A}"/>
              </a:ext>
            </a:extLst>
          </p:cNvPr>
          <p:cNvPicPr>
            <a:picLocks noChangeAspect="1"/>
          </p:cNvPicPr>
          <p:nvPr/>
        </p:nvPicPr>
        <p:blipFill>
          <a:blip r:embed="rId3" cstate="print"/>
          <a:stretch>
            <a:fillRect/>
          </a:stretch>
        </p:blipFill>
        <p:spPr>
          <a:xfrm>
            <a:off x="4491865" y="1337393"/>
            <a:ext cx="2641600" cy="459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xmlns="" id="{1EA6C23E-9C8C-2D48-AD24-529F388A7D38}"/>
              </a:ext>
            </a:extLst>
          </p:cNvPr>
          <p:cNvPicPr>
            <a:picLocks noChangeAspect="1"/>
          </p:cNvPicPr>
          <p:nvPr/>
        </p:nvPicPr>
        <p:blipFill>
          <a:blip r:embed="rId4" cstate="print"/>
          <a:stretch>
            <a:fillRect/>
          </a:stretch>
        </p:blipFill>
        <p:spPr>
          <a:xfrm>
            <a:off x="7342925" y="1337393"/>
            <a:ext cx="3467100" cy="459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
            <a:extLst>
              <a:ext uri="{FF2B5EF4-FFF2-40B4-BE49-F238E27FC236}">
                <a16:creationId xmlns:a16="http://schemas.microsoft.com/office/drawing/2014/main" xmlns="" id="{52A367B0-9CC7-46C5-A863-5380F3A1C3E4}"/>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976365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FE9320D8-742C-4384-B00E-185047A0F96E}"/>
              </a:ext>
            </a:extLst>
          </p:cNvPr>
          <p:cNvSpPr>
            <a:spLocks noGrp="1"/>
          </p:cNvSpPr>
          <p:nvPr>
            <p:ph type="title"/>
          </p:nvPr>
        </p:nvSpPr>
        <p:spPr>
          <a:xfrm>
            <a:off x="4795712" y="3101731"/>
            <a:ext cx="7101113" cy="654537"/>
          </a:xfrm>
          <a:noFill/>
          <a:ln>
            <a:solidFill>
              <a:srgbClr val="00B0F0"/>
            </a:solidFill>
          </a:ln>
          <a:effectLst/>
        </p:spPr>
        <p:txBody>
          <a:bodyPr>
            <a:noAutofit/>
          </a:bodyPr>
          <a:lstStyle/>
          <a:p>
            <a:pPr marL="457191" marR="0" lvl="1" indent="0" algn="l" defTabSz="914400" rtl="0" eaLnBrk="1" fontAlgn="base" latinLnBrk="0" hangingPunct="1">
              <a:lnSpc>
                <a:spcPct val="150000"/>
              </a:lnSpc>
              <a:spcBef>
                <a:spcPts val="0"/>
              </a:spcBef>
              <a:spcAft>
                <a:spcPts val="0"/>
              </a:spcAft>
              <a:buClrTx/>
              <a:buSzTx/>
              <a:buNone/>
              <a:tabLst/>
              <a:defRPr/>
            </a:pPr>
            <a:r>
              <a:rPr kumimoji="0" lang="en-ZA" sz="2800" i="0"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rPr>
              <a:t>3</a:t>
            </a:r>
            <a:r>
              <a:rPr kumimoji="0" lang="en-ZA" sz="2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rPr>
              <a:t>. Rehabilitation of the Passenger Rail Network</a:t>
            </a:r>
            <a:r>
              <a:rPr kumimoji="0" lang="en-ZA"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rPr>
              <a:t/>
            </a:r>
            <a:br>
              <a:rPr kumimoji="0" lang="en-ZA"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rPr>
            </a:br>
            <a:r>
              <a:rPr lang="en-ZA" sz="1800" b="0" i="1" kern="1200" dirty="0">
                <a:solidFill>
                  <a:schemeClr val="tx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3</a:t>
            </a:r>
            <a:r>
              <a:rPr kumimoji="0" lang="en-ZA" sz="1800" i="1"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t>.1 Status</a:t>
            </a:r>
            <a:br>
              <a:rPr kumimoji="0" lang="en-ZA" sz="1800" i="1"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br>
            <a:r>
              <a:rPr kumimoji="0" lang="en-ZA" sz="1800" i="1"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t>3.2 Challenges</a:t>
            </a:r>
            <a:br>
              <a:rPr kumimoji="0" lang="en-ZA" sz="1800" i="1"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br>
            <a:r>
              <a:rPr kumimoji="0" lang="en-ZA" sz="1800" i="1"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t>3</a:t>
            </a:r>
            <a:r>
              <a:rPr lang="en-ZA" sz="1800" i="1"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.3 Progress</a:t>
            </a:r>
            <a:r>
              <a:rPr kumimoji="0" lang="en-ZA" sz="1800" i="1"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t/>
            </a:r>
            <a:br>
              <a:rPr kumimoji="0" lang="en-ZA" sz="1800" i="1"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br>
            <a:endParaRPr kumimoji="0" lang="en-ZA"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endParaRPr>
          </a:p>
        </p:txBody>
      </p:sp>
      <p:pic>
        <p:nvPicPr>
          <p:cNvPr id="16" name="Picture 2">
            <a:extLst>
              <a:ext uri="{FF2B5EF4-FFF2-40B4-BE49-F238E27FC236}">
                <a16:creationId xmlns:a16="http://schemas.microsoft.com/office/drawing/2014/main" xmlns="" id="{21F44210-1212-42F1-889E-E0A5FBB413D9}"/>
              </a:ext>
            </a:extLst>
          </p:cNvPr>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1040293" y="2095015"/>
            <a:ext cx="4201112" cy="308653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1566657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C1FEFBB-C54A-47FF-B4FA-96D1EDD8DFF9}"/>
              </a:ext>
            </a:extLst>
          </p:cNvPr>
          <p:cNvSpPr>
            <a:spLocks noGrp="1"/>
          </p:cNvSpPr>
          <p:nvPr>
            <p:ph sz="half" idx="1"/>
          </p:nvPr>
        </p:nvSpPr>
        <p:spPr>
          <a:xfrm>
            <a:off x="5631318" y="1883785"/>
            <a:ext cx="6004155" cy="3323482"/>
          </a:xfrm>
          <a:ln>
            <a:solidFill>
              <a:srgbClr val="00B0F0"/>
            </a:solidFill>
          </a:ln>
        </p:spPr>
        <p:txBody>
          <a:bodyPr/>
          <a:lstStyle/>
          <a:p>
            <a:pPr>
              <a:lnSpc>
                <a:spcPct val="150000"/>
              </a:lnSpc>
              <a:spcBef>
                <a:spcPts val="600"/>
              </a:spcBef>
              <a:spcAft>
                <a:spcPts val="600"/>
              </a:spcAft>
            </a:pPr>
            <a:r>
              <a:rPr lang="en-ZA" sz="1600" dirty="0">
                <a:latin typeface="Arial Narrow" panose="020B0606020202030204" pitchFamily="34" charset="0"/>
                <a:cs typeface="Arial" panose="020B0604020202020204" pitchFamily="34" charset="0"/>
              </a:rPr>
              <a:t>We have </a:t>
            </a:r>
            <a:r>
              <a:rPr lang="en-ZA" sz="16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40 corridors/lines </a:t>
            </a:r>
            <a:r>
              <a:rPr lang="en-ZA" sz="1600" dirty="0">
                <a:latin typeface="Arial Narrow" panose="020B0606020202030204" pitchFamily="34" charset="0"/>
                <a:cs typeface="Arial" panose="020B0604020202020204" pitchFamily="34" charset="0"/>
              </a:rPr>
              <a:t>and 18 functional since the opening after COVID-19 Lockdown</a:t>
            </a:r>
            <a:endParaRPr lang="en-ZA" sz="1600" b="1" dirty="0">
              <a:latin typeface="Arial Narrow" panose="020B0606020202030204" pitchFamily="34" charset="0"/>
              <a:cs typeface="Arial" panose="020B0604020202020204" pitchFamily="34" charset="0"/>
            </a:endParaRPr>
          </a:p>
          <a:p>
            <a:pPr marL="227013" indent="-227013">
              <a:lnSpc>
                <a:spcPct val="150000"/>
              </a:lnSpc>
              <a:spcBef>
                <a:spcPts val="600"/>
              </a:spcBef>
              <a:spcAft>
                <a:spcPts val="600"/>
              </a:spcAft>
              <a:tabLst>
                <a:tab pos="1812925" algn="l"/>
              </a:tabLst>
            </a:pPr>
            <a:r>
              <a:rPr lang="en-ZA" sz="16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17 Gauteng</a:t>
            </a:r>
            <a:r>
              <a:rPr lang="en-ZA" sz="1600" dirty="0">
                <a:latin typeface="Arial Narrow" panose="020B0606020202030204" pitchFamily="34" charset="0"/>
                <a:cs typeface="Arial" panose="020B0604020202020204" pitchFamily="34" charset="0"/>
              </a:rPr>
              <a:t>	-  7 Functional (2 Electric and the rest Diesel)</a:t>
            </a:r>
          </a:p>
          <a:p>
            <a:pPr>
              <a:lnSpc>
                <a:spcPct val="150000"/>
              </a:lnSpc>
              <a:spcBef>
                <a:spcPts val="600"/>
              </a:spcBef>
              <a:spcAft>
                <a:spcPts val="600"/>
              </a:spcAft>
            </a:pPr>
            <a:r>
              <a:rPr lang="en-ZA" sz="16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9 KZN</a:t>
            </a:r>
            <a:r>
              <a:rPr lang="en-ZA" sz="1600" dirty="0">
                <a:latin typeface="Arial Narrow" panose="020B0606020202030204" pitchFamily="34" charset="0"/>
                <a:cs typeface="Arial" panose="020B0604020202020204" pitchFamily="34" charset="0"/>
              </a:rPr>
              <a:t>		-  3 Functional before Floods (recovery underway)</a:t>
            </a:r>
          </a:p>
          <a:p>
            <a:pPr>
              <a:lnSpc>
                <a:spcPct val="150000"/>
              </a:lnSpc>
              <a:spcBef>
                <a:spcPts val="600"/>
              </a:spcBef>
              <a:spcAft>
                <a:spcPts val="600"/>
              </a:spcAft>
            </a:pPr>
            <a:r>
              <a:rPr lang="en-ZA" sz="16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2 Eastern Cape</a:t>
            </a:r>
            <a:r>
              <a:rPr lang="en-ZA" sz="1600" dirty="0">
                <a:latin typeface="Arial Narrow" panose="020B0606020202030204" pitchFamily="34" charset="0"/>
                <a:cs typeface="Arial" panose="020B0604020202020204" pitchFamily="34" charset="0"/>
              </a:rPr>
              <a:t>	-  2 Functional ( both Diesel traction)</a:t>
            </a:r>
          </a:p>
          <a:p>
            <a:pPr>
              <a:lnSpc>
                <a:spcPct val="150000"/>
              </a:lnSpc>
              <a:spcBef>
                <a:spcPts val="600"/>
              </a:spcBef>
              <a:spcAft>
                <a:spcPts val="600"/>
              </a:spcAft>
            </a:pPr>
            <a:r>
              <a:rPr lang="en-ZA" sz="16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12 Western Cape</a:t>
            </a:r>
            <a:r>
              <a:rPr lang="en-ZA" sz="1600" dirty="0">
                <a:latin typeface="Arial Narrow" panose="020B0606020202030204" pitchFamily="34" charset="0"/>
                <a:cs typeface="Arial" panose="020B0604020202020204" pitchFamily="34" charset="0"/>
              </a:rPr>
              <a:t>	 - 6 Functional (all Electric)</a:t>
            </a:r>
          </a:p>
          <a:p>
            <a:pPr>
              <a:lnSpc>
                <a:spcPct val="150000"/>
              </a:lnSpc>
              <a:spcBef>
                <a:spcPts val="600"/>
              </a:spcBef>
              <a:spcAft>
                <a:spcPts val="600"/>
              </a:spcAft>
            </a:pPr>
            <a:endParaRPr lang="en-ZA" sz="1600" dirty="0">
              <a:latin typeface="Arial Narrow" panose="020B0606020202030204" pitchFamily="34" charset="0"/>
              <a:cs typeface="Arial" panose="020B0604020202020204" pitchFamily="34" charset="0"/>
            </a:endParaRPr>
          </a:p>
          <a:p>
            <a:pPr>
              <a:lnSpc>
                <a:spcPct val="150000"/>
              </a:lnSpc>
              <a:spcBef>
                <a:spcPts val="600"/>
              </a:spcBef>
              <a:spcAft>
                <a:spcPts val="600"/>
              </a:spcAft>
            </a:pPr>
            <a:endParaRPr lang="en-ZA" sz="1600" b="1" dirty="0">
              <a:latin typeface="Arial Narrow" panose="020B060602020203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xmlns="" id="{099760F5-8373-21AC-A397-D8E1B9B46817}"/>
              </a:ext>
            </a:extLst>
          </p:cNvPr>
          <p:cNvCxnSpPr/>
          <p:nvPr/>
        </p:nvCxnSpPr>
        <p:spPr>
          <a:xfrm>
            <a:off x="5396564" y="1404730"/>
            <a:ext cx="0" cy="4714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9" name="Diagram 8">
            <a:extLst>
              <a:ext uri="{FF2B5EF4-FFF2-40B4-BE49-F238E27FC236}">
                <a16:creationId xmlns:a16="http://schemas.microsoft.com/office/drawing/2014/main" xmlns="" id="{9F92B322-A9CF-46E0-FFF9-8C0BE5EE7430}"/>
              </a:ext>
            </a:extLst>
          </p:cNvPr>
          <p:cNvGraphicFramePr/>
          <p:nvPr>
            <p:extLst>
              <p:ext uri="{D42A27DB-BD31-4B8C-83A1-F6EECF244321}">
                <p14:modId xmlns:p14="http://schemas.microsoft.com/office/powerpoint/2010/main" xmlns="" val="1027960959"/>
              </p:ext>
            </p:extLst>
          </p:nvPr>
        </p:nvGraphicFramePr>
        <p:xfrm>
          <a:off x="242706" y="1614584"/>
          <a:ext cx="4915366" cy="3984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itle 1">
            <a:extLst>
              <a:ext uri="{FF2B5EF4-FFF2-40B4-BE49-F238E27FC236}">
                <a16:creationId xmlns:a16="http://schemas.microsoft.com/office/drawing/2014/main" xmlns="" id="{332E6037-0499-4B07-8A05-98A4DE15BE5F}"/>
              </a:ext>
            </a:extLst>
          </p:cNvPr>
          <p:cNvSpPr txBox="1">
            <a:spLocks/>
          </p:cNvSpPr>
          <p:nvPr/>
        </p:nvSpPr>
        <p:spPr>
          <a:xfrm>
            <a:off x="189197" y="221380"/>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400" b="0"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3.1 Status:</a:t>
            </a:r>
            <a:endParaRPr lang="en-US" sz="2400" b="0" dirty="0">
              <a:solidFill>
                <a:srgbClr val="00B0F0"/>
              </a:solidFill>
              <a:effectLst>
                <a:outerShdw blurRad="38100" dist="38100" dir="2700000" algn="tl">
                  <a:srgbClr val="000000">
                    <a:alpha val="43137"/>
                  </a:srgbClr>
                </a:outerShdw>
              </a:effectLst>
              <a:latin typeface="+mn-lt"/>
            </a:endParaRPr>
          </a:p>
        </p:txBody>
      </p:sp>
      <p:sp>
        <p:nvSpPr>
          <p:cNvPr id="13" name="TextBox 12">
            <a:extLst>
              <a:ext uri="{FF2B5EF4-FFF2-40B4-BE49-F238E27FC236}">
                <a16:creationId xmlns:a16="http://schemas.microsoft.com/office/drawing/2014/main" xmlns="" id="{F6ED2B8A-3EA9-4984-8FAD-2A2B39019CDC}"/>
              </a:ext>
            </a:extLst>
          </p:cNvPr>
          <p:cNvSpPr txBox="1"/>
          <p:nvPr/>
        </p:nvSpPr>
        <p:spPr>
          <a:xfrm>
            <a:off x="280558" y="5780416"/>
            <a:ext cx="47040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i="0" u="none" strike="noStrike" kern="1200" cap="none" spc="0" normalizeH="0" baseline="0" noProof="0" dirty="0">
                <a:ln>
                  <a:noFill/>
                </a:ln>
                <a:solidFill>
                  <a:srgbClr val="00B0F0"/>
                </a:solidFill>
                <a:uLnTx/>
                <a:uFillTx/>
                <a:latin typeface="Arial Narrow" panose="020B0606020202030204" pitchFamily="34" charset="0"/>
              </a:rPr>
              <a:t>The Triple Challenge</a:t>
            </a:r>
          </a:p>
        </p:txBody>
      </p:sp>
    </p:spTree>
    <p:extLst>
      <p:ext uri="{BB962C8B-B14F-4D97-AF65-F5344CB8AC3E}">
        <p14:creationId xmlns:p14="http://schemas.microsoft.com/office/powerpoint/2010/main" xmlns="" val="2115620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D13100-A5DA-6D4B-A639-8C067614F0FD}"/>
              </a:ext>
            </a:extLst>
          </p:cNvPr>
          <p:cNvSpPr>
            <a:spLocks noGrp="1"/>
          </p:cNvSpPr>
          <p:nvPr>
            <p:ph type="title"/>
          </p:nvPr>
        </p:nvSpPr>
        <p:spPr>
          <a:xfrm>
            <a:off x="537946" y="187059"/>
            <a:ext cx="9590873" cy="559532"/>
          </a:xfrm>
        </p:spPr>
        <p:txBody>
          <a:bodyPr>
            <a:noAutofit/>
          </a:bodyPr>
          <a:lstStyle/>
          <a:p>
            <a:pPr algn="ctr"/>
            <a:r>
              <a:rPr kumimoji="0" lang="en-US" b="0" i="0" u="none" strike="noStrike" kern="1200" cap="none" spc="0" normalizeH="0" baseline="0" noProof="0" dirty="0">
                <a:ln w="6600">
                  <a:solidFill>
                    <a:srgbClr val="2683C6"/>
                  </a:solidFill>
                  <a:prstDash val="solid"/>
                </a:ln>
                <a:solidFill>
                  <a:srgbClr val="00B0F0"/>
                </a:solidFill>
                <a:effectLst>
                  <a:outerShdw dist="38100" dir="2700000" algn="tl" rotWithShape="0">
                    <a:srgbClr val="2683C6"/>
                  </a:outerShdw>
                </a:effectLst>
                <a:uLnTx/>
                <a:uFillTx/>
                <a:latin typeface="Arial Narrow" panose="020B0606020202030204" pitchFamily="34" charset="0"/>
              </a:rPr>
              <a:t>Contents:</a:t>
            </a:r>
            <a:endParaRPr lang="en-US" b="0" dirty="0">
              <a:solidFill>
                <a:srgbClr val="00B0F0"/>
              </a:solidFill>
              <a:effectLst>
                <a:outerShdw blurRad="38100" dist="38100" dir="2700000" algn="tl">
                  <a:srgbClr val="000000">
                    <a:alpha val="43137"/>
                  </a:srgbClr>
                </a:outerShdw>
              </a:effectLst>
              <a:latin typeface="+mn-lt"/>
            </a:endParaRPr>
          </a:p>
        </p:txBody>
      </p:sp>
      <p:pic>
        <p:nvPicPr>
          <p:cNvPr id="7" name="Content Placeholder 6">
            <a:extLst>
              <a:ext uri="{FF2B5EF4-FFF2-40B4-BE49-F238E27FC236}">
                <a16:creationId xmlns:a16="http://schemas.microsoft.com/office/drawing/2014/main" xmlns="" id="{6CB1C91F-F0BC-C343-B8B3-F9059773375B}"/>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xmlns="" val="0"/>
              </a:ext>
            </a:extLst>
          </a:blip>
          <a:srcRect r="59071"/>
          <a:stretch/>
        </p:blipFill>
        <p:spPr bwMode="auto">
          <a:xfrm>
            <a:off x="345441" y="1587751"/>
            <a:ext cx="4356620" cy="46434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53640926-AAD7-44D8-BBD7-CCE9431645EC}">
              <a14:shadowObscured xmlns:a14="http://schemas.microsoft.com/office/drawing/2010/main" xmlns=""/>
            </a:ext>
          </a:extLst>
        </p:spPr>
      </p:pic>
      <p:sp>
        <p:nvSpPr>
          <p:cNvPr id="10" name="Content Placeholder 2">
            <a:extLst>
              <a:ext uri="{FF2B5EF4-FFF2-40B4-BE49-F238E27FC236}">
                <a16:creationId xmlns:a16="http://schemas.microsoft.com/office/drawing/2014/main" xmlns="" id="{E1D47D00-E2DA-E317-E396-0F3332AC573C}"/>
              </a:ext>
            </a:extLst>
          </p:cNvPr>
          <p:cNvSpPr txBox="1">
            <a:spLocks/>
          </p:cNvSpPr>
          <p:nvPr/>
        </p:nvSpPr>
        <p:spPr>
          <a:xfrm>
            <a:off x="4845936" y="1174283"/>
            <a:ext cx="6875618" cy="5216892"/>
          </a:xfrm>
          <a:prstGeom prst="rect">
            <a:avLst/>
          </a:prstGeom>
          <a:ln>
            <a:solidFill>
              <a:srgbClr val="00B0F0"/>
            </a:solidFill>
          </a:ln>
        </p:spPr>
        <p:txBody>
          <a:bodyPr/>
          <a:lstStyle>
            <a:lvl1pPr marL="228597" indent="-228597" algn="l" rtl="0" eaLnBrk="1" fontAlgn="base" hangingPunct="1">
              <a:lnSpc>
                <a:spcPct val="90000"/>
              </a:lnSpc>
              <a:spcBef>
                <a:spcPts val="0"/>
              </a:spcBef>
              <a:spcAft>
                <a:spcPct val="0"/>
              </a:spcAft>
              <a:buFont typeface="Arial" panose="020B0604020202020204" pitchFamily="34" charset="0"/>
              <a:buChar char="•"/>
              <a:defRPr sz="2000" kern="1200">
                <a:solidFill>
                  <a:schemeClr val="tx1"/>
                </a:solidFill>
                <a:latin typeface="+mn-lt"/>
                <a:ea typeface="+mn-ea"/>
                <a:cs typeface="+mn-cs"/>
              </a:defRPr>
            </a:lvl1pPr>
            <a:lvl2pPr marL="685788" indent="-228597" algn="l" rtl="0" eaLnBrk="1" fontAlgn="base" hangingPunct="1">
              <a:lnSpc>
                <a:spcPct val="90000"/>
              </a:lnSpc>
              <a:spcBef>
                <a:spcPts val="0"/>
              </a:spcBef>
              <a:spcAft>
                <a:spcPct val="0"/>
              </a:spcAft>
              <a:buFont typeface="Arial" panose="020B0604020202020204" pitchFamily="34" charset="0"/>
              <a:buChar char="•"/>
              <a:defRPr sz="1800" kern="1200">
                <a:solidFill>
                  <a:schemeClr val="tx1"/>
                </a:solidFill>
                <a:latin typeface="+mn-lt"/>
                <a:ea typeface="+mn-ea"/>
                <a:cs typeface="+mn-cs"/>
              </a:defRPr>
            </a:lvl2pPr>
            <a:lvl3pPr marL="1142980" indent="-228597" algn="l" rtl="0" eaLnBrk="1" fontAlgn="base" hangingPunct="1">
              <a:lnSpc>
                <a:spcPct val="90000"/>
              </a:lnSpc>
              <a:spcBef>
                <a:spcPts val="0"/>
              </a:spcBef>
              <a:spcAft>
                <a:spcPct val="0"/>
              </a:spcAft>
              <a:buFont typeface="Arial" panose="020B0604020202020204" pitchFamily="34" charset="0"/>
              <a:buChar char="•"/>
              <a:defRPr sz="1600" kern="1200">
                <a:solidFill>
                  <a:schemeClr val="tx1"/>
                </a:solidFill>
                <a:latin typeface="+mn-lt"/>
                <a:ea typeface="+mn-ea"/>
                <a:cs typeface="+mn-cs"/>
              </a:defRPr>
            </a:lvl3pPr>
            <a:lvl4pPr marL="1600173"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4pPr>
            <a:lvl5pPr marL="2057366"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5pPr>
            <a:lvl6pPr marL="2514558"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0"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3"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34"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base" latinLnBrk="0" hangingPunct="1">
              <a:lnSpc>
                <a:spcPct val="150000"/>
              </a:lnSpc>
              <a:spcBef>
                <a:spcPts val="600"/>
              </a:spcBef>
              <a:spcAft>
                <a:spcPts val="600"/>
              </a:spcAft>
              <a:buClrTx/>
              <a:buSzTx/>
              <a:buFont typeface="+mj-lt"/>
              <a:buAutoNum type="arabicPeriod"/>
              <a:tabLst/>
              <a:defRPr/>
            </a:pPr>
            <a:r>
              <a:rPr kumimoji="0" lang="en-ZA" sz="2400" i="0"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t>Introduction and Context </a:t>
            </a:r>
          </a:p>
          <a:p>
            <a:pPr marL="457200" marR="0" lvl="0" indent="-457200" algn="l" defTabSz="914400" rtl="0" eaLnBrk="1" fontAlgn="base" latinLnBrk="0" hangingPunct="1">
              <a:lnSpc>
                <a:spcPct val="150000"/>
              </a:lnSpc>
              <a:spcBef>
                <a:spcPts val="600"/>
              </a:spcBef>
              <a:spcAft>
                <a:spcPts val="600"/>
              </a:spcAft>
              <a:buClrTx/>
              <a:buSzTx/>
              <a:buFont typeface="+mj-lt"/>
              <a:buAutoNum type="arabicPeriod"/>
              <a:tabLst/>
              <a:defRPr/>
            </a:pPr>
            <a:r>
              <a:rPr lang="en-ZA" sz="24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Modernisation Programme</a:t>
            </a:r>
          </a:p>
          <a:p>
            <a:pPr marL="914383" lvl="2" indent="0">
              <a:lnSpc>
                <a:spcPct val="150000"/>
              </a:lnSpc>
              <a:spcAft>
                <a:spcPts val="0"/>
              </a:spcAft>
              <a:buNone/>
              <a:defRPr/>
            </a:pPr>
            <a:r>
              <a:rPr kumimoji="0" lang="en-ZA" i="1" u="none" strike="noStrike" kern="1200" cap="none" spc="0" normalizeH="0" baseline="0" noProof="0" dirty="0">
                <a:ln>
                  <a:noFill/>
                </a:ln>
                <a:uLnTx/>
                <a:uFillTx/>
                <a:latin typeface="Arial Narrow" panose="020B0606020202030204" pitchFamily="34" charset="0"/>
                <a:cs typeface="Arial" panose="020B0604020202020204" pitchFamily="34" charset="0"/>
              </a:rPr>
              <a:t>2.1 Rolling Stock General Overhaul</a:t>
            </a:r>
          </a:p>
          <a:p>
            <a:pPr marL="914383" lvl="2" indent="0">
              <a:lnSpc>
                <a:spcPct val="150000"/>
              </a:lnSpc>
              <a:spcAft>
                <a:spcPts val="0"/>
              </a:spcAft>
              <a:buNone/>
              <a:defRPr/>
            </a:pPr>
            <a:r>
              <a:rPr kumimoji="0" lang="en-ZA" i="1" u="none" strike="noStrike" kern="1200" cap="none" spc="0" normalizeH="0" baseline="0" noProof="0" dirty="0">
                <a:ln>
                  <a:noFill/>
                </a:ln>
                <a:uLnTx/>
                <a:uFillTx/>
                <a:latin typeface="Arial Narrow" panose="020B0606020202030204" pitchFamily="34" charset="0"/>
                <a:cs typeface="Arial" panose="020B0604020202020204" pitchFamily="34" charset="0"/>
              </a:rPr>
              <a:t>2.2 Rolling Stock Fleet Renewal Programme</a:t>
            </a:r>
          </a:p>
          <a:p>
            <a:pPr marL="914383" lvl="2" indent="0">
              <a:lnSpc>
                <a:spcPct val="150000"/>
              </a:lnSpc>
              <a:spcAft>
                <a:spcPts val="0"/>
              </a:spcAft>
              <a:buNone/>
              <a:defRPr/>
            </a:pPr>
            <a:r>
              <a:rPr lang="en-ZA" i="1" dirty="0">
                <a:latin typeface="Arial Narrow" panose="020B0606020202030204" pitchFamily="34" charset="0"/>
                <a:cs typeface="Arial" panose="020B0604020202020204" pitchFamily="34" charset="0"/>
              </a:rPr>
              <a:t>2.3 Signalling and Comms</a:t>
            </a:r>
            <a:endParaRPr kumimoji="0" lang="en-ZA" i="1" u="none" strike="noStrike" kern="1200" cap="none" spc="0" normalizeH="0" baseline="0" noProof="0" dirty="0">
              <a:ln>
                <a:noFill/>
              </a:ln>
              <a:uLnTx/>
              <a:uFillTx/>
              <a:latin typeface="Arial Narrow" panose="020B0606020202030204" pitchFamily="34" charset="0"/>
              <a:cs typeface="Arial" panose="020B0604020202020204" pitchFamily="34" charset="0"/>
            </a:endParaRPr>
          </a:p>
          <a:p>
            <a:pPr marL="457200" marR="0" lvl="0" indent="-457200" algn="l" defTabSz="914400" rtl="0" eaLnBrk="1" fontAlgn="base" latinLnBrk="0" hangingPunct="1">
              <a:lnSpc>
                <a:spcPct val="150000"/>
              </a:lnSpc>
              <a:spcBef>
                <a:spcPts val="600"/>
              </a:spcBef>
              <a:spcAft>
                <a:spcPts val="600"/>
              </a:spcAft>
              <a:buClrTx/>
              <a:buSzTx/>
              <a:buFont typeface="+mj-lt"/>
              <a:buAutoNum type="arabicPeriod"/>
              <a:tabLst/>
              <a:defRPr/>
            </a:pPr>
            <a:r>
              <a:rPr lang="en-ZA" sz="24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Rehabilitation of the Passenger Rail Network</a:t>
            </a:r>
          </a:p>
          <a:p>
            <a:pPr marL="914383" lvl="2" indent="0">
              <a:lnSpc>
                <a:spcPct val="150000"/>
              </a:lnSpc>
              <a:spcAft>
                <a:spcPts val="0"/>
              </a:spcAft>
              <a:buNone/>
              <a:defRPr/>
            </a:pPr>
            <a:r>
              <a:rPr kumimoji="0" lang="en-ZA" i="1" u="none" strike="noStrike" kern="1200" cap="none" spc="0" normalizeH="0" baseline="0" noProof="0" dirty="0">
                <a:ln>
                  <a:noFill/>
                </a:ln>
                <a:uLnTx/>
                <a:uFillTx/>
                <a:latin typeface="Arial Narrow" panose="020B0606020202030204" pitchFamily="34" charset="0"/>
                <a:cs typeface="Arial" panose="020B0604020202020204" pitchFamily="34" charset="0"/>
              </a:rPr>
              <a:t>3.1 Status</a:t>
            </a:r>
          </a:p>
          <a:p>
            <a:pPr marL="914383" lvl="2" indent="0">
              <a:lnSpc>
                <a:spcPct val="150000"/>
              </a:lnSpc>
              <a:spcAft>
                <a:spcPts val="0"/>
              </a:spcAft>
              <a:buNone/>
              <a:defRPr/>
            </a:pPr>
            <a:r>
              <a:rPr kumimoji="0" lang="en-ZA" i="1" u="none" strike="noStrike" kern="1200" cap="none" spc="0" normalizeH="0" baseline="0" noProof="0" dirty="0">
                <a:ln>
                  <a:noFill/>
                </a:ln>
                <a:uLnTx/>
                <a:uFillTx/>
                <a:latin typeface="Arial Narrow" panose="020B0606020202030204" pitchFamily="34" charset="0"/>
                <a:cs typeface="Arial" panose="020B0604020202020204" pitchFamily="34" charset="0"/>
              </a:rPr>
              <a:t>3.2 Challenges</a:t>
            </a:r>
          </a:p>
          <a:p>
            <a:pPr marL="914383" lvl="2" indent="0">
              <a:lnSpc>
                <a:spcPct val="150000"/>
              </a:lnSpc>
              <a:spcAft>
                <a:spcPts val="0"/>
              </a:spcAft>
              <a:buNone/>
              <a:defRPr/>
            </a:pPr>
            <a:r>
              <a:rPr lang="en-ZA" i="1" dirty="0">
                <a:latin typeface="Arial Narrow" panose="020B0606020202030204" pitchFamily="34" charset="0"/>
                <a:cs typeface="Arial" panose="020B0604020202020204" pitchFamily="34" charset="0"/>
              </a:rPr>
              <a:t>3.3 Progress</a:t>
            </a:r>
            <a:endParaRPr kumimoji="0" lang="en-ZA" i="1" u="none" strike="noStrike" kern="1200" cap="none" spc="0" normalizeH="0" baseline="0" noProof="0" dirty="0">
              <a:ln>
                <a:noFill/>
              </a:ln>
              <a:uLnTx/>
              <a:uFillTx/>
              <a:latin typeface="Arial Narrow" panose="020B0606020202030204" pitchFamily="34" charset="0"/>
              <a:cs typeface="Arial" panose="020B0604020202020204" pitchFamily="34" charset="0"/>
            </a:endParaRPr>
          </a:p>
          <a:p>
            <a:pPr marL="457200" marR="0" lvl="0" indent="-457200" algn="l" defTabSz="914400" rtl="0" eaLnBrk="1" fontAlgn="base" latinLnBrk="0" hangingPunct="1">
              <a:lnSpc>
                <a:spcPct val="150000"/>
              </a:lnSpc>
              <a:spcBef>
                <a:spcPts val="600"/>
              </a:spcBef>
              <a:spcAft>
                <a:spcPts val="600"/>
              </a:spcAft>
              <a:buClrTx/>
              <a:buSzTx/>
              <a:buFont typeface="+mj-lt"/>
              <a:buAutoNum type="arabicPeriod"/>
              <a:tabLst/>
              <a:defRPr/>
            </a:pPr>
            <a:r>
              <a:rPr kumimoji="0" lang="en-ZA" sz="2400" i="0"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t>Funding Required</a:t>
            </a:r>
          </a:p>
        </p:txBody>
      </p:sp>
    </p:spTree>
    <p:extLst>
      <p:ext uri="{BB962C8B-B14F-4D97-AF65-F5344CB8AC3E}">
        <p14:creationId xmlns:p14="http://schemas.microsoft.com/office/powerpoint/2010/main" xmlns="" val="599825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A96155-FBF6-4094-B454-FB0EBDC9250F}"/>
              </a:ext>
            </a:extLst>
          </p:cNvPr>
          <p:cNvSpPr>
            <a:spLocks noGrp="1"/>
          </p:cNvSpPr>
          <p:nvPr>
            <p:ph type="title"/>
          </p:nvPr>
        </p:nvSpPr>
        <p:spPr>
          <a:xfrm>
            <a:off x="172272" y="2885794"/>
            <a:ext cx="1887697" cy="1086412"/>
          </a:xfrm>
          <a:ln>
            <a:solidFill>
              <a:schemeClr val="tx1"/>
            </a:solidFill>
          </a:ln>
        </p:spPr>
        <p:txBody>
          <a:bodyPr/>
          <a:lstStyle/>
          <a:p>
            <a:pPr algn="ctr">
              <a:defRPr/>
            </a:pPr>
            <a:r>
              <a:rPr lang="en-GB" sz="1600" b="0" dirty="0">
                <a:solidFill>
                  <a:schemeClr val="tx1"/>
                </a:solidFill>
                <a:effectLst>
                  <a:outerShdw blurRad="38100" dist="38100" dir="2700000" algn="tl">
                    <a:srgbClr val="000000">
                      <a:alpha val="43137"/>
                    </a:srgbClr>
                  </a:outerShdw>
                </a:effectLst>
                <a:latin typeface="Arial Narrow" panose="020B0606020202030204" pitchFamily="34" charset="0"/>
              </a:rPr>
              <a:t>3.1.1 </a:t>
            </a:r>
            <a:br>
              <a:rPr lang="en-GB" sz="1600" b="0" dirty="0">
                <a:solidFill>
                  <a:schemeClr val="tx1"/>
                </a:solidFill>
                <a:effectLst>
                  <a:outerShdw blurRad="38100" dist="38100" dir="2700000" algn="tl">
                    <a:srgbClr val="000000">
                      <a:alpha val="43137"/>
                    </a:srgbClr>
                  </a:outerShdw>
                </a:effectLst>
                <a:latin typeface="Arial Narrow" panose="020B0606020202030204" pitchFamily="34" charset="0"/>
              </a:rPr>
            </a:br>
            <a:r>
              <a:rPr lang="en-GB" sz="1600" b="0" dirty="0">
                <a:solidFill>
                  <a:schemeClr val="tx1"/>
                </a:solidFill>
                <a:effectLst>
                  <a:outerShdw blurRad="38100" dist="38100" dir="2700000" algn="tl">
                    <a:srgbClr val="000000">
                      <a:alpha val="43137"/>
                    </a:srgbClr>
                  </a:outerShdw>
                </a:effectLst>
                <a:latin typeface="Arial Narrow" panose="020B0606020202030204" pitchFamily="34" charset="0"/>
              </a:rPr>
              <a:t>Status Of Priority Corridors – </a:t>
            </a:r>
            <a:r>
              <a:rPr lang="en-GB" sz="1600" b="0" dirty="0">
                <a:solidFill>
                  <a:srgbClr val="00B0F0"/>
                </a:solidFill>
                <a:effectLst>
                  <a:outerShdw blurRad="38100" dist="38100" dir="2700000" algn="tl">
                    <a:srgbClr val="000000">
                      <a:alpha val="43137"/>
                    </a:srgbClr>
                  </a:outerShdw>
                </a:effectLst>
                <a:latin typeface="Arial Narrow" panose="020B0606020202030204" pitchFamily="34" charset="0"/>
              </a:rPr>
              <a:t>Gauteng</a:t>
            </a:r>
            <a:br>
              <a:rPr lang="en-GB" sz="1600" b="0" dirty="0">
                <a:solidFill>
                  <a:srgbClr val="00B0F0"/>
                </a:solidFill>
                <a:effectLst>
                  <a:outerShdw blurRad="38100" dist="38100" dir="2700000" algn="tl">
                    <a:srgbClr val="000000">
                      <a:alpha val="43137"/>
                    </a:srgbClr>
                  </a:outerShdw>
                </a:effectLst>
                <a:latin typeface="Arial Narrow" panose="020B0606020202030204" pitchFamily="34" charset="0"/>
              </a:rPr>
            </a:br>
            <a:endParaRPr lang="en-ZA" sz="1600" b="0" dirty="0">
              <a:solidFill>
                <a:srgbClr val="00B0F0"/>
              </a:solidFill>
              <a:effectLst>
                <a:outerShdw blurRad="38100" dist="38100" dir="2700000" algn="tl">
                  <a:srgbClr val="000000">
                    <a:alpha val="43137"/>
                  </a:srgbClr>
                </a:outerShdw>
              </a:effectLst>
              <a:latin typeface="Arial Narrow" panose="020B0606020202030204" pitchFamily="34" charset="0"/>
            </a:endParaRPr>
          </a:p>
        </p:txBody>
      </p:sp>
      <p:pic>
        <p:nvPicPr>
          <p:cNvPr id="5" name="Picture 4">
            <a:extLst>
              <a:ext uri="{FF2B5EF4-FFF2-40B4-BE49-F238E27FC236}">
                <a16:creationId xmlns:a16="http://schemas.microsoft.com/office/drawing/2014/main" xmlns="" id="{4B21D2F3-BAE4-A869-82C6-8B462F6A7FFA}"/>
              </a:ext>
            </a:extLst>
          </p:cNvPr>
          <p:cNvPicPr>
            <a:picLocks noChangeAspect="1"/>
          </p:cNvPicPr>
          <p:nvPr/>
        </p:nvPicPr>
        <p:blipFill>
          <a:blip r:embed="rId2" cstate="print"/>
          <a:stretch>
            <a:fillRect/>
          </a:stretch>
        </p:blipFill>
        <p:spPr>
          <a:xfrm>
            <a:off x="2250039" y="1755595"/>
            <a:ext cx="8875847" cy="4684649"/>
          </a:xfrm>
          <a:prstGeom prst="rect">
            <a:avLst/>
          </a:prstGeom>
          <a:ln>
            <a:solidFill>
              <a:srgbClr val="00B0F0"/>
            </a:solidFill>
          </a:ln>
        </p:spPr>
      </p:pic>
      <p:sp>
        <p:nvSpPr>
          <p:cNvPr id="4" name="Title 1">
            <a:extLst>
              <a:ext uri="{FF2B5EF4-FFF2-40B4-BE49-F238E27FC236}">
                <a16:creationId xmlns:a16="http://schemas.microsoft.com/office/drawing/2014/main" xmlns="" id="{6503AA3E-A68F-4D85-AE98-F04490E1DC6E}"/>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graphicFrame>
        <p:nvGraphicFramePr>
          <p:cNvPr id="8" name="Table 7">
            <a:extLst>
              <a:ext uri="{FF2B5EF4-FFF2-40B4-BE49-F238E27FC236}">
                <a16:creationId xmlns:a16="http://schemas.microsoft.com/office/drawing/2014/main" xmlns="" id="{37E747FE-6A35-4E55-B666-013435829E72}"/>
              </a:ext>
            </a:extLst>
          </p:cNvPr>
          <p:cNvGraphicFramePr>
            <a:graphicFrameLocks noGrp="1"/>
          </p:cNvGraphicFramePr>
          <p:nvPr>
            <p:extLst>
              <p:ext uri="{D42A27DB-BD31-4B8C-83A1-F6EECF244321}">
                <p14:modId xmlns:p14="http://schemas.microsoft.com/office/powerpoint/2010/main" xmlns="" val="3068071595"/>
              </p:ext>
            </p:extLst>
          </p:nvPr>
        </p:nvGraphicFramePr>
        <p:xfrm>
          <a:off x="10448018" y="1170443"/>
          <a:ext cx="1701170" cy="585152"/>
        </p:xfrm>
        <a:graphic>
          <a:graphicData uri="http://schemas.openxmlformats.org/drawingml/2006/table">
            <a:tbl>
              <a:tblPr firstRow="1" bandRow="1">
                <a:tableStyleId>{5C22544A-7EE6-4342-B048-85BDC9FD1C3A}</a:tableStyleId>
              </a:tblPr>
              <a:tblGrid>
                <a:gridCol w="838144">
                  <a:extLst>
                    <a:ext uri="{9D8B030D-6E8A-4147-A177-3AD203B41FA5}">
                      <a16:colId xmlns:a16="http://schemas.microsoft.com/office/drawing/2014/main" xmlns="" val="592222355"/>
                    </a:ext>
                  </a:extLst>
                </a:gridCol>
                <a:gridCol w="863026">
                  <a:extLst>
                    <a:ext uri="{9D8B030D-6E8A-4147-A177-3AD203B41FA5}">
                      <a16:colId xmlns:a16="http://schemas.microsoft.com/office/drawing/2014/main" xmlns="" val="1217805577"/>
                    </a:ext>
                  </a:extLst>
                </a:gridCol>
              </a:tblGrid>
              <a:tr h="292576">
                <a:tc>
                  <a:txBody>
                    <a:bodyPr/>
                    <a:lstStyle/>
                    <a:p>
                      <a:r>
                        <a:rPr lang="en-US" sz="1000" b="0" dirty="0">
                          <a:solidFill>
                            <a:schemeClr val="tx1"/>
                          </a:solidFill>
                          <a:latin typeface="Arial Narrow" panose="020B0606020202030204" pitchFamily="34" charset="0"/>
                        </a:rPr>
                        <a:t>Plan </a:t>
                      </a:r>
                    </a:p>
                  </a:txBody>
                  <a:tcPr>
                    <a:solidFill>
                      <a:schemeClr val="accent2">
                        <a:lumMod val="60000"/>
                        <a:lumOff val="40000"/>
                      </a:schemeClr>
                    </a:solidFill>
                  </a:tcPr>
                </a:tc>
                <a:tc>
                  <a:txBody>
                    <a:bodyPr/>
                    <a:lstStyle/>
                    <a:p>
                      <a:r>
                        <a:rPr lang="en-US" sz="1000" b="0" dirty="0">
                          <a:solidFill>
                            <a:schemeClr val="tx1"/>
                          </a:solidFill>
                          <a:latin typeface="Arial Narrow" panose="020B0606020202030204" pitchFamily="34" charset="0"/>
                        </a:rPr>
                        <a:t>In Progress </a:t>
                      </a:r>
                    </a:p>
                  </a:txBody>
                  <a:tcPr>
                    <a:solidFill>
                      <a:srgbClr val="FFC000"/>
                    </a:solidFill>
                  </a:tcPr>
                </a:tc>
                <a:extLst>
                  <a:ext uri="{0D108BD9-81ED-4DB2-BD59-A6C34878D82A}">
                    <a16:rowId xmlns:a16="http://schemas.microsoft.com/office/drawing/2014/main" xmlns="" val="546236591"/>
                  </a:ext>
                </a:extLst>
              </a:tr>
              <a:tr h="292576">
                <a:tc>
                  <a:txBody>
                    <a:bodyPr/>
                    <a:lstStyle/>
                    <a:p>
                      <a:r>
                        <a:rPr lang="en-US" sz="1000" b="0" dirty="0">
                          <a:solidFill>
                            <a:schemeClr val="tx1"/>
                          </a:solidFill>
                          <a:latin typeface="Arial Narrow" panose="020B0606020202030204" pitchFamily="34" charset="0"/>
                        </a:rPr>
                        <a:t>Complete </a:t>
                      </a:r>
                    </a:p>
                  </a:txBody>
                  <a:tcPr>
                    <a:solidFill>
                      <a:srgbClr val="00B050"/>
                    </a:solidFill>
                  </a:tcPr>
                </a:tc>
                <a:tc>
                  <a:txBody>
                    <a:bodyPr/>
                    <a:lstStyle/>
                    <a:p>
                      <a:r>
                        <a:rPr lang="en-US" sz="1000" b="0" dirty="0">
                          <a:solidFill>
                            <a:schemeClr val="tx1"/>
                          </a:solidFill>
                          <a:latin typeface="Arial Narrow" panose="020B0606020202030204" pitchFamily="34" charset="0"/>
                        </a:rPr>
                        <a:t>Delayed </a:t>
                      </a:r>
                    </a:p>
                  </a:txBody>
                  <a:tcPr>
                    <a:solidFill>
                      <a:srgbClr val="FF0000"/>
                    </a:solidFill>
                  </a:tcPr>
                </a:tc>
                <a:extLst>
                  <a:ext uri="{0D108BD9-81ED-4DB2-BD59-A6C34878D82A}">
                    <a16:rowId xmlns:a16="http://schemas.microsoft.com/office/drawing/2014/main" xmlns="" val="2177394148"/>
                  </a:ext>
                </a:extLst>
              </a:tr>
            </a:tbl>
          </a:graphicData>
        </a:graphic>
      </p:graphicFrame>
    </p:spTree>
    <p:extLst>
      <p:ext uri="{BB962C8B-B14F-4D97-AF65-F5344CB8AC3E}">
        <p14:creationId xmlns:p14="http://schemas.microsoft.com/office/powerpoint/2010/main" xmlns="" val="3484628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xmlns="" id="{82694DB6-3A82-4EFC-9038-25FE9DEA4481}"/>
              </a:ext>
            </a:extLst>
          </p:cNvPr>
          <p:cNvSpPr txBox="1"/>
          <p:nvPr/>
        </p:nvSpPr>
        <p:spPr>
          <a:xfrm>
            <a:off x="5102621" y="1150998"/>
            <a:ext cx="4981626" cy="646331"/>
          </a:xfrm>
          <a:prstGeom prst="rect">
            <a:avLst/>
          </a:prstGeom>
          <a:noFill/>
          <a:ln>
            <a:solidFill>
              <a:srgbClr val="00B0F0"/>
            </a:solidFill>
          </a:ln>
        </p:spPr>
        <p:txBody>
          <a:bodyPr wrap="square">
            <a:spAutoFit/>
          </a:bodyPr>
          <a:lstStyle/>
          <a:p>
            <a:pPr eaLnBrk="1" hangingPunct="1">
              <a:defRPr/>
            </a:pPr>
            <a:r>
              <a:rPr lang="en-ZA" sz="1200" dirty="0">
                <a:effectLst>
                  <a:outerShdw blurRad="38100" dist="38100" dir="2700000" algn="tl">
                    <a:srgbClr val="000000">
                      <a:alpha val="43137"/>
                    </a:srgbClr>
                  </a:outerShdw>
                </a:effectLst>
                <a:latin typeface="Arial Narrow" panose="020B0606020202030204" pitchFamily="34" charset="0"/>
              </a:rPr>
              <a:t>Target:</a:t>
            </a:r>
          </a:p>
          <a:p>
            <a:pPr marL="285750" indent="-285750">
              <a:buFont typeface="Arial" panose="020B0604020202020204" pitchFamily="34" charset="0"/>
              <a:buChar char="•"/>
              <a:defRPr/>
            </a:pPr>
            <a:r>
              <a:rPr lang="en-ZA" sz="1200" u="sng" dirty="0">
                <a:effectLst>
                  <a:outerShdw blurRad="38100" dist="38100" dir="2700000" algn="tl">
                    <a:srgbClr val="000000">
                      <a:alpha val="43137"/>
                    </a:srgbClr>
                  </a:outerShdw>
                </a:effectLst>
                <a:latin typeface="Arial Narrow" panose="020B0606020202030204" pitchFamily="34" charset="0"/>
              </a:rPr>
              <a:t>KwaMashu – Durban Corridor </a:t>
            </a:r>
            <a:r>
              <a:rPr lang="en-ZA" sz="1200" dirty="0">
                <a:latin typeface="Arial Narrow" panose="020B0606020202030204" pitchFamily="34" charset="0"/>
              </a:rPr>
              <a:t>ready to run Trains service = </a:t>
            </a:r>
            <a:r>
              <a:rPr lang="en-ZA" sz="1200" dirty="0">
                <a:solidFill>
                  <a:srgbClr val="00B0F0"/>
                </a:solidFill>
                <a:latin typeface="Arial Narrow" panose="020B0606020202030204" pitchFamily="34" charset="0"/>
              </a:rPr>
              <a:t>28 September 2022</a:t>
            </a:r>
          </a:p>
          <a:p>
            <a:pPr marL="285750" indent="-285750">
              <a:buFont typeface="Arial" panose="020B0604020202020204" pitchFamily="34" charset="0"/>
              <a:buChar char="•"/>
              <a:defRPr/>
            </a:pPr>
            <a:r>
              <a:rPr lang="en-ZA" sz="1200" dirty="0">
                <a:latin typeface="Arial Narrow" panose="020B0606020202030204" pitchFamily="34" charset="0"/>
              </a:rPr>
              <a:t>Trial Operations = </a:t>
            </a:r>
            <a:r>
              <a:rPr lang="en-ZA" sz="1200" dirty="0">
                <a:solidFill>
                  <a:srgbClr val="00B0F0"/>
                </a:solidFill>
                <a:latin typeface="Arial Narrow" panose="020B0606020202030204" pitchFamily="34" charset="0"/>
              </a:rPr>
              <a:t>21 September 2022</a:t>
            </a:r>
          </a:p>
        </p:txBody>
      </p:sp>
      <p:pic>
        <p:nvPicPr>
          <p:cNvPr id="61445" name="Picture 77">
            <a:extLst>
              <a:ext uri="{FF2B5EF4-FFF2-40B4-BE49-F238E27FC236}">
                <a16:creationId xmlns:a16="http://schemas.microsoft.com/office/drawing/2014/main" xmlns="" id="{E86EC282-805C-4687-8504-FA8E6DCE2E1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49979" t="7463" r="16805" b="6844"/>
          <a:stretch>
            <a:fillRect/>
          </a:stretch>
        </p:blipFill>
        <p:spPr bwMode="auto">
          <a:xfrm>
            <a:off x="1538734" y="1872867"/>
            <a:ext cx="8545513"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9" name="Straight Connector 78">
            <a:extLst>
              <a:ext uri="{FF2B5EF4-FFF2-40B4-BE49-F238E27FC236}">
                <a16:creationId xmlns:a16="http://schemas.microsoft.com/office/drawing/2014/main" xmlns="" id="{7876410C-D97A-4551-A140-121EF46E8BDB}"/>
              </a:ext>
            </a:extLst>
          </p:cNvPr>
          <p:cNvCxnSpPr>
            <a:cxnSpLocks/>
          </p:cNvCxnSpPr>
          <p:nvPr/>
        </p:nvCxnSpPr>
        <p:spPr>
          <a:xfrm>
            <a:off x="3940069" y="2189262"/>
            <a:ext cx="12700" cy="407987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3" name="Diamond 82">
            <a:extLst>
              <a:ext uri="{FF2B5EF4-FFF2-40B4-BE49-F238E27FC236}">
                <a16:creationId xmlns:a16="http://schemas.microsoft.com/office/drawing/2014/main" xmlns="" id="{DE9D018B-F167-430A-9F66-9F87B7994F86}"/>
              </a:ext>
            </a:extLst>
          </p:cNvPr>
          <p:cNvSpPr/>
          <p:nvPr/>
        </p:nvSpPr>
        <p:spPr>
          <a:xfrm>
            <a:off x="4943871" y="2853942"/>
            <a:ext cx="158750" cy="241300"/>
          </a:xfrm>
          <a:prstGeom prst="diamond">
            <a:avLst/>
          </a:prstGeom>
          <a:solidFill>
            <a:srgbClr val="70AD47"/>
          </a:solidFill>
          <a:ln w="41275" cap="flat" cmpd="sng" algn="ctr">
            <a:solidFill>
              <a:srgbClr val="FF000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92" name="TextBox 91">
            <a:extLst>
              <a:ext uri="{FF2B5EF4-FFF2-40B4-BE49-F238E27FC236}">
                <a16:creationId xmlns:a16="http://schemas.microsoft.com/office/drawing/2014/main" xmlns="" id="{81DC5C25-2F82-4E24-A53B-1214F55D22BE}"/>
              </a:ext>
            </a:extLst>
          </p:cNvPr>
          <p:cNvSpPr txBox="1"/>
          <p:nvPr/>
        </p:nvSpPr>
        <p:spPr>
          <a:xfrm>
            <a:off x="4815333" y="3625468"/>
            <a:ext cx="939800" cy="784225"/>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Duffs Road –Thembalihle:Repairs to embankment failure</a:t>
            </a:r>
          </a:p>
        </p:txBody>
      </p:sp>
      <p:sp>
        <p:nvSpPr>
          <p:cNvPr id="93" name="Rectangle 92">
            <a:extLst>
              <a:ext uri="{FF2B5EF4-FFF2-40B4-BE49-F238E27FC236}">
                <a16:creationId xmlns:a16="http://schemas.microsoft.com/office/drawing/2014/main" xmlns="" id="{16374662-54BF-4F3B-A4F3-D1DFDC556AE0}"/>
              </a:ext>
            </a:extLst>
          </p:cNvPr>
          <p:cNvSpPr/>
          <p:nvPr/>
        </p:nvSpPr>
        <p:spPr>
          <a:xfrm>
            <a:off x="2984947" y="2844418"/>
            <a:ext cx="173037" cy="1682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4" name="TextBox 93">
            <a:extLst>
              <a:ext uri="{FF2B5EF4-FFF2-40B4-BE49-F238E27FC236}">
                <a16:creationId xmlns:a16="http://schemas.microsoft.com/office/drawing/2014/main" xmlns="" id="{026E2FEE-BD36-48B7-945C-84E2531292D1}"/>
              </a:ext>
            </a:extLst>
          </p:cNvPr>
          <p:cNvSpPr txBox="1"/>
          <p:nvPr/>
        </p:nvSpPr>
        <p:spPr>
          <a:xfrm>
            <a:off x="2575371" y="2095117"/>
            <a:ext cx="779462" cy="646331"/>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Flood Clean Ups (TFR):</a:t>
            </a:r>
          </a:p>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Umgeni – Duffs Road</a:t>
            </a:r>
          </a:p>
        </p:txBody>
      </p:sp>
      <p:sp>
        <p:nvSpPr>
          <p:cNvPr id="97" name="TextBox 96">
            <a:extLst>
              <a:ext uri="{FF2B5EF4-FFF2-40B4-BE49-F238E27FC236}">
                <a16:creationId xmlns:a16="http://schemas.microsoft.com/office/drawing/2014/main" xmlns="" id="{59F5115C-1830-4B8C-BE35-C6104C5FAF2C}"/>
              </a:ext>
            </a:extLst>
          </p:cNvPr>
          <p:cNvSpPr txBox="1"/>
          <p:nvPr/>
        </p:nvSpPr>
        <p:spPr>
          <a:xfrm>
            <a:off x="7474119" y="5318536"/>
            <a:ext cx="1430337" cy="369887"/>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Service Resumption:</a:t>
            </a:r>
          </a:p>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28 Sept 2022</a:t>
            </a:r>
          </a:p>
        </p:txBody>
      </p:sp>
      <p:sp>
        <p:nvSpPr>
          <p:cNvPr id="98" name="TextBox 16">
            <a:extLst>
              <a:ext uri="{FF2B5EF4-FFF2-40B4-BE49-F238E27FC236}">
                <a16:creationId xmlns:a16="http://schemas.microsoft.com/office/drawing/2014/main" xmlns="" id="{0FCD9FDA-067C-4886-A071-C02B4BFBBC13}"/>
              </a:ext>
            </a:extLst>
          </p:cNvPr>
          <p:cNvSpPr txBox="1">
            <a:spLocks noChangeArrowheads="1"/>
          </p:cNvSpPr>
          <p:nvPr/>
        </p:nvSpPr>
        <p:spPr bwMode="auto">
          <a:xfrm>
            <a:off x="3900945" y="2219906"/>
            <a:ext cx="1356484" cy="507831"/>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lnSpc>
                <a:spcPct val="100000"/>
              </a:lnSpc>
              <a:spcBef>
                <a:spcPct val="0"/>
              </a:spcBef>
              <a:buNone/>
              <a:defRPr/>
            </a:pPr>
            <a:r>
              <a:rPr lang="en-US" altLang="en-US" sz="900" dirty="0">
                <a:effectLst>
                  <a:outerShdw blurRad="38100" dist="38100" dir="2700000" algn="tl">
                    <a:srgbClr val="000000">
                      <a:alpha val="43137"/>
                    </a:srgbClr>
                  </a:outerShdw>
                </a:effectLst>
                <a:latin typeface="Arial Narrow" panose="020B0606020202030204" pitchFamily="34" charset="0"/>
              </a:rPr>
              <a:t>BSC: OHTE </a:t>
            </a:r>
            <a:endParaRPr lang="en-US" altLang="en-US" sz="900" dirty="0">
              <a:effectLst>
                <a:outerShdw blurRad="38100" dist="38100" dir="2700000" algn="tl">
                  <a:srgbClr val="000000">
                    <a:alpha val="43137"/>
                  </a:srgbClr>
                </a:outerShdw>
              </a:effectLst>
              <a:highlight>
                <a:srgbClr val="FFFF00"/>
              </a:highlight>
              <a:latin typeface="Arial Narrow" panose="020B0606020202030204" pitchFamily="34" charset="0"/>
            </a:endParaRPr>
          </a:p>
          <a:p>
            <a:pPr defTabSz="685800">
              <a:lnSpc>
                <a:spcPct val="100000"/>
              </a:lnSpc>
              <a:spcBef>
                <a:spcPct val="0"/>
              </a:spcBef>
              <a:buNone/>
              <a:defRPr/>
            </a:pPr>
            <a:r>
              <a:rPr lang="en-US" sz="900" kern="0" dirty="0">
                <a:effectLst>
                  <a:outerShdw blurRad="38100" dist="38100" dir="2700000" algn="tl">
                    <a:srgbClr val="000000">
                      <a:alpha val="43137"/>
                    </a:srgbClr>
                  </a:outerShdw>
                </a:effectLst>
                <a:latin typeface="Arial Narrow" panose="020B0606020202030204" pitchFamily="34" charset="0"/>
              </a:rPr>
              <a:t>15 June 2022</a:t>
            </a:r>
          </a:p>
          <a:p>
            <a:pPr defTabSz="685800">
              <a:lnSpc>
                <a:spcPct val="100000"/>
              </a:lnSpc>
              <a:spcBef>
                <a:spcPct val="0"/>
              </a:spcBef>
              <a:buNone/>
              <a:defRPr/>
            </a:pPr>
            <a:r>
              <a:rPr lang="en-US" altLang="en-US" sz="900" dirty="0">
                <a:solidFill>
                  <a:schemeClr val="bg1"/>
                </a:solidFill>
                <a:effectLst>
                  <a:outerShdw blurRad="38100" dist="38100" dir="2700000" algn="tl">
                    <a:srgbClr val="000000">
                      <a:alpha val="43137"/>
                    </a:srgbClr>
                  </a:outerShdw>
                </a:effectLst>
                <a:latin typeface="Arial Narrow" panose="020B0606020202030204" pitchFamily="34" charset="0"/>
              </a:rPr>
              <a:t>Oct 21</a:t>
            </a:r>
          </a:p>
        </p:txBody>
      </p:sp>
      <p:pic>
        <p:nvPicPr>
          <p:cNvPr id="61455" name="Picture 9">
            <a:extLst>
              <a:ext uri="{FF2B5EF4-FFF2-40B4-BE49-F238E27FC236}">
                <a16:creationId xmlns:a16="http://schemas.microsoft.com/office/drawing/2014/main" xmlns="" id="{E4D97CA0-25D9-4E80-8650-535F6C31856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93248" y="4776404"/>
            <a:ext cx="341313"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8">
            <a:extLst>
              <a:ext uri="{FF2B5EF4-FFF2-40B4-BE49-F238E27FC236}">
                <a16:creationId xmlns:a16="http://schemas.microsoft.com/office/drawing/2014/main" xmlns="" id="{EF4F0701-AF2C-404D-8884-844721A43857}"/>
              </a:ext>
            </a:extLst>
          </p:cNvPr>
          <p:cNvSpPr/>
          <p:nvPr/>
        </p:nvSpPr>
        <p:spPr>
          <a:xfrm>
            <a:off x="2438847" y="2155443"/>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1</a:t>
            </a:r>
          </a:p>
        </p:txBody>
      </p:sp>
      <p:sp>
        <p:nvSpPr>
          <p:cNvPr id="41" name="Oval 40">
            <a:extLst>
              <a:ext uri="{FF2B5EF4-FFF2-40B4-BE49-F238E27FC236}">
                <a16:creationId xmlns:a16="http://schemas.microsoft.com/office/drawing/2014/main" xmlns="" id="{62806C29-1215-477D-A035-39F68A0E8191}"/>
              </a:ext>
            </a:extLst>
          </p:cNvPr>
          <p:cNvSpPr/>
          <p:nvPr/>
        </p:nvSpPr>
        <p:spPr>
          <a:xfrm>
            <a:off x="3673922" y="2236405"/>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4</a:t>
            </a:r>
          </a:p>
        </p:txBody>
      </p:sp>
      <p:sp>
        <p:nvSpPr>
          <p:cNvPr id="42" name="Oval 41">
            <a:extLst>
              <a:ext uri="{FF2B5EF4-FFF2-40B4-BE49-F238E27FC236}">
                <a16:creationId xmlns:a16="http://schemas.microsoft.com/office/drawing/2014/main" xmlns="" id="{81C07E2C-8FDD-418D-B201-AA066EB8CA45}"/>
              </a:ext>
            </a:extLst>
          </p:cNvPr>
          <p:cNvSpPr/>
          <p:nvPr/>
        </p:nvSpPr>
        <p:spPr>
          <a:xfrm>
            <a:off x="3919885" y="3173030"/>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5</a:t>
            </a:r>
          </a:p>
        </p:txBody>
      </p:sp>
      <p:sp>
        <p:nvSpPr>
          <p:cNvPr id="43" name="Oval 42">
            <a:extLst>
              <a:ext uri="{FF2B5EF4-FFF2-40B4-BE49-F238E27FC236}">
                <a16:creationId xmlns:a16="http://schemas.microsoft.com/office/drawing/2014/main" xmlns="" id="{7C97F416-EBB9-47BD-A476-04BDE9B435D8}"/>
              </a:ext>
            </a:extLst>
          </p:cNvPr>
          <p:cNvSpPr/>
          <p:nvPr/>
        </p:nvSpPr>
        <p:spPr>
          <a:xfrm>
            <a:off x="4670872" y="3877880"/>
            <a:ext cx="200025" cy="2016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6</a:t>
            </a:r>
            <a:endParaRPr lang="en-GB" sz="1200" dirty="0"/>
          </a:p>
        </p:txBody>
      </p:sp>
      <p:sp>
        <p:nvSpPr>
          <p:cNvPr id="47" name="Rectangle 46">
            <a:extLst>
              <a:ext uri="{FF2B5EF4-FFF2-40B4-BE49-F238E27FC236}">
                <a16:creationId xmlns:a16="http://schemas.microsoft.com/office/drawing/2014/main" xmlns="" id="{725CF731-4CB9-478D-B8E3-2137F7A510B0}"/>
              </a:ext>
            </a:extLst>
          </p:cNvPr>
          <p:cNvSpPr/>
          <p:nvPr/>
        </p:nvSpPr>
        <p:spPr>
          <a:xfrm>
            <a:off x="3986659" y="3433381"/>
            <a:ext cx="750885" cy="1920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900" kern="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14 days</a:t>
            </a:r>
          </a:p>
        </p:txBody>
      </p:sp>
      <p:sp>
        <p:nvSpPr>
          <p:cNvPr id="51" name="Rectangle 50">
            <a:extLst>
              <a:ext uri="{FF2B5EF4-FFF2-40B4-BE49-F238E27FC236}">
                <a16:creationId xmlns:a16="http://schemas.microsoft.com/office/drawing/2014/main" xmlns="" id="{113FEAB3-236B-4232-96A5-39A7DAC1C9C0}"/>
              </a:ext>
            </a:extLst>
          </p:cNvPr>
          <p:cNvSpPr/>
          <p:nvPr/>
        </p:nvSpPr>
        <p:spPr>
          <a:xfrm>
            <a:off x="5142038" y="3163503"/>
            <a:ext cx="2245018" cy="30956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900" dirty="0">
                <a:solidFill>
                  <a:schemeClr val="tx1"/>
                </a:solidFill>
                <a:effectLst>
                  <a:outerShdw blurRad="38100" dist="38100" dir="2700000" algn="tl">
                    <a:srgbClr val="000000">
                      <a:alpha val="43137"/>
                    </a:srgbClr>
                  </a:outerShdw>
                </a:effectLst>
                <a:latin typeface="Arial Narrow" panose="020B0606020202030204" pitchFamily="34" charset="0"/>
              </a:rPr>
              <a:t>2 months – OHTE</a:t>
            </a:r>
            <a:endParaRPr lang="en-GB" sz="90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
        <p:nvSpPr>
          <p:cNvPr id="74" name="Oval 73">
            <a:extLst>
              <a:ext uri="{FF2B5EF4-FFF2-40B4-BE49-F238E27FC236}">
                <a16:creationId xmlns:a16="http://schemas.microsoft.com/office/drawing/2014/main" xmlns="" id="{BF3595DD-4461-40F0-897D-971EBB5E62CE}"/>
              </a:ext>
            </a:extLst>
          </p:cNvPr>
          <p:cNvSpPr/>
          <p:nvPr/>
        </p:nvSpPr>
        <p:spPr>
          <a:xfrm>
            <a:off x="7376269" y="5062948"/>
            <a:ext cx="174625" cy="1825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7</a:t>
            </a:r>
            <a:endParaRPr lang="en-GB" sz="1200" dirty="0"/>
          </a:p>
        </p:txBody>
      </p:sp>
      <p:sp>
        <p:nvSpPr>
          <p:cNvPr id="87" name="TextBox 86">
            <a:extLst>
              <a:ext uri="{FF2B5EF4-FFF2-40B4-BE49-F238E27FC236}">
                <a16:creationId xmlns:a16="http://schemas.microsoft.com/office/drawing/2014/main" xmlns="" id="{4D59E7A9-1C77-4EEA-8B16-C23295B2DAD2}"/>
              </a:ext>
            </a:extLst>
          </p:cNvPr>
          <p:cNvSpPr txBox="1"/>
          <p:nvPr/>
        </p:nvSpPr>
        <p:spPr>
          <a:xfrm>
            <a:off x="4071590" y="3103181"/>
            <a:ext cx="1041400" cy="369887"/>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OHTE Advert –</a:t>
            </a:r>
          </a:p>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20 June 2022 </a:t>
            </a:r>
          </a:p>
        </p:txBody>
      </p:sp>
      <p:sp>
        <p:nvSpPr>
          <p:cNvPr id="103" name="Diamond 102">
            <a:extLst>
              <a:ext uri="{FF2B5EF4-FFF2-40B4-BE49-F238E27FC236}">
                <a16:creationId xmlns:a16="http://schemas.microsoft.com/office/drawing/2014/main" xmlns="" id="{8512795C-53AA-4F3C-9991-78DB79071E30}"/>
              </a:ext>
            </a:extLst>
          </p:cNvPr>
          <p:cNvSpPr/>
          <p:nvPr/>
        </p:nvSpPr>
        <p:spPr>
          <a:xfrm flipH="1">
            <a:off x="4886772" y="4381117"/>
            <a:ext cx="136525" cy="203200"/>
          </a:xfrm>
          <a:prstGeom prst="diamond">
            <a:avLst/>
          </a:prstGeom>
          <a:solidFill>
            <a:schemeClr val="accent3">
              <a:lumMod val="60000"/>
              <a:lumOff val="40000"/>
            </a:schemeClr>
          </a:solidFill>
          <a:ln w="31750"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pic>
        <p:nvPicPr>
          <p:cNvPr id="61465" name="Picture 58" descr="A picture containing text, train, track, outdoor&#10;&#10;Description automatically generated">
            <a:extLst>
              <a:ext uri="{FF2B5EF4-FFF2-40B4-BE49-F238E27FC236}">
                <a16:creationId xmlns:a16="http://schemas.microsoft.com/office/drawing/2014/main" xmlns="" id="{5089BF4D-80F0-45BA-B3E1-5E19D531759D}"/>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44396" y="4846255"/>
            <a:ext cx="461962"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 name="Diamond 62">
            <a:extLst>
              <a:ext uri="{FF2B5EF4-FFF2-40B4-BE49-F238E27FC236}">
                <a16:creationId xmlns:a16="http://schemas.microsoft.com/office/drawing/2014/main" xmlns="" id="{16D2963D-86FA-4F48-A103-53FCAD7E0391}"/>
              </a:ext>
            </a:extLst>
          </p:cNvPr>
          <p:cNvSpPr/>
          <p:nvPr/>
        </p:nvSpPr>
        <p:spPr>
          <a:xfrm flipH="1">
            <a:off x="6558409" y="5722555"/>
            <a:ext cx="125413" cy="206375"/>
          </a:xfrm>
          <a:prstGeom prst="diamond">
            <a:avLst/>
          </a:prstGeom>
          <a:solidFill>
            <a:srgbClr val="FFC000"/>
          </a:solidFill>
          <a:ln w="22225"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64" name="TextBox 63">
            <a:extLst>
              <a:ext uri="{FF2B5EF4-FFF2-40B4-BE49-F238E27FC236}">
                <a16:creationId xmlns:a16="http://schemas.microsoft.com/office/drawing/2014/main" xmlns="" id="{926ECE78-2F78-45AA-AB00-A35E4BBEBC33}"/>
              </a:ext>
            </a:extLst>
          </p:cNvPr>
          <p:cNvSpPr txBox="1"/>
          <p:nvPr/>
        </p:nvSpPr>
        <p:spPr>
          <a:xfrm>
            <a:off x="6461572" y="5880199"/>
            <a:ext cx="1089025" cy="369888"/>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Stations</a:t>
            </a:r>
          </a:p>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31 August  2022</a:t>
            </a:r>
          </a:p>
        </p:txBody>
      </p:sp>
      <p:sp>
        <p:nvSpPr>
          <p:cNvPr id="7" name="Rectangle 6">
            <a:extLst>
              <a:ext uri="{FF2B5EF4-FFF2-40B4-BE49-F238E27FC236}">
                <a16:creationId xmlns:a16="http://schemas.microsoft.com/office/drawing/2014/main" xmlns="" id="{EB81E9C1-4142-4F0B-8E0A-C0F8CFE7E6B6}"/>
              </a:ext>
            </a:extLst>
          </p:cNvPr>
          <p:cNvSpPr/>
          <p:nvPr/>
        </p:nvSpPr>
        <p:spPr>
          <a:xfrm>
            <a:off x="4947097" y="4358892"/>
            <a:ext cx="723275" cy="230832"/>
          </a:xfrm>
          <a:prstGeom prst="rect">
            <a:avLst/>
          </a:prstGeom>
        </p:spPr>
        <p:txBody>
          <a:bodyPr wrap="none">
            <a:spAutoFit/>
          </a:body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15 July 2022</a:t>
            </a:r>
          </a:p>
        </p:txBody>
      </p:sp>
      <p:cxnSp>
        <p:nvCxnSpPr>
          <p:cNvPr id="71" name="Straight Connector 70">
            <a:extLst>
              <a:ext uri="{FF2B5EF4-FFF2-40B4-BE49-F238E27FC236}">
                <a16:creationId xmlns:a16="http://schemas.microsoft.com/office/drawing/2014/main" xmlns="" id="{5C440D35-4687-42E0-B6F3-0AD0BF22A943}"/>
              </a:ext>
            </a:extLst>
          </p:cNvPr>
          <p:cNvCxnSpPr>
            <a:cxnSpLocks/>
          </p:cNvCxnSpPr>
          <p:nvPr/>
        </p:nvCxnSpPr>
        <p:spPr>
          <a:xfrm>
            <a:off x="7811375" y="2623186"/>
            <a:ext cx="0" cy="413861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xmlns="" id="{D43EF830-89C2-45D6-BB6D-84CBDB61911D}"/>
              </a:ext>
            </a:extLst>
          </p:cNvPr>
          <p:cNvSpPr txBox="1"/>
          <p:nvPr/>
        </p:nvSpPr>
        <p:spPr>
          <a:xfrm>
            <a:off x="9144447" y="4828792"/>
            <a:ext cx="1430337" cy="369332"/>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EMU Resumption of service </a:t>
            </a:r>
          </a:p>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22 October 2022</a:t>
            </a:r>
          </a:p>
        </p:txBody>
      </p:sp>
      <p:sp>
        <p:nvSpPr>
          <p:cNvPr id="12" name="Rectangle 11">
            <a:extLst>
              <a:ext uri="{FF2B5EF4-FFF2-40B4-BE49-F238E27FC236}">
                <a16:creationId xmlns:a16="http://schemas.microsoft.com/office/drawing/2014/main" xmlns="" id="{670DC00C-29C1-4F88-889E-1BB51D68308B}"/>
              </a:ext>
            </a:extLst>
          </p:cNvPr>
          <p:cNvSpPr/>
          <p:nvPr/>
        </p:nvSpPr>
        <p:spPr>
          <a:xfrm>
            <a:off x="5034408" y="2789648"/>
            <a:ext cx="1106488" cy="369888"/>
          </a:xfrm>
          <a:prstGeom prst="rect">
            <a:avLst/>
          </a:prstGeom>
        </p:spPr>
        <p:txBody>
          <a:bodyPr>
            <a:spAutoFit/>
          </a:body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OHTE Award</a:t>
            </a:r>
          </a:p>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20 July 2022</a:t>
            </a:r>
          </a:p>
        </p:txBody>
      </p:sp>
      <p:sp>
        <p:nvSpPr>
          <p:cNvPr id="104" name="Rectangle 103">
            <a:extLst>
              <a:ext uri="{FF2B5EF4-FFF2-40B4-BE49-F238E27FC236}">
                <a16:creationId xmlns:a16="http://schemas.microsoft.com/office/drawing/2014/main" xmlns="" id="{6D8B5A40-46A1-42A0-AE88-150C48D5AA8B}"/>
              </a:ext>
            </a:extLst>
          </p:cNvPr>
          <p:cNvSpPr/>
          <p:nvPr/>
        </p:nvSpPr>
        <p:spPr>
          <a:xfrm>
            <a:off x="3991893" y="2530093"/>
            <a:ext cx="174625" cy="1682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8" name="Rectangle 107">
            <a:extLst>
              <a:ext uri="{FF2B5EF4-FFF2-40B4-BE49-F238E27FC236}">
                <a16:creationId xmlns:a16="http://schemas.microsoft.com/office/drawing/2014/main" xmlns="" id="{C4FFD06E-A83E-4E0A-A8F7-C4657D680436}"/>
              </a:ext>
            </a:extLst>
          </p:cNvPr>
          <p:cNvSpPr/>
          <p:nvPr/>
        </p:nvSpPr>
        <p:spPr>
          <a:xfrm>
            <a:off x="3229421" y="3906455"/>
            <a:ext cx="417512" cy="1873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61478" name="Rectangle 13">
            <a:extLst>
              <a:ext uri="{FF2B5EF4-FFF2-40B4-BE49-F238E27FC236}">
                <a16:creationId xmlns:a16="http://schemas.microsoft.com/office/drawing/2014/main" xmlns="" id="{BD003750-9DC7-4A06-BA9F-F20C455F0260}"/>
              </a:ext>
            </a:extLst>
          </p:cNvPr>
          <p:cNvSpPr>
            <a:spLocks noChangeArrowheads="1"/>
          </p:cNvSpPr>
          <p:nvPr/>
        </p:nvSpPr>
        <p:spPr bwMode="auto">
          <a:xfrm>
            <a:off x="2822052" y="4741479"/>
            <a:ext cx="82426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000" dirty="0">
                <a:effectLst>
                  <a:outerShdw blurRad="38100" dist="38100" dir="2700000" algn="tl">
                    <a:srgbClr val="000000">
                      <a:alpha val="43137"/>
                    </a:srgbClr>
                  </a:outerShdw>
                </a:effectLst>
                <a:latin typeface="Arial Narrow" panose="020B0606020202030204" pitchFamily="34" charset="0"/>
              </a:rPr>
              <a:t>Stakeholder </a:t>
            </a:r>
          </a:p>
          <a:p>
            <a:pPr algn="ctr"/>
            <a:r>
              <a:rPr lang="en-US" altLang="en-US" sz="1000" dirty="0">
                <a:effectLst>
                  <a:outerShdw blurRad="38100" dist="38100" dir="2700000" algn="tl">
                    <a:srgbClr val="000000">
                      <a:alpha val="43137"/>
                    </a:srgbClr>
                  </a:outerShdw>
                </a:effectLst>
                <a:latin typeface="Arial Narrow" panose="020B0606020202030204" pitchFamily="34" charset="0"/>
              </a:rPr>
              <a:t>Management</a:t>
            </a:r>
          </a:p>
        </p:txBody>
      </p:sp>
      <p:sp>
        <p:nvSpPr>
          <p:cNvPr id="5" name="Rectangle 4">
            <a:extLst>
              <a:ext uri="{FF2B5EF4-FFF2-40B4-BE49-F238E27FC236}">
                <a16:creationId xmlns:a16="http://schemas.microsoft.com/office/drawing/2014/main" xmlns="" id="{9A28BA68-866B-49CA-BBAF-FE40FE4689D7}"/>
              </a:ext>
            </a:extLst>
          </p:cNvPr>
          <p:cNvSpPr/>
          <p:nvPr/>
        </p:nvSpPr>
        <p:spPr>
          <a:xfrm>
            <a:off x="2368997" y="3307967"/>
            <a:ext cx="877887" cy="646331"/>
          </a:xfrm>
          <a:prstGeom prst="rect">
            <a:avLst/>
          </a:prstGeom>
        </p:spPr>
        <p:txBody>
          <a:bodyPr>
            <a:spAutoFit/>
          </a:bodyPr>
          <a:lstStyle/>
          <a:p>
            <a:pPr algn="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Flood Clean Ups (PRASA):</a:t>
            </a:r>
          </a:p>
          <a:p>
            <a:pPr algn="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Duffs Rd-KwaMashu</a:t>
            </a:r>
          </a:p>
        </p:txBody>
      </p:sp>
      <p:sp>
        <p:nvSpPr>
          <p:cNvPr id="61480" name="Rectangle 7">
            <a:extLst>
              <a:ext uri="{FF2B5EF4-FFF2-40B4-BE49-F238E27FC236}">
                <a16:creationId xmlns:a16="http://schemas.microsoft.com/office/drawing/2014/main" xmlns="" id="{FA873291-779C-47AF-A331-77AFA6BADD92}"/>
              </a:ext>
            </a:extLst>
          </p:cNvPr>
          <p:cNvSpPr>
            <a:spLocks noChangeArrowheads="1"/>
          </p:cNvSpPr>
          <p:nvPr/>
        </p:nvSpPr>
        <p:spPr bwMode="auto">
          <a:xfrm>
            <a:off x="3086547" y="4047742"/>
            <a:ext cx="6683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effectLst>
                  <a:outerShdw blurRad="38100" dist="38100" dir="2700000" algn="tl">
                    <a:srgbClr val="000000">
                      <a:alpha val="43137"/>
                    </a:srgbClr>
                  </a:outerShdw>
                </a:effectLst>
                <a:latin typeface="Arial Narrow" panose="020B0606020202030204" pitchFamily="34" charset="0"/>
              </a:rPr>
              <a:t>30 May 2022</a:t>
            </a:r>
          </a:p>
        </p:txBody>
      </p:sp>
      <p:sp>
        <p:nvSpPr>
          <p:cNvPr id="54" name="Rectangle 53">
            <a:extLst>
              <a:ext uri="{FF2B5EF4-FFF2-40B4-BE49-F238E27FC236}">
                <a16:creationId xmlns:a16="http://schemas.microsoft.com/office/drawing/2014/main" xmlns="" id="{B2DC73E5-3135-4B15-85C8-9980A92DC43B}"/>
              </a:ext>
            </a:extLst>
          </p:cNvPr>
          <p:cNvSpPr/>
          <p:nvPr/>
        </p:nvSpPr>
        <p:spPr>
          <a:xfrm>
            <a:off x="2984946" y="4612892"/>
            <a:ext cx="646112" cy="1460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55" name="Diamond 54">
            <a:extLst>
              <a:ext uri="{FF2B5EF4-FFF2-40B4-BE49-F238E27FC236}">
                <a16:creationId xmlns:a16="http://schemas.microsoft.com/office/drawing/2014/main" xmlns="" id="{DA07CCD2-DAF7-4D8E-9F40-23F3D00DF27E}"/>
              </a:ext>
            </a:extLst>
          </p:cNvPr>
          <p:cNvSpPr/>
          <p:nvPr/>
        </p:nvSpPr>
        <p:spPr>
          <a:xfrm>
            <a:off x="3791743" y="5246304"/>
            <a:ext cx="158750" cy="241300"/>
          </a:xfrm>
          <a:prstGeom prst="diamond">
            <a:avLst/>
          </a:prstGeom>
          <a:solidFill>
            <a:srgbClr val="70AD47"/>
          </a:solidFill>
          <a:ln w="41275" cap="flat" cmpd="sng" algn="ctr">
            <a:solidFill>
              <a:srgbClr val="FF000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56" name="TextBox 55">
            <a:extLst>
              <a:ext uri="{FF2B5EF4-FFF2-40B4-BE49-F238E27FC236}">
                <a16:creationId xmlns:a16="http://schemas.microsoft.com/office/drawing/2014/main" xmlns="" id="{F2D29051-C011-4614-95B0-2491F22ADC56}"/>
              </a:ext>
            </a:extLst>
          </p:cNvPr>
          <p:cNvSpPr txBox="1"/>
          <p:nvPr/>
        </p:nvSpPr>
        <p:spPr>
          <a:xfrm>
            <a:off x="3471403" y="5561112"/>
            <a:ext cx="730250" cy="784225"/>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Intro – Diesel Service:</a:t>
            </a:r>
          </a:p>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06 June 2022</a:t>
            </a:r>
          </a:p>
        </p:txBody>
      </p:sp>
      <p:sp>
        <p:nvSpPr>
          <p:cNvPr id="57" name="Diamond 56">
            <a:extLst>
              <a:ext uri="{FF2B5EF4-FFF2-40B4-BE49-F238E27FC236}">
                <a16:creationId xmlns:a16="http://schemas.microsoft.com/office/drawing/2014/main" xmlns="" id="{738FC64F-76CD-41BC-888B-CC5A3AC6064C}"/>
              </a:ext>
            </a:extLst>
          </p:cNvPr>
          <p:cNvSpPr/>
          <p:nvPr/>
        </p:nvSpPr>
        <p:spPr>
          <a:xfrm flipH="1">
            <a:off x="7406877" y="3183349"/>
            <a:ext cx="134938" cy="201613"/>
          </a:xfrm>
          <a:prstGeom prst="diamond">
            <a:avLst/>
          </a:prstGeom>
          <a:solidFill>
            <a:schemeClr val="accent3">
              <a:lumMod val="60000"/>
              <a:lumOff val="40000"/>
            </a:schemeClr>
          </a:solidFill>
          <a:ln w="31750"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58" name="Rectangle 57">
            <a:extLst>
              <a:ext uri="{FF2B5EF4-FFF2-40B4-BE49-F238E27FC236}">
                <a16:creationId xmlns:a16="http://schemas.microsoft.com/office/drawing/2014/main" xmlns="" id="{ADE4AEAF-F9D0-4C66-9681-521787BAAAF8}"/>
              </a:ext>
            </a:extLst>
          </p:cNvPr>
          <p:cNvSpPr/>
          <p:nvPr/>
        </p:nvSpPr>
        <p:spPr>
          <a:xfrm>
            <a:off x="7091754" y="3325189"/>
            <a:ext cx="960436" cy="369332"/>
          </a:xfrm>
          <a:prstGeom prst="rect">
            <a:avLst/>
          </a:prstGeom>
        </p:spPr>
        <p:txBody>
          <a:bodyPr wrap="square">
            <a:spAutoFit/>
          </a:bodyPr>
          <a:lstStyle/>
          <a:p>
            <a:pPr defTabSz="685800">
              <a:defRPr/>
            </a:pPr>
            <a:endParaRPr lang="en-US" sz="900" b="1" kern="0" dirty="0">
              <a:solidFill>
                <a:prstClr val="black"/>
              </a:solidFill>
              <a:latin typeface="Arial Narrow" panose="020B0606020202030204" pitchFamily="34" charset="0"/>
            </a:endParaRPr>
          </a:p>
          <a:p>
            <a:pPr defTabSz="685800">
              <a:defRPr/>
            </a:pPr>
            <a:r>
              <a:rPr lang="en-US" sz="900" b="1" kern="0" dirty="0">
                <a:solidFill>
                  <a:prstClr val="black"/>
                </a:solidFill>
                <a:latin typeface="Arial Narrow" panose="020B0606020202030204" pitchFamily="34" charset="0"/>
              </a:rPr>
              <a:t>20 Sept 2022</a:t>
            </a:r>
          </a:p>
        </p:txBody>
      </p:sp>
      <p:sp>
        <p:nvSpPr>
          <p:cNvPr id="60" name="Diamond 59">
            <a:extLst>
              <a:ext uri="{FF2B5EF4-FFF2-40B4-BE49-F238E27FC236}">
                <a16:creationId xmlns:a16="http://schemas.microsoft.com/office/drawing/2014/main" xmlns="" id="{3CA63D96-C44F-4D53-8B53-96CA1805660C}"/>
              </a:ext>
            </a:extLst>
          </p:cNvPr>
          <p:cNvSpPr/>
          <p:nvPr/>
        </p:nvSpPr>
        <p:spPr>
          <a:xfrm>
            <a:off x="7608167" y="5030405"/>
            <a:ext cx="158750" cy="241300"/>
          </a:xfrm>
          <a:prstGeom prst="diamond">
            <a:avLst/>
          </a:prstGeom>
          <a:solidFill>
            <a:srgbClr val="70AD47"/>
          </a:solidFill>
          <a:ln w="41275" cap="flat" cmpd="sng" algn="ctr">
            <a:solidFill>
              <a:srgbClr val="FF000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cxnSp>
        <p:nvCxnSpPr>
          <p:cNvPr id="61" name="Straight Connector 60">
            <a:extLst>
              <a:ext uri="{FF2B5EF4-FFF2-40B4-BE49-F238E27FC236}">
                <a16:creationId xmlns:a16="http://schemas.microsoft.com/office/drawing/2014/main" xmlns="" id="{98EBB610-3705-4F19-AF1C-FA50CCB62776}"/>
              </a:ext>
            </a:extLst>
          </p:cNvPr>
          <p:cNvCxnSpPr>
            <a:cxnSpLocks/>
          </p:cNvCxnSpPr>
          <p:nvPr/>
        </p:nvCxnSpPr>
        <p:spPr>
          <a:xfrm>
            <a:off x="8724583" y="2643189"/>
            <a:ext cx="0" cy="413861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5" name="Diamond 64">
            <a:extLst>
              <a:ext uri="{FF2B5EF4-FFF2-40B4-BE49-F238E27FC236}">
                <a16:creationId xmlns:a16="http://schemas.microsoft.com/office/drawing/2014/main" xmlns="" id="{EA0D7F1F-503C-4A0A-9F33-CB98149041F9}"/>
              </a:ext>
            </a:extLst>
          </p:cNvPr>
          <p:cNvSpPr/>
          <p:nvPr/>
        </p:nvSpPr>
        <p:spPr>
          <a:xfrm>
            <a:off x="8616279" y="4957379"/>
            <a:ext cx="158750" cy="241300"/>
          </a:xfrm>
          <a:prstGeom prst="diamond">
            <a:avLst/>
          </a:prstGeom>
          <a:solidFill>
            <a:srgbClr val="70AD47"/>
          </a:solidFill>
          <a:ln w="41275" cap="flat" cmpd="sng" algn="ctr">
            <a:solidFill>
              <a:srgbClr val="FF000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73" name="Rectangle 72">
            <a:extLst>
              <a:ext uri="{FF2B5EF4-FFF2-40B4-BE49-F238E27FC236}">
                <a16:creationId xmlns:a16="http://schemas.microsoft.com/office/drawing/2014/main" xmlns="" id="{1BB0E920-F98F-4E83-AE4D-60596CE8CF16}"/>
              </a:ext>
            </a:extLst>
          </p:cNvPr>
          <p:cNvSpPr/>
          <p:nvPr/>
        </p:nvSpPr>
        <p:spPr>
          <a:xfrm>
            <a:off x="7375972" y="3746909"/>
            <a:ext cx="1315485" cy="306388"/>
          </a:xfrm>
          <a:prstGeom prst="rect">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900" kern="0" dirty="0">
                <a:solidFill>
                  <a:schemeClr val="tx1"/>
                </a:solidFill>
                <a:effectLst>
                  <a:outerShdw blurRad="38100" dist="38100" dir="2700000" algn="tl">
                    <a:srgbClr val="000000">
                      <a:alpha val="43137"/>
                    </a:srgbClr>
                  </a:outerShdw>
                </a:effectLst>
                <a:latin typeface="Arial Narrow" panose="020B0606020202030204" pitchFamily="34" charset="0"/>
              </a:rPr>
              <a:t>EMU Trial Operations</a:t>
            </a:r>
          </a:p>
        </p:txBody>
      </p:sp>
      <p:sp>
        <p:nvSpPr>
          <p:cNvPr id="75" name="Diamond 74">
            <a:extLst>
              <a:ext uri="{FF2B5EF4-FFF2-40B4-BE49-F238E27FC236}">
                <a16:creationId xmlns:a16="http://schemas.microsoft.com/office/drawing/2014/main" xmlns="" id="{C604376A-41AE-4F7C-980B-A82F0AF88AF8}"/>
              </a:ext>
            </a:extLst>
          </p:cNvPr>
          <p:cNvSpPr/>
          <p:nvPr/>
        </p:nvSpPr>
        <p:spPr>
          <a:xfrm flipH="1">
            <a:off x="8631014" y="3805350"/>
            <a:ext cx="134937" cy="201612"/>
          </a:xfrm>
          <a:prstGeom prst="diamond">
            <a:avLst/>
          </a:prstGeom>
          <a:solidFill>
            <a:schemeClr val="accent3">
              <a:lumMod val="60000"/>
              <a:lumOff val="40000"/>
            </a:schemeClr>
          </a:solidFill>
          <a:ln w="31750"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85" name="Oval 84">
            <a:extLst>
              <a:ext uri="{FF2B5EF4-FFF2-40B4-BE49-F238E27FC236}">
                <a16:creationId xmlns:a16="http://schemas.microsoft.com/office/drawing/2014/main" xmlns="" id="{6790FE9F-431D-483B-A598-567BDD2173F5}"/>
              </a:ext>
            </a:extLst>
          </p:cNvPr>
          <p:cNvSpPr/>
          <p:nvPr/>
        </p:nvSpPr>
        <p:spPr>
          <a:xfrm>
            <a:off x="2630934" y="4685918"/>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2</a:t>
            </a:r>
            <a:endParaRPr lang="en-GB" sz="1200" dirty="0"/>
          </a:p>
        </p:txBody>
      </p:sp>
      <p:sp>
        <p:nvSpPr>
          <p:cNvPr id="88" name="Oval 87">
            <a:extLst>
              <a:ext uri="{FF2B5EF4-FFF2-40B4-BE49-F238E27FC236}">
                <a16:creationId xmlns:a16="http://schemas.microsoft.com/office/drawing/2014/main" xmlns="" id="{10116B90-F291-4C90-B0D3-613A196F1736}"/>
              </a:ext>
            </a:extLst>
          </p:cNvPr>
          <p:cNvSpPr/>
          <p:nvPr/>
        </p:nvSpPr>
        <p:spPr>
          <a:xfrm>
            <a:off x="8554015" y="4789422"/>
            <a:ext cx="174625" cy="1825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8</a:t>
            </a:r>
            <a:endParaRPr lang="en-GB" sz="1200" dirty="0"/>
          </a:p>
        </p:txBody>
      </p:sp>
      <p:sp>
        <p:nvSpPr>
          <p:cNvPr id="89" name="Oval 88">
            <a:extLst>
              <a:ext uri="{FF2B5EF4-FFF2-40B4-BE49-F238E27FC236}">
                <a16:creationId xmlns:a16="http://schemas.microsoft.com/office/drawing/2014/main" xmlns="" id="{8E90B963-B92D-4041-AD03-5F5F1FFCBA3A}"/>
              </a:ext>
            </a:extLst>
          </p:cNvPr>
          <p:cNvSpPr/>
          <p:nvPr/>
        </p:nvSpPr>
        <p:spPr>
          <a:xfrm>
            <a:off x="3559845" y="5316155"/>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3</a:t>
            </a:r>
            <a:endParaRPr lang="en-GB" sz="1200" dirty="0"/>
          </a:p>
        </p:txBody>
      </p:sp>
      <p:sp>
        <p:nvSpPr>
          <p:cNvPr id="90" name="Rectangle 89">
            <a:extLst>
              <a:ext uri="{FF2B5EF4-FFF2-40B4-BE49-F238E27FC236}">
                <a16:creationId xmlns:a16="http://schemas.microsoft.com/office/drawing/2014/main" xmlns="" id="{55B63D6B-E300-4F7D-8365-40C78A862961}"/>
              </a:ext>
            </a:extLst>
          </p:cNvPr>
          <p:cNvSpPr/>
          <p:nvPr/>
        </p:nvSpPr>
        <p:spPr>
          <a:xfrm>
            <a:off x="7375972" y="4603366"/>
            <a:ext cx="439461" cy="263526"/>
          </a:xfrm>
          <a:prstGeom prst="rect">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800" kern="0" dirty="0">
                <a:solidFill>
                  <a:schemeClr val="tx1"/>
                </a:solidFill>
                <a:effectLst>
                  <a:outerShdw blurRad="38100" dist="38100" dir="2700000" algn="tl">
                    <a:srgbClr val="000000">
                      <a:alpha val="43137"/>
                    </a:srgbClr>
                  </a:outerShdw>
                </a:effectLst>
                <a:latin typeface="Arial Narrow" panose="020B0606020202030204" pitchFamily="34" charset="0"/>
              </a:rPr>
              <a:t>7 days</a:t>
            </a:r>
          </a:p>
        </p:txBody>
      </p:sp>
      <p:sp>
        <p:nvSpPr>
          <p:cNvPr id="91" name="TextBox 90">
            <a:extLst>
              <a:ext uri="{FF2B5EF4-FFF2-40B4-BE49-F238E27FC236}">
                <a16:creationId xmlns:a16="http://schemas.microsoft.com/office/drawing/2014/main" xmlns="" id="{8A84197A-0E5D-43EE-9817-CDD30C06ED67}"/>
              </a:ext>
            </a:extLst>
          </p:cNvPr>
          <p:cNvSpPr txBox="1"/>
          <p:nvPr/>
        </p:nvSpPr>
        <p:spPr>
          <a:xfrm>
            <a:off x="6588543" y="4520261"/>
            <a:ext cx="798513" cy="369888"/>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algn="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Trial </a:t>
            </a:r>
          </a:p>
          <a:p>
            <a:pPr algn="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Operations</a:t>
            </a:r>
          </a:p>
        </p:txBody>
      </p:sp>
      <p:sp>
        <p:nvSpPr>
          <p:cNvPr id="62" name="TextBox 61">
            <a:extLst>
              <a:ext uri="{FF2B5EF4-FFF2-40B4-BE49-F238E27FC236}">
                <a16:creationId xmlns:a16="http://schemas.microsoft.com/office/drawing/2014/main" xmlns="" id="{65F92142-F501-4FA3-AD22-AD5B772F060A}"/>
              </a:ext>
            </a:extLst>
          </p:cNvPr>
          <p:cNvSpPr txBox="1"/>
          <p:nvPr/>
        </p:nvSpPr>
        <p:spPr>
          <a:xfrm>
            <a:off x="8928546" y="2263393"/>
            <a:ext cx="1377300" cy="415498"/>
          </a:xfrm>
          <a:prstGeom prst="rect">
            <a:avLst/>
          </a:prstGeom>
          <a:noFill/>
        </p:spPr>
        <p:txBody>
          <a:bodyPr wrap="none">
            <a:spAutoFit/>
          </a:bodyPr>
          <a:lstStyle/>
          <a:p>
            <a:pPr eaLnBrk="1" hangingPunct="1">
              <a:defRPr/>
            </a:pPr>
            <a:r>
              <a:rPr lang="en-GB" sz="1050" b="1" dirty="0">
                <a:latin typeface="Arial Narrow" panose="020B0606020202030204" pitchFamily="34" charset="0"/>
              </a:rPr>
              <a:t>Projected Employment</a:t>
            </a:r>
          </a:p>
          <a:p>
            <a:pPr eaLnBrk="1" hangingPunct="1">
              <a:defRPr/>
            </a:pPr>
            <a:r>
              <a:rPr lang="en-GB" sz="1050" dirty="0">
                <a:latin typeface="Arial Narrow" panose="020B0606020202030204" pitchFamily="34" charset="0"/>
              </a:rPr>
              <a:t>&gt; 100 temporary</a:t>
            </a:r>
          </a:p>
        </p:txBody>
      </p:sp>
      <p:sp>
        <p:nvSpPr>
          <p:cNvPr id="59" name="TextBox 58">
            <a:extLst>
              <a:ext uri="{FF2B5EF4-FFF2-40B4-BE49-F238E27FC236}">
                <a16:creationId xmlns:a16="http://schemas.microsoft.com/office/drawing/2014/main" xmlns="" id="{0D2D9F6C-F517-4DE5-9580-1C13F5C4A492}"/>
              </a:ext>
            </a:extLst>
          </p:cNvPr>
          <p:cNvSpPr txBox="1"/>
          <p:nvPr/>
        </p:nvSpPr>
        <p:spPr>
          <a:xfrm>
            <a:off x="1543497" y="5411405"/>
            <a:ext cx="1426994" cy="577081"/>
          </a:xfrm>
          <a:prstGeom prst="rect">
            <a:avLst/>
          </a:prstGeom>
          <a:noFill/>
        </p:spPr>
        <p:txBody>
          <a:bodyPr wrap="none">
            <a:spAutoFit/>
          </a:bodyPr>
          <a:lstStyle/>
          <a:p>
            <a:pPr eaLnBrk="1" hangingPunct="1">
              <a:defRPr/>
            </a:pPr>
            <a:r>
              <a:rPr lang="en-GB" sz="1050" dirty="0">
                <a:effectLst>
                  <a:outerShdw blurRad="38100" dist="38100" dir="2700000" algn="tl">
                    <a:srgbClr val="000000">
                      <a:alpha val="43137"/>
                    </a:srgbClr>
                  </a:outerShdw>
                </a:effectLst>
                <a:latin typeface="Arial Narrow" panose="020B0606020202030204" pitchFamily="34" charset="0"/>
              </a:rPr>
              <a:t>Total 10 on Rehabilitation</a:t>
            </a:r>
          </a:p>
          <a:p>
            <a:pPr eaLnBrk="1" hangingPunct="1">
              <a:defRPr/>
            </a:pPr>
            <a:r>
              <a:rPr lang="en-GB" sz="1050" dirty="0">
                <a:latin typeface="Arial Narrow" panose="020B0606020202030204" pitchFamily="34" charset="0"/>
              </a:rPr>
              <a:t>7 - Stations operational</a:t>
            </a:r>
          </a:p>
          <a:p>
            <a:pPr eaLnBrk="1" hangingPunct="1">
              <a:defRPr/>
            </a:pPr>
            <a:r>
              <a:rPr lang="en-GB" sz="1050" dirty="0">
                <a:latin typeface="Arial Narrow" panose="020B0606020202030204" pitchFamily="34" charset="0"/>
              </a:rPr>
              <a:t>10 - On Rehabilitation  </a:t>
            </a:r>
          </a:p>
        </p:txBody>
      </p:sp>
      <p:sp>
        <p:nvSpPr>
          <p:cNvPr id="6" name="Rectangle 5">
            <a:extLst>
              <a:ext uri="{FF2B5EF4-FFF2-40B4-BE49-F238E27FC236}">
                <a16:creationId xmlns:a16="http://schemas.microsoft.com/office/drawing/2014/main" xmlns="" id="{25854851-6274-67E1-0778-9260860E9A3E}"/>
              </a:ext>
            </a:extLst>
          </p:cNvPr>
          <p:cNvSpPr/>
          <p:nvPr/>
        </p:nvSpPr>
        <p:spPr>
          <a:xfrm>
            <a:off x="8563739" y="4036154"/>
            <a:ext cx="763351" cy="246221"/>
          </a:xfrm>
          <a:prstGeom prst="rect">
            <a:avLst/>
          </a:prstGeom>
        </p:spPr>
        <p:txBody>
          <a:bodyPr wrap="none">
            <a:spAutoFit/>
          </a:bodyPr>
          <a:lstStyle/>
          <a:p>
            <a:pPr defTabSz="685800">
              <a:defRPr/>
            </a:pPr>
            <a:r>
              <a:rPr lang="en-US" sz="1000" kern="0" dirty="0">
                <a:solidFill>
                  <a:prstClr val="black"/>
                </a:solidFill>
                <a:effectLst>
                  <a:outerShdw blurRad="38100" dist="38100" dir="2700000" algn="tl">
                    <a:srgbClr val="000000">
                      <a:alpha val="43137"/>
                    </a:srgbClr>
                  </a:outerShdw>
                </a:effectLst>
                <a:latin typeface="Arial Narrow" panose="020B0606020202030204" pitchFamily="34" charset="0"/>
              </a:rPr>
              <a:t>21 Oct 2022</a:t>
            </a:r>
          </a:p>
        </p:txBody>
      </p:sp>
      <p:cxnSp>
        <p:nvCxnSpPr>
          <p:cNvPr id="68" name="Straight Connector 67">
            <a:extLst>
              <a:ext uri="{FF2B5EF4-FFF2-40B4-BE49-F238E27FC236}">
                <a16:creationId xmlns:a16="http://schemas.microsoft.com/office/drawing/2014/main" xmlns="" id="{906B566C-B835-1C3E-3A03-8BD78DEBFF6E}"/>
              </a:ext>
            </a:extLst>
          </p:cNvPr>
          <p:cNvCxnSpPr>
            <a:cxnSpLocks/>
          </p:cNvCxnSpPr>
          <p:nvPr/>
        </p:nvCxnSpPr>
        <p:spPr>
          <a:xfrm>
            <a:off x="6387713" y="1952068"/>
            <a:ext cx="0" cy="413861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0" name="Title 1">
            <a:extLst>
              <a:ext uri="{FF2B5EF4-FFF2-40B4-BE49-F238E27FC236}">
                <a16:creationId xmlns:a16="http://schemas.microsoft.com/office/drawing/2014/main" xmlns="" id="{04C422BE-9CF7-49A1-8C59-CC365CB83F3F}"/>
              </a:ext>
            </a:extLst>
          </p:cNvPr>
          <p:cNvSpPr txBox="1">
            <a:spLocks/>
          </p:cNvSpPr>
          <p:nvPr/>
        </p:nvSpPr>
        <p:spPr>
          <a:xfrm>
            <a:off x="306875" y="3263517"/>
            <a:ext cx="1592420" cy="1136432"/>
          </a:xfrm>
          <a:prstGeom prst="rect">
            <a:avLst/>
          </a:prstGeom>
          <a:ln>
            <a:solidFill>
              <a:schemeClr val="tx1"/>
            </a:solidFill>
          </a:ln>
        </p:spPr>
        <p:txBody>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pPr algn="ctr">
              <a:defRPr/>
            </a:pPr>
            <a:r>
              <a:rPr lang="en-GB" sz="1600" b="0" dirty="0">
                <a:solidFill>
                  <a:schemeClr val="tx1"/>
                </a:solidFill>
                <a:effectLst>
                  <a:outerShdw blurRad="38100" dist="38100" dir="2700000" algn="tl">
                    <a:srgbClr val="000000">
                      <a:alpha val="43137"/>
                    </a:srgbClr>
                  </a:outerShdw>
                </a:effectLst>
                <a:latin typeface="Arial Narrow" panose="020B0606020202030204" pitchFamily="34" charset="0"/>
              </a:rPr>
              <a:t>3.1.2 </a:t>
            </a:r>
          </a:p>
          <a:p>
            <a:pPr algn="ctr">
              <a:defRPr/>
            </a:pPr>
            <a:r>
              <a:rPr lang="en-GB" sz="1600" b="0" dirty="0">
                <a:solidFill>
                  <a:schemeClr val="tx1"/>
                </a:solidFill>
                <a:effectLst>
                  <a:outerShdw blurRad="38100" dist="38100" dir="2700000" algn="tl">
                    <a:srgbClr val="000000">
                      <a:alpha val="43137"/>
                    </a:srgbClr>
                  </a:outerShdw>
                </a:effectLst>
                <a:latin typeface="Arial Narrow" panose="020B0606020202030204" pitchFamily="34" charset="0"/>
              </a:rPr>
              <a:t>Status Of Priority Corridors – </a:t>
            </a:r>
            <a:r>
              <a:rPr lang="en-GB" sz="1600" b="0" dirty="0">
                <a:solidFill>
                  <a:srgbClr val="00B0F0"/>
                </a:solidFill>
                <a:effectLst>
                  <a:outerShdw blurRad="38100" dist="38100" dir="2700000" algn="tl">
                    <a:srgbClr val="000000">
                      <a:alpha val="43137"/>
                    </a:srgbClr>
                  </a:outerShdw>
                </a:effectLst>
                <a:latin typeface="Arial Narrow" panose="020B0606020202030204" pitchFamily="34" charset="0"/>
              </a:rPr>
              <a:t>KwaZulu Natal</a:t>
            </a:r>
            <a:endParaRPr lang="en-ZA" sz="1600" b="0" dirty="0">
              <a:solidFill>
                <a:srgbClr val="00B0F0"/>
              </a:solidFill>
              <a:effectLst>
                <a:outerShdw blurRad="38100" dist="38100" dir="2700000" algn="tl">
                  <a:srgbClr val="000000">
                    <a:alpha val="43137"/>
                  </a:srgbClr>
                </a:outerShdw>
              </a:effectLst>
              <a:latin typeface="Arial Narrow" panose="020B0606020202030204" pitchFamily="34" charset="0"/>
            </a:endParaRPr>
          </a:p>
        </p:txBody>
      </p:sp>
      <p:sp>
        <p:nvSpPr>
          <p:cNvPr id="72" name="Title 1">
            <a:extLst>
              <a:ext uri="{FF2B5EF4-FFF2-40B4-BE49-F238E27FC236}">
                <a16:creationId xmlns:a16="http://schemas.microsoft.com/office/drawing/2014/main" xmlns="" id="{7CB70E2A-0F95-4EFC-A9E3-6E1CDCDFBE87}"/>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graphicFrame>
        <p:nvGraphicFramePr>
          <p:cNvPr id="76" name="Table 7">
            <a:extLst>
              <a:ext uri="{FF2B5EF4-FFF2-40B4-BE49-F238E27FC236}">
                <a16:creationId xmlns:a16="http://schemas.microsoft.com/office/drawing/2014/main" xmlns="" id="{9A46FF6F-AF62-4771-AAE7-7E927C13A202}"/>
              </a:ext>
            </a:extLst>
          </p:cNvPr>
          <p:cNvGraphicFramePr>
            <a:graphicFrameLocks noGrp="1"/>
          </p:cNvGraphicFramePr>
          <p:nvPr>
            <p:extLst>
              <p:ext uri="{D42A27DB-BD31-4B8C-83A1-F6EECF244321}">
                <p14:modId xmlns:p14="http://schemas.microsoft.com/office/powerpoint/2010/main" xmlns="" val="3354346557"/>
              </p:ext>
            </p:extLst>
          </p:nvPr>
        </p:nvGraphicFramePr>
        <p:xfrm>
          <a:off x="10422332" y="1150998"/>
          <a:ext cx="1701170" cy="585152"/>
        </p:xfrm>
        <a:graphic>
          <a:graphicData uri="http://schemas.openxmlformats.org/drawingml/2006/table">
            <a:tbl>
              <a:tblPr firstRow="1" bandRow="1">
                <a:tableStyleId>{5C22544A-7EE6-4342-B048-85BDC9FD1C3A}</a:tableStyleId>
              </a:tblPr>
              <a:tblGrid>
                <a:gridCol w="838144">
                  <a:extLst>
                    <a:ext uri="{9D8B030D-6E8A-4147-A177-3AD203B41FA5}">
                      <a16:colId xmlns:a16="http://schemas.microsoft.com/office/drawing/2014/main" xmlns="" val="592222355"/>
                    </a:ext>
                  </a:extLst>
                </a:gridCol>
                <a:gridCol w="863026">
                  <a:extLst>
                    <a:ext uri="{9D8B030D-6E8A-4147-A177-3AD203B41FA5}">
                      <a16:colId xmlns:a16="http://schemas.microsoft.com/office/drawing/2014/main" xmlns="" val="1217805577"/>
                    </a:ext>
                  </a:extLst>
                </a:gridCol>
              </a:tblGrid>
              <a:tr h="292576">
                <a:tc>
                  <a:txBody>
                    <a:bodyPr/>
                    <a:lstStyle/>
                    <a:p>
                      <a:r>
                        <a:rPr lang="en-US" sz="1000" b="0" dirty="0">
                          <a:solidFill>
                            <a:schemeClr val="tx1"/>
                          </a:solidFill>
                          <a:latin typeface="Arial Narrow" panose="020B0606020202030204" pitchFamily="34" charset="0"/>
                        </a:rPr>
                        <a:t>Plan </a:t>
                      </a:r>
                    </a:p>
                  </a:txBody>
                  <a:tcPr>
                    <a:solidFill>
                      <a:schemeClr val="accent2">
                        <a:lumMod val="60000"/>
                        <a:lumOff val="40000"/>
                      </a:schemeClr>
                    </a:solidFill>
                  </a:tcPr>
                </a:tc>
                <a:tc>
                  <a:txBody>
                    <a:bodyPr/>
                    <a:lstStyle/>
                    <a:p>
                      <a:r>
                        <a:rPr lang="en-US" sz="1000" b="0" dirty="0">
                          <a:solidFill>
                            <a:schemeClr val="tx1"/>
                          </a:solidFill>
                          <a:latin typeface="Arial Narrow" panose="020B0606020202030204" pitchFamily="34" charset="0"/>
                        </a:rPr>
                        <a:t>In Progress </a:t>
                      </a:r>
                    </a:p>
                  </a:txBody>
                  <a:tcPr>
                    <a:solidFill>
                      <a:srgbClr val="FFC000"/>
                    </a:solidFill>
                  </a:tcPr>
                </a:tc>
                <a:extLst>
                  <a:ext uri="{0D108BD9-81ED-4DB2-BD59-A6C34878D82A}">
                    <a16:rowId xmlns:a16="http://schemas.microsoft.com/office/drawing/2014/main" xmlns="" val="546236591"/>
                  </a:ext>
                </a:extLst>
              </a:tr>
              <a:tr h="292576">
                <a:tc>
                  <a:txBody>
                    <a:bodyPr/>
                    <a:lstStyle/>
                    <a:p>
                      <a:r>
                        <a:rPr lang="en-US" sz="1000" b="0" dirty="0">
                          <a:solidFill>
                            <a:schemeClr val="tx1"/>
                          </a:solidFill>
                          <a:latin typeface="Arial Narrow" panose="020B0606020202030204" pitchFamily="34" charset="0"/>
                        </a:rPr>
                        <a:t>Complete </a:t>
                      </a:r>
                    </a:p>
                  </a:txBody>
                  <a:tcPr>
                    <a:solidFill>
                      <a:srgbClr val="00B050"/>
                    </a:solidFill>
                  </a:tcPr>
                </a:tc>
                <a:tc>
                  <a:txBody>
                    <a:bodyPr/>
                    <a:lstStyle/>
                    <a:p>
                      <a:r>
                        <a:rPr lang="en-US" sz="1000" b="0" dirty="0">
                          <a:solidFill>
                            <a:schemeClr val="tx1"/>
                          </a:solidFill>
                          <a:latin typeface="Arial Narrow" panose="020B0606020202030204" pitchFamily="34" charset="0"/>
                        </a:rPr>
                        <a:t>Delayed </a:t>
                      </a:r>
                    </a:p>
                  </a:txBody>
                  <a:tcPr>
                    <a:solidFill>
                      <a:srgbClr val="FF0000"/>
                    </a:solidFill>
                  </a:tcPr>
                </a:tc>
                <a:extLst>
                  <a:ext uri="{0D108BD9-81ED-4DB2-BD59-A6C34878D82A}">
                    <a16:rowId xmlns:a16="http://schemas.microsoft.com/office/drawing/2014/main" xmlns="" val="2177394148"/>
                  </a:ext>
                </a:extLst>
              </a:tr>
            </a:tbl>
          </a:graphicData>
        </a:graphic>
      </p:graphicFrame>
    </p:spTree>
    <p:extLst>
      <p:ext uri="{BB962C8B-B14F-4D97-AF65-F5344CB8AC3E}">
        <p14:creationId xmlns:p14="http://schemas.microsoft.com/office/powerpoint/2010/main" xmlns="" val="110917590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77">
            <a:extLst>
              <a:ext uri="{FF2B5EF4-FFF2-40B4-BE49-F238E27FC236}">
                <a16:creationId xmlns:a16="http://schemas.microsoft.com/office/drawing/2014/main" xmlns="" id="{2C8CB82F-6A4D-4F41-8F37-C2547D4D6DB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49979" t="7463" r="16805" b="6844"/>
          <a:stretch>
            <a:fillRect/>
          </a:stretch>
        </p:blipFill>
        <p:spPr bwMode="auto">
          <a:xfrm>
            <a:off x="1479818" y="1913652"/>
            <a:ext cx="8545513"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9" name="Straight Connector 78">
            <a:extLst>
              <a:ext uri="{FF2B5EF4-FFF2-40B4-BE49-F238E27FC236}">
                <a16:creationId xmlns:a16="http://schemas.microsoft.com/office/drawing/2014/main" xmlns="" id="{2E5EBB57-6B28-40AD-9E84-B6F73199A9ED}"/>
              </a:ext>
            </a:extLst>
          </p:cNvPr>
          <p:cNvCxnSpPr>
            <a:cxnSpLocks/>
          </p:cNvCxnSpPr>
          <p:nvPr/>
        </p:nvCxnSpPr>
        <p:spPr>
          <a:xfrm>
            <a:off x="3794394" y="2416709"/>
            <a:ext cx="12700" cy="407987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3" name="Diamond 82">
            <a:extLst>
              <a:ext uri="{FF2B5EF4-FFF2-40B4-BE49-F238E27FC236}">
                <a16:creationId xmlns:a16="http://schemas.microsoft.com/office/drawing/2014/main" xmlns="" id="{B8667F2E-9CAE-42C4-B01E-142691AD7F17}"/>
              </a:ext>
            </a:extLst>
          </p:cNvPr>
          <p:cNvSpPr/>
          <p:nvPr/>
        </p:nvSpPr>
        <p:spPr>
          <a:xfrm>
            <a:off x="5243409" y="3514192"/>
            <a:ext cx="160338" cy="241300"/>
          </a:xfrm>
          <a:prstGeom prst="diamond">
            <a:avLst/>
          </a:prstGeom>
          <a:solidFill>
            <a:srgbClr val="70AD47"/>
          </a:solidFill>
          <a:ln w="41275" cap="flat" cmpd="sng" algn="ctr">
            <a:solidFill>
              <a:srgbClr val="FF000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84" name="TextBox 83">
            <a:extLst>
              <a:ext uri="{FF2B5EF4-FFF2-40B4-BE49-F238E27FC236}">
                <a16:creationId xmlns:a16="http://schemas.microsoft.com/office/drawing/2014/main" xmlns="" id="{90144D00-36D1-4180-9428-7A917739E3F2}"/>
              </a:ext>
            </a:extLst>
          </p:cNvPr>
          <p:cNvSpPr txBox="1"/>
          <p:nvPr/>
        </p:nvSpPr>
        <p:spPr>
          <a:xfrm>
            <a:off x="5523185" y="5219121"/>
            <a:ext cx="1227281" cy="369332"/>
          </a:xfrm>
          <a:prstGeom prst="rect">
            <a:avLst/>
          </a:prstGeom>
          <a:noFill/>
        </p:spPr>
        <p:txBody>
          <a:bodyPr wrap="square">
            <a:spAutoFit/>
          </a:bodyPr>
          <a:lstStyle>
            <a:defPPr>
              <a:defRPr lang="en-US"/>
            </a:defPPr>
            <a:lvl1pPr algn="ctr">
              <a:defRPr sz="1050">
                <a:latin typeface="Century Gothic" panose="020B0502020202020204" pitchFamily="34" charset="0"/>
              </a:defRPr>
            </a:lvl1pPr>
          </a:lstStyle>
          <a:p>
            <a:pPr algn="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Trial </a:t>
            </a:r>
          </a:p>
          <a:p>
            <a:pPr algn="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Operations</a:t>
            </a:r>
          </a:p>
        </p:txBody>
      </p:sp>
      <p:sp>
        <p:nvSpPr>
          <p:cNvPr id="62474" name="TextBox 16">
            <a:extLst>
              <a:ext uri="{FF2B5EF4-FFF2-40B4-BE49-F238E27FC236}">
                <a16:creationId xmlns:a16="http://schemas.microsoft.com/office/drawing/2014/main" xmlns="" id="{5BA0B297-AA71-4828-845D-16A3C656AA87}"/>
              </a:ext>
            </a:extLst>
          </p:cNvPr>
          <p:cNvSpPr txBox="1">
            <a:spLocks noChangeArrowheads="1"/>
          </p:cNvSpPr>
          <p:nvPr/>
        </p:nvSpPr>
        <p:spPr bwMode="auto">
          <a:xfrm>
            <a:off x="6665104" y="6107198"/>
            <a:ext cx="1203325"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Arial" panose="020B0604020202020204" pitchFamily="34" charset="0"/>
              <a:buNone/>
            </a:pPr>
            <a:r>
              <a:rPr lang="en-US" altLang="en-US" sz="900" dirty="0">
                <a:effectLst>
                  <a:outerShdw blurRad="38100" dist="38100" dir="2700000" algn="tl">
                    <a:srgbClr val="000000">
                      <a:alpha val="43137"/>
                    </a:srgbClr>
                  </a:outerShdw>
                </a:effectLst>
                <a:latin typeface="Arial Narrow" panose="020B0606020202030204" pitchFamily="34" charset="0"/>
              </a:rPr>
              <a:t>01 Sept 2022</a:t>
            </a:r>
          </a:p>
        </p:txBody>
      </p:sp>
      <p:sp>
        <p:nvSpPr>
          <p:cNvPr id="92" name="TextBox 91">
            <a:extLst>
              <a:ext uri="{FF2B5EF4-FFF2-40B4-BE49-F238E27FC236}">
                <a16:creationId xmlns:a16="http://schemas.microsoft.com/office/drawing/2014/main" xmlns="" id="{9DD50441-99FD-4422-8A35-66971947AE8A}"/>
              </a:ext>
            </a:extLst>
          </p:cNvPr>
          <p:cNvSpPr txBox="1"/>
          <p:nvPr/>
        </p:nvSpPr>
        <p:spPr>
          <a:xfrm>
            <a:off x="4262707" y="4691324"/>
            <a:ext cx="941388" cy="646331"/>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Merebank –Reunion: Repairs to embankment failure + OHTE </a:t>
            </a:r>
          </a:p>
        </p:txBody>
      </p:sp>
      <p:sp>
        <p:nvSpPr>
          <p:cNvPr id="93" name="Rectangle 92">
            <a:extLst>
              <a:ext uri="{FF2B5EF4-FFF2-40B4-BE49-F238E27FC236}">
                <a16:creationId xmlns:a16="http://schemas.microsoft.com/office/drawing/2014/main" xmlns="" id="{D57CE724-08EA-4ECF-B5B1-6AD59A11973A}"/>
              </a:ext>
            </a:extLst>
          </p:cNvPr>
          <p:cNvSpPr/>
          <p:nvPr/>
        </p:nvSpPr>
        <p:spPr>
          <a:xfrm>
            <a:off x="2595833" y="3252008"/>
            <a:ext cx="173037" cy="1682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4" name="TextBox 93">
            <a:extLst>
              <a:ext uri="{FF2B5EF4-FFF2-40B4-BE49-F238E27FC236}">
                <a16:creationId xmlns:a16="http://schemas.microsoft.com/office/drawing/2014/main" xmlns="" id="{41E4016E-6E5C-4361-89B6-10FB7962E68D}"/>
              </a:ext>
            </a:extLst>
          </p:cNvPr>
          <p:cNvSpPr txBox="1"/>
          <p:nvPr/>
        </p:nvSpPr>
        <p:spPr>
          <a:xfrm>
            <a:off x="2516458" y="2477307"/>
            <a:ext cx="758825" cy="507831"/>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Flood Clean Ups:  Durban – Merebank</a:t>
            </a:r>
          </a:p>
        </p:txBody>
      </p:sp>
      <p:sp>
        <p:nvSpPr>
          <p:cNvPr id="97" name="TextBox 96">
            <a:extLst>
              <a:ext uri="{FF2B5EF4-FFF2-40B4-BE49-F238E27FC236}">
                <a16:creationId xmlns:a16="http://schemas.microsoft.com/office/drawing/2014/main" xmlns="" id="{4AD0C8B8-9FFB-4A6E-A17D-C9CFB51E663C}"/>
              </a:ext>
            </a:extLst>
          </p:cNvPr>
          <p:cNvSpPr txBox="1"/>
          <p:nvPr/>
        </p:nvSpPr>
        <p:spPr>
          <a:xfrm>
            <a:off x="6748818" y="6210881"/>
            <a:ext cx="987253" cy="369332"/>
          </a:xfrm>
          <a:prstGeom prst="rect">
            <a:avLst/>
          </a:prstGeom>
          <a:noFill/>
        </p:spPr>
        <p:txBody>
          <a:bodyPr wrap="square">
            <a:spAutoFit/>
          </a:bodyPr>
          <a:lstStyle>
            <a:defPPr>
              <a:defRPr lang="en-US"/>
            </a:defPPr>
            <a:lvl1pPr algn="ctr">
              <a:defRPr sz="1050">
                <a:latin typeface="Century Gothic" panose="020B0502020202020204" pitchFamily="34" charset="0"/>
              </a:defRPr>
            </a:lvl1p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Service Resumption</a:t>
            </a:r>
          </a:p>
        </p:txBody>
      </p:sp>
      <p:sp>
        <p:nvSpPr>
          <p:cNvPr id="98" name="TextBox 16">
            <a:extLst>
              <a:ext uri="{FF2B5EF4-FFF2-40B4-BE49-F238E27FC236}">
                <a16:creationId xmlns:a16="http://schemas.microsoft.com/office/drawing/2014/main" xmlns="" id="{4F51191E-5B02-4BDE-B3E6-8821C69FAAF5}"/>
              </a:ext>
            </a:extLst>
          </p:cNvPr>
          <p:cNvSpPr txBox="1">
            <a:spLocks noChangeArrowheads="1"/>
          </p:cNvSpPr>
          <p:nvPr/>
        </p:nvSpPr>
        <p:spPr bwMode="auto">
          <a:xfrm>
            <a:off x="3739658" y="2605248"/>
            <a:ext cx="1356484" cy="36933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lnSpc>
                <a:spcPct val="100000"/>
              </a:lnSpc>
              <a:spcBef>
                <a:spcPct val="0"/>
              </a:spcBef>
              <a:buNone/>
              <a:defRPr/>
            </a:pPr>
            <a:r>
              <a:rPr lang="en-US" altLang="en-US" sz="900" dirty="0">
                <a:effectLst>
                  <a:outerShdw blurRad="38100" dist="38100" dir="2700000" algn="tl">
                    <a:srgbClr val="000000">
                      <a:alpha val="43137"/>
                    </a:srgbClr>
                  </a:outerShdw>
                </a:effectLst>
                <a:latin typeface="Arial Narrow" panose="020B0606020202030204" pitchFamily="34" charset="0"/>
              </a:rPr>
              <a:t>BSC: OHTE </a:t>
            </a:r>
          </a:p>
          <a:p>
            <a:pPr defTabSz="685800">
              <a:lnSpc>
                <a:spcPct val="100000"/>
              </a:lnSpc>
              <a:spcBef>
                <a:spcPct val="0"/>
              </a:spcBef>
              <a:buNone/>
              <a:defRPr/>
            </a:pPr>
            <a:r>
              <a:rPr lang="en-US" sz="900" kern="0" dirty="0">
                <a:effectLst>
                  <a:outerShdw blurRad="38100" dist="38100" dir="2700000" algn="tl">
                    <a:srgbClr val="000000">
                      <a:alpha val="43137"/>
                    </a:srgbClr>
                  </a:outerShdw>
                </a:effectLst>
                <a:latin typeface="Arial Narrow" panose="020B0606020202030204" pitchFamily="34" charset="0"/>
              </a:rPr>
              <a:t>15 June 2022</a:t>
            </a:r>
          </a:p>
        </p:txBody>
      </p:sp>
      <p:sp>
        <p:nvSpPr>
          <p:cNvPr id="62480" name="TextBox 16">
            <a:extLst>
              <a:ext uri="{FF2B5EF4-FFF2-40B4-BE49-F238E27FC236}">
                <a16:creationId xmlns:a16="http://schemas.microsoft.com/office/drawing/2014/main" xmlns="" id="{DCE4DB81-3CBD-4E26-8789-3E9EEBAE2680}"/>
              </a:ext>
            </a:extLst>
          </p:cNvPr>
          <p:cNvSpPr txBox="1">
            <a:spLocks noChangeArrowheads="1"/>
          </p:cNvSpPr>
          <p:nvPr/>
        </p:nvSpPr>
        <p:spPr bwMode="auto">
          <a:xfrm>
            <a:off x="2651394" y="3212319"/>
            <a:ext cx="99853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Arial" panose="020B0604020202020204" pitchFamily="34" charset="0"/>
              <a:buNone/>
            </a:pPr>
            <a:r>
              <a:rPr lang="en-US" altLang="en-US" sz="900" dirty="0">
                <a:effectLst>
                  <a:outerShdw blurRad="38100" dist="38100" dir="2700000" algn="tl">
                    <a:srgbClr val="000000">
                      <a:alpha val="43137"/>
                    </a:srgbClr>
                  </a:outerShdw>
                </a:effectLst>
                <a:latin typeface="Arial Narrow" panose="020B0606020202030204" pitchFamily="34" charset="0"/>
              </a:rPr>
              <a:t>04 May 2022</a:t>
            </a:r>
          </a:p>
        </p:txBody>
      </p:sp>
      <p:pic>
        <p:nvPicPr>
          <p:cNvPr id="62481" name="Picture 9">
            <a:extLst>
              <a:ext uri="{FF2B5EF4-FFF2-40B4-BE49-F238E27FC236}">
                <a16:creationId xmlns:a16="http://schemas.microsoft.com/office/drawing/2014/main" xmlns="" id="{5DF4B3F6-6EF6-48D3-A0D8-698CA63AA55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30949" y="5843724"/>
            <a:ext cx="272999" cy="326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8">
            <a:extLst>
              <a:ext uri="{FF2B5EF4-FFF2-40B4-BE49-F238E27FC236}">
                <a16:creationId xmlns:a16="http://schemas.microsoft.com/office/drawing/2014/main" xmlns="" id="{6440D221-62F1-4897-ABBC-2D62CEEC97EB}"/>
              </a:ext>
            </a:extLst>
          </p:cNvPr>
          <p:cNvSpPr/>
          <p:nvPr/>
        </p:nvSpPr>
        <p:spPr>
          <a:xfrm>
            <a:off x="2379933" y="2537633"/>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1</a:t>
            </a:r>
          </a:p>
        </p:txBody>
      </p:sp>
      <p:sp>
        <p:nvSpPr>
          <p:cNvPr id="41" name="Oval 40">
            <a:extLst>
              <a:ext uri="{FF2B5EF4-FFF2-40B4-BE49-F238E27FC236}">
                <a16:creationId xmlns:a16="http://schemas.microsoft.com/office/drawing/2014/main" xmlns="" id="{278706F6-4789-424D-B1DF-74A5CCBF3F10}"/>
              </a:ext>
            </a:extLst>
          </p:cNvPr>
          <p:cNvSpPr/>
          <p:nvPr/>
        </p:nvSpPr>
        <p:spPr>
          <a:xfrm>
            <a:off x="3546744" y="2531283"/>
            <a:ext cx="17303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3</a:t>
            </a:r>
          </a:p>
        </p:txBody>
      </p:sp>
      <p:sp>
        <p:nvSpPr>
          <p:cNvPr id="42" name="Oval 41">
            <a:extLst>
              <a:ext uri="{FF2B5EF4-FFF2-40B4-BE49-F238E27FC236}">
                <a16:creationId xmlns:a16="http://schemas.microsoft.com/office/drawing/2014/main" xmlns="" id="{003A22D4-268B-43DD-9C23-C53F9E9DE389}"/>
              </a:ext>
            </a:extLst>
          </p:cNvPr>
          <p:cNvSpPr/>
          <p:nvPr/>
        </p:nvSpPr>
        <p:spPr>
          <a:xfrm>
            <a:off x="3860971" y="3555220"/>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4</a:t>
            </a:r>
          </a:p>
        </p:txBody>
      </p:sp>
      <p:sp>
        <p:nvSpPr>
          <p:cNvPr id="43" name="Oval 42">
            <a:extLst>
              <a:ext uri="{FF2B5EF4-FFF2-40B4-BE49-F238E27FC236}">
                <a16:creationId xmlns:a16="http://schemas.microsoft.com/office/drawing/2014/main" xmlns="" id="{A906FC2D-B9EF-4F56-9EFE-4C54F40BEC9C}"/>
              </a:ext>
            </a:extLst>
          </p:cNvPr>
          <p:cNvSpPr/>
          <p:nvPr/>
        </p:nvSpPr>
        <p:spPr>
          <a:xfrm>
            <a:off x="4073596" y="4793748"/>
            <a:ext cx="227012" cy="14647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5</a:t>
            </a:r>
            <a:endParaRPr lang="en-GB" sz="1200" dirty="0"/>
          </a:p>
        </p:txBody>
      </p:sp>
      <p:sp>
        <p:nvSpPr>
          <p:cNvPr id="44" name="Oval 43">
            <a:extLst>
              <a:ext uri="{FF2B5EF4-FFF2-40B4-BE49-F238E27FC236}">
                <a16:creationId xmlns:a16="http://schemas.microsoft.com/office/drawing/2014/main" xmlns="" id="{B0C57592-8529-4FE1-9991-2FA7E49A1A18}"/>
              </a:ext>
            </a:extLst>
          </p:cNvPr>
          <p:cNvSpPr/>
          <p:nvPr/>
        </p:nvSpPr>
        <p:spPr>
          <a:xfrm>
            <a:off x="4014263" y="5805178"/>
            <a:ext cx="173038" cy="1825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6</a:t>
            </a:r>
            <a:endParaRPr lang="en-GB" sz="1200" dirty="0"/>
          </a:p>
        </p:txBody>
      </p:sp>
      <p:sp>
        <p:nvSpPr>
          <p:cNvPr id="47" name="Rectangle 46">
            <a:extLst>
              <a:ext uri="{FF2B5EF4-FFF2-40B4-BE49-F238E27FC236}">
                <a16:creationId xmlns:a16="http://schemas.microsoft.com/office/drawing/2014/main" xmlns="" id="{B6126901-FE82-4C39-B429-D55DDA018FC8}"/>
              </a:ext>
            </a:extLst>
          </p:cNvPr>
          <p:cNvSpPr/>
          <p:nvPr/>
        </p:nvSpPr>
        <p:spPr>
          <a:xfrm>
            <a:off x="4173757" y="3784192"/>
            <a:ext cx="869950" cy="1873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900" kern="0" dirty="0">
                <a:solidFill>
                  <a:schemeClr val="tx1"/>
                </a:solidFill>
                <a:effectLst>
                  <a:outerShdw blurRad="38100" dist="38100" dir="2700000" algn="tl">
                    <a:srgbClr val="000000">
                      <a:alpha val="43137"/>
                    </a:srgbClr>
                  </a:outerShdw>
                </a:effectLst>
                <a:latin typeface="Arial Narrow" panose="020B0606020202030204" pitchFamily="34" charset="0"/>
              </a:rPr>
              <a:t>14 days</a:t>
            </a:r>
          </a:p>
        </p:txBody>
      </p:sp>
      <p:sp>
        <p:nvSpPr>
          <p:cNvPr id="50" name="TextBox 49">
            <a:extLst>
              <a:ext uri="{FF2B5EF4-FFF2-40B4-BE49-F238E27FC236}">
                <a16:creationId xmlns:a16="http://schemas.microsoft.com/office/drawing/2014/main" xmlns="" id="{48F14AB0-734F-448E-9F0C-5FB6D6AA6C94}"/>
              </a:ext>
            </a:extLst>
          </p:cNvPr>
          <p:cNvSpPr txBox="1"/>
          <p:nvPr/>
        </p:nvSpPr>
        <p:spPr>
          <a:xfrm>
            <a:off x="4173758" y="5668609"/>
            <a:ext cx="1089025" cy="646331"/>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Reunion Station: repairs to formation, track work, signals &amp; telecoms</a:t>
            </a:r>
          </a:p>
        </p:txBody>
      </p:sp>
      <p:sp>
        <p:nvSpPr>
          <p:cNvPr id="53" name="Diamond 52">
            <a:extLst>
              <a:ext uri="{FF2B5EF4-FFF2-40B4-BE49-F238E27FC236}">
                <a16:creationId xmlns:a16="http://schemas.microsoft.com/office/drawing/2014/main" xmlns="" id="{3CD5DFB8-5C38-45DE-8309-E4C4136C2AA6}"/>
              </a:ext>
            </a:extLst>
          </p:cNvPr>
          <p:cNvSpPr/>
          <p:nvPr/>
        </p:nvSpPr>
        <p:spPr>
          <a:xfrm>
            <a:off x="4084907" y="6283834"/>
            <a:ext cx="112712" cy="207963"/>
          </a:xfrm>
          <a:prstGeom prst="diamond">
            <a:avLst/>
          </a:prstGeom>
          <a:solidFill>
            <a:srgbClr val="FF0000"/>
          </a:solidFill>
          <a:ln w="28575"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51" name="Rectangle 50">
            <a:extLst>
              <a:ext uri="{FF2B5EF4-FFF2-40B4-BE49-F238E27FC236}">
                <a16:creationId xmlns:a16="http://schemas.microsoft.com/office/drawing/2014/main" xmlns="" id="{90700006-85CA-4CAB-9389-A06C57E0A9E9}"/>
              </a:ext>
            </a:extLst>
          </p:cNvPr>
          <p:cNvSpPr/>
          <p:nvPr/>
        </p:nvSpPr>
        <p:spPr>
          <a:xfrm>
            <a:off x="5393207" y="4472900"/>
            <a:ext cx="2018605" cy="23498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900" dirty="0">
                <a:solidFill>
                  <a:schemeClr val="tx1"/>
                </a:solidFill>
                <a:effectLst>
                  <a:outerShdw blurRad="38100" dist="38100" dir="2700000" algn="tl">
                    <a:srgbClr val="000000">
                      <a:alpha val="43137"/>
                    </a:srgbClr>
                  </a:outerShdw>
                </a:effectLst>
                <a:latin typeface="Arial Narrow" panose="020B0606020202030204" pitchFamily="34" charset="0"/>
              </a:rPr>
              <a:t>2 months acceleration – Subs</a:t>
            </a:r>
            <a:endParaRPr lang="en-GB" sz="90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
        <p:nvSpPr>
          <p:cNvPr id="74" name="Oval 73">
            <a:extLst>
              <a:ext uri="{FF2B5EF4-FFF2-40B4-BE49-F238E27FC236}">
                <a16:creationId xmlns:a16="http://schemas.microsoft.com/office/drawing/2014/main" xmlns="" id="{61F24161-EAD3-4A7E-B8E9-B45CD90E6A12}"/>
              </a:ext>
            </a:extLst>
          </p:cNvPr>
          <p:cNvSpPr/>
          <p:nvPr/>
        </p:nvSpPr>
        <p:spPr>
          <a:xfrm>
            <a:off x="6411860" y="6094798"/>
            <a:ext cx="17303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7</a:t>
            </a:r>
            <a:endParaRPr lang="en-GB" sz="1200" dirty="0"/>
          </a:p>
        </p:txBody>
      </p:sp>
      <p:sp>
        <p:nvSpPr>
          <p:cNvPr id="87" name="TextBox 86">
            <a:extLst>
              <a:ext uri="{FF2B5EF4-FFF2-40B4-BE49-F238E27FC236}">
                <a16:creationId xmlns:a16="http://schemas.microsoft.com/office/drawing/2014/main" xmlns="" id="{FE11F3CC-36AB-4E10-8394-611E3D9D5C8F}"/>
              </a:ext>
            </a:extLst>
          </p:cNvPr>
          <p:cNvSpPr txBox="1"/>
          <p:nvPr/>
        </p:nvSpPr>
        <p:spPr>
          <a:xfrm>
            <a:off x="4024741" y="3459974"/>
            <a:ext cx="1041400" cy="369332"/>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OHTE Advert –</a:t>
            </a:r>
          </a:p>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20 June 2022 </a:t>
            </a:r>
          </a:p>
        </p:txBody>
      </p:sp>
      <p:sp>
        <p:nvSpPr>
          <p:cNvPr id="103" name="Diamond 102">
            <a:extLst>
              <a:ext uri="{FF2B5EF4-FFF2-40B4-BE49-F238E27FC236}">
                <a16:creationId xmlns:a16="http://schemas.microsoft.com/office/drawing/2014/main" xmlns="" id="{ED82C8C8-DB2C-45D3-AF7C-DE21D7315C26}"/>
              </a:ext>
            </a:extLst>
          </p:cNvPr>
          <p:cNvSpPr/>
          <p:nvPr/>
        </p:nvSpPr>
        <p:spPr>
          <a:xfrm flipH="1">
            <a:off x="4187103" y="5424500"/>
            <a:ext cx="136525" cy="203200"/>
          </a:xfrm>
          <a:prstGeom prst="diamond">
            <a:avLst/>
          </a:prstGeom>
          <a:solidFill>
            <a:schemeClr val="accent3">
              <a:lumMod val="60000"/>
              <a:lumOff val="40000"/>
            </a:schemeClr>
          </a:solidFill>
          <a:ln w="31750"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pic>
        <p:nvPicPr>
          <p:cNvPr id="62494" name="Picture 58" descr="A picture containing text, train, track, outdoor&#10;&#10;Description automatically generated">
            <a:extLst>
              <a:ext uri="{FF2B5EF4-FFF2-40B4-BE49-F238E27FC236}">
                <a16:creationId xmlns:a16="http://schemas.microsoft.com/office/drawing/2014/main" xmlns="" id="{B4448CB3-0F57-4C2B-8D6F-1BC9D793031D}"/>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860131" y="5742794"/>
            <a:ext cx="41275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 name="Diamond 62">
            <a:extLst>
              <a:ext uri="{FF2B5EF4-FFF2-40B4-BE49-F238E27FC236}">
                <a16:creationId xmlns:a16="http://schemas.microsoft.com/office/drawing/2014/main" xmlns="" id="{4A8EA738-417A-4FD2-AB37-060F34637DCB}"/>
              </a:ext>
            </a:extLst>
          </p:cNvPr>
          <p:cNvSpPr/>
          <p:nvPr/>
        </p:nvSpPr>
        <p:spPr>
          <a:xfrm flipH="1">
            <a:off x="6212851" y="6059749"/>
            <a:ext cx="127000" cy="206375"/>
          </a:xfrm>
          <a:prstGeom prst="diamond">
            <a:avLst/>
          </a:prstGeom>
          <a:solidFill>
            <a:srgbClr val="FFC000"/>
          </a:solidFill>
          <a:ln w="22225"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64" name="TextBox 63">
            <a:extLst>
              <a:ext uri="{FF2B5EF4-FFF2-40B4-BE49-F238E27FC236}">
                <a16:creationId xmlns:a16="http://schemas.microsoft.com/office/drawing/2014/main" xmlns="" id="{19E5AA81-50AF-4C30-BD37-B458A98FC2B3}"/>
              </a:ext>
            </a:extLst>
          </p:cNvPr>
          <p:cNvSpPr txBox="1"/>
          <p:nvPr/>
        </p:nvSpPr>
        <p:spPr>
          <a:xfrm>
            <a:off x="5752575" y="6222615"/>
            <a:ext cx="1041400" cy="369332"/>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algn="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Stations</a:t>
            </a:r>
          </a:p>
          <a:p>
            <a:pPr algn="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31 August  2022</a:t>
            </a:r>
          </a:p>
        </p:txBody>
      </p:sp>
      <p:sp>
        <p:nvSpPr>
          <p:cNvPr id="7" name="Rectangle 6">
            <a:extLst>
              <a:ext uri="{FF2B5EF4-FFF2-40B4-BE49-F238E27FC236}">
                <a16:creationId xmlns:a16="http://schemas.microsoft.com/office/drawing/2014/main" xmlns="" id="{BE913196-5F1D-4025-8B1E-F93B69256F51}"/>
              </a:ext>
            </a:extLst>
          </p:cNvPr>
          <p:cNvSpPr/>
          <p:nvPr/>
        </p:nvSpPr>
        <p:spPr>
          <a:xfrm>
            <a:off x="4249324" y="5416538"/>
            <a:ext cx="760144" cy="230832"/>
          </a:xfrm>
          <a:prstGeom prst="rect">
            <a:avLst/>
          </a:prstGeom>
        </p:spPr>
        <p:txBody>
          <a:bodyPr wrap="none">
            <a:spAutoFit/>
          </a:body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30 June 2022</a:t>
            </a:r>
          </a:p>
        </p:txBody>
      </p:sp>
      <p:sp>
        <p:nvSpPr>
          <p:cNvPr id="11" name="Rectangle 10">
            <a:extLst>
              <a:ext uri="{FF2B5EF4-FFF2-40B4-BE49-F238E27FC236}">
                <a16:creationId xmlns:a16="http://schemas.microsoft.com/office/drawing/2014/main" xmlns="" id="{63D9D239-D356-47CC-8C5C-0F44DED116ED}"/>
              </a:ext>
            </a:extLst>
          </p:cNvPr>
          <p:cNvSpPr/>
          <p:nvPr/>
        </p:nvSpPr>
        <p:spPr>
          <a:xfrm>
            <a:off x="4197619" y="6324102"/>
            <a:ext cx="774571" cy="230832"/>
          </a:xfrm>
          <a:prstGeom prst="rect">
            <a:avLst/>
          </a:prstGeom>
        </p:spPr>
        <p:txBody>
          <a:bodyPr wrap="none">
            <a:spAutoFit/>
          </a:body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30 June 2022</a:t>
            </a:r>
          </a:p>
        </p:txBody>
      </p:sp>
      <p:cxnSp>
        <p:nvCxnSpPr>
          <p:cNvPr id="71" name="Straight Connector 70">
            <a:extLst>
              <a:ext uri="{FF2B5EF4-FFF2-40B4-BE49-F238E27FC236}">
                <a16:creationId xmlns:a16="http://schemas.microsoft.com/office/drawing/2014/main" xmlns="" id="{ABADB0B4-DFC9-49F3-ACE0-6517F421B122}"/>
              </a:ext>
            </a:extLst>
          </p:cNvPr>
          <p:cNvCxnSpPr>
            <a:cxnSpLocks/>
          </p:cNvCxnSpPr>
          <p:nvPr/>
        </p:nvCxnSpPr>
        <p:spPr>
          <a:xfrm>
            <a:off x="8870156" y="2676511"/>
            <a:ext cx="0" cy="413861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xmlns="" id="{DA00BCD3-2586-4B62-BAD8-8B31ECB10C51}"/>
              </a:ext>
            </a:extLst>
          </p:cNvPr>
          <p:cNvSpPr txBox="1"/>
          <p:nvPr/>
        </p:nvSpPr>
        <p:spPr>
          <a:xfrm>
            <a:off x="8792638" y="6076768"/>
            <a:ext cx="1430338" cy="368300"/>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27 October 2022</a:t>
            </a:r>
          </a:p>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Service Resumption</a:t>
            </a:r>
          </a:p>
        </p:txBody>
      </p:sp>
      <p:sp>
        <p:nvSpPr>
          <p:cNvPr id="12" name="Rectangle 11">
            <a:extLst>
              <a:ext uri="{FF2B5EF4-FFF2-40B4-BE49-F238E27FC236}">
                <a16:creationId xmlns:a16="http://schemas.microsoft.com/office/drawing/2014/main" xmlns="" id="{901ADD0C-641E-4ED6-B86E-50573BB1C5C3}"/>
              </a:ext>
            </a:extLst>
          </p:cNvPr>
          <p:cNvSpPr/>
          <p:nvPr/>
        </p:nvSpPr>
        <p:spPr>
          <a:xfrm>
            <a:off x="5360529" y="3447434"/>
            <a:ext cx="1599406" cy="369332"/>
          </a:xfrm>
          <a:prstGeom prst="rect">
            <a:avLst/>
          </a:prstGeom>
        </p:spPr>
        <p:txBody>
          <a:bodyPr wrap="square">
            <a:spAutoFit/>
          </a:body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OHTE Award</a:t>
            </a:r>
          </a:p>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20 July 2022</a:t>
            </a:r>
          </a:p>
        </p:txBody>
      </p:sp>
      <p:sp>
        <p:nvSpPr>
          <p:cNvPr id="96" name="Rectangle 95">
            <a:extLst>
              <a:ext uri="{FF2B5EF4-FFF2-40B4-BE49-F238E27FC236}">
                <a16:creationId xmlns:a16="http://schemas.microsoft.com/office/drawing/2014/main" xmlns="" id="{FC96F80F-E4DF-4297-9700-086D241E95D0}"/>
              </a:ext>
            </a:extLst>
          </p:cNvPr>
          <p:cNvSpPr/>
          <p:nvPr/>
        </p:nvSpPr>
        <p:spPr>
          <a:xfrm>
            <a:off x="5219334" y="3780744"/>
            <a:ext cx="1282700" cy="2503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900" dirty="0">
                <a:solidFill>
                  <a:schemeClr val="tx1"/>
                </a:solidFill>
                <a:effectLst>
                  <a:outerShdw blurRad="38100" dist="38100" dir="2700000" algn="tl">
                    <a:srgbClr val="000000">
                      <a:alpha val="43137"/>
                    </a:srgbClr>
                  </a:outerShdw>
                </a:effectLst>
                <a:latin typeface="Arial Narrow" panose="020B0606020202030204" pitchFamily="34" charset="0"/>
              </a:rPr>
              <a:t>1 month acceleration-OHTE</a:t>
            </a:r>
            <a:endParaRPr lang="en-GB" sz="90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
        <p:nvSpPr>
          <p:cNvPr id="104" name="Rectangle 103">
            <a:extLst>
              <a:ext uri="{FF2B5EF4-FFF2-40B4-BE49-F238E27FC236}">
                <a16:creationId xmlns:a16="http://schemas.microsoft.com/office/drawing/2014/main" xmlns="" id="{C44AEFE8-6B6C-4612-B773-440EC7F42A90}"/>
              </a:ext>
            </a:extLst>
          </p:cNvPr>
          <p:cNvSpPr/>
          <p:nvPr/>
        </p:nvSpPr>
        <p:spPr>
          <a:xfrm>
            <a:off x="3603895" y="2912283"/>
            <a:ext cx="174625" cy="1682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8" name="Rectangle 107">
            <a:extLst>
              <a:ext uri="{FF2B5EF4-FFF2-40B4-BE49-F238E27FC236}">
                <a16:creationId xmlns:a16="http://schemas.microsoft.com/office/drawing/2014/main" xmlns="" id="{0A1A2FB2-7EB1-4F23-91B2-2DC85B8379EF}"/>
              </a:ext>
            </a:extLst>
          </p:cNvPr>
          <p:cNvSpPr/>
          <p:nvPr/>
        </p:nvSpPr>
        <p:spPr>
          <a:xfrm>
            <a:off x="2956194" y="3802870"/>
            <a:ext cx="738460" cy="22821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62509" name="Rectangle 13">
            <a:extLst>
              <a:ext uri="{FF2B5EF4-FFF2-40B4-BE49-F238E27FC236}">
                <a16:creationId xmlns:a16="http://schemas.microsoft.com/office/drawing/2014/main" xmlns="" id="{D9ACB23A-0021-4EC1-AD8C-496F67B26252}"/>
              </a:ext>
            </a:extLst>
          </p:cNvPr>
          <p:cNvSpPr>
            <a:spLocks noChangeArrowheads="1"/>
          </p:cNvSpPr>
          <p:nvPr/>
        </p:nvSpPr>
        <p:spPr bwMode="auto">
          <a:xfrm>
            <a:off x="2667242" y="3974319"/>
            <a:ext cx="79380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000" dirty="0">
                <a:effectLst>
                  <a:outerShdw blurRad="38100" dist="38100" dir="2700000" algn="tl">
                    <a:srgbClr val="000000">
                      <a:alpha val="43137"/>
                    </a:srgbClr>
                  </a:outerShdw>
                </a:effectLst>
                <a:latin typeface="Arial Narrow" panose="020B0606020202030204" pitchFamily="34" charset="0"/>
              </a:rPr>
              <a:t>Stakeholder </a:t>
            </a:r>
          </a:p>
          <a:p>
            <a:pPr algn="ctr"/>
            <a:r>
              <a:rPr lang="en-US" altLang="en-US" sz="1000" dirty="0">
                <a:effectLst>
                  <a:outerShdw blurRad="38100" dist="38100" dir="2700000" algn="tl">
                    <a:srgbClr val="000000">
                      <a:alpha val="43137"/>
                    </a:srgbClr>
                  </a:outerShdw>
                </a:effectLst>
                <a:latin typeface="Arial Narrow" panose="020B0606020202030204" pitchFamily="34" charset="0"/>
              </a:rPr>
              <a:t>Management</a:t>
            </a:r>
          </a:p>
        </p:txBody>
      </p:sp>
      <p:sp>
        <p:nvSpPr>
          <p:cNvPr id="109" name="Oval 108">
            <a:extLst>
              <a:ext uri="{FF2B5EF4-FFF2-40B4-BE49-F238E27FC236}">
                <a16:creationId xmlns:a16="http://schemas.microsoft.com/office/drawing/2014/main" xmlns="" id="{E837EA0D-1190-4CD3-94A8-D0F879A061B2}"/>
              </a:ext>
            </a:extLst>
          </p:cNvPr>
          <p:cNvSpPr/>
          <p:nvPr/>
        </p:nvSpPr>
        <p:spPr>
          <a:xfrm>
            <a:off x="2738708" y="3790170"/>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2</a:t>
            </a:r>
          </a:p>
        </p:txBody>
      </p:sp>
      <p:sp>
        <p:nvSpPr>
          <p:cNvPr id="110" name="Diamond 109">
            <a:extLst>
              <a:ext uri="{FF2B5EF4-FFF2-40B4-BE49-F238E27FC236}">
                <a16:creationId xmlns:a16="http://schemas.microsoft.com/office/drawing/2014/main" xmlns="" id="{C6038A4B-C349-4B93-BF71-162B0C230DA9}"/>
              </a:ext>
            </a:extLst>
          </p:cNvPr>
          <p:cNvSpPr/>
          <p:nvPr/>
        </p:nvSpPr>
        <p:spPr>
          <a:xfrm flipH="1">
            <a:off x="8795615" y="5928556"/>
            <a:ext cx="136525" cy="203200"/>
          </a:xfrm>
          <a:prstGeom prst="diamond">
            <a:avLst/>
          </a:prstGeom>
          <a:solidFill>
            <a:schemeClr val="accent3">
              <a:lumMod val="60000"/>
              <a:lumOff val="40000"/>
            </a:schemeClr>
          </a:solidFill>
          <a:ln w="31750"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111" name="Diamond 110">
            <a:extLst>
              <a:ext uri="{FF2B5EF4-FFF2-40B4-BE49-F238E27FC236}">
                <a16:creationId xmlns:a16="http://schemas.microsoft.com/office/drawing/2014/main" xmlns="" id="{B7C32EED-A3F4-442E-86A1-A5C6CEC16B8A}"/>
              </a:ext>
            </a:extLst>
          </p:cNvPr>
          <p:cNvSpPr/>
          <p:nvPr/>
        </p:nvSpPr>
        <p:spPr>
          <a:xfrm>
            <a:off x="6483867" y="3802224"/>
            <a:ext cx="158750" cy="241300"/>
          </a:xfrm>
          <a:prstGeom prst="diamond">
            <a:avLst/>
          </a:prstGeom>
          <a:solidFill>
            <a:srgbClr val="FFC000"/>
          </a:solidFill>
          <a:ln w="41275" cap="flat" cmpd="sng" algn="ctr">
            <a:solidFill>
              <a:srgbClr val="FF000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113" name="Diamond 112">
            <a:extLst>
              <a:ext uri="{FF2B5EF4-FFF2-40B4-BE49-F238E27FC236}">
                <a16:creationId xmlns:a16="http://schemas.microsoft.com/office/drawing/2014/main" xmlns="" id="{6FE881EF-F1EF-45D8-9C7F-C02EE2409F5B}"/>
              </a:ext>
            </a:extLst>
          </p:cNvPr>
          <p:cNvSpPr/>
          <p:nvPr/>
        </p:nvSpPr>
        <p:spPr>
          <a:xfrm>
            <a:off x="7419971" y="4461408"/>
            <a:ext cx="122238" cy="230188"/>
          </a:xfrm>
          <a:prstGeom prst="diamond">
            <a:avLst/>
          </a:prstGeom>
          <a:solidFill>
            <a:srgbClr val="70AD47"/>
          </a:solidFill>
          <a:ln w="41275" cap="flat" cmpd="sng" algn="ctr">
            <a:solidFill>
              <a:srgbClr val="FF000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114" name="Diamond 113">
            <a:extLst>
              <a:ext uri="{FF2B5EF4-FFF2-40B4-BE49-F238E27FC236}">
                <a16:creationId xmlns:a16="http://schemas.microsoft.com/office/drawing/2014/main" xmlns="" id="{A97749ED-2BFB-4F24-9A2B-75DEE0B278D6}"/>
              </a:ext>
            </a:extLst>
          </p:cNvPr>
          <p:cNvSpPr/>
          <p:nvPr/>
        </p:nvSpPr>
        <p:spPr>
          <a:xfrm>
            <a:off x="6771900" y="5890456"/>
            <a:ext cx="160337" cy="241300"/>
          </a:xfrm>
          <a:prstGeom prst="diamond">
            <a:avLst/>
          </a:prstGeom>
          <a:solidFill>
            <a:srgbClr val="70AD47"/>
          </a:solidFill>
          <a:ln w="41275" cap="flat" cmpd="sng" algn="ctr">
            <a:solidFill>
              <a:srgbClr val="FF000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115" name="Rectangle 114">
            <a:extLst>
              <a:ext uri="{FF2B5EF4-FFF2-40B4-BE49-F238E27FC236}">
                <a16:creationId xmlns:a16="http://schemas.microsoft.com/office/drawing/2014/main" xmlns="" id="{3BBB8DF8-B412-4794-8963-FAA91F0A9491}"/>
              </a:ext>
            </a:extLst>
          </p:cNvPr>
          <p:cNvSpPr/>
          <p:nvPr/>
        </p:nvSpPr>
        <p:spPr>
          <a:xfrm>
            <a:off x="7411811" y="4956982"/>
            <a:ext cx="1423639" cy="244414"/>
          </a:xfrm>
          <a:prstGeom prst="rect">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900" dirty="0">
                <a:solidFill>
                  <a:schemeClr val="tx1"/>
                </a:solidFill>
                <a:effectLst>
                  <a:outerShdw blurRad="38100" dist="38100" dir="2700000" algn="tl">
                    <a:srgbClr val="000000">
                      <a:alpha val="43137"/>
                    </a:srgbClr>
                  </a:outerShdw>
                </a:effectLst>
                <a:latin typeface="Arial Narrow" panose="020B0606020202030204" pitchFamily="34" charset="0"/>
              </a:rPr>
              <a:t>EMU Trial Operations</a:t>
            </a:r>
            <a:endParaRPr lang="en-GB" sz="90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
        <p:nvSpPr>
          <p:cNvPr id="116" name="Rectangle 115">
            <a:extLst>
              <a:ext uri="{FF2B5EF4-FFF2-40B4-BE49-F238E27FC236}">
                <a16:creationId xmlns:a16="http://schemas.microsoft.com/office/drawing/2014/main" xmlns="" id="{C1585204-FAA9-4C52-8021-0BAB5E0279F9}"/>
              </a:ext>
            </a:extLst>
          </p:cNvPr>
          <p:cNvSpPr/>
          <p:nvPr/>
        </p:nvSpPr>
        <p:spPr>
          <a:xfrm>
            <a:off x="7497362" y="4291790"/>
            <a:ext cx="613568" cy="507831"/>
          </a:xfrm>
          <a:prstGeom prst="rect">
            <a:avLst/>
          </a:prstGeom>
        </p:spPr>
        <p:txBody>
          <a:bodyPr wrap="square">
            <a:spAutoFit/>
          </a:body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Subs</a:t>
            </a:r>
          </a:p>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26 Sept 2022</a:t>
            </a:r>
          </a:p>
        </p:txBody>
      </p:sp>
      <p:sp>
        <p:nvSpPr>
          <p:cNvPr id="117" name="Diamond 116">
            <a:extLst>
              <a:ext uri="{FF2B5EF4-FFF2-40B4-BE49-F238E27FC236}">
                <a16:creationId xmlns:a16="http://schemas.microsoft.com/office/drawing/2014/main" xmlns="" id="{76BDD243-190D-4839-961D-D152B865EEB2}"/>
              </a:ext>
            </a:extLst>
          </p:cNvPr>
          <p:cNvSpPr/>
          <p:nvPr/>
        </p:nvSpPr>
        <p:spPr>
          <a:xfrm>
            <a:off x="8860132" y="4979629"/>
            <a:ext cx="122237" cy="230187"/>
          </a:xfrm>
          <a:prstGeom prst="diamond">
            <a:avLst/>
          </a:prstGeom>
          <a:solidFill>
            <a:srgbClr val="70AD47"/>
          </a:solidFill>
          <a:ln w="41275" cap="flat" cmpd="sng" algn="ctr">
            <a:solidFill>
              <a:srgbClr val="FF000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118" name="Rectangle 117">
            <a:extLst>
              <a:ext uri="{FF2B5EF4-FFF2-40B4-BE49-F238E27FC236}">
                <a16:creationId xmlns:a16="http://schemas.microsoft.com/office/drawing/2014/main" xmlns="" id="{C32DA20C-6878-46CE-A9AA-AFDAD6927168}"/>
              </a:ext>
            </a:extLst>
          </p:cNvPr>
          <p:cNvSpPr/>
          <p:nvPr/>
        </p:nvSpPr>
        <p:spPr>
          <a:xfrm>
            <a:off x="8601345" y="4755370"/>
            <a:ext cx="449263" cy="231775"/>
          </a:xfrm>
          <a:prstGeom prst="rect">
            <a:avLst/>
          </a:prstGeom>
        </p:spPr>
        <p:txBody>
          <a:bodyPr>
            <a:spAutoFit/>
          </a:bodyPr>
          <a:lstStyle/>
          <a:p>
            <a:pPr defTabSz="685800">
              <a:defRPr/>
            </a:pPr>
            <a:endParaRPr lang="en-US" sz="900" b="1" kern="0" dirty="0">
              <a:solidFill>
                <a:prstClr val="black"/>
              </a:solidFill>
              <a:latin typeface="Century Gothic" panose="020B0502020202020204" pitchFamily="34" charset="0"/>
            </a:endParaRPr>
          </a:p>
        </p:txBody>
      </p:sp>
      <p:sp>
        <p:nvSpPr>
          <p:cNvPr id="120" name="Oval 119">
            <a:extLst>
              <a:ext uri="{FF2B5EF4-FFF2-40B4-BE49-F238E27FC236}">
                <a16:creationId xmlns:a16="http://schemas.microsoft.com/office/drawing/2014/main" xmlns="" id="{2C35B1D4-0422-4843-9290-FEAB52412F37}"/>
              </a:ext>
            </a:extLst>
          </p:cNvPr>
          <p:cNvSpPr/>
          <p:nvPr/>
        </p:nvSpPr>
        <p:spPr>
          <a:xfrm>
            <a:off x="7231809" y="5772858"/>
            <a:ext cx="198437" cy="1428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8</a:t>
            </a:r>
            <a:endParaRPr lang="en-GB" sz="1200" dirty="0"/>
          </a:p>
        </p:txBody>
      </p:sp>
      <p:sp>
        <p:nvSpPr>
          <p:cNvPr id="121" name="Oval 120">
            <a:extLst>
              <a:ext uri="{FF2B5EF4-FFF2-40B4-BE49-F238E27FC236}">
                <a16:creationId xmlns:a16="http://schemas.microsoft.com/office/drawing/2014/main" xmlns="" id="{CA83C098-2E55-41E0-805E-4A2572B96961}"/>
              </a:ext>
            </a:extLst>
          </p:cNvPr>
          <p:cNvSpPr/>
          <p:nvPr/>
        </p:nvSpPr>
        <p:spPr>
          <a:xfrm>
            <a:off x="8711278" y="5737920"/>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9</a:t>
            </a:r>
            <a:endParaRPr lang="en-GB" sz="1200" dirty="0"/>
          </a:p>
        </p:txBody>
      </p:sp>
      <p:sp>
        <p:nvSpPr>
          <p:cNvPr id="58" name="Diamond 57">
            <a:extLst>
              <a:ext uri="{FF2B5EF4-FFF2-40B4-BE49-F238E27FC236}">
                <a16:creationId xmlns:a16="http://schemas.microsoft.com/office/drawing/2014/main" xmlns="" id="{FBAA46A6-EC34-4FA5-8B4B-E3370C9C48E0}"/>
              </a:ext>
            </a:extLst>
          </p:cNvPr>
          <p:cNvSpPr/>
          <p:nvPr/>
        </p:nvSpPr>
        <p:spPr>
          <a:xfrm>
            <a:off x="3554682" y="5025244"/>
            <a:ext cx="120650" cy="230188"/>
          </a:xfrm>
          <a:prstGeom prst="diamond">
            <a:avLst/>
          </a:prstGeom>
          <a:solidFill>
            <a:srgbClr val="70AD47"/>
          </a:solidFill>
          <a:ln w="41275" cap="flat" cmpd="sng" algn="ctr">
            <a:solidFill>
              <a:srgbClr val="FF000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62" name="TextBox 61">
            <a:extLst>
              <a:ext uri="{FF2B5EF4-FFF2-40B4-BE49-F238E27FC236}">
                <a16:creationId xmlns:a16="http://schemas.microsoft.com/office/drawing/2014/main" xmlns="" id="{467A4970-C547-4180-AF0F-E47D18213A98}"/>
              </a:ext>
            </a:extLst>
          </p:cNvPr>
          <p:cNvSpPr txBox="1"/>
          <p:nvPr/>
        </p:nvSpPr>
        <p:spPr>
          <a:xfrm>
            <a:off x="1906697" y="4882369"/>
            <a:ext cx="1430338" cy="508000"/>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Service Resumption</a:t>
            </a:r>
          </a:p>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Durban-Merebank</a:t>
            </a:r>
          </a:p>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1 June 2022</a:t>
            </a:r>
          </a:p>
        </p:txBody>
      </p:sp>
      <p:pic>
        <p:nvPicPr>
          <p:cNvPr id="62524" name="Picture 64">
            <a:extLst>
              <a:ext uri="{FF2B5EF4-FFF2-40B4-BE49-F238E27FC236}">
                <a16:creationId xmlns:a16="http://schemas.microsoft.com/office/drawing/2014/main" xmlns="" id="{D6FE1685-49EC-48DF-9D70-CB16C7E1A1CB}"/>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91815" y="4906182"/>
            <a:ext cx="339725"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 name="Rectangle 67">
            <a:extLst>
              <a:ext uri="{FF2B5EF4-FFF2-40B4-BE49-F238E27FC236}">
                <a16:creationId xmlns:a16="http://schemas.microsoft.com/office/drawing/2014/main" xmlns="" id="{00A3C5E4-4CDD-4586-9B14-FDC47DEEFFF8}"/>
              </a:ext>
            </a:extLst>
          </p:cNvPr>
          <p:cNvSpPr/>
          <p:nvPr/>
        </p:nvSpPr>
        <p:spPr>
          <a:xfrm>
            <a:off x="5187724" y="4956983"/>
            <a:ext cx="1139825" cy="231169"/>
          </a:xfrm>
          <a:prstGeom prst="rect">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900" dirty="0">
                <a:solidFill>
                  <a:schemeClr val="tx1"/>
                </a:solidFill>
                <a:effectLst>
                  <a:outerShdw blurRad="38100" dist="38100" dir="2700000" algn="tl">
                    <a:srgbClr val="000000">
                      <a:alpha val="43137"/>
                    </a:srgbClr>
                  </a:outerShdw>
                </a:effectLst>
                <a:latin typeface="Arial Narrow" panose="020B0606020202030204" pitchFamily="34" charset="0"/>
              </a:rPr>
              <a:t>Reunion-Umlazi Flood Repairs</a:t>
            </a:r>
            <a:endParaRPr lang="en-GB" sz="90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
        <p:nvSpPr>
          <p:cNvPr id="72" name="TextBox 71">
            <a:extLst>
              <a:ext uri="{FF2B5EF4-FFF2-40B4-BE49-F238E27FC236}">
                <a16:creationId xmlns:a16="http://schemas.microsoft.com/office/drawing/2014/main" xmlns="" id="{CBA072B9-C972-4F25-AE54-35EEC35A451E}"/>
              </a:ext>
            </a:extLst>
          </p:cNvPr>
          <p:cNvSpPr txBox="1"/>
          <p:nvPr/>
        </p:nvSpPr>
        <p:spPr>
          <a:xfrm>
            <a:off x="8855345" y="2594783"/>
            <a:ext cx="1287532" cy="415498"/>
          </a:xfrm>
          <a:prstGeom prst="rect">
            <a:avLst/>
          </a:prstGeom>
          <a:noFill/>
        </p:spPr>
        <p:txBody>
          <a:bodyPr wrap="none">
            <a:spAutoFit/>
          </a:bodyPr>
          <a:lstStyle/>
          <a:p>
            <a:pPr eaLnBrk="1" hangingPunct="1">
              <a:defRPr/>
            </a:pPr>
            <a:r>
              <a:rPr lang="en-GB" sz="1050" dirty="0">
                <a:effectLst>
                  <a:outerShdw blurRad="38100" dist="38100" dir="2700000" algn="tl">
                    <a:srgbClr val="000000">
                      <a:alpha val="43137"/>
                    </a:srgbClr>
                  </a:outerShdw>
                </a:effectLst>
                <a:latin typeface="Arial Narrow" panose="020B0606020202030204" pitchFamily="34" charset="0"/>
              </a:rPr>
              <a:t>Projected Employment</a:t>
            </a:r>
          </a:p>
          <a:p>
            <a:pPr eaLnBrk="1" hangingPunct="1">
              <a:defRPr/>
            </a:pPr>
            <a:r>
              <a:rPr lang="en-GB" sz="1050" dirty="0">
                <a:effectLst>
                  <a:outerShdw blurRad="38100" dist="38100" dir="2700000" algn="tl">
                    <a:srgbClr val="000000">
                      <a:alpha val="43137"/>
                    </a:srgbClr>
                  </a:outerShdw>
                </a:effectLst>
                <a:latin typeface="Arial Narrow" panose="020B0606020202030204" pitchFamily="34" charset="0"/>
              </a:rPr>
              <a:t>&gt; 200 temporary</a:t>
            </a:r>
          </a:p>
        </p:txBody>
      </p:sp>
      <p:sp>
        <p:nvSpPr>
          <p:cNvPr id="65" name="TextBox 64">
            <a:extLst>
              <a:ext uri="{FF2B5EF4-FFF2-40B4-BE49-F238E27FC236}">
                <a16:creationId xmlns:a16="http://schemas.microsoft.com/office/drawing/2014/main" xmlns="" id="{D783B089-6E12-4575-AC8B-0571BEE1ACBF}"/>
              </a:ext>
            </a:extLst>
          </p:cNvPr>
          <p:cNvSpPr txBox="1"/>
          <p:nvPr/>
        </p:nvSpPr>
        <p:spPr>
          <a:xfrm>
            <a:off x="1484583" y="5793595"/>
            <a:ext cx="1372492" cy="577081"/>
          </a:xfrm>
          <a:prstGeom prst="rect">
            <a:avLst/>
          </a:prstGeom>
          <a:noFill/>
        </p:spPr>
        <p:txBody>
          <a:bodyPr wrap="none">
            <a:spAutoFit/>
          </a:bodyPr>
          <a:lstStyle/>
          <a:p>
            <a:pPr eaLnBrk="1" hangingPunct="1">
              <a:defRPr/>
            </a:pPr>
            <a:r>
              <a:rPr lang="en-GB" sz="1050" dirty="0">
                <a:effectLst>
                  <a:outerShdw blurRad="38100" dist="38100" dir="2700000" algn="tl">
                    <a:srgbClr val="000000">
                      <a:alpha val="43137"/>
                    </a:srgbClr>
                  </a:outerShdw>
                </a:effectLst>
                <a:latin typeface="Arial Narrow" panose="020B0606020202030204" pitchFamily="34" charset="0"/>
              </a:rPr>
              <a:t>Total 6 on Rehabilitation</a:t>
            </a:r>
          </a:p>
          <a:p>
            <a:pPr eaLnBrk="1" hangingPunct="1">
              <a:defRPr/>
            </a:pPr>
            <a:r>
              <a:rPr lang="en-GB" sz="1050" dirty="0">
                <a:latin typeface="Arial Narrow" panose="020B0606020202030204" pitchFamily="34" charset="0"/>
              </a:rPr>
              <a:t>14 - Stations operational</a:t>
            </a:r>
          </a:p>
          <a:p>
            <a:pPr eaLnBrk="1" hangingPunct="1">
              <a:defRPr/>
            </a:pPr>
            <a:r>
              <a:rPr lang="en-GB" sz="1050" dirty="0">
                <a:latin typeface="Arial Narrow" panose="020B0606020202030204" pitchFamily="34" charset="0"/>
              </a:rPr>
              <a:t>6 - On Rehabilitation  </a:t>
            </a:r>
          </a:p>
        </p:txBody>
      </p:sp>
      <p:sp>
        <p:nvSpPr>
          <p:cNvPr id="70" name="TextBox 16">
            <a:extLst>
              <a:ext uri="{FF2B5EF4-FFF2-40B4-BE49-F238E27FC236}">
                <a16:creationId xmlns:a16="http://schemas.microsoft.com/office/drawing/2014/main" xmlns="" id="{B480E799-A029-09E1-C46B-63F1BE817DE6}"/>
              </a:ext>
            </a:extLst>
          </p:cNvPr>
          <p:cNvSpPr txBox="1">
            <a:spLocks noChangeArrowheads="1"/>
          </p:cNvSpPr>
          <p:nvPr/>
        </p:nvSpPr>
        <p:spPr bwMode="auto">
          <a:xfrm>
            <a:off x="4154757" y="2928713"/>
            <a:ext cx="1356484" cy="36933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lnSpc>
                <a:spcPct val="100000"/>
              </a:lnSpc>
              <a:spcBef>
                <a:spcPct val="0"/>
              </a:spcBef>
              <a:buNone/>
              <a:defRPr/>
            </a:pPr>
            <a:r>
              <a:rPr lang="en-US" altLang="en-US" sz="900" dirty="0">
                <a:effectLst>
                  <a:outerShdw blurRad="38100" dist="38100" dir="2700000" algn="tl">
                    <a:srgbClr val="000000">
                      <a:alpha val="43137"/>
                    </a:srgbClr>
                  </a:outerShdw>
                </a:effectLst>
                <a:latin typeface="Arial Narrow" panose="020B0606020202030204" pitchFamily="34" charset="0"/>
              </a:rPr>
              <a:t>BSC: Subs</a:t>
            </a:r>
          </a:p>
          <a:p>
            <a:pPr defTabSz="685800">
              <a:lnSpc>
                <a:spcPct val="100000"/>
              </a:lnSpc>
              <a:spcBef>
                <a:spcPct val="0"/>
              </a:spcBef>
              <a:buNone/>
              <a:defRPr/>
            </a:pPr>
            <a:r>
              <a:rPr lang="en-US" sz="900" kern="0" dirty="0">
                <a:effectLst>
                  <a:outerShdw blurRad="38100" dist="38100" dir="2700000" algn="tl">
                    <a:srgbClr val="000000">
                      <a:alpha val="43137"/>
                    </a:srgbClr>
                  </a:outerShdw>
                </a:effectLst>
                <a:latin typeface="Arial Narrow" panose="020B0606020202030204" pitchFamily="34" charset="0"/>
              </a:rPr>
              <a:t>21 June 2022</a:t>
            </a:r>
          </a:p>
        </p:txBody>
      </p:sp>
      <p:sp>
        <p:nvSpPr>
          <p:cNvPr id="73" name="Rectangle 72">
            <a:extLst>
              <a:ext uri="{FF2B5EF4-FFF2-40B4-BE49-F238E27FC236}">
                <a16:creationId xmlns:a16="http://schemas.microsoft.com/office/drawing/2014/main" xmlns="" id="{4763BE04-2444-45E9-F321-4CF7EA072C86}"/>
              </a:ext>
            </a:extLst>
          </p:cNvPr>
          <p:cNvSpPr/>
          <p:nvPr/>
        </p:nvSpPr>
        <p:spPr>
          <a:xfrm>
            <a:off x="4035596" y="3035413"/>
            <a:ext cx="174625" cy="1682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75" name="TextBox 74">
            <a:extLst>
              <a:ext uri="{FF2B5EF4-FFF2-40B4-BE49-F238E27FC236}">
                <a16:creationId xmlns:a16="http://schemas.microsoft.com/office/drawing/2014/main" xmlns="" id="{ED12C937-37C5-32F1-66E3-7FB3F42B640C}"/>
              </a:ext>
            </a:extLst>
          </p:cNvPr>
          <p:cNvSpPr txBox="1"/>
          <p:nvPr/>
        </p:nvSpPr>
        <p:spPr>
          <a:xfrm>
            <a:off x="4439217" y="4142213"/>
            <a:ext cx="1041400" cy="369332"/>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Subs Advert </a:t>
            </a:r>
          </a:p>
          <a:p>
            <a:pPr algn="l"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26 June 2022 </a:t>
            </a:r>
          </a:p>
        </p:txBody>
      </p:sp>
      <p:sp>
        <p:nvSpPr>
          <p:cNvPr id="76" name="Rectangle 75">
            <a:extLst>
              <a:ext uri="{FF2B5EF4-FFF2-40B4-BE49-F238E27FC236}">
                <a16:creationId xmlns:a16="http://schemas.microsoft.com/office/drawing/2014/main" xmlns="" id="{1624A0C3-A6C6-EBEF-C7B2-1847CC0DC21C}"/>
              </a:ext>
            </a:extLst>
          </p:cNvPr>
          <p:cNvSpPr/>
          <p:nvPr/>
        </p:nvSpPr>
        <p:spPr>
          <a:xfrm>
            <a:off x="4323628" y="4235290"/>
            <a:ext cx="174625" cy="1682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78" name="Rectangle 77">
            <a:extLst>
              <a:ext uri="{FF2B5EF4-FFF2-40B4-BE49-F238E27FC236}">
                <a16:creationId xmlns:a16="http://schemas.microsoft.com/office/drawing/2014/main" xmlns="" id="{6884EEDD-F196-B755-8054-678E13BBAF1C}"/>
              </a:ext>
            </a:extLst>
          </p:cNvPr>
          <p:cNvSpPr/>
          <p:nvPr/>
        </p:nvSpPr>
        <p:spPr>
          <a:xfrm>
            <a:off x="5483484" y="4105941"/>
            <a:ext cx="1599406" cy="369332"/>
          </a:xfrm>
          <a:prstGeom prst="rect">
            <a:avLst/>
          </a:prstGeom>
        </p:spPr>
        <p:txBody>
          <a:bodyPr wrap="square">
            <a:spAutoFit/>
          </a:body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Substation Award</a:t>
            </a:r>
          </a:p>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26 July 2022</a:t>
            </a:r>
          </a:p>
        </p:txBody>
      </p:sp>
      <p:sp>
        <p:nvSpPr>
          <p:cNvPr id="81" name="Diamond 80">
            <a:extLst>
              <a:ext uri="{FF2B5EF4-FFF2-40B4-BE49-F238E27FC236}">
                <a16:creationId xmlns:a16="http://schemas.microsoft.com/office/drawing/2014/main" xmlns="" id="{821299BF-C25A-387E-903A-B7612B7C5043}"/>
              </a:ext>
            </a:extLst>
          </p:cNvPr>
          <p:cNvSpPr/>
          <p:nvPr/>
        </p:nvSpPr>
        <p:spPr>
          <a:xfrm>
            <a:off x="5387425" y="4162264"/>
            <a:ext cx="160338" cy="241300"/>
          </a:xfrm>
          <a:prstGeom prst="diamond">
            <a:avLst/>
          </a:prstGeom>
          <a:solidFill>
            <a:srgbClr val="70AD47"/>
          </a:solidFill>
          <a:ln w="41275" cap="flat" cmpd="sng" algn="ctr">
            <a:solidFill>
              <a:srgbClr val="FF000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82" name="Rectangle 81">
            <a:extLst>
              <a:ext uri="{FF2B5EF4-FFF2-40B4-BE49-F238E27FC236}">
                <a16:creationId xmlns:a16="http://schemas.microsoft.com/office/drawing/2014/main" xmlns="" id="{61079B45-CD77-BA44-9B06-C8672A5B6643}"/>
              </a:ext>
            </a:extLst>
          </p:cNvPr>
          <p:cNvSpPr/>
          <p:nvPr/>
        </p:nvSpPr>
        <p:spPr>
          <a:xfrm>
            <a:off x="4471515" y="4472527"/>
            <a:ext cx="777875" cy="21545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900" kern="0" dirty="0">
                <a:solidFill>
                  <a:schemeClr val="tx1"/>
                </a:solidFill>
                <a:effectLst>
                  <a:outerShdw blurRad="38100" dist="38100" dir="2700000" algn="tl">
                    <a:srgbClr val="000000">
                      <a:alpha val="43137"/>
                    </a:srgbClr>
                  </a:outerShdw>
                </a:effectLst>
                <a:latin typeface="Arial Narrow" panose="020B0606020202030204" pitchFamily="34" charset="0"/>
              </a:rPr>
              <a:t>14 days</a:t>
            </a:r>
          </a:p>
        </p:txBody>
      </p:sp>
      <p:sp>
        <p:nvSpPr>
          <p:cNvPr id="85" name="Rectangle 84">
            <a:extLst>
              <a:ext uri="{FF2B5EF4-FFF2-40B4-BE49-F238E27FC236}">
                <a16:creationId xmlns:a16="http://schemas.microsoft.com/office/drawing/2014/main" xmlns="" id="{DE168A88-285D-CFE7-923D-0327C33E62F7}"/>
              </a:ext>
            </a:extLst>
          </p:cNvPr>
          <p:cNvSpPr/>
          <p:nvPr/>
        </p:nvSpPr>
        <p:spPr>
          <a:xfrm>
            <a:off x="6335609" y="3290902"/>
            <a:ext cx="613568" cy="507831"/>
          </a:xfrm>
          <a:prstGeom prst="rect">
            <a:avLst/>
          </a:prstGeom>
        </p:spPr>
        <p:txBody>
          <a:bodyPr wrap="square">
            <a:spAutoFit/>
          </a:body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OHTE</a:t>
            </a:r>
          </a:p>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26 Aug 2022</a:t>
            </a:r>
          </a:p>
        </p:txBody>
      </p:sp>
      <p:sp>
        <p:nvSpPr>
          <p:cNvPr id="89" name="Rectangle 88">
            <a:extLst>
              <a:ext uri="{FF2B5EF4-FFF2-40B4-BE49-F238E27FC236}">
                <a16:creationId xmlns:a16="http://schemas.microsoft.com/office/drawing/2014/main" xmlns="" id="{BDE36473-B413-10B9-D90E-E7BF9A4BD018}"/>
              </a:ext>
            </a:extLst>
          </p:cNvPr>
          <p:cNvSpPr/>
          <p:nvPr/>
        </p:nvSpPr>
        <p:spPr>
          <a:xfrm>
            <a:off x="6327548" y="5575379"/>
            <a:ext cx="513310" cy="229799"/>
          </a:xfrm>
          <a:prstGeom prst="rect">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700" kern="0" dirty="0">
                <a:solidFill>
                  <a:schemeClr val="tx1"/>
                </a:solidFill>
                <a:effectLst>
                  <a:outerShdw blurRad="38100" dist="38100" dir="2700000" algn="tl">
                    <a:srgbClr val="000000">
                      <a:alpha val="43137"/>
                    </a:srgbClr>
                  </a:outerShdw>
                </a:effectLst>
                <a:latin typeface="Arial Narrow" panose="020B0606020202030204" pitchFamily="34" charset="0"/>
              </a:rPr>
              <a:t>13 days</a:t>
            </a:r>
          </a:p>
        </p:txBody>
      </p:sp>
      <p:cxnSp>
        <p:nvCxnSpPr>
          <p:cNvPr id="91" name="Straight Connector 90">
            <a:extLst>
              <a:ext uri="{FF2B5EF4-FFF2-40B4-BE49-F238E27FC236}">
                <a16:creationId xmlns:a16="http://schemas.microsoft.com/office/drawing/2014/main" xmlns="" id="{0080A6D3-018F-C32D-8C86-CEA7A26C1842}"/>
              </a:ext>
            </a:extLst>
          </p:cNvPr>
          <p:cNvCxnSpPr>
            <a:cxnSpLocks/>
          </p:cNvCxnSpPr>
          <p:nvPr/>
        </p:nvCxnSpPr>
        <p:spPr>
          <a:xfrm>
            <a:off x="6843907" y="2387339"/>
            <a:ext cx="0" cy="413861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xmlns="" id="{369C223A-C5ED-4106-B70B-AF40AC29D375}"/>
              </a:ext>
            </a:extLst>
          </p:cNvPr>
          <p:cNvSpPr/>
          <p:nvPr/>
        </p:nvSpPr>
        <p:spPr>
          <a:xfrm>
            <a:off x="6352230" y="4850167"/>
            <a:ext cx="613568" cy="369332"/>
          </a:xfrm>
          <a:prstGeom prst="rect">
            <a:avLst/>
          </a:prstGeom>
        </p:spPr>
        <p:txBody>
          <a:bodyPr wrap="square">
            <a:spAutoFit/>
          </a:body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16 Aug 2022</a:t>
            </a:r>
          </a:p>
        </p:txBody>
      </p:sp>
      <p:sp>
        <p:nvSpPr>
          <p:cNvPr id="88" name="Title 1">
            <a:extLst>
              <a:ext uri="{FF2B5EF4-FFF2-40B4-BE49-F238E27FC236}">
                <a16:creationId xmlns:a16="http://schemas.microsoft.com/office/drawing/2014/main" xmlns="" id="{79E48905-59DD-4B1E-9699-49196C30EA03}"/>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
        <p:nvSpPr>
          <p:cNvPr id="90" name="TextBox 89">
            <a:extLst>
              <a:ext uri="{FF2B5EF4-FFF2-40B4-BE49-F238E27FC236}">
                <a16:creationId xmlns:a16="http://schemas.microsoft.com/office/drawing/2014/main" xmlns="" id="{39FE1652-7AC5-4F77-A4C9-B61720E16D5F}"/>
              </a:ext>
            </a:extLst>
          </p:cNvPr>
          <p:cNvSpPr txBox="1"/>
          <p:nvPr/>
        </p:nvSpPr>
        <p:spPr>
          <a:xfrm>
            <a:off x="4439185" y="1190429"/>
            <a:ext cx="5577137" cy="646331"/>
          </a:xfrm>
          <a:prstGeom prst="rect">
            <a:avLst/>
          </a:prstGeom>
          <a:noFill/>
          <a:ln>
            <a:solidFill>
              <a:srgbClr val="00B0F0"/>
            </a:solidFill>
          </a:ln>
        </p:spPr>
        <p:txBody>
          <a:bodyPr wrap="square">
            <a:spAutoFit/>
          </a:bodyPr>
          <a:lstStyle/>
          <a:p>
            <a:pPr eaLnBrk="1" hangingPunct="1">
              <a:defRPr/>
            </a:pPr>
            <a:r>
              <a:rPr lang="en-ZA" sz="1200" dirty="0">
                <a:effectLst>
                  <a:outerShdw blurRad="38100" dist="38100" dir="2700000" algn="tl">
                    <a:srgbClr val="000000">
                      <a:alpha val="43137"/>
                    </a:srgbClr>
                  </a:outerShdw>
                </a:effectLst>
                <a:latin typeface="Arial Narrow" panose="020B0606020202030204" pitchFamily="34" charset="0"/>
              </a:rPr>
              <a:t>Target:  </a:t>
            </a:r>
            <a:endParaRPr lang="en-ZA" sz="1200" dirty="0">
              <a:solidFill>
                <a:srgbClr val="0000FF"/>
              </a:solidFill>
              <a:effectLst>
                <a:outerShdw blurRad="38100" dist="38100" dir="2700000" algn="tl">
                  <a:srgbClr val="000000">
                    <a:alpha val="43137"/>
                  </a:srgbClr>
                </a:outerShdw>
              </a:effectLst>
              <a:latin typeface="Arial Narrow" panose="020B0606020202030204" pitchFamily="34" charset="0"/>
            </a:endParaRPr>
          </a:p>
          <a:p>
            <a:pPr marL="285750" indent="-285750" eaLnBrk="1" hangingPunct="1">
              <a:buFont typeface="Arial" panose="020B0604020202020204" pitchFamily="34" charset="0"/>
              <a:buChar char="•"/>
              <a:defRPr/>
            </a:pPr>
            <a:r>
              <a:rPr lang="en-ZA" sz="1200" u="sng" dirty="0">
                <a:effectLst>
                  <a:outerShdw blurRad="38100" dist="38100" dir="2700000" algn="tl">
                    <a:srgbClr val="000000">
                      <a:alpha val="43137"/>
                    </a:srgbClr>
                  </a:outerShdw>
                </a:effectLst>
                <a:latin typeface="Arial Narrow" panose="020B0606020202030204" pitchFamily="34" charset="0"/>
              </a:rPr>
              <a:t>Umlazi – Durban Corridor </a:t>
            </a:r>
            <a:r>
              <a:rPr lang="en-ZA" sz="1200" dirty="0">
                <a:latin typeface="Arial Narrow" panose="020B0606020202030204" pitchFamily="34" charset="0"/>
              </a:rPr>
              <a:t>ready to run Trains service = </a:t>
            </a:r>
            <a:r>
              <a:rPr lang="en-ZA" sz="1200" dirty="0">
                <a:solidFill>
                  <a:srgbClr val="00B0F0"/>
                </a:solidFill>
                <a:latin typeface="Arial Narrow" panose="020B0606020202030204" pitchFamily="34" charset="0"/>
              </a:rPr>
              <a:t>01 September 2022</a:t>
            </a:r>
          </a:p>
          <a:p>
            <a:pPr marL="285750" indent="-285750" eaLnBrk="1" hangingPunct="1">
              <a:buFont typeface="Arial" panose="020B0604020202020204" pitchFamily="34" charset="0"/>
              <a:buChar char="•"/>
              <a:defRPr/>
            </a:pPr>
            <a:r>
              <a:rPr lang="en-ZA" sz="1200" dirty="0">
                <a:latin typeface="Arial Narrow" panose="020B0606020202030204" pitchFamily="34" charset="0"/>
              </a:rPr>
              <a:t>Trial Operations = </a:t>
            </a:r>
            <a:r>
              <a:rPr lang="en-ZA" sz="1200" dirty="0">
                <a:solidFill>
                  <a:srgbClr val="00B0F0"/>
                </a:solidFill>
                <a:latin typeface="Arial Narrow" panose="020B0606020202030204" pitchFamily="34" charset="0"/>
              </a:rPr>
              <a:t>17 August 2022</a:t>
            </a:r>
            <a:endParaRPr lang="en-ZA" sz="1200" b="1" dirty="0">
              <a:solidFill>
                <a:srgbClr val="0000FF"/>
              </a:solidFill>
              <a:latin typeface="Arial Narrow" panose="020B0606020202030204" pitchFamily="34" charset="0"/>
            </a:endParaRPr>
          </a:p>
        </p:txBody>
      </p:sp>
      <p:graphicFrame>
        <p:nvGraphicFramePr>
          <p:cNvPr id="105" name="Table 7">
            <a:extLst>
              <a:ext uri="{FF2B5EF4-FFF2-40B4-BE49-F238E27FC236}">
                <a16:creationId xmlns:a16="http://schemas.microsoft.com/office/drawing/2014/main" xmlns="" id="{EB113972-4E10-4E69-B31D-C51FF27529D4}"/>
              </a:ext>
            </a:extLst>
          </p:cNvPr>
          <p:cNvGraphicFramePr>
            <a:graphicFrameLocks noGrp="1"/>
          </p:cNvGraphicFramePr>
          <p:nvPr>
            <p:extLst>
              <p:ext uri="{D42A27DB-BD31-4B8C-83A1-F6EECF244321}">
                <p14:modId xmlns:p14="http://schemas.microsoft.com/office/powerpoint/2010/main" xmlns="" val="2274810146"/>
              </p:ext>
            </p:extLst>
          </p:nvPr>
        </p:nvGraphicFramePr>
        <p:xfrm>
          <a:off x="10309306" y="1150287"/>
          <a:ext cx="1701170" cy="585152"/>
        </p:xfrm>
        <a:graphic>
          <a:graphicData uri="http://schemas.openxmlformats.org/drawingml/2006/table">
            <a:tbl>
              <a:tblPr firstRow="1" bandRow="1">
                <a:tableStyleId>{5C22544A-7EE6-4342-B048-85BDC9FD1C3A}</a:tableStyleId>
              </a:tblPr>
              <a:tblGrid>
                <a:gridCol w="838144">
                  <a:extLst>
                    <a:ext uri="{9D8B030D-6E8A-4147-A177-3AD203B41FA5}">
                      <a16:colId xmlns:a16="http://schemas.microsoft.com/office/drawing/2014/main" xmlns="" val="592222355"/>
                    </a:ext>
                  </a:extLst>
                </a:gridCol>
                <a:gridCol w="863026">
                  <a:extLst>
                    <a:ext uri="{9D8B030D-6E8A-4147-A177-3AD203B41FA5}">
                      <a16:colId xmlns:a16="http://schemas.microsoft.com/office/drawing/2014/main" xmlns="" val="1217805577"/>
                    </a:ext>
                  </a:extLst>
                </a:gridCol>
              </a:tblGrid>
              <a:tr h="292576">
                <a:tc>
                  <a:txBody>
                    <a:bodyPr/>
                    <a:lstStyle/>
                    <a:p>
                      <a:r>
                        <a:rPr lang="en-US" sz="1000" b="0" dirty="0">
                          <a:solidFill>
                            <a:schemeClr val="tx1"/>
                          </a:solidFill>
                          <a:latin typeface="Arial Narrow" panose="020B0606020202030204" pitchFamily="34" charset="0"/>
                        </a:rPr>
                        <a:t>Plan </a:t>
                      </a:r>
                    </a:p>
                  </a:txBody>
                  <a:tcPr>
                    <a:solidFill>
                      <a:schemeClr val="accent2">
                        <a:lumMod val="60000"/>
                        <a:lumOff val="40000"/>
                      </a:schemeClr>
                    </a:solidFill>
                  </a:tcPr>
                </a:tc>
                <a:tc>
                  <a:txBody>
                    <a:bodyPr/>
                    <a:lstStyle/>
                    <a:p>
                      <a:r>
                        <a:rPr lang="en-US" sz="1000" b="0" dirty="0">
                          <a:solidFill>
                            <a:schemeClr val="tx1"/>
                          </a:solidFill>
                          <a:latin typeface="Arial Narrow" panose="020B0606020202030204" pitchFamily="34" charset="0"/>
                        </a:rPr>
                        <a:t>In Progress </a:t>
                      </a:r>
                    </a:p>
                  </a:txBody>
                  <a:tcPr>
                    <a:solidFill>
                      <a:srgbClr val="FFC000"/>
                    </a:solidFill>
                  </a:tcPr>
                </a:tc>
                <a:extLst>
                  <a:ext uri="{0D108BD9-81ED-4DB2-BD59-A6C34878D82A}">
                    <a16:rowId xmlns:a16="http://schemas.microsoft.com/office/drawing/2014/main" xmlns="" val="546236591"/>
                  </a:ext>
                </a:extLst>
              </a:tr>
              <a:tr h="292576">
                <a:tc>
                  <a:txBody>
                    <a:bodyPr/>
                    <a:lstStyle/>
                    <a:p>
                      <a:r>
                        <a:rPr lang="en-US" sz="1000" b="0" dirty="0">
                          <a:solidFill>
                            <a:schemeClr val="tx1"/>
                          </a:solidFill>
                          <a:latin typeface="Arial Narrow" panose="020B0606020202030204" pitchFamily="34" charset="0"/>
                        </a:rPr>
                        <a:t>Complete </a:t>
                      </a:r>
                    </a:p>
                  </a:txBody>
                  <a:tcPr>
                    <a:solidFill>
                      <a:srgbClr val="00B050"/>
                    </a:solidFill>
                  </a:tcPr>
                </a:tc>
                <a:tc>
                  <a:txBody>
                    <a:bodyPr/>
                    <a:lstStyle/>
                    <a:p>
                      <a:r>
                        <a:rPr lang="en-US" sz="1000" b="0" dirty="0">
                          <a:solidFill>
                            <a:schemeClr val="tx1"/>
                          </a:solidFill>
                          <a:latin typeface="Arial Narrow" panose="020B0606020202030204" pitchFamily="34" charset="0"/>
                        </a:rPr>
                        <a:t>Delayed </a:t>
                      </a:r>
                    </a:p>
                  </a:txBody>
                  <a:tcPr>
                    <a:solidFill>
                      <a:srgbClr val="FF0000"/>
                    </a:solidFill>
                  </a:tcPr>
                </a:tc>
                <a:extLst>
                  <a:ext uri="{0D108BD9-81ED-4DB2-BD59-A6C34878D82A}">
                    <a16:rowId xmlns:a16="http://schemas.microsoft.com/office/drawing/2014/main" xmlns="" val="2177394148"/>
                  </a:ext>
                </a:extLst>
              </a:tr>
            </a:tbl>
          </a:graphicData>
        </a:graphic>
      </p:graphicFrame>
    </p:spTree>
    <p:extLst>
      <p:ext uri="{BB962C8B-B14F-4D97-AF65-F5344CB8AC3E}">
        <p14:creationId xmlns:p14="http://schemas.microsoft.com/office/powerpoint/2010/main" xmlns="" val="62189882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xmlns="" id="{283A4B51-DFB1-4396-A817-0ADB97D42FBC}"/>
              </a:ext>
            </a:extLst>
          </p:cNvPr>
          <p:cNvSpPr txBox="1"/>
          <p:nvPr/>
        </p:nvSpPr>
        <p:spPr>
          <a:xfrm>
            <a:off x="4792261" y="1180650"/>
            <a:ext cx="5368925" cy="772904"/>
          </a:xfrm>
          <a:prstGeom prst="rect">
            <a:avLst/>
          </a:prstGeom>
          <a:noFill/>
          <a:ln>
            <a:solidFill>
              <a:srgbClr val="00B0F0"/>
            </a:solidFill>
          </a:ln>
        </p:spPr>
        <p:txBody>
          <a:bodyPr wrap="square">
            <a:spAutoFit/>
          </a:bodyPr>
          <a:lstStyle/>
          <a:p>
            <a:pPr eaLnBrk="1" hangingPunct="1">
              <a:defRPr/>
            </a:pPr>
            <a:r>
              <a:rPr lang="en-ZA" sz="1200" b="1" dirty="0">
                <a:latin typeface="Arial Narrow" panose="020B0606020202030204" pitchFamily="34" charset="0"/>
              </a:rPr>
              <a:t>Target:  </a:t>
            </a:r>
            <a:endParaRPr lang="en-ZA" sz="1200" b="1" dirty="0">
              <a:solidFill>
                <a:srgbClr val="0000FF"/>
              </a:solidFill>
              <a:latin typeface="Arial Narrow" panose="020B0606020202030204" pitchFamily="34" charset="0"/>
            </a:endParaRPr>
          </a:p>
          <a:p>
            <a:pPr marL="285750" indent="-285750">
              <a:buFont typeface="Arial" panose="020B0604020202020204" pitchFamily="34" charset="0"/>
              <a:buChar char="•"/>
              <a:defRPr/>
            </a:pPr>
            <a:r>
              <a:rPr lang="en-ZA" sz="1200" dirty="0">
                <a:effectLst>
                  <a:outerShdw blurRad="38100" dist="38100" dir="2700000" algn="tl">
                    <a:srgbClr val="000000">
                      <a:alpha val="43137"/>
                    </a:srgbClr>
                  </a:outerShdw>
                </a:effectLst>
                <a:latin typeface="Arial Narrow" panose="020B0606020202030204" pitchFamily="34" charset="0"/>
              </a:rPr>
              <a:t>The Central Line Phase1 Corridor </a:t>
            </a:r>
            <a:r>
              <a:rPr lang="en-ZA" sz="1200" dirty="0">
                <a:latin typeface="Arial Narrow" panose="020B0606020202030204" pitchFamily="34" charset="0"/>
              </a:rPr>
              <a:t>ready to run Trains service = </a:t>
            </a:r>
            <a:r>
              <a:rPr lang="en-ZA" sz="1200" b="1" dirty="0">
                <a:solidFill>
                  <a:srgbClr val="00B0F0"/>
                </a:solidFill>
                <a:latin typeface="Arial Narrow" panose="020B0606020202030204" pitchFamily="34" charset="0"/>
              </a:rPr>
              <a:t>26 July 2022</a:t>
            </a:r>
          </a:p>
          <a:p>
            <a:pPr marL="285750" indent="-285750">
              <a:lnSpc>
                <a:spcPct val="200000"/>
              </a:lnSpc>
              <a:buFont typeface="Arial" panose="020B0604020202020204" pitchFamily="34" charset="0"/>
              <a:buChar char="•"/>
              <a:defRPr/>
            </a:pPr>
            <a:r>
              <a:rPr lang="en-ZA" sz="1200" dirty="0">
                <a:latin typeface="Arial Narrow" panose="020B0606020202030204" pitchFamily="34" charset="0"/>
              </a:rPr>
              <a:t>Trial Operations = </a:t>
            </a:r>
            <a:r>
              <a:rPr lang="en-ZA" sz="1200" b="1" dirty="0">
                <a:solidFill>
                  <a:srgbClr val="00B0F0"/>
                </a:solidFill>
                <a:latin typeface="Arial Narrow" panose="020B0606020202030204" pitchFamily="34" charset="0"/>
              </a:rPr>
              <a:t>19 July 2022</a:t>
            </a:r>
          </a:p>
        </p:txBody>
      </p:sp>
      <p:pic>
        <p:nvPicPr>
          <p:cNvPr id="55301" name="Picture 77">
            <a:extLst>
              <a:ext uri="{FF2B5EF4-FFF2-40B4-BE49-F238E27FC236}">
                <a16:creationId xmlns:a16="http://schemas.microsoft.com/office/drawing/2014/main" xmlns="" id="{0D6BB453-D641-45B9-8CD1-3A9148AB0C2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33092" t="7465" r="16805" b="-23486"/>
          <a:stretch>
            <a:fillRect/>
          </a:stretch>
        </p:blipFill>
        <p:spPr bwMode="auto">
          <a:xfrm>
            <a:off x="1543443" y="2031583"/>
            <a:ext cx="8670925"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9" name="Straight Connector 78">
            <a:extLst>
              <a:ext uri="{FF2B5EF4-FFF2-40B4-BE49-F238E27FC236}">
                <a16:creationId xmlns:a16="http://schemas.microsoft.com/office/drawing/2014/main" xmlns="" id="{66B2C948-E3CE-4B4A-8D92-C3422C804763}"/>
              </a:ext>
            </a:extLst>
          </p:cNvPr>
          <p:cNvCxnSpPr>
            <a:cxnSpLocks/>
          </p:cNvCxnSpPr>
          <p:nvPr/>
        </p:nvCxnSpPr>
        <p:spPr>
          <a:xfrm>
            <a:off x="6442238" y="2327754"/>
            <a:ext cx="14288" cy="407987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EB235DE2-32BB-4668-AA91-AC6305B6CB12}"/>
              </a:ext>
            </a:extLst>
          </p:cNvPr>
          <p:cNvCxnSpPr>
            <a:cxnSpLocks/>
          </p:cNvCxnSpPr>
          <p:nvPr/>
        </p:nvCxnSpPr>
        <p:spPr>
          <a:xfrm>
            <a:off x="7535863" y="2463801"/>
            <a:ext cx="0" cy="413861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xmlns="" id="{AAC55542-C5B4-4E11-A105-CE268194E3E4}"/>
              </a:ext>
            </a:extLst>
          </p:cNvPr>
          <p:cNvSpPr txBox="1"/>
          <p:nvPr/>
        </p:nvSpPr>
        <p:spPr>
          <a:xfrm>
            <a:off x="6128144" y="5513866"/>
            <a:ext cx="1050925" cy="508000"/>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Trial </a:t>
            </a:r>
          </a:p>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Operations 16 26 July 2022</a:t>
            </a:r>
          </a:p>
        </p:txBody>
      </p:sp>
      <p:sp>
        <p:nvSpPr>
          <p:cNvPr id="55306" name="TextBox 16">
            <a:extLst>
              <a:ext uri="{FF2B5EF4-FFF2-40B4-BE49-F238E27FC236}">
                <a16:creationId xmlns:a16="http://schemas.microsoft.com/office/drawing/2014/main" xmlns="" id="{50379386-6193-4ACB-BA36-501D368687BE}"/>
              </a:ext>
            </a:extLst>
          </p:cNvPr>
          <p:cNvSpPr txBox="1">
            <a:spLocks noChangeArrowheads="1"/>
          </p:cNvSpPr>
          <p:nvPr/>
        </p:nvSpPr>
        <p:spPr bwMode="auto">
          <a:xfrm>
            <a:off x="7433069" y="5363053"/>
            <a:ext cx="998537"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Arial" panose="020B0604020202020204" pitchFamily="34" charset="0"/>
              <a:buNone/>
            </a:pPr>
            <a:r>
              <a:rPr lang="en-US" altLang="en-US" sz="900" dirty="0">
                <a:effectLst>
                  <a:outerShdw blurRad="38100" dist="38100" dir="2700000" algn="tl">
                    <a:srgbClr val="000000">
                      <a:alpha val="43137"/>
                    </a:srgbClr>
                  </a:outerShdw>
                </a:effectLst>
                <a:latin typeface="Arial Narrow" panose="020B0606020202030204" pitchFamily="34" charset="0"/>
              </a:rPr>
              <a:t>26 July 22</a:t>
            </a:r>
          </a:p>
        </p:txBody>
      </p:sp>
      <p:sp>
        <p:nvSpPr>
          <p:cNvPr id="90" name="TextBox 89">
            <a:extLst>
              <a:ext uri="{FF2B5EF4-FFF2-40B4-BE49-F238E27FC236}">
                <a16:creationId xmlns:a16="http://schemas.microsoft.com/office/drawing/2014/main" xmlns="" id="{4EACADFE-6258-4ACC-8762-9068A5EFC619}"/>
              </a:ext>
            </a:extLst>
          </p:cNvPr>
          <p:cNvSpPr txBox="1"/>
          <p:nvPr/>
        </p:nvSpPr>
        <p:spPr>
          <a:xfrm>
            <a:off x="7179069" y="4385153"/>
            <a:ext cx="763587" cy="368300"/>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STATIONS   </a:t>
            </a:r>
          </a:p>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15 Jul 22</a:t>
            </a:r>
          </a:p>
        </p:txBody>
      </p:sp>
      <p:sp>
        <p:nvSpPr>
          <p:cNvPr id="92" name="TextBox 91">
            <a:extLst>
              <a:ext uri="{FF2B5EF4-FFF2-40B4-BE49-F238E27FC236}">
                <a16:creationId xmlns:a16="http://schemas.microsoft.com/office/drawing/2014/main" xmlns="" id="{5D949306-F190-4A97-8FCB-07B3257CF182}"/>
              </a:ext>
            </a:extLst>
          </p:cNvPr>
          <p:cNvSpPr txBox="1"/>
          <p:nvPr/>
        </p:nvSpPr>
        <p:spPr>
          <a:xfrm>
            <a:off x="9047555" y="2327754"/>
            <a:ext cx="939800" cy="369332"/>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Stakeholder Management</a:t>
            </a:r>
          </a:p>
        </p:txBody>
      </p:sp>
      <p:sp>
        <p:nvSpPr>
          <p:cNvPr id="97" name="TextBox 96">
            <a:extLst>
              <a:ext uri="{FF2B5EF4-FFF2-40B4-BE49-F238E27FC236}">
                <a16:creationId xmlns:a16="http://schemas.microsoft.com/office/drawing/2014/main" xmlns="" id="{61450B8B-EECC-4425-B5B0-A488DAB2265E}"/>
              </a:ext>
            </a:extLst>
          </p:cNvPr>
          <p:cNvSpPr txBox="1"/>
          <p:nvPr/>
        </p:nvSpPr>
        <p:spPr>
          <a:xfrm>
            <a:off x="7480694" y="5532917"/>
            <a:ext cx="1430337" cy="231775"/>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Service Resumption</a:t>
            </a:r>
          </a:p>
        </p:txBody>
      </p:sp>
      <p:sp>
        <p:nvSpPr>
          <p:cNvPr id="9" name="Oval 8">
            <a:extLst>
              <a:ext uri="{FF2B5EF4-FFF2-40B4-BE49-F238E27FC236}">
                <a16:creationId xmlns:a16="http://schemas.microsoft.com/office/drawing/2014/main" xmlns="" id="{F2DB8F23-840D-4A63-8EB3-8DE2B7718C1B}"/>
              </a:ext>
            </a:extLst>
          </p:cNvPr>
          <p:cNvSpPr/>
          <p:nvPr/>
        </p:nvSpPr>
        <p:spPr>
          <a:xfrm>
            <a:off x="1506931" y="2423004"/>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1</a:t>
            </a:r>
          </a:p>
        </p:txBody>
      </p:sp>
      <p:sp>
        <p:nvSpPr>
          <p:cNvPr id="42" name="Oval 41">
            <a:extLst>
              <a:ext uri="{FF2B5EF4-FFF2-40B4-BE49-F238E27FC236}">
                <a16:creationId xmlns:a16="http://schemas.microsoft.com/office/drawing/2014/main" xmlns="" id="{8EEECAF6-B430-4007-B889-D1A43113F8E3}"/>
              </a:ext>
            </a:extLst>
          </p:cNvPr>
          <p:cNvSpPr/>
          <p:nvPr/>
        </p:nvSpPr>
        <p:spPr>
          <a:xfrm>
            <a:off x="4391419" y="3145317"/>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2</a:t>
            </a:r>
          </a:p>
        </p:txBody>
      </p:sp>
      <p:sp>
        <p:nvSpPr>
          <p:cNvPr id="43" name="Oval 42">
            <a:extLst>
              <a:ext uri="{FF2B5EF4-FFF2-40B4-BE49-F238E27FC236}">
                <a16:creationId xmlns:a16="http://schemas.microsoft.com/office/drawing/2014/main" xmlns="" id="{B1006C16-B73E-483D-9A1E-E07E2271A648}"/>
              </a:ext>
            </a:extLst>
          </p:cNvPr>
          <p:cNvSpPr/>
          <p:nvPr/>
        </p:nvSpPr>
        <p:spPr>
          <a:xfrm>
            <a:off x="5562994" y="4461354"/>
            <a:ext cx="173037" cy="1825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4</a:t>
            </a:r>
            <a:endParaRPr lang="en-GB" sz="1200" dirty="0"/>
          </a:p>
        </p:txBody>
      </p:sp>
      <p:sp>
        <p:nvSpPr>
          <p:cNvPr id="44" name="Oval 43">
            <a:extLst>
              <a:ext uri="{FF2B5EF4-FFF2-40B4-BE49-F238E27FC236}">
                <a16:creationId xmlns:a16="http://schemas.microsoft.com/office/drawing/2014/main" xmlns="" id="{DD6F9DD2-3744-434D-B0DB-E8A4ACD5E788}"/>
              </a:ext>
            </a:extLst>
          </p:cNvPr>
          <p:cNvSpPr/>
          <p:nvPr/>
        </p:nvSpPr>
        <p:spPr>
          <a:xfrm>
            <a:off x="6072581" y="4932842"/>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5</a:t>
            </a:r>
            <a:endParaRPr lang="en-GB" sz="1200" dirty="0"/>
          </a:p>
        </p:txBody>
      </p:sp>
      <p:sp>
        <p:nvSpPr>
          <p:cNvPr id="53" name="Diamond 52">
            <a:extLst>
              <a:ext uri="{FF2B5EF4-FFF2-40B4-BE49-F238E27FC236}">
                <a16:creationId xmlns:a16="http://schemas.microsoft.com/office/drawing/2014/main" xmlns="" id="{E30CA4B7-2F09-4623-9341-8A7D43114394}"/>
              </a:ext>
            </a:extLst>
          </p:cNvPr>
          <p:cNvSpPr/>
          <p:nvPr/>
        </p:nvSpPr>
        <p:spPr>
          <a:xfrm>
            <a:off x="6539172" y="3085971"/>
            <a:ext cx="115888" cy="266700"/>
          </a:xfrm>
          <a:prstGeom prst="diamond">
            <a:avLst/>
          </a:prstGeom>
          <a:solidFill>
            <a:srgbClr val="FF0000"/>
          </a:solidFill>
          <a:ln w="28575"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55" name="TextBox 54">
            <a:extLst>
              <a:ext uri="{FF2B5EF4-FFF2-40B4-BE49-F238E27FC236}">
                <a16:creationId xmlns:a16="http://schemas.microsoft.com/office/drawing/2014/main" xmlns="" id="{354F9CAA-2D23-49FB-A46B-1B92EB18D763}"/>
              </a:ext>
            </a:extLst>
          </p:cNvPr>
          <p:cNvSpPr txBox="1"/>
          <p:nvPr/>
        </p:nvSpPr>
        <p:spPr>
          <a:xfrm>
            <a:off x="6593281" y="3160515"/>
            <a:ext cx="773113" cy="230187"/>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b="1" kern="0" dirty="0">
                <a:solidFill>
                  <a:prstClr val="black"/>
                </a:solidFill>
              </a:rPr>
              <a:t>8 </a:t>
            </a: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July</a:t>
            </a:r>
            <a:r>
              <a:rPr lang="en-US" sz="900" b="1" kern="0" dirty="0">
                <a:solidFill>
                  <a:prstClr val="black"/>
                </a:solidFill>
              </a:rPr>
              <a:t> 22</a:t>
            </a:r>
          </a:p>
        </p:txBody>
      </p:sp>
      <p:sp>
        <p:nvSpPr>
          <p:cNvPr id="56" name="TextBox 55">
            <a:extLst>
              <a:ext uri="{FF2B5EF4-FFF2-40B4-BE49-F238E27FC236}">
                <a16:creationId xmlns:a16="http://schemas.microsoft.com/office/drawing/2014/main" xmlns="" id="{F9163717-5BE8-41A4-A610-303E3E1246FA}"/>
              </a:ext>
            </a:extLst>
          </p:cNvPr>
          <p:cNvSpPr txBox="1"/>
          <p:nvPr/>
        </p:nvSpPr>
        <p:spPr>
          <a:xfrm>
            <a:off x="6464818" y="3026016"/>
            <a:ext cx="939800" cy="230187"/>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OHTE</a:t>
            </a:r>
          </a:p>
        </p:txBody>
      </p:sp>
      <p:sp>
        <p:nvSpPr>
          <p:cNvPr id="51" name="Rectangle 50">
            <a:extLst>
              <a:ext uri="{FF2B5EF4-FFF2-40B4-BE49-F238E27FC236}">
                <a16:creationId xmlns:a16="http://schemas.microsoft.com/office/drawing/2014/main" xmlns="" id="{63CC573A-DFC1-48DB-801D-EF8A26FDAA6B}"/>
              </a:ext>
            </a:extLst>
          </p:cNvPr>
          <p:cNvSpPr/>
          <p:nvPr/>
        </p:nvSpPr>
        <p:spPr>
          <a:xfrm>
            <a:off x="5372493" y="3958117"/>
            <a:ext cx="1466850" cy="28733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50" dirty="0">
                <a:solidFill>
                  <a:schemeClr val="tx1"/>
                </a:solidFill>
                <a:latin typeface="Arial Narrow" panose="020B0606020202030204" pitchFamily="34" charset="0"/>
              </a:rPr>
              <a:t>2 months acceleration -PERWAY</a:t>
            </a:r>
            <a:endParaRPr lang="en-GB" sz="1050" dirty="0">
              <a:solidFill>
                <a:schemeClr val="tx1"/>
              </a:solidFill>
              <a:latin typeface="Arial Narrow" panose="020B0606020202030204" pitchFamily="34" charset="0"/>
            </a:endParaRPr>
          </a:p>
        </p:txBody>
      </p:sp>
      <p:sp>
        <p:nvSpPr>
          <p:cNvPr id="58" name="Rectangle 57">
            <a:extLst>
              <a:ext uri="{FF2B5EF4-FFF2-40B4-BE49-F238E27FC236}">
                <a16:creationId xmlns:a16="http://schemas.microsoft.com/office/drawing/2014/main" xmlns="" id="{7E83E463-9052-4214-BF1C-487F4940FC24}"/>
              </a:ext>
            </a:extLst>
          </p:cNvPr>
          <p:cNvSpPr/>
          <p:nvPr/>
        </p:nvSpPr>
        <p:spPr>
          <a:xfrm>
            <a:off x="6940944" y="5199542"/>
            <a:ext cx="357187" cy="288925"/>
          </a:xfrm>
          <a:prstGeom prst="rect">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000" dirty="0">
                <a:solidFill>
                  <a:schemeClr val="tx1"/>
                </a:solidFill>
                <a:latin typeface="Arial Narrow" panose="020B0606020202030204" pitchFamily="34" charset="0"/>
              </a:rPr>
              <a:t>TO</a:t>
            </a:r>
          </a:p>
        </p:txBody>
      </p:sp>
      <p:sp>
        <p:nvSpPr>
          <p:cNvPr id="62" name="Oval 61">
            <a:extLst>
              <a:ext uri="{FF2B5EF4-FFF2-40B4-BE49-F238E27FC236}">
                <a16:creationId xmlns:a16="http://schemas.microsoft.com/office/drawing/2014/main" xmlns="" id="{81B3D880-67D6-471F-B3CF-C1B74161664F}"/>
              </a:ext>
            </a:extLst>
          </p:cNvPr>
          <p:cNvSpPr/>
          <p:nvPr/>
        </p:nvSpPr>
        <p:spPr>
          <a:xfrm>
            <a:off x="6661544" y="5294791"/>
            <a:ext cx="174625" cy="1825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6</a:t>
            </a:r>
            <a:endParaRPr lang="en-GB" sz="1200" dirty="0"/>
          </a:p>
        </p:txBody>
      </p:sp>
      <p:sp>
        <p:nvSpPr>
          <p:cNvPr id="73" name="Rectangle 72">
            <a:extLst>
              <a:ext uri="{FF2B5EF4-FFF2-40B4-BE49-F238E27FC236}">
                <a16:creationId xmlns:a16="http://schemas.microsoft.com/office/drawing/2014/main" xmlns="" id="{EF39E4FF-BA34-4C0D-97AB-1BCD07270297}"/>
              </a:ext>
            </a:extLst>
          </p:cNvPr>
          <p:cNvSpPr/>
          <p:nvPr/>
        </p:nvSpPr>
        <p:spPr>
          <a:xfrm>
            <a:off x="6350394" y="4861403"/>
            <a:ext cx="669925" cy="287338"/>
          </a:xfrm>
          <a:prstGeom prst="rect">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 dirty="0">
                <a:solidFill>
                  <a:schemeClr val="tx1"/>
                </a:solidFill>
                <a:latin typeface="Arial Narrow" panose="020B0606020202030204" pitchFamily="34" charset="0"/>
              </a:rPr>
              <a:t>1 week </a:t>
            </a:r>
            <a:endParaRPr lang="en-GB" sz="800" dirty="0">
              <a:solidFill>
                <a:schemeClr val="tx1"/>
              </a:solidFill>
              <a:latin typeface="Arial Narrow" panose="020B0606020202030204" pitchFamily="34" charset="0"/>
            </a:endParaRPr>
          </a:p>
        </p:txBody>
      </p:sp>
      <p:sp>
        <p:nvSpPr>
          <p:cNvPr id="74" name="Oval 73">
            <a:extLst>
              <a:ext uri="{FF2B5EF4-FFF2-40B4-BE49-F238E27FC236}">
                <a16:creationId xmlns:a16="http://schemas.microsoft.com/office/drawing/2014/main" xmlns="" id="{0E461FF3-DAF4-414D-AE79-39FF667C5721}"/>
              </a:ext>
            </a:extLst>
          </p:cNvPr>
          <p:cNvSpPr/>
          <p:nvPr/>
        </p:nvSpPr>
        <p:spPr>
          <a:xfrm>
            <a:off x="5166119" y="3989867"/>
            <a:ext cx="17303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3</a:t>
            </a:r>
          </a:p>
        </p:txBody>
      </p:sp>
      <p:sp>
        <p:nvSpPr>
          <p:cNvPr id="76" name="TextBox 75">
            <a:extLst>
              <a:ext uri="{FF2B5EF4-FFF2-40B4-BE49-F238E27FC236}">
                <a16:creationId xmlns:a16="http://schemas.microsoft.com/office/drawing/2014/main" xmlns="" id="{49224A96-58F1-41DF-ADCC-905AF9A80D84}"/>
              </a:ext>
            </a:extLst>
          </p:cNvPr>
          <p:cNvSpPr txBox="1"/>
          <p:nvPr/>
        </p:nvSpPr>
        <p:spPr>
          <a:xfrm>
            <a:off x="7082230" y="4842353"/>
            <a:ext cx="749300" cy="230188"/>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Telecoms</a:t>
            </a:r>
          </a:p>
        </p:txBody>
      </p:sp>
      <p:sp>
        <p:nvSpPr>
          <p:cNvPr id="87" name="TextBox 86">
            <a:extLst>
              <a:ext uri="{FF2B5EF4-FFF2-40B4-BE49-F238E27FC236}">
                <a16:creationId xmlns:a16="http://schemas.microsoft.com/office/drawing/2014/main" xmlns="" id="{439D65E6-3F33-4F66-8392-85EF4D34214D}"/>
              </a:ext>
            </a:extLst>
          </p:cNvPr>
          <p:cNvSpPr txBox="1"/>
          <p:nvPr/>
        </p:nvSpPr>
        <p:spPr>
          <a:xfrm>
            <a:off x="6890143" y="3848578"/>
            <a:ext cx="1041400" cy="368300"/>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Perway</a:t>
            </a:r>
          </a:p>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18 July 2022</a:t>
            </a:r>
          </a:p>
        </p:txBody>
      </p:sp>
      <p:sp>
        <p:nvSpPr>
          <p:cNvPr id="103" name="Diamond 102">
            <a:extLst>
              <a:ext uri="{FF2B5EF4-FFF2-40B4-BE49-F238E27FC236}">
                <a16:creationId xmlns:a16="http://schemas.microsoft.com/office/drawing/2014/main" xmlns="" id="{ABAF3DBC-4F04-4597-A68F-F5CF076F0AEF}"/>
              </a:ext>
            </a:extLst>
          </p:cNvPr>
          <p:cNvSpPr/>
          <p:nvPr/>
        </p:nvSpPr>
        <p:spPr>
          <a:xfrm flipH="1">
            <a:off x="6909194" y="4005741"/>
            <a:ext cx="123825" cy="222250"/>
          </a:xfrm>
          <a:prstGeom prst="diamond">
            <a:avLst/>
          </a:prstGeom>
          <a:solidFill>
            <a:srgbClr val="C00000"/>
          </a:solidFill>
          <a:ln w="31750"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pic>
        <p:nvPicPr>
          <p:cNvPr id="55325" name="Picture 58" descr="A picture containing text, train, track, outdoor&#10;&#10;Description automatically generated">
            <a:extLst>
              <a:ext uri="{FF2B5EF4-FFF2-40B4-BE49-F238E27FC236}">
                <a16:creationId xmlns:a16="http://schemas.microsoft.com/office/drawing/2014/main" xmlns="" id="{3F9E0037-E8B6-473F-95E7-67EB56BD4BE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55318" y="5747228"/>
            <a:ext cx="4127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DD43A12F-4705-4A21-AF26-1197B818CA05}"/>
              </a:ext>
            </a:extLst>
          </p:cNvPr>
          <p:cNvSpPr txBox="1"/>
          <p:nvPr/>
        </p:nvSpPr>
        <p:spPr>
          <a:xfrm>
            <a:off x="2225567" y="4274821"/>
            <a:ext cx="1426994" cy="577081"/>
          </a:xfrm>
          <a:prstGeom prst="rect">
            <a:avLst/>
          </a:prstGeom>
          <a:noFill/>
        </p:spPr>
        <p:txBody>
          <a:bodyPr wrap="none">
            <a:spAutoFit/>
          </a:bodyPr>
          <a:lstStyle/>
          <a:p>
            <a:pPr eaLnBrk="1" hangingPunct="1">
              <a:defRPr/>
            </a:pPr>
            <a:r>
              <a:rPr lang="en-GB" sz="1050" dirty="0">
                <a:effectLst>
                  <a:outerShdw blurRad="38100" dist="38100" dir="2700000" algn="tl">
                    <a:srgbClr val="000000">
                      <a:alpha val="43137"/>
                    </a:srgbClr>
                  </a:outerShdw>
                </a:effectLst>
                <a:latin typeface="Arial Narrow" panose="020B0606020202030204" pitchFamily="34" charset="0"/>
              </a:rPr>
              <a:t>Total 15 on Rehabilitation</a:t>
            </a:r>
          </a:p>
          <a:p>
            <a:pPr eaLnBrk="1" hangingPunct="1">
              <a:defRPr/>
            </a:pPr>
            <a:r>
              <a:rPr lang="en-GB" sz="1050" dirty="0">
                <a:latin typeface="Arial Narrow" panose="020B0606020202030204" pitchFamily="34" charset="0"/>
              </a:rPr>
              <a:t>1 - Stations operational</a:t>
            </a:r>
          </a:p>
          <a:p>
            <a:pPr eaLnBrk="1" hangingPunct="1">
              <a:defRPr/>
            </a:pPr>
            <a:r>
              <a:rPr lang="en-GB" sz="1050" dirty="0">
                <a:latin typeface="Arial Narrow" panose="020B0606020202030204" pitchFamily="34" charset="0"/>
              </a:rPr>
              <a:t>10 - On Rehabilitation  </a:t>
            </a:r>
          </a:p>
        </p:txBody>
      </p:sp>
      <p:sp>
        <p:nvSpPr>
          <p:cNvPr id="70" name="TextBox 69">
            <a:extLst>
              <a:ext uri="{FF2B5EF4-FFF2-40B4-BE49-F238E27FC236}">
                <a16:creationId xmlns:a16="http://schemas.microsoft.com/office/drawing/2014/main" xmlns="" id="{249C057F-5620-477B-AAEE-36072C09A3AB}"/>
              </a:ext>
            </a:extLst>
          </p:cNvPr>
          <p:cNvSpPr txBox="1"/>
          <p:nvPr/>
        </p:nvSpPr>
        <p:spPr>
          <a:xfrm>
            <a:off x="9517455" y="5723416"/>
            <a:ext cx="941388" cy="508000"/>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Relocation of Settlement: Langa</a:t>
            </a:r>
          </a:p>
        </p:txBody>
      </p:sp>
      <p:sp>
        <p:nvSpPr>
          <p:cNvPr id="71" name="Rectangle 70">
            <a:extLst>
              <a:ext uri="{FF2B5EF4-FFF2-40B4-BE49-F238E27FC236}">
                <a16:creationId xmlns:a16="http://schemas.microsoft.com/office/drawing/2014/main" xmlns="" id="{C9FC70F1-C7A6-4397-898E-D91CD7DBDCEE}"/>
              </a:ext>
            </a:extLst>
          </p:cNvPr>
          <p:cNvSpPr/>
          <p:nvPr/>
        </p:nvSpPr>
        <p:spPr>
          <a:xfrm>
            <a:off x="4594619" y="3100867"/>
            <a:ext cx="1928813" cy="28733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50" dirty="0">
                <a:solidFill>
                  <a:schemeClr val="tx1"/>
                </a:solidFill>
                <a:latin typeface="Arial Narrow" panose="020B0606020202030204" pitchFamily="34" charset="0"/>
              </a:rPr>
              <a:t>3 months acceleration - OHTE</a:t>
            </a:r>
            <a:endParaRPr lang="en-GB" sz="1050" dirty="0">
              <a:solidFill>
                <a:schemeClr val="tx1"/>
              </a:solidFill>
              <a:latin typeface="Arial Narrow" panose="020B0606020202030204" pitchFamily="34" charset="0"/>
            </a:endParaRPr>
          </a:p>
        </p:txBody>
      </p:sp>
      <p:sp>
        <p:nvSpPr>
          <p:cNvPr id="77" name="TextBox 76">
            <a:extLst>
              <a:ext uri="{FF2B5EF4-FFF2-40B4-BE49-F238E27FC236}">
                <a16:creationId xmlns:a16="http://schemas.microsoft.com/office/drawing/2014/main" xmlns="" id="{10657A01-68F5-4DC3-85F8-05FA19B2A2D3}"/>
              </a:ext>
            </a:extLst>
          </p:cNvPr>
          <p:cNvSpPr txBox="1"/>
          <p:nvPr/>
        </p:nvSpPr>
        <p:spPr>
          <a:xfrm>
            <a:off x="7009206" y="4986817"/>
            <a:ext cx="773113" cy="231775"/>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b="1" kern="0" dirty="0">
                <a:solidFill>
                  <a:prstClr val="black"/>
                </a:solidFill>
                <a:latin typeface="Arial Narrow" panose="020B0606020202030204" pitchFamily="34" charset="0"/>
              </a:rPr>
              <a:t>22 Jul 22</a:t>
            </a:r>
          </a:p>
        </p:txBody>
      </p:sp>
      <p:sp>
        <p:nvSpPr>
          <p:cNvPr id="96" name="Oval 95">
            <a:extLst>
              <a:ext uri="{FF2B5EF4-FFF2-40B4-BE49-F238E27FC236}">
                <a16:creationId xmlns:a16="http://schemas.microsoft.com/office/drawing/2014/main" xmlns="" id="{D0335681-CF5E-4AD8-A44F-1E052434F9EE}"/>
              </a:ext>
            </a:extLst>
          </p:cNvPr>
          <p:cNvSpPr/>
          <p:nvPr/>
        </p:nvSpPr>
        <p:spPr>
          <a:xfrm>
            <a:off x="7390205" y="5607529"/>
            <a:ext cx="17303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7</a:t>
            </a:r>
          </a:p>
        </p:txBody>
      </p:sp>
      <p:sp>
        <p:nvSpPr>
          <p:cNvPr id="104" name="Oval 103">
            <a:extLst>
              <a:ext uri="{FF2B5EF4-FFF2-40B4-BE49-F238E27FC236}">
                <a16:creationId xmlns:a16="http://schemas.microsoft.com/office/drawing/2014/main" xmlns="" id="{4456736A-2F14-46A5-893D-901F3E487C8B}"/>
              </a:ext>
            </a:extLst>
          </p:cNvPr>
          <p:cNvSpPr/>
          <p:nvPr/>
        </p:nvSpPr>
        <p:spPr>
          <a:xfrm>
            <a:off x="9334894" y="5729766"/>
            <a:ext cx="174625" cy="1825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8</a:t>
            </a:r>
          </a:p>
        </p:txBody>
      </p:sp>
      <p:sp>
        <p:nvSpPr>
          <p:cNvPr id="105" name="Rectangle 104">
            <a:extLst>
              <a:ext uri="{FF2B5EF4-FFF2-40B4-BE49-F238E27FC236}">
                <a16:creationId xmlns:a16="http://schemas.microsoft.com/office/drawing/2014/main" xmlns="" id="{0BF6E49E-FFC6-4600-9863-5761DF3CFC49}"/>
              </a:ext>
            </a:extLst>
          </p:cNvPr>
          <p:cNvSpPr/>
          <p:nvPr/>
        </p:nvSpPr>
        <p:spPr>
          <a:xfrm>
            <a:off x="1726005" y="2454754"/>
            <a:ext cx="7289800" cy="16827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dirty="0">
                <a:solidFill>
                  <a:schemeClr val="tx1"/>
                </a:solidFill>
                <a:effectLst>
                  <a:outerShdw blurRad="38100" dist="38100" dir="2700000" algn="tl">
                    <a:srgbClr val="000000">
                      <a:alpha val="43137"/>
                    </a:srgbClr>
                  </a:outerShdw>
                </a:effectLst>
                <a:latin typeface="Arial Narrow" panose="020B0606020202030204" pitchFamily="34" charset="0"/>
              </a:rPr>
              <a:t>12 .month (ON-GOING)</a:t>
            </a:r>
            <a:endParaRPr lang="en-GB" sz="100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
        <p:nvSpPr>
          <p:cNvPr id="106" name="Rectangle 105">
            <a:extLst>
              <a:ext uri="{FF2B5EF4-FFF2-40B4-BE49-F238E27FC236}">
                <a16:creationId xmlns:a16="http://schemas.microsoft.com/office/drawing/2014/main" xmlns="" id="{1BA995B6-A671-4C13-9A2C-A37D2799D974}"/>
              </a:ext>
            </a:extLst>
          </p:cNvPr>
          <p:cNvSpPr/>
          <p:nvPr/>
        </p:nvSpPr>
        <p:spPr>
          <a:xfrm>
            <a:off x="5566168" y="4424842"/>
            <a:ext cx="1466850" cy="28733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50" dirty="0">
                <a:solidFill>
                  <a:schemeClr val="tx1"/>
                </a:solidFill>
                <a:latin typeface="Arial Narrow" panose="020B0606020202030204" pitchFamily="34" charset="0"/>
              </a:rPr>
              <a:t>2 months</a:t>
            </a:r>
          </a:p>
          <a:p>
            <a:pPr algn="ctr" eaLnBrk="1" hangingPunct="1">
              <a:defRPr/>
            </a:pPr>
            <a:r>
              <a:rPr lang="en-US" sz="1050" dirty="0">
                <a:solidFill>
                  <a:schemeClr val="tx1"/>
                </a:solidFill>
                <a:latin typeface="Arial Narrow" panose="020B0606020202030204" pitchFamily="34" charset="0"/>
              </a:rPr>
              <a:t> STATIONS</a:t>
            </a:r>
            <a:endParaRPr lang="en-GB" sz="1050" dirty="0">
              <a:solidFill>
                <a:schemeClr val="tx1"/>
              </a:solidFill>
              <a:latin typeface="Arial Narrow" panose="020B0606020202030204" pitchFamily="34" charset="0"/>
            </a:endParaRPr>
          </a:p>
        </p:txBody>
      </p:sp>
      <p:sp>
        <p:nvSpPr>
          <p:cNvPr id="55338" name="TextBox 16">
            <a:extLst>
              <a:ext uri="{FF2B5EF4-FFF2-40B4-BE49-F238E27FC236}">
                <a16:creationId xmlns:a16="http://schemas.microsoft.com/office/drawing/2014/main" xmlns="" id="{298BE039-AA74-49D0-A770-660C5B787E1E}"/>
              </a:ext>
            </a:extLst>
          </p:cNvPr>
          <p:cNvSpPr txBox="1">
            <a:spLocks noChangeArrowheads="1"/>
          </p:cNvSpPr>
          <p:nvPr/>
        </p:nvSpPr>
        <p:spPr bwMode="auto">
          <a:xfrm>
            <a:off x="9546031" y="6190142"/>
            <a:ext cx="100012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Arial" panose="020B0604020202020204" pitchFamily="34" charset="0"/>
              <a:buNone/>
            </a:pPr>
            <a:r>
              <a:rPr lang="en-US" altLang="en-US" sz="900" dirty="0">
                <a:effectLst>
                  <a:outerShdw blurRad="38100" dist="38100" dir="2700000" algn="tl">
                    <a:srgbClr val="000000">
                      <a:alpha val="43137"/>
                    </a:srgbClr>
                  </a:outerShdw>
                </a:effectLst>
                <a:latin typeface="Arial Narrow" panose="020B0606020202030204" pitchFamily="34" charset="0"/>
              </a:rPr>
              <a:t>30 Nov 22</a:t>
            </a:r>
          </a:p>
        </p:txBody>
      </p:sp>
      <p:sp>
        <p:nvSpPr>
          <p:cNvPr id="45" name="Diamond 44">
            <a:extLst>
              <a:ext uri="{FF2B5EF4-FFF2-40B4-BE49-F238E27FC236}">
                <a16:creationId xmlns:a16="http://schemas.microsoft.com/office/drawing/2014/main" xmlns="" id="{FC9F98B7-A699-4D59-B53B-BF02F783E9B8}"/>
              </a:ext>
            </a:extLst>
          </p:cNvPr>
          <p:cNvSpPr/>
          <p:nvPr/>
        </p:nvSpPr>
        <p:spPr>
          <a:xfrm flipH="1">
            <a:off x="7034606" y="4451828"/>
            <a:ext cx="123825" cy="222250"/>
          </a:xfrm>
          <a:prstGeom prst="diamond">
            <a:avLst/>
          </a:prstGeom>
          <a:solidFill>
            <a:srgbClr val="C00000"/>
          </a:solidFill>
          <a:ln w="31750"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46" name="Diamond 45">
            <a:extLst>
              <a:ext uri="{FF2B5EF4-FFF2-40B4-BE49-F238E27FC236}">
                <a16:creationId xmlns:a16="http://schemas.microsoft.com/office/drawing/2014/main" xmlns="" id="{4A127A05-B843-4989-8BD9-A0F1D415BDA3}"/>
              </a:ext>
            </a:extLst>
          </p:cNvPr>
          <p:cNvSpPr/>
          <p:nvPr/>
        </p:nvSpPr>
        <p:spPr>
          <a:xfrm flipH="1">
            <a:off x="7220344" y="5586891"/>
            <a:ext cx="123825" cy="222250"/>
          </a:xfrm>
          <a:prstGeom prst="diamond">
            <a:avLst/>
          </a:prstGeom>
          <a:solidFill>
            <a:srgbClr val="C00000"/>
          </a:solidFill>
          <a:ln w="31750"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47" name="Oval 46">
            <a:extLst>
              <a:ext uri="{FF2B5EF4-FFF2-40B4-BE49-F238E27FC236}">
                <a16:creationId xmlns:a16="http://schemas.microsoft.com/office/drawing/2014/main" xmlns="" id="{5BB8DBF2-0FC1-4480-8BAE-995132772C06}"/>
              </a:ext>
            </a:extLst>
          </p:cNvPr>
          <p:cNvSpPr/>
          <p:nvPr/>
        </p:nvSpPr>
        <p:spPr>
          <a:xfrm>
            <a:off x="5320106" y="4472467"/>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4</a:t>
            </a:r>
            <a:endParaRPr lang="en-GB" sz="1200" dirty="0"/>
          </a:p>
        </p:txBody>
      </p:sp>
      <p:cxnSp>
        <p:nvCxnSpPr>
          <p:cNvPr id="48" name="Straight Connector 47">
            <a:extLst>
              <a:ext uri="{FF2B5EF4-FFF2-40B4-BE49-F238E27FC236}">
                <a16:creationId xmlns:a16="http://schemas.microsoft.com/office/drawing/2014/main" xmlns="" id="{6053C6F2-F438-46AA-A3D6-7F7EC8C57359}"/>
              </a:ext>
            </a:extLst>
          </p:cNvPr>
          <p:cNvCxnSpPr>
            <a:cxnSpLocks/>
          </p:cNvCxnSpPr>
          <p:nvPr/>
        </p:nvCxnSpPr>
        <p:spPr>
          <a:xfrm>
            <a:off x="10214368" y="2327753"/>
            <a:ext cx="0" cy="334168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xmlns="" id="{D455F88D-F3A6-4045-B8CC-2018BDDCBF16}"/>
              </a:ext>
            </a:extLst>
          </p:cNvPr>
          <p:cNvSpPr txBox="1"/>
          <p:nvPr/>
        </p:nvSpPr>
        <p:spPr>
          <a:xfrm>
            <a:off x="7934718" y="3080229"/>
            <a:ext cx="1612942" cy="415498"/>
          </a:xfrm>
          <a:prstGeom prst="rect">
            <a:avLst/>
          </a:prstGeom>
          <a:noFill/>
        </p:spPr>
        <p:txBody>
          <a:bodyPr wrap="none">
            <a:spAutoFit/>
          </a:bodyPr>
          <a:lstStyle/>
          <a:p>
            <a:pPr eaLnBrk="1" hangingPunct="1">
              <a:defRPr/>
            </a:pPr>
            <a:r>
              <a:rPr lang="en-GB" sz="1050" dirty="0">
                <a:effectLst>
                  <a:outerShdw blurRad="38100" dist="38100" dir="2700000" algn="tl">
                    <a:srgbClr val="000000">
                      <a:alpha val="43137"/>
                    </a:srgbClr>
                  </a:outerShdw>
                </a:effectLst>
                <a:latin typeface="Arial Narrow" panose="020B0606020202030204" pitchFamily="34" charset="0"/>
              </a:rPr>
              <a:t>Projected Employment</a:t>
            </a:r>
          </a:p>
          <a:p>
            <a:pPr eaLnBrk="1" hangingPunct="1">
              <a:defRPr/>
            </a:pPr>
            <a:r>
              <a:rPr lang="en-GB" sz="1050" dirty="0">
                <a:latin typeface="Arial Narrow" panose="020B0606020202030204" pitchFamily="34" charset="0"/>
              </a:rPr>
              <a:t>&gt; 200 temporary employment</a:t>
            </a:r>
          </a:p>
        </p:txBody>
      </p:sp>
      <p:sp>
        <p:nvSpPr>
          <p:cNvPr id="54" name="Rectangle 53">
            <a:extLst>
              <a:ext uri="{FF2B5EF4-FFF2-40B4-BE49-F238E27FC236}">
                <a16:creationId xmlns:a16="http://schemas.microsoft.com/office/drawing/2014/main" xmlns="" id="{4FF80454-A8E1-4A37-ADF2-63D3AAF60112}"/>
              </a:ext>
            </a:extLst>
          </p:cNvPr>
          <p:cNvSpPr/>
          <p:nvPr/>
        </p:nvSpPr>
        <p:spPr>
          <a:xfrm>
            <a:off x="4151175" y="2773121"/>
            <a:ext cx="2507193" cy="28733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50" dirty="0">
                <a:solidFill>
                  <a:schemeClr val="tx1"/>
                </a:solidFill>
                <a:effectLst>
                  <a:outerShdw blurRad="38100" dist="38100" dir="2700000" algn="tl">
                    <a:srgbClr val="000000">
                      <a:alpha val="43137"/>
                    </a:srgbClr>
                  </a:outerShdw>
                </a:effectLst>
                <a:latin typeface="Arial Narrow" panose="020B0606020202030204" pitchFamily="34" charset="0"/>
              </a:rPr>
              <a:t>OHTE-Contractors on Site</a:t>
            </a:r>
            <a:endParaRPr lang="en-GB" sz="105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
        <p:nvSpPr>
          <p:cNvPr id="57" name="Rectangle 56">
            <a:extLst>
              <a:ext uri="{FF2B5EF4-FFF2-40B4-BE49-F238E27FC236}">
                <a16:creationId xmlns:a16="http://schemas.microsoft.com/office/drawing/2014/main" xmlns="" id="{6E11992C-0BEC-430F-9B90-6207F9DD5424}"/>
              </a:ext>
            </a:extLst>
          </p:cNvPr>
          <p:cNvSpPr/>
          <p:nvPr/>
        </p:nvSpPr>
        <p:spPr>
          <a:xfrm>
            <a:off x="5370906" y="3573148"/>
            <a:ext cx="1465263" cy="28733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50" dirty="0">
                <a:solidFill>
                  <a:schemeClr val="tx1"/>
                </a:solidFill>
                <a:latin typeface="Arial Narrow" panose="020B0606020202030204" pitchFamily="34" charset="0"/>
              </a:rPr>
              <a:t>RNC-Contractor on Site</a:t>
            </a:r>
            <a:endParaRPr lang="en-GB" sz="1050" dirty="0">
              <a:solidFill>
                <a:schemeClr val="tx1"/>
              </a:solidFill>
              <a:latin typeface="Arial Narrow" panose="020B0606020202030204" pitchFamily="34" charset="0"/>
            </a:endParaRPr>
          </a:p>
        </p:txBody>
      </p:sp>
      <p:sp>
        <p:nvSpPr>
          <p:cNvPr id="50" name="Title 1">
            <a:extLst>
              <a:ext uri="{FF2B5EF4-FFF2-40B4-BE49-F238E27FC236}">
                <a16:creationId xmlns:a16="http://schemas.microsoft.com/office/drawing/2014/main" xmlns="" id="{75BA2FB1-9976-4B71-94AA-708CEC6F8819}"/>
              </a:ext>
            </a:extLst>
          </p:cNvPr>
          <p:cNvSpPr txBox="1">
            <a:spLocks/>
          </p:cNvSpPr>
          <p:nvPr/>
        </p:nvSpPr>
        <p:spPr>
          <a:xfrm>
            <a:off x="275292" y="3406316"/>
            <a:ext cx="1517712" cy="1237601"/>
          </a:xfrm>
          <a:prstGeom prst="rect">
            <a:avLst/>
          </a:prstGeom>
          <a:ln>
            <a:solidFill>
              <a:schemeClr val="tx1"/>
            </a:solidFill>
          </a:ln>
        </p:spPr>
        <p:txBody>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pPr algn="ctr">
              <a:defRPr/>
            </a:pPr>
            <a:r>
              <a:rPr lang="en-GB" sz="1600" b="0" dirty="0">
                <a:solidFill>
                  <a:schemeClr val="tx1"/>
                </a:solidFill>
                <a:effectLst>
                  <a:outerShdw blurRad="38100" dist="38100" dir="2700000" algn="tl">
                    <a:srgbClr val="000000">
                      <a:alpha val="43137"/>
                    </a:srgbClr>
                  </a:outerShdw>
                </a:effectLst>
                <a:latin typeface="Arial Narrow" panose="020B0606020202030204" pitchFamily="34" charset="0"/>
              </a:rPr>
              <a:t>3.1.3 </a:t>
            </a:r>
          </a:p>
          <a:p>
            <a:pPr algn="ctr">
              <a:defRPr/>
            </a:pPr>
            <a:r>
              <a:rPr lang="en-GB" sz="1600" b="0" dirty="0">
                <a:solidFill>
                  <a:schemeClr val="tx1"/>
                </a:solidFill>
                <a:effectLst>
                  <a:outerShdw blurRad="38100" dist="38100" dir="2700000" algn="tl">
                    <a:srgbClr val="000000">
                      <a:alpha val="43137"/>
                    </a:srgbClr>
                  </a:outerShdw>
                </a:effectLst>
                <a:latin typeface="Arial Narrow" panose="020B0606020202030204" pitchFamily="34" charset="0"/>
              </a:rPr>
              <a:t>Status Of Priority Corridors – </a:t>
            </a:r>
            <a:r>
              <a:rPr lang="en-GB" sz="1600" b="0" dirty="0">
                <a:solidFill>
                  <a:srgbClr val="00B0F0"/>
                </a:solidFill>
                <a:effectLst>
                  <a:outerShdw blurRad="38100" dist="38100" dir="2700000" algn="tl">
                    <a:srgbClr val="000000">
                      <a:alpha val="43137"/>
                    </a:srgbClr>
                  </a:outerShdw>
                </a:effectLst>
                <a:latin typeface="Arial Narrow" panose="020B0606020202030204" pitchFamily="34" charset="0"/>
              </a:rPr>
              <a:t>Western Cape</a:t>
            </a:r>
            <a:endParaRPr lang="en-ZA" sz="1600" b="0" dirty="0">
              <a:solidFill>
                <a:srgbClr val="00B0F0"/>
              </a:solidFill>
              <a:effectLst>
                <a:outerShdw blurRad="38100" dist="38100" dir="2700000" algn="tl">
                  <a:srgbClr val="000000">
                    <a:alpha val="43137"/>
                  </a:srgbClr>
                </a:outerShdw>
              </a:effectLst>
              <a:latin typeface="Arial Narrow" panose="020B0606020202030204" pitchFamily="34" charset="0"/>
            </a:endParaRPr>
          </a:p>
        </p:txBody>
      </p:sp>
      <p:sp>
        <p:nvSpPr>
          <p:cNvPr id="59" name="Title 1">
            <a:extLst>
              <a:ext uri="{FF2B5EF4-FFF2-40B4-BE49-F238E27FC236}">
                <a16:creationId xmlns:a16="http://schemas.microsoft.com/office/drawing/2014/main" xmlns="" id="{38809B45-9E53-428B-AC9F-45D96F3375EA}"/>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graphicFrame>
        <p:nvGraphicFramePr>
          <p:cNvPr id="60" name="Table 7">
            <a:extLst>
              <a:ext uri="{FF2B5EF4-FFF2-40B4-BE49-F238E27FC236}">
                <a16:creationId xmlns:a16="http://schemas.microsoft.com/office/drawing/2014/main" xmlns="" id="{2E48ACA3-7815-468B-9593-B6A0622A1C24}"/>
              </a:ext>
            </a:extLst>
          </p:cNvPr>
          <p:cNvGraphicFramePr>
            <a:graphicFrameLocks noGrp="1"/>
          </p:cNvGraphicFramePr>
          <p:nvPr>
            <p:extLst>
              <p:ext uri="{D42A27DB-BD31-4B8C-83A1-F6EECF244321}">
                <p14:modId xmlns:p14="http://schemas.microsoft.com/office/powerpoint/2010/main" xmlns="" val="882472402"/>
              </p:ext>
            </p:extLst>
          </p:nvPr>
        </p:nvGraphicFramePr>
        <p:xfrm>
          <a:off x="10309306" y="1150287"/>
          <a:ext cx="1701170" cy="585152"/>
        </p:xfrm>
        <a:graphic>
          <a:graphicData uri="http://schemas.openxmlformats.org/drawingml/2006/table">
            <a:tbl>
              <a:tblPr firstRow="1" bandRow="1">
                <a:tableStyleId>{5C22544A-7EE6-4342-B048-85BDC9FD1C3A}</a:tableStyleId>
              </a:tblPr>
              <a:tblGrid>
                <a:gridCol w="838144">
                  <a:extLst>
                    <a:ext uri="{9D8B030D-6E8A-4147-A177-3AD203B41FA5}">
                      <a16:colId xmlns:a16="http://schemas.microsoft.com/office/drawing/2014/main" xmlns="" val="592222355"/>
                    </a:ext>
                  </a:extLst>
                </a:gridCol>
                <a:gridCol w="863026">
                  <a:extLst>
                    <a:ext uri="{9D8B030D-6E8A-4147-A177-3AD203B41FA5}">
                      <a16:colId xmlns:a16="http://schemas.microsoft.com/office/drawing/2014/main" xmlns="" val="1217805577"/>
                    </a:ext>
                  </a:extLst>
                </a:gridCol>
              </a:tblGrid>
              <a:tr h="292576">
                <a:tc>
                  <a:txBody>
                    <a:bodyPr/>
                    <a:lstStyle/>
                    <a:p>
                      <a:r>
                        <a:rPr lang="en-US" sz="1000" b="0" dirty="0">
                          <a:solidFill>
                            <a:schemeClr val="tx1"/>
                          </a:solidFill>
                          <a:latin typeface="Arial Narrow" panose="020B0606020202030204" pitchFamily="34" charset="0"/>
                        </a:rPr>
                        <a:t>Plan </a:t>
                      </a:r>
                    </a:p>
                  </a:txBody>
                  <a:tcPr>
                    <a:solidFill>
                      <a:schemeClr val="accent2">
                        <a:lumMod val="60000"/>
                        <a:lumOff val="40000"/>
                      </a:schemeClr>
                    </a:solidFill>
                  </a:tcPr>
                </a:tc>
                <a:tc>
                  <a:txBody>
                    <a:bodyPr/>
                    <a:lstStyle/>
                    <a:p>
                      <a:r>
                        <a:rPr lang="en-US" sz="1000" b="0" dirty="0">
                          <a:solidFill>
                            <a:schemeClr val="tx1"/>
                          </a:solidFill>
                          <a:latin typeface="Arial Narrow" panose="020B0606020202030204" pitchFamily="34" charset="0"/>
                        </a:rPr>
                        <a:t>In Progress </a:t>
                      </a:r>
                    </a:p>
                  </a:txBody>
                  <a:tcPr>
                    <a:solidFill>
                      <a:srgbClr val="FFC000"/>
                    </a:solidFill>
                  </a:tcPr>
                </a:tc>
                <a:extLst>
                  <a:ext uri="{0D108BD9-81ED-4DB2-BD59-A6C34878D82A}">
                    <a16:rowId xmlns:a16="http://schemas.microsoft.com/office/drawing/2014/main" xmlns="" val="546236591"/>
                  </a:ext>
                </a:extLst>
              </a:tr>
              <a:tr h="292576">
                <a:tc>
                  <a:txBody>
                    <a:bodyPr/>
                    <a:lstStyle/>
                    <a:p>
                      <a:r>
                        <a:rPr lang="en-US" sz="1000" b="0" dirty="0">
                          <a:solidFill>
                            <a:schemeClr val="tx1"/>
                          </a:solidFill>
                          <a:latin typeface="Arial Narrow" panose="020B0606020202030204" pitchFamily="34" charset="0"/>
                        </a:rPr>
                        <a:t>Complete </a:t>
                      </a:r>
                    </a:p>
                  </a:txBody>
                  <a:tcPr>
                    <a:solidFill>
                      <a:srgbClr val="00B050"/>
                    </a:solidFill>
                  </a:tcPr>
                </a:tc>
                <a:tc>
                  <a:txBody>
                    <a:bodyPr/>
                    <a:lstStyle/>
                    <a:p>
                      <a:r>
                        <a:rPr lang="en-US" sz="1000" b="0" dirty="0">
                          <a:solidFill>
                            <a:schemeClr val="tx1"/>
                          </a:solidFill>
                          <a:latin typeface="Arial Narrow" panose="020B0606020202030204" pitchFamily="34" charset="0"/>
                        </a:rPr>
                        <a:t>Delayed </a:t>
                      </a:r>
                    </a:p>
                  </a:txBody>
                  <a:tcPr>
                    <a:solidFill>
                      <a:srgbClr val="FF0000"/>
                    </a:solidFill>
                  </a:tcPr>
                </a:tc>
                <a:extLst>
                  <a:ext uri="{0D108BD9-81ED-4DB2-BD59-A6C34878D82A}">
                    <a16:rowId xmlns:a16="http://schemas.microsoft.com/office/drawing/2014/main" xmlns="" val="2177394148"/>
                  </a:ext>
                </a:extLst>
              </a:tr>
            </a:tbl>
          </a:graphicData>
        </a:graphic>
      </p:graphicFrame>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6A37EF16-5661-4AD7-A1B2-6B4AF9C17127}"/>
              </a:ext>
            </a:extLst>
          </p:cNvPr>
          <p:cNvSpPr>
            <a:spLocks noGrp="1"/>
          </p:cNvSpPr>
          <p:nvPr>
            <p:ph type="sldNum" sz="quarter" idx="12"/>
          </p:nvPr>
        </p:nvSpPr>
        <p:spPr>
          <a:xfrm>
            <a:off x="8509000" y="6602414"/>
            <a:ext cx="2133600" cy="365125"/>
          </a:xfrm>
        </p:spPr>
        <p:txBody>
          <a:bodyPr/>
          <a:lstStyle/>
          <a:p>
            <a:pPr>
              <a:defRPr/>
            </a:pPr>
            <a:fld id="{41355CC8-3588-49DB-98CC-AC1EA4B4CF2A}" type="slidenum">
              <a:rPr lang="en-ZA"/>
              <a:pPr>
                <a:defRPr/>
              </a:pPr>
              <a:t>24</a:t>
            </a:fld>
            <a:endParaRPr lang="en-ZA" dirty="0"/>
          </a:p>
        </p:txBody>
      </p:sp>
      <p:sp>
        <p:nvSpPr>
          <p:cNvPr id="24" name="TextBox 23">
            <a:extLst>
              <a:ext uri="{FF2B5EF4-FFF2-40B4-BE49-F238E27FC236}">
                <a16:creationId xmlns:a16="http://schemas.microsoft.com/office/drawing/2014/main" xmlns="" id="{F12BE3C6-7E32-4D03-938B-C17BDBDD7E90}"/>
              </a:ext>
            </a:extLst>
          </p:cNvPr>
          <p:cNvSpPr txBox="1"/>
          <p:nvPr/>
        </p:nvSpPr>
        <p:spPr>
          <a:xfrm>
            <a:off x="4834160" y="1324661"/>
            <a:ext cx="5473255" cy="772904"/>
          </a:xfrm>
          <a:prstGeom prst="rect">
            <a:avLst/>
          </a:prstGeom>
          <a:noFill/>
          <a:ln>
            <a:solidFill>
              <a:srgbClr val="00B0F0"/>
            </a:solidFill>
          </a:ln>
        </p:spPr>
        <p:txBody>
          <a:bodyPr wrap="square">
            <a:spAutoFit/>
          </a:bodyPr>
          <a:lstStyle/>
          <a:p>
            <a:pPr eaLnBrk="1" hangingPunct="1">
              <a:defRPr/>
            </a:pPr>
            <a:r>
              <a:rPr lang="en-ZA" sz="1200" dirty="0">
                <a:effectLst>
                  <a:outerShdw blurRad="38100" dist="38100" dir="2700000" algn="tl">
                    <a:srgbClr val="000000">
                      <a:alpha val="43137"/>
                    </a:srgbClr>
                  </a:outerShdw>
                </a:effectLst>
                <a:latin typeface="Arial Narrow" panose="020B0606020202030204" pitchFamily="34" charset="0"/>
              </a:rPr>
              <a:t>Target:  </a:t>
            </a:r>
            <a:endParaRPr lang="en-ZA" sz="1200" dirty="0">
              <a:solidFill>
                <a:srgbClr val="0000FF"/>
              </a:solidFill>
              <a:effectLst>
                <a:outerShdw blurRad="38100" dist="38100" dir="2700000" algn="tl">
                  <a:srgbClr val="000000">
                    <a:alpha val="43137"/>
                  </a:srgbClr>
                </a:outerShdw>
              </a:effectLst>
              <a:latin typeface="Arial Narrow" panose="020B0606020202030204" pitchFamily="34" charset="0"/>
            </a:endParaRPr>
          </a:p>
          <a:p>
            <a:pPr marL="285750" indent="-285750">
              <a:buFont typeface="Arial" panose="020B0604020202020204" pitchFamily="34" charset="0"/>
              <a:buChar char="•"/>
              <a:defRPr/>
            </a:pPr>
            <a:r>
              <a:rPr lang="en-ZA" sz="1200" dirty="0">
                <a:latin typeface="Arial Narrow" panose="020B0606020202030204" pitchFamily="34" charset="0"/>
              </a:rPr>
              <a:t>The Central Line Phase1 Corridor ready to run Trains service = </a:t>
            </a:r>
            <a:r>
              <a:rPr lang="en-ZA" sz="1200" b="1" dirty="0">
                <a:solidFill>
                  <a:srgbClr val="00B0F0"/>
                </a:solidFill>
                <a:latin typeface="Arial Narrow" panose="020B0606020202030204" pitchFamily="34" charset="0"/>
              </a:rPr>
              <a:t>12 December 2022</a:t>
            </a:r>
          </a:p>
          <a:p>
            <a:pPr marL="285750" indent="-285750">
              <a:lnSpc>
                <a:spcPct val="200000"/>
              </a:lnSpc>
              <a:buFont typeface="Arial" panose="020B0604020202020204" pitchFamily="34" charset="0"/>
              <a:buChar char="•"/>
              <a:defRPr/>
            </a:pPr>
            <a:r>
              <a:rPr lang="en-ZA" sz="1200" dirty="0">
                <a:latin typeface="Arial Narrow" panose="020B0606020202030204" pitchFamily="34" charset="0"/>
              </a:rPr>
              <a:t>Trial Operations = </a:t>
            </a:r>
            <a:r>
              <a:rPr lang="en-ZA" sz="1200" b="1" dirty="0">
                <a:solidFill>
                  <a:srgbClr val="00B0F0"/>
                </a:solidFill>
                <a:latin typeface="Arial Narrow" panose="020B0606020202030204" pitchFamily="34" charset="0"/>
              </a:rPr>
              <a:t>18 November 2022</a:t>
            </a:r>
          </a:p>
        </p:txBody>
      </p:sp>
      <p:cxnSp>
        <p:nvCxnSpPr>
          <p:cNvPr id="79" name="Straight Connector 78">
            <a:extLst>
              <a:ext uri="{FF2B5EF4-FFF2-40B4-BE49-F238E27FC236}">
                <a16:creationId xmlns:a16="http://schemas.microsoft.com/office/drawing/2014/main" xmlns="" id="{46E0E885-CAF7-40F5-BA54-7D0A2FA30354}"/>
              </a:ext>
            </a:extLst>
          </p:cNvPr>
          <p:cNvCxnSpPr>
            <a:cxnSpLocks/>
          </p:cNvCxnSpPr>
          <p:nvPr/>
        </p:nvCxnSpPr>
        <p:spPr>
          <a:xfrm>
            <a:off x="6042025" y="2514601"/>
            <a:ext cx="14288" cy="407987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52D2276F-C84E-4F71-A983-2439306BD418}"/>
              </a:ext>
            </a:extLst>
          </p:cNvPr>
          <p:cNvCxnSpPr>
            <a:cxnSpLocks/>
          </p:cNvCxnSpPr>
          <p:nvPr/>
        </p:nvCxnSpPr>
        <p:spPr>
          <a:xfrm>
            <a:off x="8534400" y="2155826"/>
            <a:ext cx="0" cy="413861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xmlns="" id="{DE6B4026-63D8-439B-8EC2-60AE5D295DDD}"/>
              </a:ext>
            </a:extLst>
          </p:cNvPr>
          <p:cNvSpPr txBox="1"/>
          <p:nvPr/>
        </p:nvSpPr>
        <p:spPr>
          <a:xfrm>
            <a:off x="8447089" y="5045075"/>
            <a:ext cx="1430338" cy="369332"/>
          </a:xfrm>
          <a:prstGeom prst="rect">
            <a:avLst/>
          </a:prstGeom>
          <a:noFill/>
        </p:spPr>
        <p:txBody>
          <a:bodyPr wrap="square">
            <a:spAutoFit/>
          </a:bodyPr>
          <a:lstStyle>
            <a:defPPr>
              <a:defRPr lang="en-US"/>
            </a:defPPr>
            <a:lvl1pPr algn="ctr">
              <a:defRPr sz="1050">
                <a:latin typeface="Century Gothic" panose="020B0502020202020204" pitchFamily="34" charset="0"/>
              </a:defRPr>
            </a:lvl1pPr>
          </a:lstStyle>
          <a:p>
            <a:pPr defTabSz="685800">
              <a:defRPr/>
            </a:pPr>
            <a:r>
              <a:rPr lang="en-US" sz="900" b="1" kern="0" dirty="0">
                <a:solidFill>
                  <a:prstClr val="black"/>
                </a:solidFill>
                <a:effectLst>
                  <a:outerShdw blurRad="38100" dist="38100" dir="2700000" algn="tl">
                    <a:srgbClr val="000000">
                      <a:alpha val="43137"/>
                    </a:srgbClr>
                  </a:outerShdw>
                </a:effectLst>
                <a:latin typeface="Arial Narrow" panose="020B0606020202030204" pitchFamily="34" charset="0"/>
              </a:rPr>
              <a:t>Trial </a:t>
            </a:r>
          </a:p>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Operations</a:t>
            </a:r>
            <a:r>
              <a:rPr lang="en-US" sz="900" b="1" kern="0" dirty="0">
                <a:solidFill>
                  <a:prstClr val="black"/>
                </a:solidFill>
                <a:effectLst>
                  <a:outerShdw blurRad="38100" dist="38100" dir="2700000" algn="tl">
                    <a:srgbClr val="000000">
                      <a:alpha val="43137"/>
                    </a:srgbClr>
                  </a:outerShdw>
                </a:effectLst>
                <a:latin typeface="Arial Narrow" panose="020B0606020202030204" pitchFamily="34" charset="0"/>
              </a:rPr>
              <a:t> 18 11 Dec 22</a:t>
            </a:r>
          </a:p>
        </p:txBody>
      </p:sp>
      <p:sp>
        <p:nvSpPr>
          <p:cNvPr id="56329" name="TextBox 16">
            <a:extLst>
              <a:ext uri="{FF2B5EF4-FFF2-40B4-BE49-F238E27FC236}">
                <a16:creationId xmlns:a16="http://schemas.microsoft.com/office/drawing/2014/main" xmlns="" id="{FB4D2E56-AAAE-4A31-90B0-23248BA94FD6}"/>
              </a:ext>
            </a:extLst>
          </p:cNvPr>
          <p:cNvSpPr txBox="1">
            <a:spLocks noChangeArrowheads="1"/>
          </p:cNvSpPr>
          <p:nvPr/>
        </p:nvSpPr>
        <p:spPr bwMode="auto">
          <a:xfrm>
            <a:off x="8615364" y="5746750"/>
            <a:ext cx="998537"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Arial" panose="020B0604020202020204" pitchFamily="34" charset="0"/>
              <a:buNone/>
            </a:pPr>
            <a:r>
              <a:rPr lang="en-US" altLang="en-US" sz="900" dirty="0">
                <a:latin typeface="Arial Narrow" panose="020B0606020202030204" pitchFamily="34" charset="0"/>
              </a:rPr>
              <a:t>12 Dec 22</a:t>
            </a:r>
          </a:p>
        </p:txBody>
      </p:sp>
      <p:sp>
        <p:nvSpPr>
          <p:cNvPr id="90" name="TextBox 89">
            <a:extLst>
              <a:ext uri="{FF2B5EF4-FFF2-40B4-BE49-F238E27FC236}">
                <a16:creationId xmlns:a16="http://schemas.microsoft.com/office/drawing/2014/main" xmlns="" id="{689C7C06-9640-4359-90A1-C25C667A1F87}"/>
              </a:ext>
            </a:extLst>
          </p:cNvPr>
          <p:cNvSpPr txBox="1"/>
          <p:nvPr/>
        </p:nvSpPr>
        <p:spPr>
          <a:xfrm>
            <a:off x="7859713" y="4222750"/>
            <a:ext cx="762000" cy="369888"/>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b="1" kern="0" dirty="0">
                <a:solidFill>
                  <a:prstClr val="black"/>
                </a:solidFill>
                <a:latin typeface="Arial Narrow" panose="020B0606020202030204" pitchFamily="34" charset="0"/>
              </a:rPr>
              <a:t>STATIONS   </a:t>
            </a:r>
          </a:p>
          <a:p>
            <a:pPr defTabSz="685800">
              <a:defRPr/>
            </a:pPr>
            <a:r>
              <a:rPr lang="en-US" sz="900" b="1" kern="0" dirty="0">
                <a:solidFill>
                  <a:prstClr val="black"/>
                </a:solidFill>
                <a:latin typeface="Arial Narrow" panose="020B0606020202030204" pitchFamily="34" charset="0"/>
              </a:rPr>
              <a:t>30 Oct 22</a:t>
            </a:r>
          </a:p>
        </p:txBody>
      </p:sp>
      <p:sp>
        <p:nvSpPr>
          <p:cNvPr id="92" name="TextBox 91">
            <a:extLst>
              <a:ext uri="{FF2B5EF4-FFF2-40B4-BE49-F238E27FC236}">
                <a16:creationId xmlns:a16="http://schemas.microsoft.com/office/drawing/2014/main" xmlns="" id="{183D5631-2B5E-4231-A830-4F1C0FC0CF82}"/>
              </a:ext>
            </a:extLst>
          </p:cNvPr>
          <p:cNvSpPr txBox="1"/>
          <p:nvPr/>
        </p:nvSpPr>
        <p:spPr>
          <a:xfrm>
            <a:off x="8715375" y="2528889"/>
            <a:ext cx="941388" cy="369887"/>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Stakeholder Management</a:t>
            </a:r>
          </a:p>
        </p:txBody>
      </p:sp>
      <p:sp>
        <p:nvSpPr>
          <p:cNvPr id="97" name="TextBox 96">
            <a:extLst>
              <a:ext uri="{FF2B5EF4-FFF2-40B4-BE49-F238E27FC236}">
                <a16:creationId xmlns:a16="http://schemas.microsoft.com/office/drawing/2014/main" xmlns="" id="{EA659FC0-1AD4-480B-B03F-C94E8EA4DDA5}"/>
              </a:ext>
            </a:extLst>
          </p:cNvPr>
          <p:cNvSpPr txBox="1"/>
          <p:nvPr/>
        </p:nvSpPr>
        <p:spPr>
          <a:xfrm>
            <a:off x="8613775" y="5610225"/>
            <a:ext cx="1430338" cy="230188"/>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Service Resumption</a:t>
            </a:r>
          </a:p>
        </p:txBody>
      </p:sp>
      <p:pic>
        <p:nvPicPr>
          <p:cNvPr id="56333" name="Picture 35">
            <a:extLst>
              <a:ext uri="{FF2B5EF4-FFF2-40B4-BE49-F238E27FC236}">
                <a16:creationId xmlns:a16="http://schemas.microsoft.com/office/drawing/2014/main" xmlns="" id="{B7286506-DCE9-4E2B-A4A3-95F9E2FEDBD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59864" y="5937251"/>
            <a:ext cx="306387" cy="379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8">
            <a:extLst>
              <a:ext uri="{FF2B5EF4-FFF2-40B4-BE49-F238E27FC236}">
                <a16:creationId xmlns:a16="http://schemas.microsoft.com/office/drawing/2014/main" xmlns="" id="{FB226877-1A74-471A-8F8E-F6F860577982}"/>
              </a:ext>
            </a:extLst>
          </p:cNvPr>
          <p:cNvSpPr/>
          <p:nvPr/>
        </p:nvSpPr>
        <p:spPr>
          <a:xfrm>
            <a:off x="1746251" y="2559051"/>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1</a:t>
            </a:r>
          </a:p>
        </p:txBody>
      </p:sp>
      <p:sp>
        <p:nvSpPr>
          <p:cNvPr id="42" name="Oval 41">
            <a:extLst>
              <a:ext uri="{FF2B5EF4-FFF2-40B4-BE49-F238E27FC236}">
                <a16:creationId xmlns:a16="http://schemas.microsoft.com/office/drawing/2014/main" xmlns="" id="{B949439D-FBC7-4AE3-B614-0F8CCA272455}"/>
              </a:ext>
            </a:extLst>
          </p:cNvPr>
          <p:cNvSpPr/>
          <p:nvPr/>
        </p:nvSpPr>
        <p:spPr>
          <a:xfrm>
            <a:off x="4471989" y="3067051"/>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2</a:t>
            </a:r>
          </a:p>
        </p:txBody>
      </p:sp>
      <p:sp>
        <p:nvSpPr>
          <p:cNvPr id="43" name="Oval 42">
            <a:extLst>
              <a:ext uri="{FF2B5EF4-FFF2-40B4-BE49-F238E27FC236}">
                <a16:creationId xmlns:a16="http://schemas.microsoft.com/office/drawing/2014/main" xmlns="" id="{9A9D8BB2-B89E-439D-8BD2-5B2C6E727EA2}"/>
              </a:ext>
            </a:extLst>
          </p:cNvPr>
          <p:cNvSpPr/>
          <p:nvPr/>
        </p:nvSpPr>
        <p:spPr>
          <a:xfrm>
            <a:off x="6324601" y="4306889"/>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4</a:t>
            </a:r>
            <a:endParaRPr lang="en-GB" sz="1200" dirty="0"/>
          </a:p>
        </p:txBody>
      </p:sp>
      <p:sp>
        <p:nvSpPr>
          <p:cNvPr id="44" name="Oval 43">
            <a:extLst>
              <a:ext uri="{FF2B5EF4-FFF2-40B4-BE49-F238E27FC236}">
                <a16:creationId xmlns:a16="http://schemas.microsoft.com/office/drawing/2014/main" xmlns="" id="{D2D0FEAC-09B6-4A4F-B14F-E50B49412AC8}"/>
              </a:ext>
            </a:extLst>
          </p:cNvPr>
          <p:cNvSpPr/>
          <p:nvPr/>
        </p:nvSpPr>
        <p:spPr>
          <a:xfrm>
            <a:off x="6777039" y="4759326"/>
            <a:ext cx="174625" cy="1825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5</a:t>
            </a:r>
            <a:endParaRPr lang="en-GB" sz="1200" dirty="0"/>
          </a:p>
        </p:txBody>
      </p:sp>
      <p:sp>
        <p:nvSpPr>
          <p:cNvPr id="53" name="Diamond 52">
            <a:extLst>
              <a:ext uri="{FF2B5EF4-FFF2-40B4-BE49-F238E27FC236}">
                <a16:creationId xmlns:a16="http://schemas.microsoft.com/office/drawing/2014/main" xmlns="" id="{C5A89197-6D10-45D1-A02D-E47787798BC7}"/>
              </a:ext>
            </a:extLst>
          </p:cNvPr>
          <p:cNvSpPr/>
          <p:nvPr/>
        </p:nvSpPr>
        <p:spPr>
          <a:xfrm>
            <a:off x="7702550" y="3028950"/>
            <a:ext cx="115888" cy="266700"/>
          </a:xfrm>
          <a:prstGeom prst="diamond">
            <a:avLst/>
          </a:prstGeom>
          <a:solidFill>
            <a:srgbClr val="FF0000"/>
          </a:solidFill>
          <a:ln w="28575"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55" name="TextBox 54">
            <a:extLst>
              <a:ext uri="{FF2B5EF4-FFF2-40B4-BE49-F238E27FC236}">
                <a16:creationId xmlns:a16="http://schemas.microsoft.com/office/drawing/2014/main" xmlns="" id="{D11BFF4E-1083-4910-AA04-E014F356D353}"/>
              </a:ext>
            </a:extLst>
          </p:cNvPr>
          <p:cNvSpPr txBox="1"/>
          <p:nvPr/>
        </p:nvSpPr>
        <p:spPr>
          <a:xfrm>
            <a:off x="7791451" y="3114676"/>
            <a:ext cx="773113" cy="231775"/>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b="1" kern="0" dirty="0">
                <a:solidFill>
                  <a:prstClr val="black"/>
                </a:solidFill>
              </a:rPr>
              <a:t>31 Oct 22</a:t>
            </a:r>
          </a:p>
        </p:txBody>
      </p:sp>
      <p:sp>
        <p:nvSpPr>
          <p:cNvPr id="56" name="TextBox 55">
            <a:extLst>
              <a:ext uri="{FF2B5EF4-FFF2-40B4-BE49-F238E27FC236}">
                <a16:creationId xmlns:a16="http://schemas.microsoft.com/office/drawing/2014/main" xmlns="" id="{75A9082E-DCD8-42CA-9000-BB1B6CF0BD96}"/>
              </a:ext>
            </a:extLst>
          </p:cNvPr>
          <p:cNvSpPr txBox="1"/>
          <p:nvPr/>
        </p:nvSpPr>
        <p:spPr>
          <a:xfrm>
            <a:off x="7673975" y="2992439"/>
            <a:ext cx="941388" cy="231775"/>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b="1" kern="0" dirty="0">
                <a:solidFill>
                  <a:prstClr val="black"/>
                </a:solidFill>
                <a:latin typeface="Arial Narrow" panose="020B0606020202030204" pitchFamily="34" charset="0"/>
              </a:rPr>
              <a:t>OHTE</a:t>
            </a:r>
          </a:p>
        </p:txBody>
      </p:sp>
      <p:sp>
        <p:nvSpPr>
          <p:cNvPr id="51" name="Rectangle 50">
            <a:extLst>
              <a:ext uri="{FF2B5EF4-FFF2-40B4-BE49-F238E27FC236}">
                <a16:creationId xmlns:a16="http://schemas.microsoft.com/office/drawing/2014/main" xmlns="" id="{42303FE0-D51D-404D-8C2B-FA9356B52E6F}"/>
              </a:ext>
            </a:extLst>
          </p:cNvPr>
          <p:cNvSpPr/>
          <p:nvPr/>
        </p:nvSpPr>
        <p:spPr>
          <a:xfrm>
            <a:off x="6096001" y="3694113"/>
            <a:ext cx="1389063" cy="3302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900" dirty="0">
                <a:solidFill>
                  <a:schemeClr val="tx1"/>
                </a:solidFill>
                <a:effectLst>
                  <a:outerShdw blurRad="38100" dist="38100" dir="2700000" algn="tl">
                    <a:srgbClr val="000000">
                      <a:alpha val="43137"/>
                    </a:srgbClr>
                  </a:outerShdw>
                </a:effectLst>
                <a:latin typeface="Arial Narrow" panose="020B0606020202030204" pitchFamily="34" charset="0"/>
              </a:rPr>
              <a:t>3 months acceleration -PERWAY</a:t>
            </a:r>
            <a:endParaRPr lang="en-GB" sz="90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
        <p:nvSpPr>
          <p:cNvPr id="52" name="Rectangle 51">
            <a:extLst>
              <a:ext uri="{FF2B5EF4-FFF2-40B4-BE49-F238E27FC236}">
                <a16:creationId xmlns:a16="http://schemas.microsoft.com/office/drawing/2014/main" xmlns="" id="{91A9CF64-E63C-4D36-8778-824AE3915403}"/>
              </a:ext>
            </a:extLst>
          </p:cNvPr>
          <p:cNvSpPr/>
          <p:nvPr/>
        </p:nvSpPr>
        <p:spPr>
          <a:xfrm>
            <a:off x="6637338" y="4291014"/>
            <a:ext cx="1084262" cy="2127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dirty="0">
                <a:solidFill>
                  <a:schemeClr val="tx1"/>
                </a:solidFill>
                <a:effectLst>
                  <a:outerShdw blurRad="38100" dist="38100" dir="2700000" algn="tl">
                    <a:srgbClr val="000000">
                      <a:alpha val="43137"/>
                    </a:srgbClr>
                  </a:outerShdw>
                </a:effectLst>
                <a:latin typeface="Arial Narrow" panose="020B0606020202030204" pitchFamily="34" charset="0"/>
              </a:rPr>
              <a:t>2.month</a:t>
            </a:r>
            <a:endParaRPr lang="en-GB" sz="100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
        <p:nvSpPr>
          <p:cNvPr id="58" name="Rectangle 57">
            <a:extLst>
              <a:ext uri="{FF2B5EF4-FFF2-40B4-BE49-F238E27FC236}">
                <a16:creationId xmlns:a16="http://schemas.microsoft.com/office/drawing/2014/main" xmlns="" id="{7ABAD432-6B80-4B10-8CDD-B1DB34A10F5F}"/>
              </a:ext>
            </a:extLst>
          </p:cNvPr>
          <p:cNvSpPr/>
          <p:nvPr/>
        </p:nvSpPr>
        <p:spPr>
          <a:xfrm>
            <a:off x="8181975" y="5191125"/>
            <a:ext cx="357188" cy="287338"/>
          </a:xfrm>
          <a:prstGeom prst="rect">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62" name="Oval 61">
            <a:extLst>
              <a:ext uri="{FF2B5EF4-FFF2-40B4-BE49-F238E27FC236}">
                <a16:creationId xmlns:a16="http://schemas.microsoft.com/office/drawing/2014/main" xmlns="" id="{0C23FC4C-6CAC-4FB2-A812-23D8EBB86171}"/>
              </a:ext>
            </a:extLst>
          </p:cNvPr>
          <p:cNvSpPr/>
          <p:nvPr/>
        </p:nvSpPr>
        <p:spPr>
          <a:xfrm>
            <a:off x="7510464" y="4760914"/>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6</a:t>
            </a:r>
            <a:endParaRPr lang="en-GB" sz="1200" dirty="0"/>
          </a:p>
        </p:txBody>
      </p:sp>
      <p:sp>
        <p:nvSpPr>
          <p:cNvPr id="73" name="Rectangle 72">
            <a:extLst>
              <a:ext uri="{FF2B5EF4-FFF2-40B4-BE49-F238E27FC236}">
                <a16:creationId xmlns:a16="http://schemas.microsoft.com/office/drawing/2014/main" xmlns="" id="{494E79CA-1B1F-49D4-B2BB-40A6935D1B37}"/>
              </a:ext>
            </a:extLst>
          </p:cNvPr>
          <p:cNvSpPr/>
          <p:nvPr/>
        </p:nvSpPr>
        <p:spPr>
          <a:xfrm>
            <a:off x="7075488" y="4692650"/>
            <a:ext cx="633412" cy="338138"/>
          </a:xfrm>
          <a:prstGeom prst="rect">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 dirty="0">
                <a:solidFill>
                  <a:schemeClr val="tx1"/>
                </a:solidFill>
                <a:effectLst>
                  <a:outerShdw blurRad="38100" dist="38100" dir="2700000" algn="tl">
                    <a:srgbClr val="000000">
                      <a:alpha val="43137"/>
                    </a:srgbClr>
                  </a:outerShdw>
                </a:effectLst>
                <a:latin typeface="Arial Narrow" panose="020B0606020202030204" pitchFamily="34" charset="0"/>
              </a:rPr>
              <a:t>1 week </a:t>
            </a:r>
            <a:endParaRPr lang="en-GB" sz="80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
        <p:nvSpPr>
          <p:cNvPr id="74" name="Oval 73">
            <a:extLst>
              <a:ext uri="{FF2B5EF4-FFF2-40B4-BE49-F238E27FC236}">
                <a16:creationId xmlns:a16="http://schemas.microsoft.com/office/drawing/2014/main" xmlns="" id="{23118C8A-E18F-48F7-827A-FA0005D7ED65}"/>
              </a:ext>
            </a:extLst>
          </p:cNvPr>
          <p:cNvSpPr/>
          <p:nvPr/>
        </p:nvSpPr>
        <p:spPr>
          <a:xfrm>
            <a:off x="5813425" y="3786188"/>
            <a:ext cx="173038" cy="1825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3</a:t>
            </a:r>
          </a:p>
        </p:txBody>
      </p:sp>
      <p:sp>
        <p:nvSpPr>
          <p:cNvPr id="76" name="TextBox 75">
            <a:extLst>
              <a:ext uri="{FF2B5EF4-FFF2-40B4-BE49-F238E27FC236}">
                <a16:creationId xmlns:a16="http://schemas.microsoft.com/office/drawing/2014/main" xmlns="" id="{F8D0B93C-21DF-49D6-9937-432F94BA4E40}"/>
              </a:ext>
            </a:extLst>
          </p:cNvPr>
          <p:cNvSpPr txBox="1"/>
          <p:nvPr/>
        </p:nvSpPr>
        <p:spPr>
          <a:xfrm>
            <a:off x="7818438" y="4681539"/>
            <a:ext cx="749300" cy="230187"/>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b="1" kern="0" dirty="0">
                <a:solidFill>
                  <a:prstClr val="black"/>
                </a:solidFill>
                <a:latin typeface="Arial Narrow" panose="020B0606020202030204" pitchFamily="34" charset="0"/>
              </a:rPr>
              <a:t>Telecoms</a:t>
            </a:r>
          </a:p>
        </p:txBody>
      </p:sp>
      <p:sp>
        <p:nvSpPr>
          <p:cNvPr id="87" name="TextBox 86">
            <a:extLst>
              <a:ext uri="{FF2B5EF4-FFF2-40B4-BE49-F238E27FC236}">
                <a16:creationId xmlns:a16="http://schemas.microsoft.com/office/drawing/2014/main" xmlns="" id="{7275C371-3A14-4905-ADA8-3C656809EF59}"/>
              </a:ext>
            </a:extLst>
          </p:cNvPr>
          <p:cNvSpPr txBox="1"/>
          <p:nvPr/>
        </p:nvSpPr>
        <p:spPr>
          <a:xfrm>
            <a:off x="7423150" y="3678239"/>
            <a:ext cx="1042988" cy="369887"/>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b="1" kern="0" dirty="0">
                <a:solidFill>
                  <a:prstClr val="black"/>
                </a:solidFill>
                <a:latin typeface="Arial Narrow" panose="020B0606020202030204" pitchFamily="34" charset="0"/>
              </a:rPr>
              <a:t>Perway</a:t>
            </a:r>
          </a:p>
          <a:p>
            <a:pPr defTabSz="685800">
              <a:defRPr/>
            </a:pPr>
            <a:r>
              <a:rPr lang="en-US" sz="900" b="1" kern="0" dirty="0">
                <a:solidFill>
                  <a:prstClr val="black"/>
                </a:solidFill>
                <a:latin typeface="Arial Narrow" panose="020B0606020202030204" pitchFamily="34" charset="0"/>
              </a:rPr>
              <a:t>18 Oct 22</a:t>
            </a:r>
          </a:p>
        </p:txBody>
      </p:sp>
      <p:sp>
        <p:nvSpPr>
          <p:cNvPr id="103" name="Diamond 102">
            <a:extLst>
              <a:ext uri="{FF2B5EF4-FFF2-40B4-BE49-F238E27FC236}">
                <a16:creationId xmlns:a16="http://schemas.microsoft.com/office/drawing/2014/main" xmlns="" id="{52F2CB52-F7C2-4B27-9F4D-AC30C35004EE}"/>
              </a:ext>
            </a:extLst>
          </p:cNvPr>
          <p:cNvSpPr/>
          <p:nvPr/>
        </p:nvSpPr>
        <p:spPr>
          <a:xfrm flipH="1">
            <a:off x="7508876" y="3765550"/>
            <a:ext cx="123825" cy="222250"/>
          </a:xfrm>
          <a:prstGeom prst="diamond">
            <a:avLst/>
          </a:prstGeom>
          <a:solidFill>
            <a:srgbClr val="C00000"/>
          </a:solidFill>
          <a:ln w="31750"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8" name="TextBox 7">
            <a:extLst>
              <a:ext uri="{FF2B5EF4-FFF2-40B4-BE49-F238E27FC236}">
                <a16:creationId xmlns:a16="http://schemas.microsoft.com/office/drawing/2014/main" xmlns="" id="{8F566A6E-8BFB-4784-A75F-06609C6F8340}"/>
              </a:ext>
            </a:extLst>
          </p:cNvPr>
          <p:cNvSpPr txBox="1"/>
          <p:nvPr/>
        </p:nvSpPr>
        <p:spPr>
          <a:xfrm>
            <a:off x="1965325" y="4108835"/>
            <a:ext cx="1523174" cy="577081"/>
          </a:xfrm>
          <a:prstGeom prst="rect">
            <a:avLst/>
          </a:prstGeom>
          <a:noFill/>
        </p:spPr>
        <p:txBody>
          <a:bodyPr wrap="none">
            <a:spAutoFit/>
          </a:bodyPr>
          <a:lstStyle/>
          <a:p>
            <a:pPr eaLnBrk="1" hangingPunct="1">
              <a:defRPr/>
            </a:pPr>
            <a:r>
              <a:rPr lang="en-GB" sz="1050" b="1" dirty="0">
                <a:effectLst>
                  <a:outerShdw blurRad="38100" dist="38100" dir="2700000" algn="tl">
                    <a:srgbClr val="000000">
                      <a:alpha val="43137"/>
                    </a:srgbClr>
                  </a:outerShdw>
                </a:effectLst>
                <a:latin typeface="Arial Narrow" panose="020B0606020202030204" pitchFamily="34" charset="0"/>
              </a:rPr>
              <a:t>Total 15 on Rehabilitation</a:t>
            </a:r>
          </a:p>
          <a:p>
            <a:pPr eaLnBrk="1" hangingPunct="1">
              <a:defRPr/>
            </a:pPr>
            <a:r>
              <a:rPr lang="en-GB" sz="1050" dirty="0">
                <a:latin typeface="Arial Narrow" panose="020B0606020202030204" pitchFamily="34" charset="0"/>
              </a:rPr>
              <a:t>0 - Stations operational</a:t>
            </a:r>
          </a:p>
          <a:p>
            <a:pPr eaLnBrk="1" hangingPunct="1">
              <a:defRPr/>
            </a:pPr>
            <a:r>
              <a:rPr lang="en-GB" sz="1050" dirty="0">
                <a:latin typeface="Arial Narrow" panose="020B0606020202030204" pitchFamily="34" charset="0"/>
              </a:rPr>
              <a:t>11 - On Rehabilitation  </a:t>
            </a:r>
          </a:p>
        </p:txBody>
      </p:sp>
      <p:sp>
        <p:nvSpPr>
          <p:cNvPr id="70" name="TextBox 69">
            <a:extLst>
              <a:ext uri="{FF2B5EF4-FFF2-40B4-BE49-F238E27FC236}">
                <a16:creationId xmlns:a16="http://schemas.microsoft.com/office/drawing/2014/main" xmlns="" id="{C2D7A89F-E6E8-4BC5-B795-F0DE63427AA6}"/>
              </a:ext>
            </a:extLst>
          </p:cNvPr>
          <p:cNvSpPr txBox="1"/>
          <p:nvPr/>
        </p:nvSpPr>
        <p:spPr>
          <a:xfrm>
            <a:off x="7945439" y="6192838"/>
            <a:ext cx="1228725" cy="369332"/>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Relocation of Settlement: Section of Philippi</a:t>
            </a:r>
          </a:p>
        </p:txBody>
      </p:sp>
      <p:sp>
        <p:nvSpPr>
          <p:cNvPr id="71" name="Rectangle 70">
            <a:extLst>
              <a:ext uri="{FF2B5EF4-FFF2-40B4-BE49-F238E27FC236}">
                <a16:creationId xmlns:a16="http://schemas.microsoft.com/office/drawing/2014/main" xmlns="" id="{C79DC69B-D0E7-4428-A1D7-ABB94FB18BCD}"/>
              </a:ext>
            </a:extLst>
          </p:cNvPr>
          <p:cNvSpPr/>
          <p:nvPr/>
        </p:nvSpPr>
        <p:spPr>
          <a:xfrm>
            <a:off x="5087938" y="3027364"/>
            <a:ext cx="2597150" cy="2635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50" dirty="0">
                <a:solidFill>
                  <a:schemeClr val="tx1"/>
                </a:solidFill>
                <a:effectLst>
                  <a:outerShdw blurRad="38100" dist="38100" dir="2700000" algn="tl">
                    <a:srgbClr val="000000">
                      <a:alpha val="43137"/>
                    </a:srgbClr>
                  </a:outerShdw>
                </a:effectLst>
                <a:latin typeface="Arial Narrow" panose="020B0606020202030204" pitchFamily="34" charset="0"/>
              </a:rPr>
              <a:t>5 months - OHTE</a:t>
            </a:r>
            <a:endParaRPr lang="en-GB" sz="105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
        <p:nvSpPr>
          <p:cNvPr id="77" name="TextBox 76">
            <a:extLst>
              <a:ext uri="{FF2B5EF4-FFF2-40B4-BE49-F238E27FC236}">
                <a16:creationId xmlns:a16="http://schemas.microsoft.com/office/drawing/2014/main" xmlns="" id="{FFB787EF-DF27-495D-AE61-4EAFD9CA818B}"/>
              </a:ext>
            </a:extLst>
          </p:cNvPr>
          <p:cNvSpPr txBox="1"/>
          <p:nvPr/>
        </p:nvSpPr>
        <p:spPr>
          <a:xfrm>
            <a:off x="7794625" y="4841875"/>
            <a:ext cx="774700" cy="230188"/>
          </a:xfrm>
          <a:prstGeom prst="rect">
            <a:avLst/>
          </a:prstGeom>
          <a:noFill/>
        </p:spPr>
        <p:txBody>
          <a:bodyPr>
            <a:spAutoFit/>
          </a:bodyPr>
          <a:lstStyle>
            <a:defPPr>
              <a:defRPr lang="en-US"/>
            </a:defPPr>
            <a:lvl1pPr algn="ctr">
              <a:defRPr sz="1050">
                <a:latin typeface="Century Gothic" panose="020B0502020202020204" pitchFamily="34" charset="0"/>
              </a:defRPr>
            </a:lvl1pPr>
          </a:lstStyle>
          <a:p>
            <a:pPr defTabSz="685800">
              <a:defRPr/>
            </a:pPr>
            <a:r>
              <a:rPr lang="en-US" sz="900" kern="0" dirty="0">
                <a:solidFill>
                  <a:prstClr val="black"/>
                </a:solidFill>
                <a:effectLst>
                  <a:outerShdw blurRad="38100" dist="38100" dir="2700000" algn="tl">
                    <a:srgbClr val="000000">
                      <a:alpha val="43137"/>
                    </a:srgbClr>
                  </a:outerShdw>
                </a:effectLst>
                <a:latin typeface="Arial Narrow" panose="020B0606020202030204" pitchFamily="34" charset="0"/>
              </a:rPr>
              <a:t>30 Oct 22</a:t>
            </a:r>
          </a:p>
        </p:txBody>
      </p:sp>
      <p:sp>
        <p:nvSpPr>
          <p:cNvPr id="96" name="Oval 95">
            <a:extLst>
              <a:ext uri="{FF2B5EF4-FFF2-40B4-BE49-F238E27FC236}">
                <a16:creationId xmlns:a16="http://schemas.microsoft.com/office/drawing/2014/main" xmlns="" id="{D659A427-E2AD-4DA3-9A14-02D5E7D85B50}"/>
              </a:ext>
            </a:extLst>
          </p:cNvPr>
          <p:cNvSpPr/>
          <p:nvPr/>
        </p:nvSpPr>
        <p:spPr>
          <a:xfrm>
            <a:off x="8567739" y="5707064"/>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7</a:t>
            </a:r>
          </a:p>
        </p:txBody>
      </p:sp>
      <p:sp>
        <p:nvSpPr>
          <p:cNvPr id="104" name="Oval 103">
            <a:extLst>
              <a:ext uri="{FF2B5EF4-FFF2-40B4-BE49-F238E27FC236}">
                <a16:creationId xmlns:a16="http://schemas.microsoft.com/office/drawing/2014/main" xmlns="" id="{6B511E49-3733-492F-AEA6-988DDCADEB17}"/>
              </a:ext>
            </a:extLst>
          </p:cNvPr>
          <p:cNvSpPr/>
          <p:nvPr/>
        </p:nvSpPr>
        <p:spPr>
          <a:xfrm>
            <a:off x="8582026" y="5967414"/>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200" dirty="0"/>
              <a:t>8</a:t>
            </a:r>
          </a:p>
        </p:txBody>
      </p:sp>
      <p:sp>
        <p:nvSpPr>
          <p:cNvPr id="105" name="Rectangle 104">
            <a:extLst>
              <a:ext uri="{FF2B5EF4-FFF2-40B4-BE49-F238E27FC236}">
                <a16:creationId xmlns:a16="http://schemas.microsoft.com/office/drawing/2014/main" xmlns="" id="{E471F919-C785-41FC-ACAF-9104E4E77E8C}"/>
              </a:ext>
            </a:extLst>
          </p:cNvPr>
          <p:cNvSpPr/>
          <p:nvPr/>
        </p:nvSpPr>
        <p:spPr>
          <a:xfrm>
            <a:off x="1965325" y="2590800"/>
            <a:ext cx="6821488" cy="1714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dirty="0">
                <a:solidFill>
                  <a:schemeClr val="tx1"/>
                </a:solidFill>
                <a:effectLst>
                  <a:outerShdw blurRad="38100" dist="38100" dir="2700000" algn="tl">
                    <a:srgbClr val="000000">
                      <a:alpha val="43137"/>
                    </a:srgbClr>
                  </a:outerShdw>
                </a:effectLst>
                <a:latin typeface="Arial Narrow" panose="020B0606020202030204" pitchFamily="34" charset="0"/>
              </a:rPr>
              <a:t>12 .month (ON- GOING)</a:t>
            </a:r>
            <a:endParaRPr lang="en-GB" sz="100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pic>
        <p:nvPicPr>
          <p:cNvPr id="56361" name="Picture 44">
            <a:extLst>
              <a:ext uri="{FF2B5EF4-FFF2-40B4-BE49-F238E27FC236}">
                <a16:creationId xmlns:a16="http://schemas.microsoft.com/office/drawing/2014/main" xmlns="" id="{8A28E168-AD0D-4893-80D0-71525BC6E4C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33092" t="7463"/>
          <a:stretch>
            <a:fillRect/>
          </a:stretch>
        </p:blipFill>
        <p:spPr bwMode="auto">
          <a:xfrm>
            <a:off x="1778000" y="2214563"/>
            <a:ext cx="8650288" cy="29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 name="Oval 45">
            <a:extLst>
              <a:ext uri="{FF2B5EF4-FFF2-40B4-BE49-F238E27FC236}">
                <a16:creationId xmlns:a16="http://schemas.microsoft.com/office/drawing/2014/main" xmlns="" id="{01942BD1-D9E2-42E8-B7E4-3E3660757070}"/>
              </a:ext>
            </a:extLst>
          </p:cNvPr>
          <p:cNvSpPr/>
          <p:nvPr/>
        </p:nvSpPr>
        <p:spPr>
          <a:xfrm>
            <a:off x="7900989" y="5275264"/>
            <a:ext cx="17462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t>6</a:t>
            </a:r>
            <a:endParaRPr lang="en-GB" sz="1200" dirty="0"/>
          </a:p>
        </p:txBody>
      </p:sp>
      <p:sp>
        <p:nvSpPr>
          <p:cNvPr id="47" name="Diamond 46">
            <a:extLst>
              <a:ext uri="{FF2B5EF4-FFF2-40B4-BE49-F238E27FC236}">
                <a16:creationId xmlns:a16="http://schemas.microsoft.com/office/drawing/2014/main" xmlns="" id="{85200173-8EFE-4C8C-9031-28455126A163}"/>
              </a:ext>
            </a:extLst>
          </p:cNvPr>
          <p:cNvSpPr/>
          <p:nvPr/>
        </p:nvSpPr>
        <p:spPr>
          <a:xfrm flipH="1">
            <a:off x="7718426" y="4306888"/>
            <a:ext cx="123825" cy="222250"/>
          </a:xfrm>
          <a:prstGeom prst="diamond">
            <a:avLst/>
          </a:prstGeom>
          <a:solidFill>
            <a:srgbClr val="C00000"/>
          </a:solidFill>
          <a:ln w="31750"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48" name="Diamond 47">
            <a:extLst>
              <a:ext uri="{FF2B5EF4-FFF2-40B4-BE49-F238E27FC236}">
                <a16:creationId xmlns:a16="http://schemas.microsoft.com/office/drawing/2014/main" xmlns="" id="{4DFEE31A-ED31-49A4-A9DC-6C2A05789000}"/>
              </a:ext>
            </a:extLst>
          </p:cNvPr>
          <p:cNvSpPr/>
          <p:nvPr/>
        </p:nvSpPr>
        <p:spPr>
          <a:xfrm flipH="1">
            <a:off x="7708901" y="4770438"/>
            <a:ext cx="123825" cy="222250"/>
          </a:xfrm>
          <a:prstGeom prst="diamond">
            <a:avLst/>
          </a:prstGeom>
          <a:solidFill>
            <a:srgbClr val="C00000"/>
          </a:solidFill>
          <a:ln w="31750"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49" name="Diamond 48">
            <a:extLst>
              <a:ext uri="{FF2B5EF4-FFF2-40B4-BE49-F238E27FC236}">
                <a16:creationId xmlns:a16="http://schemas.microsoft.com/office/drawing/2014/main" xmlns="" id="{63064712-D31A-4C95-8394-63F75AF3F659}"/>
              </a:ext>
            </a:extLst>
          </p:cNvPr>
          <p:cNvSpPr/>
          <p:nvPr/>
        </p:nvSpPr>
        <p:spPr>
          <a:xfrm flipH="1">
            <a:off x="8472489" y="5664200"/>
            <a:ext cx="123825" cy="223838"/>
          </a:xfrm>
          <a:prstGeom prst="diamond">
            <a:avLst/>
          </a:prstGeom>
          <a:solidFill>
            <a:srgbClr val="C00000"/>
          </a:solidFill>
          <a:ln w="31750" cap="flat" cmpd="sng" algn="ctr">
            <a:solidFill>
              <a:srgbClr val="7030A0"/>
            </a:solidFill>
            <a:prstDash val="solid"/>
            <a:miter lim="800000"/>
          </a:ln>
          <a:effectLst/>
        </p:spPr>
        <p:txBody>
          <a:bodyPr anchor="ctr"/>
          <a:lstStyle/>
          <a:p>
            <a:pPr algn="ctr" defTabSz="685800">
              <a:defRPr/>
            </a:pPr>
            <a:endParaRPr lang="en-US" sz="900" kern="0" dirty="0">
              <a:solidFill>
                <a:prstClr val="white"/>
              </a:solidFill>
              <a:latin typeface="Calibri" panose="020F0502020204030204"/>
            </a:endParaRPr>
          </a:p>
        </p:txBody>
      </p:sp>
      <p:sp>
        <p:nvSpPr>
          <p:cNvPr id="50" name="TextBox 49">
            <a:extLst>
              <a:ext uri="{FF2B5EF4-FFF2-40B4-BE49-F238E27FC236}">
                <a16:creationId xmlns:a16="http://schemas.microsoft.com/office/drawing/2014/main" xmlns="" id="{B8744017-1979-43F2-AF1B-21E552601407}"/>
              </a:ext>
            </a:extLst>
          </p:cNvPr>
          <p:cNvSpPr txBox="1"/>
          <p:nvPr/>
        </p:nvSpPr>
        <p:spPr>
          <a:xfrm>
            <a:off x="8723313" y="3248026"/>
            <a:ext cx="1287532" cy="415498"/>
          </a:xfrm>
          <a:prstGeom prst="rect">
            <a:avLst/>
          </a:prstGeom>
          <a:noFill/>
        </p:spPr>
        <p:txBody>
          <a:bodyPr wrap="none">
            <a:spAutoFit/>
          </a:bodyPr>
          <a:lstStyle/>
          <a:p>
            <a:pPr eaLnBrk="1" hangingPunct="1">
              <a:defRPr/>
            </a:pPr>
            <a:r>
              <a:rPr lang="en-GB" sz="1050" dirty="0">
                <a:effectLst>
                  <a:outerShdw blurRad="38100" dist="38100" dir="2700000" algn="tl">
                    <a:srgbClr val="000000">
                      <a:alpha val="43137"/>
                    </a:srgbClr>
                  </a:outerShdw>
                </a:effectLst>
                <a:latin typeface="Arial Narrow" panose="020B0606020202030204" pitchFamily="34" charset="0"/>
              </a:rPr>
              <a:t>Projected Employment</a:t>
            </a:r>
          </a:p>
          <a:p>
            <a:pPr eaLnBrk="1" hangingPunct="1">
              <a:defRPr/>
            </a:pPr>
            <a:r>
              <a:rPr lang="en-GB" sz="1050" dirty="0">
                <a:effectLst>
                  <a:outerShdw blurRad="38100" dist="38100" dir="2700000" algn="tl">
                    <a:srgbClr val="000000">
                      <a:alpha val="43137"/>
                    </a:srgbClr>
                  </a:outerShdw>
                </a:effectLst>
                <a:latin typeface="Arial Narrow" panose="020B0606020202030204" pitchFamily="34" charset="0"/>
              </a:rPr>
              <a:t>&gt; </a:t>
            </a:r>
            <a:r>
              <a:rPr lang="en-GB" sz="1050" dirty="0">
                <a:latin typeface="Arial Narrow" panose="020B0606020202030204" pitchFamily="34" charset="0"/>
              </a:rPr>
              <a:t>220 temporary</a:t>
            </a:r>
          </a:p>
        </p:txBody>
      </p:sp>
      <p:sp>
        <p:nvSpPr>
          <p:cNvPr id="54" name="Title 1">
            <a:extLst>
              <a:ext uri="{FF2B5EF4-FFF2-40B4-BE49-F238E27FC236}">
                <a16:creationId xmlns:a16="http://schemas.microsoft.com/office/drawing/2014/main" xmlns="" id="{49F70D52-15BD-4703-9789-EF0E37EA13CA}"/>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graphicFrame>
        <p:nvGraphicFramePr>
          <p:cNvPr id="57" name="Table 56">
            <a:extLst>
              <a:ext uri="{FF2B5EF4-FFF2-40B4-BE49-F238E27FC236}">
                <a16:creationId xmlns:a16="http://schemas.microsoft.com/office/drawing/2014/main" xmlns="" id="{7E3DC64D-43EB-47A5-86E3-D2AB7A626C6E}"/>
              </a:ext>
            </a:extLst>
          </p:cNvPr>
          <p:cNvGraphicFramePr>
            <a:graphicFrameLocks noGrp="1"/>
          </p:cNvGraphicFramePr>
          <p:nvPr>
            <p:extLst>
              <p:ext uri="{D42A27DB-BD31-4B8C-83A1-F6EECF244321}">
                <p14:modId xmlns:p14="http://schemas.microsoft.com/office/powerpoint/2010/main" xmlns="" val="1863253940"/>
              </p:ext>
            </p:extLst>
          </p:nvPr>
        </p:nvGraphicFramePr>
        <p:xfrm>
          <a:off x="10369328" y="1186974"/>
          <a:ext cx="1701170" cy="585152"/>
        </p:xfrm>
        <a:graphic>
          <a:graphicData uri="http://schemas.openxmlformats.org/drawingml/2006/table">
            <a:tbl>
              <a:tblPr firstRow="1" bandRow="1">
                <a:tableStyleId>{5C22544A-7EE6-4342-B048-85BDC9FD1C3A}</a:tableStyleId>
              </a:tblPr>
              <a:tblGrid>
                <a:gridCol w="838144">
                  <a:extLst>
                    <a:ext uri="{9D8B030D-6E8A-4147-A177-3AD203B41FA5}">
                      <a16:colId xmlns:a16="http://schemas.microsoft.com/office/drawing/2014/main" xmlns="" val="592222355"/>
                    </a:ext>
                  </a:extLst>
                </a:gridCol>
                <a:gridCol w="863026">
                  <a:extLst>
                    <a:ext uri="{9D8B030D-6E8A-4147-A177-3AD203B41FA5}">
                      <a16:colId xmlns:a16="http://schemas.microsoft.com/office/drawing/2014/main" xmlns="" val="1217805577"/>
                    </a:ext>
                  </a:extLst>
                </a:gridCol>
              </a:tblGrid>
              <a:tr h="292576">
                <a:tc>
                  <a:txBody>
                    <a:bodyPr/>
                    <a:lstStyle/>
                    <a:p>
                      <a:r>
                        <a:rPr lang="en-US" sz="1000" b="0" dirty="0">
                          <a:solidFill>
                            <a:schemeClr val="tx1"/>
                          </a:solidFill>
                          <a:latin typeface="Arial Narrow" panose="020B0606020202030204" pitchFamily="34" charset="0"/>
                        </a:rPr>
                        <a:t>Plan </a:t>
                      </a:r>
                    </a:p>
                  </a:txBody>
                  <a:tcPr>
                    <a:solidFill>
                      <a:schemeClr val="accent2">
                        <a:lumMod val="60000"/>
                        <a:lumOff val="40000"/>
                      </a:schemeClr>
                    </a:solidFill>
                  </a:tcPr>
                </a:tc>
                <a:tc>
                  <a:txBody>
                    <a:bodyPr/>
                    <a:lstStyle/>
                    <a:p>
                      <a:r>
                        <a:rPr lang="en-US" sz="1000" b="0" dirty="0">
                          <a:solidFill>
                            <a:schemeClr val="tx1"/>
                          </a:solidFill>
                          <a:latin typeface="Arial Narrow" panose="020B0606020202030204" pitchFamily="34" charset="0"/>
                        </a:rPr>
                        <a:t>In Progress </a:t>
                      </a:r>
                    </a:p>
                  </a:txBody>
                  <a:tcPr>
                    <a:solidFill>
                      <a:srgbClr val="FFC000"/>
                    </a:solidFill>
                  </a:tcPr>
                </a:tc>
                <a:extLst>
                  <a:ext uri="{0D108BD9-81ED-4DB2-BD59-A6C34878D82A}">
                    <a16:rowId xmlns:a16="http://schemas.microsoft.com/office/drawing/2014/main" xmlns="" val="546236591"/>
                  </a:ext>
                </a:extLst>
              </a:tr>
              <a:tr h="292576">
                <a:tc>
                  <a:txBody>
                    <a:bodyPr/>
                    <a:lstStyle/>
                    <a:p>
                      <a:r>
                        <a:rPr lang="en-US" sz="1000" b="0" dirty="0">
                          <a:solidFill>
                            <a:schemeClr val="tx1"/>
                          </a:solidFill>
                          <a:latin typeface="Arial Narrow" panose="020B0606020202030204" pitchFamily="34" charset="0"/>
                        </a:rPr>
                        <a:t>Complete </a:t>
                      </a:r>
                    </a:p>
                  </a:txBody>
                  <a:tcPr>
                    <a:solidFill>
                      <a:srgbClr val="00B050"/>
                    </a:solidFill>
                  </a:tcPr>
                </a:tc>
                <a:tc>
                  <a:txBody>
                    <a:bodyPr/>
                    <a:lstStyle/>
                    <a:p>
                      <a:r>
                        <a:rPr lang="en-US" sz="1000" b="0" dirty="0">
                          <a:solidFill>
                            <a:schemeClr val="tx1"/>
                          </a:solidFill>
                          <a:latin typeface="Arial Narrow" panose="020B0606020202030204" pitchFamily="34" charset="0"/>
                        </a:rPr>
                        <a:t>Delayed </a:t>
                      </a:r>
                    </a:p>
                  </a:txBody>
                  <a:tcPr>
                    <a:solidFill>
                      <a:srgbClr val="FF0000"/>
                    </a:solidFill>
                  </a:tcPr>
                </a:tc>
                <a:extLst>
                  <a:ext uri="{0D108BD9-81ED-4DB2-BD59-A6C34878D82A}">
                    <a16:rowId xmlns:a16="http://schemas.microsoft.com/office/drawing/2014/main" xmlns="" val="2177394148"/>
                  </a:ext>
                </a:extLst>
              </a:tr>
            </a:tbl>
          </a:graphicData>
        </a:graphic>
      </p:graphicFrame>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F689D61-D51A-F24D-9A40-C3F8D622D671}"/>
              </a:ext>
            </a:extLst>
          </p:cNvPr>
          <p:cNvSpPr>
            <a:spLocks noGrp="1"/>
          </p:cNvSpPr>
          <p:nvPr>
            <p:ph type="sldNum" sz="quarter" idx="12"/>
          </p:nvPr>
        </p:nvSpPr>
        <p:spPr>
          <a:xfrm>
            <a:off x="9429433" y="6581135"/>
            <a:ext cx="222885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9C63827-2A32-4843-ACE4-83FD88C80868}"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xmlns="" id="{BC1FEFBB-C54A-47FF-B4FA-96D1EDD8DFF9}"/>
              </a:ext>
            </a:extLst>
          </p:cNvPr>
          <p:cNvSpPr>
            <a:spLocks noGrp="1"/>
          </p:cNvSpPr>
          <p:nvPr>
            <p:ph sz="half" idx="1"/>
          </p:nvPr>
        </p:nvSpPr>
        <p:spPr>
          <a:xfrm>
            <a:off x="4446339" y="2210042"/>
            <a:ext cx="7640318" cy="3012323"/>
          </a:xfrm>
          <a:ln>
            <a:solidFill>
              <a:srgbClr val="00B0F0"/>
            </a:solidFill>
          </a:ln>
        </p:spPr>
        <p:txBody>
          <a:bodyPr/>
          <a:lstStyle/>
          <a:p>
            <a:pPr>
              <a:lnSpc>
                <a:spcPct val="150000"/>
              </a:lnSpc>
              <a:spcBef>
                <a:spcPts val="600"/>
              </a:spcBef>
              <a:spcAft>
                <a:spcPts val="600"/>
              </a:spcAft>
            </a:pPr>
            <a:r>
              <a:rPr lang="en-ZA" sz="1600" dirty="0">
                <a:latin typeface="Arial Narrow" panose="020B0606020202030204" pitchFamily="34" charset="0"/>
                <a:cs typeface="Arial" panose="020B0604020202020204" pitchFamily="34" charset="0"/>
              </a:rPr>
              <a:t>The three challenges are interrelated, and the requires an integrated response.</a:t>
            </a:r>
          </a:p>
          <a:p>
            <a:pPr>
              <a:lnSpc>
                <a:spcPct val="150000"/>
              </a:lnSpc>
              <a:spcBef>
                <a:spcPts val="600"/>
              </a:spcBef>
              <a:spcAft>
                <a:spcPts val="600"/>
              </a:spcAft>
            </a:pPr>
            <a:r>
              <a:rPr lang="en-ZA" sz="1600" dirty="0">
                <a:latin typeface="Arial Narrow" panose="020B0606020202030204" pitchFamily="34" charset="0"/>
                <a:cs typeface="Arial" panose="020B0604020202020204" pitchFamily="34" charset="0"/>
              </a:rPr>
              <a:t>Security is fundamental in the Rebuilding and Service recovery efforts for PRASA. </a:t>
            </a:r>
          </a:p>
          <a:p>
            <a:pPr>
              <a:lnSpc>
                <a:spcPct val="150000"/>
              </a:lnSpc>
              <a:spcBef>
                <a:spcPts val="600"/>
              </a:spcBef>
              <a:spcAft>
                <a:spcPts val="600"/>
              </a:spcAft>
            </a:pPr>
            <a:r>
              <a:rPr lang="en-ZA" sz="1600" dirty="0">
                <a:latin typeface="Arial Narrow" panose="020B0606020202030204" pitchFamily="34" charset="0"/>
                <a:cs typeface="Arial" panose="020B0604020202020204" pitchFamily="34" charset="0"/>
              </a:rPr>
              <a:t>The rebuilding programme recognises this fact, however the security capacity must be matched to respond to the recovery needs, as well as operational needs.</a:t>
            </a:r>
          </a:p>
          <a:p>
            <a:pPr>
              <a:lnSpc>
                <a:spcPct val="150000"/>
              </a:lnSpc>
              <a:spcBef>
                <a:spcPts val="600"/>
              </a:spcBef>
              <a:spcAft>
                <a:spcPts val="600"/>
              </a:spcAft>
            </a:pPr>
            <a:r>
              <a:rPr lang="en-ZA" sz="1600" dirty="0">
                <a:latin typeface="Arial Narrow" panose="020B0606020202030204" pitchFamily="34" charset="0"/>
                <a:cs typeface="Arial" panose="020B0604020202020204" pitchFamily="34" charset="0"/>
              </a:rPr>
              <a:t>The funding needs and model to support the base operating requirements of the recovered business, as a foundation for modernisation.</a:t>
            </a:r>
          </a:p>
        </p:txBody>
      </p:sp>
      <p:cxnSp>
        <p:nvCxnSpPr>
          <p:cNvPr id="8" name="Straight Connector 7">
            <a:extLst>
              <a:ext uri="{FF2B5EF4-FFF2-40B4-BE49-F238E27FC236}">
                <a16:creationId xmlns:a16="http://schemas.microsoft.com/office/drawing/2014/main" xmlns="" id="{099760F5-8373-21AC-A397-D8E1B9B46817}"/>
              </a:ext>
            </a:extLst>
          </p:cNvPr>
          <p:cNvCxnSpPr/>
          <p:nvPr/>
        </p:nvCxnSpPr>
        <p:spPr>
          <a:xfrm>
            <a:off x="4338320" y="1609341"/>
            <a:ext cx="0" cy="4714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9" name="Diagram 8">
            <a:extLst>
              <a:ext uri="{FF2B5EF4-FFF2-40B4-BE49-F238E27FC236}">
                <a16:creationId xmlns:a16="http://schemas.microsoft.com/office/drawing/2014/main" xmlns="" id="{9F92B322-A9CF-46E0-FFF9-8C0BE5EE7430}"/>
              </a:ext>
            </a:extLst>
          </p:cNvPr>
          <p:cNvGraphicFramePr/>
          <p:nvPr>
            <p:extLst>
              <p:ext uri="{D42A27DB-BD31-4B8C-83A1-F6EECF244321}">
                <p14:modId xmlns:p14="http://schemas.microsoft.com/office/powerpoint/2010/main" xmlns="" val="3774969930"/>
              </p:ext>
            </p:extLst>
          </p:nvPr>
        </p:nvGraphicFramePr>
        <p:xfrm>
          <a:off x="184954" y="1436517"/>
          <a:ext cx="4102566" cy="3984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xmlns="" id="{4A855D46-2B34-A667-9171-0CA3359AA30B}"/>
              </a:ext>
            </a:extLst>
          </p:cNvPr>
          <p:cNvSpPr txBox="1"/>
          <p:nvPr/>
        </p:nvSpPr>
        <p:spPr>
          <a:xfrm>
            <a:off x="564081" y="5717063"/>
            <a:ext cx="35336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i="0" u="none" strike="noStrike" kern="1200" cap="none" spc="0" normalizeH="0" baseline="0" noProof="0" dirty="0">
                <a:ln>
                  <a:noFill/>
                </a:ln>
                <a:solidFill>
                  <a:srgbClr val="00B0F0"/>
                </a:solidFill>
                <a:effectLst/>
                <a:uLnTx/>
                <a:uFillTx/>
                <a:latin typeface="Arial Narrow" panose="020B0606020202030204" pitchFamily="34" charset="0"/>
              </a:rPr>
              <a:t>The Triple Challenge</a:t>
            </a:r>
          </a:p>
        </p:txBody>
      </p:sp>
      <p:sp>
        <p:nvSpPr>
          <p:cNvPr id="10" name="Title 1">
            <a:extLst>
              <a:ext uri="{FF2B5EF4-FFF2-40B4-BE49-F238E27FC236}">
                <a16:creationId xmlns:a16="http://schemas.microsoft.com/office/drawing/2014/main" xmlns="" id="{2F609BAB-07A1-4AD0-A8A5-5596CC612B24}"/>
              </a:ext>
            </a:extLst>
          </p:cNvPr>
          <p:cNvSpPr txBox="1">
            <a:spLocks/>
          </p:cNvSpPr>
          <p:nvPr/>
        </p:nvSpPr>
        <p:spPr>
          <a:xfrm>
            <a:off x="88132" y="193568"/>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400" b="0"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3.2 Challenges:</a:t>
            </a:r>
            <a:endParaRPr lang="en-US" sz="2400" b="0"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1248395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C1FEFBB-C54A-47FF-B4FA-96D1EDD8DFF9}"/>
              </a:ext>
            </a:extLst>
          </p:cNvPr>
          <p:cNvSpPr>
            <a:spLocks noGrp="1"/>
          </p:cNvSpPr>
          <p:nvPr>
            <p:ph sz="half" idx="1"/>
          </p:nvPr>
        </p:nvSpPr>
        <p:spPr>
          <a:xfrm>
            <a:off x="5201770" y="1085425"/>
            <a:ext cx="6718496" cy="3550429"/>
          </a:xfrm>
          <a:ln>
            <a:solidFill>
              <a:srgbClr val="00B0F0"/>
            </a:solidFill>
          </a:ln>
        </p:spPr>
        <p:txBody>
          <a:bodyPr/>
          <a:lstStyle/>
          <a:p>
            <a:pPr>
              <a:lnSpc>
                <a:spcPct val="150000"/>
              </a:lnSpc>
              <a:spcBef>
                <a:spcPts val="600"/>
              </a:spcBef>
              <a:spcAft>
                <a:spcPts val="600"/>
              </a:spcAft>
            </a:pPr>
            <a:r>
              <a:rPr lang="en-ZA" sz="1400" dirty="0">
                <a:latin typeface="Arial Narrow" panose="020B0606020202030204" pitchFamily="34" charset="0"/>
                <a:cs typeface="Arial" panose="020B0604020202020204" pitchFamily="34" charset="0"/>
              </a:rPr>
              <a:t>Rebuilding PRASA Business is a Journey, that requires </a:t>
            </a:r>
          </a:p>
          <a:p>
            <a:pPr lvl="1">
              <a:lnSpc>
                <a:spcPct val="100000"/>
              </a:lnSpc>
              <a:spcBef>
                <a:spcPts val="600"/>
              </a:spcBef>
              <a:spcAft>
                <a:spcPts val="600"/>
              </a:spcAft>
            </a:pPr>
            <a:r>
              <a:rPr lang="en-ZA" sz="1400" dirty="0">
                <a:latin typeface="Arial Narrow" panose="020B0606020202030204" pitchFamily="34" charset="0"/>
                <a:cs typeface="Arial" panose="020B0604020202020204" pitchFamily="34" charset="0"/>
              </a:rPr>
              <a:t>Personal Commitment to CHANGE (To DO what we never Did Before), </a:t>
            </a:r>
          </a:p>
          <a:p>
            <a:pPr lvl="1">
              <a:lnSpc>
                <a:spcPct val="100000"/>
              </a:lnSpc>
              <a:spcBef>
                <a:spcPts val="600"/>
              </a:spcBef>
              <a:spcAft>
                <a:spcPts val="600"/>
              </a:spcAft>
            </a:pPr>
            <a:r>
              <a:rPr lang="en-ZA" sz="1400" dirty="0">
                <a:latin typeface="Arial Narrow" panose="020B0606020202030204" pitchFamily="34" charset="0"/>
                <a:cs typeface="Arial" panose="020B0604020202020204" pitchFamily="34" charset="0"/>
              </a:rPr>
              <a:t>Disciplined EXECUTION and  </a:t>
            </a:r>
          </a:p>
          <a:p>
            <a:pPr lvl="1">
              <a:lnSpc>
                <a:spcPct val="100000"/>
              </a:lnSpc>
              <a:spcBef>
                <a:spcPts val="600"/>
              </a:spcBef>
              <a:spcAft>
                <a:spcPts val="600"/>
              </a:spcAft>
            </a:pPr>
            <a:r>
              <a:rPr lang="en-ZA" sz="1400" dirty="0">
                <a:latin typeface="Arial Narrow" panose="020B0606020202030204" pitchFamily="34" charset="0"/>
                <a:cs typeface="Arial" panose="020B0604020202020204" pitchFamily="34" charset="0"/>
              </a:rPr>
              <a:t>Problem Solving Orientation.</a:t>
            </a:r>
          </a:p>
          <a:p>
            <a:pPr>
              <a:lnSpc>
                <a:spcPct val="150000"/>
              </a:lnSpc>
              <a:spcBef>
                <a:spcPts val="600"/>
              </a:spcBef>
              <a:spcAft>
                <a:spcPts val="600"/>
              </a:spcAft>
            </a:pPr>
            <a:r>
              <a:rPr lang="en-ZA" sz="1400" dirty="0">
                <a:latin typeface="Arial Narrow" panose="020B0606020202030204" pitchFamily="34" charset="0"/>
                <a:cs typeface="Arial" panose="020B0604020202020204" pitchFamily="34" charset="0"/>
              </a:rPr>
              <a:t>The Goal is to rebuild the total system and business corridor by corridor and line by line. </a:t>
            </a:r>
          </a:p>
          <a:p>
            <a:pPr>
              <a:lnSpc>
                <a:spcPct val="150000"/>
              </a:lnSpc>
              <a:spcBef>
                <a:spcPts val="600"/>
              </a:spcBef>
              <a:spcAft>
                <a:spcPts val="600"/>
              </a:spcAft>
            </a:pPr>
            <a:r>
              <a:rPr lang="en-ZA" sz="1400" dirty="0">
                <a:latin typeface="Arial Narrow" panose="020B0606020202030204" pitchFamily="34" charset="0"/>
                <a:cs typeface="Arial" panose="020B0604020202020204" pitchFamily="34" charset="0"/>
              </a:rPr>
              <a:t>This includes the support functions, as enabling environment, while responding to the service as required by the Customers.</a:t>
            </a:r>
          </a:p>
          <a:p>
            <a:pPr>
              <a:lnSpc>
                <a:spcPct val="150000"/>
              </a:lnSpc>
              <a:spcBef>
                <a:spcPts val="600"/>
              </a:spcBef>
              <a:spcAft>
                <a:spcPts val="600"/>
              </a:spcAft>
            </a:pPr>
            <a:r>
              <a:rPr lang="en-ZA" sz="1400" dirty="0">
                <a:latin typeface="Arial Narrow" panose="020B0606020202030204" pitchFamily="34" charset="0"/>
                <a:cs typeface="Arial" panose="020B0604020202020204" pitchFamily="34" charset="0"/>
              </a:rPr>
              <a:t>As the service is recovered per corridor or line, it needs to be secured and protected </a:t>
            </a:r>
            <a:r>
              <a:rPr lang="en-ZA" sz="1400" b="1" dirty="0">
                <a:latin typeface="Arial Narrow" panose="020B0606020202030204" pitchFamily="34" charset="0"/>
                <a:cs typeface="Arial" panose="020B0604020202020204" pitchFamily="34" charset="0"/>
              </a:rPr>
              <a:t>(Secure the base</a:t>
            </a:r>
            <a:r>
              <a:rPr lang="en-ZA" sz="1400" dirty="0">
                <a:latin typeface="Arial Narrow" panose="020B0606020202030204" pitchFamily="34" charset="0"/>
                <a:cs typeface="Arial" panose="020B0604020202020204" pitchFamily="34" charset="0"/>
              </a:rPr>
              <a:t>), until we recover the total system.</a:t>
            </a:r>
          </a:p>
          <a:p>
            <a:pPr>
              <a:lnSpc>
                <a:spcPct val="150000"/>
              </a:lnSpc>
              <a:spcBef>
                <a:spcPts val="600"/>
              </a:spcBef>
              <a:spcAft>
                <a:spcPts val="600"/>
              </a:spcAft>
            </a:pPr>
            <a:endParaRPr lang="en-ZA" sz="1400" dirty="0">
              <a:latin typeface="Arial Narrow" panose="020B0606020202030204" pitchFamily="34" charset="0"/>
              <a:cs typeface="Arial" panose="020B0604020202020204" pitchFamily="34" charset="0"/>
            </a:endParaRPr>
          </a:p>
          <a:p>
            <a:pPr>
              <a:lnSpc>
                <a:spcPct val="150000"/>
              </a:lnSpc>
              <a:spcBef>
                <a:spcPts val="600"/>
              </a:spcBef>
              <a:spcAft>
                <a:spcPts val="600"/>
              </a:spcAft>
            </a:pPr>
            <a:endParaRPr lang="en-ZA" sz="1400" b="1" dirty="0">
              <a:latin typeface="Arial Narrow" panose="020B0606020202030204" pitchFamily="34" charset="0"/>
              <a:cs typeface="Arial" panose="020B0604020202020204" pitchFamily="34" charset="0"/>
            </a:endParaRPr>
          </a:p>
        </p:txBody>
      </p:sp>
      <p:graphicFrame>
        <p:nvGraphicFramePr>
          <p:cNvPr id="9" name="Diagram 8">
            <a:extLst>
              <a:ext uri="{FF2B5EF4-FFF2-40B4-BE49-F238E27FC236}">
                <a16:creationId xmlns:a16="http://schemas.microsoft.com/office/drawing/2014/main" xmlns="" id="{9F92B322-A9CF-46E0-FFF9-8C0BE5EE7430}"/>
              </a:ext>
            </a:extLst>
          </p:cNvPr>
          <p:cNvGraphicFramePr/>
          <p:nvPr>
            <p:extLst>
              <p:ext uri="{D42A27DB-BD31-4B8C-83A1-F6EECF244321}">
                <p14:modId xmlns:p14="http://schemas.microsoft.com/office/powerpoint/2010/main" xmlns="" val="2567928341"/>
              </p:ext>
            </p:extLst>
          </p:nvPr>
        </p:nvGraphicFramePr>
        <p:xfrm>
          <a:off x="80128" y="1251591"/>
          <a:ext cx="4915366" cy="3984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xmlns="" id="{E41482B2-980D-45D3-9440-E9D318CF75CB}"/>
              </a:ext>
            </a:extLst>
          </p:cNvPr>
          <p:cNvSpPr txBox="1"/>
          <p:nvPr/>
        </p:nvSpPr>
        <p:spPr>
          <a:xfrm>
            <a:off x="185773" y="5497082"/>
            <a:ext cx="47040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i="0" u="none" strike="noStrike" kern="1200" cap="none" spc="0" normalizeH="0" baseline="0" noProof="0" dirty="0">
                <a:ln>
                  <a:noFill/>
                </a:ln>
                <a:solidFill>
                  <a:srgbClr val="00B0F0"/>
                </a:solidFill>
                <a:uLnTx/>
                <a:uFillTx/>
                <a:latin typeface="Arial Narrow" panose="020B0606020202030204" pitchFamily="34" charset="0"/>
              </a:rPr>
              <a:t>The Triple Challenge</a:t>
            </a:r>
          </a:p>
        </p:txBody>
      </p:sp>
      <p:grpSp>
        <p:nvGrpSpPr>
          <p:cNvPr id="16" name="Group 15">
            <a:extLst>
              <a:ext uri="{FF2B5EF4-FFF2-40B4-BE49-F238E27FC236}">
                <a16:creationId xmlns:a16="http://schemas.microsoft.com/office/drawing/2014/main" xmlns="" id="{1AE849B9-6BA4-4C20-9367-332ABBA35EB3}"/>
              </a:ext>
            </a:extLst>
          </p:cNvPr>
          <p:cNvGrpSpPr/>
          <p:nvPr/>
        </p:nvGrpSpPr>
        <p:grpSpPr>
          <a:xfrm>
            <a:off x="4940265" y="4186923"/>
            <a:ext cx="6843146" cy="2569236"/>
            <a:chOff x="168690" y="2941321"/>
            <a:chExt cx="8806620" cy="3278107"/>
          </a:xfrm>
        </p:grpSpPr>
        <p:sp>
          <p:nvSpPr>
            <p:cNvPr id="17" name="TextBox 16">
              <a:extLst>
                <a:ext uri="{FF2B5EF4-FFF2-40B4-BE49-F238E27FC236}">
                  <a16:creationId xmlns:a16="http://schemas.microsoft.com/office/drawing/2014/main" xmlns="" id="{36E6F7CA-BDE5-4485-B6E6-A73ED60F9A33}"/>
                </a:ext>
              </a:extLst>
            </p:cNvPr>
            <p:cNvSpPr txBox="1"/>
            <p:nvPr/>
          </p:nvSpPr>
          <p:spPr>
            <a:xfrm>
              <a:off x="3683277" y="5944541"/>
              <a:ext cx="2285999" cy="274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prstClr val="black"/>
                  </a:solidFill>
                  <a:effectLst/>
                  <a:uLnTx/>
                  <a:uFillTx/>
                  <a:latin typeface="Arial Narrow" panose="020B0606020202030204" pitchFamily="34" charset="0"/>
                </a:rPr>
                <a:t>Time Period</a:t>
              </a:r>
            </a:p>
          </p:txBody>
        </p:sp>
        <p:grpSp>
          <p:nvGrpSpPr>
            <p:cNvPr id="18" name="Group 17">
              <a:extLst>
                <a:ext uri="{FF2B5EF4-FFF2-40B4-BE49-F238E27FC236}">
                  <a16:creationId xmlns:a16="http://schemas.microsoft.com/office/drawing/2014/main" xmlns="" id="{5C73377F-6814-4CE1-95DF-F9C25C341C5F}"/>
                </a:ext>
              </a:extLst>
            </p:cNvPr>
            <p:cNvGrpSpPr/>
            <p:nvPr/>
          </p:nvGrpSpPr>
          <p:grpSpPr>
            <a:xfrm>
              <a:off x="168690" y="2941321"/>
              <a:ext cx="8806620" cy="2984413"/>
              <a:chOff x="168690" y="2941321"/>
              <a:chExt cx="8806620" cy="2984413"/>
            </a:xfrm>
          </p:grpSpPr>
          <p:sp>
            <p:nvSpPr>
              <p:cNvPr id="19" name="Rectangle 18">
                <a:extLst>
                  <a:ext uri="{FF2B5EF4-FFF2-40B4-BE49-F238E27FC236}">
                    <a16:creationId xmlns:a16="http://schemas.microsoft.com/office/drawing/2014/main" xmlns="" id="{5B0C18BC-7C53-4504-BA87-1473AE8B58EF}"/>
                  </a:ext>
                </a:extLst>
              </p:cNvPr>
              <p:cNvSpPr/>
              <p:nvPr/>
            </p:nvSpPr>
            <p:spPr>
              <a:xfrm>
                <a:off x="1219200" y="3733799"/>
                <a:ext cx="129209" cy="21335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800" b="0" i="0" u="none" strike="noStrike" kern="1200" cap="none" spc="0" normalizeH="0" baseline="0" noProof="0" dirty="0">
                  <a:ln>
                    <a:noFill/>
                  </a:ln>
                  <a:solidFill>
                    <a:prstClr val="white"/>
                  </a:solidFill>
                  <a:effectLst/>
                  <a:uLnTx/>
                  <a:uFillTx/>
                  <a:latin typeface="Arial Narrow" panose="020B0606020202030204" pitchFamily="34" charset="0"/>
                </a:endParaRPr>
              </a:p>
            </p:txBody>
          </p:sp>
          <p:sp>
            <p:nvSpPr>
              <p:cNvPr id="20" name="Rectangle 19">
                <a:extLst>
                  <a:ext uri="{FF2B5EF4-FFF2-40B4-BE49-F238E27FC236}">
                    <a16:creationId xmlns:a16="http://schemas.microsoft.com/office/drawing/2014/main" xmlns="" id="{F2037B33-4FA5-470B-9081-ACAB83737BBF}"/>
                  </a:ext>
                </a:extLst>
              </p:cNvPr>
              <p:cNvSpPr/>
              <p:nvPr/>
            </p:nvSpPr>
            <p:spPr>
              <a:xfrm>
                <a:off x="1219200" y="5867401"/>
                <a:ext cx="7620000" cy="583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800" b="0" i="0" u="none" strike="noStrike" kern="1200" cap="none" spc="0" normalizeH="0" baseline="0" noProof="0" dirty="0">
                  <a:ln>
                    <a:noFill/>
                  </a:ln>
                  <a:solidFill>
                    <a:prstClr val="white"/>
                  </a:solidFill>
                  <a:effectLst/>
                  <a:uLnTx/>
                  <a:uFillTx/>
                  <a:latin typeface="Arial Narrow" panose="020B0606020202030204" pitchFamily="34" charset="0"/>
                </a:endParaRPr>
              </a:p>
            </p:txBody>
          </p:sp>
          <p:cxnSp>
            <p:nvCxnSpPr>
              <p:cNvPr id="21" name="Straight Connector 20">
                <a:extLst>
                  <a:ext uri="{FF2B5EF4-FFF2-40B4-BE49-F238E27FC236}">
                    <a16:creationId xmlns:a16="http://schemas.microsoft.com/office/drawing/2014/main" xmlns="" id="{DB77AE01-B01E-40FD-AD2A-F561AF0255DA}"/>
                  </a:ext>
                </a:extLst>
              </p:cNvPr>
              <p:cNvCxnSpPr>
                <a:cxnSpLocks/>
              </p:cNvCxnSpPr>
              <p:nvPr/>
            </p:nvCxnSpPr>
            <p:spPr>
              <a:xfrm>
                <a:off x="1371600" y="4794263"/>
                <a:ext cx="5297557"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xmlns="" id="{56E7A69B-997B-46DC-BC4B-39814D9D66B2}"/>
                  </a:ext>
                </a:extLst>
              </p:cNvPr>
              <p:cNvCxnSpPr>
                <a:cxnSpLocks/>
              </p:cNvCxnSpPr>
              <p:nvPr/>
            </p:nvCxnSpPr>
            <p:spPr>
              <a:xfrm>
                <a:off x="1371600" y="3733800"/>
                <a:ext cx="5297557"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Rectangle 22">
                <a:extLst>
                  <a:ext uri="{FF2B5EF4-FFF2-40B4-BE49-F238E27FC236}">
                    <a16:creationId xmlns:a16="http://schemas.microsoft.com/office/drawing/2014/main" xmlns="" id="{81412545-495F-4554-8918-A893C9703318}"/>
                  </a:ext>
                </a:extLst>
              </p:cNvPr>
              <p:cNvSpPr/>
              <p:nvPr/>
            </p:nvSpPr>
            <p:spPr>
              <a:xfrm>
                <a:off x="1447800" y="5368291"/>
                <a:ext cx="4918600" cy="45720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1" i="0" u="none" strike="noStrike" kern="1200" cap="none" spc="0" normalizeH="0" baseline="0" noProof="0" dirty="0">
                    <a:ln>
                      <a:noFill/>
                    </a:ln>
                    <a:solidFill>
                      <a:prstClr val="black"/>
                    </a:solidFill>
                    <a:effectLst/>
                    <a:uLnTx/>
                    <a:uFillTx/>
                    <a:latin typeface="Arial Narrow" panose="020B0606020202030204" pitchFamily="34" charset="0"/>
                  </a:rPr>
                  <a:t>Recovered Limited Service</a:t>
                </a:r>
                <a:r>
                  <a:rPr kumimoji="0" lang="en-ZA" sz="8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ZA" sz="800" b="0" i="1" u="none" strike="noStrike" kern="1200" cap="none" spc="0" normalizeH="0" baseline="0" noProof="0" dirty="0">
                    <a:ln>
                      <a:noFill/>
                    </a:ln>
                    <a:solidFill>
                      <a:prstClr val="black"/>
                    </a:solidFill>
                    <a:effectLst/>
                    <a:uLnTx/>
                    <a:uFillTx/>
                    <a:latin typeface="Arial Narrow" panose="020B0606020202030204" pitchFamily="34" charset="0"/>
                  </a:rPr>
                  <a:t>Current Operations</a:t>
                </a:r>
              </a:p>
            </p:txBody>
          </p:sp>
          <p:sp>
            <p:nvSpPr>
              <p:cNvPr id="24" name="Rectangle 23">
                <a:extLst>
                  <a:ext uri="{FF2B5EF4-FFF2-40B4-BE49-F238E27FC236}">
                    <a16:creationId xmlns:a16="http://schemas.microsoft.com/office/drawing/2014/main" xmlns="" id="{75D74C8B-1C96-407E-B57E-F459CDEE3D16}"/>
                  </a:ext>
                </a:extLst>
              </p:cNvPr>
              <p:cNvSpPr/>
              <p:nvPr/>
            </p:nvSpPr>
            <p:spPr>
              <a:xfrm>
                <a:off x="2914651" y="4876796"/>
                <a:ext cx="3486149" cy="4572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prstClr val="white"/>
                    </a:solidFill>
                    <a:effectLst/>
                    <a:uLnTx/>
                    <a:uFillTx/>
                    <a:latin typeface="Arial Narrow" panose="020B0606020202030204" pitchFamily="34" charset="0"/>
                  </a:rPr>
                  <a:t>Limited Service recovery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1" u="none" strike="noStrike" kern="1200" cap="none" spc="0" normalizeH="0" baseline="0" noProof="0" dirty="0">
                    <a:ln>
                      <a:noFill/>
                    </a:ln>
                    <a:solidFill>
                      <a:prstClr val="white"/>
                    </a:solidFill>
                    <a:effectLst/>
                    <a:uLnTx/>
                    <a:uFillTx/>
                    <a:latin typeface="Arial Narrow" panose="020B0606020202030204" pitchFamily="34" charset="0"/>
                  </a:rPr>
                  <a:t>(In progress)</a:t>
                </a:r>
              </a:p>
            </p:txBody>
          </p:sp>
          <p:sp>
            <p:nvSpPr>
              <p:cNvPr id="25" name="Rectangle 24">
                <a:extLst>
                  <a:ext uri="{FF2B5EF4-FFF2-40B4-BE49-F238E27FC236}">
                    <a16:creationId xmlns:a16="http://schemas.microsoft.com/office/drawing/2014/main" xmlns="" id="{A5E54DC7-F4AB-4EA9-B2D2-07ED458FC346}"/>
                  </a:ext>
                </a:extLst>
              </p:cNvPr>
              <p:cNvSpPr/>
              <p:nvPr/>
            </p:nvSpPr>
            <p:spPr>
              <a:xfrm>
                <a:off x="3683277" y="4329213"/>
                <a:ext cx="2701832" cy="46101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prstClr val="white"/>
                    </a:solidFill>
                    <a:effectLst/>
                    <a:uLnTx/>
                    <a:uFillTx/>
                    <a:latin typeface="Arial Narrow" panose="020B0606020202030204" pitchFamily="34" charset="0"/>
                  </a:rPr>
                  <a:t>Limited Service recovery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1" u="none" strike="noStrike" kern="1200" cap="none" spc="0" normalizeH="0" baseline="0" noProof="0" dirty="0">
                    <a:ln>
                      <a:noFill/>
                    </a:ln>
                    <a:solidFill>
                      <a:prstClr val="white"/>
                    </a:solidFill>
                    <a:effectLst/>
                    <a:uLnTx/>
                    <a:uFillTx/>
                    <a:latin typeface="Arial Narrow" panose="020B0606020202030204" pitchFamily="34" charset="0"/>
                  </a:rPr>
                  <a:t>(In progress)</a:t>
                </a:r>
              </a:p>
            </p:txBody>
          </p:sp>
          <p:sp>
            <p:nvSpPr>
              <p:cNvPr id="26" name="Rectangle 25">
                <a:extLst>
                  <a:ext uri="{FF2B5EF4-FFF2-40B4-BE49-F238E27FC236}">
                    <a16:creationId xmlns:a16="http://schemas.microsoft.com/office/drawing/2014/main" xmlns="" id="{65C5EDCB-9956-4BE8-85A6-699CFD6B6EA2}"/>
                  </a:ext>
                </a:extLst>
              </p:cNvPr>
              <p:cNvSpPr/>
              <p:nvPr/>
            </p:nvSpPr>
            <p:spPr>
              <a:xfrm>
                <a:off x="4724400" y="3810000"/>
                <a:ext cx="1634863" cy="46101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prstClr val="white"/>
                    </a:solidFill>
                    <a:effectLst/>
                    <a:uLnTx/>
                    <a:uFillTx/>
                    <a:latin typeface="Arial Narrow" panose="020B0606020202030204" pitchFamily="34" charset="0"/>
                  </a:rPr>
                  <a:t>Full Service</a:t>
                </a:r>
              </a:p>
            </p:txBody>
          </p:sp>
          <p:sp>
            <p:nvSpPr>
              <p:cNvPr id="27" name="Rectangle 26">
                <a:extLst>
                  <a:ext uri="{FF2B5EF4-FFF2-40B4-BE49-F238E27FC236}">
                    <a16:creationId xmlns:a16="http://schemas.microsoft.com/office/drawing/2014/main" xmlns="" id="{39EFA132-6CBD-4791-BE42-CBAD06B11CAB}"/>
                  </a:ext>
                </a:extLst>
              </p:cNvPr>
              <p:cNvSpPr/>
              <p:nvPr/>
            </p:nvSpPr>
            <p:spPr>
              <a:xfrm>
                <a:off x="6324600" y="3810000"/>
                <a:ext cx="1384852" cy="201547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prstClr val="white"/>
                    </a:solidFill>
                    <a:effectLst/>
                    <a:uLnTx/>
                    <a:uFillTx/>
                    <a:latin typeface="Arial Narrow" panose="020B0606020202030204" pitchFamily="34" charset="0"/>
                  </a:rPr>
                  <a:t>Full Service Recovered</a:t>
                </a:r>
              </a:p>
            </p:txBody>
          </p:sp>
          <p:sp>
            <p:nvSpPr>
              <p:cNvPr id="28" name="Arrow: Right 27">
                <a:extLst>
                  <a:ext uri="{FF2B5EF4-FFF2-40B4-BE49-F238E27FC236}">
                    <a16:creationId xmlns:a16="http://schemas.microsoft.com/office/drawing/2014/main" xmlns="" id="{BDBF4B75-D6E4-4833-B7C9-8289B2C1C060}"/>
                  </a:ext>
                </a:extLst>
              </p:cNvPr>
              <p:cNvSpPr/>
              <p:nvPr/>
            </p:nvSpPr>
            <p:spPr>
              <a:xfrm>
                <a:off x="180285" y="3596646"/>
                <a:ext cx="1027319" cy="497836"/>
              </a:xfrm>
              <a:prstGeom prst="rightArrow">
                <a:avLst>
                  <a:gd name="adj1" fmla="val 50000"/>
                  <a:gd name="adj2" fmla="val 21428"/>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prstClr val="black"/>
                    </a:solidFill>
                    <a:effectLst/>
                    <a:uLnTx/>
                    <a:uFillTx/>
                    <a:latin typeface="Arial Narrow" panose="020B0606020202030204" pitchFamily="34" charset="0"/>
                  </a:rPr>
                  <a:t>Full Service</a:t>
                </a:r>
              </a:p>
            </p:txBody>
          </p:sp>
          <p:sp>
            <p:nvSpPr>
              <p:cNvPr id="29" name="Arrow: Right 28">
                <a:extLst>
                  <a:ext uri="{FF2B5EF4-FFF2-40B4-BE49-F238E27FC236}">
                    <a16:creationId xmlns:a16="http://schemas.microsoft.com/office/drawing/2014/main" xmlns="" id="{21DFB1C1-8F29-4701-AFB7-D490BF971B25}"/>
                  </a:ext>
                </a:extLst>
              </p:cNvPr>
              <p:cNvSpPr/>
              <p:nvPr/>
            </p:nvSpPr>
            <p:spPr>
              <a:xfrm>
                <a:off x="168690" y="4519929"/>
                <a:ext cx="1027319" cy="703597"/>
              </a:xfrm>
              <a:prstGeom prst="rightArrow">
                <a:avLst>
                  <a:gd name="adj1" fmla="val 50000"/>
                  <a:gd name="adj2" fmla="val 214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prstClr val="black"/>
                    </a:solidFill>
                    <a:effectLst/>
                    <a:uLnTx/>
                    <a:uFillTx/>
                    <a:latin typeface="Arial Narrow" panose="020B0606020202030204" pitchFamily="34" charset="0"/>
                  </a:rPr>
                  <a:t>Limited Service</a:t>
                </a:r>
              </a:p>
            </p:txBody>
          </p:sp>
          <p:sp>
            <p:nvSpPr>
              <p:cNvPr id="30" name="Rectangle 29">
                <a:extLst>
                  <a:ext uri="{FF2B5EF4-FFF2-40B4-BE49-F238E27FC236}">
                    <a16:creationId xmlns:a16="http://schemas.microsoft.com/office/drawing/2014/main" xmlns="" id="{F28BC10F-0457-499C-91A9-B88404ADE844}"/>
                  </a:ext>
                </a:extLst>
              </p:cNvPr>
              <p:cNvSpPr/>
              <p:nvPr/>
            </p:nvSpPr>
            <p:spPr>
              <a:xfrm>
                <a:off x="6980849" y="2941321"/>
                <a:ext cx="1994461" cy="2868279"/>
              </a:xfrm>
              <a:prstGeom prst="rect">
                <a:avLst/>
              </a:prstGeom>
              <a:solidFill>
                <a:srgbClr val="0070C0">
                  <a:alpha val="30000"/>
                </a:srgbClr>
              </a:solidFill>
            </p:spPr>
            <p:style>
              <a:lnRef idx="1">
                <a:schemeClr val="accent4"/>
              </a:lnRef>
              <a:fillRef idx="3">
                <a:schemeClr val="accent4"/>
              </a:fillRef>
              <a:effectRef idx="2">
                <a:schemeClr val="accent4"/>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1" i="0" u="none" strike="noStrike" kern="1200" cap="none" spc="0" normalizeH="0" baseline="0" noProof="0" dirty="0">
                    <a:ln>
                      <a:noFill/>
                    </a:ln>
                    <a:solidFill>
                      <a:srgbClr val="C00000"/>
                    </a:solidFill>
                    <a:effectLst/>
                    <a:uLnTx/>
                    <a:uFillTx/>
                    <a:latin typeface="Arial Narrow" panose="020B0606020202030204" pitchFamily="34" charset="0"/>
                  </a:rPr>
                  <a:t>MODERNISATION</a:t>
                </a:r>
              </a:p>
            </p:txBody>
          </p:sp>
        </p:grpSp>
      </p:grpSp>
      <p:sp>
        <p:nvSpPr>
          <p:cNvPr id="33" name="Title 1">
            <a:extLst>
              <a:ext uri="{FF2B5EF4-FFF2-40B4-BE49-F238E27FC236}">
                <a16:creationId xmlns:a16="http://schemas.microsoft.com/office/drawing/2014/main" xmlns="" id="{931CF8F3-6EED-4C31-A31A-1BDE1AF60E10}"/>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402174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C1FEFBB-C54A-47FF-B4FA-96D1EDD8DFF9}"/>
              </a:ext>
            </a:extLst>
          </p:cNvPr>
          <p:cNvSpPr>
            <a:spLocks noGrp="1"/>
          </p:cNvSpPr>
          <p:nvPr>
            <p:ph sz="half" idx="1"/>
          </p:nvPr>
        </p:nvSpPr>
        <p:spPr>
          <a:xfrm>
            <a:off x="4418559" y="1253331"/>
            <a:ext cx="7640318" cy="5070250"/>
          </a:xfrm>
        </p:spPr>
        <p:txBody>
          <a:bodyPr/>
          <a:lstStyle/>
          <a:p>
            <a:pPr>
              <a:lnSpc>
                <a:spcPct val="150000"/>
              </a:lnSpc>
              <a:spcBef>
                <a:spcPts val="600"/>
              </a:spcBef>
              <a:spcAft>
                <a:spcPts val="600"/>
              </a:spcAft>
            </a:pPr>
            <a:r>
              <a:rPr lang="en-ZA" sz="1600" dirty="0">
                <a:latin typeface="Arial Narrow" panose="020B0606020202030204" pitchFamily="34" charset="0"/>
                <a:cs typeface="Arial" panose="020B0604020202020204" pitchFamily="34" charset="0"/>
              </a:rPr>
              <a:t>The following key challenges impact on the recovery efforts:</a:t>
            </a:r>
          </a:p>
        </p:txBody>
      </p:sp>
      <p:cxnSp>
        <p:nvCxnSpPr>
          <p:cNvPr id="8" name="Straight Connector 7">
            <a:extLst>
              <a:ext uri="{FF2B5EF4-FFF2-40B4-BE49-F238E27FC236}">
                <a16:creationId xmlns:a16="http://schemas.microsoft.com/office/drawing/2014/main" xmlns="" id="{099760F5-8373-21AC-A397-D8E1B9B46817}"/>
              </a:ext>
            </a:extLst>
          </p:cNvPr>
          <p:cNvCxnSpPr/>
          <p:nvPr/>
        </p:nvCxnSpPr>
        <p:spPr>
          <a:xfrm>
            <a:off x="4338320" y="1609341"/>
            <a:ext cx="0" cy="4714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9" name="Diagram 8">
            <a:extLst>
              <a:ext uri="{FF2B5EF4-FFF2-40B4-BE49-F238E27FC236}">
                <a16:creationId xmlns:a16="http://schemas.microsoft.com/office/drawing/2014/main" xmlns="" id="{9F92B322-A9CF-46E0-FFF9-8C0BE5EE7430}"/>
              </a:ext>
            </a:extLst>
          </p:cNvPr>
          <p:cNvGraphicFramePr/>
          <p:nvPr>
            <p:extLst>
              <p:ext uri="{D42A27DB-BD31-4B8C-83A1-F6EECF244321}">
                <p14:modId xmlns:p14="http://schemas.microsoft.com/office/powerpoint/2010/main" xmlns="" val="1626856642"/>
              </p:ext>
            </p:extLst>
          </p:nvPr>
        </p:nvGraphicFramePr>
        <p:xfrm>
          <a:off x="184954" y="1436517"/>
          <a:ext cx="4102566" cy="3984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Table 5">
            <a:extLst>
              <a:ext uri="{FF2B5EF4-FFF2-40B4-BE49-F238E27FC236}">
                <a16:creationId xmlns:a16="http://schemas.microsoft.com/office/drawing/2014/main" xmlns="" id="{68067CF8-615C-13AD-0352-39A738FB4D71}"/>
              </a:ext>
            </a:extLst>
          </p:cNvPr>
          <p:cNvGraphicFramePr>
            <a:graphicFrameLocks noGrp="1"/>
          </p:cNvGraphicFramePr>
          <p:nvPr>
            <p:extLst>
              <p:ext uri="{D42A27DB-BD31-4B8C-83A1-F6EECF244321}">
                <p14:modId xmlns:p14="http://schemas.microsoft.com/office/powerpoint/2010/main" xmlns="" val="1709209078"/>
              </p:ext>
            </p:extLst>
          </p:nvPr>
        </p:nvGraphicFramePr>
        <p:xfrm>
          <a:off x="4470413" y="1844243"/>
          <a:ext cx="7536633" cy="3961074"/>
        </p:xfrm>
        <a:graphic>
          <a:graphicData uri="http://schemas.openxmlformats.org/drawingml/2006/table">
            <a:tbl>
              <a:tblPr firstRow="1" bandRow="1">
                <a:tableStyleId>{5C22544A-7EE6-4342-B048-85BDC9FD1C3A}</a:tableStyleId>
              </a:tblPr>
              <a:tblGrid>
                <a:gridCol w="3352799">
                  <a:extLst>
                    <a:ext uri="{9D8B030D-6E8A-4147-A177-3AD203B41FA5}">
                      <a16:colId xmlns:a16="http://schemas.microsoft.com/office/drawing/2014/main" xmlns="" val="2150334580"/>
                    </a:ext>
                  </a:extLst>
                </a:gridCol>
                <a:gridCol w="4183834">
                  <a:extLst>
                    <a:ext uri="{9D8B030D-6E8A-4147-A177-3AD203B41FA5}">
                      <a16:colId xmlns:a16="http://schemas.microsoft.com/office/drawing/2014/main" xmlns="" val="4008010906"/>
                    </a:ext>
                  </a:extLst>
                </a:gridCol>
              </a:tblGrid>
              <a:tr h="262137">
                <a:tc>
                  <a:txBody>
                    <a:bodyPr/>
                    <a:lstStyle/>
                    <a:p>
                      <a:r>
                        <a:rPr lang="en-GB" sz="1400" b="0" dirty="0">
                          <a:solidFill>
                            <a:schemeClr val="tx1"/>
                          </a:solidFill>
                          <a:effectLst>
                            <a:outerShdw blurRad="38100" dist="38100" dir="2700000" algn="tl">
                              <a:srgbClr val="000000">
                                <a:alpha val="43137"/>
                              </a:srgbClr>
                            </a:outerShdw>
                          </a:effectLst>
                          <a:latin typeface="Arial Narrow" panose="020B0606020202030204" pitchFamily="34" charset="0"/>
                        </a:rPr>
                        <a:t>High-level Challenge</a:t>
                      </a:r>
                    </a:p>
                  </a:txBody>
                  <a:tcPr/>
                </a:tc>
                <a:tc>
                  <a:txBody>
                    <a:bodyPr/>
                    <a:lstStyle/>
                    <a:p>
                      <a:r>
                        <a:rPr lang="en-GB" sz="1400" b="0" dirty="0">
                          <a:solidFill>
                            <a:schemeClr val="tx1"/>
                          </a:solidFill>
                          <a:effectLst>
                            <a:outerShdw blurRad="38100" dist="38100" dir="2700000" algn="tl">
                              <a:srgbClr val="000000">
                                <a:alpha val="43137"/>
                              </a:srgbClr>
                            </a:outerShdw>
                          </a:effectLst>
                          <a:latin typeface="Arial Narrow" panose="020B0606020202030204" pitchFamily="34" charset="0"/>
                        </a:rPr>
                        <a:t>Mitigation</a:t>
                      </a:r>
                    </a:p>
                  </a:txBody>
                  <a:tcPr/>
                </a:tc>
                <a:extLst>
                  <a:ext uri="{0D108BD9-81ED-4DB2-BD59-A6C34878D82A}">
                    <a16:rowId xmlns:a16="http://schemas.microsoft.com/office/drawing/2014/main" xmlns="" val="529408702"/>
                  </a:ext>
                </a:extLst>
              </a:tr>
              <a:tr h="503583">
                <a:tc>
                  <a:txBody>
                    <a:bodyPr/>
                    <a:lstStyle/>
                    <a:p>
                      <a:pPr marL="285750" marR="0" lvl="0" indent="-285750" algn="l" defTabSz="84406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latin typeface="Arial Narrow" panose="020B0606020202030204" pitchFamily="34" charset="0"/>
                          <a:cs typeface="Arial" panose="020B0604020202020204" pitchFamily="34" charset="0"/>
                        </a:rPr>
                        <a:t>Execution: Implementation Capacity ~ (Scares Skills &amp; Retention)</a:t>
                      </a:r>
                    </a:p>
                  </a:txBody>
                  <a:tcPr/>
                </a:tc>
                <a:tc>
                  <a:txBody>
                    <a:bodyPr/>
                    <a:lstStyle/>
                    <a:p>
                      <a:r>
                        <a:rPr lang="en-GB" sz="1200" b="0" dirty="0">
                          <a:latin typeface="Arial Narrow" panose="020B0606020202030204" pitchFamily="34" charset="0"/>
                          <a:cs typeface="Arial" panose="020B0604020202020204" pitchFamily="34" charset="0"/>
                        </a:rPr>
                        <a:t>Sourcing (SOE assistance, Fixed term contract workers – retirees, training programmes) </a:t>
                      </a:r>
                    </a:p>
                  </a:txBody>
                  <a:tcPr/>
                </a:tc>
                <a:extLst>
                  <a:ext uri="{0D108BD9-81ED-4DB2-BD59-A6C34878D82A}">
                    <a16:rowId xmlns:a16="http://schemas.microsoft.com/office/drawing/2014/main" xmlns="" val="728892208"/>
                  </a:ext>
                </a:extLst>
              </a:tr>
              <a:tr h="715617">
                <a:tc>
                  <a:txBody>
                    <a:bodyPr/>
                    <a:lstStyle/>
                    <a:p>
                      <a:pPr marL="285750" indent="-285750">
                        <a:buFont typeface="Arial" panose="020B0604020202020204" pitchFamily="34" charset="0"/>
                        <a:buChar char="•"/>
                      </a:pPr>
                      <a:r>
                        <a:rPr lang="en-GB" sz="1200" b="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Security : Open System </a:t>
                      </a:r>
                    </a:p>
                    <a:p>
                      <a:pPr marL="707785" lvl="1"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Encroachment</a:t>
                      </a:r>
                    </a:p>
                    <a:p>
                      <a:pPr marL="707785" lvl="1"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Theft &amp; Vandalism of recovered areas</a:t>
                      </a:r>
                    </a:p>
                  </a:txBody>
                  <a:tcPr/>
                </a:tc>
                <a:tc>
                  <a:txBody>
                    <a:bodyPr/>
                    <a:lstStyle/>
                    <a:p>
                      <a:pPr marL="285750"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Current Integrated Security Deployment Plan (as discussed above)</a:t>
                      </a:r>
                    </a:p>
                    <a:p>
                      <a:pPr marL="285750"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Engagement and assistance from Cities  </a:t>
                      </a:r>
                    </a:p>
                    <a:p>
                      <a:pPr marL="285750"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Walling of rail boundaries and technology – Long term.</a:t>
                      </a:r>
                    </a:p>
                  </a:txBody>
                  <a:tcPr/>
                </a:tc>
                <a:extLst>
                  <a:ext uri="{0D108BD9-81ED-4DB2-BD59-A6C34878D82A}">
                    <a16:rowId xmlns:a16="http://schemas.microsoft.com/office/drawing/2014/main" xmlns="" val="3596551812"/>
                  </a:ext>
                </a:extLst>
              </a:tr>
              <a:tr h="715617">
                <a:tc>
                  <a:txBody>
                    <a:bodyPr/>
                    <a:lstStyle/>
                    <a:p>
                      <a:pPr marL="285750"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“Tender Hijacking &amp; demands” – prolonged communities engagements.</a:t>
                      </a:r>
                    </a:p>
                  </a:txBody>
                  <a:tcPr/>
                </a:tc>
                <a:tc>
                  <a:txBody>
                    <a:bodyPr/>
                    <a:lstStyle/>
                    <a:p>
                      <a:pPr marL="285750"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Proactive Community &amp; Stakeholder Engagements </a:t>
                      </a:r>
                    </a:p>
                    <a:p>
                      <a:pPr marL="285750"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Collaboration &amp; Assistance from Cities</a:t>
                      </a:r>
                    </a:p>
                    <a:p>
                      <a:pPr marL="285750" marR="0" lvl="0" indent="-285750" algn="l" defTabSz="9143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latin typeface="Arial Narrow" panose="020B0606020202030204" pitchFamily="34" charset="0"/>
                          <a:cs typeface="Arial" panose="020B0604020202020204" pitchFamily="34" charset="0"/>
                        </a:rPr>
                        <a:t>Legislation review – Long term</a:t>
                      </a:r>
                    </a:p>
                  </a:txBody>
                  <a:tcPr/>
                </a:tc>
                <a:extLst>
                  <a:ext uri="{0D108BD9-81ED-4DB2-BD59-A6C34878D82A}">
                    <a16:rowId xmlns:a16="http://schemas.microsoft.com/office/drawing/2014/main" xmlns="" val="3271870562"/>
                  </a:ext>
                </a:extLst>
              </a:tr>
              <a:tr h="715617">
                <a:tc>
                  <a:txBody>
                    <a:bodyPr/>
                    <a:lstStyle/>
                    <a:p>
                      <a:pPr marL="285750"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Rapid Climate Changes</a:t>
                      </a:r>
                    </a:p>
                    <a:p>
                      <a:pPr marL="707785" lvl="1"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Flooding (e.g. KZN &amp; Cape Flats)</a:t>
                      </a:r>
                    </a:p>
                    <a:p>
                      <a:pPr marL="707785" lvl="1"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Wash aways</a:t>
                      </a:r>
                    </a:p>
                  </a:txBody>
                  <a:tcPr/>
                </a:tc>
                <a:tc>
                  <a:txBody>
                    <a:bodyPr/>
                    <a:lstStyle/>
                    <a:p>
                      <a:pPr marL="285750"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Rail Industry technology and standards reviews</a:t>
                      </a:r>
                    </a:p>
                    <a:p>
                      <a:pPr marL="285750"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Infrastructure Assessments e.g. embarkments &amp; bridges structural integrity</a:t>
                      </a:r>
                    </a:p>
                  </a:txBody>
                  <a:tcPr/>
                </a:tc>
                <a:extLst>
                  <a:ext uri="{0D108BD9-81ED-4DB2-BD59-A6C34878D82A}">
                    <a16:rowId xmlns:a16="http://schemas.microsoft.com/office/drawing/2014/main" xmlns="" val="706494834"/>
                  </a:ext>
                </a:extLst>
              </a:tr>
              <a:tr h="927652">
                <a:tc>
                  <a:txBody>
                    <a:bodyPr/>
                    <a:lstStyle/>
                    <a:p>
                      <a:pPr marL="285750"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Sourcing of material: </a:t>
                      </a:r>
                    </a:p>
                    <a:p>
                      <a:pPr marL="707785" lvl="1"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long lead-times (e.g. Covid, strikes, KZN Harbour etc)</a:t>
                      </a:r>
                    </a:p>
                    <a:p>
                      <a:pPr marL="707785" lvl="1"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Market readiness for the volumes of material required for rebuilding</a:t>
                      </a:r>
                    </a:p>
                  </a:txBody>
                  <a:tcPr/>
                </a:tc>
                <a:tc>
                  <a:txBody>
                    <a:bodyPr/>
                    <a:lstStyle/>
                    <a:p>
                      <a:pPr marL="285750"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Accelerated programmes with appointed suppliers</a:t>
                      </a:r>
                    </a:p>
                    <a:p>
                      <a:pPr marL="285750" indent="-285750">
                        <a:buFont typeface="Arial" panose="020B0604020202020204" pitchFamily="34" charset="0"/>
                        <a:buChar char="•"/>
                      </a:pPr>
                      <a:r>
                        <a:rPr lang="en-GB" sz="1200" b="0" dirty="0">
                          <a:latin typeface="Arial Narrow" panose="020B0606020202030204" pitchFamily="34" charset="0"/>
                          <a:cs typeface="Arial" panose="020B0604020202020204" pitchFamily="34" charset="0"/>
                        </a:rPr>
                        <a:t>Joint engagements and negotiations with manufacturers were applicable.</a:t>
                      </a:r>
                    </a:p>
                  </a:txBody>
                  <a:tcPr/>
                </a:tc>
                <a:extLst>
                  <a:ext uri="{0D108BD9-81ED-4DB2-BD59-A6C34878D82A}">
                    <a16:rowId xmlns:a16="http://schemas.microsoft.com/office/drawing/2014/main" xmlns="" val="3648889885"/>
                  </a:ext>
                </a:extLst>
              </a:tr>
            </a:tbl>
          </a:graphicData>
        </a:graphic>
      </p:graphicFrame>
      <p:sp>
        <p:nvSpPr>
          <p:cNvPr id="11" name="Title 1">
            <a:extLst>
              <a:ext uri="{FF2B5EF4-FFF2-40B4-BE49-F238E27FC236}">
                <a16:creationId xmlns:a16="http://schemas.microsoft.com/office/drawing/2014/main" xmlns="" id="{F21F8EFC-54B7-494F-B56F-6AFD52556BF9}"/>
              </a:ext>
            </a:extLst>
          </p:cNvPr>
          <p:cNvSpPr txBox="1">
            <a:spLocks/>
          </p:cNvSpPr>
          <p:nvPr/>
        </p:nvSpPr>
        <p:spPr>
          <a:xfrm>
            <a:off x="97757" y="254310"/>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
        <p:nvSpPr>
          <p:cNvPr id="13" name="TextBox 12">
            <a:extLst>
              <a:ext uri="{FF2B5EF4-FFF2-40B4-BE49-F238E27FC236}">
                <a16:creationId xmlns:a16="http://schemas.microsoft.com/office/drawing/2014/main" xmlns="" id="{BF404FF4-86CC-4505-A214-CAF86C1DDF39}"/>
              </a:ext>
            </a:extLst>
          </p:cNvPr>
          <p:cNvSpPr txBox="1"/>
          <p:nvPr/>
        </p:nvSpPr>
        <p:spPr>
          <a:xfrm>
            <a:off x="564081" y="5717063"/>
            <a:ext cx="35336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i="0" u="none" strike="noStrike" kern="1200" cap="none" spc="0" normalizeH="0" baseline="0" noProof="0" dirty="0">
                <a:ln>
                  <a:noFill/>
                </a:ln>
                <a:solidFill>
                  <a:srgbClr val="00B0F0"/>
                </a:solidFill>
                <a:effectLst/>
                <a:uLnTx/>
                <a:uFillTx/>
                <a:latin typeface="Arial Narrow" panose="020B0606020202030204" pitchFamily="34" charset="0"/>
              </a:rPr>
              <a:t>The Triple Challenge</a:t>
            </a:r>
          </a:p>
        </p:txBody>
      </p:sp>
    </p:spTree>
    <p:extLst>
      <p:ext uri="{BB962C8B-B14F-4D97-AF65-F5344CB8AC3E}">
        <p14:creationId xmlns:p14="http://schemas.microsoft.com/office/powerpoint/2010/main" xmlns="" val="44094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C1FEFBB-C54A-47FF-B4FA-96D1EDD8DFF9}"/>
              </a:ext>
            </a:extLst>
          </p:cNvPr>
          <p:cNvSpPr>
            <a:spLocks noGrp="1"/>
          </p:cNvSpPr>
          <p:nvPr>
            <p:ph sz="half" idx="1"/>
          </p:nvPr>
        </p:nvSpPr>
        <p:spPr>
          <a:xfrm>
            <a:off x="4469334" y="1017408"/>
            <a:ext cx="7640318" cy="5480308"/>
          </a:xfrm>
          <a:ln>
            <a:solidFill>
              <a:srgbClr val="00B0F0"/>
            </a:solidFill>
          </a:ln>
        </p:spPr>
        <p:txBody>
          <a:bodyPr/>
          <a:lstStyle/>
          <a:p>
            <a:pPr marL="0" indent="0" algn="just">
              <a:lnSpc>
                <a:spcPct val="100000"/>
              </a:lnSpc>
              <a:spcBef>
                <a:spcPts val="600"/>
              </a:spcBef>
              <a:spcAft>
                <a:spcPts val="600"/>
              </a:spcAft>
              <a:buNone/>
            </a:pPr>
            <a:r>
              <a:rPr lang="en-ZA" sz="14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Operational Subsidies</a:t>
            </a:r>
          </a:p>
          <a:p>
            <a:pPr marL="228597" lvl="1" algn="just">
              <a:lnSpc>
                <a:spcPct val="100000"/>
              </a:lnSpc>
              <a:spcBef>
                <a:spcPts val="600"/>
              </a:spcBef>
              <a:spcAft>
                <a:spcPts val="600"/>
              </a:spcAft>
            </a:pPr>
            <a:r>
              <a:rPr lang="en-ZA" sz="1400" dirty="0">
                <a:latin typeface="Arial Narrow" panose="020B0606020202030204" pitchFamily="34" charset="0"/>
                <a:cs typeface="Arial" panose="020B0604020202020204" pitchFamily="34" charset="0"/>
              </a:rPr>
              <a:t>Metrorail paying passengers has decreased from 646 million in 2008/09 to 147 million 2019/20</a:t>
            </a:r>
          </a:p>
          <a:p>
            <a:pPr marL="228597" lvl="1" algn="just">
              <a:lnSpc>
                <a:spcPct val="100000"/>
              </a:lnSpc>
              <a:spcBef>
                <a:spcPts val="600"/>
              </a:spcBef>
              <a:spcAft>
                <a:spcPts val="600"/>
              </a:spcAft>
            </a:pPr>
            <a:r>
              <a:rPr lang="en-US" sz="1400" dirty="0">
                <a:latin typeface="Arial Narrow" panose="020B0606020202030204" pitchFamily="34" charset="0"/>
                <a:cs typeface="Arial" panose="020B0604020202020204" pitchFamily="34" charset="0"/>
              </a:rPr>
              <a:t>MLPS passengers has declined from 3 million in 2008/09 to only 276 400 in 2019/20</a:t>
            </a:r>
          </a:p>
          <a:p>
            <a:pPr marL="228597" lvl="1" algn="just">
              <a:lnSpc>
                <a:spcPct val="100000"/>
              </a:lnSpc>
              <a:spcBef>
                <a:spcPts val="600"/>
              </a:spcBef>
              <a:spcAft>
                <a:spcPts val="600"/>
              </a:spcAft>
            </a:pPr>
            <a:r>
              <a:rPr lang="en-US" sz="1400" dirty="0">
                <a:latin typeface="Arial Narrow" panose="020B0606020202030204" pitchFamily="34" charset="0"/>
                <a:cs typeface="Arial" panose="020B0604020202020204" pitchFamily="34" charset="0"/>
              </a:rPr>
              <a:t>Autopax passengers declined from 2,4 million in 2008/09 to 1,6 million in 2019/20</a:t>
            </a:r>
          </a:p>
          <a:p>
            <a:pPr marL="228597" lvl="1" algn="just">
              <a:lnSpc>
                <a:spcPct val="100000"/>
              </a:lnSpc>
              <a:spcBef>
                <a:spcPts val="600"/>
              </a:spcBef>
              <a:spcAft>
                <a:spcPts val="600"/>
              </a:spcAft>
            </a:pPr>
            <a:r>
              <a:rPr lang="en-US" sz="1400" dirty="0">
                <a:latin typeface="Arial Narrow" panose="020B0606020202030204" pitchFamily="34" charset="0"/>
                <a:cs typeface="Arial" panose="020B0604020202020204" pitchFamily="34" charset="0"/>
              </a:rPr>
              <a:t>As the number of paying passengers declines, so do operational revenues, making it more difficult to fund the maintenance, refurbishment and maintain levels of services, which lead to further loss of paying customers</a:t>
            </a:r>
          </a:p>
          <a:p>
            <a:pPr marL="228597" lvl="1" algn="just">
              <a:lnSpc>
                <a:spcPct val="100000"/>
              </a:lnSpc>
              <a:spcBef>
                <a:spcPts val="600"/>
              </a:spcBef>
              <a:spcAft>
                <a:spcPts val="600"/>
              </a:spcAft>
            </a:pPr>
            <a:r>
              <a:rPr lang="en-US" sz="1400" dirty="0">
                <a:latin typeface="Arial Narrow" panose="020B0606020202030204" pitchFamily="34" charset="0"/>
                <a:cs typeface="Arial" panose="020B0604020202020204" pitchFamily="34" charset="0"/>
              </a:rPr>
              <a:t>PRASA’s passenger revenue has thus decline at a much higher rate than which Government could affordably increase the operational subsidies</a:t>
            </a:r>
          </a:p>
          <a:p>
            <a:pPr marL="0" indent="0" algn="just">
              <a:lnSpc>
                <a:spcPct val="100000"/>
              </a:lnSpc>
              <a:spcBef>
                <a:spcPts val="600"/>
              </a:spcBef>
              <a:spcAft>
                <a:spcPts val="600"/>
              </a:spcAft>
              <a:buNone/>
            </a:pPr>
            <a:r>
              <a:rPr lang="en-ZA" sz="14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Fare revenue</a:t>
            </a:r>
          </a:p>
          <a:p>
            <a:pPr marL="228597" lvl="1" algn="just">
              <a:lnSpc>
                <a:spcPct val="100000"/>
              </a:lnSpc>
              <a:spcBef>
                <a:spcPts val="600"/>
              </a:spcBef>
              <a:spcAft>
                <a:spcPts val="600"/>
              </a:spcAft>
            </a:pPr>
            <a:r>
              <a:rPr lang="en-ZA" sz="1400" dirty="0">
                <a:latin typeface="Arial Narrow" panose="020B0606020202030204" pitchFamily="34" charset="0"/>
                <a:cs typeface="Arial" panose="020B0604020202020204" pitchFamily="34" charset="0"/>
              </a:rPr>
              <a:t>The ticket prices were last increased in 2015 and the potential revenue that is generated is not aligned to the cost of running rail. This simply exacerbates the cash flow funding issues at PRASA and its inability to pay creditors.</a:t>
            </a:r>
          </a:p>
          <a:p>
            <a:pPr marL="0" indent="0" algn="just">
              <a:lnSpc>
                <a:spcPct val="100000"/>
              </a:lnSpc>
              <a:spcBef>
                <a:spcPts val="600"/>
              </a:spcBef>
              <a:spcAft>
                <a:spcPts val="600"/>
              </a:spcAft>
              <a:buNone/>
            </a:pPr>
            <a:r>
              <a:rPr lang="en-ZA" sz="14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Operational subsidy formula</a:t>
            </a:r>
          </a:p>
          <a:p>
            <a:pPr marL="228597" lvl="1" algn="just">
              <a:lnSpc>
                <a:spcPct val="100000"/>
              </a:lnSpc>
              <a:spcBef>
                <a:spcPts val="600"/>
              </a:spcBef>
              <a:spcAft>
                <a:spcPts val="600"/>
              </a:spcAft>
            </a:pPr>
            <a:r>
              <a:rPr lang="en-ZA" sz="1400" dirty="0">
                <a:latin typeface="Arial Narrow" panose="020B0606020202030204" pitchFamily="34" charset="0"/>
                <a:cs typeface="Arial" panose="020B0604020202020204" pitchFamily="34" charset="0"/>
              </a:rPr>
              <a:t>The following is the formula required to properly fund rail: Operating costs less fare revenue = operating subsidy. This has been a major contributor to underfunding at PRASA. – there is no incentive to operate efficiently with such a subsidy formula (deficit subsidy)</a:t>
            </a:r>
          </a:p>
          <a:p>
            <a:pPr marL="228597" lvl="1" algn="just">
              <a:lnSpc>
                <a:spcPct val="100000"/>
              </a:lnSpc>
              <a:spcBef>
                <a:spcPts val="600"/>
              </a:spcBef>
              <a:spcAft>
                <a:spcPts val="600"/>
              </a:spcAft>
            </a:pPr>
            <a:r>
              <a:rPr lang="en-ZA" sz="1400" dirty="0">
                <a:latin typeface="Arial Narrow" panose="020B0606020202030204" pitchFamily="34" charset="0"/>
                <a:cs typeface="Arial" panose="020B0604020202020204" pitchFamily="34" charset="0"/>
              </a:rPr>
              <a:t>It is an imperative that we fully understand the economic return of our rail activities/</a:t>
            </a:r>
            <a:endParaRPr lang="en-US" sz="1400" dirty="0">
              <a:latin typeface="Arial Narrow" panose="020B0606020202030204" pitchFamily="34" charset="0"/>
              <a:cs typeface="Arial" panose="020B0604020202020204" pitchFamily="34" charset="0"/>
            </a:endParaRPr>
          </a:p>
          <a:p>
            <a:pPr marL="228597" lvl="1" algn="just">
              <a:lnSpc>
                <a:spcPct val="100000"/>
              </a:lnSpc>
              <a:spcBef>
                <a:spcPts val="600"/>
              </a:spcBef>
              <a:spcAft>
                <a:spcPts val="600"/>
              </a:spcAft>
            </a:pPr>
            <a:endParaRPr lang="en-US" sz="1400" dirty="0">
              <a:latin typeface="Arial Narrow" panose="020B060602020203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xmlns="" id="{099760F5-8373-21AC-A397-D8E1B9B46817}"/>
              </a:ext>
            </a:extLst>
          </p:cNvPr>
          <p:cNvCxnSpPr/>
          <p:nvPr/>
        </p:nvCxnSpPr>
        <p:spPr>
          <a:xfrm>
            <a:off x="4338320" y="1609341"/>
            <a:ext cx="0" cy="4714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9" name="Diagram 8">
            <a:extLst>
              <a:ext uri="{FF2B5EF4-FFF2-40B4-BE49-F238E27FC236}">
                <a16:creationId xmlns:a16="http://schemas.microsoft.com/office/drawing/2014/main" xmlns="" id="{9F92B322-A9CF-46E0-FFF9-8C0BE5EE7430}"/>
              </a:ext>
            </a:extLst>
          </p:cNvPr>
          <p:cNvGraphicFramePr/>
          <p:nvPr>
            <p:extLst>
              <p:ext uri="{D42A27DB-BD31-4B8C-83A1-F6EECF244321}">
                <p14:modId xmlns:p14="http://schemas.microsoft.com/office/powerpoint/2010/main" xmlns="" val="1958772133"/>
              </p:ext>
            </p:extLst>
          </p:nvPr>
        </p:nvGraphicFramePr>
        <p:xfrm>
          <a:off x="184954" y="1436517"/>
          <a:ext cx="4102566" cy="3984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xmlns="" id="{F409E318-F7C4-4236-91F4-041927B414BC}"/>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
        <p:nvSpPr>
          <p:cNvPr id="11" name="TextBox 10">
            <a:extLst>
              <a:ext uri="{FF2B5EF4-FFF2-40B4-BE49-F238E27FC236}">
                <a16:creationId xmlns:a16="http://schemas.microsoft.com/office/drawing/2014/main" xmlns="" id="{E6BBFD4C-587E-4082-9D3F-039523E47514}"/>
              </a:ext>
            </a:extLst>
          </p:cNvPr>
          <p:cNvSpPr txBox="1"/>
          <p:nvPr/>
        </p:nvSpPr>
        <p:spPr>
          <a:xfrm>
            <a:off x="564081" y="5717063"/>
            <a:ext cx="35336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i="0" u="none" strike="noStrike" kern="1200" cap="none" spc="0" normalizeH="0" baseline="0" noProof="0" dirty="0">
                <a:ln>
                  <a:noFill/>
                </a:ln>
                <a:solidFill>
                  <a:srgbClr val="00B0F0"/>
                </a:solidFill>
                <a:effectLst/>
                <a:uLnTx/>
                <a:uFillTx/>
                <a:latin typeface="Arial Narrow" panose="020B0606020202030204" pitchFamily="34" charset="0"/>
              </a:rPr>
              <a:t>The Triple Challenge</a:t>
            </a:r>
          </a:p>
        </p:txBody>
      </p:sp>
    </p:spTree>
    <p:extLst>
      <p:ext uri="{BB962C8B-B14F-4D97-AF65-F5344CB8AC3E}">
        <p14:creationId xmlns:p14="http://schemas.microsoft.com/office/powerpoint/2010/main" xmlns="" val="2614106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C1FEFBB-C54A-47FF-B4FA-96D1EDD8DFF9}"/>
              </a:ext>
            </a:extLst>
          </p:cNvPr>
          <p:cNvSpPr>
            <a:spLocks noGrp="1"/>
          </p:cNvSpPr>
          <p:nvPr>
            <p:ph sz="half" idx="1"/>
          </p:nvPr>
        </p:nvSpPr>
        <p:spPr>
          <a:xfrm>
            <a:off x="4441526" y="1745421"/>
            <a:ext cx="7640318" cy="4310196"/>
          </a:xfrm>
        </p:spPr>
        <p:txBody>
          <a:bodyPr/>
          <a:lstStyle/>
          <a:p>
            <a:pPr marL="0" indent="0" algn="just">
              <a:lnSpc>
                <a:spcPct val="100000"/>
              </a:lnSpc>
              <a:spcBef>
                <a:spcPts val="600"/>
              </a:spcBef>
              <a:spcAft>
                <a:spcPts val="600"/>
              </a:spcAft>
              <a:buNone/>
            </a:pPr>
            <a:r>
              <a:rPr lang="en-ZA" sz="14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MAINLINE PASSENGER SERVICES (SHOSHOLOZA MEYL)</a:t>
            </a:r>
          </a:p>
          <a:p>
            <a:pPr marL="228597" lvl="1" algn="just">
              <a:lnSpc>
                <a:spcPct val="100000"/>
              </a:lnSpc>
              <a:spcBef>
                <a:spcPts val="600"/>
              </a:spcBef>
              <a:spcAft>
                <a:spcPts val="600"/>
              </a:spcAft>
            </a:pPr>
            <a:r>
              <a:rPr lang="en-ZA" sz="1400" dirty="0">
                <a:latin typeface="Arial Narrow" panose="020B0606020202030204" pitchFamily="34" charset="0"/>
                <a:cs typeface="Arial" panose="020B0604020202020204" pitchFamily="34" charset="0"/>
              </a:rPr>
              <a:t>The MLPS business now only transports 7.5% of the passengers it did a decade ago. The decrease is not due to Covid, but changing passenger preferences </a:t>
            </a:r>
          </a:p>
          <a:p>
            <a:pPr marL="228597" lvl="1" algn="just">
              <a:lnSpc>
                <a:spcPct val="100000"/>
              </a:lnSpc>
              <a:spcBef>
                <a:spcPts val="600"/>
              </a:spcBef>
              <a:spcAft>
                <a:spcPts val="600"/>
              </a:spcAft>
            </a:pPr>
            <a:r>
              <a:rPr lang="en-ZA" sz="14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MLPS RELIES ON TRANSNET </a:t>
            </a:r>
            <a:r>
              <a:rPr lang="en-ZA" sz="1400" dirty="0">
                <a:latin typeface="Arial Narrow" panose="020B0606020202030204" pitchFamily="34" charset="0"/>
                <a:cs typeface="Arial" panose="020B0604020202020204" pitchFamily="34" charset="0"/>
              </a:rPr>
              <a:t>Infrastructure which is also going through serious attacks. The attacks which lead to instability/unavailability of the Transnet infrastructure, lead to our own inability to deliver the </a:t>
            </a:r>
            <a:r>
              <a:rPr lang="en-ZA" sz="14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LONG DISTANCE SERVICE</a:t>
            </a:r>
          </a:p>
          <a:p>
            <a:pPr marL="228597" lvl="1" algn="just">
              <a:lnSpc>
                <a:spcPct val="100000"/>
              </a:lnSpc>
              <a:spcBef>
                <a:spcPts val="600"/>
              </a:spcBef>
              <a:spcAft>
                <a:spcPts val="600"/>
              </a:spcAft>
            </a:pPr>
            <a:endParaRPr lang="en-ZA" sz="1400" dirty="0">
              <a:latin typeface="Arial Narrow" panose="020B0606020202030204" pitchFamily="34" charset="0"/>
              <a:cs typeface="Arial" panose="020B0604020202020204" pitchFamily="34" charset="0"/>
            </a:endParaRPr>
          </a:p>
          <a:p>
            <a:pPr marL="0" indent="0" algn="just">
              <a:lnSpc>
                <a:spcPct val="100000"/>
              </a:lnSpc>
              <a:spcBef>
                <a:spcPts val="600"/>
              </a:spcBef>
              <a:spcAft>
                <a:spcPts val="600"/>
              </a:spcAft>
              <a:buNone/>
            </a:pPr>
            <a:r>
              <a:rPr lang="en-ZA" sz="14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Transnet debt</a:t>
            </a:r>
          </a:p>
          <a:p>
            <a:pPr algn="just">
              <a:lnSpc>
                <a:spcPct val="100000"/>
              </a:lnSpc>
              <a:spcBef>
                <a:spcPts val="600"/>
              </a:spcBef>
              <a:spcAft>
                <a:spcPts val="600"/>
              </a:spcAft>
            </a:pPr>
            <a:r>
              <a:rPr lang="en-ZA" sz="1400" dirty="0">
                <a:latin typeface="Arial Narrow" panose="020B0606020202030204" pitchFamily="34" charset="0"/>
                <a:cs typeface="Arial" panose="020B0604020202020204" pitchFamily="34" charset="0"/>
              </a:rPr>
              <a:t>Operational debt – This is a major issue at PRASA as we are unable to pay the </a:t>
            </a:r>
            <a:r>
              <a:rPr lang="en-ZA" sz="1400" b="1" dirty="0">
                <a:latin typeface="Arial Narrow" panose="020B0606020202030204" pitchFamily="34" charset="0"/>
                <a:cs typeface="Arial" panose="020B0604020202020204" pitchFamily="34" charset="0"/>
              </a:rPr>
              <a:t>R2.4 billion owed to Transnet</a:t>
            </a:r>
            <a:r>
              <a:rPr lang="en-ZA" sz="1400" dirty="0">
                <a:latin typeface="Arial Narrow" panose="020B0606020202030204" pitchFamily="34" charset="0"/>
                <a:cs typeface="Arial" panose="020B0604020202020204" pitchFamily="34" charset="0"/>
              </a:rPr>
              <a:t>. The DOT and National Treasury are requested to assist in developing an approach to addressing this debt. As part of any solution there needs to be a renegotiation of agreements between PRASA and Transnet as they currently wholly favour Transnet whereas PRASA seeks a more equitable relationship.</a:t>
            </a:r>
          </a:p>
          <a:p>
            <a:pPr algn="just">
              <a:lnSpc>
                <a:spcPct val="100000"/>
              </a:lnSpc>
              <a:spcBef>
                <a:spcPts val="600"/>
              </a:spcBef>
              <a:spcAft>
                <a:spcPts val="600"/>
              </a:spcAft>
            </a:pPr>
            <a:r>
              <a:rPr lang="en-ZA" sz="1400" dirty="0">
                <a:latin typeface="Arial Narrow" panose="020B0606020202030204" pitchFamily="34" charset="0"/>
                <a:cs typeface="Arial" panose="020B0604020202020204" pitchFamily="34" charset="0"/>
              </a:rPr>
              <a:t>A set-off agreement has been finalised between the two entities which led to debt reduction of </a:t>
            </a:r>
            <a:r>
              <a:rPr lang="en-ZA" sz="1400" b="1" dirty="0">
                <a:latin typeface="Arial Narrow" panose="020B0606020202030204" pitchFamily="34" charset="0"/>
                <a:cs typeface="Arial" panose="020B0604020202020204" pitchFamily="34" charset="0"/>
              </a:rPr>
              <a:t>R1.8billion </a:t>
            </a:r>
            <a:r>
              <a:rPr lang="en-ZA" sz="1400" dirty="0">
                <a:latin typeface="Arial Narrow" panose="020B0606020202030204" pitchFamily="34" charset="0"/>
                <a:cs typeface="Arial" panose="020B0604020202020204" pitchFamily="34" charset="0"/>
              </a:rPr>
              <a:t>as PRASA had posted a debt of R581million against Transnet</a:t>
            </a:r>
          </a:p>
          <a:p>
            <a:pPr algn="just">
              <a:lnSpc>
                <a:spcPct val="100000"/>
              </a:lnSpc>
              <a:spcBef>
                <a:spcPts val="600"/>
              </a:spcBef>
              <a:spcAft>
                <a:spcPts val="600"/>
              </a:spcAft>
            </a:pPr>
            <a:r>
              <a:rPr lang="en-ZA" sz="1400" dirty="0">
                <a:latin typeface="Arial Narrow" panose="020B0606020202030204" pitchFamily="34" charset="0"/>
                <a:cs typeface="Arial" panose="020B0604020202020204" pitchFamily="34" charset="0"/>
              </a:rPr>
              <a:t>Capital debt – This is largely under control and there is no real issue in paying the outstanding capital balances.</a:t>
            </a:r>
          </a:p>
          <a:p>
            <a:pPr marL="0" lvl="1" indent="0" algn="just">
              <a:lnSpc>
                <a:spcPct val="100000"/>
              </a:lnSpc>
              <a:spcBef>
                <a:spcPts val="600"/>
              </a:spcBef>
              <a:spcAft>
                <a:spcPts val="600"/>
              </a:spcAft>
              <a:buNone/>
            </a:pPr>
            <a:endParaRPr lang="en-US" sz="1400" dirty="0">
              <a:latin typeface="Arial Narrow" panose="020B0606020202030204" pitchFamily="34" charset="0"/>
              <a:cs typeface="Arial" panose="020B0604020202020204" pitchFamily="34" charset="0"/>
            </a:endParaRPr>
          </a:p>
          <a:p>
            <a:pPr marL="228597" lvl="1" algn="just">
              <a:lnSpc>
                <a:spcPct val="100000"/>
              </a:lnSpc>
              <a:spcBef>
                <a:spcPts val="600"/>
              </a:spcBef>
              <a:spcAft>
                <a:spcPts val="600"/>
              </a:spcAft>
            </a:pPr>
            <a:endParaRPr lang="en-US" sz="1400" dirty="0">
              <a:latin typeface="Arial Narrow" panose="020B060602020203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xmlns="" id="{099760F5-8373-21AC-A397-D8E1B9B46817}"/>
              </a:ext>
            </a:extLst>
          </p:cNvPr>
          <p:cNvCxnSpPr/>
          <p:nvPr/>
        </p:nvCxnSpPr>
        <p:spPr>
          <a:xfrm>
            <a:off x="4338320" y="1609341"/>
            <a:ext cx="0" cy="471424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9" name="Diagram 8">
            <a:extLst>
              <a:ext uri="{FF2B5EF4-FFF2-40B4-BE49-F238E27FC236}">
                <a16:creationId xmlns:a16="http://schemas.microsoft.com/office/drawing/2014/main" xmlns="" id="{9F92B322-A9CF-46E0-FFF9-8C0BE5EE7430}"/>
              </a:ext>
            </a:extLst>
          </p:cNvPr>
          <p:cNvGraphicFramePr/>
          <p:nvPr>
            <p:extLst>
              <p:ext uri="{D42A27DB-BD31-4B8C-83A1-F6EECF244321}">
                <p14:modId xmlns:p14="http://schemas.microsoft.com/office/powerpoint/2010/main" xmlns="" val="2131461615"/>
              </p:ext>
            </p:extLst>
          </p:nvPr>
        </p:nvGraphicFramePr>
        <p:xfrm>
          <a:off x="184954" y="1436517"/>
          <a:ext cx="4102566" cy="3984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xmlns="" id="{C2AD6EB6-63BA-4153-A65A-D826696F2D7E}"/>
              </a:ext>
            </a:extLst>
          </p:cNvPr>
          <p:cNvSpPr txBox="1"/>
          <p:nvPr/>
        </p:nvSpPr>
        <p:spPr>
          <a:xfrm>
            <a:off x="564081" y="5717063"/>
            <a:ext cx="35336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i="0" u="none" strike="noStrike" kern="1200" cap="none" spc="0" normalizeH="0" baseline="0" noProof="0" dirty="0">
                <a:ln>
                  <a:noFill/>
                </a:ln>
                <a:solidFill>
                  <a:srgbClr val="00B0F0"/>
                </a:solidFill>
                <a:effectLst/>
                <a:uLnTx/>
                <a:uFillTx/>
                <a:latin typeface="Arial Narrow" panose="020B0606020202030204" pitchFamily="34" charset="0"/>
              </a:rPr>
              <a:t>The Triple Challenge</a:t>
            </a:r>
          </a:p>
        </p:txBody>
      </p:sp>
      <p:sp>
        <p:nvSpPr>
          <p:cNvPr id="12" name="Title 1">
            <a:extLst>
              <a:ext uri="{FF2B5EF4-FFF2-40B4-BE49-F238E27FC236}">
                <a16:creationId xmlns:a16="http://schemas.microsoft.com/office/drawing/2014/main" xmlns="" id="{406E6D40-20A4-4897-B2EB-AF36B0130A3A}"/>
              </a:ext>
            </a:extLst>
          </p:cNvPr>
          <p:cNvSpPr txBox="1">
            <a:spLocks/>
          </p:cNvSpPr>
          <p:nvPr/>
        </p:nvSpPr>
        <p:spPr>
          <a:xfrm>
            <a:off x="92945"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4279661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FE9320D8-742C-4384-B00E-185047A0F96E}"/>
              </a:ext>
            </a:extLst>
          </p:cNvPr>
          <p:cNvSpPr>
            <a:spLocks noGrp="1"/>
          </p:cNvSpPr>
          <p:nvPr>
            <p:ph type="title"/>
          </p:nvPr>
        </p:nvSpPr>
        <p:spPr>
          <a:xfrm>
            <a:off x="4285573" y="3311011"/>
            <a:ext cx="5554597" cy="654537"/>
          </a:xfrm>
          <a:noFill/>
          <a:ln>
            <a:solidFill>
              <a:srgbClr val="00B0F0"/>
            </a:solidFill>
          </a:ln>
          <a:effectLst/>
        </p:spPr>
        <p:txBody>
          <a:bodyPr anchor="ctr">
            <a:normAutofit/>
          </a:bodyPr>
          <a:lstStyle/>
          <a:p>
            <a:pPr marR="0" lvl="0" algn="ctr" defTabSz="914400" rtl="0" eaLnBrk="1" fontAlgn="base" latinLnBrk="0" hangingPunct="1">
              <a:spcBef>
                <a:spcPts val="600"/>
              </a:spcBef>
              <a:spcAft>
                <a:spcPts val="600"/>
              </a:spcAft>
              <a:buClrTx/>
              <a:buSzTx/>
              <a:tabLst/>
              <a:defRPr/>
            </a:pPr>
            <a:r>
              <a:rPr kumimoji="0" lang="en-ZA"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rPr>
              <a:t>1. Introduction and Context </a:t>
            </a:r>
          </a:p>
        </p:txBody>
      </p:sp>
      <p:pic>
        <p:nvPicPr>
          <p:cNvPr id="16" name="Picture 2">
            <a:extLst>
              <a:ext uri="{FF2B5EF4-FFF2-40B4-BE49-F238E27FC236}">
                <a16:creationId xmlns:a16="http://schemas.microsoft.com/office/drawing/2014/main" xmlns="" id="{21F44210-1212-42F1-889E-E0A5FBB413D9}"/>
              </a:ext>
            </a:extLst>
          </p:cNvPr>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1040293" y="2095015"/>
            <a:ext cx="4201112" cy="308653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2991902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099760F5-8373-21AC-A397-D8E1B9B46817}"/>
              </a:ext>
            </a:extLst>
          </p:cNvPr>
          <p:cNvCxnSpPr/>
          <p:nvPr/>
        </p:nvCxnSpPr>
        <p:spPr>
          <a:xfrm>
            <a:off x="5263949" y="1461346"/>
            <a:ext cx="0" cy="4714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9" name="Diagram 8">
            <a:extLst>
              <a:ext uri="{FF2B5EF4-FFF2-40B4-BE49-F238E27FC236}">
                <a16:creationId xmlns:a16="http://schemas.microsoft.com/office/drawing/2014/main" xmlns="" id="{9F92B322-A9CF-46E0-FFF9-8C0BE5EE7430}"/>
              </a:ext>
            </a:extLst>
          </p:cNvPr>
          <p:cNvGraphicFramePr/>
          <p:nvPr>
            <p:extLst>
              <p:ext uri="{D42A27DB-BD31-4B8C-83A1-F6EECF244321}">
                <p14:modId xmlns:p14="http://schemas.microsoft.com/office/powerpoint/2010/main" xmlns="" val="2685789792"/>
              </p:ext>
            </p:extLst>
          </p:nvPr>
        </p:nvGraphicFramePr>
        <p:xfrm>
          <a:off x="184954" y="1436517"/>
          <a:ext cx="4915366" cy="3984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Table 5">
            <a:extLst>
              <a:ext uri="{FF2B5EF4-FFF2-40B4-BE49-F238E27FC236}">
                <a16:creationId xmlns:a16="http://schemas.microsoft.com/office/drawing/2014/main" xmlns="" id="{3877892F-77D2-1D68-C03A-5448FD1666CF}"/>
              </a:ext>
            </a:extLst>
          </p:cNvPr>
          <p:cNvGraphicFramePr>
            <a:graphicFrameLocks noGrp="1"/>
          </p:cNvGraphicFramePr>
          <p:nvPr>
            <p:extLst>
              <p:ext uri="{D42A27DB-BD31-4B8C-83A1-F6EECF244321}">
                <p14:modId xmlns:p14="http://schemas.microsoft.com/office/powerpoint/2010/main" xmlns="" val="4119136343"/>
              </p:ext>
            </p:extLst>
          </p:nvPr>
        </p:nvGraphicFramePr>
        <p:xfrm>
          <a:off x="5481586" y="1613746"/>
          <a:ext cx="6525459" cy="4561840"/>
        </p:xfrm>
        <a:graphic>
          <a:graphicData uri="http://schemas.openxmlformats.org/drawingml/2006/table">
            <a:tbl>
              <a:tblPr firstRow="1" bandRow="1">
                <a:tableStyleId>{5C22544A-7EE6-4342-B048-85BDC9FD1C3A}</a:tableStyleId>
              </a:tblPr>
              <a:tblGrid>
                <a:gridCol w="922875">
                  <a:extLst>
                    <a:ext uri="{9D8B030D-6E8A-4147-A177-3AD203B41FA5}">
                      <a16:colId xmlns:a16="http://schemas.microsoft.com/office/drawing/2014/main" xmlns="" val="1656285773"/>
                    </a:ext>
                  </a:extLst>
                </a:gridCol>
                <a:gridCol w="5602584">
                  <a:extLst>
                    <a:ext uri="{9D8B030D-6E8A-4147-A177-3AD203B41FA5}">
                      <a16:colId xmlns:a16="http://schemas.microsoft.com/office/drawing/2014/main" xmlns="" val="2345087858"/>
                    </a:ext>
                  </a:extLst>
                </a:gridCol>
              </a:tblGrid>
              <a:tr h="370840">
                <a:tc>
                  <a:txBody>
                    <a:bodyPr/>
                    <a:lstStyle/>
                    <a:p>
                      <a:pPr>
                        <a:spcBef>
                          <a:spcPts val="600"/>
                        </a:spcBef>
                        <a:spcAft>
                          <a:spcPts val="600"/>
                        </a:spcAft>
                      </a:pPr>
                      <a:r>
                        <a:rPr lang="en-ZA" sz="1200" b="0" dirty="0">
                          <a:solidFill>
                            <a:schemeClr val="tx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Province</a:t>
                      </a:r>
                    </a:p>
                  </a:txBody>
                  <a:tcPr>
                    <a:solidFill>
                      <a:srgbClr val="00B0F0"/>
                    </a:solidFill>
                  </a:tcPr>
                </a:tc>
                <a:tc>
                  <a:txBody>
                    <a:bodyPr/>
                    <a:lstStyle/>
                    <a:p>
                      <a:pPr>
                        <a:spcBef>
                          <a:spcPts val="600"/>
                        </a:spcBef>
                        <a:spcAft>
                          <a:spcPts val="600"/>
                        </a:spcAft>
                      </a:pPr>
                      <a:r>
                        <a:rPr lang="en-ZA" sz="1200" b="0" dirty="0">
                          <a:solidFill>
                            <a:schemeClr val="tx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Recovery Status – Limited Service with Electric Traction</a:t>
                      </a:r>
                    </a:p>
                  </a:txBody>
                  <a:tcPr>
                    <a:solidFill>
                      <a:srgbClr val="00B0F0"/>
                    </a:solidFill>
                  </a:tcPr>
                </a:tc>
                <a:extLst>
                  <a:ext uri="{0D108BD9-81ED-4DB2-BD59-A6C34878D82A}">
                    <a16:rowId xmlns:a16="http://schemas.microsoft.com/office/drawing/2014/main" xmlns="" val="2214675897"/>
                  </a:ext>
                </a:extLst>
              </a:tr>
              <a:tr h="370840">
                <a:tc>
                  <a:txBody>
                    <a:bodyPr/>
                    <a:lstStyle/>
                    <a:p>
                      <a:pPr>
                        <a:spcBef>
                          <a:spcPts val="600"/>
                        </a:spcBef>
                        <a:spcAft>
                          <a:spcPts val="600"/>
                        </a:spcAft>
                      </a:pPr>
                      <a:r>
                        <a:rPr lang="en-ZA" sz="1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Gauteng</a:t>
                      </a:r>
                    </a:p>
                  </a:txBody>
                  <a:tcPr/>
                </a:tc>
                <a:tc>
                  <a:txBody>
                    <a:bodyPr/>
                    <a:lstStyle/>
                    <a:p>
                      <a:pPr marL="285750" indent="-285750">
                        <a:spcBef>
                          <a:spcPts val="600"/>
                        </a:spcBef>
                        <a:spcAft>
                          <a:spcPts val="600"/>
                        </a:spcAft>
                        <a:buFont typeface="Arial" panose="020B0604020202020204" pitchFamily="34" charset="0"/>
                        <a:buChar char="•"/>
                      </a:pPr>
                      <a:r>
                        <a:rPr lang="en-ZA" sz="1200" dirty="0">
                          <a:latin typeface="Arial Narrow" panose="020B0606020202030204" pitchFamily="34" charset="0"/>
                          <a:cs typeface="Arial" panose="020B0604020202020204" pitchFamily="34" charset="0"/>
                        </a:rPr>
                        <a:t>PTA - Mabopane  line limited service recovered in January 2022. </a:t>
                      </a:r>
                    </a:p>
                    <a:p>
                      <a:pPr marL="285750" indent="-285750">
                        <a:spcBef>
                          <a:spcPts val="600"/>
                        </a:spcBef>
                        <a:spcAft>
                          <a:spcPts val="600"/>
                        </a:spcAft>
                        <a:buFont typeface="Arial" panose="020B0604020202020204" pitchFamily="34" charset="0"/>
                        <a:buChar char="•"/>
                      </a:pPr>
                      <a:r>
                        <a:rPr lang="en-ZA" sz="1200" dirty="0">
                          <a:latin typeface="Arial Narrow" panose="020B0606020202030204" pitchFamily="34" charset="0"/>
                          <a:cs typeface="Arial" panose="020B0604020202020204" pitchFamily="34" charset="0"/>
                        </a:rPr>
                        <a:t>PTA - Saulsville  line limited service recovered in February 2022</a:t>
                      </a:r>
                    </a:p>
                    <a:p>
                      <a:pPr marL="285750" indent="-285750">
                        <a:spcBef>
                          <a:spcPts val="600"/>
                        </a:spcBef>
                        <a:spcAft>
                          <a:spcPts val="600"/>
                        </a:spcAft>
                        <a:buFont typeface="Arial" panose="020B0604020202020204" pitchFamily="34" charset="0"/>
                        <a:buChar char="•"/>
                      </a:pPr>
                      <a:r>
                        <a:rPr lang="en-ZA" sz="1200" dirty="0">
                          <a:latin typeface="Arial Narrow" panose="020B0606020202030204" pitchFamily="34" charset="0"/>
                          <a:cs typeface="Arial" panose="020B0604020202020204" pitchFamily="34" charset="0"/>
                        </a:rPr>
                        <a:t>Four Lines / corridors in progress for limited recovery from Sept 2022.</a:t>
                      </a:r>
                    </a:p>
                    <a:p>
                      <a:pPr marL="742943" lvl="1" indent="-285750">
                        <a:spcBef>
                          <a:spcPts val="0"/>
                        </a:spcBef>
                        <a:spcAft>
                          <a:spcPts val="0"/>
                        </a:spcAft>
                        <a:buFont typeface="Arial" panose="020B0604020202020204" pitchFamily="34" charset="0"/>
                        <a:buChar char="•"/>
                      </a:pPr>
                      <a:r>
                        <a:rPr lang="en-ZA" sz="1200" i="1" dirty="0">
                          <a:latin typeface="Arial Narrow" panose="020B0606020202030204" pitchFamily="34" charset="0"/>
                          <a:cs typeface="Arial" panose="020B0604020202020204" pitchFamily="34" charset="0"/>
                        </a:rPr>
                        <a:t>Pienaarspoort – PTA; </a:t>
                      </a:r>
                    </a:p>
                    <a:p>
                      <a:pPr marL="742943" lvl="1" indent="-285750">
                        <a:spcBef>
                          <a:spcPts val="0"/>
                        </a:spcBef>
                        <a:spcAft>
                          <a:spcPts val="0"/>
                        </a:spcAft>
                        <a:buFont typeface="Arial" panose="020B0604020202020204" pitchFamily="34" charset="0"/>
                        <a:buChar char="•"/>
                      </a:pPr>
                      <a:r>
                        <a:rPr lang="en-ZA" sz="1200" i="1" dirty="0">
                          <a:latin typeface="Arial Narrow" panose="020B0606020202030204" pitchFamily="34" charset="0"/>
                          <a:cs typeface="Arial" panose="020B0604020202020204" pitchFamily="34" charset="0"/>
                        </a:rPr>
                        <a:t>Leralla – Kaalfontein – JHB;</a:t>
                      </a:r>
                    </a:p>
                    <a:p>
                      <a:pPr marL="742943" lvl="1" indent="-285750">
                        <a:spcBef>
                          <a:spcPts val="0"/>
                        </a:spcBef>
                        <a:spcAft>
                          <a:spcPts val="0"/>
                        </a:spcAft>
                        <a:buFont typeface="Arial" panose="020B0604020202020204" pitchFamily="34" charset="0"/>
                        <a:buChar char="•"/>
                      </a:pPr>
                      <a:r>
                        <a:rPr lang="en-ZA" sz="1200" i="1" dirty="0">
                          <a:latin typeface="Arial Narrow" panose="020B0606020202030204" pitchFamily="34" charset="0"/>
                          <a:cs typeface="Arial" panose="020B0604020202020204" pitchFamily="34" charset="0"/>
                        </a:rPr>
                        <a:t>PTA – Kaalfontein</a:t>
                      </a:r>
                    </a:p>
                    <a:p>
                      <a:pPr marL="742943" lvl="1" indent="-285750">
                        <a:spcBef>
                          <a:spcPts val="0"/>
                        </a:spcBef>
                        <a:spcAft>
                          <a:spcPts val="0"/>
                        </a:spcAft>
                        <a:buFont typeface="Arial" panose="020B0604020202020204" pitchFamily="34" charset="0"/>
                        <a:buChar char="•"/>
                      </a:pPr>
                      <a:r>
                        <a:rPr lang="en-ZA" sz="1200" i="1" dirty="0">
                          <a:latin typeface="Arial Narrow" panose="020B0606020202030204" pitchFamily="34" charset="0"/>
                          <a:cs typeface="Arial" panose="020B0604020202020204" pitchFamily="34" charset="0"/>
                        </a:rPr>
                        <a:t>Naledi - JHB</a:t>
                      </a:r>
                    </a:p>
                  </a:txBody>
                  <a:tcPr/>
                </a:tc>
                <a:extLst>
                  <a:ext uri="{0D108BD9-81ED-4DB2-BD59-A6C34878D82A}">
                    <a16:rowId xmlns:a16="http://schemas.microsoft.com/office/drawing/2014/main" xmlns="" val="2287227590"/>
                  </a:ext>
                </a:extLst>
              </a:tr>
              <a:tr h="370840">
                <a:tc>
                  <a:txBody>
                    <a:bodyPr/>
                    <a:lstStyle/>
                    <a:p>
                      <a:pPr>
                        <a:spcBef>
                          <a:spcPts val="600"/>
                        </a:spcBef>
                        <a:spcAft>
                          <a:spcPts val="600"/>
                        </a:spcAft>
                      </a:pPr>
                      <a:r>
                        <a:rPr lang="en-ZA" sz="1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Western Cape</a:t>
                      </a:r>
                    </a:p>
                  </a:txBody>
                  <a:tcPr/>
                </a:tc>
                <a:tc>
                  <a:txBody>
                    <a:bodyPr/>
                    <a:lstStyle/>
                    <a:p>
                      <a:pPr marL="285750" marR="0" lvl="0" indent="-285750" algn="l" defTabSz="914385"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ZA" sz="1200" kern="1200" dirty="0">
                          <a:solidFill>
                            <a:schemeClr val="dk1"/>
                          </a:solidFill>
                          <a:latin typeface="Arial Narrow" panose="020B0606020202030204" pitchFamily="34" charset="0"/>
                          <a:ea typeface="+mn-ea"/>
                          <a:cs typeface="Arial" panose="020B0604020202020204" pitchFamily="34" charset="0"/>
                        </a:rPr>
                        <a:t>Cape Town - Simons Town, Cape Town to Retreat via Athlone  &amp; Cape Town – Bellville are operational with limited recovery</a:t>
                      </a:r>
                      <a:endParaRPr lang="en-US" sz="1200" kern="1200" dirty="0">
                        <a:solidFill>
                          <a:schemeClr val="dk1"/>
                        </a:solidFill>
                        <a:latin typeface="Arial Narrow" panose="020B0606020202030204" pitchFamily="34" charset="0"/>
                        <a:ea typeface="+mn-ea"/>
                        <a:cs typeface="Arial" panose="020B0604020202020204" pitchFamily="34" charset="0"/>
                      </a:endParaRPr>
                    </a:p>
                    <a:p>
                      <a:pPr marL="285750" marR="0" lvl="0" indent="-285750" algn="l" defTabSz="914385"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kern="1200" dirty="0">
                          <a:solidFill>
                            <a:schemeClr val="dk1"/>
                          </a:solidFill>
                          <a:latin typeface="Arial Narrow" panose="020B0606020202030204" pitchFamily="34" charset="0"/>
                          <a:ea typeface="+mn-ea"/>
                          <a:cs typeface="Arial" panose="020B0604020202020204" pitchFamily="34" charset="0"/>
                        </a:rPr>
                        <a:t>Central Line: Phase 1: Cape Town – Bellville Line in progress, targeting July 2022</a:t>
                      </a:r>
                    </a:p>
                    <a:p>
                      <a:pPr marL="285750" marR="0" lvl="0" indent="-285750" algn="l" defTabSz="914385"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kern="1200" dirty="0">
                          <a:solidFill>
                            <a:schemeClr val="dk1"/>
                          </a:solidFill>
                          <a:latin typeface="Arial Narrow" panose="020B0606020202030204" pitchFamily="34" charset="0"/>
                          <a:ea typeface="+mn-ea"/>
                          <a:cs typeface="Arial" panose="020B0604020202020204" pitchFamily="34" charset="0"/>
                        </a:rPr>
                        <a:t>Central Line: Phase 2: Nyanga to Kapteinsklip and to Chris Hani in progress, targeting December 2022.</a:t>
                      </a:r>
                    </a:p>
                  </a:txBody>
                  <a:tcPr/>
                </a:tc>
                <a:extLst>
                  <a:ext uri="{0D108BD9-81ED-4DB2-BD59-A6C34878D82A}">
                    <a16:rowId xmlns:a16="http://schemas.microsoft.com/office/drawing/2014/main" xmlns="" val="691504159"/>
                  </a:ext>
                </a:extLst>
              </a:tr>
              <a:tr h="220134">
                <a:tc>
                  <a:txBody>
                    <a:bodyPr/>
                    <a:lstStyle/>
                    <a:p>
                      <a:pPr>
                        <a:spcBef>
                          <a:spcPts val="600"/>
                        </a:spcBef>
                        <a:spcAft>
                          <a:spcPts val="600"/>
                        </a:spcAft>
                      </a:pPr>
                      <a:r>
                        <a:rPr lang="en-ZA" sz="1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KZN</a:t>
                      </a:r>
                    </a:p>
                  </a:txBody>
                  <a:tcPr/>
                </a:tc>
                <a:tc>
                  <a:txBody>
                    <a:bodyPr/>
                    <a:lstStyle/>
                    <a:p>
                      <a:pPr marL="171450" indent="-171450">
                        <a:spcBef>
                          <a:spcPts val="600"/>
                        </a:spcBef>
                        <a:spcAft>
                          <a:spcPts val="600"/>
                        </a:spcAft>
                        <a:buFont typeface="Arial" panose="020B0604020202020204" pitchFamily="34" charset="0"/>
                        <a:buChar char="•"/>
                      </a:pPr>
                      <a:r>
                        <a:rPr lang="en-ZA" sz="1200" dirty="0">
                          <a:latin typeface="Arial Narrow" panose="020B0606020202030204" pitchFamily="34" charset="0"/>
                          <a:cs typeface="Arial" panose="020B0604020202020204" pitchFamily="34" charset="0"/>
                        </a:rPr>
                        <a:t>Services were disrupted by the recent floods, setting the province backwards.</a:t>
                      </a:r>
                    </a:p>
                    <a:p>
                      <a:pPr marL="171450" marR="0" lvl="0" indent="-171450" algn="l" defTabSz="914385"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ZA" sz="1200" kern="1200" dirty="0">
                          <a:solidFill>
                            <a:schemeClr val="dk1"/>
                          </a:solidFill>
                          <a:latin typeface="Arial Narrow" panose="020B0606020202030204" pitchFamily="34" charset="0"/>
                          <a:ea typeface="+mn-ea"/>
                          <a:cs typeface="Arial" panose="020B0604020202020204" pitchFamily="34" charset="0"/>
                        </a:rPr>
                        <a:t>Durban – Umlazi corridor in progress for recovery in September 2022</a:t>
                      </a:r>
                    </a:p>
                    <a:p>
                      <a:pPr marL="171450" indent="-171450" algn="l" defTabSz="914385" rtl="0" eaLnBrk="1" latinLnBrk="0" hangingPunct="1">
                        <a:spcBef>
                          <a:spcPts val="600"/>
                        </a:spcBef>
                        <a:spcAft>
                          <a:spcPts val="600"/>
                        </a:spcAft>
                        <a:buFont typeface="Arial" panose="020B0604020202020204" pitchFamily="34" charset="0"/>
                        <a:buChar char="•"/>
                      </a:pPr>
                      <a:r>
                        <a:rPr lang="en-ZA" sz="1200" kern="1200" dirty="0">
                          <a:solidFill>
                            <a:schemeClr val="dk1"/>
                          </a:solidFill>
                          <a:latin typeface="Arial Narrow" panose="020B0606020202030204" pitchFamily="34" charset="0"/>
                          <a:ea typeface="+mn-ea"/>
                          <a:cs typeface="Arial" panose="020B0604020202020204" pitchFamily="34" charset="0"/>
                        </a:rPr>
                        <a:t>(Dalbridge) Durban – Kwamashu in progress for recovery in September 2022 (Diesel Traction introduced)</a:t>
                      </a:r>
                    </a:p>
                  </a:txBody>
                  <a:tcPr/>
                </a:tc>
                <a:extLst>
                  <a:ext uri="{0D108BD9-81ED-4DB2-BD59-A6C34878D82A}">
                    <a16:rowId xmlns:a16="http://schemas.microsoft.com/office/drawing/2014/main" xmlns="" val="131009753"/>
                  </a:ext>
                </a:extLst>
              </a:tr>
            </a:tbl>
          </a:graphicData>
        </a:graphic>
      </p:graphicFrame>
      <p:sp>
        <p:nvSpPr>
          <p:cNvPr id="10" name="Title 1">
            <a:extLst>
              <a:ext uri="{FF2B5EF4-FFF2-40B4-BE49-F238E27FC236}">
                <a16:creationId xmlns:a16="http://schemas.microsoft.com/office/drawing/2014/main" xmlns="" id="{8F35D438-5E47-4A6D-BE96-D0A350EF2109}"/>
              </a:ext>
            </a:extLst>
          </p:cNvPr>
          <p:cNvSpPr txBox="1">
            <a:spLocks/>
          </p:cNvSpPr>
          <p:nvPr/>
        </p:nvSpPr>
        <p:spPr>
          <a:xfrm>
            <a:off x="128447" y="283697"/>
            <a:ext cx="2881882"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400" b="0"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3.3 Progress:</a:t>
            </a:r>
            <a:endParaRPr lang="en-US" sz="2400" b="0" dirty="0">
              <a:solidFill>
                <a:srgbClr val="00B0F0"/>
              </a:solidFill>
              <a:effectLst>
                <a:outerShdw blurRad="38100" dist="38100" dir="2700000" algn="tl">
                  <a:srgbClr val="000000">
                    <a:alpha val="43137"/>
                  </a:srgbClr>
                </a:outerShdw>
              </a:effectLst>
              <a:latin typeface="+mn-lt"/>
            </a:endParaRPr>
          </a:p>
        </p:txBody>
      </p:sp>
      <p:sp>
        <p:nvSpPr>
          <p:cNvPr id="13" name="TextBox 12">
            <a:extLst>
              <a:ext uri="{FF2B5EF4-FFF2-40B4-BE49-F238E27FC236}">
                <a16:creationId xmlns:a16="http://schemas.microsoft.com/office/drawing/2014/main" xmlns="" id="{46885844-313B-4491-9C04-BF9D090F2FF6}"/>
              </a:ext>
            </a:extLst>
          </p:cNvPr>
          <p:cNvSpPr txBox="1"/>
          <p:nvPr/>
        </p:nvSpPr>
        <p:spPr>
          <a:xfrm>
            <a:off x="184954" y="5641461"/>
            <a:ext cx="47040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i="0" u="none" strike="noStrike" kern="1200" cap="none" spc="0" normalizeH="0" baseline="0" noProof="0" dirty="0">
                <a:ln>
                  <a:noFill/>
                </a:ln>
                <a:solidFill>
                  <a:srgbClr val="00B0F0"/>
                </a:solidFill>
                <a:uLnTx/>
                <a:uFillTx/>
                <a:latin typeface="Arial Narrow" panose="020B0606020202030204" pitchFamily="34" charset="0"/>
              </a:rPr>
              <a:t>The Triple Challenge</a:t>
            </a:r>
          </a:p>
        </p:txBody>
      </p:sp>
    </p:spTree>
    <p:extLst>
      <p:ext uri="{BB962C8B-B14F-4D97-AF65-F5344CB8AC3E}">
        <p14:creationId xmlns:p14="http://schemas.microsoft.com/office/powerpoint/2010/main" xmlns="" val="4242817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A9775DF-5BCD-8262-4608-201B858D5EFE}"/>
              </a:ext>
            </a:extLst>
          </p:cNvPr>
          <p:cNvPicPr>
            <a:picLocks noChangeAspect="1"/>
          </p:cNvPicPr>
          <p:nvPr/>
        </p:nvPicPr>
        <p:blipFill>
          <a:blip r:embed="rId3" cstate="print"/>
          <a:stretch>
            <a:fillRect/>
          </a:stretch>
        </p:blipFill>
        <p:spPr>
          <a:xfrm>
            <a:off x="106203" y="3322180"/>
            <a:ext cx="3105447" cy="265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xmlns="" id="{B0A96155-FBF6-4094-B454-FB0EBDC9250F}"/>
              </a:ext>
            </a:extLst>
          </p:cNvPr>
          <p:cNvSpPr>
            <a:spLocks noGrp="1"/>
          </p:cNvSpPr>
          <p:nvPr>
            <p:ph type="title"/>
          </p:nvPr>
        </p:nvSpPr>
        <p:spPr>
          <a:xfrm>
            <a:off x="3708946" y="1056650"/>
            <a:ext cx="4021075" cy="394124"/>
          </a:xfrm>
        </p:spPr>
        <p:txBody>
          <a:bodyPr/>
          <a:lstStyle/>
          <a:p>
            <a:pPr algn="ctr">
              <a:defRPr/>
            </a:pPr>
            <a:r>
              <a:rPr lang="en-ZA" sz="1600" b="0" u="sng" dirty="0">
                <a:solidFill>
                  <a:schemeClr val="tx1"/>
                </a:solidFill>
                <a:effectLst>
                  <a:outerShdw blurRad="38100" dist="38100" dir="2700000" algn="tl">
                    <a:srgbClr val="000000">
                      <a:alpha val="43137"/>
                    </a:srgbClr>
                  </a:outerShdw>
                </a:effectLst>
                <a:latin typeface="Arial Narrow" panose="020B0606020202030204" pitchFamily="34" charset="0"/>
              </a:rPr>
              <a:t>3.3.1 Gauteng Region</a:t>
            </a:r>
          </a:p>
        </p:txBody>
      </p:sp>
      <p:pic>
        <p:nvPicPr>
          <p:cNvPr id="6" name="Picture 5">
            <a:extLst>
              <a:ext uri="{FF2B5EF4-FFF2-40B4-BE49-F238E27FC236}">
                <a16:creationId xmlns:a16="http://schemas.microsoft.com/office/drawing/2014/main" xmlns="" id="{6E13C314-A808-0040-C0F0-9F6F5D927611}"/>
              </a:ext>
            </a:extLst>
          </p:cNvPr>
          <p:cNvPicPr>
            <a:picLocks noChangeAspect="1"/>
          </p:cNvPicPr>
          <p:nvPr/>
        </p:nvPicPr>
        <p:blipFill>
          <a:blip r:embed="rId4" cstate="print"/>
          <a:stretch>
            <a:fillRect/>
          </a:stretch>
        </p:blipFill>
        <p:spPr>
          <a:xfrm>
            <a:off x="305346" y="1142582"/>
            <a:ext cx="3064578" cy="2552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xmlns="" id="{89555C43-792E-F6A0-C8D3-D613CF1EE697}"/>
              </a:ext>
            </a:extLst>
          </p:cNvPr>
          <p:cNvPicPr>
            <a:picLocks noChangeAspect="1"/>
          </p:cNvPicPr>
          <p:nvPr/>
        </p:nvPicPr>
        <p:blipFill>
          <a:blip r:embed="rId5" cstate="print"/>
          <a:stretch>
            <a:fillRect/>
          </a:stretch>
        </p:blipFill>
        <p:spPr>
          <a:xfrm>
            <a:off x="3606508" y="1450774"/>
            <a:ext cx="2717800" cy="360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xmlns="" id="{689150FB-EB39-612C-3B18-DDF4EA4608BE}"/>
              </a:ext>
            </a:extLst>
          </p:cNvPr>
          <p:cNvPicPr>
            <a:picLocks noChangeAspect="1"/>
          </p:cNvPicPr>
          <p:nvPr/>
        </p:nvPicPr>
        <p:blipFill rotWithShape="1">
          <a:blip r:embed="rId6" cstate="print"/>
          <a:srcRect t="28900"/>
          <a:stretch/>
        </p:blipFill>
        <p:spPr>
          <a:xfrm>
            <a:off x="3176542" y="4723566"/>
            <a:ext cx="2705100" cy="1594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a:extLst>
              <a:ext uri="{FF2B5EF4-FFF2-40B4-BE49-F238E27FC236}">
                <a16:creationId xmlns:a16="http://schemas.microsoft.com/office/drawing/2014/main" xmlns="" id="{A6214AE7-CB91-45A2-90FA-BDBC904F94E5}"/>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
        <p:nvSpPr>
          <p:cNvPr id="10" name="Title 1">
            <a:extLst>
              <a:ext uri="{FF2B5EF4-FFF2-40B4-BE49-F238E27FC236}">
                <a16:creationId xmlns:a16="http://schemas.microsoft.com/office/drawing/2014/main" xmlns="" id="{C68DF15C-E203-4361-9BFE-9F4F054B5672}"/>
              </a:ext>
            </a:extLst>
          </p:cNvPr>
          <p:cNvSpPr txBox="1">
            <a:spLocks/>
          </p:cNvSpPr>
          <p:nvPr/>
        </p:nvSpPr>
        <p:spPr>
          <a:xfrm>
            <a:off x="-312129" y="6179299"/>
            <a:ext cx="4021075" cy="394124"/>
          </a:xfrm>
          <a:prstGeom prst="rect">
            <a:avLst/>
          </a:prstGeom>
        </p:spPr>
        <p:txBody>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pPr algn="ctr">
              <a:defRPr/>
            </a:pPr>
            <a:r>
              <a:rPr lang="en-ZA" sz="1400" b="0" dirty="0">
                <a:solidFill>
                  <a:srgbClr val="00B0F0"/>
                </a:solidFill>
                <a:latin typeface="Arial Narrow" panose="020B0606020202030204" pitchFamily="34" charset="0"/>
              </a:rPr>
              <a:t>Gauteng: Overhead Traction Work</a:t>
            </a:r>
          </a:p>
        </p:txBody>
      </p:sp>
      <p:sp>
        <p:nvSpPr>
          <p:cNvPr id="12" name="Title 1">
            <a:extLst>
              <a:ext uri="{FF2B5EF4-FFF2-40B4-BE49-F238E27FC236}">
                <a16:creationId xmlns:a16="http://schemas.microsoft.com/office/drawing/2014/main" xmlns="" id="{9821CAD5-2E46-4EBF-B458-5B010B0C19CB}"/>
              </a:ext>
            </a:extLst>
          </p:cNvPr>
          <p:cNvSpPr txBox="1">
            <a:spLocks/>
          </p:cNvSpPr>
          <p:nvPr/>
        </p:nvSpPr>
        <p:spPr>
          <a:xfrm>
            <a:off x="9334479" y="5874917"/>
            <a:ext cx="2808233" cy="391276"/>
          </a:xfrm>
          <a:prstGeom prst="rect">
            <a:avLst/>
          </a:prstGeom>
        </p:spPr>
        <p:txBody>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pPr algn="ctr">
              <a:defRPr/>
            </a:pPr>
            <a:r>
              <a:rPr lang="en-GB" sz="1400" b="0" dirty="0">
                <a:solidFill>
                  <a:srgbClr val="00B0F0"/>
                </a:solidFill>
                <a:latin typeface="Arial Narrow" panose="020B0606020202030204" pitchFamily="34" charset="0"/>
              </a:rPr>
              <a:t>Gauteng : Substation Contractors - Pienaarspoort</a:t>
            </a:r>
            <a:endParaRPr lang="en-ZA" sz="1400" b="0" dirty="0">
              <a:solidFill>
                <a:srgbClr val="00B0F0"/>
              </a:solidFill>
              <a:latin typeface="Arial Narrow" panose="020B0606020202030204" pitchFamily="34" charset="0"/>
            </a:endParaRPr>
          </a:p>
        </p:txBody>
      </p:sp>
      <p:cxnSp>
        <p:nvCxnSpPr>
          <p:cNvPr id="13" name="Straight Connector 12">
            <a:extLst>
              <a:ext uri="{FF2B5EF4-FFF2-40B4-BE49-F238E27FC236}">
                <a16:creationId xmlns:a16="http://schemas.microsoft.com/office/drawing/2014/main" xmlns="" id="{0C0233B9-AF65-4990-AAD8-B68C540CCA89}"/>
              </a:ext>
            </a:extLst>
          </p:cNvPr>
          <p:cNvCxnSpPr/>
          <p:nvPr/>
        </p:nvCxnSpPr>
        <p:spPr>
          <a:xfrm>
            <a:off x="6459934" y="1662121"/>
            <a:ext cx="0" cy="4714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xmlns="" id="{D82788E5-A46A-423B-AF8A-25C21D38EF04}"/>
              </a:ext>
            </a:extLst>
          </p:cNvPr>
          <p:cNvPicPr>
            <a:picLocks noChangeAspect="1"/>
          </p:cNvPicPr>
          <p:nvPr/>
        </p:nvPicPr>
        <p:blipFill>
          <a:blip r:embed="rId7" cstate="print"/>
          <a:stretch>
            <a:fillRect/>
          </a:stretch>
        </p:blipFill>
        <p:spPr>
          <a:xfrm>
            <a:off x="7028633" y="1297403"/>
            <a:ext cx="2558366" cy="2368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xmlns="" id="{066AA2C0-E95D-41F2-8019-E84D4001A175}"/>
              </a:ext>
            </a:extLst>
          </p:cNvPr>
          <p:cNvPicPr>
            <a:picLocks noChangeAspect="1"/>
          </p:cNvPicPr>
          <p:nvPr/>
        </p:nvPicPr>
        <p:blipFill>
          <a:blip r:embed="rId8" cstate="print"/>
          <a:stretch>
            <a:fillRect/>
          </a:stretch>
        </p:blipFill>
        <p:spPr>
          <a:xfrm>
            <a:off x="9449553" y="1202321"/>
            <a:ext cx="2571353" cy="2968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xmlns="" id="{AA7B3647-895C-420F-A245-6E147EC86DD7}"/>
              </a:ext>
            </a:extLst>
          </p:cNvPr>
          <p:cNvPicPr>
            <a:picLocks noChangeAspect="1"/>
          </p:cNvPicPr>
          <p:nvPr/>
        </p:nvPicPr>
        <p:blipFill>
          <a:blip r:embed="rId9" cstate="print"/>
          <a:stretch>
            <a:fillRect/>
          </a:stretch>
        </p:blipFill>
        <p:spPr>
          <a:xfrm>
            <a:off x="6763126" y="3695282"/>
            <a:ext cx="2571353" cy="2866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xmlns="" id="{C386C841-BBB7-469C-8594-F28E38C59A55}"/>
              </a:ext>
            </a:extLst>
          </p:cNvPr>
          <p:cNvPicPr>
            <a:picLocks noChangeAspect="1"/>
          </p:cNvPicPr>
          <p:nvPr/>
        </p:nvPicPr>
        <p:blipFill>
          <a:blip r:embed="rId10" cstate="print"/>
          <a:stretch>
            <a:fillRect/>
          </a:stretch>
        </p:blipFill>
        <p:spPr>
          <a:xfrm>
            <a:off x="9193786" y="3761006"/>
            <a:ext cx="2561613" cy="1913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3901612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A96155-FBF6-4094-B454-FB0EBDC9250F}"/>
              </a:ext>
            </a:extLst>
          </p:cNvPr>
          <p:cNvSpPr>
            <a:spLocks noGrp="1"/>
          </p:cNvSpPr>
          <p:nvPr>
            <p:ph type="title"/>
          </p:nvPr>
        </p:nvSpPr>
        <p:spPr>
          <a:xfrm>
            <a:off x="3569067" y="1066924"/>
            <a:ext cx="4021075" cy="394124"/>
          </a:xfrm>
        </p:spPr>
        <p:txBody>
          <a:bodyPr/>
          <a:lstStyle/>
          <a:p>
            <a:pPr algn="ctr">
              <a:defRPr/>
            </a:pPr>
            <a:r>
              <a:rPr lang="en-ZA" sz="1600" b="0" u="sng" dirty="0">
                <a:solidFill>
                  <a:schemeClr val="tx1"/>
                </a:solidFill>
                <a:effectLst>
                  <a:outerShdw blurRad="38100" dist="38100" dir="2700000" algn="tl">
                    <a:srgbClr val="000000">
                      <a:alpha val="43137"/>
                    </a:srgbClr>
                  </a:outerShdw>
                </a:effectLst>
                <a:latin typeface="Arial Narrow" panose="020B0606020202030204" pitchFamily="34" charset="0"/>
              </a:rPr>
              <a:t>3.3.2 KwaZulu Natal Region</a:t>
            </a:r>
          </a:p>
        </p:txBody>
      </p:sp>
      <p:sp>
        <p:nvSpPr>
          <p:cNvPr id="9" name="Title 1">
            <a:extLst>
              <a:ext uri="{FF2B5EF4-FFF2-40B4-BE49-F238E27FC236}">
                <a16:creationId xmlns:a16="http://schemas.microsoft.com/office/drawing/2014/main" xmlns="" id="{A6214AE7-CB91-45A2-90FA-BDBC904F94E5}"/>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
        <p:nvSpPr>
          <p:cNvPr id="10" name="Title 1">
            <a:extLst>
              <a:ext uri="{FF2B5EF4-FFF2-40B4-BE49-F238E27FC236}">
                <a16:creationId xmlns:a16="http://schemas.microsoft.com/office/drawing/2014/main" xmlns="" id="{C68DF15C-E203-4361-9BFE-9F4F054B5672}"/>
              </a:ext>
            </a:extLst>
          </p:cNvPr>
          <p:cNvSpPr txBox="1">
            <a:spLocks/>
          </p:cNvSpPr>
          <p:nvPr/>
        </p:nvSpPr>
        <p:spPr>
          <a:xfrm>
            <a:off x="2382414" y="2764104"/>
            <a:ext cx="2373305" cy="394124"/>
          </a:xfrm>
          <a:prstGeom prst="rect">
            <a:avLst/>
          </a:prstGeom>
        </p:spPr>
        <p:txBody>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pPr algn="ctr">
              <a:defRPr/>
            </a:pPr>
            <a:r>
              <a:rPr lang="en-ZA" sz="1400" b="0" dirty="0">
                <a:solidFill>
                  <a:srgbClr val="00B0F0"/>
                </a:solidFill>
                <a:latin typeface="Arial Narrow" panose="020B0606020202030204" pitchFamily="34" charset="0"/>
              </a:rPr>
              <a:t>In-House Teams</a:t>
            </a:r>
          </a:p>
        </p:txBody>
      </p:sp>
      <p:pic>
        <p:nvPicPr>
          <p:cNvPr id="20" name="Picture 19" descr="A picture containing outdoor, nature, dirt, ravine&#10;&#10;Description automatically generated">
            <a:extLst>
              <a:ext uri="{FF2B5EF4-FFF2-40B4-BE49-F238E27FC236}">
                <a16:creationId xmlns:a16="http://schemas.microsoft.com/office/drawing/2014/main" xmlns="" id="{9FE29804-B19A-46A0-B6CE-F69353BE156A}"/>
              </a:ext>
            </a:extLst>
          </p:cNvPr>
          <p:cNvPicPr>
            <a:picLocks noChangeAspect="1"/>
          </p:cNvPicPr>
          <p:nvPr/>
        </p:nvPicPr>
        <p:blipFill>
          <a:blip r:embed="rId3" cstate="print"/>
          <a:stretch>
            <a:fillRect/>
          </a:stretch>
        </p:blipFill>
        <p:spPr>
          <a:xfrm>
            <a:off x="0" y="1072670"/>
            <a:ext cx="2994917" cy="3036993"/>
          </a:xfrm>
          <a:prstGeom prst="rect">
            <a:avLst/>
          </a:prstGeom>
        </p:spPr>
      </p:pic>
      <p:pic>
        <p:nvPicPr>
          <p:cNvPr id="21" name="Picture 20" descr="A picture containing ground, outdoor, dirt, power shovel&#10;&#10;Description automatically generated">
            <a:extLst>
              <a:ext uri="{FF2B5EF4-FFF2-40B4-BE49-F238E27FC236}">
                <a16:creationId xmlns:a16="http://schemas.microsoft.com/office/drawing/2014/main" xmlns="" id="{9CCB7678-BEA0-4419-84EE-038E90358890}"/>
              </a:ext>
            </a:extLst>
          </p:cNvPr>
          <p:cNvPicPr>
            <a:picLocks noChangeAspect="1"/>
          </p:cNvPicPr>
          <p:nvPr/>
        </p:nvPicPr>
        <p:blipFill>
          <a:blip r:embed="rId4" cstate="print"/>
          <a:stretch>
            <a:fillRect/>
          </a:stretch>
        </p:blipFill>
        <p:spPr>
          <a:xfrm>
            <a:off x="0" y="3102201"/>
            <a:ext cx="3935186" cy="3506507"/>
          </a:xfrm>
          <a:prstGeom prst="rect">
            <a:avLst/>
          </a:prstGeom>
        </p:spPr>
      </p:pic>
      <p:pic>
        <p:nvPicPr>
          <p:cNvPr id="23" name="Picture 22">
            <a:extLst>
              <a:ext uri="{FF2B5EF4-FFF2-40B4-BE49-F238E27FC236}">
                <a16:creationId xmlns:a16="http://schemas.microsoft.com/office/drawing/2014/main" xmlns="" id="{7B99F71A-9BC8-4D8D-9860-55989A3E71CB}"/>
              </a:ext>
            </a:extLst>
          </p:cNvPr>
          <p:cNvPicPr>
            <a:picLocks noChangeAspect="1"/>
          </p:cNvPicPr>
          <p:nvPr/>
        </p:nvPicPr>
        <p:blipFill>
          <a:blip r:embed="rId5" cstate="print"/>
          <a:stretch>
            <a:fillRect/>
          </a:stretch>
        </p:blipFill>
        <p:spPr>
          <a:xfrm>
            <a:off x="4373435" y="1336416"/>
            <a:ext cx="3945276" cy="3138152"/>
          </a:xfrm>
          <a:prstGeom prst="rect">
            <a:avLst/>
          </a:prstGeom>
        </p:spPr>
      </p:pic>
      <p:sp>
        <p:nvSpPr>
          <p:cNvPr id="24" name="Title 1">
            <a:extLst>
              <a:ext uri="{FF2B5EF4-FFF2-40B4-BE49-F238E27FC236}">
                <a16:creationId xmlns:a16="http://schemas.microsoft.com/office/drawing/2014/main" xmlns="" id="{09461069-7F89-4F7B-A649-0AE87ADD2AF5}"/>
              </a:ext>
            </a:extLst>
          </p:cNvPr>
          <p:cNvSpPr txBox="1">
            <a:spLocks/>
          </p:cNvSpPr>
          <p:nvPr/>
        </p:nvSpPr>
        <p:spPr>
          <a:xfrm>
            <a:off x="8510576" y="1361393"/>
            <a:ext cx="2373305" cy="394124"/>
          </a:xfrm>
          <a:prstGeom prst="rect">
            <a:avLst/>
          </a:prstGeom>
        </p:spPr>
        <p:txBody>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pPr algn="ctr">
              <a:defRPr/>
            </a:pPr>
            <a:r>
              <a:rPr lang="en-ZA" sz="1400" b="0" dirty="0">
                <a:solidFill>
                  <a:srgbClr val="00B0F0"/>
                </a:solidFill>
                <a:latin typeface="Arial Narrow" panose="020B0606020202030204" pitchFamily="34" charset="0"/>
              </a:rPr>
              <a:t>RNC</a:t>
            </a:r>
          </a:p>
        </p:txBody>
      </p:sp>
      <p:pic>
        <p:nvPicPr>
          <p:cNvPr id="25" name="Picture 24" descr="A train on the railway tracks&#10;&#10;Description automatically generated with medium confidence">
            <a:extLst>
              <a:ext uri="{FF2B5EF4-FFF2-40B4-BE49-F238E27FC236}">
                <a16:creationId xmlns:a16="http://schemas.microsoft.com/office/drawing/2014/main" xmlns="" id="{4FB066A7-CE3A-4143-A294-FFA610D72315}"/>
              </a:ext>
            </a:extLst>
          </p:cNvPr>
          <p:cNvPicPr>
            <a:picLocks noChangeAspect="1"/>
          </p:cNvPicPr>
          <p:nvPr/>
        </p:nvPicPr>
        <p:blipFill>
          <a:blip r:embed="rId6" cstate="print"/>
          <a:stretch>
            <a:fillRect/>
          </a:stretch>
        </p:blipFill>
        <p:spPr>
          <a:xfrm>
            <a:off x="4558848" y="3351145"/>
            <a:ext cx="4587986" cy="3198281"/>
          </a:xfrm>
          <a:prstGeom prst="rect">
            <a:avLst/>
          </a:prstGeom>
        </p:spPr>
      </p:pic>
      <p:pic>
        <p:nvPicPr>
          <p:cNvPr id="26" name="Picture 25" descr="A group of men working on railroad tracks&#10;&#10;Description automatically generated with low confidence">
            <a:extLst>
              <a:ext uri="{FF2B5EF4-FFF2-40B4-BE49-F238E27FC236}">
                <a16:creationId xmlns:a16="http://schemas.microsoft.com/office/drawing/2014/main" xmlns="" id="{02C4C0DE-7527-4BC0-95D6-F4CAFC5C1D67}"/>
              </a:ext>
            </a:extLst>
          </p:cNvPr>
          <p:cNvPicPr>
            <a:picLocks noChangeAspect="1"/>
          </p:cNvPicPr>
          <p:nvPr/>
        </p:nvPicPr>
        <p:blipFill>
          <a:blip r:embed="rId7" cstate="print"/>
          <a:stretch>
            <a:fillRect/>
          </a:stretch>
        </p:blipFill>
        <p:spPr>
          <a:xfrm>
            <a:off x="7523353" y="1814799"/>
            <a:ext cx="4483626" cy="3493066"/>
          </a:xfrm>
          <a:prstGeom prst="rect">
            <a:avLst/>
          </a:prstGeom>
        </p:spPr>
      </p:pic>
      <p:cxnSp>
        <p:nvCxnSpPr>
          <p:cNvPr id="27" name="Straight Connector 26">
            <a:extLst>
              <a:ext uri="{FF2B5EF4-FFF2-40B4-BE49-F238E27FC236}">
                <a16:creationId xmlns:a16="http://schemas.microsoft.com/office/drawing/2014/main" xmlns="" id="{D956493B-6D7A-4DEA-9334-D4A21A34C520}"/>
              </a:ext>
            </a:extLst>
          </p:cNvPr>
          <p:cNvCxnSpPr/>
          <p:nvPr/>
        </p:nvCxnSpPr>
        <p:spPr>
          <a:xfrm>
            <a:off x="4225304" y="1848311"/>
            <a:ext cx="0" cy="4714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descr="A picture containing ground, outdoor, sky, dirt&#10;&#10;Description automatically generated">
            <a:extLst>
              <a:ext uri="{FF2B5EF4-FFF2-40B4-BE49-F238E27FC236}">
                <a16:creationId xmlns:a16="http://schemas.microsoft.com/office/drawing/2014/main" xmlns="" id="{858ECB13-4842-4CE4-AEC2-86E643E65D47}"/>
              </a:ext>
            </a:extLst>
          </p:cNvPr>
          <p:cNvPicPr>
            <a:picLocks noChangeAspect="1"/>
          </p:cNvPicPr>
          <p:nvPr/>
        </p:nvPicPr>
        <p:blipFill>
          <a:blip r:embed="rId8" cstate="print"/>
          <a:stretch>
            <a:fillRect/>
          </a:stretch>
        </p:blipFill>
        <p:spPr>
          <a:xfrm>
            <a:off x="8652254" y="3968286"/>
            <a:ext cx="3434264" cy="2640422"/>
          </a:xfrm>
          <a:prstGeom prst="rect">
            <a:avLst/>
          </a:prstGeom>
        </p:spPr>
      </p:pic>
    </p:spTree>
    <p:extLst>
      <p:ext uri="{BB962C8B-B14F-4D97-AF65-F5344CB8AC3E}">
        <p14:creationId xmlns:p14="http://schemas.microsoft.com/office/powerpoint/2010/main" xmlns="" val="497696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A985B86E-FB39-408F-90A7-D14859A69090}"/>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pic>
        <p:nvPicPr>
          <p:cNvPr id="12" name="Picture 4">
            <a:extLst>
              <a:ext uri="{FF2B5EF4-FFF2-40B4-BE49-F238E27FC236}">
                <a16:creationId xmlns:a16="http://schemas.microsoft.com/office/drawing/2014/main" xmlns="" id="{0661B821-0A6B-41E6-ADAC-9159D09E686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19406" y="1075460"/>
            <a:ext cx="5113338" cy="429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tle 1">
            <a:extLst>
              <a:ext uri="{FF2B5EF4-FFF2-40B4-BE49-F238E27FC236}">
                <a16:creationId xmlns:a16="http://schemas.microsoft.com/office/drawing/2014/main" xmlns="" id="{5CFD703B-0932-48A3-AF1E-512CC5E952B4}"/>
              </a:ext>
            </a:extLst>
          </p:cNvPr>
          <p:cNvSpPr>
            <a:spLocks noGrp="1"/>
          </p:cNvSpPr>
          <p:nvPr>
            <p:ph type="title"/>
          </p:nvPr>
        </p:nvSpPr>
        <p:spPr>
          <a:xfrm>
            <a:off x="3708946" y="1056650"/>
            <a:ext cx="4021075" cy="394124"/>
          </a:xfrm>
        </p:spPr>
        <p:txBody>
          <a:bodyPr/>
          <a:lstStyle/>
          <a:p>
            <a:pPr algn="ctr">
              <a:defRPr/>
            </a:pPr>
            <a:r>
              <a:rPr lang="en-ZA" sz="1600" b="0" u="sng" dirty="0">
                <a:solidFill>
                  <a:schemeClr val="tx1"/>
                </a:solidFill>
                <a:effectLst>
                  <a:outerShdw blurRad="38100" dist="38100" dir="2700000" algn="tl">
                    <a:srgbClr val="000000">
                      <a:alpha val="43137"/>
                    </a:srgbClr>
                  </a:outerShdw>
                </a:effectLst>
                <a:latin typeface="Arial Narrow" panose="020B0606020202030204" pitchFamily="34" charset="0"/>
              </a:rPr>
              <a:t>3.3.3 Western Cape Region</a:t>
            </a:r>
          </a:p>
        </p:txBody>
      </p:sp>
      <p:pic>
        <p:nvPicPr>
          <p:cNvPr id="14" name="Picture 2">
            <a:extLst>
              <a:ext uri="{FF2B5EF4-FFF2-40B4-BE49-F238E27FC236}">
                <a16:creationId xmlns:a16="http://schemas.microsoft.com/office/drawing/2014/main" xmlns="" id="{8259EA8C-83D9-41DB-99E1-E2DF689007EB}"/>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18568"/>
          <a:stretch/>
        </p:blipFill>
        <p:spPr bwMode="auto">
          <a:xfrm>
            <a:off x="59256" y="1075460"/>
            <a:ext cx="4406753" cy="4104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MVI_3750">
            <a:hlinkClick r:id="" action="ppaction://media"/>
            <a:extLst>
              <a:ext uri="{FF2B5EF4-FFF2-40B4-BE49-F238E27FC236}">
                <a16:creationId xmlns:a16="http://schemas.microsoft.com/office/drawing/2014/main" xmlns="" id="{31E6ECEB-109A-4679-81E7-9934794262A8}"/>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08946" y="2301035"/>
            <a:ext cx="5113338" cy="42989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itle 1">
            <a:extLst>
              <a:ext uri="{FF2B5EF4-FFF2-40B4-BE49-F238E27FC236}">
                <a16:creationId xmlns:a16="http://schemas.microsoft.com/office/drawing/2014/main" xmlns="" id="{55DCAB93-25E5-44EB-886A-9FD806E1C674}"/>
              </a:ext>
            </a:extLst>
          </p:cNvPr>
          <p:cNvSpPr txBox="1">
            <a:spLocks/>
          </p:cNvSpPr>
          <p:nvPr/>
        </p:nvSpPr>
        <p:spPr>
          <a:xfrm>
            <a:off x="453325" y="5374410"/>
            <a:ext cx="2373305" cy="394124"/>
          </a:xfrm>
          <a:prstGeom prst="rect">
            <a:avLst/>
          </a:prstGeom>
        </p:spPr>
        <p:txBody>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pPr algn="ctr">
              <a:defRPr/>
            </a:pPr>
            <a:r>
              <a:rPr lang="en-ZA" sz="1400" b="0" dirty="0">
                <a:solidFill>
                  <a:srgbClr val="00B0F0"/>
                </a:solidFill>
                <a:latin typeface="Arial Narrow" panose="020B0606020202030204" pitchFamily="34" charset="0"/>
              </a:rPr>
              <a:t>In-House Teams</a:t>
            </a:r>
          </a:p>
        </p:txBody>
      </p:sp>
      <p:sp>
        <p:nvSpPr>
          <p:cNvPr id="17" name="Title 1">
            <a:extLst>
              <a:ext uri="{FF2B5EF4-FFF2-40B4-BE49-F238E27FC236}">
                <a16:creationId xmlns:a16="http://schemas.microsoft.com/office/drawing/2014/main" xmlns="" id="{D54CB0D9-0DC1-43EE-AB35-668557498DCD}"/>
              </a:ext>
            </a:extLst>
          </p:cNvPr>
          <p:cNvSpPr txBox="1">
            <a:spLocks/>
          </p:cNvSpPr>
          <p:nvPr/>
        </p:nvSpPr>
        <p:spPr>
          <a:xfrm>
            <a:off x="9365370" y="5410291"/>
            <a:ext cx="2373305" cy="394124"/>
          </a:xfrm>
          <a:prstGeom prst="rect">
            <a:avLst/>
          </a:prstGeom>
        </p:spPr>
        <p:txBody>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pPr algn="ctr">
              <a:defRPr/>
            </a:pPr>
            <a:r>
              <a:rPr lang="en-ZA" sz="1400" b="0" dirty="0">
                <a:solidFill>
                  <a:srgbClr val="00B0F0"/>
                </a:solidFill>
                <a:latin typeface="Arial Narrow" panose="020B0606020202030204" pitchFamily="34" charset="0"/>
              </a:rPr>
              <a:t>Phase 1</a:t>
            </a:r>
          </a:p>
        </p:txBody>
      </p:sp>
    </p:spTree>
    <p:extLst>
      <p:ext uri="{BB962C8B-B14F-4D97-AF65-F5344CB8AC3E}">
        <p14:creationId xmlns:p14="http://schemas.microsoft.com/office/powerpoint/2010/main" xmlns="" val="1761925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FE9320D8-742C-4384-B00E-185047A0F96E}"/>
              </a:ext>
            </a:extLst>
          </p:cNvPr>
          <p:cNvSpPr>
            <a:spLocks noGrp="1"/>
          </p:cNvSpPr>
          <p:nvPr>
            <p:ph type="title"/>
          </p:nvPr>
        </p:nvSpPr>
        <p:spPr>
          <a:xfrm>
            <a:off x="4824588" y="3188359"/>
            <a:ext cx="7019298" cy="654537"/>
          </a:xfrm>
          <a:noFill/>
          <a:ln>
            <a:solidFill>
              <a:srgbClr val="00B0F0"/>
            </a:solidFill>
          </a:ln>
          <a:effectLst/>
        </p:spPr>
        <p:txBody>
          <a:bodyPr>
            <a:noAutofit/>
          </a:bodyPr>
          <a:lstStyle/>
          <a:p>
            <a:pPr marL="457191" lvl="1">
              <a:lnSpc>
                <a:spcPct val="150000"/>
              </a:lnSpc>
              <a:spcBef>
                <a:spcPts val="0"/>
              </a:spcBef>
              <a:spcAft>
                <a:spcPts val="0"/>
              </a:spcAft>
              <a:defRPr/>
            </a:pPr>
            <a:r>
              <a:rPr kumimoji="0" lang="en-ZA" sz="2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rPr>
              <a:t>4. </a:t>
            </a:r>
            <a:r>
              <a:rPr kumimoji="0" lang="en-ZA" sz="2800" i="0"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t>Funding Required</a:t>
            </a:r>
            <a:br>
              <a:rPr kumimoji="0" lang="en-ZA" sz="2800" i="0"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br>
            <a:r>
              <a:rPr kumimoji="0" lang="en-ZA"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rPr>
              <a:t/>
            </a:r>
            <a:br>
              <a:rPr kumimoji="0" lang="en-ZA"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rPr>
            </a:br>
            <a:endParaRPr kumimoji="0" lang="en-ZA"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endParaRPr>
          </a:p>
        </p:txBody>
      </p:sp>
      <p:pic>
        <p:nvPicPr>
          <p:cNvPr id="16" name="Picture 2">
            <a:extLst>
              <a:ext uri="{FF2B5EF4-FFF2-40B4-BE49-F238E27FC236}">
                <a16:creationId xmlns:a16="http://schemas.microsoft.com/office/drawing/2014/main" xmlns="" id="{21F44210-1212-42F1-889E-E0A5FBB413D9}"/>
              </a:ext>
            </a:extLst>
          </p:cNvPr>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1040293" y="2095015"/>
            <a:ext cx="4201112" cy="308653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705388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C1FEFBB-C54A-47FF-B4FA-96D1EDD8DFF9}"/>
              </a:ext>
            </a:extLst>
          </p:cNvPr>
          <p:cNvSpPr>
            <a:spLocks noGrp="1"/>
          </p:cNvSpPr>
          <p:nvPr>
            <p:ph sz="half" idx="1"/>
          </p:nvPr>
        </p:nvSpPr>
        <p:spPr>
          <a:xfrm>
            <a:off x="5612467" y="1200391"/>
            <a:ext cx="6324497" cy="5344787"/>
          </a:xfrm>
          <a:ln>
            <a:solidFill>
              <a:srgbClr val="00B0F0"/>
            </a:solidFill>
          </a:ln>
        </p:spPr>
        <p:txBody>
          <a:bodyPr/>
          <a:lstStyle/>
          <a:p>
            <a:pPr algn="just" defTabSz="457200">
              <a:lnSpc>
                <a:spcPct val="100000"/>
              </a:lnSpc>
              <a:spcBef>
                <a:spcPts val="600"/>
              </a:spcBef>
              <a:spcAft>
                <a:spcPts val="600"/>
              </a:spcAft>
              <a:defRPr/>
            </a:pPr>
            <a:r>
              <a:rPr lang="en-ZA" sz="1400" dirty="0">
                <a:latin typeface="Arial Narrow" panose="020B0606020202030204" pitchFamily="34" charset="0"/>
                <a:cs typeface="Arial" panose="020B0604020202020204" pitchFamily="34" charset="0"/>
              </a:rPr>
              <a:t>PRASA Security requirements need approximately </a:t>
            </a:r>
            <a:r>
              <a:rPr lang="en-ZA" sz="1400" b="1" dirty="0">
                <a:latin typeface="Arial Narrow" panose="020B0606020202030204" pitchFamily="34" charset="0"/>
                <a:cs typeface="Arial" panose="020B0604020202020204" pitchFamily="34" charset="0"/>
              </a:rPr>
              <a:t>One Billion Rand in funding yearly for the next three years.</a:t>
            </a:r>
          </a:p>
          <a:p>
            <a:pPr algn="just" defTabSz="457200">
              <a:lnSpc>
                <a:spcPct val="100000"/>
              </a:lnSpc>
              <a:spcBef>
                <a:spcPts val="600"/>
              </a:spcBef>
              <a:spcAft>
                <a:spcPts val="600"/>
              </a:spcAft>
              <a:defRPr/>
            </a:pPr>
            <a:r>
              <a:rPr lang="en-ZA" sz="1400" dirty="0">
                <a:latin typeface="Arial Narrow" panose="020B0606020202030204" pitchFamily="34" charset="0"/>
                <a:cs typeface="Arial" panose="020B0604020202020204" pitchFamily="34" charset="0"/>
              </a:rPr>
              <a:t>As the corridor recovery efforts gain momentum, so is the need to protect the recovered assets, to secure the base until the service is fully operation.</a:t>
            </a:r>
          </a:p>
          <a:p>
            <a:pPr algn="just" defTabSz="457200">
              <a:lnSpc>
                <a:spcPct val="100000"/>
              </a:lnSpc>
              <a:spcBef>
                <a:spcPts val="600"/>
              </a:spcBef>
              <a:spcAft>
                <a:spcPts val="600"/>
              </a:spcAft>
              <a:defRPr/>
            </a:pPr>
            <a:r>
              <a:rPr lang="en-ZA" sz="1400" dirty="0">
                <a:latin typeface="Arial Narrow" panose="020B0606020202030204" pitchFamily="34" charset="0"/>
                <a:cs typeface="Arial" panose="020B0604020202020204" pitchFamily="34" charset="0"/>
              </a:rPr>
              <a:t>This condition places an added pressure on the OPEX funding needs for PRASA.</a:t>
            </a:r>
          </a:p>
          <a:p>
            <a:pPr algn="just" defTabSz="457200">
              <a:lnSpc>
                <a:spcPct val="100000"/>
              </a:lnSpc>
              <a:spcBef>
                <a:spcPts val="600"/>
              </a:spcBef>
              <a:spcAft>
                <a:spcPts val="600"/>
              </a:spcAft>
              <a:defRPr/>
            </a:pPr>
            <a:r>
              <a:rPr lang="en-ZA" sz="1400" dirty="0">
                <a:latin typeface="Arial Narrow" panose="020B0606020202030204" pitchFamily="34" charset="0"/>
                <a:cs typeface="Arial" panose="020B0604020202020204" pitchFamily="34" charset="0"/>
              </a:rPr>
              <a:t>Results in the Mabopane corridor have proven that there is a solution.</a:t>
            </a:r>
          </a:p>
          <a:p>
            <a:pPr algn="just" defTabSz="457200">
              <a:lnSpc>
                <a:spcPct val="100000"/>
              </a:lnSpc>
              <a:spcBef>
                <a:spcPts val="600"/>
              </a:spcBef>
              <a:spcAft>
                <a:spcPts val="600"/>
              </a:spcAft>
              <a:defRPr/>
            </a:pPr>
            <a:r>
              <a:rPr lang="en-ZA" sz="1400" dirty="0">
                <a:latin typeface="Arial Narrow" panose="020B0606020202030204" pitchFamily="34" charset="0"/>
                <a:cs typeface="Arial" panose="020B0604020202020204" pitchFamily="34" charset="0"/>
              </a:rPr>
              <a:t>PRASA security needs the funding support (Department of Transport, as well as National Treasury) to operationally fund the security plans. This would allow the take back of PRASA infrastructure and the necessary resources deployed with an oversight of command and control. </a:t>
            </a:r>
          </a:p>
          <a:p>
            <a:pPr algn="just" defTabSz="457200">
              <a:lnSpc>
                <a:spcPct val="100000"/>
              </a:lnSpc>
              <a:spcBef>
                <a:spcPts val="600"/>
              </a:spcBef>
              <a:spcAft>
                <a:spcPts val="600"/>
              </a:spcAft>
              <a:defRPr/>
            </a:pPr>
            <a:r>
              <a:rPr lang="en-ZA" sz="1400" dirty="0">
                <a:latin typeface="Arial Narrow" panose="020B0606020202030204" pitchFamily="34" charset="0"/>
                <a:cs typeface="Arial" panose="020B0604020202020204" pitchFamily="34" charset="0"/>
              </a:rPr>
              <a:t>Physical deployments are needed to prevent access to the infrastructure and the network as majority of the network is still open. Once PRASA has fully deployed the personnel needed to stabilise the infrastructure, can the divisions get on with their work to fully restore services. </a:t>
            </a:r>
          </a:p>
          <a:p>
            <a:pPr algn="just" defTabSz="457200">
              <a:lnSpc>
                <a:spcPct val="100000"/>
              </a:lnSpc>
              <a:spcBef>
                <a:spcPts val="600"/>
              </a:spcBef>
              <a:spcAft>
                <a:spcPts val="600"/>
              </a:spcAft>
              <a:defRPr/>
            </a:pPr>
            <a:r>
              <a:rPr lang="en-ZA" sz="1400" dirty="0">
                <a:latin typeface="Arial Narrow" panose="020B0606020202030204" pitchFamily="34" charset="0"/>
                <a:cs typeface="Arial" panose="020B0604020202020204" pitchFamily="34" charset="0"/>
              </a:rPr>
              <a:t>As previously mentioned , PRASA protection services will then be able to follow through on Phase 2: namely the security technology projects. </a:t>
            </a:r>
          </a:p>
          <a:p>
            <a:pPr algn="just" defTabSz="457200">
              <a:lnSpc>
                <a:spcPct val="100000"/>
              </a:lnSpc>
              <a:spcBef>
                <a:spcPts val="600"/>
              </a:spcBef>
              <a:spcAft>
                <a:spcPts val="600"/>
              </a:spcAft>
              <a:defRPr/>
            </a:pPr>
            <a:r>
              <a:rPr lang="en-ZA" sz="1400" dirty="0">
                <a:latin typeface="Arial Narrow" panose="020B0606020202030204" pitchFamily="34" charset="0"/>
                <a:cs typeface="Arial" panose="020B0604020202020204" pitchFamily="34" charset="0"/>
              </a:rPr>
              <a:t>Part of the security solution is walling solutions for the Presidential corridors. </a:t>
            </a:r>
          </a:p>
          <a:p>
            <a:pPr algn="just" defTabSz="457200">
              <a:lnSpc>
                <a:spcPct val="100000"/>
              </a:lnSpc>
              <a:spcBef>
                <a:spcPts val="600"/>
              </a:spcBef>
              <a:spcAft>
                <a:spcPts val="600"/>
              </a:spcAft>
              <a:defRPr/>
            </a:pPr>
            <a:r>
              <a:rPr lang="en-ZA" sz="1400" dirty="0">
                <a:latin typeface="Arial Narrow" panose="020B0606020202030204" pitchFamily="34" charset="0"/>
                <a:cs typeface="Arial" panose="020B0604020202020204" pitchFamily="34" charset="0"/>
              </a:rPr>
              <a:t>Protection of the assets in short to long term needed to enable PRASA to provide consistently reliable train services. </a:t>
            </a:r>
          </a:p>
        </p:txBody>
      </p:sp>
      <p:cxnSp>
        <p:nvCxnSpPr>
          <p:cNvPr id="8" name="Straight Connector 7">
            <a:extLst>
              <a:ext uri="{FF2B5EF4-FFF2-40B4-BE49-F238E27FC236}">
                <a16:creationId xmlns:a16="http://schemas.microsoft.com/office/drawing/2014/main" xmlns="" id="{099760F5-8373-21AC-A397-D8E1B9B46817}"/>
              </a:ext>
            </a:extLst>
          </p:cNvPr>
          <p:cNvCxnSpPr/>
          <p:nvPr/>
        </p:nvCxnSpPr>
        <p:spPr>
          <a:xfrm>
            <a:off x="5392821" y="1275400"/>
            <a:ext cx="0" cy="4714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9" name="Diagram 8">
            <a:extLst>
              <a:ext uri="{FF2B5EF4-FFF2-40B4-BE49-F238E27FC236}">
                <a16:creationId xmlns:a16="http://schemas.microsoft.com/office/drawing/2014/main" xmlns="" id="{9F92B322-A9CF-46E0-FFF9-8C0BE5EE7430}"/>
              </a:ext>
            </a:extLst>
          </p:cNvPr>
          <p:cNvGraphicFramePr/>
          <p:nvPr>
            <p:extLst>
              <p:ext uri="{D42A27DB-BD31-4B8C-83A1-F6EECF244321}">
                <p14:modId xmlns:p14="http://schemas.microsoft.com/office/powerpoint/2010/main" xmlns="" val="3314372003"/>
              </p:ext>
            </p:extLst>
          </p:nvPr>
        </p:nvGraphicFramePr>
        <p:xfrm>
          <a:off x="184954" y="1436517"/>
          <a:ext cx="5075252" cy="3984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Arrow: Up-Down 6">
            <a:extLst>
              <a:ext uri="{FF2B5EF4-FFF2-40B4-BE49-F238E27FC236}">
                <a16:creationId xmlns:a16="http://schemas.microsoft.com/office/drawing/2014/main" xmlns="" id="{8D782CFB-7AD1-523D-8161-C370CD7AB556}"/>
              </a:ext>
            </a:extLst>
          </p:cNvPr>
          <p:cNvSpPr/>
          <p:nvPr/>
        </p:nvSpPr>
        <p:spPr>
          <a:xfrm rot="18877989">
            <a:off x="3675414" y="2672104"/>
            <a:ext cx="487680" cy="812800"/>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rrow: Up-Down 11">
            <a:extLst>
              <a:ext uri="{FF2B5EF4-FFF2-40B4-BE49-F238E27FC236}">
                <a16:creationId xmlns:a16="http://schemas.microsoft.com/office/drawing/2014/main" xmlns="" id="{5CE3E1A6-8641-A52D-7775-7457BCCC9DF9}"/>
              </a:ext>
            </a:extLst>
          </p:cNvPr>
          <p:cNvSpPr/>
          <p:nvPr/>
        </p:nvSpPr>
        <p:spPr>
          <a:xfrm rot="3123084">
            <a:off x="1511778" y="2655262"/>
            <a:ext cx="487680" cy="812800"/>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E37567F9-BB1A-4E12-A52E-1030063C6E97}"/>
              </a:ext>
            </a:extLst>
          </p:cNvPr>
          <p:cNvSpPr txBox="1"/>
          <p:nvPr/>
        </p:nvSpPr>
        <p:spPr>
          <a:xfrm>
            <a:off x="413438" y="5651086"/>
            <a:ext cx="47040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i="0" u="none" strike="noStrike" kern="1200" cap="none" spc="0" normalizeH="0" baseline="0" noProof="0" dirty="0">
                <a:ln>
                  <a:noFill/>
                </a:ln>
                <a:solidFill>
                  <a:srgbClr val="00B0F0"/>
                </a:solidFill>
                <a:uLnTx/>
                <a:uFillTx/>
                <a:latin typeface="Arial Narrow" panose="020B0606020202030204" pitchFamily="34" charset="0"/>
              </a:rPr>
              <a:t>The Triple Challenge</a:t>
            </a:r>
          </a:p>
        </p:txBody>
      </p:sp>
      <p:sp>
        <p:nvSpPr>
          <p:cNvPr id="14" name="Title 1">
            <a:extLst>
              <a:ext uri="{FF2B5EF4-FFF2-40B4-BE49-F238E27FC236}">
                <a16:creationId xmlns:a16="http://schemas.microsoft.com/office/drawing/2014/main" xmlns="" id="{1F8E00D7-3C6D-4F93-92CB-9E74FB8B28FA}"/>
              </a:ext>
            </a:extLst>
          </p:cNvPr>
          <p:cNvSpPr txBox="1">
            <a:spLocks/>
          </p:cNvSpPr>
          <p:nvPr/>
        </p:nvSpPr>
        <p:spPr>
          <a:xfrm>
            <a:off x="73445" y="279606"/>
            <a:ext cx="9590873" cy="559532"/>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400" b="0"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4.1 Required Support:</a:t>
            </a:r>
            <a:endParaRPr lang="en-US" sz="2400" b="0"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91883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8">
            <a:extLst>
              <a:ext uri="{FF2B5EF4-FFF2-40B4-BE49-F238E27FC236}">
                <a16:creationId xmlns:a16="http://schemas.microsoft.com/office/drawing/2014/main" xmlns="" id="{12F0A40B-31F4-A840-A637-D040B1D279AE}"/>
              </a:ext>
            </a:extLst>
          </p:cNvPr>
          <p:cNvPicPr>
            <a:picLocks noChangeAspect="1"/>
          </p:cNvPicPr>
          <p:nvPr/>
        </p:nvPicPr>
        <p:blipFill>
          <a:blip r:embed="rId2" cstate="print"/>
          <a:stretch>
            <a:fillRect/>
          </a:stretch>
        </p:blipFill>
        <p:spPr>
          <a:xfrm>
            <a:off x="3450201" y="1092682"/>
            <a:ext cx="4226243" cy="5546408"/>
          </a:xfrm>
          <a:prstGeom prst="rect">
            <a:avLst/>
          </a:prstGeom>
        </p:spPr>
      </p:pic>
      <p:sp>
        <p:nvSpPr>
          <p:cNvPr id="11" name="Title 1">
            <a:extLst>
              <a:ext uri="{FF2B5EF4-FFF2-40B4-BE49-F238E27FC236}">
                <a16:creationId xmlns:a16="http://schemas.microsoft.com/office/drawing/2014/main" xmlns="" id="{226718B7-F532-4C74-B7FC-E12A4A0FCED4}"/>
              </a:ext>
            </a:extLst>
          </p:cNvPr>
          <p:cNvSpPr txBox="1">
            <a:spLocks/>
          </p:cNvSpPr>
          <p:nvPr/>
        </p:nvSpPr>
        <p:spPr>
          <a:xfrm>
            <a:off x="0" y="276865"/>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
        <p:nvSpPr>
          <p:cNvPr id="15" name="Title 1">
            <a:extLst>
              <a:ext uri="{FF2B5EF4-FFF2-40B4-BE49-F238E27FC236}">
                <a16:creationId xmlns:a16="http://schemas.microsoft.com/office/drawing/2014/main" xmlns="" id="{5C09DB3F-2077-45E6-B797-E108D278D092}"/>
              </a:ext>
            </a:extLst>
          </p:cNvPr>
          <p:cNvSpPr>
            <a:spLocks noGrp="1"/>
          </p:cNvSpPr>
          <p:nvPr>
            <p:ph type="title"/>
          </p:nvPr>
        </p:nvSpPr>
        <p:spPr>
          <a:xfrm>
            <a:off x="59914" y="1229932"/>
            <a:ext cx="3106797" cy="670658"/>
          </a:xfrm>
        </p:spPr>
        <p:txBody>
          <a:bodyPr>
            <a:normAutofit/>
          </a:bodyPr>
          <a:lstStyle/>
          <a:p>
            <a:r>
              <a:rPr lang="en-US" sz="1600" b="0" dirty="0">
                <a:solidFill>
                  <a:schemeClr val="tx1"/>
                </a:solidFill>
                <a:effectLst>
                  <a:outerShdw blurRad="38100" dist="38100" dir="2700000" algn="tl">
                    <a:srgbClr val="000000">
                      <a:alpha val="43137"/>
                    </a:srgbClr>
                  </a:outerShdw>
                </a:effectLst>
                <a:latin typeface="Arial Narrow" panose="020B0606020202030204" pitchFamily="34" charset="0"/>
              </a:rPr>
              <a:t>4.1.1 Funding Table</a:t>
            </a:r>
            <a:endParaRPr lang="en-ZA" sz="1600" b="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xmlns="" val="2105216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Z:\Backup\X01 Lesego\0547_001.jpg">
            <a:extLst>
              <a:ext uri="{FF2B5EF4-FFF2-40B4-BE49-F238E27FC236}">
                <a16:creationId xmlns:a16="http://schemas.microsoft.com/office/drawing/2014/main" xmlns="" id="{A9EF4479-41FB-4C80-BC6B-0E5002C1616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32119" y="1363048"/>
            <a:ext cx="7270406" cy="440853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xmlns="" id="{C247BDCF-8958-4DEA-8976-D3BCCC06F523}"/>
              </a:ext>
            </a:extLst>
          </p:cNvPr>
          <p:cNvSpPr txBox="1"/>
          <p:nvPr/>
        </p:nvSpPr>
        <p:spPr>
          <a:xfrm>
            <a:off x="2411499" y="5771579"/>
            <a:ext cx="6349218"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Narrow" panose="020B0606020202030204" pitchFamily="34" charset="0"/>
              </a:rPr>
              <a:t>Thank You</a:t>
            </a:r>
            <a:endParaRPr kumimoji="0" lang="en-ZA" sz="32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Narrow" panose="020B0606020202030204" pitchFamily="34" charset="0"/>
            </a:endParaRPr>
          </a:p>
        </p:txBody>
      </p:sp>
    </p:spTree>
    <p:extLst>
      <p:ext uri="{BB962C8B-B14F-4D97-AF65-F5344CB8AC3E}">
        <p14:creationId xmlns:p14="http://schemas.microsoft.com/office/powerpoint/2010/main" xmlns="" val="349802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C1FEFBB-C54A-47FF-B4FA-96D1EDD8DFF9}"/>
              </a:ext>
            </a:extLst>
          </p:cNvPr>
          <p:cNvSpPr>
            <a:spLocks noGrp="1"/>
          </p:cNvSpPr>
          <p:nvPr>
            <p:ph sz="half" idx="1"/>
          </p:nvPr>
        </p:nvSpPr>
        <p:spPr>
          <a:xfrm>
            <a:off x="239729" y="1146384"/>
            <a:ext cx="5476073" cy="5327804"/>
          </a:xfrm>
          <a:ln>
            <a:solidFill>
              <a:srgbClr val="00B0F0"/>
            </a:solidFill>
          </a:ln>
        </p:spPr>
        <p:txBody>
          <a:bodyPr/>
          <a:lstStyle/>
          <a:p>
            <a:pPr>
              <a:lnSpc>
                <a:spcPct val="150000"/>
              </a:lnSpc>
              <a:spcBef>
                <a:spcPts val="600"/>
              </a:spcBef>
              <a:spcAft>
                <a:spcPts val="600"/>
              </a:spcAft>
            </a:pPr>
            <a:r>
              <a:rPr lang="en-ZA" sz="1600" dirty="0">
                <a:latin typeface="Arial Narrow" panose="020B0606020202030204" pitchFamily="34" charset="0"/>
                <a:cs typeface="Arial" panose="020B0604020202020204" pitchFamily="34" charset="0"/>
              </a:rPr>
              <a:t>This presentation addresses the progress on PRASA’s modernisation programme and as progress made in rebuilding and recovery of  PRASA’s rail system. </a:t>
            </a:r>
          </a:p>
          <a:p>
            <a:pPr>
              <a:lnSpc>
                <a:spcPct val="150000"/>
              </a:lnSpc>
              <a:spcBef>
                <a:spcPts val="600"/>
              </a:spcBef>
              <a:spcAft>
                <a:spcPts val="600"/>
              </a:spcAft>
            </a:pPr>
            <a:r>
              <a:rPr lang="en-ZA" sz="1600" dirty="0">
                <a:latin typeface="Arial Narrow" panose="020B0606020202030204" pitchFamily="34" charset="0"/>
                <a:cs typeface="Arial" panose="020B0604020202020204" pitchFamily="34" charset="0"/>
              </a:rPr>
              <a:t>The report is set against the backdrop of the challenges PRASA is facing. </a:t>
            </a:r>
          </a:p>
          <a:p>
            <a:pPr>
              <a:lnSpc>
                <a:spcPct val="150000"/>
              </a:lnSpc>
              <a:spcBef>
                <a:spcPts val="600"/>
              </a:spcBef>
              <a:spcAft>
                <a:spcPts val="600"/>
              </a:spcAft>
            </a:pPr>
            <a:r>
              <a:rPr lang="en-ZA" sz="1600" dirty="0">
                <a:latin typeface="Arial Narrow" panose="020B0606020202030204" pitchFamily="34" charset="0"/>
                <a:cs typeface="Arial" panose="020B0604020202020204" pitchFamily="34" charset="0"/>
              </a:rPr>
              <a:t>PRASA key challenges may be summarised into three main categories (PRASA’s Triple Challenge):</a:t>
            </a:r>
          </a:p>
          <a:p>
            <a:pPr lvl="1">
              <a:lnSpc>
                <a:spcPct val="100000"/>
              </a:lnSpc>
              <a:spcBef>
                <a:spcPts val="600"/>
              </a:spcBef>
              <a:spcAft>
                <a:spcPts val="600"/>
              </a:spcAft>
            </a:pPr>
            <a:r>
              <a:rPr lang="en-ZA" sz="16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Security: </a:t>
            </a:r>
            <a:r>
              <a:rPr lang="en-ZA" sz="1600" dirty="0">
                <a:latin typeface="Arial Narrow" panose="020B0606020202030204" pitchFamily="34" charset="0"/>
                <a:cs typeface="Arial" panose="020B0604020202020204" pitchFamily="34" charset="0"/>
              </a:rPr>
              <a:t>- Securing and protection of our assets</a:t>
            </a:r>
          </a:p>
          <a:p>
            <a:pPr lvl="1">
              <a:lnSpc>
                <a:spcPct val="100000"/>
              </a:lnSpc>
              <a:spcBef>
                <a:spcPts val="600"/>
              </a:spcBef>
              <a:spcAft>
                <a:spcPts val="600"/>
              </a:spcAft>
            </a:pPr>
            <a:r>
              <a:rPr lang="en-ZA" sz="16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Rebuilding and Service Recovery: </a:t>
            </a:r>
            <a:r>
              <a:rPr lang="en-ZA" sz="1600" dirty="0">
                <a:latin typeface="Arial Narrow" panose="020B0606020202030204" pitchFamily="34" charset="0"/>
                <a:cs typeface="Arial" panose="020B0604020202020204" pitchFamily="34" charset="0"/>
              </a:rPr>
              <a:t>- Reconstruction of our corridors, and resumption of train services to level stipulated in our mandate.</a:t>
            </a:r>
          </a:p>
          <a:p>
            <a:pPr lvl="1">
              <a:lnSpc>
                <a:spcPct val="100000"/>
              </a:lnSpc>
              <a:spcBef>
                <a:spcPts val="600"/>
              </a:spcBef>
              <a:spcAft>
                <a:spcPts val="600"/>
              </a:spcAft>
            </a:pPr>
            <a:r>
              <a:rPr lang="en-ZA" sz="16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Funding:</a:t>
            </a:r>
            <a:r>
              <a:rPr lang="en-ZA" sz="1600" dirty="0">
                <a:latin typeface="Arial Narrow" panose="020B0606020202030204" pitchFamily="34" charset="0"/>
                <a:cs typeface="Arial" panose="020B0604020202020204" pitchFamily="34" charset="0"/>
              </a:rPr>
              <a:t> - Operational Funding to Sustain the mandate, and the heightened security challenge.</a:t>
            </a:r>
          </a:p>
          <a:p>
            <a:endParaRPr lang="en-ZA" sz="1600" dirty="0">
              <a:latin typeface="Arial Narrow" panose="020B0606020202030204" pitchFamily="34" charset="0"/>
            </a:endParaRPr>
          </a:p>
        </p:txBody>
      </p:sp>
      <p:cxnSp>
        <p:nvCxnSpPr>
          <p:cNvPr id="8" name="Straight Connector 7">
            <a:extLst>
              <a:ext uri="{FF2B5EF4-FFF2-40B4-BE49-F238E27FC236}">
                <a16:creationId xmlns:a16="http://schemas.microsoft.com/office/drawing/2014/main" xmlns="" id="{099760F5-8373-21AC-A397-D8E1B9B46817}"/>
              </a:ext>
            </a:extLst>
          </p:cNvPr>
          <p:cNvCxnSpPr/>
          <p:nvPr/>
        </p:nvCxnSpPr>
        <p:spPr>
          <a:xfrm>
            <a:off x="6096000" y="1270000"/>
            <a:ext cx="0" cy="4714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9" name="Diagram 8">
            <a:extLst>
              <a:ext uri="{FF2B5EF4-FFF2-40B4-BE49-F238E27FC236}">
                <a16:creationId xmlns:a16="http://schemas.microsoft.com/office/drawing/2014/main" xmlns="" id="{9F92B322-A9CF-46E0-FFF9-8C0BE5EE7430}"/>
              </a:ext>
            </a:extLst>
          </p:cNvPr>
          <p:cNvGraphicFramePr/>
          <p:nvPr>
            <p:extLst>
              <p:ext uri="{D42A27DB-BD31-4B8C-83A1-F6EECF244321}">
                <p14:modId xmlns:p14="http://schemas.microsoft.com/office/powerpoint/2010/main" xmlns="" val="3315926944"/>
              </p:ext>
            </p:extLst>
          </p:nvPr>
        </p:nvGraphicFramePr>
        <p:xfrm>
          <a:off x="6339841" y="1253637"/>
          <a:ext cx="5427511" cy="3984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xmlns="" id="{4A855D46-2B34-A667-9171-0CA3359AA30B}"/>
              </a:ext>
            </a:extLst>
          </p:cNvPr>
          <p:cNvSpPr txBox="1"/>
          <p:nvPr/>
        </p:nvSpPr>
        <p:spPr>
          <a:xfrm>
            <a:off x="6776720" y="5753407"/>
            <a:ext cx="47040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i="0" u="none" strike="noStrike" kern="1200" cap="none" spc="0" normalizeH="0" baseline="0" noProof="0" dirty="0">
                <a:ln>
                  <a:noFill/>
                </a:ln>
                <a:solidFill>
                  <a:srgbClr val="00B0F0"/>
                </a:solidFill>
                <a:uLnTx/>
                <a:uFillTx/>
                <a:latin typeface="Arial Narrow" panose="020B0606020202030204" pitchFamily="34" charset="0"/>
              </a:rPr>
              <a:t>The Triple Challenge</a:t>
            </a:r>
          </a:p>
        </p:txBody>
      </p:sp>
      <p:sp>
        <p:nvSpPr>
          <p:cNvPr id="12" name="Title 1">
            <a:extLst>
              <a:ext uri="{FF2B5EF4-FFF2-40B4-BE49-F238E27FC236}">
                <a16:creationId xmlns:a16="http://schemas.microsoft.com/office/drawing/2014/main" xmlns="" id="{E1B2DE05-B6F2-4870-859B-597EBA6BD526}"/>
              </a:ext>
            </a:extLst>
          </p:cNvPr>
          <p:cNvSpPr txBox="1">
            <a:spLocks/>
          </p:cNvSpPr>
          <p:nvPr/>
        </p:nvSpPr>
        <p:spPr>
          <a:xfrm>
            <a:off x="73445" y="279606"/>
            <a:ext cx="9590873" cy="559532"/>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400" b="0"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1.1 Introduction:</a:t>
            </a:r>
            <a:endParaRPr lang="en-US" sz="2400" b="0"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1941102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FE9320D8-742C-4384-B00E-185047A0F96E}"/>
              </a:ext>
            </a:extLst>
          </p:cNvPr>
          <p:cNvSpPr>
            <a:spLocks noGrp="1"/>
          </p:cNvSpPr>
          <p:nvPr>
            <p:ph type="title"/>
          </p:nvPr>
        </p:nvSpPr>
        <p:spPr>
          <a:xfrm>
            <a:off x="4766837" y="3053605"/>
            <a:ext cx="5554597" cy="654537"/>
          </a:xfrm>
          <a:noFill/>
          <a:ln>
            <a:solidFill>
              <a:srgbClr val="00B0F0"/>
            </a:solidFill>
          </a:ln>
          <a:effectLst/>
        </p:spPr>
        <p:txBody>
          <a:bodyPr>
            <a:noAutofit/>
          </a:bodyPr>
          <a:lstStyle/>
          <a:p>
            <a:pPr marL="457191" marR="0" lvl="1" indent="0" algn="l" defTabSz="914400" rtl="0" eaLnBrk="1" fontAlgn="base" latinLnBrk="0" hangingPunct="1">
              <a:lnSpc>
                <a:spcPct val="150000"/>
              </a:lnSpc>
              <a:spcBef>
                <a:spcPts val="0"/>
              </a:spcBef>
              <a:spcAft>
                <a:spcPts val="0"/>
              </a:spcAft>
              <a:buClrTx/>
              <a:buSzTx/>
              <a:buNone/>
              <a:tabLst/>
              <a:defRPr/>
            </a:pPr>
            <a:r>
              <a:rPr lang="en-ZA" sz="2800" b="0" dirty="0">
                <a:solidFill>
                  <a:schemeClr val="tx1"/>
                </a:solidFill>
                <a:effectLst>
                  <a:outerShdw blurRad="38100" dist="38100" dir="2700000" algn="tl">
                    <a:srgbClr val="000000">
                      <a:alpha val="43137"/>
                    </a:srgbClr>
                  </a:outerShdw>
                </a:effectLst>
                <a:latin typeface="Arial Narrow" panose="020B0606020202030204" pitchFamily="34" charset="0"/>
              </a:rPr>
              <a:t>2</a:t>
            </a:r>
            <a:r>
              <a:rPr kumimoji="0" lang="en-ZA" sz="2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rPr>
              <a:t>. Modernization Programme</a:t>
            </a:r>
            <a:r>
              <a:rPr kumimoji="0" lang="en-ZA"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rPr>
              <a:t/>
            </a:r>
            <a:br>
              <a:rPr kumimoji="0" lang="en-ZA"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rPr>
            </a:br>
            <a:r>
              <a:rPr kumimoji="0" lang="en-ZA" sz="1800" i="1"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t>2.1 Rolling Stock General Overhaul</a:t>
            </a:r>
            <a:br>
              <a:rPr kumimoji="0" lang="en-ZA" sz="1800" i="1"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br>
            <a:r>
              <a:rPr kumimoji="0" lang="en-ZA" sz="1800" i="1"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t>2.2 Rolling Stock Fleet Renewal Programme</a:t>
            </a:r>
            <a:br>
              <a:rPr kumimoji="0" lang="en-ZA" sz="1800" i="1"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br>
            <a:r>
              <a:rPr lang="en-ZA" sz="1800" i="1"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2.3 Signalling and Comms</a:t>
            </a:r>
            <a:r>
              <a:rPr kumimoji="0" lang="en-ZA" sz="1800" i="1"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t/>
            </a:r>
            <a:br>
              <a:rPr kumimoji="0" lang="en-ZA" sz="1800" i="1" u="none" strike="noStrike" kern="120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cs typeface="Arial" panose="020B0604020202020204" pitchFamily="34" charset="0"/>
              </a:rPr>
            </a:br>
            <a:endParaRPr kumimoji="0" lang="en-ZA"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Narrow" panose="020B0606020202030204" pitchFamily="34" charset="0"/>
            </a:endParaRPr>
          </a:p>
        </p:txBody>
      </p:sp>
      <p:pic>
        <p:nvPicPr>
          <p:cNvPr id="16" name="Picture 2">
            <a:extLst>
              <a:ext uri="{FF2B5EF4-FFF2-40B4-BE49-F238E27FC236}">
                <a16:creationId xmlns:a16="http://schemas.microsoft.com/office/drawing/2014/main" xmlns="" id="{21F44210-1212-42F1-889E-E0A5FBB413D9}"/>
              </a:ext>
            </a:extLst>
          </p:cNvPr>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1040293" y="2095015"/>
            <a:ext cx="4201112" cy="308653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2809146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xmlns="" id="{0B6087D1-B6AF-4952-96B7-7B9CEEF28D82}"/>
              </a:ext>
            </a:extLst>
          </p:cNvPr>
          <p:cNvSpPr txBox="1">
            <a:spLocks/>
          </p:cNvSpPr>
          <p:nvPr/>
        </p:nvSpPr>
        <p:spPr>
          <a:xfrm>
            <a:off x="461708" y="1112988"/>
            <a:ext cx="10744463" cy="6028521"/>
          </a:xfrm>
          <a:prstGeom prst="rect">
            <a:avLst/>
          </a:prstGeom>
        </p:spPr>
        <p:txBody>
          <a:bodyPr lIns="117043" tIns="58522" rIns="117043" bIns="58522"/>
          <a:lstStyle>
            <a:lvl1pPr algn="ctr" defTabSz="585216" rtl="0" eaLnBrk="1" latinLnBrk="0" hangingPunct="1">
              <a:spcBef>
                <a:spcPct val="0"/>
              </a:spcBef>
              <a:buNone/>
              <a:defRPr sz="5600" kern="1200">
                <a:solidFill>
                  <a:schemeClr val="tx1"/>
                </a:solidFill>
                <a:latin typeface="+mj-lt"/>
                <a:ea typeface="+mj-ea"/>
                <a:cs typeface="+mj-cs"/>
              </a:defRPr>
            </a:lvl1pPr>
          </a:lstStyle>
          <a:p>
            <a:pPr marL="0" marR="0" lvl="0" indent="0" algn="l" defTabSz="585216" rtl="0" eaLnBrk="1" fontAlgn="auto" latinLnBrk="0" hangingPunct="1">
              <a:lnSpc>
                <a:spcPct val="100000"/>
              </a:lnSpc>
              <a:spcBef>
                <a:spcPct val="0"/>
              </a:spcBef>
              <a:spcAft>
                <a:spcPts val="0"/>
              </a:spcAft>
              <a:buClrTx/>
              <a:buSzTx/>
              <a:buFontTx/>
              <a:buNone/>
              <a:tabLst/>
              <a:defRPr/>
            </a:pPr>
            <a:r>
              <a:rPr kumimoji="0" lang="en-ZA" sz="4000" b="0" i="0" u="none" strike="noStrike" kern="1200" cap="none" spc="0" normalizeH="0" baseline="0" noProof="0" dirty="0">
                <a:ln>
                  <a:noFill/>
                </a:ln>
                <a:solidFill>
                  <a:sysClr val="window" lastClr="FFFFFF"/>
                </a:solidFill>
                <a:effectLst/>
                <a:uLnTx/>
                <a:uFillTx/>
                <a:latin typeface="Calibri"/>
                <a:ea typeface="+mj-ea"/>
                <a:cs typeface="+mj-cs"/>
              </a:rPr>
              <a:t>Strategic Infrastructure</a:t>
            </a:r>
            <a:br>
              <a:rPr kumimoji="0" lang="en-ZA" sz="4000" b="0" i="0" u="none" strike="noStrike" kern="1200" cap="none" spc="0" normalizeH="0" baseline="0" noProof="0" dirty="0">
                <a:ln>
                  <a:noFill/>
                </a:ln>
                <a:solidFill>
                  <a:sysClr val="window" lastClr="FFFFFF"/>
                </a:solidFill>
                <a:effectLst/>
                <a:uLnTx/>
                <a:uFillTx/>
                <a:latin typeface="Calibri"/>
                <a:ea typeface="+mj-ea"/>
                <a:cs typeface="+mj-cs"/>
              </a:rPr>
            </a:br>
            <a:r>
              <a:rPr kumimoji="0" lang="en-ZA" sz="3200" b="0" i="0" u="none" strike="noStrike" kern="1200" cap="none" spc="0" normalizeH="0" baseline="0" noProof="0" dirty="0">
                <a:ln>
                  <a:noFill/>
                </a:ln>
                <a:solidFill>
                  <a:sysClr val="window" lastClr="FFFFFF"/>
                </a:solidFill>
                <a:effectLst/>
                <a:uLnTx/>
                <a:uFillTx/>
                <a:latin typeface="Calibri"/>
                <a:ea typeface="+mj-ea"/>
                <a:cs typeface="+mj-cs"/>
              </a:rPr>
              <a:t>Mega Projects: Greenview Track work </a:t>
            </a:r>
          </a:p>
        </p:txBody>
      </p:sp>
      <p:sp>
        <p:nvSpPr>
          <p:cNvPr id="9" name="Rectangle 8">
            <a:extLst>
              <a:ext uri="{FF2B5EF4-FFF2-40B4-BE49-F238E27FC236}">
                <a16:creationId xmlns:a16="http://schemas.microsoft.com/office/drawing/2014/main" xmlns="" id="{838361D3-6C11-4552-85D2-342203EEA13C}"/>
              </a:ext>
            </a:extLst>
          </p:cNvPr>
          <p:cNvSpPr/>
          <p:nvPr/>
        </p:nvSpPr>
        <p:spPr>
          <a:xfrm>
            <a:off x="3768291" y="1160763"/>
            <a:ext cx="4442058" cy="696315"/>
          </a:xfrm>
          <a:prstGeom prst="rect">
            <a:avLst/>
          </a:prstGeom>
          <a:solidFill>
            <a:srgbClr val="00B0F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585216"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rPr>
              <a:t>2.1.1 Rolling Stock </a:t>
            </a:r>
          </a:p>
          <a:p>
            <a:pPr marL="0" marR="0" lvl="0" indent="0" algn="ctr" defTabSz="585216"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effectLst>
                  <a:outerShdw blurRad="38100" dist="38100" dir="2700000" algn="tl">
                    <a:srgbClr val="000000">
                      <a:alpha val="43137"/>
                    </a:srgbClr>
                  </a:outerShdw>
                </a:effectLst>
                <a:uLnTx/>
                <a:uFillTx/>
                <a:latin typeface="Arial Narrow" panose="020B0606020202030204" pitchFamily="34" charset="0"/>
              </a:rPr>
              <a:t>Heavy Maintenance Program</a:t>
            </a:r>
          </a:p>
        </p:txBody>
      </p:sp>
      <p:graphicFrame>
        <p:nvGraphicFramePr>
          <p:cNvPr id="10" name="Table 12">
            <a:extLst>
              <a:ext uri="{FF2B5EF4-FFF2-40B4-BE49-F238E27FC236}">
                <a16:creationId xmlns:a16="http://schemas.microsoft.com/office/drawing/2014/main" xmlns="" id="{E66372A0-3ACF-4028-A5D0-4B90D1F5D317}"/>
              </a:ext>
            </a:extLst>
          </p:cNvPr>
          <p:cNvGraphicFramePr>
            <a:graphicFrameLocks noGrp="1"/>
          </p:cNvGraphicFramePr>
          <p:nvPr>
            <p:extLst>
              <p:ext uri="{D42A27DB-BD31-4B8C-83A1-F6EECF244321}">
                <p14:modId xmlns:p14="http://schemas.microsoft.com/office/powerpoint/2010/main" xmlns="" val="766013380"/>
              </p:ext>
            </p:extLst>
          </p:nvPr>
        </p:nvGraphicFramePr>
        <p:xfrm>
          <a:off x="4338129" y="2310216"/>
          <a:ext cx="3448066" cy="3742854"/>
        </p:xfrm>
        <a:graphic>
          <a:graphicData uri="http://schemas.openxmlformats.org/drawingml/2006/table">
            <a:tbl>
              <a:tblPr firstRow="1" bandRow="1"/>
              <a:tblGrid>
                <a:gridCol w="3448066">
                  <a:extLst>
                    <a:ext uri="{9D8B030D-6E8A-4147-A177-3AD203B41FA5}">
                      <a16:colId xmlns:a16="http://schemas.microsoft.com/office/drawing/2014/main" xmlns="" val="3789499626"/>
                    </a:ext>
                  </a:extLst>
                </a:gridCol>
              </a:tblGrid>
              <a:tr h="337194">
                <a:tc>
                  <a:txBody>
                    <a:bodyPr/>
                    <a:lstStyle>
                      <a:lvl1pPr marL="0" algn="l" defTabSz="742950" rtl="0" eaLnBrk="1" latinLnBrk="0" hangingPunct="1">
                        <a:defRPr sz="1463" b="1" kern="1200">
                          <a:solidFill>
                            <a:schemeClr val="lt1"/>
                          </a:solidFill>
                          <a:latin typeface="Calibri"/>
                        </a:defRPr>
                      </a:lvl1pPr>
                      <a:lvl2pPr marL="371475" algn="l" defTabSz="742950" rtl="0" eaLnBrk="1" latinLnBrk="0" hangingPunct="1">
                        <a:defRPr sz="1463" b="1" kern="1200">
                          <a:solidFill>
                            <a:schemeClr val="lt1"/>
                          </a:solidFill>
                          <a:latin typeface="Calibri"/>
                        </a:defRPr>
                      </a:lvl2pPr>
                      <a:lvl3pPr marL="742950" algn="l" defTabSz="742950" rtl="0" eaLnBrk="1" latinLnBrk="0" hangingPunct="1">
                        <a:defRPr sz="1463" b="1" kern="1200">
                          <a:solidFill>
                            <a:schemeClr val="lt1"/>
                          </a:solidFill>
                          <a:latin typeface="Calibri"/>
                        </a:defRPr>
                      </a:lvl3pPr>
                      <a:lvl4pPr marL="1114425" algn="l" defTabSz="742950" rtl="0" eaLnBrk="1" latinLnBrk="0" hangingPunct="1">
                        <a:defRPr sz="1463" b="1" kern="1200">
                          <a:solidFill>
                            <a:schemeClr val="lt1"/>
                          </a:solidFill>
                          <a:latin typeface="Calibri"/>
                        </a:defRPr>
                      </a:lvl4pPr>
                      <a:lvl5pPr marL="1485900" algn="l" defTabSz="742950" rtl="0" eaLnBrk="1" latinLnBrk="0" hangingPunct="1">
                        <a:defRPr sz="1463" b="1" kern="1200">
                          <a:solidFill>
                            <a:schemeClr val="lt1"/>
                          </a:solidFill>
                          <a:latin typeface="Calibri"/>
                        </a:defRPr>
                      </a:lvl5pPr>
                      <a:lvl6pPr marL="1857375" algn="l" defTabSz="742950" rtl="0" eaLnBrk="1" latinLnBrk="0" hangingPunct="1">
                        <a:defRPr sz="1463" b="1" kern="1200">
                          <a:solidFill>
                            <a:schemeClr val="lt1"/>
                          </a:solidFill>
                          <a:latin typeface="Calibri"/>
                        </a:defRPr>
                      </a:lvl6pPr>
                      <a:lvl7pPr marL="2228850" algn="l" defTabSz="742950" rtl="0" eaLnBrk="1" latinLnBrk="0" hangingPunct="1">
                        <a:defRPr sz="1463" b="1" kern="1200">
                          <a:solidFill>
                            <a:schemeClr val="lt1"/>
                          </a:solidFill>
                          <a:latin typeface="Calibri"/>
                        </a:defRPr>
                      </a:lvl7pPr>
                      <a:lvl8pPr marL="2600325" algn="l" defTabSz="742950" rtl="0" eaLnBrk="1" latinLnBrk="0" hangingPunct="1">
                        <a:defRPr sz="1463" b="1" kern="1200">
                          <a:solidFill>
                            <a:schemeClr val="lt1"/>
                          </a:solidFill>
                          <a:latin typeface="Calibri"/>
                        </a:defRPr>
                      </a:lvl8pPr>
                      <a:lvl9pPr marL="2971800" algn="l" defTabSz="742950" rtl="0" eaLnBrk="1" latinLnBrk="0" hangingPunct="1">
                        <a:defRPr sz="1463" b="1" kern="1200">
                          <a:solidFill>
                            <a:schemeClr val="lt1"/>
                          </a:solidFill>
                          <a:latin typeface="Calibri"/>
                        </a:defRPr>
                      </a:lvl9pPr>
                    </a:lstStyle>
                    <a:p>
                      <a:pPr algn="ctr"/>
                      <a:r>
                        <a:rPr lang="en-ZA" sz="1400" b="0" dirty="0">
                          <a:solidFill>
                            <a:schemeClr val="tx1"/>
                          </a:solidFill>
                          <a:latin typeface="Arial Narrow" panose="020B0606020202030204" pitchFamily="34" charset="0"/>
                        </a:rPr>
                        <a:t>Wrecks and Accident Damage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xmlns="" val="3481881165"/>
                  </a:ext>
                </a:extLst>
              </a:tr>
              <a:tr h="3405660">
                <a:tc>
                  <a:txBody>
                    <a:bodyPr/>
                    <a:lstStyle>
                      <a:lvl1pPr marL="0" algn="l" defTabSz="742950" rtl="0" eaLnBrk="1" latinLnBrk="0" hangingPunct="1">
                        <a:defRPr sz="1463" kern="1200">
                          <a:solidFill>
                            <a:schemeClr val="dk1"/>
                          </a:solidFill>
                          <a:latin typeface="Calibri"/>
                        </a:defRPr>
                      </a:lvl1pPr>
                      <a:lvl2pPr marL="371475" algn="l" defTabSz="742950" rtl="0" eaLnBrk="1" latinLnBrk="0" hangingPunct="1">
                        <a:defRPr sz="1463" kern="1200">
                          <a:solidFill>
                            <a:schemeClr val="dk1"/>
                          </a:solidFill>
                          <a:latin typeface="Calibri"/>
                        </a:defRPr>
                      </a:lvl2pPr>
                      <a:lvl3pPr marL="742950" algn="l" defTabSz="742950" rtl="0" eaLnBrk="1" latinLnBrk="0" hangingPunct="1">
                        <a:defRPr sz="1463" kern="1200">
                          <a:solidFill>
                            <a:schemeClr val="dk1"/>
                          </a:solidFill>
                          <a:latin typeface="Calibri"/>
                        </a:defRPr>
                      </a:lvl3pPr>
                      <a:lvl4pPr marL="1114425" algn="l" defTabSz="742950" rtl="0" eaLnBrk="1" latinLnBrk="0" hangingPunct="1">
                        <a:defRPr sz="1463" kern="1200">
                          <a:solidFill>
                            <a:schemeClr val="dk1"/>
                          </a:solidFill>
                          <a:latin typeface="Calibri"/>
                        </a:defRPr>
                      </a:lvl4pPr>
                      <a:lvl5pPr marL="1485900" algn="l" defTabSz="742950" rtl="0" eaLnBrk="1" latinLnBrk="0" hangingPunct="1">
                        <a:defRPr sz="1463" kern="1200">
                          <a:solidFill>
                            <a:schemeClr val="dk1"/>
                          </a:solidFill>
                          <a:latin typeface="Calibri"/>
                        </a:defRPr>
                      </a:lvl5pPr>
                      <a:lvl6pPr marL="1857375" algn="l" defTabSz="742950" rtl="0" eaLnBrk="1" latinLnBrk="0" hangingPunct="1">
                        <a:defRPr sz="1463" kern="1200">
                          <a:solidFill>
                            <a:schemeClr val="dk1"/>
                          </a:solidFill>
                          <a:latin typeface="Calibri"/>
                        </a:defRPr>
                      </a:lvl6pPr>
                      <a:lvl7pPr marL="2228850" algn="l" defTabSz="742950" rtl="0" eaLnBrk="1" latinLnBrk="0" hangingPunct="1">
                        <a:defRPr sz="1463" kern="1200">
                          <a:solidFill>
                            <a:schemeClr val="dk1"/>
                          </a:solidFill>
                          <a:latin typeface="Calibri"/>
                        </a:defRPr>
                      </a:lvl7pPr>
                      <a:lvl8pPr marL="2600325" algn="l" defTabSz="742950" rtl="0" eaLnBrk="1" latinLnBrk="0" hangingPunct="1">
                        <a:defRPr sz="1463" kern="1200">
                          <a:solidFill>
                            <a:schemeClr val="dk1"/>
                          </a:solidFill>
                          <a:latin typeface="Calibri"/>
                        </a:defRPr>
                      </a:lvl8pPr>
                      <a:lvl9pPr marL="2971800" algn="l" defTabSz="742950" rtl="0" eaLnBrk="1" latinLnBrk="0" hangingPunct="1">
                        <a:defRPr sz="1463" kern="1200">
                          <a:solidFill>
                            <a:schemeClr val="dk1"/>
                          </a:solidFill>
                          <a:latin typeface="Calibri"/>
                        </a:defRPr>
                      </a:lvl9pPr>
                    </a:lstStyle>
                    <a:p>
                      <a:r>
                        <a:rPr lang="en-ZA" sz="1400" u="sng" kern="1200" dirty="0">
                          <a:solidFill>
                            <a:schemeClr val="dk1"/>
                          </a:solidFill>
                          <a:effectLst/>
                          <a:latin typeface="Arial Narrow" panose="020B0606020202030204" pitchFamily="34" charset="0"/>
                          <a:ea typeface="+mn-ea"/>
                          <a:cs typeface="+mn-cs"/>
                        </a:rPr>
                        <a:t>Wrecks</a:t>
                      </a:r>
                      <a:r>
                        <a:rPr lang="en-ZA" sz="1400" u="none" kern="1200" dirty="0">
                          <a:solidFill>
                            <a:schemeClr val="dk1"/>
                          </a:solidFill>
                          <a:effectLst/>
                          <a:latin typeface="Arial Narrow" panose="020B0606020202030204" pitchFamily="34" charset="0"/>
                          <a:ea typeface="+mn-ea"/>
                          <a:cs typeface="+mn-cs"/>
                        </a:rPr>
                        <a:t>: </a:t>
                      </a:r>
                      <a:r>
                        <a:rPr lang="en-ZA" sz="1400" kern="1200" dirty="0">
                          <a:solidFill>
                            <a:schemeClr val="dk1"/>
                          </a:solidFill>
                          <a:effectLst/>
                          <a:latin typeface="Arial Narrow" panose="020B0606020202030204" pitchFamily="34" charset="0"/>
                          <a:ea typeface="+mn-ea"/>
                          <a:cs typeface="+mn-cs"/>
                        </a:rPr>
                        <a:t>coaches destroyed as a result of </a:t>
                      </a:r>
                      <a:r>
                        <a:rPr lang="en-ZA" sz="1400" b="1" kern="1200" dirty="0">
                          <a:solidFill>
                            <a:schemeClr val="dk1"/>
                          </a:solidFill>
                          <a:effectLst/>
                          <a:latin typeface="Arial Narrow" panose="020B0606020202030204" pitchFamily="34" charset="0"/>
                          <a:ea typeface="+mn-ea"/>
                          <a:cs typeface="+mn-cs"/>
                        </a:rPr>
                        <a:t>arson occurrences</a:t>
                      </a:r>
                      <a:r>
                        <a:rPr lang="en-ZA" sz="1400" kern="1200" dirty="0">
                          <a:solidFill>
                            <a:schemeClr val="dk1"/>
                          </a:solidFill>
                          <a:effectLst/>
                          <a:latin typeface="Arial Narrow" panose="020B0606020202030204" pitchFamily="34" charset="0"/>
                          <a:ea typeface="+mn-ea"/>
                          <a:cs typeface="+mn-cs"/>
                        </a:rPr>
                        <a:t>.</a:t>
                      </a:r>
                    </a:p>
                    <a:p>
                      <a:r>
                        <a:rPr lang="en-ZA" sz="1400" kern="1200" dirty="0">
                          <a:solidFill>
                            <a:schemeClr val="dk1"/>
                          </a:solidFill>
                          <a:effectLst/>
                          <a:latin typeface="Arial Narrow" panose="020B0606020202030204" pitchFamily="34" charset="0"/>
                          <a:ea typeface="+mn-ea"/>
                          <a:cs typeface="+mn-cs"/>
                        </a:rPr>
                        <a:t>These coaches often require to be </a:t>
                      </a:r>
                      <a:r>
                        <a:rPr lang="en-ZA" sz="1400" b="1" kern="1200" dirty="0">
                          <a:solidFill>
                            <a:schemeClr val="dk1"/>
                          </a:solidFill>
                          <a:effectLst/>
                          <a:latin typeface="Arial Narrow" panose="020B0606020202030204" pitchFamily="34" charset="0"/>
                          <a:ea typeface="+mn-ea"/>
                          <a:cs typeface="+mn-cs"/>
                        </a:rPr>
                        <a:t>completely rebuilt</a:t>
                      </a:r>
                      <a:r>
                        <a:rPr lang="en-ZA" sz="1400" kern="1200" dirty="0">
                          <a:solidFill>
                            <a:schemeClr val="dk1"/>
                          </a:solidFill>
                          <a:effectLst/>
                          <a:latin typeface="Arial Narrow" panose="020B0606020202030204" pitchFamily="34" charset="0"/>
                          <a:ea typeface="+mn-ea"/>
                          <a:cs typeface="+mn-cs"/>
                        </a:rPr>
                        <a:t>.</a:t>
                      </a:r>
                    </a:p>
                    <a:p>
                      <a:endParaRPr lang="en-ZA" sz="1400" kern="1200" dirty="0">
                        <a:solidFill>
                          <a:schemeClr val="dk1"/>
                        </a:solidFill>
                        <a:effectLst/>
                        <a:latin typeface="Arial Narrow" panose="020B0606020202030204" pitchFamily="34" charset="0"/>
                        <a:ea typeface="+mn-ea"/>
                        <a:cs typeface="+mn-cs"/>
                      </a:endParaRPr>
                    </a:p>
                    <a:p>
                      <a:r>
                        <a:rPr lang="en-ZA" sz="1400" u="sng" kern="1200" dirty="0">
                          <a:solidFill>
                            <a:schemeClr val="dk1"/>
                          </a:solidFill>
                          <a:effectLst/>
                          <a:latin typeface="Arial Narrow" panose="020B0606020202030204" pitchFamily="34" charset="0"/>
                          <a:ea typeface="+mn-ea"/>
                          <a:cs typeface="+mn-cs"/>
                        </a:rPr>
                        <a:t>Accident Damage</a:t>
                      </a:r>
                      <a:r>
                        <a:rPr lang="en-ZA" sz="1400" u="none" kern="1200" dirty="0">
                          <a:solidFill>
                            <a:schemeClr val="dk1"/>
                          </a:solidFill>
                          <a:effectLst/>
                          <a:latin typeface="Arial Narrow" panose="020B0606020202030204" pitchFamily="34" charset="0"/>
                          <a:ea typeface="+mn-ea"/>
                          <a:cs typeface="+mn-cs"/>
                        </a:rPr>
                        <a:t>: </a:t>
                      </a:r>
                      <a:r>
                        <a:rPr lang="en-ZA" sz="1400" kern="1200" dirty="0">
                          <a:solidFill>
                            <a:schemeClr val="dk1"/>
                          </a:solidFill>
                          <a:effectLst/>
                          <a:latin typeface="Arial Narrow" panose="020B0606020202030204" pitchFamily="34" charset="0"/>
                          <a:ea typeface="+mn-ea"/>
                          <a:cs typeface="+mn-cs"/>
                        </a:rPr>
                        <a:t>coaches damaged in </a:t>
                      </a:r>
                      <a:r>
                        <a:rPr lang="en-ZA" sz="1400" b="1" kern="1200" dirty="0">
                          <a:solidFill>
                            <a:schemeClr val="dk1"/>
                          </a:solidFill>
                          <a:effectLst/>
                          <a:latin typeface="Arial Narrow" panose="020B0606020202030204" pitchFamily="34" charset="0"/>
                          <a:ea typeface="+mn-ea"/>
                          <a:cs typeface="+mn-cs"/>
                        </a:rPr>
                        <a:t>collisions</a:t>
                      </a:r>
                      <a:r>
                        <a:rPr lang="en-ZA" sz="1400" kern="1200" dirty="0">
                          <a:solidFill>
                            <a:schemeClr val="dk1"/>
                          </a:solidFill>
                          <a:effectLst/>
                          <a:latin typeface="Arial Narrow" panose="020B0606020202030204" pitchFamily="34" charset="0"/>
                          <a:ea typeface="+mn-ea"/>
                          <a:cs typeface="+mn-cs"/>
                        </a:rPr>
                        <a:t> and </a:t>
                      </a:r>
                      <a:r>
                        <a:rPr lang="en-ZA" sz="1400" b="1" kern="1200" dirty="0">
                          <a:solidFill>
                            <a:schemeClr val="dk1"/>
                          </a:solidFill>
                          <a:effectLst/>
                          <a:latin typeface="Arial Narrow" panose="020B0606020202030204" pitchFamily="34" charset="0"/>
                          <a:ea typeface="+mn-ea"/>
                          <a:cs typeface="+mn-cs"/>
                        </a:rPr>
                        <a:t>derailments</a:t>
                      </a:r>
                      <a:r>
                        <a:rPr lang="en-ZA" sz="1400" kern="1200" dirty="0">
                          <a:solidFill>
                            <a:schemeClr val="dk1"/>
                          </a:solidFill>
                          <a:effectLst/>
                          <a:latin typeface="Arial Narrow" panose="020B0606020202030204" pitchFamily="34" charset="0"/>
                          <a:ea typeface="+mn-ea"/>
                          <a:cs typeface="+mn-cs"/>
                        </a:rPr>
                        <a:t>.</a:t>
                      </a:r>
                    </a:p>
                    <a:p>
                      <a:endParaRPr lang="en-ZA" sz="1400" kern="1200" dirty="0">
                        <a:solidFill>
                          <a:schemeClr val="dk1"/>
                        </a:solidFill>
                        <a:effectLst/>
                        <a:latin typeface="Arial Narrow" panose="020B0606020202030204" pitchFamily="34" charset="0"/>
                        <a:ea typeface="+mn-ea"/>
                        <a:cs typeface="+mn-cs"/>
                      </a:endParaRPr>
                    </a:p>
                    <a:p>
                      <a:r>
                        <a:rPr lang="en-ZA" sz="1400" kern="1200" dirty="0">
                          <a:solidFill>
                            <a:schemeClr val="dk1"/>
                          </a:solidFill>
                          <a:effectLst/>
                          <a:latin typeface="Arial Narrow" panose="020B0606020202030204" pitchFamily="34" charset="0"/>
                          <a:ea typeface="+mn-ea"/>
                          <a:cs typeface="+mn-cs"/>
                        </a:rPr>
                        <a:t>Where damages are limited </a:t>
                      </a:r>
                      <a:r>
                        <a:rPr lang="en-ZA" sz="1400" b="1" u="sng" kern="1200" dirty="0">
                          <a:solidFill>
                            <a:schemeClr val="dk1"/>
                          </a:solidFill>
                          <a:effectLst/>
                          <a:latin typeface="Arial Narrow" panose="020B0606020202030204" pitchFamily="34" charset="0"/>
                          <a:ea typeface="+mn-ea"/>
                          <a:cs typeface="+mn-cs"/>
                        </a:rPr>
                        <a:t>corrective maintenance </a:t>
                      </a:r>
                      <a:r>
                        <a:rPr lang="en-ZA" sz="1400" b="0" u="sng" kern="1200" dirty="0">
                          <a:solidFill>
                            <a:schemeClr val="dk1"/>
                          </a:solidFill>
                          <a:effectLst/>
                          <a:latin typeface="Arial Narrow" panose="020B0606020202030204" pitchFamily="34" charset="0"/>
                          <a:ea typeface="+mn-ea"/>
                          <a:cs typeface="+mn-cs"/>
                        </a:rPr>
                        <a:t>is</a:t>
                      </a:r>
                      <a:r>
                        <a:rPr lang="en-ZA" sz="1400" b="1" u="sng" kern="1200" dirty="0">
                          <a:solidFill>
                            <a:schemeClr val="dk1"/>
                          </a:solidFill>
                          <a:effectLst/>
                          <a:latin typeface="Arial Narrow" panose="020B0606020202030204" pitchFamily="34" charset="0"/>
                          <a:ea typeface="+mn-ea"/>
                          <a:cs typeface="+mn-cs"/>
                        </a:rPr>
                        <a:t> </a:t>
                      </a:r>
                      <a:r>
                        <a:rPr lang="en-ZA" sz="1400" kern="1200" dirty="0">
                          <a:solidFill>
                            <a:schemeClr val="dk1"/>
                          </a:solidFill>
                          <a:effectLst/>
                          <a:latin typeface="Arial Narrow" panose="020B0606020202030204" pitchFamily="34" charset="0"/>
                          <a:ea typeface="+mn-ea"/>
                          <a:cs typeface="+mn-cs"/>
                        </a:rPr>
                        <a:t>carried out </a:t>
                      </a:r>
                      <a:r>
                        <a:rPr lang="en-ZA" sz="1400" b="1" kern="1200" dirty="0">
                          <a:solidFill>
                            <a:schemeClr val="dk1"/>
                          </a:solidFill>
                          <a:effectLst/>
                          <a:latin typeface="Arial Narrow" panose="020B0606020202030204" pitchFamily="34" charset="0"/>
                          <a:ea typeface="+mn-ea"/>
                          <a:cs typeface="+mn-cs"/>
                        </a:rPr>
                        <a:t>As and When </a:t>
                      </a:r>
                      <a:r>
                        <a:rPr lang="en-ZA" sz="1400" kern="1200" dirty="0">
                          <a:solidFill>
                            <a:schemeClr val="dk1"/>
                          </a:solidFill>
                          <a:effectLst/>
                          <a:latin typeface="Arial Narrow" panose="020B0606020202030204" pitchFamily="34" charset="0"/>
                          <a:ea typeface="+mn-ea"/>
                          <a:cs typeface="+mn-cs"/>
                        </a:rPr>
                        <a:t>the need arise.</a:t>
                      </a:r>
                    </a:p>
                    <a:p>
                      <a:endParaRPr lang="en-ZA" sz="1400" kern="1200" dirty="0">
                        <a:solidFill>
                          <a:schemeClr val="dk1"/>
                        </a:solidFill>
                        <a:effectLst/>
                        <a:latin typeface="Arial Narrow" panose="020B0606020202030204" pitchFamily="34" charset="0"/>
                        <a:ea typeface="+mn-ea"/>
                        <a:cs typeface="+mn-cs"/>
                      </a:endParaRPr>
                    </a:p>
                    <a:p>
                      <a:r>
                        <a:rPr lang="en-ZA" sz="1400" kern="1200" dirty="0">
                          <a:solidFill>
                            <a:schemeClr val="dk1"/>
                          </a:solidFill>
                          <a:effectLst/>
                          <a:latin typeface="Arial Narrow" panose="020B0606020202030204" pitchFamily="34" charset="0"/>
                          <a:ea typeface="+mn-ea"/>
                          <a:cs typeface="+mn-cs"/>
                        </a:rPr>
                        <a:t>A </a:t>
                      </a:r>
                      <a:r>
                        <a:rPr lang="en-ZA" sz="1400" b="1" kern="1200" dirty="0">
                          <a:solidFill>
                            <a:schemeClr val="dk1"/>
                          </a:solidFill>
                          <a:effectLst/>
                          <a:latin typeface="Arial Narrow" panose="020B0606020202030204" pitchFamily="34" charset="0"/>
                          <a:ea typeface="+mn-ea"/>
                          <a:cs typeface="+mn-cs"/>
                        </a:rPr>
                        <a:t>percentage</a:t>
                      </a:r>
                      <a:r>
                        <a:rPr lang="en-ZA" sz="1400" kern="1200" dirty="0">
                          <a:solidFill>
                            <a:schemeClr val="dk1"/>
                          </a:solidFill>
                          <a:effectLst/>
                          <a:latin typeface="Arial Narrow" panose="020B0606020202030204" pitchFamily="34" charset="0"/>
                          <a:ea typeface="+mn-ea"/>
                          <a:cs typeface="+mn-cs"/>
                        </a:rPr>
                        <a:t> of these coaches </a:t>
                      </a:r>
                      <a:r>
                        <a:rPr lang="en-ZA" sz="1400" b="1" kern="1200" dirty="0">
                          <a:solidFill>
                            <a:schemeClr val="dk1"/>
                          </a:solidFill>
                          <a:effectLst/>
                          <a:latin typeface="Arial Narrow" panose="020B0606020202030204" pitchFamily="34" charset="0"/>
                          <a:ea typeface="+mn-ea"/>
                          <a:cs typeface="+mn-cs"/>
                        </a:rPr>
                        <a:t>form part of the annual allocation </a:t>
                      </a:r>
                      <a:r>
                        <a:rPr lang="en-ZA" sz="1400" kern="1200" dirty="0">
                          <a:solidFill>
                            <a:schemeClr val="dk1"/>
                          </a:solidFill>
                          <a:effectLst/>
                          <a:latin typeface="Arial Narrow" panose="020B0606020202030204" pitchFamily="34" charset="0"/>
                          <a:ea typeface="+mn-ea"/>
                          <a:cs typeface="+mn-cs"/>
                        </a:rPr>
                        <a:t>to the GO contractors.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3355687441"/>
                  </a:ext>
                </a:extLst>
              </a:tr>
            </a:tbl>
          </a:graphicData>
        </a:graphic>
      </p:graphicFrame>
      <p:graphicFrame>
        <p:nvGraphicFramePr>
          <p:cNvPr id="11" name="Table 12">
            <a:extLst>
              <a:ext uri="{FF2B5EF4-FFF2-40B4-BE49-F238E27FC236}">
                <a16:creationId xmlns:a16="http://schemas.microsoft.com/office/drawing/2014/main" xmlns="" id="{3536B8FA-122B-4AA3-B88C-B1B42C6BEC14}"/>
              </a:ext>
            </a:extLst>
          </p:cNvPr>
          <p:cNvGraphicFramePr>
            <a:graphicFrameLocks noGrp="1"/>
          </p:cNvGraphicFramePr>
          <p:nvPr>
            <p:extLst>
              <p:ext uri="{D42A27DB-BD31-4B8C-83A1-F6EECF244321}">
                <p14:modId xmlns:p14="http://schemas.microsoft.com/office/powerpoint/2010/main" xmlns="" val="2182674826"/>
              </p:ext>
            </p:extLst>
          </p:nvPr>
        </p:nvGraphicFramePr>
        <p:xfrm>
          <a:off x="8282226" y="2322199"/>
          <a:ext cx="3448066" cy="3718337"/>
        </p:xfrm>
        <a:graphic>
          <a:graphicData uri="http://schemas.openxmlformats.org/drawingml/2006/table">
            <a:tbl>
              <a:tblPr firstRow="1" bandRow="1"/>
              <a:tblGrid>
                <a:gridCol w="3448066">
                  <a:extLst>
                    <a:ext uri="{9D8B030D-6E8A-4147-A177-3AD203B41FA5}">
                      <a16:colId xmlns:a16="http://schemas.microsoft.com/office/drawing/2014/main" xmlns="" val="3789499626"/>
                    </a:ext>
                  </a:extLst>
                </a:gridCol>
              </a:tblGrid>
              <a:tr h="382753">
                <a:tc>
                  <a:txBody>
                    <a:bodyPr/>
                    <a:lstStyle>
                      <a:lvl1pPr marL="0" algn="l" defTabSz="742950" rtl="0" eaLnBrk="1" latinLnBrk="0" hangingPunct="1">
                        <a:defRPr sz="1463" b="1" kern="1200">
                          <a:solidFill>
                            <a:schemeClr val="lt1"/>
                          </a:solidFill>
                          <a:latin typeface="Calibri"/>
                        </a:defRPr>
                      </a:lvl1pPr>
                      <a:lvl2pPr marL="371475" algn="l" defTabSz="742950" rtl="0" eaLnBrk="1" latinLnBrk="0" hangingPunct="1">
                        <a:defRPr sz="1463" b="1" kern="1200">
                          <a:solidFill>
                            <a:schemeClr val="lt1"/>
                          </a:solidFill>
                          <a:latin typeface="Calibri"/>
                        </a:defRPr>
                      </a:lvl2pPr>
                      <a:lvl3pPr marL="742950" algn="l" defTabSz="742950" rtl="0" eaLnBrk="1" latinLnBrk="0" hangingPunct="1">
                        <a:defRPr sz="1463" b="1" kern="1200">
                          <a:solidFill>
                            <a:schemeClr val="lt1"/>
                          </a:solidFill>
                          <a:latin typeface="Calibri"/>
                        </a:defRPr>
                      </a:lvl3pPr>
                      <a:lvl4pPr marL="1114425" algn="l" defTabSz="742950" rtl="0" eaLnBrk="1" latinLnBrk="0" hangingPunct="1">
                        <a:defRPr sz="1463" b="1" kern="1200">
                          <a:solidFill>
                            <a:schemeClr val="lt1"/>
                          </a:solidFill>
                          <a:latin typeface="Calibri"/>
                        </a:defRPr>
                      </a:lvl4pPr>
                      <a:lvl5pPr marL="1485900" algn="l" defTabSz="742950" rtl="0" eaLnBrk="1" latinLnBrk="0" hangingPunct="1">
                        <a:defRPr sz="1463" b="1" kern="1200">
                          <a:solidFill>
                            <a:schemeClr val="lt1"/>
                          </a:solidFill>
                          <a:latin typeface="Calibri"/>
                        </a:defRPr>
                      </a:lvl5pPr>
                      <a:lvl6pPr marL="1857375" algn="l" defTabSz="742950" rtl="0" eaLnBrk="1" latinLnBrk="0" hangingPunct="1">
                        <a:defRPr sz="1463" b="1" kern="1200">
                          <a:solidFill>
                            <a:schemeClr val="lt1"/>
                          </a:solidFill>
                          <a:latin typeface="Calibri"/>
                        </a:defRPr>
                      </a:lvl6pPr>
                      <a:lvl7pPr marL="2228850" algn="l" defTabSz="742950" rtl="0" eaLnBrk="1" latinLnBrk="0" hangingPunct="1">
                        <a:defRPr sz="1463" b="1" kern="1200">
                          <a:solidFill>
                            <a:schemeClr val="lt1"/>
                          </a:solidFill>
                          <a:latin typeface="Calibri"/>
                        </a:defRPr>
                      </a:lvl7pPr>
                      <a:lvl8pPr marL="2600325" algn="l" defTabSz="742950" rtl="0" eaLnBrk="1" latinLnBrk="0" hangingPunct="1">
                        <a:defRPr sz="1463" b="1" kern="1200">
                          <a:solidFill>
                            <a:schemeClr val="lt1"/>
                          </a:solidFill>
                          <a:latin typeface="Calibri"/>
                        </a:defRPr>
                      </a:lvl8pPr>
                      <a:lvl9pPr marL="2971800" algn="l" defTabSz="742950" rtl="0" eaLnBrk="1" latinLnBrk="0" hangingPunct="1">
                        <a:defRPr sz="1463" b="1" kern="1200">
                          <a:solidFill>
                            <a:schemeClr val="lt1"/>
                          </a:solidFill>
                          <a:latin typeface="Calibri"/>
                        </a:defRPr>
                      </a:lvl9pPr>
                    </a:lstStyle>
                    <a:p>
                      <a:pPr algn="l"/>
                      <a:r>
                        <a:rPr lang="en-ZA" sz="1400" b="0" dirty="0">
                          <a:solidFill>
                            <a:schemeClr val="tx1"/>
                          </a:solidFill>
                          <a:latin typeface="Arial Narrow" panose="020B0606020202030204" pitchFamily="34" charset="0"/>
                        </a:rPr>
                        <a:t>Ad-hoc</a:t>
                      </a:r>
                      <a:r>
                        <a:rPr lang="en-ZA" sz="1200" b="0" dirty="0">
                          <a:solidFill>
                            <a:schemeClr val="tx1"/>
                          </a:solidFill>
                          <a:latin typeface="Arial Narrow" panose="020B0606020202030204" pitchFamily="34" charset="0"/>
                        </a:rPr>
                        <a:t> </a:t>
                      </a:r>
                      <a:r>
                        <a:rPr lang="en-ZA" sz="1400" b="0" dirty="0">
                          <a:solidFill>
                            <a:schemeClr val="tx1"/>
                          </a:solidFill>
                          <a:latin typeface="Arial Narrow" panose="020B0606020202030204" pitchFamily="34" charset="0"/>
                        </a:rPr>
                        <a:t>Maintenance Program</a:t>
                      </a:r>
                      <a:endParaRPr lang="en-ZA" sz="1200" b="0" dirty="0">
                        <a:solidFill>
                          <a:schemeClr val="tx1"/>
                        </a:solidFill>
                        <a:latin typeface="Arial Narrow" panose="020B0606020202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xmlns="" val="3481881165"/>
                  </a:ext>
                </a:extLst>
              </a:tr>
              <a:tr h="3335584">
                <a:tc>
                  <a:txBody>
                    <a:bodyPr/>
                    <a:lstStyle>
                      <a:lvl1pPr marL="0" algn="l" defTabSz="742950" rtl="0" eaLnBrk="1" latinLnBrk="0" hangingPunct="1">
                        <a:defRPr sz="1463" kern="1200">
                          <a:solidFill>
                            <a:schemeClr val="dk1"/>
                          </a:solidFill>
                          <a:latin typeface="Calibri"/>
                        </a:defRPr>
                      </a:lvl1pPr>
                      <a:lvl2pPr marL="371475" algn="l" defTabSz="742950" rtl="0" eaLnBrk="1" latinLnBrk="0" hangingPunct="1">
                        <a:defRPr sz="1463" kern="1200">
                          <a:solidFill>
                            <a:schemeClr val="dk1"/>
                          </a:solidFill>
                          <a:latin typeface="Calibri"/>
                        </a:defRPr>
                      </a:lvl2pPr>
                      <a:lvl3pPr marL="742950" algn="l" defTabSz="742950" rtl="0" eaLnBrk="1" latinLnBrk="0" hangingPunct="1">
                        <a:defRPr sz="1463" kern="1200">
                          <a:solidFill>
                            <a:schemeClr val="dk1"/>
                          </a:solidFill>
                          <a:latin typeface="Calibri"/>
                        </a:defRPr>
                      </a:lvl3pPr>
                      <a:lvl4pPr marL="1114425" algn="l" defTabSz="742950" rtl="0" eaLnBrk="1" latinLnBrk="0" hangingPunct="1">
                        <a:defRPr sz="1463" kern="1200">
                          <a:solidFill>
                            <a:schemeClr val="dk1"/>
                          </a:solidFill>
                          <a:latin typeface="Calibri"/>
                        </a:defRPr>
                      </a:lvl4pPr>
                      <a:lvl5pPr marL="1485900" algn="l" defTabSz="742950" rtl="0" eaLnBrk="1" latinLnBrk="0" hangingPunct="1">
                        <a:defRPr sz="1463" kern="1200">
                          <a:solidFill>
                            <a:schemeClr val="dk1"/>
                          </a:solidFill>
                          <a:latin typeface="Calibri"/>
                        </a:defRPr>
                      </a:lvl5pPr>
                      <a:lvl6pPr marL="1857375" algn="l" defTabSz="742950" rtl="0" eaLnBrk="1" latinLnBrk="0" hangingPunct="1">
                        <a:defRPr sz="1463" kern="1200">
                          <a:solidFill>
                            <a:schemeClr val="dk1"/>
                          </a:solidFill>
                          <a:latin typeface="Calibri"/>
                        </a:defRPr>
                      </a:lvl6pPr>
                      <a:lvl7pPr marL="2228850" algn="l" defTabSz="742950" rtl="0" eaLnBrk="1" latinLnBrk="0" hangingPunct="1">
                        <a:defRPr sz="1463" kern="1200">
                          <a:solidFill>
                            <a:schemeClr val="dk1"/>
                          </a:solidFill>
                          <a:latin typeface="Calibri"/>
                        </a:defRPr>
                      </a:lvl7pPr>
                      <a:lvl8pPr marL="2600325" algn="l" defTabSz="742950" rtl="0" eaLnBrk="1" latinLnBrk="0" hangingPunct="1">
                        <a:defRPr sz="1463" kern="1200">
                          <a:solidFill>
                            <a:schemeClr val="dk1"/>
                          </a:solidFill>
                          <a:latin typeface="Calibri"/>
                        </a:defRPr>
                      </a:lvl8pPr>
                      <a:lvl9pPr marL="2971800" algn="l" defTabSz="742950" rtl="0" eaLnBrk="1" latinLnBrk="0" hangingPunct="1">
                        <a:defRPr sz="1463" kern="1200">
                          <a:solidFill>
                            <a:schemeClr val="dk1"/>
                          </a:solidFill>
                          <a:latin typeface="Calibri"/>
                        </a:defRPr>
                      </a:lvl9pPr>
                    </a:lstStyle>
                    <a:p>
                      <a:r>
                        <a:rPr lang="en-ZA" sz="1400" dirty="0">
                          <a:latin typeface="Arial Narrow" panose="020B0606020202030204" pitchFamily="34" charset="0"/>
                        </a:rPr>
                        <a:t>These are coaches often </a:t>
                      </a:r>
                      <a:r>
                        <a:rPr lang="en-ZA" sz="1400" b="1" dirty="0">
                          <a:latin typeface="Arial Narrow" panose="020B0606020202030204" pitchFamily="34" charset="0"/>
                        </a:rPr>
                        <a:t>vandalized</a:t>
                      </a:r>
                      <a:r>
                        <a:rPr lang="en-ZA" sz="1400" dirty="0">
                          <a:latin typeface="Arial Narrow" panose="020B0606020202030204" pitchFamily="34" charset="0"/>
                        </a:rPr>
                        <a:t> in our staging yards, they suffer damages such as </a:t>
                      </a:r>
                      <a:r>
                        <a:rPr lang="en-ZA" sz="1400" b="1" dirty="0">
                          <a:latin typeface="Arial Narrow" panose="020B0606020202030204" pitchFamily="34" charset="0"/>
                        </a:rPr>
                        <a:t>cable cuts</a:t>
                      </a:r>
                      <a:r>
                        <a:rPr lang="en-ZA" sz="1400" dirty="0">
                          <a:latin typeface="Arial Narrow" panose="020B0606020202030204" pitchFamily="34" charset="0"/>
                        </a:rPr>
                        <a:t>, </a:t>
                      </a:r>
                      <a:r>
                        <a:rPr lang="en-ZA" sz="1400" b="1" dirty="0">
                          <a:latin typeface="Arial Narrow" panose="020B0606020202030204" pitchFamily="34" charset="0"/>
                        </a:rPr>
                        <a:t>components stolen</a:t>
                      </a:r>
                      <a:r>
                        <a:rPr lang="en-ZA" sz="1400" dirty="0">
                          <a:latin typeface="Arial Narrow" panose="020B0606020202030204" pitchFamily="34" charset="0"/>
                        </a:rPr>
                        <a:t>, etc.</a:t>
                      </a:r>
                    </a:p>
                    <a:p>
                      <a:endParaRPr lang="en-ZA" sz="1400" dirty="0">
                        <a:latin typeface="Arial Narrow" panose="020B0606020202030204" pitchFamily="34" charset="0"/>
                      </a:endParaRPr>
                    </a:p>
                    <a:p>
                      <a:r>
                        <a:rPr lang="en-ZA" sz="1400" dirty="0">
                          <a:latin typeface="Arial Narrow" panose="020B0606020202030204" pitchFamily="34" charset="0"/>
                        </a:rPr>
                        <a:t>Also through this program, repairs as a result of </a:t>
                      </a:r>
                      <a:r>
                        <a:rPr lang="en-ZA" sz="1400" b="1" dirty="0">
                          <a:latin typeface="Arial Narrow" panose="020B0606020202030204" pitchFamily="34" charset="0"/>
                        </a:rPr>
                        <a:t>High Tension burns </a:t>
                      </a:r>
                      <a:r>
                        <a:rPr lang="en-ZA" sz="1400" dirty="0">
                          <a:latin typeface="Arial Narrow" panose="020B0606020202030204" pitchFamily="34" charset="0"/>
                        </a:rPr>
                        <a:t>are carried out.</a:t>
                      </a:r>
                    </a:p>
                    <a:p>
                      <a:endParaRPr lang="en-ZA" sz="1400" dirty="0">
                        <a:latin typeface="Arial Narrow" panose="020B0606020202030204" pitchFamily="34" charset="0"/>
                      </a:endParaRPr>
                    </a:p>
                    <a:p>
                      <a:r>
                        <a:rPr lang="en-ZA" sz="1400" kern="1200" dirty="0">
                          <a:solidFill>
                            <a:schemeClr val="dk1"/>
                          </a:solidFill>
                          <a:effectLst/>
                          <a:latin typeface="Arial Narrow" panose="020B0606020202030204" pitchFamily="34" charset="0"/>
                          <a:ea typeface="+mn-ea"/>
                          <a:cs typeface="+mn-cs"/>
                        </a:rPr>
                        <a:t>This is </a:t>
                      </a:r>
                      <a:r>
                        <a:rPr lang="en-ZA" sz="1400" b="1" u="sng" kern="1200" dirty="0">
                          <a:solidFill>
                            <a:schemeClr val="dk1"/>
                          </a:solidFill>
                          <a:effectLst/>
                          <a:latin typeface="Arial Narrow" panose="020B0606020202030204" pitchFamily="34" charset="0"/>
                          <a:ea typeface="+mn-ea"/>
                          <a:cs typeface="+mn-cs"/>
                        </a:rPr>
                        <a:t>corrective maintenance </a:t>
                      </a:r>
                      <a:r>
                        <a:rPr lang="en-ZA" sz="1400" kern="1200" dirty="0">
                          <a:solidFill>
                            <a:schemeClr val="dk1"/>
                          </a:solidFill>
                          <a:effectLst/>
                          <a:latin typeface="Arial Narrow" panose="020B0606020202030204" pitchFamily="34" charset="0"/>
                          <a:ea typeface="+mn-ea"/>
                          <a:cs typeface="+mn-cs"/>
                        </a:rPr>
                        <a:t>carried out </a:t>
                      </a:r>
                      <a:r>
                        <a:rPr lang="en-ZA" sz="1400" b="1" kern="1200" dirty="0">
                          <a:solidFill>
                            <a:schemeClr val="dk1"/>
                          </a:solidFill>
                          <a:effectLst/>
                          <a:latin typeface="Arial Narrow" panose="020B0606020202030204" pitchFamily="34" charset="0"/>
                          <a:ea typeface="+mn-ea"/>
                          <a:cs typeface="+mn-cs"/>
                        </a:rPr>
                        <a:t>As and When </a:t>
                      </a:r>
                      <a:r>
                        <a:rPr lang="en-ZA" sz="1400" kern="1200" dirty="0">
                          <a:solidFill>
                            <a:schemeClr val="dk1"/>
                          </a:solidFill>
                          <a:effectLst/>
                          <a:latin typeface="Arial Narrow" panose="020B0606020202030204" pitchFamily="34" charset="0"/>
                          <a:ea typeface="+mn-ea"/>
                          <a:cs typeface="+mn-cs"/>
                        </a:rPr>
                        <a:t>the need arise</a:t>
                      </a:r>
                      <a:endParaRPr lang="en-ZA" sz="1400" dirty="0">
                        <a:latin typeface="Arial Narrow" panose="020B0606020202030204" pitchFamily="34" charset="0"/>
                      </a:endParaRPr>
                    </a:p>
                    <a:p>
                      <a:endParaRPr lang="en-ZA" sz="1400" dirty="0">
                        <a:latin typeface="Arial Narrow" panose="020B0606020202030204" pitchFamily="34" charset="0"/>
                      </a:endParaRPr>
                    </a:p>
                    <a:p>
                      <a:r>
                        <a:rPr lang="en-ZA" sz="1400" dirty="0">
                          <a:latin typeface="Arial Narrow" panose="020B0606020202030204" pitchFamily="34" charset="0"/>
                        </a:rPr>
                        <a:t>This maintenance is outsourced to the Technical Maintenance Support Contractors.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3355687441"/>
                  </a:ext>
                </a:extLst>
              </a:tr>
            </a:tbl>
          </a:graphicData>
        </a:graphic>
      </p:graphicFrame>
      <p:graphicFrame>
        <p:nvGraphicFramePr>
          <p:cNvPr id="12" name="Table 12">
            <a:extLst>
              <a:ext uri="{FF2B5EF4-FFF2-40B4-BE49-F238E27FC236}">
                <a16:creationId xmlns:a16="http://schemas.microsoft.com/office/drawing/2014/main" xmlns="" id="{670195F0-736A-47CA-A3B6-5068A15A71C2}"/>
              </a:ext>
            </a:extLst>
          </p:cNvPr>
          <p:cNvGraphicFramePr>
            <a:graphicFrameLocks noGrp="1"/>
          </p:cNvGraphicFramePr>
          <p:nvPr>
            <p:extLst>
              <p:ext uri="{D42A27DB-BD31-4B8C-83A1-F6EECF244321}">
                <p14:modId xmlns:p14="http://schemas.microsoft.com/office/powerpoint/2010/main" xmlns="" val="2952723403"/>
              </p:ext>
            </p:extLst>
          </p:nvPr>
        </p:nvGraphicFramePr>
        <p:xfrm>
          <a:off x="686793" y="2322198"/>
          <a:ext cx="3202105" cy="3718338"/>
        </p:xfrm>
        <a:graphic>
          <a:graphicData uri="http://schemas.openxmlformats.org/drawingml/2006/table">
            <a:tbl>
              <a:tblPr firstRow="1" bandRow="1"/>
              <a:tblGrid>
                <a:gridCol w="3202105">
                  <a:extLst>
                    <a:ext uri="{9D8B030D-6E8A-4147-A177-3AD203B41FA5}">
                      <a16:colId xmlns:a16="http://schemas.microsoft.com/office/drawing/2014/main" xmlns="" val="3789499626"/>
                    </a:ext>
                  </a:extLst>
                </a:gridCol>
              </a:tblGrid>
              <a:tr h="354308">
                <a:tc>
                  <a:txBody>
                    <a:bodyPr/>
                    <a:lstStyle>
                      <a:lvl1pPr marL="0" algn="l" defTabSz="742950" rtl="0" eaLnBrk="1" latinLnBrk="0" hangingPunct="1">
                        <a:defRPr sz="1463" b="1" kern="1200">
                          <a:solidFill>
                            <a:schemeClr val="lt1"/>
                          </a:solidFill>
                          <a:latin typeface="Calibri"/>
                        </a:defRPr>
                      </a:lvl1pPr>
                      <a:lvl2pPr marL="371475" algn="l" defTabSz="742950" rtl="0" eaLnBrk="1" latinLnBrk="0" hangingPunct="1">
                        <a:defRPr sz="1463" b="1" kern="1200">
                          <a:solidFill>
                            <a:schemeClr val="lt1"/>
                          </a:solidFill>
                          <a:latin typeface="Calibri"/>
                        </a:defRPr>
                      </a:lvl2pPr>
                      <a:lvl3pPr marL="742950" algn="l" defTabSz="742950" rtl="0" eaLnBrk="1" latinLnBrk="0" hangingPunct="1">
                        <a:defRPr sz="1463" b="1" kern="1200">
                          <a:solidFill>
                            <a:schemeClr val="lt1"/>
                          </a:solidFill>
                          <a:latin typeface="Calibri"/>
                        </a:defRPr>
                      </a:lvl3pPr>
                      <a:lvl4pPr marL="1114425" algn="l" defTabSz="742950" rtl="0" eaLnBrk="1" latinLnBrk="0" hangingPunct="1">
                        <a:defRPr sz="1463" b="1" kern="1200">
                          <a:solidFill>
                            <a:schemeClr val="lt1"/>
                          </a:solidFill>
                          <a:latin typeface="Calibri"/>
                        </a:defRPr>
                      </a:lvl4pPr>
                      <a:lvl5pPr marL="1485900" algn="l" defTabSz="742950" rtl="0" eaLnBrk="1" latinLnBrk="0" hangingPunct="1">
                        <a:defRPr sz="1463" b="1" kern="1200">
                          <a:solidFill>
                            <a:schemeClr val="lt1"/>
                          </a:solidFill>
                          <a:latin typeface="Calibri"/>
                        </a:defRPr>
                      </a:lvl5pPr>
                      <a:lvl6pPr marL="1857375" algn="l" defTabSz="742950" rtl="0" eaLnBrk="1" latinLnBrk="0" hangingPunct="1">
                        <a:defRPr sz="1463" b="1" kern="1200">
                          <a:solidFill>
                            <a:schemeClr val="lt1"/>
                          </a:solidFill>
                          <a:latin typeface="Calibri"/>
                        </a:defRPr>
                      </a:lvl6pPr>
                      <a:lvl7pPr marL="2228850" algn="l" defTabSz="742950" rtl="0" eaLnBrk="1" latinLnBrk="0" hangingPunct="1">
                        <a:defRPr sz="1463" b="1" kern="1200">
                          <a:solidFill>
                            <a:schemeClr val="lt1"/>
                          </a:solidFill>
                          <a:latin typeface="Calibri"/>
                        </a:defRPr>
                      </a:lvl7pPr>
                      <a:lvl8pPr marL="2600325" algn="l" defTabSz="742950" rtl="0" eaLnBrk="1" latinLnBrk="0" hangingPunct="1">
                        <a:defRPr sz="1463" b="1" kern="1200">
                          <a:solidFill>
                            <a:schemeClr val="lt1"/>
                          </a:solidFill>
                          <a:latin typeface="Calibri"/>
                        </a:defRPr>
                      </a:lvl8pPr>
                      <a:lvl9pPr marL="2971800" algn="l" defTabSz="742950" rtl="0" eaLnBrk="1" latinLnBrk="0" hangingPunct="1">
                        <a:defRPr sz="1463" b="1" kern="1200">
                          <a:solidFill>
                            <a:schemeClr val="lt1"/>
                          </a:solidFill>
                          <a:latin typeface="Calibri"/>
                        </a:defRPr>
                      </a:lvl9pPr>
                    </a:lstStyle>
                    <a:p>
                      <a:pPr algn="l"/>
                      <a:r>
                        <a:rPr lang="en-ZA" sz="1400" b="0" dirty="0">
                          <a:solidFill>
                            <a:schemeClr val="tx1"/>
                          </a:solidFill>
                          <a:latin typeface="Arial Narrow" panose="020B0606020202030204" pitchFamily="34" charset="0"/>
                        </a:rPr>
                        <a:t>General Overhaul Program</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xmlns="" val="3481881165"/>
                  </a:ext>
                </a:extLst>
              </a:tr>
              <a:tr h="3364030">
                <a:tc>
                  <a:txBody>
                    <a:bodyPr/>
                    <a:lstStyle>
                      <a:lvl1pPr marL="0" algn="l" defTabSz="742950" rtl="0" eaLnBrk="1" latinLnBrk="0" hangingPunct="1">
                        <a:defRPr sz="1463" kern="1200">
                          <a:solidFill>
                            <a:schemeClr val="dk1"/>
                          </a:solidFill>
                          <a:latin typeface="Calibri"/>
                        </a:defRPr>
                      </a:lvl1pPr>
                      <a:lvl2pPr marL="371475" algn="l" defTabSz="742950" rtl="0" eaLnBrk="1" latinLnBrk="0" hangingPunct="1">
                        <a:defRPr sz="1463" kern="1200">
                          <a:solidFill>
                            <a:schemeClr val="dk1"/>
                          </a:solidFill>
                          <a:latin typeface="Calibri"/>
                        </a:defRPr>
                      </a:lvl2pPr>
                      <a:lvl3pPr marL="742950" algn="l" defTabSz="742950" rtl="0" eaLnBrk="1" latinLnBrk="0" hangingPunct="1">
                        <a:defRPr sz="1463" kern="1200">
                          <a:solidFill>
                            <a:schemeClr val="dk1"/>
                          </a:solidFill>
                          <a:latin typeface="Calibri"/>
                        </a:defRPr>
                      </a:lvl3pPr>
                      <a:lvl4pPr marL="1114425" algn="l" defTabSz="742950" rtl="0" eaLnBrk="1" latinLnBrk="0" hangingPunct="1">
                        <a:defRPr sz="1463" kern="1200">
                          <a:solidFill>
                            <a:schemeClr val="dk1"/>
                          </a:solidFill>
                          <a:latin typeface="Calibri"/>
                        </a:defRPr>
                      </a:lvl4pPr>
                      <a:lvl5pPr marL="1485900" algn="l" defTabSz="742950" rtl="0" eaLnBrk="1" latinLnBrk="0" hangingPunct="1">
                        <a:defRPr sz="1463" kern="1200">
                          <a:solidFill>
                            <a:schemeClr val="dk1"/>
                          </a:solidFill>
                          <a:latin typeface="Calibri"/>
                        </a:defRPr>
                      </a:lvl5pPr>
                      <a:lvl6pPr marL="1857375" algn="l" defTabSz="742950" rtl="0" eaLnBrk="1" latinLnBrk="0" hangingPunct="1">
                        <a:defRPr sz="1463" kern="1200">
                          <a:solidFill>
                            <a:schemeClr val="dk1"/>
                          </a:solidFill>
                          <a:latin typeface="Calibri"/>
                        </a:defRPr>
                      </a:lvl6pPr>
                      <a:lvl7pPr marL="2228850" algn="l" defTabSz="742950" rtl="0" eaLnBrk="1" latinLnBrk="0" hangingPunct="1">
                        <a:defRPr sz="1463" kern="1200">
                          <a:solidFill>
                            <a:schemeClr val="dk1"/>
                          </a:solidFill>
                          <a:latin typeface="Calibri"/>
                        </a:defRPr>
                      </a:lvl7pPr>
                      <a:lvl8pPr marL="2600325" algn="l" defTabSz="742950" rtl="0" eaLnBrk="1" latinLnBrk="0" hangingPunct="1">
                        <a:defRPr sz="1463" kern="1200">
                          <a:solidFill>
                            <a:schemeClr val="dk1"/>
                          </a:solidFill>
                          <a:latin typeface="Calibri"/>
                        </a:defRPr>
                      </a:lvl8pPr>
                      <a:lvl9pPr marL="2971800" algn="l" defTabSz="742950" rtl="0" eaLnBrk="1" latinLnBrk="0" hangingPunct="1">
                        <a:defRPr sz="1463" kern="1200">
                          <a:solidFill>
                            <a:schemeClr val="dk1"/>
                          </a:solidFill>
                          <a:latin typeface="Calibri"/>
                        </a:defRPr>
                      </a:lvl9pPr>
                    </a:lstStyle>
                    <a:p>
                      <a:r>
                        <a:rPr lang="en-ZA" sz="1400" u="sng" kern="1200" dirty="0">
                          <a:solidFill>
                            <a:schemeClr val="dk1"/>
                          </a:solidFill>
                          <a:effectLst/>
                          <a:latin typeface="Arial Narrow" panose="020B0606020202030204" pitchFamily="34" charset="0"/>
                          <a:ea typeface="+mn-ea"/>
                          <a:cs typeface="+mn-cs"/>
                        </a:rPr>
                        <a:t>Planned</a:t>
                      </a:r>
                      <a:r>
                        <a:rPr lang="en-ZA" sz="1400" kern="1200" dirty="0">
                          <a:solidFill>
                            <a:schemeClr val="dk1"/>
                          </a:solidFill>
                          <a:effectLst/>
                          <a:latin typeface="Arial Narrow" panose="020B0606020202030204" pitchFamily="34" charset="0"/>
                          <a:ea typeface="+mn-ea"/>
                          <a:cs typeface="+mn-cs"/>
                        </a:rPr>
                        <a:t> heavy maintenance, the primary objective is to ensure that coaches are </a:t>
                      </a:r>
                      <a:r>
                        <a:rPr lang="en-ZA" sz="1400" b="1" kern="1200" dirty="0">
                          <a:solidFill>
                            <a:schemeClr val="dk1"/>
                          </a:solidFill>
                          <a:effectLst/>
                          <a:latin typeface="Arial Narrow" panose="020B0606020202030204" pitchFamily="34" charset="0"/>
                          <a:ea typeface="+mn-ea"/>
                          <a:cs typeface="+mn-cs"/>
                        </a:rPr>
                        <a:t>returned to </a:t>
                      </a:r>
                      <a:r>
                        <a:rPr lang="en-ZA" sz="1400" kern="1200" dirty="0">
                          <a:solidFill>
                            <a:schemeClr val="dk1"/>
                          </a:solidFill>
                          <a:effectLst/>
                          <a:latin typeface="Arial Narrow" panose="020B0606020202030204" pitchFamily="34" charset="0"/>
                          <a:ea typeface="+mn-ea"/>
                          <a:cs typeface="+mn-cs"/>
                        </a:rPr>
                        <a:t>revenue-earning service in as-near-as-possible state to their </a:t>
                      </a:r>
                      <a:r>
                        <a:rPr lang="en-ZA" sz="1400" b="1" kern="1200" dirty="0">
                          <a:solidFill>
                            <a:schemeClr val="dk1"/>
                          </a:solidFill>
                          <a:effectLst/>
                          <a:latin typeface="Arial Narrow" panose="020B0606020202030204" pitchFamily="34" charset="0"/>
                          <a:ea typeface="+mn-ea"/>
                          <a:cs typeface="+mn-cs"/>
                        </a:rPr>
                        <a:t>original delivered standard. </a:t>
                      </a:r>
                    </a:p>
                    <a:p>
                      <a:endParaRPr lang="en-ZA" sz="1400" kern="1200" dirty="0">
                        <a:solidFill>
                          <a:schemeClr val="dk1"/>
                        </a:solidFill>
                        <a:effectLst/>
                        <a:latin typeface="Arial Narrow" panose="020B0606020202030204" pitchFamily="34" charset="0"/>
                        <a:ea typeface="+mn-ea"/>
                        <a:cs typeface="+mn-cs"/>
                      </a:endParaRPr>
                    </a:p>
                    <a:p>
                      <a:r>
                        <a:rPr lang="en-ZA" sz="1400" kern="1200" dirty="0">
                          <a:solidFill>
                            <a:schemeClr val="dk1"/>
                          </a:solidFill>
                          <a:effectLst/>
                          <a:latin typeface="Arial Narrow" panose="020B0606020202030204" pitchFamily="34" charset="0"/>
                          <a:ea typeface="+mn-ea"/>
                          <a:cs typeface="+mn-cs"/>
                        </a:rPr>
                        <a:t>It is a </a:t>
                      </a:r>
                      <a:r>
                        <a:rPr lang="en-ZA" sz="1400" b="1" kern="1200" dirty="0">
                          <a:solidFill>
                            <a:schemeClr val="dk1"/>
                          </a:solidFill>
                          <a:effectLst/>
                          <a:latin typeface="Arial Narrow" panose="020B0606020202030204" pitchFamily="34" charset="0"/>
                          <a:ea typeface="+mn-ea"/>
                          <a:cs typeface="+mn-cs"/>
                        </a:rPr>
                        <a:t>planned maintenance</a:t>
                      </a:r>
                      <a:r>
                        <a:rPr lang="en-ZA" sz="1400" kern="1200" dirty="0">
                          <a:solidFill>
                            <a:schemeClr val="dk1"/>
                          </a:solidFill>
                          <a:effectLst/>
                          <a:latin typeface="Arial Narrow" panose="020B0606020202030204" pitchFamily="34" charset="0"/>
                          <a:ea typeface="+mn-ea"/>
                          <a:cs typeface="+mn-cs"/>
                        </a:rPr>
                        <a:t>,  </a:t>
                      </a:r>
                      <a:r>
                        <a:rPr lang="en-ZA" sz="1400" b="0" kern="1200" dirty="0">
                          <a:solidFill>
                            <a:schemeClr val="dk1"/>
                          </a:solidFill>
                          <a:effectLst/>
                          <a:latin typeface="Arial Narrow" panose="020B0606020202030204" pitchFamily="34" charset="0"/>
                          <a:ea typeface="+mn-ea"/>
                          <a:cs typeface="+mn-cs"/>
                        </a:rPr>
                        <a:t>commonly referred to as </a:t>
                      </a:r>
                      <a:r>
                        <a:rPr lang="en-ZA" sz="1400" b="1" kern="1200" dirty="0">
                          <a:solidFill>
                            <a:schemeClr val="dk1"/>
                          </a:solidFill>
                          <a:effectLst/>
                          <a:latin typeface="Arial Narrow" panose="020B0606020202030204" pitchFamily="34" charset="0"/>
                          <a:ea typeface="+mn-ea"/>
                          <a:cs typeface="+mn-cs"/>
                        </a:rPr>
                        <a:t>‘</a:t>
                      </a:r>
                      <a:r>
                        <a:rPr lang="en-ZA" sz="1400" b="1" u="sng" kern="1200" dirty="0">
                          <a:solidFill>
                            <a:schemeClr val="dk1"/>
                          </a:solidFill>
                          <a:effectLst/>
                          <a:latin typeface="Arial Narrow" panose="020B0606020202030204" pitchFamily="34" charset="0"/>
                          <a:ea typeface="+mn-ea"/>
                          <a:cs typeface="+mn-cs"/>
                        </a:rPr>
                        <a:t>General Overhaul’</a:t>
                      </a:r>
                      <a:r>
                        <a:rPr lang="en-ZA" sz="1400" b="1" kern="1200" dirty="0">
                          <a:solidFill>
                            <a:schemeClr val="dk1"/>
                          </a:solidFill>
                          <a:effectLst/>
                          <a:latin typeface="Arial Narrow" panose="020B0606020202030204" pitchFamily="34" charset="0"/>
                          <a:ea typeface="+mn-ea"/>
                          <a:cs typeface="+mn-cs"/>
                        </a:rPr>
                        <a:t> (GO).</a:t>
                      </a:r>
                    </a:p>
                    <a:p>
                      <a:r>
                        <a:rPr lang="en-ZA" sz="1400" kern="1200" dirty="0">
                          <a:solidFill>
                            <a:schemeClr val="dk1"/>
                          </a:solidFill>
                          <a:effectLst/>
                          <a:latin typeface="Arial Narrow" panose="020B0606020202030204" pitchFamily="34" charset="0"/>
                          <a:ea typeface="+mn-ea"/>
                          <a:cs typeface="+mn-cs"/>
                        </a:rPr>
                        <a:t> </a:t>
                      </a:r>
                    </a:p>
                    <a:p>
                      <a:r>
                        <a:rPr lang="en-ZA" sz="1400" kern="1200" dirty="0">
                          <a:solidFill>
                            <a:schemeClr val="dk1"/>
                          </a:solidFill>
                          <a:effectLst/>
                          <a:latin typeface="Arial Narrow" panose="020B0606020202030204" pitchFamily="34" charset="0"/>
                          <a:ea typeface="+mn-ea"/>
                          <a:cs typeface="+mn-cs"/>
                        </a:rPr>
                        <a:t>This maintenance is carried out periodically on a coach </a:t>
                      </a:r>
                      <a:r>
                        <a:rPr lang="en-ZA" sz="1400" b="1" kern="1200" dirty="0">
                          <a:solidFill>
                            <a:schemeClr val="dk1"/>
                          </a:solidFill>
                          <a:effectLst/>
                          <a:latin typeface="Arial Narrow" panose="020B0606020202030204" pitchFamily="34" charset="0"/>
                          <a:ea typeface="+mn-ea"/>
                          <a:cs typeface="+mn-cs"/>
                        </a:rPr>
                        <a:t> on a 9 to 11 years cycle. </a:t>
                      </a:r>
                      <a:endParaRPr lang="en-ZA" sz="1400" b="1" dirty="0">
                        <a:latin typeface="Arial Narrow" panose="020B0606020202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3355687441"/>
                  </a:ext>
                </a:extLst>
              </a:tr>
            </a:tbl>
          </a:graphicData>
        </a:graphic>
      </p:graphicFrame>
      <p:cxnSp>
        <p:nvCxnSpPr>
          <p:cNvPr id="13" name="Elbow Connector 11">
            <a:extLst>
              <a:ext uri="{FF2B5EF4-FFF2-40B4-BE49-F238E27FC236}">
                <a16:creationId xmlns:a16="http://schemas.microsoft.com/office/drawing/2014/main" xmlns="" id="{4FA9D1B1-C5CE-4781-8402-3EC585079FF6}"/>
              </a:ext>
            </a:extLst>
          </p:cNvPr>
          <p:cNvCxnSpPr>
            <a:cxnSpLocks/>
          </p:cNvCxnSpPr>
          <p:nvPr/>
        </p:nvCxnSpPr>
        <p:spPr>
          <a:xfrm rot="5400000">
            <a:off x="4011542" y="207610"/>
            <a:ext cx="465121" cy="3764057"/>
          </a:xfrm>
          <a:prstGeom prst="bentConnector3">
            <a:avLst/>
          </a:prstGeom>
          <a:ln w="19050"/>
        </p:spPr>
        <p:style>
          <a:lnRef idx="2">
            <a:schemeClr val="accent1"/>
          </a:lnRef>
          <a:fillRef idx="0">
            <a:schemeClr val="accent1"/>
          </a:fillRef>
          <a:effectRef idx="1">
            <a:schemeClr val="accent1"/>
          </a:effectRef>
          <a:fontRef idx="minor">
            <a:schemeClr val="tx1"/>
          </a:fontRef>
        </p:style>
      </p:cxnSp>
      <p:cxnSp>
        <p:nvCxnSpPr>
          <p:cNvPr id="14" name="Elbow Connector 13">
            <a:extLst>
              <a:ext uri="{FF2B5EF4-FFF2-40B4-BE49-F238E27FC236}">
                <a16:creationId xmlns:a16="http://schemas.microsoft.com/office/drawing/2014/main" xmlns="" id="{7EF91E54-582C-4C96-A0D2-884576093CB9}"/>
              </a:ext>
            </a:extLst>
          </p:cNvPr>
          <p:cNvCxnSpPr>
            <a:cxnSpLocks/>
          </p:cNvCxnSpPr>
          <p:nvPr/>
        </p:nvCxnSpPr>
        <p:spPr>
          <a:xfrm rot="16200000" flipH="1">
            <a:off x="7775598" y="207609"/>
            <a:ext cx="465121" cy="3764056"/>
          </a:xfrm>
          <a:prstGeom prst="bentConnector3">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5" name="Straight Connector 18">
            <a:extLst>
              <a:ext uri="{FF2B5EF4-FFF2-40B4-BE49-F238E27FC236}">
                <a16:creationId xmlns:a16="http://schemas.microsoft.com/office/drawing/2014/main" xmlns="" id="{19AF850B-661D-4029-B0F4-CF3162156CC2}"/>
              </a:ext>
            </a:extLst>
          </p:cNvPr>
          <p:cNvCxnSpPr>
            <a:cxnSpLocks/>
          </p:cNvCxnSpPr>
          <p:nvPr/>
        </p:nvCxnSpPr>
        <p:spPr>
          <a:xfrm rot="5400000">
            <a:off x="5893570" y="2089638"/>
            <a:ext cx="465121" cy="1"/>
          </a:xfrm>
          <a:prstGeom prst="bentConnector3">
            <a:avLst>
              <a:gd name="adj1" fmla="val 50000"/>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16" name="Title 1">
            <a:extLst>
              <a:ext uri="{FF2B5EF4-FFF2-40B4-BE49-F238E27FC236}">
                <a16:creationId xmlns:a16="http://schemas.microsoft.com/office/drawing/2014/main" xmlns="" id="{3834F6BC-D155-466D-A1CA-CC0A69C1C307}"/>
              </a:ext>
            </a:extLst>
          </p:cNvPr>
          <p:cNvSpPr txBox="1">
            <a:spLocks/>
          </p:cNvSpPr>
          <p:nvPr/>
        </p:nvSpPr>
        <p:spPr>
          <a:xfrm>
            <a:off x="73445" y="279606"/>
            <a:ext cx="9590873" cy="559532"/>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400" b="0"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2.1 Rolling Stock General Overhaul:</a:t>
            </a:r>
            <a:endParaRPr lang="en-US" sz="2400" b="0"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138573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0771E-9D92-494B-BB8F-9694E5E15AA1}"/>
              </a:ext>
            </a:extLst>
          </p:cNvPr>
          <p:cNvSpPr>
            <a:spLocks noGrp="1"/>
          </p:cNvSpPr>
          <p:nvPr>
            <p:ph type="title"/>
          </p:nvPr>
        </p:nvSpPr>
        <p:spPr>
          <a:xfrm>
            <a:off x="4095549" y="6205394"/>
            <a:ext cx="3314700" cy="349939"/>
          </a:xfrm>
        </p:spPr>
        <p:txBody>
          <a:bodyPr>
            <a:normAutofit/>
          </a:bodyPr>
          <a:lstStyle/>
          <a:p>
            <a:pPr algn="ctr"/>
            <a:r>
              <a:rPr lang="en-US" sz="1600" b="0" dirty="0">
                <a:solidFill>
                  <a:schemeClr val="accent1"/>
                </a:solidFill>
                <a:latin typeface="Arial Narrow" panose="020B0606020202030204" pitchFamily="34" charset="0"/>
              </a:rPr>
              <a:t>Typical Coach due for GO</a:t>
            </a:r>
            <a:endParaRPr lang="en-ZA" sz="1600" b="0" dirty="0">
              <a:solidFill>
                <a:schemeClr val="accent1"/>
              </a:solidFill>
              <a:latin typeface="Arial Narrow" panose="020B0606020202030204" pitchFamily="34" charset="0"/>
            </a:endParaRPr>
          </a:p>
        </p:txBody>
      </p:sp>
      <p:pic>
        <p:nvPicPr>
          <p:cNvPr id="6" name="Picture 5">
            <a:extLst>
              <a:ext uri="{FF2B5EF4-FFF2-40B4-BE49-F238E27FC236}">
                <a16:creationId xmlns:a16="http://schemas.microsoft.com/office/drawing/2014/main" xmlns="" id="{02EE5B00-97D7-486E-6B18-87473C8E3158}"/>
              </a:ext>
            </a:extLst>
          </p:cNvPr>
          <p:cNvPicPr>
            <a:picLocks noChangeAspect="1"/>
          </p:cNvPicPr>
          <p:nvPr/>
        </p:nvPicPr>
        <p:blipFill>
          <a:blip r:embed="rId3" cstate="print"/>
          <a:stretch>
            <a:fillRect/>
          </a:stretch>
        </p:blipFill>
        <p:spPr>
          <a:xfrm>
            <a:off x="266664" y="1340902"/>
            <a:ext cx="3085784" cy="2773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BD5ED6EA-C5C2-447B-DE32-C012B61A3C2E}"/>
              </a:ext>
            </a:extLst>
          </p:cNvPr>
          <p:cNvPicPr>
            <a:picLocks noChangeAspect="1"/>
          </p:cNvPicPr>
          <p:nvPr/>
        </p:nvPicPr>
        <p:blipFill>
          <a:blip r:embed="rId4" cstate="print"/>
          <a:stretch>
            <a:fillRect/>
          </a:stretch>
        </p:blipFill>
        <p:spPr>
          <a:xfrm>
            <a:off x="118518" y="4405453"/>
            <a:ext cx="3314700" cy="1765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xmlns="" id="{46A88291-9E1D-0462-D76F-73ACBF5C39D6}"/>
              </a:ext>
            </a:extLst>
          </p:cNvPr>
          <p:cNvPicPr>
            <a:picLocks noChangeAspect="1"/>
          </p:cNvPicPr>
          <p:nvPr/>
        </p:nvPicPr>
        <p:blipFill>
          <a:blip r:embed="rId5" cstate="print"/>
          <a:stretch>
            <a:fillRect/>
          </a:stretch>
        </p:blipFill>
        <p:spPr>
          <a:xfrm>
            <a:off x="3601063" y="3922745"/>
            <a:ext cx="3944065" cy="2191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xmlns="" id="{2DD7BADF-F79D-56E4-F78B-A615BF01A89A}"/>
              </a:ext>
            </a:extLst>
          </p:cNvPr>
          <p:cNvPicPr>
            <a:picLocks noChangeAspect="1"/>
          </p:cNvPicPr>
          <p:nvPr/>
        </p:nvPicPr>
        <p:blipFill>
          <a:blip r:embed="rId6" cstate="print"/>
          <a:stretch>
            <a:fillRect/>
          </a:stretch>
        </p:blipFill>
        <p:spPr>
          <a:xfrm>
            <a:off x="3573781" y="1485317"/>
            <a:ext cx="3937712" cy="2128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xmlns="" id="{E5F4780D-FA1B-71CF-9C90-56EF05C87B4D}"/>
              </a:ext>
            </a:extLst>
          </p:cNvPr>
          <p:cNvPicPr>
            <a:picLocks noChangeAspect="1"/>
          </p:cNvPicPr>
          <p:nvPr/>
        </p:nvPicPr>
        <p:blipFill>
          <a:blip r:embed="rId7" cstate="print"/>
          <a:stretch>
            <a:fillRect/>
          </a:stretch>
        </p:blipFill>
        <p:spPr>
          <a:xfrm>
            <a:off x="7827431" y="1409121"/>
            <a:ext cx="3944065" cy="2637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xmlns="" id="{A9558000-628E-C372-23E8-038DEF0BE1DF}"/>
              </a:ext>
            </a:extLst>
          </p:cNvPr>
          <p:cNvPicPr>
            <a:picLocks noChangeAspect="1"/>
          </p:cNvPicPr>
          <p:nvPr/>
        </p:nvPicPr>
        <p:blipFill>
          <a:blip r:embed="rId8" cstate="print"/>
          <a:stretch>
            <a:fillRect/>
          </a:stretch>
        </p:blipFill>
        <p:spPr>
          <a:xfrm>
            <a:off x="7615063" y="4343997"/>
            <a:ext cx="43688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tle 1">
            <a:extLst>
              <a:ext uri="{FF2B5EF4-FFF2-40B4-BE49-F238E27FC236}">
                <a16:creationId xmlns:a16="http://schemas.microsoft.com/office/drawing/2014/main" xmlns="" id="{E1CE66F4-D61A-4DE7-A7D1-676A8CF3DACC}"/>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154562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552FB64F-13B0-C8C0-A93A-1D1474D218D4}"/>
              </a:ext>
            </a:extLst>
          </p:cNvPr>
          <p:cNvPicPr>
            <a:picLocks noChangeAspect="1"/>
          </p:cNvPicPr>
          <p:nvPr/>
        </p:nvPicPr>
        <p:blipFill>
          <a:blip r:embed="rId2" cstate="print"/>
          <a:stretch>
            <a:fillRect/>
          </a:stretch>
        </p:blipFill>
        <p:spPr>
          <a:xfrm>
            <a:off x="440360" y="1214605"/>
            <a:ext cx="11311279" cy="4933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1">
            <a:extLst>
              <a:ext uri="{FF2B5EF4-FFF2-40B4-BE49-F238E27FC236}">
                <a16:creationId xmlns:a16="http://schemas.microsoft.com/office/drawing/2014/main" xmlns="" id="{0F2AE3DB-7FC7-4264-9834-8BD49C89CDEB}"/>
              </a:ext>
            </a:extLst>
          </p:cNvPr>
          <p:cNvSpPr txBox="1">
            <a:spLocks/>
          </p:cNvSpPr>
          <p:nvPr/>
        </p:nvSpPr>
        <p:spPr>
          <a:xfrm>
            <a:off x="4230303" y="6249592"/>
            <a:ext cx="3314700" cy="349939"/>
          </a:xfrm>
          <a:prstGeom prst="rect">
            <a:avLst/>
          </a:prstGeom>
        </p:spPr>
        <p:txBody>
          <a:bodyPr>
            <a:norm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pPr algn="ctr"/>
            <a:r>
              <a:rPr lang="en-US" sz="1600" b="0" dirty="0">
                <a:solidFill>
                  <a:schemeClr val="accent1"/>
                </a:solidFill>
                <a:latin typeface="Arial Narrow" panose="020B0606020202030204" pitchFamily="34" charset="0"/>
              </a:rPr>
              <a:t>Wreck Repairs</a:t>
            </a:r>
            <a:endParaRPr lang="en-ZA" sz="1600" b="0" dirty="0">
              <a:solidFill>
                <a:schemeClr val="accent1"/>
              </a:solidFill>
              <a:latin typeface="Arial Narrow" panose="020B0606020202030204" pitchFamily="34" charset="0"/>
            </a:endParaRPr>
          </a:p>
        </p:txBody>
      </p:sp>
      <p:sp>
        <p:nvSpPr>
          <p:cNvPr id="9" name="Title 1">
            <a:extLst>
              <a:ext uri="{FF2B5EF4-FFF2-40B4-BE49-F238E27FC236}">
                <a16:creationId xmlns:a16="http://schemas.microsoft.com/office/drawing/2014/main" xmlns="" id="{522E0192-6579-4BE3-A886-9636C7F18EFE}"/>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3556162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6852B6D-3AEE-1BE5-D1A1-F02222BD5954}"/>
              </a:ext>
            </a:extLst>
          </p:cNvPr>
          <p:cNvPicPr>
            <a:picLocks noChangeAspect="1"/>
          </p:cNvPicPr>
          <p:nvPr/>
        </p:nvPicPr>
        <p:blipFill>
          <a:blip r:embed="rId3" cstate="print"/>
          <a:stretch>
            <a:fillRect/>
          </a:stretch>
        </p:blipFill>
        <p:spPr>
          <a:xfrm>
            <a:off x="342095" y="1483787"/>
            <a:ext cx="46863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xmlns="" id="{1C62204A-B53C-E7FB-71C6-417C026DF275}"/>
              </a:ext>
            </a:extLst>
          </p:cNvPr>
          <p:cNvPicPr>
            <a:picLocks noChangeAspect="1"/>
          </p:cNvPicPr>
          <p:nvPr/>
        </p:nvPicPr>
        <p:blipFill>
          <a:blip r:embed="rId4" cstate="print"/>
          <a:stretch>
            <a:fillRect/>
          </a:stretch>
        </p:blipFill>
        <p:spPr>
          <a:xfrm>
            <a:off x="342095" y="3973171"/>
            <a:ext cx="4686300" cy="231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xmlns="" id="{D45588F8-9967-3FD4-CA47-ED325A9E0044}"/>
              </a:ext>
            </a:extLst>
          </p:cNvPr>
          <p:cNvPicPr>
            <a:picLocks noChangeAspect="1"/>
          </p:cNvPicPr>
          <p:nvPr/>
        </p:nvPicPr>
        <p:blipFill>
          <a:blip r:embed="rId5" cstate="print"/>
          <a:stretch>
            <a:fillRect/>
          </a:stretch>
        </p:blipFill>
        <p:spPr>
          <a:xfrm>
            <a:off x="5286574" y="1483787"/>
            <a:ext cx="6746204" cy="4919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6623EC5F-7DC6-F9D8-4474-14DD06F9E629}"/>
              </a:ext>
            </a:extLst>
          </p:cNvPr>
          <p:cNvSpPr txBox="1"/>
          <p:nvPr/>
        </p:nvSpPr>
        <p:spPr>
          <a:xfrm>
            <a:off x="43381" y="6339811"/>
            <a:ext cx="4417454" cy="307777"/>
          </a:xfrm>
          <a:prstGeom prst="rect">
            <a:avLst/>
          </a:prstGeom>
          <a:noFill/>
        </p:spPr>
        <p:txBody>
          <a:bodyPr wrap="square" rtlCol="0">
            <a:spAutoFit/>
          </a:bodyPr>
          <a:lstStyle/>
          <a:p>
            <a:pPr algn="ctr"/>
            <a:r>
              <a:rPr lang="en-US" sz="1400" dirty="0">
                <a:latin typeface="Arial Narrow" panose="020B0606020202030204" pitchFamily="34" charset="0"/>
              </a:rPr>
              <a:t>Metrorail</a:t>
            </a:r>
          </a:p>
        </p:txBody>
      </p:sp>
      <p:sp>
        <p:nvSpPr>
          <p:cNvPr id="12" name="TextBox 11">
            <a:extLst>
              <a:ext uri="{FF2B5EF4-FFF2-40B4-BE49-F238E27FC236}">
                <a16:creationId xmlns:a16="http://schemas.microsoft.com/office/drawing/2014/main" xmlns="" id="{3A754F88-03B6-EA86-597C-521A4F67E844}"/>
              </a:ext>
            </a:extLst>
          </p:cNvPr>
          <p:cNvSpPr txBox="1"/>
          <p:nvPr/>
        </p:nvSpPr>
        <p:spPr>
          <a:xfrm>
            <a:off x="6543870" y="6356354"/>
            <a:ext cx="4417454" cy="307777"/>
          </a:xfrm>
          <a:prstGeom prst="rect">
            <a:avLst/>
          </a:prstGeom>
          <a:noFill/>
        </p:spPr>
        <p:txBody>
          <a:bodyPr wrap="square" rtlCol="0">
            <a:spAutoFit/>
          </a:bodyPr>
          <a:lstStyle/>
          <a:p>
            <a:pPr algn="ctr"/>
            <a:r>
              <a:rPr lang="en-US" sz="1400" dirty="0">
                <a:latin typeface="Arial Narrow" panose="020B0606020202030204" pitchFamily="34" charset="0"/>
              </a:rPr>
              <a:t>Mainline Passenger Service</a:t>
            </a:r>
          </a:p>
        </p:txBody>
      </p:sp>
      <p:sp>
        <p:nvSpPr>
          <p:cNvPr id="13" name="Title 1">
            <a:extLst>
              <a:ext uri="{FF2B5EF4-FFF2-40B4-BE49-F238E27FC236}">
                <a16:creationId xmlns:a16="http://schemas.microsoft.com/office/drawing/2014/main" xmlns="" id="{7827C2A6-4158-4FCE-8EF8-AE434F0104B1}"/>
              </a:ext>
            </a:extLst>
          </p:cNvPr>
          <p:cNvSpPr txBox="1">
            <a:spLocks/>
          </p:cNvSpPr>
          <p:nvPr/>
        </p:nvSpPr>
        <p:spPr>
          <a:xfrm>
            <a:off x="3570972" y="1071112"/>
            <a:ext cx="3314700" cy="349939"/>
          </a:xfrm>
          <a:prstGeom prst="rect">
            <a:avLst/>
          </a:prstGeom>
        </p:spPr>
        <p:txBody>
          <a:bodyPr>
            <a:norm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pPr algn="ctr"/>
            <a:r>
              <a:rPr lang="en-US" sz="1600" b="0" dirty="0">
                <a:solidFill>
                  <a:schemeClr val="accent1"/>
                </a:solidFill>
                <a:latin typeface="Arial Narrow" panose="020B0606020202030204" pitchFamily="34" charset="0"/>
              </a:rPr>
              <a:t>Final Product </a:t>
            </a:r>
            <a:endParaRPr lang="en-ZA" sz="1600" b="0" dirty="0">
              <a:solidFill>
                <a:schemeClr val="accent1"/>
              </a:solidFill>
              <a:latin typeface="Arial Narrow" panose="020B0606020202030204" pitchFamily="34" charset="0"/>
            </a:endParaRPr>
          </a:p>
        </p:txBody>
      </p:sp>
      <p:sp>
        <p:nvSpPr>
          <p:cNvPr id="14" name="Title 1">
            <a:extLst>
              <a:ext uri="{FF2B5EF4-FFF2-40B4-BE49-F238E27FC236}">
                <a16:creationId xmlns:a16="http://schemas.microsoft.com/office/drawing/2014/main" xmlns="" id="{87F4180A-E1E0-456E-B854-1D33A04FED2E}"/>
              </a:ext>
            </a:extLst>
          </p:cNvPr>
          <p:cNvSpPr txBox="1">
            <a:spLocks/>
          </p:cNvSpPr>
          <p:nvPr/>
        </p:nvSpPr>
        <p:spPr>
          <a:xfrm>
            <a:off x="59256" y="417756"/>
            <a:ext cx="9590873" cy="657704"/>
          </a:xfrm>
          <a:prstGeom prst="rect">
            <a:avLst/>
          </a:prstGeom>
        </p:spPr>
        <p:txBody>
          <a:bodyPr>
            <a:noAutofit/>
          </a:bodyPr>
          <a:lstStyle>
            <a:lvl1pPr algn="l" rtl="0" eaLnBrk="1" fontAlgn="base" hangingPunct="1">
              <a:lnSpc>
                <a:spcPct val="90000"/>
              </a:lnSpc>
              <a:spcBef>
                <a:spcPct val="0"/>
              </a:spcBef>
              <a:spcAft>
                <a:spcPct val="0"/>
              </a:spcAft>
              <a:defRPr sz="28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a:lstStyle>
          <a:p>
            <a:r>
              <a:rPr lang="en-US" sz="2000" b="0" i="1" dirty="0">
                <a:ln w="6600">
                  <a:solidFill>
                    <a:srgbClr val="2683C6"/>
                  </a:solidFill>
                  <a:prstDash val="solid"/>
                </a:ln>
                <a:solidFill>
                  <a:srgbClr val="00B0F0"/>
                </a:solidFill>
                <a:effectLst>
                  <a:outerShdw dist="38100" dir="2700000" algn="tl" rotWithShape="0">
                    <a:srgbClr val="2683C6"/>
                  </a:outerShdw>
                </a:effectLst>
                <a:latin typeface="Arial Narrow" panose="020B0606020202030204" pitchFamily="34" charset="0"/>
              </a:rPr>
              <a:t>…continued</a:t>
            </a:r>
            <a:endParaRPr lang="en-US" sz="2000" b="0" i="1" dirty="0">
              <a:solidFill>
                <a:srgbClr val="00B0F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xmlns="" val="38906429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pxEGtmqpJUe9LK_tK1NRh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nvGAO7aztUWnGkgYxqlFUA"/>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 Template Bane" id="{BFCE63A3-EA7B-4EE5-9883-B496148CA13A}" vid="{EBBA3246-5392-4FE4-A282-CE6172CC68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TotalTime>
  <Words>3249</Words>
  <Application>Microsoft Office PowerPoint</Application>
  <PresentationFormat>Custom</PresentationFormat>
  <Paragraphs>606</Paragraphs>
  <Slides>37</Slides>
  <Notes>12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40" baseType="lpstr">
      <vt:lpstr>1_Office Theme</vt:lpstr>
      <vt:lpstr>2_Office Theme</vt:lpstr>
      <vt:lpstr>think-cell Slide</vt:lpstr>
      <vt:lpstr>Marketing and Communication  Roll-Out Plan </vt:lpstr>
      <vt:lpstr>Contents:</vt:lpstr>
      <vt:lpstr>1. Introduction and Context </vt:lpstr>
      <vt:lpstr>Slide 4</vt:lpstr>
      <vt:lpstr>2. Modernization Programme 2.1 Rolling Stock General Overhaul 2.2 Rolling Stock Fleet Renewal Programme 2.3 Signalling and Comms </vt:lpstr>
      <vt:lpstr>Slide 6</vt:lpstr>
      <vt:lpstr>Typical Coach due for GO</vt:lpstr>
      <vt:lpstr>Slide 8</vt:lpstr>
      <vt:lpstr>Slide 9</vt:lpstr>
      <vt:lpstr>2.1.2 Appointed Contractors</vt:lpstr>
      <vt:lpstr>Slide 11</vt:lpstr>
      <vt:lpstr>2.2.1 GIBELA skills development achievements:</vt:lpstr>
      <vt:lpstr>Slide 13</vt:lpstr>
      <vt:lpstr>2.3.1 Progress to date</vt:lpstr>
      <vt:lpstr>Slide 15</vt:lpstr>
      <vt:lpstr>Kaalfontein – Olifantsfontein Signalling Installation  </vt:lpstr>
      <vt:lpstr>Cable Encapsulation with Concreting Solution  </vt:lpstr>
      <vt:lpstr>3. Rehabilitation of the Passenger Rail Network 3.1 Status 3.2 Challenges 3.3 Progress </vt:lpstr>
      <vt:lpstr>Slide 19</vt:lpstr>
      <vt:lpstr>3.1.1  Status Of Priority Corridors – Gauteng </vt:lpstr>
      <vt:lpstr>Slide 21</vt:lpstr>
      <vt:lpstr>Slide 22</vt:lpstr>
      <vt:lpstr>Slide 23</vt:lpstr>
      <vt:lpstr>Slide 24</vt:lpstr>
      <vt:lpstr>Slide 25</vt:lpstr>
      <vt:lpstr>Slide 26</vt:lpstr>
      <vt:lpstr>Slide 27</vt:lpstr>
      <vt:lpstr>Slide 28</vt:lpstr>
      <vt:lpstr>Slide 29</vt:lpstr>
      <vt:lpstr>Slide 30</vt:lpstr>
      <vt:lpstr>3.3.1 Gauteng Region</vt:lpstr>
      <vt:lpstr>3.3.2 KwaZulu Natal Region</vt:lpstr>
      <vt:lpstr>3.3.3 Western Cape Region</vt:lpstr>
      <vt:lpstr>4. Funding Required  </vt:lpstr>
      <vt:lpstr>Slide 35</vt:lpstr>
      <vt:lpstr>4.1.1 Funding Table</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Kagiso Moleme</dc:creator>
  <cp:lastModifiedBy>Monique</cp:lastModifiedBy>
  <cp:revision>8</cp:revision>
  <dcterms:created xsi:type="dcterms:W3CDTF">2022-06-14T14:16:20Z</dcterms:created>
  <dcterms:modified xsi:type="dcterms:W3CDTF">2022-06-22T07:58:05Z</dcterms:modified>
</cp:coreProperties>
</file>