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1"/>
  </p:sldMasterIdLst>
  <p:notesMasterIdLst>
    <p:notesMasterId r:id="rId22"/>
  </p:notesMasterIdLst>
  <p:sldIdLst>
    <p:sldId id="256" r:id="rId2"/>
    <p:sldId id="300" r:id="rId3"/>
    <p:sldId id="281" r:id="rId4"/>
    <p:sldId id="304" r:id="rId5"/>
    <p:sldId id="273" r:id="rId6"/>
    <p:sldId id="302" r:id="rId7"/>
    <p:sldId id="293" r:id="rId8"/>
    <p:sldId id="303" r:id="rId9"/>
    <p:sldId id="274" r:id="rId10"/>
    <p:sldId id="287" r:id="rId11"/>
    <p:sldId id="295" r:id="rId12"/>
    <p:sldId id="296" r:id="rId13"/>
    <p:sldId id="305" r:id="rId14"/>
    <p:sldId id="306" r:id="rId15"/>
    <p:sldId id="308" r:id="rId16"/>
    <p:sldId id="310" r:id="rId17"/>
    <p:sldId id="311" r:id="rId18"/>
    <p:sldId id="312" r:id="rId19"/>
    <p:sldId id="313" r:id="rId20"/>
    <p:sldId id="292"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z Tomasek" initials="FT" lastIdx="11" clrIdx="0">
    <p:extLst>
      <p:ext uri="{19B8F6BF-5375-455C-9EA6-DF929625EA0E}">
        <p15:presenceInfo xmlns:p15="http://schemas.microsoft.com/office/powerpoint/2012/main" userId="Franz Tomas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4"/>
    <p:restoredTop sz="94650"/>
  </p:normalViewPr>
  <p:slideViewPr>
    <p:cSldViewPr snapToGrid="0" snapToObjects="1">
      <p:cViewPr varScale="1">
        <p:scale>
          <a:sx n="64" d="100"/>
          <a:sy n="64" d="100"/>
        </p:scale>
        <p:origin x="1416" y="48"/>
      </p:cViewPr>
      <p:guideLst>
        <p:guide orient="horz" pos="1049"/>
        <p:guide pos="2880"/>
        <p:guide orient="horz" pos="777"/>
        <p:guide orient="horz" pos="15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C7E039C-83F2-E147-9F2D-75C6A621E4DA}" type="datetimeFigureOut">
              <a:rPr lang="en-US" smtClean="0"/>
              <a:t>6/20/2022</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E0E784-2655-D944-8273-D13A0E562E37}" type="slidenum">
              <a:rPr lang="en-US" smtClean="0"/>
              <a:t>‹#›</a:t>
            </a:fld>
            <a:endParaRPr lang="en-US"/>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a:p>
        </p:txBody>
      </p:sp>
    </p:spTree>
    <p:extLst>
      <p:ext uri="{BB962C8B-B14F-4D97-AF65-F5344CB8AC3E}">
        <p14:creationId xmlns:p14="http://schemas.microsoft.com/office/powerpoint/2010/main" val="188026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t>2022/06/20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t>2022/06/20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t>2022/06/20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2022/06/20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t>2022/06/20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t>2022/06/20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t>2022/06/20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2022/06/20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2022/06/20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2022/06/20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t>2022/06/20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t>‹#›</a:t>
            </a:fld>
            <a:endParaRPr lang="en-US"/>
          </a:p>
        </p:txBody>
      </p:sp>
    </p:spTree>
    <p:extLst>
      <p:ext uri="{BB962C8B-B14F-4D97-AF65-F5344CB8AC3E}">
        <p14:creationId xmlns:p14="http://schemas.microsoft.com/office/powerpoint/2010/main"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18526" y="0"/>
            <a:ext cx="9125474" cy="6858000"/>
          </a:xfrm>
          <a:prstGeom prst="rect">
            <a:avLst/>
          </a:prstGeom>
        </p:spPr>
      </p:pic>
      <p:sp>
        <p:nvSpPr>
          <p:cNvPr id="2" name="Title 1"/>
          <p:cNvSpPr>
            <a:spLocks noGrp="1"/>
          </p:cNvSpPr>
          <p:nvPr>
            <p:ph type="ctrTitle"/>
          </p:nvPr>
        </p:nvSpPr>
        <p:spPr>
          <a:xfrm>
            <a:off x="638827" y="496957"/>
            <a:ext cx="5301509" cy="3717235"/>
          </a:xfrm>
        </p:spPr>
        <p:txBody>
          <a:bodyPr lIns="0" tIns="0" anchor="b">
            <a:noAutofit/>
          </a:bodyPr>
          <a:lstStyle/>
          <a:p>
            <a:pPr>
              <a:lnSpc>
                <a:spcPts val="3600"/>
              </a:lnSpc>
            </a:pPr>
            <a:r>
              <a:rPr lang="en-US" sz="2400" b="1" cap="all" dirty="0">
                <a:solidFill>
                  <a:schemeClr val="bg1"/>
                </a:solidFill>
                <a:latin typeface="+mn-lt"/>
              </a:rPr>
              <a:t>RATIFICATION OF multilateral convention to implement tax treaty related measures to prevent base erosion and profit shifting</a:t>
            </a:r>
          </a:p>
        </p:txBody>
      </p:sp>
      <p:sp>
        <p:nvSpPr>
          <p:cNvPr id="3" name="Subtitle 2"/>
          <p:cNvSpPr>
            <a:spLocks noGrp="1"/>
          </p:cNvSpPr>
          <p:nvPr>
            <p:ph type="subTitle" idx="1"/>
          </p:nvPr>
        </p:nvSpPr>
        <p:spPr>
          <a:xfrm>
            <a:off x="1249471" y="4432852"/>
            <a:ext cx="4503260" cy="646043"/>
          </a:xfrm>
        </p:spPr>
        <p:txBody>
          <a:bodyPr>
            <a:normAutofit/>
          </a:bodyPr>
          <a:lstStyle/>
          <a:p>
            <a:pPr algn="r">
              <a:tabLst>
                <a:tab pos="1193800" algn="l"/>
              </a:tabLst>
            </a:pPr>
            <a:r>
              <a:rPr lang="en-US" dirty="0">
                <a:solidFill>
                  <a:schemeClr val="bg1"/>
                </a:solidFill>
              </a:rPr>
              <a:t>PRESENTATION TO </a:t>
            </a:r>
            <a:r>
              <a:rPr lang="en-US">
                <a:solidFill>
                  <a:schemeClr val="bg1"/>
                </a:solidFill>
              </a:rPr>
              <a:t>THE SELECT  </a:t>
            </a:r>
            <a:r>
              <a:rPr lang="en-US" dirty="0">
                <a:solidFill>
                  <a:schemeClr val="bg1"/>
                </a:solidFill>
              </a:rPr>
              <a:t>COMMITTEE ON FINANCE</a:t>
            </a:r>
          </a:p>
        </p:txBody>
      </p:sp>
      <p:sp>
        <p:nvSpPr>
          <p:cNvPr id="6" name="TextBox 5"/>
          <p:cNvSpPr txBox="1"/>
          <p:nvPr/>
        </p:nvSpPr>
        <p:spPr>
          <a:xfrm>
            <a:off x="6420814" y="1146873"/>
            <a:ext cx="1935272" cy="1611275"/>
          </a:xfrm>
          <a:prstGeom prst="rect">
            <a:avLst/>
          </a:prstGeom>
          <a:noFill/>
        </p:spPr>
        <p:txBody>
          <a:bodyPr wrap="square" rtlCol="0">
            <a:spAutoFit/>
          </a:bodyPr>
          <a:lstStyle/>
          <a:p>
            <a:pPr>
              <a:lnSpc>
                <a:spcPts val="1720"/>
              </a:lnSpc>
            </a:pPr>
            <a:r>
              <a:rPr lang="en-US" sz="1400" dirty="0">
                <a:solidFill>
                  <a:schemeClr val="bg1"/>
                </a:solidFill>
              </a:rPr>
              <a:t>PRESENTED BY:</a:t>
            </a:r>
          </a:p>
          <a:p>
            <a:pPr>
              <a:lnSpc>
                <a:spcPts val="1720"/>
              </a:lnSpc>
            </a:pPr>
            <a:endParaRPr lang="en-US" sz="1400" dirty="0">
              <a:solidFill>
                <a:schemeClr val="bg1"/>
              </a:solidFill>
            </a:endParaRPr>
          </a:p>
          <a:p>
            <a:pPr>
              <a:lnSpc>
                <a:spcPts val="1720"/>
              </a:lnSpc>
            </a:pPr>
            <a:r>
              <a:rPr lang="en-US" sz="1400" b="1" dirty="0">
                <a:solidFill>
                  <a:schemeClr val="bg1"/>
                </a:solidFill>
              </a:rPr>
              <a:t>National Treasury &amp; SARS</a:t>
            </a:r>
          </a:p>
          <a:p>
            <a:pPr>
              <a:lnSpc>
                <a:spcPts val="1720"/>
              </a:lnSpc>
            </a:pPr>
            <a:endParaRPr lang="en-US" sz="1400" b="1" dirty="0">
              <a:solidFill>
                <a:schemeClr val="bg1"/>
              </a:solidFill>
            </a:endParaRPr>
          </a:p>
          <a:p>
            <a:pPr>
              <a:lnSpc>
                <a:spcPts val="1720"/>
              </a:lnSpc>
            </a:pPr>
            <a:endParaRPr lang="en-US" sz="1400" b="1" dirty="0">
              <a:solidFill>
                <a:schemeClr val="bg1"/>
              </a:solidFill>
            </a:endParaRPr>
          </a:p>
          <a:p>
            <a:pPr>
              <a:lnSpc>
                <a:spcPts val="1720"/>
              </a:lnSpc>
            </a:pPr>
            <a:r>
              <a:rPr lang="en-US" sz="1400" b="1" dirty="0">
                <a:solidFill>
                  <a:schemeClr val="bg1"/>
                </a:solidFill>
              </a:rPr>
              <a:t>21 June  2022</a:t>
            </a:r>
          </a:p>
        </p:txBody>
      </p:sp>
    </p:spTree>
    <p:extLst>
      <p:ext uri="{BB962C8B-B14F-4D97-AF65-F5344CB8AC3E}">
        <p14:creationId xmlns:p14="http://schemas.microsoft.com/office/powerpoint/2010/main"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599"/>
            <a:ext cx="8536487" cy="871549"/>
          </a:xfrm>
        </p:spPr>
        <p:txBody>
          <a:bodyPr>
            <a:noAutofit/>
          </a:bodyPr>
          <a:lstStyle/>
          <a:p>
            <a:pPr algn="ctr"/>
            <a:r>
              <a:rPr lang="en-US" sz="2800" dirty="0"/>
              <a:t>PART I: SCOPE AND INTREPRETATION</a:t>
            </a:r>
          </a:p>
        </p:txBody>
      </p:sp>
      <p:sp>
        <p:nvSpPr>
          <p:cNvPr id="3" name="Content Placeholder 2"/>
          <p:cNvSpPr>
            <a:spLocks noGrp="1"/>
          </p:cNvSpPr>
          <p:nvPr>
            <p:ph idx="1"/>
          </p:nvPr>
        </p:nvSpPr>
        <p:spPr>
          <a:xfrm>
            <a:off x="212684" y="1282147"/>
            <a:ext cx="8536487" cy="5250627"/>
          </a:xfrm>
        </p:spPr>
        <p:txBody>
          <a:bodyPr>
            <a:noAutofit/>
          </a:bodyPr>
          <a:lstStyle/>
          <a:p>
            <a:pPr marL="357188" indent="-357188" algn="just"/>
            <a:r>
              <a:rPr lang="en-ZA" sz="1800" b="1" kern="0" dirty="0">
                <a:latin typeface="Arial" panose="020B0604020202020204" pitchFamily="34" charset="0"/>
                <a:cs typeface="Arial" panose="020B0604020202020204" pitchFamily="34" charset="0"/>
              </a:rPr>
              <a:t>Article 1 - Scope of the Convention </a:t>
            </a:r>
          </a:p>
          <a:p>
            <a:pPr marL="712788" lvl="1" indent="-355600" algn="just" defTabSz="914400" eaLnBrk="0" fontAlgn="base" hangingPunct="0">
              <a:lnSpc>
                <a:spcPct val="100000"/>
              </a:lnSpc>
              <a:spcBef>
                <a:spcPts val="0"/>
              </a:spcBef>
              <a:spcAft>
                <a:spcPct val="0"/>
              </a:spcAft>
              <a:buFontTx/>
              <a:buChar char="–"/>
              <a:defRPr/>
            </a:pPr>
            <a:r>
              <a:rPr lang="en-ZA" dirty="0">
                <a:latin typeface="Arial" panose="020B0604020202020204" pitchFamily="34" charset="0"/>
                <a:cs typeface="Arial" panose="020B0604020202020204" pitchFamily="34" charset="0"/>
              </a:rPr>
              <a:t>This Article clarifies that the BEPS MLI modifies all Covered Tax Agreements and a Party may reserve the right not to apply the BEPS MLI to a specific Covered Tax Agreement. </a:t>
            </a:r>
          </a:p>
          <a:p>
            <a:pPr marL="712788" lvl="1" indent="-355600" algn="just" defTabSz="914400" eaLnBrk="0" fontAlgn="base" hangingPunct="0">
              <a:lnSpc>
                <a:spcPct val="100000"/>
              </a:lnSpc>
              <a:spcBef>
                <a:spcPts val="0"/>
              </a:spcBef>
              <a:spcAft>
                <a:spcPct val="0"/>
              </a:spcAft>
              <a:buFontTx/>
              <a:buChar char="–"/>
              <a:defRPr/>
            </a:pPr>
            <a:r>
              <a:rPr lang="en-ZA" dirty="0">
                <a:latin typeface="Arial" panose="020B0604020202020204" pitchFamily="34" charset="0"/>
                <a:cs typeface="Arial" panose="020B0604020202020204" pitchFamily="34" charset="0"/>
              </a:rPr>
              <a:t>“Covered Tax Agreements” within the context of the Convention are the DTAs in force and signed. </a:t>
            </a:r>
          </a:p>
          <a:p>
            <a:pPr lvl="1" algn="just"/>
            <a:endParaRPr lang="en-ZA" kern="0" spc="-15" dirty="0">
              <a:effectLst/>
              <a:latin typeface="Arial" panose="020B0604020202020204" pitchFamily="34" charset="0"/>
              <a:ea typeface="Times New Roman" panose="02020603050405020304" pitchFamily="18" charset="0"/>
              <a:cs typeface="Arial" panose="020B0604020202020204" pitchFamily="34" charset="0"/>
            </a:endParaRPr>
          </a:p>
          <a:p>
            <a:pPr marL="357188" indent="-357188" algn="just"/>
            <a:r>
              <a:rPr lang="en-ZA" sz="1800" b="1" kern="0" dirty="0">
                <a:latin typeface="Arial" panose="020B0604020202020204" pitchFamily="34" charset="0"/>
                <a:cs typeface="Arial" panose="020B0604020202020204" pitchFamily="34" charset="0"/>
              </a:rPr>
              <a:t>Article 2 - Interpretation of Terms </a:t>
            </a:r>
          </a:p>
          <a:p>
            <a:pPr marL="630238" lvl="1" indent="-273050" algn="just" defTabSz="914400" eaLnBrk="0" fontAlgn="base" hangingPunct="0">
              <a:lnSpc>
                <a:spcPct val="100000"/>
              </a:lnSpc>
              <a:spcBef>
                <a:spcPts val="0"/>
              </a:spcBef>
              <a:spcAft>
                <a:spcPct val="0"/>
              </a:spcAft>
              <a:buFontTx/>
              <a:buChar char="–"/>
              <a:defRPr/>
            </a:pPr>
            <a:r>
              <a:rPr lang="en-ZA" dirty="0">
                <a:latin typeface="Arial" panose="020B0604020202020204" pitchFamily="34" charset="0"/>
                <a:cs typeface="Arial" panose="020B0604020202020204" pitchFamily="34" charset="0"/>
              </a:rPr>
              <a:t>This Article clarifies the meaning of the terms “Covered Tax Agreements”, “Party”, “Contracting Jurisdiction” and “Signatory”. </a:t>
            </a:r>
          </a:p>
          <a:p>
            <a:pPr lvl="1" algn="just"/>
            <a:endParaRPr lang="en-ZA" sz="1600" spc="-15"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71124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599"/>
            <a:ext cx="8536487" cy="871549"/>
          </a:xfrm>
        </p:spPr>
        <p:txBody>
          <a:bodyPr>
            <a:noAutofit/>
          </a:bodyPr>
          <a:lstStyle/>
          <a:p>
            <a:pPr algn="ctr"/>
            <a:r>
              <a:rPr lang="en-US" sz="2800" dirty="0"/>
              <a:t>PART II-HYBRID MISMATCHES</a:t>
            </a:r>
          </a:p>
        </p:txBody>
      </p:sp>
      <p:sp>
        <p:nvSpPr>
          <p:cNvPr id="3" name="Content Placeholder 2"/>
          <p:cNvSpPr>
            <a:spLocks noGrp="1"/>
          </p:cNvSpPr>
          <p:nvPr>
            <p:ph idx="1"/>
          </p:nvPr>
        </p:nvSpPr>
        <p:spPr>
          <a:xfrm>
            <a:off x="212684" y="1172817"/>
            <a:ext cx="8536487" cy="5359957"/>
          </a:xfrm>
        </p:spPr>
        <p:txBody>
          <a:bodyPr>
            <a:noAutofit/>
          </a:bodyPr>
          <a:lstStyle/>
          <a:p>
            <a:pPr marL="0" indent="0" algn="just">
              <a:spcAft>
                <a:spcPts val="600"/>
              </a:spcAft>
              <a:buNone/>
            </a:pPr>
            <a:r>
              <a:rPr lang="en-GB" sz="1700" u="none" strike="noStrike" dirty="0">
                <a:effectLst/>
                <a:latin typeface="Arial" panose="020B0604020202020204" pitchFamily="34" charset="0"/>
                <a:ea typeface="Batang" panose="02030600000101010101" pitchFamily="18" charset="-127"/>
                <a:cs typeface="Arial" panose="020B0604020202020204" pitchFamily="34" charset="0"/>
              </a:rPr>
              <a:t>Part II of the BEPS MLI is aimed at incorporating and </a:t>
            </a:r>
            <a:r>
              <a:rPr lang="en-ZA" sz="1700" u="none" strike="noStrike" dirty="0">
                <a:effectLst/>
                <a:latin typeface="Arial" panose="020B0604020202020204" pitchFamily="34" charset="0"/>
                <a:ea typeface="Batang" panose="02030600000101010101" pitchFamily="18" charset="-127"/>
                <a:cs typeface="Arial" panose="020B0604020202020204" pitchFamily="34" charset="0"/>
              </a:rPr>
              <a:t>strengthening treaty-related BEPS recommendations from the Action 2 Report dealing with hybrid mismatches as follows: </a:t>
            </a:r>
            <a:endParaRPr lang="en-ZA" sz="1700" b="1" kern="0" dirty="0">
              <a:latin typeface="Arial" panose="020B0604020202020204" pitchFamily="34" charset="0"/>
              <a:cs typeface="Arial" panose="020B0604020202020204" pitchFamily="34" charset="0"/>
            </a:endParaRPr>
          </a:p>
          <a:p>
            <a:pPr marL="357188" lvl="5" indent="-357188" algn="just">
              <a:spcBef>
                <a:spcPct val="0"/>
              </a:spcBef>
              <a:defRPr/>
            </a:pPr>
            <a:r>
              <a:rPr lang="en-ZA" sz="1700" b="1" kern="0" dirty="0">
                <a:latin typeface="Arial" panose="020B0604020202020204" pitchFamily="34" charset="0"/>
                <a:cs typeface="Arial" panose="020B0604020202020204" pitchFamily="34" charset="0"/>
              </a:rPr>
              <a:t>Article 3 - Transparent Entities  </a:t>
            </a:r>
            <a:r>
              <a:rPr lang="en-ZA" sz="1700" kern="0" dirty="0">
                <a:latin typeface="Arial" panose="020B0604020202020204" pitchFamily="34" charset="0"/>
                <a:cs typeface="Arial" panose="020B0604020202020204" pitchFamily="34" charset="0"/>
              </a:rPr>
              <a:t>deals with income earned through fiscally transparent entities. </a:t>
            </a:r>
          </a:p>
          <a:p>
            <a:pPr marL="630238" lvl="1" indent="-273050" algn="just" defTabSz="914400" eaLnBrk="0" fontAlgn="base" hangingPunct="0">
              <a:lnSpc>
                <a:spcPct val="100000"/>
              </a:lnSpc>
              <a:spcBef>
                <a:spcPts val="0"/>
              </a:spcBef>
              <a:spcAft>
                <a:spcPct val="0"/>
              </a:spcAft>
              <a:buFontTx/>
              <a:buChar char="–"/>
              <a:defRPr/>
            </a:pPr>
            <a:r>
              <a:rPr lang="en-ZA" sz="1700" dirty="0">
                <a:latin typeface="Arial" panose="020B0604020202020204" pitchFamily="34" charset="0"/>
                <a:cs typeface="Arial" panose="020B0604020202020204" pitchFamily="34" charset="0"/>
              </a:rPr>
              <a:t>Paragraph 2 implements changes related to the elimination of double taxation. </a:t>
            </a:r>
          </a:p>
          <a:p>
            <a:pPr marL="630238" lvl="1" indent="-273050" algn="just" defTabSz="914400" eaLnBrk="0" fontAlgn="base" hangingPunct="0">
              <a:lnSpc>
                <a:spcPct val="100000"/>
              </a:lnSpc>
              <a:spcBef>
                <a:spcPts val="0"/>
              </a:spcBef>
              <a:spcAft>
                <a:spcPct val="0"/>
              </a:spcAft>
              <a:buFontTx/>
              <a:buChar char="–"/>
              <a:defRPr/>
            </a:pPr>
            <a:r>
              <a:rPr lang="en-ZA" sz="1700" i="1" u="sng" dirty="0">
                <a:latin typeface="Arial" panose="020B0604020202020204" pitchFamily="34" charset="0"/>
                <a:cs typeface="Arial" panose="020B0604020202020204" pitchFamily="34" charset="0"/>
              </a:rPr>
              <a:t>South Africa Position</a:t>
            </a:r>
            <a:r>
              <a:rPr lang="en-ZA" sz="1700" i="1" dirty="0">
                <a:latin typeface="Arial" panose="020B0604020202020204" pitchFamily="34" charset="0"/>
                <a:cs typeface="Arial" panose="020B0604020202020204" pitchFamily="34" charset="0"/>
              </a:rPr>
              <a:t> - </a:t>
            </a:r>
            <a:r>
              <a:rPr lang="en-ZA" sz="1700" dirty="0">
                <a:latin typeface="Arial" panose="020B0604020202020204" pitchFamily="34" charset="0"/>
                <a:cs typeface="Arial" panose="020B0604020202020204" pitchFamily="34" charset="0"/>
              </a:rPr>
              <a:t>No reservation entered into by South Africa in this Article, but a notification of existing provisions in listed Agreements was included. </a:t>
            </a:r>
          </a:p>
          <a:p>
            <a:pPr marL="342900" lvl="4" indent="-342900" algn="just">
              <a:spcBef>
                <a:spcPct val="0"/>
              </a:spcBef>
              <a:buFont typeface="Arial" panose="020B0604020202020204" pitchFamily="34" charset="0"/>
              <a:buChar char="•"/>
              <a:defRPr/>
            </a:pPr>
            <a:endParaRPr lang="en-ZA" sz="1700" kern="0" dirty="0">
              <a:latin typeface="Arial" panose="020B0604020202020204" pitchFamily="34" charset="0"/>
              <a:cs typeface="Arial" panose="020B0604020202020204" pitchFamily="34" charset="0"/>
            </a:endParaRPr>
          </a:p>
          <a:p>
            <a:pPr marL="357188" lvl="5" indent="-357188" algn="just">
              <a:spcBef>
                <a:spcPct val="0"/>
              </a:spcBef>
              <a:defRPr/>
            </a:pPr>
            <a:r>
              <a:rPr lang="en-ZA" sz="1700" b="1" kern="0" dirty="0">
                <a:latin typeface="Arial" panose="020B0604020202020204" pitchFamily="34" charset="0"/>
                <a:cs typeface="Arial" panose="020B0604020202020204" pitchFamily="34" charset="0"/>
              </a:rPr>
              <a:t>Article 4 - Dual Resident Entities </a:t>
            </a:r>
            <a:r>
              <a:rPr lang="en-ZA" sz="1700" kern="0" dirty="0">
                <a:latin typeface="Arial" panose="020B0604020202020204" pitchFamily="34" charset="0"/>
                <a:cs typeface="Arial" panose="020B0604020202020204" pitchFamily="34" charset="0"/>
              </a:rPr>
              <a:t>deals with the tie-breaker rule for determining the treaty residence of dual-resident persons other than individuals based on the mutual agreement procedure. </a:t>
            </a:r>
          </a:p>
          <a:p>
            <a:pPr marL="630238" lvl="1" indent="-273050" algn="just" defTabSz="914400" eaLnBrk="0" fontAlgn="base" hangingPunct="0">
              <a:lnSpc>
                <a:spcPct val="100000"/>
              </a:lnSpc>
              <a:spcBef>
                <a:spcPts val="0"/>
              </a:spcBef>
              <a:spcAft>
                <a:spcPct val="0"/>
              </a:spcAft>
              <a:buFontTx/>
              <a:buChar char="–"/>
              <a:defRPr/>
            </a:pPr>
            <a:r>
              <a:rPr lang="en-ZA" sz="1700" i="1" u="sng" dirty="0">
                <a:latin typeface="Arial" panose="020B0604020202020204" pitchFamily="34" charset="0"/>
                <a:cs typeface="Arial" panose="020B0604020202020204" pitchFamily="34" charset="0"/>
              </a:rPr>
              <a:t>South Africa Position</a:t>
            </a:r>
            <a:r>
              <a:rPr lang="en-ZA" sz="1700" i="1" dirty="0">
                <a:latin typeface="Arial" panose="020B0604020202020204" pitchFamily="34" charset="0"/>
                <a:cs typeface="Arial" panose="020B0604020202020204" pitchFamily="34" charset="0"/>
              </a:rPr>
              <a:t> - </a:t>
            </a:r>
            <a:r>
              <a:rPr lang="en-ZA" sz="1700" dirty="0">
                <a:latin typeface="Arial" panose="020B0604020202020204" pitchFamily="34" charset="0"/>
                <a:cs typeface="Arial" panose="020B0604020202020204" pitchFamily="34" charset="0"/>
              </a:rPr>
              <a:t>No reservation entered into by South Africa in this Article, but a notification of existing provisions in listed Agreements was included. </a:t>
            </a:r>
          </a:p>
          <a:p>
            <a:pPr marL="342900" lvl="5" indent="0" algn="just">
              <a:spcBef>
                <a:spcPct val="0"/>
              </a:spcBef>
              <a:buNone/>
              <a:defRPr/>
            </a:pPr>
            <a:endParaRPr lang="en-ZA" sz="1700" kern="0" dirty="0">
              <a:latin typeface="Arial" panose="020B0604020202020204" pitchFamily="34" charset="0"/>
              <a:cs typeface="Arial" panose="020B0604020202020204" pitchFamily="34" charset="0"/>
            </a:endParaRPr>
          </a:p>
          <a:p>
            <a:pPr marL="357188" lvl="5" indent="-357188" algn="just">
              <a:spcBef>
                <a:spcPct val="0"/>
              </a:spcBef>
              <a:defRPr/>
            </a:pPr>
            <a:r>
              <a:rPr lang="en-ZA" sz="1700" b="1" kern="0" dirty="0">
                <a:latin typeface="Arial" panose="020B0604020202020204" pitchFamily="34" charset="0"/>
                <a:cs typeface="Arial" panose="020B0604020202020204" pitchFamily="34" charset="0"/>
              </a:rPr>
              <a:t>Article 5 - Application of Methods for Elimination of Double Taxation </a:t>
            </a:r>
            <a:r>
              <a:rPr lang="en-ZA" sz="1700" kern="0" dirty="0">
                <a:latin typeface="Arial" panose="020B0604020202020204" pitchFamily="34" charset="0"/>
                <a:cs typeface="Arial" panose="020B0604020202020204" pitchFamily="34" charset="0"/>
              </a:rPr>
              <a:t>deals with three alternative ways in which countries may address problems arising from the inclusion of the exemption method (Option A and B) and credit method (Option C) in treaties with respect to items of income that are not taxed in the State of source.          </a:t>
            </a:r>
          </a:p>
          <a:p>
            <a:pPr marL="630238" lvl="1" indent="-273050" algn="just" defTabSz="914400" eaLnBrk="0" fontAlgn="base" hangingPunct="0">
              <a:lnSpc>
                <a:spcPct val="100000"/>
              </a:lnSpc>
              <a:spcBef>
                <a:spcPts val="0"/>
              </a:spcBef>
              <a:spcAft>
                <a:spcPct val="0"/>
              </a:spcAft>
              <a:buFontTx/>
              <a:buChar char="–"/>
              <a:defRPr/>
            </a:pPr>
            <a:r>
              <a:rPr lang="en-ZA" sz="1700" i="1" u="sng" dirty="0">
                <a:latin typeface="Arial" panose="020B0604020202020204" pitchFamily="34" charset="0"/>
                <a:cs typeface="Arial" panose="020B0604020202020204" pitchFamily="34" charset="0"/>
              </a:rPr>
              <a:t>South Africa Position</a:t>
            </a:r>
            <a:r>
              <a:rPr lang="en-ZA" sz="1700" i="1" dirty="0">
                <a:latin typeface="Arial" panose="020B0604020202020204" pitchFamily="34" charset="0"/>
                <a:cs typeface="Arial" panose="020B0604020202020204" pitchFamily="34" charset="0"/>
              </a:rPr>
              <a:t> - </a:t>
            </a:r>
            <a:r>
              <a:rPr lang="en-ZA" sz="1700" dirty="0">
                <a:latin typeface="Arial" panose="020B0604020202020204" pitchFamily="34" charset="0"/>
                <a:cs typeface="Arial" panose="020B0604020202020204" pitchFamily="34" charset="0"/>
              </a:rPr>
              <a:t>South Africa entered a reservation on this Article.</a:t>
            </a:r>
          </a:p>
          <a:p>
            <a:pPr marL="1028700" lvl="6" indent="-342900" algn="just">
              <a:spcBef>
                <a:spcPct val="0"/>
              </a:spcBef>
              <a:buFont typeface="Arial" panose="020B0604020202020204" pitchFamily="34" charset="0"/>
              <a:buChar char="•"/>
              <a:defRPr/>
            </a:pPr>
            <a:endParaRPr lang="en-ZA" sz="1600" kern="0" dirty="0">
              <a:latin typeface="Arial" panose="020B0604020202020204" pitchFamily="34" charset="0"/>
              <a:cs typeface="Arial" panose="020B0604020202020204" pitchFamily="34" charset="0"/>
            </a:endParaRPr>
          </a:p>
          <a:p>
            <a:pPr marL="342900" lvl="4" indent="-342900" algn="just">
              <a:spcBef>
                <a:spcPct val="0"/>
              </a:spcBef>
              <a:buClr>
                <a:srgbClr val="00548A"/>
              </a:buClr>
              <a:buFont typeface="Courier New" pitchFamily="49" charset="0"/>
              <a:buChar char="o"/>
              <a:defRPr/>
            </a:pPr>
            <a:endParaRPr lang="en-ZA" sz="2000" kern="0" dirty="0"/>
          </a:p>
        </p:txBody>
      </p:sp>
    </p:spTree>
    <p:extLst>
      <p:ext uri="{BB962C8B-B14F-4D97-AF65-F5344CB8AC3E}">
        <p14:creationId xmlns:p14="http://schemas.microsoft.com/office/powerpoint/2010/main" val="3226788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600"/>
            <a:ext cx="8536487" cy="563436"/>
          </a:xfrm>
        </p:spPr>
        <p:txBody>
          <a:bodyPr>
            <a:noAutofit/>
          </a:bodyPr>
          <a:lstStyle/>
          <a:p>
            <a:pPr algn="ctr"/>
            <a:r>
              <a:rPr lang="en-US" sz="2800" dirty="0"/>
              <a:t>PART III: TREATY ABUSE</a:t>
            </a:r>
          </a:p>
        </p:txBody>
      </p:sp>
      <p:sp>
        <p:nvSpPr>
          <p:cNvPr id="3" name="Content Placeholder 2"/>
          <p:cNvSpPr>
            <a:spLocks noGrp="1"/>
          </p:cNvSpPr>
          <p:nvPr>
            <p:ph idx="1"/>
          </p:nvPr>
        </p:nvSpPr>
        <p:spPr>
          <a:xfrm>
            <a:off x="212684" y="859934"/>
            <a:ext cx="8643217" cy="5943202"/>
          </a:xfrm>
        </p:spPr>
        <p:txBody>
          <a:bodyPr>
            <a:noAutofit/>
          </a:bodyPr>
          <a:lstStyle/>
          <a:p>
            <a:pPr marL="0" indent="0" algn="just">
              <a:spcAft>
                <a:spcPts val="600"/>
              </a:spcAft>
              <a:buNone/>
            </a:pPr>
            <a:r>
              <a:rPr lang="en-GB" sz="1700" dirty="0">
                <a:latin typeface="Arial" panose="020B0604020202020204" pitchFamily="34" charset="0"/>
                <a:ea typeface="Batang" panose="02030600000101010101" pitchFamily="18" charset="-127"/>
                <a:cs typeface="Arial" panose="020B0604020202020204" pitchFamily="34" charset="0"/>
              </a:rPr>
              <a:t>Part III of the BEPS MLI is aimed at incorporating and </a:t>
            </a:r>
            <a:r>
              <a:rPr lang="en-ZA" sz="1700" dirty="0">
                <a:latin typeface="Arial" panose="020B0604020202020204" pitchFamily="34" charset="0"/>
                <a:ea typeface="Batang" panose="02030600000101010101" pitchFamily="18" charset="-127"/>
                <a:cs typeface="Arial" panose="020B0604020202020204" pitchFamily="34" charset="0"/>
              </a:rPr>
              <a:t>strengthening treaty-related BEPS recommendations and enable countries to meet the minimum standards as indicated in Action 6 Report dealing with treaty abuse as follows:</a:t>
            </a:r>
          </a:p>
          <a:p>
            <a:pPr marL="357188" lvl="5" indent="-357188" algn="just">
              <a:spcBef>
                <a:spcPct val="0"/>
              </a:spcBef>
              <a:defRPr/>
            </a:pPr>
            <a:r>
              <a:rPr lang="en-ZA" sz="1700" b="1" kern="0" dirty="0">
                <a:latin typeface="Arial" panose="020B0604020202020204" pitchFamily="34" charset="0"/>
                <a:cs typeface="Arial" panose="020B0604020202020204" pitchFamily="34" charset="0"/>
              </a:rPr>
              <a:t>Article 6 - Purpose of a Covered Tax Agreement </a:t>
            </a:r>
            <a:r>
              <a:rPr lang="en-ZA" sz="1700" kern="0" dirty="0">
                <a:latin typeface="Arial" panose="020B0604020202020204" pitchFamily="34" charset="0"/>
                <a:cs typeface="Arial" panose="020B0604020202020204" pitchFamily="34" charset="0"/>
              </a:rPr>
              <a:t>deals with the minimum standard for protection against treaty shopping agreed under Action 6.</a:t>
            </a:r>
          </a:p>
          <a:p>
            <a:pPr marL="712788" lvl="1" indent="-355600" algn="just" defTabSz="914400" eaLnBrk="0" fontAlgn="base" hangingPunct="0">
              <a:lnSpc>
                <a:spcPct val="100000"/>
              </a:lnSpc>
              <a:spcBef>
                <a:spcPts val="0"/>
              </a:spcBef>
              <a:spcAft>
                <a:spcPct val="0"/>
              </a:spcAft>
              <a:buFontTx/>
              <a:buChar char="–"/>
              <a:defRPr/>
            </a:pPr>
            <a:r>
              <a:rPr lang="en-ZA" sz="1700" dirty="0">
                <a:latin typeface="Arial" panose="020B0604020202020204" pitchFamily="34" charset="0"/>
                <a:cs typeface="Arial" panose="020B0604020202020204" pitchFamily="34" charset="0"/>
              </a:rPr>
              <a:t>It requires countries to include in the preamble of their DTAs an express statement that their common intention is to eliminate double taxation without creating opportunities for non-taxation or reduced taxation through tax evasion or avoidance. </a:t>
            </a:r>
          </a:p>
          <a:p>
            <a:pPr marL="712788" lvl="1" indent="-355600" algn="just" defTabSz="914400" eaLnBrk="0" fontAlgn="base" hangingPunct="0">
              <a:lnSpc>
                <a:spcPct val="100000"/>
              </a:lnSpc>
              <a:spcBef>
                <a:spcPts val="0"/>
              </a:spcBef>
              <a:spcAft>
                <a:spcPct val="0"/>
              </a:spcAft>
              <a:buFontTx/>
              <a:buChar char="–"/>
              <a:defRPr/>
            </a:pPr>
            <a:r>
              <a:rPr lang="en-ZA" sz="1700" i="1" u="sng" dirty="0">
                <a:latin typeface="Arial" panose="020B0604020202020204" pitchFamily="34" charset="0"/>
                <a:cs typeface="Arial" panose="020B0604020202020204" pitchFamily="34" charset="0"/>
              </a:rPr>
              <a:t>South Africa Position</a:t>
            </a:r>
            <a:r>
              <a:rPr lang="en-ZA" sz="1700" i="1" dirty="0">
                <a:latin typeface="Arial" panose="020B0604020202020204" pitchFamily="34" charset="0"/>
                <a:cs typeface="Arial" panose="020B0604020202020204" pitchFamily="34" charset="0"/>
              </a:rPr>
              <a:t> - </a:t>
            </a:r>
            <a:r>
              <a:rPr lang="en-ZA" sz="1700" dirty="0">
                <a:latin typeface="Arial" panose="020B0604020202020204" pitchFamily="34" charset="0"/>
                <a:cs typeface="Arial" panose="020B0604020202020204" pitchFamily="34" charset="0"/>
              </a:rPr>
              <a:t>No reservation entered into by South Africa in this Article, but a notification of listed Agreements’ preamble language and notification of listed Agreements not containing existing preamble language was included. </a:t>
            </a:r>
          </a:p>
          <a:p>
            <a:pPr marL="176213" lvl="1" indent="0" algn="just" defTabSz="914400" eaLnBrk="0" fontAlgn="base" hangingPunct="0">
              <a:lnSpc>
                <a:spcPct val="100000"/>
              </a:lnSpc>
              <a:spcBef>
                <a:spcPts val="0"/>
              </a:spcBef>
              <a:spcAft>
                <a:spcPct val="0"/>
              </a:spcAft>
              <a:buNone/>
              <a:defRPr/>
            </a:pPr>
            <a:endParaRPr lang="en-ZA" sz="1700" dirty="0">
              <a:latin typeface="Arial" panose="020B0604020202020204" pitchFamily="34" charset="0"/>
              <a:cs typeface="Arial" panose="020B0604020202020204" pitchFamily="34" charset="0"/>
            </a:endParaRPr>
          </a:p>
          <a:p>
            <a:pPr marL="357188" lvl="5" indent="-357188" algn="just">
              <a:spcBef>
                <a:spcPct val="0"/>
              </a:spcBef>
              <a:defRPr/>
            </a:pPr>
            <a:r>
              <a:rPr lang="en-ZA" sz="1700" b="1" kern="0" dirty="0">
                <a:latin typeface="Arial" panose="020B0604020202020204" pitchFamily="34" charset="0"/>
                <a:cs typeface="Arial" panose="020B0604020202020204" pitchFamily="34" charset="0"/>
              </a:rPr>
              <a:t>Article 7 – Prevention of Treaty Abuse </a:t>
            </a:r>
            <a:r>
              <a:rPr lang="en-ZA" sz="1700" kern="0" dirty="0">
                <a:latin typeface="Arial" panose="020B0604020202020204" pitchFamily="34" charset="0"/>
                <a:cs typeface="Arial" panose="020B0604020202020204" pitchFamily="34" charset="0"/>
              </a:rPr>
              <a:t>deals with rules to address treaty abuse. </a:t>
            </a:r>
          </a:p>
          <a:p>
            <a:pPr marL="712788" lvl="1" indent="-355600" algn="just" defTabSz="914400" eaLnBrk="0" fontAlgn="base" hangingPunct="0">
              <a:lnSpc>
                <a:spcPct val="100000"/>
              </a:lnSpc>
              <a:spcBef>
                <a:spcPts val="0"/>
              </a:spcBef>
              <a:spcAft>
                <a:spcPct val="0"/>
              </a:spcAft>
              <a:buFontTx/>
              <a:buChar char="–"/>
              <a:defRPr/>
            </a:pPr>
            <a:r>
              <a:rPr lang="en-ZA" sz="1700" dirty="0">
                <a:latin typeface="Arial" panose="020B0604020202020204" pitchFamily="34" charset="0"/>
                <a:cs typeface="Arial" panose="020B0604020202020204" pitchFamily="34" charset="0"/>
              </a:rPr>
              <a:t>There are three options to address treaty shopping, namely, Principal Purpose Test (PPT) only, or PPT and simplified or detailed Limitation of Benefits  (LOB) and simplified or detailed LOB with conduit arrangement rules under domestic law. </a:t>
            </a:r>
          </a:p>
          <a:p>
            <a:pPr marL="712788" lvl="1" indent="-355600" algn="just" defTabSz="914400" eaLnBrk="0" fontAlgn="base" hangingPunct="0">
              <a:lnSpc>
                <a:spcPct val="100000"/>
              </a:lnSpc>
              <a:spcBef>
                <a:spcPts val="0"/>
              </a:spcBef>
              <a:spcAft>
                <a:spcPct val="0"/>
              </a:spcAft>
              <a:buFontTx/>
              <a:buChar char="–"/>
              <a:defRPr/>
            </a:pPr>
            <a:r>
              <a:rPr lang="en-ZA" sz="1700" dirty="0">
                <a:latin typeface="Arial" panose="020B0604020202020204" pitchFamily="34" charset="0"/>
                <a:cs typeface="Arial" panose="020B0604020202020204" pitchFamily="34" charset="0"/>
              </a:rPr>
              <a:t>The detailed LOB was not included in the BEPS MLI due to a lack of consensus. Countries would need to negotiate the detailed LOB bilaterally. </a:t>
            </a:r>
          </a:p>
          <a:p>
            <a:pPr marL="712788" lvl="1" indent="-355600" algn="just" defTabSz="914400" eaLnBrk="0" fontAlgn="base" hangingPunct="0">
              <a:lnSpc>
                <a:spcPct val="100000"/>
              </a:lnSpc>
              <a:spcBef>
                <a:spcPts val="0"/>
              </a:spcBef>
              <a:spcAft>
                <a:spcPct val="0"/>
              </a:spcAft>
              <a:buFontTx/>
              <a:buChar char="–"/>
              <a:defRPr/>
            </a:pPr>
            <a:r>
              <a:rPr lang="en-ZA" sz="1700" i="1" u="sng" dirty="0">
                <a:latin typeface="Arial" panose="020B0604020202020204" pitchFamily="34" charset="0"/>
                <a:cs typeface="Arial" panose="020B0604020202020204" pitchFamily="34" charset="0"/>
              </a:rPr>
              <a:t>South Africa Position</a:t>
            </a:r>
            <a:r>
              <a:rPr lang="en-ZA" sz="1700" i="1" dirty="0">
                <a:latin typeface="Arial" panose="020B0604020202020204" pitchFamily="34" charset="0"/>
                <a:cs typeface="Arial" panose="020B0604020202020204" pitchFamily="34" charset="0"/>
              </a:rPr>
              <a:t> - </a:t>
            </a:r>
            <a:r>
              <a:rPr lang="en-ZA" sz="1700" dirty="0">
                <a:latin typeface="Arial" panose="020B0604020202020204" pitchFamily="34" charset="0"/>
                <a:cs typeface="Arial" panose="020B0604020202020204" pitchFamily="34" charset="0"/>
              </a:rPr>
              <a:t>South Arica opted for a PPT only. No reservation entered into by South Africa in this Article, but a notification of existing provisions in listed Agreements was included. </a:t>
            </a:r>
          </a:p>
          <a:p>
            <a:pPr algn="just"/>
            <a:endParaRPr lang="en-GB" sz="20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941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600"/>
            <a:ext cx="8536487" cy="563436"/>
          </a:xfrm>
        </p:spPr>
        <p:txBody>
          <a:bodyPr>
            <a:noAutofit/>
          </a:bodyPr>
          <a:lstStyle/>
          <a:p>
            <a:pPr algn="ctr"/>
            <a:r>
              <a:rPr lang="en-US" sz="2800" dirty="0"/>
              <a:t>PART III: TREATY ABUSE</a:t>
            </a:r>
          </a:p>
        </p:txBody>
      </p:sp>
      <p:sp>
        <p:nvSpPr>
          <p:cNvPr id="3" name="Content Placeholder 2"/>
          <p:cNvSpPr>
            <a:spLocks noGrp="1"/>
          </p:cNvSpPr>
          <p:nvPr>
            <p:ph idx="1"/>
          </p:nvPr>
        </p:nvSpPr>
        <p:spPr>
          <a:xfrm>
            <a:off x="212684" y="1103243"/>
            <a:ext cx="8536487" cy="5429532"/>
          </a:xfrm>
        </p:spPr>
        <p:txBody>
          <a:bodyPr>
            <a:noAutofit/>
          </a:bodyPr>
          <a:lstStyle/>
          <a:p>
            <a:pPr marL="0" indent="0" algn="just">
              <a:spcAft>
                <a:spcPts val="1200"/>
              </a:spcAft>
              <a:buNone/>
            </a:pPr>
            <a:r>
              <a:rPr lang="en-GB" sz="1700" dirty="0">
                <a:latin typeface="Arial" panose="020B0604020202020204" pitchFamily="34" charset="0"/>
                <a:ea typeface="Batang" panose="02030600000101010101" pitchFamily="18" charset="-127"/>
                <a:cs typeface="Arial" panose="020B0604020202020204" pitchFamily="34" charset="0"/>
              </a:rPr>
              <a:t>Part III of the BEPS MLI is aimed at incorporating and </a:t>
            </a:r>
            <a:r>
              <a:rPr lang="en-ZA" sz="1700" dirty="0">
                <a:latin typeface="Arial" panose="020B0604020202020204" pitchFamily="34" charset="0"/>
                <a:ea typeface="Batang" panose="02030600000101010101" pitchFamily="18" charset="-127"/>
                <a:cs typeface="Arial" panose="020B0604020202020204" pitchFamily="34" charset="0"/>
              </a:rPr>
              <a:t>strengthening treaty-related BEPS recommendations and enable countries to meet the minimum standards as indicated in Action 6 Report dealing with treaty abuse as follows: </a:t>
            </a:r>
          </a:p>
          <a:p>
            <a:pPr marL="357188" lvl="5" indent="-357188" algn="just">
              <a:spcBef>
                <a:spcPct val="0"/>
              </a:spcBef>
              <a:defRPr/>
            </a:pPr>
            <a:r>
              <a:rPr lang="en-ZA" sz="1700" b="1" kern="0" dirty="0">
                <a:latin typeface="Arial" panose="020B0604020202020204" pitchFamily="34" charset="0"/>
                <a:cs typeface="Arial" panose="020B0604020202020204" pitchFamily="34" charset="0"/>
              </a:rPr>
              <a:t>Article 8 - Dividends transfer transactions </a:t>
            </a:r>
            <a:r>
              <a:rPr lang="en-ZA" sz="1700" kern="0" dirty="0">
                <a:latin typeface="Arial" panose="020B0604020202020204" pitchFamily="34" charset="0"/>
                <a:cs typeface="Arial" panose="020B0604020202020204" pitchFamily="34" charset="0"/>
              </a:rPr>
              <a:t>addresses Article 10(2)(a) of the OECD Model Tax Convention which requires that a minimum shareholding period be satisfied in order for a company to be entitled to a reduced rate on dividends. </a:t>
            </a:r>
          </a:p>
          <a:p>
            <a:pPr marL="712788" lvl="1" indent="-355600" algn="just" defTabSz="914400" eaLnBrk="0" fontAlgn="base" hangingPunct="0">
              <a:lnSpc>
                <a:spcPct val="100000"/>
              </a:lnSpc>
              <a:spcBef>
                <a:spcPts val="0"/>
              </a:spcBef>
              <a:spcAft>
                <a:spcPct val="0"/>
              </a:spcAft>
              <a:buFontTx/>
              <a:buChar char="–"/>
              <a:defRPr/>
            </a:pPr>
            <a:r>
              <a:rPr lang="en-ZA" sz="1700" i="1" u="sng" dirty="0">
                <a:latin typeface="Arial" panose="020B0604020202020204" pitchFamily="34" charset="0"/>
                <a:cs typeface="Arial" panose="020B0604020202020204" pitchFamily="34" charset="0"/>
              </a:rPr>
              <a:t>South Africa Position</a:t>
            </a:r>
            <a:r>
              <a:rPr lang="en-ZA" sz="1700" i="1" dirty="0">
                <a:latin typeface="Arial" panose="020B0604020202020204" pitchFamily="34" charset="0"/>
                <a:cs typeface="Arial" panose="020B0604020202020204" pitchFamily="34" charset="0"/>
              </a:rPr>
              <a:t> - </a:t>
            </a:r>
            <a:r>
              <a:rPr lang="en-ZA" sz="1700" dirty="0">
                <a:latin typeface="Arial" panose="020B0604020202020204" pitchFamily="34" charset="0"/>
                <a:cs typeface="Arial" panose="020B0604020202020204" pitchFamily="34" charset="0"/>
              </a:rPr>
              <a:t>No reservation entered into by South Africa in this Article, but a notification of existing provisions in listed Agreements was included. </a:t>
            </a:r>
          </a:p>
          <a:p>
            <a:pPr marL="342900" lvl="5" indent="0" algn="just">
              <a:spcBef>
                <a:spcPct val="0"/>
              </a:spcBef>
              <a:buNone/>
              <a:defRPr/>
            </a:pPr>
            <a:r>
              <a:rPr lang="en-ZA" sz="1700" kern="0" dirty="0">
                <a:latin typeface="Arial" panose="020B0604020202020204" pitchFamily="34" charset="0"/>
                <a:cs typeface="Arial" panose="020B0604020202020204" pitchFamily="34" charset="0"/>
              </a:rPr>
              <a:t> </a:t>
            </a:r>
          </a:p>
          <a:p>
            <a:pPr marL="357188" lvl="5" indent="-357188" algn="just">
              <a:spcBef>
                <a:spcPct val="0"/>
              </a:spcBef>
              <a:defRPr/>
            </a:pPr>
            <a:r>
              <a:rPr lang="en-ZA" sz="1700" b="1" kern="0" dirty="0">
                <a:latin typeface="Arial" panose="020B0604020202020204" pitchFamily="34" charset="0"/>
                <a:cs typeface="Arial" panose="020B0604020202020204" pitchFamily="34" charset="0"/>
              </a:rPr>
              <a:t>Article 9 - Capital Gains </a:t>
            </a:r>
            <a:r>
              <a:rPr lang="en-ZA" sz="1700" kern="0" dirty="0">
                <a:latin typeface="Arial" panose="020B0604020202020204" pitchFamily="34" charset="0"/>
                <a:cs typeface="Arial" panose="020B0604020202020204" pitchFamily="34" charset="0"/>
              </a:rPr>
              <a:t>deals with the tax treatment of gains  from alienation of shares or interests of entities deriving their value principally from immovable property.</a:t>
            </a:r>
          </a:p>
          <a:p>
            <a:pPr marL="712788" lvl="1" indent="-355600" algn="just" defTabSz="914400" eaLnBrk="0" fontAlgn="base" hangingPunct="0">
              <a:lnSpc>
                <a:spcPct val="100000"/>
              </a:lnSpc>
              <a:spcBef>
                <a:spcPts val="0"/>
              </a:spcBef>
              <a:spcAft>
                <a:spcPct val="0"/>
              </a:spcAft>
              <a:buFontTx/>
              <a:buChar char="–"/>
              <a:defRPr/>
            </a:pPr>
            <a:r>
              <a:rPr lang="en-ZA" sz="1700" dirty="0">
                <a:latin typeface="Arial" panose="020B0604020202020204" pitchFamily="34" charset="0"/>
                <a:cs typeface="Arial" panose="020B0604020202020204" pitchFamily="34" charset="0"/>
              </a:rPr>
              <a:t>This provision addresses the situation in which assets are contributed to an entity shortly before the sale of shares or comparable interests (such as interests in a partnership or trust) in the entity, in order to dilute the proportion of the value of the entity that is derived from immovable property. </a:t>
            </a:r>
          </a:p>
          <a:p>
            <a:pPr marL="712788" lvl="1" indent="-355600" algn="just" defTabSz="914400" eaLnBrk="0" fontAlgn="base" hangingPunct="0">
              <a:lnSpc>
                <a:spcPct val="100000"/>
              </a:lnSpc>
              <a:spcBef>
                <a:spcPts val="0"/>
              </a:spcBef>
              <a:spcAft>
                <a:spcPct val="0"/>
              </a:spcAft>
              <a:buFontTx/>
              <a:buChar char="–"/>
              <a:defRPr/>
            </a:pPr>
            <a:r>
              <a:rPr lang="en-ZA" sz="1700" i="1" u="sng" dirty="0">
                <a:latin typeface="Arial" panose="020B0604020202020204" pitchFamily="34" charset="0"/>
                <a:cs typeface="Arial" panose="020B0604020202020204" pitchFamily="34" charset="0"/>
              </a:rPr>
              <a:t>South Africa Position</a:t>
            </a:r>
            <a:r>
              <a:rPr lang="en-ZA" sz="1700" i="1" dirty="0">
                <a:latin typeface="Arial" panose="020B0604020202020204" pitchFamily="34" charset="0"/>
                <a:cs typeface="Arial" panose="020B0604020202020204" pitchFamily="34" charset="0"/>
              </a:rPr>
              <a:t> - </a:t>
            </a:r>
            <a:r>
              <a:rPr lang="en-ZA" sz="1700" dirty="0">
                <a:latin typeface="Arial" panose="020B0604020202020204" pitchFamily="34" charset="0"/>
                <a:cs typeface="Arial" panose="020B0604020202020204" pitchFamily="34" charset="0"/>
              </a:rPr>
              <a:t>South Africa opted to apply paragraph 4 of Article 9. No reservation entered into by South Africa in this Article, but a notification of existing provisions in listed Agreements was included. </a:t>
            </a:r>
          </a:p>
          <a:p>
            <a:pPr marL="342900" lvl="5" indent="0" algn="just">
              <a:spcBef>
                <a:spcPct val="0"/>
              </a:spcBef>
              <a:buNone/>
              <a:defRPr/>
            </a:pPr>
            <a:endParaRPr lang="en-ZA" sz="16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175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600"/>
            <a:ext cx="8536487" cy="563436"/>
          </a:xfrm>
        </p:spPr>
        <p:txBody>
          <a:bodyPr>
            <a:noAutofit/>
          </a:bodyPr>
          <a:lstStyle/>
          <a:p>
            <a:pPr algn="ctr"/>
            <a:r>
              <a:rPr lang="en-US" sz="2800" dirty="0"/>
              <a:t>PART III: TREATY ABUSE</a:t>
            </a:r>
          </a:p>
        </p:txBody>
      </p:sp>
      <p:sp>
        <p:nvSpPr>
          <p:cNvPr id="3" name="Content Placeholder 2"/>
          <p:cNvSpPr>
            <a:spLocks noGrp="1"/>
          </p:cNvSpPr>
          <p:nvPr>
            <p:ph idx="1"/>
          </p:nvPr>
        </p:nvSpPr>
        <p:spPr>
          <a:xfrm>
            <a:off x="212684" y="974037"/>
            <a:ext cx="8611902" cy="5754754"/>
          </a:xfrm>
        </p:spPr>
        <p:txBody>
          <a:bodyPr>
            <a:noAutofit/>
          </a:bodyPr>
          <a:lstStyle/>
          <a:p>
            <a:pPr marL="0" indent="0" algn="just">
              <a:buNone/>
            </a:pPr>
            <a:r>
              <a:rPr lang="en-GB" sz="1700" u="none" strike="noStrike" dirty="0">
                <a:effectLst/>
                <a:latin typeface="Arial" panose="020B0604020202020204" pitchFamily="34" charset="0"/>
                <a:ea typeface="Batang" panose="02030600000101010101" pitchFamily="18" charset="-127"/>
                <a:cs typeface="Arial" panose="020B0604020202020204" pitchFamily="34" charset="0"/>
              </a:rPr>
              <a:t>Part III of the BEPS MLI is aimed at incorporating and </a:t>
            </a:r>
            <a:r>
              <a:rPr lang="en-ZA" sz="1700" u="none" strike="noStrike" dirty="0">
                <a:effectLst/>
                <a:latin typeface="Arial" panose="020B0604020202020204" pitchFamily="34" charset="0"/>
                <a:ea typeface="Batang" panose="02030600000101010101" pitchFamily="18" charset="-127"/>
                <a:cs typeface="Arial" panose="020B0604020202020204" pitchFamily="34" charset="0"/>
              </a:rPr>
              <a:t>strengthening treaty-related BEPS recommendations and enable countries to meet the minimum standards as indicated in Action 6 Report dealing with treaty abuse as follows: </a:t>
            </a:r>
          </a:p>
          <a:p>
            <a:pPr marL="342900" lvl="5" indent="0" algn="just">
              <a:spcBef>
                <a:spcPct val="0"/>
              </a:spcBef>
              <a:buNone/>
              <a:defRPr/>
            </a:pPr>
            <a:endParaRPr lang="en-ZA" sz="1700" b="1" kern="0" dirty="0">
              <a:latin typeface="Arial" panose="020B0604020202020204" pitchFamily="34" charset="0"/>
              <a:cs typeface="Arial" panose="020B0604020202020204" pitchFamily="34" charset="0"/>
            </a:endParaRPr>
          </a:p>
          <a:p>
            <a:pPr marL="357188" lvl="5" indent="-357188" algn="just">
              <a:spcBef>
                <a:spcPct val="0"/>
              </a:spcBef>
              <a:defRPr/>
            </a:pPr>
            <a:r>
              <a:rPr lang="en-ZA" sz="1700" b="1" kern="0" dirty="0">
                <a:latin typeface="Arial" panose="020B0604020202020204" pitchFamily="34" charset="0"/>
                <a:cs typeface="Arial" panose="020B0604020202020204" pitchFamily="34" charset="0"/>
              </a:rPr>
              <a:t>Article 10 - Anti-abuse Rule for Permanent Establishments Situated in third Jurisdictions </a:t>
            </a:r>
            <a:r>
              <a:rPr lang="en-ZA" sz="1700" kern="0" dirty="0">
                <a:latin typeface="Arial" panose="020B0604020202020204" pitchFamily="34" charset="0"/>
                <a:cs typeface="Arial" panose="020B0604020202020204" pitchFamily="34" charset="0"/>
              </a:rPr>
              <a:t>protects the source State from having to grant treaty benefits where income obtained by a Permanent Establishment situated in a third State is not taxed normally in that State or is subject to low taxation in that State. </a:t>
            </a:r>
          </a:p>
          <a:p>
            <a:pPr marL="712788" lvl="1" indent="-355600" algn="just" defTabSz="914400" eaLnBrk="0" fontAlgn="base" hangingPunct="0">
              <a:lnSpc>
                <a:spcPct val="100000"/>
              </a:lnSpc>
              <a:spcBef>
                <a:spcPts val="0"/>
              </a:spcBef>
              <a:spcAft>
                <a:spcPct val="0"/>
              </a:spcAft>
              <a:buFontTx/>
              <a:buChar char="–"/>
              <a:defRPr/>
            </a:pPr>
            <a:r>
              <a:rPr lang="en-ZA" sz="1700" i="1" u="sng" dirty="0">
                <a:latin typeface="Arial" panose="020B0604020202020204" pitchFamily="34" charset="0"/>
                <a:cs typeface="Arial" panose="020B0604020202020204" pitchFamily="34" charset="0"/>
              </a:rPr>
              <a:t>South Africa Position </a:t>
            </a:r>
            <a:r>
              <a:rPr lang="en-ZA" sz="1700" i="1" dirty="0">
                <a:latin typeface="Arial" panose="020B0604020202020204" pitchFamily="34" charset="0"/>
                <a:cs typeface="Arial" panose="020B0604020202020204" pitchFamily="34" charset="0"/>
              </a:rPr>
              <a:t>- </a:t>
            </a:r>
            <a:r>
              <a:rPr lang="en-ZA" sz="1700" dirty="0">
                <a:latin typeface="Arial" panose="020B0604020202020204" pitchFamily="34" charset="0"/>
                <a:cs typeface="Arial" panose="020B0604020202020204" pitchFamily="34" charset="0"/>
              </a:rPr>
              <a:t>South Africa entered a reservation on this Article.</a:t>
            </a:r>
          </a:p>
          <a:p>
            <a:pPr marL="357188" lvl="1" indent="0" algn="just" defTabSz="914400" eaLnBrk="0" fontAlgn="base" hangingPunct="0">
              <a:lnSpc>
                <a:spcPct val="100000"/>
              </a:lnSpc>
              <a:spcBef>
                <a:spcPts val="0"/>
              </a:spcBef>
              <a:spcAft>
                <a:spcPct val="0"/>
              </a:spcAft>
              <a:buNone/>
              <a:defRPr/>
            </a:pPr>
            <a:endParaRPr lang="en-ZA" sz="1700" dirty="0">
              <a:latin typeface="Arial" panose="020B0604020202020204" pitchFamily="34" charset="0"/>
              <a:cs typeface="Arial" panose="020B0604020202020204" pitchFamily="34" charset="0"/>
            </a:endParaRPr>
          </a:p>
          <a:p>
            <a:pPr marL="457200" lvl="4" indent="-457200" algn="just">
              <a:spcBef>
                <a:spcPct val="0"/>
              </a:spcBef>
              <a:buFont typeface="Arial" panose="020B0604020202020204" pitchFamily="34" charset="0"/>
              <a:buChar char="•"/>
              <a:defRPr/>
            </a:pPr>
            <a:endParaRPr lang="en-ZA" sz="1700" b="1" kern="0" dirty="0">
              <a:latin typeface="Arial" panose="020B0604020202020204" pitchFamily="34" charset="0"/>
              <a:cs typeface="Arial" panose="020B0604020202020204" pitchFamily="34" charset="0"/>
            </a:endParaRPr>
          </a:p>
          <a:p>
            <a:pPr marL="357188" lvl="5" indent="-357188" algn="just">
              <a:spcBef>
                <a:spcPct val="0"/>
              </a:spcBef>
              <a:defRPr/>
            </a:pPr>
            <a:r>
              <a:rPr lang="en-ZA" sz="1700" b="1" kern="0" dirty="0">
                <a:latin typeface="Arial" panose="020B0604020202020204" pitchFamily="34" charset="0"/>
                <a:cs typeface="Arial" panose="020B0604020202020204" pitchFamily="34" charset="0"/>
              </a:rPr>
              <a:t>Article 11 - Application of Tax Agreements to Restrict a Party’s Right to Tax its own Residents </a:t>
            </a:r>
            <a:r>
              <a:rPr lang="en-ZA" sz="1700" kern="0" dirty="0">
                <a:latin typeface="Arial" panose="020B0604020202020204" pitchFamily="34" charset="0"/>
                <a:cs typeface="Arial" panose="020B0604020202020204" pitchFamily="34" charset="0"/>
              </a:rPr>
              <a:t>also known as the “saving clause” preserves the right of a Contracting Jurisdiction to tax its own residents. </a:t>
            </a:r>
          </a:p>
          <a:p>
            <a:pPr marL="712788" lvl="1" indent="-355600" algn="just" defTabSz="914400" eaLnBrk="0" fontAlgn="base" hangingPunct="0">
              <a:lnSpc>
                <a:spcPct val="100000"/>
              </a:lnSpc>
              <a:spcBef>
                <a:spcPts val="0"/>
              </a:spcBef>
              <a:spcAft>
                <a:spcPct val="0"/>
              </a:spcAft>
              <a:buFontTx/>
              <a:buChar char="–"/>
              <a:defRPr/>
            </a:pPr>
            <a:r>
              <a:rPr lang="en-ZA" sz="1700" dirty="0">
                <a:latin typeface="Arial" panose="020B0604020202020204" pitchFamily="34" charset="0"/>
                <a:cs typeface="Arial" panose="020B0604020202020204" pitchFamily="34" charset="0"/>
              </a:rPr>
              <a:t>This conclusion is consistent with the way in which DTAs have been interpreted with respect to partnerships. </a:t>
            </a:r>
          </a:p>
          <a:p>
            <a:pPr marL="712788" lvl="1" indent="-355600" algn="just" defTabSz="914400" eaLnBrk="0" fontAlgn="base" hangingPunct="0">
              <a:lnSpc>
                <a:spcPct val="100000"/>
              </a:lnSpc>
              <a:spcBef>
                <a:spcPts val="0"/>
              </a:spcBef>
              <a:spcAft>
                <a:spcPct val="0"/>
              </a:spcAft>
              <a:buFontTx/>
              <a:buChar char="–"/>
              <a:defRPr/>
            </a:pPr>
            <a:r>
              <a:rPr lang="en-ZA" sz="1700" dirty="0">
                <a:latin typeface="Arial" panose="020B0604020202020204" pitchFamily="34" charset="0"/>
                <a:cs typeface="Arial" panose="020B0604020202020204" pitchFamily="34" charset="0"/>
              </a:rPr>
              <a:t>This does not restrict the obligation to provide relief of double taxation that is imposed on a Contracting State where income of a resident of that State may be taxed by the other State in accordance with the Convention.</a:t>
            </a:r>
          </a:p>
          <a:p>
            <a:pPr marL="712788" lvl="1" indent="-355600" algn="just" defTabSz="914400" eaLnBrk="0" fontAlgn="base" hangingPunct="0">
              <a:lnSpc>
                <a:spcPct val="100000"/>
              </a:lnSpc>
              <a:spcBef>
                <a:spcPts val="0"/>
              </a:spcBef>
              <a:spcAft>
                <a:spcPct val="0"/>
              </a:spcAft>
              <a:buFontTx/>
              <a:buChar char="–"/>
              <a:defRPr/>
            </a:pPr>
            <a:r>
              <a:rPr lang="en-ZA" sz="1700" i="1" u="sng" dirty="0">
                <a:latin typeface="Arial" panose="020B0604020202020204" pitchFamily="34" charset="0"/>
                <a:cs typeface="Arial" panose="020B0604020202020204" pitchFamily="34" charset="0"/>
              </a:rPr>
              <a:t>South Africa Position </a:t>
            </a:r>
            <a:r>
              <a:rPr lang="en-ZA" sz="1700" i="1" dirty="0">
                <a:latin typeface="Arial" panose="020B0604020202020204" pitchFamily="34" charset="0"/>
                <a:cs typeface="Arial" panose="020B0604020202020204" pitchFamily="34" charset="0"/>
              </a:rPr>
              <a:t>- </a:t>
            </a:r>
            <a:r>
              <a:rPr lang="en-ZA" sz="1700" dirty="0">
                <a:latin typeface="Arial" panose="020B0604020202020204" pitchFamily="34" charset="0"/>
                <a:cs typeface="Arial" panose="020B0604020202020204" pitchFamily="34" charset="0"/>
              </a:rPr>
              <a:t>No reservation entered into by South Africa in this Article, but a notification of existing provisions in listed Agreements was included. </a:t>
            </a:r>
          </a:p>
          <a:p>
            <a:pPr marL="342900" lvl="5" indent="0" algn="just">
              <a:spcBef>
                <a:spcPct val="0"/>
              </a:spcBef>
              <a:buNone/>
              <a:defRPr/>
            </a:pPr>
            <a:endParaRPr lang="en-ZA"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430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600"/>
            <a:ext cx="8536487" cy="563436"/>
          </a:xfrm>
        </p:spPr>
        <p:txBody>
          <a:bodyPr>
            <a:noAutofit/>
          </a:bodyPr>
          <a:lstStyle/>
          <a:p>
            <a:pPr algn="ctr"/>
            <a:r>
              <a:rPr lang="en-US" sz="2400" dirty="0"/>
              <a:t>PART IV: AVOIDANCE OF PERMANENT ESTABLISHMENT STATUS</a:t>
            </a:r>
          </a:p>
        </p:txBody>
      </p:sp>
      <p:sp>
        <p:nvSpPr>
          <p:cNvPr id="3" name="Content Placeholder 2"/>
          <p:cNvSpPr>
            <a:spLocks noGrp="1"/>
          </p:cNvSpPr>
          <p:nvPr>
            <p:ph idx="1"/>
          </p:nvPr>
        </p:nvSpPr>
        <p:spPr>
          <a:xfrm>
            <a:off x="212684" y="974037"/>
            <a:ext cx="8611902" cy="5754754"/>
          </a:xfrm>
        </p:spPr>
        <p:txBody>
          <a:bodyPr>
            <a:noAutofit/>
          </a:bodyPr>
          <a:lstStyle/>
          <a:p>
            <a:pPr marL="0" indent="0" algn="just">
              <a:spcAft>
                <a:spcPts val="1200"/>
              </a:spcAft>
              <a:buNone/>
            </a:pPr>
            <a:r>
              <a:rPr lang="en-GB" sz="1600" u="none" strike="noStrike" dirty="0">
                <a:effectLst/>
                <a:latin typeface="Arial" panose="020B0604020202020204" pitchFamily="34" charset="0"/>
                <a:ea typeface="Batang" panose="02030600000101010101" pitchFamily="18" charset="-127"/>
                <a:cs typeface="Arial" panose="020B0604020202020204" pitchFamily="34" charset="0"/>
              </a:rPr>
              <a:t>Part IV of the BEPS MLI is aimed at incorporating and </a:t>
            </a:r>
            <a:r>
              <a:rPr lang="en-ZA" sz="1600" u="none" strike="noStrike" dirty="0">
                <a:effectLst/>
                <a:latin typeface="Arial" panose="020B0604020202020204" pitchFamily="34" charset="0"/>
                <a:ea typeface="Batang" panose="02030600000101010101" pitchFamily="18" charset="-127"/>
                <a:cs typeface="Arial" panose="020B0604020202020204" pitchFamily="34" charset="0"/>
              </a:rPr>
              <a:t>strengthening treaty-related BEPS recommendations from the Action 7 Report dealing with artificial avoidance of Permanent Establishment status as follows: </a:t>
            </a:r>
          </a:p>
          <a:p>
            <a:pPr marL="357188" lvl="5" indent="-357188" algn="just">
              <a:spcBef>
                <a:spcPct val="0"/>
              </a:spcBef>
              <a:defRPr/>
            </a:pPr>
            <a:r>
              <a:rPr lang="en-ZA" sz="1600" b="1" kern="0" dirty="0">
                <a:latin typeface="Arial" panose="020B0604020202020204" pitchFamily="34" charset="0"/>
                <a:cs typeface="Arial" panose="020B0604020202020204" pitchFamily="34" charset="0"/>
              </a:rPr>
              <a:t>Article 12 - Artificial Avoidance of Permanent Establishment Status through Commissionaire Arrangements and Similar Strategies </a:t>
            </a:r>
            <a:r>
              <a:rPr lang="en-ZA" sz="1600" kern="0" dirty="0">
                <a:latin typeface="Arial" panose="020B0604020202020204" pitchFamily="34" charset="0"/>
                <a:cs typeface="Arial" panose="020B0604020202020204" pitchFamily="34" charset="0"/>
              </a:rPr>
              <a:t>deals with an arrangement through which a person sells products in a country in its own name, but on behalf of a foreign enterprise that is the owner of the products. </a:t>
            </a:r>
          </a:p>
          <a:p>
            <a:pPr marL="712788" lvl="1" indent="-355600" algn="just" defTabSz="914400" eaLnBrk="0" fontAlgn="base" hangingPunct="0">
              <a:lnSpc>
                <a:spcPct val="100000"/>
              </a:lnSpc>
              <a:spcBef>
                <a:spcPts val="0"/>
              </a:spcBef>
              <a:spcAft>
                <a:spcPct val="0"/>
              </a:spcAft>
              <a:buFontTx/>
              <a:buChar char="–"/>
              <a:defRPr/>
            </a:pPr>
            <a:r>
              <a:rPr lang="en-ZA" sz="1600" i="1" u="sng" dirty="0">
                <a:latin typeface="Arial" panose="020B0604020202020204" pitchFamily="34" charset="0"/>
                <a:cs typeface="Arial" panose="020B0604020202020204" pitchFamily="34" charset="0"/>
              </a:rPr>
              <a:t>South Africa Position</a:t>
            </a:r>
            <a:r>
              <a:rPr lang="en-ZA" sz="1600" i="1" dirty="0">
                <a:latin typeface="Arial" panose="020B0604020202020204" pitchFamily="34" charset="0"/>
                <a:cs typeface="Arial" panose="020B0604020202020204" pitchFamily="34" charset="0"/>
              </a:rPr>
              <a:t> - </a:t>
            </a:r>
            <a:r>
              <a:rPr lang="en-ZA" sz="1600" dirty="0">
                <a:latin typeface="Arial" panose="020B0604020202020204" pitchFamily="34" charset="0"/>
                <a:cs typeface="Arial" panose="020B0604020202020204" pitchFamily="34" charset="0"/>
              </a:rPr>
              <a:t>South Africa entered a reservation on this Article.</a:t>
            </a:r>
          </a:p>
          <a:p>
            <a:pPr marL="342900" lvl="5" indent="0" algn="just">
              <a:spcBef>
                <a:spcPct val="0"/>
              </a:spcBef>
              <a:buNone/>
              <a:defRPr/>
            </a:pPr>
            <a:endParaRPr lang="en-ZA" sz="1600" b="1" kern="0" dirty="0">
              <a:latin typeface="Arial" panose="020B0604020202020204" pitchFamily="34" charset="0"/>
              <a:cs typeface="Arial" panose="020B0604020202020204" pitchFamily="34" charset="0"/>
            </a:endParaRPr>
          </a:p>
          <a:p>
            <a:pPr marL="357188" lvl="5" indent="-357188" algn="just">
              <a:spcBef>
                <a:spcPct val="0"/>
              </a:spcBef>
              <a:defRPr/>
            </a:pPr>
            <a:r>
              <a:rPr lang="en-ZA" sz="1600" b="1" kern="0" dirty="0">
                <a:latin typeface="Arial" panose="020B0604020202020204" pitchFamily="34" charset="0"/>
                <a:cs typeface="Arial" panose="020B0604020202020204" pitchFamily="34" charset="0"/>
              </a:rPr>
              <a:t>Article 13 – Artificial Avoidance of Permanent Establishment Status through the Specific Activity Exemptions</a:t>
            </a:r>
          </a:p>
          <a:p>
            <a:pPr marL="712788" lvl="1" indent="-355600" algn="just" defTabSz="914400" eaLnBrk="0" fontAlgn="base" hangingPunct="0">
              <a:lnSpc>
                <a:spcPct val="100000"/>
              </a:lnSpc>
              <a:spcBef>
                <a:spcPts val="0"/>
              </a:spcBef>
              <a:spcAft>
                <a:spcPct val="0"/>
              </a:spcAft>
              <a:buFontTx/>
              <a:buChar char="–"/>
              <a:defRPr/>
            </a:pPr>
            <a:r>
              <a:rPr lang="en-ZA" sz="1700" dirty="0">
                <a:latin typeface="Arial" panose="020B0604020202020204" pitchFamily="34" charset="0"/>
                <a:cs typeface="Arial" panose="020B0604020202020204" pitchFamily="34" charset="0"/>
              </a:rPr>
              <a:t>All the specified activities that are the subject of an exception from creating a permanent establishment will now be subject to a preparatory or auxiliary test. </a:t>
            </a:r>
          </a:p>
          <a:p>
            <a:pPr marL="712788" lvl="1" indent="-355600" algn="just" defTabSz="914400" eaLnBrk="0" fontAlgn="base" hangingPunct="0">
              <a:lnSpc>
                <a:spcPct val="100000"/>
              </a:lnSpc>
              <a:spcBef>
                <a:spcPts val="0"/>
              </a:spcBef>
              <a:spcAft>
                <a:spcPct val="0"/>
              </a:spcAft>
              <a:buFontTx/>
              <a:buChar char="–"/>
              <a:defRPr/>
            </a:pPr>
            <a:r>
              <a:rPr lang="en-ZA" sz="1700" dirty="0">
                <a:latin typeface="Arial" panose="020B0604020202020204" pitchFamily="34" charset="0"/>
                <a:cs typeface="Arial" panose="020B0604020202020204" pitchFamily="34" charset="0"/>
              </a:rPr>
              <a:t>The specified activities will not be automatically excepted and each individual case will have to be examined on its own merits.</a:t>
            </a:r>
          </a:p>
          <a:p>
            <a:pPr marL="712788" lvl="1" indent="-355600" algn="just" defTabSz="914400" eaLnBrk="0" fontAlgn="base" hangingPunct="0">
              <a:lnSpc>
                <a:spcPct val="100000"/>
              </a:lnSpc>
              <a:spcBef>
                <a:spcPts val="0"/>
              </a:spcBef>
              <a:spcAft>
                <a:spcPct val="0"/>
              </a:spcAft>
              <a:buFontTx/>
              <a:buChar char="–"/>
              <a:defRPr/>
            </a:pPr>
            <a:r>
              <a:rPr lang="en-ZA" sz="1700" dirty="0">
                <a:latin typeface="Arial" panose="020B0604020202020204" pitchFamily="34" charset="0"/>
                <a:cs typeface="Arial" panose="020B0604020202020204" pitchFamily="34" charset="0"/>
              </a:rPr>
              <a:t>An anti-fragmentation rule included in this Article addresses the situation where the specified activities are carried out separately from one another or other business operations by the enterprise or closely related enterprises in the same Contracting State to give the impression that they are of a preparatory or auxiliary character. </a:t>
            </a:r>
          </a:p>
          <a:p>
            <a:pPr marL="712788" lvl="1" indent="-355600" algn="just" defTabSz="914400" eaLnBrk="0" fontAlgn="base" hangingPunct="0">
              <a:lnSpc>
                <a:spcPct val="100000"/>
              </a:lnSpc>
              <a:spcBef>
                <a:spcPts val="0"/>
              </a:spcBef>
              <a:spcAft>
                <a:spcPct val="0"/>
              </a:spcAft>
              <a:buFontTx/>
              <a:buChar char="–"/>
              <a:defRPr/>
            </a:pPr>
            <a:r>
              <a:rPr lang="en-ZA" sz="1600" i="1" u="sng" dirty="0">
                <a:latin typeface="Arial" panose="020B0604020202020204" pitchFamily="34" charset="0"/>
                <a:cs typeface="Arial" panose="020B0604020202020204" pitchFamily="34" charset="0"/>
              </a:rPr>
              <a:t>South Africa Position</a:t>
            </a:r>
            <a:r>
              <a:rPr lang="en-ZA" sz="1600" i="1" dirty="0">
                <a:latin typeface="Arial" panose="020B0604020202020204" pitchFamily="34" charset="0"/>
                <a:cs typeface="Arial" panose="020B0604020202020204" pitchFamily="34" charset="0"/>
              </a:rPr>
              <a:t> - </a:t>
            </a:r>
            <a:r>
              <a:rPr lang="en-ZA" sz="1600" dirty="0">
                <a:latin typeface="Arial" panose="020B0604020202020204" pitchFamily="34" charset="0"/>
                <a:cs typeface="Arial" panose="020B0604020202020204" pitchFamily="34" charset="0"/>
              </a:rPr>
              <a:t>South Africa opted for Option A with the anti-fragmentation rule. </a:t>
            </a:r>
          </a:p>
          <a:p>
            <a:pPr marL="342900" lvl="4" indent="-342900" algn="just">
              <a:spcBef>
                <a:spcPct val="0"/>
              </a:spcBef>
              <a:buClr>
                <a:srgbClr val="002060"/>
              </a:buClr>
              <a:buFont typeface="Wingdings" panose="05000000000000000000" pitchFamily="2" charset="2"/>
              <a:buChar char="§"/>
              <a:defRPr/>
            </a:pPr>
            <a:endParaRPr lang="en-ZA" sz="1800" kern="0" dirty="0"/>
          </a:p>
          <a:p>
            <a:pPr marL="342900" lvl="5" indent="0" algn="just">
              <a:spcBef>
                <a:spcPct val="0"/>
              </a:spcBef>
              <a:buNone/>
              <a:defRPr/>
            </a:pPr>
            <a:endParaRPr lang="en-ZA"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8443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600"/>
            <a:ext cx="8536487" cy="563436"/>
          </a:xfrm>
        </p:spPr>
        <p:txBody>
          <a:bodyPr>
            <a:noAutofit/>
          </a:bodyPr>
          <a:lstStyle/>
          <a:p>
            <a:pPr algn="ctr"/>
            <a:r>
              <a:rPr lang="en-US" sz="2400" dirty="0"/>
              <a:t>PART IV: AVOIDANCE OF PERMANENT ESTABLISHMENT STATUS</a:t>
            </a:r>
          </a:p>
        </p:txBody>
      </p:sp>
      <p:sp>
        <p:nvSpPr>
          <p:cNvPr id="3" name="Content Placeholder 2"/>
          <p:cNvSpPr>
            <a:spLocks noGrp="1"/>
          </p:cNvSpPr>
          <p:nvPr>
            <p:ph idx="1"/>
          </p:nvPr>
        </p:nvSpPr>
        <p:spPr>
          <a:xfrm>
            <a:off x="212684" y="974037"/>
            <a:ext cx="8611902" cy="5754754"/>
          </a:xfrm>
        </p:spPr>
        <p:txBody>
          <a:bodyPr>
            <a:noAutofit/>
          </a:bodyPr>
          <a:lstStyle/>
          <a:p>
            <a:pPr marL="0" indent="0" algn="just">
              <a:buNone/>
            </a:pPr>
            <a:r>
              <a:rPr lang="en-GB" sz="1800" u="none" strike="noStrike" dirty="0">
                <a:effectLst/>
                <a:latin typeface="Arial" panose="020B0604020202020204" pitchFamily="34" charset="0"/>
                <a:ea typeface="Batang" panose="02030600000101010101" pitchFamily="18" charset="-127"/>
                <a:cs typeface="Arial" panose="020B0604020202020204" pitchFamily="34" charset="0"/>
              </a:rPr>
              <a:t>Part IV of the BEPS MLI is aimed at incorporating and </a:t>
            </a:r>
            <a:r>
              <a:rPr lang="en-ZA" sz="1800" u="none" strike="noStrike" dirty="0">
                <a:effectLst/>
                <a:latin typeface="Arial" panose="020B0604020202020204" pitchFamily="34" charset="0"/>
                <a:ea typeface="Batang" panose="02030600000101010101" pitchFamily="18" charset="-127"/>
                <a:cs typeface="Arial" panose="020B0604020202020204" pitchFamily="34" charset="0"/>
              </a:rPr>
              <a:t>strengthening treaty-related BEPS recommendations from the Action 7 Report dealing with artificial avoidance of Permanent Establishment status as follows: </a:t>
            </a:r>
          </a:p>
          <a:p>
            <a:pPr marL="628650" lvl="5" indent="-285750" algn="just">
              <a:spcBef>
                <a:spcPct val="0"/>
              </a:spcBef>
              <a:defRPr/>
            </a:pPr>
            <a:endParaRPr lang="en-ZA" sz="1800" kern="0" dirty="0">
              <a:latin typeface="Arial" panose="020B0604020202020204" pitchFamily="34" charset="0"/>
              <a:cs typeface="Arial" panose="020B0604020202020204" pitchFamily="34" charset="0"/>
            </a:endParaRPr>
          </a:p>
          <a:p>
            <a:pPr marL="357188" lvl="5" indent="-357188" algn="just">
              <a:spcBef>
                <a:spcPct val="0"/>
              </a:spcBef>
              <a:defRPr/>
            </a:pPr>
            <a:r>
              <a:rPr lang="en-ZA" sz="1800" b="1" kern="0" dirty="0">
                <a:latin typeface="Arial" panose="020B0604020202020204" pitchFamily="34" charset="0"/>
                <a:cs typeface="Arial" panose="020B0604020202020204" pitchFamily="34" charset="0"/>
              </a:rPr>
              <a:t>Article 14 - Splitting-up of Contracts </a:t>
            </a:r>
            <a:r>
              <a:rPr lang="en-ZA" sz="1800" kern="0" dirty="0">
                <a:latin typeface="Arial" panose="020B0604020202020204" pitchFamily="34" charset="0"/>
                <a:cs typeface="Arial" panose="020B0604020202020204" pitchFamily="34" charset="0"/>
              </a:rPr>
              <a:t>addresses the splitting-up of contracts in order to abuse the exceptions for building sites, construction and installation projects. </a:t>
            </a:r>
          </a:p>
          <a:p>
            <a:pPr marL="712788" lvl="1" indent="-355600" algn="just" defTabSz="914400" eaLnBrk="0" fontAlgn="base" hangingPunct="0">
              <a:lnSpc>
                <a:spcPct val="100000"/>
              </a:lnSpc>
              <a:spcBef>
                <a:spcPts val="0"/>
              </a:spcBef>
              <a:spcAft>
                <a:spcPct val="0"/>
              </a:spcAft>
              <a:buFontTx/>
              <a:buChar char="–"/>
              <a:defRPr/>
            </a:pPr>
            <a:r>
              <a:rPr lang="en-ZA" i="1" u="sng" dirty="0">
                <a:latin typeface="Arial" panose="020B0604020202020204" pitchFamily="34" charset="0"/>
                <a:cs typeface="Arial" panose="020B0604020202020204" pitchFamily="34" charset="0"/>
              </a:rPr>
              <a:t>South Africa Position</a:t>
            </a:r>
            <a:r>
              <a:rPr lang="en-ZA" i="1" dirty="0">
                <a:latin typeface="Arial" panose="020B0604020202020204" pitchFamily="34" charset="0"/>
                <a:cs typeface="Arial" panose="020B0604020202020204" pitchFamily="34" charset="0"/>
              </a:rPr>
              <a:t> - </a:t>
            </a:r>
            <a:r>
              <a:rPr lang="en-ZA" dirty="0">
                <a:latin typeface="Arial" panose="020B0604020202020204" pitchFamily="34" charset="0"/>
                <a:cs typeface="Arial" panose="020B0604020202020204" pitchFamily="34" charset="0"/>
              </a:rPr>
              <a:t>South Africa entered a reservation in this Article. </a:t>
            </a:r>
            <a:endParaRPr lang="en-GB" dirty="0">
              <a:latin typeface="Arial" panose="020B0604020202020204" pitchFamily="34" charset="0"/>
              <a:cs typeface="Arial" panose="020B0604020202020204" pitchFamily="34" charset="0"/>
            </a:endParaRPr>
          </a:p>
          <a:p>
            <a:pPr marL="342900" lvl="4" indent="-342900" algn="just">
              <a:spcBef>
                <a:spcPct val="0"/>
              </a:spcBef>
              <a:buFont typeface="Arial" panose="020B0604020202020204" pitchFamily="34" charset="0"/>
              <a:buChar char="•"/>
              <a:defRPr/>
            </a:pPr>
            <a:endParaRPr lang="en-ZA" sz="1800" kern="0" dirty="0">
              <a:latin typeface="Arial" panose="020B0604020202020204" pitchFamily="34" charset="0"/>
              <a:cs typeface="Arial" panose="020B0604020202020204" pitchFamily="34" charset="0"/>
            </a:endParaRPr>
          </a:p>
          <a:p>
            <a:pPr marL="342900" lvl="5" indent="0" algn="just">
              <a:spcBef>
                <a:spcPct val="0"/>
              </a:spcBef>
              <a:buNone/>
              <a:defRPr/>
            </a:pPr>
            <a:endParaRPr lang="en-ZA" sz="1800" b="1" kern="0" dirty="0">
              <a:latin typeface="Arial" panose="020B0604020202020204" pitchFamily="34" charset="0"/>
              <a:cs typeface="Arial" panose="020B0604020202020204" pitchFamily="34" charset="0"/>
            </a:endParaRPr>
          </a:p>
          <a:p>
            <a:pPr marL="357188" lvl="5" indent="-357188" algn="just">
              <a:spcBef>
                <a:spcPct val="0"/>
              </a:spcBef>
              <a:defRPr/>
            </a:pPr>
            <a:r>
              <a:rPr lang="en-ZA" sz="1800" b="1" kern="0" dirty="0">
                <a:latin typeface="Arial" panose="020B0604020202020204" pitchFamily="34" charset="0"/>
                <a:cs typeface="Arial" panose="020B0604020202020204" pitchFamily="34" charset="0"/>
              </a:rPr>
              <a:t>Article 15 - Definition of a Person Closely Related to an Enterprise </a:t>
            </a:r>
            <a:r>
              <a:rPr lang="en-ZA" sz="1800" kern="0" dirty="0">
                <a:latin typeface="Arial" panose="020B0604020202020204" pitchFamily="34" charset="0"/>
                <a:cs typeface="Arial" panose="020B0604020202020204" pitchFamily="34" charset="0"/>
              </a:rPr>
              <a:t>addresses the definition for the concept of “closely related enterprises” for purposes of Articles 12, 13 and 14. </a:t>
            </a:r>
          </a:p>
          <a:p>
            <a:pPr marL="712788" lvl="1" indent="-355600" algn="just" defTabSz="914400" eaLnBrk="0" fontAlgn="base" hangingPunct="0">
              <a:lnSpc>
                <a:spcPct val="100000"/>
              </a:lnSpc>
              <a:spcBef>
                <a:spcPts val="0"/>
              </a:spcBef>
              <a:spcAft>
                <a:spcPct val="0"/>
              </a:spcAft>
              <a:buFontTx/>
              <a:buChar char="–"/>
              <a:defRPr/>
            </a:pPr>
            <a:r>
              <a:rPr lang="en-ZA" i="1" u="sng" dirty="0">
                <a:latin typeface="Arial" panose="020B0604020202020204" pitchFamily="34" charset="0"/>
                <a:cs typeface="Arial" panose="020B0604020202020204" pitchFamily="34" charset="0"/>
              </a:rPr>
              <a:t>South Africa Position</a:t>
            </a:r>
            <a:r>
              <a:rPr lang="en-ZA" i="1" dirty="0">
                <a:latin typeface="Arial" panose="020B0604020202020204" pitchFamily="34" charset="0"/>
                <a:cs typeface="Arial" panose="020B0604020202020204" pitchFamily="34" charset="0"/>
              </a:rPr>
              <a:t> - </a:t>
            </a:r>
            <a:r>
              <a:rPr lang="en-ZA" dirty="0">
                <a:latin typeface="Arial" panose="020B0604020202020204" pitchFamily="34" charset="0"/>
                <a:cs typeface="Arial" panose="020B0604020202020204" pitchFamily="34" charset="0"/>
              </a:rPr>
              <a:t>No reservation entered into by South Africa in this Article. </a:t>
            </a:r>
            <a:endParaRPr lang="en-GB" dirty="0">
              <a:latin typeface="Arial" panose="020B0604020202020204" pitchFamily="34" charset="0"/>
              <a:cs typeface="Arial" panose="020B0604020202020204" pitchFamily="34" charset="0"/>
            </a:endParaRPr>
          </a:p>
          <a:p>
            <a:pPr marL="342900" lvl="5" indent="0" algn="just">
              <a:spcBef>
                <a:spcPct val="0"/>
              </a:spcBef>
              <a:buNone/>
              <a:defRPr/>
            </a:pPr>
            <a:endParaRPr lang="en-ZA"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967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600"/>
            <a:ext cx="8536487" cy="563436"/>
          </a:xfrm>
        </p:spPr>
        <p:txBody>
          <a:bodyPr>
            <a:noAutofit/>
          </a:bodyPr>
          <a:lstStyle/>
          <a:p>
            <a:pPr algn="ctr"/>
            <a:r>
              <a:rPr lang="en-US" sz="2400" dirty="0"/>
              <a:t>PART V: IMPROVING DISPUTE RESOLUTION</a:t>
            </a:r>
          </a:p>
        </p:txBody>
      </p:sp>
      <p:sp>
        <p:nvSpPr>
          <p:cNvPr id="3" name="Content Placeholder 2"/>
          <p:cNvSpPr>
            <a:spLocks noGrp="1"/>
          </p:cNvSpPr>
          <p:nvPr>
            <p:ph idx="1"/>
          </p:nvPr>
        </p:nvSpPr>
        <p:spPr>
          <a:xfrm>
            <a:off x="212684" y="974037"/>
            <a:ext cx="8752412" cy="5754754"/>
          </a:xfrm>
        </p:spPr>
        <p:txBody>
          <a:bodyPr>
            <a:noAutofit/>
          </a:bodyPr>
          <a:lstStyle/>
          <a:p>
            <a:pPr marL="0" indent="0" algn="just">
              <a:buNone/>
            </a:pPr>
            <a:r>
              <a:rPr lang="en-GB" sz="1600" u="none" strike="noStrike" dirty="0">
                <a:effectLst/>
                <a:latin typeface="Arial" panose="020B0604020202020204" pitchFamily="34" charset="0"/>
                <a:ea typeface="Batang" panose="02030600000101010101" pitchFamily="18" charset="-127"/>
                <a:cs typeface="Arial" panose="020B0604020202020204" pitchFamily="34" charset="0"/>
              </a:rPr>
              <a:t>Part V of the BEPS MLI is aimed at incorporating and </a:t>
            </a:r>
            <a:r>
              <a:rPr lang="en-ZA" sz="1600" u="none" strike="noStrike" dirty="0">
                <a:effectLst/>
                <a:latin typeface="Arial" panose="020B0604020202020204" pitchFamily="34" charset="0"/>
                <a:ea typeface="Batang" panose="02030600000101010101" pitchFamily="18" charset="-127"/>
                <a:cs typeface="Arial" panose="020B0604020202020204" pitchFamily="34" charset="0"/>
              </a:rPr>
              <a:t>strengthening treaty-related BEPS recommendations and enable countries to meet the minimum standards as indicated in Action 14 Report dealing with improving dispute resolution as follows: </a:t>
            </a:r>
          </a:p>
          <a:p>
            <a:pPr marL="342900" lvl="5" indent="0" algn="just">
              <a:spcBef>
                <a:spcPct val="0"/>
              </a:spcBef>
              <a:buNone/>
              <a:defRPr/>
            </a:pPr>
            <a:endParaRPr lang="en-ZA" sz="1600" b="1" kern="0" dirty="0">
              <a:latin typeface="Arial" panose="020B0604020202020204" pitchFamily="34" charset="0"/>
              <a:cs typeface="Arial" panose="020B0604020202020204" pitchFamily="34" charset="0"/>
            </a:endParaRPr>
          </a:p>
          <a:p>
            <a:pPr marL="357188" lvl="5" indent="-357188" algn="just">
              <a:spcBef>
                <a:spcPct val="0"/>
              </a:spcBef>
              <a:defRPr/>
            </a:pPr>
            <a:r>
              <a:rPr lang="en-ZA" sz="1600" b="1" kern="0" dirty="0">
                <a:latin typeface="Arial" panose="020B0604020202020204" pitchFamily="34" charset="0"/>
                <a:cs typeface="Arial" panose="020B0604020202020204" pitchFamily="34" charset="0"/>
              </a:rPr>
              <a:t>Article 16 - Mutual Agreement Procedure (MAP) </a:t>
            </a:r>
            <a:r>
              <a:rPr lang="en-ZA" sz="1600" kern="0" dirty="0">
                <a:latin typeface="Arial" panose="020B0604020202020204" pitchFamily="34" charset="0"/>
                <a:cs typeface="Arial" panose="020B0604020202020204" pitchFamily="34" charset="0"/>
              </a:rPr>
              <a:t>addresses the minimum standard for the dispute resolution process as agreed in the Action 14 Report. Articles 16(1) and 16(2) have alternatives for the minimum standard.  </a:t>
            </a:r>
          </a:p>
          <a:p>
            <a:pPr marL="712788" lvl="1" indent="-355600" algn="just" defTabSz="914400" eaLnBrk="0" fontAlgn="base" hangingPunct="0">
              <a:lnSpc>
                <a:spcPct val="100000"/>
              </a:lnSpc>
              <a:spcBef>
                <a:spcPts val="0"/>
              </a:spcBef>
              <a:spcAft>
                <a:spcPct val="0"/>
              </a:spcAft>
              <a:buFontTx/>
              <a:buChar char="–"/>
              <a:defRPr/>
            </a:pPr>
            <a:r>
              <a:rPr lang="en-ZA" sz="1600" dirty="0">
                <a:latin typeface="Arial" panose="020B0604020202020204" pitchFamily="34" charset="0"/>
                <a:cs typeface="Arial" panose="020B0604020202020204" pitchFamily="34" charset="0"/>
              </a:rPr>
              <a:t>Article 16(1) allows for the MAP to be submitted to either states within a three year period from the first notification of the action resulting in taxation not in accordance with the DTA.  </a:t>
            </a:r>
          </a:p>
          <a:p>
            <a:pPr marL="712788" lvl="1" indent="-355600" algn="just" defTabSz="914400" eaLnBrk="0" fontAlgn="base" hangingPunct="0">
              <a:lnSpc>
                <a:spcPct val="100000"/>
              </a:lnSpc>
              <a:spcBef>
                <a:spcPts val="0"/>
              </a:spcBef>
              <a:spcAft>
                <a:spcPct val="0"/>
              </a:spcAft>
              <a:buFontTx/>
              <a:buChar char="–"/>
              <a:defRPr/>
            </a:pPr>
            <a:r>
              <a:rPr lang="en-ZA" sz="1600" dirty="0">
                <a:latin typeface="Arial" panose="020B0604020202020204" pitchFamily="34" charset="0"/>
                <a:cs typeface="Arial" panose="020B0604020202020204" pitchFamily="34" charset="0"/>
              </a:rPr>
              <a:t>Article 16(2) a Competent Authority shall endeavour to resolve the case by mutual agreement and MAP cases will be implemented not withstanding any time limits in the domestic law.  </a:t>
            </a:r>
          </a:p>
          <a:p>
            <a:pPr marL="712788" lvl="1" indent="-355600" algn="just" defTabSz="914400" eaLnBrk="0" fontAlgn="base" hangingPunct="0">
              <a:lnSpc>
                <a:spcPct val="100000"/>
              </a:lnSpc>
              <a:spcBef>
                <a:spcPts val="0"/>
              </a:spcBef>
              <a:spcAft>
                <a:spcPct val="0"/>
              </a:spcAft>
              <a:buFontTx/>
              <a:buChar char="–"/>
              <a:defRPr/>
            </a:pPr>
            <a:r>
              <a:rPr lang="en-ZA" sz="1600" dirty="0">
                <a:latin typeface="Arial" panose="020B0604020202020204" pitchFamily="34" charset="0"/>
                <a:cs typeface="Arial" panose="020B0604020202020204" pitchFamily="34" charset="0"/>
              </a:rPr>
              <a:t>Article 16(3) Competent Authority shall endeavour to resolve by mutual agreement any difficulties or doubts arising from the interpretation of the DTA and consult on the elimination of double taxation in case not provided for in the DTA.</a:t>
            </a:r>
          </a:p>
          <a:p>
            <a:pPr marL="712788" lvl="1" indent="-355600" algn="just" defTabSz="914400" eaLnBrk="0" fontAlgn="base" hangingPunct="0">
              <a:lnSpc>
                <a:spcPct val="100000"/>
              </a:lnSpc>
              <a:spcBef>
                <a:spcPts val="0"/>
              </a:spcBef>
              <a:spcAft>
                <a:spcPct val="0"/>
              </a:spcAft>
              <a:buFontTx/>
              <a:buChar char="–"/>
              <a:defRPr/>
            </a:pPr>
            <a:r>
              <a:rPr lang="en-ZA" sz="1600" dirty="0">
                <a:latin typeface="Arial" panose="020B0604020202020204" pitchFamily="34" charset="0"/>
                <a:cs typeface="Arial" panose="020B0604020202020204" pitchFamily="34" charset="0"/>
              </a:rPr>
              <a:t>South Africa reserved on Article 16(1) and will apply the alternative for the minimum standard to implement a bilateral notification or consultation process. No reservation for Article 16(2), but a notification of existing provisions in listed Agreements was included. </a:t>
            </a:r>
          </a:p>
          <a:p>
            <a:pPr marL="342900" lvl="4" indent="-342900" algn="just">
              <a:spcBef>
                <a:spcPct val="0"/>
              </a:spcBef>
              <a:buClr>
                <a:srgbClr val="00548A"/>
              </a:buClr>
              <a:buFont typeface="Arial" panose="020B0604020202020204" pitchFamily="34" charset="0"/>
              <a:buChar char="•"/>
              <a:defRPr/>
            </a:pPr>
            <a:endParaRPr lang="en-ZA" sz="1600" b="1" kern="0" dirty="0">
              <a:latin typeface="Arial" panose="020B0604020202020204" pitchFamily="34" charset="0"/>
              <a:cs typeface="Arial" panose="020B0604020202020204" pitchFamily="34" charset="0"/>
            </a:endParaRPr>
          </a:p>
          <a:p>
            <a:pPr marL="357188" lvl="5" indent="-357188" algn="just">
              <a:spcBef>
                <a:spcPct val="0"/>
              </a:spcBef>
              <a:buClr>
                <a:srgbClr val="00548A"/>
              </a:buClr>
              <a:defRPr/>
            </a:pPr>
            <a:r>
              <a:rPr lang="en-ZA" sz="1600" b="1" kern="0" dirty="0">
                <a:latin typeface="Arial" panose="020B0604020202020204" pitchFamily="34" charset="0"/>
                <a:cs typeface="Arial" panose="020B0604020202020204" pitchFamily="34" charset="0"/>
              </a:rPr>
              <a:t>Article 17 - Corresponding Adjustments </a:t>
            </a:r>
            <a:r>
              <a:rPr lang="en-ZA" sz="1600" kern="0" dirty="0">
                <a:latin typeface="Arial" panose="020B0604020202020204" pitchFamily="34" charset="0"/>
                <a:cs typeface="Arial" panose="020B0604020202020204" pitchFamily="34" charset="0"/>
              </a:rPr>
              <a:t>addresses the best practice under the Action 14 Report relating to the text of Article 9(2) of the OECD Model Tax Convention. </a:t>
            </a:r>
          </a:p>
          <a:p>
            <a:pPr marL="712788" lvl="1" indent="-355600" algn="just" defTabSz="914400" eaLnBrk="0" fontAlgn="base" hangingPunct="0">
              <a:lnSpc>
                <a:spcPct val="100000"/>
              </a:lnSpc>
              <a:spcBef>
                <a:spcPts val="0"/>
              </a:spcBef>
              <a:spcAft>
                <a:spcPct val="0"/>
              </a:spcAft>
              <a:buFontTx/>
              <a:buChar char="–"/>
              <a:defRPr/>
            </a:pPr>
            <a:r>
              <a:rPr lang="en-ZA" sz="1600" i="1" u="sng" dirty="0">
                <a:latin typeface="Arial" panose="020B0604020202020204" pitchFamily="34" charset="0"/>
                <a:cs typeface="Arial" panose="020B0604020202020204" pitchFamily="34" charset="0"/>
              </a:rPr>
              <a:t>South Africa Position</a:t>
            </a:r>
            <a:r>
              <a:rPr lang="en-ZA" sz="1600" i="1" dirty="0">
                <a:latin typeface="Arial" panose="020B0604020202020204" pitchFamily="34" charset="0"/>
                <a:cs typeface="Arial" panose="020B0604020202020204" pitchFamily="34" charset="0"/>
              </a:rPr>
              <a:t> - </a:t>
            </a:r>
            <a:r>
              <a:rPr lang="en-ZA" sz="1600" dirty="0">
                <a:latin typeface="Arial" panose="020B0604020202020204" pitchFamily="34" charset="0"/>
                <a:cs typeface="Arial" panose="020B0604020202020204" pitchFamily="34" charset="0"/>
              </a:rPr>
              <a:t>No reservation entered into by South Africa in this Article, but a notification of existing provisions in listed Agreements was included. </a:t>
            </a:r>
          </a:p>
          <a:p>
            <a:pPr marL="342900" lvl="5" indent="0" algn="just">
              <a:spcBef>
                <a:spcPct val="0"/>
              </a:spcBef>
              <a:buNone/>
              <a:defRPr/>
            </a:pPr>
            <a:endParaRPr lang="en-ZA"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5685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600"/>
            <a:ext cx="8536487" cy="563436"/>
          </a:xfrm>
        </p:spPr>
        <p:txBody>
          <a:bodyPr>
            <a:noAutofit/>
          </a:bodyPr>
          <a:lstStyle/>
          <a:p>
            <a:pPr algn="ctr"/>
            <a:r>
              <a:rPr lang="en-US" sz="2400" dirty="0"/>
              <a:t>PART VI: ARBITRATION</a:t>
            </a:r>
          </a:p>
        </p:txBody>
      </p:sp>
      <p:sp>
        <p:nvSpPr>
          <p:cNvPr id="3" name="Content Placeholder 2"/>
          <p:cNvSpPr>
            <a:spLocks noGrp="1"/>
          </p:cNvSpPr>
          <p:nvPr>
            <p:ph idx="1"/>
          </p:nvPr>
        </p:nvSpPr>
        <p:spPr>
          <a:xfrm>
            <a:off x="212684" y="974037"/>
            <a:ext cx="8752412" cy="5754754"/>
          </a:xfrm>
        </p:spPr>
        <p:txBody>
          <a:bodyPr>
            <a:noAutofit/>
          </a:bodyPr>
          <a:lstStyle/>
          <a:p>
            <a:pPr marL="0" indent="0" algn="just">
              <a:buNone/>
            </a:pPr>
            <a:r>
              <a:rPr lang="en-GB" sz="1800" u="none" strike="noStrike" dirty="0">
                <a:effectLst/>
                <a:latin typeface="Arial" panose="020B0604020202020204" pitchFamily="34" charset="0"/>
                <a:ea typeface="Batang" panose="02030600000101010101" pitchFamily="18" charset="-127"/>
                <a:cs typeface="Arial" panose="020B0604020202020204" pitchFamily="34" charset="0"/>
              </a:rPr>
              <a:t>Part VI of the BEPS MLI is aimed at incorporating and </a:t>
            </a:r>
            <a:r>
              <a:rPr lang="en-ZA" sz="1800" u="none" strike="noStrike" dirty="0">
                <a:effectLst/>
                <a:latin typeface="Arial" panose="020B0604020202020204" pitchFamily="34" charset="0"/>
                <a:ea typeface="Batang" panose="02030600000101010101" pitchFamily="18" charset="-127"/>
                <a:cs typeface="Arial" panose="020B0604020202020204" pitchFamily="34" charset="0"/>
              </a:rPr>
              <a:t>strengthening treaty-related BEPS recommendations and enable countries to meet the minimum standards as indicated in Action 14 Report dealing with improving dispute resolution as follows: </a:t>
            </a:r>
          </a:p>
          <a:p>
            <a:pPr marL="342900" lvl="5" indent="0" algn="just">
              <a:spcBef>
                <a:spcPct val="0"/>
              </a:spcBef>
              <a:buNone/>
              <a:defRPr/>
            </a:pPr>
            <a:endParaRPr lang="en-ZA" sz="1800" kern="0" dirty="0">
              <a:latin typeface="Arial" panose="020B0604020202020204" pitchFamily="34" charset="0"/>
              <a:cs typeface="Arial" panose="020B0604020202020204" pitchFamily="34" charset="0"/>
            </a:endParaRPr>
          </a:p>
          <a:p>
            <a:pPr marL="630238" lvl="4" indent="-27305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18 - Choice to Apply Part VI on Mandatory Binding Arbitration. </a:t>
            </a:r>
          </a:p>
          <a:p>
            <a:pPr marL="630238" lvl="4" indent="-27305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19 - Mandatory Binding Arbitration.</a:t>
            </a:r>
          </a:p>
          <a:p>
            <a:pPr marL="630238" lvl="4" indent="-27305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20 - Appointment of Arbitrators.</a:t>
            </a:r>
          </a:p>
          <a:p>
            <a:pPr marL="630238" lvl="4" indent="-27305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21 - Confidentiality of Arbitration Proceedings.</a:t>
            </a:r>
          </a:p>
          <a:p>
            <a:pPr marL="630238" lvl="4" indent="-27305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22 - Resolution of a case prior to the conclusion of the Arbitration.</a:t>
            </a:r>
          </a:p>
          <a:p>
            <a:pPr marL="630238" lvl="4" indent="-27305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23 - Type of Arbitration Process.</a:t>
            </a:r>
          </a:p>
          <a:p>
            <a:pPr marL="630238" lvl="4" indent="-27305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24 - Agreement on a different resolution.</a:t>
            </a:r>
          </a:p>
          <a:p>
            <a:pPr marL="630238" lvl="4" indent="-27305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25 - Costs of Arbitration Proceedings.</a:t>
            </a:r>
          </a:p>
          <a:p>
            <a:pPr marL="630238" lvl="4" indent="-27305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26 - Compatibility.  </a:t>
            </a:r>
          </a:p>
          <a:p>
            <a:pPr marL="0" lvl="4" indent="0" algn="just">
              <a:spcBef>
                <a:spcPct val="0"/>
              </a:spcBef>
              <a:buClr>
                <a:srgbClr val="000066"/>
              </a:buClr>
              <a:buNone/>
              <a:defRPr/>
            </a:pPr>
            <a:endParaRPr lang="en-US" sz="1800" kern="0" dirty="0">
              <a:latin typeface="Arial" panose="020B0604020202020204" pitchFamily="34" charset="0"/>
              <a:cs typeface="Arial" panose="020B0604020202020204" pitchFamily="34" charset="0"/>
            </a:endParaRPr>
          </a:p>
          <a:p>
            <a:pPr marL="712788" lvl="1" indent="-355600" algn="just" defTabSz="914400" eaLnBrk="0" fontAlgn="base" hangingPunct="0">
              <a:lnSpc>
                <a:spcPct val="100000"/>
              </a:lnSpc>
              <a:spcBef>
                <a:spcPts val="0"/>
              </a:spcBef>
              <a:spcAft>
                <a:spcPct val="0"/>
              </a:spcAft>
              <a:buFontTx/>
              <a:buChar char="–"/>
              <a:defRPr/>
            </a:pPr>
            <a:r>
              <a:rPr lang="en-ZA" sz="1600" i="1" u="sng" dirty="0">
                <a:solidFill>
                  <a:prstClr val="black"/>
                </a:solidFill>
                <a:latin typeface="Arial" panose="020B0604020202020204" pitchFamily="34" charset="0"/>
                <a:cs typeface="Arial" panose="020B0604020202020204" pitchFamily="34" charset="0"/>
              </a:rPr>
              <a:t>South Africa Position</a:t>
            </a:r>
            <a:r>
              <a:rPr lang="en-ZA" sz="1600" i="1" dirty="0">
                <a:solidFill>
                  <a:prstClr val="black"/>
                </a:solidFill>
                <a:latin typeface="Arial" panose="020B0604020202020204" pitchFamily="34" charset="0"/>
                <a:cs typeface="Arial" panose="020B0604020202020204" pitchFamily="34" charset="0"/>
              </a:rPr>
              <a:t> -  </a:t>
            </a:r>
            <a:r>
              <a:rPr lang="en-US" kern="0" dirty="0">
                <a:latin typeface="Arial" panose="020B0604020202020204" pitchFamily="34" charset="0"/>
                <a:cs typeface="Arial" panose="020B0604020202020204" pitchFamily="34" charset="0"/>
              </a:rPr>
              <a:t>South Africa did not opt for the Article on Mandatory Binding Arbitration within the context of the Convention. This is an optional part of the Convention. No notification of application was required. </a:t>
            </a:r>
          </a:p>
          <a:p>
            <a:pPr marL="342900" lvl="5" indent="0" algn="just">
              <a:spcBef>
                <a:spcPct val="0"/>
              </a:spcBef>
              <a:buNone/>
              <a:defRPr/>
            </a:pPr>
            <a:endParaRPr lang="en-ZA"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3137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600"/>
            <a:ext cx="8536487" cy="563436"/>
          </a:xfrm>
        </p:spPr>
        <p:txBody>
          <a:bodyPr>
            <a:noAutofit/>
          </a:bodyPr>
          <a:lstStyle/>
          <a:p>
            <a:pPr algn="ctr"/>
            <a:r>
              <a:rPr lang="en-US" sz="2400" dirty="0"/>
              <a:t>PART VII: FINAL PROVISIONS</a:t>
            </a:r>
          </a:p>
        </p:txBody>
      </p:sp>
      <p:sp>
        <p:nvSpPr>
          <p:cNvPr id="3" name="Content Placeholder 2"/>
          <p:cNvSpPr>
            <a:spLocks noGrp="1"/>
          </p:cNvSpPr>
          <p:nvPr>
            <p:ph idx="1"/>
          </p:nvPr>
        </p:nvSpPr>
        <p:spPr>
          <a:xfrm>
            <a:off x="212684" y="974037"/>
            <a:ext cx="8752412" cy="5754754"/>
          </a:xfrm>
        </p:spPr>
        <p:txBody>
          <a:bodyPr>
            <a:noAutofit/>
          </a:bodyPr>
          <a:lstStyle/>
          <a:p>
            <a:pPr marL="0" indent="0" algn="just">
              <a:buNone/>
            </a:pPr>
            <a:r>
              <a:rPr lang="en-GB" sz="1800" u="none" strike="noStrike" dirty="0">
                <a:effectLst/>
                <a:latin typeface="Arial" panose="020B0604020202020204" pitchFamily="34" charset="0"/>
                <a:ea typeface="Batang" panose="02030600000101010101" pitchFamily="18" charset="-127"/>
                <a:cs typeface="Arial" panose="020B0604020202020204" pitchFamily="34" charset="0"/>
              </a:rPr>
              <a:t>Part VII of the BEPS MLI deals with final provisions</a:t>
            </a:r>
            <a:r>
              <a:rPr lang="en-ZA" sz="1800" u="none" strike="noStrike" dirty="0">
                <a:effectLst/>
                <a:latin typeface="Arial" panose="020B0604020202020204" pitchFamily="34" charset="0"/>
                <a:ea typeface="Batang" panose="02030600000101010101" pitchFamily="18" charset="-127"/>
                <a:cs typeface="Arial" panose="020B0604020202020204" pitchFamily="34" charset="0"/>
              </a:rPr>
              <a:t> as follows: </a:t>
            </a:r>
          </a:p>
          <a:p>
            <a:pPr marL="342900" lvl="5" indent="0" algn="just">
              <a:spcBef>
                <a:spcPct val="0"/>
              </a:spcBef>
              <a:buNone/>
              <a:defRPr/>
            </a:pPr>
            <a:endParaRPr lang="en-ZA" sz="1800" kern="0" dirty="0">
              <a:latin typeface="Arial" panose="020B0604020202020204" pitchFamily="34" charset="0"/>
              <a:cs typeface="Arial" panose="020B0604020202020204" pitchFamily="34" charset="0"/>
            </a:endParaRP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27 - Signature and Ratification, Acceptance or Approval.</a:t>
            </a: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28 - Reservations.</a:t>
            </a: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29 - Notifications.</a:t>
            </a: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30 - Subsequent Modifications of Covered Tax Agreements.</a:t>
            </a: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31 - Conference of the Parties.</a:t>
            </a: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32 - Interpretation and Implementation.</a:t>
            </a: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33 - Amendment.</a:t>
            </a: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34 - Entry into force.</a:t>
            </a: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35 - Entry into effect.</a:t>
            </a: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36 - Entry into effect of Part VI.</a:t>
            </a: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37 - Withdrawal.</a:t>
            </a: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38 - Relation with </a:t>
            </a:r>
            <a:r>
              <a:rPr lang="en-ZA" sz="1800" kern="0">
                <a:latin typeface="Arial" panose="020B0604020202020204" pitchFamily="34" charset="0"/>
                <a:cs typeface="Arial" panose="020B0604020202020204" pitchFamily="34" charset="0"/>
              </a:rPr>
              <a:t>Protocols.</a:t>
            </a:r>
          </a:p>
          <a:p>
            <a:pPr marL="712788" lvl="4" indent="-355600" algn="just">
              <a:spcBef>
                <a:spcPct val="0"/>
              </a:spcBef>
              <a:buFont typeface="Arial" panose="020B0604020202020204" pitchFamily="34" charset="0"/>
              <a:buChar char="•"/>
              <a:defRPr/>
            </a:pPr>
            <a:r>
              <a:rPr lang="en-ZA" sz="1800" kern="0">
                <a:latin typeface="Arial" panose="020B0604020202020204" pitchFamily="34" charset="0"/>
                <a:cs typeface="Arial" panose="020B0604020202020204" pitchFamily="34" charset="0"/>
              </a:rPr>
              <a:t>Article </a:t>
            </a:r>
            <a:r>
              <a:rPr lang="en-ZA" sz="1800" kern="0" dirty="0">
                <a:latin typeface="Arial" panose="020B0604020202020204" pitchFamily="34" charset="0"/>
                <a:cs typeface="Arial" panose="020B0604020202020204" pitchFamily="34" charset="0"/>
              </a:rPr>
              <a:t>39 - Depository.</a:t>
            </a:r>
          </a:p>
          <a:p>
            <a:pPr marL="342900" lvl="5" indent="0" algn="just">
              <a:spcBef>
                <a:spcPct val="0"/>
              </a:spcBef>
              <a:buNone/>
              <a:defRPr/>
            </a:pPr>
            <a:endParaRPr lang="en-ZA"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58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370843"/>
            <a:ext cx="8536487" cy="5095679"/>
          </a:xfrm>
        </p:spPr>
        <p:txBody>
          <a:bodyPr>
            <a:noAutofit/>
          </a:bodyPr>
          <a:lstStyle/>
          <a:p>
            <a:pPr algn="ctr"/>
            <a:r>
              <a:rPr lang="en-US" sz="2800" dirty="0"/>
              <a:t>BACKGROUND</a:t>
            </a:r>
          </a:p>
        </p:txBody>
      </p:sp>
      <p:sp>
        <p:nvSpPr>
          <p:cNvPr id="3" name="Content Placeholder 2"/>
          <p:cNvSpPr>
            <a:spLocks noGrp="1"/>
          </p:cNvSpPr>
          <p:nvPr>
            <p:ph idx="1"/>
          </p:nvPr>
        </p:nvSpPr>
        <p:spPr>
          <a:xfrm>
            <a:off x="212684" y="1018167"/>
            <a:ext cx="8536487" cy="5514608"/>
          </a:xfrm>
        </p:spPr>
        <p:txBody>
          <a:bodyPr/>
          <a:lstStyle/>
          <a:p>
            <a:pPr marL="0" indent="0">
              <a:buNone/>
            </a:pPr>
            <a:endParaRPr lang="en-ZA" sz="1800" dirty="0"/>
          </a:p>
          <a:p>
            <a:pPr marL="0" indent="0">
              <a:buNone/>
            </a:pPr>
            <a:endParaRPr lang="en-ZA" sz="2400" dirty="0"/>
          </a:p>
        </p:txBody>
      </p:sp>
    </p:spTree>
    <p:extLst>
      <p:ext uri="{BB962C8B-B14F-4D97-AF65-F5344CB8AC3E}">
        <p14:creationId xmlns:p14="http://schemas.microsoft.com/office/powerpoint/2010/main" val="2186551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31502"/>
            <a:ext cx="8536487" cy="775129"/>
          </a:xfrm>
        </p:spPr>
        <p:txBody>
          <a:bodyPr>
            <a:normAutofit/>
          </a:bodyPr>
          <a:lstStyle/>
          <a:p>
            <a:pPr algn="ctr"/>
            <a:r>
              <a:rPr lang="en-US" sz="2800" dirty="0"/>
              <a:t>THANK YOU</a:t>
            </a:r>
          </a:p>
        </p:txBody>
      </p:sp>
      <p:sp>
        <p:nvSpPr>
          <p:cNvPr id="3" name="Content Placeholder 2"/>
          <p:cNvSpPr>
            <a:spLocks noGrp="1"/>
          </p:cNvSpPr>
          <p:nvPr>
            <p:ph idx="1"/>
          </p:nvPr>
        </p:nvSpPr>
        <p:spPr>
          <a:xfrm>
            <a:off x="303756" y="1268644"/>
            <a:ext cx="8536487" cy="5157854"/>
          </a:xfrm>
        </p:spPr>
        <p:txBody>
          <a:bodyPr>
            <a:normAutofit/>
          </a:bodyPr>
          <a:lstStyle/>
          <a:p>
            <a:pPr marL="0" indent="0" algn="just">
              <a:buNone/>
            </a:pPr>
            <a:endParaRPr lang="en-ZA" sz="2400" dirty="0"/>
          </a:p>
          <a:p>
            <a:pPr marL="0" indent="0" algn="just">
              <a:buNone/>
            </a:pPr>
            <a:endParaRPr lang="en-US" sz="2400" dirty="0"/>
          </a:p>
          <a:p>
            <a:pPr marL="0" indent="0" algn="ctr">
              <a:buNone/>
            </a:pPr>
            <a:r>
              <a:rPr lang="en-US" sz="3200" dirty="0"/>
              <a:t>QUESTIONS?</a:t>
            </a:r>
          </a:p>
        </p:txBody>
      </p:sp>
    </p:spTree>
    <p:extLst>
      <p:ext uri="{BB962C8B-B14F-4D97-AF65-F5344CB8AC3E}">
        <p14:creationId xmlns:p14="http://schemas.microsoft.com/office/powerpoint/2010/main" val="194717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258418"/>
            <a:ext cx="8536487" cy="1063486"/>
          </a:xfrm>
        </p:spPr>
        <p:txBody>
          <a:bodyPr>
            <a:normAutofit/>
          </a:bodyPr>
          <a:lstStyle/>
          <a:p>
            <a:pPr algn="ctr"/>
            <a:r>
              <a:rPr lang="en-US" sz="2800" dirty="0"/>
              <a:t>BACKGROUND TO BEPS MLI</a:t>
            </a:r>
          </a:p>
        </p:txBody>
      </p:sp>
      <p:sp>
        <p:nvSpPr>
          <p:cNvPr id="3" name="Content Placeholder 2"/>
          <p:cNvSpPr>
            <a:spLocks noGrp="1"/>
          </p:cNvSpPr>
          <p:nvPr>
            <p:ph idx="1"/>
          </p:nvPr>
        </p:nvSpPr>
        <p:spPr>
          <a:xfrm>
            <a:off x="109194" y="974035"/>
            <a:ext cx="8536487" cy="5625547"/>
          </a:xfrm>
        </p:spPr>
        <p:txBody>
          <a:bodyPr>
            <a:normAutofit fontScale="32500" lnSpcReduction="20000"/>
          </a:bodyPr>
          <a:lstStyle/>
          <a:p>
            <a:pPr marL="0" indent="0">
              <a:buNone/>
            </a:pPr>
            <a:endParaRPr lang="en-ZA" sz="1600" dirty="0"/>
          </a:p>
          <a:p>
            <a:pPr marL="357188" indent="-357188" algn="just">
              <a:lnSpc>
                <a:spcPct val="110000"/>
              </a:lnSpc>
            </a:pPr>
            <a:r>
              <a:rPr lang="en-ZA" sz="5500" dirty="0">
                <a:latin typeface="Arial" panose="020B0604020202020204" pitchFamily="34" charset="0"/>
                <a:ea typeface="Batang" panose="02030600000101010101" pitchFamily="18" charset="-127"/>
                <a:cs typeface="Times New Roman" panose="02020603050405020304" pitchFamily="18" charset="0"/>
              </a:rPr>
              <a:t>After the 2008 world financial crisis, G20 Ministers of Finance agreed to a framework to address the issue of tax havens and how to get multinational enterprises (MNEs) to pay more tax in the countries in which they earn their profits, which led to the birth of the Base Erosion and Profit Shifting (BEPS) project. </a:t>
            </a:r>
          </a:p>
          <a:p>
            <a:pPr marL="357188" indent="-357188" algn="just">
              <a:lnSpc>
                <a:spcPct val="110000"/>
              </a:lnSpc>
            </a:pPr>
            <a:r>
              <a:rPr lang="en-ZA" sz="5500" dirty="0">
                <a:latin typeface="Arial" panose="020B0604020202020204" pitchFamily="34" charset="0"/>
                <a:ea typeface="Batang" panose="02030600000101010101" pitchFamily="18" charset="-127"/>
                <a:cs typeface="Times New Roman" panose="02020603050405020304" pitchFamily="18" charset="0"/>
              </a:rPr>
              <a:t>On 5 October 2015, the OECD presented a final package of the BEPS measures (OECD/G20 BEPS package), which was endorsed by the G20 Finance Ministers during a meeting on 8 October 2015 and by G20 Heads of States in November 2015. </a:t>
            </a:r>
          </a:p>
          <a:p>
            <a:pPr marL="357188" indent="-357188" algn="just">
              <a:lnSpc>
                <a:spcPct val="110000"/>
              </a:lnSpc>
            </a:pPr>
            <a:r>
              <a:rPr lang="en-ZA" sz="5500" dirty="0">
                <a:latin typeface="Arial" panose="020B0604020202020204" pitchFamily="34" charset="0"/>
                <a:ea typeface="Batang" panose="02030600000101010101" pitchFamily="18" charset="-127"/>
                <a:cs typeface="Times New Roman" panose="02020603050405020304" pitchFamily="18" charset="0"/>
              </a:rPr>
              <a:t>South Africa is the only African country that is a member of the G20. </a:t>
            </a:r>
          </a:p>
          <a:p>
            <a:pPr marL="357188" indent="-357188" algn="just">
              <a:lnSpc>
                <a:spcPct val="110000"/>
              </a:lnSpc>
            </a:pPr>
            <a:r>
              <a:rPr lang="en-ZA" sz="5500" dirty="0">
                <a:latin typeface="Arial" panose="020B0604020202020204" pitchFamily="34" charset="0"/>
                <a:ea typeface="Batang" panose="02030600000101010101" pitchFamily="18" charset="-127"/>
                <a:cs typeface="Times New Roman" panose="02020603050405020304" pitchFamily="18" charset="0"/>
              </a:rPr>
              <a:t>South Africa is not a member of the OECD, but is one of the member countries of the Inclusive Framework on BEPS. </a:t>
            </a:r>
          </a:p>
          <a:p>
            <a:pPr marL="357188" indent="-357188" algn="just">
              <a:lnSpc>
                <a:spcPct val="110000"/>
              </a:lnSpc>
            </a:pPr>
            <a:r>
              <a:rPr lang="en-ZA" sz="5500" dirty="0">
                <a:latin typeface="Arial" panose="020B0604020202020204" pitchFamily="34" charset="0"/>
                <a:ea typeface="Batang" panose="02030600000101010101" pitchFamily="18" charset="-127"/>
                <a:cs typeface="Times New Roman" panose="02020603050405020304" pitchFamily="18" charset="0"/>
              </a:rPr>
              <a:t>The Inclusive Framework on BEPS consists of about 137 countries (OECD and non-OECD countries of which 23 are African countries) that collaborate on the implementation of the OECD/G20 BEPS package. </a:t>
            </a:r>
          </a:p>
          <a:p>
            <a:pPr marL="357188" indent="-357188" algn="just">
              <a:lnSpc>
                <a:spcPct val="110000"/>
              </a:lnSpc>
            </a:pPr>
            <a:r>
              <a:rPr lang="en-ZA" sz="5500" dirty="0">
                <a:latin typeface="Arial" panose="020B0604020202020204" pitchFamily="34" charset="0"/>
                <a:ea typeface="Batang" panose="02030600000101010101" pitchFamily="18" charset="-127"/>
                <a:cs typeface="Times New Roman" panose="02020603050405020304" pitchFamily="18" charset="0"/>
              </a:rPr>
              <a:t>The Inclusive Framework on BEPS assists in developing standards for the implementation, review and monitoring of the OECD/G20 BEPS package, and the peer review process has been adopted as one of the measures for the monitoring of the OECD/G20 BEPS package. </a:t>
            </a:r>
          </a:p>
          <a:p>
            <a:pPr algn="just">
              <a:lnSpc>
                <a:spcPct val="110000"/>
              </a:lnSpc>
            </a:pPr>
            <a:endParaRPr lang="en-ZA" sz="5500" dirty="0">
              <a:latin typeface="Arial" panose="020B0604020202020204" pitchFamily="34" charset="0"/>
              <a:ea typeface="Batang" panose="02030600000101010101" pitchFamily="18" charset="-127"/>
              <a:cs typeface="Times New Roman" panose="02020603050405020304" pitchFamily="18" charset="0"/>
            </a:endParaRPr>
          </a:p>
          <a:p>
            <a:pPr algn="just"/>
            <a:endParaRPr lang="en-ZA" sz="1800" dirty="0">
              <a:effectLst/>
              <a:latin typeface="Arial" panose="020B0604020202020204" pitchFamily="34"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242533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258418"/>
            <a:ext cx="8536487" cy="1063486"/>
          </a:xfrm>
        </p:spPr>
        <p:txBody>
          <a:bodyPr>
            <a:normAutofit/>
          </a:bodyPr>
          <a:lstStyle/>
          <a:p>
            <a:pPr algn="ctr"/>
            <a:r>
              <a:rPr lang="en-US" sz="2800" dirty="0"/>
              <a:t>BACKGROUND TO BEPS MLI</a:t>
            </a:r>
          </a:p>
        </p:txBody>
      </p:sp>
      <p:sp>
        <p:nvSpPr>
          <p:cNvPr id="3" name="Content Placeholder 2"/>
          <p:cNvSpPr>
            <a:spLocks noGrp="1"/>
          </p:cNvSpPr>
          <p:nvPr>
            <p:ph idx="1"/>
          </p:nvPr>
        </p:nvSpPr>
        <p:spPr>
          <a:xfrm>
            <a:off x="109194" y="1047187"/>
            <a:ext cx="8536487" cy="5625547"/>
          </a:xfrm>
        </p:spPr>
        <p:txBody>
          <a:bodyPr>
            <a:normAutofit/>
          </a:bodyPr>
          <a:lstStyle/>
          <a:p>
            <a:pPr marL="357188" indent="-357188" algn="just">
              <a:lnSpc>
                <a:spcPct val="110000"/>
              </a:lnSpc>
            </a:pPr>
            <a:r>
              <a:rPr lang="en-ZA" sz="1800" dirty="0">
                <a:latin typeface="Arial" panose="020B0604020202020204" pitchFamily="34" charset="0"/>
                <a:ea typeface="Batang" panose="02030600000101010101" pitchFamily="18" charset="-127"/>
                <a:cs typeface="Times New Roman" panose="02020603050405020304" pitchFamily="18" charset="0"/>
              </a:rPr>
              <a:t>The OECD/G20 BEPS package consists of 15 Action Items.  </a:t>
            </a:r>
          </a:p>
          <a:p>
            <a:pPr marL="357188" indent="-357188" algn="just">
              <a:lnSpc>
                <a:spcPct val="110000"/>
              </a:lnSpc>
            </a:pPr>
            <a:r>
              <a:rPr lang="en-ZA" sz="1800" dirty="0">
                <a:latin typeface="Arial" panose="020B0604020202020204" pitchFamily="34" charset="0"/>
                <a:ea typeface="Batang" panose="02030600000101010101" pitchFamily="18" charset="-127"/>
                <a:cs typeface="Times New Roman" panose="02020603050405020304" pitchFamily="18" charset="0"/>
              </a:rPr>
              <a:t>One of these 15 Action Items is the Report on Action 15, which provides for the development of a multilateral instrument capable of swiftly implementing the BEPS treaty-related measures and amending the existing tax treaties.</a:t>
            </a:r>
          </a:p>
          <a:p>
            <a:pPr marL="357188" indent="-357188" algn="just"/>
            <a:r>
              <a:rPr lang="en-GB" sz="1800" u="none" strike="noStrike" dirty="0">
                <a:effectLst/>
                <a:latin typeface="Arial" panose="020B0604020202020204" pitchFamily="34" charset="0"/>
                <a:ea typeface="Batang" panose="02030600000101010101" pitchFamily="18" charset="-127"/>
                <a:cs typeface="Times New Roman" panose="02020603050405020304" pitchFamily="18" charset="0"/>
              </a:rPr>
              <a:t>South Africa signed the BEPS MLI during a signing ceremony for the BEPS MLI on 7 June 2017 in Paris, where 68 member countries of the Inclusive Framework signed the BEPS MLI.  </a:t>
            </a:r>
          </a:p>
          <a:p>
            <a:pPr marL="357188" indent="-357188" algn="just"/>
            <a:r>
              <a:rPr lang="en-GB" sz="1800" u="none" strike="noStrike" dirty="0">
                <a:effectLst/>
                <a:latin typeface="Arial" panose="020B0604020202020204" pitchFamily="34" charset="0"/>
                <a:ea typeface="Batang" panose="02030600000101010101" pitchFamily="18" charset="-127"/>
                <a:cs typeface="Times New Roman" panose="02020603050405020304" pitchFamily="18" charset="0"/>
              </a:rPr>
              <a:t>As of 11 August 2021, 95 countries (of which 13 are African countries) have signed the BEPS MLI and 65 countries (of which two are African countries), have deposited their instruments or notification of ratification with the OECD. </a:t>
            </a:r>
          </a:p>
          <a:p>
            <a:pPr marL="357188" indent="-357188" algn="just"/>
            <a:r>
              <a:rPr lang="en-GB" sz="1800" u="none" strike="noStrike" dirty="0">
                <a:effectLst/>
                <a:latin typeface="Arial" panose="020B0604020202020204" pitchFamily="34" charset="0"/>
                <a:ea typeface="Batang" panose="02030600000101010101" pitchFamily="18" charset="-127"/>
                <a:cs typeface="Times New Roman" panose="02020603050405020304" pitchFamily="18" charset="0"/>
              </a:rPr>
              <a:t>Although South Africa signed the BEPS MLI on 7 June 2017, it is still not in force as South Africa has not yet ratified it and deposited the instruments of ratification with the OECD.  </a:t>
            </a:r>
            <a:endPar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endParaRPr>
          </a:p>
          <a:p>
            <a:pPr marL="357188" indent="-357188" algn="just"/>
            <a:r>
              <a:rPr lang="en-GB" sz="1800" u="none" strike="noStrike" dirty="0">
                <a:effectLst/>
                <a:latin typeface="Arial" panose="020B0604020202020204" pitchFamily="34" charset="0"/>
                <a:ea typeface="Batang" panose="02030600000101010101" pitchFamily="18" charset="-127"/>
                <a:cs typeface="Times New Roman" panose="02020603050405020304" pitchFamily="18" charset="0"/>
              </a:rPr>
              <a:t>In the 2021 Budget Review, an announcement was made in Chapter 4 regarding the importance of the BEPS MLI and the finalisation of the legal and constitutional process required for the BEPS MLI to enter into force in           South Africa.  </a:t>
            </a:r>
          </a:p>
          <a:p>
            <a:pPr marL="357188" indent="-357188" algn="just"/>
            <a:r>
              <a:rPr lang="en-GB" sz="1800" dirty="0">
                <a:latin typeface="Arial" panose="020B0604020202020204" pitchFamily="34" charset="0"/>
                <a:ea typeface="Batang" panose="02030600000101010101" pitchFamily="18" charset="-127"/>
                <a:cs typeface="Times New Roman" panose="02020603050405020304" pitchFamily="18" charset="0"/>
              </a:rPr>
              <a:t>The BEPS MLI </a:t>
            </a:r>
            <a:r>
              <a:rPr lang="en-ZA" sz="1800" dirty="0">
                <a:latin typeface="Arial" panose="020B0604020202020204" pitchFamily="34" charset="0"/>
                <a:ea typeface="Batang" panose="02030600000101010101" pitchFamily="18" charset="-127"/>
                <a:cs typeface="Times New Roman" panose="02020603050405020304" pitchFamily="18" charset="0"/>
              </a:rPr>
              <a:t>served before Cabinet on 16 March 2022, and Cabinet approved ratification.</a:t>
            </a:r>
          </a:p>
          <a:p>
            <a:pPr algn="just"/>
            <a:endParaRPr lang="en-ZA" sz="1800" dirty="0">
              <a:effectLst/>
              <a:latin typeface="Arial" panose="020B0604020202020204" pitchFamily="34"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417746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01938"/>
            <a:ext cx="8536487" cy="616227"/>
          </a:xfrm>
        </p:spPr>
        <p:txBody>
          <a:bodyPr>
            <a:normAutofit/>
          </a:bodyPr>
          <a:lstStyle/>
          <a:p>
            <a:pPr algn="ctr"/>
            <a:r>
              <a:rPr lang="en-US" sz="2800" dirty="0"/>
              <a:t>WHAT IS BEPS MLI</a:t>
            </a:r>
          </a:p>
        </p:txBody>
      </p:sp>
      <p:sp>
        <p:nvSpPr>
          <p:cNvPr id="3" name="Content Placeholder 2"/>
          <p:cNvSpPr>
            <a:spLocks noGrp="1"/>
          </p:cNvSpPr>
          <p:nvPr>
            <p:ph idx="1"/>
          </p:nvPr>
        </p:nvSpPr>
        <p:spPr>
          <a:xfrm>
            <a:off x="303756" y="1113183"/>
            <a:ext cx="8661340" cy="5744816"/>
          </a:xfrm>
        </p:spPr>
        <p:txBody>
          <a:bodyPr>
            <a:noAutofit/>
          </a:bodyPr>
          <a:lstStyle/>
          <a:p>
            <a:pPr marL="357188" indent="-357188" algn="just">
              <a:spcAft>
                <a:spcPts val="600"/>
              </a:spcAft>
            </a:pPr>
            <a:r>
              <a:rPr lang="en-ZA" sz="1800" dirty="0">
                <a:effectLst/>
                <a:latin typeface="Arial" panose="020B0604020202020204" pitchFamily="34" charset="0"/>
                <a:ea typeface="Batang" panose="02030600000101010101" pitchFamily="18" charset="-127"/>
                <a:cs typeface="Arial" panose="020B0604020202020204" pitchFamily="34" charset="0"/>
              </a:rPr>
              <a:t>The BEPS MLI is aimed at updating the existing network of bilateral tax treaties (more than 3000 tax treaties worldwide) to reduce opportunities for tax avoidance and base erosion by multinational enterprises.</a:t>
            </a:r>
          </a:p>
          <a:p>
            <a:pPr marL="357188" indent="-357188" algn="just">
              <a:spcAft>
                <a:spcPts val="600"/>
              </a:spcAft>
            </a:pPr>
            <a:r>
              <a:rPr lang="en-GB" sz="1800" u="none" strike="noStrike" dirty="0">
                <a:effectLst/>
                <a:latin typeface="Arial" panose="020B0604020202020204" pitchFamily="34" charset="0"/>
                <a:ea typeface="Batang" panose="02030600000101010101" pitchFamily="18" charset="-127"/>
                <a:cs typeface="Times New Roman" panose="02020603050405020304" pitchFamily="18" charset="0"/>
              </a:rPr>
              <a:t>T</a:t>
            </a: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he BEPS MLI incorporates and strengthens the following treaty-related BEPS recommendations from the Reports on: </a:t>
            </a:r>
          </a:p>
          <a:p>
            <a:pPr marL="742950" lvl="1" indent="-385763" algn="just" defTabSz="914400" eaLnBrk="0" fontAlgn="base" hangingPunct="0">
              <a:lnSpc>
                <a:spcPct val="100000"/>
              </a:lnSpc>
              <a:spcBef>
                <a:spcPts val="750"/>
              </a:spcBef>
              <a:spcAft>
                <a:spcPct val="0"/>
              </a:spcAft>
              <a:buFontTx/>
              <a:buChar char="–"/>
            </a:pPr>
            <a:r>
              <a:rPr lang="en-ZA" dirty="0">
                <a:latin typeface="Arial" panose="020B0604020202020204" pitchFamily="34" charset="0"/>
                <a:cs typeface="Arial" panose="020B0604020202020204" pitchFamily="34" charset="0"/>
              </a:rPr>
              <a:t>Action 2, dealing with hybrid mismatches, </a:t>
            </a:r>
          </a:p>
          <a:p>
            <a:pPr marL="742950" lvl="1" indent="-385763" algn="just" defTabSz="914400" eaLnBrk="0" fontAlgn="base" hangingPunct="0">
              <a:lnSpc>
                <a:spcPct val="100000"/>
              </a:lnSpc>
              <a:spcBef>
                <a:spcPts val="750"/>
              </a:spcBef>
              <a:spcAft>
                <a:spcPct val="0"/>
              </a:spcAft>
              <a:buFontTx/>
              <a:buChar char="–"/>
            </a:pPr>
            <a:r>
              <a:rPr lang="en-ZA" dirty="0">
                <a:latin typeface="Arial" panose="020B0604020202020204" pitchFamily="34" charset="0"/>
                <a:cs typeface="Arial" panose="020B0604020202020204" pitchFamily="34" charset="0"/>
              </a:rPr>
              <a:t>Action 6, dealing with tax treaty abuse, </a:t>
            </a:r>
          </a:p>
          <a:p>
            <a:pPr marL="742950" lvl="1" indent="-385763" algn="just" defTabSz="914400" eaLnBrk="0" fontAlgn="base" hangingPunct="0">
              <a:lnSpc>
                <a:spcPct val="100000"/>
              </a:lnSpc>
              <a:spcBef>
                <a:spcPts val="750"/>
              </a:spcBef>
              <a:spcAft>
                <a:spcPct val="0"/>
              </a:spcAft>
              <a:buFontTx/>
              <a:buChar char="–"/>
            </a:pPr>
            <a:r>
              <a:rPr lang="en-ZA" dirty="0">
                <a:latin typeface="Arial" panose="020B0604020202020204" pitchFamily="34" charset="0"/>
                <a:cs typeface="Arial" panose="020B0604020202020204" pitchFamily="34" charset="0"/>
              </a:rPr>
              <a:t>Action 7, dealing with artificial avoidance of permanent establishment status; and</a:t>
            </a:r>
          </a:p>
          <a:p>
            <a:pPr marL="742950" lvl="1" indent="-385763" algn="just" defTabSz="914400" eaLnBrk="0" fontAlgn="base" hangingPunct="0">
              <a:lnSpc>
                <a:spcPct val="100000"/>
              </a:lnSpc>
              <a:spcBef>
                <a:spcPts val="750"/>
              </a:spcBef>
              <a:spcAft>
                <a:spcPct val="0"/>
              </a:spcAft>
              <a:buFontTx/>
              <a:buChar char="–"/>
            </a:pPr>
            <a:r>
              <a:rPr lang="en-ZA" dirty="0">
                <a:latin typeface="Arial" panose="020B0604020202020204" pitchFamily="34" charset="0"/>
                <a:cs typeface="Arial" panose="020B0604020202020204" pitchFamily="34" charset="0"/>
              </a:rPr>
              <a:t>Action 14, dealing with improving dispute resolution.</a:t>
            </a:r>
          </a:p>
          <a:p>
            <a:pPr marL="357188" indent="-357188" algn="just">
              <a:spcAft>
                <a:spcPts val="600"/>
              </a:spcAft>
            </a:pPr>
            <a:r>
              <a:rPr lang="en-ZA" sz="1800" dirty="0">
                <a:latin typeface="Arial" panose="020B0604020202020204" pitchFamily="34" charset="0"/>
                <a:ea typeface="Batang" panose="02030600000101010101" pitchFamily="18" charset="-127"/>
                <a:cs typeface="Times New Roman" panose="02020603050405020304" pitchFamily="18" charset="0"/>
              </a:rPr>
              <a:t>The BEPS </a:t>
            </a: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MLI enable all parties to meet the following treaty related minimum standards:</a:t>
            </a:r>
          </a:p>
          <a:p>
            <a:pPr marL="742950" lvl="1" indent="-385763" algn="just" defTabSz="914400" eaLnBrk="0" fontAlgn="base" hangingPunct="0">
              <a:lnSpc>
                <a:spcPct val="100000"/>
              </a:lnSpc>
              <a:spcBef>
                <a:spcPts val="750"/>
              </a:spcBef>
              <a:spcAft>
                <a:spcPct val="0"/>
              </a:spcAft>
              <a:buFontTx/>
              <a:buChar char="–"/>
            </a:pPr>
            <a:r>
              <a:rPr lang="en-ZA" dirty="0">
                <a:latin typeface="Arial" panose="020B0604020202020204" pitchFamily="34" charset="0"/>
                <a:cs typeface="Arial" panose="020B0604020202020204" pitchFamily="34" charset="0"/>
              </a:rPr>
              <a:t>Action 6, dealing with the prevention of treaty abuse; and </a:t>
            </a:r>
          </a:p>
          <a:p>
            <a:pPr marL="742950" lvl="1" indent="-385763" algn="just" defTabSz="914400" eaLnBrk="0" fontAlgn="base" hangingPunct="0">
              <a:lnSpc>
                <a:spcPct val="100000"/>
              </a:lnSpc>
              <a:spcBef>
                <a:spcPts val="750"/>
              </a:spcBef>
              <a:spcAft>
                <a:spcPct val="0"/>
              </a:spcAft>
              <a:buFontTx/>
              <a:buChar char="–"/>
            </a:pPr>
            <a:r>
              <a:rPr lang="en-ZA" dirty="0">
                <a:latin typeface="Arial" panose="020B0604020202020204" pitchFamily="34" charset="0"/>
                <a:cs typeface="Arial" panose="020B0604020202020204" pitchFamily="34" charset="0"/>
              </a:rPr>
              <a:t>Action 14, dealing with the improvement of dispute resolution.   </a:t>
            </a:r>
          </a:p>
          <a:p>
            <a:pPr marL="0" indent="0" algn="just">
              <a:spcAft>
                <a:spcPts val="600"/>
              </a:spcAft>
              <a:buNone/>
            </a:pPr>
            <a:endParaRPr lang="en-ZA" sz="1400" u="none" strike="noStrike" dirty="0">
              <a:effectLst/>
              <a:latin typeface="Arial" panose="020B0604020202020204" pitchFamily="34"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110149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337930"/>
            <a:ext cx="8536487" cy="616227"/>
          </a:xfrm>
        </p:spPr>
        <p:txBody>
          <a:bodyPr>
            <a:normAutofit/>
          </a:bodyPr>
          <a:lstStyle/>
          <a:p>
            <a:pPr algn="ctr"/>
            <a:r>
              <a:rPr lang="en-US" sz="2800" dirty="0"/>
              <a:t>WHAT IS BEPS MLI</a:t>
            </a:r>
          </a:p>
        </p:txBody>
      </p:sp>
      <p:sp>
        <p:nvSpPr>
          <p:cNvPr id="3" name="Content Placeholder 2"/>
          <p:cNvSpPr>
            <a:spLocks noGrp="1"/>
          </p:cNvSpPr>
          <p:nvPr>
            <p:ph idx="1"/>
          </p:nvPr>
        </p:nvSpPr>
        <p:spPr>
          <a:xfrm>
            <a:off x="303756" y="1083365"/>
            <a:ext cx="8661340" cy="5774634"/>
          </a:xfrm>
        </p:spPr>
        <p:txBody>
          <a:bodyPr>
            <a:noAutofit/>
          </a:bodyPr>
          <a:lstStyle/>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The BEPS MLI will be applied alongside existing tax treaties. </a:t>
            </a:r>
          </a:p>
          <a:p>
            <a:pPr marL="357188" indent="-357188" algn="just">
              <a:spcAft>
                <a:spcPts val="600"/>
              </a:spcAft>
            </a:pPr>
            <a:r>
              <a:rPr lang="en-GB" sz="1800" dirty="0">
                <a:effectLst/>
                <a:latin typeface="Arial" panose="020B0604020202020204" pitchFamily="34" charset="0"/>
                <a:ea typeface="Batang" panose="02030600000101010101" pitchFamily="18" charset="-127"/>
                <a:cs typeface="Times New Roman" panose="02020603050405020304" pitchFamily="18" charset="0"/>
              </a:rPr>
              <a:t>However, there may be circumstances in which a country prefers not to include a specific tax treaty in the scope of application of the BEPS MLI because the tax treaty has been recently renegotiated to implement the BEPS outcomes, or is currently under renegotiation. Therefore, each country is allowed to choose which of its tax treaties will be covered by the BEPS MLI by providing a list of covered tax treaties. </a:t>
            </a:r>
          </a:p>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Each country is also allowed to choose which reservations it will make to the BEPS MLI. Reservations work unilaterally.  </a:t>
            </a:r>
          </a:p>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For example, if a country opts out of a provision or part of a provision, the change made by that provision will not apply to any of the country’s listed covered tax treaties regardless of the position of its treaty partners. A country is also allowed to opt out from the provisions or parts of provisions with respect to tax treaties that have specific, objectively defined characteristics.</a:t>
            </a:r>
          </a:p>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A country  is permitted to withdraw a reservation but may not introduce a new reservation after ratification.  </a:t>
            </a:r>
          </a:p>
          <a:p>
            <a:pPr algn="just">
              <a:spcAft>
                <a:spcPts val="600"/>
              </a:spcAft>
            </a:pPr>
            <a:endParaRPr lang="en-ZA" sz="1400" u="none" strike="noStrike" dirty="0">
              <a:effectLst/>
              <a:latin typeface="Arial" panose="020B0604020202020204" pitchFamily="34"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398968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27384"/>
            <a:ext cx="8536487" cy="834886"/>
          </a:xfrm>
        </p:spPr>
        <p:txBody>
          <a:bodyPr>
            <a:normAutofit fontScale="90000"/>
          </a:bodyPr>
          <a:lstStyle/>
          <a:p>
            <a:pPr algn="ctr"/>
            <a:r>
              <a:rPr lang="en-US" sz="2800" dirty="0"/>
              <a:t>APPLICATION OF BEPS MLI IN SOUTH AFRICA TAX TREATIES</a:t>
            </a:r>
          </a:p>
        </p:txBody>
      </p:sp>
      <p:sp>
        <p:nvSpPr>
          <p:cNvPr id="3" name="Content Placeholder 2"/>
          <p:cNvSpPr>
            <a:spLocks noGrp="1"/>
          </p:cNvSpPr>
          <p:nvPr>
            <p:ph idx="1"/>
          </p:nvPr>
        </p:nvSpPr>
        <p:spPr>
          <a:xfrm>
            <a:off x="288099" y="1401416"/>
            <a:ext cx="8536487" cy="5245873"/>
          </a:xfrm>
        </p:spPr>
        <p:txBody>
          <a:bodyPr>
            <a:normAutofit lnSpcReduction="10000"/>
          </a:bodyPr>
          <a:lstStyle/>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South Africa has 79 bilateral tax treaties in force, with two more awaiting ratification in the partner country.</a:t>
            </a:r>
          </a:p>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76 tax treaties have been listed by South Africa to be covered by the BEPS MLI.</a:t>
            </a:r>
          </a:p>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These 76 tax treaties will, once all these countries have ratified the BEPS MLI, meet the tax related BEPS measures without the need to renegotiate the existing bilateral tax treaties. </a:t>
            </a:r>
          </a:p>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As at 11 August 2021, 42 of the 76 countries have already ratified the BEPS MLI. </a:t>
            </a:r>
          </a:p>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Only five tax treaties will not be covered by the BEPS MLI, namely, Germany, Zambia, Malawi, Grenada and Sierra Leone. </a:t>
            </a:r>
          </a:p>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South Africa did not include its tax treaties with Germany, Malawi and Zambia in the list of the tax treaties that must be covered by the MLI because these tax treaties are currently under bilateral renegotiations and BEPS recommendations have been incorporated in the renegotiated agreements.  </a:t>
            </a:r>
          </a:p>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South Africa did not include its tax treaties with Grenada and Sierra Leone as these tax treaties are incompatible with the provisions of the BEPS MLI.  </a:t>
            </a:r>
          </a:p>
          <a:p>
            <a:pPr marL="0" indent="0">
              <a:buNone/>
            </a:pPr>
            <a:endPar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3977873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27384"/>
            <a:ext cx="8536487" cy="834886"/>
          </a:xfrm>
        </p:spPr>
        <p:txBody>
          <a:bodyPr>
            <a:normAutofit/>
          </a:bodyPr>
          <a:lstStyle/>
          <a:p>
            <a:pPr algn="ctr"/>
            <a:r>
              <a:rPr lang="en-US" sz="2800" dirty="0"/>
              <a:t>URGENCY OF BEPS MLI </a:t>
            </a:r>
          </a:p>
        </p:txBody>
      </p:sp>
      <p:sp>
        <p:nvSpPr>
          <p:cNvPr id="3" name="Content Placeholder 2"/>
          <p:cNvSpPr>
            <a:spLocks noGrp="1"/>
          </p:cNvSpPr>
          <p:nvPr>
            <p:ph idx="1"/>
          </p:nvPr>
        </p:nvSpPr>
        <p:spPr>
          <a:xfrm>
            <a:off x="288099" y="1192696"/>
            <a:ext cx="8536487" cy="5454594"/>
          </a:xfrm>
        </p:spPr>
        <p:txBody>
          <a:bodyPr>
            <a:normAutofit lnSpcReduction="10000"/>
          </a:bodyPr>
          <a:lstStyle/>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One of the measures adopted by the Inclusive Framework for the monitoring of the implementation of the OECD/G20 BEPS package is the peer review process.</a:t>
            </a:r>
          </a:p>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The peer review for the implementation of Action </a:t>
            </a:r>
            <a:r>
              <a:rPr lang="en-GB" sz="1800" u="none" strike="noStrike" dirty="0">
                <a:effectLst/>
                <a:latin typeface="Arial" panose="020B0604020202020204" pitchFamily="34" charset="0"/>
                <a:ea typeface="Times New Roman" panose="02020603050405020304" pitchFamily="18" charset="0"/>
                <a:cs typeface="Arial" panose="020B0604020202020204" pitchFamily="34" charset="0"/>
              </a:rPr>
              <a:t>6 Report, dealing with tax treaty abuse, has already started.  </a:t>
            </a:r>
          </a:p>
          <a:p>
            <a:pPr marL="357188" indent="-357188" algn="just">
              <a:spcAft>
                <a:spcPts val="600"/>
              </a:spcAft>
            </a:pPr>
            <a:r>
              <a:rPr lang="en-GB" sz="1800" u="none" strike="noStrike" dirty="0">
                <a:effectLst/>
                <a:latin typeface="Arial" panose="020B0604020202020204" pitchFamily="34" charset="0"/>
                <a:ea typeface="Times New Roman" panose="02020603050405020304" pitchFamily="18" charset="0"/>
                <a:cs typeface="Arial" panose="020B0604020202020204" pitchFamily="34" charset="0"/>
              </a:rPr>
              <a:t>The implementation of this Action 6 Report is dependent upon Inclusive Framework member countries having ratified and implemented the BEPS MLI or renegotiating their treaties in accordance with its principles.  </a:t>
            </a:r>
            <a:endPar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endParaRPr>
          </a:p>
          <a:p>
            <a:pPr marL="357188" indent="-357188" algn="just">
              <a:spcAft>
                <a:spcPts val="600"/>
              </a:spcAft>
            </a:pPr>
            <a:r>
              <a:rPr lang="en-GB" sz="1800" u="none" strike="noStrike" dirty="0">
                <a:effectLst/>
                <a:latin typeface="Arial" panose="020B0604020202020204" pitchFamily="34" charset="0"/>
                <a:ea typeface="Times New Roman" panose="02020603050405020304" pitchFamily="18" charset="0"/>
                <a:cs typeface="Arial" panose="020B0604020202020204" pitchFamily="34" charset="0"/>
              </a:rPr>
              <a:t>Based on the fact that South Africa has not yet ratified and implemented the BEPS MLI, this implies that South Africa has already earned a negative point in the Action 6 peer review.  </a:t>
            </a:r>
          </a:p>
          <a:p>
            <a:pPr marL="357188" indent="-357188" algn="just">
              <a:spcAft>
                <a:spcPts val="600"/>
              </a:spcAft>
            </a:pPr>
            <a:r>
              <a:rPr lang="en-GB" sz="1800" u="none" strike="noStrike" dirty="0">
                <a:effectLst/>
                <a:latin typeface="Arial" panose="020B0604020202020204" pitchFamily="34" charset="0"/>
                <a:ea typeface="Times New Roman" panose="02020603050405020304" pitchFamily="18" charset="0"/>
                <a:cs typeface="Arial" panose="020B0604020202020204" pitchFamily="34" charset="0"/>
              </a:rPr>
              <a:t>Therefore, the ratification of this BEPS MLI is important for South Africa so as to keep South Africa compliant with the OECD/G20 BEPS minimum standards and address BEPS in South Africa.  </a:t>
            </a:r>
            <a:endPar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endParaRPr>
          </a:p>
          <a:p>
            <a:pPr marL="357188" indent="-357188" algn="just">
              <a:spcAft>
                <a:spcPts val="600"/>
              </a:spcAft>
            </a:pPr>
            <a:r>
              <a:rPr lang="en-ZA" sz="1800" dirty="0">
                <a:latin typeface="Arial" panose="020B0604020202020204" pitchFamily="34" charset="0"/>
                <a:cs typeface="Arial" panose="020B0604020202020204" pitchFamily="34" charset="0"/>
              </a:rPr>
              <a:t>Today, 25 May 2022, the BEPS MLI is presented to the </a:t>
            </a:r>
            <a:r>
              <a:rPr lang="en-ZA" sz="1800" dirty="0" err="1">
                <a:latin typeface="Arial" panose="020B0604020202020204" pitchFamily="34" charset="0"/>
                <a:cs typeface="Arial" panose="020B0604020202020204" pitchFamily="34" charset="0"/>
              </a:rPr>
              <a:t>SCoF</a:t>
            </a:r>
            <a:r>
              <a:rPr lang="en-ZA" sz="1800" dirty="0">
                <a:latin typeface="Arial" panose="020B0604020202020204" pitchFamily="34" charset="0"/>
                <a:cs typeface="Arial" panose="020B0604020202020204" pitchFamily="34" charset="0"/>
              </a:rPr>
              <a:t> for consideration.</a:t>
            </a:r>
          </a:p>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Arial" panose="020B0604020202020204" pitchFamily="34" charset="0"/>
              </a:rPr>
              <a:t>After ratification, the instrument </a:t>
            </a:r>
            <a:r>
              <a:rPr lang="en-GB" sz="1800" u="none" strike="noStrike" dirty="0">
                <a:effectLst/>
                <a:latin typeface="Arial" panose="020B0604020202020204" pitchFamily="34" charset="0"/>
                <a:ea typeface="Batang" panose="02030600000101010101" pitchFamily="18" charset="-127"/>
                <a:cs typeface="Times New Roman" panose="02020603050405020304" pitchFamily="18" charset="0"/>
              </a:rPr>
              <a:t>or notification of ratification will be deposited with the OECD. </a:t>
            </a:r>
          </a:p>
          <a:p>
            <a:endPar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1489691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370843"/>
            <a:ext cx="8536487" cy="5095679"/>
          </a:xfrm>
        </p:spPr>
        <p:txBody>
          <a:bodyPr>
            <a:noAutofit/>
          </a:bodyPr>
          <a:lstStyle/>
          <a:p>
            <a:pPr algn="ctr"/>
            <a:r>
              <a:rPr lang="en-US" sz="2800" dirty="0"/>
              <a:t>ARTICLES OF THE BEPS MLI</a:t>
            </a:r>
          </a:p>
        </p:txBody>
      </p:sp>
      <p:sp>
        <p:nvSpPr>
          <p:cNvPr id="3" name="Content Placeholder 2"/>
          <p:cNvSpPr>
            <a:spLocks noGrp="1"/>
          </p:cNvSpPr>
          <p:nvPr>
            <p:ph idx="1"/>
          </p:nvPr>
        </p:nvSpPr>
        <p:spPr>
          <a:xfrm>
            <a:off x="212684" y="1018167"/>
            <a:ext cx="8536487" cy="5514608"/>
          </a:xfrm>
        </p:spPr>
        <p:txBody>
          <a:bodyPr/>
          <a:lstStyle/>
          <a:p>
            <a:pPr marL="0" indent="0">
              <a:buNone/>
            </a:pPr>
            <a:endParaRPr lang="en-ZA" sz="1800" dirty="0"/>
          </a:p>
          <a:p>
            <a:pPr marL="0" indent="0">
              <a:buNone/>
            </a:pPr>
            <a:endParaRPr lang="en-ZA" sz="2400" dirty="0"/>
          </a:p>
        </p:txBody>
      </p:sp>
    </p:spTree>
    <p:extLst>
      <p:ext uri="{BB962C8B-B14F-4D97-AF65-F5344CB8AC3E}">
        <p14:creationId xmlns:p14="http://schemas.microsoft.com/office/powerpoint/2010/main" val="3183041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6801</TotalTime>
  <Words>3165</Words>
  <Application>Microsoft Office PowerPoint</Application>
  <PresentationFormat>On-screen Show (4:3)</PresentationFormat>
  <Paragraphs>170</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Courier New</vt:lpstr>
      <vt:lpstr>Wingdings</vt:lpstr>
      <vt:lpstr>Office Theme</vt:lpstr>
      <vt:lpstr>RATIFICATION OF multilateral convention to implement tax treaty related measures to prevent base erosion and profit shifting</vt:lpstr>
      <vt:lpstr>BACKGROUND</vt:lpstr>
      <vt:lpstr>BACKGROUND TO BEPS MLI</vt:lpstr>
      <vt:lpstr>BACKGROUND TO BEPS MLI</vt:lpstr>
      <vt:lpstr>WHAT IS BEPS MLI</vt:lpstr>
      <vt:lpstr>WHAT IS BEPS MLI</vt:lpstr>
      <vt:lpstr>APPLICATION OF BEPS MLI IN SOUTH AFRICA TAX TREATIES</vt:lpstr>
      <vt:lpstr>URGENCY OF BEPS MLI </vt:lpstr>
      <vt:lpstr>ARTICLES OF THE BEPS MLI</vt:lpstr>
      <vt:lpstr>PART I: SCOPE AND INTREPRETATION</vt:lpstr>
      <vt:lpstr>PART II-HYBRID MISMATCHES</vt:lpstr>
      <vt:lpstr>PART III: TREATY ABUSE</vt:lpstr>
      <vt:lpstr>PART III: TREATY ABUSE</vt:lpstr>
      <vt:lpstr>PART III: TREATY ABUSE</vt:lpstr>
      <vt:lpstr>PART IV: AVOIDANCE OF PERMANENT ESTABLISHMENT STATUS</vt:lpstr>
      <vt:lpstr>PART IV: AVOIDANCE OF PERMANENT ESTABLISHMENT STATUS</vt:lpstr>
      <vt:lpstr>PART V: IMPROVING DISPUTE RESOLUTION</vt:lpstr>
      <vt:lpstr>PART VI: ARBITRATION</vt:lpstr>
      <vt:lpstr>PART VII: FINAL PROVISIONS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Yanga Mputa</cp:lastModifiedBy>
  <cp:revision>195</cp:revision>
  <cp:lastPrinted>2022-05-24T08:59:39Z</cp:lastPrinted>
  <dcterms:created xsi:type="dcterms:W3CDTF">2017-06-12T08:43:34Z</dcterms:created>
  <dcterms:modified xsi:type="dcterms:W3CDTF">2022-06-20T11:24:06Z</dcterms:modified>
</cp:coreProperties>
</file>