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tiff" ContentType="image/tif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8"/>
  </p:notesMasterIdLst>
  <p:sldIdLst>
    <p:sldId id="256" r:id="rId3"/>
    <p:sldId id="333" r:id="rId4"/>
    <p:sldId id="345" r:id="rId5"/>
    <p:sldId id="334" r:id="rId6"/>
    <p:sldId id="335" r:id="rId7"/>
    <p:sldId id="336" r:id="rId8"/>
    <p:sldId id="337" r:id="rId9"/>
    <p:sldId id="338" r:id="rId10"/>
    <p:sldId id="339" r:id="rId11"/>
    <p:sldId id="340" r:id="rId12"/>
    <p:sldId id="341" r:id="rId13"/>
    <p:sldId id="342" r:id="rId14"/>
    <p:sldId id="343" r:id="rId15"/>
    <p:sldId id="344" r:id="rId16"/>
    <p:sldId id="25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9833D"/>
    <a:srgbClr val="62A73B"/>
    <a:srgbClr val="96C284"/>
    <a:srgbClr val="213A72"/>
    <a:srgbClr val="7089BF"/>
    <a:srgbClr val="843C0C"/>
    <a:srgbClr val="639B64"/>
    <a:srgbClr val="002A6D"/>
    <a:srgbClr val="6C7185"/>
    <a:srgbClr val="98655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38" autoAdjust="0"/>
    <p:restoredTop sz="94626" autoAdjust="0"/>
  </p:normalViewPr>
  <p:slideViewPr>
    <p:cSldViewPr snapToGrid="0">
      <p:cViewPr varScale="1">
        <p:scale>
          <a:sx n="69" d="100"/>
          <a:sy n="69" d="100"/>
        </p:scale>
        <p:origin x="-1386" y="-102"/>
      </p:cViewPr>
      <p:guideLst>
        <p:guide orient="horz" pos="2160"/>
        <p:guide pos="288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27271A-E6DF-4384-86D7-969D9F72644D}" type="datetimeFigureOut">
              <a:rPr lang="en-ZA" smtClean="0"/>
              <a:pPr/>
              <a:t>2022/06/15</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B57662-6E70-4ADA-9949-C4D1732AACA9}" type="slidenum">
              <a:rPr lang="en-ZA" smtClean="0"/>
              <a:pPr/>
              <a:t>‹#›</a:t>
            </a:fld>
            <a:endParaRPr lang="en-ZA"/>
          </a:p>
        </p:txBody>
      </p:sp>
    </p:spTree>
    <p:extLst>
      <p:ext uri="{BB962C8B-B14F-4D97-AF65-F5344CB8AC3E}">
        <p14:creationId xmlns:p14="http://schemas.microsoft.com/office/powerpoint/2010/main" xmlns="" val="749654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1B57662-6E70-4ADA-9949-C4D1732AACA9}" type="slidenum">
              <a:rPr lang="en-ZA" smtClean="0"/>
              <a:pPr/>
              <a:t>1</a:t>
            </a:fld>
            <a:endParaRPr lang="en-ZA"/>
          </a:p>
        </p:txBody>
      </p:sp>
    </p:spTree>
    <p:extLst>
      <p:ext uri="{BB962C8B-B14F-4D97-AF65-F5344CB8AC3E}">
        <p14:creationId xmlns:p14="http://schemas.microsoft.com/office/powerpoint/2010/main" xmlns="" val="2476623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ZA" dirty="0"/>
          </a:p>
        </p:txBody>
      </p:sp>
      <p:sp>
        <p:nvSpPr>
          <p:cNvPr id="245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AE0E6B5-7A7A-1D45-95EC-60B250AD9C4D}" type="slidenum">
              <a:rPr lang="en-ZA"/>
              <a:pPr eaLnBrk="1" hangingPunct="1"/>
              <a:t>10</a:t>
            </a:fld>
            <a:endParaRPr lang="en-ZA"/>
          </a:p>
        </p:txBody>
      </p:sp>
    </p:spTree>
    <p:extLst>
      <p:ext uri="{BB962C8B-B14F-4D97-AF65-F5344CB8AC3E}">
        <p14:creationId xmlns:p14="http://schemas.microsoft.com/office/powerpoint/2010/main" xmlns="" val="4101399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F6B01B2-E5F9-BD40-B1B2-4F77239D87F1}" type="slidenum">
              <a:rPr lang="en-US" smtClean="0"/>
              <a:pPr/>
              <a:t>11</a:t>
            </a:fld>
            <a:endParaRPr lang="en-US" dirty="0"/>
          </a:p>
        </p:txBody>
      </p:sp>
    </p:spTree>
    <p:extLst>
      <p:ext uri="{BB962C8B-B14F-4D97-AF65-F5344CB8AC3E}">
        <p14:creationId xmlns:p14="http://schemas.microsoft.com/office/powerpoint/2010/main" xmlns="" val="126389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F6B01B2-E5F9-BD40-B1B2-4F77239D87F1}" type="slidenum">
              <a:rPr lang="en-US" smtClean="0"/>
              <a:pPr/>
              <a:t>12</a:t>
            </a:fld>
            <a:endParaRPr lang="en-US" dirty="0"/>
          </a:p>
        </p:txBody>
      </p:sp>
    </p:spTree>
    <p:extLst>
      <p:ext uri="{BB962C8B-B14F-4D97-AF65-F5344CB8AC3E}">
        <p14:creationId xmlns:p14="http://schemas.microsoft.com/office/powerpoint/2010/main" xmlns="" val="2176543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F6B01B2-E5F9-BD40-B1B2-4F77239D87F1}" type="slidenum">
              <a:rPr lang="en-US" smtClean="0"/>
              <a:pPr/>
              <a:t>13</a:t>
            </a:fld>
            <a:endParaRPr lang="en-US" dirty="0"/>
          </a:p>
        </p:txBody>
      </p:sp>
    </p:spTree>
    <p:extLst>
      <p:ext uri="{BB962C8B-B14F-4D97-AF65-F5344CB8AC3E}">
        <p14:creationId xmlns:p14="http://schemas.microsoft.com/office/powerpoint/2010/main" xmlns="" val="128594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27464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F6B01B2-E5F9-BD40-B1B2-4F77239D87F1}" type="slidenum">
              <a:rPr lang="en-US" smtClean="0"/>
              <a:pPr/>
              <a:t>2</a:t>
            </a:fld>
            <a:endParaRPr lang="en-US" dirty="0"/>
          </a:p>
        </p:txBody>
      </p:sp>
    </p:spTree>
    <p:extLst>
      <p:ext uri="{BB962C8B-B14F-4D97-AF65-F5344CB8AC3E}">
        <p14:creationId xmlns:p14="http://schemas.microsoft.com/office/powerpoint/2010/main" xmlns="" val="331393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F6B01B2-E5F9-BD40-B1B2-4F77239D87F1}" type="slidenum">
              <a:rPr lang="en-US" smtClean="0"/>
              <a:pPr/>
              <a:t>3</a:t>
            </a:fld>
            <a:endParaRPr lang="en-US" dirty="0"/>
          </a:p>
        </p:txBody>
      </p:sp>
    </p:spTree>
    <p:extLst>
      <p:ext uri="{BB962C8B-B14F-4D97-AF65-F5344CB8AC3E}">
        <p14:creationId xmlns:p14="http://schemas.microsoft.com/office/powerpoint/2010/main" xmlns="" val="578106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F6B01B2-E5F9-BD40-B1B2-4F77239D87F1}" type="slidenum">
              <a:rPr lang="en-US" smtClean="0"/>
              <a:pPr/>
              <a:t>4</a:t>
            </a:fld>
            <a:endParaRPr lang="en-US" dirty="0"/>
          </a:p>
        </p:txBody>
      </p:sp>
    </p:spTree>
    <p:extLst>
      <p:ext uri="{BB962C8B-B14F-4D97-AF65-F5344CB8AC3E}">
        <p14:creationId xmlns:p14="http://schemas.microsoft.com/office/powerpoint/2010/main" xmlns="" val="2699401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F6B01B2-E5F9-BD40-B1B2-4F77239D87F1}" type="slidenum">
              <a:rPr lang="en-US" smtClean="0"/>
              <a:pPr/>
              <a:t>5</a:t>
            </a:fld>
            <a:endParaRPr lang="en-US" dirty="0"/>
          </a:p>
        </p:txBody>
      </p:sp>
    </p:spTree>
    <p:extLst>
      <p:ext uri="{BB962C8B-B14F-4D97-AF65-F5344CB8AC3E}">
        <p14:creationId xmlns:p14="http://schemas.microsoft.com/office/powerpoint/2010/main" xmlns="" val="1294337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F6B01B2-E5F9-BD40-B1B2-4F77239D87F1}" type="slidenum">
              <a:rPr lang="en-US" smtClean="0"/>
              <a:pPr/>
              <a:t>6</a:t>
            </a:fld>
            <a:endParaRPr lang="en-US" dirty="0"/>
          </a:p>
        </p:txBody>
      </p:sp>
    </p:spTree>
    <p:extLst>
      <p:ext uri="{BB962C8B-B14F-4D97-AF65-F5344CB8AC3E}">
        <p14:creationId xmlns:p14="http://schemas.microsoft.com/office/powerpoint/2010/main" xmlns="" val="1001566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F6B01B2-E5F9-BD40-B1B2-4F77239D87F1}" type="slidenum">
              <a:rPr lang="en-US" smtClean="0"/>
              <a:pPr/>
              <a:t>7</a:t>
            </a:fld>
            <a:endParaRPr lang="en-US" dirty="0"/>
          </a:p>
        </p:txBody>
      </p:sp>
    </p:spTree>
    <p:extLst>
      <p:ext uri="{BB962C8B-B14F-4D97-AF65-F5344CB8AC3E}">
        <p14:creationId xmlns:p14="http://schemas.microsoft.com/office/powerpoint/2010/main" xmlns="" val="192356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F6B01B2-E5F9-BD40-B1B2-4F77239D87F1}" type="slidenum">
              <a:rPr lang="en-US" smtClean="0"/>
              <a:pPr/>
              <a:t>8</a:t>
            </a:fld>
            <a:endParaRPr lang="en-US" dirty="0"/>
          </a:p>
        </p:txBody>
      </p:sp>
    </p:spTree>
    <p:extLst>
      <p:ext uri="{BB962C8B-B14F-4D97-AF65-F5344CB8AC3E}">
        <p14:creationId xmlns:p14="http://schemas.microsoft.com/office/powerpoint/2010/main" xmlns="" val="1514068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F6B01B2-E5F9-BD40-B1B2-4F77239D87F1}" type="slidenum">
              <a:rPr lang="en-US" smtClean="0"/>
              <a:pPr/>
              <a:t>9</a:t>
            </a:fld>
            <a:endParaRPr lang="en-US" dirty="0"/>
          </a:p>
        </p:txBody>
      </p:sp>
    </p:spTree>
    <p:extLst>
      <p:ext uri="{BB962C8B-B14F-4D97-AF65-F5344CB8AC3E}">
        <p14:creationId xmlns:p14="http://schemas.microsoft.com/office/powerpoint/2010/main" xmlns="" val="20287234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3.png"/><Relationship Id="rId3" Type="http://schemas.microsoft.com/office/2007/relationships/hdphoto" Target="../media/hdphoto2.wdp"/><Relationship Id="rId7" Type="http://schemas.microsoft.com/office/2007/relationships/hdphoto" Target="../media/hdphoto4.wdp"/><Relationship Id="rId12"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2.png"/><Relationship Id="rId5" Type="http://schemas.microsoft.com/office/2007/relationships/hdphoto" Target="../media/hdphoto3.wdp"/><Relationship Id="rId10" Type="http://schemas.microsoft.com/office/2007/relationships/hdphoto" Target="../media/hdphoto5.wdp"/><Relationship Id="rId4" Type="http://schemas.openxmlformats.org/officeDocument/2006/relationships/image" Target="../media/image6.png"/><Relationship Id="rId9" Type="http://schemas.openxmlformats.org/officeDocument/2006/relationships/image" Target="../media/image9.png"/><Relationship Id="rId1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5184" y="6456023"/>
            <a:ext cx="1174874" cy="365125"/>
          </a:xfrm>
        </p:spPr>
        <p:txBody>
          <a:bodyPr/>
          <a:lstStyle/>
          <a:p>
            <a:fld id="{E7EF49F8-DF00-4916-B3D6-91C929BB90D1}" type="datetime1">
              <a:rPr lang="en-ZA" smtClean="0"/>
              <a:pPr/>
              <a:t>2022/06/15</a:t>
            </a:fld>
            <a:endParaRPr lang="en-ZA"/>
          </a:p>
        </p:txBody>
      </p:sp>
      <p:sp>
        <p:nvSpPr>
          <p:cNvPr id="5" name="Footer Placeholder 4"/>
          <p:cNvSpPr>
            <a:spLocks noGrp="1"/>
          </p:cNvSpPr>
          <p:nvPr>
            <p:ph type="ftr" sz="quarter" idx="11"/>
          </p:nvPr>
        </p:nvSpPr>
        <p:spPr>
          <a:xfrm>
            <a:off x="3028950" y="6456023"/>
            <a:ext cx="3086100" cy="365125"/>
          </a:xfrm>
        </p:spPr>
        <p:txBody>
          <a:bodyPr/>
          <a:lstStyle/>
          <a:p>
            <a:endParaRPr lang="en-ZA" dirty="0"/>
          </a:p>
        </p:txBody>
      </p:sp>
      <p:sp>
        <p:nvSpPr>
          <p:cNvPr id="6" name="Slide Number Placeholder 5"/>
          <p:cNvSpPr>
            <a:spLocks noGrp="1"/>
          </p:cNvSpPr>
          <p:nvPr>
            <p:ph type="sldNum" sz="quarter" idx="12"/>
          </p:nvPr>
        </p:nvSpPr>
        <p:spPr>
          <a:xfrm>
            <a:off x="7048922" y="6492875"/>
            <a:ext cx="2057400" cy="365125"/>
          </a:xfrm>
        </p:spPr>
        <p:txBody>
          <a:bodyPr/>
          <a:lstStyle>
            <a:lvl1pPr>
              <a:defRPr sz="2000">
                <a:solidFill>
                  <a:schemeClr val="bg1"/>
                </a:solidFill>
                <a:latin typeface="Arial Narrow" panose="020B0606020202030204" pitchFamily="34" charset="0"/>
              </a:defRPr>
            </a:lvl1pPr>
          </a:lstStyle>
          <a:p>
            <a:fld id="{0C4DB43B-2450-41F4-875D-3A173E257EAA}" type="slidenum">
              <a:rPr lang="en-ZA" smtClean="0"/>
              <a:pPr/>
              <a:t>‹#›</a:t>
            </a:fld>
            <a:endParaRPr lang="en-ZA" dirty="0"/>
          </a:p>
        </p:txBody>
      </p:sp>
      <p:sp>
        <p:nvSpPr>
          <p:cNvPr id="27" name="TextBox 26"/>
          <p:cNvSpPr txBox="1"/>
          <p:nvPr userDrawn="1"/>
        </p:nvSpPr>
        <p:spPr>
          <a:xfrm>
            <a:off x="13136" y="4001181"/>
            <a:ext cx="9144000" cy="430887"/>
          </a:xfrm>
          <a:prstGeom prst="rect">
            <a:avLst/>
          </a:prstGeom>
          <a:noFill/>
        </p:spPr>
        <p:txBody>
          <a:bodyPr wrap="square" rtlCol="0">
            <a:spAutoFit/>
          </a:bodyPr>
          <a:lstStyle/>
          <a:p>
            <a:pPr algn="ctr" rtl="0"/>
            <a:r>
              <a:rPr lang="en-US" sz="2200" i="1" dirty="0">
                <a:solidFill>
                  <a:schemeClr val="bg1"/>
                </a:solidFill>
                <a:latin typeface="Arial Black" panose="020B0A04020102020204" pitchFamily="34" charset="0"/>
              </a:rPr>
              <a:t>“The role of employers in the changing world of work”</a:t>
            </a:r>
            <a:endParaRPr lang="en-ZA" sz="2200" i="1" dirty="0">
              <a:solidFill>
                <a:schemeClr val="bg1"/>
              </a:solidFill>
              <a:latin typeface="Arial Black" panose="020B0A04020102020204" pitchFamily="34" charset="0"/>
            </a:endParaRPr>
          </a:p>
        </p:txBody>
      </p:sp>
      <p:sp>
        <p:nvSpPr>
          <p:cNvPr id="31" name="Rectangle 30"/>
          <p:cNvSpPr/>
          <p:nvPr userDrawn="1"/>
        </p:nvSpPr>
        <p:spPr>
          <a:xfrm>
            <a:off x="0" y="1453229"/>
            <a:ext cx="9143999" cy="423319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Diamond 31"/>
          <p:cNvSpPr/>
          <p:nvPr userDrawn="1"/>
        </p:nvSpPr>
        <p:spPr>
          <a:xfrm>
            <a:off x="6519888" y="2018455"/>
            <a:ext cx="2618196" cy="3025702"/>
          </a:xfrm>
          <a:prstGeom prst="diamond">
            <a:avLst/>
          </a:prstGeom>
          <a:solidFill>
            <a:srgbClr val="7089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3" name="Rectangle 32"/>
          <p:cNvSpPr/>
          <p:nvPr userDrawn="1"/>
        </p:nvSpPr>
        <p:spPr>
          <a:xfrm>
            <a:off x="7691722" y="1453229"/>
            <a:ext cx="1446361" cy="4239562"/>
          </a:xfrm>
          <a:prstGeom prst="rect">
            <a:avLst/>
          </a:prstGeom>
          <a:solidFill>
            <a:srgbClr val="49833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34" name="Group 33"/>
          <p:cNvGrpSpPr/>
          <p:nvPr userDrawn="1"/>
        </p:nvGrpSpPr>
        <p:grpSpPr>
          <a:xfrm rot="21321698">
            <a:off x="5749104" y="1671671"/>
            <a:ext cx="1860828" cy="1649281"/>
            <a:chOff x="8582025" y="1486888"/>
            <a:chExt cx="1769267" cy="1559489"/>
          </a:xfrm>
        </p:grpSpPr>
        <p:cxnSp>
          <p:nvCxnSpPr>
            <p:cNvPr id="35" name="Straight Connector 34"/>
            <p:cNvCxnSpPr/>
            <p:nvPr userDrawn="1"/>
          </p:nvCxnSpPr>
          <p:spPr>
            <a:xfrm flipV="1">
              <a:off x="8741567" y="1610604"/>
              <a:ext cx="1457325" cy="1283373"/>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36" name="Straight Connector 35"/>
            <p:cNvCxnSpPr/>
            <p:nvPr userDrawn="1"/>
          </p:nvCxnSpPr>
          <p:spPr>
            <a:xfrm flipV="1">
              <a:off x="8893967" y="1763004"/>
              <a:ext cx="1457325" cy="1283373"/>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37" name="Straight Connector 36"/>
            <p:cNvCxnSpPr/>
            <p:nvPr userDrawn="1"/>
          </p:nvCxnSpPr>
          <p:spPr>
            <a:xfrm flipV="1">
              <a:off x="8582025" y="1486888"/>
              <a:ext cx="1457325" cy="1283373"/>
            </a:xfrm>
            <a:prstGeom prst="line">
              <a:avLst/>
            </a:prstGeom>
            <a:ln/>
          </p:spPr>
          <p:style>
            <a:lnRef idx="1">
              <a:schemeClr val="accent6"/>
            </a:lnRef>
            <a:fillRef idx="0">
              <a:schemeClr val="accent6"/>
            </a:fillRef>
            <a:effectRef idx="0">
              <a:schemeClr val="accent6"/>
            </a:effectRef>
            <a:fontRef idx="minor">
              <a:schemeClr val="tx1"/>
            </a:fontRef>
          </p:style>
        </p:cxnSp>
      </p:grpSp>
      <p:pic>
        <p:nvPicPr>
          <p:cNvPr id="49" name="Picture 48"/>
          <p:cNvPicPr>
            <a:picLocks noChangeAspect="1"/>
          </p:cNvPicPr>
          <p:nvPr userDrawn="1"/>
        </p:nvPicPr>
        <p:blipFill>
          <a:blip r:embed="rId2" cstate="print">
            <a:clrChange>
              <a:clrFrom>
                <a:srgbClr val="000000">
                  <a:alpha val="0"/>
                </a:srgbClr>
              </a:clrFrom>
              <a:clrTo>
                <a:srgbClr val="000000">
                  <a:alpha val="0"/>
                </a:srgbClr>
              </a:clrTo>
            </a:clrChange>
            <a:duotone>
              <a:prstClr val="black"/>
              <a:schemeClr val="accent5">
                <a:tint val="45000"/>
                <a:satMod val="400000"/>
              </a:schemeClr>
            </a:duotone>
            <a:extLst>
              <a:ext uri="{BEBA8EAE-BF5A-486C-A8C5-ECC9F3942E4B}">
                <a14:imgProps xmlns:a14="http://schemas.microsoft.com/office/drawing/2010/main" xmlns="">
                  <a14:imgLayer r:embed="rId3">
                    <a14:imgEffect>
                      <a14:backgroundRemoval t="0" b="100000" l="0" r="100000"/>
                    </a14:imgEffect>
                    <a14:imgEffect>
                      <a14:brightnessContrast bright="-40000" contrast="40000"/>
                    </a14:imgEffect>
                  </a14:imgLayer>
                </a14:imgProps>
              </a:ext>
            </a:extLst>
          </a:blip>
          <a:stretch>
            <a:fillRect/>
          </a:stretch>
        </p:blipFill>
        <p:spPr>
          <a:xfrm>
            <a:off x="-62334" y="1541417"/>
            <a:ext cx="1905911" cy="1914265"/>
          </a:xfrm>
          <a:prstGeom prst="rect">
            <a:avLst/>
          </a:prstGeom>
          <a:ln>
            <a:noFill/>
          </a:ln>
        </p:spPr>
      </p:pic>
      <p:pic>
        <p:nvPicPr>
          <p:cNvPr id="50" name="Picture 49"/>
          <p:cNvPicPr>
            <a:picLocks noChangeAspect="1"/>
          </p:cNvPicPr>
          <p:nvPr userDrawn="1"/>
        </p:nvPicPr>
        <p:blipFill rotWithShape="1">
          <a:blip r:embed="rId2" cstate="print">
            <a:duotone>
              <a:prstClr val="black"/>
              <a:schemeClr val="accent2">
                <a:lumMod val="75000"/>
                <a:tint val="45000"/>
                <a:satMod val="400000"/>
              </a:schemeClr>
            </a:duotone>
            <a:extLst>
              <a:ext uri="{BEBA8EAE-BF5A-486C-A8C5-ECC9F3942E4B}">
                <a14:imgProps xmlns:a14="http://schemas.microsoft.com/office/drawing/2010/main" xmlns="">
                  <a14:imgLayer r:embed="rId3">
                    <a14:imgEffect>
                      <a14:backgroundRemoval t="0" b="100000" l="0" r="100000"/>
                    </a14:imgEffect>
                    <a14:imgEffect>
                      <a14:brightnessContrast bright="-40000" contrast="40000"/>
                    </a14:imgEffect>
                  </a14:imgLayer>
                </a14:imgProps>
              </a:ext>
            </a:extLst>
          </a:blip>
          <a:srcRect l="32653"/>
          <a:stretch/>
        </p:blipFill>
        <p:spPr>
          <a:xfrm>
            <a:off x="6726" y="3361946"/>
            <a:ext cx="1627045" cy="2348155"/>
          </a:xfrm>
          <a:prstGeom prst="rect">
            <a:avLst/>
          </a:prstGeom>
          <a:ln>
            <a:noFill/>
          </a:ln>
        </p:spPr>
      </p:pic>
      <p:pic>
        <p:nvPicPr>
          <p:cNvPr id="51" name="Picture 50"/>
          <p:cNvPicPr>
            <a:picLocks noChangeAspect="1"/>
          </p:cNvPicPr>
          <p:nvPr userDrawn="1"/>
        </p:nvPicPr>
        <p:blipFill>
          <a:blip r:embed="rId4" cstate="print">
            <a:duotone>
              <a:prstClr val="black"/>
              <a:schemeClr val="accent6">
                <a:tint val="45000"/>
                <a:satMod val="400000"/>
              </a:schemeClr>
            </a:duotone>
            <a:extLst>
              <a:ext uri="{BEBA8EAE-BF5A-486C-A8C5-ECC9F3942E4B}">
                <a14:imgProps xmlns:a14="http://schemas.microsoft.com/office/drawing/2010/main" xmlns="">
                  <a14:imgLayer r:embed="rId5">
                    <a14:imgEffect>
                      <a14:backgroundRemoval t="9434" b="100000" l="4706" r="97647"/>
                    </a14:imgEffect>
                  </a14:imgLayer>
                </a14:imgProps>
              </a:ext>
            </a:extLst>
          </a:blip>
          <a:stretch>
            <a:fillRect/>
          </a:stretch>
        </p:blipFill>
        <p:spPr>
          <a:xfrm>
            <a:off x="0" y="4177450"/>
            <a:ext cx="875801" cy="546089"/>
          </a:xfrm>
          <a:prstGeom prst="rect">
            <a:avLst/>
          </a:prstGeom>
        </p:spPr>
      </p:pic>
      <p:pic>
        <p:nvPicPr>
          <p:cNvPr id="52" name="Picture 4" descr="legal icon clipart Law Computer Icons Clip art clipart - Judge ..."/>
          <p:cNvPicPr>
            <a:picLocks noChangeAspect="1" noChangeArrowheads="1"/>
          </p:cNvPicPr>
          <p:nvPr userDrawn="1"/>
        </p:nvPicPr>
        <p:blipFill rotWithShape="1">
          <a:blip r:embed="rId6" cstate="print">
            <a:duotone>
              <a:schemeClr val="accent5">
                <a:shade val="45000"/>
                <a:satMod val="135000"/>
              </a:schemeClr>
              <a:prstClr val="white"/>
            </a:duotone>
            <a:extLst>
              <a:ext uri="{BEBA8EAE-BF5A-486C-A8C5-ECC9F3942E4B}">
                <a14:imgProps xmlns:a14="http://schemas.microsoft.com/office/drawing/2010/main" xmlns="">
                  <a14:imgLayer r:embed="rId7">
                    <a14:imgEffect>
                      <a14:backgroundRemoval t="10000" b="93654" l="6222" r="90000">
                        <a14:foregroundMark x1="51667" y1="29038" x2="51667" y2="29038"/>
                        <a14:foregroundMark x1="44667" y1="77308" x2="44667" y2="77308"/>
                        <a14:foregroundMark x1="40000" y1="55577" x2="40000" y2="55577"/>
                      </a14:backgroundRemoval>
                    </a14:imgEffect>
                    <a14:imgEffect>
                      <a14:brightnessContrast bright="20000" contrast="-20000"/>
                    </a14:imgEffect>
                  </a14:imgLayer>
                </a14:imgProps>
              </a:ext>
              <a:ext uri="{28A0092B-C50C-407E-A947-70E740481C1C}">
                <a14:useLocalDpi xmlns:a14="http://schemas.microsoft.com/office/drawing/2010/main" xmlns="" val="0"/>
              </a:ext>
            </a:extLst>
          </a:blip>
          <a:srcRect l="28101" t="16955" r="28232" b="14007"/>
          <a:stretch/>
        </p:blipFill>
        <p:spPr bwMode="auto">
          <a:xfrm>
            <a:off x="592109" y="2125890"/>
            <a:ext cx="647949" cy="591893"/>
          </a:xfrm>
          <a:prstGeom prst="rect">
            <a:avLst/>
          </a:prstGeom>
          <a:noFill/>
          <a:extLst>
            <a:ext uri="{909E8E84-426E-40DD-AFC4-6F175D3DCCD1}">
              <a14:hiddenFill xmlns:a14="http://schemas.microsoft.com/office/drawing/2010/main" xmlns="">
                <a:solidFill>
                  <a:srgbClr val="FFFFFF"/>
                </a:solidFill>
              </a14:hiddenFill>
            </a:ext>
          </a:extLst>
        </p:spPr>
      </p:pic>
      <p:pic>
        <p:nvPicPr>
          <p:cNvPr id="53" name="Picture 52"/>
          <p:cNvPicPr>
            <a:picLocks noChangeAspect="1"/>
          </p:cNvPicPr>
          <p:nvPr userDrawn="1"/>
        </p:nvPicPr>
        <p:blipFill>
          <a:blip r:embed="rId2" cstate="print">
            <a:duotone>
              <a:prstClr val="black"/>
              <a:schemeClr val="accent6">
                <a:tint val="45000"/>
                <a:satMod val="400000"/>
              </a:schemeClr>
            </a:duotone>
            <a:extLst>
              <a:ext uri="{BEBA8EAE-BF5A-486C-A8C5-ECC9F3942E4B}">
                <a14:imgProps xmlns:a14="http://schemas.microsoft.com/office/drawing/2010/main" xmlns="">
                  <a14:imgLayer r:embed="rId3">
                    <a14:imgEffect>
                      <a14:backgroundRemoval t="0" b="100000" l="0" r="100000"/>
                    </a14:imgEffect>
                    <a14:imgEffect>
                      <a14:brightnessContrast bright="-40000" contrast="40000"/>
                    </a14:imgEffect>
                  </a14:imgLayer>
                </a14:imgProps>
              </a:ext>
            </a:extLst>
          </a:blip>
          <a:stretch>
            <a:fillRect/>
          </a:stretch>
        </p:blipFill>
        <p:spPr>
          <a:xfrm>
            <a:off x="1338865" y="2224021"/>
            <a:ext cx="2977863" cy="3008822"/>
          </a:xfrm>
          <a:prstGeom prst="rect">
            <a:avLst/>
          </a:prstGeom>
          <a:ln>
            <a:noFill/>
          </a:ln>
        </p:spPr>
      </p:pic>
      <p:sp>
        <p:nvSpPr>
          <p:cNvPr id="48" name="Rectangle 47"/>
          <p:cNvSpPr/>
          <p:nvPr userDrawn="1"/>
        </p:nvSpPr>
        <p:spPr>
          <a:xfrm>
            <a:off x="2231311" y="3213669"/>
            <a:ext cx="1146505" cy="909423"/>
          </a:xfrm>
          <a:prstGeom prst="rect">
            <a:avLst/>
          </a:prstGeom>
          <a:blipFill dpi="0" rotWithShape="1">
            <a:blip r:embed="rId8" cstate="print">
              <a:alphaModFix amt="49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Diamond 6"/>
          <p:cNvSpPr/>
          <p:nvPr userDrawn="1"/>
        </p:nvSpPr>
        <p:spPr>
          <a:xfrm>
            <a:off x="6766428" y="2186487"/>
            <a:ext cx="2371655" cy="2690313"/>
          </a:xfrm>
          <a:prstGeom prst="diamond">
            <a:avLst/>
          </a:prstGeom>
          <a:solidFill>
            <a:srgbClr val="002A6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55" name="Picture 54"/>
          <p:cNvPicPr>
            <a:picLocks noChangeAspect="1"/>
          </p:cNvPicPr>
          <p:nvPr userDrawn="1"/>
        </p:nvPicPr>
        <p:blipFill>
          <a:blip r:embed="rId9" cstate="print">
            <a:duotone>
              <a:prstClr val="black"/>
              <a:srgbClr val="FFAA8F">
                <a:alpha val="50980"/>
                <a:tint val="45000"/>
                <a:satMod val="400000"/>
              </a:srgbClr>
            </a:duotone>
            <a:extLst>
              <a:ext uri="{BEBA8EAE-BF5A-486C-A8C5-ECC9F3942E4B}">
                <a14:imgProps xmlns:a14="http://schemas.microsoft.com/office/drawing/2010/main" xmlns="">
                  <a14:imgLayer r:embed="rId10">
                    <a14:imgEffect>
                      <a14:backgroundRemoval t="0" b="99338" l="1786" r="100000"/>
                    </a14:imgEffect>
                  </a14:imgLayer>
                </a14:imgProps>
              </a:ext>
            </a:extLst>
          </a:blip>
          <a:stretch>
            <a:fillRect/>
          </a:stretch>
        </p:blipFill>
        <p:spPr>
          <a:xfrm>
            <a:off x="7481915" y="3232534"/>
            <a:ext cx="1093627" cy="737222"/>
          </a:xfrm>
          <a:prstGeom prst="rect">
            <a:avLst/>
          </a:prstGeom>
        </p:spPr>
      </p:pic>
      <p:grpSp>
        <p:nvGrpSpPr>
          <p:cNvPr id="66" name="Group 65"/>
          <p:cNvGrpSpPr/>
          <p:nvPr userDrawn="1"/>
        </p:nvGrpSpPr>
        <p:grpSpPr>
          <a:xfrm rot="5400000">
            <a:off x="5785824" y="3766088"/>
            <a:ext cx="1923258" cy="1786070"/>
            <a:chOff x="8582025" y="1486888"/>
            <a:chExt cx="1769267" cy="1559489"/>
          </a:xfrm>
        </p:grpSpPr>
        <p:cxnSp>
          <p:nvCxnSpPr>
            <p:cNvPr id="67" name="Straight Connector 66"/>
            <p:cNvCxnSpPr/>
            <p:nvPr userDrawn="1"/>
          </p:nvCxnSpPr>
          <p:spPr>
            <a:xfrm flipV="1">
              <a:off x="8741567" y="1610604"/>
              <a:ext cx="1457325" cy="1283373"/>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68" name="Straight Connector 67"/>
            <p:cNvCxnSpPr/>
            <p:nvPr userDrawn="1"/>
          </p:nvCxnSpPr>
          <p:spPr>
            <a:xfrm flipV="1">
              <a:off x="8893967" y="1763004"/>
              <a:ext cx="1457325" cy="1283373"/>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69" name="Straight Connector 68"/>
            <p:cNvCxnSpPr/>
            <p:nvPr userDrawn="1"/>
          </p:nvCxnSpPr>
          <p:spPr>
            <a:xfrm flipV="1">
              <a:off x="8582025" y="1486888"/>
              <a:ext cx="1457325" cy="1283373"/>
            </a:xfrm>
            <a:prstGeom prst="line">
              <a:avLst/>
            </a:prstGeom>
            <a:ln/>
          </p:spPr>
          <p:style>
            <a:lnRef idx="1">
              <a:schemeClr val="accent6"/>
            </a:lnRef>
            <a:fillRef idx="0">
              <a:schemeClr val="accent6"/>
            </a:fillRef>
            <a:effectRef idx="0">
              <a:schemeClr val="accent6"/>
            </a:effectRef>
            <a:fontRef idx="minor">
              <a:schemeClr val="tx1"/>
            </a:fontRef>
          </p:style>
        </p:cxnSp>
      </p:grpSp>
      <p:sp>
        <p:nvSpPr>
          <p:cNvPr id="8" name="Diamond 7"/>
          <p:cNvSpPr/>
          <p:nvPr userDrawn="1"/>
        </p:nvSpPr>
        <p:spPr>
          <a:xfrm>
            <a:off x="5443299" y="3218388"/>
            <a:ext cx="718846" cy="695255"/>
          </a:xfrm>
          <a:prstGeom prst="diamond">
            <a:avLst/>
          </a:prstGeom>
          <a:solidFill>
            <a:srgbClr val="843C0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9" name="Title Placeholder 1"/>
          <p:cNvSpPr>
            <a:spLocks noGrp="1"/>
          </p:cNvSpPr>
          <p:nvPr>
            <p:ph type="title"/>
          </p:nvPr>
        </p:nvSpPr>
        <p:spPr>
          <a:xfrm>
            <a:off x="1559142" y="208663"/>
            <a:ext cx="6128952" cy="947955"/>
          </a:xfrm>
          <a:prstGeom prst="rect">
            <a:avLst/>
          </a:prstGeom>
        </p:spPr>
        <p:txBody>
          <a:bodyPr vert="horz" lIns="91440" tIns="45720" rIns="91440" bIns="45720" rtlCol="0" anchor="ctr">
            <a:normAutofit/>
          </a:bodyPr>
          <a:lstStyle/>
          <a:p>
            <a:r>
              <a:rPr lang="en-US" dirty="0"/>
              <a:t>Click to edit Master title style</a:t>
            </a:r>
          </a:p>
        </p:txBody>
      </p:sp>
      <p:pic>
        <p:nvPicPr>
          <p:cNvPr id="38" name="Picture 37"/>
          <p:cNvPicPr>
            <a:picLocks noChangeAspect="1"/>
          </p:cNvPicPr>
          <p:nvPr userDrawn="1"/>
        </p:nvPicPr>
        <p:blipFill>
          <a:blip r:embed="rId11" cstate="print"/>
          <a:stretch>
            <a:fillRect/>
          </a:stretch>
        </p:blipFill>
        <p:spPr>
          <a:xfrm>
            <a:off x="7860047" y="90619"/>
            <a:ext cx="1246275" cy="1246275"/>
          </a:xfrm>
          <a:prstGeom prst="rect">
            <a:avLst/>
          </a:prstGeom>
        </p:spPr>
      </p:pic>
      <p:sp>
        <p:nvSpPr>
          <p:cNvPr id="39" name="Diamond 38"/>
          <p:cNvSpPr/>
          <p:nvPr userDrawn="1"/>
        </p:nvSpPr>
        <p:spPr>
          <a:xfrm>
            <a:off x="5456423" y="3407612"/>
            <a:ext cx="718846" cy="695255"/>
          </a:xfrm>
          <a:prstGeom prst="diamond">
            <a:avLst/>
          </a:prstGeom>
          <a:solidFill>
            <a:srgbClr val="002A6D"/>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0" name="Diamond 39"/>
          <p:cNvSpPr/>
          <p:nvPr userDrawn="1"/>
        </p:nvSpPr>
        <p:spPr>
          <a:xfrm>
            <a:off x="5449861" y="2884021"/>
            <a:ext cx="718846" cy="695255"/>
          </a:xfrm>
          <a:prstGeom prst="diamond">
            <a:avLst/>
          </a:prstGeom>
          <a:solidFill>
            <a:srgbClr val="49833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2" name="Rectangle 41"/>
          <p:cNvSpPr/>
          <p:nvPr userDrawn="1"/>
        </p:nvSpPr>
        <p:spPr>
          <a:xfrm>
            <a:off x="0" y="6315295"/>
            <a:ext cx="9143999" cy="567559"/>
          </a:xfrm>
          <a:prstGeom prst="rect">
            <a:avLst/>
          </a:prstGeom>
          <a:solidFill>
            <a:srgbClr val="002A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9" name="Picture 8"/>
          <p:cNvPicPr>
            <a:picLocks noChangeAspect="1"/>
          </p:cNvPicPr>
          <p:nvPr userDrawn="1"/>
        </p:nvPicPr>
        <p:blipFill>
          <a:blip r:embed="rId12" cstate="print">
            <a:extLst>
              <a:ext uri="{28A0092B-C50C-407E-A947-70E740481C1C}">
                <a14:useLocalDpi xmlns:a14="http://schemas.microsoft.com/office/drawing/2010/main" xmlns="" val="0"/>
              </a:ext>
            </a:extLst>
          </a:blip>
          <a:stretch>
            <a:fillRect/>
          </a:stretch>
        </p:blipFill>
        <p:spPr>
          <a:xfrm>
            <a:off x="67422" y="30280"/>
            <a:ext cx="1090818" cy="1414023"/>
          </a:xfrm>
          <a:prstGeom prst="rect">
            <a:avLst/>
          </a:prstGeom>
        </p:spPr>
      </p:pic>
      <p:sp>
        <p:nvSpPr>
          <p:cNvPr id="41" name="TextBox 40"/>
          <p:cNvSpPr txBox="1"/>
          <p:nvPr userDrawn="1"/>
        </p:nvSpPr>
        <p:spPr>
          <a:xfrm>
            <a:off x="1123756" y="6463242"/>
            <a:ext cx="7013693" cy="677108"/>
          </a:xfrm>
          <a:prstGeom prst="rect">
            <a:avLst/>
          </a:prstGeom>
          <a:noFill/>
        </p:spPr>
        <p:txBody>
          <a:bodyPr wrap="square" rtlCol="0">
            <a:spAutoFit/>
          </a:bodyPr>
          <a:lstStyle/>
          <a:p>
            <a:pPr algn="ctr"/>
            <a:r>
              <a:rPr lang="en-US" sz="1100" kern="1200" dirty="0">
                <a:solidFill>
                  <a:schemeClr val="bg1">
                    <a:lumMod val="95000"/>
                  </a:schemeClr>
                </a:solidFill>
                <a:effectLst/>
                <a:latin typeface="Acumin Pro" panose="020B0804020202020204" pitchFamily="34" charset="0"/>
                <a:ea typeface="+mn-ea"/>
                <a:cs typeface="+mn-cs"/>
              </a:rPr>
              <a:t>IMVUSELELO – THE REVIVAL, THE CCMA’S 2020/21 – 2024/25</a:t>
            </a:r>
            <a:r>
              <a:rPr lang="en-US" sz="1100" kern="1200" baseline="0" dirty="0">
                <a:solidFill>
                  <a:schemeClr val="bg1">
                    <a:lumMod val="95000"/>
                  </a:schemeClr>
                </a:solidFill>
                <a:effectLst/>
                <a:latin typeface="Acumin Pro" panose="020B0804020202020204" pitchFamily="34" charset="0"/>
                <a:ea typeface="+mn-ea"/>
                <a:cs typeface="+mn-cs"/>
              </a:rPr>
              <a:t> </a:t>
            </a:r>
            <a:r>
              <a:rPr lang="en-US" sz="1100" kern="1200" dirty="0">
                <a:solidFill>
                  <a:schemeClr val="bg1">
                    <a:lumMod val="95000"/>
                  </a:schemeClr>
                </a:solidFill>
                <a:effectLst/>
                <a:latin typeface="Acumin Pro" panose="020B0804020202020204" pitchFamily="34" charset="0"/>
                <a:ea typeface="+mn-ea"/>
                <a:cs typeface="+mn-cs"/>
              </a:rPr>
              <a:t>STRATEGY</a:t>
            </a:r>
          </a:p>
          <a:p>
            <a:pPr algn="ctr"/>
            <a:r>
              <a:rPr lang="en-ZA" sz="1100" i="1" kern="1200" baseline="0" dirty="0">
                <a:solidFill>
                  <a:schemeClr val="bg1">
                    <a:lumMod val="95000"/>
                  </a:schemeClr>
                </a:solidFill>
                <a:effectLst/>
                <a:latin typeface="Acumin Pro" panose="020B0804020202020204" pitchFamily="34" charset="0"/>
                <a:ea typeface="+mn-ea"/>
                <a:cs typeface="+mn-cs"/>
              </a:rPr>
              <a:t> </a:t>
            </a:r>
            <a:r>
              <a:rPr lang="en-ZA" sz="1100" i="1" kern="1200" baseline="0" dirty="0">
                <a:solidFill>
                  <a:srgbClr val="62A73B"/>
                </a:solidFill>
                <a:effectLst/>
                <a:latin typeface="Acumin Pro" panose="020B0804020202020204" pitchFamily="34" charset="0"/>
                <a:ea typeface="+mn-ea"/>
                <a:cs typeface="+mn-cs"/>
              </a:rPr>
              <a:t>“</a:t>
            </a:r>
            <a:r>
              <a:rPr lang="en-US" sz="1100" i="1" kern="1200" dirty="0">
                <a:solidFill>
                  <a:srgbClr val="62A73B"/>
                </a:solidFill>
                <a:effectLst/>
                <a:latin typeface="Acumin Pro" panose="020B0804020202020204" pitchFamily="34" charset="0"/>
                <a:ea typeface="+mn-ea"/>
                <a:cs typeface="+mn-cs"/>
              </a:rPr>
              <a:t>I AM BECAUSE YOU ARE”</a:t>
            </a:r>
            <a:endParaRPr lang="en-ZA" sz="1100" i="1" kern="1200" dirty="0">
              <a:solidFill>
                <a:srgbClr val="62A73B"/>
              </a:solidFill>
              <a:effectLst/>
              <a:latin typeface="Acumin Pro" panose="020B0804020202020204" pitchFamily="34" charset="0"/>
              <a:ea typeface="+mn-ea"/>
              <a:cs typeface="+mn-cs"/>
            </a:endParaRPr>
          </a:p>
          <a:p>
            <a:pPr algn="ctr" rtl="0"/>
            <a:endParaRPr lang="en-ZA" sz="1600" b="0" i="1" cap="none" spc="0" dirty="0">
              <a:ln w="0"/>
              <a:solidFill>
                <a:srgbClr val="49833D"/>
              </a:solidFill>
              <a:effectLst>
                <a:outerShdw blurRad="38100" dist="19050" dir="2700000" algn="tl" rotWithShape="0">
                  <a:schemeClr val="dk1">
                    <a:alpha val="40000"/>
                  </a:schemeClr>
                </a:outerShdw>
              </a:effectLst>
              <a:latin typeface="Arial Black" panose="020B0A04020102020204" pitchFamily="34" charset="0"/>
            </a:endParaRPr>
          </a:p>
        </p:txBody>
      </p:sp>
      <p:sp>
        <p:nvSpPr>
          <p:cNvPr id="59" name="object 83"/>
          <p:cNvSpPr/>
          <p:nvPr userDrawn="1"/>
        </p:nvSpPr>
        <p:spPr>
          <a:xfrm>
            <a:off x="35228" y="6456023"/>
            <a:ext cx="2059849" cy="418859"/>
          </a:xfrm>
          <a:prstGeom prst="rect">
            <a:avLst/>
          </a:prstGeom>
          <a:blipFill>
            <a:blip r:embed="rId13" cstate="print">
              <a:duotone>
                <a:prstClr val="black"/>
                <a:schemeClr val="accent6">
                  <a:tint val="45000"/>
                  <a:satMod val="400000"/>
                </a:schemeClr>
              </a:duotone>
              <a:extLst>
                <a:ext uri="{BEBA8EAE-BF5A-486C-A8C5-ECC9F3942E4B}">
                  <a14:imgProps xmlns:a14="http://schemas.microsoft.com/office/drawing/2010/main" xmlns="">
                    <a14:imgLayer r:embed="rId14">
                      <a14:imgEffect>
                        <a14:brightnessContrast bright="20000" contrast="20000"/>
                      </a14:imgEffect>
                    </a14:imgLayer>
                  </a14:imgProps>
                </a:ext>
              </a:extLst>
            </a:blip>
            <a:stretch>
              <a:fillRect/>
            </a:stretch>
          </a:blipFill>
        </p:spPr>
        <p:txBody>
          <a:bodyPr wrap="square" lIns="0" tIns="0" rIns="0" bIns="0" rtlCol="0"/>
          <a:lstStyle/>
          <a:p>
            <a:endParaRPr/>
          </a:p>
        </p:txBody>
      </p:sp>
      <p:sp>
        <p:nvSpPr>
          <p:cNvPr id="43" name="object 83"/>
          <p:cNvSpPr/>
          <p:nvPr userDrawn="1"/>
        </p:nvSpPr>
        <p:spPr>
          <a:xfrm>
            <a:off x="7149737" y="6456023"/>
            <a:ext cx="1975424" cy="405067"/>
          </a:xfrm>
          <a:prstGeom prst="rect">
            <a:avLst/>
          </a:prstGeom>
          <a:blipFill>
            <a:blip r:embed="rId13" cstate="print">
              <a:duotone>
                <a:prstClr val="black"/>
                <a:schemeClr val="accent6">
                  <a:tint val="45000"/>
                  <a:satMod val="400000"/>
                </a:schemeClr>
              </a:duotone>
              <a:extLst>
                <a:ext uri="{BEBA8EAE-BF5A-486C-A8C5-ECC9F3942E4B}">
                  <a14:imgProps xmlns:a14="http://schemas.microsoft.com/office/drawing/2010/main" xmlns="">
                    <a14:imgLayer r:embed="rId14">
                      <a14:imgEffect>
                        <a14:brightnessContrast bright="20000" contrast="20000"/>
                      </a14:imgEffect>
                    </a14:imgLayer>
                  </a14:imgProps>
                </a:ext>
              </a:extLst>
            </a:blip>
            <a:stretch>
              <a:fillRect/>
            </a:stretch>
          </a:blipFill>
        </p:spPr>
        <p:txBody>
          <a:bodyPr wrap="square" lIns="0" tIns="0" rIns="0" bIns="0" rtlCol="0"/>
          <a:lstStyle/>
          <a:p>
            <a:endParaRPr/>
          </a:p>
        </p:txBody>
      </p:sp>
    </p:spTree>
    <p:extLst>
      <p:ext uri="{BB962C8B-B14F-4D97-AF65-F5344CB8AC3E}">
        <p14:creationId xmlns:p14="http://schemas.microsoft.com/office/powerpoint/2010/main" xmlns="" val="2400060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C844C0-231F-4439-A1C0-598E9F83CA41}" type="datetime1">
              <a:rPr lang="en-ZA" smtClean="0"/>
              <a:pPr/>
              <a:t>2022/06/15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4DB43B-2450-41F4-875D-3A173E257EAA}" type="slidenum">
              <a:rPr lang="en-ZA" smtClean="0"/>
              <a:pPr/>
              <a:t>‹#›</a:t>
            </a:fld>
            <a:endParaRPr lang="en-ZA"/>
          </a:p>
        </p:txBody>
      </p:sp>
    </p:spTree>
    <p:extLst>
      <p:ext uri="{BB962C8B-B14F-4D97-AF65-F5344CB8AC3E}">
        <p14:creationId xmlns:p14="http://schemas.microsoft.com/office/powerpoint/2010/main" xmlns="" val="21725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0C2477-12EE-45EC-912E-A6FB5DFD496B}" type="datetime1">
              <a:rPr lang="en-ZA" smtClean="0"/>
              <a:pPr/>
              <a:t>2022/06/15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4DB43B-2450-41F4-875D-3A173E257EAA}" type="slidenum">
              <a:rPr lang="en-ZA" smtClean="0"/>
              <a:pPr/>
              <a:t>‹#›</a:t>
            </a:fld>
            <a:endParaRPr lang="en-ZA"/>
          </a:p>
        </p:txBody>
      </p:sp>
    </p:spTree>
    <p:extLst>
      <p:ext uri="{BB962C8B-B14F-4D97-AF65-F5344CB8AC3E}">
        <p14:creationId xmlns:p14="http://schemas.microsoft.com/office/powerpoint/2010/main" xmlns="" val="853831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CB6354-1430-4230-9CB1-A7EE6EB4D819}" type="datetime1">
              <a:rPr lang="en-ZA" smtClean="0"/>
              <a:pPr/>
              <a:t>2022/06/15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4DB43B-2450-41F4-875D-3A173E257EAA}" type="slidenum">
              <a:rPr lang="en-ZA" smtClean="0"/>
              <a:pPr/>
              <a:t>‹#›</a:t>
            </a:fld>
            <a:endParaRPr lang="en-ZA"/>
          </a:p>
        </p:txBody>
      </p:sp>
    </p:spTree>
    <p:extLst>
      <p:ext uri="{BB962C8B-B14F-4D97-AF65-F5344CB8AC3E}">
        <p14:creationId xmlns:p14="http://schemas.microsoft.com/office/powerpoint/2010/main" xmlns="" val="1477685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defRPr>
            </a:lvl1pPr>
          </a:lstStyle>
          <a:p>
            <a:r>
              <a:rPr lang="en-US"/>
              <a:t>Click to edit Master title style</a:t>
            </a:r>
            <a:endParaRPr lang="en-ZA" dirty="0"/>
          </a:p>
        </p:txBody>
      </p:sp>
      <p:sp>
        <p:nvSpPr>
          <p:cNvPr id="3" name="Date Placeholder 2"/>
          <p:cNvSpPr>
            <a:spLocks noGrp="1"/>
          </p:cNvSpPr>
          <p:nvPr>
            <p:ph type="dt" sz="half" idx="10"/>
          </p:nvPr>
        </p:nvSpPr>
        <p:spPr>
          <a:xfrm>
            <a:off x="5787610" y="6311305"/>
            <a:ext cx="3044825" cy="365125"/>
          </a:xfrm>
          <a:prstGeom prst="rect">
            <a:avLst/>
          </a:prstGeom>
        </p:spPr>
        <p:txBody>
          <a:bodyPr/>
          <a:lstStyle/>
          <a:p>
            <a:pPr>
              <a:defRPr/>
            </a:pPr>
            <a:fld id="{9FA867A9-5F00-40B8-ACDC-41631B65FDB3}" type="datetime2">
              <a:rPr lang="en-US" smtClean="0"/>
              <a:pPr>
                <a:defRPr/>
              </a:pPr>
              <a:t>Wednesday, June 15, 2022</a:t>
            </a:fld>
            <a:endParaRPr lang="en-ZA" dirty="0"/>
          </a:p>
        </p:txBody>
      </p:sp>
      <p:sp>
        <p:nvSpPr>
          <p:cNvPr id="4" name="Footer Placeholder 3"/>
          <p:cNvSpPr>
            <a:spLocks noGrp="1"/>
          </p:cNvSpPr>
          <p:nvPr>
            <p:ph type="ftr" sz="quarter" idx="11"/>
          </p:nvPr>
        </p:nvSpPr>
        <p:spPr>
          <a:xfrm>
            <a:off x="301625" y="6242969"/>
            <a:ext cx="4342383" cy="365125"/>
          </a:xfrm>
          <a:prstGeom prst="rect">
            <a:avLst/>
          </a:prstGeom>
        </p:spPr>
        <p:txBody>
          <a:bodyPr/>
          <a:lstStyle/>
          <a:p>
            <a:r>
              <a:rPr lang="en-ZA"/>
              <a:t>© Commission for Conciliation, Mediation &amp; Arbitration 2015</a:t>
            </a:r>
            <a:endParaRPr lang="en-ZA" dirty="0"/>
          </a:p>
        </p:txBody>
      </p:sp>
      <p:sp>
        <p:nvSpPr>
          <p:cNvPr id="5" name="Slide Number Placeholder 4"/>
          <p:cNvSpPr>
            <a:spLocks noGrp="1"/>
          </p:cNvSpPr>
          <p:nvPr>
            <p:ph type="sldNum" sz="quarter" idx="12"/>
          </p:nvPr>
        </p:nvSpPr>
        <p:spPr>
          <a:xfrm>
            <a:off x="4601182" y="6223695"/>
            <a:ext cx="575807" cy="423066"/>
          </a:xfrm>
          <a:prstGeom prst="rect">
            <a:avLst/>
          </a:prstGeom>
        </p:spPr>
        <p:txBody>
          <a:bodyPr/>
          <a:lstStyle/>
          <a:p>
            <a:fld id="{419F61CD-F93D-4311-8596-DC4E48823F11}" type="slidenum">
              <a:rPr lang="en-ZA" smtClean="0"/>
              <a:pPr/>
              <a:t>‹#›</a:t>
            </a:fld>
            <a:endParaRPr lang="en-ZA" dirty="0"/>
          </a:p>
        </p:txBody>
      </p:sp>
      <p:sp>
        <p:nvSpPr>
          <p:cNvPr id="7" name="Content Placeholder 6"/>
          <p:cNvSpPr>
            <a:spLocks noGrp="1"/>
          </p:cNvSpPr>
          <p:nvPr>
            <p:ph sz="quarter" idx="13"/>
          </p:nvPr>
        </p:nvSpPr>
        <p:spPr>
          <a:xfrm>
            <a:off x="301625" y="1628800"/>
            <a:ext cx="8534401" cy="42484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xmlns="" val="441109074"/>
      </p:ext>
    </p:extLst>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CED40F13-E67F-4870-A075-BFD3C7EAD9AE}" type="datetimeFigureOut">
              <a:rPr lang="en-ZA" smtClean="0"/>
              <a:pPr/>
              <a:t>2022/06/15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4E320F2-D69E-43C8-9978-47AC0CB3EE07}" type="slidenum">
              <a:rPr lang="en-ZA" smtClean="0"/>
              <a:pPr/>
              <a:t>‹#›</a:t>
            </a:fld>
            <a:endParaRPr lang="en-ZA"/>
          </a:p>
        </p:txBody>
      </p:sp>
    </p:spTree>
    <p:extLst>
      <p:ext uri="{BB962C8B-B14F-4D97-AF65-F5344CB8AC3E}">
        <p14:creationId xmlns:p14="http://schemas.microsoft.com/office/powerpoint/2010/main" xmlns="" val="3336631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ED40F13-E67F-4870-A075-BFD3C7EAD9AE}" type="datetimeFigureOut">
              <a:rPr lang="en-ZA" smtClean="0"/>
              <a:pPr/>
              <a:t>2022/06/15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4E320F2-D69E-43C8-9978-47AC0CB3EE07}" type="slidenum">
              <a:rPr lang="en-ZA" smtClean="0"/>
              <a:pPr/>
              <a:t>‹#›</a:t>
            </a:fld>
            <a:endParaRPr lang="en-ZA"/>
          </a:p>
        </p:txBody>
      </p:sp>
    </p:spTree>
    <p:extLst>
      <p:ext uri="{BB962C8B-B14F-4D97-AF65-F5344CB8AC3E}">
        <p14:creationId xmlns:p14="http://schemas.microsoft.com/office/powerpoint/2010/main" xmlns="" val="3584812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D40F13-E67F-4870-A075-BFD3C7EAD9AE}" type="datetimeFigureOut">
              <a:rPr lang="en-ZA" smtClean="0"/>
              <a:pPr/>
              <a:t>2022/06/15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4E320F2-D69E-43C8-9978-47AC0CB3EE07}" type="slidenum">
              <a:rPr lang="en-ZA" smtClean="0"/>
              <a:pPr/>
              <a:t>‹#›</a:t>
            </a:fld>
            <a:endParaRPr lang="en-ZA"/>
          </a:p>
        </p:txBody>
      </p:sp>
    </p:spTree>
    <p:extLst>
      <p:ext uri="{BB962C8B-B14F-4D97-AF65-F5344CB8AC3E}">
        <p14:creationId xmlns:p14="http://schemas.microsoft.com/office/powerpoint/2010/main" xmlns="" val="3888557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CED40F13-E67F-4870-A075-BFD3C7EAD9AE}" type="datetimeFigureOut">
              <a:rPr lang="en-ZA" smtClean="0"/>
              <a:pPr/>
              <a:t>2022/06/15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4E320F2-D69E-43C8-9978-47AC0CB3EE07}" type="slidenum">
              <a:rPr lang="en-ZA" smtClean="0"/>
              <a:pPr/>
              <a:t>‹#›</a:t>
            </a:fld>
            <a:endParaRPr lang="en-ZA"/>
          </a:p>
        </p:txBody>
      </p:sp>
    </p:spTree>
    <p:extLst>
      <p:ext uri="{BB962C8B-B14F-4D97-AF65-F5344CB8AC3E}">
        <p14:creationId xmlns:p14="http://schemas.microsoft.com/office/powerpoint/2010/main" xmlns="" val="5737066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CED40F13-E67F-4870-A075-BFD3C7EAD9AE}" type="datetimeFigureOut">
              <a:rPr lang="en-ZA" smtClean="0"/>
              <a:pPr/>
              <a:t>2022/06/15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4E320F2-D69E-43C8-9978-47AC0CB3EE07}" type="slidenum">
              <a:rPr lang="en-ZA" smtClean="0"/>
              <a:pPr/>
              <a:t>‹#›</a:t>
            </a:fld>
            <a:endParaRPr lang="en-ZA"/>
          </a:p>
        </p:txBody>
      </p:sp>
    </p:spTree>
    <p:extLst>
      <p:ext uri="{BB962C8B-B14F-4D97-AF65-F5344CB8AC3E}">
        <p14:creationId xmlns:p14="http://schemas.microsoft.com/office/powerpoint/2010/main" xmlns="" val="12059320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CED40F13-E67F-4870-A075-BFD3C7EAD9AE}" type="datetimeFigureOut">
              <a:rPr lang="en-ZA" smtClean="0"/>
              <a:pPr/>
              <a:t>2022/06/15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4E320F2-D69E-43C8-9978-47AC0CB3EE07}" type="slidenum">
              <a:rPr lang="en-ZA" smtClean="0"/>
              <a:pPr/>
              <a:t>‹#›</a:t>
            </a:fld>
            <a:endParaRPr lang="en-ZA"/>
          </a:p>
        </p:txBody>
      </p:sp>
    </p:spTree>
    <p:extLst>
      <p:ext uri="{BB962C8B-B14F-4D97-AF65-F5344CB8AC3E}">
        <p14:creationId xmlns:p14="http://schemas.microsoft.com/office/powerpoint/2010/main" xmlns="" val="194510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ZA" b="1" dirty="0"/>
              <a:t>PRESENTATION OUTLINE</a:t>
            </a:r>
            <a:endParaRPr lang="en-ZA" dirty="0"/>
          </a:p>
        </p:txBody>
      </p:sp>
      <p:sp>
        <p:nvSpPr>
          <p:cNvPr id="3" name="Date Placeholder 2"/>
          <p:cNvSpPr>
            <a:spLocks noGrp="1"/>
          </p:cNvSpPr>
          <p:nvPr>
            <p:ph type="dt" sz="half" idx="10"/>
          </p:nvPr>
        </p:nvSpPr>
        <p:spPr/>
        <p:txBody>
          <a:bodyPr/>
          <a:lstStyle/>
          <a:p>
            <a:fld id="{6431A541-BFA3-4A7E-9DA4-D2B73292C4F4}" type="datetime1">
              <a:rPr lang="en-ZA" smtClean="0"/>
              <a:pPr/>
              <a:t>2022/06/15</a:t>
            </a:fld>
            <a:endParaRPr lang="en-ZA"/>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0C4DB43B-2450-41F4-875D-3A173E257EAA}" type="slidenum">
              <a:rPr lang="en-ZA" smtClean="0"/>
              <a:pPr/>
              <a:t>‹#›</a:t>
            </a:fld>
            <a:endParaRPr lang="en-ZA" dirty="0"/>
          </a:p>
        </p:txBody>
      </p:sp>
    </p:spTree>
    <p:extLst>
      <p:ext uri="{BB962C8B-B14F-4D97-AF65-F5344CB8AC3E}">
        <p14:creationId xmlns:p14="http://schemas.microsoft.com/office/powerpoint/2010/main" xmlns="" val="339574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40F13-E67F-4870-A075-BFD3C7EAD9AE}" type="datetimeFigureOut">
              <a:rPr lang="en-ZA" smtClean="0"/>
              <a:pPr/>
              <a:t>2022/06/15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4E320F2-D69E-43C8-9978-47AC0CB3EE07}" type="slidenum">
              <a:rPr lang="en-ZA" smtClean="0"/>
              <a:pPr/>
              <a:t>‹#›</a:t>
            </a:fld>
            <a:endParaRPr lang="en-ZA"/>
          </a:p>
        </p:txBody>
      </p:sp>
    </p:spTree>
    <p:extLst>
      <p:ext uri="{BB962C8B-B14F-4D97-AF65-F5344CB8AC3E}">
        <p14:creationId xmlns:p14="http://schemas.microsoft.com/office/powerpoint/2010/main" xmlns="" val="39969113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D40F13-E67F-4870-A075-BFD3C7EAD9AE}" type="datetimeFigureOut">
              <a:rPr lang="en-ZA" smtClean="0"/>
              <a:pPr/>
              <a:t>2022/06/15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4E320F2-D69E-43C8-9978-47AC0CB3EE07}" type="slidenum">
              <a:rPr lang="en-ZA" smtClean="0"/>
              <a:pPr/>
              <a:t>‹#›</a:t>
            </a:fld>
            <a:endParaRPr lang="en-ZA"/>
          </a:p>
        </p:txBody>
      </p:sp>
    </p:spTree>
    <p:extLst>
      <p:ext uri="{BB962C8B-B14F-4D97-AF65-F5344CB8AC3E}">
        <p14:creationId xmlns:p14="http://schemas.microsoft.com/office/powerpoint/2010/main" xmlns="" val="36521315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D40F13-E67F-4870-A075-BFD3C7EAD9AE}" type="datetimeFigureOut">
              <a:rPr lang="en-ZA" smtClean="0"/>
              <a:pPr/>
              <a:t>2022/06/15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4E320F2-D69E-43C8-9978-47AC0CB3EE07}" type="slidenum">
              <a:rPr lang="en-ZA" smtClean="0"/>
              <a:pPr/>
              <a:t>‹#›</a:t>
            </a:fld>
            <a:endParaRPr lang="en-ZA"/>
          </a:p>
        </p:txBody>
      </p:sp>
    </p:spTree>
    <p:extLst>
      <p:ext uri="{BB962C8B-B14F-4D97-AF65-F5344CB8AC3E}">
        <p14:creationId xmlns:p14="http://schemas.microsoft.com/office/powerpoint/2010/main" xmlns="" val="22197304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ED40F13-E67F-4870-A075-BFD3C7EAD9AE}" type="datetimeFigureOut">
              <a:rPr lang="en-ZA" smtClean="0"/>
              <a:pPr/>
              <a:t>2022/06/15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4E320F2-D69E-43C8-9978-47AC0CB3EE07}" type="slidenum">
              <a:rPr lang="en-ZA" smtClean="0"/>
              <a:pPr/>
              <a:t>‹#›</a:t>
            </a:fld>
            <a:endParaRPr lang="en-ZA"/>
          </a:p>
        </p:txBody>
      </p:sp>
    </p:spTree>
    <p:extLst>
      <p:ext uri="{BB962C8B-B14F-4D97-AF65-F5344CB8AC3E}">
        <p14:creationId xmlns:p14="http://schemas.microsoft.com/office/powerpoint/2010/main" xmlns="" val="27701251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ED40F13-E67F-4870-A075-BFD3C7EAD9AE}" type="datetimeFigureOut">
              <a:rPr lang="en-ZA" smtClean="0"/>
              <a:pPr/>
              <a:t>2022/06/15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4E320F2-D69E-43C8-9978-47AC0CB3EE07}" type="slidenum">
              <a:rPr lang="en-ZA" smtClean="0"/>
              <a:pPr/>
              <a:t>‹#›</a:t>
            </a:fld>
            <a:endParaRPr lang="en-ZA"/>
          </a:p>
        </p:txBody>
      </p:sp>
    </p:spTree>
    <p:extLst>
      <p:ext uri="{BB962C8B-B14F-4D97-AF65-F5344CB8AC3E}">
        <p14:creationId xmlns:p14="http://schemas.microsoft.com/office/powerpoint/2010/main" xmlns="" val="112582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34566" y="365123"/>
            <a:ext cx="5502875" cy="1325563"/>
          </a:xfrm>
        </p:spPr>
        <p:txBody>
          <a:bodyPr/>
          <a:lstStyle/>
          <a:p>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4CB08B4-CCF4-4AF8-947A-91114542DD53}" type="datetime1">
              <a:rPr lang="en-ZA" smtClean="0"/>
              <a:pPr/>
              <a:t>2022/06/15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4DB43B-2450-41F4-875D-3A173E257EAA}" type="slidenum">
              <a:rPr lang="en-ZA" smtClean="0"/>
              <a:pPr/>
              <a:t>‹#›</a:t>
            </a:fld>
            <a:endParaRPr lang="en-ZA" dirty="0"/>
          </a:p>
        </p:txBody>
      </p:sp>
    </p:spTree>
    <p:extLst>
      <p:ext uri="{BB962C8B-B14F-4D97-AF65-F5344CB8AC3E}">
        <p14:creationId xmlns:p14="http://schemas.microsoft.com/office/powerpoint/2010/main" xmlns="" val="3652510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B6EC7A-4BD5-4BA7-9060-D97763EB829A}" type="datetime1">
              <a:rPr lang="en-ZA" smtClean="0"/>
              <a:pPr/>
              <a:t>2022/06/15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4DB43B-2450-41F4-875D-3A173E257EAA}" type="slidenum">
              <a:rPr lang="en-ZA" smtClean="0"/>
              <a:pPr/>
              <a:t>‹#›</a:t>
            </a:fld>
            <a:endParaRPr lang="en-ZA"/>
          </a:p>
        </p:txBody>
      </p:sp>
    </p:spTree>
    <p:extLst>
      <p:ext uri="{BB962C8B-B14F-4D97-AF65-F5344CB8AC3E}">
        <p14:creationId xmlns:p14="http://schemas.microsoft.com/office/powerpoint/2010/main" xmlns="" val="248228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F14F44-0A17-4820-838D-705BEEECFD77}" type="datetime1">
              <a:rPr lang="en-ZA" smtClean="0"/>
              <a:pPr/>
              <a:t>2022/06/15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4DB43B-2450-41F4-875D-3A173E257EAA}" type="slidenum">
              <a:rPr lang="en-ZA" smtClean="0"/>
              <a:pPr/>
              <a:t>‹#›</a:t>
            </a:fld>
            <a:endParaRPr lang="en-ZA"/>
          </a:p>
        </p:txBody>
      </p:sp>
    </p:spTree>
    <p:extLst>
      <p:ext uri="{BB962C8B-B14F-4D97-AF65-F5344CB8AC3E}">
        <p14:creationId xmlns:p14="http://schemas.microsoft.com/office/powerpoint/2010/main" xmlns="" val="4035875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E69287-FB4A-451A-B069-AF05296CF55A}" type="datetime1">
              <a:rPr lang="en-ZA" smtClean="0"/>
              <a:pPr/>
              <a:t>2022/06/15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C4DB43B-2450-41F4-875D-3A173E257EAA}" type="slidenum">
              <a:rPr lang="en-ZA" smtClean="0"/>
              <a:pPr/>
              <a:t>‹#›</a:t>
            </a:fld>
            <a:endParaRPr lang="en-ZA"/>
          </a:p>
        </p:txBody>
      </p:sp>
    </p:spTree>
    <p:extLst>
      <p:ext uri="{BB962C8B-B14F-4D97-AF65-F5344CB8AC3E}">
        <p14:creationId xmlns:p14="http://schemas.microsoft.com/office/powerpoint/2010/main" xmlns="" val="356506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D3050-BCE2-496A-8D95-EF316172CDEB}" type="datetime1">
              <a:rPr lang="en-ZA" smtClean="0"/>
              <a:pPr/>
              <a:t>2022/06/15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C4DB43B-2450-41F4-875D-3A173E257EAA}" type="slidenum">
              <a:rPr lang="en-ZA" smtClean="0"/>
              <a:pPr/>
              <a:t>‹#›</a:t>
            </a:fld>
            <a:endParaRPr lang="en-ZA"/>
          </a:p>
        </p:txBody>
      </p:sp>
    </p:spTree>
    <p:extLst>
      <p:ext uri="{BB962C8B-B14F-4D97-AF65-F5344CB8AC3E}">
        <p14:creationId xmlns:p14="http://schemas.microsoft.com/office/powerpoint/2010/main" xmlns="" val="34176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D7924-7D8C-4B1B-9A26-08017CF1119F}" type="datetime1">
              <a:rPr lang="en-ZA" smtClean="0"/>
              <a:pPr/>
              <a:t>2022/06/15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C4DB43B-2450-41F4-875D-3A173E257EAA}" type="slidenum">
              <a:rPr lang="en-ZA" smtClean="0"/>
              <a:pPr/>
              <a:t>‹#›</a:t>
            </a:fld>
            <a:endParaRPr lang="en-ZA"/>
          </a:p>
        </p:txBody>
      </p:sp>
    </p:spTree>
    <p:extLst>
      <p:ext uri="{BB962C8B-B14F-4D97-AF65-F5344CB8AC3E}">
        <p14:creationId xmlns:p14="http://schemas.microsoft.com/office/powerpoint/2010/main" xmlns="" val="671855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5F3112-8C45-4A50-9197-AB26D613BACA}" type="datetime1">
              <a:rPr lang="en-ZA" smtClean="0"/>
              <a:pPr/>
              <a:t>2022/06/15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4DB43B-2450-41F4-875D-3A173E257EAA}" type="slidenum">
              <a:rPr lang="en-ZA" smtClean="0"/>
              <a:pPr/>
              <a:t>‹#›</a:t>
            </a:fld>
            <a:endParaRPr lang="en-ZA"/>
          </a:p>
        </p:txBody>
      </p:sp>
    </p:spTree>
    <p:extLst>
      <p:ext uri="{BB962C8B-B14F-4D97-AF65-F5344CB8AC3E}">
        <p14:creationId xmlns:p14="http://schemas.microsoft.com/office/powerpoint/2010/main" xmlns="" val="4139823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315295"/>
            <a:ext cx="9143999" cy="567559"/>
          </a:xfrm>
          <a:prstGeom prst="rect">
            <a:avLst/>
          </a:prstGeom>
          <a:solidFill>
            <a:srgbClr val="002A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TextBox 9"/>
          <p:cNvSpPr txBox="1"/>
          <p:nvPr userDrawn="1"/>
        </p:nvSpPr>
        <p:spPr>
          <a:xfrm>
            <a:off x="349022" y="6307348"/>
            <a:ext cx="7950653" cy="707886"/>
          </a:xfrm>
          <a:prstGeom prst="rect">
            <a:avLst/>
          </a:prstGeom>
          <a:noFill/>
        </p:spPr>
        <p:txBody>
          <a:bodyPr wrap="square" rtlCol="0">
            <a:spAutoFit/>
          </a:bodyPr>
          <a:lstStyle/>
          <a:p>
            <a:pPr algn="ctr" rtl="0">
              <a:lnSpc>
                <a:spcPct val="100000"/>
              </a:lnSpc>
            </a:pPr>
            <a:endParaRPr lang="en-ZA" sz="1600" dirty="0">
              <a:solidFill>
                <a:schemeClr val="accent2">
                  <a:lumMod val="50000"/>
                </a:schemeClr>
              </a:solidFill>
              <a:latin typeface="Arial Black" panose="020B0A040201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ZA" sz="1200" dirty="0"/>
          </a:p>
          <a:p>
            <a:pPr algn="ctr" rtl="0"/>
            <a:endParaRPr lang="en-US" sz="1800" b="0" i="0" u="none" strike="noStrike" kern="1200" baseline="30000" dirty="0">
              <a:solidFill>
                <a:schemeClr val="bg1"/>
              </a:solidFill>
              <a:latin typeface="Arial Black" panose="020B0A04020102020204" pitchFamily="34" charset="0"/>
              <a:ea typeface="+mn-ea"/>
              <a:cs typeface="+mn-cs"/>
            </a:endParaRPr>
          </a:p>
        </p:txBody>
      </p:sp>
      <p:sp>
        <p:nvSpPr>
          <p:cNvPr id="4" name="Date Placeholder 3"/>
          <p:cNvSpPr>
            <a:spLocks noGrp="1"/>
          </p:cNvSpPr>
          <p:nvPr>
            <p:ph type="dt" sz="half" idx="2"/>
          </p:nvPr>
        </p:nvSpPr>
        <p:spPr>
          <a:xfrm>
            <a:off x="74262" y="6356353"/>
            <a:ext cx="117487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1A541-BFA3-4A7E-9DA4-D2B73292C4F4}" type="datetime1">
              <a:rPr lang="en-ZA" smtClean="0"/>
              <a:pPr/>
              <a:t>2022/06/15</a:t>
            </a:fld>
            <a:endParaRPr lang="en-ZA"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7056188" y="6256481"/>
            <a:ext cx="2057400" cy="365125"/>
          </a:xfrm>
          <a:prstGeom prst="rect">
            <a:avLst/>
          </a:prstGeom>
        </p:spPr>
        <p:txBody>
          <a:bodyPr vert="horz" lIns="91440" tIns="45720" rIns="91440" bIns="45720" rtlCol="0" anchor="ctr"/>
          <a:lstStyle>
            <a:lvl1pPr algn="r">
              <a:defRPr sz="2000" b="0" cap="none" spc="0">
                <a:ln w="0"/>
                <a:solidFill>
                  <a:schemeClr val="bg1"/>
                </a:solidFill>
                <a:effectLst>
                  <a:outerShdw blurRad="38100" dist="19050" dir="2700000" algn="tl" rotWithShape="0">
                    <a:schemeClr val="dk1">
                      <a:alpha val="40000"/>
                    </a:schemeClr>
                  </a:outerShdw>
                </a:effectLst>
                <a:latin typeface="Arial Narrow" panose="020B0606020202030204" pitchFamily="34" charset="0"/>
              </a:defRPr>
            </a:lvl1pPr>
          </a:lstStyle>
          <a:p>
            <a:fld id="{0C4DB43B-2450-41F4-875D-3A173E257EAA}" type="slidenum">
              <a:rPr lang="en-ZA" smtClean="0"/>
              <a:pPr/>
              <a:t>‹#›</a:t>
            </a:fld>
            <a:endParaRPr lang="en-ZA" dirty="0"/>
          </a:p>
        </p:txBody>
      </p:sp>
      <p:pic>
        <p:nvPicPr>
          <p:cNvPr id="13" name="Picture 12"/>
          <p:cNvPicPr>
            <a:picLocks noChangeAspect="1"/>
          </p:cNvPicPr>
          <p:nvPr userDrawn="1"/>
        </p:nvPicPr>
        <p:blipFill rotWithShape="1">
          <a:blip r:embed="rId15" cstate="print"/>
          <a:srcRect b="21083"/>
          <a:stretch/>
        </p:blipFill>
        <p:spPr>
          <a:xfrm>
            <a:off x="2508891" y="1832657"/>
            <a:ext cx="4126216" cy="4218073"/>
          </a:xfrm>
          <a:prstGeom prst="rect">
            <a:avLst/>
          </a:prstGeom>
        </p:spPr>
      </p:pic>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1614213" y="519301"/>
            <a:ext cx="6128952" cy="947955"/>
          </a:xfrm>
          <a:prstGeom prst="rect">
            <a:avLst/>
          </a:prstGeom>
        </p:spPr>
        <p:txBody>
          <a:bodyPr vert="horz" lIns="91440" tIns="45720" rIns="91440" bIns="45720" rtlCol="0" anchor="ctr">
            <a:normAutofit/>
          </a:bodyPr>
          <a:lstStyle/>
          <a:p>
            <a:r>
              <a:rPr lang="en-US" dirty="0"/>
              <a:t>Click to edit Master title style</a:t>
            </a:r>
          </a:p>
        </p:txBody>
      </p:sp>
      <p:sp>
        <p:nvSpPr>
          <p:cNvPr id="14" name="TextBox 13"/>
          <p:cNvSpPr txBox="1"/>
          <p:nvPr userDrawn="1"/>
        </p:nvSpPr>
        <p:spPr>
          <a:xfrm>
            <a:off x="1171842" y="6418509"/>
            <a:ext cx="7013693" cy="677108"/>
          </a:xfrm>
          <a:prstGeom prst="rect">
            <a:avLst/>
          </a:prstGeom>
          <a:noFill/>
        </p:spPr>
        <p:txBody>
          <a:bodyPr wrap="square" rtlCol="0">
            <a:spAutoFit/>
          </a:bodyPr>
          <a:lstStyle/>
          <a:p>
            <a:pPr algn="ctr"/>
            <a:r>
              <a:rPr lang="en-US" sz="1100" kern="1200" dirty="0">
                <a:solidFill>
                  <a:schemeClr val="bg1">
                    <a:lumMod val="95000"/>
                  </a:schemeClr>
                </a:solidFill>
                <a:effectLst/>
                <a:latin typeface="Acumin Pro" panose="020B0804020202020204" pitchFamily="34" charset="0"/>
                <a:ea typeface="+mn-ea"/>
                <a:cs typeface="+mn-cs"/>
              </a:rPr>
              <a:t>IMVUSELELO – THE REVIVAL,THE CCMA’S 2020/21 – 2024/25</a:t>
            </a:r>
            <a:r>
              <a:rPr lang="en-US" sz="1100" kern="1200" baseline="0" dirty="0">
                <a:solidFill>
                  <a:schemeClr val="bg1">
                    <a:lumMod val="95000"/>
                  </a:schemeClr>
                </a:solidFill>
                <a:effectLst/>
                <a:latin typeface="Acumin Pro" panose="020B0804020202020204" pitchFamily="34" charset="0"/>
                <a:ea typeface="+mn-ea"/>
                <a:cs typeface="+mn-cs"/>
              </a:rPr>
              <a:t> </a:t>
            </a:r>
            <a:r>
              <a:rPr lang="en-US" sz="1100" kern="1200" dirty="0">
                <a:solidFill>
                  <a:schemeClr val="bg1">
                    <a:lumMod val="95000"/>
                  </a:schemeClr>
                </a:solidFill>
                <a:effectLst/>
                <a:latin typeface="Acumin Pro" panose="020B0804020202020204" pitchFamily="34" charset="0"/>
                <a:ea typeface="+mn-ea"/>
                <a:cs typeface="+mn-cs"/>
              </a:rPr>
              <a:t>STRATEGY</a:t>
            </a:r>
          </a:p>
          <a:p>
            <a:pPr algn="ctr"/>
            <a:r>
              <a:rPr lang="en-ZA" sz="1100" i="1" kern="1200" baseline="0" dirty="0">
                <a:solidFill>
                  <a:srgbClr val="62A73B"/>
                </a:solidFill>
                <a:effectLst/>
                <a:latin typeface="Acumin Pro" panose="020B0804020202020204" pitchFamily="34" charset="0"/>
                <a:ea typeface="+mn-ea"/>
                <a:cs typeface="+mn-cs"/>
              </a:rPr>
              <a:t> “</a:t>
            </a:r>
            <a:r>
              <a:rPr lang="en-US" sz="1100" i="1" kern="1200" dirty="0">
                <a:solidFill>
                  <a:srgbClr val="62A73B"/>
                </a:solidFill>
                <a:effectLst/>
                <a:latin typeface="Acumin Pro" panose="020B0804020202020204" pitchFamily="34" charset="0"/>
                <a:ea typeface="+mn-ea"/>
                <a:cs typeface="+mn-cs"/>
              </a:rPr>
              <a:t>I AM BECAUSE YOU ARE”</a:t>
            </a:r>
            <a:endParaRPr lang="en-ZA" sz="1100" i="1" kern="1200" dirty="0">
              <a:solidFill>
                <a:srgbClr val="62A73B"/>
              </a:solidFill>
              <a:effectLst/>
              <a:latin typeface="Acumin Pro" panose="020B0804020202020204" pitchFamily="34" charset="0"/>
              <a:ea typeface="+mn-ea"/>
              <a:cs typeface="+mn-cs"/>
            </a:endParaRPr>
          </a:p>
          <a:p>
            <a:pPr algn="ctr" rtl="0"/>
            <a:endParaRPr lang="en-ZA" sz="1600" b="0" i="1" cap="none" spc="0" dirty="0">
              <a:ln w="0"/>
              <a:solidFill>
                <a:srgbClr val="49833D"/>
              </a:solidFill>
              <a:effectLst>
                <a:outerShdw blurRad="38100" dist="19050" dir="2700000" algn="tl" rotWithShape="0">
                  <a:schemeClr val="dk1">
                    <a:alpha val="40000"/>
                  </a:schemeClr>
                </a:outerShdw>
              </a:effectLst>
              <a:latin typeface="Arial Black" panose="020B0A04020102020204" pitchFamily="34" charset="0"/>
            </a:endParaRPr>
          </a:p>
        </p:txBody>
      </p:sp>
      <p:pic>
        <p:nvPicPr>
          <p:cNvPr id="16" name="Picture 15"/>
          <p:cNvPicPr>
            <a:picLocks noChangeAspect="1"/>
          </p:cNvPicPr>
          <p:nvPr userDrawn="1"/>
        </p:nvPicPr>
        <p:blipFill>
          <a:blip r:embed="rId16" cstate="print"/>
          <a:stretch>
            <a:fillRect/>
          </a:stretch>
        </p:blipFill>
        <p:spPr>
          <a:xfrm>
            <a:off x="7914366" y="440258"/>
            <a:ext cx="1135780" cy="1135780"/>
          </a:xfrm>
          <a:prstGeom prst="rect">
            <a:avLst/>
          </a:prstGeom>
        </p:spPr>
      </p:pic>
      <p:sp>
        <p:nvSpPr>
          <p:cNvPr id="17" name="object 83"/>
          <p:cNvSpPr/>
          <p:nvPr userDrawn="1"/>
        </p:nvSpPr>
        <p:spPr>
          <a:xfrm>
            <a:off x="7054964" y="6552214"/>
            <a:ext cx="2058624" cy="322668"/>
          </a:xfrm>
          <a:prstGeom prst="rect">
            <a:avLst/>
          </a:prstGeom>
          <a:blipFill>
            <a:blip r:embed="rId17" cstate="print">
              <a:duotone>
                <a:prstClr val="black"/>
                <a:schemeClr val="accent6">
                  <a:tint val="45000"/>
                  <a:satMod val="400000"/>
                </a:schemeClr>
              </a:duotone>
              <a:extLst>
                <a:ext uri="{BEBA8EAE-BF5A-486C-A8C5-ECC9F3942E4B}">
                  <a14:imgProps xmlns:a14="http://schemas.microsoft.com/office/drawing/2010/main" xmlns="">
                    <a14:imgLayer r:embed="rId18">
                      <a14:imgEffect>
                        <a14:brightnessContrast bright="20000" contrast="20000"/>
                      </a14:imgEffect>
                    </a14:imgLayer>
                  </a14:imgProps>
                </a:ext>
              </a:extLst>
            </a:blip>
            <a:stretch>
              <a:fillRect/>
            </a:stretch>
          </a:blipFill>
        </p:spPr>
        <p:txBody>
          <a:bodyPr wrap="square" lIns="0" tIns="0" rIns="0" bIns="0" rtlCol="0"/>
          <a:lstStyle/>
          <a:p>
            <a:endParaRPr/>
          </a:p>
        </p:txBody>
      </p:sp>
      <p:sp>
        <p:nvSpPr>
          <p:cNvPr id="15" name="object 83"/>
          <p:cNvSpPr/>
          <p:nvPr userDrawn="1"/>
        </p:nvSpPr>
        <p:spPr>
          <a:xfrm>
            <a:off x="35228" y="6535332"/>
            <a:ext cx="2149398" cy="339550"/>
          </a:xfrm>
          <a:prstGeom prst="rect">
            <a:avLst/>
          </a:prstGeom>
          <a:blipFill>
            <a:blip r:embed="rId17" cstate="print">
              <a:duotone>
                <a:prstClr val="black"/>
                <a:schemeClr val="accent6">
                  <a:tint val="45000"/>
                  <a:satMod val="400000"/>
                </a:schemeClr>
              </a:duotone>
              <a:extLst>
                <a:ext uri="{BEBA8EAE-BF5A-486C-A8C5-ECC9F3942E4B}">
                  <a14:imgProps xmlns:a14="http://schemas.microsoft.com/office/drawing/2010/main" xmlns="">
                    <a14:imgLayer r:embed="rId18">
                      <a14:imgEffect>
                        <a14:brightnessContrast bright="20000" contrast="20000"/>
                      </a14:imgEffect>
                    </a14:imgLayer>
                  </a14:imgProps>
                </a:ext>
              </a:extLst>
            </a:blip>
            <a:stretch>
              <a:fillRect/>
            </a:stretch>
          </a:blipFill>
        </p:spPr>
        <p:txBody>
          <a:bodyPr wrap="square" lIns="0" tIns="0" rIns="0" bIns="0" rtlCol="0"/>
          <a:lstStyle/>
          <a:p>
            <a:endParaRPr/>
          </a:p>
        </p:txBody>
      </p:sp>
      <p:pic>
        <p:nvPicPr>
          <p:cNvPr id="18" name="Picture 17"/>
          <p:cNvPicPr>
            <a:picLocks noChangeAspect="1"/>
          </p:cNvPicPr>
          <p:nvPr userDrawn="1"/>
        </p:nvPicPr>
        <p:blipFill>
          <a:blip r:embed="rId19" cstate="print">
            <a:extLst>
              <a:ext uri="{28A0092B-C50C-407E-A947-70E740481C1C}">
                <a14:useLocalDpi xmlns:a14="http://schemas.microsoft.com/office/drawing/2010/main" xmlns="" val="0"/>
              </a:ext>
            </a:extLst>
          </a:blip>
          <a:stretch>
            <a:fillRect/>
          </a:stretch>
        </p:blipFill>
        <p:spPr>
          <a:xfrm>
            <a:off x="150298" y="251815"/>
            <a:ext cx="1021544" cy="1324223"/>
          </a:xfrm>
          <a:prstGeom prst="rect">
            <a:avLst/>
          </a:prstGeom>
        </p:spPr>
      </p:pic>
    </p:spTree>
    <p:extLst>
      <p:ext uri="{BB962C8B-B14F-4D97-AF65-F5344CB8AC3E}">
        <p14:creationId xmlns:p14="http://schemas.microsoft.com/office/powerpoint/2010/main" xmlns="" val="4255698086"/>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97" r:id="rId13"/>
  </p:sldLayoutIdLst>
  <p:hf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40F13-E67F-4870-A075-BFD3C7EAD9AE}" type="datetimeFigureOut">
              <a:rPr lang="en-ZA" smtClean="0"/>
              <a:pPr/>
              <a:t>2022/06/15</a:t>
            </a:fld>
            <a:endParaRPr lang="en-ZA"/>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E320F2-D69E-43C8-9978-47AC0CB3EE07}" type="slidenum">
              <a:rPr lang="en-ZA" smtClean="0"/>
              <a:pPr/>
              <a:t>‹#›</a:t>
            </a:fld>
            <a:endParaRPr lang="en-ZA"/>
          </a:p>
        </p:txBody>
      </p:sp>
    </p:spTree>
    <p:extLst>
      <p:ext uri="{BB962C8B-B14F-4D97-AF65-F5344CB8AC3E}">
        <p14:creationId xmlns:p14="http://schemas.microsoft.com/office/powerpoint/2010/main" xmlns="" val="343515348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12.tif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43710" y="5647190"/>
            <a:ext cx="7222836" cy="400110"/>
          </a:xfrm>
          <a:prstGeom prst="rect">
            <a:avLst/>
          </a:prstGeom>
        </p:spPr>
        <p:txBody>
          <a:bodyPr wrap="square">
            <a:spAutoFit/>
          </a:bodyPr>
          <a:lstStyle/>
          <a:p>
            <a:pPr algn="ctr"/>
            <a:r>
              <a:rPr lang="en-US" sz="2000" b="1" dirty="0">
                <a:solidFill>
                  <a:srgbClr val="002060"/>
                </a:solidFill>
                <a:latin typeface="Acumin Pro" panose="020B0804020202020204" pitchFamily="34" charset="0"/>
              </a:rPr>
              <a:t>ESSENTIAL SERVICES COMMITTEE (ESC) 2022</a:t>
            </a:r>
          </a:p>
        </p:txBody>
      </p:sp>
      <p:sp>
        <p:nvSpPr>
          <p:cNvPr id="9" name="Rectangle 2"/>
          <p:cNvSpPr txBox="1">
            <a:spLocks noChangeAspect="1" noChangeArrowheads="1"/>
          </p:cNvSpPr>
          <p:nvPr/>
        </p:nvSpPr>
        <p:spPr>
          <a:xfrm>
            <a:off x="1565564" y="0"/>
            <a:ext cx="6179127" cy="1415845"/>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ctr">
              <a:lnSpc>
                <a:spcPct val="150000"/>
              </a:lnSpc>
            </a:pPr>
            <a:r>
              <a:rPr lang="en-US" sz="2800" dirty="0">
                <a:solidFill>
                  <a:srgbClr val="002060"/>
                </a:solidFill>
                <a:latin typeface="Acumin Pro" panose="020B0804020202020204" pitchFamily="34" charset="0"/>
              </a:rPr>
              <a:t>ESC PRESENTATION FOR THE DEL PORTFOLIO COMMITTEE</a:t>
            </a:r>
          </a:p>
        </p:txBody>
      </p:sp>
    </p:spTree>
    <p:extLst>
      <p:ext uri="{BB962C8B-B14F-4D97-AF65-F5344CB8AC3E}">
        <p14:creationId xmlns:p14="http://schemas.microsoft.com/office/powerpoint/2010/main" xmlns="" val="4082316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736057" y="2294335"/>
            <a:ext cx="3942160" cy="2862263"/>
          </a:xfrm>
          <a:prstGeom prst="ellipse">
            <a:avLst/>
          </a:prstGeom>
          <a:solidFill>
            <a:srgbClr val="C6E6A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sz="1350" dirty="0"/>
              <a:t>M</a:t>
            </a:r>
          </a:p>
        </p:txBody>
      </p:sp>
      <p:sp>
        <p:nvSpPr>
          <p:cNvPr id="3" name="Oval 2"/>
          <p:cNvSpPr/>
          <p:nvPr/>
        </p:nvSpPr>
        <p:spPr>
          <a:xfrm>
            <a:off x="3025659" y="2366010"/>
            <a:ext cx="2441288" cy="2792116"/>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ZA" sz="1350" dirty="0"/>
          </a:p>
        </p:txBody>
      </p:sp>
      <p:sp>
        <p:nvSpPr>
          <p:cNvPr id="16389" name="TextBox 9"/>
          <p:cNvSpPr txBox="1">
            <a:spLocks noChangeArrowheads="1"/>
          </p:cNvSpPr>
          <p:nvPr/>
        </p:nvSpPr>
        <p:spPr bwMode="auto">
          <a:xfrm>
            <a:off x="4031456" y="2464595"/>
            <a:ext cx="2106216"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ZA" sz="900" dirty="0"/>
              <a:t>Designated Essential Service</a:t>
            </a:r>
          </a:p>
        </p:txBody>
      </p:sp>
      <p:sp>
        <p:nvSpPr>
          <p:cNvPr id="16390" name="TextBox 10"/>
          <p:cNvSpPr txBox="1">
            <a:spLocks noChangeArrowheads="1"/>
          </p:cNvSpPr>
          <p:nvPr/>
        </p:nvSpPr>
        <p:spPr bwMode="auto">
          <a:xfrm>
            <a:off x="3654029" y="3590926"/>
            <a:ext cx="1367682" cy="2539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ZA" sz="1050" b="1" dirty="0"/>
              <a:t>Minimum Services</a:t>
            </a:r>
          </a:p>
        </p:txBody>
      </p:sp>
      <p:sp>
        <p:nvSpPr>
          <p:cNvPr id="16392" name="Rectangle 15"/>
          <p:cNvSpPr>
            <a:spLocks noChangeArrowheads="1"/>
          </p:cNvSpPr>
          <p:nvPr/>
        </p:nvSpPr>
        <p:spPr bwMode="auto">
          <a:xfrm>
            <a:off x="1303283" y="1376362"/>
            <a:ext cx="6400799"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n-US" altLang="ja-JP" sz="2400" b="1" dirty="0"/>
              <a:t>Minimum Service Agreement / Determination</a:t>
            </a:r>
            <a:endParaRPr lang="en-US" sz="2400" b="1" dirty="0"/>
          </a:p>
        </p:txBody>
      </p:sp>
      <p:pic>
        <p:nvPicPr>
          <p:cNvPr id="16393" name="Picture 2" descr="C:\Users\Grahame\Pictures\22736.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5468669" y="3359994"/>
            <a:ext cx="1135856" cy="7560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Box 4"/>
          <p:cNvSpPr txBox="1"/>
          <p:nvPr/>
        </p:nvSpPr>
        <p:spPr>
          <a:xfrm>
            <a:off x="1150375" y="3214933"/>
            <a:ext cx="1249458" cy="646331"/>
          </a:xfrm>
          <a:prstGeom prst="rect">
            <a:avLst/>
          </a:prstGeom>
          <a:noFill/>
        </p:spPr>
        <p:txBody>
          <a:bodyPr wrap="square" rtlCol="0">
            <a:spAutoFit/>
          </a:bodyPr>
          <a:lstStyle/>
          <a:p>
            <a:r>
              <a:rPr lang="en-US" dirty="0"/>
              <a:t>Interest</a:t>
            </a:r>
          </a:p>
          <a:p>
            <a:r>
              <a:rPr lang="en-US" dirty="0"/>
              <a:t>Arbitration</a:t>
            </a:r>
          </a:p>
        </p:txBody>
      </p:sp>
      <p:cxnSp>
        <p:nvCxnSpPr>
          <p:cNvPr id="13" name="Straight Connector 12"/>
          <p:cNvCxnSpPr/>
          <p:nvPr/>
        </p:nvCxnSpPr>
        <p:spPr>
          <a:xfrm>
            <a:off x="2241074" y="3429000"/>
            <a:ext cx="1412955" cy="0"/>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3441661" y="3902887"/>
            <a:ext cx="1412954" cy="1131079"/>
          </a:xfrm>
          <a:prstGeom prst="rect">
            <a:avLst/>
          </a:prstGeom>
          <a:noFill/>
        </p:spPr>
        <p:txBody>
          <a:bodyPr wrap="square" rtlCol="0">
            <a:spAutoFit/>
          </a:bodyPr>
          <a:lstStyle/>
          <a:p>
            <a:r>
              <a:rPr lang="en-US" sz="1350" dirty="0"/>
              <a:t>These employees </a:t>
            </a:r>
          </a:p>
          <a:p>
            <a:r>
              <a:rPr lang="en-US" sz="1350" dirty="0"/>
              <a:t>Continue to render essential services during a strike</a:t>
            </a:r>
          </a:p>
        </p:txBody>
      </p:sp>
      <p:pic>
        <p:nvPicPr>
          <p:cNvPr id="6" name="Picture 5"/>
          <p:cNvPicPr>
            <a:picLocks noChangeAspect="1"/>
          </p:cNvPicPr>
          <p:nvPr/>
        </p:nvPicPr>
        <p:blipFill>
          <a:blip r:embed="rId4" cstate="print"/>
          <a:stretch>
            <a:fillRect/>
          </a:stretch>
        </p:blipFill>
        <p:spPr>
          <a:xfrm>
            <a:off x="3387426" y="2736499"/>
            <a:ext cx="656026" cy="880526"/>
          </a:xfrm>
          <a:prstGeom prst="rect">
            <a:avLst/>
          </a:prstGeom>
        </p:spPr>
      </p:pic>
    </p:spTree>
    <p:extLst>
      <p:ext uri="{BB962C8B-B14F-4D97-AF65-F5344CB8AC3E}">
        <p14:creationId xmlns:p14="http://schemas.microsoft.com/office/powerpoint/2010/main" xmlns="" val="3963219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rPr>
              <a:t>Section 72(5) of the </a:t>
            </a:r>
            <a:r>
              <a:rPr lang="en-US" b="1" dirty="0" err="1">
                <a:solidFill>
                  <a:schemeClr val="tx1"/>
                </a:solidFill>
              </a:rPr>
              <a:t>Labour</a:t>
            </a:r>
            <a:r>
              <a:rPr lang="en-US" b="1" dirty="0">
                <a:solidFill>
                  <a:schemeClr val="tx1"/>
                </a:solidFill>
              </a:rPr>
              <a:t> Relations Act Challenge</a:t>
            </a:r>
          </a:p>
        </p:txBody>
      </p:sp>
      <p:sp>
        <p:nvSpPr>
          <p:cNvPr id="3" name="Content Placeholder 2"/>
          <p:cNvSpPr>
            <a:spLocks noGrp="1"/>
          </p:cNvSpPr>
          <p:nvPr>
            <p:ph sz="quarter" idx="1"/>
          </p:nvPr>
        </p:nvSpPr>
        <p:spPr/>
        <p:txBody>
          <a:bodyPr>
            <a:normAutofit lnSpcReduction="10000"/>
          </a:bodyPr>
          <a:lstStyle/>
          <a:p>
            <a:pPr algn="just"/>
            <a:r>
              <a:rPr lang="en-US" sz="2400" dirty="0"/>
              <a:t>The next question is, should the employee decide to ballot, which ones of them should ballot? </a:t>
            </a:r>
          </a:p>
          <a:p>
            <a:pPr algn="just"/>
            <a:r>
              <a:rPr lang="en-US" sz="2400" dirty="0"/>
              <a:t>Is it only the employees at the traffic department or is it the entire workforce. </a:t>
            </a:r>
          </a:p>
          <a:p>
            <a:pPr algn="just"/>
            <a:r>
              <a:rPr lang="en-US" sz="2400" dirty="0"/>
              <a:t>A further complication is that in most workplaces there are numerous unions. Let us say in this Municipality there is SAMWU and IMATU and only SAMWU has declared the dispute, and only SAMWU wants to strike. Must only SAMWU members vote in the ballot or will IMATU members also vote?</a:t>
            </a:r>
          </a:p>
          <a:p>
            <a:endParaRPr lang="en-US" sz="2400" dirty="0"/>
          </a:p>
          <a:p>
            <a:r>
              <a:rPr lang="en-US" sz="2400" dirty="0"/>
              <a:t>These two issues are in the ESC’s view not clear in the LRA</a:t>
            </a:r>
          </a:p>
          <a:p>
            <a:pPr lvl="1"/>
            <a:endParaRPr lang="en-US" sz="2100" dirty="0"/>
          </a:p>
          <a:p>
            <a:endParaRPr lang="en-US" dirty="0"/>
          </a:p>
          <a:p>
            <a:endParaRPr lang="en-US" dirty="0"/>
          </a:p>
        </p:txBody>
      </p:sp>
    </p:spTree>
    <p:extLst>
      <p:ext uri="{BB962C8B-B14F-4D97-AF65-F5344CB8AC3E}">
        <p14:creationId xmlns:p14="http://schemas.microsoft.com/office/powerpoint/2010/main" xmlns="" val="3771156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Proposed Bill</a:t>
            </a:r>
          </a:p>
        </p:txBody>
      </p:sp>
      <p:sp>
        <p:nvSpPr>
          <p:cNvPr id="3" name="Content Placeholder 2"/>
          <p:cNvSpPr>
            <a:spLocks noGrp="1"/>
          </p:cNvSpPr>
          <p:nvPr>
            <p:ph sz="quarter" idx="1"/>
          </p:nvPr>
        </p:nvSpPr>
        <p:spPr/>
        <p:txBody>
          <a:bodyPr>
            <a:normAutofit/>
          </a:bodyPr>
          <a:lstStyle/>
          <a:p>
            <a:pPr algn="just"/>
            <a:r>
              <a:rPr lang="en-US" sz="2400" dirty="0"/>
              <a:t>After we raised the above issues with the Department of Employment and </a:t>
            </a:r>
            <a:r>
              <a:rPr lang="en-US" sz="2400" dirty="0" err="1"/>
              <a:t>Labour</a:t>
            </a:r>
            <a:r>
              <a:rPr lang="en-US" sz="2400" dirty="0"/>
              <a:t> they sent us a proposed draft bill they are working on. In this bill Section 72(5) and (6) have been deleted but Section 72(3) still remains. This resolves half the problem </a:t>
            </a:r>
            <a:r>
              <a:rPr lang="en-US" sz="2400"/>
              <a:t>as it still </a:t>
            </a:r>
            <a:r>
              <a:rPr lang="en-US" sz="2400" dirty="0"/>
              <a:t>says interest arbitrations still don’t apply where parties have an MSA or the ESC made an MSD. </a:t>
            </a:r>
          </a:p>
          <a:p>
            <a:pPr algn="just"/>
            <a:r>
              <a:rPr lang="en-US" sz="2400" dirty="0"/>
              <a:t>This still leaves parties with no option to refer interest disputes to arbitration. </a:t>
            </a:r>
          </a:p>
          <a:p>
            <a:r>
              <a:rPr lang="en-ZA" sz="2400" dirty="0"/>
              <a:t>The ESC is of the view that this is an error and should be rectified by completely deleting both Section 72(3) and Section 72(5). If this is done unions can easily access interest arbitrations instead of embarking on a strike. </a:t>
            </a:r>
            <a:endParaRPr lang="en-US" sz="2400" dirty="0"/>
          </a:p>
          <a:p>
            <a:endParaRPr lang="en-US" dirty="0"/>
          </a:p>
        </p:txBody>
      </p:sp>
    </p:spTree>
    <p:extLst>
      <p:ext uri="{BB962C8B-B14F-4D97-AF65-F5344CB8AC3E}">
        <p14:creationId xmlns:p14="http://schemas.microsoft.com/office/powerpoint/2010/main" xmlns="" val="3020506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Way forward</a:t>
            </a:r>
          </a:p>
        </p:txBody>
      </p:sp>
      <p:sp>
        <p:nvSpPr>
          <p:cNvPr id="3" name="Content Placeholder 2"/>
          <p:cNvSpPr>
            <a:spLocks noGrp="1"/>
          </p:cNvSpPr>
          <p:nvPr>
            <p:ph sz="quarter" idx="1"/>
          </p:nvPr>
        </p:nvSpPr>
        <p:spPr/>
        <p:txBody>
          <a:bodyPr>
            <a:normAutofit/>
          </a:bodyPr>
          <a:lstStyle/>
          <a:p>
            <a:endParaRPr lang="en-US" sz="2400" dirty="0"/>
          </a:p>
          <a:p>
            <a:r>
              <a:rPr lang="en-US" sz="2400" dirty="0"/>
              <a:t>The ESC seeks assistance in ensuring that there is compliance with its prescripts, </a:t>
            </a:r>
            <a:r>
              <a:rPr lang="en-US" sz="2400" dirty="0" err="1"/>
              <a:t>ie</a:t>
            </a:r>
            <a:r>
              <a:rPr lang="en-US" sz="2400" dirty="0"/>
              <a:t> Sec71 Designations of essential services and Sec72 minimums to be maintained during a strike</a:t>
            </a:r>
          </a:p>
          <a:p>
            <a:r>
              <a:rPr lang="en-US" sz="2400" dirty="0"/>
              <a:t>The ESC seeks assistance with correcting the Sec72(3) amendment so that unions can have the option of referring their interest disputes to arbitration. </a:t>
            </a:r>
          </a:p>
          <a:p>
            <a:pPr lvl="1"/>
            <a:endParaRPr lang="en-US" sz="2100" dirty="0"/>
          </a:p>
          <a:p>
            <a:endParaRPr lang="en-US" dirty="0"/>
          </a:p>
          <a:p>
            <a:endParaRPr lang="en-US" dirty="0"/>
          </a:p>
        </p:txBody>
      </p:sp>
    </p:spTree>
    <p:extLst>
      <p:ext uri="{BB962C8B-B14F-4D97-AF65-F5344CB8AC3E}">
        <p14:creationId xmlns:p14="http://schemas.microsoft.com/office/powerpoint/2010/main" xmlns="" val="3959065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a:solidFill>
                  <a:schemeClr val="tx1"/>
                </a:solidFill>
              </a:rPr>
              <a:t>QUESTION &amp; ANSWERING SESSION</a:t>
            </a:r>
          </a:p>
        </p:txBody>
      </p:sp>
      <p:sp>
        <p:nvSpPr>
          <p:cNvPr id="4" name="Content Placeholder 3"/>
          <p:cNvSpPr>
            <a:spLocks noGrp="1"/>
          </p:cNvSpPr>
          <p:nvPr>
            <p:ph sz="quarter" idx="13"/>
          </p:nvPr>
        </p:nvSpPr>
        <p:spPr/>
        <p:txBody>
          <a:bodyPr/>
          <a:lstStyle/>
          <a:p>
            <a:endParaRPr lang="en-US" dirty="0"/>
          </a:p>
          <a:p>
            <a:endParaRPr lang="en-US" dirty="0"/>
          </a:p>
          <a:p>
            <a:pPr marL="0" indent="0">
              <a:buNone/>
            </a:pPr>
            <a:endParaRPr lang="en-US" dirty="0"/>
          </a:p>
          <a:p>
            <a:pPr marL="0" indent="0" algn="ctr">
              <a:buNone/>
            </a:pPr>
            <a:r>
              <a:rPr lang="en-US" sz="4500" b="1" dirty="0"/>
              <a:t>QUESTIONS???</a:t>
            </a:r>
          </a:p>
        </p:txBody>
      </p:sp>
    </p:spTree>
    <p:extLst>
      <p:ext uri="{BB962C8B-B14F-4D97-AF65-F5344CB8AC3E}">
        <p14:creationId xmlns:p14="http://schemas.microsoft.com/office/powerpoint/2010/main" xmlns="" val="1749986373"/>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a:solidFill>
                  <a:srgbClr val="002060"/>
                </a:solidFill>
                <a:latin typeface="Arial Narrow" panose="020B0606020202030204" pitchFamily="34" charset="0"/>
              </a:rPr>
              <a:t>THANK YOU</a:t>
            </a:r>
          </a:p>
        </p:txBody>
      </p:sp>
      <p:pic>
        <p:nvPicPr>
          <p:cNvPr id="5" name="Content Placeholder 4"/>
          <p:cNvPicPr>
            <a:picLocks noGrp="1" noChangeAspect="1"/>
          </p:cNvPicPr>
          <p:nvPr>
            <p:ph sz="quarter" idx="1"/>
          </p:nvPr>
        </p:nvPicPr>
        <p:blipFill>
          <a:blip r:embed="rId3" cstate="print">
            <a:extLst>
              <a:ext uri="{28A0092B-C50C-407E-A947-70E740481C1C}">
                <a14:useLocalDpi xmlns:a14="http://schemas.microsoft.com/office/drawing/2010/main" xmlns="" val="0"/>
              </a:ext>
            </a:extLst>
          </a:blip>
          <a:stretch>
            <a:fillRect/>
          </a:stretch>
        </p:blipFill>
        <p:spPr>
          <a:xfrm>
            <a:off x="0" y="2641600"/>
            <a:ext cx="9003471" cy="2955636"/>
          </a:xfrm>
        </p:spPr>
      </p:pic>
    </p:spTree>
    <p:extLst>
      <p:ext uri="{BB962C8B-B14F-4D97-AF65-F5344CB8AC3E}">
        <p14:creationId xmlns:p14="http://schemas.microsoft.com/office/powerpoint/2010/main" xmlns="" val="1742025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tx1"/>
                </a:solidFill>
                <a:latin typeface="+mn-lt"/>
              </a:rPr>
              <a:t>Purpose</a:t>
            </a:r>
          </a:p>
        </p:txBody>
      </p:sp>
      <p:sp>
        <p:nvSpPr>
          <p:cNvPr id="3" name="Content Placeholder 2"/>
          <p:cNvSpPr>
            <a:spLocks noGrp="1"/>
          </p:cNvSpPr>
          <p:nvPr>
            <p:ph sz="quarter" idx="1"/>
          </p:nvPr>
        </p:nvSpPr>
        <p:spPr/>
        <p:txBody>
          <a:bodyPr>
            <a:normAutofit/>
          </a:bodyPr>
          <a:lstStyle/>
          <a:p>
            <a:pPr algn="just"/>
            <a:endParaRPr lang="en-US" sz="2400" b="1" dirty="0"/>
          </a:p>
          <a:p>
            <a:pPr algn="just"/>
            <a:r>
              <a:rPr lang="en-US" sz="2400" dirty="0"/>
              <a:t>Engage on compliance challenges</a:t>
            </a:r>
          </a:p>
          <a:p>
            <a:pPr marL="0" indent="0" algn="just">
              <a:buNone/>
            </a:pPr>
            <a:endParaRPr lang="en-US" sz="2400" dirty="0"/>
          </a:p>
          <a:p>
            <a:pPr algn="just"/>
            <a:r>
              <a:rPr lang="en-US" sz="2400" dirty="0"/>
              <a:t>Raise some challenges with certain sections in the LRA</a:t>
            </a:r>
          </a:p>
          <a:p>
            <a:pPr marL="0" indent="0">
              <a:buNone/>
            </a:pPr>
            <a:endParaRPr lang="en-US" sz="2100" dirty="0"/>
          </a:p>
          <a:p>
            <a:endParaRPr lang="en-US" sz="2100" dirty="0"/>
          </a:p>
          <a:p>
            <a:endParaRPr lang="en-US" sz="2100" dirty="0"/>
          </a:p>
          <a:p>
            <a:pPr lvl="1"/>
            <a:endParaRPr lang="en-US" sz="2100" dirty="0"/>
          </a:p>
          <a:p>
            <a:endParaRPr lang="en-US" dirty="0"/>
          </a:p>
          <a:p>
            <a:endParaRPr lang="en-US" dirty="0"/>
          </a:p>
        </p:txBody>
      </p:sp>
    </p:spTree>
    <p:extLst>
      <p:ext uri="{BB962C8B-B14F-4D97-AF65-F5344CB8AC3E}">
        <p14:creationId xmlns:p14="http://schemas.microsoft.com/office/powerpoint/2010/main" xmlns="" val="578237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tx1"/>
                </a:solidFill>
                <a:latin typeface="+mn-lt"/>
              </a:rPr>
              <a:t>Background</a:t>
            </a:r>
          </a:p>
        </p:txBody>
      </p:sp>
      <p:sp>
        <p:nvSpPr>
          <p:cNvPr id="3" name="Content Placeholder 2"/>
          <p:cNvSpPr>
            <a:spLocks noGrp="1"/>
          </p:cNvSpPr>
          <p:nvPr>
            <p:ph sz="quarter" idx="1"/>
          </p:nvPr>
        </p:nvSpPr>
        <p:spPr/>
        <p:txBody>
          <a:bodyPr>
            <a:normAutofit/>
          </a:bodyPr>
          <a:lstStyle/>
          <a:p>
            <a:pPr algn="just"/>
            <a:endParaRPr lang="en-US" sz="2400" b="1" dirty="0"/>
          </a:p>
          <a:p>
            <a:pPr algn="just"/>
            <a:r>
              <a:rPr lang="en-US" dirty="0"/>
              <a:t>ESC Operational Plan requires the ESC </a:t>
            </a:r>
            <a:r>
              <a:rPr lang="en-ZA" dirty="0"/>
              <a:t>to engage stakeholders for legislative changes in order to strengthen essential services law.</a:t>
            </a:r>
            <a:endParaRPr lang="en-US" dirty="0"/>
          </a:p>
          <a:p>
            <a:pPr marL="0" indent="0" algn="just">
              <a:buNone/>
            </a:pPr>
            <a:endParaRPr lang="en-US" sz="2400" dirty="0"/>
          </a:p>
          <a:p>
            <a:pPr algn="just"/>
            <a:r>
              <a:rPr lang="en-US" sz="2400" dirty="0"/>
              <a:t>Last financial year the ESC engaged with the ILO and </a:t>
            </a:r>
            <a:r>
              <a:rPr lang="en-US" sz="2400" dirty="0" err="1"/>
              <a:t>Nedlac</a:t>
            </a:r>
            <a:r>
              <a:rPr lang="en-US" sz="2400" dirty="0"/>
              <a:t>. For this financial year the ESC identified the DEL and the Portfolio Committee. Our engagements with the Department of Labour have been </a:t>
            </a:r>
            <a:r>
              <a:rPr lang="en-US" sz="2400" dirty="0" err="1"/>
              <a:t>finalised</a:t>
            </a:r>
            <a:endParaRPr lang="en-US" sz="2400" dirty="0"/>
          </a:p>
          <a:p>
            <a:pPr marL="0" indent="0">
              <a:buNone/>
            </a:pPr>
            <a:endParaRPr lang="en-US" sz="2100" dirty="0"/>
          </a:p>
          <a:p>
            <a:endParaRPr lang="en-US" sz="2100" dirty="0"/>
          </a:p>
          <a:p>
            <a:endParaRPr lang="en-US" sz="2100" dirty="0"/>
          </a:p>
          <a:p>
            <a:pPr lvl="1"/>
            <a:endParaRPr lang="en-US" sz="2100" dirty="0"/>
          </a:p>
          <a:p>
            <a:endParaRPr lang="en-US" dirty="0"/>
          </a:p>
          <a:p>
            <a:endParaRPr lang="en-US" dirty="0"/>
          </a:p>
        </p:txBody>
      </p:sp>
    </p:spTree>
    <p:extLst>
      <p:ext uri="{BB962C8B-B14F-4D97-AF65-F5344CB8AC3E}">
        <p14:creationId xmlns:p14="http://schemas.microsoft.com/office/powerpoint/2010/main" xmlns="" val="196747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Compliance</a:t>
            </a:r>
          </a:p>
        </p:txBody>
      </p:sp>
      <p:sp>
        <p:nvSpPr>
          <p:cNvPr id="3" name="Content Placeholder 2"/>
          <p:cNvSpPr>
            <a:spLocks noGrp="1"/>
          </p:cNvSpPr>
          <p:nvPr>
            <p:ph sz="quarter" idx="1"/>
          </p:nvPr>
        </p:nvSpPr>
        <p:spPr/>
        <p:txBody>
          <a:bodyPr>
            <a:normAutofit lnSpcReduction="10000"/>
          </a:bodyPr>
          <a:lstStyle/>
          <a:p>
            <a:pPr algn="just"/>
            <a:r>
              <a:rPr lang="en-US" sz="2400" dirty="0"/>
              <a:t>Section 65(1)(d)(</a:t>
            </a:r>
            <a:r>
              <a:rPr lang="en-US" sz="2400" dirty="0" err="1"/>
              <a:t>i</a:t>
            </a:r>
            <a:r>
              <a:rPr lang="en-US" sz="2400" dirty="0"/>
              <a:t>) of the LRA limits the right to strike for employees rendering essential services.</a:t>
            </a:r>
          </a:p>
          <a:p>
            <a:pPr marL="0" indent="0" algn="just">
              <a:buNone/>
            </a:pPr>
            <a:endParaRPr lang="en-US" sz="2400" dirty="0"/>
          </a:p>
          <a:p>
            <a:pPr algn="just"/>
            <a:r>
              <a:rPr lang="en-US" sz="2400" dirty="0"/>
              <a:t>Section 72 of the LRA allows some of the above employees, whose right to strike is limited, to participate in a strike through a Minimum Service Agreement or a Minimum Service Determination </a:t>
            </a:r>
          </a:p>
          <a:p>
            <a:pPr algn="just"/>
            <a:endParaRPr lang="en-US" sz="2400" dirty="0"/>
          </a:p>
          <a:p>
            <a:pPr algn="just"/>
            <a:r>
              <a:rPr lang="en-US" sz="2400" dirty="0"/>
              <a:t>We have seen a number of strikes more particularly in the public sector (National, Provincial and Local) essential services, where there has been a complete disregard of the provisions of the LRA</a:t>
            </a:r>
          </a:p>
          <a:p>
            <a:endParaRPr lang="en-US" sz="2100" dirty="0"/>
          </a:p>
          <a:p>
            <a:pPr lvl="1"/>
            <a:endParaRPr lang="en-US" sz="2100" dirty="0"/>
          </a:p>
          <a:p>
            <a:endParaRPr lang="en-US" dirty="0"/>
          </a:p>
          <a:p>
            <a:endParaRPr lang="en-US" dirty="0"/>
          </a:p>
        </p:txBody>
      </p:sp>
    </p:spTree>
    <p:extLst>
      <p:ext uri="{BB962C8B-B14F-4D97-AF65-F5344CB8AC3E}">
        <p14:creationId xmlns:p14="http://schemas.microsoft.com/office/powerpoint/2010/main" xmlns="" val="3152529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Compliance</a:t>
            </a:r>
          </a:p>
        </p:txBody>
      </p:sp>
      <p:sp>
        <p:nvSpPr>
          <p:cNvPr id="3" name="Content Placeholder 2"/>
          <p:cNvSpPr>
            <a:spLocks noGrp="1"/>
          </p:cNvSpPr>
          <p:nvPr>
            <p:ph sz="quarter" idx="1"/>
          </p:nvPr>
        </p:nvSpPr>
        <p:spPr/>
        <p:txBody>
          <a:bodyPr>
            <a:normAutofit lnSpcReduction="10000"/>
          </a:bodyPr>
          <a:lstStyle/>
          <a:p>
            <a:pPr algn="just"/>
            <a:r>
              <a:rPr lang="en-US" sz="2600" dirty="0"/>
              <a:t>In a limited number of cases where MSA’s / MSD’s exist, (in Municipalities), there has been some compliance. </a:t>
            </a:r>
          </a:p>
          <a:p>
            <a:pPr algn="just"/>
            <a:endParaRPr lang="en-US" sz="2600" dirty="0"/>
          </a:p>
          <a:p>
            <a:pPr algn="just"/>
            <a:r>
              <a:rPr lang="en-ZA" sz="2600" dirty="0"/>
              <a:t>Section 70B (1) (a) and (b) of the LRA, authorises the ESC to monitor the implementation and observance of essential services determinations, Minimum Services Agreements (MSAs), Maintenance Services Agreements and Determinations (MSDs). </a:t>
            </a:r>
          </a:p>
          <a:p>
            <a:pPr algn="just"/>
            <a:endParaRPr lang="en-ZA" sz="2600" dirty="0"/>
          </a:p>
          <a:p>
            <a:pPr algn="just"/>
            <a:r>
              <a:rPr lang="en-ZA" sz="2600" dirty="0"/>
              <a:t>The ESC used the above section to engage unions and employers on the root cause of the non compliance. </a:t>
            </a:r>
          </a:p>
          <a:p>
            <a:pPr algn="just"/>
            <a:endParaRPr lang="en-US" sz="2100" dirty="0"/>
          </a:p>
          <a:p>
            <a:pPr lvl="1"/>
            <a:endParaRPr lang="en-US" sz="2100" dirty="0"/>
          </a:p>
          <a:p>
            <a:endParaRPr lang="en-US" dirty="0"/>
          </a:p>
          <a:p>
            <a:endParaRPr lang="en-US" dirty="0"/>
          </a:p>
        </p:txBody>
      </p:sp>
    </p:spTree>
    <p:extLst>
      <p:ext uri="{BB962C8B-B14F-4D97-AF65-F5344CB8AC3E}">
        <p14:creationId xmlns:p14="http://schemas.microsoft.com/office/powerpoint/2010/main" xmlns="" val="201005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Compliance</a:t>
            </a:r>
          </a:p>
        </p:txBody>
      </p:sp>
      <p:sp>
        <p:nvSpPr>
          <p:cNvPr id="3" name="Content Placeholder 2"/>
          <p:cNvSpPr>
            <a:spLocks noGrp="1"/>
          </p:cNvSpPr>
          <p:nvPr>
            <p:ph sz="quarter" idx="1"/>
          </p:nvPr>
        </p:nvSpPr>
        <p:spPr/>
        <p:txBody>
          <a:bodyPr>
            <a:normAutofit fontScale="92500" lnSpcReduction="20000"/>
          </a:bodyPr>
          <a:lstStyle/>
          <a:p>
            <a:pPr algn="just"/>
            <a:r>
              <a:rPr lang="en-US" sz="2400" dirty="0"/>
              <a:t>From the M &amp; E exercises, the following appeared to be part of the root causes:</a:t>
            </a:r>
          </a:p>
          <a:p>
            <a:pPr lvl="1" algn="just"/>
            <a:endParaRPr lang="en-US" dirty="0"/>
          </a:p>
          <a:p>
            <a:pPr lvl="1" algn="just"/>
            <a:r>
              <a:rPr lang="en-US" dirty="0"/>
              <a:t>No consequences for unprotected strikes. In the public service where most of the essential services are rendered there are generally no consequences for employees who participate in unprotected strikes. In some cases its difficult even for employers to enforce ‘no work, no pay’. </a:t>
            </a:r>
          </a:p>
          <a:p>
            <a:pPr lvl="1" algn="just"/>
            <a:endParaRPr lang="en-US" dirty="0"/>
          </a:p>
          <a:p>
            <a:pPr lvl="1" algn="just"/>
            <a:r>
              <a:rPr lang="en-US" dirty="0"/>
              <a:t>There is no buy-in on MSA’s. Employees believe that with the essential services continuing to be rendered albeit by a limited number of employees weakens the strike</a:t>
            </a:r>
          </a:p>
          <a:p>
            <a:pPr marL="205973" lvl="1" indent="0" algn="just">
              <a:buNone/>
            </a:pPr>
            <a:endParaRPr lang="en-US" dirty="0"/>
          </a:p>
          <a:p>
            <a:pPr lvl="1" algn="just"/>
            <a:r>
              <a:rPr lang="en-US" dirty="0"/>
              <a:t>MSA divide employees, as some must strike and others must work.   </a:t>
            </a:r>
          </a:p>
          <a:p>
            <a:pPr lvl="1"/>
            <a:endParaRPr lang="en-US" sz="2100" dirty="0"/>
          </a:p>
          <a:p>
            <a:endParaRPr lang="en-US" dirty="0"/>
          </a:p>
          <a:p>
            <a:endParaRPr lang="en-US" dirty="0"/>
          </a:p>
        </p:txBody>
      </p:sp>
    </p:spTree>
    <p:extLst>
      <p:ext uri="{BB962C8B-B14F-4D97-AF65-F5344CB8AC3E}">
        <p14:creationId xmlns:p14="http://schemas.microsoft.com/office/powerpoint/2010/main" xmlns="" val="82844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Compliance</a:t>
            </a:r>
          </a:p>
        </p:txBody>
      </p:sp>
      <p:sp>
        <p:nvSpPr>
          <p:cNvPr id="3" name="Content Placeholder 2"/>
          <p:cNvSpPr>
            <a:spLocks noGrp="1"/>
          </p:cNvSpPr>
          <p:nvPr>
            <p:ph sz="quarter" idx="1"/>
          </p:nvPr>
        </p:nvSpPr>
        <p:spPr/>
        <p:txBody>
          <a:bodyPr>
            <a:normAutofit fontScale="92500"/>
          </a:bodyPr>
          <a:lstStyle/>
          <a:p>
            <a:pPr algn="just"/>
            <a:r>
              <a:rPr lang="en-US" sz="2400" dirty="0"/>
              <a:t>From the above the ESC engaged NEDLAC on how this gap can be closed, as it potentially renders the work of the ESC a nullity. The ESC also seeks to </a:t>
            </a:r>
            <a:r>
              <a:rPr lang="en-GB" sz="2400" dirty="0"/>
              <a:t>engage Parliament in this regard</a:t>
            </a:r>
            <a:r>
              <a:rPr lang="en-US" sz="2400" dirty="0"/>
              <a:t> </a:t>
            </a:r>
          </a:p>
          <a:p>
            <a:pPr algn="just"/>
            <a:endParaRPr lang="en-US" sz="2400" dirty="0"/>
          </a:p>
          <a:p>
            <a:pPr algn="just"/>
            <a:r>
              <a:rPr lang="en-US" sz="2400" dirty="0"/>
              <a:t>The ESC designations of essential services and minimums to be maintained in the event of a strike, are only good on paper, but not practiced in some cases. </a:t>
            </a:r>
          </a:p>
          <a:p>
            <a:pPr algn="just"/>
            <a:endParaRPr lang="en-US" sz="2400" dirty="0"/>
          </a:p>
          <a:p>
            <a:pPr algn="just"/>
            <a:r>
              <a:rPr lang="en-US" sz="2400" dirty="0"/>
              <a:t>There a need for an institution (</a:t>
            </a:r>
            <a:r>
              <a:rPr lang="en-US" sz="2400" dirty="0" err="1"/>
              <a:t>Labour</a:t>
            </a:r>
            <a:r>
              <a:rPr lang="en-US" sz="2400" dirty="0"/>
              <a:t> Court; CCMA, </a:t>
            </a:r>
            <a:r>
              <a:rPr lang="en-US" sz="2400" dirty="0" err="1"/>
              <a:t>etc</a:t>
            </a:r>
            <a:r>
              <a:rPr lang="en-US" sz="2400" dirty="0"/>
              <a:t>) to penalize unprotected strikes, particularly in essential services as they endanger the life, personal safety and health of the population</a:t>
            </a:r>
          </a:p>
          <a:p>
            <a:pPr lvl="1"/>
            <a:endParaRPr lang="en-US" sz="2100" dirty="0"/>
          </a:p>
          <a:p>
            <a:endParaRPr lang="en-US" dirty="0"/>
          </a:p>
          <a:p>
            <a:endParaRPr lang="en-US" dirty="0"/>
          </a:p>
        </p:txBody>
      </p:sp>
    </p:spTree>
    <p:extLst>
      <p:ext uri="{BB962C8B-B14F-4D97-AF65-F5344CB8AC3E}">
        <p14:creationId xmlns:p14="http://schemas.microsoft.com/office/powerpoint/2010/main" xmlns="" val="1237128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rPr>
              <a:t>Section 72(5) of the </a:t>
            </a:r>
            <a:r>
              <a:rPr lang="en-US" b="1" dirty="0" err="1">
                <a:solidFill>
                  <a:schemeClr val="tx1"/>
                </a:solidFill>
              </a:rPr>
              <a:t>Labour</a:t>
            </a:r>
            <a:r>
              <a:rPr lang="en-US" b="1" dirty="0">
                <a:solidFill>
                  <a:schemeClr val="tx1"/>
                </a:solidFill>
              </a:rPr>
              <a:t> Relations Act Challenge</a:t>
            </a:r>
          </a:p>
        </p:txBody>
      </p:sp>
      <p:sp>
        <p:nvSpPr>
          <p:cNvPr id="3" name="Content Placeholder 2"/>
          <p:cNvSpPr>
            <a:spLocks noGrp="1"/>
          </p:cNvSpPr>
          <p:nvPr>
            <p:ph sz="quarter" idx="1"/>
          </p:nvPr>
        </p:nvSpPr>
        <p:spPr/>
        <p:txBody>
          <a:bodyPr>
            <a:normAutofit/>
          </a:bodyPr>
          <a:lstStyle/>
          <a:p>
            <a:r>
              <a:rPr lang="en-ZA" sz="2400" dirty="0"/>
              <a:t>Section 72 (5) of the Act provides that— </a:t>
            </a:r>
          </a:p>
          <a:p>
            <a:pPr marL="0" indent="0">
              <a:buNone/>
            </a:pPr>
            <a:endParaRPr lang="en-ZA" sz="2400" dirty="0"/>
          </a:p>
          <a:p>
            <a:pPr marL="0" indent="0">
              <a:buNone/>
            </a:pPr>
            <a:r>
              <a:rPr lang="en-ZA" sz="2400" dirty="0"/>
              <a:t>(a) Despite subsections (3) and (4), section 74 applies to a designated essential 	service in respect of which the </a:t>
            </a:r>
            <a:r>
              <a:rPr lang="en-ZA" sz="2400" i="1" dirty="0"/>
              <a:t>essential services </a:t>
            </a:r>
            <a:r>
              <a:rPr lang="en-ZA" sz="2400" dirty="0"/>
              <a:t>committee has ratified a minimum services agreement or has made a determination of minimum services if the majority of </a:t>
            </a:r>
            <a:r>
              <a:rPr lang="en-ZA" sz="2400" i="1" dirty="0"/>
              <a:t>employees </a:t>
            </a:r>
            <a:r>
              <a:rPr lang="en-ZA" sz="2400" dirty="0"/>
              <a:t>employed in the </a:t>
            </a:r>
            <a:r>
              <a:rPr lang="en-ZA" sz="2400" i="1" dirty="0"/>
              <a:t>essential services </a:t>
            </a:r>
            <a:r>
              <a:rPr lang="en-ZA" sz="2400" dirty="0"/>
              <a:t>voted in a ballot in 	favour of this.’’; </a:t>
            </a:r>
          </a:p>
          <a:p>
            <a:pPr algn="just"/>
            <a:endParaRPr lang="en-US" sz="2100" dirty="0"/>
          </a:p>
          <a:p>
            <a:pPr marL="0" indent="0">
              <a:buNone/>
            </a:pPr>
            <a:endParaRPr lang="en-US" sz="2100" dirty="0"/>
          </a:p>
          <a:p>
            <a:endParaRPr lang="en-US" sz="2100" dirty="0"/>
          </a:p>
          <a:p>
            <a:pPr lvl="1"/>
            <a:endParaRPr lang="en-US" sz="2100" dirty="0"/>
          </a:p>
          <a:p>
            <a:endParaRPr lang="en-US" dirty="0"/>
          </a:p>
          <a:p>
            <a:endParaRPr lang="en-US" dirty="0"/>
          </a:p>
        </p:txBody>
      </p:sp>
    </p:spTree>
    <p:extLst>
      <p:ext uri="{BB962C8B-B14F-4D97-AF65-F5344CB8AC3E}">
        <p14:creationId xmlns:p14="http://schemas.microsoft.com/office/powerpoint/2010/main" xmlns="" val="2542224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rPr>
              <a:t>Section 72(5) of the </a:t>
            </a:r>
            <a:r>
              <a:rPr lang="en-US" b="1" dirty="0" err="1">
                <a:solidFill>
                  <a:schemeClr val="tx1"/>
                </a:solidFill>
              </a:rPr>
              <a:t>Labour</a:t>
            </a:r>
            <a:r>
              <a:rPr lang="en-US" b="1" dirty="0">
                <a:solidFill>
                  <a:schemeClr val="tx1"/>
                </a:solidFill>
              </a:rPr>
              <a:t> Relations Act Challenge</a:t>
            </a:r>
          </a:p>
        </p:txBody>
      </p:sp>
      <p:sp>
        <p:nvSpPr>
          <p:cNvPr id="3" name="Content Placeholder 2"/>
          <p:cNvSpPr>
            <a:spLocks noGrp="1"/>
          </p:cNvSpPr>
          <p:nvPr>
            <p:ph sz="quarter" idx="1"/>
          </p:nvPr>
        </p:nvSpPr>
        <p:spPr/>
        <p:txBody>
          <a:bodyPr>
            <a:normAutofit fontScale="92500"/>
          </a:bodyPr>
          <a:lstStyle/>
          <a:p>
            <a:pPr algn="just"/>
            <a:r>
              <a:rPr lang="en-US" sz="2400" dirty="0"/>
              <a:t>Essentially Interest arbitration is only applicable in this case when the parties vote for it. </a:t>
            </a:r>
          </a:p>
          <a:p>
            <a:pPr algn="just"/>
            <a:r>
              <a:rPr lang="en-US" sz="2400" dirty="0"/>
              <a:t>The first question is if they do not vote, then they depend on the outcome of the strike for the resolution of the dispute. </a:t>
            </a:r>
          </a:p>
          <a:p>
            <a:pPr algn="just"/>
            <a:r>
              <a:rPr lang="en-US" sz="2400" dirty="0"/>
              <a:t>If it’s a big strike, </a:t>
            </a:r>
            <a:r>
              <a:rPr lang="en-US" sz="2400" dirty="0" err="1"/>
              <a:t>eg</a:t>
            </a:r>
            <a:r>
              <a:rPr lang="en-US" sz="2400" dirty="0"/>
              <a:t> wages this may be practical, as there will be one outcome of the dispute, </a:t>
            </a:r>
            <a:r>
              <a:rPr lang="en-US" sz="2400" dirty="0" err="1"/>
              <a:t>ie</a:t>
            </a:r>
            <a:r>
              <a:rPr lang="en-US" sz="2400" dirty="0"/>
              <a:t> the one that is concluded during the strike. If the strike is about a matter of mutual interest in one section, </a:t>
            </a:r>
            <a:r>
              <a:rPr lang="en-US" sz="2400" dirty="0" err="1"/>
              <a:t>eg</a:t>
            </a:r>
            <a:r>
              <a:rPr lang="en-US" sz="2400" dirty="0"/>
              <a:t> Traffic Officers in a Municipality, and the MSA or MSD provides that the greater number must work during the strike, then it does not make sense for the employees to strike. These employees are almost compelled to ballot for Interest arbitration. If they lose the vote they have no dispute resolution process. </a:t>
            </a:r>
          </a:p>
          <a:p>
            <a:endParaRPr lang="en-US" sz="2100" dirty="0"/>
          </a:p>
          <a:p>
            <a:endParaRPr lang="en-US" sz="2100" dirty="0"/>
          </a:p>
          <a:p>
            <a:pPr lvl="1"/>
            <a:endParaRPr lang="en-US" sz="2100" dirty="0"/>
          </a:p>
          <a:p>
            <a:endParaRPr lang="en-US" dirty="0"/>
          </a:p>
          <a:p>
            <a:endParaRPr lang="en-US" dirty="0"/>
          </a:p>
        </p:txBody>
      </p:sp>
    </p:spTree>
    <p:extLst>
      <p:ext uri="{BB962C8B-B14F-4D97-AF65-F5344CB8AC3E}">
        <p14:creationId xmlns:p14="http://schemas.microsoft.com/office/powerpoint/2010/main" xmlns="" val="26812143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1330</TotalTime>
  <Words>1013</Words>
  <Application>Microsoft Office PowerPoint</Application>
  <PresentationFormat>On-screen Show (4:3)</PresentationFormat>
  <Paragraphs>110</Paragraphs>
  <Slides>15</Slides>
  <Notes>14</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Custom Design</vt:lpstr>
      <vt:lpstr>Slide 1</vt:lpstr>
      <vt:lpstr>Purpose</vt:lpstr>
      <vt:lpstr>Background</vt:lpstr>
      <vt:lpstr>Compliance</vt:lpstr>
      <vt:lpstr>Compliance</vt:lpstr>
      <vt:lpstr>Compliance</vt:lpstr>
      <vt:lpstr>Compliance</vt:lpstr>
      <vt:lpstr>Section 72(5) of the Labour Relations Act Challenge</vt:lpstr>
      <vt:lpstr>Section 72(5) of the Labour Relations Act Challenge</vt:lpstr>
      <vt:lpstr>Slide 10</vt:lpstr>
      <vt:lpstr>Section 72(5) of the Labour Relations Act Challenge</vt:lpstr>
      <vt:lpstr>Proposed Bill</vt:lpstr>
      <vt:lpstr>Way forward</vt:lpstr>
      <vt:lpstr>QUESTION &amp; ANSWERING SESSION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CCMA BRICs unit: Governance &amp; Strategy Department</dc:creator>
  <cp:lastModifiedBy>USER</cp:lastModifiedBy>
  <cp:revision>154</cp:revision>
  <dcterms:created xsi:type="dcterms:W3CDTF">2018-09-03T16:57:49Z</dcterms:created>
  <dcterms:modified xsi:type="dcterms:W3CDTF">2022-06-15T07:19:13Z</dcterms:modified>
</cp:coreProperties>
</file>