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4"/>
  </p:sldMasterIdLst>
  <p:notesMasterIdLst>
    <p:notesMasterId r:id="rId30"/>
  </p:notesMasterIdLst>
  <p:sldIdLst>
    <p:sldId id="256" r:id="rId5"/>
    <p:sldId id="263" r:id="rId6"/>
    <p:sldId id="285" r:id="rId7"/>
    <p:sldId id="261" r:id="rId8"/>
    <p:sldId id="260" r:id="rId9"/>
    <p:sldId id="269" r:id="rId10"/>
    <p:sldId id="281" r:id="rId11"/>
    <p:sldId id="268" r:id="rId12"/>
    <p:sldId id="267" r:id="rId13"/>
    <p:sldId id="266" r:id="rId14"/>
    <p:sldId id="265" r:id="rId15"/>
    <p:sldId id="272" r:id="rId16"/>
    <p:sldId id="271" r:id="rId17"/>
    <p:sldId id="270" r:id="rId18"/>
    <p:sldId id="273" r:id="rId19"/>
    <p:sldId id="258" r:id="rId20"/>
    <p:sldId id="277" r:id="rId21"/>
    <p:sldId id="276" r:id="rId22"/>
    <p:sldId id="275" r:id="rId23"/>
    <p:sldId id="274" r:id="rId24"/>
    <p:sldId id="280" r:id="rId25"/>
    <p:sldId id="279" r:id="rId26"/>
    <p:sldId id="283" r:id="rId27"/>
    <p:sldId id="284"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p:restoredTop sz="94650"/>
  </p:normalViewPr>
  <p:slideViewPr>
    <p:cSldViewPr snapToGrid="0" snapToObjects="1">
      <p:cViewPr varScale="1">
        <p:scale>
          <a:sx n="73" d="100"/>
          <a:sy n="73" d="100"/>
        </p:scale>
        <p:origin x="-1374" y="-102"/>
      </p:cViewPr>
      <p:guideLst>
        <p:guide orient="horz" pos="1049"/>
        <p:guide orient="horz" pos="777"/>
        <p:guide orient="horz" pos="157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pPr/>
              <a:t>6/17/2022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2022/06/17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a:bodyPr>
          <a:lstStyle/>
          <a:p>
            <a:pPr algn="r">
              <a:lnSpc>
                <a:spcPts val="3600"/>
              </a:lnSpc>
            </a:pPr>
            <a:r>
              <a:rPr lang="en-US" sz="3800" b="1" cap="all" dirty="0">
                <a:solidFill>
                  <a:schemeClr val="bg1"/>
                </a:solidFill>
                <a:latin typeface="+mn-lt"/>
              </a:rPr>
              <a:t>Amendments of Schedules to the FIC Act</a:t>
            </a: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200" dirty="0">
                <a:solidFill>
                  <a:schemeClr val="bg1"/>
                </a:solidFill>
              </a:rPr>
              <a:t>Briefing by National Treasury and the FIC: Joint Meeting of the Standing and Select Committees on Finance </a:t>
            </a:r>
          </a:p>
        </p:txBody>
      </p:sp>
      <p:sp>
        <p:nvSpPr>
          <p:cNvPr id="6" name="TextBox 5"/>
          <p:cNvSpPr txBox="1"/>
          <p:nvPr/>
        </p:nvSpPr>
        <p:spPr>
          <a:xfrm>
            <a:off x="6569901" y="1135366"/>
            <a:ext cx="1935272" cy="2043893"/>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NAME</a:t>
            </a:r>
          </a:p>
          <a:p>
            <a:pPr>
              <a:lnSpc>
                <a:spcPts val="1720"/>
              </a:lnSpc>
            </a:pPr>
            <a:r>
              <a:rPr lang="en-US" sz="1400" b="1" dirty="0">
                <a:solidFill>
                  <a:schemeClr val="bg1"/>
                </a:solidFill>
              </a:rPr>
              <a:t>SURNAME</a:t>
            </a:r>
          </a:p>
          <a:p>
            <a:pPr>
              <a:lnSpc>
                <a:spcPts val="1720"/>
              </a:lnSpc>
            </a:pPr>
            <a:endParaRPr lang="en-US" sz="1400" b="1" dirty="0">
              <a:solidFill>
                <a:schemeClr val="bg1"/>
              </a:solidFill>
            </a:endParaRPr>
          </a:p>
          <a:p>
            <a:pPr>
              <a:lnSpc>
                <a:spcPts val="1720"/>
              </a:lnSpc>
            </a:pPr>
            <a:r>
              <a:rPr lang="en-US" sz="1400" b="1" dirty="0">
                <a:solidFill>
                  <a:schemeClr val="bg1"/>
                </a:solidFill>
              </a:rPr>
              <a:t>Title:</a:t>
            </a:r>
          </a:p>
          <a:p>
            <a:pPr>
              <a:lnSpc>
                <a:spcPts val="1720"/>
              </a:lnSpc>
            </a:pPr>
            <a:r>
              <a:rPr lang="en-US" sz="1400" i="1" dirty="0">
                <a:solidFill>
                  <a:schemeClr val="bg1"/>
                </a:solidFill>
              </a:rPr>
              <a:t>Division</a:t>
            </a:r>
          </a:p>
          <a:p>
            <a:pPr>
              <a:lnSpc>
                <a:spcPts val="1720"/>
              </a:lnSpc>
            </a:pPr>
            <a:endParaRPr lang="en-US" sz="1400" b="1" dirty="0">
              <a:solidFill>
                <a:schemeClr val="bg1"/>
              </a:solidFill>
            </a:endParaRPr>
          </a:p>
          <a:p>
            <a:pPr>
              <a:lnSpc>
                <a:spcPts val="1720"/>
              </a:lnSpc>
            </a:pPr>
            <a:r>
              <a:rPr lang="en-US" sz="1400" b="1" dirty="0">
                <a:solidFill>
                  <a:schemeClr val="bg1"/>
                </a:solidFill>
              </a:rPr>
              <a:t>Date</a:t>
            </a:r>
          </a:p>
        </p:txBody>
      </p:sp>
    </p:spTree>
    <p:extLst>
      <p:ext uri="{BB962C8B-B14F-4D97-AF65-F5344CB8AC3E}">
        <p14:creationId xmlns:p14="http://schemas.microsoft.com/office/powerpoint/2010/main" xmlns=""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3099F-2E50-7C73-4B5C-C681A97FB58D}"/>
              </a:ext>
            </a:extLst>
          </p:cNvPr>
          <p:cNvSpPr>
            <a:spLocks noGrp="1"/>
          </p:cNvSpPr>
          <p:nvPr>
            <p:ph type="title"/>
          </p:nvPr>
        </p:nvSpPr>
        <p:spPr/>
        <p:txBody>
          <a:bodyPr/>
          <a:lstStyle/>
          <a:p>
            <a:r>
              <a:rPr lang="en-US" sz="3600" b="1" dirty="0"/>
              <a:t>MOTIVATION: SCHEDULE 1 AMENDMENTS</a:t>
            </a:r>
            <a:br>
              <a:rPr lang="en-US" sz="3600" b="1" dirty="0"/>
            </a:br>
            <a:endParaRPr lang="en-ZA" dirty="0"/>
          </a:p>
        </p:txBody>
      </p:sp>
      <p:sp>
        <p:nvSpPr>
          <p:cNvPr id="3" name="Content Placeholder 2">
            <a:extLst>
              <a:ext uri="{FF2B5EF4-FFF2-40B4-BE49-F238E27FC236}">
                <a16:creationId xmlns:a16="http://schemas.microsoft.com/office/drawing/2014/main" xmlns="" id="{5F088D5E-6A66-CF67-EAA2-AB71796FBE0A}"/>
              </a:ext>
            </a:extLst>
          </p:cNvPr>
          <p:cNvSpPr>
            <a:spLocks noGrp="1"/>
          </p:cNvSpPr>
          <p:nvPr>
            <p:ph idx="1"/>
          </p:nvPr>
        </p:nvSpPr>
        <p:spPr>
          <a:xfrm>
            <a:off x="288099" y="1397286"/>
            <a:ext cx="8536487" cy="5250004"/>
          </a:xfrm>
        </p:spPr>
        <p:txBody>
          <a:bodyPr>
            <a:normAutofit lnSpcReduction="10000"/>
          </a:bodyPr>
          <a:lstStyle/>
          <a:p>
            <a:pPr marL="342900" lvl="0" indent="-342900" algn="just">
              <a:lnSpc>
                <a:spcPct val="150000"/>
              </a:lnSpc>
              <a:buFont typeface="Symbol" panose="05050102010706020507" pitchFamily="18" charset="2"/>
              <a:buChar char=""/>
            </a:pPr>
            <a:r>
              <a:rPr lang="en-GB" sz="2400" b="1" dirty="0">
                <a:effectLst/>
                <a:latin typeface="Arial" panose="020B0604020202020204" pitchFamily="34" charset="0"/>
                <a:ea typeface="Calibri" panose="020F0502020204030204" pitchFamily="34" charset="0"/>
                <a:cs typeface="Arial" panose="020B0604020202020204" pitchFamily="34" charset="0"/>
              </a:rPr>
              <a:t>Item 4: Authorised user of an exchange – technical amendment - </a:t>
            </a:r>
            <a:r>
              <a:rPr lang="en-GB" sz="2400" dirty="0">
                <a:effectLst/>
                <a:latin typeface="Arial" panose="020B0604020202020204" pitchFamily="34" charset="0"/>
                <a:ea typeface="Calibri" panose="020F0502020204030204" pitchFamily="34" charset="0"/>
                <a:cs typeface="Arial" panose="020B0604020202020204" pitchFamily="34" charset="0"/>
              </a:rPr>
              <a:t>the Securities Services Act, 2004 (Act 36 of 2004) was repealed and replaced by the Financial Markets Act, 2012 (Act 19 of 2012).</a:t>
            </a:r>
            <a:r>
              <a:rPr lang="en-US" sz="2400" dirty="0">
                <a:effectLst/>
                <a:latin typeface="Arial" panose="020B0604020202020204" pitchFamily="34" charset="0"/>
                <a:ea typeface="Calibri" panose="020F0502020204030204" pitchFamily="34" charset="0"/>
                <a:cs typeface="Arial" panose="020B0604020202020204" pitchFamily="34" charset="0"/>
              </a:rPr>
              <a:t> The scope of Item 4 will remain the same but the reference to the relevant legislation must be updated to refer to the Financial Markets Act, 2012.</a:t>
            </a:r>
          </a:p>
          <a:p>
            <a:pPr marL="342900" indent="-342900" algn="just">
              <a:buFont typeface="Symbol" panose="05050102010706020507" pitchFamily="18" charset="2"/>
              <a:buChar char=""/>
            </a:pPr>
            <a:r>
              <a:rPr lang="en-GB" sz="2400" b="1" dirty="0">
                <a:effectLst/>
                <a:latin typeface="Arial" panose="020B0604020202020204" pitchFamily="34" charset="0"/>
                <a:ea typeface="Calibri" panose="020F0502020204030204" pitchFamily="34" charset="0"/>
                <a:cs typeface="Arial" panose="020B0604020202020204" pitchFamily="34" charset="0"/>
              </a:rPr>
              <a:t>New Item 7A: Co-operative banks to be included</a:t>
            </a:r>
            <a:r>
              <a:rPr lang="en-GB" sz="2400" b="1" dirty="0">
                <a:ea typeface="Calibri" panose="020F0502020204030204" pitchFamily="34" charset="0"/>
              </a:rPr>
              <a:t> - </a:t>
            </a:r>
            <a:r>
              <a:rPr lang="en-ZA" sz="2400" dirty="0">
                <a:effectLst/>
                <a:ea typeface="Times New Roman" panose="02020603050405020304" pitchFamily="18" charset="0"/>
              </a:rPr>
              <a:t>With no regulatory requirement for customer identification and verification applied to co-operative banking service providers prior to them undertaking the first business transaction, they are also vulnerable to their businesses being exploited by launderers. </a:t>
            </a:r>
            <a:endParaRPr lang="en-ZA" dirty="0"/>
          </a:p>
        </p:txBody>
      </p:sp>
      <p:pic>
        <p:nvPicPr>
          <p:cNvPr id="4" name="Picture 3">
            <a:extLst>
              <a:ext uri="{FF2B5EF4-FFF2-40B4-BE49-F238E27FC236}">
                <a16:creationId xmlns:a16="http://schemas.microsoft.com/office/drawing/2014/main" xmlns="" id="{29856D2F-FC7E-D461-E3B9-F77D4A851402}"/>
              </a:ext>
            </a:extLst>
          </p:cNvPr>
          <p:cNvPicPr>
            <a:picLocks noChangeAspect="1"/>
          </p:cNvPicPr>
          <p:nvPr/>
        </p:nvPicPr>
        <p:blipFill>
          <a:blip r:embed="rId2"/>
          <a:stretch>
            <a:fillRect/>
          </a:stretch>
        </p:blipFill>
        <p:spPr>
          <a:xfrm>
            <a:off x="7497924" y="6168557"/>
            <a:ext cx="1646076" cy="738603"/>
          </a:xfrm>
          <a:prstGeom prst="rect">
            <a:avLst/>
          </a:prstGeom>
        </p:spPr>
      </p:pic>
    </p:spTree>
    <p:extLst>
      <p:ext uri="{BB962C8B-B14F-4D97-AF65-F5344CB8AC3E}">
        <p14:creationId xmlns:p14="http://schemas.microsoft.com/office/powerpoint/2010/main" xmlns="" val="36648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C45BC9-B3AC-E294-370A-E6F3F2067ACF}"/>
              </a:ext>
            </a:extLst>
          </p:cNvPr>
          <p:cNvSpPr>
            <a:spLocks noGrp="1"/>
          </p:cNvSpPr>
          <p:nvPr>
            <p:ph type="title"/>
          </p:nvPr>
        </p:nvSpPr>
        <p:spPr/>
        <p:txBody>
          <a:bodyPr/>
          <a:lstStyle/>
          <a:p>
            <a:r>
              <a:rPr lang="en-US" sz="3600" b="1" dirty="0"/>
              <a:t>MOTIVATION: SCHEDULE 1 AMENDMENTS</a:t>
            </a:r>
            <a:br>
              <a:rPr lang="en-US" sz="3600" b="1" dirty="0"/>
            </a:br>
            <a:endParaRPr lang="en-ZA" dirty="0"/>
          </a:p>
        </p:txBody>
      </p:sp>
      <p:sp>
        <p:nvSpPr>
          <p:cNvPr id="3" name="Content Placeholder 2">
            <a:extLst>
              <a:ext uri="{FF2B5EF4-FFF2-40B4-BE49-F238E27FC236}">
                <a16:creationId xmlns:a16="http://schemas.microsoft.com/office/drawing/2014/main" xmlns="" id="{A8BAAF8E-EADD-EF64-9ABA-0177B6BA424C}"/>
              </a:ext>
            </a:extLst>
          </p:cNvPr>
          <p:cNvSpPr>
            <a:spLocks noGrp="1"/>
          </p:cNvSpPr>
          <p:nvPr>
            <p:ph idx="1"/>
          </p:nvPr>
        </p:nvSpPr>
        <p:spPr/>
        <p:txBody>
          <a:bodyPr/>
          <a:lstStyle/>
          <a:p>
            <a:pPr marL="342900" indent="-342900" algn="just">
              <a:spcAft>
                <a:spcPts val="800"/>
              </a:spcAft>
              <a:buFont typeface="Symbol" panose="05050102010706020507" pitchFamily="18" charset="2"/>
              <a:buChar char=""/>
            </a:pPr>
            <a:r>
              <a:rPr lang="en-GB" sz="2400" b="1" dirty="0">
                <a:effectLst/>
                <a:latin typeface="Arial" panose="020B0604020202020204" pitchFamily="34" charset="0"/>
                <a:ea typeface="Calibri" panose="020F0502020204030204" pitchFamily="34" charset="0"/>
                <a:cs typeface="Arial" panose="020B0604020202020204" pitchFamily="34" charset="0"/>
              </a:rPr>
              <a:t>Item 8: Long-term insurance business - amendment - </a:t>
            </a:r>
            <a:r>
              <a:rPr lang="en-GB" sz="2400" dirty="0">
                <a:effectLst/>
                <a:latin typeface="Arial" panose="020B0604020202020204" pitchFamily="34" charset="0"/>
                <a:ea typeface="Calibri" panose="020F0502020204030204" pitchFamily="34" charset="0"/>
                <a:cs typeface="Arial" panose="020B0604020202020204" pitchFamily="34" charset="0"/>
              </a:rPr>
              <a:t> Major parts of the Long-Term Insurance Act, 1998 (Act 52 of 1998) and the Short-Term Insurance Act, 1998 (Act 53 of 1998) were replaced by the Insurance Act, 2017 (Act 18 of 2017). Following comments received, f</a:t>
            </a:r>
            <a:r>
              <a:rPr lang="en-ZA" sz="2400" dirty="0" err="1">
                <a:effectLst/>
                <a:latin typeface="Arial" panose="020B0604020202020204" pitchFamily="34" charset="0"/>
                <a:ea typeface="Times New Roman" panose="02020603050405020304" pitchFamily="18" charset="0"/>
              </a:rPr>
              <a:t>urther</a:t>
            </a:r>
            <a:r>
              <a:rPr lang="en-ZA" sz="2400" dirty="0">
                <a:effectLst/>
                <a:latin typeface="Arial" panose="020B0604020202020204" pitchFamily="34" charset="0"/>
                <a:ea typeface="Times New Roman" panose="02020603050405020304" pitchFamily="18" charset="0"/>
              </a:rPr>
              <a:t> engagements were held with the Association for Savings and Investment South Africa (ASISA), National Treasury, the FIC, the Prudential Authority and the Financial Sector Conduct Authority. It was agreed that the risk-based approach should be followed. </a:t>
            </a:r>
            <a:endParaRPr lang="en-ZA" dirty="0"/>
          </a:p>
        </p:txBody>
      </p:sp>
      <p:pic>
        <p:nvPicPr>
          <p:cNvPr id="4" name="Picture 3">
            <a:extLst>
              <a:ext uri="{FF2B5EF4-FFF2-40B4-BE49-F238E27FC236}">
                <a16:creationId xmlns:a16="http://schemas.microsoft.com/office/drawing/2014/main" xmlns="" id="{1AA41FDD-DFBD-A1D6-4DBF-A705CBA5B046}"/>
              </a:ext>
            </a:extLst>
          </p:cNvPr>
          <p:cNvPicPr>
            <a:picLocks noChangeAspect="1"/>
          </p:cNvPicPr>
          <p:nvPr/>
        </p:nvPicPr>
        <p:blipFill>
          <a:blip r:embed="rId2"/>
          <a:stretch>
            <a:fillRect/>
          </a:stretch>
        </p:blipFill>
        <p:spPr>
          <a:xfrm>
            <a:off x="7297899" y="6015864"/>
            <a:ext cx="1646076" cy="738603"/>
          </a:xfrm>
          <a:prstGeom prst="rect">
            <a:avLst/>
          </a:prstGeom>
        </p:spPr>
      </p:pic>
    </p:spTree>
    <p:extLst>
      <p:ext uri="{BB962C8B-B14F-4D97-AF65-F5344CB8AC3E}">
        <p14:creationId xmlns:p14="http://schemas.microsoft.com/office/powerpoint/2010/main" xmlns="" val="106074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BF54B-83F8-CA42-3D0F-88E9EF7AE6DF}"/>
              </a:ext>
            </a:extLst>
          </p:cNvPr>
          <p:cNvSpPr>
            <a:spLocks noGrp="1"/>
          </p:cNvSpPr>
          <p:nvPr>
            <p:ph type="title"/>
          </p:nvPr>
        </p:nvSpPr>
        <p:spPr/>
        <p:txBody>
          <a:bodyPr/>
          <a:lstStyle/>
          <a:p>
            <a:r>
              <a:rPr lang="en-US" sz="3600" b="1" dirty="0"/>
              <a:t>MOTIVATION: SCHEDULE 1 AMENDMENTS</a:t>
            </a:r>
            <a:br>
              <a:rPr lang="en-US" sz="3600" b="1" dirty="0"/>
            </a:br>
            <a:endParaRPr lang="en-ZA" dirty="0"/>
          </a:p>
        </p:txBody>
      </p:sp>
      <p:sp>
        <p:nvSpPr>
          <p:cNvPr id="3" name="Content Placeholder 2">
            <a:extLst>
              <a:ext uri="{FF2B5EF4-FFF2-40B4-BE49-F238E27FC236}">
                <a16:creationId xmlns:a16="http://schemas.microsoft.com/office/drawing/2014/main" xmlns="" id="{9D417E87-138D-90AB-174C-7288AED70FAF}"/>
              </a:ext>
            </a:extLst>
          </p:cNvPr>
          <p:cNvSpPr>
            <a:spLocks noGrp="1"/>
          </p:cNvSpPr>
          <p:nvPr>
            <p:ph idx="1"/>
          </p:nvPr>
        </p:nvSpPr>
        <p:spPr/>
        <p:txBody>
          <a:bodyPr>
            <a:normAutofit fontScale="70000" lnSpcReduction="20000"/>
          </a:bodyPr>
          <a:lstStyle/>
          <a:p>
            <a:pPr marL="342900" lvl="0" indent="-342900" algn="just">
              <a:lnSpc>
                <a:spcPct val="150000"/>
              </a:lnSpc>
              <a:buFont typeface="Symbol" panose="05050102010706020507" pitchFamily="18" charset="2"/>
              <a:buChar char=""/>
            </a:pPr>
            <a:r>
              <a:rPr lang="en-GB" sz="2600" b="1" dirty="0">
                <a:effectLst/>
                <a:latin typeface="Arial" panose="020B0604020202020204" pitchFamily="34" charset="0"/>
                <a:ea typeface="Calibri" panose="020F0502020204030204" pitchFamily="34" charset="0"/>
                <a:cs typeface="Arial" panose="020B0604020202020204" pitchFamily="34" charset="0"/>
              </a:rPr>
              <a:t>Item 11:</a:t>
            </a:r>
            <a:r>
              <a:rPr lang="en-GB" sz="2600" dirty="0">
                <a:effectLst/>
                <a:latin typeface="Arial" panose="020B0604020202020204" pitchFamily="34" charset="0"/>
                <a:ea typeface="Calibri" panose="020F0502020204030204" pitchFamily="34" charset="0"/>
                <a:cs typeface="Arial" panose="020B0604020202020204" pitchFamily="34" charset="0"/>
              </a:rPr>
              <a:t> </a:t>
            </a:r>
            <a:r>
              <a:rPr lang="en-GB" sz="2600" b="1" dirty="0">
                <a:effectLst/>
                <a:latin typeface="Arial" panose="020B0604020202020204" pitchFamily="34" charset="0"/>
                <a:ea typeface="Calibri" panose="020F0502020204030204" pitchFamily="34" charset="0"/>
                <a:cs typeface="Arial" panose="020B0604020202020204" pitchFamily="34" charset="0"/>
              </a:rPr>
              <a:t>Credit providers - Amendment</a:t>
            </a:r>
            <a:r>
              <a:rPr lang="en-GB" sz="2600" dirty="0">
                <a:effectLst/>
                <a:latin typeface="Arial" panose="020B0604020202020204" pitchFamily="34" charset="0"/>
                <a:ea typeface="Calibri" panose="020F0502020204030204" pitchFamily="34" charset="0"/>
                <a:cs typeface="Arial" panose="020B0604020202020204" pitchFamily="34" charset="0"/>
              </a:rPr>
              <a:t> - to include a wider sector of credit providers within the AML/CFT/CPF framework. (Item 11 currently identified as ‘a person who carries on the business of lending money against the security of securities’).</a:t>
            </a:r>
            <a:r>
              <a:rPr lang="en-US" sz="2600" dirty="0">
                <a:effectLst/>
                <a:latin typeface="Arial" panose="020B0604020202020204" pitchFamily="34" charset="0"/>
                <a:ea typeface="Calibri" panose="020F0502020204030204" pitchFamily="34" charset="0"/>
                <a:cs typeface="Arial" panose="020B0604020202020204" pitchFamily="34" charset="0"/>
              </a:rPr>
              <a:t> With respect to having “financial institutions” covered under the scope of AML/CFT/CPF legislation, it was found that under the type of financial activity of “lending”, banks were covered but not “other credit providers”. </a:t>
            </a:r>
          </a:p>
          <a:p>
            <a:pPr marL="342900" lvl="0" indent="-342900" algn="just">
              <a:lnSpc>
                <a:spcPct val="150000"/>
              </a:lnSpc>
              <a:buFont typeface="Symbol" panose="05050102010706020507" pitchFamily="18" charset="2"/>
              <a:buChar char=""/>
            </a:pPr>
            <a:r>
              <a:rPr lang="en-GB" sz="2600" b="1" dirty="0">
                <a:effectLst/>
                <a:latin typeface="Arial" panose="020B0604020202020204" pitchFamily="34" charset="0"/>
                <a:ea typeface="Calibri" panose="020F0502020204030204" pitchFamily="34" charset="0"/>
                <a:cs typeface="Arial" panose="020B0604020202020204" pitchFamily="34" charset="0"/>
              </a:rPr>
              <a:t>Item 12:</a:t>
            </a:r>
            <a:r>
              <a:rPr lang="en-GB" sz="2600" dirty="0">
                <a:effectLst/>
                <a:latin typeface="Arial" panose="020B0604020202020204" pitchFamily="34" charset="0"/>
                <a:ea typeface="Calibri" panose="020F0502020204030204" pitchFamily="34" charset="0"/>
                <a:cs typeface="Arial" panose="020B0604020202020204" pitchFamily="34" charset="0"/>
              </a:rPr>
              <a:t> </a:t>
            </a:r>
            <a:r>
              <a:rPr lang="en-GB" sz="2600" b="1" dirty="0">
                <a:effectLst/>
                <a:latin typeface="Arial" panose="020B0604020202020204" pitchFamily="34" charset="0"/>
                <a:ea typeface="Calibri" panose="020F0502020204030204" pitchFamily="34" charset="0"/>
                <a:cs typeface="Arial" panose="020B0604020202020204" pitchFamily="34" charset="0"/>
              </a:rPr>
              <a:t>Financial Services provider - Technical amendment</a:t>
            </a:r>
            <a:r>
              <a:rPr lang="en-GB" sz="2600" dirty="0">
                <a:effectLst/>
                <a:latin typeface="Arial" panose="020B0604020202020204" pitchFamily="34" charset="0"/>
                <a:ea typeface="Calibri" panose="020F0502020204030204" pitchFamily="34" charset="0"/>
                <a:cs typeface="Arial" panose="020B0604020202020204" pitchFamily="34" charset="0"/>
              </a:rPr>
              <a:t> - </a:t>
            </a:r>
            <a:r>
              <a:rPr lang="en-GB" sz="2600" dirty="0" err="1">
                <a:effectLst/>
                <a:latin typeface="Arial" panose="020B0604020202020204" pitchFamily="34" charset="0"/>
                <a:ea typeface="Calibri" panose="020F0502020204030204" pitchFamily="34" charset="0"/>
                <a:cs typeface="Arial" panose="020B0604020202020204" pitchFamily="34" charset="0"/>
              </a:rPr>
              <a:t>i</a:t>
            </a:r>
            <a:r>
              <a:rPr lang="en-ZA" sz="2600" dirty="0">
                <a:effectLst/>
                <a:latin typeface="Arial" panose="020B0604020202020204" pitchFamily="34" charset="0"/>
                <a:ea typeface="Times New Roman" panose="02020603050405020304" pitchFamily="18" charset="0"/>
              </a:rPr>
              <a:t>t is proposed that Item 12 of Schedule 1 to the FIC Act be amended in two respects: firstly, to replace “and” with “or” so that it would read “to provide advice or intermediary services”. This is a technical amendment that will make it expressly clear that a person who provides either of those services fall within the scope of this Item.</a:t>
            </a:r>
          </a:p>
          <a:p>
            <a:endParaRPr lang="en-ZA" dirty="0"/>
          </a:p>
        </p:txBody>
      </p:sp>
      <p:pic>
        <p:nvPicPr>
          <p:cNvPr id="4" name="Picture 3">
            <a:extLst>
              <a:ext uri="{FF2B5EF4-FFF2-40B4-BE49-F238E27FC236}">
                <a16:creationId xmlns:a16="http://schemas.microsoft.com/office/drawing/2014/main" xmlns="" id="{B79F066A-1935-AA24-0591-8D1A65263A9A}"/>
              </a:ext>
            </a:extLst>
          </p:cNvPr>
          <p:cNvPicPr>
            <a:picLocks noChangeAspect="1"/>
          </p:cNvPicPr>
          <p:nvPr/>
        </p:nvPicPr>
        <p:blipFill>
          <a:blip r:embed="rId2"/>
          <a:stretch>
            <a:fillRect/>
          </a:stretch>
        </p:blipFill>
        <p:spPr>
          <a:xfrm>
            <a:off x="7431249" y="6119397"/>
            <a:ext cx="1646076" cy="738603"/>
          </a:xfrm>
          <a:prstGeom prst="rect">
            <a:avLst/>
          </a:prstGeom>
        </p:spPr>
      </p:pic>
    </p:spTree>
    <p:extLst>
      <p:ext uri="{BB962C8B-B14F-4D97-AF65-F5344CB8AC3E}">
        <p14:creationId xmlns:p14="http://schemas.microsoft.com/office/powerpoint/2010/main" xmlns="" val="261848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3FECB-2D78-94B0-DB3C-D6B1068149CA}"/>
              </a:ext>
            </a:extLst>
          </p:cNvPr>
          <p:cNvSpPr>
            <a:spLocks noGrp="1"/>
          </p:cNvSpPr>
          <p:nvPr>
            <p:ph type="title"/>
          </p:nvPr>
        </p:nvSpPr>
        <p:spPr/>
        <p:txBody>
          <a:bodyPr/>
          <a:lstStyle/>
          <a:p>
            <a:r>
              <a:rPr lang="en-US" sz="3600" b="1" dirty="0"/>
              <a:t>MOTIVATION: SCHEDULE 1 AMENDMENTS</a:t>
            </a:r>
            <a:br>
              <a:rPr lang="en-US" sz="3600" b="1" dirty="0"/>
            </a:br>
            <a:endParaRPr lang="en-ZA" dirty="0"/>
          </a:p>
        </p:txBody>
      </p:sp>
      <p:sp>
        <p:nvSpPr>
          <p:cNvPr id="3" name="Content Placeholder 2">
            <a:extLst>
              <a:ext uri="{FF2B5EF4-FFF2-40B4-BE49-F238E27FC236}">
                <a16:creationId xmlns:a16="http://schemas.microsoft.com/office/drawing/2014/main" xmlns="" id="{C4FC76D0-97F0-3785-5A03-BDFA7F4D814B}"/>
              </a:ext>
            </a:extLst>
          </p:cNvPr>
          <p:cNvSpPr>
            <a:spLocks noGrp="1"/>
          </p:cNvSpPr>
          <p:nvPr>
            <p:ph idx="1"/>
          </p:nvPr>
        </p:nvSpPr>
        <p:spPr/>
        <p:txBody>
          <a:bodyPr/>
          <a:lstStyle/>
          <a:p>
            <a:pPr marL="342900" lvl="0" indent="-342900" algn="just">
              <a:lnSpc>
                <a:spcPct val="150000"/>
              </a:lnSpc>
              <a:spcAft>
                <a:spcPts val="800"/>
              </a:spcAft>
              <a:buFont typeface="Symbol" panose="05050102010706020507" pitchFamily="18" charset="2"/>
              <a:buChar char=""/>
            </a:pPr>
            <a:r>
              <a:rPr lang="en-GB" sz="2000" b="1" dirty="0">
                <a:effectLst/>
                <a:latin typeface="Arial" panose="020B0604020202020204" pitchFamily="34" charset="0"/>
                <a:ea typeface="Calibri" panose="020F0502020204030204" pitchFamily="34" charset="0"/>
                <a:cs typeface="Arial" panose="020B0604020202020204" pitchFamily="34" charset="0"/>
              </a:rPr>
              <a:t>Item 16: </a:t>
            </a:r>
            <a:r>
              <a:rPr lang="en-US" sz="2000" b="1" dirty="0">
                <a:effectLst/>
                <a:latin typeface="Arial" panose="020B0604020202020204" pitchFamily="34" charset="0"/>
                <a:ea typeface="Calibri" panose="020F0502020204030204" pitchFamily="34" charset="0"/>
                <a:cs typeface="Arial" panose="020B0604020202020204" pitchFamily="34" charset="0"/>
              </a:rPr>
              <a:t>Deletion - Ithala Development Finance Corporation</a:t>
            </a:r>
            <a:r>
              <a:rPr lang="en-US" sz="2000" dirty="0">
                <a:effectLst/>
                <a:latin typeface="Arial" panose="020B0604020202020204" pitchFamily="34" charset="0"/>
                <a:ea typeface="Calibri" panose="020F0502020204030204" pitchFamily="34" charset="0"/>
                <a:cs typeface="Arial" panose="020B0604020202020204" pitchFamily="34" charset="0"/>
              </a:rPr>
              <a:t> – It is proposed that Item 16 of Schedule 1 to the FIC Act, “Ithala Development Finance Corporation Limited”, be deleted from Schedule 1.  This is a consequential amendment to the proposed inclusion of credit providers in Item 11 – this entity will fall under Item 11 (as a credit provider).</a:t>
            </a:r>
          </a:p>
          <a:p>
            <a:endParaRPr lang="en-ZA" dirty="0"/>
          </a:p>
        </p:txBody>
      </p:sp>
      <p:pic>
        <p:nvPicPr>
          <p:cNvPr id="4" name="Picture 3">
            <a:extLst>
              <a:ext uri="{FF2B5EF4-FFF2-40B4-BE49-F238E27FC236}">
                <a16:creationId xmlns:a16="http://schemas.microsoft.com/office/drawing/2014/main" xmlns="" id="{545D6D5A-25F8-8297-8A45-89BFD95F6D01}"/>
              </a:ext>
            </a:extLst>
          </p:cNvPr>
          <p:cNvPicPr>
            <a:picLocks noChangeAspect="1"/>
          </p:cNvPicPr>
          <p:nvPr/>
        </p:nvPicPr>
        <p:blipFill>
          <a:blip r:embed="rId2"/>
          <a:stretch>
            <a:fillRect/>
          </a:stretch>
        </p:blipFill>
        <p:spPr>
          <a:xfrm>
            <a:off x="7402674" y="6015864"/>
            <a:ext cx="1646076" cy="738603"/>
          </a:xfrm>
          <a:prstGeom prst="rect">
            <a:avLst/>
          </a:prstGeom>
        </p:spPr>
      </p:pic>
    </p:spTree>
    <p:extLst>
      <p:ext uri="{BB962C8B-B14F-4D97-AF65-F5344CB8AC3E}">
        <p14:creationId xmlns:p14="http://schemas.microsoft.com/office/powerpoint/2010/main" xmlns="" val="198429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2C7E20-59A0-3944-E977-D43FCC02D0C4}"/>
              </a:ext>
            </a:extLst>
          </p:cNvPr>
          <p:cNvSpPr>
            <a:spLocks noGrp="1"/>
          </p:cNvSpPr>
          <p:nvPr>
            <p:ph type="title"/>
          </p:nvPr>
        </p:nvSpPr>
        <p:spPr/>
        <p:txBody>
          <a:bodyPr/>
          <a:lstStyle/>
          <a:p>
            <a:r>
              <a:rPr lang="en-US" sz="3600" b="1" dirty="0"/>
              <a:t>MOTIVATION: SCHEDULE 1 AMENDMENTS</a:t>
            </a:r>
            <a:br>
              <a:rPr lang="en-US" sz="3600" b="1" dirty="0"/>
            </a:br>
            <a:endParaRPr lang="en-ZA" dirty="0"/>
          </a:p>
        </p:txBody>
      </p:sp>
      <p:sp>
        <p:nvSpPr>
          <p:cNvPr id="3" name="Content Placeholder 2">
            <a:extLst>
              <a:ext uri="{FF2B5EF4-FFF2-40B4-BE49-F238E27FC236}">
                <a16:creationId xmlns:a16="http://schemas.microsoft.com/office/drawing/2014/main" xmlns="" id="{45ED0DD8-085B-413F-6E69-6A1CE8BEEB1A}"/>
              </a:ext>
            </a:extLst>
          </p:cNvPr>
          <p:cNvSpPr>
            <a:spLocks noGrp="1"/>
          </p:cNvSpPr>
          <p:nvPr>
            <p:ph idx="1"/>
          </p:nvPr>
        </p:nvSpPr>
        <p:spPr/>
        <p:txBody>
          <a:bodyPr>
            <a:normAutofit fontScale="85000" lnSpcReduction="10000"/>
          </a:bodyPr>
          <a:lstStyle/>
          <a:p>
            <a:pPr marL="342900" indent="-342900" algn="just">
              <a:spcAft>
                <a:spcPts val="800"/>
              </a:spcAft>
              <a:buFont typeface="Symbol" panose="05050102010706020507" pitchFamily="18" charset="2"/>
              <a:buChar char=""/>
            </a:pPr>
            <a:r>
              <a:rPr lang="en-GB" sz="2400" b="1" dirty="0">
                <a:effectLst/>
                <a:ea typeface="Calibri" panose="020F0502020204030204" pitchFamily="34" charset="0"/>
              </a:rPr>
              <a:t>Item 19: Money remitters - Amended to widen this category - </a:t>
            </a:r>
            <a:r>
              <a:rPr lang="en-ZA" sz="2400" dirty="0">
                <a:effectLst/>
                <a:ea typeface="Times New Roman" panose="02020603050405020304" pitchFamily="18" charset="0"/>
              </a:rPr>
              <a:t>In applying the FATF Standards, the FIC Act must fully cover the concept of “money or value transfer providers” (MVTS) as described in the Standards. MVTS is described as “financial services that involve the acceptance of cash, cheques, other monetary instruments or other stores of value and the payment of a corresponding sum in cash or other form to a beneficiary by means of a communication, message, transfer, or through a clearing network to which the MVTS provider belongs. </a:t>
            </a:r>
          </a:p>
          <a:p>
            <a:pPr marL="342900" indent="-342900" algn="just">
              <a:spcAft>
                <a:spcPts val="800"/>
              </a:spcAft>
              <a:buFont typeface="Symbol" panose="05050102010706020507" pitchFamily="18" charset="2"/>
              <a:buChar char=""/>
            </a:pPr>
            <a:r>
              <a:rPr lang="en-ZA" sz="2400" dirty="0">
                <a:effectLst/>
                <a:ea typeface="Times New Roman" panose="02020603050405020304" pitchFamily="18" charset="0"/>
              </a:rPr>
              <a:t>Sometimes these services have ties to particular geographic regions and are described using a variety of specific terms, including </a:t>
            </a:r>
            <a:r>
              <a:rPr lang="en-ZA" sz="2400" i="1" dirty="0">
                <a:effectLst/>
                <a:ea typeface="Times New Roman" panose="02020603050405020304" pitchFamily="18" charset="0"/>
              </a:rPr>
              <a:t>hawala, hundi</a:t>
            </a:r>
            <a:r>
              <a:rPr lang="en-ZA" sz="2400" dirty="0">
                <a:effectLst/>
                <a:ea typeface="Times New Roman" panose="02020603050405020304" pitchFamily="18" charset="0"/>
              </a:rPr>
              <a:t>, and </a:t>
            </a:r>
            <a:r>
              <a:rPr lang="en-ZA" sz="2400" i="1" dirty="0" err="1">
                <a:effectLst/>
                <a:ea typeface="Times New Roman" panose="02020603050405020304" pitchFamily="18" charset="0"/>
              </a:rPr>
              <a:t>fei-chen</a:t>
            </a:r>
            <a:r>
              <a:rPr lang="en-ZA" sz="2400" dirty="0">
                <a:effectLst/>
                <a:ea typeface="Times New Roman" panose="02020603050405020304" pitchFamily="18" charset="0"/>
              </a:rPr>
              <a:t>”.</a:t>
            </a:r>
            <a:r>
              <a:rPr lang="en-GB" sz="2400" dirty="0">
                <a:effectLst/>
                <a:ea typeface="Calibri" panose="020F0502020204030204" pitchFamily="34" charset="0"/>
              </a:rPr>
              <a:t> </a:t>
            </a:r>
            <a:r>
              <a:rPr lang="en-ZA" sz="2400" dirty="0">
                <a:effectLst/>
                <a:latin typeface="Arial" panose="020B0604020202020204" pitchFamily="34" charset="0"/>
                <a:ea typeface="Times New Roman" panose="02020603050405020304" pitchFamily="18" charset="0"/>
              </a:rPr>
              <a:t>Item 19 of Schedule 1 to the FIC Act applies to a “person who carries on the business of a money remitter”.  However, it is not expressly clear that this includes any type of value transfer provider, including those who facilitate value transfers where funds are not actually sent from one location to another.  The FATF </a:t>
            </a:r>
            <a:r>
              <a:rPr lang="en-ZA" sz="2400" dirty="0">
                <a:solidFill>
                  <a:srgbClr val="000000"/>
                </a:solidFill>
                <a:effectLst/>
                <a:latin typeface="Arial" panose="020B0604020202020204" pitchFamily="34" charset="0"/>
                <a:ea typeface="Times New Roman" panose="02020603050405020304" pitchFamily="18" charset="0"/>
              </a:rPr>
              <a:t>found that with respect to item 19 that the authorities have not taken any substantial action to address the informal (underground) remittance sector. </a:t>
            </a:r>
            <a:endParaRPr lang="en-ZA" sz="2400" dirty="0">
              <a:effectLst/>
              <a:latin typeface="Arial" panose="020B0604020202020204" pitchFamily="34" charset="0"/>
              <a:ea typeface="Times New Roman" panose="02020603050405020304" pitchFamily="18" charset="0"/>
            </a:endParaRPr>
          </a:p>
          <a:p>
            <a:endParaRPr lang="en-ZA" dirty="0"/>
          </a:p>
        </p:txBody>
      </p:sp>
      <p:pic>
        <p:nvPicPr>
          <p:cNvPr id="4" name="Picture 3">
            <a:extLst>
              <a:ext uri="{FF2B5EF4-FFF2-40B4-BE49-F238E27FC236}">
                <a16:creationId xmlns:a16="http://schemas.microsoft.com/office/drawing/2014/main" xmlns="" id="{6805017A-C6AF-A87D-0E64-91BEB58A4044}"/>
              </a:ext>
            </a:extLst>
          </p:cNvPr>
          <p:cNvPicPr>
            <a:picLocks noChangeAspect="1"/>
          </p:cNvPicPr>
          <p:nvPr/>
        </p:nvPicPr>
        <p:blipFill>
          <a:blip r:embed="rId2"/>
          <a:stretch>
            <a:fillRect/>
          </a:stretch>
        </p:blipFill>
        <p:spPr>
          <a:xfrm>
            <a:off x="7393149" y="6119397"/>
            <a:ext cx="1646076" cy="738603"/>
          </a:xfrm>
          <a:prstGeom prst="rect">
            <a:avLst/>
          </a:prstGeom>
        </p:spPr>
      </p:pic>
    </p:spTree>
    <p:extLst>
      <p:ext uri="{BB962C8B-B14F-4D97-AF65-F5344CB8AC3E}">
        <p14:creationId xmlns:p14="http://schemas.microsoft.com/office/powerpoint/2010/main" xmlns="" val="198914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2EDA5-AC12-191B-4C42-4C7BFFD050E6}"/>
              </a:ext>
            </a:extLst>
          </p:cNvPr>
          <p:cNvSpPr>
            <a:spLocks noGrp="1"/>
          </p:cNvSpPr>
          <p:nvPr>
            <p:ph type="title"/>
          </p:nvPr>
        </p:nvSpPr>
        <p:spPr/>
        <p:txBody>
          <a:bodyPr/>
          <a:lstStyle/>
          <a:p>
            <a:r>
              <a:rPr lang="en-US" sz="3600" b="1" dirty="0"/>
              <a:t>MOTIVATION: SCHEDULE 1 AMENDMENTS</a:t>
            </a:r>
            <a:br>
              <a:rPr lang="en-US" sz="3600" b="1" dirty="0"/>
            </a:br>
            <a:endParaRPr lang="en-ZA" dirty="0"/>
          </a:p>
        </p:txBody>
      </p:sp>
      <p:sp>
        <p:nvSpPr>
          <p:cNvPr id="3" name="Content Placeholder 2">
            <a:extLst>
              <a:ext uri="{FF2B5EF4-FFF2-40B4-BE49-F238E27FC236}">
                <a16:creationId xmlns:a16="http://schemas.microsoft.com/office/drawing/2014/main" xmlns="" id="{7626CE7C-2711-F265-9C8D-B8CBDA4A11F9}"/>
              </a:ext>
            </a:extLst>
          </p:cNvPr>
          <p:cNvSpPr>
            <a:spLocks noGrp="1"/>
          </p:cNvSpPr>
          <p:nvPr>
            <p:ph idx="1"/>
          </p:nvPr>
        </p:nvSpPr>
        <p:spPr/>
        <p:txBody>
          <a:bodyPr>
            <a:normAutofit fontScale="77500" lnSpcReduction="20000"/>
          </a:bodyPr>
          <a:lstStyle/>
          <a:p>
            <a:pPr marL="342900" lvl="0" indent="-342900" algn="just">
              <a:lnSpc>
                <a:spcPct val="150000"/>
              </a:lnSpc>
              <a:buFont typeface="Symbol" panose="05050102010706020507" pitchFamily="18" charset="2"/>
              <a:buChar char=""/>
            </a:pPr>
            <a:r>
              <a:rPr lang="en-GB" sz="2400" b="1" dirty="0">
                <a:effectLst/>
                <a:latin typeface="Arial" panose="020B0604020202020204" pitchFamily="34" charset="0"/>
                <a:ea typeface="Calibri" panose="020F0502020204030204" pitchFamily="34" charset="0"/>
                <a:cs typeface="Arial" panose="020B0604020202020204" pitchFamily="34" charset="0"/>
              </a:rPr>
              <a:t>New Item 20: High-value goods dealers - </a:t>
            </a:r>
            <a:r>
              <a:rPr lang="en-GB" sz="2400" dirty="0">
                <a:effectLst/>
                <a:latin typeface="Arial" panose="020B0604020202020204" pitchFamily="34" charset="0"/>
                <a:ea typeface="Calibri" panose="020F0502020204030204" pitchFamily="34" charset="0"/>
                <a:cs typeface="Arial" panose="020B0604020202020204" pitchFamily="34" charset="0"/>
              </a:rPr>
              <a:t>will include businesses dealing in high-value goods receiving payments in any form of R100 000,00 or more per item, whether payments are a single transaction or more operations. These include motor vehicle dealers, Kruger rand dealers, dealers in precious metals and precious stones. </a:t>
            </a:r>
            <a:r>
              <a:rPr lang="en-US" sz="2400" dirty="0">
                <a:effectLst/>
                <a:latin typeface="Arial" panose="020B0604020202020204" pitchFamily="34" charset="0"/>
                <a:ea typeface="Times New Roman" panose="02020603050405020304" pitchFamily="18" charset="0"/>
              </a:rPr>
              <a:t>The wording of the new item does not limit the item to dealers in specific types of goods.  This means that any business that deals in goods that are priced at R100 000,00 or more falls in this category.</a:t>
            </a:r>
            <a:endParaRPr lang="en-ZA"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n-GB" sz="2400" b="1" dirty="0">
                <a:effectLst/>
                <a:latin typeface="Arial" panose="020B0604020202020204" pitchFamily="34" charset="0"/>
                <a:ea typeface="Calibri" panose="020F0502020204030204" pitchFamily="34" charset="0"/>
                <a:cs typeface="Arial" panose="020B0604020202020204" pitchFamily="34" charset="0"/>
              </a:rPr>
              <a:t>New Item 21</a:t>
            </a:r>
            <a:r>
              <a:rPr lang="en-GB" sz="2400" dirty="0">
                <a:effectLst/>
                <a:latin typeface="Arial" panose="020B0604020202020204" pitchFamily="34" charset="0"/>
                <a:ea typeface="Calibri" panose="020F0502020204030204" pitchFamily="34" charset="0"/>
                <a:cs typeface="Arial" panose="020B0604020202020204" pitchFamily="34" charset="0"/>
              </a:rPr>
              <a:t>: </a:t>
            </a:r>
            <a:r>
              <a:rPr lang="en-GB" sz="2400" b="1" dirty="0">
                <a:effectLst/>
                <a:latin typeface="Arial" panose="020B0604020202020204" pitchFamily="34" charset="0"/>
                <a:ea typeface="Calibri" panose="020F0502020204030204" pitchFamily="34" charset="0"/>
                <a:cs typeface="Arial" panose="020B0604020202020204" pitchFamily="34" charset="0"/>
              </a:rPr>
              <a:t>South African Mint Company (RF) Proprietary Limited</a:t>
            </a:r>
            <a:r>
              <a:rPr lang="en-GB" sz="2400" dirty="0">
                <a:effectLst/>
                <a:latin typeface="Arial" panose="020B0604020202020204" pitchFamily="34" charset="0"/>
                <a:ea typeface="Calibri" panose="020F0502020204030204" pitchFamily="34" charset="0"/>
                <a:cs typeface="Arial" panose="020B0604020202020204" pitchFamily="34" charset="0"/>
              </a:rPr>
              <a:t> </a:t>
            </a:r>
            <a:r>
              <a:rPr lang="en-GB" sz="2400" b="1" dirty="0">
                <a:effectLst/>
                <a:latin typeface="Arial" panose="020B0604020202020204" pitchFamily="34" charset="0"/>
                <a:ea typeface="Calibri" panose="020F0502020204030204" pitchFamily="34" charset="0"/>
                <a:cs typeface="Arial" panose="020B0604020202020204" pitchFamily="34" charset="0"/>
              </a:rPr>
              <a:t>(SA Mint) -</a:t>
            </a:r>
            <a:r>
              <a:rPr lang="en-GB" sz="2400" dirty="0">
                <a:effectLst/>
                <a:latin typeface="Arial" panose="020B0604020202020204" pitchFamily="34" charset="0"/>
                <a:ea typeface="Calibri" panose="020F0502020204030204" pitchFamily="34" charset="0"/>
                <a:cs typeface="Arial" panose="020B0604020202020204" pitchFamily="34" charset="0"/>
              </a:rPr>
              <a:t> Its business includes selling collectable and non-circulation coins of different precious metals to the retail trade. The SARB and SA Mint requested that they be specifically listed.</a:t>
            </a:r>
            <a:endParaRPr lang="en-ZA" sz="2400" dirty="0">
              <a:effectLst/>
              <a:latin typeface="Arial" panose="020B0604020202020204" pitchFamily="34" charset="0"/>
              <a:ea typeface="Calibri" panose="020F0502020204030204" pitchFamily="34" charset="0"/>
              <a:cs typeface="Arial" panose="020B0604020202020204" pitchFamily="34" charset="0"/>
            </a:endParaRPr>
          </a:p>
          <a:p>
            <a:endParaRPr lang="en-ZA" dirty="0"/>
          </a:p>
        </p:txBody>
      </p:sp>
      <p:pic>
        <p:nvPicPr>
          <p:cNvPr id="4" name="Picture 3">
            <a:extLst>
              <a:ext uri="{FF2B5EF4-FFF2-40B4-BE49-F238E27FC236}">
                <a16:creationId xmlns:a16="http://schemas.microsoft.com/office/drawing/2014/main" xmlns="" id="{1B910C67-FFB1-7E7B-8F28-35F0C2E36872}"/>
              </a:ext>
            </a:extLst>
          </p:cNvPr>
          <p:cNvPicPr>
            <a:picLocks noChangeAspect="1"/>
          </p:cNvPicPr>
          <p:nvPr/>
        </p:nvPicPr>
        <p:blipFill>
          <a:blip r:embed="rId2"/>
          <a:stretch>
            <a:fillRect/>
          </a:stretch>
        </p:blipFill>
        <p:spPr>
          <a:xfrm>
            <a:off x="7383624" y="6119397"/>
            <a:ext cx="1646076" cy="738603"/>
          </a:xfrm>
          <a:prstGeom prst="rect">
            <a:avLst/>
          </a:prstGeom>
        </p:spPr>
      </p:pic>
    </p:spTree>
    <p:extLst>
      <p:ext uri="{BB962C8B-B14F-4D97-AF65-F5344CB8AC3E}">
        <p14:creationId xmlns:p14="http://schemas.microsoft.com/office/powerpoint/2010/main" xmlns="" val="125856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07B04-496C-0310-3B3E-C8302A5DB1E0}"/>
              </a:ext>
            </a:extLst>
          </p:cNvPr>
          <p:cNvSpPr>
            <a:spLocks noGrp="1"/>
          </p:cNvSpPr>
          <p:nvPr>
            <p:ph type="title"/>
          </p:nvPr>
        </p:nvSpPr>
        <p:spPr/>
        <p:txBody>
          <a:bodyPr/>
          <a:lstStyle/>
          <a:p>
            <a:r>
              <a:rPr lang="en-US" sz="3600" b="1" dirty="0"/>
              <a:t>MOTIVATION: SCHEDULE 1 AMENDMENTS</a:t>
            </a:r>
            <a:br>
              <a:rPr lang="en-US" sz="3600" b="1" dirty="0"/>
            </a:br>
            <a:endParaRPr lang="en-ZA" dirty="0"/>
          </a:p>
        </p:txBody>
      </p:sp>
      <p:sp>
        <p:nvSpPr>
          <p:cNvPr id="3" name="Content Placeholder 2">
            <a:extLst>
              <a:ext uri="{FF2B5EF4-FFF2-40B4-BE49-F238E27FC236}">
                <a16:creationId xmlns:a16="http://schemas.microsoft.com/office/drawing/2014/main" xmlns="" id="{A90689E5-DDB3-9540-5323-45FCD56D5A46}"/>
              </a:ext>
            </a:extLst>
          </p:cNvPr>
          <p:cNvSpPr>
            <a:spLocks noGrp="1"/>
          </p:cNvSpPr>
          <p:nvPr>
            <p:ph idx="1"/>
          </p:nvPr>
        </p:nvSpPr>
        <p:spPr/>
        <p:txBody>
          <a:bodyPr>
            <a:normAutofit fontScale="70000" lnSpcReduction="20000"/>
          </a:bodyPr>
          <a:lstStyle/>
          <a:p>
            <a:pPr marL="342900" lvl="0" indent="-342900" algn="just">
              <a:lnSpc>
                <a:spcPct val="150000"/>
              </a:lnSpc>
              <a:buFont typeface="Symbol" panose="05050102010706020507" pitchFamily="18" charset="2"/>
              <a:buChar char=""/>
            </a:pPr>
            <a:r>
              <a:rPr lang="en-GB" sz="2400" b="1" dirty="0">
                <a:effectLst/>
                <a:latin typeface="Arial" panose="020B0604020202020204" pitchFamily="34" charset="0"/>
                <a:ea typeface="Calibri" panose="020F0502020204030204" pitchFamily="34" charset="0"/>
                <a:cs typeface="Arial" panose="020B0604020202020204" pitchFamily="34" charset="0"/>
              </a:rPr>
              <a:t>New Item 22: </a:t>
            </a:r>
            <a:r>
              <a:rPr lang="en-GB" sz="2400" b="1" dirty="0">
                <a:effectLst/>
                <a:ea typeface="Calibri" panose="020F0502020204030204" pitchFamily="34" charset="0"/>
              </a:rPr>
              <a:t>Crypto asset service providers (CASPs) – </a:t>
            </a:r>
            <a:r>
              <a:rPr lang="en-GB" sz="2400" dirty="0">
                <a:effectLst/>
                <a:ea typeface="Calibri" panose="020F0502020204030204" pitchFamily="34" charset="0"/>
              </a:rPr>
              <a:t>the inclusion of this sector was necessitated by the revision in the FATF standards which require that countries regulate CASPs for AML/CFT/PF. (Note: FATF use the terms virtual assets and </a:t>
            </a:r>
            <a:r>
              <a:rPr lang="en-GB" sz="2400" dirty="0">
                <a:ea typeface="Calibri" panose="020F0502020204030204" pitchFamily="34" charset="0"/>
              </a:rPr>
              <a:t>virtual asset service providers (</a:t>
            </a:r>
            <a:r>
              <a:rPr lang="en-GB" sz="2400" dirty="0">
                <a:effectLst/>
                <a:ea typeface="Calibri" panose="020F0502020204030204" pitchFamily="34" charset="0"/>
              </a:rPr>
              <a:t>VASPs) while the Crypto </a:t>
            </a:r>
            <a:r>
              <a:rPr lang="en-GB" sz="2400" dirty="0">
                <a:ea typeface="Calibri" panose="020F0502020204030204" pitchFamily="34" charset="0"/>
              </a:rPr>
              <a:t>Assets Regulatory Working Group and</a:t>
            </a:r>
            <a:r>
              <a:rPr lang="en-GB" sz="2400" dirty="0">
                <a:effectLst/>
                <a:ea typeface="Calibri" panose="020F0502020204030204" pitchFamily="34" charset="0"/>
              </a:rPr>
              <a:t> the </a:t>
            </a:r>
            <a:r>
              <a:rPr lang="en-GB" sz="2400" dirty="0">
                <a:ea typeface="Calibri" panose="020F0502020204030204" pitchFamily="34" charset="0"/>
              </a:rPr>
              <a:t>Intergovernmental Fintech Working Group ha</a:t>
            </a:r>
            <a:r>
              <a:rPr lang="en-GB" sz="2400" dirty="0">
                <a:effectLst/>
                <a:ea typeface="Calibri" panose="020F0502020204030204" pitchFamily="34" charset="0"/>
              </a:rPr>
              <a:t>ve adopted the terms crypto assets and crypto asset service providers.) </a:t>
            </a:r>
          </a:p>
          <a:p>
            <a:pPr marL="342900" lvl="0" indent="-342900" algn="just">
              <a:lnSpc>
                <a:spcPct val="150000"/>
              </a:lnSpc>
              <a:buFont typeface="Symbol" panose="05050102010706020507" pitchFamily="18" charset="2"/>
              <a:buChar char=""/>
            </a:pPr>
            <a:r>
              <a:rPr lang="en-ZA" sz="2400" dirty="0">
                <a:effectLst/>
                <a:ea typeface="Times New Roman" panose="02020603050405020304" pitchFamily="18" charset="0"/>
              </a:rPr>
              <a:t>The question of whether or not crypto assets can be used for money laundering is moot since there are already known cases globally and in South Africa where crypto assets have been used for such activities.  Recently South Africa has received attention for being the country that has had the largest scams/fraud/money laundering, possibly going into billions of Rands, with the cases of Mirror Trading International and </a:t>
            </a:r>
            <a:r>
              <a:rPr lang="en-ZA" sz="2400" dirty="0" err="1">
                <a:effectLst/>
                <a:ea typeface="Times New Roman" panose="02020603050405020304" pitchFamily="18" charset="0"/>
              </a:rPr>
              <a:t>Africrypt</a:t>
            </a:r>
            <a:r>
              <a:rPr lang="en-ZA" sz="2400" dirty="0">
                <a:effectLst/>
                <a:ea typeface="Times New Roman" panose="02020603050405020304" pitchFamily="18" charset="0"/>
              </a:rPr>
              <a:t>.  There is a huge gap by not having these CASPs regulated fully for AML/CFT/CPF and needs to be attended to urgently. </a:t>
            </a:r>
            <a:endParaRPr lang="en-ZA" sz="2400" dirty="0">
              <a:effectLst/>
              <a:ea typeface="Calibri" panose="020F0502020204030204" pitchFamily="34" charset="0"/>
            </a:endParaRPr>
          </a:p>
          <a:p>
            <a:endParaRPr lang="en-ZA" dirty="0"/>
          </a:p>
        </p:txBody>
      </p:sp>
      <p:pic>
        <p:nvPicPr>
          <p:cNvPr id="4" name="Picture 3">
            <a:extLst>
              <a:ext uri="{FF2B5EF4-FFF2-40B4-BE49-F238E27FC236}">
                <a16:creationId xmlns:a16="http://schemas.microsoft.com/office/drawing/2014/main" xmlns="" id="{5045266D-461C-1857-9627-25DA59610DEF}"/>
              </a:ext>
            </a:extLst>
          </p:cNvPr>
          <p:cNvPicPr>
            <a:picLocks noChangeAspect="1"/>
          </p:cNvPicPr>
          <p:nvPr/>
        </p:nvPicPr>
        <p:blipFill>
          <a:blip r:embed="rId2"/>
          <a:stretch>
            <a:fillRect/>
          </a:stretch>
        </p:blipFill>
        <p:spPr>
          <a:xfrm>
            <a:off x="7412199" y="6119397"/>
            <a:ext cx="1646076" cy="738603"/>
          </a:xfrm>
          <a:prstGeom prst="rect">
            <a:avLst/>
          </a:prstGeom>
        </p:spPr>
      </p:pic>
    </p:spTree>
    <p:extLst>
      <p:ext uri="{BB962C8B-B14F-4D97-AF65-F5344CB8AC3E}">
        <p14:creationId xmlns:p14="http://schemas.microsoft.com/office/powerpoint/2010/main" xmlns="" val="378713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E0D2-2523-36FF-865A-751870EE6295}"/>
              </a:ext>
            </a:extLst>
          </p:cNvPr>
          <p:cNvSpPr>
            <a:spLocks noGrp="1"/>
          </p:cNvSpPr>
          <p:nvPr>
            <p:ph type="title"/>
          </p:nvPr>
        </p:nvSpPr>
        <p:spPr/>
        <p:txBody>
          <a:bodyPr/>
          <a:lstStyle/>
          <a:p>
            <a:r>
              <a:rPr lang="en-US" sz="3600" b="1" dirty="0"/>
              <a:t>MOTIVATION: SCHEDULE 1 AMENDMENTS</a:t>
            </a:r>
            <a:br>
              <a:rPr lang="en-US" sz="3600" b="1" dirty="0"/>
            </a:br>
            <a:endParaRPr lang="en-ZA" dirty="0"/>
          </a:p>
        </p:txBody>
      </p:sp>
      <p:sp>
        <p:nvSpPr>
          <p:cNvPr id="3" name="Content Placeholder 2">
            <a:extLst>
              <a:ext uri="{FF2B5EF4-FFF2-40B4-BE49-F238E27FC236}">
                <a16:creationId xmlns:a16="http://schemas.microsoft.com/office/drawing/2014/main" xmlns="" id="{04A80EF0-4EA6-23A3-C158-9F48B922BB75}"/>
              </a:ext>
            </a:extLst>
          </p:cNvPr>
          <p:cNvSpPr>
            <a:spLocks noGrp="1"/>
          </p:cNvSpPr>
          <p:nvPr>
            <p:ph idx="1"/>
          </p:nvPr>
        </p:nvSpPr>
        <p:spPr/>
        <p:txBody>
          <a:bodyPr/>
          <a:lstStyle/>
          <a:p>
            <a:pPr marL="342900" lvl="0" indent="-342900" algn="just">
              <a:lnSpc>
                <a:spcPct val="150000"/>
              </a:lnSpc>
              <a:spcAft>
                <a:spcPts val="800"/>
              </a:spcAft>
              <a:buFont typeface="Symbol" panose="05050102010706020507" pitchFamily="18" charset="2"/>
              <a:buChar char=""/>
            </a:pPr>
            <a:r>
              <a:rPr lang="en-GB" sz="2000" b="1" dirty="0">
                <a:effectLst/>
                <a:latin typeface="Arial" panose="020B0604020202020204" pitchFamily="34" charset="0"/>
                <a:ea typeface="Calibri" panose="020F0502020204030204" pitchFamily="34" charset="0"/>
                <a:cs typeface="Arial" panose="020B0604020202020204" pitchFamily="34" charset="0"/>
              </a:rPr>
              <a:t>New Item 23: Clearing system participants for facilitation of electronic funds transfer -  </a:t>
            </a:r>
            <a:r>
              <a:rPr lang="en-GB" sz="2000" dirty="0">
                <a:effectLst/>
                <a:latin typeface="Arial" panose="020B0604020202020204" pitchFamily="34" charset="0"/>
                <a:ea typeface="Calibri" panose="020F0502020204030204" pitchFamily="34" charset="0"/>
                <a:cs typeface="Arial" panose="020B0604020202020204" pitchFamily="34" charset="0"/>
              </a:rPr>
              <a:t>This is to enable the capture of electronic payments made through non-bank clearing houses.</a:t>
            </a:r>
            <a:r>
              <a:rPr lang="en-GB" sz="2000" b="1"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The National Payment System Department (NPSD) of the South African Reserve Bank proposed the inclusion of this item referring to clearing system participants as defined in section 1 of the National Payment System Act, 1998 (Act 78 of 1998)  that facilitates or enables the origination or receipt of any electronic funds transfer and or acts as an intermediary in receiving or transmitting the electronic funds transfer.</a:t>
            </a:r>
          </a:p>
          <a:p>
            <a:endParaRPr lang="en-ZA" dirty="0"/>
          </a:p>
        </p:txBody>
      </p:sp>
      <p:pic>
        <p:nvPicPr>
          <p:cNvPr id="4" name="Picture 3">
            <a:extLst>
              <a:ext uri="{FF2B5EF4-FFF2-40B4-BE49-F238E27FC236}">
                <a16:creationId xmlns:a16="http://schemas.microsoft.com/office/drawing/2014/main" xmlns="" id="{48CBB3C7-50A1-A7DD-1258-F4CCEA88449F}"/>
              </a:ext>
            </a:extLst>
          </p:cNvPr>
          <p:cNvPicPr>
            <a:picLocks noChangeAspect="1"/>
          </p:cNvPicPr>
          <p:nvPr/>
        </p:nvPicPr>
        <p:blipFill>
          <a:blip r:embed="rId2"/>
          <a:stretch>
            <a:fillRect/>
          </a:stretch>
        </p:blipFill>
        <p:spPr>
          <a:xfrm>
            <a:off x="7383624" y="6119397"/>
            <a:ext cx="1646076" cy="738603"/>
          </a:xfrm>
          <a:prstGeom prst="rect">
            <a:avLst/>
          </a:prstGeom>
        </p:spPr>
      </p:pic>
    </p:spTree>
    <p:extLst>
      <p:ext uri="{BB962C8B-B14F-4D97-AF65-F5344CB8AC3E}">
        <p14:creationId xmlns:p14="http://schemas.microsoft.com/office/powerpoint/2010/main" xmlns="" val="10454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2AA9D-863A-1D6C-E299-D5730D794AC3}"/>
              </a:ext>
            </a:extLst>
          </p:cNvPr>
          <p:cNvSpPr>
            <a:spLocks noGrp="1"/>
          </p:cNvSpPr>
          <p:nvPr>
            <p:ph type="title"/>
          </p:nvPr>
        </p:nvSpPr>
        <p:spPr/>
        <p:txBody>
          <a:bodyPr/>
          <a:lstStyle/>
          <a:p>
            <a:r>
              <a:rPr lang="en-US" sz="3600" b="1" dirty="0"/>
              <a:t>MOTIVATION: SCHEDULE 2 AMENDMENTS</a:t>
            </a:r>
            <a:br>
              <a:rPr lang="en-US" sz="3600" b="1" dirty="0"/>
            </a:br>
            <a:endParaRPr lang="en-ZA" dirty="0"/>
          </a:p>
        </p:txBody>
      </p:sp>
      <p:sp>
        <p:nvSpPr>
          <p:cNvPr id="3" name="Content Placeholder 2">
            <a:extLst>
              <a:ext uri="{FF2B5EF4-FFF2-40B4-BE49-F238E27FC236}">
                <a16:creationId xmlns:a16="http://schemas.microsoft.com/office/drawing/2014/main" xmlns="" id="{3B609578-446B-359E-4FEA-C2A91BD7FEC8}"/>
              </a:ext>
            </a:extLst>
          </p:cNvPr>
          <p:cNvSpPr>
            <a:spLocks noGrp="1"/>
          </p:cNvSpPr>
          <p:nvPr>
            <p:ph idx="1"/>
          </p:nvPr>
        </p:nvSpPr>
        <p:spPr/>
        <p:txBody>
          <a:bodyPr>
            <a:normAutofit fontScale="85000" lnSpcReduction="10000"/>
          </a:bodyPr>
          <a:lstStyle/>
          <a:p>
            <a:pPr algn="just"/>
            <a:r>
              <a:rPr lang="en-ZA" sz="2400" dirty="0">
                <a:effectLst/>
                <a:ea typeface="Times New Roman" panose="02020603050405020304" pitchFamily="18" charset="0"/>
              </a:rPr>
              <a:t>The amendments to Schedule 2 of the FIC Act will reorganise the structure of supervisory bodies that are responsible for supervising compliance with the FIC Act. This reorganisation is required partly because of amendments in other legislation and partly because certain supervisory bodies do not actively perform a supervisory function as far as the FIC Act is concerned.</a:t>
            </a:r>
          </a:p>
          <a:p>
            <a:pPr marL="0" indent="0" algn="just">
              <a:lnSpc>
                <a:spcPct val="150000"/>
              </a:lnSpc>
              <a:buNone/>
              <a:tabLst>
                <a:tab pos="457200" algn="l"/>
                <a:tab pos="914400" algn="l"/>
                <a:tab pos="1371600" algn="l"/>
                <a:tab pos="1828800" algn="l"/>
                <a:tab pos="2286000" algn="l"/>
                <a:tab pos="2743835" algn="l"/>
              </a:tabLst>
            </a:pPr>
            <a:endParaRPr lang="en-ZA" sz="2400" dirty="0">
              <a:effectLst/>
              <a:ea typeface="Times New Roman" panose="02020603050405020304" pitchFamily="18" charset="0"/>
            </a:endParaRPr>
          </a:p>
          <a:p>
            <a:pPr algn="just">
              <a:lnSpc>
                <a:spcPct val="150000"/>
              </a:lnSpc>
              <a:tabLst>
                <a:tab pos="457200" algn="l"/>
                <a:tab pos="914400" algn="l"/>
                <a:tab pos="1371600" algn="l"/>
                <a:tab pos="1828800" algn="l"/>
                <a:tab pos="2286000" algn="l"/>
                <a:tab pos="2743835" algn="l"/>
              </a:tabLst>
            </a:pPr>
            <a:r>
              <a:rPr lang="en-ZA" sz="2400" b="1" dirty="0">
                <a:effectLst/>
                <a:ea typeface="Times New Roman" panose="02020603050405020304" pitchFamily="18" charset="0"/>
              </a:rPr>
              <a:t>Technical amendments to Items 1 and 2</a:t>
            </a:r>
            <a:r>
              <a:rPr lang="en-ZA" sz="2400" dirty="0">
                <a:effectLst/>
                <a:ea typeface="Times New Roman" panose="02020603050405020304" pitchFamily="18" charset="0"/>
              </a:rPr>
              <a:t> </a:t>
            </a:r>
          </a:p>
          <a:p>
            <a:pPr algn="just">
              <a:lnSpc>
                <a:spcPct val="150000"/>
              </a:lnSpc>
              <a:tabLst>
                <a:tab pos="457200" algn="l"/>
                <a:tab pos="914400" algn="l"/>
                <a:tab pos="1371600" algn="l"/>
                <a:tab pos="1828800" algn="l"/>
                <a:tab pos="2286000" algn="l"/>
                <a:tab pos="2743835" algn="l"/>
              </a:tabLst>
            </a:pPr>
            <a:r>
              <a:rPr lang="en-ZA" sz="2400" dirty="0">
                <a:effectLst/>
                <a:ea typeface="Times New Roman" panose="02020603050405020304" pitchFamily="18" charset="0"/>
              </a:rPr>
              <a:t>The enactment of the Financial Sector Regulation Act, 2017 (Act 9 of 2017) requires certain technical amendments to Schedule 2 to the FIC Act.  This includes replacing the reference to the Financial Services Board with a reference to the FSCA and the reference to the Registrar of Banks with a reference to the Prudential Authority.</a:t>
            </a:r>
          </a:p>
          <a:p>
            <a:endParaRPr lang="en-ZA" dirty="0"/>
          </a:p>
        </p:txBody>
      </p:sp>
      <p:pic>
        <p:nvPicPr>
          <p:cNvPr id="4" name="Picture 3">
            <a:extLst>
              <a:ext uri="{FF2B5EF4-FFF2-40B4-BE49-F238E27FC236}">
                <a16:creationId xmlns:a16="http://schemas.microsoft.com/office/drawing/2014/main" xmlns="" id="{5DC18B89-6684-C7A0-57E7-23F501DA4BAC}"/>
              </a:ext>
            </a:extLst>
          </p:cNvPr>
          <p:cNvPicPr>
            <a:picLocks noChangeAspect="1"/>
          </p:cNvPicPr>
          <p:nvPr/>
        </p:nvPicPr>
        <p:blipFill>
          <a:blip r:embed="rId2"/>
          <a:stretch>
            <a:fillRect/>
          </a:stretch>
        </p:blipFill>
        <p:spPr>
          <a:xfrm>
            <a:off x="7393149" y="6034914"/>
            <a:ext cx="1646076" cy="738603"/>
          </a:xfrm>
          <a:prstGeom prst="rect">
            <a:avLst/>
          </a:prstGeom>
        </p:spPr>
      </p:pic>
    </p:spTree>
    <p:extLst>
      <p:ext uri="{BB962C8B-B14F-4D97-AF65-F5344CB8AC3E}">
        <p14:creationId xmlns:p14="http://schemas.microsoft.com/office/powerpoint/2010/main" xmlns="" val="4063711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389CC-F049-2D42-E61E-F4C5464CBE11}"/>
              </a:ext>
            </a:extLst>
          </p:cNvPr>
          <p:cNvSpPr>
            <a:spLocks noGrp="1"/>
          </p:cNvSpPr>
          <p:nvPr>
            <p:ph type="title"/>
          </p:nvPr>
        </p:nvSpPr>
        <p:spPr/>
        <p:txBody>
          <a:bodyPr/>
          <a:lstStyle/>
          <a:p>
            <a:r>
              <a:rPr lang="en-US" sz="3600" b="1" dirty="0"/>
              <a:t>MOTIVATION: SCHEDULE 2 AMENDMENTS</a:t>
            </a:r>
            <a:r>
              <a:rPr lang="en-ZA" sz="2800" dirty="0">
                <a:effectLst/>
                <a:latin typeface="Times New Roman" panose="02020603050405020304" pitchFamily="18" charset="0"/>
                <a:ea typeface="Times New Roman" panose="02020603050405020304" pitchFamily="18" charset="0"/>
              </a:rPr>
              <a:t/>
            </a:r>
            <a:br>
              <a:rPr lang="en-ZA" sz="2800" dirty="0">
                <a:effectLst/>
                <a:latin typeface="Times New Roman" panose="02020603050405020304" pitchFamily="18" charset="0"/>
                <a:ea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xmlns="" id="{17995B60-EA00-9011-6D63-C3BE97E559F4}"/>
              </a:ext>
            </a:extLst>
          </p:cNvPr>
          <p:cNvSpPr>
            <a:spLocks noGrp="1"/>
          </p:cNvSpPr>
          <p:nvPr>
            <p:ph idx="1"/>
          </p:nvPr>
        </p:nvSpPr>
        <p:spPr/>
        <p:txBody>
          <a:bodyPr>
            <a:normAutofit fontScale="55000" lnSpcReduction="20000"/>
          </a:bodyPr>
          <a:lstStyle/>
          <a:p>
            <a:pPr algn="just">
              <a:lnSpc>
                <a:spcPct val="150000"/>
              </a:lnSpc>
              <a:tabLst>
                <a:tab pos="457200" algn="l"/>
                <a:tab pos="914400" algn="l"/>
                <a:tab pos="1371600" algn="l"/>
                <a:tab pos="1828800" algn="l"/>
                <a:tab pos="2286000" algn="l"/>
                <a:tab pos="2743835" algn="l"/>
              </a:tabLst>
            </a:pPr>
            <a:r>
              <a:rPr lang="en-ZA" sz="2400" b="1" dirty="0">
                <a:effectLst/>
                <a:latin typeface="Arial" panose="020B0604020202020204" pitchFamily="34" charset="0"/>
                <a:ea typeface="Times New Roman" panose="02020603050405020304" pitchFamily="18" charset="0"/>
              </a:rPr>
              <a:t>Deletion of Item 5 – Independent Regulatory Board for Auditors</a:t>
            </a:r>
            <a:r>
              <a:rPr lang="en-ZA" sz="2400" dirty="0">
                <a:effectLst/>
                <a:latin typeface="Arial" panose="020B0604020202020204" pitchFamily="34" charset="0"/>
                <a:ea typeface="Times New Roman" panose="02020603050405020304" pitchFamily="18" charset="0"/>
              </a:rPr>
              <a:t> </a:t>
            </a:r>
            <a:endParaRPr lang="en-ZA" sz="2400" dirty="0">
              <a:effectLst/>
              <a:latin typeface="Times New Roman" panose="02020603050405020304" pitchFamily="18" charset="0"/>
              <a:ea typeface="Times New Roman" panose="02020603050405020304" pitchFamily="18" charset="0"/>
            </a:endParaRPr>
          </a:p>
          <a:p>
            <a:pPr algn="just">
              <a:lnSpc>
                <a:spcPct val="150000"/>
              </a:lnSpc>
              <a:tabLst>
                <a:tab pos="457200" algn="l"/>
                <a:tab pos="914400" algn="l"/>
                <a:tab pos="1371600" algn="l"/>
                <a:tab pos="1828800" algn="l"/>
                <a:tab pos="2286000" algn="l"/>
                <a:tab pos="2743835" algn="l"/>
              </a:tabLst>
            </a:pPr>
            <a:r>
              <a:rPr lang="en-ZA" sz="2400" dirty="0">
                <a:effectLst/>
                <a:latin typeface="Arial" panose="020B0604020202020204" pitchFamily="34" charset="0"/>
                <a:ea typeface="Times New Roman" panose="02020603050405020304" pitchFamily="18" charset="0"/>
              </a:rPr>
              <a:t>The Independent Regulatory Board for Auditors (IRBA) is responsible for the regulation of the auditing profession in respect of the function to examine financial statements and other information and expressing an opinion on the fairness of the statements and information and compliance thereof with statutory requirements. These functions of an auditor do not fall within any category of accountable institutions.  IRBA has confirmed this position to National Treasury and advised that they requested their removal from Schedule 2 back in 2016/2017.</a:t>
            </a:r>
            <a:endParaRPr lang="en-ZA" sz="2400" dirty="0">
              <a:effectLst/>
              <a:latin typeface="Times New Roman" panose="02020603050405020304" pitchFamily="18" charset="0"/>
              <a:ea typeface="Times New Roman" panose="02020603050405020304" pitchFamily="18" charset="0"/>
            </a:endParaRPr>
          </a:p>
          <a:p>
            <a:pPr algn="just">
              <a:lnSpc>
                <a:spcPct val="150000"/>
              </a:lnSpc>
              <a:tabLst>
                <a:tab pos="457200" algn="l"/>
                <a:tab pos="914400" algn="l"/>
                <a:tab pos="1371600" algn="l"/>
                <a:tab pos="1828800" algn="l"/>
                <a:tab pos="2286000" algn="l"/>
                <a:tab pos="2743835" algn="l"/>
              </a:tabLst>
            </a:pPr>
            <a:r>
              <a:rPr lang="en-ZA" sz="2400" b="1" dirty="0">
                <a:effectLst/>
                <a:latin typeface="Arial" panose="020B0604020202020204" pitchFamily="34" charset="0"/>
                <a:ea typeface="Times New Roman" panose="02020603050405020304" pitchFamily="18" charset="0"/>
              </a:rPr>
              <a:t>Deletion of Item 6 - National Gambling Board - </a:t>
            </a:r>
            <a:r>
              <a:rPr lang="en-ZA" sz="2400" dirty="0">
                <a:effectLst/>
                <a:latin typeface="Arial" panose="020B0604020202020204" pitchFamily="34" charset="0"/>
                <a:ea typeface="Times New Roman" panose="02020603050405020304" pitchFamily="18" charset="0"/>
              </a:rPr>
              <a:t>Gambling activities such as casinos, racing and wagering fall within the scope of Item 8 of Schedule 1 to the FIC Act.  The regulation of these activities is subject to the exclusive jurisdiction of provincial licensing authorities in terms of the National Gambling Act, 2004 (Act 7 of 2004, the NG Act).  Amendments to the NG Act that were brought about in 2008 envisaged that the National Gambling Board (NGB) would become responsible for the regulation of interactive gambling. However, these amendments have not been brought into operation since their enactment in 2008. As a result, the NGB has no responsibility currently for the regulation of gambling activities by any institution that falls within the scope of the FIC Act.  This implies Item 6 of Schedule 2, which lists the NGB as a supervisory body, must be deleted.</a:t>
            </a:r>
            <a:endParaRPr lang="en-ZA" sz="2400" dirty="0">
              <a:effectLst/>
              <a:latin typeface="Times New Roman" panose="02020603050405020304" pitchFamily="18" charset="0"/>
              <a:ea typeface="Times New Roman" panose="02020603050405020304" pitchFamily="18" charset="0"/>
            </a:endParaRPr>
          </a:p>
          <a:p>
            <a:endParaRPr lang="en-ZA" dirty="0"/>
          </a:p>
        </p:txBody>
      </p:sp>
      <p:pic>
        <p:nvPicPr>
          <p:cNvPr id="4" name="Picture 3">
            <a:extLst>
              <a:ext uri="{FF2B5EF4-FFF2-40B4-BE49-F238E27FC236}">
                <a16:creationId xmlns:a16="http://schemas.microsoft.com/office/drawing/2014/main" xmlns="" id="{947256CC-8D3A-44F3-8353-84A47AD7A2BF}"/>
              </a:ext>
            </a:extLst>
          </p:cNvPr>
          <p:cNvPicPr>
            <a:picLocks noChangeAspect="1"/>
          </p:cNvPicPr>
          <p:nvPr/>
        </p:nvPicPr>
        <p:blipFill>
          <a:blip r:embed="rId2"/>
          <a:stretch>
            <a:fillRect/>
          </a:stretch>
        </p:blipFill>
        <p:spPr>
          <a:xfrm>
            <a:off x="7335999" y="6015864"/>
            <a:ext cx="1646076" cy="738603"/>
          </a:xfrm>
          <a:prstGeom prst="rect">
            <a:avLst/>
          </a:prstGeom>
        </p:spPr>
      </p:pic>
    </p:spTree>
    <p:extLst>
      <p:ext uri="{BB962C8B-B14F-4D97-AF65-F5344CB8AC3E}">
        <p14:creationId xmlns:p14="http://schemas.microsoft.com/office/powerpoint/2010/main" xmlns="" val="56854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32875-E2C4-C56B-DD2C-D0BFBB852CD9}"/>
              </a:ext>
            </a:extLst>
          </p:cNvPr>
          <p:cNvSpPr>
            <a:spLocks noGrp="1"/>
          </p:cNvSpPr>
          <p:nvPr>
            <p:ph type="title"/>
          </p:nvPr>
        </p:nvSpPr>
        <p:spPr/>
        <p:txBody>
          <a:bodyPr/>
          <a:lstStyle/>
          <a:p>
            <a:r>
              <a:rPr lang="en-ZA" dirty="0"/>
              <a:t>National Treasury and FIC Officials</a:t>
            </a:r>
          </a:p>
        </p:txBody>
      </p:sp>
      <p:sp>
        <p:nvSpPr>
          <p:cNvPr id="3" name="Content Placeholder 2">
            <a:extLst>
              <a:ext uri="{FF2B5EF4-FFF2-40B4-BE49-F238E27FC236}">
                <a16:creationId xmlns:a16="http://schemas.microsoft.com/office/drawing/2014/main" xmlns="" id="{22E6EB55-3718-D5BF-B6B8-B45F9BABB458}"/>
              </a:ext>
            </a:extLst>
          </p:cNvPr>
          <p:cNvSpPr>
            <a:spLocks noGrp="1"/>
          </p:cNvSpPr>
          <p:nvPr>
            <p:ph idx="1"/>
          </p:nvPr>
        </p:nvSpPr>
        <p:spPr/>
        <p:txBody>
          <a:bodyPr>
            <a:normAutofit/>
          </a:bodyPr>
          <a:lstStyle/>
          <a:p>
            <a:pPr marL="0" indent="0">
              <a:buNone/>
            </a:pPr>
            <a:r>
              <a:rPr lang="en-ZA" dirty="0"/>
              <a:t>National Treasury: Ismail Momoniat (Momo)- </a:t>
            </a:r>
            <a:r>
              <a:rPr lang="en-ZA"/>
              <a:t>Acting Director-General</a:t>
            </a:r>
            <a:endParaRPr lang="en-ZA" dirty="0"/>
          </a:p>
          <a:p>
            <a:pPr marL="0" indent="0">
              <a:buNone/>
            </a:pPr>
            <a:r>
              <a:rPr lang="en-ZA" dirty="0"/>
              <a:t>Empie van Schoor</a:t>
            </a:r>
          </a:p>
          <a:p>
            <a:pPr marL="0" indent="0">
              <a:buNone/>
            </a:pPr>
            <a:r>
              <a:rPr lang="en-ZA" dirty="0"/>
              <a:t>Vukile Davidson</a:t>
            </a:r>
          </a:p>
          <a:p>
            <a:pPr marL="0" indent="0">
              <a:buNone/>
            </a:pPr>
            <a:r>
              <a:rPr lang="en-ZA" dirty="0"/>
              <a:t>Errol Makhubela</a:t>
            </a:r>
          </a:p>
          <a:p>
            <a:pPr marL="0" indent="0">
              <a:buNone/>
            </a:pPr>
            <a:r>
              <a:rPr lang="en-ZA" dirty="0"/>
              <a:t>Ngoni Mangoyi</a:t>
            </a:r>
          </a:p>
          <a:p>
            <a:pPr marL="0" indent="0">
              <a:buNone/>
            </a:pPr>
            <a:endParaRPr lang="en-ZA" dirty="0"/>
          </a:p>
          <a:p>
            <a:pPr marL="0" indent="0">
              <a:buNone/>
            </a:pPr>
            <a:r>
              <a:rPr lang="en-ZA" dirty="0"/>
              <a:t>Financial Intelligence Centre:</a:t>
            </a:r>
          </a:p>
          <a:p>
            <a:pPr marL="0" indent="0">
              <a:buNone/>
            </a:pPr>
            <a:r>
              <a:rPr lang="en-ZA" dirty="0"/>
              <a:t>Pieter Smit: Executive Manager, Legal &amp; Policy</a:t>
            </a:r>
          </a:p>
          <a:p>
            <a:pPr marL="0" indent="0">
              <a:buNone/>
            </a:pPr>
            <a:r>
              <a:rPr lang="en-ZA" dirty="0"/>
              <a:t>Christopher Malan: Executive Manager, Compliance and Prevention</a:t>
            </a:r>
          </a:p>
          <a:p>
            <a:pPr marL="0" indent="0">
              <a:buNone/>
            </a:pPr>
            <a:r>
              <a:rPr lang="en-ZA" dirty="0"/>
              <a:t>Kamla Govender</a:t>
            </a:r>
          </a:p>
        </p:txBody>
      </p:sp>
      <p:pic>
        <p:nvPicPr>
          <p:cNvPr id="4" name="Picture 3">
            <a:extLst>
              <a:ext uri="{FF2B5EF4-FFF2-40B4-BE49-F238E27FC236}">
                <a16:creationId xmlns:a16="http://schemas.microsoft.com/office/drawing/2014/main" xmlns="" id="{6EAE9851-1618-E0ED-E4CF-BBC26EABF57E}"/>
              </a:ext>
            </a:extLst>
          </p:cNvPr>
          <p:cNvPicPr>
            <a:picLocks noChangeAspect="1"/>
          </p:cNvPicPr>
          <p:nvPr/>
        </p:nvPicPr>
        <p:blipFill>
          <a:blip r:embed="rId2"/>
          <a:stretch>
            <a:fillRect/>
          </a:stretch>
        </p:blipFill>
        <p:spPr>
          <a:xfrm>
            <a:off x="7178510" y="6277987"/>
            <a:ext cx="1646076" cy="738603"/>
          </a:xfrm>
          <a:prstGeom prst="rect">
            <a:avLst/>
          </a:prstGeom>
        </p:spPr>
      </p:pic>
    </p:spTree>
    <p:extLst>
      <p:ext uri="{BB962C8B-B14F-4D97-AF65-F5344CB8AC3E}">
        <p14:creationId xmlns:p14="http://schemas.microsoft.com/office/powerpoint/2010/main" xmlns="" val="4227444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57897-7993-B1B4-9A52-EC0306D367EE}"/>
              </a:ext>
            </a:extLst>
          </p:cNvPr>
          <p:cNvSpPr>
            <a:spLocks noGrp="1"/>
          </p:cNvSpPr>
          <p:nvPr>
            <p:ph type="title"/>
          </p:nvPr>
        </p:nvSpPr>
        <p:spPr/>
        <p:txBody>
          <a:bodyPr/>
          <a:lstStyle/>
          <a:p>
            <a:r>
              <a:rPr lang="en-US" sz="3600" b="1" dirty="0"/>
              <a:t>MOTIVATION: SCHEDULE 2 AMENDMENTS</a:t>
            </a:r>
            <a:br>
              <a:rPr lang="en-US" sz="3600" b="1" dirty="0"/>
            </a:br>
            <a:endParaRPr lang="en-ZA" dirty="0"/>
          </a:p>
        </p:txBody>
      </p:sp>
      <p:sp>
        <p:nvSpPr>
          <p:cNvPr id="3" name="Content Placeholder 2">
            <a:extLst>
              <a:ext uri="{FF2B5EF4-FFF2-40B4-BE49-F238E27FC236}">
                <a16:creationId xmlns:a16="http://schemas.microsoft.com/office/drawing/2014/main" xmlns="" id="{2B66DCCC-3549-C504-70F0-E864426EBD5D}"/>
              </a:ext>
            </a:extLst>
          </p:cNvPr>
          <p:cNvSpPr>
            <a:spLocks noGrp="1"/>
          </p:cNvSpPr>
          <p:nvPr>
            <p:ph idx="1"/>
          </p:nvPr>
        </p:nvSpPr>
        <p:spPr/>
        <p:txBody>
          <a:bodyPr>
            <a:normAutofit fontScale="70000" lnSpcReduction="20000"/>
          </a:bodyPr>
          <a:lstStyle/>
          <a:p>
            <a:r>
              <a:rPr lang="en-ZA" sz="2400" b="1" dirty="0">
                <a:effectLst/>
                <a:latin typeface="Arial" panose="020B0604020202020204" pitchFamily="34" charset="0"/>
                <a:ea typeface="Times New Roman" panose="02020603050405020304" pitchFamily="18" charset="0"/>
              </a:rPr>
              <a:t>Deletion of Item 8 - Law Societies</a:t>
            </a:r>
            <a:endParaRPr lang="en-ZA" sz="2400" dirty="0">
              <a:effectLst/>
              <a:latin typeface="Times New Roman" panose="02020603050405020304" pitchFamily="18" charset="0"/>
              <a:ea typeface="Times New Roman" panose="02020603050405020304" pitchFamily="18" charset="0"/>
            </a:endParaRPr>
          </a:p>
          <a:p>
            <a:pPr algn="just">
              <a:lnSpc>
                <a:spcPct val="150000"/>
              </a:lnSpc>
              <a:tabLst>
                <a:tab pos="457200" algn="l"/>
                <a:tab pos="914400" algn="l"/>
                <a:tab pos="1371600" algn="l"/>
                <a:tab pos="1828800" algn="l"/>
                <a:tab pos="2286000" algn="l"/>
                <a:tab pos="2743835" algn="l"/>
              </a:tabLst>
            </a:pPr>
            <a:r>
              <a:rPr lang="en-ZA" sz="2400" dirty="0">
                <a:effectLst/>
                <a:latin typeface="Arial" panose="020B0604020202020204" pitchFamily="34" charset="0"/>
                <a:ea typeface="Times New Roman" panose="02020603050405020304" pitchFamily="18" charset="0"/>
              </a:rPr>
              <a:t>The services of attorneys in private practice fall within the scope of Item 1 of Schedule 1 to the FIC Act.  The enactment of the Legal Practice Act, 2014 (Act 28 of 2014, the LP Act) removed the responsibility for the regulation of these services from the various provincial Law Societies and entrusted it to the Legal Practice Council.  The provincial Law Societies, therefore, are no longer responsible for the regulation of the relevant services of attorneys that fall within the scope of the FIC Act.  This implies that Item 8 of Schedule 2, which lists the provincial Law Societies as supervisory bodies, must be deleted. The Legal Practice Council indicated in discussions that it does not intend to add the responsibility for the supervision of compliance by legal practitioners with the FIC Act, to its functions.  As a result, the FIC will become responsible for the supervision of legal practitioners in this respect.</a:t>
            </a:r>
            <a:endParaRPr lang="en-ZA" sz="2400" dirty="0">
              <a:effectLst/>
              <a:latin typeface="Times New Roman" panose="02020603050405020304" pitchFamily="18" charset="0"/>
              <a:ea typeface="Times New Roman" panose="02020603050405020304" pitchFamily="18" charset="0"/>
            </a:endParaRPr>
          </a:p>
          <a:p>
            <a:pPr algn="just">
              <a:lnSpc>
                <a:spcPct val="150000"/>
              </a:lnSpc>
              <a:tabLst>
                <a:tab pos="457200" algn="l"/>
                <a:tab pos="914400" algn="l"/>
                <a:tab pos="1371600" algn="l"/>
                <a:tab pos="1828800" algn="l"/>
                <a:tab pos="2286000" algn="l"/>
                <a:tab pos="2743835" algn="l"/>
              </a:tabLst>
            </a:pPr>
            <a:r>
              <a:rPr lang="en-ZA" sz="2400" dirty="0">
                <a:effectLst/>
                <a:latin typeface="Arial" panose="020B0604020202020204" pitchFamily="34" charset="0"/>
                <a:ea typeface="Times New Roman" panose="02020603050405020304" pitchFamily="18" charset="0"/>
              </a:rPr>
              <a:t>Further, the FATF findings were that attorneys are subject to no AML/CFT oversight.</a:t>
            </a:r>
            <a:endParaRPr lang="en-ZA" sz="2400" dirty="0">
              <a:effectLst/>
              <a:latin typeface="Times New Roman" panose="02020603050405020304" pitchFamily="18" charset="0"/>
              <a:ea typeface="Times New Roman" panose="02020603050405020304" pitchFamily="18" charset="0"/>
            </a:endParaRPr>
          </a:p>
          <a:p>
            <a:endParaRPr lang="en-ZA" dirty="0"/>
          </a:p>
        </p:txBody>
      </p:sp>
      <p:pic>
        <p:nvPicPr>
          <p:cNvPr id="4" name="Picture 3">
            <a:extLst>
              <a:ext uri="{FF2B5EF4-FFF2-40B4-BE49-F238E27FC236}">
                <a16:creationId xmlns:a16="http://schemas.microsoft.com/office/drawing/2014/main" xmlns="" id="{AC16242A-2043-A54F-2F71-AA168D3C1B3E}"/>
              </a:ext>
            </a:extLst>
          </p:cNvPr>
          <p:cNvPicPr>
            <a:picLocks noChangeAspect="1"/>
          </p:cNvPicPr>
          <p:nvPr/>
        </p:nvPicPr>
        <p:blipFill>
          <a:blip r:embed="rId2"/>
          <a:stretch>
            <a:fillRect/>
          </a:stretch>
        </p:blipFill>
        <p:spPr>
          <a:xfrm>
            <a:off x="7364574" y="6277987"/>
            <a:ext cx="1646076" cy="738603"/>
          </a:xfrm>
          <a:prstGeom prst="rect">
            <a:avLst/>
          </a:prstGeom>
        </p:spPr>
      </p:pic>
    </p:spTree>
    <p:extLst>
      <p:ext uri="{BB962C8B-B14F-4D97-AF65-F5344CB8AC3E}">
        <p14:creationId xmlns:p14="http://schemas.microsoft.com/office/powerpoint/2010/main" xmlns="" val="83274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C6B57-D702-320A-DDB8-F425F11EC9AF}"/>
              </a:ext>
            </a:extLst>
          </p:cNvPr>
          <p:cNvSpPr>
            <a:spLocks noGrp="1"/>
          </p:cNvSpPr>
          <p:nvPr>
            <p:ph type="title"/>
          </p:nvPr>
        </p:nvSpPr>
        <p:spPr/>
        <p:txBody>
          <a:bodyPr/>
          <a:lstStyle/>
          <a:p>
            <a:r>
              <a:rPr lang="en-US" sz="3600" b="1" dirty="0"/>
              <a:t>MOTIVATION: SCHEDULE 3 AMENDMENTS</a:t>
            </a:r>
            <a:br>
              <a:rPr lang="en-US" sz="3600" b="1" dirty="0"/>
            </a:br>
            <a:endParaRPr lang="en-ZA" dirty="0"/>
          </a:p>
        </p:txBody>
      </p:sp>
      <p:sp>
        <p:nvSpPr>
          <p:cNvPr id="3" name="Content Placeholder 2">
            <a:extLst>
              <a:ext uri="{FF2B5EF4-FFF2-40B4-BE49-F238E27FC236}">
                <a16:creationId xmlns:a16="http://schemas.microsoft.com/office/drawing/2014/main" xmlns="" id="{80745749-64D1-7A1D-4A52-CA2FFA8DF3B4}"/>
              </a:ext>
            </a:extLst>
          </p:cNvPr>
          <p:cNvSpPr>
            <a:spLocks noGrp="1"/>
          </p:cNvSpPr>
          <p:nvPr>
            <p:ph idx="1"/>
          </p:nvPr>
        </p:nvSpPr>
        <p:spPr/>
        <p:txBody>
          <a:bodyPr>
            <a:normAutofit/>
          </a:bodyPr>
          <a:lstStyle/>
          <a:p>
            <a:r>
              <a:rPr lang="en-ZA" sz="2400" b="1" dirty="0">
                <a:effectLst/>
                <a:latin typeface="Arial" panose="020B0604020202020204" pitchFamily="34" charset="0"/>
                <a:ea typeface="Calibri" panose="020F0502020204030204" pitchFamily="34" charset="0"/>
                <a:cs typeface="Arial" panose="020B0604020202020204" pitchFamily="34" charset="0"/>
              </a:rPr>
              <a:t>Deletion of</a:t>
            </a:r>
            <a:r>
              <a:rPr lang="en-ZA" sz="2400" dirty="0">
                <a:effectLst/>
                <a:latin typeface="Arial" panose="020B0604020202020204" pitchFamily="34" charset="0"/>
                <a:ea typeface="Calibri" panose="020F0502020204030204" pitchFamily="34" charset="0"/>
                <a:cs typeface="Arial" panose="020B0604020202020204" pitchFamily="34" charset="0"/>
              </a:rPr>
              <a:t> </a:t>
            </a:r>
            <a:r>
              <a:rPr lang="en-GB" sz="2400" b="1" dirty="0">
                <a:effectLst/>
                <a:latin typeface="Arial" panose="020B0604020202020204" pitchFamily="34" charset="0"/>
                <a:ea typeface="Calibri" panose="020F0502020204030204" pitchFamily="34" charset="0"/>
                <a:cs typeface="Arial" panose="020B0604020202020204" pitchFamily="34" charset="0"/>
              </a:rPr>
              <a:t>Items 1 and 2:  Motor vehicle dealers and Kruger rand dealers -</a:t>
            </a:r>
            <a:r>
              <a:rPr lang="en-GB" sz="2400" dirty="0">
                <a:effectLst/>
                <a:latin typeface="Arial" panose="020B0604020202020204" pitchFamily="34" charset="0"/>
                <a:ea typeface="Calibri" panose="020F0502020204030204" pitchFamily="34" charset="0"/>
                <a:cs typeface="Arial" panose="020B0604020202020204" pitchFamily="34" charset="0"/>
              </a:rPr>
              <a:t> Currently these sectors have no compliance obligations other than registration with the FIC; the requirement to submit reports on suspicious and unusual transactions; cash threshold reports; and the prohibition to deal with United Nations Security Council sanctioned persons and entities. </a:t>
            </a:r>
          </a:p>
          <a:p>
            <a:pPr algn="just">
              <a:tabLst>
                <a:tab pos="457200" algn="l"/>
                <a:tab pos="914400" algn="l"/>
                <a:tab pos="1371600" algn="l"/>
                <a:tab pos="1828800" algn="l"/>
                <a:tab pos="2286000" algn="l"/>
                <a:tab pos="2743835" algn="l"/>
              </a:tabLst>
            </a:pPr>
            <a:r>
              <a:rPr lang="en-GB" sz="2400" dirty="0">
                <a:effectLst/>
                <a:latin typeface="Arial" panose="020B0604020202020204" pitchFamily="34" charset="0"/>
                <a:ea typeface="Calibri" panose="020F0502020204030204" pitchFamily="34" charset="0"/>
                <a:cs typeface="Arial" panose="020B0604020202020204" pitchFamily="34" charset="0"/>
              </a:rPr>
              <a:t>They have no legal obligation to conduct customer due diligence or retain client and transactional records. The proposed amendments intend to delete these Items under Schedule 3 and that they be included as accountable institutions in the scope covering high-value goods dealers in Schedule 1. </a:t>
            </a:r>
            <a:endParaRPr lang="en-ZA" sz="2400" dirty="0">
              <a:effectLst/>
              <a:latin typeface="Arial" panose="020B0604020202020204" pitchFamily="34" charset="0"/>
              <a:ea typeface="Calibri" panose="020F0502020204030204" pitchFamily="34" charset="0"/>
              <a:cs typeface="Arial" panose="020B0604020202020204" pitchFamily="34" charset="0"/>
            </a:endParaRPr>
          </a:p>
          <a:p>
            <a:endParaRPr lang="en-ZA" dirty="0"/>
          </a:p>
        </p:txBody>
      </p:sp>
      <p:pic>
        <p:nvPicPr>
          <p:cNvPr id="4" name="Picture 3">
            <a:extLst>
              <a:ext uri="{FF2B5EF4-FFF2-40B4-BE49-F238E27FC236}">
                <a16:creationId xmlns:a16="http://schemas.microsoft.com/office/drawing/2014/main" xmlns="" id="{38BFA9D6-6426-8BB0-5857-2E746937B1E3}"/>
              </a:ext>
            </a:extLst>
          </p:cNvPr>
          <p:cNvPicPr>
            <a:picLocks noChangeAspect="1"/>
          </p:cNvPicPr>
          <p:nvPr/>
        </p:nvPicPr>
        <p:blipFill>
          <a:blip r:embed="rId2"/>
          <a:stretch>
            <a:fillRect/>
          </a:stretch>
        </p:blipFill>
        <p:spPr>
          <a:xfrm>
            <a:off x="7355049" y="6119397"/>
            <a:ext cx="1646076" cy="738603"/>
          </a:xfrm>
          <a:prstGeom prst="rect">
            <a:avLst/>
          </a:prstGeom>
        </p:spPr>
      </p:pic>
    </p:spTree>
    <p:extLst>
      <p:ext uri="{BB962C8B-B14F-4D97-AF65-F5344CB8AC3E}">
        <p14:creationId xmlns:p14="http://schemas.microsoft.com/office/powerpoint/2010/main" xmlns="" val="341404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11CD1-3F8F-EDFC-42F7-F2FC8C5C136E}"/>
              </a:ext>
            </a:extLst>
          </p:cNvPr>
          <p:cNvSpPr>
            <a:spLocks noGrp="1"/>
          </p:cNvSpPr>
          <p:nvPr>
            <p:ph type="title"/>
          </p:nvPr>
        </p:nvSpPr>
        <p:spPr/>
        <p:txBody>
          <a:bodyPr>
            <a:normAutofit fontScale="90000"/>
          </a:bodyPr>
          <a:lstStyle/>
          <a:p>
            <a:r>
              <a:rPr lang="en-GB" sz="3600" b="1" dirty="0">
                <a:effectLst/>
                <a:latin typeface="Calibri" panose="020F0502020204030204" pitchFamily="34" charset="0"/>
                <a:ea typeface="Times New Roman" panose="02020603050405020304" pitchFamily="18" charset="0"/>
              </a:rPr>
              <a:t/>
            </a:r>
            <a:br>
              <a:rPr lang="en-GB" sz="3600" b="1" dirty="0">
                <a:effectLst/>
                <a:latin typeface="Calibri" panose="020F0502020204030204" pitchFamily="34" charset="0"/>
                <a:ea typeface="Times New Roman" panose="02020603050405020304" pitchFamily="18" charset="0"/>
              </a:rPr>
            </a:br>
            <a:r>
              <a:rPr lang="en-GB" sz="3600" b="1" dirty="0">
                <a:effectLst/>
                <a:latin typeface="Calibri" panose="020F0502020204030204" pitchFamily="34" charset="0"/>
                <a:ea typeface="Times New Roman" panose="02020603050405020304" pitchFamily="18" charset="0"/>
              </a:rPr>
              <a:t>RISKS AND COSTS OF SOUTH AFRICA’S NON-COMPLIANCE WITH AML/CFT STANDARDS</a:t>
            </a:r>
            <a:r>
              <a:rPr lang="en-ZA" sz="3600" dirty="0">
                <a:effectLst/>
                <a:latin typeface="Times New Roman" panose="02020603050405020304" pitchFamily="18" charset="0"/>
                <a:ea typeface="Times New Roman" panose="02020603050405020304" pitchFamily="18" charset="0"/>
              </a:rPr>
              <a:t/>
            </a:r>
            <a:br>
              <a:rPr lang="en-ZA" sz="3600" dirty="0">
                <a:effectLst/>
                <a:latin typeface="Times New Roman" panose="02020603050405020304" pitchFamily="18" charset="0"/>
                <a:ea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xmlns="" id="{D644C751-2E1D-79D4-42F5-B541BCBB1BF2}"/>
              </a:ext>
            </a:extLst>
          </p:cNvPr>
          <p:cNvSpPr>
            <a:spLocks noGrp="1"/>
          </p:cNvSpPr>
          <p:nvPr>
            <p:ph idx="1"/>
          </p:nvPr>
        </p:nvSpPr>
        <p:spPr/>
        <p:txBody>
          <a:bodyPr>
            <a:normAutofit/>
          </a:bodyPr>
          <a:lstStyle/>
          <a:p>
            <a:pPr marL="285750" indent="-285750">
              <a:buFont typeface="Arial" panose="020B0604020202020204" pitchFamily="34" charset="0"/>
              <a:buChar char="•"/>
            </a:pPr>
            <a:r>
              <a:rPr lang="en-ZA" sz="2400" dirty="0">
                <a:effectLst/>
                <a:ea typeface="Times New Roman" panose="02020603050405020304" pitchFamily="18" charset="0"/>
              </a:rPr>
              <a:t>AML/CFT standards have received international priority </a:t>
            </a:r>
          </a:p>
          <a:p>
            <a:pPr marL="285750" indent="-285750">
              <a:buFont typeface="Arial" panose="020B0604020202020204" pitchFamily="34" charset="0"/>
              <a:buChar char="•"/>
            </a:pPr>
            <a:r>
              <a:rPr lang="en-ZA" sz="2400" dirty="0">
                <a:effectLst/>
                <a:ea typeface="Times New Roman" panose="02020603050405020304" pitchFamily="18" charset="0"/>
              </a:rPr>
              <a:t>As a result of the findings of South Africa’s mutual evaluation report, South Africa could be “grey-listed” by the FATF – which would have serious implications. This would result in huge reputational risk for the country and damage to the financial system. International trade and investment links </a:t>
            </a:r>
            <a:r>
              <a:rPr lang="en-ZA" sz="2400" dirty="0">
                <a:ea typeface="Times New Roman" panose="02020603050405020304" pitchFamily="18" charset="0"/>
              </a:rPr>
              <a:t>could be cu</a:t>
            </a:r>
            <a:r>
              <a:rPr lang="en-ZA" sz="2400" dirty="0">
                <a:effectLst/>
                <a:ea typeface="Times New Roman" panose="02020603050405020304" pitchFamily="18" charset="0"/>
              </a:rPr>
              <a:t>t-off, resulting in low economic growth.</a:t>
            </a:r>
          </a:p>
          <a:p>
            <a:pPr marL="285750" indent="-285750">
              <a:buFont typeface="Arial" panose="020B0604020202020204" pitchFamily="34" charset="0"/>
              <a:buChar char="•"/>
            </a:pPr>
            <a:r>
              <a:rPr lang="en-ZA" sz="2400" dirty="0">
                <a:effectLst/>
                <a:ea typeface="Times New Roman" panose="02020603050405020304" pitchFamily="18" charset="0"/>
              </a:rPr>
              <a:t> Governments, financial institutions and businesses in many countries are reluctant to do business with countries considered to have weak AML/CFT regimes</a:t>
            </a:r>
          </a:p>
          <a:p>
            <a:pPr marL="285750" indent="-285750">
              <a:buFont typeface="Arial" panose="020B0604020202020204" pitchFamily="34" charset="0"/>
              <a:buChar char="•"/>
            </a:pPr>
            <a:r>
              <a:rPr lang="en-ZA" sz="2400" dirty="0"/>
              <a:t>South African financial institutions may face heavy fines by overseas regulators</a:t>
            </a:r>
          </a:p>
          <a:p>
            <a:endParaRPr lang="en-ZA" dirty="0"/>
          </a:p>
        </p:txBody>
      </p:sp>
      <p:pic>
        <p:nvPicPr>
          <p:cNvPr id="4" name="Picture 3">
            <a:extLst>
              <a:ext uri="{FF2B5EF4-FFF2-40B4-BE49-F238E27FC236}">
                <a16:creationId xmlns:a16="http://schemas.microsoft.com/office/drawing/2014/main" xmlns="" id="{E88381E1-A598-ADAF-098B-D2A064EAD6D0}"/>
              </a:ext>
            </a:extLst>
          </p:cNvPr>
          <p:cNvPicPr>
            <a:picLocks noChangeAspect="1"/>
          </p:cNvPicPr>
          <p:nvPr/>
        </p:nvPicPr>
        <p:blipFill>
          <a:blip r:embed="rId2"/>
          <a:stretch>
            <a:fillRect/>
          </a:stretch>
        </p:blipFill>
        <p:spPr>
          <a:xfrm>
            <a:off x="7209825" y="5908686"/>
            <a:ext cx="1646076" cy="738603"/>
          </a:xfrm>
          <a:prstGeom prst="rect">
            <a:avLst/>
          </a:prstGeom>
        </p:spPr>
      </p:pic>
    </p:spTree>
    <p:extLst>
      <p:ext uri="{BB962C8B-B14F-4D97-AF65-F5344CB8AC3E}">
        <p14:creationId xmlns:p14="http://schemas.microsoft.com/office/powerpoint/2010/main" xmlns="" val="392048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1EC7A-67C8-2F4F-6388-73403F7F7444}"/>
              </a:ext>
            </a:extLst>
          </p:cNvPr>
          <p:cNvSpPr>
            <a:spLocks noGrp="1"/>
          </p:cNvSpPr>
          <p:nvPr>
            <p:ph type="title"/>
          </p:nvPr>
        </p:nvSpPr>
        <p:spPr/>
        <p:txBody>
          <a:bodyPr>
            <a:normAutofit fontScale="90000"/>
          </a:bodyPr>
          <a:lstStyle/>
          <a:p>
            <a:r>
              <a:rPr lang="en-ZA" dirty="0"/>
              <a:t>Response by South Africa to other deficiencies identified in the Mutual Evaluation report</a:t>
            </a:r>
          </a:p>
        </p:txBody>
      </p:sp>
      <p:sp>
        <p:nvSpPr>
          <p:cNvPr id="3" name="Content Placeholder 2">
            <a:extLst>
              <a:ext uri="{FF2B5EF4-FFF2-40B4-BE49-F238E27FC236}">
                <a16:creationId xmlns:a16="http://schemas.microsoft.com/office/drawing/2014/main" xmlns="" id="{6C7ADD55-57AF-1ADD-4A8A-6CD39D0E8649}"/>
              </a:ext>
            </a:extLst>
          </p:cNvPr>
          <p:cNvSpPr>
            <a:spLocks noGrp="1"/>
          </p:cNvSpPr>
          <p:nvPr>
            <p:ph idx="1"/>
          </p:nvPr>
        </p:nvSpPr>
        <p:spPr/>
        <p:txBody>
          <a:bodyPr/>
          <a:lstStyle/>
          <a:p>
            <a:pPr marL="342900" lvl="1" indent="-342900">
              <a:buChar char="•"/>
            </a:pPr>
            <a:r>
              <a:rPr lang="en-GB" sz="2100" dirty="0"/>
              <a:t>Cabinet established the Interdepartmental Committee on AML/CFT, led by the Director-General of National Treasury in December 2018;</a:t>
            </a:r>
          </a:p>
          <a:p>
            <a:pPr marL="342900" lvl="1" indent="-342900">
              <a:buChar char="•"/>
            </a:pPr>
            <a:r>
              <a:rPr lang="en-GB" sz="2100" dirty="0"/>
              <a:t>The IDC-AML/CFT promotes collaboration, communication and information sharing within and amongst the relevant law enforcement agencies, government departments and regulatory authorities;</a:t>
            </a:r>
          </a:p>
          <a:p>
            <a:pPr lvl="0"/>
            <a:r>
              <a:rPr lang="en-ZA" dirty="0"/>
              <a:t>Approach is to shift emphasis away from technical compliance with regulatory mandates towards objective of safeguarding financial system; </a:t>
            </a:r>
            <a:endParaRPr lang="en-ZA" sz="1800" dirty="0"/>
          </a:p>
          <a:p>
            <a:pPr lvl="0"/>
            <a:r>
              <a:rPr lang="en-ZA" dirty="0"/>
              <a:t>Need for greater collaboration between financial institutions, law enforcement agencies, policymakers and the regulators in effectively developing an intelligence-led financial crime prevention and detection mechanism; and </a:t>
            </a:r>
            <a:endParaRPr lang="en-ZA" sz="1800" dirty="0"/>
          </a:p>
          <a:p>
            <a:pPr lvl="0"/>
            <a:r>
              <a:rPr lang="en-ZA" dirty="0"/>
              <a:t>improving system of Suspicious and Unusual Transaction reporting. Processing high volumes of low-quality reports does little to improve the investigation of criminal activity, instead diverting resources from activities that might be more effective.</a:t>
            </a:r>
            <a:endParaRPr lang="en-ZA" sz="1800" dirty="0"/>
          </a:p>
          <a:p>
            <a:endParaRPr lang="en-ZA" dirty="0"/>
          </a:p>
        </p:txBody>
      </p:sp>
      <p:pic>
        <p:nvPicPr>
          <p:cNvPr id="4" name="Picture 3">
            <a:extLst>
              <a:ext uri="{FF2B5EF4-FFF2-40B4-BE49-F238E27FC236}">
                <a16:creationId xmlns:a16="http://schemas.microsoft.com/office/drawing/2014/main" xmlns="" id="{538F3C2F-63F9-81D4-ABC4-301EE05F5F66}"/>
              </a:ext>
            </a:extLst>
          </p:cNvPr>
          <p:cNvPicPr>
            <a:picLocks noChangeAspect="1"/>
          </p:cNvPicPr>
          <p:nvPr/>
        </p:nvPicPr>
        <p:blipFill>
          <a:blip r:embed="rId2"/>
          <a:stretch>
            <a:fillRect/>
          </a:stretch>
        </p:blipFill>
        <p:spPr>
          <a:xfrm>
            <a:off x="7209825" y="6237962"/>
            <a:ext cx="1646076" cy="738603"/>
          </a:xfrm>
          <a:prstGeom prst="rect">
            <a:avLst/>
          </a:prstGeom>
        </p:spPr>
      </p:pic>
    </p:spTree>
    <p:extLst>
      <p:ext uri="{BB962C8B-B14F-4D97-AF65-F5344CB8AC3E}">
        <p14:creationId xmlns:p14="http://schemas.microsoft.com/office/powerpoint/2010/main" xmlns="" val="2546279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67273-A3E1-E939-F7D4-1FC1B9AFE50C}"/>
              </a:ext>
            </a:extLst>
          </p:cNvPr>
          <p:cNvSpPr>
            <a:spLocks noGrp="1"/>
          </p:cNvSpPr>
          <p:nvPr>
            <p:ph type="title"/>
          </p:nvPr>
        </p:nvSpPr>
        <p:spPr/>
        <p:txBody>
          <a:bodyPr>
            <a:normAutofit fontScale="90000"/>
          </a:bodyPr>
          <a:lstStyle/>
          <a:p>
            <a:r>
              <a:rPr lang="en-ZA" dirty="0"/>
              <a:t>Response by South Africa to other deficiencies identified in the Mutual Evaluation report</a:t>
            </a:r>
          </a:p>
        </p:txBody>
      </p:sp>
      <p:sp>
        <p:nvSpPr>
          <p:cNvPr id="3" name="Content Placeholder 2">
            <a:extLst>
              <a:ext uri="{FF2B5EF4-FFF2-40B4-BE49-F238E27FC236}">
                <a16:creationId xmlns:a16="http://schemas.microsoft.com/office/drawing/2014/main" xmlns="" id="{27CBF722-05A7-3469-7EB3-083B4E701625}"/>
              </a:ext>
            </a:extLst>
          </p:cNvPr>
          <p:cNvSpPr>
            <a:spLocks noGrp="1"/>
          </p:cNvSpPr>
          <p:nvPr>
            <p:ph idx="1"/>
          </p:nvPr>
        </p:nvSpPr>
        <p:spPr/>
        <p:txBody>
          <a:bodyPr>
            <a:normAutofit fontScale="92500"/>
          </a:bodyPr>
          <a:lstStyle/>
          <a:p>
            <a:pPr marL="342900" lvl="1" indent="-342900">
              <a:buChar char="•"/>
            </a:pPr>
            <a:r>
              <a:rPr lang="en-GB" sz="2400" dirty="0">
                <a:cs typeface="+mn-cs"/>
              </a:rPr>
              <a:t>National Treasury believes our AML/CFT risk-management strategy should be </a:t>
            </a:r>
            <a:r>
              <a:rPr lang="en-GB" sz="2400" u="sng" dirty="0">
                <a:cs typeface="+mn-cs"/>
              </a:rPr>
              <a:t>broadened into all financial crimes</a:t>
            </a:r>
            <a:r>
              <a:rPr lang="en-GB" sz="2400" dirty="0">
                <a:cs typeface="+mn-cs"/>
              </a:rPr>
              <a:t>, not just money laundering;</a:t>
            </a:r>
          </a:p>
          <a:p>
            <a:pPr marL="342900" lvl="1" indent="-342900">
              <a:buChar char="•"/>
            </a:pPr>
            <a:r>
              <a:rPr lang="en-GB" sz="2400" dirty="0">
                <a:cs typeface="+mn-cs"/>
              </a:rPr>
              <a:t>Need for developing capacity to deal with crimes related to corruption, the looting of state-owned entities (SOEs), financial fraud like Steinhoff and VBS Mutual Bank;</a:t>
            </a:r>
          </a:p>
          <a:p>
            <a:pPr marL="342900" lvl="1" indent="-342900">
              <a:buChar char="•"/>
            </a:pPr>
            <a:r>
              <a:rPr lang="en-GB" sz="2400" dirty="0">
                <a:cs typeface="+mn-cs"/>
              </a:rPr>
              <a:t>Need to have better forensic capability in our criminal justice system; </a:t>
            </a:r>
            <a:r>
              <a:rPr lang="en-GB" sz="2400" dirty="0"/>
              <a:t> </a:t>
            </a:r>
            <a:endParaRPr lang="en-ZA" sz="2400" dirty="0"/>
          </a:p>
          <a:p>
            <a:pPr marL="342900" lvl="1" indent="-342900">
              <a:buChar char="•"/>
            </a:pPr>
            <a:r>
              <a:rPr lang="en-GB" sz="2400" dirty="0"/>
              <a:t>Need for better sharing of information between all these various agencies, and how confidentiality is understood and critical information is still shared within such confidentiality constraints, by agencies; </a:t>
            </a:r>
            <a:endParaRPr lang="en-ZA" sz="2400" dirty="0"/>
          </a:p>
          <a:p>
            <a:pPr marL="342900" lvl="1" indent="-342900">
              <a:buChar char="•"/>
            </a:pPr>
            <a:r>
              <a:rPr lang="en-GB" sz="2400" dirty="0"/>
              <a:t>The legal provisions enabling the forfeiture of unexplained wealth should be strengthened and consideration should be given to criminalising ownership of unexplained wealth to the extent that our Constitution allows.  </a:t>
            </a:r>
            <a:endParaRPr lang="en-ZA" sz="2400" dirty="0"/>
          </a:p>
          <a:p>
            <a:endParaRPr lang="en-ZA" dirty="0"/>
          </a:p>
        </p:txBody>
      </p:sp>
      <p:pic>
        <p:nvPicPr>
          <p:cNvPr id="4" name="Picture 3">
            <a:extLst>
              <a:ext uri="{FF2B5EF4-FFF2-40B4-BE49-F238E27FC236}">
                <a16:creationId xmlns:a16="http://schemas.microsoft.com/office/drawing/2014/main" xmlns="" id="{0FC86548-1D65-C8B0-E8C6-D16041442226}"/>
              </a:ext>
            </a:extLst>
          </p:cNvPr>
          <p:cNvPicPr>
            <a:picLocks noChangeAspect="1"/>
          </p:cNvPicPr>
          <p:nvPr/>
        </p:nvPicPr>
        <p:blipFill>
          <a:blip r:embed="rId2"/>
          <a:stretch>
            <a:fillRect/>
          </a:stretch>
        </p:blipFill>
        <p:spPr>
          <a:xfrm>
            <a:off x="7209825" y="6277987"/>
            <a:ext cx="1646076" cy="738603"/>
          </a:xfrm>
          <a:prstGeom prst="rect">
            <a:avLst/>
          </a:prstGeom>
        </p:spPr>
      </p:pic>
    </p:spTree>
    <p:extLst>
      <p:ext uri="{BB962C8B-B14F-4D97-AF65-F5344CB8AC3E}">
        <p14:creationId xmlns:p14="http://schemas.microsoft.com/office/powerpoint/2010/main" xmlns="" val="15499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25F74-9AF4-F9E6-9FC8-5BD69828CF99}"/>
              </a:ext>
            </a:extLst>
          </p:cNvPr>
          <p:cNvSpPr>
            <a:spLocks noGrp="1"/>
          </p:cNvSpPr>
          <p:nvPr>
            <p:ph type="title"/>
          </p:nvPr>
        </p:nvSpPr>
        <p:spPr/>
        <p:txBody>
          <a:bodyPr/>
          <a:lstStyle/>
          <a:p>
            <a:r>
              <a:rPr lang="en-ZA" dirty="0"/>
              <a:t>Conclusion</a:t>
            </a:r>
          </a:p>
        </p:txBody>
      </p:sp>
      <p:sp>
        <p:nvSpPr>
          <p:cNvPr id="3" name="Content Placeholder 2">
            <a:extLst>
              <a:ext uri="{FF2B5EF4-FFF2-40B4-BE49-F238E27FC236}">
                <a16:creationId xmlns:a16="http://schemas.microsoft.com/office/drawing/2014/main" xmlns="" id="{8176260A-C7D5-E773-53F6-484E093CA6D8}"/>
              </a:ext>
            </a:extLst>
          </p:cNvPr>
          <p:cNvSpPr>
            <a:spLocks noGrp="1"/>
          </p:cNvSpPr>
          <p:nvPr>
            <p:ph idx="1"/>
          </p:nvPr>
        </p:nvSpPr>
        <p:spPr/>
        <p:txBody>
          <a:bodyPr/>
          <a:lstStyle/>
          <a:p>
            <a:r>
              <a:rPr lang="en-ZA" dirty="0"/>
              <a:t>The amendments are a form of Regulations. However, they require Parliamentary approval</a:t>
            </a:r>
          </a:p>
          <a:p>
            <a:r>
              <a:rPr lang="en-ZA" dirty="0"/>
              <a:t>Amendments will strengthen our financial system by bringing institutions under the regulatory radar</a:t>
            </a:r>
          </a:p>
          <a:p>
            <a:r>
              <a:rPr lang="en-ZA" dirty="0"/>
              <a:t>The amendments are urgent to demonstrate that South Africa is committed to dealing with AML/CFT weaknesses</a:t>
            </a:r>
          </a:p>
          <a:p>
            <a:r>
              <a:rPr lang="en-ZA" dirty="0"/>
              <a:t>Need for the country to do everything in our power to avoid a FATF grey-listing</a:t>
            </a:r>
          </a:p>
          <a:p>
            <a:r>
              <a:rPr lang="en-ZA" dirty="0"/>
              <a:t>The country needs to report back to FATF in October 2022 demonstrating the improvements that have been done to the country’s  AML/CFT system</a:t>
            </a:r>
          </a:p>
          <a:p>
            <a:r>
              <a:rPr lang="en-ZA" dirty="0"/>
              <a:t>Consultation have already been done by National Treasury and the FIC on the proposed amendments</a:t>
            </a:r>
          </a:p>
          <a:p>
            <a:r>
              <a:rPr lang="en-ZA" dirty="0"/>
              <a:t>Comments received were incorporated, where relevant</a:t>
            </a:r>
          </a:p>
        </p:txBody>
      </p:sp>
      <p:pic>
        <p:nvPicPr>
          <p:cNvPr id="4" name="Picture 3">
            <a:extLst>
              <a:ext uri="{FF2B5EF4-FFF2-40B4-BE49-F238E27FC236}">
                <a16:creationId xmlns:a16="http://schemas.microsoft.com/office/drawing/2014/main" xmlns="" id="{81215FDD-967E-E20D-CFDA-D9BACA0D7574}"/>
              </a:ext>
            </a:extLst>
          </p:cNvPr>
          <p:cNvPicPr>
            <a:picLocks noChangeAspect="1"/>
          </p:cNvPicPr>
          <p:nvPr/>
        </p:nvPicPr>
        <p:blipFill>
          <a:blip r:embed="rId2"/>
          <a:stretch>
            <a:fillRect/>
          </a:stretch>
        </p:blipFill>
        <p:spPr>
          <a:xfrm>
            <a:off x="7307424" y="6025389"/>
            <a:ext cx="1646076" cy="738603"/>
          </a:xfrm>
          <a:prstGeom prst="rect">
            <a:avLst/>
          </a:prstGeom>
        </p:spPr>
      </p:pic>
    </p:spTree>
    <p:extLst>
      <p:ext uri="{BB962C8B-B14F-4D97-AF65-F5344CB8AC3E}">
        <p14:creationId xmlns:p14="http://schemas.microsoft.com/office/powerpoint/2010/main" xmlns="" val="263992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32875-E2C4-C56B-DD2C-D0BFBB852CD9}"/>
              </a:ext>
            </a:extLst>
          </p:cNvPr>
          <p:cNvSpPr>
            <a:spLocks noGrp="1"/>
          </p:cNvSpPr>
          <p:nvPr>
            <p:ph type="title"/>
          </p:nvPr>
        </p:nvSpPr>
        <p:spPr/>
        <p:txBody>
          <a:bodyPr/>
          <a:lstStyle/>
          <a:p>
            <a:r>
              <a:rPr lang="en-ZA"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Background</a:t>
            </a:r>
            <a:br>
              <a:rPr lang="en-ZA"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ZA" dirty="0"/>
          </a:p>
        </p:txBody>
      </p:sp>
      <p:sp>
        <p:nvSpPr>
          <p:cNvPr id="3" name="Content Placeholder 2">
            <a:extLst>
              <a:ext uri="{FF2B5EF4-FFF2-40B4-BE49-F238E27FC236}">
                <a16:creationId xmlns:a16="http://schemas.microsoft.com/office/drawing/2014/main" xmlns="" id="{22E6EB55-3718-D5BF-B6B8-B45F9BABB458}"/>
              </a:ext>
            </a:extLst>
          </p:cNvPr>
          <p:cNvSpPr>
            <a:spLocks noGrp="1"/>
          </p:cNvSpPr>
          <p:nvPr>
            <p:ph idx="1"/>
          </p:nvPr>
        </p:nvSpPr>
        <p:spPr/>
        <p:txBody>
          <a:bodyPr>
            <a:normAutofit/>
          </a:bodyPr>
          <a:lstStyle/>
          <a:p>
            <a:pPr marL="285750" indent="-285750">
              <a:buFont typeface="Arial" panose="020B0604020202020204" pitchFamily="34" charset="0"/>
              <a:buChar char="•"/>
            </a:pPr>
            <a:r>
              <a:rPr lang="en-Z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Treasury and the Financial Intelligence Centre (the FIC) are reviewing the legislative framework against money laundering and the financing of terrorism. </a:t>
            </a:r>
          </a:p>
          <a:p>
            <a:pPr marL="285750" indent="-285750">
              <a:buFont typeface="Arial" panose="020B0604020202020204" pitchFamily="34" charset="0"/>
              <a:buChar char="•"/>
            </a:pPr>
            <a:r>
              <a:rPr lang="en-US" sz="2400" dirty="0">
                <a:solidFill>
                  <a:srgbClr val="000000"/>
                </a:solidFill>
                <a:effectLst/>
                <a:latin typeface="Arial" panose="020B0604020202020204" pitchFamily="34" charset="0"/>
                <a:ea typeface="Times New Roman" panose="02020603050405020304" pitchFamily="18" charset="0"/>
              </a:rPr>
              <a:t>The amendments of Schedules to the FIC Act will widen the application of the Act by including additional categories of institutions and businesses under its scope </a:t>
            </a:r>
          </a:p>
          <a:p>
            <a:pPr marL="285750" indent="-285750">
              <a:buFont typeface="Arial" panose="020B0604020202020204" pitchFamily="34" charset="0"/>
              <a:buChar char="•"/>
            </a:pPr>
            <a:r>
              <a:rPr lang="en-US" sz="2400" dirty="0">
                <a:solidFill>
                  <a:srgbClr val="000000"/>
                </a:solidFill>
                <a:effectLst/>
                <a:latin typeface="Arial" panose="020B0604020202020204" pitchFamily="34" charset="0"/>
                <a:ea typeface="Times New Roman" panose="02020603050405020304" pitchFamily="18" charset="0"/>
              </a:rPr>
              <a:t>The amendments improve the FIC’s ability to provide high-quality financial intelligence to law enforcement agencies.</a:t>
            </a:r>
            <a:r>
              <a:rPr lang="en-US" sz="2400" dirty="0">
                <a:effectLst/>
                <a:latin typeface="Arial" panose="020B0604020202020204" pitchFamily="34" charset="0"/>
                <a:ea typeface="Times New Roman" panose="02020603050405020304" pitchFamily="18" charset="0"/>
              </a:rPr>
              <a:t> </a:t>
            </a:r>
            <a:endParaRPr lang="en-ZA" sz="2400" dirty="0">
              <a:effectLst/>
              <a:latin typeface="Arial" panose="020B0604020202020204" pitchFamily="34" charset="0"/>
              <a:ea typeface="Times New Roman" panose="02020603050405020304" pitchFamily="18" charset="0"/>
            </a:endParaRPr>
          </a:p>
          <a:p>
            <a:endParaRPr lang="en-ZA" dirty="0"/>
          </a:p>
        </p:txBody>
      </p:sp>
      <p:pic>
        <p:nvPicPr>
          <p:cNvPr id="4" name="Picture 3">
            <a:extLst>
              <a:ext uri="{FF2B5EF4-FFF2-40B4-BE49-F238E27FC236}">
                <a16:creationId xmlns:a16="http://schemas.microsoft.com/office/drawing/2014/main" xmlns="" id="{6EAE9851-1618-E0ED-E4CF-BBC26EABF57E}"/>
              </a:ext>
            </a:extLst>
          </p:cNvPr>
          <p:cNvPicPr>
            <a:picLocks noChangeAspect="1"/>
          </p:cNvPicPr>
          <p:nvPr/>
        </p:nvPicPr>
        <p:blipFill>
          <a:blip r:embed="rId2"/>
          <a:stretch>
            <a:fillRect/>
          </a:stretch>
        </p:blipFill>
        <p:spPr>
          <a:xfrm>
            <a:off x="7178510" y="6277987"/>
            <a:ext cx="1646076" cy="738603"/>
          </a:xfrm>
          <a:prstGeom prst="rect">
            <a:avLst/>
          </a:prstGeom>
        </p:spPr>
      </p:pic>
    </p:spTree>
    <p:extLst>
      <p:ext uri="{BB962C8B-B14F-4D97-AF65-F5344CB8AC3E}">
        <p14:creationId xmlns:p14="http://schemas.microsoft.com/office/powerpoint/2010/main" xmlns="" val="94120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061E6C-7BF8-F830-201F-6A76A8284EB0}"/>
              </a:ext>
            </a:extLst>
          </p:cNvPr>
          <p:cNvSpPr>
            <a:spLocks noGrp="1"/>
          </p:cNvSpPr>
          <p:nvPr>
            <p:ph type="title"/>
          </p:nvPr>
        </p:nvSpPr>
        <p:spPr/>
        <p:txBody>
          <a:bodyPr/>
          <a:lstStyle/>
          <a:p>
            <a:r>
              <a:rPr lang="en-ZA"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Background (</a:t>
            </a:r>
            <a:r>
              <a:rPr lang="en-ZA" sz="36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cont</a:t>
            </a:r>
            <a:r>
              <a:rPr lang="en-ZA"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dirty="0"/>
          </a:p>
        </p:txBody>
      </p:sp>
      <p:sp>
        <p:nvSpPr>
          <p:cNvPr id="3" name="Content Placeholder 2">
            <a:extLst>
              <a:ext uri="{FF2B5EF4-FFF2-40B4-BE49-F238E27FC236}">
                <a16:creationId xmlns:a16="http://schemas.microsoft.com/office/drawing/2014/main" xmlns="" id="{E48B24DD-488D-3419-3A95-73E156FD7EEE}"/>
              </a:ext>
            </a:extLst>
          </p:cNvPr>
          <p:cNvSpPr>
            <a:spLocks noGrp="1"/>
          </p:cNvSpPr>
          <p:nvPr>
            <p:ph idx="1"/>
          </p:nvPr>
        </p:nvSpPr>
        <p:spPr/>
        <p:txBody>
          <a:bodyPr>
            <a:normAutofit/>
          </a:bodyPr>
          <a:lstStyle/>
          <a:p>
            <a:pPr marL="285750" indent="-285750">
              <a:buFont typeface="Arial" panose="020B0604020202020204" pitchFamily="34" charset="0"/>
              <a:buChar char="•"/>
            </a:pPr>
            <a:r>
              <a:rPr lang="en-Z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sz="2400" dirty="0">
                <a:effectLst/>
                <a:latin typeface="Arial" panose="020B0604020202020204" pitchFamily="34" charset="0"/>
                <a:ea typeface="Times New Roman" panose="02020603050405020304" pitchFamily="18" charset="0"/>
              </a:rPr>
              <a:t>widening of the scope of the FIC Act will also bring South Africa’s anti-money laundering/combating the financing of terrorism/proliferation (AML/CFT/CPF) legal framework in line with the international standards set by the Financial Action Task Force (FATF), </a:t>
            </a:r>
            <a:r>
              <a:rPr lang="en-US" sz="2400" dirty="0">
                <a:latin typeface="Arial" panose="020B0604020202020204" pitchFamily="34" charset="0"/>
              </a:rPr>
              <a:t>the international standard-setting body on measures to combat money laundering and the financing of terrorism and proliferation</a:t>
            </a:r>
            <a:r>
              <a:rPr lang="en-US" sz="2400" dirty="0">
                <a:effectLst/>
                <a:latin typeface="Arial" panose="020B0604020202020204" pitchFamily="34" charset="0"/>
                <a:ea typeface="Times New Roman" panose="02020603050405020304" pitchFamily="18" charset="0"/>
              </a:rPr>
              <a:t>.  </a:t>
            </a:r>
          </a:p>
          <a:p>
            <a:pPr marL="285750" indent="-285750">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rPr>
              <a:t>The FATF standards require member countries to extend the scope of the AML/CFT/CPF regulatory framework to a specified list of financial institutions, designated non-financial businesses and professions (DNFBPs); and since October 2019 to virtual asset service providers (VASPs).  </a:t>
            </a:r>
          </a:p>
          <a:p>
            <a:pPr marL="285750" indent="-285750">
              <a:buFont typeface="Arial" panose="020B0604020202020204" pitchFamily="34" charset="0"/>
              <a:buChar char="•"/>
            </a:pPr>
            <a:endParaRPr lang="en-US" sz="2400" dirty="0">
              <a:effectLst/>
              <a:latin typeface="Arial" panose="020B0604020202020204" pitchFamily="34" charset="0"/>
              <a:ea typeface="Times New Roman" panose="02020603050405020304" pitchFamily="18" charset="0"/>
            </a:endParaRPr>
          </a:p>
          <a:p>
            <a:pPr marL="285750" indent="-285750" algn="just">
              <a:buFont typeface="Arial" panose="020B0604020202020204" pitchFamily="34" charset="0"/>
              <a:buChar char="•"/>
            </a:pPr>
            <a:endParaRPr lang="en-ZA" dirty="0"/>
          </a:p>
        </p:txBody>
      </p:sp>
      <p:pic>
        <p:nvPicPr>
          <p:cNvPr id="4" name="Picture 3">
            <a:extLst>
              <a:ext uri="{FF2B5EF4-FFF2-40B4-BE49-F238E27FC236}">
                <a16:creationId xmlns:a16="http://schemas.microsoft.com/office/drawing/2014/main" xmlns="" id="{1ADC1422-4EED-5D00-A47C-62558B9B8153}"/>
              </a:ext>
            </a:extLst>
          </p:cNvPr>
          <p:cNvPicPr>
            <a:picLocks noChangeAspect="1"/>
          </p:cNvPicPr>
          <p:nvPr/>
        </p:nvPicPr>
        <p:blipFill>
          <a:blip r:embed="rId2"/>
          <a:stretch>
            <a:fillRect/>
          </a:stretch>
        </p:blipFill>
        <p:spPr>
          <a:xfrm>
            <a:off x="7209825" y="6044439"/>
            <a:ext cx="1646076" cy="738603"/>
          </a:xfrm>
          <a:prstGeom prst="rect">
            <a:avLst/>
          </a:prstGeom>
        </p:spPr>
      </p:pic>
    </p:spTree>
    <p:extLst>
      <p:ext uri="{BB962C8B-B14F-4D97-AF65-F5344CB8AC3E}">
        <p14:creationId xmlns:p14="http://schemas.microsoft.com/office/powerpoint/2010/main" xmlns="" val="86901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1E64E-CE14-A434-E379-1119F024D2FB}"/>
              </a:ext>
            </a:extLst>
          </p:cNvPr>
          <p:cNvSpPr>
            <a:spLocks noGrp="1"/>
          </p:cNvSpPr>
          <p:nvPr>
            <p:ph type="title"/>
          </p:nvPr>
        </p:nvSpPr>
        <p:spPr/>
        <p:txBody>
          <a:bodyPr/>
          <a:lstStyle/>
          <a:p>
            <a:r>
              <a:rPr lang="en-ZA" dirty="0"/>
              <a:t>Weaknesses identified in the Mutual Evaluation report on regulation of DNFBPs</a:t>
            </a:r>
          </a:p>
        </p:txBody>
      </p:sp>
      <p:sp>
        <p:nvSpPr>
          <p:cNvPr id="3" name="Content Placeholder 2">
            <a:extLst>
              <a:ext uri="{FF2B5EF4-FFF2-40B4-BE49-F238E27FC236}">
                <a16:creationId xmlns:a16="http://schemas.microsoft.com/office/drawing/2014/main" xmlns="" id="{4BA6D8A8-8F1D-9F8C-53D5-703CE0752371}"/>
              </a:ext>
            </a:extLst>
          </p:cNvPr>
          <p:cNvSpPr>
            <a:spLocks noGrp="1"/>
          </p:cNvSpPr>
          <p:nvPr>
            <p:ph idx="1"/>
          </p:nvPr>
        </p:nvSpPr>
        <p:spPr/>
        <p:txBody>
          <a:bodyPr>
            <a:normAutofit/>
          </a:bodyPr>
          <a:lstStyle/>
          <a:p>
            <a:pPr marL="285750" indent="-285750">
              <a:buFont typeface="Arial" panose="020B0604020202020204" pitchFamily="34" charset="0"/>
              <a:buChar char="•"/>
            </a:pPr>
            <a:endParaRPr lang="en-US" sz="20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sz="2000" dirty="0">
                <a:latin typeface="Arial" panose="020B0604020202020204" pitchFamily="34" charset="0"/>
              </a:rPr>
              <a:t>The Mutual Evaluation report identified that some sectors (including potential high-risk DNFBPs) are not yet captured by the AML/CFT regime, and their risks are not yet assessed.</a:t>
            </a:r>
          </a:p>
          <a:p>
            <a:pPr marL="285750" indent="-285750">
              <a:buFont typeface="Arial" panose="020B0604020202020204" pitchFamily="34" charset="0"/>
              <a:buChar char="•"/>
            </a:pPr>
            <a:r>
              <a:rPr lang="en-US" sz="2000" dirty="0">
                <a:latin typeface="Arial" panose="020B0604020202020204" pitchFamily="34" charset="0"/>
              </a:rPr>
              <a:t>The FATF report also identified that dealers in precious stones and other high-value are not adequately covered in the country’s AML/CFT regime </a:t>
            </a:r>
          </a:p>
          <a:p>
            <a:pPr marL="285750" indent="-285750">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rPr>
              <a:t>The amendments to the Schedules are intended to address the deficiencies relating to the scope of the schedules by including necessary sectors and business activity into the schedules, such as company service providers, and virtual asset service providers </a:t>
            </a:r>
          </a:p>
          <a:p>
            <a:pPr marL="285750" indent="-285750">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rPr>
              <a:t>In addition, the new schedules also streamline the number of supervisory bodies and thereby enhance the quality of  supervision and enforcement identified in the Mutual Evaluation Report. </a:t>
            </a:r>
            <a:endParaRPr lang="en-ZA" dirty="0"/>
          </a:p>
        </p:txBody>
      </p:sp>
      <p:pic>
        <p:nvPicPr>
          <p:cNvPr id="4" name="Picture 3">
            <a:extLst>
              <a:ext uri="{FF2B5EF4-FFF2-40B4-BE49-F238E27FC236}">
                <a16:creationId xmlns:a16="http://schemas.microsoft.com/office/drawing/2014/main" xmlns="" id="{13ACDBD5-BFEC-EFA8-DAF8-5F4BFFD7FE8D}"/>
              </a:ext>
            </a:extLst>
          </p:cNvPr>
          <p:cNvPicPr>
            <a:picLocks noChangeAspect="1"/>
          </p:cNvPicPr>
          <p:nvPr/>
        </p:nvPicPr>
        <p:blipFill>
          <a:blip r:embed="rId2"/>
          <a:stretch>
            <a:fillRect/>
          </a:stretch>
        </p:blipFill>
        <p:spPr>
          <a:xfrm>
            <a:off x="7364574" y="5987289"/>
            <a:ext cx="1646076" cy="738603"/>
          </a:xfrm>
          <a:prstGeom prst="rect">
            <a:avLst/>
          </a:prstGeom>
        </p:spPr>
      </p:pic>
    </p:spTree>
    <p:extLst>
      <p:ext uri="{BB962C8B-B14F-4D97-AF65-F5344CB8AC3E}">
        <p14:creationId xmlns:p14="http://schemas.microsoft.com/office/powerpoint/2010/main" xmlns="" val="330555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CF140-1BDD-CD59-793A-EECE626F6227}"/>
              </a:ext>
            </a:extLst>
          </p:cNvPr>
          <p:cNvSpPr>
            <a:spLocks noGrp="1"/>
          </p:cNvSpPr>
          <p:nvPr>
            <p:ph type="title"/>
          </p:nvPr>
        </p:nvSpPr>
        <p:spPr/>
        <p:txBody>
          <a:bodyPr/>
          <a:lstStyle/>
          <a:p>
            <a:r>
              <a:rPr lang="en-ZA" dirty="0"/>
              <a:t>The FATF process</a:t>
            </a:r>
          </a:p>
        </p:txBody>
      </p:sp>
      <p:sp>
        <p:nvSpPr>
          <p:cNvPr id="3" name="Content Placeholder 2">
            <a:extLst>
              <a:ext uri="{FF2B5EF4-FFF2-40B4-BE49-F238E27FC236}">
                <a16:creationId xmlns:a16="http://schemas.microsoft.com/office/drawing/2014/main" xmlns="" id="{CC6E2459-B58D-FC7A-7D70-5A1F734F8ED6}"/>
              </a:ext>
            </a:extLst>
          </p:cNvPr>
          <p:cNvSpPr>
            <a:spLocks noGrp="1"/>
          </p:cNvSpPr>
          <p:nvPr>
            <p:ph idx="1"/>
          </p:nvPr>
        </p:nvSpPr>
        <p:spPr/>
        <p:txBody>
          <a:bodyPr/>
          <a:lstStyle/>
          <a:p>
            <a:pPr marL="216000" lvl="0" indent="-216000" algn="just" eaLnBrk="1" hangingPunct="1">
              <a:spcBef>
                <a:spcPts val="0"/>
              </a:spcBef>
              <a:spcAft>
                <a:spcPts val="800"/>
              </a:spcAft>
              <a:buFont typeface="Arial" panose="020B0604020202020204" pitchFamily="34" charset="0"/>
              <a:buChar char="•"/>
              <a:defRPr/>
            </a:pPr>
            <a:r>
              <a:rPr lang="en-US" sz="2000" dirty="0">
                <a:latin typeface="Arial" panose="020B0604020202020204" pitchFamily="34" charset="0"/>
              </a:rPr>
              <a:t>South Africa must address all the deficiencies that were identified in the FATF report by October 2022</a:t>
            </a:r>
          </a:p>
          <a:p>
            <a:pPr marL="216000" lvl="0" indent="-216000" algn="just" eaLnBrk="1" hangingPunct="1">
              <a:spcBef>
                <a:spcPts val="0"/>
              </a:spcBef>
              <a:spcAft>
                <a:spcPts val="800"/>
              </a:spcAft>
              <a:buFont typeface="Arial" panose="020B0604020202020204" pitchFamily="34" charset="0"/>
              <a:buChar char="•"/>
              <a:defRPr/>
            </a:pPr>
            <a:r>
              <a:rPr lang="en-US" sz="2000" dirty="0">
                <a:latin typeface="Arial" panose="020B0604020202020204" pitchFamily="34" charset="0"/>
              </a:rPr>
              <a:t>Failure to address the identified deficiencies may result in the country being “</a:t>
            </a:r>
            <a:r>
              <a:rPr lang="en-US" sz="2000" dirty="0" err="1">
                <a:latin typeface="Arial" panose="020B0604020202020204" pitchFamily="34" charset="0"/>
              </a:rPr>
              <a:t>greylisted</a:t>
            </a:r>
            <a:r>
              <a:rPr lang="en-US" sz="2000" dirty="0">
                <a:latin typeface="Arial" panose="020B0604020202020204" pitchFamily="34" charset="0"/>
              </a:rPr>
              <a:t>” by FATF</a:t>
            </a:r>
          </a:p>
          <a:p>
            <a:r>
              <a:rPr lang="en-US" sz="2000" dirty="0"/>
              <a:t>A FATF will have dire consequences for the country;</a:t>
            </a:r>
          </a:p>
          <a:p>
            <a:pPr lvl="1"/>
            <a:r>
              <a:rPr lang="en-US" sz="2000" dirty="0"/>
              <a:t>Not addressing the weaknesses identified will have severe and adverse economic consequences for trade and transactions;</a:t>
            </a:r>
            <a:endParaRPr lang="en-ZA" sz="2000" dirty="0"/>
          </a:p>
          <a:p>
            <a:pPr lvl="1"/>
            <a:r>
              <a:rPr lang="en-ZA" sz="2000" dirty="0"/>
              <a:t>Risk losing critical correspondent banking relationships with overseas banks;</a:t>
            </a:r>
            <a:endParaRPr lang="en-US" sz="2000" dirty="0"/>
          </a:p>
          <a:p>
            <a:pPr lvl="1"/>
            <a:r>
              <a:rPr lang="en-US" sz="2000" dirty="0"/>
              <a:t>Overseas regulators in the USA, UK, EU, Japan, China may restrict their domestic banks from transacting with SA banks, including imposing  penalties and fines for breaching such restrictions. </a:t>
            </a:r>
            <a:endParaRPr lang="en-ZA" sz="2000" dirty="0"/>
          </a:p>
          <a:p>
            <a:endParaRPr lang="en-ZA" dirty="0"/>
          </a:p>
        </p:txBody>
      </p:sp>
      <p:pic>
        <p:nvPicPr>
          <p:cNvPr id="4" name="Picture 3">
            <a:extLst>
              <a:ext uri="{FF2B5EF4-FFF2-40B4-BE49-F238E27FC236}">
                <a16:creationId xmlns:a16="http://schemas.microsoft.com/office/drawing/2014/main" xmlns="" id="{88C591D2-9C26-7CC6-3E65-F45030117A20}"/>
              </a:ext>
            </a:extLst>
          </p:cNvPr>
          <p:cNvPicPr>
            <a:picLocks noChangeAspect="1"/>
          </p:cNvPicPr>
          <p:nvPr/>
        </p:nvPicPr>
        <p:blipFill>
          <a:blip r:embed="rId2"/>
          <a:stretch>
            <a:fillRect/>
          </a:stretch>
        </p:blipFill>
        <p:spPr>
          <a:xfrm>
            <a:off x="7497924" y="6119397"/>
            <a:ext cx="1646076" cy="738603"/>
          </a:xfrm>
          <a:prstGeom prst="rect">
            <a:avLst/>
          </a:prstGeom>
        </p:spPr>
      </p:pic>
    </p:spTree>
    <p:extLst>
      <p:ext uri="{BB962C8B-B14F-4D97-AF65-F5344CB8AC3E}">
        <p14:creationId xmlns:p14="http://schemas.microsoft.com/office/powerpoint/2010/main" xmlns="" val="132251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C3D217-5639-17E0-4B0B-9242AF9692E3}"/>
              </a:ext>
            </a:extLst>
          </p:cNvPr>
          <p:cNvSpPr>
            <a:spLocks noGrp="1"/>
          </p:cNvSpPr>
          <p:nvPr>
            <p:ph type="title"/>
          </p:nvPr>
        </p:nvSpPr>
        <p:spPr/>
        <p:txBody>
          <a:bodyPr/>
          <a:lstStyle/>
          <a:p>
            <a:r>
              <a:rPr lang="en-ZA" dirty="0"/>
              <a:t>Consultation process followed</a:t>
            </a:r>
          </a:p>
        </p:txBody>
      </p:sp>
      <p:sp>
        <p:nvSpPr>
          <p:cNvPr id="3" name="Content Placeholder 2">
            <a:extLst>
              <a:ext uri="{FF2B5EF4-FFF2-40B4-BE49-F238E27FC236}">
                <a16:creationId xmlns:a16="http://schemas.microsoft.com/office/drawing/2014/main" xmlns="" id="{84205751-18F2-72BE-5400-5627840339AB}"/>
              </a:ext>
            </a:extLst>
          </p:cNvPr>
          <p:cNvSpPr>
            <a:spLocks noGrp="1"/>
          </p:cNvSpPr>
          <p:nvPr>
            <p:ph idx="1"/>
          </p:nvPr>
        </p:nvSpPr>
        <p:spPr/>
        <p:txBody>
          <a:bodyPr/>
          <a:lstStyle/>
          <a:p>
            <a:r>
              <a:rPr lang="en-US" sz="2000" dirty="0">
                <a:latin typeface="Arial" panose="020B0604020202020204" pitchFamily="34" charset="0"/>
              </a:rPr>
              <a:t>The consultation process commenced in March 2017 and consultations with relevant sectors and supervisory bodies continued until 2019.</a:t>
            </a:r>
          </a:p>
          <a:p>
            <a:r>
              <a:rPr lang="en-US" sz="2000" dirty="0">
                <a:latin typeface="Arial" panose="020B0604020202020204" pitchFamily="34" charset="0"/>
              </a:rPr>
              <a:t>National Treasury published the proposed amendments to the Schedules on 19 June 2020, with a closing date of 18 August 2020. The comments that were received were incorporated, where relevant. </a:t>
            </a:r>
          </a:p>
          <a:p>
            <a:r>
              <a:rPr lang="en-US" sz="2000" dirty="0">
                <a:latin typeface="Arial" panose="020B0604020202020204" pitchFamily="34" charset="0"/>
              </a:rPr>
              <a:t>There were also 2 295 non-material comments that were received via a civic </a:t>
            </a:r>
            <a:r>
              <a:rPr lang="en-US" sz="2000" dirty="0" err="1">
                <a:latin typeface="Arial" panose="020B0604020202020204" pitchFamily="34" charset="0"/>
              </a:rPr>
              <a:t>organisation</a:t>
            </a:r>
            <a:r>
              <a:rPr lang="en-US" sz="2000" dirty="0">
                <a:latin typeface="Arial" panose="020B0604020202020204" pitchFamily="34" charset="0"/>
              </a:rPr>
              <a:t> that identifies itself by the name Dear South Africa. Of the 2 295 comments that were received via Dear South Africa, 1 983 of the comments opposed the proposed amendments, while 312 of the comments supported the proposed amendments.</a:t>
            </a:r>
          </a:p>
          <a:p>
            <a:r>
              <a:rPr lang="en-ZA" sz="2000" dirty="0">
                <a:latin typeface="Arial" panose="020B0604020202020204" pitchFamily="34" charset="0"/>
              </a:rPr>
              <a:t>The Minister approved that the amendments be tabled in Parliament at the end of March 2022 and the amendments were tabled on 17 May 2022.</a:t>
            </a:r>
          </a:p>
          <a:p>
            <a:endParaRPr lang="en-ZA" sz="2000" dirty="0">
              <a:latin typeface="Arial" panose="020B0604020202020204" pitchFamily="34" charset="0"/>
            </a:endParaRPr>
          </a:p>
          <a:p>
            <a:endParaRPr lang="en-ZA" dirty="0"/>
          </a:p>
        </p:txBody>
      </p:sp>
      <p:pic>
        <p:nvPicPr>
          <p:cNvPr id="4" name="Picture 3">
            <a:extLst>
              <a:ext uri="{FF2B5EF4-FFF2-40B4-BE49-F238E27FC236}">
                <a16:creationId xmlns:a16="http://schemas.microsoft.com/office/drawing/2014/main" xmlns="" id="{44533B20-657A-DC2C-E433-9DEDEE97208E}"/>
              </a:ext>
            </a:extLst>
          </p:cNvPr>
          <p:cNvPicPr>
            <a:picLocks noChangeAspect="1"/>
          </p:cNvPicPr>
          <p:nvPr/>
        </p:nvPicPr>
        <p:blipFill>
          <a:blip r:embed="rId2"/>
          <a:stretch>
            <a:fillRect/>
          </a:stretch>
        </p:blipFill>
        <p:spPr>
          <a:xfrm>
            <a:off x="7383624" y="6025389"/>
            <a:ext cx="1646076" cy="738603"/>
          </a:xfrm>
          <a:prstGeom prst="rect">
            <a:avLst/>
          </a:prstGeom>
        </p:spPr>
      </p:pic>
    </p:spTree>
    <p:extLst>
      <p:ext uri="{BB962C8B-B14F-4D97-AF65-F5344CB8AC3E}">
        <p14:creationId xmlns:p14="http://schemas.microsoft.com/office/powerpoint/2010/main" xmlns="" val="427947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BCD79-579D-2EE1-C005-AF5CEED7277B}"/>
              </a:ext>
            </a:extLst>
          </p:cNvPr>
          <p:cNvSpPr>
            <a:spLocks noGrp="1"/>
          </p:cNvSpPr>
          <p:nvPr>
            <p:ph type="title"/>
          </p:nvPr>
        </p:nvSpPr>
        <p:spPr/>
        <p:txBody>
          <a:bodyPr/>
          <a:lstStyle/>
          <a:p>
            <a:r>
              <a:rPr lang="en-US" sz="3600" b="1" dirty="0"/>
              <a:t>MOTIVATION: SCHEDULE 1 AMENDMENTS</a:t>
            </a:r>
            <a:br>
              <a:rPr lang="en-US" sz="3600" b="1" dirty="0"/>
            </a:br>
            <a:endParaRPr lang="en-ZA" dirty="0"/>
          </a:p>
        </p:txBody>
      </p:sp>
      <p:sp>
        <p:nvSpPr>
          <p:cNvPr id="3" name="Content Placeholder 2">
            <a:extLst>
              <a:ext uri="{FF2B5EF4-FFF2-40B4-BE49-F238E27FC236}">
                <a16:creationId xmlns:a16="http://schemas.microsoft.com/office/drawing/2014/main" xmlns="" id="{611DBAA8-49A9-50F2-F739-C2B18F29F990}"/>
              </a:ext>
            </a:extLst>
          </p:cNvPr>
          <p:cNvSpPr>
            <a:spLocks noGrp="1"/>
          </p:cNvSpPr>
          <p:nvPr>
            <p:ph idx="1"/>
          </p:nvPr>
        </p:nvSpPr>
        <p:spPr/>
        <p:txBody>
          <a:bodyPr/>
          <a:lstStyle/>
          <a:p>
            <a:pPr marL="342900" indent="-720000" algn="just">
              <a:buFont typeface="Symbol" panose="05050102010706020507" pitchFamily="18" charset="2"/>
              <a:buChar char=""/>
            </a:pPr>
            <a:r>
              <a:rPr lang="en-GB" sz="2400" b="1" dirty="0">
                <a:effectLst/>
                <a:latin typeface="Arial" panose="020B0604020202020204" pitchFamily="34" charset="0"/>
                <a:ea typeface="Calibri" panose="020F0502020204030204" pitchFamily="34" charset="0"/>
                <a:cs typeface="Arial" panose="020B0604020202020204" pitchFamily="34" charset="0"/>
              </a:rPr>
              <a:t>Item 1: Legal practitioners: Technical amendment</a:t>
            </a:r>
            <a:r>
              <a:rPr lang="en-GB" sz="2400" dirty="0">
                <a:effectLst/>
                <a:latin typeface="Arial" panose="020B0604020202020204" pitchFamily="34" charset="0"/>
                <a:ea typeface="Calibri" panose="020F0502020204030204" pitchFamily="34" charset="0"/>
                <a:cs typeface="Arial" panose="020B0604020202020204" pitchFamily="34" charset="0"/>
              </a:rPr>
              <a:t> – </a:t>
            </a:r>
          </a:p>
          <a:p>
            <a:pPr marL="0" indent="0" algn="just">
              <a:buNone/>
            </a:pPr>
            <a:r>
              <a:rPr lang="en-GB" sz="2400" dirty="0">
                <a:effectLst/>
                <a:latin typeface="Arial" panose="020B0604020202020204" pitchFamily="34" charset="0"/>
                <a:ea typeface="Calibri" panose="020F0502020204030204" pitchFamily="34" charset="0"/>
                <a:cs typeface="Arial" panose="020B0604020202020204" pitchFamily="34" charset="0"/>
              </a:rPr>
              <a:t>to take into account new legislation. Following the repeal of the Attorneys Act, 1979 (Act 53 of 1979), the Legal Practice Act, 2014 (Act 28 of 2014) (LPA) was introduced. </a:t>
            </a:r>
          </a:p>
          <a:p>
            <a:pPr marL="342900" lvl="0" indent="-342900" algn="just">
              <a:lnSpc>
                <a:spcPct val="150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 Included in this amendment are attorneys practising for their own account; advocates that practise with a Fidelity Fund Certificate, that is, those advocates that are able to deal directly with the clients from the public; and legal firms. </a:t>
            </a:r>
            <a:endParaRPr lang="en-ZA" sz="2400" dirty="0">
              <a:effectLst/>
              <a:latin typeface="Arial" panose="020B0604020202020204" pitchFamily="34" charset="0"/>
              <a:ea typeface="Calibri" panose="020F0502020204030204" pitchFamily="34" charset="0"/>
              <a:cs typeface="Arial" panose="020B0604020202020204" pitchFamily="34" charset="0"/>
            </a:endParaRPr>
          </a:p>
          <a:p>
            <a:endParaRPr lang="en-ZA" dirty="0"/>
          </a:p>
        </p:txBody>
      </p:sp>
      <p:pic>
        <p:nvPicPr>
          <p:cNvPr id="4" name="Picture 3">
            <a:extLst>
              <a:ext uri="{FF2B5EF4-FFF2-40B4-BE49-F238E27FC236}">
                <a16:creationId xmlns:a16="http://schemas.microsoft.com/office/drawing/2014/main" xmlns="" id="{A39157C5-8CAE-740A-C626-CE3939A71633}"/>
              </a:ext>
            </a:extLst>
          </p:cNvPr>
          <p:cNvPicPr>
            <a:picLocks noChangeAspect="1"/>
          </p:cNvPicPr>
          <p:nvPr/>
        </p:nvPicPr>
        <p:blipFill>
          <a:blip r:embed="rId2"/>
          <a:stretch>
            <a:fillRect/>
          </a:stretch>
        </p:blipFill>
        <p:spPr>
          <a:xfrm>
            <a:off x="7209825" y="5976522"/>
            <a:ext cx="1646076" cy="738603"/>
          </a:xfrm>
          <a:prstGeom prst="rect">
            <a:avLst/>
          </a:prstGeom>
        </p:spPr>
      </p:pic>
    </p:spTree>
    <p:extLst>
      <p:ext uri="{BB962C8B-B14F-4D97-AF65-F5344CB8AC3E}">
        <p14:creationId xmlns:p14="http://schemas.microsoft.com/office/powerpoint/2010/main" xmlns="" val="785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E0A17-215F-10D9-00B7-578C949E0DC4}"/>
              </a:ext>
            </a:extLst>
          </p:cNvPr>
          <p:cNvSpPr>
            <a:spLocks noGrp="1"/>
          </p:cNvSpPr>
          <p:nvPr>
            <p:ph type="title"/>
          </p:nvPr>
        </p:nvSpPr>
        <p:spPr/>
        <p:txBody>
          <a:bodyPr/>
          <a:lstStyle/>
          <a:p>
            <a:r>
              <a:rPr lang="en-US" sz="3600" b="1" dirty="0"/>
              <a:t>MOTIVATION: SCHEDULE 1 AMENDMENTS</a:t>
            </a:r>
            <a:br>
              <a:rPr lang="en-US" sz="3600" b="1" dirty="0"/>
            </a:br>
            <a:endParaRPr lang="en-ZA" dirty="0"/>
          </a:p>
        </p:txBody>
      </p:sp>
      <p:sp>
        <p:nvSpPr>
          <p:cNvPr id="3" name="Content Placeholder 2">
            <a:extLst>
              <a:ext uri="{FF2B5EF4-FFF2-40B4-BE49-F238E27FC236}">
                <a16:creationId xmlns:a16="http://schemas.microsoft.com/office/drawing/2014/main" xmlns="" id="{D94E9B6C-D92C-437C-6483-8BCA31796057}"/>
              </a:ext>
            </a:extLst>
          </p:cNvPr>
          <p:cNvSpPr>
            <a:spLocks noGrp="1"/>
          </p:cNvSpPr>
          <p:nvPr>
            <p:ph idx="1"/>
          </p:nvPr>
        </p:nvSpPr>
        <p:spPr/>
        <p:txBody>
          <a:bodyPr>
            <a:normAutofit lnSpcReduction="10000"/>
          </a:bodyPr>
          <a:lstStyle/>
          <a:p>
            <a:pPr marL="342900" indent="-342900" algn="just">
              <a:spcAft>
                <a:spcPts val="800"/>
              </a:spcAft>
              <a:buFont typeface="Symbol" panose="05050102010706020507" pitchFamily="18" charset="2"/>
              <a:buChar char=""/>
            </a:pPr>
            <a:r>
              <a:rPr lang="en-GB" sz="2400" b="1" dirty="0">
                <a:effectLst/>
                <a:latin typeface="Arial" panose="020B0604020202020204" pitchFamily="34" charset="0"/>
                <a:ea typeface="Calibri" panose="020F0502020204030204" pitchFamily="34" charset="0"/>
                <a:cs typeface="Arial" panose="020B0604020202020204" pitchFamily="34" charset="0"/>
              </a:rPr>
              <a:t>Item 2: Trust Service Providers</a:t>
            </a:r>
            <a:r>
              <a:rPr lang="en-GB" b="1" dirty="0">
                <a:ea typeface="Calibri" panose="020F0502020204030204" pitchFamily="34" charset="0"/>
              </a:rPr>
              <a:t> - </a:t>
            </a:r>
            <a:r>
              <a:rPr lang="en-GB" sz="2400" b="1" dirty="0">
                <a:effectLst/>
                <a:latin typeface="Arial" panose="020B0604020202020204" pitchFamily="34" charset="0"/>
                <a:ea typeface="Calibri" panose="020F0502020204030204" pitchFamily="34" charset="0"/>
                <a:cs typeface="Arial" panose="020B0604020202020204" pitchFamily="34" charset="0"/>
              </a:rPr>
              <a:t>Amendment to include certain activities carried out by trust and company service providers, including accountants -</a:t>
            </a:r>
            <a:r>
              <a:rPr lang="en-GB" sz="2400" dirty="0">
                <a:effectLst/>
                <a:latin typeface="Arial" panose="020B0604020202020204" pitchFamily="34" charset="0"/>
                <a:ea typeface="Calibri" panose="020F0502020204030204" pitchFamily="34" charset="0"/>
                <a:cs typeface="Arial" panose="020B0604020202020204" pitchFamily="34" charset="0"/>
              </a:rPr>
              <a:t> Where DNFBPs such as trust and company service providers, accountants, estate agents, lawyers, notaries and other legal professionals are involved in conducting transactions on behalf of their clients</a:t>
            </a:r>
            <a:r>
              <a:rPr lang="en-GB" sz="2400" dirty="0">
                <a:effectLst/>
                <a:latin typeface="Arial" panose="020B0604020202020204" pitchFamily="34" charset="0"/>
                <a:ea typeface="Times New Roman" panose="02020603050405020304" pitchFamily="18" charset="0"/>
                <a:cs typeface="Arial" panose="020B0604020202020204" pitchFamily="34" charset="0"/>
              </a:rPr>
              <a:t> </a:t>
            </a:r>
            <a:r>
              <a:rPr lang="en-ZA" sz="2400" dirty="0">
                <a:effectLst/>
                <a:latin typeface="Arial" panose="020B0604020202020204" pitchFamily="34" charset="0"/>
                <a:ea typeface="Calibri" panose="020F0502020204030204" pitchFamily="34" charset="0"/>
                <a:cs typeface="Arial" panose="020B0604020202020204" pitchFamily="34" charset="0"/>
              </a:rPr>
              <a:t>concerning certain activities, including, buying and selling of real estate or managing of client money, securities or other assets. </a:t>
            </a:r>
          </a:p>
          <a:p>
            <a:pPr marL="342900" indent="-342900" algn="just">
              <a:spcAft>
                <a:spcPts val="800"/>
              </a:spcAft>
              <a:buFont typeface="Symbol" panose="05050102010706020507" pitchFamily="18" charset="2"/>
              <a:buChar char=""/>
            </a:pPr>
            <a:r>
              <a:rPr lang="en-ZA" sz="2400" dirty="0">
                <a:effectLst/>
                <a:latin typeface="Arial" panose="020B0604020202020204" pitchFamily="34" charset="0"/>
                <a:ea typeface="Times New Roman" panose="02020603050405020304" pitchFamily="18" charset="0"/>
              </a:rPr>
              <a:t>This trend toward the involvement of various legal and financial experts, or gatekeepers, in money laundering schemes has been documented by the FATF and appears to continue today. The infamous “Panama Papers” is a case in point. Almost 2000 cases involving South Africans have been identified from the Panama Papers.</a:t>
            </a:r>
            <a:endParaRPr lang="en-ZA" sz="2400" dirty="0">
              <a:effectLst/>
              <a:latin typeface="Times New Roman" panose="02020603050405020304" pitchFamily="18" charset="0"/>
              <a:ea typeface="Times New Roman" panose="02020603050405020304" pitchFamily="18" charset="0"/>
            </a:endParaRPr>
          </a:p>
          <a:p>
            <a:endParaRPr lang="en-ZA" dirty="0"/>
          </a:p>
        </p:txBody>
      </p:sp>
      <p:pic>
        <p:nvPicPr>
          <p:cNvPr id="4" name="Picture 3">
            <a:extLst>
              <a:ext uri="{FF2B5EF4-FFF2-40B4-BE49-F238E27FC236}">
                <a16:creationId xmlns:a16="http://schemas.microsoft.com/office/drawing/2014/main" xmlns="" id="{E5365B30-3FD8-3DCB-C06A-1E6B19DEA3E2}"/>
              </a:ext>
            </a:extLst>
          </p:cNvPr>
          <p:cNvPicPr>
            <a:picLocks noChangeAspect="1"/>
          </p:cNvPicPr>
          <p:nvPr/>
        </p:nvPicPr>
        <p:blipFill>
          <a:blip r:embed="rId2"/>
          <a:stretch>
            <a:fillRect/>
          </a:stretch>
        </p:blipFill>
        <p:spPr>
          <a:xfrm>
            <a:off x="7196412" y="6119397"/>
            <a:ext cx="1646076" cy="738603"/>
          </a:xfrm>
          <a:prstGeom prst="rect">
            <a:avLst/>
          </a:prstGeom>
        </p:spPr>
      </p:pic>
    </p:spTree>
    <p:extLst>
      <p:ext uri="{BB962C8B-B14F-4D97-AF65-F5344CB8AC3E}">
        <p14:creationId xmlns:p14="http://schemas.microsoft.com/office/powerpoint/2010/main" xmlns="" val="2957901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8FFC00AA84044D9133115AB46DEBFA" ma:contentTypeVersion="10" ma:contentTypeDescription="Create a new document." ma:contentTypeScope="" ma:versionID="9f7ba0fe4fb4033f9759eb0d8d290617">
  <xsd:schema xmlns:xsd="http://www.w3.org/2001/XMLSchema" xmlns:xs="http://www.w3.org/2001/XMLSchema" xmlns:p="http://schemas.microsoft.com/office/2006/metadata/properties" xmlns:ns3="45987a19-0b2c-4d42-ad64-d9749832b1e7" xmlns:ns4="f083da49-451a-4629-8875-846b923e2ce9" targetNamespace="http://schemas.microsoft.com/office/2006/metadata/properties" ma:root="true" ma:fieldsID="31bcb4c6e23f9617ad1c70eef249ea00" ns3:_="" ns4:_="">
    <xsd:import namespace="45987a19-0b2c-4d42-ad64-d9749832b1e7"/>
    <xsd:import namespace="f083da49-451a-4629-8875-846b923e2ce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87a19-0b2c-4d42-ad64-d9749832b1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3da49-451a-4629-8875-846b923e2c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9F70F3-50C4-4E1E-9FC8-B0BEEFC71FA7}">
  <ds:schemaRefs>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f083da49-451a-4629-8875-846b923e2ce9"/>
    <ds:schemaRef ds:uri="http://schemas.openxmlformats.org/package/2006/metadata/core-properties"/>
    <ds:schemaRef ds:uri="45987a19-0b2c-4d42-ad64-d9749832b1e7"/>
    <ds:schemaRef ds:uri="http://purl.org/dc/dcmitype/"/>
    <ds:schemaRef ds:uri="http://purl.org/dc/terms/"/>
  </ds:schemaRefs>
</ds:datastoreItem>
</file>

<file path=customXml/itemProps2.xml><?xml version="1.0" encoding="utf-8"?>
<ds:datastoreItem xmlns:ds="http://schemas.openxmlformats.org/officeDocument/2006/customXml" ds:itemID="{FFD80542-455C-4476-9A88-D556A2798560}">
  <ds:schemaRefs>
    <ds:schemaRef ds:uri="http://schemas.microsoft.com/sharepoint/v3/contenttype/forms"/>
  </ds:schemaRefs>
</ds:datastoreItem>
</file>

<file path=customXml/itemProps3.xml><?xml version="1.0" encoding="utf-8"?>
<ds:datastoreItem xmlns:ds="http://schemas.openxmlformats.org/officeDocument/2006/customXml" ds:itemID="{E705B457-1D95-4D23-B552-5B0FBD16F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87a19-0b2c-4d42-ad64-d9749832b1e7"/>
    <ds:schemaRef ds:uri="f083da49-451a-4629-8875-846b923e2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630</TotalTime>
  <Words>2814</Words>
  <Application>Microsoft Office PowerPoint</Application>
  <PresentationFormat>On-screen Show (4:3)</PresentationFormat>
  <Paragraphs>117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Amendments of Schedules to the FIC Act</vt:lpstr>
      <vt:lpstr>National Treasury and FIC Officials</vt:lpstr>
      <vt:lpstr>Background </vt:lpstr>
      <vt:lpstr>Background (cont…)</vt:lpstr>
      <vt:lpstr>Weaknesses identified in the Mutual Evaluation report on regulation of DNFBPs</vt:lpstr>
      <vt:lpstr>The FATF process</vt:lpstr>
      <vt:lpstr>Consultation process followed</vt:lpstr>
      <vt:lpstr>MOTIVATION: SCHEDULE 1 AMENDMENTS </vt:lpstr>
      <vt:lpstr>MOTIVATION: SCHEDULE 1 AMENDMENTS </vt:lpstr>
      <vt:lpstr>MOTIVATION: SCHEDULE 1 AMENDMENTS </vt:lpstr>
      <vt:lpstr>MOTIVATION: SCHEDULE 1 AMENDMENTS </vt:lpstr>
      <vt:lpstr>MOTIVATION: SCHEDULE 1 AMENDMENTS </vt:lpstr>
      <vt:lpstr>MOTIVATION: SCHEDULE 1 AMENDMENTS </vt:lpstr>
      <vt:lpstr>MOTIVATION: SCHEDULE 1 AMENDMENTS </vt:lpstr>
      <vt:lpstr>MOTIVATION: SCHEDULE 1 AMENDMENTS </vt:lpstr>
      <vt:lpstr>MOTIVATION: SCHEDULE 1 AMENDMENTS </vt:lpstr>
      <vt:lpstr>MOTIVATION: SCHEDULE 1 AMENDMENTS </vt:lpstr>
      <vt:lpstr>MOTIVATION: SCHEDULE 2 AMENDMENTS </vt:lpstr>
      <vt:lpstr>MOTIVATION: SCHEDULE 2 AMENDMENTS </vt:lpstr>
      <vt:lpstr>MOTIVATION: SCHEDULE 2 AMENDMENTS </vt:lpstr>
      <vt:lpstr>MOTIVATION: SCHEDULE 3 AMENDMENTS </vt:lpstr>
      <vt:lpstr> RISKS AND COSTS OF SOUTH AFRICA’S NON-COMPLIANCE WITH AML/CFT STANDARDS </vt:lpstr>
      <vt:lpstr>Response by South Africa to other deficiencies identified in the Mutual Evaluation report</vt:lpstr>
      <vt:lpstr>Response by South Africa to other deficiencies identified in the Mutual Evaluation report</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62</cp:revision>
  <dcterms:created xsi:type="dcterms:W3CDTF">2017-06-12T08:43:34Z</dcterms:created>
  <dcterms:modified xsi:type="dcterms:W3CDTF">2022-06-17T07:39:25Z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0x010100C08FFC00AA84044D9133115AB46DEBFA</vt:lpwstr>
  </property>
  <property fmtid="{D5CDD505-2E9C-101B-9397-08002B2CF9AE}" pid="3" name="MSIP_Label_af75612e-792a-4e01-a282-15cf1e626282_Enabled">
    <vt:lpwstr>true</vt:lpwstr>
  </property>
  <property fmtid="{D5CDD505-2E9C-101B-9397-08002B2CF9AE}" pid="4" name="MSIP_Label_af75612e-792a-4e01-a282-15cf1e626282_SetDate">
    <vt:lpwstr>2022-06-15T13:25:51Z</vt:lpwstr>
  </property>
  <property fmtid="{D5CDD505-2E9C-101B-9397-08002B2CF9AE}" pid="5" name="MSIP_Label_af75612e-792a-4e01-a282-15cf1e626282_Method">
    <vt:lpwstr>Standard</vt:lpwstr>
  </property>
  <property fmtid="{D5CDD505-2E9C-101B-9397-08002B2CF9AE}" pid="6" name="MSIP_Label_af75612e-792a-4e01-a282-15cf1e626282_Name">
    <vt:lpwstr>Public</vt:lpwstr>
  </property>
  <property fmtid="{D5CDD505-2E9C-101B-9397-08002B2CF9AE}" pid="7" name="MSIP_Label_af75612e-792a-4e01-a282-15cf1e626282_SiteId">
    <vt:lpwstr>1c5235b3-a463-4a01-96a7-dc2634b2aa74</vt:lpwstr>
  </property>
  <property fmtid="{D5CDD505-2E9C-101B-9397-08002B2CF9AE}" pid="8" name="MSIP_Label_af75612e-792a-4e01-a282-15cf1e626282_ActionId">
    <vt:lpwstr>71f19ea6-66dc-44f7-96af-a3af1adf126a</vt:lpwstr>
  </property>
  <property fmtid="{D5CDD505-2E9C-101B-9397-08002B2CF9AE}" pid="9" name="MSIP_Label_af75612e-792a-4e01-a282-15cf1e626282_ContentBits">
    <vt:lpwstr>0</vt:lpwstr>
  </property>
</Properties>
</file>