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1673" r:id="rId2"/>
    <p:sldId id="1674" r:id="rId3"/>
    <p:sldId id="1675" r:id="rId4"/>
    <p:sldId id="1676" r:id="rId5"/>
    <p:sldId id="1677" r:id="rId6"/>
    <p:sldId id="1678" r:id="rId7"/>
    <p:sldId id="1697" r:id="rId8"/>
    <p:sldId id="1692" r:id="rId9"/>
    <p:sldId id="1696" r:id="rId10"/>
    <p:sldId id="1698" r:id="rId11"/>
    <p:sldId id="1686" r:id="rId12"/>
    <p:sldId id="1685" r:id="rId13"/>
  </p:sldIdLst>
  <p:sldSz cx="9144000" cy="6858000" type="screen4x3"/>
  <p:notesSz cx="6858000" cy="9947275"/>
  <p:defaultTextStyle>
    <a:defPPr>
      <a:defRPr lang="en-GB"/>
    </a:defPPr>
    <a:lvl1pPr algn="l" defTabSz="449263" rtl="0" eaLnBrk="0" fontAlgn="base" hangingPunct="0">
      <a:spcBef>
        <a:spcPct val="0"/>
      </a:spcBef>
      <a:spcAft>
        <a:spcPct val="0"/>
      </a:spcAft>
      <a:defRPr kern="1200">
        <a:solidFill>
          <a:schemeClr val="bg1"/>
        </a:solidFill>
        <a:latin typeface="Calibri" panose="020F0502020204030204" pitchFamily="34" charset="0"/>
        <a:ea typeface="+mn-ea"/>
        <a:cs typeface="Lucida Sans Unicode" panose="020B0602030504020204" pitchFamily="34" charset="0"/>
      </a:defRPr>
    </a:lvl1pPr>
    <a:lvl2pPr marL="742950" indent="-285750" algn="l" defTabSz="449263" rtl="0" eaLnBrk="0" fontAlgn="base" hangingPunct="0">
      <a:spcBef>
        <a:spcPct val="0"/>
      </a:spcBef>
      <a:spcAft>
        <a:spcPct val="0"/>
      </a:spcAft>
      <a:defRPr kern="1200">
        <a:solidFill>
          <a:schemeClr val="bg1"/>
        </a:solidFill>
        <a:latin typeface="Calibri" panose="020F0502020204030204" pitchFamily="34" charset="0"/>
        <a:ea typeface="+mn-ea"/>
        <a:cs typeface="Lucida Sans Unicode" panose="020B0602030504020204" pitchFamily="34" charset="0"/>
      </a:defRPr>
    </a:lvl2pPr>
    <a:lvl3pPr marL="1143000" indent="-228600" algn="l" defTabSz="449263" rtl="0" eaLnBrk="0" fontAlgn="base" hangingPunct="0">
      <a:spcBef>
        <a:spcPct val="0"/>
      </a:spcBef>
      <a:spcAft>
        <a:spcPct val="0"/>
      </a:spcAft>
      <a:defRPr kern="1200">
        <a:solidFill>
          <a:schemeClr val="bg1"/>
        </a:solidFill>
        <a:latin typeface="Calibri" panose="020F0502020204030204" pitchFamily="34" charset="0"/>
        <a:ea typeface="+mn-ea"/>
        <a:cs typeface="Lucida Sans Unicode" panose="020B0602030504020204" pitchFamily="34" charset="0"/>
      </a:defRPr>
    </a:lvl3pPr>
    <a:lvl4pPr marL="1600200" indent="-228600" algn="l" defTabSz="449263" rtl="0" eaLnBrk="0" fontAlgn="base" hangingPunct="0">
      <a:spcBef>
        <a:spcPct val="0"/>
      </a:spcBef>
      <a:spcAft>
        <a:spcPct val="0"/>
      </a:spcAft>
      <a:defRPr kern="1200">
        <a:solidFill>
          <a:schemeClr val="bg1"/>
        </a:solidFill>
        <a:latin typeface="Calibri" panose="020F0502020204030204" pitchFamily="34" charset="0"/>
        <a:ea typeface="+mn-ea"/>
        <a:cs typeface="Lucida Sans Unicode" panose="020B0602030504020204" pitchFamily="34" charset="0"/>
      </a:defRPr>
    </a:lvl4pPr>
    <a:lvl5pPr marL="2057400" indent="-228600" algn="l" defTabSz="449263" rtl="0" eaLnBrk="0" fontAlgn="base" hangingPunct="0">
      <a:spcBef>
        <a:spcPct val="0"/>
      </a:spcBef>
      <a:spcAft>
        <a:spcPct val="0"/>
      </a:spcAft>
      <a:defRPr kern="1200">
        <a:solidFill>
          <a:schemeClr val="bg1"/>
        </a:solidFill>
        <a:latin typeface="Calibri" panose="020F0502020204030204" pitchFamily="34" charset="0"/>
        <a:ea typeface="+mn-ea"/>
        <a:cs typeface="Lucida Sans Unicode" panose="020B0602030504020204" pitchFamily="34" charset="0"/>
      </a:defRPr>
    </a:lvl5pPr>
    <a:lvl6pPr marL="2286000" algn="l" defTabSz="914400" rtl="0" eaLnBrk="1" latinLnBrk="0" hangingPunct="1">
      <a:defRPr kern="1200">
        <a:solidFill>
          <a:schemeClr val="bg1"/>
        </a:solidFill>
        <a:latin typeface="Calibri" panose="020F0502020204030204" pitchFamily="34" charset="0"/>
        <a:ea typeface="+mn-ea"/>
        <a:cs typeface="Lucida Sans Unicode" panose="020B0602030504020204" pitchFamily="34" charset="0"/>
      </a:defRPr>
    </a:lvl6pPr>
    <a:lvl7pPr marL="2743200" algn="l" defTabSz="914400" rtl="0" eaLnBrk="1" latinLnBrk="0" hangingPunct="1">
      <a:defRPr kern="1200">
        <a:solidFill>
          <a:schemeClr val="bg1"/>
        </a:solidFill>
        <a:latin typeface="Calibri" panose="020F0502020204030204" pitchFamily="34" charset="0"/>
        <a:ea typeface="+mn-ea"/>
        <a:cs typeface="Lucida Sans Unicode" panose="020B0602030504020204" pitchFamily="34" charset="0"/>
      </a:defRPr>
    </a:lvl7pPr>
    <a:lvl8pPr marL="3200400" algn="l" defTabSz="914400" rtl="0" eaLnBrk="1" latinLnBrk="0" hangingPunct="1">
      <a:defRPr kern="1200">
        <a:solidFill>
          <a:schemeClr val="bg1"/>
        </a:solidFill>
        <a:latin typeface="Calibri" panose="020F0502020204030204" pitchFamily="34" charset="0"/>
        <a:ea typeface="+mn-ea"/>
        <a:cs typeface="Lucida Sans Unicode" panose="020B0602030504020204" pitchFamily="34" charset="0"/>
      </a:defRPr>
    </a:lvl8pPr>
    <a:lvl9pPr marL="3657600" algn="l" defTabSz="914400" rtl="0" eaLnBrk="1" latinLnBrk="0" hangingPunct="1">
      <a:defRPr kern="1200">
        <a:solidFill>
          <a:schemeClr val="bg1"/>
        </a:solidFill>
        <a:latin typeface="Calibri" panose="020F0502020204030204" pitchFamily="34" charset="0"/>
        <a:ea typeface="+mn-ea"/>
        <a:cs typeface="Lucida Sans Unicode" panose="020B0602030504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666633"/>
    <a:srgbClr val="B8B870"/>
    <a:srgbClr val="CC9900"/>
    <a:srgbClr val="92956B"/>
    <a:srgbClr val="828040"/>
    <a:srgbClr val="B0B47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9" autoAdjust="0"/>
    <p:restoredTop sz="94624" autoAdjust="0"/>
  </p:normalViewPr>
  <p:slideViewPr>
    <p:cSldViewPr>
      <p:cViewPr>
        <p:scale>
          <a:sx n="103" d="100"/>
          <a:sy n="103" d="100"/>
        </p:scale>
        <p:origin x="-390" y="94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968" y="-96"/>
      </p:cViewPr>
      <p:guideLst>
        <p:guide orient="horz" pos="3134"/>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D60DC83-C95F-5FC6-E37F-297B6C682D1D}"/>
              </a:ext>
            </a:extLst>
          </p:cNvPr>
          <p:cNvSpPr>
            <a:spLocks noGrp="1"/>
          </p:cNvSpPr>
          <p:nvPr>
            <p:ph type="hdr" sz="quarter"/>
          </p:nvPr>
        </p:nvSpPr>
        <p:spPr>
          <a:xfrm>
            <a:off x="0" y="0"/>
            <a:ext cx="2971800" cy="498475"/>
          </a:xfrm>
          <a:prstGeom prst="rect">
            <a:avLst/>
          </a:prstGeom>
        </p:spPr>
        <p:txBody>
          <a:bodyPr vert="horz" lIns="91879" tIns="45939" rIns="91879" bIns="45939" rtlCol="0"/>
          <a:lstStyle>
            <a:lvl1pPr algn="l" eaLnBrk="1" hangingPunct="1">
              <a:defRPr sz="1200">
                <a:ea typeface="+mn-ea"/>
              </a:defRPr>
            </a:lvl1pPr>
          </a:lstStyle>
          <a:p>
            <a:pPr>
              <a:defRPr/>
            </a:pPr>
            <a:endParaRPr lang="en-US"/>
          </a:p>
        </p:txBody>
      </p:sp>
      <p:sp>
        <p:nvSpPr>
          <p:cNvPr id="3" name="Date Placeholder 2">
            <a:extLst>
              <a:ext uri="{FF2B5EF4-FFF2-40B4-BE49-F238E27FC236}">
                <a16:creationId xmlns:a16="http://schemas.microsoft.com/office/drawing/2014/main" xmlns="" id="{CAE4B92E-E8A0-78A9-249F-5DD064DF48C7}"/>
              </a:ext>
            </a:extLst>
          </p:cNvPr>
          <p:cNvSpPr>
            <a:spLocks noGrp="1"/>
          </p:cNvSpPr>
          <p:nvPr>
            <p:ph type="dt" sz="quarter" idx="1"/>
          </p:nvPr>
        </p:nvSpPr>
        <p:spPr>
          <a:xfrm>
            <a:off x="3884613" y="0"/>
            <a:ext cx="2971800" cy="498475"/>
          </a:xfrm>
          <a:prstGeom prst="rect">
            <a:avLst/>
          </a:prstGeom>
        </p:spPr>
        <p:txBody>
          <a:bodyPr vert="horz" lIns="91879" tIns="45939" rIns="91879" bIns="45939" rtlCol="0"/>
          <a:lstStyle>
            <a:lvl1pPr algn="r" eaLnBrk="1" hangingPunct="1">
              <a:defRPr sz="1200">
                <a:ea typeface="+mn-ea"/>
              </a:defRPr>
            </a:lvl1pPr>
          </a:lstStyle>
          <a:p>
            <a:pPr>
              <a:defRPr/>
            </a:pPr>
            <a:fld id="{068FDDC6-A90C-42ED-99F6-7E7A94DF409C}" type="datetimeFigureOut">
              <a:rPr lang="en-US"/>
              <a:pPr>
                <a:defRPr/>
              </a:pPr>
              <a:t>6/29/2022</a:t>
            </a:fld>
            <a:endParaRPr lang="en-US" dirty="0"/>
          </a:p>
        </p:txBody>
      </p:sp>
      <p:sp>
        <p:nvSpPr>
          <p:cNvPr id="4" name="Footer Placeholder 3">
            <a:extLst>
              <a:ext uri="{FF2B5EF4-FFF2-40B4-BE49-F238E27FC236}">
                <a16:creationId xmlns:a16="http://schemas.microsoft.com/office/drawing/2014/main" xmlns="" id="{F4AB904C-DF83-5864-4D17-A4ED93D6D946}"/>
              </a:ext>
            </a:extLst>
          </p:cNvPr>
          <p:cNvSpPr>
            <a:spLocks noGrp="1"/>
          </p:cNvSpPr>
          <p:nvPr>
            <p:ph type="ftr" sz="quarter" idx="2"/>
          </p:nvPr>
        </p:nvSpPr>
        <p:spPr>
          <a:xfrm>
            <a:off x="0" y="9447213"/>
            <a:ext cx="2971800" cy="498475"/>
          </a:xfrm>
          <a:prstGeom prst="rect">
            <a:avLst/>
          </a:prstGeom>
        </p:spPr>
        <p:txBody>
          <a:bodyPr vert="horz" lIns="91879" tIns="45939" rIns="91879" bIns="45939" rtlCol="0" anchor="b"/>
          <a:lstStyle>
            <a:lvl1pPr algn="l" eaLnBrk="1" hangingPunct="1">
              <a:defRPr sz="1200">
                <a:ea typeface="+mn-ea"/>
              </a:defRPr>
            </a:lvl1pPr>
          </a:lstStyle>
          <a:p>
            <a:pPr>
              <a:defRPr/>
            </a:pPr>
            <a:endParaRPr lang="en-US"/>
          </a:p>
        </p:txBody>
      </p:sp>
      <p:sp>
        <p:nvSpPr>
          <p:cNvPr id="5" name="Slide Number Placeholder 4">
            <a:extLst>
              <a:ext uri="{FF2B5EF4-FFF2-40B4-BE49-F238E27FC236}">
                <a16:creationId xmlns:a16="http://schemas.microsoft.com/office/drawing/2014/main" xmlns="" id="{6779E43C-0F6F-C5E8-AFE4-FF2868416823}"/>
              </a:ext>
            </a:extLst>
          </p:cNvPr>
          <p:cNvSpPr>
            <a:spLocks noGrp="1"/>
          </p:cNvSpPr>
          <p:nvPr>
            <p:ph type="sldNum" sz="quarter" idx="3"/>
          </p:nvPr>
        </p:nvSpPr>
        <p:spPr>
          <a:xfrm>
            <a:off x="3884613" y="9447213"/>
            <a:ext cx="2971800" cy="498475"/>
          </a:xfrm>
          <a:prstGeom prst="rect">
            <a:avLst/>
          </a:prstGeom>
        </p:spPr>
        <p:txBody>
          <a:bodyPr vert="horz" wrap="square" lIns="91879" tIns="45939" rIns="91879" bIns="45939" numCol="1" anchor="b" anchorCtr="0" compatLnSpc="1">
            <a:prstTxWarp prst="textNoShape">
              <a:avLst/>
            </a:prstTxWarp>
          </a:bodyPr>
          <a:lstStyle>
            <a:lvl1pPr algn="r" eaLnBrk="1" hangingPunct="1">
              <a:defRPr sz="1200"/>
            </a:lvl1pPr>
          </a:lstStyle>
          <a:p>
            <a:fld id="{FBE74F22-ED5A-4B61-BA93-331C5D4608F4}" type="slidenum">
              <a:rPr lang="en-US" altLang="en-US"/>
              <a:pPr/>
              <a:t>‹#›</a:t>
            </a:fld>
            <a:endParaRPr lang="en-US" altLang="en-US"/>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xmlns="" id="{7ADBA7D2-60B6-A4D9-F976-991BC63570A2}"/>
              </a:ext>
            </a:extLst>
          </p:cNvPr>
          <p:cNvSpPr>
            <a:spLocks noChangeArrowheads="1"/>
          </p:cNvSpPr>
          <p:nvPr/>
        </p:nvSpPr>
        <p:spPr bwMode="auto">
          <a:xfrm>
            <a:off x="0" y="0"/>
            <a:ext cx="6858000" cy="9947275"/>
          </a:xfrm>
          <a:prstGeom prst="roundRect">
            <a:avLst>
              <a:gd name="adj" fmla="val 23"/>
            </a:avLst>
          </a:prstGeom>
          <a:solidFill>
            <a:srgbClr val="FFFFFF"/>
          </a:solidFill>
          <a:ln>
            <a:noFill/>
          </a:ln>
          <a:extLst>
            <a:ext uri="{91240B29-F687-4F45-9708-019B960494DF}">
              <a14:hiddenLine xmlns:a14="http://schemas.microsoft.com/office/drawing/2010/main" xmlns="" w="9360">
                <a:solidFill>
                  <a:srgbClr val="000000"/>
                </a:solidFill>
                <a:miter lim="800000"/>
                <a:headEnd/>
                <a:tailEnd/>
              </a14:hiddenLine>
            </a:ext>
          </a:extLst>
        </p:spPr>
        <p:txBody>
          <a:bodyPr wrap="none" lIns="91879" tIns="45939" rIns="91879" bIns="45939" anchor="ctr"/>
          <a:lstStyle/>
          <a:p>
            <a:pPr eaLnBrk="1" hangingPunct="1">
              <a:lnSpc>
                <a:spcPct val="98000"/>
              </a:lnSpc>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xmlns="" id="{B0A4E220-3F8C-9771-C677-7A9359CE6F38}"/>
              </a:ext>
            </a:extLst>
          </p:cNvPr>
          <p:cNvSpPr>
            <a:spLocks noChangeArrowheads="1"/>
          </p:cNvSpPr>
          <p:nvPr/>
        </p:nvSpPr>
        <p:spPr bwMode="auto">
          <a:xfrm>
            <a:off x="0" y="0"/>
            <a:ext cx="6858000" cy="9947275"/>
          </a:xfrm>
          <a:prstGeom prst="roundRect">
            <a:avLst>
              <a:gd name="adj" fmla="val 23"/>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91879" tIns="45939" rIns="91879" bIns="45939" anchor="ctr"/>
          <a:lstStyle/>
          <a:p>
            <a:pPr eaLnBrk="1" hangingPunct="1">
              <a:lnSpc>
                <a:spcPct val="98000"/>
              </a:lnSpc>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xmlns="" id="{F75A6008-D482-FAD1-D123-D3DEAB700188}"/>
              </a:ext>
            </a:extLst>
          </p:cNvPr>
          <p:cNvSpPr>
            <a:spLocks noChangeArrowheads="1"/>
          </p:cNvSpPr>
          <p:nvPr/>
        </p:nvSpPr>
        <p:spPr bwMode="auto">
          <a:xfrm>
            <a:off x="0" y="0"/>
            <a:ext cx="6858000" cy="9947275"/>
          </a:xfrm>
          <a:prstGeom prst="roundRect">
            <a:avLst>
              <a:gd name="adj" fmla="val 23"/>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91879" tIns="45939" rIns="91879" bIns="45939" anchor="ctr"/>
          <a:lstStyle/>
          <a:p>
            <a:pPr eaLnBrk="1" hangingPunct="1">
              <a:lnSpc>
                <a:spcPct val="98000"/>
              </a:lnSpc>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xmlns="" id="{2068536D-CCD0-71EC-16E2-696A84CF8501}"/>
              </a:ext>
            </a:extLst>
          </p:cNvPr>
          <p:cNvSpPr>
            <a:spLocks noChangeArrowheads="1"/>
          </p:cNvSpPr>
          <p:nvPr/>
        </p:nvSpPr>
        <p:spPr bwMode="auto">
          <a:xfrm>
            <a:off x="0" y="0"/>
            <a:ext cx="6858000" cy="9947275"/>
          </a:xfrm>
          <a:prstGeom prst="roundRect">
            <a:avLst>
              <a:gd name="adj" fmla="val 23"/>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91879" tIns="45939" rIns="91879" bIns="45939" anchor="ctr"/>
          <a:lstStyle/>
          <a:p>
            <a:pPr eaLnBrk="1" hangingPunct="1">
              <a:lnSpc>
                <a:spcPct val="98000"/>
              </a:lnSpc>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xmlns="" id="{4B9547A4-CF6A-7B8D-7086-984C412B9259}"/>
              </a:ext>
            </a:extLst>
          </p:cNvPr>
          <p:cNvSpPr>
            <a:spLocks noChangeArrowheads="1"/>
          </p:cNvSpPr>
          <p:nvPr/>
        </p:nvSpPr>
        <p:spPr bwMode="auto">
          <a:xfrm>
            <a:off x="0" y="0"/>
            <a:ext cx="6858000" cy="9947275"/>
          </a:xfrm>
          <a:prstGeom prst="roundRect">
            <a:avLst>
              <a:gd name="adj" fmla="val 23"/>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91879" tIns="45939" rIns="91879" bIns="45939" anchor="ctr"/>
          <a:lstStyle/>
          <a:p>
            <a:pPr eaLnBrk="1" hangingPunct="1">
              <a:lnSpc>
                <a:spcPct val="98000"/>
              </a:lnSpc>
              <a:buClr>
                <a:srgbClr val="000000"/>
              </a:buClr>
              <a:buSzPct val="100000"/>
              <a:buFont typeface="Times New Roman" panose="02020603050405020304" pitchFamily="18" charset="0"/>
              <a:buNone/>
            </a:pPr>
            <a:endParaRPr lang="en-US" altLang="en-US"/>
          </a:p>
        </p:txBody>
      </p:sp>
      <p:sp>
        <p:nvSpPr>
          <p:cNvPr id="2055" name="AutoShape 6">
            <a:extLst>
              <a:ext uri="{FF2B5EF4-FFF2-40B4-BE49-F238E27FC236}">
                <a16:creationId xmlns:a16="http://schemas.microsoft.com/office/drawing/2014/main" xmlns="" id="{7DB2938D-1BA1-3886-2D2A-F805C5B0D668}"/>
              </a:ext>
            </a:extLst>
          </p:cNvPr>
          <p:cNvSpPr>
            <a:spLocks noChangeArrowheads="1"/>
          </p:cNvSpPr>
          <p:nvPr/>
        </p:nvSpPr>
        <p:spPr bwMode="auto">
          <a:xfrm>
            <a:off x="0" y="0"/>
            <a:ext cx="6858000" cy="9947275"/>
          </a:xfrm>
          <a:prstGeom prst="roundRect">
            <a:avLst>
              <a:gd name="adj" fmla="val 23"/>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91879" tIns="45939" rIns="91879" bIns="45939" anchor="ctr"/>
          <a:lstStyle/>
          <a:p>
            <a:pPr eaLnBrk="1" hangingPunct="1">
              <a:lnSpc>
                <a:spcPct val="98000"/>
              </a:lnSpc>
              <a:buClr>
                <a:srgbClr val="000000"/>
              </a:buClr>
              <a:buSzPct val="100000"/>
              <a:buFont typeface="Times New Roman" panose="02020603050405020304" pitchFamily="18" charset="0"/>
              <a:buNone/>
            </a:pPr>
            <a:endParaRPr lang="en-US" altLang="en-US"/>
          </a:p>
        </p:txBody>
      </p:sp>
      <p:sp>
        <p:nvSpPr>
          <p:cNvPr id="2056" name="Rectangle 7">
            <a:extLst>
              <a:ext uri="{FF2B5EF4-FFF2-40B4-BE49-F238E27FC236}">
                <a16:creationId xmlns:a16="http://schemas.microsoft.com/office/drawing/2014/main" xmlns="" id="{F1DAE152-573C-7F95-E338-C5C3DC26B1ED}"/>
              </a:ext>
            </a:extLst>
          </p:cNvPr>
          <p:cNvSpPr>
            <a:spLocks noGrp="1" noRot="1" noChangeAspect="1" noChangeArrowheads="1"/>
          </p:cNvSpPr>
          <p:nvPr>
            <p:ph type="sldImg"/>
          </p:nvPr>
        </p:nvSpPr>
        <p:spPr bwMode="auto">
          <a:xfrm>
            <a:off x="-14957425" y="-12833350"/>
            <a:ext cx="18107025" cy="13581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sp>
      <p:sp>
        <p:nvSpPr>
          <p:cNvPr id="2" name="Rectangle 8">
            <a:extLst>
              <a:ext uri="{FF2B5EF4-FFF2-40B4-BE49-F238E27FC236}">
                <a16:creationId xmlns:a16="http://schemas.microsoft.com/office/drawing/2014/main" xmlns="" id="{964951C4-14A1-9757-3D1F-AB31BE6DB0B1}"/>
              </a:ext>
            </a:extLst>
          </p:cNvPr>
          <p:cNvSpPr>
            <a:spLocks noGrp="1" noChangeArrowheads="1"/>
          </p:cNvSpPr>
          <p:nvPr>
            <p:ph type="body"/>
          </p:nvPr>
        </p:nvSpPr>
        <p:spPr bwMode="auto">
          <a:xfrm>
            <a:off x="685800" y="4724400"/>
            <a:ext cx="5475288" cy="4464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Text Box 1">
            <a:extLst>
              <a:ext uri="{FF2B5EF4-FFF2-40B4-BE49-F238E27FC236}">
                <a16:creationId xmlns:a16="http://schemas.microsoft.com/office/drawing/2014/main" xmlns="" id="{B2EFD081-235C-CC81-A6CB-18FCB0186072}"/>
              </a:ext>
            </a:extLst>
          </p:cNvPr>
          <p:cNvSpPr txBox="1">
            <a:spLocks noChangeArrowheads="1"/>
          </p:cNvSpPr>
          <p:nvPr/>
        </p:nvSpPr>
        <p:spPr bwMode="auto">
          <a:xfrm>
            <a:off x="-11798300" y="-12833350"/>
            <a:ext cx="11796712" cy="13589000"/>
          </a:xfrm>
          <a:prstGeom prst="rect">
            <a:avLst/>
          </a:prstGeom>
          <a:solidFill>
            <a:srgbClr val="FFFFFF"/>
          </a:solidFill>
          <a:ln w="9360">
            <a:solidFill>
              <a:srgbClr val="000000"/>
            </a:solidFill>
            <a:miter lim="800000"/>
            <a:headEnd/>
            <a:tailEnd/>
          </a:ln>
        </p:spPr>
        <p:txBody>
          <a:bodyPr wrap="none" lIns="91879" tIns="45939" rIns="91879" bIns="45939" anchor="ctr"/>
          <a:lstStyle/>
          <a:p>
            <a:pPr eaLnBrk="1" hangingPunct="1"/>
            <a:endParaRPr lang="en-US" altLang="en-US"/>
          </a:p>
        </p:txBody>
      </p:sp>
      <p:sp>
        <p:nvSpPr>
          <p:cNvPr id="5123" name="Rectangle 2">
            <a:extLst>
              <a:ext uri="{FF2B5EF4-FFF2-40B4-BE49-F238E27FC236}">
                <a16:creationId xmlns:a16="http://schemas.microsoft.com/office/drawing/2014/main" xmlns="" id="{7F640EE5-85E8-3791-5008-07A05C52D7FF}"/>
              </a:ext>
            </a:extLst>
          </p:cNvPr>
          <p:cNvSpPr>
            <a:spLocks noGrp="1" noChangeArrowheads="1"/>
          </p:cNvSpPr>
          <p:nvPr>
            <p:ph type="body"/>
          </p:nvPr>
        </p:nvSpPr>
        <p:spPr>
          <a:xfrm>
            <a:off x="685800" y="4724400"/>
            <a:ext cx="5476875" cy="44688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a:extLst>
              <a:ext uri="{FF2B5EF4-FFF2-40B4-BE49-F238E27FC236}">
                <a16:creationId xmlns:a16="http://schemas.microsoft.com/office/drawing/2014/main" xmlns="" id="{A4D20170-4A78-B5FB-4768-6192A213FCE2}"/>
              </a:ext>
            </a:extLst>
          </p:cNvPr>
          <p:cNvSpPr txBox="1">
            <a:spLocks noChangeArrowheads="1"/>
          </p:cNvSpPr>
          <p:nvPr/>
        </p:nvSpPr>
        <p:spPr bwMode="auto">
          <a:xfrm>
            <a:off x="-11798300" y="-12833350"/>
            <a:ext cx="11796712" cy="13589000"/>
          </a:xfrm>
          <a:prstGeom prst="rect">
            <a:avLst/>
          </a:prstGeom>
          <a:solidFill>
            <a:srgbClr val="FFFFFF"/>
          </a:solidFill>
          <a:ln w="9360">
            <a:solidFill>
              <a:srgbClr val="000000"/>
            </a:solidFill>
            <a:miter lim="800000"/>
            <a:headEnd/>
            <a:tailEnd/>
          </a:ln>
        </p:spPr>
        <p:txBody>
          <a:bodyPr wrap="none" lIns="91879" tIns="45939" rIns="91879" bIns="45939" anchor="ctr"/>
          <a:lstStyle/>
          <a:p>
            <a:pPr eaLnBrk="1" hangingPunct="1"/>
            <a:endParaRPr lang="en-US" altLang="en-US"/>
          </a:p>
        </p:txBody>
      </p:sp>
      <p:sp>
        <p:nvSpPr>
          <p:cNvPr id="23555" name="Rectangle 2">
            <a:extLst>
              <a:ext uri="{FF2B5EF4-FFF2-40B4-BE49-F238E27FC236}">
                <a16:creationId xmlns:a16="http://schemas.microsoft.com/office/drawing/2014/main" xmlns="" id="{75F9A0F3-B648-F770-AAB4-83A3B2B8F6FA}"/>
              </a:ext>
            </a:extLst>
          </p:cNvPr>
          <p:cNvSpPr>
            <a:spLocks noGrp="1" noChangeArrowheads="1"/>
          </p:cNvSpPr>
          <p:nvPr>
            <p:ph type="body"/>
          </p:nvPr>
        </p:nvSpPr>
        <p:spPr>
          <a:xfrm>
            <a:off x="685800" y="4724400"/>
            <a:ext cx="5476875" cy="44688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1">
            <a:extLst>
              <a:ext uri="{FF2B5EF4-FFF2-40B4-BE49-F238E27FC236}">
                <a16:creationId xmlns:a16="http://schemas.microsoft.com/office/drawing/2014/main" xmlns="" id="{D728C6E8-60C7-BE5A-B525-727A86781C3F}"/>
              </a:ext>
            </a:extLst>
          </p:cNvPr>
          <p:cNvSpPr txBox="1">
            <a:spLocks noChangeArrowheads="1"/>
          </p:cNvSpPr>
          <p:nvPr/>
        </p:nvSpPr>
        <p:spPr bwMode="auto">
          <a:xfrm>
            <a:off x="-11798300" y="-12833350"/>
            <a:ext cx="11796712" cy="13589000"/>
          </a:xfrm>
          <a:prstGeom prst="rect">
            <a:avLst/>
          </a:prstGeom>
          <a:solidFill>
            <a:srgbClr val="FFFFFF"/>
          </a:solidFill>
          <a:ln w="9360">
            <a:solidFill>
              <a:srgbClr val="000000"/>
            </a:solidFill>
            <a:miter lim="800000"/>
            <a:headEnd/>
            <a:tailEnd/>
          </a:ln>
        </p:spPr>
        <p:txBody>
          <a:bodyPr wrap="none" lIns="91879" tIns="45939" rIns="91879" bIns="45939" anchor="ctr"/>
          <a:lstStyle/>
          <a:p>
            <a:pPr eaLnBrk="1" hangingPunct="1"/>
            <a:endParaRPr lang="en-US" altLang="en-US"/>
          </a:p>
        </p:txBody>
      </p:sp>
      <p:sp>
        <p:nvSpPr>
          <p:cNvPr id="25603" name="Rectangle 2">
            <a:extLst>
              <a:ext uri="{FF2B5EF4-FFF2-40B4-BE49-F238E27FC236}">
                <a16:creationId xmlns:a16="http://schemas.microsoft.com/office/drawing/2014/main" xmlns="" id="{D7F74239-AAC8-F333-51DE-B9E1795D83C3}"/>
              </a:ext>
            </a:extLst>
          </p:cNvPr>
          <p:cNvSpPr>
            <a:spLocks noGrp="1" noChangeArrowheads="1"/>
          </p:cNvSpPr>
          <p:nvPr>
            <p:ph type="body"/>
          </p:nvPr>
        </p:nvSpPr>
        <p:spPr>
          <a:xfrm>
            <a:off x="685800" y="4724400"/>
            <a:ext cx="5476875" cy="44688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 Box 1">
            <a:extLst>
              <a:ext uri="{FF2B5EF4-FFF2-40B4-BE49-F238E27FC236}">
                <a16:creationId xmlns:a16="http://schemas.microsoft.com/office/drawing/2014/main" xmlns="" id="{28191CCA-35A9-FDC6-1BC2-DC30B61D6340}"/>
              </a:ext>
            </a:extLst>
          </p:cNvPr>
          <p:cNvSpPr txBox="1">
            <a:spLocks noChangeArrowheads="1"/>
          </p:cNvSpPr>
          <p:nvPr/>
        </p:nvSpPr>
        <p:spPr bwMode="auto">
          <a:xfrm>
            <a:off x="-11798300" y="-12833350"/>
            <a:ext cx="11796712" cy="13589000"/>
          </a:xfrm>
          <a:prstGeom prst="rect">
            <a:avLst/>
          </a:prstGeom>
          <a:solidFill>
            <a:srgbClr val="FFFFFF"/>
          </a:solidFill>
          <a:ln w="9360">
            <a:solidFill>
              <a:srgbClr val="000000"/>
            </a:solidFill>
            <a:miter lim="800000"/>
            <a:headEnd/>
            <a:tailEnd/>
          </a:ln>
        </p:spPr>
        <p:txBody>
          <a:bodyPr wrap="none" lIns="91879" tIns="45939" rIns="91879" bIns="45939" anchor="ctr"/>
          <a:lstStyle/>
          <a:p>
            <a:pPr eaLnBrk="1" hangingPunct="1"/>
            <a:endParaRPr lang="en-US" altLang="en-US"/>
          </a:p>
        </p:txBody>
      </p:sp>
      <p:sp>
        <p:nvSpPr>
          <p:cNvPr id="7171" name="Rectangle 2">
            <a:extLst>
              <a:ext uri="{FF2B5EF4-FFF2-40B4-BE49-F238E27FC236}">
                <a16:creationId xmlns:a16="http://schemas.microsoft.com/office/drawing/2014/main" xmlns="" id="{29282DA5-0294-3037-7294-ABC8A0665FF0}"/>
              </a:ext>
            </a:extLst>
          </p:cNvPr>
          <p:cNvSpPr>
            <a:spLocks noGrp="1" noChangeArrowheads="1"/>
          </p:cNvSpPr>
          <p:nvPr>
            <p:ph type="body"/>
          </p:nvPr>
        </p:nvSpPr>
        <p:spPr>
          <a:xfrm>
            <a:off x="685800" y="4724400"/>
            <a:ext cx="5476875" cy="44688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Text Box 1">
            <a:extLst>
              <a:ext uri="{FF2B5EF4-FFF2-40B4-BE49-F238E27FC236}">
                <a16:creationId xmlns:a16="http://schemas.microsoft.com/office/drawing/2014/main" xmlns="" id="{08D7C1B0-D1FA-7A2A-0B7E-47B42C7723A5}"/>
              </a:ext>
            </a:extLst>
          </p:cNvPr>
          <p:cNvSpPr txBox="1">
            <a:spLocks noChangeArrowheads="1"/>
          </p:cNvSpPr>
          <p:nvPr/>
        </p:nvSpPr>
        <p:spPr bwMode="auto">
          <a:xfrm>
            <a:off x="-11798300" y="-12833350"/>
            <a:ext cx="11796712" cy="13589000"/>
          </a:xfrm>
          <a:prstGeom prst="rect">
            <a:avLst/>
          </a:prstGeom>
          <a:solidFill>
            <a:srgbClr val="FFFFFF"/>
          </a:solidFill>
          <a:ln w="9360">
            <a:solidFill>
              <a:srgbClr val="000000"/>
            </a:solidFill>
            <a:miter lim="800000"/>
            <a:headEnd/>
            <a:tailEnd/>
          </a:ln>
        </p:spPr>
        <p:txBody>
          <a:bodyPr wrap="none" lIns="91879" tIns="45939" rIns="91879" bIns="45939" anchor="ctr"/>
          <a:lstStyle/>
          <a:p>
            <a:pPr eaLnBrk="1" hangingPunct="1"/>
            <a:endParaRPr lang="en-US" altLang="en-US"/>
          </a:p>
        </p:txBody>
      </p:sp>
      <p:sp>
        <p:nvSpPr>
          <p:cNvPr id="9219" name="Rectangle 2">
            <a:extLst>
              <a:ext uri="{FF2B5EF4-FFF2-40B4-BE49-F238E27FC236}">
                <a16:creationId xmlns:a16="http://schemas.microsoft.com/office/drawing/2014/main" xmlns="" id="{EB50DD05-421B-C481-68BC-C7795A7D0DA7}"/>
              </a:ext>
            </a:extLst>
          </p:cNvPr>
          <p:cNvSpPr>
            <a:spLocks noGrp="1" noChangeArrowheads="1"/>
          </p:cNvSpPr>
          <p:nvPr>
            <p:ph type="body"/>
          </p:nvPr>
        </p:nvSpPr>
        <p:spPr>
          <a:xfrm>
            <a:off x="685800" y="4724400"/>
            <a:ext cx="5476875" cy="44688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Text Box 1">
            <a:extLst>
              <a:ext uri="{FF2B5EF4-FFF2-40B4-BE49-F238E27FC236}">
                <a16:creationId xmlns:a16="http://schemas.microsoft.com/office/drawing/2014/main" xmlns="" id="{A1644168-E6F1-D5A6-40D9-D8E16C4CF2C9}"/>
              </a:ext>
            </a:extLst>
          </p:cNvPr>
          <p:cNvSpPr txBox="1">
            <a:spLocks noChangeArrowheads="1"/>
          </p:cNvSpPr>
          <p:nvPr/>
        </p:nvSpPr>
        <p:spPr bwMode="auto">
          <a:xfrm>
            <a:off x="-11798300" y="-12833350"/>
            <a:ext cx="11796712" cy="13589000"/>
          </a:xfrm>
          <a:prstGeom prst="rect">
            <a:avLst/>
          </a:prstGeom>
          <a:solidFill>
            <a:srgbClr val="FFFFFF"/>
          </a:solidFill>
          <a:ln w="9360">
            <a:solidFill>
              <a:srgbClr val="000000"/>
            </a:solidFill>
            <a:miter lim="800000"/>
            <a:headEnd/>
            <a:tailEnd/>
          </a:ln>
        </p:spPr>
        <p:txBody>
          <a:bodyPr wrap="none" lIns="91879" tIns="45939" rIns="91879" bIns="45939" anchor="ctr"/>
          <a:lstStyle/>
          <a:p>
            <a:pPr eaLnBrk="1" hangingPunct="1"/>
            <a:endParaRPr lang="en-US" altLang="en-US"/>
          </a:p>
        </p:txBody>
      </p:sp>
      <p:sp>
        <p:nvSpPr>
          <p:cNvPr id="11267" name="Rectangle 2">
            <a:extLst>
              <a:ext uri="{FF2B5EF4-FFF2-40B4-BE49-F238E27FC236}">
                <a16:creationId xmlns:a16="http://schemas.microsoft.com/office/drawing/2014/main" xmlns="" id="{EE86277F-D7A3-BC2B-D2AB-001455C75735}"/>
              </a:ext>
            </a:extLst>
          </p:cNvPr>
          <p:cNvSpPr>
            <a:spLocks noGrp="1" noChangeArrowheads="1"/>
          </p:cNvSpPr>
          <p:nvPr>
            <p:ph type="body"/>
          </p:nvPr>
        </p:nvSpPr>
        <p:spPr>
          <a:xfrm>
            <a:off x="685800" y="4724400"/>
            <a:ext cx="5476875" cy="44688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xmlns="" id="{32C9C605-E5FB-714C-7932-ADDBE96EBE34}"/>
              </a:ext>
            </a:extLst>
          </p:cNvPr>
          <p:cNvSpPr txBox="1">
            <a:spLocks noChangeArrowheads="1"/>
          </p:cNvSpPr>
          <p:nvPr/>
        </p:nvSpPr>
        <p:spPr bwMode="auto">
          <a:xfrm>
            <a:off x="-11798300" y="-12833350"/>
            <a:ext cx="11796712" cy="13589000"/>
          </a:xfrm>
          <a:prstGeom prst="rect">
            <a:avLst/>
          </a:prstGeom>
          <a:solidFill>
            <a:srgbClr val="FFFFFF"/>
          </a:solidFill>
          <a:ln w="9360">
            <a:solidFill>
              <a:srgbClr val="000000"/>
            </a:solidFill>
            <a:miter lim="800000"/>
            <a:headEnd/>
            <a:tailEnd/>
          </a:ln>
        </p:spPr>
        <p:txBody>
          <a:bodyPr wrap="none" lIns="91879" tIns="45939" rIns="91879" bIns="45939" anchor="ctr"/>
          <a:lstStyle/>
          <a:p>
            <a:pPr eaLnBrk="1" hangingPunct="1"/>
            <a:endParaRPr lang="en-US" altLang="en-US"/>
          </a:p>
        </p:txBody>
      </p:sp>
      <p:sp>
        <p:nvSpPr>
          <p:cNvPr id="13315" name="Rectangle 2">
            <a:extLst>
              <a:ext uri="{FF2B5EF4-FFF2-40B4-BE49-F238E27FC236}">
                <a16:creationId xmlns:a16="http://schemas.microsoft.com/office/drawing/2014/main" xmlns="" id="{FD3697F2-0D5E-C602-39F2-C50A0589D699}"/>
              </a:ext>
            </a:extLst>
          </p:cNvPr>
          <p:cNvSpPr>
            <a:spLocks noGrp="1" noChangeArrowheads="1"/>
          </p:cNvSpPr>
          <p:nvPr>
            <p:ph type="body"/>
          </p:nvPr>
        </p:nvSpPr>
        <p:spPr>
          <a:xfrm>
            <a:off x="685800" y="4724400"/>
            <a:ext cx="5476875" cy="44688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 Box 1">
            <a:extLst>
              <a:ext uri="{FF2B5EF4-FFF2-40B4-BE49-F238E27FC236}">
                <a16:creationId xmlns:a16="http://schemas.microsoft.com/office/drawing/2014/main" xmlns="" id="{D3DD3E39-F2F7-6A32-1361-FA68B3F351EF}"/>
              </a:ext>
            </a:extLst>
          </p:cNvPr>
          <p:cNvSpPr txBox="1">
            <a:spLocks noChangeArrowheads="1"/>
          </p:cNvSpPr>
          <p:nvPr/>
        </p:nvSpPr>
        <p:spPr bwMode="auto">
          <a:xfrm>
            <a:off x="-11798300" y="-12833350"/>
            <a:ext cx="11796712" cy="13589000"/>
          </a:xfrm>
          <a:prstGeom prst="rect">
            <a:avLst/>
          </a:prstGeom>
          <a:solidFill>
            <a:srgbClr val="FFFFFF"/>
          </a:solidFill>
          <a:ln w="9360">
            <a:solidFill>
              <a:srgbClr val="000000"/>
            </a:solidFill>
            <a:miter lim="800000"/>
            <a:headEnd/>
            <a:tailEnd/>
          </a:ln>
        </p:spPr>
        <p:txBody>
          <a:bodyPr wrap="none" lIns="91879" tIns="45939" rIns="91879" bIns="45939" anchor="ctr"/>
          <a:lstStyle/>
          <a:p>
            <a:pPr eaLnBrk="1" hangingPunct="1"/>
            <a:endParaRPr lang="en-US" altLang="en-US"/>
          </a:p>
        </p:txBody>
      </p:sp>
      <p:sp>
        <p:nvSpPr>
          <p:cNvPr id="15363" name="Rectangle 2">
            <a:extLst>
              <a:ext uri="{FF2B5EF4-FFF2-40B4-BE49-F238E27FC236}">
                <a16:creationId xmlns:a16="http://schemas.microsoft.com/office/drawing/2014/main" xmlns="" id="{23DB9E7E-4999-0A99-05AE-7C81F799FA37}"/>
              </a:ext>
            </a:extLst>
          </p:cNvPr>
          <p:cNvSpPr>
            <a:spLocks noGrp="1" noChangeArrowheads="1"/>
          </p:cNvSpPr>
          <p:nvPr>
            <p:ph type="body"/>
          </p:nvPr>
        </p:nvSpPr>
        <p:spPr>
          <a:xfrm>
            <a:off x="685800" y="4724400"/>
            <a:ext cx="5476875" cy="44688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1">
            <a:extLst>
              <a:ext uri="{FF2B5EF4-FFF2-40B4-BE49-F238E27FC236}">
                <a16:creationId xmlns:a16="http://schemas.microsoft.com/office/drawing/2014/main" xmlns="" id="{DE084D31-5321-6F31-C579-E5156B7BE4F9}"/>
              </a:ext>
            </a:extLst>
          </p:cNvPr>
          <p:cNvSpPr txBox="1">
            <a:spLocks noChangeArrowheads="1"/>
          </p:cNvSpPr>
          <p:nvPr/>
        </p:nvSpPr>
        <p:spPr bwMode="auto">
          <a:xfrm>
            <a:off x="-11798300" y="-12833350"/>
            <a:ext cx="11796712" cy="13589000"/>
          </a:xfrm>
          <a:prstGeom prst="rect">
            <a:avLst/>
          </a:prstGeom>
          <a:solidFill>
            <a:srgbClr val="FFFFFF"/>
          </a:solidFill>
          <a:ln w="9360">
            <a:solidFill>
              <a:srgbClr val="000000"/>
            </a:solidFill>
            <a:miter lim="800000"/>
            <a:headEnd/>
            <a:tailEnd/>
          </a:ln>
        </p:spPr>
        <p:txBody>
          <a:bodyPr wrap="none" lIns="91879" tIns="45939" rIns="91879" bIns="45939" anchor="ctr"/>
          <a:lstStyle/>
          <a:p>
            <a:pPr eaLnBrk="1" hangingPunct="1"/>
            <a:endParaRPr lang="en-US" altLang="en-US"/>
          </a:p>
        </p:txBody>
      </p:sp>
      <p:sp>
        <p:nvSpPr>
          <p:cNvPr id="17411" name="Rectangle 2">
            <a:extLst>
              <a:ext uri="{FF2B5EF4-FFF2-40B4-BE49-F238E27FC236}">
                <a16:creationId xmlns:a16="http://schemas.microsoft.com/office/drawing/2014/main" xmlns="" id="{8953039C-CED9-F85A-7174-CC724399DA38}"/>
              </a:ext>
            </a:extLst>
          </p:cNvPr>
          <p:cNvSpPr>
            <a:spLocks noGrp="1" noChangeArrowheads="1"/>
          </p:cNvSpPr>
          <p:nvPr>
            <p:ph type="body"/>
          </p:nvPr>
        </p:nvSpPr>
        <p:spPr>
          <a:xfrm>
            <a:off x="685800" y="4724400"/>
            <a:ext cx="5476875" cy="44688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 Box 1">
            <a:extLst>
              <a:ext uri="{FF2B5EF4-FFF2-40B4-BE49-F238E27FC236}">
                <a16:creationId xmlns:a16="http://schemas.microsoft.com/office/drawing/2014/main" xmlns="" id="{C2FA1038-302A-2BAB-4757-2B65DD3BF94B}"/>
              </a:ext>
            </a:extLst>
          </p:cNvPr>
          <p:cNvSpPr txBox="1">
            <a:spLocks noChangeArrowheads="1"/>
          </p:cNvSpPr>
          <p:nvPr/>
        </p:nvSpPr>
        <p:spPr bwMode="auto">
          <a:xfrm>
            <a:off x="-11798300" y="-12833350"/>
            <a:ext cx="11796712" cy="13589000"/>
          </a:xfrm>
          <a:prstGeom prst="rect">
            <a:avLst/>
          </a:prstGeom>
          <a:solidFill>
            <a:srgbClr val="FFFFFF"/>
          </a:solidFill>
          <a:ln w="9360">
            <a:solidFill>
              <a:srgbClr val="000000"/>
            </a:solidFill>
            <a:miter lim="800000"/>
            <a:headEnd/>
            <a:tailEnd/>
          </a:ln>
        </p:spPr>
        <p:txBody>
          <a:bodyPr wrap="none" lIns="91879" tIns="45939" rIns="91879" bIns="45939" anchor="ctr"/>
          <a:lstStyle/>
          <a:p>
            <a:pPr eaLnBrk="1" hangingPunct="1"/>
            <a:endParaRPr lang="en-US" altLang="en-US"/>
          </a:p>
        </p:txBody>
      </p:sp>
      <p:sp>
        <p:nvSpPr>
          <p:cNvPr id="19459" name="Rectangle 2">
            <a:extLst>
              <a:ext uri="{FF2B5EF4-FFF2-40B4-BE49-F238E27FC236}">
                <a16:creationId xmlns:a16="http://schemas.microsoft.com/office/drawing/2014/main" xmlns="" id="{6323AE2F-7258-DC64-C3BC-DF2D121549FD}"/>
              </a:ext>
            </a:extLst>
          </p:cNvPr>
          <p:cNvSpPr>
            <a:spLocks noGrp="1" noChangeArrowheads="1"/>
          </p:cNvSpPr>
          <p:nvPr>
            <p:ph type="body"/>
          </p:nvPr>
        </p:nvSpPr>
        <p:spPr>
          <a:xfrm>
            <a:off x="685800" y="4724400"/>
            <a:ext cx="5476875" cy="44688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 Box 1">
            <a:extLst>
              <a:ext uri="{FF2B5EF4-FFF2-40B4-BE49-F238E27FC236}">
                <a16:creationId xmlns:a16="http://schemas.microsoft.com/office/drawing/2014/main" xmlns="" id="{38776C8D-0497-8E69-907A-7A1DF5D8D876}"/>
              </a:ext>
            </a:extLst>
          </p:cNvPr>
          <p:cNvSpPr txBox="1">
            <a:spLocks noChangeArrowheads="1"/>
          </p:cNvSpPr>
          <p:nvPr/>
        </p:nvSpPr>
        <p:spPr bwMode="auto">
          <a:xfrm>
            <a:off x="-11798300" y="-12833350"/>
            <a:ext cx="11796712" cy="13589000"/>
          </a:xfrm>
          <a:prstGeom prst="rect">
            <a:avLst/>
          </a:prstGeom>
          <a:solidFill>
            <a:srgbClr val="FFFFFF"/>
          </a:solidFill>
          <a:ln w="9360">
            <a:solidFill>
              <a:srgbClr val="000000"/>
            </a:solidFill>
            <a:miter lim="800000"/>
            <a:headEnd/>
            <a:tailEnd/>
          </a:ln>
        </p:spPr>
        <p:txBody>
          <a:bodyPr wrap="none" lIns="91879" tIns="45939" rIns="91879" bIns="45939" anchor="ctr"/>
          <a:lstStyle/>
          <a:p>
            <a:pPr eaLnBrk="1" hangingPunct="1"/>
            <a:endParaRPr lang="en-US" altLang="en-US"/>
          </a:p>
        </p:txBody>
      </p:sp>
      <p:sp>
        <p:nvSpPr>
          <p:cNvPr id="21507" name="Rectangle 2">
            <a:extLst>
              <a:ext uri="{FF2B5EF4-FFF2-40B4-BE49-F238E27FC236}">
                <a16:creationId xmlns:a16="http://schemas.microsoft.com/office/drawing/2014/main" xmlns="" id="{63E6AE4F-80C6-B5A7-4337-EB3AAB00652D}"/>
              </a:ext>
            </a:extLst>
          </p:cNvPr>
          <p:cNvSpPr>
            <a:spLocks noGrp="1" noChangeArrowheads="1"/>
          </p:cNvSpPr>
          <p:nvPr>
            <p:ph type="body"/>
          </p:nvPr>
        </p:nvSpPr>
        <p:spPr>
          <a:xfrm>
            <a:off x="685800" y="4724400"/>
            <a:ext cx="5476875" cy="44688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a:extLst>
              <a:ext uri="{FF2B5EF4-FFF2-40B4-BE49-F238E27FC236}">
                <a16:creationId xmlns:a16="http://schemas.microsoft.com/office/drawing/2014/main" xmlns="" id="{743B16FF-7F58-03DC-DF94-7ADDFBA96E00}"/>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xmlns="" id="{410C5966-9022-D0ED-6782-A246F59CA6E0}"/>
              </a:ext>
            </a:extLst>
          </p:cNvPr>
          <p:cNvSpPr>
            <a:spLocks noGrp="1" noChangeArrowheads="1"/>
          </p:cNvSpPr>
          <p:nvPr>
            <p:ph type="sldNum" idx="11"/>
          </p:nvPr>
        </p:nvSpPr>
        <p:spPr>
          <a:ln/>
        </p:spPr>
        <p:txBody>
          <a:bodyPr/>
          <a:lstStyle>
            <a:lvl1pPr>
              <a:defRPr/>
            </a:lvl1pPr>
          </a:lstStyle>
          <a:p>
            <a:fld id="{71840DB1-7D19-47F4-ACFD-256B3BE9A4F9}" type="slidenum">
              <a:rPr lang="en-GB" altLang="en-US"/>
              <a:pPr/>
              <a:t>‹#›</a:t>
            </a:fld>
            <a:endParaRPr lang="en-GB" altLang="en-US"/>
          </a:p>
        </p:txBody>
      </p:sp>
    </p:spTree>
    <p:extLst>
      <p:ext uri="{BB962C8B-B14F-4D97-AF65-F5344CB8AC3E}">
        <p14:creationId xmlns:p14="http://schemas.microsoft.com/office/powerpoint/2010/main" xmlns="" val="768662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a:extLst>
              <a:ext uri="{FF2B5EF4-FFF2-40B4-BE49-F238E27FC236}">
                <a16:creationId xmlns:a16="http://schemas.microsoft.com/office/drawing/2014/main" xmlns="" id="{EAF9E340-3D60-7B3B-179B-0B492391D445}"/>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xmlns="" id="{F950E407-2A8A-5C3C-5427-C360B01B30C5}"/>
              </a:ext>
            </a:extLst>
          </p:cNvPr>
          <p:cNvSpPr>
            <a:spLocks noGrp="1" noChangeArrowheads="1"/>
          </p:cNvSpPr>
          <p:nvPr>
            <p:ph type="sldNum" idx="11"/>
          </p:nvPr>
        </p:nvSpPr>
        <p:spPr>
          <a:ln/>
        </p:spPr>
        <p:txBody>
          <a:bodyPr/>
          <a:lstStyle>
            <a:lvl1pPr>
              <a:defRPr/>
            </a:lvl1pPr>
          </a:lstStyle>
          <a:p>
            <a:fld id="{2508E4F3-41FA-4255-B27E-8A304A5A774B}" type="slidenum">
              <a:rPr lang="en-GB" altLang="en-US"/>
              <a:pPr/>
              <a:t>‹#›</a:t>
            </a:fld>
            <a:endParaRPr lang="en-GB" altLang="en-US"/>
          </a:p>
        </p:txBody>
      </p:sp>
    </p:spTree>
    <p:extLst>
      <p:ext uri="{BB962C8B-B14F-4D97-AF65-F5344CB8AC3E}">
        <p14:creationId xmlns:p14="http://schemas.microsoft.com/office/powerpoint/2010/main" xmlns="" val="3533973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144463"/>
            <a:ext cx="2054225" cy="597058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44463"/>
            <a:ext cx="6011863" cy="5970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a:extLst>
              <a:ext uri="{FF2B5EF4-FFF2-40B4-BE49-F238E27FC236}">
                <a16:creationId xmlns:a16="http://schemas.microsoft.com/office/drawing/2014/main" xmlns="" id="{CE8D6178-4EC9-D630-B111-0A147A5AB22B}"/>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xmlns="" id="{A89D3829-41F7-FCED-8095-425869469310}"/>
              </a:ext>
            </a:extLst>
          </p:cNvPr>
          <p:cNvSpPr>
            <a:spLocks noGrp="1" noChangeArrowheads="1"/>
          </p:cNvSpPr>
          <p:nvPr>
            <p:ph type="sldNum" idx="11"/>
          </p:nvPr>
        </p:nvSpPr>
        <p:spPr>
          <a:ln/>
        </p:spPr>
        <p:txBody>
          <a:bodyPr/>
          <a:lstStyle>
            <a:lvl1pPr>
              <a:defRPr/>
            </a:lvl1pPr>
          </a:lstStyle>
          <a:p>
            <a:fld id="{12A5EF0B-7D5B-48BE-8E9C-CF27393A17EA}" type="slidenum">
              <a:rPr lang="en-GB" altLang="en-US"/>
              <a:pPr/>
              <a:t>‹#›</a:t>
            </a:fld>
            <a:endParaRPr lang="en-GB" altLang="en-US"/>
          </a:p>
        </p:txBody>
      </p:sp>
    </p:spTree>
    <p:extLst>
      <p:ext uri="{BB962C8B-B14F-4D97-AF65-F5344CB8AC3E}">
        <p14:creationId xmlns:p14="http://schemas.microsoft.com/office/powerpoint/2010/main" xmlns="" val="3482612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144463"/>
            <a:ext cx="8218488" cy="1390650"/>
          </a:xfrm>
        </p:spPr>
        <p:txBody>
          <a:bodyPr/>
          <a:lstStyle/>
          <a:p>
            <a:r>
              <a:rPr lang="en-US"/>
              <a:t>Click to edit Master title style</a:t>
            </a:r>
            <a:endParaRPr lang="en-GB"/>
          </a:p>
        </p:txBody>
      </p:sp>
      <p:sp>
        <p:nvSpPr>
          <p:cNvPr id="3" name="Rectangle 3">
            <a:extLst>
              <a:ext uri="{FF2B5EF4-FFF2-40B4-BE49-F238E27FC236}">
                <a16:creationId xmlns:a16="http://schemas.microsoft.com/office/drawing/2014/main" xmlns="" id="{69A5A8B2-89B3-760A-39C0-BEDFBC830E0C}"/>
              </a:ext>
            </a:extLst>
          </p:cNvPr>
          <p:cNvSpPr>
            <a:spLocks noGrp="1" noChangeArrowheads="1"/>
          </p:cNvSpPr>
          <p:nvPr>
            <p:ph type="dt"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xmlns="" id="{246894FB-CB8C-819F-FD55-B692874D5072}"/>
              </a:ext>
            </a:extLst>
          </p:cNvPr>
          <p:cNvSpPr>
            <a:spLocks noGrp="1" noChangeArrowheads="1"/>
          </p:cNvSpPr>
          <p:nvPr>
            <p:ph type="sldNum" idx="11"/>
          </p:nvPr>
        </p:nvSpPr>
        <p:spPr>
          <a:ln/>
        </p:spPr>
        <p:txBody>
          <a:bodyPr/>
          <a:lstStyle>
            <a:lvl1pPr>
              <a:defRPr/>
            </a:lvl1pPr>
          </a:lstStyle>
          <a:p>
            <a:fld id="{53A8D3AF-ED95-43C4-A307-A7C860585BE8}" type="slidenum">
              <a:rPr lang="en-GB" altLang="en-US"/>
              <a:pPr/>
              <a:t>‹#›</a:t>
            </a:fld>
            <a:endParaRPr lang="en-GB" altLang="en-US"/>
          </a:p>
        </p:txBody>
      </p:sp>
    </p:spTree>
    <p:extLst>
      <p:ext uri="{BB962C8B-B14F-4D97-AF65-F5344CB8AC3E}">
        <p14:creationId xmlns:p14="http://schemas.microsoft.com/office/powerpoint/2010/main" xmlns="" val="398374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a:extLst>
              <a:ext uri="{FF2B5EF4-FFF2-40B4-BE49-F238E27FC236}">
                <a16:creationId xmlns:a16="http://schemas.microsoft.com/office/drawing/2014/main" xmlns="" id="{2804B6C4-EFCC-4048-BB38-143509D0D2F8}"/>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xmlns="" id="{E26FAEB0-8B62-8D0F-2EB5-D8DCF9D99936}"/>
              </a:ext>
            </a:extLst>
          </p:cNvPr>
          <p:cNvSpPr>
            <a:spLocks noGrp="1" noChangeArrowheads="1"/>
          </p:cNvSpPr>
          <p:nvPr>
            <p:ph type="sldNum" idx="11"/>
          </p:nvPr>
        </p:nvSpPr>
        <p:spPr>
          <a:ln/>
        </p:spPr>
        <p:txBody>
          <a:bodyPr/>
          <a:lstStyle>
            <a:lvl1pPr>
              <a:defRPr/>
            </a:lvl1pPr>
          </a:lstStyle>
          <a:p>
            <a:fld id="{559352C3-AF44-4C58-B503-CD00AEF6C120}" type="slidenum">
              <a:rPr lang="en-GB" altLang="en-US"/>
              <a:pPr/>
              <a:t>‹#›</a:t>
            </a:fld>
            <a:endParaRPr lang="en-GB" altLang="en-US"/>
          </a:p>
        </p:txBody>
      </p:sp>
    </p:spTree>
    <p:extLst>
      <p:ext uri="{BB962C8B-B14F-4D97-AF65-F5344CB8AC3E}">
        <p14:creationId xmlns:p14="http://schemas.microsoft.com/office/powerpoint/2010/main" xmlns="" val="46150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a:extLst>
              <a:ext uri="{FF2B5EF4-FFF2-40B4-BE49-F238E27FC236}">
                <a16:creationId xmlns:a16="http://schemas.microsoft.com/office/drawing/2014/main" xmlns="" id="{8AAFF0B4-878D-0F43-B873-5A5022CAC59D}"/>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xmlns="" id="{FF788E46-F77B-4331-7588-2025D6B23A71}"/>
              </a:ext>
            </a:extLst>
          </p:cNvPr>
          <p:cNvSpPr>
            <a:spLocks noGrp="1" noChangeArrowheads="1"/>
          </p:cNvSpPr>
          <p:nvPr>
            <p:ph type="sldNum" idx="11"/>
          </p:nvPr>
        </p:nvSpPr>
        <p:spPr>
          <a:ln/>
        </p:spPr>
        <p:txBody>
          <a:bodyPr/>
          <a:lstStyle>
            <a:lvl1pPr>
              <a:defRPr/>
            </a:lvl1pPr>
          </a:lstStyle>
          <a:p>
            <a:fld id="{6A67C95E-264E-44BB-9352-E7241571B766}" type="slidenum">
              <a:rPr lang="en-GB" altLang="en-US"/>
              <a:pPr/>
              <a:t>‹#›</a:t>
            </a:fld>
            <a:endParaRPr lang="en-GB" altLang="en-US"/>
          </a:p>
        </p:txBody>
      </p:sp>
    </p:spTree>
    <p:extLst>
      <p:ext uri="{BB962C8B-B14F-4D97-AF65-F5344CB8AC3E}">
        <p14:creationId xmlns:p14="http://schemas.microsoft.com/office/powerpoint/2010/main" xmlns="" val="235065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2250"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1850" y="1600200"/>
            <a:ext cx="4033838"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a:extLst>
              <a:ext uri="{FF2B5EF4-FFF2-40B4-BE49-F238E27FC236}">
                <a16:creationId xmlns:a16="http://schemas.microsoft.com/office/drawing/2014/main" xmlns="" id="{69060F9C-8E21-D2BF-DB7D-5C25777D1451}"/>
              </a:ext>
            </a:extLst>
          </p:cNvPr>
          <p:cNvSpPr>
            <a:spLocks noGrp="1" noChangeArrowheads="1"/>
          </p:cNvSpPr>
          <p:nvPr>
            <p:ph type="dt"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xmlns="" id="{69D45C5D-0803-ACB6-A30A-6494380F1AD6}"/>
              </a:ext>
            </a:extLst>
          </p:cNvPr>
          <p:cNvSpPr>
            <a:spLocks noGrp="1" noChangeArrowheads="1"/>
          </p:cNvSpPr>
          <p:nvPr>
            <p:ph type="sldNum" idx="11"/>
          </p:nvPr>
        </p:nvSpPr>
        <p:spPr>
          <a:ln/>
        </p:spPr>
        <p:txBody>
          <a:bodyPr/>
          <a:lstStyle>
            <a:lvl1pPr>
              <a:defRPr/>
            </a:lvl1pPr>
          </a:lstStyle>
          <a:p>
            <a:fld id="{4C1C93FF-1718-4A12-A8FA-C3FB9E754652}" type="slidenum">
              <a:rPr lang="en-GB" altLang="en-US"/>
              <a:pPr/>
              <a:t>‹#›</a:t>
            </a:fld>
            <a:endParaRPr lang="en-GB" altLang="en-US"/>
          </a:p>
        </p:txBody>
      </p:sp>
    </p:spTree>
    <p:extLst>
      <p:ext uri="{BB962C8B-B14F-4D97-AF65-F5344CB8AC3E}">
        <p14:creationId xmlns:p14="http://schemas.microsoft.com/office/powerpoint/2010/main" xmlns="" val="304457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3">
            <a:extLst>
              <a:ext uri="{FF2B5EF4-FFF2-40B4-BE49-F238E27FC236}">
                <a16:creationId xmlns:a16="http://schemas.microsoft.com/office/drawing/2014/main" xmlns="" id="{31E466ED-A714-A3DA-D471-93D8B970172D}"/>
              </a:ext>
            </a:extLst>
          </p:cNvPr>
          <p:cNvSpPr>
            <a:spLocks noGrp="1" noChangeArrowheads="1"/>
          </p:cNvSpPr>
          <p:nvPr>
            <p:ph type="dt"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xmlns="" id="{EDC015DC-D6F0-49A4-F5F1-F5FFD0DBB5A8}"/>
              </a:ext>
            </a:extLst>
          </p:cNvPr>
          <p:cNvSpPr>
            <a:spLocks noGrp="1" noChangeArrowheads="1"/>
          </p:cNvSpPr>
          <p:nvPr>
            <p:ph type="sldNum" idx="11"/>
          </p:nvPr>
        </p:nvSpPr>
        <p:spPr>
          <a:ln/>
        </p:spPr>
        <p:txBody>
          <a:bodyPr/>
          <a:lstStyle>
            <a:lvl1pPr>
              <a:defRPr/>
            </a:lvl1pPr>
          </a:lstStyle>
          <a:p>
            <a:fld id="{16523D6C-1A53-4CAE-8452-2CC1B2CD8D5D}" type="slidenum">
              <a:rPr lang="en-GB" altLang="en-US"/>
              <a:pPr/>
              <a:t>‹#›</a:t>
            </a:fld>
            <a:endParaRPr lang="en-GB" altLang="en-US"/>
          </a:p>
        </p:txBody>
      </p:sp>
    </p:spTree>
    <p:extLst>
      <p:ext uri="{BB962C8B-B14F-4D97-AF65-F5344CB8AC3E}">
        <p14:creationId xmlns:p14="http://schemas.microsoft.com/office/powerpoint/2010/main" xmlns="" val="2946582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a:extLst>
              <a:ext uri="{FF2B5EF4-FFF2-40B4-BE49-F238E27FC236}">
                <a16:creationId xmlns:a16="http://schemas.microsoft.com/office/drawing/2014/main" xmlns="" id="{B88F1FE7-4503-641B-C0D6-613FDB08B76F}"/>
              </a:ext>
            </a:extLst>
          </p:cNvPr>
          <p:cNvSpPr>
            <a:spLocks noGrp="1" noChangeArrowheads="1"/>
          </p:cNvSpPr>
          <p:nvPr>
            <p:ph type="dt"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xmlns="" id="{808B4B28-3A53-A9EF-141D-8F467206A4D2}"/>
              </a:ext>
            </a:extLst>
          </p:cNvPr>
          <p:cNvSpPr>
            <a:spLocks noGrp="1" noChangeArrowheads="1"/>
          </p:cNvSpPr>
          <p:nvPr>
            <p:ph type="sldNum" idx="11"/>
          </p:nvPr>
        </p:nvSpPr>
        <p:spPr>
          <a:ln/>
        </p:spPr>
        <p:txBody>
          <a:bodyPr/>
          <a:lstStyle>
            <a:lvl1pPr>
              <a:defRPr/>
            </a:lvl1pPr>
          </a:lstStyle>
          <a:p>
            <a:fld id="{96E61F50-2809-427D-B37B-DE378AC2EAD3}" type="slidenum">
              <a:rPr lang="en-GB" altLang="en-US"/>
              <a:pPr/>
              <a:t>‹#›</a:t>
            </a:fld>
            <a:endParaRPr lang="en-GB" altLang="en-US"/>
          </a:p>
        </p:txBody>
      </p:sp>
    </p:spTree>
    <p:extLst>
      <p:ext uri="{BB962C8B-B14F-4D97-AF65-F5344CB8AC3E}">
        <p14:creationId xmlns:p14="http://schemas.microsoft.com/office/powerpoint/2010/main" xmlns="" val="269293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xmlns="" id="{568E0BA0-3A9D-E4F7-8495-0B0CE8386C18}"/>
              </a:ext>
            </a:extLst>
          </p:cNvPr>
          <p:cNvSpPr>
            <a:spLocks noGrp="1" noChangeArrowheads="1"/>
          </p:cNvSpPr>
          <p:nvPr>
            <p:ph type="dt"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xmlns="" id="{F4BCB9AF-3690-61CE-A563-F77F71A8A993}"/>
              </a:ext>
            </a:extLst>
          </p:cNvPr>
          <p:cNvSpPr>
            <a:spLocks noGrp="1" noChangeArrowheads="1"/>
          </p:cNvSpPr>
          <p:nvPr>
            <p:ph type="sldNum" idx="11"/>
          </p:nvPr>
        </p:nvSpPr>
        <p:spPr>
          <a:ln/>
        </p:spPr>
        <p:txBody>
          <a:bodyPr/>
          <a:lstStyle>
            <a:lvl1pPr>
              <a:defRPr/>
            </a:lvl1pPr>
          </a:lstStyle>
          <a:p>
            <a:fld id="{49CF450C-1D2C-42F2-9A02-CADF802B808E}" type="slidenum">
              <a:rPr lang="en-GB" altLang="en-US"/>
              <a:pPr/>
              <a:t>‹#›</a:t>
            </a:fld>
            <a:endParaRPr lang="en-GB" altLang="en-US"/>
          </a:p>
        </p:txBody>
      </p:sp>
    </p:spTree>
    <p:extLst>
      <p:ext uri="{BB962C8B-B14F-4D97-AF65-F5344CB8AC3E}">
        <p14:creationId xmlns:p14="http://schemas.microsoft.com/office/powerpoint/2010/main" xmlns="" val="4049285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xmlns="" id="{3C919C90-5071-71EB-833D-BCACE508068D}"/>
              </a:ext>
            </a:extLst>
          </p:cNvPr>
          <p:cNvSpPr>
            <a:spLocks noGrp="1" noChangeArrowheads="1"/>
          </p:cNvSpPr>
          <p:nvPr>
            <p:ph type="dt"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xmlns="" id="{EB5AF733-DAF8-B93B-1FD0-B7252CB463B1}"/>
              </a:ext>
            </a:extLst>
          </p:cNvPr>
          <p:cNvSpPr>
            <a:spLocks noGrp="1" noChangeArrowheads="1"/>
          </p:cNvSpPr>
          <p:nvPr>
            <p:ph type="sldNum" idx="11"/>
          </p:nvPr>
        </p:nvSpPr>
        <p:spPr>
          <a:ln/>
        </p:spPr>
        <p:txBody>
          <a:bodyPr/>
          <a:lstStyle>
            <a:lvl1pPr>
              <a:defRPr/>
            </a:lvl1pPr>
          </a:lstStyle>
          <a:p>
            <a:fld id="{3B285C37-2348-40E9-A6F6-7230EDBB3939}" type="slidenum">
              <a:rPr lang="en-GB" altLang="en-US"/>
              <a:pPr/>
              <a:t>‹#›</a:t>
            </a:fld>
            <a:endParaRPr lang="en-GB" altLang="en-US"/>
          </a:p>
        </p:txBody>
      </p:sp>
    </p:spTree>
    <p:extLst>
      <p:ext uri="{BB962C8B-B14F-4D97-AF65-F5344CB8AC3E}">
        <p14:creationId xmlns:p14="http://schemas.microsoft.com/office/powerpoint/2010/main" xmlns="" val="2032036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xmlns="" id="{B8AF160B-E330-BFA4-8334-C983B2D873E4}"/>
              </a:ext>
            </a:extLst>
          </p:cNvPr>
          <p:cNvSpPr>
            <a:spLocks noGrp="1" noChangeArrowheads="1"/>
          </p:cNvSpPr>
          <p:nvPr>
            <p:ph type="dt"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xmlns="" id="{C8A7BED4-1986-A448-ADA7-733F2F031D9B}"/>
              </a:ext>
            </a:extLst>
          </p:cNvPr>
          <p:cNvSpPr>
            <a:spLocks noGrp="1" noChangeArrowheads="1"/>
          </p:cNvSpPr>
          <p:nvPr>
            <p:ph type="sldNum" idx="11"/>
          </p:nvPr>
        </p:nvSpPr>
        <p:spPr>
          <a:ln/>
        </p:spPr>
        <p:txBody>
          <a:bodyPr/>
          <a:lstStyle>
            <a:lvl1pPr>
              <a:defRPr/>
            </a:lvl1pPr>
          </a:lstStyle>
          <a:p>
            <a:fld id="{B349C7D8-79A3-442E-A80A-C9372AFC6E6C}" type="slidenum">
              <a:rPr lang="en-GB" altLang="en-US"/>
              <a:pPr/>
              <a:t>‹#›</a:t>
            </a:fld>
            <a:endParaRPr lang="en-GB" altLang="en-US"/>
          </a:p>
        </p:txBody>
      </p:sp>
    </p:spTree>
    <p:extLst>
      <p:ext uri="{BB962C8B-B14F-4D97-AF65-F5344CB8AC3E}">
        <p14:creationId xmlns:p14="http://schemas.microsoft.com/office/powerpoint/2010/main" xmlns="" val="1193978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xmlns="" id="{CD958682-D086-AFCB-8B93-3AEEFCD210D1}"/>
              </a:ext>
            </a:extLst>
          </p:cNvPr>
          <p:cNvSpPr>
            <a:spLocks noGrp="1" noChangeArrowheads="1"/>
          </p:cNvSpPr>
          <p:nvPr>
            <p:ph type="title"/>
          </p:nvPr>
        </p:nvSpPr>
        <p:spPr bwMode="auto">
          <a:xfrm>
            <a:off x="457200" y="144463"/>
            <a:ext cx="8218488" cy="1390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Click to edit the title text format</a:t>
            </a:r>
          </a:p>
        </p:txBody>
      </p:sp>
      <p:sp>
        <p:nvSpPr>
          <p:cNvPr id="1027" name="Rectangle 2">
            <a:extLst>
              <a:ext uri="{FF2B5EF4-FFF2-40B4-BE49-F238E27FC236}">
                <a16:creationId xmlns:a16="http://schemas.microsoft.com/office/drawing/2014/main" xmlns="" id="{A6307514-79C9-B78C-37D5-89784AE26C12}"/>
              </a:ext>
            </a:extLst>
          </p:cNvPr>
          <p:cNvSpPr>
            <a:spLocks noGrp="1" noChangeArrowheads="1"/>
          </p:cNvSpPr>
          <p:nvPr>
            <p:ph type="body" idx="1"/>
          </p:nvPr>
        </p:nvSpPr>
        <p:spPr bwMode="auto">
          <a:xfrm>
            <a:off x="457200" y="1600200"/>
            <a:ext cx="8218488" cy="451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a:extLst>
              <a:ext uri="{FF2B5EF4-FFF2-40B4-BE49-F238E27FC236}">
                <a16:creationId xmlns:a16="http://schemas.microsoft.com/office/drawing/2014/main" xmlns="" id="{439C915A-6652-2ED5-6377-A955F19B3D8E}"/>
              </a:ext>
            </a:extLst>
          </p:cNvPr>
          <p:cNvSpPr>
            <a:spLocks noGrp="1" noChangeArrowheads="1"/>
          </p:cNvSpPr>
          <p:nvPr>
            <p:ph type="dt"/>
          </p:nvPr>
        </p:nvSpPr>
        <p:spPr bwMode="auto">
          <a:xfrm>
            <a:off x="457200" y="6356350"/>
            <a:ext cx="2122488" cy="3540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eaLnBrk="1" hangingPunct="1">
              <a:lnSpc>
                <a:spcPct val="100000"/>
              </a:lnSpc>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ea typeface="+mn-ea"/>
                <a:cs typeface="Lucida Sans Unicode" pitchFamily="32" charset="0"/>
              </a:defRPr>
            </a:lvl1pPr>
          </a:lstStyle>
          <a:p>
            <a:pPr>
              <a:defRPr/>
            </a:pPr>
            <a:endParaRPr lang="en-GB"/>
          </a:p>
        </p:txBody>
      </p:sp>
      <p:sp>
        <p:nvSpPr>
          <p:cNvPr id="1029" name="Text Box 4">
            <a:extLst>
              <a:ext uri="{FF2B5EF4-FFF2-40B4-BE49-F238E27FC236}">
                <a16:creationId xmlns:a16="http://schemas.microsoft.com/office/drawing/2014/main" xmlns="" id="{0AFEA666-8CD3-395B-5CAD-6F5D1F25BB44}"/>
              </a:ext>
            </a:extLst>
          </p:cNvPr>
          <p:cNvSpPr txBox="1">
            <a:spLocks noChangeArrowheads="1"/>
          </p:cNvSpPr>
          <p:nvPr/>
        </p:nvSpPr>
        <p:spPr bwMode="auto">
          <a:xfrm>
            <a:off x="3124200" y="6308725"/>
            <a:ext cx="2895600"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lnSpc>
                <a:spcPct val="98000"/>
              </a:lnSpc>
              <a:buClr>
                <a:srgbClr val="000000"/>
              </a:buClr>
              <a:buSzPct val="100000"/>
              <a:buFont typeface="Times New Roman" panose="02020603050405020304" pitchFamily="18" charset="0"/>
              <a:buNone/>
            </a:pPr>
            <a:endParaRPr lang="en-US" altLang="en-US"/>
          </a:p>
        </p:txBody>
      </p:sp>
      <p:sp>
        <p:nvSpPr>
          <p:cNvPr id="3" name="Rectangle 5">
            <a:extLst>
              <a:ext uri="{FF2B5EF4-FFF2-40B4-BE49-F238E27FC236}">
                <a16:creationId xmlns:a16="http://schemas.microsoft.com/office/drawing/2014/main" xmlns="" id="{0201588C-D73A-4257-6D61-BE2F9A1B8A4E}"/>
              </a:ext>
            </a:extLst>
          </p:cNvPr>
          <p:cNvSpPr>
            <a:spLocks noGrp="1" noChangeArrowheads="1"/>
          </p:cNvSpPr>
          <p:nvPr>
            <p:ph type="sldNum"/>
          </p:nvPr>
        </p:nvSpPr>
        <p:spPr bwMode="auto">
          <a:xfrm>
            <a:off x="6553200" y="6356350"/>
            <a:ext cx="2122488" cy="3540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solidFill>
                  <a:srgbClr val="898989"/>
                </a:solidFill>
              </a:defRPr>
            </a:lvl1pPr>
          </a:lstStyle>
          <a:p>
            <a:fld id="{A429C302-5651-4CE1-BC03-47D8AE679F9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Lucida Sans Unicode" pitchFamily="34" charset="0"/>
          <a:cs typeface="+mj-cs"/>
        </a:defRPr>
      </a:lvl1pPr>
      <a:lvl2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4" charset="0"/>
          <a:ea typeface="Lucida Sans Unicode" pitchFamily="34" charset="0"/>
          <a:cs typeface="Lucida Sans Unicode" pitchFamily="32" charset="0"/>
        </a:defRPr>
      </a:lvl2pPr>
      <a:lvl3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4" charset="0"/>
          <a:ea typeface="Lucida Sans Unicode" pitchFamily="34" charset="0"/>
          <a:cs typeface="Lucida Sans Unicode" pitchFamily="32" charset="0"/>
        </a:defRPr>
      </a:lvl3pPr>
      <a:lvl4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4" charset="0"/>
          <a:ea typeface="Lucida Sans Unicode" pitchFamily="34" charset="0"/>
          <a:cs typeface="Lucida Sans Unicode" pitchFamily="32" charset="0"/>
        </a:defRPr>
      </a:lvl4pPr>
      <a:lvl5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4" charset="0"/>
          <a:ea typeface="Lucida Sans Unicode" pitchFamily="34" charset="0"/>
          <a:cs typeface="Lucida Sans Unicode" pitchFamily="32" charset="0"/>
        </a:defRPr>
      </a:lvl5pPr>
      <a:lvl6pPr marL="25146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6pPr>
      <a:lvl7pPr marL="29718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7pPr>
      <a:lvl8pPr marL="34290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8pPr>
      <a:lvl9pPr marL="38862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9pPr>
    </p:titleStyle>
    <p:bodyStyle>
      <a:lvl1pPr marL="342900" indent="-342900" algn="l" defTabSz="449263" rtl="0" eaLnBrk="0" fontAlgn="base" hangingPunct="0">
        <a:lnSpc>
          <a:spcPct val="98000"/>
        </a:lnSpc>
        <a:spcBef>
          <a:spcPts val="800"/>
        </a:spcBef>
        <a:spcAft>
          <a:spcPct val="0"/>
        </a:spcAft>
        <a:buClr>
          <a:srgbClr val="000000"/>
        </a:buClr>
        <a:buSzPct val="100000"/>
        <a:buFont typeface="Times New Roman" panose="02020603050405020304" pitchFamily="18" charset="0"/>
        <a:buChar char="•"/>
        <a:defRPr sz="3200">
          <a:solidFill>
            <a:srgbClr val="000000"/>
          </a:solidFill>
          <a:latin typeface="+mn-lt"/>
          <a:ea typeface="Lucida Sans Unicode" pitchFamily="34" charset="0"/>
          <a:cs typeface="+mn-cs"/>
        </a:defRPr>
      </a:lvl1pPr>
      <a:lvl2pPr marL="742950" indent="-285750" algn="l" defTabSz="449263" rtl="0" eaLnBrk="0" fontAlgn="base" hangingPunct="0">
        <a:lnSpc>
          <a:spcPct val="98000"/>
        </a:lnSpc>
        <a:spcBef>
          <a:spcPts val="700"/>
        </a:spcBef>
        <a:spcAft>
          <a:spcPct val="0"/>
        </a:spcAft>
        <a:buClr>
          <a:srgbClr val="000000"/>
        </a:buClr>
        <a:buSzPct val="100000"/>
        <a:buFont typeface="Times New Roman" panose="02020603050405020304" pitchFamily="18" charset="0"/>
        <a:buChar char="–"/>
        <a:defRPr sz="2800">
          <a:solidFill>
            <a:srgbClr val="000000"/>
          </a:solidFill>
          <a:latin typeface="+mn-lt"/>
          <a:ea typeface="Lucida Sans Unicode" pitchFamily="34" charset="0"/>
          <a:cs typeface="+mn-cs"/>
        </a:defRPr>
      </a:lvl2pPr>
      <a:lvl3pPr marL="1143000" indent="-228600" algn="l" defTabSz="449263" rtl="0" eaLnBrk="0" fontAlgn="base" hangingPunct="0">
        <a:lnSpc>
          <a:spcPct val="98000"/>
        </a:lnSpc>
        <a:spcBef>
          <a:spcPts val="600"/>
        </a:spcBef>
        <a:spcAft>
          <a:spcPct val="0"/>
        </a:spcAft>
        <a:buClr>
          <a:srgbClr val="000000"/>
        </a:buClr>
        <a:buSzPct val="100000"/>
        <a:buFont typeface="Times New Roman" panose="02020603050405020304" pitchFamily="18" charset="0"/>
        <a:buChar char="•"/>
        <a:defRPr sz="2400">
          <a:solidFill>
            <a:srgbClr val="000000"/>
          </a:solidFill>
          <a:latin typeface="+mn-lt"/>
          <a:ea typeface="Lucida Sans Unicode" pitchFamily="34" charset="0"/>
          <a:cs typeface="+mn-cs"/>
        </a:defRPr>
      </a:lvl3pPr>
      <a:lvl4pPr marL="1600200" indent="-228600" algn="l" defTabSz="449263" rtl="0" eaLnBrk="0" fontAlgn="base" hangingPunct="0">
        <a:lnSpc>
          <a:spcPct val="98000"/>
        </a:lnSpc>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Lucida Sans Unicode" pitchFamily="34" charset="0"/>
          <a:cs typeface="+mn-cs"/>
        </a:defRPr>
      </a:lvl4pPr>
      <a:lvl5pPr marL="2057400" indent="-228600" algn="l" defTabSz="449263" rtl="0" eaLnBrk="0" fontAlgn="base" hangingPunct="0">
        <a:lnSpc>
          <a:spcPct val="98000"/>
        </a:lnSpc>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Lucida Sans Unicode" pitchFamily="34" charset="0"/>
          <a:cs typeface="+mn-cs"/>
        </a:defRPr>
      </a:lvl5pPr>
      <a:lvl6pPr marL="2514600" indent="-228600" algn="l" defTabSz="449263" rtl="0" fontAlgn="base">
        <a:lnSpc>
          <a:spcPct val="98000"/>
        </a:lnSpc>
        <a:spcBef>
          <a:spcPts val="500"/>
        </a:spcBef>
        <a:spcAft>
          <a:spcPct val="0"/>
        </a:spcAft>
        <a:buClr>
          <a:srgbClr val="000000"/>
        </a:buClr>
        <a:buSzPct val="100000"/>
        <a:buFont typeface="Times New Roman" pitchFamily="18" charset="0"/>
        <a:defRPr sz="2000">
          <a:solidFill>
            <a:srgbClr val="000000"/>
          </a:solidFill>
          <a:latin typeface="+mn-lt"/>
          <a:cs typeface="+mn-cs"/>
        </a:defRPr>
      </a:lvl6pPr>
      <a:lvl7pPr marL="2971800" indent="-228600" algn="l" defTabSz="449263" rtl="0" fontAlgn="base">
        <a:lnSpc>
          <a:spcPct val="98000"/>
        </a:lnSpc>
        <a:spcBef>
          <a:spcPts val="500"/>
        </a:spcBef>
        <a:spcAft>
          <a:spcPct val="0"/>
        </a:spcAft>
        <a:buClr>
          <a:srgbClr val="000000"/>
        </a:buClr>
        <a:buSzPct val="100000"/>
        <a:buFont typeface="Times New Roman" pitchFamily="18" charset="0"/>
        <a:defRPr sz="2000">
          <a:solidFill>
            <a:srgbClr val="000000"/>
          </a:solidFill>
          <a:latin typeface="+mn-lt"/>
          <a:cs typeface="+mn-cs"/>
        </a:defRPr>
      </a:lvl7pPr>
      <a:lvl8pPr marL="3429000" indent="-228600" algn="l" defTabSz="449263" rtl="0" fontAlgn="base">
        <a:lnSpc>
          <a:spcPct val="98000"/>
        </a:lnSpc>
        <a:spcBef>
          <a:spcPts val="500"/>
        </a:spcBef>
        <a:spcAft>
          <a:spcPct val="0"/>
        </a:spcAft>
        <a:buClr>
          <a:srgbClr val="000000"/>
        </a:buClr>
        <a:buSzPct val="100000"/>
        <a:buFont typeface="Times New Roman" pitchFamily="18" charset="0"/>
        <a:defRPr sz="2000">
          <a:solidFill>
            <a:srgbClr val="000000"/>
          </a:solidFill>
          <a:latin typeface="+mn-lt"/>
          <a:cs typeface="+mn-cs"/>
        </a:defRPr>
      </a:lvl8pPr>
      <a:lvl9pPr marL="3886200" indent="-228600" algn="l" defTabSz="449263" rtl="0" fontAlgn="base">
        <a:lnSpc>
          <a:spcPct val="98000"/>
        </a:lnSpc>
        <a:spcBef>
          <a:spcPts val="500"/>
        </a:spcBef>
        <a:spcAft>
          <a:spcPct val="0"/>
        </a:spcAft>
        <a:buClr>
          <a:srgbClr val="000000"/>
        </a:buClr>
        <a:buSzPct val="100000"/>
        <a:buFont typeface="Times New Roman" pitchFamily="18"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xmlns="" id="{FF38C617-BA8C-03BD-C836-12AF5A8B0296}"/>
              </a:ext>
            </a:extLst>
          </p:cNvPr>
          <p:cNvSpPr>
            <a:spLocks noGrp="1" noChangeArrowheads="1"/>
          </p:cNvSpPr>
          <p:nvPr>
            <p:ph type="title"/>
          </p:nvPr>
        </p:nvSpPr>
        <p:spPr>
          <a:xfrm>
            <a:off x="287338" y="265113"/>
            <a:ext cx="8569325" cy="1974850"/>
          </a:xfrm>
        </p:spPr>
        <p:txBody>
          <a:bodyPr/>
          <a:lstStyle/>
          <a:p>
            <a:r>
              <a:rPr lang="en-US" altLang="en-US" sz="2800" b="1">
                <a:solidFill>
                  <a:schemeClr val="tx1"/>
                </a:solidFill>
                <a:latin typeface="Algerian" panose="04020705040A02060702" pitchFamily="82" charset="0"/>
              </a:rPr>
              <a:t>Progress on the section 106 of the Local Government: Municipal systems act, no.32 of 2000</a:t>
            </a:r>
            <a:br>
              <a:rPr lang="en-US" altLang="en-US" sz="2800" b="1">
                <a:solidFill>
                  <a:schemeClr val="tx1"/>
                </a:solidFill>
                <a:latin typeface="Algerian" panose="04020705040A02060702" pitchFamily="82" charset="0"/>
              </a:rPr>
            </a:br>
            <a:endParaRPr lang="en-ZA" altLang="en-US" sz="2800" b="1">
              <a:solidFill>
                <a:schemeClr val="tx1"/>
              </a:solidFill>
              <a:latin typeface="Algerian" panose="04020705040A02060702" pitchFamily="82" charset="0"/>
            </a:endParaRPr>
          </a:p>
        </p:txBody>
      </p:sp>
      <p:pic>
        <p:nvPicPr>
          <p:cNvPr id="4099" name="Picture 5" descr="gold holding shape 1">
            <a:extLst>
              <a:ext uri="{FF2B5EF4-FFF2-40B4-BE49-F238E27FC236}">
                <a16:creationId xmlns:a16="http://schemas.microsoft.com/office/drawing/2014/main" xmlns="" id="{6701042D-17DC-08A0-FD7C-C20261C039E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0" name="Picture 6" descr="C:\Documents and Settings\Philda.FSLGH4\Desktop\Design and Branding Materials\Dept LOGOS\logoc3t.gif">
            <a:extLst>
              <a:ext uri="{FF2B5EF4-FFF2-40B4-BE49-F238E27FC236}">
                <a16:creationId xmlns:a16="http://schemas.microsoft.com/office/drawing/2014/main" xmlns="" id="{8DF92412-5CD6-632E-72E8-6196E0F9764A}"/>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00813" y="5229225"/>
            <a:ext cx="2643187"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a:extLst>
              <a:ext uri="{FF2B5EF4-FFF2-40B4-BE49-F238E27FC236}">
                <a16:creationId xmlns:a16="http://schemas.microsoft.com/office/drawing/2014/main" xmlns="" id="{49A45221-5AB3-C0C6-377E-C12CF06A2CC8}"/>
              </a:ext>
            </a:extLst>
          </p:cNvPr>
          <p:cNvSpPr txBox="1">
            <a:spLocks/>
          </p:cNvSpPr>
          <p:nvPr/>
        </p:nvSpPr>
        <p:spPr bwMode="auto">
          <a:xfrm>
            <a:off x="395288" y="2343150"/>
            <a:ext cx="8353425" cy="2874963"/>
          </a:xfrm>
          <a:prstGeom prst="rect">
            <a:avLst/>
          </a:prstGeom>
          <a:noFill/>
          <a:ln w="9525">
            <a:noFill/>
            <a:round/>
            <a:headEnd/>
            <a:tailEnd/>
          </a:ln>
        </p:spPr>
        <p:txBody>
          <a:bodyPr lIns="90000" tIns="46800" rIns="90000" bIns="46800"/>
          <a:lstStyle/>
          <a:p>
            <a:pPr>
              <a:lnSpc>
                <a:spcPct val="98000"/>
              </a:lnSpc>
              <a:spcBef>
                <a:spcPts val="800"/>
              </a:spcBef>
              <a:buClr>
                <a:srgbClr val="000000"/>
              </a:buClr>
              <a:buSzPct val="100000"/>
              <a:buFont typeface="Times New Roman" pitchFamily="18" charset="0"/>
              <a:buNone/>
              <a:defRPr/>
            </a:pPr>
            <a:r>
              <a:rPr lang="en-ZA" sz="3200" b="1" kern="0" dirty="0">
                <a:solidFill>
                  <a:srgbClr val="FF0000"/>
                </a:solidFill>
                <a:latin typeface="+mn-lt"/>
                <a:ea typeface="Lucida Sans Unicode" panose="020B0602030504020204" pitchFamily="34" charset="0"/>
                <a:cs typeface="Arial" charset="0"/>
              </a:rPr>
              <a:t> </a:t>
            </a:r>
          </a:p>
          <a:p>
            <a:pPr>
              <a:lnSpc>
                <a:spcPct val="98000"/>
              </a:lnSpc>
              <a:spcBef>
                <a:spcPts val="800"/>
              </a:spcBef>
              <a:buClr>
                <a:srgbClr val="000000"/>
              </a:buClr>
              <a:buSzPct val="100000"/>
              <a:buFont typeface="Times New Roman" pitchFamily="18" charset="0"/>
              <a:buNone/>
              <a:defRPr/>
            </a:pPr>
            <a:endParaRPr lang="en-US" sz="3200" b="1" kern="0" dirty="0">
              <a:solidFill>
                <a:srgbClr val="FF0000"/>
              </a:solidFill>
              <a:latin typeface="+mn-lt"/>
              <a:ea typeface="Lucida Sans Unicode" panose="020B0602030504020204" pitchFamily="34" charset="0"/>
              <a:cs typeface="Arial" charset="0"/>
            </a:endParaRPr>
          </a:p>
          <a:p>
            <a:pPr>
              <a:lnSpc>
                <a:spcPct val="98000"/>
              </a:lnSpc>
              <a:spcBef>
                <a:spcPts val="800"/>
              </a:spcBef>
              <a:buClr>
                <a:srgbClr val="000000"/>
              </a:buClr>
              <a:buSzPct val="100000"/>
              <a:buFont typeface="Times New Roman" pitchFamily="18" charset="0"/>
              <a:buNone/>
              <a:defRPr/>
            </a:pPr>
            <a:endParaRPr lang="en-US" sz="3200" b="1" kern="0" dirty="0">
              <a:solidFill>
                <a:srgbClr val="FF0000"/>
              </a:solidFill>
              <a:latin typeface="+mn-lt"/>
              <a:ea typeface="Lucida Sans Unicode" panose="020B0602030504020204" pitchFamily="34" charset="0"/>
              <a:cs typeface="Arial" charset="0"/>
            </a:endParaRPr>
          </a:p>
          <a:p>
            <a:pPr>
              <a:lnSpc>
                <a:spcPct val="98000"/>
              </a:lnSpc>
              <a:spcBef>
                <a:spcPts val="800"/>
              </a:spcBef>
              <a:buClr>
                <a:srgbClr val="000000"/>
              </a:buClr>
              <a:buSzPct val="100000"/>
              <a:buFont typeface="Times New Roman" pitchFamily="18" charset="0"/>
              <a:buNone/>
              <a:defRPr/>
            </a:pPr>
            <a:r>
              <a:rPr lang="en-US" sz="3200" b="1" kern="0" dirty="0">
                <a:solidFill>
                  <a:srgbClr val="FF0000"/>
                </a:solidFill>
                <a:latin typeface="Arial Narrow" panose="020B0606020202030204" pitchFamily="34" charset="0"/>
                <a:ea typeface="Lucida Sans Unicode" panose="020B0602030504020204" pitchFamily="34" charset="0"/>
                <a:cs typeface="Arial" charset="0"/>
              </a:rPr>
              <a:t>31 MAY 2022</a:t>
            </a:r>
            <a:endParaRPr lang="en-US" sz="3200" kern="0" dirty="0">
              <a:solidFill>
                <a:srgbClr val="666633"/>
              </a:solidFill>
              <a:latin typeface="Arial Narrow" panose="020B0606020202030204" pitchFamily="34" charset="0"/>
              <a:ea typeface="Lucida Sans Unicode" panose="020B0602030504020204" pitchFamily="34" charset="0"/>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a:extLst>
              <a:ext uri="{FF2B5EF4-FFF2-40B4-BE49-F238E27FC236}">
                <a16:creationId xmlns:a16="http://schemas.microsoft.com/office/drawing/2014/main" xmlns="" id="{BF421E64-46A5-C418-8299-1E1B1DCF459D}"/>
              </a:ext>
            </a:extLst>
          </p:cNvPr>
          <p:cNvSpPr>
            <a:spLocks noGrp="1" noChangeArrowheads="1"/>
          </p:cNvSpPr>
          <p:nvPr>
            <p:ph type="title"/>
          </p:nvPr>
        </p:nvSpPr>
        <p:spPr>
          <a:xfrm>
            <a:off x="200025" y="476250"/>
            <a:ext cx="8569325" cy="649288"/>
          </a:xfrm>
        </p:spPr>
        <p:txBody>
          <a:bodyPr/>
          <a:lstStyle/>
          <a:p>
            <a:r>
              <a:rPr lang="en-US" altLang="en-US" sz="3000" b="1">
                <a:solidFill>
                  <a:schemeClr val="tx1"/>
                </a:solidFill>
                <a:latin typeface="Algerian" panose="04020705040A02060702" pitchFamily="82" charset="0"/>
              </a:rPr>
              <a:t>NUMBER OF CASES INVESTIGATED BY THE SIU</a:t>
            </a:r>
            <a:endParaRPr lang="en-ZA" altLang="en-US" sz="3000" b="1">
              <a:solidFill>
                <a:schemeClr val="tx1"/>
              </a:solidFill>
              <a:latin typeface="Algerian" panose="04020705040A02060702" pitchFamily="82" charset="0"/>
            </a:endParaRPr>
          </a:p>
        </p:txBody>
      </p:sp>
      <p:pic>
        <p:nvPicPr>
          <p:cNvPr id="22531" name="Picture 5" descr="gold holding shape 1">
            <a:extLst>
              <a:ext uri="{FF2B5EF4-FFF2-40B4-BE49-F238E27FC236}">
                <a16:creationId xmlns:a16="http://schemas.microsoft.com/office/drawing/2014/main" xmlns="" id="{A1760509-7D27-ED1E-ADDB-0C515DAFED93}"/>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32" name="Picture 6" descr="C:\Documents and Settings\Philda.FSLGH4\Desktop\Design and Branding Materials\Dept LOGOS\logoc3t.gif">
            <a:extLst>
              <a:ext uri="{FF2B5EF4-FFF2-40B4-BE49-F238E27FC236}">
                <a16:creationId xmlns:a16="http://schemas.microsoft.com/office/drawing/2014/main" xmlns="" id="{E66053F9-8C70-8EFB-D2FA-C6C9F6838FD5}"/>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00813" y="5229225"/>
            <a:ext cx="2643187"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a:extLst>
              <a:ext uri="{FF2B5EF4-FFF2-40B4-BE49-F238E27FC236}">
                <a16:creationId xmlns:a16="http://schemas.microsoft.com/office/drawing/2014/main" xmlns="" id="{7104AA0D-D1D9-5A24-DB19-4172385E244B}"/>
              </a:ext>
            </a:extLst>
          </p:cNvPr>
          <p:cNvSpPr txBox="1">
            <a:spLocks/>
          </p:cNvSpPr>
          <p:nvPr/>
        </p:nvSpPr>
        <p:spPr bwMode="auto">
          <a:xfrm>
            <a:off x="200025" y="1412875"/>
            <a:ext cx="8569325" cy="3600450"/>
          </a:xfrm>
          <a:prstGeom prst="rect">
            <a:avLst/>
          </a:prstGeom>
          <a:noFill/>
          <a:ln w="9525">
            <a:noFill/>
            <a:round/>
            <a:headEnd/>
            <a:tailEnd/>
          </a:ln>
        </p:spPr>
        <p:txBody>
          <a:bodyPr lIns="90000" tIns="46800" rIns="90000" bIns="46800"/>
          <a:lstStyle/>
          <a:p>
            <a:pPr>
              <a:lnSpc>
                <a:spcPct val="98000"/>
              </a:lnSpc>
              <a:spcBef>
                <a:spcPts val="800"/>
              </a:spcBef>
              <a:buClr>
                <a:srgbClr val="000000"/>
              </a:buClr>
              <a:buSzPct val="100000"/>
              <a:defRPr/>
            </a:pPr>
            <a:r>
              <a:rPr lang="en-US" kern="0" dirty="0">
                <a:solidFill>
                  <a:schemeClr val="tx1"/>
                </a:solidFill>
                <a:latin typeface="Arial Narrow" panose="020B0606020202030204" pitchFamily="34" charset="0"/>
                <a:ea typeface="Lucida Sans Unicode" panose="020B0602030504020204" pitchFamily="34" charset="0"/>
                <a:cs typeface="+mn-cs"/>
              </a:rPr>
              <a:t>There are  9 municipalities involved in the Hawks Investigations in the Free State and there are 19 cases;  </a:t>
            </a:r>
          </a:p>
        </p:txBody>
      </p:sp>
      <p:graphicFrame>
        <p:nvGraphicFramePr>
          <p:cNvPr id="2" name="Table 1">
            <a:extLst>
              <a:ext uri="{FF2B5EF4-FFF2-40B4-BE49-F238E27FC236}">
                <a16:creationId xmlns:a16="http://schemas.microsoft.com/office/drawing/2014/main" xmlns="" id="{99E5ADC5-79F3-597F-945F-A7432F3F9D37}"/>
              </a:ext>
            </a:extLst>
          </p:cNvPr>
          <p:cNvGraphicFramePr>
            <a:graphicFrameLocks noGrp="1"/>
          </p:cNvGraphicFramePr>
          <p:nvPr/>
        </p:nvGraphicFramePr>
        <p:xfrm>
          <a:off x="200025" y="2420938"/>
          <a:ext cx="8764588" cy="1152525"/>
        </p:xfrm>
        <a:graphic>
          <a:graphicData uri="http://schemas.openxmlformats.org/drawingml/2006/table">
            <a:tbl>
              <a:tblPr firstRow="1" bandRow="1">
                <a:tableStyleId>{5C22544A-7EE6-4342-B048-85BDC9FD1C3A}</a:tableStyleId>
              </a:tblPr>
              <a:tblGrid>
                <a:gridCol w="4382294">
                  <a:extLst>
                    <a:ext uri="{9D8B030D-6E8A-4147-A177-3AD203B41FA5}">
                      <a16:colId xmlns:a16="http://schemas.microsoft.com/office/drawing/2014/main" xmlns="" val="20000"/>
                    </a:ext>
                  </a:extLst>
                </a:gridCol>
                <a:gridCol w="4382294">
                  <a:extLst>
                    <a:ext uri="{9D8B030D-6E8A-4147-A177-3AD203B41FA5}">
                      <a16:colId xmlns:a16="http://schemas.microsoft.com/office/drawing/2014/main" xmlns="" val="20001"/>
                    </a:ext>
                  </a:extLst>
                </a:gridCol>
              </a:tblGrid>
              <a:tr h="576263">
                <a:tc>
                  <a:txBody>
                    <a:bodyPr/>
                    <a:lstStyle/>
                    <a:p>
                      <a:r>
                        <a:rPr lang="en-US" sz="1800" dirty="0">
                          <a:latin typeface="Arial Narrow" panose="020B0606020202030204" pitchFamily="34" charset="0"/>
                        </a:rPr>
                        <a:t>Municipality involved</a:t>
                      </a:r>
                      <a:endParaRPr lang="en-ZA" sz="1800" dirty="0">
                        <a:latin typeface="Arial Narrow" panose="020B0606020202030204" pitchFamily="34" charset="0"/>
                      </a:endParaRPr>
                    </a:p>
                  </a:txBody>
                  <a:tcPr marL="91443" marR="91443" marT="45752" marB="45752"/>
                </a:tc>
                <a:tc>
                  <a:txBody>
                    <a:bodyPr/>
                    <a:lstStyle/>
                    <a:p>
                      <a:r>
                        <a:rPr lang="en-US" sz="1800" dirty="0">
                          <a:latin typeface="Arial Narrow" panose="020B0606020202030204" pitchFamily="34" charset="0"/>
                        </a:rPr>
                        <a:t>Number of cases</a:t>
                      </a:r>
                      <a:endParaRPr lang="en-ZA" sz="1800" dirty="0">
                        <a:latin typeface="Arial Narrow" panose="020B0606020202030204" pitchFamily="34" charset="0"/>
                      </a:endParaRPr>
                    </a:p>
                  </a:txBody>
                  <a:tcPr marL="91443" marR="91443" marT="45752" marB="45752"/>
                </a:tc>
                <a:extLst>
                  <a:ext uri="{0D108BD9-81ED-4DB2-BD59-A6C34878D82A}">
                    <a16:rowId xmlns:a16="http://schemas.microsoft.com/office/drawing/2014/main" xmlns="" val="10000"/>
                  </a:ext>
                </a:extLst>
              </a:tr>
              <a:tr h="576263">
                <a:tc>
                  <a:txBody>
                    <a:bodyPr/>
                    <a:lstStyle/>
                    <a:p>
                      <a:r>
                        <a:rPr lang="en-US" sz="1800" dirty="0" err="1">
                          <a:latin typeface="Arial Narrow" panose="020B0606020202030204" pitchFamily="34" charset="0"/>
                        </a:rPr>
                        <a:t>Kopanong</a:t>
                      </a:r>
                      <a:r>
                        <a:rPr lang="en-US" sz="1800" dirty="0">
                          <a:latin typeface="Arial Narrow" panose="020B0606020202030204" pitchFamily="34" charset="0"/>
                        </a:rPr>
                        <a:t> LM</a:t>
                      </a:r>
                      <a:endParaRPr lang="en-ZA" sz="1800" dirty="0">
                        <a:latin typeface="Arial Narrow" panose="020B0606020202030204" pitchFamily="34" charset="0"/>
                      </a:endParaRPr>
                    </a:p>
                  </a:txBody>
                  <a:tcPr marL="91443" marR="91443" marT="45752" marB="45752"/>
                </a:tc>
                <a:tc>
                  <a:txBody>
                    <a:bodyPr/>
                    <a:lstStyle/>
                    <a:p>
                      <a:r>
                        <a:rPr lang="en-US" sz="1800" dirty="0">
                          <a:latin typeface="Arial Narrow" panose="020B0606020202030204" pitchFamily="34" charset="0"/>
                        </a:rPr>
                        <a:t>1</a:t>
                      </a:r>
                      <a:endParaRPr lang="en-ZA" sz="1800" dirty="0">
                        <a:latin typeface="Arial Narrow" panose="020B0606020202030204" pitchFamily="34" charset="0"/>
                      </a:endParaRPr>
                    </a:p>
                  </a:txBody>
                  <a:tcPr marL="91443" marR="91443" marT="45752" marB="45752"/>
                </a:tc>
                <a:extLst>
                  <a:ext uri="{0D108BD9-81ED-4DB2-BD59-A6C34878D82A}">
                    <a16:rowId xmlns:a16="http://schemas.microsoft.com/office/drawing/2014/main" xmlns="" val="10001"/>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xmlns="" id="{96BFE83B-B987-E298-5C2A-D3731A6CB07A}"/>
              </a:ext>
            </a:extLst>
          </p:cNvPr>
          <p:cNvSpPr>
            <a:spLocks noGrp="1" noChangeArrowheads="1"/>
          </p:cNvSpPr>
          <p:nvPr>
            <p:ph type="title"/>
          </p:nvPr>
        </p:nvSpPr>
        <p:spPr>
          <a:xfrm>
            <a:off x="190500" y="-819150"/>
            <a:ext cx="8596313" cy="2232025"/>
          </a:xfrm>
        </p:spPr>
        <p:txBody>
          <a:bodyPr/>
          <a:lstStyle/>
          <a:p>
            <a:r>
              <a:rPr lang="en-US" altLang="en-US" sz="3200" b="1">
                <a:solidFill>
                  <a:schemeClr val="tx1"/>
                </a:solidFill>
                <a:latin typeface="Algerian" panose="04020705040A02060702" pitchFamily="82" charset="0"/>
              </a:rPr>
              <a:t/>
            </a:r>
            <a:br>
              <a:rPr lang="en-US" altLang="en-US" sz="3200" b="1">
                <a:solidFill>
                  <a:schemeClr val="tx1"/>
                </a:solidFill>
                <a:latin typeface="Algerian" panose="04020705040A02060702" pitchFamily="82" charset="0"/>
              </a:rPr>
            </a:br>
            <a:r>
              <a:rPr lang="en-US" altLang="en-US" sz="3200" b="1">
                <a:solidFill>
                  <a:schemeClr val="tx1"/>
                </a:solidFill>
                <a:latin typeface="Algerian" panose="04020705040A02060702" pitchFamily="82" charset="0"/>
              </a:rPr>
              <a:t/>
            </a:r>
            <a:br>
              <a:rPr lang="en-US" altLang="en-US" sz="3200" b="1">
                <a:solidFill>
                  <a:schemeClr val="tx1"/>
                </a:solidFill>
                <a:latin typeface="Algerian" panose="04020705040A02060702" pitchFamily="82" charset="0"/>
              </a:rPr>
            </a:br>
            <a:r>
              <a:rPr lang="en-US" altLang="en-US" sz="3200" b="1">
                <a:solidFill>
                  <a:schemeClr val="tx1"/>
                </a:solidFill>
                <a:latin typeface="Algerian" panose="04020705040A02060702" pitchFamily="82" charset="0"/>
              </a:rPr>
              <a:t/>
            </a:r>
            <a:br>
              <a:rPr lang="en-US" altLang="en-US" sz="3200" b="1">
                <a:solidFill>
                  <a:schemeClr val="tx1"/>
                </a:solidFill>
                <a:latin typeface="Algerian" panose="04020705040A02060702" pitchFamily="82" charset="0"/>
              </a:rPr>
            </a:br>
            <a:r>
              <a:rPr lang="en-US" altLang="en-US" sz="3200" b="1">
                <a:solidFill>
                  <a:schemeClr val="tx1"/>
                </a:solidFill>
                <a:latin typeface="Algerian" panose="04020705040A02060702" pitchFamily="82" charset="0"/>
              </a:rPr>
              <a:t>conclusion</a:t>
            </a:r>
            <a:endParaRPr lang="en-ZA" altLang="en-US" sz="3200" b="1">
              <a:solidFill>
                <a:schemeClr val="tx1"/>
              </a:solidFill>
              <a:latin typeface="Algerian" panose="04020705040A02060702" pitchFamily="82" charset="0"/>
            </a:endParaRPr>
          </a:p>
        </p:txBody>
      </p:sp>
      <p:pic>
        <p:nvPicPr>
          <p:cNvPr id="24579" name="Picture 5" descr="gold holding shape 1">
            <a:extLst>
              <a:ext uri="{FF2B5EF4-FFF2-40B4-BE49-F238E27FC236}">
                <a16:creationId xmlns:a16="http://schemas.microsoft.com/office/drawing/2014/main" xmlns="" id="{479D67D2-6D89-1614-9DE1-3FAD36F4FA5C}"/>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0" name="Picture 6" descr="C:\Documents and Settings\Philda.FSLGH4\Desktop\Design and Branding Materials\Dept LOGOS\logoc3t.gif">
            <a:extLst>
              <a:ext uri="{FF2B5EF4-FFF2-40B4-BE49-F238E27FC236}">
                <a16:creationId xmlns:a16="http://schemas.microsoft.com/office/drawing/2014/main" xmlns="" id="{42E2D7FC-C5D0-B20B-E84F-061B260260A7}"/>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00813" y="5229225"/>
            <a:ext cx="2643187"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a:extLst>
              <a:ext uri="{FF2B5EF4-FFF2-40B4-BE49-F238E27FC236}">
                <a16:creationId xmlns:a16="http://schemas.microsoft.com/office/drawing/2014/main" xmlns="" id="{202A45F0-A584-0376-710E-65BE3A941441}"/>
              </a:ext>
            </a:extLst>
          </p:cNvPr>
          <p:cNvSpPr txBox="1">
            <a:spLocks/>
          </p:cNvSpPr>
          <p:nvPr/>
        </p:nvSpPr>
        <p:spPr bwMode="auto">
          <a:xfrm>
            <a:off x="217488" y="1125538"/>
            <a:ext cx="8569325" cy="4103687"/>
          </a:xfrm>
          <a:prstGeom prst="rect">
            <a:avLst/>
          </a:prstGeom>
          <a:noFill/>
          <a:ln w="9525">
            <a:noFill/>
            <a:round/>
            <a:headEnd/>
            <a:tailEnd/>
          </a:ln>
        </p:spPr>
        <p:txBody>
          <a:bodyPr lIns="90000" tIns="46800" rIns="90000" bIns="46800"/>
          <a:lstStyle/>
          <a:p>
            <a:pPr>
              <a:lnSpc>
                <a:spcPct val="98000"/>
              </a:lnSpc>
              <a:spcBef>
                <a:spcPts val="800"/>
              </a:spcBef>
              <a:buClr>
                <a:srgbClr val="000000"/>
              </a:buClr>
              <a:buSzPct val="100000"/>
              <a:defRPr/>
            </a:pPr>
            <a:endParaRPr lang="en-US" sz="2000" kern="0" dirty="0">
              <a:solidFill>
                <a:schemeClr val="tx1"/>
              </a:solidFill>
              <a:latin typeface="Arial Narrow" panose="020B0606020202030204" pitchFamily="34" charset="0"/>
              <a:ea typeface="Lucida Sans Unicode" panose="020B0602030504020204" pitchFamily="34" charset="0"/>
              <a:cs typeface="+mn-cs"/>
            </a:endParaRPr>
          </a:p>
          <a:p>
            <a:pPr>
              <a:lnSpc>
                <a:spcPct val="98000"/>
              </a:lnSpc>
              <a:spcBef>
                <a:spcPts val="800"/>
              </a:spcBef>
              <a:buClr>
                <a:srgbClr val="000000"/>
              </a:buClr>
              <a:buSzPct val="100000"/>
              <a:defRPr/>
            </a:pPr>
            <a:endParaRPr lang="en-US" kern="0" dirty="0">
              <a:solidFill>
                <a:schemeClr val="tx1"/>
              </a:solidFill>
              <a:latin typeface="Arial Narrow" panose="020B0606020202030204" pitchFamily="34" charset="0"/>
              <a:ea typeface="Lucida Sans Unicode" panose="020B0602030504020204" pitchFamily="34" charset="0"/>
              <a:cs typeface="+mn-cs"/>
            </a:endParaRPr>
          </a:p>
          <a:p>
            <a:pPr>
              <a:lnSpc>
                <a:spcPct val="98000"/>
              </a:lnSpc>
              <a:spcBef>
                <a:spcPts val="800"/>
              </a:spcBef>
              <a:buClr>
                <a:srgbClr val="000000"/>
              </a:buClr>
              <a:buSzPct val="100000"/>
              <a:defRPr/>
            </a:pPr>
            <a:r>
              <a:rPr lang="en-US" kern="0" dirty="0">
                <a:solidFill>
                  <a:schemeClr val="tx1"/>
                </a:solidFill>
                <a:latin typeface="Arial Narrow" panose="020B0606020202030204" pitchFamily="34" charset="0"/>
                <a:ea typeface="Lucida Sans Unicode" panose="020B0602030504020204" pitchFamily="34" charset="0"/>
                <a:cs typeface="+mn-cs"/>
              </a:rPr>
              <a:t>Select committee to take note of the following:</a:t>
            </a:r>
          </a:p>
          <a:p>
            <a:pPr lvl="1">
              <a:lnSpc>
                <a:spcPct val="98000"/>
              </a:lnSpc>
              <a:spcBef>
                <a:spcPts val="800"/>
              </a:spcBef>
              <a:buClr>
                <a:srgbClr val="000000"/>
              </a:buClr>
              <a:buSzPct val="100000"/>
              <a:buFont typeface="Arial" panose="020B0604020202020204" pitchFamily="34" charset="0"/>
              <a:buChar char="•"/>
              <a:defRPr/>
            </a:pPr>
            <a:r>
              <a:rPr lang="en-US" kern="0" dirty="0">
                <a:solidFill>
                  <a:schemeClr val="tx1"/>
                </a:solidFill>
                <a:latin typeface="Arial Narrow" panose="020B0606020202030204" pitchFamily="34" charset="0"/>
                <a:ea typeface="Lucida Sans Unicode" panose="020B0602030504020204" pitchFamily="34" charset="0"/>
                <a:cs typeface="+mn-cs"/>
              </a:rPr>
              <a:t>progress where section 106 was invoked</a:t>
            </a:r>
          </a:p>
          <a:p>
            <a:pPr lvl="1">
              <a:lnSpc>
                <a:spcPct val="98000"/>
              </a:lnSpc>
              <a:spcBef>
                <a:spcPts val="800"/>
              </a:spcBef>
              <a:buClr>
                <a:srgbClr val="000000"/>
              </a:buClr>
              <a:buSzPct val="100000"/>
              <a:buFont typeface="Arial" panose="020B0604020202020204" pitchFamily="34" charset="0"/>
              <a:buChar char="•"/>
              <a:defRPr/>
            </a:pPr>
            <a:r>
              <a:rPr lang="en-US" kern="0" dirty="0">
                <a:solidFill>
                  <a:schemeClr val="tx1"/>
                </a:solidFill>
                <a:latin typeface="Arial Narrow" panose="020B0606020202030204" pitchFamily="34" charset="0"/>
                <a:ea typeface="Lucida Sans Unicode" panose="020B0602030504020204" pitchFamily="34" charset="0"/>
                <a:cs typeface="+mn-cs"/>
              </a:rPr>
              <a:t>number of cases under investigation by HAWKS</a:t>
            </a:r>
          </a:p>
          <a:p>
            <a:pPr lvl="1">
              <a:lnSpc>
                <a:spcPct val="98000"/>
              </a:lnSpc>
              <a:spcBef>
                <a:spcPts val="800"/>
              </a:spcBef>
              <a:buClr>
                <a:srgbClr val="000000"/>
              </a:buClr>
              <a:buSzPct val="100000"/>
              <a:buFont typeface="Arial" panose="020B0604020202020204" pitchFamily="34" charset="0"/>
              <a:buChar char="•"/>
              <a:defRPr/>
            </a:pPr>
            <a:r>
              <a:rPr lang="en-US" kern="0" dirty="0">
                <a:solidFill>
                  <a:schemeClr val="tx1"/>
                </a:solidFill>
                <a:latin typeface="Arial Narrow" panose="020B0606020202030204" pitchFamily="34" charset="0"/>
                <a:ea typeface="Lucida Sans Unicode" panose="020B0602030504020204" pitchFamily="34" charset="0"/>
                <a:cs typeface="+mn-cs"/>
              </a:rPr>
              <a:t>number of case under investigation by the SIU </a:t>
            </a:r>
          </a:p>
          <a:p>
            <a:pPr lvl="1">
              <a:lnSpc>
                <a:spcPct val="98000"/>
              </a:lnSpc>
              <a:spcBef>
                <a:spcPts val="800"/>
              </a:spcBef>
              <a:buClr>
                <a:srgbClr val="000000"/>
              </a:buClr>
              <a:buSzPct val="100000"/>
              <a:buFont typeface="Arial" panose="020B0604020202020204" pitchFamily="34" charset="0"/>
              <a:buChar char="•"/>
              <a:defRPr/>
            </a:pPr>
            <a:r>
              <a:rPr lang="en-US" kern="0" dirty="0">
                <a:solidFill>
                  <a:schemeClr val="tx1"/>
                </a:solidFill>
                <a:latin typeface="Arial Narrow" panose="020B0606020202030204" pitchFamily="34" charset="0"/>
                <a:ea typeface="Lucida Sans Unicode" panose="020B0602030504020204" pitchFamily="34" charset="0"/>
                <a:cs typeface="+mn-cs"/>
              </a:rPr>
              <a:t>not all the cases emanates from </a:t>
            </a:r>
            <a:r>
              <a:rPr lang="en-US" kern="0">
                <a:solidFill>
                  <a:schemeClr val="tx1"/>
                </a:solidFill>
                <a:latin typeface="Arial Narrow" panose="020B0606020202030204" pitchFamily="34" charset="0"/>
                <a:ea typeface="Lucida Sans Unicode" panose="020B0602030504020204" pitchFamily="34" charset="0"/>
                <a:cs typeface="+mn-cs"/>
              </a:rPr>
              <a:t>106 investigations</a:t>
            </a:r>
            <a:endParaRPr lang="en-US" kern="0" dirty="0">
              <a:solidFill>
                <a:schemeClr val="tx1"/>
              </a:solidFill>
              <a:latin typeface="Arial Narrow" panose="020B0606020202030204" pitchFamily="34" charset="0"/>
              <a:ea typeface="Lucida Sans Unicode" panose="020B0602030504020204" pitchFamily="34" charset="0"/>
              <a:cs typeface="+mn-cs"/>
            </a:endParaRPr>
          </a:p>
          <a:p>
            <a:pPr marL="457200" lvl="1" indent="0">
              <a:lnSpc>
                <a:spcPct val="98000"/>
              </a:lnSpc>
              <a:spcBef>
                <a:spcPts val="800"/>
              </a:spcBef>
              <a:buClr>
                <a:srgbClr val="000000"/>
              </a:buClr>
              <a:buSzPct val="100000"/>
              <a:defRPr/>
            </a:pPr>
            <a:endParaRPr lang="en-US" kern="0" dirty="0">
              <a:solidFill>
                <a:schemeClr val="tx1"/>
              </a:solidFill>
              <a:latin typeface="Arial Narrow" panose="020B0606020202030204" pitchFamily="34" charset="0"/>
              <a:ea typeface="Lucida Sans Unicode" panose="020B0602030504020204" pitchFamily="34" charset="0"/>
              <a:cs typeface="+mn-cs"/>
            </a:endParaRPr>
          </a:p>
          <a:p>
            <a:pPr>
              <a:lnSpc>
                <a:spcPct val="98000"/>
              </a:lnSpc>
              <a:spcBef>
                <a:spcPts val="800"/>
              </a:spcBef>
              <a:buClr>
                <a:srgbClr val="000000"/>
              </a:buClr>
              <a:buSzPct val="100000"/>
              <a:defRPr/>
            </a:pPr>
            <a:r>
              <a:rPr lang="en-US" kern="0" dirty="0">
                <a:solidFill>
                  <a:schemeClr val="tx1"/>
                </a:solidFill>
                <a:latin typeface="Arial Narrow" panose="020B0606020202030204" pitchFamily="34" charset="0"/>
                <a:ea typeface="Lucida Sans Unicode" panose="020B0602030504020204" pitchFamily="34" charset="0"/>
                <a:cs typeface="+mn-cs"/>
              </a:rPr>
              <a:t> </a:t>
            </a:r>
          </a:p>
          <a:p>
            <a:pPr marL="342900" indent="-342900">
              <a:lnSpc>
                <a:spcPct val="98000"/>
              </a:lnSpc>
              <a:spcBef>
                <a:spcPts val="800"/>
              </a:spcBef>
              <a:buClr>
                <a:srgbClr val="000000"/>
              </a:buClr>
              <a:buSzPct val="100000"/>
              <a:buFontTx/>
              <a:buAutoNum type="arabicPeriod"/>
              <a:defRPr/>
            </a:pPr>
            <a:endParaRPr lang="en-US" kern="0" dirty="0">
              <a:solidFill>
                <a:schemeClr val="tx1"/>
              </a:solidFill>
              <a:latin typeface="Arial Narrow" panose="020B0606020202030204" pitchFamily="34" charset="0"/>
              <a:ea typeface="Lucida Sans Unicode" panose="020B0602030504020204" pitchFamily="34" charset="0"/>
              <a:cs typeface="+mn-cs"/>
            </a:endParaRPr>
          </a:p>
          <a:p>
            <a:pPr marL="342900" indent="-342900">
              <a:lnSpc>
                <a:spcPct val="98000"/>
              </a:lnSpc>
              <a:spcBef>
                <a:spcPts val="800"/>
              </a:spcBef>
              <a:buClr>
                <a:srgbClr val="000000"/>
              </a:buClr>
              <a:buSzPct val="100000"/>
              <a:buFontTx/>
              <a:buAutoNum type="arabicPeriod"/>
              <a:defRPr/>
            </a:pPr>
            <a:endParaRPr lang="en-US" kern="0" dirty="0">
              <a:solidFill>
                <a:schemeClr val="tx1"/>
              </a:solidFill>
              <a:latin typeface="Arial Narrow" panose="020B0606020202030204" pitchFamily="34" charset="0"/>
              <a:ea typeface="Lucida Sans Unicode" panose="020B0602030504020204" pitchFamily="34" charset="0"/>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4619D5DE-195E-BB80-F9EE-F9C2922317BA}"/>
              </a:ext>
            </a:extLst>
          </p:cNvPr>
          <p:cNvSpPr>
            <a:spLocks noGrp="1"/>
          </p:cNvSpPr>
          <p:nvPr>
            <p:ph type="title"/>
          </p:nvPr>
        </p:nvSpPr>
        <p:spPr>
          <a:xfrm>
            <a:off x="323850" y="1628775"/>
            <a:ext cx="8218488" cy="1390650"/>
          </a:xfrm>
        </p:spPr>
        <p:txBody>
          <a:bodyPr/>
          <a:lstStyle/>
          <a:p>
            <a:r>
              <a:rPr lang="en-US" altLang="en-US">
                <a:latin typeface="Algerian" panose="04020705040A02060702" pitchFamily="82" charset="0"/>
              </a:rPr>
              <a:t>Thank you</a:t>
            </a:r>
            <a:br>
              <a:rPr lang="en-US" altLang="en-US">
                <a:latin typeface="Algerian" panose="04020705040A02060702" pitchFamily="82" charset="0"/>
              </a:rPr>
            </a:br>
            <a:r>
              <a:rPr lang="en-US" altLang="en-US">
                <a:latin typeface="Algerian" panose="04020705040A02060702" pitchFamily="82" charset="0"/>
              </a:rPr>
              <a:t/>
            </a:r>
            <a:br>
              <a:rPr lang="en-US" altLang="en-US">
                <a:latin typeface="Algerian" panose="04020705040A02060702" pitchFamily="82" charset="0"/>
              </a:rPr>
            </a:br>
            <a:r>
              <a:rPr lang="en-US" altLang="en-US">
                <a:latin typeface="Algerian" panose="04020705040A02060702" pitchFamily="82" charset="0"/>
              </a:rPr>
              <a:t>none of us is smarter than the rest of us.</a:t>
            </a:r>
            <a:endParaRPr lang="en-ZA" altLang="en-US">
              <a:latin typeface="Algerian" panose="04020705040A02060702"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xmlns="" id="{8251C985-A93B-2B7E-EC35-E2AED85AE2FA}"/>
              </a:ext>
            </a:extLst>
          </p:cNvPr>
          <p:cNvSpPr>
            <a:spLocks noGrp="1" noChangeArrowheads="1"/>
          </p:cNvSpPr>
          <p:nvPr>
            <p:ph type="title"/>
          </p:nvPr>
        </p:nvSpPr>
        <p:spPr>
          <a:xfrm>
            <a:off x="311150" y="-179388"/>
            <a:ext cx="8569325" cy="854076"/>
          </a:xfrm>
        </p:spPr>
        <p:txBody>
          <a:bodyPr/>
          <a:lstStyle/>
          <a:p>
            <a:r>
              <a:rPr lang="en-US" altLang="en-US" sz="3600" b="1">
                <a:solidFill>
                  <a:schemeClr val="tx1"/>
                </a:solidFill>
                <a:latin typeface="Algerian" panose="04020705040A02060702" pitchFamily="82" charset="0"/>
              </a:rPr>
              <a:t>Presentation outline</a:t>
            </a:r>
            <a:endParaRPr lang="en-ZA" altLang="en-US" sz="3600" b="1">
              <a:solidFill>
                <a:schemeClr val="tx1"/>
              </a:solidFill>
              <a:latin typeface="Algerian" panose="04020705040A02060702" pitchFamily="82" charset="0"/>
            </a:endParaRPr>
          </a:p>
        </p:txBody>
      </p:sp>
      <p:pic>
        <p:nvPicPr>
          <p:cNvPr id="6147" name="Picture 5" descr="gold holding shape 1">
            <a:extLst>
              <a:ext uri="{FF2B5EF4-FFF2-40B4-BE49-F238E27FC236}">
                <a16:creationId xmlns:a16="http://schemas.microsoft.com/office/drawing/2014/main" xmlns="" id="{DC6B8D81-1E97-76E3-8FC0-14DB514264C2}"/>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8" name="Picture 6" descr="C:\Documents and Settings\Philda.FSLGH4\Desktop\Design and Branding Materials\Dept LOGOS\logoc3t.gif">
            <a:extLst>
              <a:ext uri="{FF2B5EF4-FFF2-40B4-BE49-F238E27FC236}">
                <a16:creationId xmlns:a16="http://schemas.microsoft.com/office/drawing/2014/main" xmlns="" id="{1BE20742-8A38-6449-5F43-360B5072A8AA}"/>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00813" y="5229225"/>
            <a:ext cx="2643187"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a:extLst>
              <a:ext uri="{FF2B5EF4-FFF2-40B4-BE49-F238E27FC236}">
                <a16:creationId xmlns:a16="http://schemas.microsoft.com/office/drawing/2014/main" xmlns="" id="{E7E1F352-BAD3-9DFD-BDCC-EB7B20A2CB27}"/>
              </a:ext>
            </a:extLst>
          </p:cNvPr>
          <p:cNvSpPr txBox="1">
            <a:spLocks/>
          </p:cNvSpPr>
          <p:nvPr/>
        </p:nvSpPr>
        <p:spPr bwMode="auto">
          <a:xfrm>
            <a:off x="0" y="674688"/>
            <a:ext cx="9036050" cy="4267200"/>
          </a:xfrm>
          <a:prstGeom prst="rect">
            <a:avLst/>
          </a:prstGeom>
          <a:noFill/>
          <a:ln w="9525">
            <a:noFill/>
            <a:round/>
            <a:headEnd/>
            <a:tailEnd/>
          </a:ln>
        </p:spPr>
        <p:txBody>
          <a:bodyPr lIns="90000" tIns="46800" rIns="90000" bIns="46800"/>
          <a:lstStyle/>
          <a:p>
            <a:pPr marL="457200" indent="-457200">
              <a:lnSpc>
                <a:spcPct val="98000"/>
              </a:lnSpc>
              <a:spcBef>
                <a:spcPts val="800"/>
              </a:spcBef>
              <a:buClr>
                <a:srgbClr val="000000"/>
              </a:buClr>
              <a:buSzPct val="100000"/>
              <a:buFont typeface="Wingdings" panose="05000000000000000000" pitchFamily="2" charset="2"/>
              <a:buChar char="Ø"/>
              <a:defRPr/>
            </a:pPr>
            <a:r>
              <a:rPr lang="en-ZA" sz="2400" kern="0" dirty="0">
                <a:solidFill>
                  <a:schemeClr val="tx1"/>
                </a:solidFill>
                <a:latin typeface="Arial Narrow" panose="020B0606020202030204" pitchFamily="34" charset="0"/>
                <a:ea typeface="Lucida Sans Unicode" panose="020B0602030504020204" pitchFamily="34" charset="0"/>
                <a:cs typeface="Arial" charset="0"/>
              </a:rPr>
              <a:t>Purpose/background</a:t>
            </a:r>
          </a:p>
          <a:p>
            <a:pPr marL="457200" indent="-457200">
              <a:lnSpc>
                <a:spcPct val="98000"/>
              </a:lnSpc>
              <a:spcBef>
                <a:spcPts val="800"/>
              </a:spcBef>
              <a:buClr>
                <a:srgbClr val="000000"/>
              </a:buClr>
              <a:buSzPct val="100000"/>
              <a:buFont typeface="Wingdings" panose="05000000000000000000" pitchFamily="2" charset="2"/>
              <a:buChar char="Ø"/>
              <a:defRPr/>
            </a:pPr>
            <a:r>
              <a:rPr lang="en-US" sz="2400" kern="0" dirty="0">
                <a:solidFill>
                  <a:schemeClr val="tx1"/>
                </a:solidFill>
                <a:latin typeface="Arial Narrow" panose="020B0606020202030204" pitchFamily="34" charset="0"/>
                <a:ea typeface="Lucida Sans Unicode" panose="020B0602030504020204" pitchFamily="34" charset="0"/>
                <a:cs typeface="Arial" charset="0"/>
              </a:rPr>
              <a:t>Legislative background/mandate</a:t>
            </a:r>
          </a:p>
          <a:p>
            <a:pPr marL="457200" indent="-457200">
              <a:lnSpc>
                <a:spcPct val="98000"/>
              </a:lnSpc>
              <a:spcBef>
                <a:spcPts val="800"/>
              </a:spcBef>
              <a:buClr>
                <a:srgbClr val="000000"/>
              </a:buClr>
              <a:buSzPct val="100000"/>
              <a:buFont typeface="Wingdings" panose="05000000000000000000" pitchFamily="2" charset="2"/>
              <a:buChar char="Ø"/>
              <a:defRPr/>
            </a:pPr>
            <a:r>
              <a:rPr lang="en-US" sz="2400" kern="0" dirty="0">
                <a:solidFill>
                  <a:schemeClr val="tx1"/>
                </a:solidFill>
                <a:latin typeface="Arial Narrow" panose="020B0606020202030204" pitchFamily="34" charset="0"/>
                <a:ea typeface="Lucida Sans Unicode" panose="020B0602030504020204" pitchFamily="34" charset="0"/>
                <a:cs typeface="Arial" charset="0"/>
              </a:rPr>
              <a:t>Municipalities where sec 106 was invoked</a:t>
            </a:r>
          </a:p>
          <a:p>
            <a:pPr marL="457200" indent="-457200">
              <a:lnSpc>
                <a:spcPct val="98000"/>
              </a:lnSpc>
              <a:spcBef>
                <a:spcPts val="800"/>
              </a:spcBef>
              <a:buClr>
                <a:srgbClr val="000000"/>
              </a:buClr>
              <a:buSzPct val="100000"/>
              <a:buFont typeface="Wingdings" panose="05000000000000000000" pitchFamily="2" charset="2"/>
              <a:buChar char="Ø"/>
              <a:defRPr/>
            </a:pPr>
            <a:r>
              <a:rPr lang="en-US" sz="2400" kern="0" dirty="0">
                <a:solidFill>
                  <a:schemeClr val="tx1"/>
                </a:solidFill>
                <a:latin typeface="Arial Narrow" panose="020B0606020202030204" pitchFamily="34" charset="0"/>
                <a:ea typeface="Lucida Sans Unicode" panose="020B0602030504020204" pitchFamily="34" charset="0"/>
                <a:cs typeface="Arial" charset="0"/>
              </a:rPr>
              <a:t>Progress report on cases</a:t>
            </a:r>
          </a:p>
          <a:p>
            <a:pPr marL="457200" indent="-457200">
              <a:lnSpc>
                <a:spcPct val="98000"/>
              </a:lnSpc>
              <a:spcBef>
                <a:spcPts val="800"/>
              </a:spcBef>
              <a:buClr>
                <a:srgbClr val="000000"/>
              </a:buClr>
              <a:buSzPct val="100000"/>
              <a:buFont typeface="Wingdings" panose="05000000000000000000" pitchFamily="2" charset="2"/>
              <a:buChar char="Ø"/>
              <a:defRPr/>
            </a:pPr>
            <a:r>
              <a:rPr lang="en-US" sz="2400" kern="0" dirty="0">
                <a:solidFill>
                  <a:schemeClr val="tx1"/>
                </a:solidFill>
                <a:latin typeface="Arial Narrow" panose="020B0606020202030204" pitchFamily="34" charset="0"/>
                <a:ea typeface="Lucida Sans Unicode" panose="020B0602030504020204" pitchFamily="34" charset="0"/>
                <a:cs typeface="Arial" charset="0"/>
              </a:rPr>
              <a:t>Disciplinary Boards cases</a:t>
            </a:r>
          </a:p>
          <a:p>
            <a:pPr marL="457200" indent="-457200">
              <a:lnSpc>
                <a:spcPct val="98000"/>
              </a:lnSpc>
              <a:spcBef>
                <a:spcPts val="800"/>
              </a:spcBef>
              <a:buClr>
                <a:srgbClr val="000000"/>
              </a:buClr>
              <a:buSzPct val="100000"/>
              <a:buFont typeface="Wingdings" panose="05000000000000000000" pitchFamily="2" charset="2"/>
              <a:buChar char="Ø"/>
              <a:defRPr/>
            </a:pPr>
            <a:r>
              <a:rPr lang="en-ZA" altLang="en-US" sz="2400" kern="0" dirty="0">
                <a:solidFill>
                  <a:schemeClr val="tx1"/>
                </a:solidFill>
                <a:latin typeface="Arial Narrow" panose="020B0606020202030204" pitchFamily="34" charset="0"/>
                <a:ea typeface="Lucida Sans Unicode" panose="020B0602030504020204" pitchFamily="34" charset="0"/>
                <a:cs typeface="Arial" charset="0"/>
              </a:rPr>
              <a:t>Senior Managers suspended </a:t>
            </a:r>
          </a:p>
          <a:p>
            <a:pPr marL="457200" indent="-457200">
              <a:lnSpc>
                <a:spcPct val="98000"/>
              </a:lnSpc>
              <a:spcBef>
                <a:spcPts val="800"/>
              </a:spcBef>
              <a:buClr>
                <a:srgbClr val="000000"/>
              </a:buClr>
              <a:buSzPct val="100000"/>
              <a:buFont typeface="Wingdings" panose="05000000000000000000" pitchFamily="2" charset="2"/>
              <a:buChar char="Ø"/>
              <a:defRPr/>
            </a:pPr>
            <a:r>
              <a:rPr lang="en-ZA" altLang="en-US" sz="2400" kern="0" dirty="0">
                <a:solidFill>
                  <a:schemeClr val="tx1"/>
                </a:solidFill>
                <a:latin typeface="Arial Narrow" panose="020B0606020202030204" pitchFamily="34" charset="0"/>
                <a:ea typeface="Lucida Sans Unicode" panose="020B0602030504020204" pitchFamily="34" charset="0"/>
                <a:cs typeface="Arial" charset="0"/>
              </a:rPr>
              <a:t>Support rendered </a:t>
            </a:r>
            <a:endParaRPr lang="en-US" sz="2400" kern="0" dirty="0">
              <a:solidFill>
                <a:schemeClr val="tx1"/>
              </a:solidFill>
              <a:latin typeface="Arial Narrow" panose="020B0606020202030204" pitchFamily="34" charset="0"/>
              <a:ea typeface="Lucida Sans Unicode" panose="020B0602030504020204" pitchFamily="34" charset="0"/>
              <a:cs typeface="Arial" charset="0"/>
            </a:endParaRPr>
          </a:p>
          <a:p>
            <a:pPr marL="457200" indent="-457200">
              <a:lnSpc>
                <a:spcPct val="98000"/>
              </a:lnSpc>
              <a:spcBef>
                <a:spcPts val="800"/>
              </a:spcBef>
              <a:buClr>
                <a:srgbClr val="000000"/>
              </a:buClr>
              <a:buSzPct val="100000"/>
              <a:buFont typeface="Wingdings" panose="05000000000000000000" pitchFamily="2" charset="2"/>
              <a:buChar char="Ø"/>
              <a:defRPr/>
            </a:pPr>
            <a:r>
              <a:rPr lang="en-GB" sz="2400" kern="0" dirty="0">
                <a:solidFill>
                  <a:schemeClr val="tx1"/>
                </a:solidFill>
                <a:latin typeface="Arial Narrow" panose="020B0606020202030204" pitchFamily="34" charset="0"/>
                <a:ea typeface="Lucida Sans Unicode" panose="020B0602030504020204" pitchFamily="34" charset="0"/>
                <a:cs typeface="Arial" charset="0"/>
              </a:rPr>
              <a:t>Challenges experienced by the MEC in the invocation of sec 106</a:t>
            </a:r>
            <a:endParaRPr lang="en-US" sz="2400" kern="0" dirty="0">
              <a:solidFill>
                <a:schemeClr val="tx1"/>
              </a:solidFill>
              <a:latin typeface="Arial Narrow" panose="020B0606020202030204" pitchFamily="34" charset="0"/>
              <a:ea typeface="Lucida Sans Unicode" panose="020B0602030504020204" pitchFamily="34" charset="0"/>
              <a:cs typeface="Arial" charset="0"/>
            </a:endParaRPr>
          </a:p>
          <a:p>
            <a:pPr marL="457200" indent="-457200">
              <a:lnSpc>
                <a:spcPct val="98000"/>
              </a:lnSpc>
              <a:spcBef>
                <a:spcPts val="800"/>
              </a:spcBef>
              <a:buClr>
                <a:srgbClr val="000000"/>
              </a:buClr>
              <a:buSzPct val="100000"/>
              <a:buFont typeface="Wingdings" panose="05000000000000000000" pitchFamily="2" charset="2"/>
              <a:buChar char="Ø"/>
              <a:defRPr/>
            </a:pPr>
            <a:r>
              <a:rPr lang="en-US" sz="2400" kern="0" dirty="0">
                <a:solidFill>
                  <a:schemeClr val="tx1"/>
                </a:solidFill>
                <a:latin typeface="Arial Narrow" panose="020B0606020202030204" pitchFamily="34" charset="0"/>
                <a:ea typeface="Lucida Sans Unicode" panose="020B0602030504020204" pitchFamily="34" charset="0"/>
                <a:cs typeface="Arial" charset="0"/>
              </a:rPr>
              <a:t>Recommendations </a:t>
            </a:r>
          </a:p>
          <a:p>
            <a:pPr>
              <a:lnSpc>
                <a:spcPct val="98000"/>
              </a:lnSpc>
              <a:spcBef>
                <a:spcPts val="800"/>
              </a:spcBef>
              <a:buClr>
                <a:srgbClr val="000000"/>
              </a:buClr>
              <a:buSzPct val="100000"/>
              <a:defRPr/>
            </a:pPr>
            <a:endParaRPr lang="en-ZA" sz="3200" b="1" kern="0" dirty="0">
              <a:solidFill>
                <a:srgbClr val="FF0000"/>
              </a:solidFill>
              <a:latin typeface="+mn-lt"/>
              <a:ea typeface="Lucida Sans Unicode" panose="020B0602030504020204" pitchFamily="34" charset="0"/>
              <a:cs typeface="Arial" charset="0"/>
            </a:endParaRPr>
          </a:p>
          <a:p>
            <a:pPr marL="457200" indent="-457200">
              <a:lnSpc>
                <a:spcPct val="98000"/>
              </a:lnSpc>
              <a:spcBef>
                <a:spcPts val="800"/>
              </a:spcBef>
              <a:buClr>
                <a:srgbClr val="000000"/>
              </a:buClr>
              <a:buSzPct val="100000"/>
              <a:buFont typeface="Wingdings" panose="05000000000000000000" pitchFamily="2" charset="2"/>
              <a:buChar char="Ø"/>
              <a:defRPr/>
            </a:pPr>
            <a:endParaRPr lang="en-ZA" sz="3200" b="1" kern="0" dirty="0">
              <a:solidFill>
                <a:srgbClr val="FF0000"/>
              </a:solidFill>
              <a:latin typeface="+mn-lt"/>
              <a:ea typeface="Lucida Sans Unicode" panose="020B0602030504020204" pitchFamily="34" charset="0"/>
              <a:cs typeface="Arial" charset="0"/>
            </a:endParaRPr>
          </a:p>
          <a:p>
            <a:pPr marL="457200" indent="-457200">
              <a:lnSpc>
                <a:spcPct val="98000"/>
              </a:lnSpc>
              <a:spcBef>
                <a:spcPts val="800"/>
              </a:spcBef>
              <a:buClr>
                <a:srgbClr val="000000"/>
              </a:buClr>
              <a:buSzPct val="100000"/>
              <a:buFont typeface="Wingdings" panose="05000000000000000000" pitchFamily="2" charset="2"/>
              <a:buChar char="Ø"/>
              <a:defRPr/>
            </a:pPr>
            <a:endParaRPr lang="en-US" sz="3200" kern="0" dirty="0">
              <a:solidFill>
                <a:srgbClr val="666633"/>
              </a:solidFill>
              <a:latin typeface="Arial Narrow" panose="020B0606020202030204" pitchFamily="34" charset="0"/>
              <a:ea typeface="Lucida Sans Unicode" panose="020B0602030504020204" pitchFamily="34" charset="0"/>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xmlns="" id="{6955BA63-D7EE-2E32-A388-0F8846D4C290}"/>
              </a:ext>
            </a:extLst>
          </p:cNvPr>
          <p:cNvSpPr>
            <a:spLocks noGrp="1" noChangeArrowheads="1"/>
          </p:cNvSpPr>
          <p:nvPr>
            <p:ph type="title"/>
          </p:nvPr>
        </p:nvSpPr>
        <p:spPr>
          <a:xfrm>
            <a:off x="287338" y="0"/>
            <a:ext cx="8569325" cy="1271588"/>
          </a:xfrm>
        </p:spPr>
        <p:txBody>
          <a:bodyPr/>
          <a:lstStyle/>
          <a:p>
            <a:r>
              <a:rPr lang="en-US" altLang="en-US" sz="3600" b="1">
                <a:solidFill>
                  <a:schemeClr val="tx1"/>
                </a:solidFill>
                <a:latin typeface="Algerian" panose="04020705040A02060702" pitchFamily="82" charset="0"/>
              </a:rPr>
              <a:t>Purpose/background</a:t>
            </a:r>
            <a:br>
              <a:rPr lang="en-US" altLang="en-US" sz="3600" b="1">
                <a:solidFill>
                  <a:schemeClr val="tx1"/>
                </a:solidFill>
                <a:latin typeface="Algerian" panose="04020705040A02060702" pitchFamily="82" charset="0"/>
              </a:rPr>
            </a:br>
            <a:endParaRPr lang="en-ZA" altLang="en-US" sz="3600" b="1">
              <a:solidFill>
                <a:schemeClr val="tx1"/>
              </a:solidFill>
              <a:latin typeface="Algerian" panose="04020705040A02060702" pitchFamily="82" charset="0"/>
            </a:endParaRPr>
          </a:p>
        </p:txBody>
      </p:sp>
      <p:pic>
        <p:nvPicPr>
          <p:cNvPr id="8195" name="Picture 5" descr="gold holding shape 1">
            <a:extLst>
              <a:ext uri="{FF2B5EF4-FFF2-40B4-BE49-F238E27FC236}">
                <a16:creationId xmlns:a16="http://schemas.microsoft.com/office/drawing/2014/main" xmlns="" id="{BF74DC14-1911-1201-6483-B24A1E5314E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196" name="Picture 6" descr="C:\Documents and Settings\Philda.FSLGH4\Desktop\Design and Branding Materials\Dept LOGOS\logoc3t.gif">
            <a:extLst>
              <a:ext uri="{FF2B5EF4-FFF2-40B4-BE49-F238E27FC236}">
                <a16:creationId xmlns:a16="http://schemas.microsoft.com/office/drawing/2014/main" xmlns="" id="{BBA8BA63-AB44-146B-4505-640395C97CE9}"/>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00813" y="5229225"/>
            <a:ext cx="2643187"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a:extLst>
              <a:ext uri="{FF2B5EF4-FFF2-40B4-BE49-F238E27FC236}">
                <a16:creationId xmlns:a16="http://schemas.microsoft.com/office/drawing/2014/main" xmlns="" id="{57BF0BAD-4BF7-40B7-014A-C3C82FAC50F2}"/>
              </a:ext>
            </a:extLst>
          </p:cNvPr>
          <p:cNvSpPr txBox="1">
            <a:spLocks/>
          </p:cNvSpPr>
          <p:nvPr/>
        </p:nvSpPr>
        <p:spPr bwMode="auto">
          <a:xfrm>
            <a:off x="263525" y="877888"/>
            <a:ext cx="8424863" cy="3600450"/>
          </a:xfrm>
          <a:prstGeom prst="rect">
            <a:avLst/>
          </a:prstGeom>
          <a:noFill/>
          <a:ln w="9525">
            <a:noFill/>
            <a:round/>
            <a:headEnd/>
            <a:tailEnd/>
          </a:ln>
        </p:spPr>
        <p:txBody>
          <a:bodyPr lIns="90000" tIns="46800" rIns="90000" bIns="46800"/>
          <a:lstStyle/>
          <a:p>
            <a:pPr marL="342900" indent="-342900">
              <a:lnSpc>
                <a:spcPct val="98000"/>
              </a:lnSpc>
              <a:spcBef>
                <a:spcPts val="800"/>
              </a:spcBef>
              <a:buClr>
                <a:srgbClr val="000000"/>
              </a:buClr>
              <a:buSzPct val="100000"/>
              <a:buFont typeface="Arial" panose="020B0604020202020204" pitchFamily="34" charset="0"/>
              <a:buChar char="•"/>
              <a:defRPr/>
            </a:pPr>
            <a:r>
              <a:rPr lang="en-ZA" sz="2000" kern="0" dirty="0">
                <a:solidFill>
                  <a:schemeClr val="tx1"/>
                </a:solidFill>
                <a:latin typeface="Arial Narrow" panose="020B0606020202030204" pitchFamily="34" charset="0"/>
                <a:ea typeface="Lucida Sans Unicode" panose="020B0602030504020204" pitchFamily="34" charset="0"/>
                <a:cs typeface="Arial" charset="0"/>
              </a:rPr>
              <a:t>The purpose of the presentation is to give report to the Portfolio Committee on the municipalities which were placed under section 106 of the Local Government: Municipal Systems Act, No . 32 of 2000, </a:t>
            </a:r>
          </a:p>
          <a:p>
            <a:pPr marL="342900" indent="-342900">
              <a:lnSpc>
                <a:spcPct val="98000"/>
              </a:lnSpc>
              <a:spcBef>
                <a:spcPts val="800"/>
              </a:spcBef>
              <a:buClr>
                <a:srgbClr val="000000"/>
              </a:buClr>
              <a:buSzPct val="100000"/>
              <a:buFont typeface="Arial" panose="020B0604020202020204" pitchFamily="34" charset="0"/>
              <a:buChar char="•"/>
              <a:defRPr/>
            </a:pPr>
            <a:r>
              <a:rPr lang="en-ZA" sz="2000" kern="0" dirty="0">
                <a:solidFill>
                  <a:schemeClr val="tx1"/>
                </a:solidFill>
                <a:latin typeface="Arial Narrow" panose="020B0606020202030204" pitchFamily="34" charset="0"/>
                <a:ea typeface="Lucida Sans Unicode" panose="020B0602030504020204" pitchFamily="34" charset="0"/>
                <a:cs typeface="Arial" charset="0"/>
              </a:rPr>
              <a:t>To provide the challenges and successes experienced,</a:t>
            </a:r>
          </a:p>
          <a:p>
            <a:pPr marL="342900" indent="-342900">
              <a:lnSpc>
                <a:spcPct val="98000"/>
              </a:lnSpc>
              <a:spcBef>
                <a:spcPts val="800"/>
              </a:spcBef>
              <a:buClr>
                <a:srgbClr val="000000"/>
              </a:buClr>
              <a:buSzPct val="100000"/>
              <a:buFont typeface="Arial" panose="020B0604020202020204" pitchFamily="34" charset="0"/>
              <a:buChar char="•"/>
              <a:defRPr/>
            </a:pPr>
            <a:r>
              <a:rPr lang="en-ZA" sz="2000" kern="0" dirty="0">
                <a:solidFill>
                  <a:schemeClr val="tx1"/>
                </a:solidFill>
                <a:latin typeface="Arial Narrow" panose="020B0606020202030204" pitchFamily="34" charset="0"/>
                <a:ea typeface="Lucida Sans Unicode" panose="020B0602030504020204" pitchFamily="34" charset="0"/>
                <a:cs typeface="Arial" charset="0"/>
              </a:rPr>
              <a:t>To provide progress that has been made in as far as the invocation of Sec 106,</a:t>
            </a:r>
          </a:p>
          <a:p>
            <a:pPr marL="342900" indent="-342900">
              <a:lnSpc>
                <a:spcPct val="98000"/>
              </a:lnSpc>
              <a:spcBef>
                <a:spcPts val="800"/>
              </a:spcBef>
              <a:buClr>
                <a:srgbClr val="000000"/>
              </a:buClr>
              <a:buSzPct val="100000"/>
              <a:buFont typeface="Arial" panose="020B0604020202020204" pitchFamily="34" charset="0"/>
              <a:buChar char="•"/>
              <a:defRPr/>
            </a:pPr>
            <a:r>
              <a:rPr lang="en-ZA" sz="2000" kern="0" dirty="0">
                <a:solidFill>
                  <a:schemeClr val="tx1"/>
                </a:solidFill>
                <a:latin typeface="Arial Narrow" panose="020B0606020202030204" pitchFamily="34" charset="0"/>
                <a:ea typeface="Lucida Sans Unicode" panose="020B0602030504020204" pitchFamily="34" charset="0"/>
                <a:cs typeface="Arial" charset="0"/>
              </a:rPr>
              <a:t>To provide the statistics of cases that have been reported to the law enforcement agencies, and</a:t>
            </a:r>
          </a:p>
          <a:p>
            <a:pPr marL="342900" indent="-342900">
              <a:lnSpc>
                <a:spcPct val="98000"/>
              </a:lnSpc>
              <a:spcBef>
                <a:spcPts val="800"/>
              </a:spcBef>
              <a:buClr>
                <a:srgbClr val="000000"/>
              </a:buClr>
              <a:buSzPct val="100000"/>
              <a:buFont typeface="Arial" panose="020B0604020202020204" pitchFamily="34" charset="0"/>
              <a:buChar char="•"/>
              <a:defRPr/>
            </a:pPr>
            <a:r>
              <a:rPr lang="en-ZA" sz="2000" kern="0" dirty="0">
                <a:solidFill>
                  <a:schemeClr val="tx1"/>
                </a:solidFill>
                <a:latin typeface="Arial Narrow" panose="020B0606020202030204" pitchFamily="34" charset="0"/>
                <a:ea typeface="Lucida Sans Unicode" panose="020B0602030504020204" pitchFamily="34" charset="0"/>
                <a:cs typeface="Arial" charset="0"/>
              </a:rPr>
              <a:t>To further bring to the attention of the Portfolio committee the steps that the Department is taking to remedy the situation where the invocation did not yield the desired results.   </a:t>
            </a:r>
            <a:r>
              <a:rPr lang="en-ZA" sz="2000" kern="0" dirty="0">
                <a:solidFill>
                  <a:srgbClr val="FF0000"/>
                </a:solidFill>
                <a:latin typeface="+mn-lt"/>
                <a:ea typeface="Lucida Sans Unicode" panose="020B0602030504020204" pitchFamily="34" charset="0"/>
                <a:cs typeface="Arial" charset="0"/>
              </a:rPr>
              <a:t> </a:t>
            </a:r>
            <a:endParaRPr lang="en-US" sz="2000" kern="0" dirty="0">
              <a:solidFill>
                <a:srgbClr val="666633"/>
              </a:solidFill>
              <a:latin typeface="Arial Narrow" panose="020B0606020202030204" pitchFamily="34" charset="0"/>
              <a:ea typeface="Lucida Sans Unicode" panose="020B0602030504020204" pitchFamily="34" charset="0"/>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xmlns="" id="{7F032EBC-E07A-4FD3-3F8F-19CD04A78605}"/>
              </a:ext>
            </a:extLst>
          </p:cNvPr>
          <p:cNvSpPr>
            <a:spLocks noGrp="1" noChangeArrowheads="1"/>
          </p:cNvSpPr>
          <p:nvPr>
            <p:ph type="title"/>
          </p:nvPr>
        </p:nvSpPr>
        <p:spPr>
          <a:xfrm>
            <a:off x="107950" y="-387350"/>
            <a:ext cx="8569325" cy="1360488"/>
          </a:xfrm>
        </p:spPr>
        <p:txBody>
          <a:bodyPr/>
          <a:lstStyle/>
          <a:p>
            <a:r>
              <a:rPr lang="en-US" altLang="en-US" sz="3600" b="1">
                <a:solidFill>
                  <a:schemeClr val="tx1"/>
                </a:solidFill>
                <a:latin typeface="Algerian" panose="04020705040A02060702" pitchFamily="82" charset="0"/>
              </a:rPr>
              <a:t>Legislative mandate</a:t>
            </a:r>
            <a:endParaRPr lang="en-ZA" altLang="en-US" sz="3600" b="1">
              <a:solidFill>
                <a:schemeClr val="tx1"/>
              </a:solidFill>
              <a:latin typeface="Algerian" panose="04020705040A02060702" pitchFamily="82" charset="0"/>
            </a:endParaRPr>
          </a:p>
        </p:txBody>
      </p:sp>
      <p:pic>
        <p:nvPicPr>
          <p:cNvPr id="10243" name="Picture 5" descr="gold holding shape 1">
            <a:extLst>
              <a:ext uri="{FF2B5EF4-FFF2-40B4-BE49-F238E27FC236}">
                <a16:creationId xmlns:a16="http://schemas.microsoft.com/office/drawing/2014/main" xmlns="" id="{E415B29C-EBE3-4CB2-1DE2-78ECDB14B3E4}"/>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4" name="Picture 6" descr="C:\Documents and Settings\Philda.FSLGH4\Desktop\Design and Branding Materials\Dept LOGOS\logoc3t.gif">
            <a:extLst>
              <a:ext uri="{FF2B5EF4-FFF2-40B4-BE49-F238E27FC236}">
                <a16:creationId xmlns:a16="http://schemas.microsoft.com/office/drawing/2014/main" xmlns="" id="{BB09EAE5-636D-3102-8009-A87613DC2440}"/>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00813" y="5229225"/>
            <a:ext cx="2643187"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a:extLst>
              <a:ext uri="{FF2B5EF4-FFF2-40B4-BE49-F238E27FC236}">
                <a16:creationId xmlns:a16="http://schemas.microsoft.com/office/drawing/2014/main" xmlns="" id="{BEFF9DCA-0A2C-DADD-C67C-15606132AE02}"/>
              </a:ext>
            </a:extLst>
          </p:cNvPr>
          <p:cNvSpPr txBox="1">
            <a:spLocks/>
          </p:cNvSpPr>
          <p:nvPr/>
        </p:nvSpPr>
        <p:spPr bwMode="auto">
          <a:xfrm>
            <a:off x="395288" y="1125538"/>
            <a:ext cx="8569325" cy="4103687"/>
          </a:xfrm>
          <a:prstGeom prst="rect">
            <a:avLst/>
          </a:prstGeom>
          <a:noFill/>
          <a:ln w="9525">
            <a:noFill/>
            <a:round/>
            <a:headEnd/>
            <a:tailEnd/>
          </a:ln>
        </p:spPr>
        <p:txBody>
          <a:bodyPr lIns="90000" tIns="46800" rIns="90000" bIns="46800"/>
          <a:lstStyle/>
          <a:p>
            <a:pPr marL="457200" indent="-457200">
              <a:lnSpc>
                <a:spcPct val="98000"/>
              </a:lnSpc>
              <a:spcBef>
                <a:spcPts val="800"/>
              </a:spcBef>
              <a:buClr>
                <a:srgbClr val="000000"/>
              </a:buClr>
              <a:buSzPct val="100000"/>
              <a:buFont typeface="Arial" panose="020B0604020202020204" pitchFamily="34" charset="0"/>
              <a:buChar char="•"/>
              <a:defRPr/>
            </a:pPr>
            <a:endParaRPr lang="en-US" sz="2000" kern="0" dirty="0">
              <a:solidFill>
                <a:schemeClr val="tx1"/>
              </a:solidFill>
              <a:latin typeface="Arial Narrow" panose="020B0606020202030204" pitchFamily="34" charset="0"/>
              <a:ea typeface="Lucida Sans Unicode" panose="020B0602030504020204" pitchFamily="34" charset="0"/>
              <a:cs typeface="+mn-cs"/>
            </a:endParaRPr>
          </a:p>
        </p:txBody>
      </p:sp>
      <p:sp>
        <p:nvSpPr>
          <p:cNvPr id="10246" name="Subtitle 2">
            <a:extLst>
              <a:ext uri="{FF2B5EF4-FFF2-40B4-BE49-F238E27FC236}">
                <a16:creationId xmlns:a16="http://schemas.microsoft.com/office/drawing/2014/main" xmlns="" id="{B7977B9C-D150-8756-243D-D53A049CB684}"/>
              </a:ext>
            </a:extLst>
          </p:cNvPr>
          <p:cNvSpPr txBox="1">
            <a:spLocks/>
          </p:cNvSpPr>
          <p:nvPr/>
        </p:nvSpPr>
        <p:spPr bwMode="auto">
          <a:xfrm>
            <a:off x="412750" y="765175"/>
            <a:ext cx="8567738" cy="4103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p>
            <a:r>
              <a:rPr lang="en-US" altLang="en-US" sz="2000" i="1">
                <a:solidFill>
                  <a:schemeClr val="tx1"/>
                </a:solidFill>
              </a:rPr>
              <a:t>if an MEC has a reason to believe that a municipality in a province cannot or does not fulfill a statutory obligation binding on that municipality or that maladministration ,fraud, corruption or any other serious malpractice has occurred or is occurring in the municipality in the province, the MEC must –</a:t>
            </a:r>
            <a:endParaRPr lang="en-ZA" altLang="en-US" sz="2000">
              <a:solidFill>
                <a:schemeClr val="tx1"/>
              </a:solidFill>
            </a:endParaRPr>
          </a:p>
          <a:p>
            <a:r>
              <a:rPr lang="en-US" altLang="en-US" sz="2000" i="1">
                <a:solidFill>
                  <a:schemeClr val="tx1"/>
                </a:solidFill>
              </a:rPr>
              <a:t>……..</a:t>
            </a:r>
          </a:p>
          <a:p>
            <a:r>
              <a:rPr lang="en-US" altLang="en-US" sz="2000" i="1">
                <a:solidFill>
                  <a:schemeClr val="tx1"/>
                </a:solidFill>
              </a:rPr>
              <a:t>(a)By written notice to the municipality, request the municipal council or municipal manager to provide the MEC with information required in the notice; or</a:t>
            </a:r>
          </a:p>
          <a:p>
            <a:endParaRPr lang="en-ZA" altLang="en-US" sz="2000">
              <a:solidFill>
                <a:schemeClr val="tx1"/>
              </a:solidFill>
            </a:endParaRPr>
          </a:p>
          <a:p>
            <a:r>
              <a:rPr lang="en-US" altLang="en-US" sz="2000" i="1">
                <a:solidFill>
                  <a:schemeClr val="tx1"/>
                </a:solidFill>
              </a:rPr>
              <a:t>(b) if the MEC consider it necessary, designate a person or persons to investigate the matter</a:t>
            </a:r>
            <a:endParaRPr lang="en-ZA" altLang="en-US" sz="2000">
              <a:solidFill>
                <a:schemeClr val="tx1"/>
              </a:solidFill>
            </a:endParaRPr>
          </a:p>
          <a:p>
            <a:r>
              <a:rPr lang="en-US" altLang="en-US" sz="2000"/>
              <a:t> </a:t>
            </a:r>
            <a:endParaRPr lang="en-ZA" altLang="en-US" sz="200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xmlns="" id="{42E143AC-6BEB-2A23-96F2-0F7140DF2CAC}"/>
              </a:ext>
            </a:extLst>
          </p:cNvPr>
          <p:cNvSpPr>
            <a:spLocks noGrp="1" noChangeArrowheads="1"/>
          </p:cNvSpPr>
          <p:nvPr>
            <p:ph type="title"/>
          </p:nvPr>
        </p:nvSpPr>
        <p:spPr>
          <a:xfrm>
            <a:off x="107950" y="-387350"/>
            <a:ext cx="8569325" cy="2146300"/>
          </a:xfrm>
        </p:spPr>
        <p:txBody>
          <a:bodyPr/>
          <a:lstStyle/>
          <a:p>
            <a:r>
              <a:rPr lang="en-US" altLang="en-US" sz="3600" b="1">
                <a:solidFill>
                  <a:schemeClr val="tx1"/>
                </a:solidFill>
                <a:latin typeface="Algerian" panose="04020705040A02060702" pitchFamily="82" charset="0"/>
              </a:rPr>
              <a:t>continued</a:t>
            </a:r>
            <a:endParaRPr lang="en-ZA" altLang="en-US" sz="3600" b="1">
              <a:solidFill>
                <a:schemeClr val="tx1"/>
              </a:solidFill>
              <a:latin typeface="Algerian" panose="04020705040A02060702" pitchFamily="82" charset="0"/>
            </a:endParaRPr>
          </a:p>
        </p:txBody>
      </p:sp>
      <p:pic>
        <p:nvPicPr>
          <p:cNvPr id="12291" name="Picture 5" descr="gold holding shape 1">
            <a:extLst>
              <a:ext uri="{FF2B5EF4-FFF2-40B4-BE49-F238E27FC236}">
                <a16:creationId xmlns:a16="http://schemas.microsoft.com/office/drawing/2014/main" xmlns="" id="{A2FE8AA0-E55D-BE4F-B3CE-3FCAB9F68DDA}"/>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2" name="Picture 6" descr="C:\Documents and Settings\Philda.FSLGH4\Desktop\Design and Branding Materials\Dept LOGOS\logoc3t.gif">
            <a:extLst>
              <a:ext uri="{FF2B5EF4-FFF2-40B4-BE49-F238E27FC236}">
                <a16:creationId xmlns:a16="http://schemas.microsoft.com/office/drawing/2014/main" xmlns="" id="{9717EDFF-9E30-7435-37C4-8DC46BAA09F6}"/>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00813" y="5229225"/>
            <a:ext cx="2643187"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a:extLst>
              <a:ext uri="{FF2B5EF4-FFF2-40B4-BE49-F238E27FC236}">
                <a16:creationId xmlns:a16="http://schemas.microsoft.com/office/drawing/2014/main" xmlns="" id="{8A506CBD-6FCA-2D9D-27A5-80E9EC849377}"/>
              </a:ext>
            </a:extLst>
          </p:cNvPr>
          <p:cNvSpPr txBox="1">
            <a:spLocks/>
          </p:cNvSpPr>
          <p:nvPr/>
        </p:nvSpPr>
        <p:spPr bwMode="auto">
          <a:xfrm>
            <a:off x="395288" y="1028700"/>
            <a:ext cx="8569325" cy="4103688"/>
          </a:xfrm>
          <a:prstGeom prst="rect">
            <a:avLst/>
          </a:prstGeom>
          <a:noFill/>
          <a:ln w="9525">
            <a:noFill/>
            <a:round/>
            <a:headEnd/>
            <a:tailEnd/>
          </a:ln>
        </p:spPr>
        <p:txBody>
          <a:bodyPr lIns="90000" tIns="46800" rIns="90000" bIns="46800"/>
          <a:lstStyle/>
          <a:p>
            <a:pPr>
              <a:lnSpc>
                <a:spcPct val="98000"/>
              </a:lnSpc>
              <a:spcBef>
                <a:spcPts val="800"/>
              </a:spcBef>
              <a:buClr>
                <a:srgbClr val="000000"/>
              </a:buClr>
              <a:buSzPct val="100000"/>
              <a:defRPr/>
            </a:pPr>
            <a:r>
              <a:rPr lang="en-US" sz="2000" i="1" kern="0" dirty="0">
                <a:solidFill>
                  <a:srgbClr val="666633"/>
                </a:solidFill>
                <a:latin typeface="Arial Narrow" panose="020B0606020202030204" pitchFamily="34" charset="0"/>
                <a:ea typeface="Lucida Sans Unicode" panose="020B0602030504020204" pitchFamily="34" charset="0"/>
              </a:rPr>
              <a:t>(</a:t>
            </a:r>
            <a:r>
              <a:rPr lang="en-US" sz="2000" i="1" kern="0" dirty="0">
                <a:solidFill>
                  <a:schemeClr val="tx1"/>
                </a:solidFill>
                <a:latin typeface="Arial Narrow" panose="020B0606020202030204" pitchFamily="34" charset="0"/>
                <a:ea typeface="Lucida Sans Unicode" panose="020B0602030504020204" pitchFamily="34" charset="0"/>
              </a:rPr>
              <a:t>3) (a) An MEC issuing a notice in terms of subsection(1)(a) or designating a person to conduct an investigation in terms of subsection (1)(b) , must within 14 days submit a written statement to the National Council of Provinces motivating the action.</a:t>
            </a:r>
          </a:p>
          <a:p>
            <a:pPr>
              <a:lnSpc>
                <a:spcPct val="98000"/>
              </a:lnSpc>
              <a:spcBef>
                <a:spcPts val="800"/>
              </a:spcBef>
              <a:buClr>
                <a:srgbClr val="000000"/>
              </a:buClr>
              <a:buSzPct val="100000"/>
              <a:defRPr/>
            </a:pPr>
            <a:endParaRPr lang="en-US" sz="2000" i="1" kern="0" dirty="0">
              <a:solidFill>
                <a:schemeClr val="tx1"/>
              </a:solidFill>
              <a:latin typeface="Arial Narrow" panose="020B0606020202030204" pitchFamily="34" charset="0"/>
              <a:ea typeface="Lucida Sans Unicode" panose="020B0602030504020204" pitchFamily="34" charset="0"/>
            </a:endParaRPr>
          </a:p>
          <a:p>
            <a:pPr>
              <a:lnSpc>
                <a:spcPct val="98000"/>
              </a:lnSpc>
              <a:spcBef>
                <a:spcPts val="800"/>
              </a:spcBef>
              <a:buClr>
                <a:srgbClr val="000000"/>
              </a:buClr>
              <a:buSzPct val="100000"/>
              <a:defRPr/>
            </a:pPr>
            <a:r>
              <a:rPr lang="en-US" sz="2000" i="1" kern="0" dirty="0">
                <a:solidFill>
                  <a:schemeClr val="tx1"/>
                </a:solidFill>
                <a:latin typeface="Arial Narrow" panose="020B0606020202030204" pitchFamily="34" charset="0"/>
                <a:ea typeface="Lucida Sans Unicode" panose="020B0602030504020204" pitchFamily="34" charset="0"/>
              </a:rPr>
              <a:t>(4)(a)……………………………….</a:t>
            </a:r>
          </a:p>
          <a:p>
            <a:pPr>
              <a:lnSpc>
                <a:spcPct val="98000"/>
              </a:lnSpc>
              <a:spcBef>
                <a:spcPts val="800"/>
              </a:spcBef>
              <a:buClr>
                <a:srgbClr val="000000"/>
              </a:buClr>
              <a:buSzPct val="100000"/>
              <a:defRPr/>
            </a:pPr>
            <a:endParaRPr lang="en-US" sz="2000" i="1" kern="0" dirty="0">
              <a:solidFill>
                <a:schemeClr val="tx1"/>
              </a:solidFill>
              <a:latin typeface="Arial Narrow" panose="020B0606020202030204" pitchFamily="34" charset="0"/>
              <a:ea typeface="Lucida Sans Unicode" panose="020B0602030504020204" pitchFamily="34" charset="0"/>
            </a:endParaRPr>
          </a:p>
          <a:p>
            <a:pPr>
              <a:lnSpc>
                <a:spcPct val="98000"/>
              </a:lnSpc>
              <a:spcBef>
                <a:spcPts val="800"/>
              </a:spcBef>
              <a:buClr>
                <a:srgbClr val="000000"/>
              </a:buClr>
              <a:buSzPct val="100000"/>
              <a:defRPr/>
            </a:pPr>
            <a:r>
              <a:rPr lang="en-US" sz="2000" i="1" kern="0" dirty="0">
                <a:solidFill>
                  <a:schemeClr val="tx1"/>
                </a:solidFill>
                <a:latin typeface="Arial Narrow" panose="020B0606020202030204" pitchFamily="34" charset="0"/>
                <a:ea typeface="Lucida Sans Unicode" panose="020B0602030504020204" pitchFamily="34" charset="0"/>
              </a:rPr>
              <a:t>(4)(b) The MEC must table a report detailing the outcome of the investigation in the relevant provincial legislature within 90 days from the date in which the Minister requested the investigation and must simultaneously send copy of such report to the </a:t>
            </a:r>
            <a:r>
              <a:rPr lang="en-US" sz="2000" i="1" kern="0" dirty="0" err="1">
                <a:solidFill>
                  <a:schemeClr val="tx1"/>
                </a:solidFill>
                <a:latin typeface="Arial Narrow" panose="020B0606020202030204" pitchFamily="34" charset="0"/>
                <a:ea typeface="Lucida Sans Unicode" panose="020B0602030504020204" pitchFamily="34" charset="0"/>
              </a:rPr>
              <a:t>Minister,the</a:t>
            </a:r>
            <a:r>
              <a:rPr lang="en-US" sz="2000" i="1" kern="0" dirty="0">
                <a:solidFill>
                  <a:schemeClr val="tx1"/>
                </a:solidFill>
                <a:latin typeface="Arial Narrow" panose="020B0606020202030204" pitchFamily="34" charset="0"/>
                <a:ea typeface="Lucida Sans Unicode" panose="020B0602030504020204" pitchFamily="34" charset="0"/>
              </a:rPr>
              <a:t> Minister of Finance and the National Council of Provinces </a:t>
            </a:r>
          </a:p>
          <a:p>
            <a:pPr>
              <a:lnSpc>
                <a:spcPct val="98000"/>
              </a:lnSpc>
              <a:spcBef>
                <a:spcPts val="800"/>
              </a:spcBef>
              <a:buClr>
                <a:srgbClr val="000000"/>
              </a:buClr>
              <a:buSzPct val="100000"/>
              <a:defRPr/>
            </a:pPr>
            <a:endParaRPr lang="en-US" sz="2000" i="1" kern="0" dirty="0">
              <a:solidFill>
                <a:srgbClr val="666633"/>
              </a:solidFill>
              <a:latin typeface="Arial Narrow" panose="020B0606020202030204" pitchFamily="34" charset="0"/>
              <a:ea typeface="Lucida Sans Unicode" panose="020B0602030504020204" pitchFamily="34" charset="0"/>
              <a:cs typeface="+mn-cs"/>
            </a:endParaRPr>
          </a:p>
          <a:p>
            <a:pPr>
              <a:lnSpc>
                <a:spcPct val="98000"/>
              </a:lnSpc>
              <a:spcBef>
                <a:spcPts val="800"/>
              </a:spcBef>
              <a:buClr>
                <a:srgbClr val="000000"/>
              </a:buClr>
              <a:buSzPct val="100000"/>
              <a:defRPr/>
            </a:pPr>
            <a:endParaRPr lang="en-US" sz="2000" kern="0" dirty="0">
              <a:solidFill>
                <a:srgbClr val="666633"/>
              </a:solidFill>
              <a:latin typeface="Arial Narrow" panose="020B0606020202030204" pitchFamily="34" charset="0"/>
              <a:ea typeface="Lucida Sans Unicode" panose="020B0602030504020204" pitchFamily="34" charset="0"/>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xmlns="" id="{A4DF6486-2030-923A-4B2B-A6C2B19B9098}"/>
              </a:ext>
            </a:extLst>
          </p:cNvPr>
          <p:cNvSpPr>
            <a:spLocks noGrp="1" noChangeArrowheads="1"/>
          </p:cNvSpPr>
          <p:nvPr>
            <p:ph type="title"/>
          </p:nvPr>
        </p:nvSpPr>
        <p:spPr>
          <a:xfrm>
            <a:off x="200025" y="-387350"/>
            <a:ext cx="8569325" cy="1728788"/>
          </a:xfrm>
        </p:spPr>
        <p:txBody>
          <a:bodyPr/>
          <a:lstStyle/>
          <a:p>
            <a:r>
              <a:rPr lang="en-US" altLang="en-US" sz="3200" b="1">
                <a:solidFill>
                  <a:schemeClr val="tx1"/>
                </a:solidFill>
                <a:latin typeface="Algerian" panose="04020705040A02060702" pitchFamily="82" charset="0"/>
              </a:rPr>
              <a:t>Municipalities where section 106 was invoked (2021/2022 financial year</a:t>
            </a:r>
            <a:endParaRPr lang="en-ZA" altLang="en-US" sz="3200" b="1">
              <a:solidFill>
                <a:schemeClr val="tx1"/>
              </a:solidFill>
              <a:latin typeface="Algerian" panose="04020705040A02060702" pitchFamily="82" charset="0"/>
            </a:endParaRPr>
          </a:p>
        </p:txBody>
      </p:sp>
      <p:pic>
        <p:nvPicPr>
          <p:cNvPr id="14339" name="Picture 5" descr="gold holding shape 1">
            <a:extLst>
              <a:ext uri="{FF2B5EF4-FFF2-40B4-BE49-F238E27FC236}">
                <a16:creationId xmlns:a16="http://schemas.microsoft.com/office/drawing/2014/main" xmlns="" id="{7B94C951-8ED5-442C-2701-9CA9C935900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340" name="Picture 6" descr="C:\Documents and Settings\Philda.FSLGH4\Desktop\Design and Branding Materials\Dept LOGOS\logoc3t.gif">
            <a:extLst>
              <a:ext uri="{FF2B5EF4-FFF2-40B4-BE49-F238E27FC236}">
                <a16:creationId xmlns:a16="http://schemas.microsoft.com/office/drawing/2014/main" xmlns="" id="{2294C837-E52B-C7D9-AD9E-4EA962F9D732}"/>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00813" y="5229225"/>
            <a:ext cx="2643187"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a:extLst>
              <a:ext uri="{FF2B5EF4-FFF2-40B4-BE49-F238E27FC236}">
                <a16:creationId xmlns:a16="http://schemas.microsoft.com/office/drawing/2014/main" xmlns="" id="{50BD4EFD-092A-472B-272E-F1F52AB00D49}"/>
              </a:ext>
            </a:extLst>
          </p:cNvPr>
          <p:cNvSpPr txBox="1">
            <a:spLocks/>
          </p:cNvSpPr>
          <p:nvPr/>
        </p:nvSpPr>
        <p:spPr bwMode="auto">
          <a:xfrm>
            <a:off x="287338" y="1154113"/>
            <a:ext cx="8569325" cy="4103687"/>
          </a:xfrm>
          <a:prstGeom prst="rect">
            <a:avLst/>
          </a:prstGeom>
          <a:noFill/>
          <a:ln w="9525">
            <a:noFill/>
            <a:round/>
            <a:headEnd/>
            <a:tailEnd/>
          </a:ln>
        </p:spPr>
        <p:txBody>
          <a:bodyPr lIns="90000" tIns="46800" rIns="90000" bIns="46800"/>
          <a:lstStyle/>
          <a:p>
            <a:pPr>
              <a:lnSpc>
                <a:spcPct val="98000"/>
              </a:lnSpc>
              <a:spcBef>
                <a:spcPts val="800"/>
              </a:spcBef>
              <a:buClr>
                <a:srgbClr val="000000"/>
              </a:buClr>
              <a:buSzPct val="100000"/>
              <a:defRPr/>
            </a:pPr>
            <a:endParaRPr lang="en-US" sz="1600" i="1" kern="0" dirty="0">
              <a:solidFill>
                <a:srgbClr val="666633"/>
              </a:solidFill>
              <a:latin typeface="Arial Narrow" panose="020B0606020202030204" pitchFamily="34" charset="0"/>
              <a:ea typeface="Lucida Sans Unicode" panose="020B0602030504020204" pitchFamily="34" charset="0"/>
            </a:endParaRPr>
          </a:p>
        </p:txBody>
      </p:sp>
      <p:graphicFrame>
        <p:nvGraphicFramePr>
          <p:cNvPr id="2" name="Table 1">
            <a:extLst>
              <a:ext uri="{FF2B5EF4-FFF2-40B4-BE49-F238E27FC236}">
                <a16:creationId xmlns:a16="http://schemas.microsoft.com/office/drawing/2014/main" xmlns="" id="{0DD8A396-46AE-9D60-A992-783C9E767826}"/>
              </a:ext>
            </a:extLst>
          </p:cNvPr>
          <p:cNvGraphicFramePr>
            <a:graphicFrameLocks noGrp="1"/>
          </p:cNvGraphicFramePr>
          <p:nvPr/>
        </p:nvGraphicFramePr>
        <p:xfrm>
          <a:off x="107950" y="987425"/>
          <a:ext cx="8928100" cy="4259263"/>
        </p:xfrm>
        <a:graphic>
          <a:graphicData uri="http://schemas.openxmlformats.org/drawingml/2006/table">
            <a:tbl>
              <a:tblPr firstRow="1" bandRow="1">
                <a:tableStyleId>{5C22544A-7EE6-4342-B048-85BDC9FD1C3A}</a:tableStyleId>
              </a:tblPr>
              <a:tblGrid>
                <a:gridCol w="1584018">
                  <a:extLst>
                    <a:ext uri="{9D8B030D-6E8A-4147-A177-3AD203B41FA5}">
                      <a16:colId xmlns:a16="http://schemas.microsoft.com/office/drawing/2014/main" xmlns="" val="20000"/>
                    </a:ext>
                  </a:extLst>
                </a:gridCol>
                <a:gridCol w="1728019">
                  <a:extLst>
                    <a:ext uri="{9D8B030D-6E8A-4147-A177-3AD203B41FA5}">
                      <a16:colId xmlns:a16="http://schemas.microsoft.com/office/drawing/2014/main" xmlns="" val="20001"/>
                    </a:ext>
                  </a:extLst>
                </a:gridCol>
                <a:gridCol w="1440016">
                  <a:extLst>
                    <a:ext uri="{9D8B030D-6E8A-4147-A177-3AD203B41FA5}">
                      <a16:colId xmlns:a16="http://schemas.microsoft.com/office/drawing/2014/main" xmlns="" val="20002"/>
                    </a:ext>
                  </a:extLst>
                </a:gridCol>
                <a:gridCol w="2520028">
                  <a:extLst>
                    <a:ext uri="{9D8B030D-6E8A-4147-A177-3AD203B41FA5}">
                      <a16:colId xmlns:a16="http://schemas.microsoft.com/office/drawing/2014/main" xmlns="" val="20003"/>
                    </a:ext>
                  </a:extLst>
                </a:gridCol>
                <a:gridCol w="1656019">
                  <a:extLst>
                    <a:ext uri="{9D8B030D-6E8A-4147-A177-3AD203B41FA5}">
                      <a16:colId xmlns:a16="http://schemas.microsoft.com/office/drawing/2014/main" xmlns="" val="20004"/>
                    </a:ext>
                  </a:extLst>
                </a:gridCol>
              </a:tblGrid>
              <a:tr h="692809">
                <a:tc>
                  <a:txBody>
                    <a:bodyPr/>
                    <a:lstStyle/>
                    <a:p>
                      <a:r>
                        <a:rPr lang="en-US" sz="1800" dirty="0">
                          <a:latin typeface="Arial Narrow" panose="020B0606020202030204" pitchFamily="34" charset="0"/>
                        </a:rPr>
                        <a:t>Name of Municipality</a:t>
                      </a:r>
                      <a:endParaRPr lang="en-ZA" sz="1800" dirty="0">
                        <a:latin typeface="Arial Narrow" panose="020B0606020202030204" pitchFamily="34" charset="0"/>
                      </a:endParaRPr>
                    </a:p>
                  </a:txBody>
                  <a:tcPr marL="91431" marR="91431" marT="45703" marB="45703"/>
                </a:tc>
                <a:tc>
                  <a:txBody>
                    <a:bodyPr/>
                    <a:lstStyle/>
                    <a:p>
                      <a:r>
                        <a:rPr lang="en-US" sz="1800" dirty="0">
                          <a:latin typeface="Arial Narrow" panose="020B0606020202030204" pitchFamily="34" charset="0"/>
                        </a:rPr>
                        <a:t>Commencement date</a:t>
                      </a:r>
                      <a:endParaRPr lang="en-ZA" sz="1800" dirty="0">
                        <a:latin typeface="Arial Narrow" panose="020B0606020202030204" pitchFamily="34" charset="0"/>
                      </a:endParaRPr>
                    </a:p>
                  </a:txBody>
                  <a:tcPr marL="91431" marR="91431" marT="45703" marB="45703"/>
                </a:tc>
                <a:tc>
                  <a:txBody>
                    <a:bodyPr/>
                    <a:lstStyle/>
                    <a:p>
                      <a:r>
                        <a:rPr lang="en-US" sz="1800" dirty="0">
                          <a:latin typeface="Arial Narrow" panose="020B0606020202030204" pitchFamily="34" charset="0"/>
                        </a:rPr>
                        <a:t>Completion date</a:t>
                      </a:r>
                      <a:endParaRPr lang="en-ZA" sz="1800" dirty="0">
                        <a:latin typeface="Arial Narrow" panose="020B0606020202030204" pitchFamily="34" charset="0"/>
                      </a:endParaRPr>
                    </a:p>
                  </a:txBody>
                  <a:tcPr marL="91431" marR="91431" marT="45703" marB="45703"/>
                </a:tc>
                <a:tc>
                  <a:txBody>
                    <a:bodyPr/>
                    <a:lstStyle/>
                    <a:p>
                      <a:r>
                        <a:rPr lang="en-US" sz="1800" dirty="0">
                          <a:latin typeface="Arial Narrow" panose="020B0606020202030204" pitchFamily="34" charset="0"/>
                        </a:rPr>
                        <a:t>Outcome</a:t>
                      </a:r>
                      <a:r>
                        <a:rPr lang="en-US" sz="1800" dirty="0"/>
                        <a:t> </a:t>
                      </a:r>
                      <a:endParaRPr lang="en-ZA" sz="1800" dirty="0"/>
                    </a:p>
                  </a:txBody>
                  <a:tcPr marL="91431" marR="91431" marT="45703" marB="45703"/>
                </a:tc>
                <a:tc>
                  <a:txBody>
                    <a:bodyPr/>
                    <a:lstStyle/>
                    <a:p>
                      <a:r>
                        <a:rPr lang="en-US" sz="1800" dirty="0">
                          <a:latin typeface="Arial Narrow" panose="020B0606020202030204" pitchFamily="34" charset="0"/>
                        </a:rPr>
                        <a:t>Remedial Action</a:t>
                      </a:r>
                      <a:endParaRPr lang="en-ZA" sz="1800" dirty="0">
                        <a:latin typeface="Arial Narrow" panose="020B0606020202030204" pitchFamily="34" charset="0"/>
                      </a:endParaRPr>
                    </a:p>
                  </a:txBody>
                  <a:tcPr marL="91431" marR="91431" marT="45703" marB="45703"/>
                </a:tc>
                <a:extLst>
                  <a:ext uri="{0D108BD9-81ED-4DB2-BD59-A6C34878D82A}">
                    <a16:rowId xmlns:a16="http://schemas.microsoft.com/office/drawing/2014/main" xmlns="" val="10000"/>
                  </a:ext>
                </a:extLst>
              </a:tr>
              <a:tr h="914465">
                <a:tc>
                  <a:txBody>
                    <a:bodyPr/>
                    <a:lstStyle/>
                    <a:p>
                      <a:r>
                        <a:rPr lang="en-GB" sz="1800" dirty="0">
                          <a:latin typeface="Arial Narrow" panose="020B0606020202030204" pitchFamily="34" charset="0"/>
                        </a:rPr>
                        <a:t>Nala LM</a:t>
                      </a:r>
                      <a:endParaRPr lang="en-ZA" sz="1800" dirty="0">
                        <a:latin typeface="Arial Narrow" panose="020B0606020202030204" pitchFamily="34" charset="0"/>
                      </a:endParaRPr>
                    </a:p>
                  </a:txBody>
                  <a:tcPr marL="91431" marR="91431" marT="45703" marB="45703"/>
                </a:tc>
                <a:tc>
                  <a:txBody>
                    <a:bodyPr/>
                    <a:lstStyle/>
                    <a:p>
                      <a:r>
                        <a:rPr lang="en-ZA" sz="1800" dirty="0"/>
                        <a:t>09  December 2019</a:t>
                      </a:r>
                    </a:p>
                  </a:txBody>
                  <a:tcPr marL="91431" marR="91431" marT="45703" marB="45703"/>
                </a:tc>
                <a:tc>
                  <a:txBody>
                    <a:bodyPr/>
                    <a:lstStyle/>
                    <a:p>
                      <a:r>
                        <a:rPr lang="en-ZA" sz="1800" dirty="0"/>
                        <a:t>March 2022 </a:t>
                      </a:r>
                    </a:p>
                  </a:txBody>
                  <a:tcPr marL="91431" marR="91431" marT="45703" marB="45703"/>
                </a:tc>
                <a:tc>
                  <a:txBody>
                    <a:bodyPr/>
                    <a:lstStyle/>
                    <a:p>
                      <a:r>
                        <a:rPr lang="en-ZA" sz="1800" dirty="0"/>
                        <a:t>MEC still to set a date to present the report to council.</a:t>
                      </a:r>
                    </a:p>
                  </a:txBody>
                  <a:tcPr marL="91431" marR="91431" marT="45703" marB="45703"/>
                </a:tc>
                <a:tc>
                  <a:txBody>
                    <a:bodyPr/>
                    <a:lstStyle/>
                    <a:p>
                      <a:r>
                        <a:rPr lang="en-ZA" sz="1800" dirty="0"/>
                        <a:t>MEC to set a date.</a:t>
                      </a:r>
                    </a:p>
                  </a:txBody>
                  <a:tcPr marL="91431" marR="91431" marT="45703" marB="45703"/>
                </a:tc>
                <a:extLst>
                  <a:ext uri="{0D108BD9-81ED-4DB2-BD59-A6C34878D82A}">
                    <a16:rowId xmlns:a16="http://schemas.microsoft.com/office/drawing/2014/main" xmlns="" val="10001"/>
                  </a:ext>
                </a:extLst>
              </a:tr>
              <a:tr h="1737524">
                <a:tc>
                  <a:txBody>
                    <a:bodyPr/>
                    <a:lstStyle/>
                    <a:p>
                      <a:r>
                        <a:rPr lang="en-GB" sz="1800" dirty="0">
                          <a:latin typeface="Arial Narrow" panose="020B0606020202030204" pitchFamily="34" charset="0"/>
                        </a:rPr>
                        <a:t>Matjhabeng</a:t>
                      </a:r>
                      <a:r>
                        <a:rPr lang="en-GB" sz="1800" baseline="0" dirty="0">
                          <a:latin typeface="Arial Narrow" panose="020B0606020202030204" pitchFamily="34" charset="0"/>
                        </a:rPr>
                        <a:t> LM</a:t>
                      </a:r>
                      <a:endParaRPr lang="en-ZA" sz="1800" dirty="0">
                        <a:latin typeface="Arial Narrow" panose="020B0606020202030204" pitchFamily="34" charset="0"/>
                      </a:endParaRPr>
                    </a:p>
                  </a:txBody>
                  <a:tcPr marL="91431" marR="91431" marT="45703" marB="45703"/>
                </a:tc>
                <a:tc>
                  <a:txBody>
                    <a:bodyPr/>
                    <a:lstStyle/>
                    <a:p>
                      <a:r>
                        <a:rPr lang="en-ZA" sz="1800" dirty="0"/>
                        <a:t>28 January 2020 </a:t>
                      </a:r>
                    </a:p>
                    <a:p>
                      <a:endParaRPr lang="en-GB" sz="1800" dirty="0">
                        <a:solidFill>
                          <a:schemeClr val="tx1"/>
                        </a:solidFill>
                      </a:endParaRPr>
                    </a:p>
                    <a:p>
                      <a:r>
                        <a:rPr lang="en-GB" sz="1800" dirty="0">
                          <a:solidFill>
                            <a:schemeClr val="tx1"/>
                          </a:solidFill>
                        </a:rPr>
                        <a:t>November 2020 (due to COVID 19)</a:t>
                      </a:r>
                      <a:endParaRPr lang="en-ZA" sz="1800" dirty="0"/>
                    </a:p>
                  </a:txBody>
                  <a:tcPr marL="91431" marR="91431" marT="45703" marB="45703"/>
                </a:tc>
                <a:tc>
                  <a:txBody>
                    <a:bodyPr/>
                    <a:lstStyle/>
                    <a:p>
                      <a:r>
                        <a:rPr lang="en-ZA" sz="1800" dirty="0"/>
                        <a:t>31 May 2021 </a:t>
                      </a:r>
                    </a:p>
                    <a:p>
                      <a:endParaRPr lang="en-ZA" sz="1800" dirty="0"/>
                    </a:p>
                    <a:p>
                      <a:r>
                        <a:rPr lang="en-ZA" sz="1800" dirty="0"/>
                        <a:t>12 April 2022 presentation</a:t>
                      </a:r>
                      <a:r>
                        <a:rPr lang="en-ZA" sz="1800" baseline="0" dirty="0"/>
                        <a:t> to in coming council.</a:t>
                      </a:r>
                      <a:endParaRPr lang="en-ZA" sz="1800" dirty="0"/>
                    </a:p>
                  </a:txBody>
                  <a:tcPr marL="91431" marR="91431" marT="45703" marB="45703"/>
                </a:tc>
                <a:tc>
                  <a:txBody>
                    <a:bodyPr/>
                    <a:lstStyle/>
                    <a:p>
                      <a:r>
                        <a:rPr lang="en-ZA" sz="1800" dirty="0"/>
                        <a:t>Awaiting council report on the implementation</a:t>
                      </a:r>
                      <a:r>
                        <a:rPr lang="en-ZA" sz="1800" baseline="0" dirty="0"/>
                        <a:t> of the recommendations.</a:t>
                      </a:r>
                      <a:endParaRPr lang="en-ZA" sz="1800" dirty="0"/>
                    </a:p>
                  </a:txBody>
                  <a:tcPr marL="91431" marR="91431" marT="45703" marB="45703"/>
                </a:tc>
                <a:tc>
                  <a:txBody>
                    <a:bodyPr/>
                    <a:lstStyle/>
                    <a:p>
                      <a:endParaRPr lang="en-ZA" sz="1800"/>
                    </a:p>
                  </a:txBody>
                  <a:tcPr marL="91431" marR="91431" marT="45703" marB="45703"/>
                </a:tc>
                <a:extLst>
                  <a:ext uri="{0D108BD9-81ED-4DB2-BD59-A6C34878D82A}">
                    <a16:rowId xmlns:a16="http://schemas.microsoft.com/office/drawing/2014/main" xmlns="" val="10002"/>
                  </a:ext>
                </a:extLst>
              </a:tr>
              <a:tr h="914465">
                <a:tc>
                  <a:txBody>
                    <a:bodyPr/>
                    <a:lstStyle/>
                    <a:p>
                      <a:r>
                        <a:rPr lang="en-ZA" sz="1800" dirty="0">
                          <a:latin typeface="Arial Narrow" panose="020B0606020202030204" pitchFamily="34" charset="0"/>
                        </a:rPr>
                        <a:t>Tswelopele LM</a:t>
                      </a:r>
                    </a:p>
                  </a:txBody>
                  <a:tcPr marL="91431" marR="91431" marT="45703" marB="45703"/>
                </a:tc>
                <a:tc>
                  <a:txBody>
                    <a:bodyPr/>
                    <a:lstStyle/>
                    <a:p>
                      <a:r>
                        <a:rPr lang="en-ZA" sz="1800" dirty="0"/>
                        <a:t>15 March 2021</a:t>
                      </a:r>
                    </a:p>
                    <a:p>
                      <a:endParaRPr lang="en-ZA" sz="1800" dirty="0"/>
                    </a:p>
                  </a:txBody>
                  <a:tcPr marL="91431" marR="91431" marT="45703" marB="45703"/>
                </a:tc>
                <a:tc>
                  <a:txBody>
                    <a:bodyPr/>
                    <a:lstStyle/>
                    <a:p>
                      <a:r>
                        <a:rPr lang="en-ZA" sz="1800" dirty="0"/>
                        <a:t>March 2022</a:t>
                      </a:r>
                    </a:p>
                  </a:txBody>
                  <a:tcPr marL="91431" marR="91431" marT="45703" marB="45703"/>
                </a:tc>
                <a:tc>
                  <a:txBody>
                    <a:bodyPr/>
                    <a:lstStyle/>
                    <a:p>
                      <a:r>
                        <a:rPr lang="en-ZA" sz="1800" dirty="0"/>
                        <a:t>MEC still to set a date to present the report to council.</a:t>
                      </a:r>
                    </a:p>
                  </a:txBody>
                  <a:tcPr marL="91431" marR="91431" marT="45703" marB="45703"/>
                </a:tc>
                <a:tc>
                  <a:txBody>
                    <a:bodyPr/>
                    <a:lstStyle/>
                    <a:p>
                      <a:r>
                        <a:rPr lang="en-ZA" sz="1800" dirty="0"/>
                        <a:t>MEC to set a date.</a:t>
                      </a:r>
                    </a:p>
                  </a:txBody>
                  <a:tcPr marL="91431" marR="91431" marT="45703" marB="45703"/>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a:extLst>
              <a:ext uri="{FF2B5EF4-FFF2-40B4-BE49-F238E27FC236}">
                <a16:creationId xmlns:a16="http://schemas.microsoft.com/office/drawing/2014/main" xmlns="" id="{7862670F-C541-56BA-BAFA-93600B185416}"/>
              </a:ext>
            </a:extLst>
          </p:cNvPr>
          <p:cNvSpPr>
            <a:spLocks noGrp="1" noChangeArrowheads="1"/>
          </p:cNvSpPr>
          <p:nvPr>
            <p:ph type="title"/>
          </p:nvPr>
        </p:nvSpPr>
        <p:spPr>
          <a:xfrm>
            <a:off x="200025" y="-387350"/>
            <a:ext cx="8569325" cy="1728788"/>
          </a:xfrm>
        </p:spPr>
        <p:txBody>
          <a:bodyPr/>
          <a:lstStyle/>
          <a:p>
            <a:r>
              <a:rPr lang="en-US" altLang="en-US" sz="3200" b="1">
                <a:solidFill>
                  <a:schemeClr val="tx1"/>
                </a:solidFill>
                <a:latin typeface="Algerian" panose="04020705040A02060702" pitchFamily="82" charset="0"/>
              </a:rPr>
              <a:t>Municipalities where section 106 was invoked (2021/2022 financial year</a:t>
            </a:r>
            <a:endParaRPr lang="en-ZA" altLang="en-US" sz="3200" b="1">
              <a:solidFill>
                <a:schemeClr val="tx1"/>
              </a:solidFill>
              <a:latin typeface="Algerian" panose="04020705040A02060702" pitchFamily="82" charset="0"/>
            </a:endParaRPr>
          </a:p>
        </p:txBody>
      </p:sp>
      <p:pic>
        <p:nvPicPr>
          <p:cNvPr id="16387" name="Picture 5" descr="gold holding shape 1">
            <a:extLst>
              <a:ext uri="{FF2B5EF4-FFF2-40B4-BE49-F238E27FC236}">
                <a16:creationId xmlns:a16="http://schemas.microsoft.com/office/drawing/2014/main" xmlns="" id="{82032CF2-2D9F-77FF-9C65-03EFDCFF4869}"/>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8" name="Picture 6" descr="C:\Documents and Settings\Philda.FSLGH4\Desktop\Design and Branding Materials\Dept LOGOS\logoc3t.gif">
            <a:extLst>
              <a:ext uri="{FF2B5EF4-FFF2-40B4-BE49-F238E27FC236}">
                <a16:creationId xmlns:a16="http://schemas.microsoft.com/office/drawing/2014/main" xmlns="" id="{47EB10B7-87CD-70CC-8717-CCB2D1BA538A}"/>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00813" y="5229225"/>
            <a:ext cx="2643187"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a:extLst>
              <a:ext uri="{FF2B5EF4-FFF2-40B4-BE49-F238E27FC236}">
                <a16:creationId xmlns:a16="http://schemas.microsoft.com/office/drawing/2014/main" xmlns="" id="{407ADE15-3CB6-2679-136B-CE181A9F553D}"/>
              </a:ext>
            </a:extLst>
          </p:cNvPr>
          <p:cNvSpPr txBox="1">
            <a:spLocks/>
          </p:cNvSpPr>
          <p:nvPr/>
        </p:nvSpPr>
        <p:spPr bwMode="auto">
          <a:xfrm>
            <a:off x="287338" y="1125538"/>
            <a:ext cx="8569325" cy="4103687"/>
          </a:xfrm>
          <a:prstGeom prst="rect">
            <a:avLst/>
          </a:prstGeom>
          <a:noFill/>
          <a:ln w="9525">
            <a:noFill/>
            <a:round/>
            <a:headEnd/>
            <a:tailEnd/>
          </a:ln>
        </p:spPr>
        <p:txBody>
          <a:bodyPr lIns="90000" tIns="46800" rIns="90000" bIns="46800"/>
          <a:lstStyle/>
          <a:p>
            <a:pPr>
              <a:lnSpc>
                <a:spcPct val="98000"/>
              </a:lnSpc>
              <a:spcBef>
                <a:spcPts val="800"/>
              </a:spcBef>
              <a:buClr>
                <a:srgbClr val="000000"/>
              </a:buClr>
              <a:buSzPct val="100000"/>
              <a:defRPr/>
            </a:pPr>
            <a:endParaRPr lang="en-US" sz="1600" i="1" kern="0" dirty="0">
              <a:solidFill>
                <a:srgbClr val="666633"/>
              </a:solidFill>
              <a:latin typeface="Arial Narrow" panose="020B0606020202030204" pitchFamily="34" charset="0"/>
              <a:ea typeface="Lucida Sans Unicode" panose="020B0602030504020204" pitchFamily="34" charset="0"/>
            </a:endParaRPr>
          </a:p>
        </p:txBody>
      </p:sp>
      <p:graphicFrame>
        <p:nvGraphicFramePr>
          <p:cNvPr id="2" name="Table 1">
            <a:extLst>
              <a:ext uri="{FF2B5EF4-FFF2-40B4-BE49-F238E27FC236}">
                <a16:creationId xmlns:a16="http://schemas.microsoft.com/office/drawing/2014/main" xmlns="" id="{AE6680EA-353F-A714-2192-191DC10FEBDF}"/>
              </a:ext>
            </a:extLst>
          </p:cNvPr>
          <p:cNvGraphicFramePr>
            <a:graphicFrameLocks noGrp="1"/>
          </p:cNvGraphicFramePr>
          <p:nvPr/>
        </p:nvGraphicFramePr>
        <p:xfrm>
          <a:off x="107950" y="1339850"/>
          <a:ext cx="8928100" cy="3673475"/>
        </p:xfrm>
        <a:graphic>
          <a:graphicData uri="http://schemas.openxmlformats.org/drawingml/2006/table">
            <a:tbl>
              <a:tblPr firstRow="1" bandRow="1">
                <a:tableStyleId>{5C22544A-7EE6-4342-B048-85BDC9FD1C3A}</a:tableStyleId>
              </a:tblPr>
              <a:tblGrid>
                <a:gridCol w="1584018">
                  <a:extLst>
                    <a:ext uri="{9D8B030D-6E8A-4147-A177-3AD203B41FA5}">
                      <a16:colId xmlns:a16="http://schemas.microsoft.com/office/drawing/2014/main" xmlns="" val="20000"/>
                    </a:ext>
                  </a:extLst>
                </a:gridCol>
                <a:gridCol w="1728019">
                  <a:extLst>
                    <a:ext uri="{9D8B030D-6E8A-4147-A177-3AD203B41FA5}">
                      <a16:colId xmlns:a16="http://schemas.microsoft.com/office/drawing/2014/main" xmlns="" val="20001"/>
                    </a:ext>
                  </a:extLst>
                </a:gridCol>
                <a:gridCol w="1440016">
                  <a:extLst>
                    <a:ext uri="{9D8B030D-6E8A-4147-A177-3AD203B41FA5}">
                      <a16:colId xmlns:a16="http://schemas.microsoft.com/office/drawing/2014/main" xmlns="" val="20002"/>
                    </a:ext>
                  </a:extLst>
                </a:gridCol>
                <a:gridCol w="2520028">
                  <a:extLst>
                    <a:ext uri="{9D8B030D-6E8A-4147-A177-3AD203B41FA5}">
                      <a16:colId xmlns:a16="http://schemas.microsoft.com/office/drawing/2014/main" xmlns="" val="20003"/>
                    </a:ext>
                  </a:extLst>
                </a:gridCol>
                <a:gridCol w="1656019">
                  <a:extLst>
                    <a:ext uri="{9D8B030D-6E8A-4147-A177-3AD203B41FA5}">
                      <a16:colId xmlns:a16="http://schemas.microsoft.com/office/drawing/2014/main" xmlns="" val="20004"/>
                    </a:ext>
                  </a:extLst>
                </a:gridCol>
              </a:tblGrid>
              <a:tr h="714257">
                <a:tc>
                  <a:txBody>
                    <a:bodyPr/>
                    <a:lstStyle/>
                    <a:p>
                      <a:r>
                        <a:rPr lang="en-US" sz="1800" dirty="0">
                          <a:latin typeface="Arial Narrow" panose="020B0606020202030204" pitchFamily="34" charset="0"/>
                        </a:rPr>
                        <a:t>Name of Municipality</a:t>
                      </a:r>
                      <a:endParaRPr lang="en-ZA" sz="1800" dirty="0">
                        <a:latin typeface="Arial Narrow" panose="020B0606020202030204" pitchFamily="34" charset="0"/>
                      </a:endParaRPr>
                    </a:p>
                  </a:txBody>
                  <a:tcPr marL="91426" marR="91426" marT="45696" marB="45696"/>
                </a:tc>
                <a:tc>
                  <a:txBody>
                    <a:bodyPr/>
                    <a:lstStyle/>
                    <a:p>
                      <a:r>
                        <a:rPr lang="en-US" sz="1800" dirty="0">
                          <a:latin typeface="Arial Narrow" panose="020B0606020202030204" pitchFamily="34" charset="0"/>
                        </a:rPr>
                        <a:t>Commencement date</a:t>
                      </a:r>
                      <a:endParaRPr lang="en-ZA" sz="1800" dirty="0">
                        <a:latin typeface="Arial Narrow" panose="020B0606020202030204" pitchFamily="34" charset="0"/>
                      </a:endParaRPr>
                    </a:p>
                  </a:txBody>
                  <a:tcPr marL="91426" marR="91426" marT="45696" marB="45696"/>
                </a:tc>
                <a:tc>
                  <a:txBody>
                    <a:bodyPr/>
                    <a:lstStyle/>
                    <a:p>
                      <a:r>
                        <a:rPr lang="en-US" sz="1800" dirty="0">
                          <a:latin typeface="Arial Narrow" panose="020B0606020202030204" pitchFamily="34" charset="0"/>
                        </a:rPr>
                        <a:t>Completion date</a:t>
                      </a:r>
                      <a:endParaRPr lang="en-ZA" sz="1800" dirty="0">
                        <a:latin typeface="Arial Narrow" panose="020B0606020202030204" pitchFamily="34" charset="0"/>
                      </a:endParaRPr>
                    </a:p>
                  </a:txBody>
                  <a:tcPr marL="91426" marR="91426" marT="45696" marB="45696"/>
                </a:tc>
                <a:tc>
                  <a:txBody>
                    <a:bodyPr/>
                    <a:lstStyle/>
                    <a:p>
                      <a:r>
                        <a:rPr lang="en-US" sz="1800" dirty="0">
                          <a:latin typeface="Arial Narrow" panose="020B0606020202030204" pitchFamily="34" charset="0"/>
                        </a:rPr>
                        <a:t>Outcome</a:t>
                      </a:r>
                      <a:r>
                        <a:rPr lang="en-US" sz="1800" dirty="0"/>
                        <a:t> </a:t>
                      </a:r>
                      <a:endParaRPr lang="en-ZA" sz="1800" dirty="0"/>
                    </a:p>
                  </a:txBody>
                  <a:tcPr marL="91426" marR="91426" marT="45696" marB="45696"/>
                </a:tc>
                <a:tc>
                  <a:txBody>
                    <a:bodyPr/>
                    <a:lstStyle/>
                    <a:p>
                      <a:r>
                        <a:rPr lang="en-US" sz="1800" dirty="0">
                          <a:latin typeface="Arial Narrow" panose="020B0606020202030204" pitchFamily="34" charset="0"/>
                        </a:rPr>
                        <a:t>Remedial Action</a:t>
                      </a:r>
                      <a:endParaRPr lang="en-ZA" sz="1800" dirty="0">
                        <a:latin typeface="Arial Narrow" panose="020B0606020202030204" pitchFamily="34" charset="0"/>
                      </a:endParaRPr>
                    </a:p>
                  </a:txBody>
                  <a:tcPr marL="91426" marR="91426" marT="45696" marB="45696"/>
                </a:tc>
                <a:extLst>
                  <a:ext uri="{0D108BD9-81ED-4DB2-BD59-A6C34878D82A}">
                    <a16:rowId xmlns:a16="http://schemas.microsoft.com/office/drawing/2014/main" xmlns="" val="10000"/>
                  </a:ext>
                </a:extLst>
              </a:tr>
              <a:tr h="1326519">
                <a:tc>
                  <a:txBody>
                    <a:bodyPr/>
                    <a:lstStyle/>
                    <a:p>
                      <a:r>
                        <a:rPr lang="en-ZA" sz="1800" dirty="0">
                          <a:latin typeface="Arial Narrow" panose="020B0606020202030204" pitchFamily="34" charset="0"/>
                        </a:rPr>
                        <a:t>Kopanon</a:t>
                      </a:r>
                      <a:r>
                        <a:rPr lang="en-ZA" sz="1800" dirty="0"/>
                        <a:t>g </a:t>
                      </a:r>
                      <a:r>
                        <a:rPr lang="en-ZA" sz="1800" dirty="0">
                          <a:latin typeface="Arial Narrow" panose="020B0606020202030204" pitchFamily="34" charset="0"/>
                        </a:rPr>
                        <a:t>LM</a:t>
                      </a:r>
                    </a:p>
                  </a:txBody>
                  <a:tcPr marL="91426" marR="91426" marT="45696" marB="45696"/>
                </a:tc>
                <a:tc>
                  <a:txBody>
                    <a:bodyPr/>
                    <a:lstStyle/>
                    <a:p>
                      <a:r>
                        <a:rPr lang="en-ZA" sz="1800" dirty="0"/>
                        <a:t>15 February 2019</a:t>
                      </a:r>
                    </a:p>
                  </a:txBody>
                  <a:tcPr marL="91426" marR="91426" marT="45696" marB="45696"/>
                </a:tc>
                <a:tc>
                  <a:txBody>
                    <a:bodyPr/>
                    <a:lstStyle/>
                    <a:p>
                      <a:r>
                        <a:rPr lang="en-ZA" sz="1800" dirty="0"/>
                        <a:t>30 January 2020</a:t>
                      </a:r>
                    </a:p>
                  </a:txBody>
                  <a:tcPr marL="91426" marR="91426" marT="45696" marB="45696"/>
                </a:tc>
                <a:tc>
                  <a:txBody>
                    <a:bodyPr/>
                    <a:lstStyle/>
                    <a:p>
                      <a:r>
                        <a:rPr lang="en-GB" sz="1800" dirty="0"/>
                        <a:t>Awaiting council report on the implementation of the recommendations.</a:t>
                      </a:r>
                    </a:p>
                  </a:txBody>
                  <a:tcPr marL="91426" marR="91426" marT="45696" marB="45696"/>
                </a:tc>
                <a:tc>
                  <a:txBody>
                    <a:bodyPr/>
                    <a:lstStyle/>
                    <a:p>
                      <a:endParaRPr lang="en-ZA" sz="1800" dirty="0"/>
                    </a:p>
                  </a:txBody>
                  <a:tcPr marL="91426" marR="91426" marT="45696" marB="45696"/>
                </a:tc>
                <a:extLst>
                  <a:ext uri="{0D108BD9-81ED-4DB2-BD59-A6C34878D82A}">
                    <a16:rowId xmlns:a16="http://schemas.microsoft.com/office/drawing/2014/main" xmlns="" val="10001"/>
                  </a:ext>
                </a:extLst>
              </a:tr>
              <a:tr h="1632699">
                <a:tc>
                  <a:txBody>
                    <a:bodyPr/>
                    <a:lstStyle/>
                    <a:p>
                      <a:r>
                        <a:rPr lang="en-ZA" sz="1800" dirty="0" err="1">
                          <a:latin typeface="Arial Narrow" panose="020B0606020202030204" pitchFamily="34" charset="0"/>
                        </a:rPr>
                        <a:t>Dihlabeng</a:t>
                      </a:r>
                      <a:r>
                        <a:rPr lang="en-ZA" sz="1800" dirty="0">
                          <a:latin typeface="Arial Narrow" panose="020B0606020202030204" pitchFamily="34" charset="0"/>
                        </a:rPr>
                        <a:t> LM</a:t>
                      </a:r>
                    </a:p>
                  </a:txBody>
                  <a:tcPr marL="91426" marR="91426" marT="45718" marB="45718"/>
                </a:tc>
                <a:tc>
                  <a:txBody>
                    <a:bodyPr/>
                    <a:lstStyle/>
                    <a:p>
                      <a:r>
                        <a:rPr lang="en-ZA" sz="1800" dirty="0"/>
                        <a:t>13</a:t>
                      </a:r>
                      <a:r>
                        <a:rPr lang="en-ZA" sz="1800" baseline="0" dirty="0"/>
                        <a:t> May 2022</a:t>
                      </a:r>
                      <a:endParaRPr lang="en-ZA" sz="1800" dirty="0"/>
                    </a:p>
                  </a:txBody>
                  <a:tcPr marL="91426" marR="91426" marT="45718" marB="45718"/>
                </a:tc>
                <a:tc>
                  <a:txBody>
                    <a:bodyPr/>
                    <a:lstStyle/>
                    <a:p>
                      <a:r>
                        <a:rPr lang="en-ZA" sz="1800" dirty="0"/>
                        <a:t>23 August 2022</a:t>
                      </a:r>
                    </a:p>
                  </a:txBody>
                  <a:tcPr marL="91426" marR="91426" marT="45718" marB="45718"/>
                </a:tc>
                <a:tc>
                  <a:txBody>
                    <a:bodyPr/>
                    <a:lstStyle/>
                    <a:p>
                      <a:r>
                        <a:rPr lang="en-GB" sz="1800" dirty="0"/>
                        <a:t>The</a:t>
                      </a:r>
                      <a:r>
                        <a:rPr lang="en-GB" sz="1800" baseline="0" dirty="0"/>
                        <a:t> investigation team visited the municipality on the 12 May 2022. Terms of reference drafted</a:t>
                      </a:r>
                      <a:endParaRPr lang="en-ZA" sz="1800" dirty="0"/>
                    </a:p>
                  </a:txBody>
                  <a:tcPr marL="91426" marR="91426" marT="45718" marB="45718"/>
                </a:tc>
                <a:tc>
                  <a:txBody>
                    <a:bodyPr/>
                    <a:lstStyle/>
                    <a:p>
                      <a:endParaRPr lang="en-ZA" sz="1800" dirty="0"/>
                    </a:p>
                  </a:txBody>
                  <a:tcPr marL="91426" marR="91426" marT="45718" marB="45718"/>
                </a:tc>
                <a:extLst>
                  <a:ext uri="{0D108BD9-81ED-4DB2-BD59-A6C34878D82A}">
                    <a16:rowId xmlns:a16="http://schemas.microsoft.com/office/drawing/2014/main" xmlns="" val="10002"/>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xmlns="" id="{51C94E42-B1CB-819E-6DE9-319BF999BBA2}"/>
              </a:ext>
            </a:extLst>
          </p:cNvPr>
          <p:cNvSpPr>
            <a:spLocks noGrp="1" noChangeArrowheads="1"/>
          </p:cNvSpPr>
          <p:nvPr>
            <p:ph type="title"/>
          </p:nvPr>
        </p:nvSpPr>
        <p:spPr>
          <a:xfrm>
            <a:off x="200025" y="-387350"/>
            <a:ext cx="8569325" cy="1655763"/>
          </a:xfrm>
        </p:spPr>
        <p:txBody>
          <a:bodyPr/>
          <a:lstStyle/>
          <a:p>
            <a:r>
              <a:rPr lang="en-US" altLang="en-US" sz="3200" b="1">
                <a:solidFill>
                  <a:schemeClr val="tx1"/>
                </a:solidFill>
                <a:latin typeface="Algerian" panose="04020705040A02060702" pitchFamily="82" charset="0"/>
              </a:rPr>
              <a:t>Municipalities where section 106 was invoked (2021/2022 financial year</a:t>
            </a:r>
            <a:endParaRPr lang="en-ZA" altLang="en-US" sz="3200" b="1">
              <a:solidFill>
                <a:schemeClr val="tx1"/>
              </a:solidFill>
              <a:latin typeface="Algerian" panose="04020705040A02060702" pitchFamily="82" charset="0"/>
            </a:endParaRPr>
          </a:p>
        </p:txBody>
      </p:sp>
      <p:pic>
        <p:nvPicPr>
          <p:cNvPr id="18435" name="Picture 5" descr="gold holding shape 1">
            <a:extLst>
              <a:ext uri="{FF2B5EF4-FFF2-40B4-BE49-F238E27FC236}">
                <a16:creationId xmlns:a16="http://schemas.microsoft.com/office/drawing/2014/main" xmlns="" id="{1A1ACAC5-A27C-1FB2-534E-542C87B61627}"/>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36" name="Picture 6" descr="C:\Documents and Settings\Philda.FSLGH4\Desktop\Design and Branding Materials\Dept LOGOS\logoc3t.gif">
            <a:extLst>
              <a:ext uri="{FF2B5EF4-FFF2-40B4-BE49-F238E27FC236}">
                <a16:creationId xmlns:a16="http://schemas.microsoft.com/office/drawing/2014/main" xmlns="" id="{3C3669E8-6229-52C5-7836-232715DA626C}"/>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00813" y="5229225"/>
            <a:ext cx="2643187"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a:extLst>
              <a:ext uri="{FF2B5EF4-FFF2-40B4-BE49-F238E27FC236}">
                <a16:creationId xmlns:a16="http://schemas.microsoft.com/office/drawing/2014/main" xmlns="" id="{85CDBE38-83D4-A920-99D6-8924555F67EA}"/>
              </a:ext>
            </a:extLst>
          </p:cNvPr>
          <p:cNvSpPr txBox="1">
            <a:spLocks/>
          </p:cNvSpPr>
          <p:nvPr/>
        </p:nvSpPr>
        <p:spPr bwMode="auto">
          <a:xfrm>
            <a:off x="287338" y="1154113"/>
            <a:ext cx="8569325" cy="4103687"/>
          </a:xfrm>
          <a:prstGeom prst="rect">
            <a:avLst/>
          </a:prstGeom>
          <a:noFill/>
          <a:ln w="9525">
            <a:noFill/>
            <a:round/>
            <a:headEnd/>
            <a:tailEnd/>
          </a:ln>
        </p:spPr>
        <p:txBody>
          <a:bodyPr lIns="90000" tIns="46800" rIns="90000" bIns="46800"/>
          <a:lstStyle/>
          <a:p>
            <a:pPr>
              <a:lnSpc>
                <a:spcPct val="98000"/>
              </a:lnSpc>
              <a:spcBef>
                <a:spcPts val="800"/>
              </a:spcBef>
              <a:buClr>
                <a:srgbClr val="000000"/>
              </a:buClr>
              <a:buSzPct val="100000"/>
              <a:defRPr/>
            </a:pPr>
            <a:endParaRPr lang="en-US" sz="1600" i="1" kern="0" dirty="0">
              <a:solidFill>
                <a:srgbClr val="666633"/>
              </a:solidFill>
              <a:latin typeface="Arial Narrow" panose="020B0606020202030204" pitchFamily="34" charset="0"/>
              <a:ea typeface="Lucida Sans Unicode" panose="020B0602030504020204" pitchFamily="34" charset="0"/>
            </a:endParaRPr>
          </a:p>
        </p:txBody>
      </p:sp>
      <p:graphicFrame>
        <p:nvGraphicFramePr>
          <p:cNvPr id="2" name="Table 1">
            <a:extLst>
              <a:ext uri="{FF2B5EF4-FFF2-40B4-BE49-F238E27FC236}">
                <a16:creationId xmlns:a16="http://schemas.microsoft.com/office/drawing/2014/main" xmlns="" id="{D58BC515-8174-E8DF-3C0D-22F67B6FDDD2}"/>
              </a:ext>
            </a:extLst>
          </p:cNvPr>
          <p:cNvGraphicFramePr>
            <a:graphicFrameLocks noGrp="1"/>
          </p:cNvGraphicFramePr>
          <p:nvPr/>
        </p:nvGraphicFramePr>
        <p:xfrm>
          <a:off x="107950" y="1143000"/>
          <a:ext cx="8928100" cy="4114800"/>
        </p:xfrm>
        <a:graphic>
          <a:graphicData uri="http://schemas.openxmlformats.org/drawingml/2006/table">
            <a:tbl>
              <a:tblPr firstRow="1" bandRow="1">
                <a:tableStyleId>{5C22544A-7EE6-4342-B048-85BDC9FD1C3A}</a:tableStyleId>
              </a:tblPr>
              <a:tblGrid>
                <a:gridCol w="1296015">
                  <a:extLst>
                    <a:ext uri="{9D8B030D-6E8A-4147-A177-3AD203B41FA5}">
                      <a16:colId xmlns:a16="http://schemas.microsoft.com/office/drawing/2014/main" xmlns="" val="20000"/>
                    </a:ext>
                  </a:extLst>
                </a:gridCol>
                <a:gridCol w="1367835">
                  <a:extLst>
                    <a:ext uri="{9D8B030D-6E8A-4147-A177-3AD203B41FA5}">
                      <a16:colId xmlns:a16="http://schemas.microsoft.com/office/drawing/2014/main" xmlns="" val="20001"/>
                    </a:ext>
                  </a:extLst>
                </a:gridCol>
                <a:gridCol w="1224136">
                  <a:extLst>
                    <a:ext uri="{9D8B030D-6E8A-4147-A177-3AD203B41FA5}">
                      <a16:colId xmlns:a16="http://schemas.microsoft.com/office/drawing/2014/main" xmlns="" val="20002"/>
                    </a:ext>
                  </a:extLst>
                </a:gridCol>
                <a:gridCol w="3168352">
                  <a:extLst>
                    <a:ext uri="{9D8B030D-6E8A-4147-A177-3AD203B41FA5}">
                      <a16:colId xmlns:a16="http://schemas.microsoft.com/office/drawing/2014/main" xmlns="" val="20003"/>
                    </a:ext>
                  </a:extLst>
                </a:gridCol>
                <a:gridCol w="1871763">
                  <a:extLst>
                    <a:ext uri="{9D8B030D-6E8A-4147-A177-3AD203B41FA5}">
                      <a16:colId xmlns:a16="http://schemas.microsoft.com/office/drawing/2014/main" xmlns="" val="20004"/>
                    </a:ext>
                  </a:extLst>
                </a:gridCol>
              </a:tblGrid>
              <a:tr h="638352">
                <a:tc>
                  <a:txBody>
                    <a:bodyPr/>
                    <a:lstStyle/>
                    <a:p>
                      <a:r>
                        <a:rPr lang="en-US" sz="1800" dirty="0">
                          <a:latin typeface="Arial Narrow" panose="020B0606020202030204" pitchFamily="34" charset="0"/>
                        </a:rPr>
                        <a:t>Name of Municipality</a:t>
                      </a:r>
                      <a:endParaRPr lang="en-ZA" sz="1800" dirty="0">
                        <a:latin typeface="Arial Narrow" panose="020B0606020202030204" pitchFamily="34" charset="0"/>
                      </a:endParaRPr>
                    </a:p>
                  </a:txBody>
                  <a:tcPr marL="91431" marR="91431"/>
                </a:tc>
                <a:tc>
                  <a:txBody>
                    <a:bodyPr/>
                    <a:lstStyle/>
                    <a:p>
                      <a:r>
                        <a:rPr lang="en-US" sz="1800" dirty="0">
                          <a:latin typeface="Arial Narrow" panose="020B0606020202030204" pitchFamily="34" charset="0"/>
                        </a:rPr>
                        <a:t>Commencement date</a:t>
                      </a:r>
                      <a:endParaRPr lang="en-ZA" sz="1800" dirty="0">
                        <a:latin typeface="Arial Narrow" panose="020B0606020202030204" pitchFamily="34" charset="0"/>
                      </a:endParaRPr>
                    </a:p>
                  </a:txBody>
                  <a:tcPr marL="91431" marR="91431"/>
                </a:tc>
                <a:tc>
                  <a:txBody>
                    <a:bodyPr/>
                    <a:lstStyle/>
                    <a:p>
                      <a:r>
                        <a:rPr lang="en-US" sz="1800" dirty="0">
                          <a:latin typeface="Arial Narrow" panose="020B0606020202030204" pitchFamily="34" charset="0"/>
                        </a:rPr>
                        <a:t>Completion date</a:t>
                      </a:r>
                      <a:endParaRPr lang="en-ZA" sz="1800" dirty="0">
                        <a:latin typeface="Arial Narrow" panose="020B0606020202030204" pitchFamily="34" charset="0"/>
                      </a:endParaRPr>
                    </a:p>
                  </a:txBody>
                  <a:tcPr marL="91431" marR="91431"/>
                </a:tc>
                <a:tc>
                  <a:txBody>
                    <a:bodyPr/>
                    <a:lstStyle/>
                    <a:p>
                      <a:r>
                        <a:rPr lang="en-US" sz="1800" dirty="0">
                          <a:latin typeface="Arial Narrow" panose="020B0606020202030204" pitchFamily="34" charset="0"/>
                        </a:rPr>
                        <a:t>Outcome</a:t>
                      </a:r>
                      <a:r>
                        <a:rPr lang="en-US" sz="1800" dirty="0"/>
                        <a:t> </a:t>
                      </a:r>
                      <a:endParaRPr lang="en-ZA" sz="1800" dirty="0"/>
                    </a:p>
                  </a:txBody>
                  <a:tcPr marL="91431" marR="91431"/>
                </a:tc>
                <a:tc>
                  <a:txBody>
                    <a:bodyPr/>
                    <a:lstStyle/>
                    <a:p>
                      <a:r>
                        <a:rPr lang="en-US" sz="1800" dirty="0">
                          <a:latin typeface="Arial Narrow" panose="020B0606020202030204" pitchFamily="34" charset="0"/>
                        </a:rPr>
                        <a:t>Remedial Action</a:t>
                      </a:r>
                      <a:endParaRPr lang="en-ZA" sz="1800" dirty="0">
                        <a:latin typeface="Arial Narrow" panose="020B0606020202030204" pitchFamily="34" charset="0"/>
                      </a:endParaRPr>
                    </a:p>
                  </a:txBody>
                  <a:tcPr marL="91431" marR="91431"/>
                </a:tc>
                <a:extLst>
                  <a:ext uri="{0D108BD9-81ED-4DB2-BD59-A6C34878D82A}">
                    <a16:rowId xmlns:a16="http://schemas.microsoft.com/office/drawing/2014/main" xmlns="" val="10000"/>
                  </a:ext>
                </a:extLst>
              </a:tr>
              <a:tr h="1185509">
                <a:tc>
                  <a:txBody>
                    <a:bodyPr/>
                    <a:lstStyle/>
                    <a:p>
                      <a:r>
                        <a:rPr lang="en-ZA" sz="1800" dirty="0">
                          <a:latin typeface="Arial Narrow" panose="020B0606020202030204" pitchFamily="34" charset="0"/>
                        </a:rPr>
                        <a:t>Mohokare</a:t>
                      </a:r>
                      <a:r>
                        <a:rPr lang="en-ZA" sz="1800" baseline="0" dirty="0">
                          <a:latin typeface="Arial Narrow" panose="020B0606020202030204" pitchFamily="34" charset="0"/>
                        </a:rPr>
                        <a:t> LM</a:t>
                      </a:r>
                      <a:endParaRPr lang="en-ZA" sz="1800" dirty="0">
                        <a:latin typeface="Arial Narrow" panose="020B0606020202030204" pitchFamily="34" charset="0"/>
                      </a:endParaRPr>
                    </a:p>
                  </a:txBody>
                  <a:tcPr marL="91431" marR="91431"/>
                </a:tc>
                <a:tc>
                  <a:txBody>
                    <a:bodyPr/>
                    <a:lstStyle/>
                    <a:p>
                      <a:r>
                        <a:rPr lang="en-ZA" sz="1800" dirty="0"/>
                        <a:t>05 May 2022</a:t>
                      </a:r>
                    </a:p>
                    <a:p>
                      <a:endParaRPr lang="en-ZA" sz="1800" dirty="0"/>
                    </a:p>
                  </a:txBody>
                  <a:tcPr marL="91431" marR="91431"/>
                </a:tc>
                <a:tc>
                  <a:txBody>
                    <a:bodyPr/>
                    <a:lstStyle/>
                    <a:p>
                      <a:r>
                        <a:rPr lang="en-ZA" sz="1800" dirty="0"/>
                        <a:t>23 August 2022</a:t>
                      </a:r>
                    </a:p>
                  </a:txBody>
                  <a:tcPr marL="91431" marR="91431"/>
                </a:tc>
                <a:tc>
                  <a:txBody>
                    <a:bodyPr/>
                    <a:lstStyle/>
                    <a:p>
                      <a:r>
                        <a:rPr lang="en-GB" sz="1800" dirty="0"/>
                        <a:t>The</a:t>
                      </a:r>
                      <a:r>
                        <a:rPr lang="en-GB" sz="1800" baseline="0" dirty="0"/>
                        <a:t> investigation team visited the municipality on the 11 May 2022. Terms of reference drafted</a:t>
                      </a:r>
                      <a:endParaRPr lang="en-ZA" sz="1800" dirty="0"/>
                    </a:p>
                  </a:txBody>
                  <a:tcPr marL="91431" marR="91431"/>
                </a:tc>
                <a:tc>
                  <a:txBody>
                    <a:bodyPr/>
                    <a:lstStyle/>
                    <a:p>
                      <a:endParaRPr lang="en-ZA" sz="1800" dirty="0"/>
                    </a:p>
                  </a:txBody>
                  <a:tcPr marL="91431" marR="91431"/>
                </a:tc>
                <a:extLst>
                  <a:ext uri="{0D108BD9-81ED-4DB2-BD59-A6C34878D82A}">
                    <a16:rowId xmlns:a16="http://schemas.microsoft.com/office/drawing/2014/main" xmlns="" val="10001"/>
                  </a:ext>
                </a:extLst>
              </a:tr>
              <a:tr h="2279825">
                <a:tc>
                  <a:txBody>
                    <a:bodyPr/>
                    <a:lstStyle/>
                    <a:p>
                      <a:r>
                        <a:rPr lang="en-ZA" sz="1800" dirty="0">
                          <a:latin typeface="Arial Narrow" panose="020B0606020202030204" pitchFamily="34" charset="0"/>
                        </a:rPr>
                        <a:t>Nketoana LM</a:t>
                      </a:r>
                    </a:p>
                  </a:txBody>
                  <a:tcPr marL="91431" marR="91431"/>
                </a:tc>
                <a:tc>
                  <a:txBody>
                    <a:bodyPr/>
                    <a:lstStyle/>
                    <a:p>
                      <a:endParaRPr lang="en-ZA" sz="1800" dirty="0"/>
                    </a:p>
                  </a:txBody>
                  <a:tcPr marL="91431" marR="91431"/>
                </a:tc>
                <a:tc>
                  <a:txBody>
                    <a:bodyPr/>
                    <a:lstStyle/>
                    <a:p>
                      <a:endParaRPr lang="en-ZA" sz="1800" dirty="0"/>
                    </a:p>
                  </a:txBody>
                  <a:tcPr marL="91431" marR="91431"/>
                </a:tc>
                <a:tc>
                  <a:txBody>
                    <a:bodyPr/>
                    <a:lstStyle/>
                    <a:p>
                      <a:r>
                        <a:rPr lang="en-GB" sz="1800" dirty="0"/>
                        <a:t>Meeting arranged for 28 June 2021 to introduce the Investigation Team to Council.  However, on the arrival of the Members of the Team the Council and Management of the Municipality was not available</a:t>
                      </a:r>
                      <a:endParaRPr lang="en-ZA" sz="1800" dirty="0"/>
                    </a:p>
                  </a:txBody>
                  <a:tcPr marL="91431" marR="91431"/>
                </a:tc>
                <a:tc>
                  <a:txBody>
                    <a:bodyPr/>
                    <a:lstStyle/>
                    <a:p>
                      <a:r>
                        <a:rPr lang="en-GB" sz="1800" dirty="0"/>
                        <a:t>MEC will resuscitate the investigation.</a:t>
                      </a:r>
                    </a:p>
                    <a:p>
                      <a:endParaRPr lang="en-ZA" sz="1800" dirty="0"/>
                    </a:p>
                  </a:txBody>
                  <a:tcPr marL="91431" marR="91431"/>
                </a:tc>
                <a:extLst>
                  <a:ext uri="{0D108BD9-81ED-4DB2-BD59-A6C34878D82A}">
                    <a16:rowId xmlns:a16="http://schemas.microsoft.com/office/drawing/2014/main" xmlns="" val="10002"/>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xmlns="" id="{6D13D2C9-4E86-EC6D-178A-6958AC3706F0}"/>
              </a:ext>
            </a:extLst>
          </p:cNvPr>
          <p:cNvSpPr>
            <a:spLocks noGrp="1" noChangeArrowheads="1"/>
          </p:cNvSpPr>
          <p:nvPr>
            <p:ph type="title"/>
          </p:nvPr>
        </p:nvSpPr>
        <p:spPr>
          <a:xfrm>
            <a:off x="200025" y="-387350"/>
            <a:ext cx="8569325" cy="1728788"/>
          </a:xfrm>
        </p:spPr>
        <p:txBody>
          <a:bodyPr/>
          <a:lstStyle/>
          <a:p>
            <a:r>
              <a:rPr lang="en-US" altLang="en-US" sz="3000" b="1">
                <a:solidFill>
                  <a:schemeClr val="tx1"/>
                </a:solidFill>
                <a:latin typeface="Algerian" panose="04020705040A02060702" pitchFamily="82" charset="0"/>
              </a:rPr>
              <a:t>NUMBER OF CASES INVESTIGATED BY THE HAWKS</a:t>
            </a:r>
            <a:endParaRPr lang="en-ZA" altLang="en-US" sz="3000" b="1">
              <a:solidFill>
                <a:schemeClr val="tx1"/>
              </a:solidFill>
              <a:latin typeface="Algerian" panose="04020705040A02060702" pitchFamily="82" charset="0"/>
            </a:endParaRPr>
          </a:p>
        </p:txBody>
      </p:sp>
      <p:pic>
        <p:nvPicPr>
          <p:cNvPr id="20483" name="Picture 5" descr="gold holding shape 1">
            <a:extLst>
              <a:ext uri="{FF2B5EF4-FFF2-40B4-BE49-F238E27FC236}">
                <a16:creationId xmlns:a16="http://schemas.microsoft.com/office/drawing/2014/main" xmlns="" id="{746E2DFC-0CFF-813F-EFC9-41AF51985E69}"/>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4" name="Picture 6" descr="C:\Documents and Settings\Philda.FSLGH4\Desktop\Design and Branding Materials\Dept LOGOS\logoc3t.gif">
            <a:extLst>
              <a:ext uri="{FF2B5EF4-FFF2-40B4-BE49-F238E27FC236}">
                <a16:creationId xmlns:a16="http://schemas.microsoft.com/office/drawing/2014/main" xmlns="" id="{56F9C63B-6328-09B6-AD32-FA982C6049E5}"/>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00813" y="5229225"/>
            <a:ext cx="2643187"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a:extLst>
              <a:ext uri="{FF2B5EF4-FFF2-40B4-BE49-F238E27FC236}">
                <a16:creationId xmlns:a16="http://schemas.microsoft.com/office/drawing/2014/main" xmlns="" id="{14A3C1A8-21E5-15AB-C113-61684EDBB989}"/>
              </a:ext>
            </a:extLst>
          </p:cNvPr>
          <p:cNvSpPr txBox="1">
            <a:spLocks/>
          </p:cNvSpPr>
          <p:nvPr/>
        </p:nvSpPr>
        <p:spPr bwMode="auto">
          <a:xfrm>
            <a:off x="166688" y="908050"/>
            <a:ext cx="8569325" cy="4105275"/>
          </a:xfrm>
          <a:prstGeom prst="rect">
            <a:avLst/>
          </a:prstGeom>
          <a:noFill/>
          <a:ln w="9525">
            <a:noFill/>
            <a:round/>
            <a:headEnd/>
            <a:tailEnd/>
          </a:ln>
        </p:spPr>
        <p:txBody>
          <a:bodyPr lIns="90000" tIns="46800" rIns="90000" bIns="46800"/>
          <a:lstStyle/>
          <a:p>
            <a:pPr>
              <a:lnSpc>
                <a:spcPct val="98000"/>
              </a:lnSpc>
              <a:spcBef>
                <a:spcPts val="800"/>
              </a:spcBef>
              <a:buClr>
                <a:srgbClr val="000000"/>
              </a:buClr>
              <a:buSzPct val="100000"/>
              <a:defRPr/>
            </a:pPr>
            <a:r>
              <a:rPr lang="en-US" kern="0" dirty="0">
                <a:solidFill>
                  <a:schemeClr val="tx1"/>
                </a:solidFill>
                <a:latin typeface="Arial Narrow" panose="020B0606020202030204" pitchFamily="34" charset="0"/>
                <a:ea typeface="Lucida Sans Unicode" panose="020B0602030504020204" pitchFamily="34" charset="0"/>
                <a:cs typeface="+mn-cs"/>
              </a:rPr>
              <a:t>There are  9 municipalities involved in the Hawks Investigations in the Free State and there are 19 cases;  </a:t>
            </a:r>
          </a:p>
        </p:txBody>
      </p:sp>
      <p:graphicFrame>
        <p:nvGraphicFramePr>
          <p:cNvPr id="2" name="Table 1">
            <a:extLst>
              <a:ext uri="{FF2B5EF4-FFF2-40B4-BE49-F238E27FC236}">
                <a16:creationId xmlns:a16="http://schemas.microsoft.com/office/drawing/2014/main" xmlns="" id="{CF178326-B620-D26A-1A1B-D1AB84961FD7}"/>
              </a:ext>
            </a:extLst>
          </p:cNvPr>
          <p:cNvGraphicFramePr>
            <a:graphicFrameLocks noGrp="1"/>
          </p:cNvGraphicFramePr>
          <p:nvPr/>
        </p:nvGraphicFramePr>
        <p:xfrm>
          <a:off x="200025" y="1546225"/>
          <a:ext cx="8764588" cy="3657600"/>
        </p:xfrm>
        <a:graphic>
          <a:graphicData uri="http://schemas.openxmlformats.org/drawingml/2006/table">
            <a:tbl>
              <a:tblPr firstRow="1" bandRow="1">
                <a:tableStyleId>{5C22544A-7EE6-4342-B048-85BDC9FD1C3A}</a:tableStyleId>
              </a:tblPr>
              <a:tblGrid>
                <a:gridCol w="4382294">
                  <a:extLst>
                    <a:ext uri="{9D8B030D-6E8A-4147-A177-3AD203B41FA5}">
                      <a16:colId xmlns:a16="http://schemas.microsoft.com/office/drawing/2014/main" xmlns="" val="20000"/>
                    </a:ext>
                  </a:extLst>
                </a:gridCol>
                <a:gridCol w="4382294">
                  <a:extLst>
                    <a:ext uri="{9D8B030D-6E8A-4147-A177-3AD203B41FA5}">
                      <a16:colId xmlns:a16="http://schemas.microsoft.com/office/drawing/2014/main" xmlns="" val="20001"/>
                    </a:ext>
                  </a:extLst>
                </a:gridCol>
              </a:tblGrid>
              <a:tr h="364839">
                <a:tc>
                  <a:txBody>
                    <a:bodyPr/>
                    <a:lstStyle/>
                    <a:p>
                      <a:r>
                        <a:rPr lang="en-US" sz="1800" dirty="0">
                          <a:latin typeface="Arial Narrow" panose="020B0606020202030204" pitchFamily="34" charset="0"/>
                        </a:rPr>
                        <a:t>Municipality involved</a:t>
                      </a:r>
                      <a:endParaRPr lang="en-ZA" sz="1800" dirty="0">
                        <a:latin typeface="Arial Narrow" panose="020B0606020202030204" pitchFamily="34" charset="0"/>
                      </a:endParaRPr>
                    </a:p>
                  </a:txBody>
                  <a:tcPr marL="91443" marR="91443"/>
                </a:tc>
                <a:tc>
                  <a:txBody>
                    <a:bodyPr/>
                    <a:lstStyle/>
                    <a:p>
                      <a:r>
                        <a:rPr lang="en-US" sz="1800" dirty="0">
                          <a:latin typeface="Arial Narrow" panose="020B0606020202030204" pitchFamily="34" charset="0"/>
                        </a:rPr>
                        <a:t>Number of cases</a:t>
                      </a:r>
                      <a:endParaRPr lang="en-ZA" sz="1800" dirty="0">
                        <a:latin typeface="Arial Narrow" panose="020B0606020202030204" pitchFamily="34" charset="0"/>
                      </a:endParaRPr>
                    </a:p>
                  </a:txBody>
                  <a:tcPr marL="91443" marR="91443"/>
                </a:tc>
                <a:extLst>
                  <a:ext uri="{0D108BD9-81ED-4DB2-BD59-A6C34878D82A}">
                    <a16:rowId xmlns:a16="http://schemas.microsoft.com/office/drawing/2014/main" xmlns="" val="10000"/>
                  </a:ext>
                </a:extLst>
              </a:tr>
              <a:tr h="364839">
                <a:tc>
                  <a:txBody>
                    <a:bodyPr/>
                    <a:lstStyle/>
                    <a:p>
                      <a:r>
                        <a:rPr lang="en-US" sz="1800" dirty="0">
                          <a:latin typeface="Arial Narrow" panose="020B0606020202030204" pitchFamily="34" charset="0"/>
                        </a:rPr>
                        <a:t>Nketoana LM</a:t>
                      </a:r>
                      <a:endParaRPr lang="en-ZA" sz="1800" dirty="0">
                        <a:latin typeface="Arial Narrow" panose="020B0606020202030204" pitchFamily="34" charset="0"/>
                      </a:endParaRPr>
                    </a:p>
                  </a:txBody>
                  <a:tcPr marL="91443" marR="91443"/>
                </a:tc>
                <a:tc>
                  <a:txBody>
                    <a:bodyPr/>
                    <a:lstStyle/>
                    <a:p>
                      <a:r>
                        <a:rPr lang="en-US" sz="1800" dirty="0">
                          <a:latin typeface="Arial Narrow" panose="020B0606020202030204" pitchFamily="34" charset="0"/>
                        </a:rPr>
                        <a:t>2</a:t>
                      </a:r>
                      <a:endParaRPr lang="en-ZA" sz="1800" dirty="0">
                        <a:latin typeface="Arial Narrow" panose="020B0606020202030204" pitchFamily="34" charset="0"/>
                      </a:endParaRPr>
                    </a:p>
                  </a:txBody>
                  <a:tcPr marL="91443" marR="91443"/>
                </a:tc>
                <a:extLst>
                  <a:ext uri="{0D108BD9-81ED-4DB2-BD59-A6C34878D82A}">
                    <a16:rowId xmlns:a16="http://schemas.microsoft.com/office/drawing/2014/main" xmlns="" val="10001"/>
                  </a:ext>
                </a:extLst>
              </a:tr>
              <a:tr h="364839">
                <a:tc>
                  <a:txBody>
                    <a:bodyPr/>
                    <a:lstStyle/>
                    <a:p>
                      <a:r>
                        <a:rPr lang="en-US" sz="1800" dirty="0">
                          <a:latin typeface="Arial Narrow" panose="020B0606020202030204" pitchFamily="34" charset="0"/>
                        </a:rPr>
                        <a:t>Maluti a Phofung LM</a:t>
                      </a:r>
                      <a:endParaRPr lang="en-ZA" sz="1800" dirty="0">
                        <a:latin typeface="Arial Narrow" panose="020B0606020202030204" pitchFamily="34" charset="0"/>
                      </a:endParaRPr>
                    </a:p>
                  </a:txBody>
                  <a:tcPr marL="91443" marR="91443"/>
                </a:tc>
                <a:tc>
                  <a:txBody>
                    <a:bodyPr/>
                    <a:lstStyle/>
                    <a:p>
                      <a:r>
                        <a:rPr lang="en-US" sz="1800" dirty="0">
                          <a:latin typeface="Arial Narrow" panose="020B0606020202030204" pitchFamily="34" charset="0"/>
                        </a:rPr>
                        <a:t>5</a:t>
                      </a:r>
                      <a:endParaRPr lang="en-ZA" sz="1800" dirty="0">
                        <a:latin typeface="Arial Narrow" panose="020B0606020202030204" pitchFamily="34" charset="0"/>
                      </a:endParaRPr>
                    </a:p>
                  </a:txBody>
                  <a:tcPr marL="91443" marR="91443"/>
                </a:tc>
                <a:extLst>
                  <a:ext uri="{0D108BD9-81ED-4DB2-BD59-A6C34878D82A}">
                    <a16:rowId xmlns:a16="http://schemas.microsoft.com/office/drawing/2014/main" xmlns="" val="10002"/>
                  </a:ext>
                </a:extLst>
              </a:tr>
              <a:tr h="364839">
                <a:tc>
                  <a:txBody>
                    <a:bodyPr/>
                    <a:lstStyle/>
                    <a:p>
                      <a:r>
                        <a:rPr lang="en-US" sz="1800" dirty="0">
                          <a:latin typeface="Arial Narrow" panose="020B0606020202030204" pitchFamily="34" charset="0"/>
                        </a:rPr>
                        <a:t>Matjhabeng LM</a:t>
                      </a:r>
                      <a:endParaRPr lang="en-ZA" sz="1800" dirty="0">
                        <a:latin typeface="Arial Narrow" panose="020B0606020202030204" pitchFamily="34" charset="0"/>
                      </a:endParaRPr>
                    </a:p>
                  </a:txBody>
                  <a:tcPr marL="91443" marR="91443"/>
                </a:tc>
                <a:tc>
                  <a:txBody>
                    <a:bodyPr/>
                    <a:lstStyle/>
                    <a:p>
                      <a:r>
                        <a:rPr lang="en-US" sz="1800" dirty="0">
                          <a:latin typeface="Arial Narrow" panose="020B0606020202030204" pitchFamily="34" charset="0"/>
                        </a:rPr>
                        <a:t>2</a:t>
                      </a:r>
                      <a:endParaRPr lang="en-ZA" sz="1800" dirty="0">
                        <a:latin typeface="Arial Narrow" panose="020B0606020202030204" pitchFamily="34" charset="0"/>
                      </a:endParaRPr>
                    </a:p>
                  </a:txBody>
                  <a:tcPr marL="91443" marR="91443"/>
                </a:tc>
                <a:extLst>
                  <a:ext uri="{0D108BD9-81ED-4DB2-BD59-A6C34878D82A}">
                    <a16:rowId xmlns:a16="http://schemas.microsoft.com/office/drawing/2014/main" xmlns="" val="10003"/>
                  </a:ext>
                </a:extLst>
              </a:tr>
              <a:tr h="364839">
                <a:tc>
                  <a:txBody>
                    <a:bodyPr/>
                    <a:lstStyle/>
                    <a:p>
                      <a:r>
                        <a:rPr lang="en-US" sz="1800" dirty="0">
                          <a:latin typeface="Arial Narrow" panose="020B0606020202030204" pitchFamily="34" charset="0"/>
                        </a:rPr>
                        <a:t>Metsimaholo LM</a:t>
                      </a:r>
                      <a:endParaRPr lang="en-ZA" sz="1800" dirty="0">
                        <a:latin typeface="Arial Narrow" panose="020B0606020202030204" pitchFamily="34" charset="0"/>
                      </a:endParaRPr>
                    </a:p>
                  </a:txBody>
                  <a:tcPr marL="91443" marR="91443"/>
                </a:tc>
                <a:tc>
                  <a:txBody>
                    <a:bodyPr/>
                    <a:lstStyle/>
                    <a:p>
                      <a:r>
                        <a:rPr lang="en-US" sz="1800" dirty="0">
                          <a:latin typeface="Arial Narrow" panose="020B0606020202030204" pitchFamily="34" charset="0"/>
                        </a:rPr>
                        <a:t>2</a:t>
                      </a:r>
                      <a:endParaRPr lang="en-ZA" sz="1800" dirty="0">
                        <a:latin typeface="Arial Narrow" panose="020B0606020202030204" pitchFamily="34" charset="0"/>
                      </a:endParaRPr>
                    </a:p>
                  </a:txBody>
                  <a:tcPr marL="91443" marR="91443"/>
                </a:tc>
                <a:extLst>
                  <a:ext uri="{0D108BD9-81ED-4DB2-BD59-A6C34878D82A}">
                    <a16:rowId xmlns:a16="http://schemas.microsoft.com/office/drawing/2014/main" xmlns="" val="10004"/>
                  </a:ext>
                </a:extLst>
              </a:tr>
              <a:tr h="364839">
                <a:tc>
                  <a:txBody>
                    <a:bodyPr/>
                    <a:lstStyle/>
                    <a:p>
                      <a:r>
                        <a:rPr lang="en-US" sz="1800" dirty="0" err="1">
                          <a:latin typeface="Arial Narrow" panose="020B0606020202030204" pitchFamily="34" charset="0"/>
                        </a:rPr>
                        <a:t>Kopanong</a:t>
                      </a:r>
                      <a:r>
                        <a:rPr lang="en-US" sz="1800" dirty="0">
                          <a:latin typeface="Arial Narrow" panose="020B0606020202030204" pitchFamily="34" charset="0"/>
                        </a:rPr>
                        <a:t> LM</a:t>
                      </a:r>
                      <a:endParaRPr lang="en-ZA" sz="1800" dirty="0">
                        <a:latin typeface="Arial Narrow" panose="020B0606020202030204" pitchFamily="34" charset="0"/>
                      </a:endParaRPr>
                    </a:p>
                  </a:txBody>
                  <a:tcPr marL="91443" marR="91443"/>
                </a:tc>
                <a:tc>
                  <a:txBody>
                    <a:bodyPr/>
                    <a:lstStyle/>
                    <a:p>
                      <a:r>
                        <a:rPr lang="en-US" sz="1800" dirty="0">
                          <a:latin typeface="Arial Narrow" panose="020B0606020202030204" pitchFamily="34" charset="0"/>
                        </a:rPr>
                        <a:t>1</a:t>
                      </a:r>
                      <a:endParaRPr lang="en-ZA" sz="1800" dirty="0">
                        <a:latin typeface="Arial Narrow" panose="020B0606020202030204" pitchFamily="34" charset="0"/>
                      </a:endParaRPr>
                    </a:p>
                  </a:txBody>
                  <a:tcPr marL="91443" marR="91443"/>
                </a:tc>
                <a:extLst>
                  <a:ext uri="{0D108BD9-81ED-4DB2-BD59-A6C34878D82A}">
                    <a16:rowId xmlns:a16="http://schemas.microsoft.com/office/drawing/2014/main" xmlns="" val="10005"/>
                  </a:ext>
                </a:extLst>
              </a:tr>
              <a:tr h="364839">
                <a:tc>
                  <a:txBody>
                    <a:bodyPr/>
                    <a:lstStyle/>
                    <a:p>
                      <a:r>
                        <a:rPr lang="en-US" sz="1800" dirty="0">
                          <a:latin typeface="Arial Narrow" panose="020B0606020202030204" pitchFamily="34" charset="0"/>
                        </a:rPr>
                        <a:t>Lejweleputswa DM</a:t>
                      </a:r>
                      <a:endParaRPr lang="en-ZA" sz="1800" dirty="0">
                        <a:latin typeface="Arial Narrow" panose="020B0606020202030204" pitchFamily="34" charset="0"/>
                      </a:endParaRPr>
                    </a:p>
                  </a:txBody>
                  <a:tcPr marL="91443" marR="91443"/>
                </a:tc>
                <a:tc>
                  <a:txBody>
                    <a:bodyPr/>
                    <a:lstStyle/>
                    <a:p>
                      <a:r>
                        <a:rPr lang="en-US" sz="1800" dirty="0">
                          <a:latin typeface="Arial Narrow" panose="020B0606020202030204" pitchFamily="34" charset="0"/>
                        </a:rPr>
                        <a:t>1</a:t>
                      </a:r>
                      <a:endParaRPr lang="en-ZA" sz="1800" dirty="0">
                        <a:latin typeface="Arial Narrow" panose="020B0606020202030204" pitchFamily="34" charset="0"/>
                      </a:endParaRPr>
                    </a:p>
                  </a:txBody>
                  <a:tcPr marL="91443" marR="91443"/>
                </a:tc>
                <a:extLst>
                  <a:ext uri="{0D108BD9-81ED-4DB2-BD59-A6C34878D82A}">
                    <a16:rowId xmlns:a16="http://schemas.microsoft.com/office/drawing/2014/main" xmlns="" val="10006"/>
                  </a:ext>
                </a:extLst>
              </a:tr>
              <a:tr h="364839">
                <a:tc>
                  <a:txBody>
                    <a:bodyPr/>
                    <a:lstStyle/>
                    <a:p>
                      <a:r>
                        <a:rPr lang="en-US" sz="1800" dirty="0" err="1">
                          <a:latin typeface="Arial Narrow" panose="020B0606020202030204" pitchFamily="34" charset="0"/>
                        </a:rPr>
                        <a:t>Nala</a:t>
                      </a:r>
                      <a:r>
                        <a:rPr lang="en-US" sz="1800" dirty="0">
                          <a:latin typeface="Arial Narrow" panose="020B0606020202030204" pitchFamily="34" charset="0"/>
                        </a:rPr>
                        <a:t> LM</a:t>
                      </a:r>
                      <a:endParaRPr lang="en-ZA" sz="1800" dirty="0">
                        <a:latin typeface="Arial Narrow" panose="020B0606020202030204" pitchFamily="34" charset="0"/>
                      </a:endParaRPr>
                    </a:p>
                  </a:txBody>
                  <a:tcPr marL="91443" marR="91443"/>
                </a:tc>
                <a:tc>
                  <a:txBody>
                    <a:bodyPr/>
                    <a:lstStyle/>
                    <a:p>
                      <a:r>
                        <a:rPr lang="en-US" sz="1800" dirty="0">
                          <a:latin typeface="Arial Narrow" panose="020B0606020202030204" pitchFamily="34" charset="0"/>
                        </a:rPr>
                        <a:t>1</a:t>
                      </a:r>
                      <a:endParaRPr lang="en-ZA" sz="1800" dirty="0">
                        <a:latin typeface="Arial Narrow" panose="020B0606020202030204" pitchFamily="34" charset="0"/>
                      </a:endParaRPr>
                    </a:p>
                  </a:txBody>
                  <a:tcPr marL="91443" marR="91443"/>
                </a:tc>
                <a:extLst>
                  <a:ext uri="{0D108BD9-81ED-4DB2-BD59-A6C34878D82A}">
                    <a16:rowId xmlns:a16="http://schemas.microsoft.com/office/drawing/2014/main" xmlns="" val="10007"/>
                  </a:ext>
                </a:extLst>
              </a:tr>
              <a:tr h="325328">
                <a:tc>
                  <a:txBody>
                    <a:bodyPr/>
                    <a:lstStyle/>
                    <a:p>
                      <a:r>
                        <a:rPr lang="en-US" sz="1800" dirty="0">
                          <a:latin typeface="Arial Narrow" panose="020B0606020202030204" pitchFamily="34" charset="0"/>
                        </a:rPr>
                        <a:t>Dihlabeng</a:t>
                      </a:r>
                      <a:r>
                        <a:rPr lang="en-US" sz="1800" baseline="0" dirty="0">
                          <a:latin typeface="Arial Narrow" panose="020B0606020202030204" pitchFamily="34" charset="0"/>
                        </a:rPr>
                        <a:t> LM</a:t>
                      </a:r>
                      <a:endParaRPr lang="en-ZA" sz="1800" dirty="0">
                        <a:latin typeface="Arial Narrow" panose="020B0606020202030204" pitchFamily="34" charset="0"/>
                      </a:endParaRPr>
                    </a:p>
                  </a:txBody>
                  <a:tcPr marL="91443" marR="91443"/>
                </a:tc>
                <a:tc>
                  <a:txBody>
                    <a:bodyPr/>
                    <a:lstStyle/>
                    <a:p>
                      <a:r>
                        <a:rPr lang="en-US" sz="1800" dirty="0">
                          <a:latin typeface="Arial Narrow" panose="020B0606020202030204" pitchFamily="34" charset="0"/>
                        </a:rPr>
                        <a:t>2</a:t>
                      </a:r>
                      <a:endParaRPr lang="en-ZA" sz="1800" dirty="0">
                        <a:latin typeface="Arial Narrow" panose="020B0606020202030204" pitchFamily="34" charset="0"/>
                      </a:endParaRPr>
                    </a:p>
                  </a:txBody>
                  <a:tcPr marL="91443" marR="91443"/>
                </a:tc>
                <a:extLst>
                  <a:ext uri="{0D108BD9-81ED-4DB2-BD59-A6C34878D82A}">
                    <a16:rowId xmlns:a16="http://schemas.microsoft.com/office/drawing/2014/main" xmlns="" val="10008"/>
                  </a:ext>
                </a:extLst>
              </a:tr>
              <a:tr h="364839">
                <a:tc>
                  <a:txBody>
                    <a:bodyPr/>
                    <a:lstStyle/>
                    <a:p>
                      <a:r>
                        <a:rPr lang="en-US" sz="1800" dirty="0" err="1">
                          <a:latin typeface="Arial Narrow" panose="020B0606020202030204" pitchFamily="34" charset="0"/>
                        </a:rPr>
                        <a:t>Mafube</a:t>
                      </a:r>
                      <a:r>
                        <a:rPr lang="en-US" sz="1800" dirty="0">
                          <a:latin typeface="Arial Narrow" panose="020B0606020202030204" pitchFamily="34" charset="0"/>
                        </a:rPr>
                        <a:t> LM</a:t>
                      </a:r>
                      <a:endParaRPr lang="en-ZA" sz="1800" dirty="0">
                        <a:latin typeface="Arial Narrow" panose="020B0606020202030204" pitchFamily="34" charset="0"/>
                      </a:endParaRPr>
                    </a:p>
                  </a:txBody>
                  <a:tcPr marL="91443" marR="91443"/>
                </a:tc>
                <a:tc>
                  <a:txBody>
                    <a:bodyPr/>
                    <a:lstStyle/>
                    <a:p>
                      <a:r>
                        <a:rPr lang="en-US" sz="1800" dirty="0">
                          <a:latin typeface="Arial Narrow" panose="020B0606020202030204" pitchFamily="34" charset="0"/>
                        </a:rPr>
                        <a:t>3</a:t>
                      </a:r>
                      <a:endParaRPr lang="en-ZA" sz="1800" dirty="0">
                        <a:latin typeface="Arial Narrow" panose="020B0606020202030204" pitchFamily="34" charset="0"/>
                      </a:endParaRPr>
                    </a:p>
                  </a:txBody>
                  <a:tcPr marL="91443" marR="91443"/>
                </a:tc>
                <a:extLst>
                  <a:ext uri="{0D108BD9-81ED-4DB2-BD59-A6C34878D82A}">
                    <a16:rowId xmlns:a16="http://schemas.microsoft.com/office/drawing/2014/main" xmlns="" val="10009"/>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666633"/>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8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4"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8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4" charset="0"/>
            <a:cs typeface="Lucida Sans Unicode" pitchFamily="32"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22462</TotalTime>
  <Words>776</Words>
  <Application>Microsoft Office PowerPoint</Application>
  <PresentationFormat>On-screen Show (4:3)</PresentationFormat>
  <Paragraphs>125</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Progress on the section 106 of the Local Government: Municipal systems act, no.32 of 2000 </vt:lpstr>
      <vt:lpstr>Presentation outline</vt:lpstr>
      <vt:lpstr>Purpose/background </vt:lpstr>
      <vt:lpstr>Legislative mandate</vt:lpstr>
      <vt:lpstr>continued</vt:lpstr>
      <vt:lpstr>Municipalities where section 106 was invoked (2021/2022 financial year</vt:lpstr>
      <vt:lpstr>Municipalities where section 106 was invoked (2021/2022 financial year</vt:lpstr>
      <vt:lpstr>Municipalities where section 106 was invoked (2021/2022 financial year</vt:lpstr>
      <vt:lpstr>NUMBER OF CASES INVESTIGATED BY THE HAWKS</vt:lpstr>
      <vt:lpstr>NUMBER OF CASES INVESTIGATED BY THE SIU</vt:lpstr>
      <vt:lpstr>   conclusion</vt:lpstr>
      <vt:lpstr>Thank you  none of us is smarter than the rest of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Ntaitsane</dc:creator>
  <cp:lastModifiedBy>USER</cp:lastModifiedBy>
  <cp:revision>2495</cp:revision>
  <cp:lastPrinted>2012-07-03T07:25:35Z</cp:lastPrinted>
  <dcterms:created xsi:type="dcterms:W3CDTF">1601-01-01T00:00:00Z</dcterms:created>
  <dcterms:modified xsi:type="dcterms:W3CDTF">2022-06-29T12:35:03Z</dcterms:modified>
</cp:coreProperties>
</file>