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2"/>
  </p:notesMasterIdLst>
  <p:sldIdLst>
    <p:sldId id="276" r:id="rId2"/>
    <p:sldId id="375" r:id="rId3"/>
    <p:sldId id="390" r:id="rId4"/>
    <p:sldId id="391" r:id="rId5"/>
    <p:sldId id="392" r:id="rId6"/>
    <p:sldId id="389" r:id="rId7"/>
    <p:sldId id="393" r:id="rId8"/>
    <p:sldId id="394" r:id="rId9"/>
    <p:sldId id="395" r:id="rId10"/>
    <p:sldId id="388" r:id="rId11"/>
  </p:sldIdLst>
  <p:sldSz cx="9906000" cy="6858000" type="A4"/>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E8B61F"/>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289" autoAdjust="0"/>
    <p:restoredTop sz="78492" autoAdjust="0"/>
  </p:normalViewPr>
  <p:slideViewPr>
    <p:cSldViewPr snapToGrid="0" snapToObjects="1">
      <p:cViewPr varScale="1">
        <p:scale>
          <a:sx n="56" d="100"/>
          <a:sy n="56" d="100"/>
        </p:scale>
        <p:origin x="-1776" y="-102"/>
      </p:cViewPr>
      <p:guideLst>
        <p:guide orient="horz" pos="2160"/>
        <p:guide pos="3120"/>
      </p:guideLst>
    </p:cSldViewPr>
  </p:slideViewPr>
  <p:notesTextViewPr>
    <p:cViewPr>
      <p:scale>
        <a:sx n="1" d="1"/>
        <a:sy n="1" d="1"/>
      </p:scale>
      <p:origin x="0" y="0"/>
    </p:cViewPr>
  </p:notesTextViewPr>
  <p:sorterViewPr>
    <p:cViewPr>
      <p:scale>
        <a:sx n="100" d="100"/>
        <a:sy n="100"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B607A8F-D4EE-9B46-A644-35CE8348EE99}" type="datetimeFigureOut">
              <a:rPr lang="en-US" smtClean="0"/>
              <a:pPr/>
              <a:t>6/15/2022</a:t>
            </a:fld>
            <a:endParaRPr lang="en-US"/>
          </a:p>
        </p:txBody>
      </p:sp>
      <p:sp>
        <p:nvSpPr>
          <p:cNvPr id="4" name="Slide Image Placeholder 3"/>
          <p:cNvSpPr>
            <a:spLocks noGrp="1" noRot="1" noChangeAspect="1"/>
          </p:cNvSpPr>
          <p:nvPr>
            <p:ph type="sldImg" idx="2"/>
          </p:nvPr>
        </p:nvSpPr>
        <p:spPr>
          <a:xfrm>
            <a:off x="1200150" y="1143000"/>
            <a:ext cx="44577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43C886D-0CC8-C040-92BC-ABE325B3ECC7}" type="slidenum">
              <a:rPr lang="en-US" smtClean="0"/>
              <a:pPr/>
              <a:t>‹#›</a:t>
            </a:fld>
            <a:endParaRPr lang="en-US"/>
          </a:p>
        </p:txBody>
      </p:sp>
    </p:spTree>
    <p:extLst>
      <p:ext uri="{BB962C8B-B14F-4D97-AF65-F5344CB8AC3E}">
        <p14:creationId xmlns:p14="http://schemas.microsoft.com/office/powerpoint/2010/main" xmlns="" val="18747905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43C886D-0CC8-C040-92BC-ABE325B3ECC7}" type="slidenum">
              <a:rPr lang="en-US" smtClean="0"/>
              <a:pPr/>
              <a:t>1</a:t>
            </a:fld>
            <a:endParaRPr lang="en-US"/>
          </a:p>
        </p:txBody>
      </p:sp>
    </p:spTree>
    <p:extLst>
      <p:ext uri="{BB962C8B-B14F-4D97-AF65-F5344CB8AC3E}">
        <p14:creationId xmlns:p14="http://schemas.microsoft.com/office/powerpoint/2010/main" xmlns="" val="17250243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43C886D-0CC8-C040-92BC-ABE325B3ECC7}" type="slidenum">
              <a:rPr lang="en-US" smtClean="0"/>
              <a:pPr/>
              <a:t>2</a:t>
            </a:fld>
            <a:endParaRPr lang="en-US"/>
          </a:p>
        </p:txBody>
      </p:sp>
    </p:spTree>
    <p:extLst>
      <p:ext uri="{BB962C8B-B14F-4D97-AF65-F5344CB8AC3E}">
        <p14:creationId xmlns:p14="http://schemas.microsoft.com/office/powerpoint/2010/main" xmlns="" val="20770296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b="0" i="0" kern="1200" dirty="0" smtClean="0">
                <a:solidFill>
                  <a:schemeClr val="tx1"/>
                </a:solidFill>
                <a:effectLst/>
                <a:latin typeface="+mn-lt"/>
                <a:ea typeface="+mn-ea"/>
                <a:cs typeface="+mn-cs"/>
              </a:rPr>
              <a:t>Oriani-Ambrosini, MP v </a:t>
            </a:r>
            <a:r>
              <a:rPr lang="en-GB" sz="1200" b="0" i="0" kern="1200" dirty="0" err="1" smtClean="0">
                <a:solidFill>
                  <a:schemeClr val="tx1"/>
                </a:solidFill>
                <a:effectLst/>
                <a:latin typeface="+mn-lt"/>
                <a:ea typeface="+mn-ea"/>
                <a:cs typeface="+mn-cs"/>
              </a:rPr>
              <a:t>Sisulu</a:t>
            </a:r>
            <a:r>
              <a:rPr lang="en-GB" sz="1200" b="0" i="0" kern="1200" dirty="0" smtClean="0">
                <a:solidFill>
                  <a:schemeClr val="tx1"/>
                </a:solidFill>
                <a:effectLst/>
                <a:latin typeface="+mn-lt"/>
                <a:ea typeface="+mn-ea"/>
                <a:cs typeface="+mn-cs"/>
              </a:rPr>
              <a:t>, MP Speaker of the National Assembly (CCT 16/12) [2012] ZACC 27; 2012 (6) SA 588 (CC); 2013 (1) BCLR 14 (CC) </a:t>
            </a:r>
          </a:p>
          <a:p>
            <a:pPr marL="0" marR="0" indent="0" algn="l" defTabSz="914400" rtl="0" eaLnBrk="1" fontAlgn="auto" latinLnBrk="0" hangingPunct="1">
              <a:lnSpc>
                <a:spcPct val="100000"/>
              </a:lnSpc>
              <a:spcBef>
                <a:spcPts val="0"/>
              </a:spcBef>
              <a:spcAft>
                <a:spcPts val="0"/>
              </a:spcAft>
              <a:buClrTx/>
              <a:buSzTx/>
              <a:buFontTx/>
              <a:buNone/>
              <a:tabLst/>
              <a:defRPr/>
            </a:pPr>
            <a:endParaRPr lang="en-GB" b="0" i="0"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GB" b="0" i="0" dirty="0"/>
          </a:p>
        </p:txBody>
      </p:sp>
      <p:sp>
        <p:nvSpPr>
          <p:cNvPr id="4" name="Slide Number Placeholder 3"/>
          <p:cNvSpPr>
            <a:spLocks noGrp="1"/>
          </p:cNvSpPr>
          <p:nvPr>
            <p:ph type="sldNum" sz="quarter" idx="10"/>
          </p:nvPr>
        </p:nvSpPr>
        <p:spPr/>
        <p:txBody>
          <a:bodyPr/>
          <a:lstStyle/>
          <a:p>
            <a:fld id="{C43C886D-0CC8-C040-92BC-ABE325B3ECC7}" type="slidenum">
              <a:rPr lang="en-US" smtClean="0"/>
              <a:pPr/>
              <a:t>6</a:t>
            </a:fld>
            <a:endParaRPr lang="en-US"/>
          </a:p>
        </p:txBody>
      </p:sp>
    </p:spTree>
    <p:extLst>
      <p:ext uri="{BB962C8B-B14F-4D97-AF65-F5344CB8AC3E}">
        <p14:creationId xmlns:p14="http://schemas.microsoft.com/office/powerpoint/2010/main" xmlns="" val="39094337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b="0" i="0" dirty="0" smtClean="0"/>
              <a:t>Affordable Medicines Trust and Others v Minister of Health of RSA and Another 2005 (6) BCLR 529 (CC): (par 34)</a:t>
            </a:r>
          </a:p>
          <a:p>
            <a:pPr marL="0" marR="0" indent="0" algn="l" defTabSz="914400" rtl="0" eaLnBrk="1" fontAlgn="auto" latinLnBrk="0" hangingPunct="1">
              <a:lnSpc>
                <a:spcPct val="100000"/>
              </a:lnSpc>
              <a:spcBef>
                <a:spcPts val="0"/>
              </a:spcBef>
              <a:spcAft>
                <a:spcPts val="0"/>
              </a:spcAft>
              <a:buClrTx/>
              <a:buSzTx/>
              <a:buFontTx/>
              <a:buNone/>
              <a:tabLst/>
              <a:defRPr/>
            </a:pPr>
            <a:endParaRPr lang="en-ZA" sz="1200" b="0" i="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kern="1200" dirty="0" smtClean="0">
                <a:solidFill>
                  <a:schemeClr val="tx1"/>
                </a:solidFill>
                <a:effectLst/>
                <a:latin typeface="+mn-lt"/>
                <a:ea typeface="+mn-ea"/>
                <a:cs typeface="+mn-cs"/>
              </a:rPr>
              <a:t>Executive Council, Western Cape Legislature v President of RSA 1995 (4) SA 877 (CC)</a:t>
            </a:r>
          </a:p>
        </p:txBody>
      </p:sp>
      <p:sp>
        <p:nvSpPr>
          <p:cNvPr id="4" name="Slide Number Placeholder 3"/>
          <p:cNvSpPr>
            <a:spLocks noGrp="1"/>
          </p:cNvSpPr>
          <p:nvPr>
            <p:ph type="sldNum" sz="quarter" idx="10"/>
          </p:nvPr>
        </p:nvSpPr>
        <p:spPr/>
        <p:txBody>
          <a:bodyPr/>
          <a:lstStyle/>
          <a:p>
            <a:fld id="{C43C886D-0CC8-C040-92BC-ABE325B3ECC7}" type="slidenum">
              <a:rPr lang="en-US" smtClean="0"/>
              <a:pPr/>
              <a:t>7</a:t>
            </a:fld>
            <a:endParaRPr lang="en-US"/>
          </a:p>
        </p:txBody>
      </p:sp>
    </p:spTree>
    <p:extLst>
      <p:ext uri="{BB962C8B-B14F-4D97-AF65-F5344CB8AC3E}">
        <p14:creationId xmlns:p14="http://schemas.microsoft.com/office/powerpoint/2010/main" xmlns="" val="420087519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200" b="0" i="0" kern="1200" dirty="0" smtClean="0">
                <a:solidFill>
                  <a:schemeClr val="tx1"/>
                </a:solidFill>
                <a:effectLst/>
                <a:latin typeface="+mn-lt"/>
                <a:ea typeface="+mn-ea"/>
                <a:cs typeface="+mn-cs"/>
              </a:rPr>
              <a:t>Economic Freedom Fighters v Speaker of the National Assembly and Others; Democratic Alliance v Speaker of the National Assembly and Others (CCT 143/15; CCT 171/15) [2016] ZACC 11; 2016 (5) BCLR 618 (CC); 2016 (3) SA 580 (CC)</a:t>
            </a:r>
          </a:p>
          <a:p>
            <a:endParaRPr lang="en-GB" dirty="0"/>
          </a:p>
        </p:txBody>
      </p:sp>
      <p:sp>
        <p:nvSpPr>
          <p:cNvPr id="4" name="Slide Number Placeholder 3"/>
          <p:cNvSpPr>
            <a:spLocks noGrp="1"/>
          </p:cNvSpPr>
          <p:nvPr>
            <p:ph type="sldNum" sz="quarter" idx="10"/>
          </p:nvPr>
        </p:nvSpPr>
        <p:spPr/>
        <p:txBody>
          <a:bodyPr/>
          <a:lstStyle/>
          <a:p>
            <a:fld id="{C43C886D-0CC8-C040-92BC-ABE325B3ECC7}" type="slidenum">
              <a:rPr lang="en-US" smtClean="0"/>
              <a:pPr/>
              <a:t>8</a:t>
            </a:fld>
            <a:endParaRPr lang="en-US"/>
          </a:p>
        </p:txBody>
      </p:sp>
    </p:spTree>
    <p:extLst>
      <p:ext uri="{BB962C8B-B14F-4D97-AF65-F5344CB8AC3E}">
        <p14:creationId xmlns:p14="http://schemas.microsoft.com/office/powerpoint/2010/main" xmlns="" val="19617615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561A7F0-67EA-7440-A0BE-244BC994C7A8}" type="datetimeFigureOut">
              <a:rPr lang="en-US" smtClean="0"/>
              <a:pPr/>
              <a:t>6/15/2022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72CB22-D7A4-7547-B048-02B7C821FF3F}" type="slidenum">
              <a:rPr lang="en-US" smtClean="0"/>
              <a:pPr/>
              <a:t>‹#›</a:t>
            </a:fld>
            <a:endParaRPr lang="en-US"/>
          </a:p>
        </p:txBody>
      </p:sp>
    </p:spTree>
    <p:extLst>
      <p:ext uri="{BB962C8B-B14F-4D97-AF65-F5344CB8AC3E}">
        <p14:creationId xmlns:p14="http://schemas.microsoft.com/office/powerpoint/2010/main" xmlns="" val="4882270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561A7F0-67EA-7440-A0BE-244BC994C7A8}" type="datetimeFigureOut">
              <a:rPr lang="en-US" smtClean="0"/>
              <a:pPr/>
              <a:t>6/15/2022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72CB22-D7A4-7547-B048-02B7C821FF3F}" type="slidenum">
              <a:rPr lang="en-US" smtClean="0"/>
              <a:pPr/>
              <a:t>‹#›</a:t>
            </a:fld>
            <a:endParaRPr lang="en-US"/>
          </a:p>
        </p:txBody>
      </p:sp>
    </p:spTree>
    <p:extLst>
      <p:ext uri="{BB962C8B-B14F-4D97-AF65-F5344CB8AC3E}">
        <p14:creationId xmlns:p14="http://schemas.microsoft.com/office/powerpoint/2010/main" xmlns="" val="19778953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561A7F0-67EA-7440-A0BE-244BC994C7A8}" type="datetimeFigureOut">
              <a:rPr lang="en-US" smtClean="0"/>
              <a:pPr/>
              <a:t>6/15/2022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72CB22-D7A4-7547-B048-02B7C821FF3F}" type="slidenum">
              <a:rPr lang="en-US" smtClean="0"/>
              <a:pPr/>
              <a:t>‹#›</a:t>
            </a:fld>
            <a:endParaRPr lang="en-US"/>
          </a:p>
        </p:txBody>
      </p:sp>
    </p:spTree>
    <p:extLst>
      <p:ext uri="{BB962C8B-B14F-4D97-AF65-F5344CB8AC3E}">
        <p14:creationId xmlns:p14="http://schemas.microsoft.com/office/powerpoint/2010/main" xmlns="" val="15871704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561A7F0-67EA-7440-A0BE-244BC994C7A8}" type="datetimeFigureOut">
              <a:rPr lang="en-US" smtClean="0"/>
              <a:pPr/>
              <a:t>6/15/2022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72CB22-D7A4-7547-B048-02B7C821FF3F}" type="slidenum">
              <a:rPr lang="en-US" smtClean="0"/>
              <a:pPr/>
              <a:t>‹#›</a:t>
            </a:fld>
            <a:endParaRPr lang="en-US"/>
          </a:p>
        </p:txBody>
      </p:sp>
    </p:spTree>
    <p:extLst>
      <p:ext uri="{BB962C8B-B14F-4D97-AF65-F5344CB8AC3E}">
        <p14:creationId xmlns:p14="http://schemas.microsoft.com/office/powerpoint/2010/main" xmlns="" val="974007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561A7F0-67EA-7440-A0BE-244BC994C7A8}" type="datetimeFigureOut">
              <a:rPr lang="en-US" smtClean="0"/>
              <a:pPr/>
              <a:t>6/15/2022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72CB22-D7A4-7547-B048-02B7C821FF3F}" type="slidenum">
              <a:rPr lang="en-US" smtClean="0"/>
              <a:pPr/>
              <a:t>‹#›</a:t>
            </a:fld>
            <a:endParaRPr lang="en-US"/>
          </a:p>
        </p:txBody>
      </p:sp>
    </p:spTree>
    <p:extLst>
      <p:ext uri="{BB962C8B-B14F-4D97-AF65-F5344CB8AC3E}">
        <p14:creationId xmlns:p14="http://schemas.microsoft.com/office/powerpoint/2010/main" xmlns="" val="6314292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561A7F0-67EA-7440-A0BE-244BC994C7A8}" type="datetimeFigureOut">
              <a:rPr lang="en-US" smtClean="0"/>
              <a:pPr/>
              <a:t>6/15/2022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C72CB22-D7A4-7547-B048-02B7C821FF3F}" type="slidenum">
              <a:rPr lang="en-US" smtClean="0"/>
              <a:pPr/>
              <a:t>‹#›</a:t>
            </a:fld>
            <a:endParaRPr lang="en-US"/>
          </a:p>
        </p:txBody>
      </p:sp>
    </p:spTree>
    <p:extLst>
      <p:ext uri="{BB962C8B-B14F-4D97-AF65-F5344CB8AC3E}">
        <p14:creationId xmlns:p14="http://schemas.microsoft.com/office/powerpoint/2010/main" xmlns="" val="17147721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2329" y="2505075"/>
            <a:ext cx="4190702"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14913" y="2505075"/>
            <a:ext cx="4211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561A7F0-67EA-7440-A0BE-244BC994C7A8}" type="datetimeFigureOut">
              <a:rPr lang="en-US" smtClean="0"/>
              <a:pPr/>
              <a:t>6/15/2022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C72CB22-D7A4-7547-B048-02B7C821FF3F}" type="slidenum">
              <a:rPr lang="en-US" smtClean="0"/>
              <a:pPr/>
              <a:t>‹#›</a:t>
            </a:fld>
            <a:endParaRPr lang="en-US"/>
          </a:p>
        </p:txBody>
      </p:sp>
    </p:spTree>
    <p:extLst>
      <p:ext uri="{BB962C8B-B14F-4D97-AF65-F5344CB8AC3E}">
        <p14:creationId xmlns:p14="http://schemas.microsoft.com/office/powerpoint/2010/main" xmlns="" val="9449991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561A7F0-67EA-7440-A0BE-244BC994C7A8}" type="datetimeFigureOut">
              <a:rPr lang="en-US" smtClean="0"/>
              <a:pPr/>
              <a:t>6/15/2022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C72CB22-D7A4-7547-B048-02B7C821FF3F}" type="slidenum">
              <a:rPr lang="en-US" smtClean="0"/>
              <a:pPr/>
              <a:t>‹#›</a:t>
            </a:fld>
            <a:endParaRPr lang="en-US"/>
          </a:p>
        </p:txBody>
      </p:sp>
    </p:spTree>
    <p:extLst>
      <p:ext uri="{BB962C8B-B14F-4D97-AF65-F5344CB8AC3E}">
        <p14:creationId xmlns:p14="http://schemas.microsoft.com/office/powerpoint/2010/main" xmlns="" val="19585898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561A7F0-67EA-7440-A0BE-244BC994C7A8}" type="datetimeFigureOut">
              <a:rPr lang="en-US" smtClean="0"/>
              <a:pPr/>
              <a:t>6/15/2022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C72CB22-D7A4-7547-B048-02B7C821FF3F}" type="slidenum">
              <a:rPr lang="en-US" smtClean="0"/>
              <a:pPr/>
              <a:t>‹#›</a:t>
            </a:fld>
            <a:endParaRPr lang="en-US"/>
          </a:p>
        </p:txBody>
      </p:sp>
    </p:spTree>
    <p:extLst>
      <p:ext uri="{BB962C8B-B14F-4D97-AF65-F5344CB8AC3E}">
        <p14:creationId xmlns:p14="http://schemas.microsoft.com/office/powerpoint/2010/main" xmlns="" val="13903349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561A7F0-67EA-7440-A0BE-244BC994C7A8}" type="datetimeFigureOut">
              <a:rPr lang="en-US" smtClean="0"/>
              <a:pPr/>
              <a:t>6/15/2022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C72CB22-D7A4-7547-B048-02B7C821FF3F}" type="slidenum">
              <a:rPr lang="en-US" smtClean="0"/>
              <a:pPr/>
              <a:t>‹#›</a:t>
            </a:fld>
            <a:endParaRPr lang="en-US"/>
          </a:p>
        </p:txBody>
      </p:sp>
    </p:spTree>
    <p:extLst>
      <p:ext uri="{BB962C8B-B14F-4D97-AF65-F5344CB8AC3E}">
        <p14:creationId xmlns:p14="http://schemas.microsoft.com/office/powerpoint/2010/main" xmlns="" val="5901433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561A7F0-67EA-7440-A0BE-244BC994C7A8}" type="datetimeFigureOut">
              <a:rPr lang="en-US" smtClean="0"/>
              <a:pPr/>
              <a:t>6/15/2022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C72CB22-D7A4-7547-B048-02B7C821FF3F}" type="slidenum">
              <a:rPr lang="en-US" smtClean="0"/>
              <a:pPr/>
              <a:t>‹#›</a:t>
            </a:fld>
            <a:endParaRPr lang="en-US"/>
          </a:p>
        </p:txBody>
      </p:sp>
    </p:spTree>
    <p:extLst>
      <p:ext uri="{BB962C8B-B14F-4D97-AF65-F5344CB8AC3E}">
        <p14:creationId xmlns:p14="http://schemas.microsoft.com/office/powerpoint/2010/main" xmlns="" val="14594150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screen">
            <a:lum/>
            <a:extLst>
              <a:ext uri="{28A0092B-C50C-407E-A947-70E740481C1C}">
                <a14:useLocalDpi xmlns:a14="http://schemas.microsoft.com/office/drawing/2010/main" xmlns=""/>
              </a:ext>
            </a:extLst>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561A7F0-67EA-7440-A0BE-244BC994C7A8}" type="datetimeFigureOut">
              <a:rPr lang="en-US" smtClean="0"/>
              <a:pPr/>
              <a:t>6/15/2022</a:t>
            </a:fld>
            <a:endParaRPr 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C72CB22-D7A4-7547-B048-02B7C821FF3F}" type="slidenum">
              <a:rPr lang="en-US" smtClean="0"/>
              <a:pPr/>
              <a:t>‹#›</a:t>
            </a:fld>
            <a:endParaRPr lang="en-US"/>
          </a:p>
        </p:txBody>
      </p:sp>
    </p:spTree>
    <p:extLst>
      <p:ext uri="{BB962C8B-B14F-4D97-AF65-F5344CB8AC3E}">
        <p14:creationId xmlns:p14="http://schemas.microsoft.com/office/powerpoint/2010/main" xmlns="" val="89201354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cstate="screen">
            <a:lum/>
            <a:extLst>
              <a:ext uri="{28A0092B-C50C-407E-A947-70E740481C1C}">
                <a14:useLocalDpi xmlns:a14="http://schemas.microsoft.com/office/drawing/2010/main" xmlns=""/>
              </a:ext>
            </a:extLst>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noChangeAspect="1"/>
          </p:cNvSpPr>
          <p:nvPr>
            <p:ph type="title"/>
          </p:nvPr>
        </p:nvSpPr>
        <p:spPr>
          <a:xfrm>
            <a:off x="1035224" y="1110343"/>
            <a:ext cx="8037770" cy="2068286"/>
          </a:xfrm>
        </p:spPr>
        <p:txBody>
          <a:bodyPr>
            <a:normAutofit fontScale="90000"/>
          </a:bodyPr>
          <a:lstStyle/>
          <a:p>
            <a:pPr algn="ctr"/>
            <a:r>
              <a:rPr lang="en-US" sz="5400" b="1" dirty="0">
                <a:ln w="0"/>
                <a:effectLst>
                  <a:outerShdw blurRad="60007" dist="310007" dir="7680000" sy="30000" kx="1300200" algn="ctr" rotWithShape="0">
                    <a:prstClr val="black">
                      <a:alpha val="32000"/>
                    </a:prstClr>
                  </a:outerShdw>
                </a:effectLst>
              </a:rPr>
              <a:t/>
            </a:r>
            <a:br>
              <a:rPr lang="en-US" sz="5400" b="1" dirty="0">
                <a:ln w="0"/>
                <a:effectLst>
                  <a:outerShdw blurRad="60007" dist="310007" dir="7680000" sy="30000" kx="1300200" algn="ctr" rotWithShape="0">
                    <a:prstClr val="black">
                      <a:alpha val="32000"/>
                    </a:prstClr>
                  </a:outerShdw>
                </a:effectLst>
              </a:rPr>
            </a:br>
            <a:r>
              <a:rPr lang="en-US" sz="5400" b="1" dirty="0">
                <a:ln w="0"/>
                <a:effectLst>
                  <a:outerShdw blurRad="60007" dist="310007" dir="7680000" sy="30000" kx="1300200" algn="ctr" rotWithShape="0">
                    <a:prstClr val="black">
                      <a:alpha val="32000"/>
                    </a:prstClr>
                  </a:outerShdw>
                </a:effectLst>
              </a:rPr>
              <a:t/>
            </a:r>
            <a:br>
              <a:rPr lang="en-US" sz="5400" b="1" dirty="0">
                <a:ln w="0"/>
                <a:effectLst>
                  <a:outerShdw blurRad="60007" dist="310007" dir="7680000" sy="30000" kx="1300200" algn="ctr" rotWithShape="0">
                    <a:prstClr val="black">
                      <a:alpha val="32000"/>
                    </a:prstClr>
                  </a:outerShdw>
                </a:effectLst>
              </a:rPr>
            </a:br>
            <a:r>
              <a:rPr lang="en-US" sz="5400" b="1" dirty="0">
                <a:ln w="0"/>
                <a:effectLst>
                  <a:outerShdw blurRad="60007" dist="310007" dir="7680000" sy="30000" kx="1300200" algn="ctr" rotWithShape="0">
                    <a:prstClr val="black">
                      <a:alpha val="32000"/>
                    </a:prstClr>
                  </a:outerShdw>
                </a:effectLst>
              </a:rPr>
              <a:t>	</a:t>
            </a:r>
          </a:p>
        </p:txBody>
      </p:sp>
      <p:sp useBgFill="1">
        <p:nvSpPr>
          <p:cNvPr id="3" name="Title 1"/>
          <p:cNvSpPr txBox="1">
            <a:spLocks/>
          </p:cNvSpPr>
          <p:nvPr/>
        </p:nvSpPr>
        <p:spPr>
          <a:xfrm>
            <a:off x="6607403" y="5356749"/>
            <a:ext cx="2884231" cy="1254057"/>
          </a:xfrm>
          <a:prstGeom prst="rect">
            <a:avLst/>
          </a:prstGeom>
        </p:spPr>
        <p:txBody>
          <a:bodyPr vert="horz" lIns="91440" tIns="45720" rIns="91440" bIns="45720" rtlCol="0" anchor="ctr">
            <a:normAutofit fontScale="97500"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b="1" dirty="0">
                <a:solidFill>
                  <a:schemeClr val="bg1">
                    <a:lumMod val="85000"/>
                  </a:schemeClr>
                </a:solidFill>
              </a:rPr>
              <a:t/>
            </a:r>
            <a:br>
              <a:rPr lang="en-US" b="1" dirty="0">
                <a:solidFill>
                  <a:schemeClr val="bg1">
                    <a:lumMod val="85000"/>
                  </a:schemeClr>
                </a:solidFill>
              </a:rPr>
            </a:br>
            <a:endParaRPr lang="en-US" b="1" dirty="0">
              <a:solidFill>
                <a:schemeClr val="bg1">
                  <a:lumMod val="85000"/>
                </a:schemeClr>
              </a:solidFill>
            </a:endParaRPr>
          </a:p>
          <a:p>
            <a:endParaRPr lang="en-US" b="1" dirty="0">
              <a:solidFill>
                <a:schemeClr val="bg1">
                  <a:lumMod val="85000"/>
                </a:schemeClr>
              </a:solidFill>
            </a:endParaRPr>
          </a:p>
        </p:txBody>
      </p:sp>
      <p:sp>
        <p:nvSpPr>
          <p:cNvPr id="4" name="Title 1">
            <a:extLst>
              <a:ext uri="{FF2B5EF4-FFF2-40B4-BE49-F238E27FC236}">
                <a16:creationId xmlns:a16="http://schemas.microsoft.com/office/drawing/2014/main" xmlns="" id="{2E7FB172-F928-DE44-902E-A29BAD525B84}"/>
              </a:ext>
            </a:extLst>
          </p:cNvPr>
          <p:cNvSpPr txBox="1">
            <a:spLocks noChangeAspect="1"/>
          </p:cNvSpPr>
          <p:nvPr/>
        </p:nvSpPr>
        <p:spPr>
          <a:xfrm>
            <a:off x="-1" y="2974833"/>
            <a:ext cx="9905999" cy="896487"/>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2800" b="1" dirty="0" smtClean="0">
                <a:ln w="0"/>
                <a:effectLst>
                  <a:outerShdw blurRad="60007" dist="310007" dir="7680000" sy="30000" kx="1300200" algn="ctr" rotWithShape="0">
                    <a:prstClr val="black">
                      <a:alpha val="32000"/>
                    </a:prstClr>
                  </a:outerShdw>
                </a:effectLst>
                <a:latin typeface="Arial" panose="020B0604020202020204" pitchFamily="34" charset="0"/>
                <a:cs typeface="Arial" panose="020B0604020202020204" pitchFamily="34" charset="0"/>
              </a:rPr>
              <a:t>The Public Finance Management Amendment Bills </a:t>
            </a:r>
          </a:p>
          <a:p>
            <a:endParaRPr lang="en-US" sz="2800" b="1" dirty="0" smtClean="0">
              <a:ln w="0"/>
              <a:effectLst>
                <a:outerShdw blurRad="60007" dist="310007" dir="7680000" sy="30000" kx="1300200" algn="ctr" rotWithShape="0">
                  <a:prstClr val="black">
                    <a:alpha val="32000"/>
                  </a:prstClr>
                </a:outerShdw>
              </a:effectLst>
              <a:latin typeface="Arial" panose="020B0604020202020204" pitchFamily="34" charset="0"/>
              <a:cs typeface="Arial" panose="020B0604020202020204" pitchFamily="34" charset="0"/>
            </a:endParaRPr>
          </a:p>
          <a:p>
            <a:r>
              <a:rPr lang="en-US" sz="2800" b="1" dirty="0" smtClean="0">
                <a:ln w="0"/>
                <a:effectLst>
                  <a:outerShdw blurRad="60007" dist="310007" dir="7680000" sy="30000" kx="1300200" algn="ctr" rotWithShape="0">
                    <a:prstClr val="black">
                      <a:alpha val="32000"/>
                    </a:prstClr>
                  </a:outerShdw>
                </a:effectLst>
                <a:latin typeface="Arial" panose="020B0604020202020204" pitchFamily="34" charset="0"/>
                <a:cs typeface="Arial" panose="020B0604020202020204" pitchFamily="34" charset="0"/>
              </a:rPr>
              <a:t>[B41-2018]</a:t>
            </a:r>
            <a:r>
              <a:rPr lang="en-US" sz="2400" b="1" dirty="0">
                <a:ln w="0"/>
                <a:effectLst>
                  <a:outerShdw blurRad="60007" dist="310007" dir="7680000" sy="30000" kx="1300200" algn="ctr" rotWithShape="0">
                    <a:prstClr val="black">
                      <a:alpha val="32000"/>
                    </a:prstClr>
                  </a:outerShdw>
                </a:effectLst>
                <a:latin typeface="Arial" panose="020B0604020202020204" pitchFamily="34" charset="0"/>
                <a:cs typeface="Arial" panose="020B0604020202020204" pitchFamily="34" charset="0"/>
              </a:rPr>
              <a:t/>
            </a:r>
            <a:br>
              <a:rPr lang="en-US" sz="2400" b="1" dirty="0">
                <a:ln w="0"/>
                <a:effectLst>
                  <a:outerShdw blurRad="60007" dist="310007" dir="7680000" sy="30000" kx="1300200" algn="ctr" rotWithShape="0">
                    <a:prstClr val="black">
                      <a:alpha val="32000"/>
                    </a:prstClr>
                  </a:outerShdw>
                </a:effectLst>
                <a:latin typeface="Arial" panose="020B0604020202020204" pitchFamily="34" charset="0"/>
                <a:cs typeface="Arial" panose="020B0604020202020204" pitchFamily="34" charset="0"/>
              </a:rPr>
            </a:br>
            <a:r>
              <a:rPr lang="en-US" sz="2400" b="1" dirty="0" smtClean="0">
                <a:ln w="0"/>
                <a:effectLst>
                  <a:outerShdw blurRad="60007" dist="310007" dir="7680000" sy="30000" kx="1300200" algn="ctr" rotWithShape="0">
                    <a:prstClr val="black">
                      <a:alpha val="32000"/>
                    </a:prstClr>
                  </a:outerShdw>
                </a:effectLst>
                <a:latin typeface="Arial" panose="020B0604020202020204" pitchFamily="34" charset="0"/>
                <a:cs typeface="Arial" panose="020B0604020202020204" pitchFamily="34" charset="0"/>
              </a:rPr>
              <a:t>- Introduced by Mr Lees, MP</a:t>
            </a:r>
          </a:p>
          <a:p>
            <a:endParaRPr lang="en-US" sz="2400" b="1" dirty="0">
              <a:ln w="0"/>
              <a:effectLst>
                <a:outerShdw blurRad="60007" dist="310007" dir="7680000" sy="30000" kx="1300200" algn="ctr" rotWithShape="0">
                  <a:prstClr val="black">
                    <a:alpha val="32000"/>
                  </a:prstClr>
                </a:outerShdw>
              </a:effectLst>
              <a:latin typeface="Arial" panose="020B0604020202020204" pitchFamily="34" charset="0"/>
              <a:cs typeface="Arial" panose="020B0604020202020204" pitchFamily="34" charset="0"/>
            </a:endParaRPr>
          </a:p>
          <a:p>
            <a:r>
              <a:rPr lang="en-US" sz="2800" b="1" dirty="0" smtClean="0">
                <a:ln w="0"/>
                <a:effectLst>
                  <a:outerShdw blurRad="60007" dist="310007" dir="7680000" sy="30000" kx="1300200" algn="ctr" rotWithShape="0">
                    <a:prstClr val="black">
                      <a:alpha val="32000"/>
                    </a:prstClr>
                  </a:outerShdw>
                </a:effectLst>
                <a:latin typeface="Arial" panose="020B0604020202020204" pitchFamily="34" charset="0"/>
                <a:cs typeface="Arial" panose="020B0604020202020204" pitchFamily="34" charset="0"/>
              </a:rPr>
              <a:t>[B13-2020]</a:t>
            </a:r>
          </a:p>
          <a:p>
            <a:r>
              <a:rPr lang="en-US" sz="2400" b="1" dirty="0" smtClean="0">
                <a:ln w="0"/>
                <a:effectLst>
                  <a:outerShdw blurRad="60007" dist="310007" dir="7680000" sy="30000" kx="1300200" algn="ctr" rotWithShape="0">
                    <a:prstClr val="black">
                      <a:alpha val="32000"/>
                    </a:prstClr>
                  </a:outerShdw>
                </a:effectLst>
                <a:latin typeface="Arial" panose="020B0604020202020204" pitchFamily="34" charset="0"/>
                <a:cs typeface="Arial" panose="020B0604020202020204" pitchFamily="34" charset="0"/>
              </a:rPr>
              <a:t>-Introduced by Mr Cachalia, MP</a:t>
            </a:r>
            <a:endParaRPr lang="en-US" sz="2400" b="1" dirty="0">
              <a:ln w="0"/>
              <a:effectLst>
                <a:outerShdw blurRad="60007" dist="310007" dir="7680000" sy="30000" kx="1300200" algn="ctr" rotWithShape="0">
                  <a:prstClr val="black">
                    <a:alpha val="32000"/>
                  </a:prstClr>
                </a:outerShdw>
              </a:effectLst>
              <a:latin typeface="Arial" panose="020B0604020202020204" pitchFamily="34" charset="0"/>
              <a:cs typeface="Arial" panose="020B0604020202020204" pitchFamily="34" charset="0"/>
            </a:endParaRPr>
          </a:p>
        </p:txBody>
      </p:sp>
      <p:sp>
        <p:nvSpPr>
          <p:cNvPr id="5" name="TextBox 4"/>
          <p:cNvSpPr txBox="1"/>
          <p:nvPr/>
        </p:nvSpPr>
        <p:spPr>
          <a:xfrm>
            <a:off x="4583875" y="4867853"/>
            <a:ext cx="4907759" cy="1200329"/>
          </a:xfrm>
          <a:prstGeom prst="rect">
            <a:avLst/>
          </a:prstGeom>
          <a:noFill/>
        </p:spPr>
        <p:txBody>
          <a:bodyPr wrap="square" rtlCol="0">
            <a:spAutoFit/>
          </a:bodyPr>
          <a:lstStyle/>
          <a:p>
            <a:r>
              <a:rPr lang="en-US" sz="2400" b="1" dirty="0" smtClean="0">
                <a:solidFill>
                  <a:srgbClr val="002060"/>
                </a:solidFill>
              </a:rPr>
              <a:t>Parliamentary Legal Service’s Response to National Treasury’s Proposals</a:t>
            </a:r>
            <a:endParaRPr lang="en-GB" sz="2400" b="1" dirty="0">
              <a:solidFill>
                <a:srgbClr val="002060"/>
              </a:solidFill>
            </a:endParaRPr>
          </a:p>
        </p:txBody>
      </p:sp>
    </p:spTree>
    <p:extLst>
      <p:ext uri="{BB962C8B-B14F-4D97-AF65-F5344CB8AC3E}">
        <p14:creationId xmlns:p14="http://schemas.microsoft.com/office/powerpoint/2010/main" xmlns="" val="12118656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1097215" y="2628878"/>
            <a:ext cx="7790693" cy="995559"/>
          </a:xfrm>
        </p:spPr>
        <p:txBody>
          <a:bodyPr>
            <a:normAutofit/>
          </a:bodyPr>
          <a:lstStyle/>
          <a:p>
            <a:pPr algn="ctr"/>
            <a:r>
              <a:rPr lang="en-US" sz="6000" b="1" dirty="0">
                <a:latin typeface="Arial" panose="020B0604020202020204" pitchFamily="34" charset="0"/>
                <a:cs typeface="Arial" panose="020B0604020202020204" pitchFamily="34" charset="0"/>
              </a:rPr>
              <a:t>THE END </a:t>
            </a:r>
          </a:p>
        </p:txBody>
      </p:sp>
      <p:sp>
        <p:nvSpPr>
          <p:cNvPr id="5" name="Title 1"/>
          <p:cNvSpPr txBox="1">
            <a:spLocks/>
          </p:cNvSpPr>
          <p:nvPr/>
        </p:nvSpPr>
        <p:spPr>
          <a:xfrm>
            <a:off x="503301" y="1574557"/>
            <a:ext cx="6710362" cy="4813364"/>
          </a:xfrm>
          <a:prstGeom prst="rect">
            <a:avLst/>
          </a:prstGeom>
        </p:spPr>
        <p:txBody>
          <a:bodyPr vert="horz" lIns="91440" tIns="45720" rIns="91440" bIns="45720" rtlCol="0" anchor="t">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457200" indent="-457200">
              <a:buFont typeface="Arial" charset="0"/>
              <a:buChar char="•"/>
            </a:pPr>
            <a:endParaRPr lang="en-US" sz="3200" b="1" dirty="0">
              <a:solidFill>
                <a:schemeClr val="accent4"/>
              </a:solidFill>
            </a:endParaRPr>
          </a:p>
          <a:p>
            <a:pPr marL="457200" indent="-457200">
              <a:buFont typeface="Arial" charset="0"/>
              <a:buChar char="•"/>
            </a:pPr>
            <a:endParaRPr lang="en-US" sz="3200" b="1" dirty="0">
              <a:solidFill>
                <a:schemeClr val="accent4"/>
              </a:solidFill>
            </a:endParaRPr>
          </a:p>
        </p:txBody>
      </p:sp>
    </p:spTree>
    <p:extLst>
      <p:ext uri="{BB962C8B-B14F-4D97-AF65-F5344CB8AC3E}">
        <p14:creationId xmlns:p14="http://schemas.microsoft.com/office/powerpoint/2010/main" xmlns="" val="11260701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503300" y="1238744"/>
            <a:ext cx="9017889" cy="5357128"/>
          </a:xfrm>
          <a:prstGeom prst="rect">
            <a:avLst/>
          </a:prstGeom>
        </p:spPr>
        <p:txBody>
          <a:bodyPr vert="horz" lIns="91440" tIns="45720" rIns="91440" bIns="45720" rtlCol="0" anchor="t">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177800" indent="-177800" algn="just">
              <a:lnSpc>
                <a:spcPct val="150000"/>
              </a:lnSpc>
              <a:buFont typeface="Arial" panose="020B0604020202020204" pitchFamily="34" charset="0"/>
              <a:buChar char="•"/>
            </a:pPr>
            <a:r>
              <a:rPr lang="en-ZA" sz="1600" dirty="0">
                <a:latin typeface="+mn-lt"/>
              </a:rPr>
              <a:t>Section 70(4) of the PFMA provides for </a:t>
            </a:r>
            <a:r>
              <a:rPr lang="en-ZA" sz="1600" dirty="0" smtClean="0">
                <a:latin typeface="+mn-lt"/>
              </a:rPr>
              <a:t>a report </a:t>
            </a:r>
            <a:r>
              <a:rPr lang="en-ZA" sz="1600" dirty="0">
                <a:latin typeface="+mn-lt"/>
              </a:rPr>
              <a:t>to the National Assembly </a:t>
            </a:r>
            <a:r>
              <a:rPr lang="en-ZA" sz="1600" dirty="0" smtClean="0">
                <a:latin typeface="+mn-lt"/>
              </a:rPr>
              <a:t>where </a:t>
            </a:r>
            <a:r>
              <a:rPr lang="en-ZA" sz="1600" dirty="0">
                <a:latin typeface="+mn-lt"/>
              </a:rPr>
              <a:t>a payment </a:t>
            </a:r>
            <a:r>
              <a:rPr lang="en-ZA" sz="1600" dirty="0" smtClean="0">
                <a:latin typeface="+mn-lt"/>
              </a:rPr>
              <a:t>was </a:t>
            </a:r>
            <a:r>
              <a:rPr lang="en-ZA" sz="1600" dirty="0">
                <a:latin typeface="+mn-lt"/>
              </a:rPr>
              <a:t>made under a guarantee, indemnity or security, but there is no requirement for Parliament to be notified when such an instrument is being issued </a:t>
            </a:r>
            <a:r>
              <a:rPr lang="en-ZA" sz="1600" dirty="0" smtClean="0">
                <a:latin typeface="+mn-lt"/>
              </a:rPr>
              <a:t>=&gt; </a:t>
            </a:r>
            <a:r>
              <a:rPr lang="en-ZA" sz="1600" dirty="0">
                <a:latin typeface="+mn-lt"/>
              </a:rPr>
              <a:t>a lack of </a:t>
            </a:r>
            <a:r>
              <a:rPr lang="en-ZA" sz="1600" dirty="0" smtClean="0">
                <a:latin typeface="+mn-lt"/>
              </a:rPr>
              <a:t>transparency in the process. </a:t>
            </a:r>
          </a:p>
          <a:p>
            <a:pPr marL="177800" indent="-177800" algn="just">
              <a:lnSpc>
                <a:spcPct val="150000"/>
              </a:lnSpc>
              <a:buFont typeface="Arial" panose="020B0604020202020204" pitchFamily="34" charset="0"/>
              <a:buChar char="•"/>
            </a:pPr>
            <a:r>
              <a:rPr lang="en-ZA" sz="1600" dirty="0" smtClean="0">
                <a:latin typeface="+mn-lt"/>
              </a:rPr>
              <a:t>Guarantees</a:t>
            </a:r>
            <a:r>
              <a:rPr lang="en-ZA" sz="1600" dirty="0">
                <a:latin typeface="+mn-lt"/>
              </a:rPr>
              <a:t>, indemnities or securities may have a </a:t>
            </a:r>
            <a:r>
              <a:rPr lang="en-ZA" sz="1600" dirty="0" smtClean="0">
                <a:latin typeface="+mn-lt"/>
              </a:rPr>
              <a:t>significant impact </a:t>
            </a:r>
            <a:r>
              <a:rPr lang="en-ZA" sz="1600" dirty="0">
                <a:latin typeface="+mn-lt"/>
              </a:rPr>
              <a:t>on our </a:t>
            </a:r>
            <a:r>
              <a:rPr lang="en-ZA" sz="1600" dirty="0" smtClean="0">
                <a:latin typeface="+mn-lt"/>
              </a:rPr>
              <a:t>economy</a:t>
            </a:r>
            <a:r>
              <a:rPr lang="en-ZA" sz="1600" dirty="0">
                <a:latin typeface="+mn-lt"/>
              </a:rPr>
              <a:t>.</a:t>
            </a:r>
            <a:endParaRPr lang="en-ZA" sz="1600" dirty="0" smtClean="0">
              <a:latin typeface="+mn-lt"/>
            </a:endParaRPr>
          </a:p>
          <a:p>
            <a:pPr marL="635000" lvl="1" indent="-177800" algn="just">
              <a:lnSpc>
                <a:spcPct val="150000"/>
              </a:lnSpc>
              <a:buFont typeface="Arial" panose="020B0604020202020204" pitchFamily="34" charset="0"/>
              <a:buChar char="•"/>
            </a:pPr>
            <a:r>
              <a:rPr lang="en-ZA" sz="1600" dirty="0" smtClean="0"/>
              <a:t>Parliament, when disbursing </a:t>
            </a:r>
            <a:r>
              <a:rPr lang="en-ZA" sz="1600" dirty="0"/>
              <a:t>money from the National Revenue Fund, </a:t>
            </a:r>
            <a:r>
              <a:rPr lang="en-ZA" sz="1600" dirty="0" smtClean="0"/>
              <a:t>must </a:t>
            </a:r>
            <a:r>
              <a:rPr lang="en-ZA" sz="1600" dirty="0"/>
              <a:t>comply with the Bill of </a:t>
            </a:r>
            <a:r>
              <a:rPr lang="en-ZA" sz="1600" dirty="0" smtClean="0"/>
              <a:t>Rights; promote </a:t>
            </a:r>
            <a:r>
              <a:rPr lang="en-ZA" sz="1600" dirty="0"/>
              <a:t>the progressive realisation of socio-economic </a:t>
            </a:r>
            <a:r>
              <a:rPr lang="en-ZA" sz="1600" dirty="0" smtClean="0"/>
              <a:t>rights; </a:t>
            </a:r>
            <a:r>
              <a:rPr lang="en-ZA" sz="1600" dirty="0"/>
              <a:t>and </a:t>
            </a:r>
            <a:r>
              <a:rPr lang="en-ZA" sz="1600" dirty="0" smtClean="0"/>
              <a:t>ensure </a:t>
            </a:r>
            <a:r>
              <a:rPr lang="en-ZA" sz="1600" dirty="0"/>
              <a:t>the independence of Chapter 9s and Courts. </a:t>
            </a:r>
            <a:r>
              <a:rPr lang="en-ZA" sz="1600" dirty="0" smtClean="0"/>
              <a:t> Guarantees create </a:t>
            </a:r>
            <a:r>
              <a:rPr lang="en-ZA" sz="1600" dirty="0"/>
              <a:t>a risk to these constitutional </a:t>
            </a:r>
            <a:r>
              <a:rPr lang="en-ZA" sz="1600" dirty="0" smtClean="0"/>
              <a:t>imperatives.</a:t>
            </a:r>
          </a:p>
          <a:p>
            <a:pPr marL="635000" lvl="1" indent="-177800" algn="just">
              <a:lnSpc>
                <a:spcPct val="150000"/>
              </a:lnSpc>
              <a:buFont typeface="Arial" panose="020B0604020202020204" pitchFamily="34" charset="0"/>
              <a:buChar char="•"/>
            </a:pPr>
            <a:r>
              <a:rPr lang="en-ZA" sz="1600" dirty="0" smtClean="0"/>
              <a:t>Guarantees also affect the Country’s credit rating.</a:t>
            </a:r>
            <a:endParaRPr lang="en-ZA" sz="1600" dirty="0"/>
          </a:p>
          <a:p>
            <a:pPr marL="177800" indent="-177800" algn="just">
              <a:lnSpc>
                <a:spcPct val="150000"/>
              </a:lnSpc>
              <a:buFont typeface="Arial" panose="020B0604020202020204" pitchFamily="34" charset="0"/>
              <a:buChar char="•"/>
            </a:pPr>
            <a:r>
              <a:rPr lang="en-ZA" sz="1600" dirty="0" smtClean="0">
                <a:latin typeface="+mn-lt"/>
              </a:rPr>
              <a:t>Subjecting these instruments to </a:t>
            </a:r>
            <a:r>
              <a:rPr lang="en-ZA" sz="1600" dirty="0">
                <a:latin typeface="+mn-lt"/>
              </a:rPr>
              <a:t>public scrutiny from the outset, </a:t>
            </a:r>
            <a:r>
              <a:rPr lang="en-ZA" sz="1600" dirty="0" smtClean="0">
                <a:latin typeface="+mn-lt"/>
              </a:rPr>
              <a:t>may result in many risks being addressed timeously.</a:t>
            </a:r>
          </a:p>
          <a:p>
            <a:pPr marL="635000" lvl="1" indent="-177800" algn="just">
              <a:lnSpc>
                <a:spcPct val="150000"/>
              </a:lnSpc>
              <a:buFont typeface="Arial" panose="020B0604020202020204" pitchFamily="34" charset="0"/>
              <a:buChar char="•"/>
            </a:pPr>
            <a:r>
              <a:rPr lang="en-ZA" sz="1600" dirty="0" smtClean="0"/>
              <a:t>2008: Collapse </a:t>
            </a:r>
            <a:r>
              <a:rPr lang="en-ZA" sz="1600" dirty="0"/>
              <a:t>of financial </a:t>
            </a:r>
            <a:r>
              <a:rPr lang="en-ZA" sz="1600" dirty="0" smtClean="0"/>
              <a:t>institutions.</a:t>
            </a:r>
          </a:p>
          <a:p>
            <a:pPr marL="635000" lvl="1" indent="-177800" algn="just">
              <a:lnSpc>
                <a:spcPct val="150000"/>
              </a:lnSpc>
              <a:buFont typeface="Arial" panose="020B0604020202020204" pitchFamily="34" charset="0"/>
              <a:buChar char="•"/>
            </a:pPr>
            <a:r>
              <a:rPr lang="en-ZA" sz="1600" dirty="0" smtClean="0"/>
              <a:t>Since 2008 state </a:t>
            </a:r>
            <a:r>
              <a:rPr lang="en-ZA" sz="1600" dirty="0"/>
              <a:t>owned enterprises </a:t>
            </a:r>
            <a:r>
              <a:rPr lang="en-ZA" sz="1600" dirty="0" smtClean="0"/>
              <a:t>have been underperforming and guarantees </a:t>
            </a:r>
            <a:r>
              <a:rPr lang="en-ZA" sz="1600" dirty="0"/>
              <a:t>were required to keep some of these a going concern and to report. </a:t>
            </a:r>
            <a:endParaRPr lang="en-ZA" sz="1600" dirty="0" smtClean="0"/>
          </a:p>
          <a:p>
            <a:pPr marL="1092200" lvl="2" indent="-177800" algn="just">
              <a:lnSpc>
                <a:spcPct val="150000"/>
              </a:lnSpc>
              <a:buFont typeface="Arial" panose="020B0604020202020204" pitchFamily="34" charset="0"/>
              <a:buChar char="•"/>
            </a:pPr>
            <a:r>
              <a:rPr lang="en-ZA" sz="1600" dirty="0" smtClean="0"/>
              <a:t>SOEs’ purpose is to build the </a:t>
            </a:r>
            <a:r>
              <a:rPr lang="en-ZA" sz="1600" dirty="0"/>
              <a:t>development state, but </a:t>
            </a:r>
            <a:r>
              <a:rPr lang="en-ZA" sz="1600" dirty="0" smtClean="0"/>
              <a:t>is such benefit seen?</a:t>
            </a:r>
            <a:endParaRPr lang="en-GB" sz="1600" dirty="0"/>
          </a:p>
        </p:txBody>
      </p:sp>
      <p:sp>
        <p:nvSpPr>
          <p:cNvPr id="3" name="Title 2"/>
          <p:cNvSpPr>
            <a:spLocks noGrp="1"/>
          </p:cNvSpPr>
          <p:nvPr>
            <p:ph type="title"/>
          </p:nvPr>
        </p:nvSpPr>
        <p:spPr>
          <a:xfrm>
            <a:off x="503300" y="668053"/>
            <a:ext cx="8543925" cy="419549"/>
          </a:xfrm>
        </p:spPr>
        <p:txBody>
          <a:bodyPr>
            <a:noAutofit/>
          </a:bodyPr>
          <a:lstStyle/>
          <a:p>
            <a:r>
              <a:rPr lang="en-ZA" sz="3200" dirty="0" smtClean="0">
                <a:latin typeface="+mn-lt"/>
                <a:cs typeface="Arial" panose="020B0604020202020204" pitchFamily="34" charset="0"/>
              </a:rPr>
              <a:t>The mischief [Bill 41–2018] (Lees)</a:t>
            </a:r>
            <a:endParaRPr lang="en-ZA" sz="3200" dirty="0">
              <a:latin typeface="+mn-lt"/>
              <a:cs typeface="Arial" panose="020B0604020202020204" pitchFamily="34" charset="0"/>
            </a:endParaRPr>
          </a:p>
        </p:txBody>
      </p:sp>
    </p:spTree>
    <p:extLst>
      <p:ext uri="{BB962C8B-B14F-4D97-AF65-F5344CB8AC3E}">
        <p14:creationId xmlns:p14="http://schemas.microsoft.com/office/powerpoint/2010/main" xmlns="" val="28653380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6659" y="555133"/>
            <a:ext cx="8543925" cy="917408"/>
          </a:xfrm>
        </p:spPr>
        <p:txBody>
          <a:bodyPr>
            <a:normAutofit/>
          </a:bodyPr>
          <a:lstStyle/>
          <a:p>
            <a:r>
              <a:rPr lang="en-ZA" sz="3200" dirty="0">
                <a:latin typeface="+mn-lt"/>
                <a:cs typeface="Arial" panose="020B0604020202020204" pitchFamily="34" charset="0"/>
              </a:rPr>
              <a:t>The mischief </a:t>
            </a:r>
            <a:r>
              <a:rPr lang="en-ZA" sz="3200" dirty="0" smtClean="0">
                <a:latin typeface="+mn-lt"/>
                <a:cs typeface="Arial" panose="020B0604020202020204" pitchFamily="34" charset="0"/>
              </a:rPr>
              <a:t>[Bill 13–2020] (Cachalia)</a:t>
            </a:r>
            <a:endParaRPr lang="en-GB" sz="3200" dirty="0">
              <a:latin typeface="+mn-lt"/>
            </a:endParaRPr>
          </a:p>
        </p:txBody>
      </p:sp>
      <p:sp>
        <p:nvSpPr>
          <p:cNvPr id="3" name="Content Placeholder 2"/>
          <p:cNvSpPr>
            <a:spLocks noGrp="1"/>
          </p:cNvSpPr>
          <p:nvPr>
            <p:ph idx="1"/>
          </p:nvPr>
        </p:nvSpPr>
        <p:spPr>
          <a:xfrm>
            <a:off x="404739" y="1472541"/>
            <a:ext cx="8958717" cy="5062371"/>
          </a:xfrm>
        </p:spPr>
        <p:txBody>
          <a:bodyPr>
            <a:noAutofit/>
          </a:bodyPr>
          <a:lstStyle/>
          <a:p>
            <a:pPr algn="just">
              <a:lnSpc>
                <a:spcPct val="150000"/>
              </a:lnSpc>
            </a:pPr>
            <a:r>
              <a:rPr lang="en-ZA" sz="1600" dirty="0"/>
              <a:t>The </a:t>
            </a:r>
            <a:r>
              <a:rPr lang="en-ZA" sz="1600" dirty="0" smtClean="0"/>
              <a:t>PFMA </a:t>
            </a:r>
            <a:r>
              <a:rPr lang="en-ZA" sz="1600" i="1" dirty="0" smtClean="0"/>
              <a:t>i.a. </a:t>
            </a:r>
            <a:r>
              <a:rPr lang="en-ZA" sz="1600" dirty="0" smtClean="0"/>
              <a:t>provides </a:t>
            </a:r>
            <a:r>
              <a:rPr lang="en-ZA" sz="1600" dirty="0"/>
              <a:t>for the responsibilities of persons entrusted with financial </a:t>
            </a:r>
            <a:r>
              <a:rPr lang="en-ZA" sz="1600" dirty="0" smtClean="0"/>
              <a:t>management.</a:t>
            </a:r>
            <a:endParaRPr lang="en-ZA" sz="1600" dirty="0"/>
          </a:p>
          <a:p>
            <a:pPr algn="just">
              <a:lnSpc>
                <a:spcPct val="150000"/>
              </a:lnSpc>
            </a:pPr>
            <a:r>
              <a:rPr lang="en-ZA" sz="1600" dirty="0" smtClean="0"/>
              <a:t>Section </a:t>
            </a:r>
            <a:r>
              <a:rPr lang="en-ZA" sz="1600" dirty="0"/>
              <a:t>65 of the Act provides that the executive authority responsible for </a:t>
            </a:r>
            <a:r>
              <a:rPr lang="en-ZA" sz="1600" dirty="0" smtClean="0"/>
              <a:t>a department </a:t>
            </a:r>
            <a:r>
              <a:rPr lang="en-ZA" sz="1600" dirty="0"/>
              <a:t>or public entity </a:t>
            </a:r>
            <a:r>
              <a:rPr lang="en-ZA" sz="1600" u="sng" dirty="0"/>
              <a:t>must table </a:t>
            </a:r>
            <a:r>
              <a:rPr lang="en-ZA" sz="1600" dirty="0"/>
              <a:t>annual reports, financial statements</a:t>
            </a:r>
            <a:r>
              <a:rPr lang="en-ZA" sz="1600" dirty="0" smtClean="0"/>
              <a:t>, and </a:t>
            </a:r>
            <a:r>
              <a:rPr lang="en-ZA" sz="1600" dirty="0"/>
              <a:t>the audit report on those statements in the </a:t>
            </a:r>
            <a:r>
              <a:rPr lang="en-ZA" sz="1600" dirty="0" smtClean="0"/>
              <a:t>relevant legislature </a:t>
            </a:r>
            <a:r>
              <a:rPr lang="en-ZA" sz="1600" u="sng" dirty="0" smtClean="0"/>
              <a:t>within one month </a:t>
            </a:r>
            <a:r>
              <a:rPr lang="en-ZA" sz="1600" dirty="0"/>
              <a:t>after </a:t>
            </a:r>
            <a:r>
              <a:rPr lang="en-ZA" sz="1600" dirty="0" smtClean="0"/>
              <a:t>receiving </a:t>
            </a:r>
            <a:r>
              <a:rPr lang="en-ZA" sz="1600" dirty="0"/>
              <a:t>the audit report.</a:t>
            </a:r>
          </a:p>
          <a:p>
            <a:pPr lvl="1" algn="just">
              <a:lnSpc>
                <a:spcPct val="150000"/>
              </a:lnSpc>
            </a:pPr>
            <a:r>
              <a:rPr lang="en-ZA" sz="1600" dirty="0" smtClean="0"/>
              <a:t>If </a:t>
            </a:r>
            <a:r>
              <a:rPr lang="en-ZA" sz="1600" dirty="0"/>
              <a:t>the executive authority fails </a:t>
            </a:r>
            <a:r>
              <a:rPr lang="en-ZA" sz="1600" dirty="0" smtClean="0"/>
              <a:t>to table within </a:t>
            </a:r>
            <a:r>
              <a:rPr lang="en-ZA" sz="1600" u="sng" dirty="0" smtClean="0"/>
              <a:t>6 months </a:t>
            </a:r>
            <a:r>
              <a:rPr lang="en-ZA" sz="1600" dirty="0" smtClean="0"/>
              <a:t>after the end of the relevant financial year, they must table </a:t>
            </a:r>
            <a:r>
              <a:rPr lang="en-ZA" sz="1600" dirty="0"/>
              <a:t>a written explanation in the </a:t>
            </a:r>
            <a:r>
              <a:rPr lang="en-ZA" sz="1600" dirty="0" smtClean="0"/>
              <a:t>relevant legislature </a:t>
            </a:r>
            <a:r>
              <a:rPr lang="en-ZA" sz="1600" dirty="0"/>
              <a:t>setting out the reasons </a:t>
            </a:r>
            <a:r>
              <a:rPr lang="en-ZA" sz="1600" dirty="0" smtClean="0"/>
              <a:t>why. </a:t>
            </a:r>
          </a:p>
          <a:p>
            <a:pPr algn="just">
              <a:lnSpc>
                <a:spcPct val="150000"/>
              </a:lnSpc>
            </a:pPr>
            <a:r>
              <a:rPr lang="en-ZA" sz="1600" dirty="0" smtClean="0"/>
              <a:t>However</a:t>
            </a:r>
            <a:r>
              <a:rPr lang="en-ZA" sz="1600" dirty="0"/>
              <a:t>, the Act </a:t>
            </a:r>
            <a:r>
              <a:rPr lang="en-ZA" sz="1600" dirty="0" smtClean="0"/>
              <a:t>stops there:</a:t>
            </a:r>
          </a:p>
          <a:p>
            <a:pPr lvl="1" algn="just">
              <a:lnSpc>
                <a:spcPct val="150000"/>
              </a:lnSpc>
            </a:pPr>
            <a:r>
              <a:rPr lang="en-ZA" sz="1600" dirty="0" smtClean="0"/>
              <a:t>No additional </a:t>
            </a:r>
            <a:r>
              <a:rPr lang="en-ZA" sz="1600" dirty="0"/>
              <a:t>measures </a:t>
            </a:r>
            <a:r>
              <a:rPr lang="en-ZA" sz="1600" dirty="0" smtClean="0"/>
              <a:t>iro tabling of the reports / statements are provided for, after such a written explanation was tabled; and</a:t>
            </a:r>
          </a:p>
          <a:p>
            <a:pPr lvl="1" algn="just">
              <a:lnSpc>
                <a:spcPct val="150000"/>
              </a:lnSpc>
            </a:pPr>
            <a:r>
              <a:rPr lang="en-ZA" sz="1600" dirty="0" smtClean="0"/>
              <a:t>No express obligation </a:t>
            </a:r>
            <a:r>
              <a:rPr lang="en-ZA" sz="1600" dirty="0"/>
              <a:t>is placed on the executive authority to table such reports </a:t>
            </a:r>
            <a:r>
              <a:rPr lang="en-ZA" sz="1600" dirty="0" smtClean="0"/>
              <a:t>and statements </a:t>
            </a:r>
            <a:r>
              <a:rPr lang="en-ZA" sz="1600" dirty="0"/>
              <a:t>within a specified time-period after that written </a:t>
            </a:r>
            <a:r>
              <a:rPr lang="en-ZA" sz="1600" dirty="0" smtClean="0"/>
              <a:t>explanation</a:t>
            </a:r>
            <a:r>
              <a:rPr lang="en-GB" sz="1600" dirty="0" smtClean="0"/>
              <a:t>.</a:t>
            </a:r>
            <a:endParaRPr lang="en-GB" sz="1600" dirty="0"/>
          </a:p>
        </p:txBody>
      </p:sp>
    </p:spTree>
    <p:extLst>
      <p:ext uri="{BB962C8B-B14F-4D97-AF65-F5344CB8AC3E}">
        <p14:creationId xmlns:p14="http://schemas.microsoft.com/office/powerpoint/2010/main" xmlns="" val="32669631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1037" y="614510"/>
            <a:ext cx="8543925" cy="751154"/>
          </a:xfrm>
        </p:spPr>
        <p:txBody>
          <a:bodyPr>
            <a:normAutofit/>
          </a:bodyPr>
          <a:lstStyle/>
          <a:p>
            <a:r>
              <a:rPr lang="en-US" sz="3200" dirty="0" smtClean="0">
                <a:latin typeface="+mn-lt"/>
              </a:rPr>
              <a:t>Proposed legislative solutions</a:t>
            </a:r>
            <a:endParaRPr lang="en-GB" sz="3200" dirty="0">
              <a:latin typeface="+mn-lt"/>
            </a:endParaRPr>
          </a:p>
        </p:txBody>
      </p:sp>
      <p:sp>
        <p:nvSpPr>
          <p:cNvPr id="3" name="Content Placeholder 2"/>
          <p:cNvSpPr>
            <a:spLocks noGrp="1"/>
          </p:cNvSpPr>
          <p:nvPr>
            <p:ph idx="1"/>
          </p:nvPr>
        </p:nvSpPr>
        <p:spPr>
          <a:xfrm>
            <a:off x="681038" y="1671245"/>
            <a:ext cx="8543925" cy="4351338"/>
          </a:xfrm>
        </p:spPr>
        <p:txBody>
          <a:bodyPr>
            <a:normAutofit/>
          </a:bodyPr>
          <a:lstStyle/>
          <a:p>
            <a:pPr algn="just"/>
            <a:r>
              <a:rPr lang="en-US" dirty="0" smtClean="0"/>
              <a:t>[B41-2018]: </a:t>
            </a:r>
            <a:r>
              <a:rPr lang="en-ZA" dirty="0" smtClean="0"/>
              <a:t>Extend </a:t>
            </a:r>
            <a:r>
              <a:rPr lang="en-ZA" dirty="0"/>
              <a:t>Parliament’s oversight capacity </a:t>
            </a:r>
            <a:r>
              <a:rPr lang="en-ZA" dirty="0" smtClean="0"/>
              <a:t>to the decisions on granting </a:t>
            </a:r>
            <a:r>
              <a:rPr lang="en-ZA" dirty="0"/>
              <a:t>or </a:t>
            </a:r>
            <a:r>
              <a:rPr lang="en-ZA" dirty="0" smtClean="0"/>
              <a:t>refusing guarantees, </a:t>
            </a:r>
            <a:r>
              <a:rPr lang="en-ZA" dirty="0"/>
              <a:t>indemnities and </a:t>
            </a:r>
            <a:r>
              <a:rPr lang="en-ZA" dirty="0" smtClean="0"/>
              <a:t>securities.</a:t>
            </a:r>
          </a:p>
          <a:p>
            <a:pPr lvl="1" algn="just"/>
            <a:r>
              <a:rPr lang="en-ZA" dirty="0" smtClean="0"/>
              <a:t>The </a:t>
            </a:r>
            <a:r>
              <a:rPr lang="en-ZA" dirty="0"/>
              <a:t>Bill </a:t>
            </a:r>
            <a:r>
              <a:rPr lang="en-ZA" dirty="0" smtClean="0"/>
              <a:t>requires the </a:t>
            </a:r>
            <a:r>
              <a:rPr lang="en-ZA" dirty="0"/>
              <a:t>Minister of Finance </a:t>
            </a:r>
            <a:r>
              <a:rPr lang="en-ZA" dirty="0" smtClean="0"/>
              <a:t>to table </a:t>
            </a:r>
            <a:r>
              <a:rPr lang="en-ZA" dirty="0"/>
              <a:t>a </a:t>
            </a:r>
            <a:r>
              <a:rPr lang="en-ZA" dirty="0" smtClean="0"/>
              <a:t>report on such a decision within 30 days of the decision.</a:t>
            </a:r>
          </a:p>
          <a:p>
            <a:pPr algn="just"/>
            <a:endParaRPr lang="en-ZA" dirty="0"/>
          </a:p>
          <a:p>
            <a:pPr algn="just"/>
            <a:r>
              <a:rPr lang="en-ZA" dirty="0" smtClean="0"/>
              <a:t>[B13-2020]: Set </a:t>
            </a:r>
            <a:r>
              <a:rPr lang="en-ZA" dirty="0"/>
              <a:t>a time-period </a:t>
            </a:r>
            <a:r>
              <a:rPr lang="en-ZA" dirty="0" smtClean="0"/>
              <a:t>(60 days) within </a:t>
            </a:r>
            <a:r>
              <a:rPr lang="en-ZA" dirty="0"/>
              <a:t>which </a:t>
            </a:r>
            <a:r>
              <a:rPr lang="en-ZA" dirty="0" smtClean="0"/>
              <a:t>the late reports or statements must </a:t>
            </a:r>
            <a:r>
              <a:rPr lang="en-ZA" dirty="0"/>
              <a:t>be tabled </a:t>
            </a:r>
            <a:r>
              <a:rPr lang="en-US" dirty="0" smtClean="0"/>
              <a:t>after the written explanation for lateness was tabled.</a:t>
            </a:r>
            <a:endParaRPr lang="en-GB" dirty="0"/>
          </a:p>
        </p:txBody>
      </p:sp>
    </p:spTree>
    <p:extLst>
      <p:ext uri="{BB962C8B-B14F-4D97-AF65-F5344CB8AC3E}">
        <p14:creationId xmlns:p14="http://schemas.microsoft.com/office/powerpoint/2010/main" xmlns="" val="273417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1036" y="0"/>
            <a:ext cx="8543925" cy="795647"/>
          </a:xfrm>
        </p:spPr>
        <p:txBody>
          <a:bodyPr>
            <a:normAutofit/>
          </a:bodyPr>
          <a:lstStyle/>
          <a:p>
            <a:r>
              <a:rPr lang="en-US" sz="3200" dirty="0" smtClean="0">
                <a:latin typeface="+mn-lt"/>
              </a:rPr>
              <a:t>National Treasury’s proposed solutions</a:t>
            </a:r>
            <a:endParaRPr lang="en-GB" sz="3200" dirty="0">
              <a:latin typeface="+mn-lt"/>
            </a:endParaRPr>
          </a:p>
        </p:txBody>
      </p:sp>
      <p:sp>
        <p:nvSpPr>
          <p:cNvPr id="3" name="Content Placeholder 2"/>
          <p:cNvSpPr>
            <a:spLocks noGrp="1"/>
          </p:cNvSpPr>
          <p:nvPr>
            <p:ph idx="1"/>
          </p:nvPr>
        </p:nvSpPr>
        <p:spPr>
          <a:xfrm>
            <a:off x="391886" y="890016"/>
            <a:ext cx="9096497" cy="5742432"/>
          </a:xfrm>
        </p:spPr>
        <p:txBody>
          <a:bodyPr>
            <a:noAutofit/>
          </a:bodyPr>
          <a:lstStyle/>
          <a:p>
            <a:pPr algn="just"/>
            <a:r>
              <a:rPr lang="en-US" sz="2000" dirty="0" smtClean="0"/>
              <a:t>Agree with the need for transparency and a specified timeframe </a:t>
            </a:r>
          </a:p>
          <a:p>
            <a:pPr algn="just"/>
            <a:r>
              <a:rPr lang="en-US" sz="2000" dirty="0" smtClean="0"/>
              <a:t>Transparency iro guarantees: </a:t>
            </a:r>
          </a:p>
          <a:p>
            <a:pPr marL="534988" lvl="1" algn="just"/>
            <a:r>
              <a:rPr lang="en-US" sz="1800" dirty="0" smtClean="0"/>
              <a:t>Section 76 instruction (can be issued by August 2022) that-</a:t>
            </a:r>
          </a:p>
          <a:p>
            <a:pPr marL="804863" lvl="2" algn="just"/>
            <a:r>
              <a:rPr lang="en-US" sz="1600" dirty="0" smtClean="0"/>
              <a:t>Requires the Minister Finance to report on section 70(1) guarantees dealt with, once a quarter; and</a:t>
            </a:r>
          </a:p>
          <a:p>
            <a:pPr marL="808038" lvl="2" algn="just"/>
            <a:r>
              <a:rPr lang="en-US" sz="1600" dirty="0" smtClean="0"/>
              <a:t>Sets out the details of what should be reported.</a:t>
            </a:r>
          </a:p>
          <a:p>
            <a:pPr marL="534988" lvl="1" algn="just"/>
            <a:r>
              <a:rPr lang="en-US" sz="1800" dirty="0" smtClean="0"/>
              <a:t>The application of the instruction to indemnities and securities to be considered in light of general concurrence the Minister Finance may grant for these (e.g. iro rendering of services to PFMA institutions)</a:t>
            </a:r>
          </a:p>
          <a:p>
            <a:pPr algn="just"/>
            <a:r>
              <a:rPr lang="en-US" sz="2000" dirty="0" smtClean="0"/>
              <a:t>Late reports and statements:</a:t>
            </a:r>
          </a:p>
          <a:p>
            <a:pPr marL="534988" lvl="1" algn="just"/>
            <a:r>
              <a:rPr lang="en-US" sz="1800" dirty="0"/>
              <a:t>Section 76 instruction </a:t>
            </a:r>
            <a:r>
              <a:rPr lang="en-US" sz="1800" dirty="0" smtClean="0"/>
              <a:t>that gives 60 days within which the tabling of the written explanation must be done.</a:t>
            </a:r>
          </a:p>
          <a:p>
            <a:pPr marL="808038" lvl="2" algn="just"/>
            <a:r>
              <a:rPr lang="en-US" sz="1600" dirty="0" smtClean="0"/>
              <a:t>Can </a:t>
            </a:r>
            <a:r>
              <a:rPr lang="en-US" sz="1600" dirty="0"/>
              <a:t>be issued by August </a:t>
            </a:r>
            <a:r>
              <a:rPr lang="en-US" sz="1600" dirty="0" smtClean="0"/>
              <a:t>2022 or annually with the instruction on AFS </a:t>
            </a:r>
            <a:r>
              <a:rPr lang="en-US" sz="1600" dirty="0" err="1" smtClean="0"/>
              <a:t>tablings</a:t>
            </a:r>
            <a:r>
              <a:rPr lang="en-US" sz="1600" dirty="0" smtClean="0"/>
              <a:t>.</a:t>
            </a:r>
          </a:p>
          <a:p>
            <a:pPr marL="808038" lvl="2" algn="just"/>
            <a:r>
              <a:rPr lang="en-US" sz="1600" i="1" dirty="0" smtClean="0">
                <a:solidFill>
                  <a:srgbClr val="0070C0"/>
                </a:solidFill>
              </a:rPr>
              <a:t>Note: Perhaps Treasury means 60 days to table the instruments AFTER the written explanation? Otherwise, this proposed solution does not address the same mischief.</a:t>
            </a:r>
          </a:p>
          <a:p>
            <a:pPr marL="534988" lvl="1" algn="just"/>
            <a:r>
              <a:rPr lang="en-US" sz="1800" dirty="0" smtClean="0"/>
              <a:t>NT raises a concern that having a specified time period within which to submit in the Act, without the option to extend that time period, may result in non compliance should it not be possible to do so.</a:t>
            </a:r>
          </a:p>
          <a:p>
            <a:pPr marL="808038" lvl="2" algn="just"/>
            <a:r>
              <a:rPr lang="en-US" sz="1600" dirty="0" smtClean="0"/>
              <a:t>If a period is prescribed in instructions, section 79 of the PFMA allows the Minister to approve a departure from that period.</a:t>
            </a:r>
            <a:endParaRPr lang="en-GB" sz="1600" dirty="0"/>
          </a:p>
        </p:txBody>
      </p:sp>
    </p:spTree>
    <p:extLst>
      <p:ext uri="{BB962C8B-B14F-4D97-AF65-F5344CB8AC3E}">
        <p14:creationId xmlns:p14="http://schemas.microsoft.com/office/powerpoint/2010/main" xmlns="" val="7830797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1037" y="1"/>
            <a:ext cx="8543925" cy="783770"/>
          </a:xfrm>
        </p:spPr>
        <p:txBody>
          <a:bodyPr>
            <a:normAutofit/>
          </a:bodyPr>
          <a:lstStyle/>
          <a:p>
            <a:r>
              <a:rPr lang="en-US" sz="3200" dirty="0" smtClean="0">
                <a:latin typeface="+mn-lt"/>
              </a:rPr>
              <a:t>Legal analysis (1)</a:t>
            </a:r>
            <a:endParaRPr lang="en-GB" sz="3200" dirty="0">
              <a:latin typeface="+mn-lt"/>
            </a:endParaRPr>
          </a:p>
        </p:txBody>
      </p:sp>
      <p:sp>
        <p:nvSpPr>
          <p:cNvPr id="3" name="Content Placeholder 2"/>
          <p:cNvSpPr>
            <a:spLocks noGrp="1"/>
          </p:cNvSpPr>
          <p:nvPr>
            <p:ph idx="1"/>
          </p:nvPr>
        </p:nvSpPr>
        <p:spPr>
          <a:xfrm>
            <a:off x="427512" y="783770"/>
            <a:ext cx="9037122" cy="5848677"/>
          </a:xfrm>
        </p:spPr>
        <p:txBody>
          <a:bodyPr>
            <a:noAutofit/>
          </a:bodyPr>
          <a:lstStyle/>
          <a:p>
            <a:pPr marL="0" indent="0" algn="just">
              <a:buNone/>
            </a:pPr>
            <a:r>
              <a:rPr lang="en-GB" sz="1600" b="1" dirty="0" smtClean="0"/>
              <a:t>Legislative role of Parliament</a:t>
            </a:r>
          </a:p>
          <a:p>
            <a:pPr algn="just"/>
            <a:r>
              <a:rPr lang="en-GB" sz="1600" i="1" dirty="0" smtClean="0"/>
              <a:t>Oriani-Ambrosini</a:t>
            </a:r>
            <a:r>
              <a:rPr lang="en-GB" sz="1600" i="1" dirty="0"/>
              <a:t>, MP v </a:t>
            </a:r>
            <a:r>
              <a:rPr lang="en-GB" sz="1600" i="1" dirty="0" err="1"/>
              <a:t>Sisulu</a:t>
            </a:r>
            <a:r>
              <a:rPr lang="en-GB" sz="1600" i="1" dirty="0"/>
              <a:t>, MP Speaker of the National </a:t>
            </a:r>
            <a:r>
              <a:rPr lang="en-GB" sz="1600" i="1" dirty="0" smtClean="0"/>
              <a:t>Assembly par 57: </a:t>
            </a:r>
          </a:p>
          <a:p>
            <a:pPr marL="273050" indent="0" algn="just">
              <a:buNone/>
            </a:pPr>
            <a:r>
              <a:rPr lang="en-ZA" sz="1600" dirty="0" smtClean="0"/>
              <a:t>“The </a:t>
            </a:r>
            <a:r>
              <a:rPr lang="en-ZA" sz="1600" dirty="0"/>
              <a:t>power of an individual member of the Assembly to introduce a Bill, particularly those from the ranks of opposition parties, is more than ceremonial in its significance. It gives them the opportunity to go beyond merely opposing, </a:t>
            </a:r>
            <a:r>
              <a:rPr lang="en-ZA" sz="1600" u="sng" dirty="0"/>
              <a:t>to proposing constructively, in a national forum, another way of doing things</a:t>
            </a:r>
            <a:r>
              <a:rPr lang="en-ZA" sz="1600" dirty="0" smtClean="0"/>
              <a:t>.  It </a:t>
            </a:r>
            <a:r>
              <a:rPr lang="en-ZA" sz="1600" dirty="0"/>
              <a:t>serves as an avenue for articulating positions, through public debate and consideration of alternative </a:t>
            </a:r>
            <a:r>
              <a:rPr lang="en-ZA" sz="1600" dirty="0" smtClean="0"/>
              <a:t>proposals</a:t>
            </a:r>
            <a:r>
              <a:rPr lang="en-ZA" sz="1600" dirty="0"/>
              <a:t>, on how a particular issue can be addressed or regulated differently and arguably </a:t>
            </a:r>
            <a:r>
              <a:rPr lang="en-ZA" sz="1600" dirty="0" smtClean="0"/>
              <a:t>better.” (own emphasis)</a:t>
            </a:r>
            <a:endParaRPr lang="en-ZA" sz="1600" dirty="0"/>
          </a:p>
          <a:p>
            <a:pPr marL="0" indent="0" algn="just">
              <a:buNone/>
            </a:pPr>
            <a:r>
              <a:rPr lang="en-ZA" sz="1600" b="1" dirty="0" smtClean="0"/>
              <a:t>Primary v secondary legislation</a:t>
            </a:r>
            <a:endParaRPr lang="en-ZA" sz="1600" b="1" dirty="0"/>
          </a:p>
          <a:p>
            <a:pPr marL="273050" indent="-273050" algn="just"/>
            <a:r>
              <a:rPr lang="en-US" sz="1600" dirty="0" smtClean="0"/>
              <a:t>Confirmed with NT that the instruction would be in terms of section 7</a:t>
            </a:r>
            <a:r>
              <a:rPr lang="en-ZA" sz="1600" dirty="0" smtClean="0"/>
              <a:t>6(4</a:t>
            </a:r>
            <a:r>
              <a:rPr lang="en-ZA" sz="1600" dirty="0"/>
              <a:t>)(</a:t>
            </a:r>
            <a:r>
              <a:rPr lang="en-ZA" sz="1600" dirty="0" smtClean="0"/>
              <a:t>g):</a:t>
            </a:r>
          </a:p>
          <a:p>
            <a:pPr marL="177800" indent="0" algn="just">
              <a:buNone/>
            </a:pPr>
            <a:r>
              <a:rPr lang="en-ZA" sz="1600" dirty="0" smtClean="0"/>
              <a:t>“</a:t>
            </a:r>
            <a:r>
              <a:rPr lang="en-GB" sz="1600" i="1" dirty="0"/>
              <a:t>(4</a:t>
            </a:r>
            <a:r>
              <a:rPr lang="en-GB" sz="1600" i="1" dirty="0" smtClean="0"/>
              <a:t>)(g) </a:t>
            </a:r>
            <a:r>
              <a:rPr lang="en-GB" sz="1600" i="1" dirty="0"/>
              <a:t>The National Treasury may make regulations or issue instructions applicable to all institutions to which this Act applies </a:t>
            </a:r>
            <a:r>
              <a:rPr lang="en-GB" sz="1600" i="1" dirty="0" smtClean="0"/>
              <a:t>concerning … any </a:t>
            </a:r>
            <a:r>
              <a:rPr lang="en-GB" sz="1600" i="1" dirty="0"/>
              <a:t>other matter that may facilitate the application of this Act</a:t>
            </a:r>
            <a:r>
              <a:rPr lang="en-GB" sz="1600" i="1" dirty="0" smtClean="0"/>
              <a:t>.”</a:t>
            </a:r>
          </a:p>
          <a:p>
            <a:pPr marL="273050" indent="-273050" algn="just"/>
            <a:r>
              <a:rPr lang="en-ZA" sz="1600" dirty="0" smtClean="0"/>
              <a:t>The “any other matter” will be iro section 6(1)</a:t>
            </a:r>
            <a:r>
              <a:rPr lang="en-ZA" sz="1600" i="1" dirty="0" smtClean="0"/>
              <a:t>(g)</a:t>
            </a:r>
            <a:r>
              <a:rPr lang="en-ZA" sz="1600" dirty="0" smtClean="0"/>
              <a:t>: “</a:t>
            </a:r>
            <a:r>
              <a:rPr lang="en-GB" sz="1600" dirty="0"/>
              <a:t>The National Treasury </a:t>
            </a:r>
            <a:r>
              <a:rPr lang="en-GB" sz="1600" dirty="0" smtClean="0"/>
              <a:t>must </a:t>
            </a:r>
            <a:r>
              <a:rPr lang="en-GB" sz="1600" dirty="0"/>
              <a:t>promote and enforce </a:t>
            </a:r>
            <a:r>
              <a:rPr lang="en-GB" sz="1600" dirty="0" smtClean="0"/>
              <a:t>transparency…”</a:t>
            </a:r>
          </a:p>
          <a:p>
            <a:pPr marL="273050" indent="-273050" algn="just"/>
            <a:r>
              <a:rPr lang="en-US" sz="1600" dirty="0" smtClean="0"/>
              <a:t>A similar omnibus delegation will have to be used iro timeframes for tabling of reports.</a:t>
            </a:r>
          </a:p>
          <a:p>
            <a:pPr marL="273050" indent="-273050" algn="just"/>
            <a:r>
              <a:rPr lang="en-US" sz="1600" dirty="0" smtClean="0"/>
              <a:t>Although Parliament can ask for more information on guarantees, securities and indemnities at any stage, without it being reflected in legislation—</a:t>
            </a:r>
          </a:p>
          <a:p>
            <a:pPr marL="730250" lvl="1" indent="-273050" algn="just"/>
            <a:r>
              <a:rPr lang="en-US" sz="1600" dirty="0" smtClean="0"/>
              <a:t>Why have instructions not yet been issued? The Bills were introduced in October 2018 and July 2020;</a:t>
            </a:r>
          </a:p>
          <a:p>
            <a:pPr marL="730250" lvl="1" indent="-273050" algn="just"/>
            <a:r>
              <a:rPr lang="en-US" sz="1600" dirty="0" smtClean="0"/>
              <a:t>Legislation is one of the ways in which Parliament can strengthen its oversight function by spelling out what is required from the executive, SOEs etc., and when.</a:t>
            </a:r>
          </a:p>
        </p:txBody>
      </p:sp>
    </p:spTree>
    <p:extLst>
      <p:ext uri="{BB962C8B-B14F-4D97-AF65-F5344CB8AC3E}">
        <p14:creationId xmlns:p14="http://schemas.microsoft.com/office/powerpoint/2010/main" xmlns="" val="19300016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1037" y="151373"/>
            <a:ext cx="8543925" cy="739278"/>
          </a:xfrm>
        </p:spPr>
        <p:txBody>
          <a:bodyPr>
            <a:normAutofit/>
          </a:bodyPr>
          <a:lstStyle/>
          <a:p>
            <a:r>
              <a:rPr lang="en-US" sz="3200" dirty="0" smtClean="0">
                <a:latin typeface="+mn-lt"/>
              </a:rPr>
              <a:t>Legal analysis (2)</a:t>
            </a:r>
            <a:endParaRPr lang="en-GB" sz="3200" dirty="0">
              <a:latin typeface="+mn-lt"/>
            </a:endParaRPr>
          </a:p>
        </p:txBody>
      </p:sp>
      <p:sp>
        <p:nvSpPr>
          <p:cNvPr id="3" name="Content Placeholder 2"/>
          <p:cNvSpPr>
            <a:spLocks noGrp="1"/>
          </p:cNvSpPr>
          <p:nvPr>
            <p:ph idx="1"/>
          </p:nvPr>
        </p:nvSpPr>
        <p:spPr>
          <a:xfrm>
            <a:off x="225632" y="890651"/>
            <a:ext cx="9167750" cy="5640778"/>
          </a:xfrm>
        </p:spPr>
        <p:txBody>
          <a:bodyPr>
            <a:noAutofit/>
          </a:bodyPr>
          <a:lstStyle/>
          <a:p>
            <a:pPr marL="0" indent="0">
              <a:buNone/>
            </a:pPr>
            <a:r>
              <a:rPr lang="en-ZA" sz="1600" b="1" dirty="0"/>
              <a:t>Primary v secondary </a:t>
            </a:r>
            <a:r>
              <a:rPr lang="en-ZA" sz="1600" b="1" dirty="0" smtClean="0"/>
              <a:t>legislation (continued)</a:t>
            </a:r>
            <a:endParaRPr lang="en-ZA" sz="1600" b="1" dirty="0"/>
          </a:p>
          <a:p>
            <a:pPr lvl="0"/>
            <a:r>
              <a:rPr lang="en-GB" sz="1600" dirty="0" smtClean="0"/>
              <a:t>Omnibus </a:t>
            </a:r>
            <a:r>
              <a:rPr lang="en-GB" sz="1600" dirty="0"/>
              <a:t>regulation clauses such as </a:t>
            </a:r>
            <a:r>
              <a:rPr lang="en-GB" sz="1600" i="1" dirty="0"/>
              <a:t>S76(4)(g) </a:t>
            </a:r>
            <a:r>
              <a:rPr lang="en-GB" sz="1600" dirty="0"/>
              <a:t>must be approached with caution as there is a risk of regulations </a:t>
            </a:r>
            <a:r>
              <a:rPr lang="en-GB" sz="1600" dirty="0" smtClean="0"/>
              <a:t>interfering </a:t>
            </a:r>
            <a:r>
              <a:rPr lang="en-GB" sz="1600" dirty="0"/>
              <a:t>with Parliament’s plenary power: </a:t>
            </a:r>
          </a:p>
          <a:p>
            <a:pPr lvl="1"/>
            <a:r>
              <a:rPr lang="en-GB" sz="1600" i="1" dirty="0"/>
              <a:t>Affordable Medicines Trust and Others v Minister of Health of RSA and Another 2005 (6) BCLR 529 (CC): (par 34):</a:t>
            </a:r>
            <a:r>
              <a:rPr lang="en-GB" sz="1600" dirty="0"/>
              <a:t> </a:t>
            </a:r>
          </a:p>
          <a:p>
            <a:pPr marL="712788" lvl="1" indent="0">
              <a:buNone/>
            </a:pPr>
            <a:r>
              <a:rPr lang="en-GB" sz="1500" dirty="0" smtClean="0"/>
              <a:t>However, </a:t>
            </a:r>
            <a:r>
              <a:rPr lang="en-GB" sz="1500" u="sng" dirty="0" smtClean="0"/>
              <a:t>the delegation must not be so broad or vague that the authority to whom the power is delegated is unable to determine the nature and the scope of the powers conferred</a:t>
            </a:r>
            <a:r>
              <a:rPr lang="en-GB" sz="1500" dirty="0" smtClean="0"/>
              <a:t>. For this may well lead to the arbitrary exercise of the delegated power.” (own emphasis)</a:t>
            </a:r>
          </a:p>
          <a:p>
            <a:pPr algn="just"/>
            <a:r>
              <a:rPr lang="en-US" sz="1600" dirty="0" smtClean="0"/>
              <a:t>An instruction issued under Section 76(4)</a:t>
            </a:r>
            <a:r>
              <a:rPr lang="en-US" sz="1600" i="1" dirty="0" smtClean="0"/>
              <a:t>(g) </a:t>
            </a:r>
            <a:r>
              <a:rPr lang="en-US" sz="1600" dirty="0" smtClean="0"/>
              <a:t>must thus be cautiously applied so as to avoid interfering with Parliament’s plenary powers.</a:t>
            </a:r>
          </a:p>
          <a:p>
            <a:pPr lvl="1" algn="just"/>
            <a:r>
              <a:rPr lang="en-US" sz="1600" dirty="0" smtClean="0"/>
              <a:t>If the instruction is regarded as an amendment to the PFMA (as there is currently NO provision for such oversight in the Act), it could be seen as interfering with plenary powers:</a:t>
            </a:r>
          </a:p>
          <a:p>
            <a:pPr marL="901700" lvl="2" indent="-182563" algn="just"/>
            <a:r>
              <a:rPr lang="en-GB" sz="1600" i="1" dirty="0"/>
              <a:t>Executive Council, Western Cape Legislature v President of </a:t>
            </a:r>
            <a:r>
              <a:rPr lang="en-GB" sz="1600" i="1" dirty="0" smtClean="0"/>
              <a:t>RSA (par 54): </a:t>
            </a:r>
            <a:endParaRPr lang="en-GB" sz="1600" i="1" dirty="0"/>
          </a:p>
          <a:p>
            <a:pPr marL="901700" lvl="1" indent="0" algn="just">
              <a:buNone/>
            </a:pPr>
            <a:r>
              <a:rPr lang="en-GB" sz="1500" dirty="0" smtClean="0"/>
              <a:t>“</a:t>
            </a:r>
            <a:r>
              <a:rPr lang="en-GB" sz="1500" dirty="0"/>
              <a:t>The test as to whether </a:t>
            </a:r>
            <a:r>
              <a:rPr lang="en-GB" sz="1500" dirty="0" err="1"/>
              <a:t>lawmaking</a:t>
            </a:r>
            <a:r>
              <a:rPr lang="en-GB" sz="1500" dirty="0"/>
              <a:t> or regulatory powers have been delegated is "whether what is challenged as an unauthorised delegation of parliamentary power is </a:t>
            </a:r>
            <a:r>
              <a:rPr lang="en-GB" sz="1500" u="sng" dirty="0"/>
              <a:t>more than the mere giving effect</a:t>
            </a:r>
            <a:r>
              <a:rPr lang="en-GB" sz="1500" dirty="0"/>
              <a:t> to principles and policies </a:t>
            </a:r>
            <a:r>
              <a:rPr lang="en-GB" sz="1500" u="sng" dirty="0"/>
              <a:t>which are contained in the statute itself</a:t>
            </a:r>
            <a:r>
              <a:rPr lang="en-GB" sz="1500" dirty="0"/>
              <a:t>. </a:t>
            </a:r>
            <a:r>
              <a:rPr lang="en-US" sz="1500" dirty="0" smtClean="0"/>
              <a:t> </a:t>
            </a:r>
          </a:p>
          <a:p>
            <a:pPr marL="901700" lvl="2" indent="-182563" algn="just"/>
            <a:r>
              <a:rPr lang="en-GB" sz="1600" dirty="0" smtClean="0"/>
              <a:t>It </a:t>
            </a:r>
            <a:r>
              <a:rPr lang="en-GB" sz="1600" dirty="0"/>
              <a:t>follows from the judgment that delegated power given by the PFMA must be interpreted as to NOT include amendments to the Act</a:t>
            </a:r>
            <a:r>
              <a:rPr lang="en-GB" sz="1600" dirty="0" smtClean="0"/>
              <a:t>.</a:t>
            </a:r>
          </a:p>
          <a:p>
            <a:pPr lvl="1" algn="just"/>
            <a:r>
              <a:rPr lang="en-US" sz="1600" dirty="0" smtClean="0"/>
              <a:t>Section 70(4) provides for a report on payments made in terms of guarantees, securities and indemnities. Section 65(1) speaks to when a report / statement must be tabled. </a:t>
            </a:r>
          </a:p>
          <a:p>
            <a:pPr marL="901700" lvl="2" algn="just"/>
            <a:r>
              <a:rPr lang="en-US" sz="1600" dirty="0" smtClean="0"/>
              <a:t>The legislature clearly intended to regulate these timeframes in the Act. It was not delegated to be done by way of regulations or instructions.</a:t>
            </a:r>
            <a:endParaRPr lang="en-GB" sz="1600" dirty="0"/>
          </a:p>
        </p:txBody>
      </p:sp>
    </p:spTree>
    <p:extLst>
      <p:ext uri="{BB962C8B-B14F-4D97-AF65-F5344CB8AC3E}">
        <p14:creationId xmlns:p14="http://schemas.microsoft.com/office/powerpoint/2010/main" xmlns="" val="14102357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1037" y="198873"/>
            <a:ext cx="8543925" cy="561148"/>
          </a:xfrm>
        </p:spPr>
        <p:txBody>
          <a:bodyPr>
            <a:normAutofit/>
          </a:bodyPr>
          <a:lstStyle/>
          <a:p>
            <a:r>
              <a:rPr lang="en-US" sz="3200" dirty="0">
                <a:latin typeface="+mn-lt"/>
              </a:rPr>
              <a:t>Legal analysis </a:t>
            </a:r>
            <a:r>
              <a:rPr lang="en-US" sz="3200" dirty="0" smtClean="0">
                <a:latin typeface="+mn-lt"/>
              </a:rPr>
              <a:t>(3)</a:t>
            </a:r>
            <a:endParaRPr lang="en-GB" sz="3200" dirty="0">
              <a:latin typeface="+mn-lt"/>
            </a:endParaRPr>
          </a:p>
        </p:txBody>
      </p:sp>
      <p:sp>
        <p:nvSpPr>
          <p:cNvPr id="3" name="Content Placeholder 2"/>
          <p:cNvSpPr>
            <a:spLocks noGrp="1"/>
          </p:cNvSpPr>
          <p:nvPr>
            <p:ph idx="1"/>
          </p:nvPr>
        </p:nvSpPr>
        <p:spPr>
          <a:xfrm>
            <a:off x="274121" y="979319"/>
            <a:ext cx="9357756" cy="5310064"/>
          </a:xfrm>
        </p:spPr>
        <p:txBody>
          <a:bodyPr>
            <a:noAutofit/>
          </a:bodyPr>
          <a:lstStyle/>
          <a:p>
            <a:pPr marL="0" indent="0" algn="just">
              <a:lnSpc>
                <a:spcPct val="100000"/>
              </a:lnSpc>
              <a:buNone/>
            </a:pPr>
            <a:r>
              <a:rPr lang="en-ZA" sz="1600" b="1" dirty="0"/>
              <a:t>Primary v secondary legislation (continued)</a:t>
            </a:r>
          </a:p>
          <a:p>
            <a:pPr lvl="0" algn="just">
              <a:lnSpc>
                <a:spcPct val="100000"/>
              </a:lnSpc>
            </a:pPr>
            <a:r>
              <a:rPr lang="en-GB" sz="1600" dirty="0" smtClean="0"/>
              <a:t>Considering that the purpose </a:t>
            </a:r>
            <a:r>
              <a:rPr lang="en-GB" sz="1600" dirty="0"/>
              <a:t>of </a:t>
            </a:r>
            <a:r>
              <a:rPr lang="en-GB" sz="1600" dirty="0" smtClean="0"/>
              <a:t>both Bills is </a:t>
            </a:r>
            <a:r>
              <a:rPr lang="en-GB" sz="1600" dirty="0"/>
              <a:t>to ensure increased oversight by Parliament, </a:t>
            </a:r>
            <a:r>
              <a:rPr lang="en-GB" sz="1600" dirty="0" smtClean="0"/>
              <a:t>allowing </a:t>
            </a:r>
            <a:r>
              <a:rPr lang="en-GB" sz="1600" dirty="0"/>
              <a:t>the Minister to prescribe how Parliament may </a:t>
            </a:r>
            <a:r>
              <a:rPr lang="en-GB" sz="1600" dirty="0" smtClean="0"/>
              <a:t>do such oversight, </a:t>
            </a:r>
            <a:r>
              <a:rPr lang="en-GB" sz="1600" dirty="0"/>
              <a:t>could be argued to compromise the principle of delegating plenary power</a:t>
            </a:r>
            <a:r>
              <a:rPr lang="en-GB" sz="1600" dirty="0" smtClean="0"/>
              <a:t>.</a:t>
            </a:r>
          </a:p>
          <a:p>
            <a:pPr lvl="1" algn="just">
              <a:lnSpc>
                <a:spcPct val="100000"/>
              </a:lnSpc>
            </a:pPr>
            <a:r>
              <a:rPr lang="en-US" sz="1400" dirty="0" smtClean="0"/>
              <a:t>Section 76 also provides no guidelines to the Minister on what timeframes are desirable or necessary iro either Bill’s mischief.</a:t>
            </a:r>
            <a:endParaRPr lang="en-GB" sz="1400" dirty="0"/>
          </a:p>
          <a:p>
            <a:pPr marL="228600" lvl="1" algn="just">
              <a:lnSpc>
                <a:spcPct val="100000"/>
              </a:lnSpc>
              <a:spcBef>
                <a:spcPts val="1000"/>
              </a:spcBef>
            </a:pPr>
            <a:r>
              <a:rPr lang="en-ZA" sz="1600" i="1" dirty="0"/>
              <a:t>Economic Freedom Fighters v Speaker of the National Assembly and Others; Democratic Alliance v Speaker of the National Assembly and </a:t>
            </a:r>
            <a:r>
              <a:rPr lang="en-ZA" sz="1600" i="1" dirty="0" smtClean="0"/>
              <a:t>Others, par 22: </a:t>
            </a:r>
            <a:r>
              <a:rPr lang="en-US" sz="1600" dirty="0"/>
              <a:t>“</a:t>
            </a:r>
            <a:r>
              <a:rPr lang="en-ZA" sz="1600" dirty="0"/>
              <a:t>In sum, Parliament is the mouthpiece, the eyes and the service-delivery-ensuring machinery of the people.  No doubt, it is an irreplaceable feature of good governance in South Africa.”</a:t>
            </a:r>
            <a:endParaRPr lang="en-US" sz="1600" dirty="0"/>
          </a:p>
          <a:p>
            <a:pPr marL="228600" lvl="1" algn="just">
              <a:lnSpc>
                <a:spcPct val="100000"/>
              </a:lnSpc>
              <a:spcBef>
                <a:spcPts val="1000"/>
              </a:spcBef>
            </a:pPr>
            <a:r>
              <a:rPr lang="en-US" sz="1600" dirty="0" smtClean="0"/>
              <a:t>Treasury referred to section 79 PFMA allowing the Minister to</a:t>
            </a:r>
            <a:r>
              <a:rPr lang="en-US" sz="1600" dirty="0"/>
              <a:t> </a:t>
            </a:r>
            <a:r>
              <a:rPr lang="en-US" sz="1600" dirty="0" smtClean="0"/>
              <a:t>approve </a:t>
            </a:r>
            <a:r>
              <a:rPr lang="en-US" sz="1600" dirty="0"/>
              <a:t>a departure from </a:t>
            </a:r>
            <a:r>
              <a:rPr lang="en-US" sz="1600" dirty="0" smtClean="0"/>
              <a:t>the </a:t>
            </a:r>
            <a:r>
              <a:rPr lang="en-US" sz="1600" dirty="0"/>
              <a:t>period</a:t>
            </a:r>
            <a:r>
              <a:rPr lang="en-US" sz="1600" dirty="0" smtClean="0"/>
              <a:t> contained in the instruction [B13-2020]. </a:t>
            </a:r>
          </a:p>
          <a:p>
            <a:pPr marL="685800" lvl="2" algn="just">
              <a:lnSpc>
                <a:spcPct val="100000"/>
              </a:lnSpc>
              <a:spcBef>
                <a:spcPts val="1000"/>
              </a:spcBef>
            </a:pPr>
            <a:r>
              <a:rPr lang="en-US" sz="1600" dirty="0" smtClean="0"/>
              <a:t>How does this affect Parliament’s oversight function? </a:t>
            </a:r>
            <a:endParaRPr lang="en-US" sz="1200" dirty="0" smtClean="0"/>
          </a:p>
          <a:p>
            <a:pPr marL="685800" lvl="2" algn="just">
              <a:lnSpc>
                <a:spcPct val="100000"/>
              </a:lnSpc>
              <a:spcBef>
                <a:spcPts val="1000"/>
              </a:spcBef>
            </a:pPr>
            <a:r>
              <a:rPr lang="en-US" sz="1600" dirty="0" smtClean="0"/>
              <a:t>Policy decision required: Should there be an extension that results in an institution being more than 8 months late in submitting reports / statements? If so, who </a:t>
            </a:r>
            <a:r>
              <a:rPr lang="en-US" sz="1600" dirty="0"/>
              <a:t>should decide </a:t>
            </a:r>
            <a:r>
              <a:rPr lang="en-US" sz="1600" dirty="0" smtClean="0"/>
              <a:t>whether an extension is allowed?</a:t>
            </a:r>
          </a:p>
          <a:p>
            <a:pPr marL="685800" lvl="2" algn="just">
              <a:lnSpc>
                <a:spcPct val="100000"/>
              </a:lnSpc>
              <a:spcBef>
                <a:spcPts val="1000"/>
              </a:spcBef>
            </a:pPr>
            <a:r>
              <a:rPr lang="en-US" sz="1600" dirty="0" smtClean="0"/>
              <a:t>Policy decision required: What should be the result of such a further extension? Should there be another time limit? Who determines this?</a:t>
            </a:r>
          </a:p>
        </p:txBody>
      </p:sp>
    </p:spTree>
    <p:extLst>
      <p:ext uri="{BB962C8B-B14F-4D97-AF65-F5344CB8AC3E}">
        <p14:creationId xmlns:p14="http://schemas.microsoft.com/office/powerpoint/2010/main" xmlns="" val="3198225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1037" y="1"/>
            <a:ext cx="8543925" cy="853440"/>
          </a:xfrm>
        </p:spPr>
        <p:txBody>
          <a:bodyPr>
            <a:normAutofit/>
          </a:bodyPr>
          <a:lstStyle/>
          <a:p>
            <a:r>
              <a:rPr lang="en-US" sz="3200" dirty="0" smtClean="0">
                <a:latin typeface="+mn-lt"/>
              </a:rPr>
              <a:t>Legal Analysis (4)</a:t>
            </a:r>
            <a:endParaRPr lang="en-GB" sz="3200" dirty="0">
              <a:latin typeface="+mn-lt"/>
            </a:endParaRPr>
          </a:p>
        </p:txBody>
      </p:sp>
      <p:sp>
        <p:nvSpPr>
          <p:cNvPr id="3" name="Content Placeholder 2"/>
          <p:cNvSpPr>
            <a:spLocks noGrp="1"/>
          </p:cNvSpPr>
          <p:nvPr>
            <p:ph idx="1"/>
          </p:nvPr>
        </p:nvSpPr>
        <p:spPr>
          <a:xfrm>
            <a:off x="681036" y="853441"/>
            <a:ext cx="8543925" cy="5043107"/>
          </a:xfrm>
        </p:spPr>
        <p:txBody>
          <a:bodyPr>
            <a:noAutofit/>
          </a:bodyPr>
          <a:lstStyle/>
          <a:p>
            <a:pPr marL="0" lvl="1" indent="0" algn="just">
              <a:spcBef>
                <a:spcPts val="1000"/>
              </a:spcBef>
              <a:buNone/>
            </a:pPr>
            <a:r>
              <a:rPr lang="en-US" sz="1600" b="1" dirty="0"/>
              <a:t>Amendments to the Bills</a:t>
            </a:r>
          </a:p>
          <a:p>
            <a:r>
              <a:rPr lang="en-US" sz="1600" dirty="0"/>
              <a:t>The concerns raised by Treasury can be addressed by way of minor amendments to the Bills:</a:t>
            </a:r>
          </a:p>
          <a:p>
            <a:pPr lvl="1"/>
            <a:r>
              <a:rPr lang="en-US" sz="1600" dirty="0"/>
              <a:t>[41-2018]:</a:t>
            </a:r>
          </a:p>
          <a:p>
            <a:pPr lvl="2"/>
            <a:r>
              <a:rPr lang="en-US" sz="1600" dirty="0"/>
              <a:t>Policy decision: reporting per quarter, or per incident? If the decision is per quarter, the Bill can be amended to reflect that.</a:t>
            </a:r>
          </a:p>
          <a:p>
            <a:pPr lvl="2"/>
            <a:r>
              <a:rPr lang="en-US" sz="1600" dirty="0"/>
              <a:t>Policy decision: Should reporting only be iro guarantees? Should another avenue be provided for iro securities and indemnities? The Bill can be amended to delete securities and indemnities as a whole, or to provide another avenue.</a:t>
            </a:r>
          </a:p>
          <a:p>
            <a:pPr lvl="1"/>
            <a:r>
              <a:rPr lang="en-US" sz="1600" dirty="0"/>
              <a:t>[13-2020]: </a:t>
            </a:r>
          </a:p>
          <a:p>
            <a:pPr lvl="2"/>
            <a:r>
              <a:rPr lang="en-US" sz="1600" dirty="0"/>
              <a:t>Policy decision: Should an institution be afforded more than 8 months to submit reports / statements? Or should it be a matter of non compliance having to be recorded against that institution? If the decision is to allow an extension, the Bill can be amended to add an avenue for extension of the period e.g. by way of House resolution following a report tabled by the Minister of </a:t>
            </a:r>
            <a:r>
              <a:rPr lang="en-US" sz="1600" dirty="0" smtClean="0"/>
              <a:t>Finance.</a:t>
            </a:r>
          </a:p>
          <a:p>
            <a:pPr marL="0" lvl="1" indent="0" algn="just">
              <a:lnSpc>
                <a:spcPct val="100000"/>
              </a:lnSpc>
              <a:spcBef>
                <a:spcPts val="1000"/>
              </a:spcBef>
              <a:buNone/>
            </a:pPr>
            <a:r>
              <a:rPr lang="en-US" sz="1600" b="1" dirty="0" smtClean="0"/>
              <a:t>Policy decisions required: </a:t>
            </a:r>
          </a:p>
          <a:p>
            <a:pPr marL="354013" lvl="2" algn="just">
              <a:lnSpc>
                <a:spcPct val="100000"/>
              </a:lnSpc>
              <a:spcBef>
                <a:spcPts val="1000"/>
              </a:spcBef>
            </a:pPr>
            <a:r>
              <a:rPr lang="en-US" sz="1600" dirty="0" smtClean="0"/>
              <a:t>[B41-2018]: Does </a:t>
            </a:r>
            <a:r>
              <a:rPr lang="en-US" sz="1600" dirty="0"/>
              <a:t>Parliament want increased oversight iro the decisions taken on guarantees, securities and indemnities? </a:t>
            </a:r>
          </a:p>
          <a:p>
            <a:pPr marL="354013" lvl="2" algn="just">
              <a:lnSpc>
                <a:spcPct val="100000"/>
              </a:lnSpc>
              <a:spcBef>
                <a:spcPts val="1000"/>
              </a:spcBef>
            </a:pPr>
            <a:r>
              <a:rPr lang="en-US" sz="1600" dirty="0" smtClean="0"/>
              <a:t>[B13-2020]: Does </a:t>
            </a:r>
            <a:r>
              <a:rPr lang="en-US" sz="1600" dirty="0"/>
              <a:t>Parliament want tighter controls iro the late submission of reports / statements?</a:t>
            </a:r>
          </a:p>
          <a:p>
            <a:pPr marL="125413" lvl="2" indent="0" algn="just">
              <a:lnSpc>
                <a:spcPct val="100000"/>
              </a:lnSpc>
              <a:spcBef>
                <a:spcPts val="1000"/>
              </a:spcBef>
              <a:buNone/>
            </a:pPr>
            <a:r>
              <a:rPr lang="en-US" sz="1600" dirty="0"/>
              <a:t>If so, would Parliament then </a:t>
            </a:r>
            <a:r>
              <a:rPr lang="en-US" sz="1600" dirty="0" smtClean="0"/>
              <a:t>not be </a:t>
            </a:r>
            <a:r>
              <a:rPr lang="en-US" sz="1600" dirty="0"/>
              <a:t>delegating plenary power if it is left to Executive to issue an instruction?</a:t>
            </a:r>
          </a:p>
          <a:p>
            <a:endParaRPr lang="en-GB" sz="1600" dirty="0"/>
          </a:p>
          <a:p>
            <a:endParaRPr lang="en-GB" sz="1600" dirty="0"/>
          </a:p>
        </p:txBody>
      </p:sp>
    </p:spTree>
    <p:extLst>
      <p:ext uri="{BB962C8B-B14F-4D97-AF65-F5344CB8AC3E}">
        <p14:creationId xmlns:p14="http://schemas.microsoft.com/office/powerpoint/2010/main" xmlns="" val="422631009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42877</TotalTime>
  <Words>1779</Words>
  <Application>Microsoft Office PowerPoint</Application>
  <PresentationFormat>A4 Paper (210x297 mm)</PresentationFormat>
  <Paragraphs>99</Paragraphs>
  <Slides>10</Slides>
  <Notes>5</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   </vt:lpstr>
      <vt:lpstr>The mischief [Bill 41–2018] (Lees)</vt:lpstr>
      <vt:lpstr>The mischief [Bill 13–2020] (Cachalia)</vt:lpstr>
      <vt:lpstr>Proposed legislative solutions</vt:lpstr>
      <vt:lpstr>National Treasury’s proposed solutions</vt:lpstr>
      <vt:lpstr>Legal analysis (1)</vt:lpstr>
      <vt:lpstr>Legal analysis (2)</vt:lpstr>
      <vt:lpstr>Legal analysis (3)</vt:lpstr>
      <vt:lpstr>Legal Analysis (4)</vt:lpstr>
      <vt:lpstr>THE END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USER</cp:lastModifiedBy>
  <cp:revision>281</cp:revision>
  <cp:lastPrinted>2019-01-14T13:21:45Z</cp:lastPrinted>
  <dcterms:created xsi:type="dcterms:W3CDTF">2018-09-19T18:24:14Z</dcterms:created>
  <dcterms:modified xsi:type="dcterms:W3CDTF">2022-06-15T07:38:32Z</dcterms:modified>
</cp:coreProperties>
</file>