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authors.xml" ContentType="application/vnd.ms-powerpoint.author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0"/>
  </p:notesMasterIdLst>
  <p:handoutMasterIdLst>
    <p:handoutMasterId r:id="rId11"/>
  </p:handoutMasterIdLst>
  <p:sldIdLst>
    <p:sldId id="292" r:id="rId3"/>
    <p:sldId id="257" r:id="rId4"/>
    <p:sldId id="296" r:id="rId5"/>
    <p:sldId id="297" r:id="rId6"/>
    <p:sldId id="318" r:id="rId7"/>
    <p:sldId id="320" r:id="rId8"/>
    <p:sldId id="273" r:id="rId9"/>
  </p:sldIdLst>
  <p:sldSz cx="9906000" cy="6858000" type="A4"/>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81DBE7-9BA9-3AFB-8BA2-DA1DA38AF3F2}" name="Nazreen Bawa" initials="NB" userId="4bb9059edde0d2da"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ster Saptoe" initials="ES" lastIdx="3" clrIdx="0">
    <p:extLst>
      <p:ext uri="{19B8F6BF-5375-455C-9EA6-DF929625EA0E}">
        <p15:presenceInfo xmlns:p15="http://schemas.microsoft.com/office/powerpoint/2012/main" xmlns="" userId="S-1-5-21-1454741856-2891356945-868088179-2269" providerId="AD"/>
      </p:ext>
    </p:extLst>
  </p:cmAuthor>
  <p:cmAuthor id="2" name="Zuraya Adhikarie" initials="ZA" lastIdx="0" clrIdx="1">
    <p:extLst>
      <p:ext uri="{19B8F6BF-5375-455C-9EA6-DF929625EA0E}">
        <p15:presenceInfo xmlns:p15="http://schemas.microsoft.com/office/powerpoint/2012/main" xmlns="" userId="S-1-5-21-1454741856-2891356945-868088179-34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7652"/>
  </p:normalViewPr>
  <p:slideViewPr>
    <p:cSldViewPr snapToGrid="0" snapToObjects="1">
      <p:cViewPr varScale="1">
        <p:scale>
          <a:sx n="46" d="100"/>
          <a:sy n="46" d="100"/>
        </p:scale>
        <p:origin x="-90" y="-510"/>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440F6-BFCA-4E86-9C0D-9D37C72FF9EF}" type="doc">
      <dgm:prSet loTypeId="urn:microsoft.com/office/officeart/2005/8/layout/process1" loCatId="process" qsTypeId="urn:microsoft.com/office/officeart/2005/8/quickstyle/simple1" qsCatId="simple" csTypeId="urn:microsoft.com/office/officeart/2005/8/colors/accent1_2" csCatId="accent1" phldr="1"/>
      <dgm:spPr/>
    </dgm:pt>
    <dgm:pt modelId="{C0F0FC04-9F06-448D-9344-4C9176707456}">
      <dgm:prSet phldrT="[Text]"/>
      <dgm:spPr>
        <a:solidFill>
          <a:schemeClr val="accent4"/>
        </a:solidFill>
      </dgm:spPr>
      <dgm:t>
        <a:bodyPr/>
        <a:lstStyle/>
        <a:p>
          <a:r>
            <a:rPr lang="en-US" sz="1300" b="1" dirty="0"/>
            <a:t>22 April 2022 (Friday)</a:t>
          </a:r>
        </a:p>
      </dgm:t>
    </dgm:pt>
    <dgm:pt modelId="{9017EEAD-5941-42E5-9EA5-9CBE9D2B91AB}" type="parTrans" cxnId="{52158278-CC50-47E8-87F1-EEB48F82A7EE}">
      <dgm:prSet/>
      <dgm:spPr/>
      <dgm:t>
        <a:bodyPr/>
        <a:lstStyle/>
        <a:p>
          <a:endParaRPr lang="en-US"/>
        </a:p>
      </dgm:t>
    </dgm:pt>
    <dgm:pt modelId="{CD93E719-3D80-44A2-B72C-6159F031847E}" type="sibTrans" cxnId="{52158278-CC50-47E8-87F1-EEB48F82A7EE}">
      <dgm:prSet/>
      <dgm:spPr/>
      <dgm:t>
        <a:bodyPr/>
        <a:lstStyle/>
        <a:p>
          <a:endParaRPr lang="en-US"/>
        </a:p>
      </dgm:t>
    </dgm:pt>
    <dgm:pt modelId="{8EED27AB-27C1-4414-932B-0BD4537219C6}">
      <dgm:prSet phldrT="[Text]" custT="1"/>
      <dgm:spPr>
        <a:solidFill>
          <a:schemeClr val="accent4"/>
        </a:solidFill>
      </dgm:spPr>
      <dgm:t>
        <a:bodyPr/>
        <a:lstStyle/>
        <a:p>
          <a:r>
            <a:rPr lang="en-US" sz="1200" dirty="0">
              <a:solidFill>
                <a:schemeClr val="tx1"/>
              </a:solidFill>
            </a:rPr>
            <a:t>Notice served inviting written representations, effective 23 April 2022 </a:t>
          </a:r>
        </a:p>
      </dgm:t>
    </dgm:pt>
    <dgm:pt modelId="{F5298BE4-24D3-4DFD-8EB9-4D486CE978F2}" type="parTrans" cxnId="{750769B2-44A0-4FB3-AEC7-090168181BBE}">
      <dgm:prSet/>
      <dgm:spPr/>
      <dgm:t>
        <a:bodyPr/>
        <a:lstStyle/>
        <a:p>
          <a:endParaRPr lang="en-US"/>
        </a:p>
      </dgm:t>
    </dgm:pt>
    <dgm:pt modelId="{39B62D8D-9BE9-41ED-8EA3-30A0FFC4B0A1}" type="sibTrans" cxnId="{750769B2-44A0-4FB3-AEC7-090168181BBE}">
      <dgm:prSet/>
      <dgm:spPr/>
      <dgm:t>
        <a:bodyPr/>
        <a:lstStyle/>
        <a:p>
          <a:endParaRPr lang="en-US"/>
        </a:p>
      </dgm:t>
    </dgm:pt>
    <dgm:pt modelId="{202952ED-A249-48B9-A1AA-866A7874ED4C}">
      <dgm:prSet phldrT="[Text]" custT="1"/>
      <dgm:spPr>
        <a:solidFill>
          <a:schemeClr val="accent4"/>
        </a:solidFill>
      </dgm:spPr>
      <dgm:t>
        <a:bodyPr/>
        <a:lstStyle/>
        <a:p>
          <a:r>
            <a:rPr lang="en-US" sz="1200" dirty="0">
              <a:solidFill>
                <a:schemeClr val="tx1"/>
              </a:solidFill>
            </a:rPr>
            <a:t>Further requested details of legal adviser/expert </a:t>
          </a:r>
        </a:p>
      </dgm:t>
    </dgm:pt>
    <dgm:pt modelId="{BBF4EDD8-21C9-4650-8CB3-5EF0E02F8801}" type="parTrans" cxnId="{922AD557-8351-4068-844C-1BAFF8C92600}">
      <dgm:prSet/>
      <dgm:spPr/>
      <dgm:t>
        <a:bodyPr/>
        <a:lstStyle/>
        <a:p>
          <a:endParaRPr lang="en-US"/>
        </a:p>
      </dgm:t>
    </dgm:pt>
    <dgm:pt modelId="{39681840-5DB7-4664-B668-426F4A2676C7}" type="sibTrans" cxnId="{922AD557-8351-4068-844C-1BAFF8C92600}">
      <dgm:prSet/>
      <dgm:spPr/>
      <dgm:t>
        <a:bodyPr/>
        <a:lstStyle/>
        <a:p>
          <a:endParaRPr lang="en-US"/>
        </a:p>
      </dgm:t>
    </dgm:pt>
    <dgm:pt modelId="{8AC8B426-351D-4C96-AB35-F0FCA2464B2C}">
      <dgm:prSet phldrT="[Text]" custT="1"/>
      <dgm:spPr>
        <a:solidFill>
          <a:schemeClr val="accent4"/>
        </a:solidFill>
      </dgm:spPr>
      <dgm:t>
        <a:bodyPr/>
        <a:lstStyle/>
        <a:p>
          <a:r>
            <a:rPr lang="en-US" sz="1200" dirty="0">
              <a:solidFill>
                <a:schemeClr val="tx1"/>
              </a:solidFill>
            </a:rPr>
            <a:t>Due Date: 22 May 2022 (30 days)</a:t>
          </a:r>
        </a:p>
      </dgm:t>
    </dgm:pt>
    <dgm:pt modelId="{13186F25-40E0-470D-9AAE-B0597B28B1C6}" type="parTrans" cxnId="{E69E3965-2598-466C-B18A-E0C32AD5DB4F}">
      <dgm:prSet/>
      <dgm:spPr/>
      <dgm:t>
        <a:bodyPr/>
        <a:lstStyle/>
        <a:p>
          <a:endParaRPr lang="en-US"/>
        </a:p>
      </dgm:t>
    </dgm:pt>
    <dgm:pt modelId="{3DC86927-7F15-4BCD-B69D-1D29C9BBC769}" type="sibTrans" cxnId="{E69E3965-2598-466C-B18A-E0C32AD5DB4F}">
      <dgm:prSet/>
      <dgm:spPr/>
      <dgm:t>
        <a:bodyPr/>
        <a:lstStyle/>
        <a:p>
          <a:endParaRPr lang="en-US"/>
        </a:p>
      </dgm:t>
    </dgm:pt>
    <dgm:pt modelId="{61E0A506-6B77-4723-B33D-C94B58D70D60}">
      <dgm:prSet custT="1"/>
      <dgm:spPr>
        <a:solidFill>
          <a:schemeClr val="accent4"/>
        </a:solidFill>
      </dgm:spPr>
      <dgm:t>
        <a:bodyPr/>
        <a:lstStyle/>
        <a:p>
          <a:r>
            <a:rPr lang="en-US" sz="1200" b="1" dirty="0"/>
            <a:t>26 May 2022 </a:t>
          </a:r>
        </a:p>
        <a:p>
          <a:r>
            <a:rPr lang="en-US" sz="1100" dirty="0" smtClean="0">
              <a:solidFill>
                <a:srgbClr val="C00000"/>
              </a:solidFill>
            </a:rPr>
            <a:t>PP Reject </a:t>
          </a:r>
          <a:r>
            <a:rPr lang="en-US" sz="1100" dirty="0">
              <a:solidFill>
                <a:schemeClr val="tx1"/>
              </a:solidFill>
            </a:rPr>
            <a:t>2 week extension and deny that it is sufficient.</a:t>
          </a:r>
        </a:p>
        <a:p>
          <a:r>
            <a:rPr lang="en-US" sz="1100" dirty="0">
              <a:solidFill>
                <a:schemeClr val="tx1"/>
              </a:solidFill>
            </a:rPr>
            <a:t>Indicate that the committee cannot unilaterally determine period without consultation and aver that the Abramjee SMS interrupted the period.</a:t>
          </a:r>
        </a:p>
        <a:p>
          <a:r>
            <a:rPr lang="en-US" sz="1100" dirty="0">
              <a:solidFill>
                <a:schemeClr val="tx1"/>
              </a:solidFill>
            </a:rPr>
            <a:t>Aver that the Public participation process may result in amendments to the “old” charges and that the period can only run after such amendment.</a:t>
          </a:r>
        </a:p>
        <a:p>
          <a:r>
            <a:rPr lang="en-US" sz="1100" dirty="0">
              <a:solidFill>
                <a:schemeClr val="tx1"/>
              </a:solidFill>
            </a:rPr>
            <a:t>Demand that the </a:t>
          </a:r>
          <a:r>
            <a:rPr lang="en-US" sz="1100" i="1" dirty="0">
              <a:solidFill>
                <a:schemeClr val="tx1"/>
              </a:solidFill>
            </a:rPr>
            <a:t>audi</a:t>
          </a:r>
          <a:r>
            <a:rPr lang="en-US" sz="1100" dirty="0">
              <a:solidFill>
                <a:schemeClr val="tx1"/>
              </a:solidFill>
            </a:rPr>
            <a:t> period be reconsidered, the  letter be tabled to the committee and a response by 30 May 2022.</a:t>
          </a:r>
        </a:p>
        <a:p>
          <a:endParaRPr lang="en-US" sz="700" dirty="0"/>
        </a:p>
      </dgm:t>
    </dgm:pt>
    <dgm:pt modelId="{4A02CEF1-E4A3-46C4-AB6A-3A0BA85773C6}" type="parTrans" cxnId="{FD55182D-7649-40DF-8F47-8BEF5A17948D}">
      <dgm:prSet/>
      <dgm:spPr/>
      <dgm:t>
        <a:bodyPr/>
        <a:lstStyle/>
        <a:p>
          <a:endParaRPr lang="en-US"/>
        </a:p>
      </dgm:t>
    </dgm:pt>
    <dgm:pt modelId="{3EE8FB52-989B-432C-B05F-1C61847EE2D9}" type="sibTrans" cxnId="{FD55182D-7649-40DF-8F47-8BEF5A17948D}">
      <dgm:prSet/>
      <dgm:spPr/>
      <dgm:t>
        <a:bodyPr/>
        <a:lstStyle/>
        <a:p>
          <a:endParaRPr lang="en-US"/>
        </a:p>
      </dgm:t>
    </dgm:pt>
    <dgm:pt modelId="{EC71A55E-EF6B-48F7-953B-E39677267755}">
      <dgm:prSet custT="1"/>
      <dgm:spPr>
        <a:solidFill>
          <a:schemeClr val="accent4"/>
        </a:solidFill>
      </dgm:spPr>
      <dgm:t>
        <a:bodyPr/>
        <a:lstStyle/>
        <a:p>
          <a:r>
            <a:rPr lang="en-US" sz="1200" b="1" dirty="0">
              <a:solidFill>
                <a:schemeClr val="bg1"/>
              </a:solidFill>
            </a:rPr>
            <a:t>30 May 2022</a:t>
          </a:r>
        </a:p>
        <a:p>
          <a:r>
            <a:rPr lang="en-US" sz="1100" dirty="0">
              <a:solidFill>
                <a:schemeClr val="tx1"/>
              </a:solidFill>
            </a:rPr>
            <a:t>Letter sent from Chair to </a:t>
          </a:r>
          <a:r>
            <a:rPr lang="en-US" sz="1100" dirty="0" err="1">
              <a:solidFill>
                <a:schemeClr val="tx1"/>
              </a:solidFill>
            </a:rPr>
            <a:t>Seanago</a:t>
          </a:r>
          <a:r>
            <a:rPr lang="en-US" sz="1100" dirty="0">
              <a:solidFill>
                <a:schemeClr val="tx1"/>
              </a:solidFill>
            </a:rPr>
            <a:t> Attorneys.</a:t>
          </a:r>
        </a:p>
        <a:p>
          <a:r>
            <a:rPr lang="en-US" sz="1100" dirty="0">
              <a:solidFill>
                <a:schemeClr val="tx1"/>
              </a:solidFill>
            </a:rPr>
            <a:t>Explains that the letter of 26  May 2022 contains no further grounds for reconsideration of the </a:t>
          </a:r>
          <a:r>
            <a:rPr lang="en-US" sz="1100" i="1" dirty="0">
              <a:solidFill>
                <a:schemeClr val="tx1"/>
              </a:solidFill>
            </a:rPr>
            <a:t>audi </a:t>
          </a:r>
          <a:r>
            <a:rPr lang="en-US" sz="1100" dirty="0">
              <a:solidFill>
                <a:schemeClr val="tx1"/>
              </a:solidFill>
            </a:rPr>
            <a:t>period</a:t>
          </a:r>
          <a:r>
            <a:rPr lang="en-US" sz="1100" dirty="0" smtClean="0">
              <a:solidFill>
                <a:schemeClr val="tx1"/>
              </a:solidFill>
            </a:rPr>
            <a:t>.</a:t>
          </a:r>
          <a:endParaRPr lang="en-US" sz="1100" dirty="0">
            <a:solidFill>
              <a:schemeClr val="tx1"/>
            </a:solidFill>
          </a:endParaRPr>
        </a:p>
        <a:p>
          <a:r>
            <a:rPr lang="en-US" sz="1100" dirty="0" smtClean="0">
              <a:solidFill>
                <a:schemeClr val="tx1"/>
              </a:solidFill>
            </a:rPr>
            <a:t>Deny </a:t>
          </a:r>
          <a:r>
            <a:rPr lang="en-US" sz="1100" dirty="0">
              <a:solidFill>
                <a:schemeClr val="tx1"/>
              </a:solidFill>
            </a:rPr>
            <a:t>that the PP has a right to be consulted at every </a:t>
          </a:r>
          <a:r>
            <a:rPr lang="en-US" sz="1100" dirty="0" smtClean="0">
              <a:solidFill>
                <a:schemeClr val="tx1"/>
              </a:solidFill>
            </a:rPr>
            <a:t>step of the process or that the </a:t>
          </a:r>
          <a:r>
            <a:rPr lang="en-US" sz="1100" dirty="0" err="1" smtClean="0">
              <a:solidFill>
                <a:schemeClr val="tx1"/>
              </a:solidFill>
            </a:rPr>
            <a:t>Ambramjee</a:t>
          </a:r>
          <a:r>
            <a:rPr lang="en-US" sz="1100" dirty="0" smtClean="0">
              <a:solidFill>
                <a:schemeClr val="tx1"/>
              </a:solidFill>
            </a:rPr>
            <a:t> </a:t>
          </a:r>
          <a:r>
            <a:rPr lang="en-US" sz="1100" dirty="0">
              <a:solidFill>
                <a:schemeClr val="tx1"/>
              </a:solidFill>
            </a:rPr>
            <a:t>SMS has a bearing on the proceedings of the Committee or that the public participation process can result in an amendment of charges.</a:t>
          </a:r>
        </a:p>
        <a:p>
          <a:r>
            <a:rPr lang="en-US" sz="1100" dirty="0">
              <a:solidFill>
                <a:schemeClr val="tx1"/>
              </a:solidFill>
            </a:rPr>
            <a:t> Notes that should the PP not wish to avail the opportunity to make written reps she will still have an opportunity make oral reps in the hearing.</a:t>
          </a:r>
        </a:p>
      </dgm:t>
    </dgm:pt>
    <dgm:pt modelId="{803278EA-89C7-45FD-AAF7-2698C420BC0C}" type="parTrans" cxnId="{270623F8-949C-4674-A6CE-3C8E763CEC81}">
      <dgm:prSet/>
      <dgm:spPr/>
      <dgm:t>
        <a:bodyPr/>
        <a:lstStyle/>
        <a:p>
          <a:endParaRPr lang="en-US"/>
        </a:p>
      </dgm:t>
    </dgm:pt>
    <dgm:pt modelId="{9A840245-9DB3-4E43-BF2B-B29D6CBE07BE}" type="sibTrans" cxnId="{270623F8-949C-4674-A6CE-3C8E763CEC81}">
      <dgm:prSet/>
      <dgm:spPr/>
      <dgm:t>
        <a:bodyPr/>
        <a:lstStyle/>
        <a:p>
          <a:endParaRPr lang="en-US"/>
        </a:p>
      </dgm:t>
    </dgm:pt>
    <dgm:pt modelId="{6B4D80CD-2599-4133-B3AA-7F39841D0113}">
      <dgm:prSet custT="1"/>
      <dgm:spPr>
        <a:solidFill>
          <a:srgbClr val="FFC000"/>
        </a:solidFill>
      </dgm:spPr>
      <dgm:t>
        <a:bodyPr/>
        <a:lstStyle/>
        <a:p>
          <a:r>
            <a:rPr lang="en-US" sz="1200" b="1" dirty="0"/>
            <a:t>20 May 2022 (Friday)</a:t>
          </a:r>
        </a:p>
      </dgm:t>
    </dgm:pt>
    <dgm:pt modelId="{15B903F8-8622-4390-9634-19FC5A37E51C}" type="parTrans" cxnId="{A4D652D3-EDE5-424E-98E6-D05051AF77C1}">
      <dgm:prSet/>
      <dgm:spPr/>
      <dgm:t>
        <a:bodyPr/>
        <a:lstStyle/>
        <a:p>
          <a:endParaRPr lang="en-US"/>
        </a:p>
      </dgm:t>
    </dgm:pt>
    <dgm:pt modelId="{C6BC0881-A001-4C98-A408-774214428D17}" type="sibTrans" cxnId="{A4D652D3-EDE5-424E-98E6-D05051AF77C1}">
      <dgm:prSet/>
      <dgm:spPr/>
      <dgm:t>
        <a:bodyPr/>
        <a:lstStyle/>
        <a:p>
          <a:endParaRPr lang="en-US"/>
        </a:p>
      </dgm:t>
    </dgm:pt>
    <dgm:pt modelId="{B1F44137-0ADB-4646-A169-FBBDA1D10BA7}">
      <dgm:prSet custT="1"/>
      <dgm:spPr>
        <a:solidFill>
          <a:srgbClr val="FFC000"/>
        </a:solidFill>
      </dgm:spPr>
      <dgm:t>
        <a:bodyPr/>
        <a:lstStyle/>
        <a:p>
          <a:r>
            <a:rPr lang="en-US" sz="1200" dirty="0">
              <a:solidFill>
                <a:schemeClr val="tx1"/>
              </a:solidFill>
            </a:rPr>
            <a:t>Received letter from </a:t>
          </a:r>
          <a:r>
            <a:rPr lang="en-US" sz="1200" dirty="0" err="1">
              <a:solidFill>
                <a:schemeClr val="tx1"/>
              </a:solidFill>
            </a:rPr>
            <a:t>Seanago</a:t>
          </a:r>
          <a:r>
            <a:rPr lang="en-US" sz="1200" dirty="0">
              <a:solidFill>
                <a:schemeClr val="tx1"/>
              </a:solidFill>
            </a:rPr>
            <a:t> Attorneys indicating they act for the PP together with Adv.  Dali Mpofu SC</a:t>
          </a:r>
        </a:p>
      </dgm:t>
    </dgm:pt>
    <dgm:pt modelId="{890527AC-CEDF-4D53-A06E-1050E93E2C69}" type="parTrans" cxnId="{310E43F5-2905-44F6-89FD-548BDDCD982D}">
      <dgm:prSet/>
      <dgm:spPr/>
      <dgm:t>
        <a:bodyPr/>
        <a:lstStyle/>
        <a:p>
          <a:endParaRPr lang="en-US"/>
        </a:p>
      </dgm:t>
    </dgm:pt>
    <dgm:pt modelId="{ADE06E96-E599-4811-8AFD-963F9CECED68}" type="sibTrans" cxnId="{310E43F5-2905-44F6-89FD-548BDDCD982D}">
      <dgm:prSet/>
      <dgm:spPr/>
      <dgm:t>
        <a:bodyPr/>
        <a:lstStyle/>
        <a:p>
          <a:endParaRPr lang="en-US"/>
        </a:p>
      </dgm:t>
    </dgm:pt>
    <dgm:pt modelId="{0BDEF0A5-92DE-4FB1-BDC8-E2AC154138BE}">
      <dgm:prSet custT="1"/>
      <dgm:spPr>
        <a:solidFill>
          <a:srgbClr val="FFC000"/>
        </a:solidFill>
      </dgm:spPr>
      <dgm:t>
        <a:bodyPr/>
        <a:lstStyle/>
        <a:p>
          <a:r>
            <a:rPr lang="en-US" sz="1200" dirty="0">
              <a:solidFill>
                <a:schemeClr val="tx1"/>
              </a:solidFill>
            </a:rPr>
            <a:t>Dispute legality of notice on basis of Rule 89 (</a:t>
          </a:r>
          <a:r>
            <a:rPr lang="en-US" sz="1200" i="1" dirty="0">
              <a:solidFill>
                <a:schemeClr val="tx1"/>
              </a:solidFill>
            </a:rPr>
            <a:t>Sub-</a:t>
          </a:r>
          <a:r>
            <a:rPr lang="en-US" sz="1200" i="1" dirty="0" err="1">
              <a:solidFill>
                <a:schemeClr val="tx1"/>
              </a:solidFill>
            </a:rPr>
            <a:t>Judice</a:t>
          </a:r>
          <a:r>
            <a:rPr lang="en-US" sz="1200" i="1" dirty="0">
              <a:solidFill>
                <a:schemeClr val="tx1"/>
              </a:solidFill>
            </a:rPr>
            <a:t> </a:t>
          </a:r>
          <a:r>
            <a:rPr lang="en-US" sz="1200" i="0" dirty="0">
              <a:solidFill>
                <a:schemeClr val="tx1"/>
              </a:solidFill>
            </a:rPr>
            <a:t>rule</a:t>
          </a:r>
          <a:r>
            <a:rPr lang="en-US" sz="1200" i="1" dirty="0">
              <a:solidFill>
                <a:schemeClr val="tx1"/>
              </a:solidFill>
            </a:rPr>
            <a:t>) </a:t>
          </a:r>
        </a:p>
      </dgm:t>
    </dgm:pt>
    <dgm:pt modelId="{250ED093-9ABA-4876-BED1-E88A6292D347}" type="parTrans" cxnId="{25E40224-4B3F-47FD-9565-A6AD5ECC55B9}">
      <dgm:prSet/>
      <dgm:spPr/>
      <dgm:t>
        <a:bodyPr/>
        <a:lstStyle/>
        <a:p>
          <a:endParaRPr lang="en-US"/>
        </a:p>
      </dgm:t>
    </dgm:pt>
    <dgm:pt modelId="{AB912F62-021B-4944-B964-1450DB162912}" type="sibTrans" cxnId="{25E40224-4B3F-47FD-9565-A6AD5ECC55B9}">
      <dgm:prSet/>
      <dgm:spPr/>
      <dgm:t>
        <a:bodyPr/>
        <a:lstStyle/>
        <a:p>
          <a:endParaRPr lang="en-US"/>
        </a:p>
      </dgm:t>
    </dgm:pt>
    <dgm:pt modelId="{230426ED-ACB9-4EA0-A647-91FFA0BD06E1}">
      <dgm:prSet custT="1"/>
      <dgm:spPr>
        <a:solidFill>
          <a:srgbClr val="FFC000"/>
        </a:solidFill>
      </dgm:spPr>
      <dgm:t>
        <a:bodyPr/>
        <a:lstStyle/>
        <a:p>
          <a:r>
            <a:rPr lang="en-US" sz="1200" dirty="0">
              <a:solidFill>
                <a:schemeClr val="tx1"/>
              </a:solidFill>
            </a:rPr>
            <a:t>Refer to a previous request for an extension made to counsel in litigation matter and refute Chair’s assertion that this was not considered by the Committee on 11 May 2022 as it did not form part of the requests made in the letter dated 9 May 2022. </a:t>
          </a:r>
        </a:p>
      </dgm:t>
    </dgm:pt>
    <dgm:pt modelId="{B6B30383-6EEB-4880-BC91-C566A54A27ED}" type="parTrans" cxnId="{4DBEBA05-11B7-48A1-A769-76B89E6B697E}">
      <dgm:prSet/>
      <dgm:spPr/>
      <dgm:t>
        <a:bodyPr/>
        <a:lstStyle/>
        <a:p>
          <a:endParaRPr lang="en-US"/>
        </a:p>
      </dgm:t>
    </dgm:pt>
    <dgm:pt modelId="{D9A3C155-9DB3-48B8-8A7A-92EFDF7AFAC0}" type="sibTrans" cxnId="{4DBEBA05-11B7-48A1-A769-76B89E6B697E}">
      <dgm:prSet/>
      <dgm:spPr/>
      <dgm:t>
        <a:bodyPr/>
        <a:lstStyle/>
        <a:p>
          <a:endParaRPr lang="en-US"/>
        </a:p>
      </dgm:t>
    </dgm:pt>
    <dgm:pt modelId="{8F17CEFD-E34A-4F64-B344-1C5B4796D735}">
      <dgm:prSet custT="1"/>
      <dgm:spPr>
        <a:solidFill>
          <a:srgbClr val="FFC000"/>
        </a:solidFill>
      </dgm:spPr>
      <dgm:t>
        <a:bodyPr/>
        <a:lstStyle/>
        <a:p>
          <a:r>
            <a:rPr lang="en-US" sz="1200" dirty="0">
              <a:solidFill>
                <a:schemeClr val="tx1"/>
              </a:solidFill>
            </a:rPr>
            <a:t>Contend that due to the postponement of the matter in the WCHC and their client travelling they did not have a fair opportunity to consider the notice.</a:t>
          </a:r>
        </a:p>
      </dgm:t>
    </dgm:pt>
    <dgm:pt modelId="{444F65AC-FDC3-49F1-98B3-3B1DDEC6968E}" type="parTrans" cxnId="{70A4689E-0D19-4F12-87C4-8417B07AA8F5}">
      <dgm:prSet/>
      <dgm:spPr/>
      <dgm:t>
        <a:bodyPr/>
        <a:lstStyle/>
        <a:p>
          <a:endParaRPr lang="en-US"/>
        </a:p>
      </dgm:t>
    </dgm:pt>
    <dgm:pt modelId="{23AE5CD3-5148-4A3E-8C51-967C8ECA7F19}" type="sibTrans" cxnId="{70A4689E-0D19-4F12-87C4-8417B07AA8F5}">
      <dgm:prSet/>
      <dgm:spPr/>
      <dgm:t>
        <a:bodyPr/>
        <a:lstStyle/>
        <a:p>
          <a:endParaRPr lang="en-US"/>
        </a:p>
      </dgm:t>
    </dgm:pt>
    <dgm:pt modelId="{9B395E88-48FA-4A67-B583-6251E2BC879F}">
      <dgm:prSet custT="1"/>
      <dgm:spPr>
        <a:solidFill>
          <a:srgbClr val="FFC000"/>
        </a:solidFill>
      </dgm:spPr>
      <dgm:t>
        <a:bodyPr/>
        <a:lstStyle/>
        <a:p>
          <a:r>
            <a:rPr lang="en-US" sz="1200" dirty="0">
              <a:solidFill>
                <a:schemeClr val="tx1"/>
              </a:solidFill>
            </a:rPr>
            <a:t>Essentially request an extension until 17 June 2022 or the outcome of the application </a:t>
          </a:r>
          <a:r>
            <a:rPr lang="en-US" sz="1200" dirty="0" smtClean="0">
              <a:solidFill>
                <a:schemeClr val="tx1"/>
              </a:solidFill>
            </a:rPr>
            <a:t>(Date unknown at the time of request. Judgment delivered 10 June).  </a:t>
          </a:r>
          <a:endParaRPr lang="en-US" sz="1200" dirty="0">
            <a:solidFill>
              <a:schemeClr val="tx1"/>
            </a:solidFill>
          </a:endParaRPr>
        </a:p>
      </dgm:t>
    </dgm:pt>
    <dgm:pt modelId="{6976306D-6B60-44C9-A444-83ECCC7CB387}" type="parTrans" cxnId="{78E3C6EB-FB61-4265-9413-1C6C36B8C1E2}">
      <dgm:prSet/>
      <dgm:spPr/>
      <dgm:t>
        <a:bodyPr/>
        <a:lstStyle/>
        <a:p>
          <a:endParaRPr lang="en-US"/>
        </a:p>
      </dgm:t>
    </dgm:pt>
    <dgm:pt modelId="{BFAB46BA-B08D-40ED-A0C3-EE3C191FC802}" type="sibTrans" cxnId="{78E3C6EB-FB61-4265-9413-1C6C36B8C1E2}">
      <dgm:prSet/>
      <dgm:spPr/>
      <dgm:t>
        <a:bodyPr/>
        <a:lstStyle/>
        <a:p>
          <a:endParaRPr lang="en-US"/>
        </a:p>
      </dgm:t>
    </dgm:pt>
    <dgm:pt modelId="{2E560227-81BD-4D4C-8546-B4DF1F3005D5}">
      <dgm:prSet custT="1"/>
      <dgm:spPr>
        <a:solidFill>
          <a:schemeClr val="accent4"/>
        </a:solidFill>
      </dgm:spPr>
      <dgm:t>
        <a:bodyPr/>
        <a:lstStyle/>
        <a:p>
          <a:r>
            <a:rPr lang="en-US" sz="1200" b="1" dirty="0"/>
            <a:t>22 May 2022 (Sunday)</a:t>
          </a:r>
        </a:p>
      </dgm:t>
    </dgm:pt>
    <dgm:pt modelId="{08F84176-58CD-4F0A-9B5A-2EE0FF0CB5CD}" type="parTrans" cxnId="{549A5411-8857-48E2-BA7A-6DE61D0A887D}">
      <dgm:prSet/>
      <dgm:spPr/>
      <dgm:t>
        <a:bodyPr/>
        <a:lstStyle/>
        <a:p>
          <a:endParaRPr lang="en-US"/>
        </a:p>
      </dgm:t>
    </dgm:pt>
    <dgm:pt modelId="{65F4FDB6-D660-4E0A-A14B-8DEDF6AE664C}" type="sibTrans" cxnId="{549A5411-8857-48E2-BA7A-6DE61D0A887D}">
      <dgm:prSet/>
      <dgm:spPr/>
      <dgm:t>
        <a:bodyPr/>
        <a:lstStyle/>
        <a:p>
          <a:endParaRPr lang="en-US"/>
        </a:p>
      </dgm:t>
    </dgm:pt>
    <dgm:pt modelId="{B396E40E-1BA3-4D9C-BF7D-8F8A0F7D1110}">
      <dgm:prSet/>
      <dgm:spPr>
        <a:solidFill>
          <a:schemeClr val="accent4"/>
        </a:solidFill>
      </dgm:spPr>
      <dgm:t>
        <a:bodyPr/>
        <a:lstStyle/>
        <a:p>
          <a:r>
            <a:rPr lang="en-US" sz="1200" dirty="0">
              <a:solidFill>
                <a:schemeClr val="tx1"/>
              </a:solidFill>
            </a:rPr>
            <a:t>Letter sent from Chair to </a:t>
          </a:r>
          <a:r>
            <a:rPr lang="en-US" sz="1200" dirty="0" err="1">
              <a:solidFill>
                <a:schemeClr val="tx1"/>
              </a:solidFill>
            </a:rPr>
            <a:t>Seanago</a:t>
          </a:r>
          <a:r>
            <a:rPr lang="en-US" sz="1200" dirty="0">
              <a:solidFill>
                <a:schemeClr val="tx1"/>
              </a:solidFill>
            </a:rPr>
            <a:t> offering an extension of a further 2 week period until 6 June 2022.</a:t>
          </a:r>
        </a:p>
      </dgm:t>
    </dgm:pt>
    <dgm:pt modelId="{8154CB2B-A26C-4259-BC0F-E802EB4B3DFC}" type="parTrans" cxnId="{B847CE27-768D-41DC-906B-8CA893CBEB25}">
      <dgm:prSet/>
      <dgm:spPr/>
      <dgm:t>
        <a:bodyPr/>
        <a:lstStyle/>
        <a:p>
          <a:endParaRPr lang="en-US"/>
        </a:p>
      </dgm:t>
    </dgm:pt>
    <dgm:pt modelId="{300A2A59-0D2C-4F05-868D-811479FB6D97}" type="sibTrans" cxnId="{B847CE27-768D-41DC-906B-8CA893CBEB25}">
      <dgm:prSet/>
      <dgm:spPr/>
      <dgm:t>
        <a:bodyPr/>
        <a:lstStyle/>
        <a:p>
          <a:endParaRPr lang="en-US"/>
        </a:p>
      </dgm:t>
    </dgm:pt>
    <dgm:pt modelId="{36A0FDE6-09B6-4840-B9DE-7C9BB2C83BE2}">
      <dgm:prSet/>
      <dgm:spPr>
        <a:solidFill>
          <a:schemeClr val="accent4"/>
        </a:solidFill>
      </dgm:spPr>
      <dgm:t>
        <a:bodyPr/>
        <a:lstStyle/>
        <a:p>
          <a:r>
            <a:rPr lang="en-US" sz="1200" dirty="0">
              <a:solidFill>
                <a:schemeClr val="tx1"/>
              </a:solidFill>
            </a:rPr>
            <a:t>Extension considered with due regard to facts (length of trip; use of same legal team; second opportunity to make written reps and that the WCHC matter has been heard).</a:t>
          </a:r>
        </a:p>
      </dgm:t>
    </dgm:pt>
    <dgm:pt modelId="{9AB7AC59-8157-446C-A8D8-BDEB87E70AAB}" type="parTrans" cxnId="{9C0D2217-7266-478E-AB36-DC97720412F0}">
      <dgm:prSet/>
      <dgm:spPr/>
      <dgm:t>
        <a:bodyPr/>
        <a:lstStyle/>
        <a:p>
          <a:endParaRPr lang="en-US"/>
        </a:p>
      </dgm:t>
    </dgm:pt>
    <dgm:pt modelId="{C0E4E294-F6BE-4335-BA8B-1A6002459FE8}" type="sibTrans" cxnId="{9C0D2217-7266-478E-AB36-DC97720412F0}">
      <dgm:prSet/>
      <dgm:spPr/>
      <dgm:t>
        <a:bodyPr/>
        <a:lstStyle/>
        <a:p>
          <a:endParaRPr lang="en-US"/>
        </a:p>
      </dgm:t>
    </dgm:pt>
    <dgm:pt modelId="{DEBB75CF-013E-4CB4-BE64-72F7E5D7CD22}">
      <dgm:prSet/>
      <dgm:spPr>
        <a:solidFill>
          <a:schemeClr val="accent4"/>
        </a:solidFill>
      </dgm:spPr>
      <dgm:t>
        <a:bodyPr/>
        <a:lstStyle/>
        <a:p>
          <a:endParaRPr lang="en-US" sz="3600" dirty="0"/>
        </a:p>
      </dgm:t>
    </dgm:pt>
    <dgm:pt modelId="{51E45AFA-C7B0-47EF-B50A-0F6CB8706752}" type="parTrans" cxnId="{32B501B3-71A2-4DF7-BC59-F2443DCA3C0C}">
      <dgm:prSet/>
      <dgm:spPr/>
      <dgm:t>
        <a:bodyPr/>
        <a:lstStyle/>
        <a:p>
          <a:endParaRPr lang="en-US"/>
        </a:p>
      </dgm:t>
    </dgm:pt>
    <dgm:pt modelId="{861B5AC5-C563-4999-830E-CC1C9E7647EC}" type="sibTrans" cxnId="{32B501B3-71A2-4DF7-BC59-F2443DCA3C0C}">
      <dgm:prSet/>
      <dgm:spPr/>
      <dgm:t>
        <a:bodyPr/>
        <a:lstStyle/>
        <a:p>
          <a:endParaRPr lang="en-US"/>
        </a:p>
      </dgm:t>
    </dgm:pt>
    <dgm:pt modelId="{A7CB3049-95DB-4D37-A938-1A19A680F0D5}">
      <dgm:prSet/>
      <dgm:spPr>
        <a:solidFill>
          <a:schemeClr val="accent4"/>
        </a:solidFill>
      </dgm:spPr>
      <dgm:t>
        <a:bodyPr/>
        <a:lstStyle/>
        <a:p>
          <a:endParaRPr lang="en-US" sz="3600" dirty="0"/>
        </a:p>
      </dgm:t>
    </dgm:pt>
    <dgm:pt modelId="{89DE4158-5144-43C9-9ACD-5022187A36B1}" type="parTrans" cxnId="{82880F53-7503-4336-965E-5A5878C0E0E5}">
      <dgm:prSet/>
      <dgm:spPr/>
      <dgm:t>
        <a:bodyPr/>
        <a:lstStyle/>
        <a:p>
          <a:endParaRPr lang="en-US"/>
        </a:p>
      </dgm:t>
    </dgm:pt>
    <dgm:pt modelId="{CF794C77-034A-44B5-AC57-2C13361B32DD}" type="sibTrans" cxnId="{82880F53-7503-4336-965E-5A5878C0E0E5}">
      <dgm:prSet/>
      <dgm:spPr/>
      <dgm:t>
        <a:bodyPr/>
        <a:lstStyle/>
        <a:p>
          <a:endParaRPr lang="en-US"/>
        </a:p>
      </dgm:t>
    </dgm:pt>
    <dgm:pt modelId="{8FF2FA97-1E37-4529-8552-87DBD75CDCFB}">
      <dgm:prSet/>
      <dgm:spPr>
        <a:solidFill>
          <a:schemeClr val="accent4"/>
        </a:solidFill>
      </dgm:spPr>
      <dgm:t>
        <a:bodyPr/>
        <a:lstStyle/>
        <a:p>
          <a:endParaRPr lang="en-US" sz="3600" dirty="0"/>
        </a:p>
      </dgm:t>
    </dgm:pt>
    <dgm:pt modelId="{189164E6-D6C4-464C-B1AB-495EF160C1EE}" type="parTrans" cxnId="{7DD1CE6E-D662-42B5-BE8D-DF517A36959E}">
      <dgm:prSet/>
      <dgm:spPr/>
      <dgm:t>
        <a:bodyPr/>
        <a:lstStyle/>
        <a:p>
          <a:endParaRPr lang="en-US"/>
        </a:p>
      </dgm:t>
    </dgm:pt>
    <dgm:pt modelId="{912C711A-0280-4D3D-84FB-57A47F477EFB}" type="sibTrans" cxnId="{7DD1CE6E-D662-42B5-BE8D-DF517A36959E}">
      <dgm:prSet/>
      <dgm:spPr/>
      <dgm:t>
        <a:bodyPr/>
        <a:lstStyle/>
        <a:p>
          <a:endParaRPr lang="en-US"/>
        </a:p>
      </dgm:t>
    </dgm:pt>
    <dgm:pt modelId="{8996DB92-8997-4B4E-8523-C023F83F3FB5}">
      <dgm:prSet/>
      <dgm:spPr>
        <a:solidFill>
          <a:schemeClr val="accent4"/>
        </a:solidFill>
      </dgm:spPr>
      <dgm:t>
        <a:bodyPr/>
        <a:lstStyle/>
        <a:p>
          <a:endParaRPr lang="en-US" sz="3600" dirty="0"/>
        </a:p>
      </dgm:t>
    </dgm:pt>
    <dgm:pt modelId="{2489BE21-510A-42DD-A234-74E6B8BEA336}" type="parTrans" cxnId="{C769FE2B-6F8C-4762-8C19-2B936D5F2897}">
      <dgm:prSet/>
      <dgm:spPr/>
      <dgm:t>
        <a:bodyPr/>
        <a:lstStyle/>
        <a:p>
          <a:endParaRPr lang="en-US"/>
        </a:p>
      </dgm:t>
    </dgm:pt>
    <dgm:pt modelId="{6FD946BE-AF40-44B6-A33A-1115B5944C01}" type="sibTrans" cxnId="{C769FE2B-6F8C-4762-8C19-2B936D5F2897}">
      <dgm:prSet/>
      <dgm:spPr/>
      <dgm:t>
        <a:bodyPr/>
        <a:lstStyle/>
        <a:p>
          <a:endParaRPr lang="en-US"/>
        </a:p>
      </dgm:t>
    </dgm:pt>
    <dgm:pt modelId="{0600A693-BE6D-4414-BD3E-852F971A59C8}">
      <dgm:prSet/>
      <dgm:spPr>
        <a:solidFill>
          <a:schemeClr val="accent4"/>
        </a:solidFill>
      </dgm:spPr>
      <dgm:t>
        <a:bodyPr/>
        <a:lstStyle/>
        <a:p>
          <a:endParaRPr lang="en-US" sz="3600" dirty="0"/>
        </a:p>
      </dgm:t>
    </dgm:pt>
    <dgm:pt modelId="{058DC16D-64E0-4CE3-8C37-1BED3AFDA9C8}" type="parTrans" cxnId="{E60E3981-2777-4FBE-814D-3C0EC3D29DAF}">
      <dgm:prSet/>
      <dgm:spPr/>
      <dgm:t>
        <a:bodyPr/>
        <a:lstStyle/>
        <a:p>
          <a:endParaRPr lang="en-US"/>
        </a:p>
      </dgm:t>
    </dgm:pt>
    <dgm:pt modelId="{012C5B3A-7E6A-4903-B12A-56CD88EDB735}" type="sibTrans" cxnId="{E60E3981-2777-4FBE-814D-3C0EC3D29DAF}">
      <dgm:prSet/>
      <dgm:spPr/>
      <dgm:t>
        <a:bodyPr/>
        <a:lstStyle/>
        <a:p>
          <a:endParaRPr lang="en-US"/>
        </a:p>
      </dgm:t>
    </dgm:pt>
    <dgm:pt modelId="{0379156B-D000-4902-AC4B-C45C0CCEC78D}" type="pres">
      <dgm:prSet presAssocID="{CE8440F6-BFCA-4E86-9C0D-9D37C72FF9EF}" presName="Name0" presStyleCnt="0">
        <dgm:presLayoutVars>
          <dgm:dir/>
          <dgm:resizeHandles val="exact"/>
        </dgm:presLayoutVars>
      </dgm:prSet>
      <dgm:spPr/>
    </dgm:pt>
    <dgm:pt modelId="{DA41313E-F484-4C94-91E4-BDFA7C7B8F77}" type="pres">
      <dgm:prSet presAssocID="{C0F0FC04-9F06-448D-9344-4C9176707456}" presName="node" presStyleLbl="node1" presStyleIdx="0" presStyleCnt="5" custScaleY="285363">
        <dgm:presLayoutVars>
          <dgm:bulletEnabled val="1"/>
        </dgm:presLayoutVars>
      </dgm:prSet>
      <dgm:spPr/>
      <dgm:t>
        <a:bodyPr/>
        <a:lstStyle/>
        <a:p>
          <a:endParaRPr lang="en-US"/>
        </a:p>
      </dgm:t>
    </dgm:pt>
    <dgm:pt modelId="{EFA0A55C-B33F-4C78-8328-52B1F30827B1}" type="pres">
      <dgm:prSet presAssocID="{CD93E719-3D80-44A2-B72C-6159F031847E}" presName="sibTrans" presStyleLbl="sibTrans2D1" presStyleIdx="0" presStyleCnt="4" custAng="0" custScaleX="116402" custScaleY="133267" custLinFactNeighborX="-8504" custLinFactNeighborY="-2878"/>
      <dgm:spPr/>
      <dgm:t>
        <a:bodyPr/>
        <a:lstStyle/>
        <a:p>
          <a:endParaRPr lang="en-US"/>
        </a:p>
      </dgm:t>
    </dgm:pt>
    <dgm:pt modelId="{C89C3135-C708-4BBB-BAF0-60716C978844}" type="pres">
      <dgm:prSet presAssocID="{CD93E719-3D80-44A2-B72C-6159F031847E}" presName="connectorText" presStyleLbl="sibTrans2D1" presStyleIdx="0" presStyleCnt="4"/>
      <dgm:spPr/>
      <dgm:t>
        <a:bodyPr/>
        <a:lstStyle/>
        <a:p>
          <a:endParaRPr lang="en-US"/>
        </a:p>
      </dgm:t>
    </dgm:pt>
    <dgm:pt modelId="{73754EDD-E8EF-4E61-8B72-041AEF0078AC}" type="pres">
      <dgm:prSet presAssocID="{6B4D80CD-2599-4133-B3AA-7F39841D0113}" presName="node" presStyleLbl="node1" presStyleIdx="1" presStyleCnt="5" custScaleX="167658" custScaleY="285363" custLinFactNeighborX="1784">
        <dgm:presLayoutVars>
          <dgm:bulletEnabled val="1"/>
        </dgm:presLayoutVars>
      </dgm:prSet>
      <dgm:spPr/>
      <dgm:t>
        <a:bodyPr/>
        <a:lstStyle/>
        <a:p>
          <a:endParaRPr lang="en-US"/>
        </a:p>
      </dgm:t>
    </dgm:pt>
    <dgm:pt modelId="{ACF851B0-DC21-4185-8189-BDB67B62CB76}" type="pres">
      <dgm:prSet presAssocID="{C6BC0881-A001-4C98-A408-774214428D17}" presName="sibTrans" presStyleLbl="sibTrans2D1" presStyleIdx="1" presStyleCnt="4"/>
      <dgm:spPr/>
      <dgm:t>
        <a:bodyPr/>
        <a:lstStyle/>
        <a:p>
          <a:endParaRPr lang="en-US"/>
        </a:p>
      </dgm:t>
    </dgm:pt>
    <dgm:pt modelId="{6B5FEE14-7D30-4D0C-B843-21E35694F679}" type="pres">
      <dgm:prSet presAssocID="{C6BC0881-A001-4C98-A408-774214428D17}" presName="connectorText" presStyleLbl="sibTrans2D1" presStyleIdx="1" presStyleCnt="4"/>
      <dgm:spPr/>
      <dgm:t>
        <a:bodyPr/>
        <a:lstStyle/>
        <a:p>
          <a:endParaRPr lang="en-US"/>
        </a:p>
      </dgm:t>
    </dgm:pt>
    <dgm:pt modelId="{A3707CA0-49D2-4E5C-B994-385E65466FEF}" type="pres">
      <dgm:prSet presAssocID="{2E560227-81BD-4D4C-8546-B4DF1F3005D5}" presName="node" presStyleLbl="node1" presStyleIdx="2" presStyleCnt="5" custScaleY="285363" custLinFactNeighborX="13417">
        <dgm:presLayoutVars>
          <dgm:bulletEnabled val="1"/>
        </dgm:presLayoutVars>
      </dgm:prSet>
      <dgm:spPr/>
      <dgm:t>
        <a:bodyPr/>
        <a:lstStyle/>
        <a:p>
          <a:endParaRPr lang="en-US"/>
        </a:p>
      </dgm:t>
    </dgm:pt>
    <dgm:pt modelId="{708C9A72-1F16-46EA-A974-8027BDE6EB30}" type="pres">
      <dgm:prSet presAssocID="{65F4FDB6-D660-4E0A-A14B-8DEDF6AE664C}" presName="sibTrans" presStyleLbl="sibTrans2D1" presStyleIdx="2" presStyleCnt="4"/>
      <dgm:spPr/>
      <dgm:t>
        <a:bodyPr/>
        <a:lstStyle/>
        <a:p>
          <a:endParaRPr lang="en-US"/>
        </a:p>
      </dgm:t>
    </dgm:pt>
    <dgm:pt modelId="{62436F88-964A-4AA0-B887-22DD998304D4}" type="pres">
      <dgm:prSet presAssocID="{65F4FDB6-D660-4E0A-A14B-8DEDF6AE664C}" presName="connectorText" presStyleLbl="sibTrans2D1" presStyleIdx="2" presStyleCnt="4"/>
      <dgm:spPr/>
      <dgm:t>
        <a:bodyPr/>
        <a:lstStyle/>
        <a:p>
          <a:endParaRPr lang="en-US"/>
        </a:p>
      </dgm:t>
    </dgm:pt>
    <dgm:pt modelId="{9CAD66A0-F086-4D99-9E21-247D8FEF9F29}" type="pres">
      <dgm:prSet presAssocID="{61E0A506-6B77-4723-B33D-C94B58D70D60}" presName="node" presStyleLbl="node1" presStyleIdx="3" presStyleCnt="5" custScaleY="285363">
        <dgm:presLayoutVars>
          <dgm:bulletEnabled val="1"/>
        </dgm:presLayoutVars>
      </dgm:prSet>
      <dgm:spPr/>
      <dgm:t>
        <a:bodyPr/>
        <a:lstStyle/>
        <a:p>
          <a:endParaRPr lang="en-US"/>
        </a:p>
      </dgm:t>
    </dgm:pt>
    <dgm:pt modelId="{0DCE89C1-F656-43AD-902E-8C4F3446F4BE}" type="pres">
      <dgm:prSet presAssocID="{3EE8FB52-989B-432C-B05F-1C61847EE2D9}" presName="sibTrans" presStyleLbl="sibTrans2D1" presStyleIdx="3" presStyleCnt="4"/>
      <dgm:spPr/>
      <dgm:t>
        <a:bodyPr/>
        <a:lstStyle/>
        <a:p>
          <a:endParaRPr lang="en-US"/>
        </a:p>
      </dgm:t>
    </dgm:pt>
    <dgm:pt modelId="{2C052A59-993C-41C0-BC6D-6462B8C7DA85}" type="pres">
      <dgm:prSet presAssocID="{3EE8FB52-989B-432C-B05F-1C61847EE2D9}" presName="connectorText" presStyleLbl="sibTrans2D1" presStyleIdx="3" presStyleCnt="4"/>
      <dgm:spPr/>
      <dgm:t>
        <a:bodyPr/>
        <a:lstStyle/>
        <a:p>
          <a:endParaRPr lang="en-US"/>
        </a:p>
      </dgm:t>
    </dgm:pt>
    <dgm:pt modelId="{065E93BB-2D05-458F-9911-5B8C24433701}" type="pres">
      <dgm:prSet presAssocID="{EC71A55E-EF6B-48F7-953B-E39677267755}" presName="node" presStyleLbl="node1" presStyleIdx="4" presStyleCnt="5" custScaleY="285363">
        <dgm:presLayoutVars>
          <dgm:bulletEnabled val="1"/>
        </dgm:presLayoutVars>
      </dgm:prSet>
      <dgm:spPr/>
      <dgm:t>
        <a:bodyPr/>
        <a:lstStyle/>
        <a:p>
          <a:endParaRPr lang="en-US"/>
        </a:p>
      </dgm:t>
    </dgm:pt>
  </dgm:ptLst>
  <dgm:cxnLst>
    <dgm:cxn modelId="{0E32B515-AEB7-4FCE-8A20-E7CD4DC33252}" type="presOf" srcId="{202952ED-A249-48B9-A1AA-866A7874ED4C}" destId="{DA41313E-F484-4C94-91E4-BDFA7C7B8F77}" srcOrd="0" destOrd="2" presId="urn:microsoft.com/office/officeart/2005/8/layout/process1"/>
    <dgm:cxn modelId="{25E40224-4B3F-47FD-9565-A6AD5ECC55B9}" srcId="{6B4D80CD-2599-4133-B3AA-7F39841D0113}" destId="{0BDEF0A5-92DE-4FB1-BDC8-E2AC154138BE}" srcOrd="1" destOrd="0" parTransId="{250ED093-9ABA-4876-BED1-E88A6292D347}" sibTransId="{AB912F62-021B-4944-B964-1450DB162912}"/>
    <dgm:cxn modelId="{5A29F34B-F24A-4D3D-B5B6-970E1CC87CEB}" type="presOf" srcId="{65F4FDB6-D660-4E0A-A14B-8DEDF6AE664C}" destId="{708C9A72-1F16-46EA-A974-8027BDE6EB30}" srcOrd="0" destOrd="0" presId="urn:microsoft.com/office/officeart/2005/8/layout/process1"/>
    <dgm:cxn modelId="{B847CE27-768D-41DC-906B-8CA893CBEB25}" srcId="{2E560227-81BD-4D4C-8546-B4DF1F3005D5}" destId="{B396E40E-1BA3-4D9C-BF7D-8F8A0F7D1110}" srcOrd="0" destOrd="0" parTransId="{8154CB2B-A26C-4259-BC0F-E802EB4B3DFC}" sibTransId="{300A2A59-0D2C-4F05-868D-811479FB6D97}"/>
    <dgm:cxn modelId="{A961869F-0C60-4B3F-B5AA-B1142C90300A}" type="presOf" srcId="{0600A693-BE6D-4414-BD3E-852F971A59C8}" destId="{9CAD66A0-F086-4D99-9E21-247D8FEF9F29}" srcOrd="0" destOrd="5" presId="urn:microsoft.com/office/officeart/2005/8/layout/process1"/>
    <dgm:cxn modelId="{922AD557-8351-4068-844C-1BAFF8C92600}" srcId="{C0F0FC04-9F06-448D-9344-4C9176707456}" destId="{202952ED-A249-48B9-A1AA-866A7874ED4C}" srcOrd="1" destOrd="0" parTransId="{BBF4EDD8-21C9-4650-8CB3-5EF0E02F8801}" sibTransId="{39681840-5DB7-4664-B668-426F4A2676C7}"/>
    <dgm:cxn modelId="{39C4A16C-3415-41B8-B8E1-9A2716B09F3F}" type="presOf" srcId="{EC71A55E-EF6B-48F7-953B-E39677267755}" destId="{065E93BB-2D05-458F-9911-5B8C24433701}" srcOrd="0" destOrd="0" presId="urn:microsoft.com/office/officeart/2005/8/layout/process1"/>
    <dgm:cxn modelId="{2F92F811-66EE-47FE-ACF6-C995BF2802C4}" type="presOf" srcId="{230426ED-ACB9-4EA0-A647-91FFA0BD06E1}" destId="{73754EDD-E8EF-4E61-8B72-041AEF0078AC}" srcOrd="0" destOrd="3" presId="urn:microsoft.com/office/officeart/2005/8/layout/process1"/>
    <dgm:cxn modelId="{3660E4E6-916F-4DB8-B417-F6C35292F098}" type="presOf" srcId="{8FF2FA97-1E37-4529-8552-87DBD75CDCFB}" destId="{9CAD66A0-F086-4D99-9E21-247D8FEF9F29}" srcOrd="0" destOrd="3" presId="urn:microsoft.com/office/officeart/2005/8/layout/process1"/>
    <dgm:cxn modelId="{AC89FE7F-D72B-4FC0-B1B8-9E384EF4C05B}" type="presOf" srcId="{C0F0FC04-9F06-448D-9344-4C9176707456}" destId="{DA41313E-F484-4C94-91E4-BDFA7C7B8F77}" srcOrd="0" destOrd="0" presId="urn:microsoft.com/office/officeart/2005/8/layout/process1"/>
    <dgm:cxn modelId="{52158278-CC50-47E8-87F1-EEB48F82A7EE}" srcId="{CE8440F6-BFCA-4E86-9C0D-9D37C72FF9EF}" destId="{C0F0FC04-9F06-448D-9344-4C9176707456}" srcOrd="0" destOrd="0" parTransId="{9017EEAD-5941-42E5-9EA5-9CBE9D2B91AB}" sibTransId="{CD93E719-3D80-44A2-B72C-6159F031847E}"/>
    <dgm:cxn modelId="{50590822-EBBD-4F40-8CFD-E41B3C744297}" type="presOf" srcId="{8EED27AB-27C1-4414-932B-0BD4537219C6}" destId="{DA41313E-F484-4C94-91E4-BDFA7C7B8F77}" srcOrd="0" destOrd="1" presId="urn:microsoft.com/office/officeart/2005/8/layout/process1"/>
    <dgm:cxn modelId="{6B266230-7324-4470-B401-114E0EE8B97A}" type="presOf" srcId="{36A0FDE6-09B6-4840-B9DE-7C9BB2C83BE2}" destId="{A3707CA0-49D2-4E5C-B994-385E65466FEF}" srcOrd="0" destOrd="2" presId="urn:microsoft.com/office/officeart/2005/8/layout/process1"/>
    <dgm:cxn modelId="{32B501B3-71A2-4DF7-BC59-F2443DCA3C0C}" srcId="{61E0A506-6B77-4723-B33D-C94B58D70D60}" destId="{DEBB75CF-013E-4CB4-BE64-72F7E5D7CD22}" srcOrd="0" destOrd="0" parTransId="{51E45AFA-C7B0-47EF-B50A-0F6CB8706752}" sibTransId="{861B5AC5-C563-4999-830E-CC1C9E7647EC}"/>
    <dgm:cxn modelId="{D9F793EE-C17A-4A1E-ACBB-4AA2ED75044B}" type="presOf" srcId="{0BDEF0A5-92DE-4FB1-BDC8-E2AC154138BE}" destId="{73754EDD-E8EF-4E61-8B72-041AEF0078AC}" srcOrd="0" destOrd="2" presId="urn:microsoft.com/office/officeart/2005/8/layout/process1"/>
    <dgm:cxn modelId="{A629A61B-E391-46E3-AA0D-0A3D2ED5A731}" type="presOf" srcId="{65F4FDB6-D660-4E0A-A14B-8DEDF6AE664C}" destId="{62436F88-964A-4AA0-B887-22DD998304D4}" srcOrd="1" destOrd="0" presId="urn:microsoft.com/office/officeart/2005/8/layout/process1"/>
    <dgm:cxn modelId="{7637A979-B551-4734-944A-3A40687E1807}" type="presOf" srcId="{8F17CEFD-E34A-4F64-B344-1C5B4796D735}" destId="{73754EDD-E8EF-4E61-8B72-041AEF0078AC}" srcOrd="0" destOrd="4" presId="urn:microsoft.com/office/officeart/2005/8/layout/process1"/>
    <dgm:cxn modelId="{70A4689E-0D19-4F12-87C4-8417B07AA8F5}" srcId="{6B4D80CD-2599-4133-B3AA-7F39841D0113}" destId="{8F17CEFD-E34A-4F64-B344-1C5B4796D735}" srcOrd="3" destOrd="0" parTransId="{444F65AC-FDC3-49F1-98B3-3B1DDEC6968E}" sibTransId="{23AE5CD3-5148-4A3E-8C51-967C8ECA7F19}"/>
    <dgm:cxn modelId="{FD55182D-7649-40DF-8F47-8BEF5A17948D}" srcId="{CE8440F6-BFCA-4E86-9C0D-9D37C72FF9EF}" destId="{61E0A506-6B77-4723-B33D-C94B58D70D60}" srcOrd="3" destOrd="0" parTransId="{4A02CEF1-E4A3-46C4-AB6A-3A0BA85773C6}" sibTransId="{3EE8FB52-989B-432C-B05F-1C61847EE2D9}"/>
    <dgm:cxn modelId="{78E3C6EB-FB61-4265-9413-1C6C36B8C1E2}" srcId="{6B4D80CD-2599-4133-B3AA-7F39841D0113}" destId="{9B395E88-48FA-4A67-B583-6251E2BC879F}" srcOrd="4" destOrd="0" parTransId="{6976306D-6B60-44C9-A444-83ECCC7CB387}" sibTransId="{BFAB46BA-B08D-40ED-A0C3-EE3C191FC802}"/>
    <dgm:cxn modelId="{81E9605C-E75F-4710-A2E9-FD648BBD6830}" type="presOf" srcId="{8AC8B426-351D-4C96-AB35-F0FCA2464B2C}" destId="{DA41313E-F484-4C94-91E4-BDFA7C7B8F77}" srcOrd="0" destOrd="3" presId="urn:microsoft.com/office/officeart/2005/8/layout/process1"/>
    <dgm:cxn modelId="{03C49D57-FFE0-45E2-B7F0-68630A07D22C}" type="presOf" srcId="{B396E40E-1BA3-4D9C-BF7D-8F8A0F7D1110}" destId="{A3707CA0-49D2-4E5C-B994-385E65466FEF}" srcOrd="0" destOrd="1" presId="urn:microsoft.com/office/officeart/2005/8/layout/process1"/>
    <dgm:cxn modelId="{F27A7AC3-41EE-4DEE-9BC0-708B6476C5D9}" type="presOf" srcId="{CE8440F6-BFCA-4E86-9C0D-9D37C72FF9EF}" destId="{0379156B-D000-4902-AC4B-C45C0CCEC78D}" srcOrd="0" destOrd="0" presId="urn:microsoft.com/office/officeart/2005/8/layout/process1"/>
    <dgm:cxn modelId="{BC7ACDFD-0DBB-4043-B44E-3B3856A0CA1C}" type="presOf" srcId="{DEBB75CF-013E-4CB4-BE64-72F7E5D7CD22}" destId="{9CAD66A0-F086-4D99-9E21-247D8FEF9F29}" srcOrd="0" destOrd="1" presId="urn:microsoft.com/office/officeart/2005/8/layout/process1"/>
    <dgm:cxn modelId="{942EFDB2-CE05-4B0D-A258-75B521FF24C1}" type="presOf" srcId="{3EE8FB52-989B-432C-B05F-1C61847EE2D9}" destId="{0DCE89C1-F656-43AD-902E-8C4F3446F4BE}" srcOrd="0" destOrd="0" presId="urn:microsoft.com/office/officeart/2005/8/layout/process1"/>
    <dgm:cxn modelId="{750769B2-44A0-4FB3-AEC7-090168181BBE}" srcId="{C0F0FC04-9F06-448D-9344-4C9176707456}" destId="{8EED27AB-27C1-4414-932B-0BD4537219C6}" srcOrd="0" destOrd="0" parTransId="{F5298BE4-24D3-4DFD-8EB9-4D486CE978F2}" sibTransId="{39B62D8D-9BE9-41ED-8EA3-30A0FFC4B0A1}"/>
    <dgm:cxn modelId="{44232589-67C2-4526-BAD8-2495FC661516}" type="presOf" srcId="{2E560227-81BD-4D4C-8546-B4DF1F3005D5}" destId="{A3707CA0-49D2-4E5C-B994-385E65466FEF}" srcOrd="0" destOrd="0" presId="urn:microsoft.com/office/officeart/2005/8/layout/process1"/>
    <dgm:cxn modelId="{A4D652D3-EDE5-424E-98E6-D05051AF77C1}" srcId="{CE8440F6-BFCA-4E86-9C0D-9D37C72FF9EF}" destId="{6B4D80CD-2599-4133-B3AA-7F39841D0113}" srcOrd="1" destOrd="0" parTransId="{15B903F8-8622-4390-9634-19FC5A37E51C}" sibTransId="{C6BC0881-A001-4C98-A408-774214428D17}"/>
    <dgm:cxn modelId="{22E3008B-407B-43BF-B866-F268E98F25B3}" type="presOf" srcId="{3EE8FB52-989B-432C-B05F-1C61847EE2D9}" destId="{2C052A59-993C-41C0-BC6D-6462B8C7DA85}" srcOrd="1" destOrd="0" presId="urn:microsoft.com/office/officeart/2005/8/layout/process1"/>
    <dgm:cxn modelId="{7EDB26BB-5111-41D5-945F-091BDD44619D}" type="presOf" srcId="{CD93E719-3D80-44A2-B72C-6159F031847E}" destId="{C89C3135-C708-4BBB-BAF0-60716C978844}" srcOrd="1" destOrd="0" presId="urn:microsoft.com/office/officeart/2005/8/layout/process1"/>
    <dgm:cxn modelId="{5126AE70-1DD0-4998-9A22-65B7240AFF3D}" type="presOf" srcId="{8996DB92-8997-4B4E-8523-C023F83F3FB5}" destId="{9CAD66A0-F086-4D99-9E21-247D8FEF9F29}" srcOrd="0" destOrd="4" presId="urn:microsoft.com/office/officeart/2005/8/layout/process1"/>
    <dgm:cxn modelId="{A44632A3-F9E2-4CC0-B55D-F538EDCF9DAC}" type="presOf" srcId="{B1F44137-0ADB-4646-A169-FBBDA1D10BA7}" destId="{73754EDD-E8EF-4E61-8B72-041AEF0078AC}" srcOrd="0" destOrd="1" presId="urn:microsoft.com/office/officeart/2005/8/layout/process1"/>
    <dgm:cxn modelId="{31990A6D-CE43-45B2-9CCD-CB936CBD1CA7}" type="presOf" srcId="{6B4D80CD-2599-4133-B3AA-7F39841D0113}" destId="{73754EDD-E8EF-4E61-8B72-041AEF0078AC}" srcOrd="0" destOrd="0" presId="urn:microsoft.com/office/officeart/2005/8/layout/process1"/>
    <dgm:cxn modelId="{9C0D2217-7266-478E-AB36-DC97720412F0}" srcId="{2E560227-81BD-4D4C-8546-B4DF1F3005D5}" destId="{36A0FDE6-09B6-4840-B9DE-7C9BB2C83BE2}" srcOrd="1" destOrd="0" parTransId="{9AB7AC59-8157-446C-A8D8-BDEB87E70AAB}" sibTransId="{C0E4E294-F6BE-4335-BA8B-1A6002459FE8}"/>
    <dgm:cxn modelId="{82880F53-7503-4336-965E-5A5878C0E0E5}" srcId="{61E0A506-6B77-4723-B33D-C94B58D70D60}" destId="{A7CB3049-95DB-4D37-A938-1A19A680F0D5}" srcOrd="1" destOrd="0" parTransId="{89DE4158-5144-43C9-9ACD-5022187A36B1}" sibTransId="{CF794C77-034A-44B5-AC57-2C13361B32DD}"/>
    <dgm:cxn modelId="{EEC8F730-C391-4133-87CB-903EE8F62EDC}" type="presOf" srcId="{9B395E88-48FA-4A67-B583-6251E2BC879F}" destId="{73754EDD-E8EF-4E61-8B72-041AEF0078AC}" srcOrd="0" destOrd="5" presId="urn:microsoft.com/office/officeart/2005/8/layout/process1"/>
    <dgm:cxn modelId="{C1D65645-3A5C-4758-A5A5-1152BBB5F0EE}" type="presOf" srcId="{A7CB3049-95DB-4D37-A938-1A19A680F0D5}" destId="{9CAD66A0-F086-4D99-9E21-247D8FEF9F29}" srcOrd="0" destOrd="2" presId="urn:microsoft.com/office/officeart/2005/8/layout/process1"/>
    <dgm:cxn modelId="{E69E3965-2598-466C-B18A-E0C32AD5DB4F}" srcId="{C0F0FC04-9F06-448D-9344-4C9176707456}" destId="{8AC8B426-351D-4C96-AB35-F0FCA2464B2C}" srcOrd="2" destOrd="0" parTransId="{13186F25-40E0-470D-9AAE-B0597B28B1C6}" sibTransId="{3DC86927-7F15-4BCD-B69D-1D29C9BBC769}"/>
    <dgm:cxn modelId="{549A5411-8857-48E2-BA7A-6DE61D0A887D}" srcId="{CE8440F6-BFCA-4E86-9C0D-9D37C72FF9EF}" destId="{2E560227-81BD-4D4C-8546-B4DF1F3005D5}" srcOrd="2" destOrd="0" parTransId="{08F84176-58CD-4F0A-9B5A-2EE0FF0CB5CD}" sibTransId="{65F4FDB6-D660-4E0A-A14B-8DEDF6AE664C}"/>
    <dgm:cxn modelId="{C769FE2B-6F8C-4762-8C19-2B936D5F2897}" srcId="{61E0A506-6B77-4723-B33D-C94B58D70D60}" destId="{8996DB92-8997-4B4E-8523-C023F83F3FB5}" srcOrd="3" destOrd="0" parTransId="{2489BE21-510A-42DD-A234-74E6B8BEA336}" sibTransId="{6FD946BE-AF40-44B6-A33A-1115B5944C01}"/>
    <dgm:cxn modelId="{C9203474-A18C-4611-A4E0-BF4A9DC61257}" type="presOf" srcId="{C6BC0881-A001-4C98-A408-774214428D17}" destId="{ACF851B0-DC21-4185-8189-BDB67B62CB76}" srcOrd="0" destOrd="0" presId="urn:microsoft.com/office/officeart/2005/8/layout/process1"/>
    <dgm:cxn modelId="{E1DEC555-3355-43BD-B5EB-26BED274658A}" type="presOf" srcId="{61E0A506-6B77-4723-B33D-C94B58D70D60}" destId="{9CAD66A0-F086-4D99-9E21-247D8FEF9F29}" srcOrd="0" destOrd="0" presId="urn:microsoft.com/office/officeart/2005/8/layout/process1"/>
    <dgm:cxn modelId="{7DD1CE6E-D662-42B5-BE8D-DF517A36959E}" srcId="{61E0A506-6B77-4723-B33D-C94B58D70D60}" destId="{8FF2FA97-1E37-4529-8552-87DBD75CDCFB}" srcOrd="2" destOrd="0" parTransId="{189164E6-D6C4-464C-B1AB-495EF160C1EE}" sibTransId="{912C711A-0280-4D3D-84FB-57A47F477EFB}"/>
    <dgm:cxn modelId="{B2398829-2933-497C-AD42-7FD4D4310791}" type="presOf" srcId="{C6BC0881-A001-4C98-A408-774214428D17}" destId="{6B5FEE14-7D30-4D0C-B843-21E35694F679}" srcOrd="1" destOrd="0" presId="urn:microsoft.com/office/officeart/2005/8/layout/process1"/>
    <dgm:cxn modelId="{4C96D0FD-40CD-42FC-902E-090E43945835}" type="presOf" srcId="{CD93E719-3D80-44A2-B72C-6159F031847E}" destId="{EFA0A55C-B33F-4C78-8328-52B1F30827B1}" srcOrd="0" destOrd="0" presId="urn:microsoft.com/office/officeart/2005/8/layout/process1"/>
    <dgm:cxn modelId="{310E43F5-2905-44F6-89FD-548BDDCD982D}" srcId="{6B4D80CD-2599-4133-B3AA-7F39841D0113}" destId="{B1F44137-0ADB-4646-A169-FBBDA1D10BA7}" srcOrd="0" destOrd="0" parTransId="{890527AC-CEDF-4D53-A06E-1050E93E2C69}" sibTransId="{ADE06E96-E599-4811-8AFD-963F9CECED68}"/>
    <dgm:cxn modelId="{E60E3981-2777-4FBE-814D-3C0EC3D29DAF}" srcId="{61E0A506-6B77-4723-B33D-C94B58D70D60}" destId="{0600A693-BE6D-4414-BD3E-852F971A59C8}" srcOrd="4" destOrd="0" parTransId="{058DC16D-64E0-4CE3-8C37-1BED3AFDA9C8}" sibTransId="{012C5B3A-7E6A-4903-B12A-56CD88EDB735}"/>
    <dgm:cxn modelId="{270623F8-949C-4674-A6CE-3C8E763CEC81}" srcId="{CE8440F6-BFCA-4E86-9C0D-9D37C72FF9EF}" destId="{EC71A55E-EF6B-48F7-953B-E39677267755}" srcOrd="4" destOrd="0" parTransId="{803278EA-89C7-45FD-AAF7-2698C420BC0C}" sibTransId="{9A840245-9DB3-4E43-BF2B-B29D6CBE07BE}"/>
    <dgm:cxn modelId="{4DBEBA05-11B7-48A1-A769-76B89E6B697E}" srcId="{6B4D80CD-2599-4133-B3AA-7F39841D0113}" destId="{230426ED-ACB9-4EA0-A647-91FFA0BD06E1}" srcOrd="2" destOrd="0" parTransId="{B6B30383-6EEB-4880-BC91-C566A54A27ED}" sibTransId="{D9A3C155-9DB3-48B8-8A7A-92EFDF7AFAC0}"/>
    <dgm:cxn modelId="{A3948731-B903-4D65-BF23-69D17EF83609}" type="presParOf" srcId="{0379156B-D000-4902-AC4B-C45C0CCEC78D}" destId="{DA41313E-F484-4C94-91E4-BDFA7C7B8F77}" srcOrd="0" destOrd="0" presId="urn:microsoft.com/office/officeart/2005/8/layout/process1"/>
    <dgm:cxn modelId="{BA0B05DA-7441-49BA-AC77-A18A9DB77AC3}" type="presParOf" srcId="{0379156B-D000-4902-AC4B-C45C0CCEC78D}" destId="{EFA0A55C-B33F-4C78-8328-52B1F30827B1}" srcOrd="1" destOrd="0" presId="urn:microsoft.com/office/officeart/2005/8/layout/process1"/>
    <dgm:cxn modelId="{051AED55-0BFD-4E72-8B3F-EF9FD6AD2B8A}" type="presParOf" srcId="{EFA0A55C-B33F-4C78-8328-52B1F30827B1}" destId="{C89C3135-C708-4BBB-BAF0-60716C978844}" srcOrd="0" destOrd="0" presId="urn:microsoft.com/office/officeart/2005/8/layout/process1"/>
    <dgm:cxn modelId="{DD67DF22-69B6-4A4A-8FA2-9983C9E4E127}" type="presParOf" srcId="{0379156B-D000-4902-AC4B-C45C0CCEC78D}" destId="{73754EDD-E8EF-4E61-8B72-041AEF0078AC}" srcOrd="2" destOrd="0" presId="urn:microsoft.com/office/officeart/2005/8/layout/process1"/>
    <dgm:cxn modelId="{33235AE9-BD5E-4340-962F-0B2C7E756B49}" type="presParOf" srcId="{0379156B-D000-4902-AC4B-C45C0CCEC78D}" destId="{ACF851B0-DC21-4185-8189-BDB67B62CB76}" srcOrd="3" destOrd="0" presId="urn:microsoft.com/office/officeart/2005/8/layout/process1"/>
    <dgm:cxn modelId="{8089AD41-39A0-4E3D-954B-D943E735A6EE}" type="presParOf" srcId="{ACF851B0-DC21-4185-8189-BDB67B62CB76}" destId="{6B5FEE14-7D30-4D0C-B843-21E35694F679}" srcOrd="0" destOrd="0" presId="urn:microsoft.com/office/officeart/2005/8/layout/process1"/>
    <dgm:cxn modelId="{5A93E9D2-2C78-49F0-9C2B-E62C32D4E986}" type="presParOf" srcId="{0379156B-D000-4902-AC4B-C45C0CCEC78D}" destId="{A3707CA0-49D2-4E5C-B994-385E65466FEF}" srcOrd="4" destOrd="0" presId="urn:microsoft.com/office/officeart/2005/8/layout/process1"/>
    <dgm:cxn modelId="{8DBE1B42-4F53-4345-835D-DD14F66F8DA5}" type="presParOf" srcId="{0379156B-D000-4902-AC4B-C45C0CCEC78D}" destId="{708C9A72-1F16-46EA-A974-8027BDE6EB30}" srcOrd="5" destOrd="0" presId="urn:microsoft.com/office/officeart/2005/8/layout/process1"/>
    <dgm:cxn modelId="{C3164F1A-4A4E-40B9-A418-9371D53D0386}" type="presParOf" srcId="{708C9A72-1F16-46EA-A974-8027BDE6EB30}" destId="{62436F88-964A-4AA0-B887-22DD998304D4}" srcOrd="0" destOrd="0" presId="urn:microsoft.com/office/officeart/2005/8/layout/process1"/>
    <dgm:cxn modelId="{C974A8E7-28D6-49D9-AF93-53AF33473138}" type="presParOf" srcId="{0379156B-D000-4902-AC4B-C45C0CCEC78D}" destId="{9CAD66A0-F086-4D99-9E21-247D8FEF9F29}" srcOrd="6" destOrd="0" presId="urn:microsoft.com/office/officeart/2005/8/layout/process1"/>
    <dgm:cxn modelId="{DA783066-E113-450B-A596-DA43210E4413}" type="presParOf" srcId="{0379156B-D000-4902-AC4B-C45C0CCEC78D}" destId="{0DCE89C1-F656-43AD-902E-8C4F3446F4BE}" srcOrd="7" destOrd="0" presId="urn:microsoft.com/office/officeart/2005/8/layout/process1"/>
    <dgm:cxn modelId="{11BBCE16-09CB-4BD1-9BC1-806F09343D35}" type="presParOf" srcId="{0DCE89C1-F656-43AD-902E-8C4F3446F4BE}" destId="{2C052A59-993C-41C0-BC6D-6462B8C7DA85}" srcOrd="0" destOrd="0" presId="urn:microsoft.com/office/officeart/2005/8/layout/process1"/>
    <dgm:cxn modelId="{B5EED9BD-EDCF-4BD6-91C8-5E2AB166EC5D}" type="presParOf" srcId="{0379156B-D000-4902-AC4B-C45C0CCEC78D}" destId="{065E93BB-2D05-458F-9911-5B8C24433701}" srcOrd="8"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41313E-F484-4C94-91E4-BDFA7C7B8F77}">
      <dsp:nvSpPr>
        <dsp:cNvPr id="0" name=""/>
        <dsp:cNvSpPr/>
      </dsp:nvSpPr>
      <dsp:spPr>
        <a:xfrm>
          <a:off x="12546" y="0"/>
          <a:ext cx="1334708" cy="542723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77850">
            <a:lnSpc>
              <a:spcPct val="90000"/>
            </a:lnSpc>
            <a:spcBef>
              <a:spcPct val="0"/>
            </a:spcBef>
            <a:spcAft>
              <a:spcPct val="35000"/>
            </a:spcAft>
          </a:pPr>
          <a:r>
            <a:rPr lang="en-US" sz="1300" b="1" kern="1200" dirty="0"/>
            <a:t>22 April 2022 (Friday)</a:t>
          </a:r>
        </a:p>
        <a:p>
          <a:pPr marL="114300" lvl="1" indent="-114300" algn="l" defTabSz="533400">
            <a:lnSpc>
              <a:spcPct val="90000"/>
            </a:lnSpc>
            <a:spcBef>
              <a:spcPct val="0"/>
            </a:spcBef>
            <a:spcAft>
              <a:spcPct val="15000"/>
            </a:spcAft>
            <a:buChar char="••"/>
          </a:pPr>
          <a:r>
            <a:rPr lang="en-US" sz="1200" kern="1200" dirty="0">
              <a:solidFill>
                <a:schemeClr val="tx1"/>
              </a:solidFill>
            </a:rPr>
            <a:t>Notice served inviting written representations, effective 23 April 2022 </a:t>
          </a:r>
        </a:p>
        <a:p>
          <a:pPr marL="114300" lvl="1" indent="-114300" algn="l" defTabSz="533400">
            <a:lnSpc>
              <a:spcPct val="90000"/>
            </a:lnSpc>
            <a:spcBef>
              <a:spcPct val="0"/>
            </a:spcBef>
            <a:spcAft>
              <a:spcPct val="15000"/>
            </a:spcAft>
            <a:buChar char="••"/>
          </a:pPr>
          <a:r>
            <a:rPr lang="en-US" sz="1200" kern="1200" dirty="0">
              <a:solidFill>
                <a:schemeClr val="tx1"/>
              </a:solidFill>
            </a:rPr>
            <a:t>Further requested details of legal adviser/expert </a:t>
          </a:r>
        </a:p>
        <a:p>
          <a:pPr marL="114300" lvl="1" indent="-114300" algn="l" defTabSz="533400">
            <a:lnSpc>
              <a:spcPct val="90000"/>
            </a:lnSpc>
            <a:spcBef>
              <a:spcPct val="0"/>
            </a:spcBef>
            <a:spcAft>
              <a:spcPct val="15000"/>
            </a:spcAft>
            <a:buChar char="••"/>
          </a:pPr>
          <a:r>
            <a:rPr lang="en-US" sz="1200" kern="1200" dirty="0">
              <a:solidFill>
                <a:schemeClr val="tx1"/>
              </a:solidFill>
            </a:rPr>
            <a:t>Due Date: 22 May 2022 (30 days)</a:t>
          </a:r>
        </a:p>
      </dsp:txBody>
      <dsp:txXfrm>
        <a:off x="12546" y="0"/>
        <a:ext cx="1334708" cy="5427233"/>
      </dsp:txXfrm>
    </dsp:sp>
    <dsp:sp modelId="{EFA0A55C-B33F-4C78-8328-52B1F30827B1}">
      <dsp:nvSpPr>
        <dsp:cNvPr id="0" name=""/>
        <dsp:cNvSpPr/>
      </dsp:nvSpPr>
      <dsp:spPr>
        <a:xfrm>
          <a:off x="1434996" y="2483527"/>
          <a:ext cx="335245" cy="44112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434996" y="2483527"/>
        <a:ext cx="335245" cy="441124"/>
      </dsp:txXfrm>
    </dsp:sp>
    <dsp:sp modelId="{73754EDD-E8EF-4E61-8B72-041AEF0078AC}">
      <dsp:nvSpPr>
        <dsp:cNvPr id="0" name=""/>
        <dsp:cNvSpPr/>
      </dsp:nvSpPr>
      <dsp:spPr>
        <a:xfrm>
          <a:off x="1890663" y="0"/>
          <a:ext cx="2237746" cy="5427233"/>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b="1" kern="1200" dirty="0"/>
            <a:t>20 May 2022 (Friday)</a:t>
          </a:r>
        </a:p>
        <a:p>
          <a:pPr marL="114300" lvl="1" indent="-114300" algn="l" defTabSz="533400">
            <a:lnSpc>
              <a:spcPct val="90000"/>
            </a:lnSpc>
            <a:spcBef>
              <a:spcPct val="0"/>
            </a:spcBef>
            <a:spcAft>
              <a:spcPct val="15000"/>
            </a:spcAft>
            <a:buChar char="••"/>
          </a:pPr>
          <a:r>
            <a:rPr lang="en-US" sz="1200" kern="1200" dirty="0">
              <a:solidFill>
                <a:schemeClr val="tx1"/>
              </a:solidFill>
            </a:rPr>
            <a:t>Received letter from </a:t>
          </a:r>
          <a:r>
            <a:rPr lang="en-US" sz="1200" kern="1200" dirty="0" err="1">
              <a:solidFill>
                <a:schemeClr val="tx1"/>
              </a:solidFill>
            </a:rPr>
            <a:t>Seanago</a:t>
          </a:r>
          <a:r>
            <a:rPr lang="en-US" sz="1200" kern="1200" dirty="0">
              <a:solidFill>
                <a:schemeClr val="tx1"/>
              </a:solidFill>
            </a:rPr>
            <a:t> Attorneys indicating they act for the PP together with Adv.  Dali Mpofu SC</a:t>
          </a:r>
        </a:p>
        <a:p>
          <a:pPr marL="114300" lvl="1" indent="-114300" algn="l" defTabSz="533400">
            <a:lnSpc>
              <a:spcPct val="90000"/>
            </a:lnSpc>
            <a:spcBef>
              <a:spcPct val="0"/>
            </a:spcBef>
            <a:spcAft>
              <a:spcPct val="15000"/>
            </a:spcAft>
            <a:buChar char="••"/>
          </a:pPr>
          <a:r>
            <a:rPr lang="en-US" sz="1200" kern="1200" dirty="0">
              <a:solidFill>
                <a:schemeClr val="tx1"/>
              </a:solidFill>
            </a:rPr>
            <a:t>Dispute legality of notice on basis of Rule 89 (</a:t>
          </a:r>
          <a:r>
            <a:rPr lang="en-US" sz="1200" i="1" kern="1200" dirty="0">
              <a:solidFill>
                <a:schemeClr val="tx1"/>
              </a:solidFill>
            </a:rPr>
            <a:t>Sub-</a:t>
          </a:r>
          <a:r>
            <a:rPr lang="en-US" sz="1200" i="1" kern="1200" dirty="0" err="1">
              <a:solidFill>
                <a:schemeClr val="tx1"/>
              </a:solidFill>
            </a:rPr>
            <a:t>Judice</a:t>
          </a:r>
          <a:r>
            <a:rPr lang="en-US" sz="1200" i="1" kern="1200" dirty="0">
              <a:solidFill>
                <a:schemeClr val="tx1"/>
              </a:solidFill>
            </a:rPr>
            <a:t> </a:t>
          </a:r>
          <a:r>
            <a:rPr lang="en-US" sz="1200" i="0" kern="1200" dirty="0">
              <a:solidFill>
                <a:schemeClr val="tx1"/>
              </a:solidFill>
            </a:rPr>
            <a:t>rule</a:t>
          </a:r>
          <a:r>
            <a:rPr lang="en-US" sz="1200" i="1" kern="1200" dirty="0">
              <a:solidFill>
                <a:schemeClr val="tx1"/>
              </a:solidFill>
            </a:rPr>
            <a:t>) </a:t>
          </a:r>
        </a:p>
        <a:p>
          <a:pPr marL="114300" lvl="1" indent="-114300" algn="l" defTabSz="533400">
            <a:lnSpc>
              <a:spcPct val="90000"/>
            </a:lnSpc>
            <a:spcBef>
              <a:spcPct val="0"/>
            </a:spcBef>
            <a:spcAft>
              <a:spcPct val="15000"/>
            </a:spcAft>
            <a:buChar char="••"/>
          </a:pPr>
          <a:r>
            <a:rPr lang="en-US" sz="1200" kern="1200" dirty="0">
              <a:solidFill>
                <a:schemeClr val="tx1"/>
              </a:solidFill>
            </a:rPr>
            <a:t>Refer to a previous request for an extension made to counsel in litigation matter and refute Chair’s assertion that this was not considered by the Committee on 11 May 2022 as it did not form part of the requests made in the letter dated 9 May 2022. </a:t>
          </a:r>
        </a:p>
        <a:p>
          <a:pPr marL="114300" lvl="1" indent="-114300" algn="l" defTabSz="533400">
            <a:lnSpc>
              <a:spcPct val="90000"/>
            </a:lnSpc>
            <a:spcBef>
              <a:spcPct val="0"/>
            </a:spcBef>
            <a:spcAft>
              <a:spcPct val="15000"/>
            </a:spcAft>
            <a:buChar char="••"/>
          </a:pPr>
          <a:r>
            <a:rPr lang="en-US" sz="1200" kern="1200" dirty="0">
              <a:solidFill>
                <a:schemeClr val="tx1"/>
              </a:solidFill>
            </a:rPr>
            <a:t>Contend that due to the postponement of the matter in the WCHC and their client travelling they did not have a fair opportunity to consider the notice.</a:t>
          </a:r>
        </a:p>
        <a:p>
          <a:pPr marL="114300" lvl="1" indent="-114300" algn="l" defTabSz="533400">
            <a:lnSpc>
              <a:spcPct val="90000"/>
            </a:lnSpc>
            <a:spcBef>
              <a:spcPct val="0"/>
            </a:spcBef>
            <a:spcAft>
              <a:spcPct val="15000"/>
            </a:spcAft>
            <a:buChar char="••"/>
          </a:pPr>
          <a:r>
            <a:rPr lang="en-US" sz="1200" kern="1200" dirty="0">
              <a:solidFill>
                <a:schemeClr val="tx1"/>
              </a:solidFill>
            </a:rPr>
            <a:t>Essentially request an extension until 17 June 2022 or the outcome of the application </a:t>
          </a:r>
          <a:r>
            <a:rPr lang="en-US" sz="1200" kern="1200" dirty="0" smtClean="0">
              <a:solidFill>
                <a:schemeClr val="tx1"/>
              </a:solidFill>
            </a:rPr>
            <a:t>(Date unknown at the time of request. Judgment delivered 10 June).  </a:t>
          </a:r>
          <a:endParaRPr lang="en-US" sz="1200" kern="1200" dirty="0">
            <a:solidFill>
              <a:schemeClr val="tx1"/>
            </a:solidFill>
          </a:endParaRPr>
        </a:p>
      </dsp:txBody>
      <dsp:txXfrm>
        <a:off x="1890663" y="0"/>
        <a:ext cx="2237746" cy="5427233"/>
      </dsp:txXfrm>
    </dsp:sp>
    <dsp:sp modelId="{ACF851B0-DC21-4185-8189-BDB67B62CB76}">
      <dsp:nvSpPr>
        <dsp:cNvPr id="0" name=""/>
        <dsp:cNvSpPr/>
      </dsp:nvSpPr>
      <dsp:spPr>
        <a:xfrm>
          <a:off x="4277407" y="2548112"/>
          <a:ext cx="315874" cy="3310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277407" y="2548112"/>
        <a:ext cx="315874" cy="331007"/>
      </dsp:txXfrm>
    </dsp:sp>
    <dsp:sp modelId="{A3707CA0-49D2-4E5C-B994-385E65466FEF}">
      <dsp:nvSpPr>
        <dsp:cNvPr id="0" name=""/>
        <dsp:cNvSpPr/>
      </dsp:nvSpPr>
      <dsp:spPr>
        <a:xfrm>
          <a:off x="4724400" y="0"/>
          <a:ext cx="1334708" cy="542723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b="1" kern="1200" dirty="0"/>
            <a:t>22 May 2022 (Sunday)</a:t>
          </a:r>
        </a:p>
        <a:p>
          <a:pPr marL="114300" lvl="1" indent="-114300" algn="l" defTabSz="533400">
            <a:lnSpc>
              <a:spcPct val="90000"/>
            </a:lnSpc>
            <a:spcBef>
              <a:spcPct val="0"/>
            </a:spcBef>
            <a:spcAft>
              <a:spcPct val="15000"/>
            </a:spcAft>
            <a:buChar char="••"/>
          </a:pPr>
          <a:r>
            <a:rPr lang="en-US" sz="1200" kern="1200" dirty="0">
              <a:solidFill>
                <a:schemeClr val="tx1"/>
              </a:solidFill>
            </a:rPr>
            <a:t>Letter sent from Chair to </a:t>
          </a:r>
          <a:r>
            <a:rPr lang="en-US" sz="1200" kern="1200" dirty="0" err="1">
              <a:solidFill>
                <a:schemeClr val="tx1"/>
              </a:solidFill>
            </a:rPr>
            <a:t>Seanago</a:t>
          </a:r>
          <a:r>
            <a:rPr lang="en-US" sz="1200" kern="1200" dirty="0">
              <a:solidFill>
                <a:schemeClr val="tx1"/>
              </a:solidFill>
            </a:rPr>
            <a:t> offering an extension of a further 2 week period until 6 June 2022.</a:t>
          </a:r>
        </a:p>
        <a:p>
          <a:pPr marL="114300" lvl="1" indent="-114300" algn="l" defTabSz="533400">
            <a:lnSpc>
              <a:spcPct val="90000"/>
            </a:lnSpc>
            <a:spcBef>
              <a:spcPct val="0"/>
            </a:spcBef>
            <a:spcAft>
              <a:spcPct val="15000"/>
            </a:spcAft>
            <a:buChar char="••"/>
          </a:pPr>
          <a:r>
            <a:rPr lang="en-US" sz="1200" kern="1200" dirty="0">
              <a:solidFill>
                <a:schemeClr val="tx1"/>
              </a:solidFill>
            </a:rPr>
            <a:t>Extension considered with due regard to facts (length of trip; use of same legal team; second opportunity to make written reps and that the WCHC matter has been heard).</a:t>
          </a:r>
        </a:p>
      </dsp:txBody>
      <dsp:txXfrm>
        <a:off x="4724400" y="0"/>
        <a:ext cx="1334708" cy="5427233"/>
      </dsp:txXfrm>
    </dsp:sp>
    <dsp:sp modelId="{708C9A72-1F16-46EA-A974-8027BDE6EB30}">
      <dsp:nvSpPr>
        <dsp:cNvPr id="0" name=""/>
        <dsp:cNvSpPr/>
      </dsp:nvSpPr>
      <dsp:spPr>
        <a:xfrm>
          <a:off x="6174672" y="2548112"/>
          <a:ext cx="244993" cy="3310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174672" y="2548112"/>
        <a:ext cx="244993" cy="331007"/>
      </dsp:txXfrm>
    </dsp:sp>
    <dsp:sp modelId="{9CAD66A0-F086-4D99-9E21-247D8FEF9F29}">
      <dsp:nvSpPr>
        <dsp:cNvPr id="0" name=""/>
        <dsp:cNvSpPr/>
      </dsp:nvSpPr>
      <dsp:spPr>
        <a:xfrm>
          <a:off x="6521361" y="0"/>
          <a:ext cx="1334708" cy="542723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b="1" kern="1200" dirty="0"/>
            <a:t>26 May 2022 </a:t>
          </a:r>
        </a:p>
        <a:p>
          <a:pPr lvl="0" algn="l" defTabSz="533400">
            <a:lnSpc>
              <a:spcPct val="90000"/>
            </a:lnSpc>
            <a:spcBef>
              <a:spcPct val="0"/>
            </a:spcBef>
            <a:spcAft>
              <a:spcPct val="35000"/>
            </a:spcAft>
          </a:pPr>
          <a:r>
            <a:rPr lang="en-US" sz="1100" kern="1200" dirty="0" smtClean="0">
              <a:solidFill>
                <a:srgbClr val="C00000"/>
              </a:solidFill>
            </a:rPr>
            <a:t>PP Reject </a:t>
          </a:r>
          <a:r>
            <a:rPr lang="en-US" sz="1100" kern="1200" dirty="0">
              <a:solidFill>
                <a:schemeClr val="tx1"/>
              </a:solidFill>
            </a:rPr>
            <a:t>2 week extension and deny that it is sufficient.</a:t>
          </a:r>
        </a:p>
        <a:p>
          <a:pPr lvl="0" algn="l" defTabSz="533400">
            <a:lnSpc>
              <a:spcPct val="90000"/>
            </a:lnSpc>
            <a:spcBef>
              <a:spcPct val="0"/>
            </a:spcBef>
            <a:spcAft>
              <a:spcPct val="35000"/>
            </a:spcAft>
          </a:pPr>
          <a:r>
            <a:rPr lang="en-US" sz="1100" kern="1200" dirty="0">
              <a:solidFill>
                <a:schemeClr val="tx1"/>
              </a:solidFill>
            </a:rPr>
            <a:t>Indicate that the committee cannot unilaterally determine period without consultation and aver that the Abramjee SMS interrupted the period.</a:t>
          </a:r>
        </a:p>
        <a:p>
          <a:pPr lvl="0" algn="l" defTabSz="533400">
            <a:lnSpc>
              <a:spcPct val="90000"/>
            </a:lnSpc>
            <a:spcBef>
              <a:spcPct val="0"/>
            </a:spcBef>
            <a:spcAft>
              <a:spcPct val="35000"/>
            </a:spcAft>
          </a:pPr>
          <a:r>
            <a:rPr lang="en-US" sz="1100" kern="1200" dirty="0">
              <a:solidFill>
                <a:schemeClr val="tx1"/>
              </a:solidFill>
            </a:rPr>
            <a:t>Aver that the Public participation process may result in amendments to the “old” charges and that the period can only run after such amendment.</a:t>
          </a:r>
        </a:p>
        <a:p>
          <a:pPr lvl="0" algn="l" defTabSz="533400">
            <a:lnSpc>
              <a:spcPct val="90000"/>
            </a:lnSpc>
            <a:spcBef>
              <a:spcPct val="0"/>
            </a:spcBef>
            <a:spcAft>
              <a:spcPct val="35000"/>
            </a:spcAft>
          </a:pPr>
          <a:r>
            <a:rPr lang="en-US" sz="1100" kern="1200" dirty="0">
              <a:solidFill>
                <a:schemeClr val="tx1"/>
              </a:solidFill>
            </a:rPr>
            <a:t>Demand that the </a:t>
          </a:r>
          <a:r>
            <a:rPr lang="en-US" sz="1100" i="1" kern="1200" dirty="0">
              <a:solidFill>
                <a:schemeClr val="tx1"/>
              </a:solidFill>
            </a:rPr>
            <a:t>audi</a:t>
          </a:r>
          <a:r>
            <a:rPr lang="en-US" sz="1100" kern="1200" dirty="0">
              <a:solidFill>
                <a:schemeClr val="tx1"/>
              </a:solidFill>
            </a:rPr>
            <a:t> period be reconsidered, the  letter be tabled to the committee and a response by 30 May 2022.</a:t>
          </a:r>
        </a:p>
        <a:p>
          <a:pPr lvl="0" algn="l" defTabSz="533400">
            <a:lnSpc>
              <a:spcPct val="90000"/>
            </a:lnSpc>
            <a:spcBef>
              <a:spcPct val="0"/>
            </a:spcBef>
            <a:spcAft>
              <a:spcPct val="35000"/>
            </a:spcAft>
          </a:pPr>
          <a:endParaRPr lang="en-US" sz="7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a:p>
          <a:pPr marL="285750" lvl="1" indent="-285750" algn="l" defTabSz="1600200">
            <a:lnSpc>
              <a:spcPct val="90000"/>
            </a:lnSpc>
            <a:spcBef>
              <a:spcPct val="0"/>
            </a:spcBef>
            <a:spcAft>
              <a:spcPct val="15000"/>
            </a:spcAft>
            <a:buChar char="••"/>
          </a:pPr>
          <a:endParaRPr lang="en-US" sz="3600" kern="1200" dirty="0"/>
        </a:p>
      </dsp:txBody>
      <dsp:txXfrm>
        <a:off x="6521361" y="0"/>
        <a:ext cx="1334708" cy="5427233"/>
      </dsp:txXfrm>
    </dsp:sp>
    <dsp:sp modelId="{0DCE89C1-F656-43AD-902E-8C4F3446F4BE}">
      <dsp:nvSpPr>
        <dsp:cNvPr id="0" name=""/>
        <dsp:cNvSpPr/>
      </dsp:nvSpPr>
      <dsp:spPr>
        <a:xfrm>
          <a:off x="7989541" y="2548112"/>
          <a:ext cx="282958" cy="33100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7989541" y="2548112"/>
        <a:ext cx="282958" cy="331007"/>
      </dsp:txXfrm>
    </dsp:sp>
    <dsp:sp modelId="{065E93BB-2D05-458F-9911-5B8C24433701}">
      <dsp:nvSpPr>
        <dsp:cNvPr id="0" name=""/>
        <dsp:cNvSpPr/>
      </dsp:nvSpPr>
      <dsp:spPr>
        <a:xfrm>
          <a:off x="8389954" y="0"/>
          <a:ext cx="1334708" cy="5427233"/>
        </a:xfrm>
        <a:prstGeom prst="roundRect">
          <a:avLst>
            <a:gd name="adj" fmla="val 1000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a:solidFill>
                <a:schemeClr val="bg1"/>
              </a:solidFill>
            </a:rPr>
            <a:t>30 May 2022</a:t>
          </a:r>
        </a:p>
        <a:p>
          <a:pPr lvl="0" algn="ctr" defTabSz="533400">
            <a:lnSpc>
              <a:spcPct val="90000"/>
            </a:lnSpc>
            <a:spcBef>
              <a:spcPct val="0"/>
            </a:spcBef>
            <a:spcAft>
              <a:spcPct val="35000"/>
            </a:spcAft>
          </a:pPr>
          <a:r>
            <a:rPr lang="en-US" sz="1100" kern="1200" dirty="0">
              <a:solidFill>
                <a:schemeClr val="tx1"/>
              </a:solidFill>
            </a:rPr>
            <a:t>Letter sent from Chair to </a:t>
          </a:r>
          <a:r>
            <a:rPr lang="en-US" sz="1100" kern="1200" dirty="0" err="1">
              <a:solidFill>
                <a:schemeClr val="tx1"/>
              </a:solidFill>
            </a:rPr>
            <a:t>Seanago</a:t>
          </a:r>
          <a:r>
            <a:rPr lang="en-US" sz="1100" kern="1200" dirty="0">
              <a:solidFill>
                <a:schemeClr val="tx1"/>
              </a:solidFill>
            </a:rPr>
            <a:t> Attorneys.</a:t>
          </a:r>
        </a:p>
        <a:p>
          <a:pPr lvl="0" algn="ctr" defTabSz="533400">
            <a:lnSpc>
              <a:spcPct val="90000"/>
            </a:lnSpc>
            <a:spcBef>
              <a:spcPct val="0"/>
            </a:spcBef>
            <a:spcAft>
              <a:spcPct val="35000"/>
            </a:spcAft>
          </a:pPr>
          <a:r>
            <a:rPr lang="en-US" sz="1100" kern="1200" dirty="0">
              <a:solidFill>
                <a:schemeClr val="tx1"/>
              </a:solidFill>
            </a:rPr>
            <a:t>Explains that the letter of 26  May 2022 contains no further grounds for reconsideration of the </a:t>
          </a:r>
          <a:r>
            <a:rPr lang="en-US" sz="1100" i="1" kern="1200" dirty="0">
              <a:solidFill>
                <a:schemeClr val="tx1"/>
              </a:solidFill>
            </a:rPr>
            <a:t>audi </a:t>
          </a:r>
          <a:r>
            <a:rPr lang="en-US" sz="1100" kern="1200" dirty="0">
              <a:solidFill>
                <a:schemeClr val="tx1"/>
              </a:solidFill>
            </a:rPr>
            <a:t>period</a:t>
          </a:r>
          <a:r>
            <a:rPr lang="en-US" sz="1100" kern="1200" dirty="0" smtClean="0">
              <a:solidFill>
                <a:schemeClr val="tx1"/>
              </a:solidFill>
            </a:rPr>
            <a:t>.</a:t>
          </a:r>
          <a:endParaRPr lang="en-US" sz="1100" kern="1200" dirty="0">
            <a:solidFill>
              <a:schemeClr val="tx1"/>
            </a:solidFill>
          </a:endParaRPr>
        </a:p>
        <a:p>
          <a:pPr lvl="0" algn="ctr" defTabSz="533400">
            <a:lnSpc>
              <a:spcPct val="90000"/>
            </a:lnSpc>
            <a:spcBef>
              <a:spcPct val="0"/>
            </a:spcBef>
            <a:spcAft>
              <a:spcPct val="35000"/>
            </a:spcAft>
          </a:pPr>
          <a:r>
            <a:rPr lang="en-US" sz="1100" kern="1200" dirty="0" smtClean="0">
              <a:solidFill>
                <a:schemeClr val="tx1"/>
              </a:solidFill>
            </a:rPr>
            <a:t>Deny </a:t>
          </a:r>
          <a:r>
            <a:rPr lang="en-US" sz="1100" kern="1200" dirty="0">
              <a:solidFill>
                <a:schemeClr val="tx1"/>
              </a:solidFill>
            </a:rPr>
            <a:t>that the PP has a right to be consulted at every </a:t>
          </a:r>
          <a:r>
            <a:rPr lang="en-US" sz="1100" kern="1200" dirty="0" smtClean="0">
              <a:solidFill>
                <a:schemeClr val="tx1"/>
              </a:solidFill>
            </a:rPr>
            <a:t>step of the process or that the </a:t>
          </a:r>
          <a:r>
            <a:rPr lang="en-US" sz="1100" kern="1200" dirty="0" err="1" smtClean="0">
              <a:solidFill>
                <a:schemeClr val="tx1"/>
              </a:solidFill>
            </a:rPr>
            <a:t>Ambramjee</a:t>
          </a:r>
          <a:r>
            <a:rPr lang="en-US" sz="1100" kern="1200" dirty="0" smtClean="0">
              <a:solidFill>
                <a:schemeClr val="tx1"/>
              </a:solidFill>
            </a:rPr>
            <a:t> </a:t>
          </a:r>
          <a:r>
            <a:rPr lang="en-US" sz="1100" kern="1200" dirty="0">
              <a:solidFill>
                <a:schemeClr val="tx1"/>
              </a:solidFill>
            </a:rPr>
            <a:t>SMS has a bearing on the proceedings of the Committee or that the public participation process can result in an amendment of charges.</a:t>
          </a:r>
        </a:p>
        <a:p>
          <a:pPr lvl="0" algn="ctr" defTabSz="533400">
            <a:lnSpc>
              <a:spcPct val="90000"/>
            </a:lnSpc>
            <a:spcBef>
              <a:spcPct val="0"/>
            </a:spcBef>
            <a:spcAft>
              <a:spcPct val="35000"/>
            </a:spcAft>
          </a:pPr>
          <a:r>
            <a:rPr lang="en-US" sz="1100" kern="1200" dirty="0">
              <a:solidFill>
                <a:schemeClr val="tx1"/>
              </a:solidFill>
            </a:rPr>
            <a:t> Notes that should the PP not wish to avail the opportunity to make written reps she will still have an opportunity make oral reps in the hearing.</a:t>
          </a:r>
        </a:p>
      </dsp:txBody>
      <dsp:txXfrm>
        <a:off x="8389954" y="0"/>
        <a:ext cx="1334708" cy="5427233"/>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504" cy="4686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7919" y="0"/>
            <a:ext cx="3067504" cy="468678"/>
          </a:xfrm>
          <a:prstGeom prst="rect">
            <a:avLst/>
          </a:prstGeom>
        </p:spPr>
        <p:txBody>
          <a:bodyPr vert="horz" lIns="91440" tIns="45720" rIns="91440" bIns="45720" rtlCol="0"/>
          <a:lstStyle>
            <a:lvl1pPr algn="r">
              <a:defRPr sz="1200"/>
            </a:lvl1pPr>
          </a:lstStyle>
          <a:p>
            <a:fld id="{214B8640-A363-4FC4-8661-AA29F560CA87}" type="datetimeFigureOut">
              <a:rPr lang="en-US" smtClean="0"/>
              <a:pPr/>
              <a:t>6/10/2022</a:t>
            </a:fld>
            <a:endParaRPr lang="en-US"/>
          </a:p>
        </p:txBody>
      </p:sp>
      <p:sp>
        <p:nvSpPr>
          <p:cNvPr id="4" name="Footer Placeholder 3"/>
          <p:cNvSpPr>
            <a:spLocks noGrp="1"/>
          </p:cNvSpPr>
          <p:nvPr>
            <p:ph type="ftr" sz="quarter" idx="2"/>
          </p:nvPr>
        </p:nvSpPr>
        <p:spPr>
          <a:xfrm>
            <a:off x="0" y="8894397"/>
            <a:ext cx="3067504" cy="4686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7919" y="8894397"/>
            <a:ext cx="3067504" cy="468678"/>
          </a:xfrm>
          <a:prstGeom prst="rect">
            <a:avLst/>
          </a:prstGeom>
        </p:spPr>
        <p:txBody>
          <a:bodyPr vert="horz" lIns="91440" tIns="45720" rIns="91440" bIns="45720" rtlCol="0" anchor="b"/>
          <a:lstStyle>
            <a:lvl1pPr algn="r">
              <a:defRPr sz="1200"/>
            </a:lvl1pPr>
          </a:lstStyle>
          <a:p>
            <a:fld id="{927BC60A-3198-49A4-92CB-B2C38F55A34B}" type="slidenum">
              <a:rPr lang="en-US" smtClean="0"/>
              <a:pPr/>
              <a:t>‹#›</a:t>
            </a:fld>
            <a:endParaRPr lang="en-US"/>
          </a:p>
        </p:txBody>
      </p:sp>
    </p:spTree>
    <p:extLst>
      <p:ext uri="{BB962C8B-B14F-4D97-AF65-F5344CB8AC3E}">
        <p14:creationId xmlns:p14="http://schemas.microsoft.com/office/powerpoint/2010/main" xmlns="" val="1726748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978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4008706" y="0"/>
            <a:ext cx="3066732" cy="469780"/>
          </a:xfrm>
          <a:prstGeom prst="rect">
            <a:avLst/>
          </a:prstGeom>
        </p:spPr>
        <p:txBody>
          <a:bodyPr vert="horz" lIns="91440" tIns="45720" rIns="91440" bIns="45720" rtlCol="0"/>
          <a:lstStyle>
            <a:lvl1pPr algn="r">
              <a:defRPr sz="1200"/>
            </a:lvl1pPr>
          </a:lstStyle>
          <a:p>
            <a:fld id="{29A7E099-9DE4-42E6-8D58-01F524BD3D1C}" type="datetimeFigureOut">
              <a:rPr lang="en-ZA" smtClean="0"/>
              <a:pPr/>
              <a:t>2022/06/10</a:t>
            </a:fld>
            <a:endParaRPr lang="en-ZA"/>
          </a:p>
        </p:txBody>
      </p:sp>
      <p:sp>
        <p:nvSpPr>
          <p:cNvPr id="4" name="Slide Image Placeholder 3"/>
          <p:cNvSpPr>
            <a:spLocks noGrp="1" noRot="1" noChangeAspect="1"/>
          </p:cNvSpPr>
          <p:nvPr>
            <p:ph type="sldImg" idx="2"/>
          </p:nvPr>
        </p:nvSpPr>
        <p:spPr>
          <a:xfrm>
            <a:off x="1257300" y="1171575"/>
            <a:ext cx="4562475" cy="31591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8893297"/>
            <a:ext cx="3066732" cy="469779"/>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4008706" y="8893297"/>
            <a:ext cx="3066732" cy="469779"/>
          </a:xfrm>
          <a:prstGeom prst="rect">
            <a:avLst/>
          </a:prstGeom>
        </p:spPr>
        <p:txBody>
          <a:bodyPr vert="horz" lIns="91440" tIns="45720" rIns="91440" bIns="45720" rtlCol="0" anchor="b"/>
          <a:lstStyle>
            <a:lvl1pPr algn="r">
              <a:defRPr sz="1200"/>
            </a:lvl1pPr>
          </a:lstStyle>
          <a:p>
            <a:fld id="{F2FC147D-5BF9-4B85-904E-62A850319232}" type="slidenum">
              <a:rPr lang="en-ZA" smtClean="0"/>
              <a:pPr/>
              <a:t>‹#›</a:t>
            </a:fld>
            <a:endParaRPr lang="en-ZA"/>
          </a:p>
        </p:txBody>
      </p:sp>
    </p:spTree>
    <p:extLst>
      <p:ext uri="{BB962C8B-B14F-4D97-AF65-F5344CB8AC3E}">
        <p14:creationId xmlns:p14="http://schemas.microsoft.com/office/powerpoint/2010/main" xmlns="" val="1559992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3C886D-0CC8-C040-92BC-ABE325B3ECC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459451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51389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7731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646669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E53089-39C6-4A91-B2A8-CF7C8A0F18C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562609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217E98-E7BB-4065-B5B8-5942A5BDBAF4}"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901454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72270E9-3CB3-4C65-8436-5DBFE384AF2B}"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28365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A2D5C9F0-9882-4A04-90AC-D5773B02E9E2}"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7340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C19A54F-9645-4969-94AF-F6AA01C855F9}"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2055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FC84890-93AE-4F1C-9C4A-5214E1919468}"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16388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92E543-F250-47B3-A6C9-463762D0EDA7}"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6367991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BB555A7-0EEC-49EC-9067-0C80CF8800AF}"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95047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8E95E-FD52-4D44-A701-08186F8F7173}"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7744194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C654A9E-9228-4B1B-834D-A8DE33D87D6C}"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217795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8977BE9-1ACA-49B2-9A31-E3BCCDA160C6}"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430765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732F805-6FC0-45C8-999B-F4D0AE32A81D}"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22861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8E95E-FD52-4D44-A701-08186F8F7173}" type="datetimeFigureOut">
              <a:rPr lang="en-US" smtClean="0"/>
              <a:pPr/>
              <a:t>6/10/2022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56158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08E95E-FD52-4D44-A701-08186F8F7173}"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35782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08E95E-FD52-4D44-A701-08186F8F7173}" type="datetimeFigureOut">
              <a:rPr lang="en-US" smtClean="0"/>
              <a:pPr/>
              <a:t>6/10/2022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054328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08E95E-FD52-4D44-A701-08186F8F7173}" type="datetimeFigureOut">
              <a:rPr lang="en-US" smtClean="0"/>
              <a:pPr/>
              <a:t>6/10/2022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2170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8E95E-FD52-4D44-A701-08186F8F7173}" type="datetimeFigureOut">
              <a:rPr lang="en-US" smtClean="0"/>
              <a:pPr/>
              <a:t>6/10/2022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2297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67600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08E95E-FD52-4D44-A701-08186F8F7173}" type="datetimeFigureOut">
              <a:rPr lang="en-US" smtClean="0"/>
              <a:pPr/>
              <a:t>6/10/2022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113592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8E95E-FD52-4D44-A701-08186F8F7173}" type="datetimeFigureOut">
              <a:rPr lang="en-US" smtClean="0"/>
              <a:pPr/>
              <a:t>6/10/2022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91D83-34EB-A744-81D0-D8E8519C4AE3}" type="slidenum">
              <a:rPr lang="en-US" smtClean="0"/>
              <a:pPr/>
              <a:t>‹#›</a:t>
            </a:fld>
            <a:endParaRPr lang="en-US"/>
          </a:p>
        </p:txBody>
      </p:sp>
    </p:spTree>
    <p:extLst>
      <p:ext uri="{BB962C8B-B14F-4D97-AF65-F5344CB8AC3E}">
        <p14:creationId xmlns:p14="http://schemas.microsoft.com/office/powerpoint/2010/main" xmlns="" val="7091500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25FABF7-3072-4249-B6B1-7DB7D0C5E79B}" type="datetime1">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6/10/2022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953786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white">
                    <a:lumMod val="85000"/>
                  </a:prstClr>
                </a:solidFill>
                <a:effectLst/>
                <a:uLnTx/>
                <a:uFillTx/>
                <a:latin typeface="Calibri Light" panose="020F0302020204030204"/>
                <a:ea typeface="+mj-ea"/>
                <a:cs typeface="+mj-cs"/>
              </a:rPr>
              <a:t/>
            </a:r>
            <a:br>
              <a:rPr kumimoji="0" lang="en-US" sz="4400" b="1" i="0" u="none" strike="noStrike" kern="1200" cap="none" spc="0" normalizeH="0" baseline="0" noProof="0" dirty="0">
                <a:ln>
                  <a:noFill/>
                </a:ln>
                <a:solidFill>
                  <a:prstClr val="white">
                    <a:lumMod val="85000"/>
                  </a:prstClr>
                </a:solidFill>
                <a:effectLst/>
                <a:uLnTx/>
                <a:uFillTx/>
                <a:latin typeface="Calibri Light" panose="020F0302020204030204"/>
                <a:ea typeface="+mj-ea"/>
                <a:cs typeface="+mj-cs"/>
              </a:rPr>
            </a:br>
            <a:endParaRPr kumimoji="0" lang="en-US" sz="4400" b="1" i="0" u="none" strike="noStrike" kern="1200" cap="none" spc="0" normalizeH="0" baseline="0" noProof="0" dirty="0">
              <a:ln>
                <a:noFill/>
              </a:ln>
              <a:solidFill>
                <a:prstClr val="white">
                  <a:lumMod val="85000"/>
                </a:prstClr>
              </a:solidFill>
              <a:effectLst/>
              <a:uLnTx/>
              <a:uFillTx/>
              <a:latin typeface="Calibri Light" panose="020F0302020204030204"/>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1" i="0" u="none" strike="noStrike" kern="1200" cap="none" spc="0" normalizeH="0" baseline="0" noProof="0" dirty="0">
              <a:ln>
                <a:noFill/>
              </a:ln>
              <a:solidFill>
                <a:prstClr val="white">
                  <a:lumMod val="85000"/>
                </a:prstClr>
              </a:solidFill>
              <a:effectLst/>
              <a:uLnTx/>
              <a:uFillTx/>
              <a:latin typeface="Calibri Light" panose="020F0302020204030204"/>
              <a:ea typeface="+mj-ea"/>
              <a:cs typeface="+mj-cs"/>
            </a:endParaRPr>
          </a:p>
        </p:txBody>
      </p:sp>
      <p:sp>
        <p:nvSpPr>
          <p:cNvPr id="4" name="Rectangle 3"/>
          <p:cNvSpPr/>
          <p:nvPr/>
        </p:nvSpPr>
        <p:spPr>
          <a:xfrm>
            <a:off x="1454727" y="1538541"/>
            <a:ext cx="8215746" cy="3077766"/>
          </a:xfrm>
          <a:prstGeom prst="rect">
            <a:avLst/>
          </a:prstGeom>
        </p:spPr>
        <p:txBody>
          <a:bodyPr wrap="square">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a:solidFill>
                  <a:prstClr val="black"/>
                </a:solidFill>
                <a:latin typeface="Arial" panose="020B0604020202020204" pitchFamily="34" charset="0"/>
                <a:cs typeface="Arial" panose="020B0604020202020204" pitchFamily="34" charset="0"/>
              </a:rPr>
              <a:t>Briefing on w</a:t>
            </a:r>
            <a:r>
              <a:rPr lang="en-US" sz="2800" b="1" dirty="0" smtClean="0">
                <a:solidFill>
                  <a:prstClr val="black"/>
                </a:solidFill>
                <a:latin typeface="Arial" panose="020B0604020202020204" pitchFamily="34" charset="0"/>
                <a:cs typeface="Arial" panose="020B0604020202020204" pitchFamily="34" charset="0"/>
              </a:rPr>
              <a:t>ork </a:t>
            </a:r>
            <a:r>
              <a:rPr lang="en-US" sz="2800" b="1" dirty="0">
                <a:solidFill>
                  <a:prstClr val="black"/>
                </a:solidFill>
                <a:latin typeface="Arial" panose="020B0604020202020204" pitchFamily="34" charset="0"/>
                <a:cs typeface="Arial" panose="020B0604020202020204" pitchFamily="34" charset="0"/>
              </a:rPr>
              <a:t>done in respect of Section 194 Enquiry into the removal from office of the Public Protector </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b="1" dirty="0">
                <a:solidFill>
                  <a:prstClr val="black"/>
                </a:solidFill>
                <a:latin typeface="Arial" panose="020B0604020202020204" pitchFamily="34" charset="0"/>
                <a:cs typeface="Arial" panose="020B0604020202020204" pitchFamily="34" charset="0"/>
              </a:rPr>
              <a:t>10 June 2022</a:t>
            </a:r>
          </a:p>
          <a:p>
            <a:pPr marL="0" marR="0" lvl="0" indent="0" algn="ctr" defTabSz="914400" rtl="0" eaLnBrk="1" fontAlgn="auto" latinLnBrk="0" hangingPunct="1">
              <a:lnSpc>
                <a:spcPct val="100000"/>
              </a:lnSpc>
              <a:spcBef>
                <a:spcPct val="0"/>
              </a:spcBef>
              <a:spcAft>
                <a:spcPts val="0"/>
              </a:spcAft>
              <a:buClrTx/>
              <a:buSzTx/>
              <a:buFontTx/>
              <a:buNone/>
              <a:tabLst/>
              <a:defRPr/>
            </a:pPr>
            <a:endParaRPr lang="en-US" b="1" dirty="0">
              <a:solidFill>
                <a:prstClr val="black"/>
              </a:solidFill>
              <a:latin typeface="Calibri" panose="020F0502020204030204"/>
              <a:cs typeface="Arial" panose="020B0604020202020204"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b="1" dirty="0">
                <a:solidFill>
                  <a:prstClr val="black"/>
                </a:solidFill>
                <a:latin typeface="Calibri" panose="020F0502020204030204"/>
                <a:cs typeface="Arial" panose="020B0604020202020204" pitchFamily="34" charset="0"/>
              </a:rPr>
              <a:t> Presented by Ms. Fatima Ebrahim- Parliamentary Legal Adviser</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altLang="en-US" sz="18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72CB22-D7A4-7547-B048-02B7C821FF3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22604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170779"/>
          </a:xfrm>
        </p:spPr>
        <p:txBody>
          <a:bodyPr>
            <a:normAutofit/>
          </a:bodyPr>
          <a:lstStyle/>
          <a:p>
            <a:pPr algn="ctr"/>
            <a:r>
              <a:rPr lang="en-ZA" b="1" dirty="0">
                <a:solidFill>
                  <a:schemeClr val="accent2">
                    <a:lumMod val="50000"/>
                  </a:schemeClr>
                </a:solidFill>
                <a:latin typeface="Tw Cen MT"/>
              </a:rPr>
              <a:t>Contents</a:t>
            </a:r>
            <a:br>
              <a:rPr lang="en-ZA" b="1" dirty="0">
                <a:solidFill>
                  <a:schemeClr val="accent2">
                    <a:lumMod val="50000"/>
                  </a:schemeClr>
                </a:solidFill>
                <a:latin typeface="Tw Cen MT"/>
              </a:rPr>
            </a:br>
            <a:endParaRPr lang="en-US" sz="2900"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766" y="935915"/>
            <a:ext cx="8911198" cy="5241048"/>
          </a:xfrm>
        </p:spPr>
        <p:txBody>
          <a:bodyPr>
            <a:normAutofit lnSpcReduction="10000"/>
          </a:bodyPr>
          <a:lstStyle/>
          <a:p>
            <a:pPr marL="514350" lvl="0" indent="-514350" fontAlgn="base">
              <a:lnSpc>
                <a:spcPct val="100000"/>
              </a:lnSpc>
              <a:spcBef>
                <a:spcPts val="700"/>
              </a:spcBef>
              <a:spcAft>
                <a:spcPct val="0"/>
              </a:spcAft>
              <a:buClr>
                <a:srgbClr val="DD8047"/>
              </a:buClr>
              <a:buSzPct val="60000"/>
              <a:buFont typeface="+mj-lt"/>
              <a:buAutoNum type="arabicParenR"/>
              <a:defRPr/>
            </a:pPr>
            <a:endParaRPr lang="en-US" altLang="en-US" sz="2400" b="1" dirty="0">
              <a:solidFill>
                <a:prstClr val="black"/>
              </a:solidFill>
              <a:latin typeface="Arial" panose="020B0604020202020204" pitchFamily="34" charset="0"/>
              <a:cs typeface="Arial" panose="020B0604020202020204" pitchFamily="34" charset="0"/>
            </a:endParaRPr>
          </a:p>
          <a:p>
            <a:pPr marL="514350" lvl="0" indent="-514350" fontAlgn="base">
              <a:lnSpc>
                <a:spcPct val="170000"/>
              </a:lnSpc>
              <a:spcBef>
                <a:spcPts val="0"/>
              </a:spcBef>
              <a:spcAft>
                <a:spcPct val="0"/>
              </a:spcAft>
              <a:buClr>
                <a:srgbClr val="DD8047"/>
              </a:buClr>
              <a:buSzPct val="60000"/>
              <a:buFont typeface="+mj-lt"/>
              <a:buAutoNum type="arabicParenR"/>
              <a:defRPr/>
            </a:pPr>
            <a:r>
              <a:rPr lang="en-US" altLang="en-US" sz="2600" b="1" dirty="0">
                <a:solidFill>
                  <a:prstClr val="black"/>
                </a:solidFill>
                <a:latin typeface="Arial" panose="020B0604020202020204" pitchFamily="34" charset="0"/>
                <a:cs typeface="Arial" panose="020B0604020202020204" pitchFamily="34" charset="0"/>
              </a:rPr>
              <a:t>Opportunity to the PP to Make Written Representations</a:t>
            </a:r>
          </a:p>
          <a:p>
            <a:pPr marL="514350" lvl="0" indent="-514350" fontAlgn="base">
              <a:lnSpc>
                <a:spcPct val="170000"/>
              </a:lnSpc>
              <a:spcBef>
                <a:spcPts val="0"/>
              </a:spcBef>
              <a:spcAft>
                <a:spcPct val="0"/>
              </a:spcAft>
              <a:buClr>
                <a:srgbClr val="DD8047"/>
              </a:buClr>
              <a:buSzPct val="60000"/>
              <a:buFont typeface="+mj-lt"/>
              <a:buAutoNum type="arabicParenR"/>
              <a:defRPr/>
            </a:pPr>
            <a:r>
              <a:rPr lang="en-US" altLang="en-US" sz="2600" b="1" dirty="0">
                <a:solidFill>
                  <a:prstClr val="black"/>
                </a:solidFill>
                <a:latin typeface="Arial" panose="020B0604020202020204" pitchFamily="34" charset="0"/>
                <a:cs typeface="Arial" panose="020B0604020202020204" pitchFamily="34" charset="0"/>
              </a:rPr>
              <a:t>Public Participation Process</a:t>
            </a:r>
            <a:endParaRPr lang="en-ZA" altLang="en-US" sz="2600" b="1" dirty="0">
              <a:solidFill>
                <a:prstClr val="black"/>
              </a:solidFill>
              <a:latin typeface="Arial" panose="020B0604020202020204" pitchFamily="34" charset="0"/>
              <a:cs typeface="Arial" panose="020B0604020202020204" pitchFamily="34" charset="0"/>
            </a:endParaRPr>
          </a:p>
          <a:p>
            <a:pPr marL="514350" lvl="0" indent="-514350" fontAlgn="base">
              <a:lnSpc>
                <a:spcPct val="170000"/>
              </a:lnSpc>
              <a:spcBef>
                <a:spcPts val="0"/>
              </a:spcBef>
              <a:spcAft>
                <a:spcPct val="0"/>
              </a:spcAft>
              <a:buClr>
                <a:srgbClr val="DD8047"/>
              </a:buClr>
              <a:buSzPct val="60000"/>
              <a:buFont typeface="+mj-lt"/>
              <a:buAutoNum type="arabicParenR"/>
              <a:defRPr/>
            </a:pPr>
            <a:r>
              <a:rPr lang="en-US" altLang="en-US" sz="2600" b="1" dirty="0">
                <a:solidFill>
                  <a:prstClr val="black"/>
                </a:solidFill>
                <a:latin typeface="Arial" panose="020B0604020202020204" pitchFamily="34" charset="0"/>
                <a:cs typeface="Arial" panose="020B0604020202020204" pitchFamily="34" charset="0"/>
              </a:rPr>
              <a:t>Issuing of Summons </a:t>
            </a:r>
            <a:endParaRPr lang="en-ZA" altLang="en-US" sz="2600" b="1" dirty="0">
              <a:solidFill>
                <a:prstClr val="black"/>
              </a:solidFill>
              <a:latin typeface="Arial" panose="020B0604020202020204" pitchFamily="34" charset="0"/>
              <a:cs typeface="Arial" panose="020B0604020202020204" pitchFamily="34" charset="0"/>
            </a:endParaRPr>
          </a:p>
          <a:p>
            <a:pPr marL="514350" lvl="0" indent="-514350" fontAlgn="base">
              <a:lnSpc>
                <a:spcPct val="170000"/>
              </a:lnSpc>
              <a:spcBef>
                <a:spcPts val="0"/>
              </a:spcBef>
              <a:spcAft>
                <a:spcPct val="0"/>
              </a:spcAft>
              <a:buClr>
                <a:srgbClr val="DD8047"/>
              </a:buClr>
              <a:buSzPct val="60000"/>
              <a:buFont typeface="+mj-lt"/>
              <a:buAutoNum type="arabicParenR"/>
              <a:defRPr/>
            </a:pPr>
            <a:r>
              <a:rPr lang="en-US" altLang="en-US" sz="2600" b="1" dirty="0">
                <a:solidFill>
                  <a:prstClr val="black"/>
                </a:solidFill>
                <a:latin typeface="Arial" panose="020B0604020202020204" pitchFamily="34" charset="0"/>
                <a:cs typeface="Arial" panose="020B0604020202020204" pitchFamily="34" charset="0"/>
              </a:rPr>
              <a:t>Working Arrangements (Hearing)</a:t>
            </a:r>
            <a:endParaRPr lang="en-ZA" altLang="en-US" sz="2600" b="1" dirty="0">
              <a:solidFill>
                <a:prstClr val="black"/>
              </a:solidFill>
              <a:latin typeface="Arial" panose="020B0604020202020204" pitchFamily="34" charset="0"/>
              <a:cs typeface="Arial" panose="020B0604020202020204" pitchFamily="34" charset="0"/>
            </a:endParaRPr>
          </a:p>
          <a:p>
            <a:pPr marL="0" lvl="0" indent="0" fontAlgn="base">
              <a:lnSpc>
                <a:spcPct val="170000"/>
              </a:lnSpc>
              <a:spcBef>
                <a:spcPts val="0"/>
              </a:spcBef>
              <a:spcAft>
                <a:spcPct val="0"/>
              </a:spcAft>
              <a:buClr>
                <a:srgbClr val="DD8047"/>
              </a:buClr>
              <a:buSzPct val="60000"/>
              <a:buNone/>
              <a:defRPr/>
            </a:pPr>
            <a:r>
              <a:rPr lang="en-US" altLang="en-US" sz="2600" b="1" dirty="0">
                <a:solidFill>
                  <a:schemeClr val="accent2">
                    <a:lumMod val="75000"/>
                  </a:schemeClr>
                </a:solidFill>
                <a:latin typeface="Tw Cen MT"/>
              </a:rPr>
              <a:t>  </a:t>
            </a:r>
            <a:endParaRPr lang="en-US" altLang="en-US" sz="2400" b="1" dirty="0">
              <a:solidFill>
                <a:prstClr val="black"/>
              </a:solidFill>
              <a:latin typeface="Tw Cen MT"/>
            </a:endParaRPr>
          </a:p>
          <a:p>
            <a:pPr marL="514350" lvl="0" indent="-514350" fontAlgn="base">
              <a:lnSpc>
                <a:spcPct val="100000"/>
              </a:lnSpc>
              <a:spcBef>
                <a:spcPts val="700"/>
              </a:spcBef>
              <a:spcAft>
                <a:spcPct val="0"/>
              </a:spcAft>
              <a:buClr>
                <a:srgbClr val="DD8047"/>
              </a:buClr>
              <a:buSzPct val="60000"/>
              <a:buFont typeface="+mj-lt"/>
              <a:buAutoNum type="arabicParenR"/>
              <a:defRPr/>
            </a:pPr>
            <a:endParaRPr lang="en-US" altLang="en-US" sz="2400" b="1" dirty="0">
              <a:solidFill>
                <a:prstClr val="black"/>
              </a:solidFill>
              <a:latin typeface="Tw Cen MT"/>
            </a:endParaRPr>
          </a:p>
          <a:p>
            <a:pPr marL="0" lvl="0" indent="0" fontAlgn="base">
              <a:lnSpc>
                <a:spcPct val="100000"/>
              </a:lnSpc>
              <a:spcBef>
                <a:spcPts val="700"/>
              </a:spcBef>
              <a:spcAft>
                <a:spcPct val="0"/>
              </a:spcAft>
              <a:buClr>
                <a:srgbClr val="DD8047"/>
              </a:buClr>
              <a:buSzPct val="60000"/>
              <a:buNone/>
              <a:defRPr/>
            </a:pPr>
            <a:r>
              <a:rPr lang="en-US" altLang="en-US" sz="2400" b="1" dirty="0">
                <a:solidFill>
                  <a:prstClr val="black"/>
                </a:solidFill>
                <a:latin typeface="Tw Cen MT"/>
              </a:rPr>
              <a:t>	</a:t>
            </a:r>
            <a:endParaRPr lang="en-US" altLang="en-US" sz="1800" b="1" dirty="0">
              <a:solidFill>
                <a:prstClr val="black"/>
              </a:solidFill>
              <a:latin typeface="Tw Cen MT"/>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xmlns="" val="1110718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0364" y="692727"/>
            <a:ext cx="8624599" cy="843179"/>
          </a:xfrm>
        </p:spPr>
        <p:txBody>
          <a:bodyPr>
            <a:normAutofit/>
          </a:bodyPr>
          <a:lstStyle/>
          <a:p>
            <a:r>
              <a:rPr lang="en-ZA" sz="3600" b="1" dirty="0">
                <a:solidFill>
                  <a:schemeClr val="accent2">
                    <a:lumMod val="50000"/>
                  </a:schemeClr>
                </a:solidFill>
                <a:latin typeface="Tw Cen MT"/>
              </a:rPr>
              <a:t>1</a:t>
            </a:r>
            <a:r>
              <a:rPr lang="en-ZA" sz="3600" b="1" dirty="0" smtClean="0">
                <a:solidFill>
                  <a:schemeClr val="accent2">
                    <a:lumMod val="50000"/>
                  </a:schemeClr>
                </a:solidFill>
                <a:latin typeface="Tw Cen MT"/>
              </a:rPr>
              <a:t>. </a:t>
            </a:r>
            <a:r>
              <a:rPr lang="en-ZA" sz="3600" b="1" cap="all" dirty="0">
                <a:solidFill>
                  <a:schemeClr val="accent2">
                    <a:lumMod val="50000"/>
                  </a:schemeClr>
                </a:solidFill>
                <a:latin typeface="Tw Cen MT"/>
              </a:rPr>
              <a:t>Opportunity to make WRITTEN reps</a:t>
            </a:r>
            <a:endParaRPr lang="en-US" sz="3600" cap="all"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766" y="1347537"/>
            <a:ext cx="8911198" cy="4829426"/>
          </a:xfrm>
        </p:spPr>
        <p:txBody>
          <a:bodyPr>
            <a:normAutofit/>
          </a:bodyPr>
          <a:lstStyle/>
          <a:p>
            <a:pPr marL="0" indent="0">
              <a:buNone/>
            </a:pPr>
            <a:endParaRPr lang="en-ZA" dirty="0"/>
          </a:p>
          <a:p>
            <a:pPr marL="319088" lvl="0" indent="-319088" fontAlgn="base">
              <a:lnSpc>
                <a:spcPct val="100000"/>
              </a:lnSpc>
              <a:spcBef>
                <a:spcPts val="700"/>
              </a:spcBef>
              <a:spcAft>
                <a:spcPct val="0"/>
              </a:spcAft>
              <a:buClr>
                <a:srgbClr val="DD8047"/>
              </a:buClr>
              <a:buSzPct val="60000"/>
              <a:buFont typeface="Wingdings" panose="05000000000000000000" pitchFamily="2" charset="2"/>
              <a:buChar char=""/>
              <a:defRPr/>
            </a:pPr>
            <a:endParaRPr lang="en-ZA" altLang="en-US" sz="2900" i="1" dirty="0">
              <a:solidFill>
                <a:prstClr val="black"/>
              </a:solidFill>
              <a:latin typeface="Tw Cen MT"/>
            </a:endParaRPr>
          </a:p>
        </p:txBody>
      </p:sp>
      <p:graphicFrame>
        <p:nvGraphicFramePr>
          <p:cNvPr id="13" name="Diagram 12"/>
          <p:cNvGraphicFramePr/>
          <p:nvPr>
            <p:extLst>
              <p:ext uri="{D42A27DB-BD31-4B8C-83A1-F6EECF244321}">
                <p14:modId xmlns:p14="http://schemas.microsoft.com/office/powerpoint/2010/main" xmlns="" val="2569568415"/>
              </p:ext>
            </p:extLst>
          </p:nvPr>
        </p:nvGraphicFramePr>
        <p:xfrm>
          <a:off x="44965" y="1430767"/>
          <a:ext cx="9737210" cy="5427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7654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170779"/>
          </a:xfrm>
        </p:spPr>
        <p:txBody>
          <a:bodyPr>
            <a:normAutofit/>
          </a:bodyPr>
          <a:lstStyle/>
          <a:p>
            <a:r>
              <a:rPr lang="en-ZA" sz="3600" b="1" dirty="0">
                <a:solidFill>
                  <a:schemeClr val="accent2">
                    <a:lumMod val="50000"/>
                  </a:schemeClr>
                </a:solidFill>
                <a:latin typeface="Tw Cen MT"/>
              </a:rPr>
              <a:t>2</a:t>
            </a:r>
            <a:r>
              <a:rPr lang="en-ZA" sz="3600" b="1" dirty="0" smtClean="0">
                <a:solidFill>
                  <a:schemeClr val="accent2">
                    <a:lumMod val="50000"/>
                  </a:schemeClr>
                </a:solidFill>
                <a:latin typeface="Tw Cen MT"/>
              </a:rPr>
              <a:t>.  </a:t>
            </a:r>
            <a:r>
              <a:rPr lang="en-ZA" sz="3600" b="1" dirty="0">
                <a:solidFill>
                  <a:schemeClr val="accent2">
                    <a:lumMod val="50000"/>
                  </a:schemeClr>
                </a:solidFill>
                <a:latin typeface="Tw Cen MT"/>
              </a:rPr>
              <a:t>PUBLIC PARTICPATION PROCESS</a:t>
            </a:r>
            <a:endParaRPr lang="en-US" sz="3600"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766" y="1347536"/>
            <a:ext cx="8911197" cy="5236143"/>
          </a:xfrm>
        </p:spPr>
        <p:txBody>
          <a:bodyPr>
            <a:normAutofit fontScale="92500" lnSpcReduction="10000"/>
          </a:bodyPr>
          <a:lstStyle/>
          <a:p>
            <a:pPr marL="319088" lvl="0" indent="-319088" algn="just" fontAlgn="base">
              <a:lnSpc>
                <a:spcPct val="100000"/>
              </a:lnSpc>
              <a:spcBef>
                <a:spcPts val="700"/>
              </a:spcBef>
              <a:spcAft>
                <a:spcPct val="0"/>
              </a:spcAft>
              <a:buClr>
                <a:srgbClr val="DD8047"/>
              </a:buClr>
              <a:buSzPct val="60000"/>
              <a:buFont typeface="Wingdings" panose="05000000000000000000" pitchFamily="2" charset="2"/>
              <a:buChar char=""/>
              <a:defRPr/>
            </a:pPr>
            <a:endParaRPr lang="en-ZA" altLang="en-US" sz="3800" b="1" dirty="0">
              <a:solidFill>
                <a:prstClr val="black"/>
              </a:solidFill>
              <a:latin typeface="Arial" panose="020B0604020202020204" pitchFamily="34" charset="0"/>
              <a:cs typeface="Arial" panose="020B0604020202020204" pitchFamily="34" charset="0"/>
            </a:endParaRPr>
          </a:p>
          <a:p>
            <a:pPr marL="319088" lvl="0" indent="-319088" algn="just" fontAlgn="base">
              <a:lnSpc>
                <a:spcPct val="100000"/>
              </a:lnSpc>
              <a:spcBef>
                <a:spcPts val="700"/>
              </a:spcBef>
              <a:spcAft>
                <a:spcPct val="0"/>
              </a:spcAft>
              <a:buClr>
                <a:srgbClr val="DD8047"/>
              </a:buClr>
              <a:buSzPct val="60000"/>
              <a:buFont typeface="Wingdings" panose="05000000000000000000" pitchFamily="2" charset="2"/>
              <a:buChar char=""/>
              <a:defRPr/>
            </a:pPr>
            <a:r>
              <a:rPr lang="en-US" altLang="en-US" sz="2400" dirty="0">
                <a:solidFill>
                  <a:prstClr val="black"/>
                </a:solidFill>
                <a:latin typeface="Arial" panose="020B0604020202020204" pitchFamily="34" charset="0"/>
                <a:cs typeface="Arial" panose="020B0604020202020204" pitchFamily="34" charset="0"/>
              </a:rPr>
              <a:t>National invitation to the public to place evidence before the Committee to assist it in assessing the motion. The closing date was 3 June 2022.</a:t>
            </a:r>
          </a:p>
          <a:p>
            <a:pPr marL="319088" lvl="0" indent="-319088" algn="just" fontAlgn="base">
              <a:lnSpc>
                <a:spcPct val="100000"/>
              </a:lnSpc>
              <a:spcBef>
                <a:spcPts val="700"/>
              </a:spcBef>
              <a:spcAft>
                <a:spcPct val="0"/>
              </a:spcAft>
              <a:buClr>
                <a:srgbClr val="DD8047"/>
              </a:buClr>
              <a:buSzPct val="60000"/>
              <a:buFont typeface="Wingdings" panose="05000000000000000000" pitchFamily="2" charset="2"/>
              <a:buChar char=""/>
              <a:defRPr/>
            </a:pPr>
            <a:r>
              <a:rPr lang="en-US" altLang="en-US" sz="2400" dirty="0">
                <a:solidFill>
                  <a:prstClr val="black"/>
                </a:solidFill>
                <a:latin typeface="Arial" panose="020B0604020202020204" pitchFamily="34" charset="0"/>
                <a:cs typeface="Arial" panose="020B0604020202020204" pitchFamily="34" charset="0"/>
              </a:rPr>
              <a:t> Received 24 written responses. We are in the process of collating the submissions. The evidence leaders together with the legal team are assessing the content to determine if </a:t>
            </a:r>
            <a:r>
              <a:rPr lang="en-US" altLang="en-US" sz="2400" dirty="0" smtClean="0">
                <a:latin typeface="Arial" panose="020B0604020202020204" pitchFamily="34" charset="0"/>
                <a:cs typeface="Arial" panose="020B0604020202020204" pitchFamily="34" charset="0"/>
              </a:rPr>
              <a:t>any</a:t>
            </a:r>
            <a:r>
              <a:rPr lang="en-US" altLang="en-US" sz="2400" dirty="0" smtClean="0">
                <a:solidFill>
                  <a:prstClr val="black"/>
                </a:solidFill>
                <a:latin typeface="Arial" panose="020B0604020202020204" pitchFamily="34" charset="0"/>
                <a:cs typeface="Arial" panose="020B0604020202020204" pitchFamily="34" charset="0"/>
              </a:rPr>
              <a:t> </a:t>
            </a:r>
            <a:r>
              <a:rPr lang="en-US" altLang="en-US" sz="2400" dirty="0">
                <a:solidFill>
                  <a:prstClr val="black"/>
                </a:solidFill>
                <a:latin typeface="Arial" panose="020B0604020202020204" pitchFamily="34" charset="0"/>
                <a:cs typeface="Arial" panose="020B0604020202020204" pitchFamily="34" charset="0"/>
              </a:rPr>
              <a:t>submission deals materially with the matters raised in the motion and whether it is necessary to call such persons to furnish further evidence or give oral testimony. </a:t>
            </a:r>
          </a:p>
          <a:p>
            <a:pPr marL="319088" lvl="0" indent="-319088" algn="just" fontAlgn="base">
              <a:lnSpc>
                <a:spcPct val="100000"/>
              </a:lnSpc>
              <a:spcBef>
                <a:spcPts val="700"/>
              </a:spcBef>
              <a:spcAft>
                <a:spcPct val="0"/>
              </a:spcAft>
              <a:buClr>
                <a:srgbClr val="DD8047"/>
              </a:buClr>
              <a:buSzPct val="60000"/>
              <a:buFont typeface="Wingdings" panose="05000000000000000000" pitchFamily="2" charset="2"/>
              <a:buChar char=""/>
              <a:defRPr/>
            </a:pPr>
            <a:r>
              <a:rPr lang="en-US" altLang="en-US" sz="2400" dirty="0">
                <a:solidFill>
                  <a:prstClr val="black"/>
                </a:solidFill>
                <a:latin typeface="Arial" panose="020B0604020202020204" pitchFamily="34" charset="0"/>
                <a:cs typeface="Arial" panose="020B0604020202020204" pitchFamily="34" charset="0"/>
              </a:rPr>
              <a:t>Receipt of referral from the Speaker of a Protected Disclosure made in December 2019 by a former employee of PPSA.</a:t>
            </a:r>
          </a:p>
          <a:p>
            <a:pPr marL="319088" lvl="0" indent="-319088" algn="just" fontAlgn="base">
              <a:lnSpc>
                <a:spcPct val="100000"/>
              </a:lnSpc>
              <a:spcBef>
                <a:spcPts val="700"/>
              </a:spcBef>
              <a:spcAft>
                <a:spcPct val="0"/>
              </a:spcAft>
              <a:buClr>
                <a:srgbClr val="DD8047"/>
              </a:buClr>
              <a:buSzPct val="60000"/>
              <a:buFont typeface="Wingdings" panose="05000000000000000000" pitchFamily="2" charset="2"/>
              <a:buChar char=""/>
              <a:defRPr/>
            </a:pPr>
            <a:r>
              <a:rPr lang="en-US" altLang="en-US" sz="2400" dirty="0" smtClean="0">
                <a:solidFill>
                  <a:prstClr val="black"/>
                </a:solidFill>
                <a:latin typeface="Arial" panose="020B0604020202020204" pitchFamily="34" charset="0"/>
                <a:cs typeface="Arial" panose="020B0604020202020204" pitchFamily="34" charset="0"/>
              </a:rPr>
              <a:t>Anticipate </a:t>
            </a:r>
            <a:r>
              <a:rPr lang="en-US" altLang="en-US" sz="2400" dirty="0">
                <a:solidFill>
                  <a:prstClr val="black"/>
                </a:solidFill>
                <a:latin typeface="Arial" panose="020B0604020202020204" pitchFamily="34" charset="0"/>
                <a:cs typeface="Arial" panose="020B0604020202020204" pitchFamily="34" charset="0"/>
              </a:rPr>
              <a:t>that written submissions to be distributed to members and the PP as an additional indexed and paginated bundle “B” </a:t>
            </a:r>
            <a:r>
              <a:rPr lang="en-US" altLang="en-US" sz="2400" dirty="0" smtClean="0">
                <a:solidFill>
                  <a:prstClr val="black"/>
                </a:solidFill>
                <a:latin typeface="Arial" panose="020B0604020202020204" pitchFamily="34" charset="0"/>
                <a:cs typeface="Arial" panose="020B0604020202020204" pitchFamily="34" charset="0"/>
              </a:rPr>
              <a:t>by </a:t>
            </a:r>
            <a:r>
              <a:rPr lang="en-US" altLang="en-US" sz="2400" dirty="0">
                <a:solidFill>
                  <a:prstClr val="black"/>
                </a:solidFill>
                <a:latin typeface="Arial" panose="020B0604020202020204" pitchFamily="34" charset="0"/>
                <a:cs typeface="Arial" panose="020B0604020202020204" pitchFamily="34" charset="0"/>
              </a:rPr>
              <a:t>T</a:t>
            </a:r>
            <a:r>
              <a:rPr lang="en-US" altLang="en-US" sz="2400" dirty="0" smtClean="0">
                <a:solidFill>
                  <a:prstClr val="black"/>
                </a:solidFill>
                <a:latin typeface="Arial" panose="020B0604020202020204" pitchFamily="34" charset="0"/>
                <a:cs typeface="Arial" panose="020B0604020202020204" pitchFamily="34" charset="0"/>
              </a:rPr>
              <a:t>uesday, 14 </a:t>
            </a:r>
            <a:r>
              <a:rPr lang="en-US" altLang="en-US" sz="2400" dirty="0">
                <a:solidFill>
                  <a:prstClr val="black"/>
                </a:solidFill>
                <a:latin typeface="Arial" panose="020B0604020202020204" pitchFamily="34" charset="0"/>
                <a:cs typeface="Arial" panose="020B0604020202020204" pitchFamily="34" charset="0"/>
              </a:rPr>
              <a:t>June 2022.</a:t>
            </a:r>
          </a:p>
          <a:p>
            <a:pPr lvl="0" fontAlgn="base">
              <a:lnSpc>
                <a:spcPct val="100000"/>
              </a:lnSpc>
              <a:spcBef>
                <a:spcPts val="700"/>
              </a:spcBef>
              <a:spcAft>
                <a:spcPct val="0"/>
              </a:spcAft>
              <a:buClr>
                <a:srgbClr val="DD8047"/>
              </a:buClr>
              <a:buSzPct val="60000"/>
              <a:buFont typeface="Wingdings" panose="05000000000000000000" pitchFamily="2" charset="2"/>
              <a:buChar char="§"/>
              <a:defRPr/>
            </a:pPr>
            <a:endParaRPr lang="en-ZA" altLang="en-US" sz="2900" i="1" dirty="0">
              <a:solidFill>
                <a:prstClr val="black"/>
              </a:solidFill>
              <a:latin typeface="Tw Cen MT"/>
            </a:endParaRPr>
          </a:p>
        </p:txBody>
      </p:sp>
    </p:spTree>
    <p:extLst>
      <p:ext uri="{BB962C8B-B14F-4D97-AF65-F5344CB8AC3E}">
        <p14:creationId xmlns:p14="http://schemas.microsoft.com/office/powerpoint/2010/main" xmlns="" val="2885461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170779"/>
          </a:xfrm>
        </p:spPr>
        <p:txBody>
          <a:bodyPr>
            <a:normAutofit/>
          </a:bodyPr>
          <a:lstStyle/>
          <a:p>
            <a:r>
              <a:rPr lang="en-ZA" sz="3600" b="1" dirty="0">
                <a:solidFill>
                  <a:schemeClr val="accent2">
                    <a:lumMod val="50000"/>
                  </a:schemeClr>
                </a:solidFill>
                <a:latin typeface="Tw Cen MT"/>
              </a:rPr>
              <a:t>3</a:t>
            </a:r>
            <a:r>
              <a:rPr lang="en-ZA" sz="3600" b="1" dirty="0" smtClean="0">
                <a:solidFill>
                  <a:schemeClr val="accent2">
                    <a:lumMod val="50000"/>
                  </a:schemeClr>
                </a:solidFill>
                <a:latin typeface="Tw Cen MT"/>
              </a:rPr>
              <a:t>.  </a:t>
            </a:r>
            <a:r>
              <a:rPr lang="en-ZA" sz="3600" b="1" dirty="0">
                <a:solidFill>
                  <a:schemeClr val="accent2">
                    <a:lumMod val="50000"/>
                  </a:schemeClr>
                </a:solidFill>
                <a:latin typeface="Tw Cen MT"/>
              </a:rPr>
              <a:t>ISSUING OF SUMMONS</a:t>
            </a:r>
            <a:endParaRPr lang="en-US" sz="3600"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766" y="1347537"/>
            <a:ext cx="8911198" cy="4829426"/>
          </a:xfrm>
        </p:spPr>
        <p:txBody>
          <a:bodyPr>
            <a:normAutofit fontScale="40000" lnSpcReduction="20000"/>
          </a:bodyPr>
          <a:lstStyle/>
          <a:p>
            <a:pPr marL="0" lvl="0" indent="0" algn="just" fontAlgn="base">
              <a:lnSpc>
                <a:spcPct val="100000"/>
              </a:lnSpc>
              <a:spcBef>
                <a:spcPts val="700"/>
              </a:spcBef>
              <a:spcAft>
                <a:spcPct val="0"/>
              </a:spcAft>
              <a:buClr>
                <a:srgbClr val="DD8047"/>
              </a:buClr>
              <a:buSzPct val="60000"/>
              <a:buNone/>
              <a:defRPr/>
            </a:pPr>
            <a:endParaRPr lang="en-US" altLang="en-US" sz="3800" dirty="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r>
              <a:rPr lang="en-US" altLang="en-US" sz="3800" b="1" dirty="0">
                <a:solidFill>
                  <a:prstClr val="black"/>
                </a:solidFill>
                <a:latin typeface="Arial" panose="020B0604020202020204" pitchFamily="34" charset="0"/>
                <a:cs typeface="Arial" panose="020B0604020202020204" pitchFamily="34" charset="0"/>
              </a:rPr>
              <a:t>Request: </a:t>
            </a:r>
            <a:r>
              <a:rPr lang="en-US" altLang="en-US" sz="3800" dirty="0">
                <a:solidFill>
                  <a:prstClr val="black"/>
                </a:solidFill>
                <a:latin typeface="Arial" panose="020B0604020202020204" pitchFamily="34" charset="0"/>
                <a:cs typeface="Arial" panose="020B0604020202020204" pitchFamily="34" charset="0"/>
              </a:rPr>
              <a:t>Committee to resolve in terms of section 14 of the </a:t>
            </a:r>
            <a:r>
              <a:rPr lang="en-US" altLang="en-US" sz="4000" dirty="0">
                <a:solidFill>
                  <a:prstClr val="black"/>
                </a:solidFill>
                <a:latin typeface="Arial" panose="020B0604020202020204" pitchFamily="34" charset="0"/>
                <a:cs typeface="Arial" panose="020B0604020202020204" pitchFamily="34" charset="0"/>
              </a:rPr>
              <a:t>Powers, Privileges &amp; Immunities of Parliament and Prov. Legislatures Act, 2004 </a:t>
            </a:r>
            <a:r>
              <a:rPr lang="en-US" altLang="en-US" sz="3800" dirty="0" smtClean="0">
                <a:solidFill>
                  <a:prstClr val="black"/>
                </a:solidFill>
                <a:latin typeface="Arial" panose="020B0604020202020204" pitchFamily="34" charset="0"/>
                <a:cs typeface="Arial" panose="020B0604020202020204" pitchFamily="34" charset="0"/>
              </a:rPr>
              <a:t>to</a:t>
            </a:r>
            <a:r>
              <a:rPr lang="en-US" altLang="en-US" sz="3800" dirty="0" smtClean="0">
                <a:latin typeface="Arial" panose="020B0604020202020204" pitchFamily="34" charset="0"/>
                <a:cs typeface="Arial" panose="020B0604020202020204" pitchFamily="34" charset="0"/>
              </a:rPr>
              <a:t> authorize </a:t>
            </a:r>
            <a:r>
              <a:rPr lang="en-US" altLang="en-US" sz="3800" dirty="0">
                <a:solidFill>
                  <a:prstClr val="black"/>
                </a:solidFill>
                <a:latin typeface="Arial" panose="020B0604020202020204" pitchFamily="34" charset="0"/>
                <a:cs typeface="Arial" panose="020B0604020202020204" pitchFamily="34" charset="0"/>
              </a:rPr>
              <a:t>the chair to summons any person, recommended by the Evidence Leaders or identified by the Committee in the course of gathering evidence, to appear before the Committee and/or to produce documents where the presence of such witness or the furnishing of such documents is material to the assessment of the motion</a:t>
            </a:r>
            <a:r>
              <a:rPr lang="en-US" altLang="en-US" sz="3800" dirty="0" smtClean="0">
                <a:solidFill>
                  <a:prstClr val="black"/>
                </a:solidFill>
                <a:latin typeface="Arial" panose="020B0604020202020204" pitchFamily="34" charset="0"/>
                <a:cs typeface="Arial" panose="020B0604020202020204" pitchFamily="34" charset="0"/>
              </a:rPr>
              <a:t>.</a:t>
            </a: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endParaRPr lang="en-US" altLang="en-US" sz="3800" dirty="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endParaRPr lang="en-US" altLang="en-US" sz="3800" dirty="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r>
              <a:rPr lang="en-US" altLang="en-US" sz="3800" dirty="0">
                <a:solidFill>
                  <a:prstClr val="black"/>
                </a:solidFill>
                <a:latin typeface="Arial" panose="020B0604020202020204" pitchFamily="34" charset="0"/>
                <a:cs typeface="Arial" panose="020B0604020202020204" pitchFamily="34" charset="0"/>
              </a:rPr>
              <a:t>The above resolution to apply where such person  is  invited to provide oral evidence before the Committee  and/or produce documents  requested and /or to provide  a sworn  written statement relating to the  subject matter of the Enquiry in anticipation of giving oral evidence  and does not voluntarily agree to appear or produce documents as requested.</a:t>
            </a:r>
            <a:endParaRPr lang="en-US" altLang="en-US" sz="2900" dirty="0">
              <a:solidFill>
                <a:prstClr val="black"/>
              </a:solidFill>
              <a:latin typeface="Arial" panose="020B0604020202020204" pitchFamily="34" charset="0"/>
              <a:cs typeface="Arial" panose="020B0604020202020204" pitchFamily="34" charset="0"/>
            </a:endParaRPr>
          </a:p>
          <a:p>
            <a:pPr lvl="0" fontAlgn="base">
              <a:lnSpc>
                <a:spcPct val="100000"/>
              </a:lnSpc>
              <a:spcBef>
                <a:spcPts val="700"/>
              </a:spcBef>
              <a:spcAft>
                <a:spcPct val="0"/>
              </a:spcAft>
              <a:buClr>
                <a:srgbClr val="DD8047"/>
              </a:buClr>
              <a:buSzPct val="60000"/>
              <a:buFont typeface="Wingdings" panose="05000000000000000000" pitchFamily="2" charset="2"/>
              <a:buChar char="§"/>
              <a:defRPr/>
            </a:pPr>
            <a:endParaRPr lang="en-ZA" altLang="en-US" sz="2900" i="1" dirty="0">
              <a:solidFill>
                <a:prstClr val="black"/>
              </a:solidFill>
              <a:latin typeface="Tw Cen MT"/>
            </a:endParaRPr>
          </a:p>
        </p:txBody>
      </p:sp>
    </p:spTree>
    <p:extLst>
      <p:ext uri="{BB962C8B-B14F-4D97-AF65-F5344CB8AC3E}">
        <p14:creationId xmlns:p14="http://schemas.microsoft.com/office/powerpoint/2010/main" xmlns="" val="35035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1039" y="365127"/>
            <a:ext cx="8215312" cy="1435098"/>
          </a:xfrm>
        </p:spPr>
        <p:txBody>
          <a:bodyPr>
            <a:normAutofit/>
          </a:bodyPr>
          <a:lstStyle/>
          <a:p>
            <a:r>
              <a:rPr lang="en-ZA" sz="3600" b="1" dirty="0">
                <a:solidFill>
                  <a:schemeClr val="accent2">
                    <a:lumMod val="50000"/>
                  </a:schemeClr>
                </a:solidFill>
                <a:latin typeface="Tw Cen MT"/>
              </a:rPr>
              <a:t>4</a:t>
            </a:r>
            <a:r>
              <a:rPr lang="en-ZA" sz="3600" b="1" smtClean="0">
                <a:solidFill>
                  <a:schemeClr val="accent2">
                    <a:lumMod val="50000"/>
                  </a:schemeClr>
                </a:solidFill>
                <a:latin typeface="Tw Cen MT"/>
              </a:rPr>
              <a:t>.</a:t>
            </a:r>
            <a:r>
              <a:rPr lang="en-ZA" sz="3600" b="1" dirty="0">
                <a:solidFill>
                  <a:schemeClr val="accent2">
                    <a:lumMod val="50000"/>
                  </a:schemeClr>
                </a:solidFill>
                <a:latin typeface="Tw Cen MT"/>
              </a:rPr>
              <a:t>	WORKING </a:t>
            </a:r>
            <a:r>
              <a:rPr lang="en-ZA" sz="3600" b="1" dirty="0" smtClean="0">
                <a:solidFill>
                  <a:schemeClr val="accent2">
                    <a:lumMod val="50000"/>
                  </a:schemeClr>
                </a:solidFill>
                <a:latin typeface="Tw Cen MT"/>
              </a:rPr>
              <a:t>ARRANGEMENTS (Hearing)  </a:t>
            </a:r>
            <a:endParaRPr lang="en-US" sz="3600" dirty="0">
              <a:solidFill>
                <a:schemeClr val="accent2">
                  <a:lumMod val="50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13766" y="1347537"/>
            <a:ext cx="8911198" cy="4829426"/>
          </a:xfrm>
        </p:spPr>
        <p:txBody>
          <a:bodyPr>
            <a:normAutofit fontScale="55000" lnSpcReduction="20000"/>
          </a:bodyPr>
          <a:lstStyle/>
          <a:p>
            <a:pPr marL="0" lvl="0" indent="0" algn="just" fontAlgn="base">
              <a:lnSpc>
                <a:spcPct val="100000"/>
              </a:lnSpc>
              <a:spcBef>
                <a:spcPts val="700"/>
              </a:spcBef>
              <a:spcAft>
                <a:spcPct val="0"/>
              </a:spcAft>
              <a:buClr>
                <a:srgbClr val="DD8047"/>
              </a:buClr>
              <a:buSzPct val="60000"/>
              <a:buNone/>
              <a:defRPr/>
            </a:pPr>
            <a:endParaRPr lang="en-US" altLang="en-US" sz="3800" dirty="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r>
              <a:rPr lang="en-US" altLang="en-US" sz="3800" b="1" i="1" dirty="0">
                <a:solidFill>
                  <a:prstClr val="black"/>
                </a:solidFill>
                <a:latin typeface="Arial" panose="020B0604020202020204" pitchFamily="34" charset="0"/>
                <a:cs typeface="Arial" panose="020B0604020202020204" pitchFamily="34" charset="0"/>
              </a:rPr>
              <a:t>Assembly Rule 167 (f): </a:t>
            </a:r>
            <a:r>
              <a:rPr lang="en-US" altLang="en-US" sz="3800" dirty="0">
                <a:solidFill>
                  <a:prstClr val="black"/>
                </a:solidFill>
                <a:latin typeface="Arial" panose="020B0604020202020204" pitchFamily="34" charset="0"/>
                <a:cs typeface="Arial" panose="020B0604020202020204" pitchFamily="34" charset="0"/>
              </a:rPr>
              <a:t>a Committee may determine its own working arrangements. </a:t>
            </a: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r>
              <a:rPr lang="en-US" altLang="en-US" sz="3800" b="1" dirty="0">
                <a:solidFill>
                  <a:prstClr val="black"/>
                </a:solidFill>
                <a:latin typeface="Arial" panose="020B0604020202020204" pitchFamily="34" charset="0"/>
                <a:cs typeface="Arial" panose="020B0604020202020204" pitchFamily="34" charset="0"/>
              </a:rPr>
              <a:t>Assembly Rule 183: </a:t>
            </a:r>
            <a:r>
              <a:rPr lang="en-US" altLang="en-US" sz="3800" dirty="0">
                <a:solidFill>
                  <a:prstClr val="black"/>
                </a:solidFill>
                <a:latin typeface="Arial" panose="020B0604020202020204" pitchFamily="34" charset="0"/>
                <a:cs typeface="Arial" panose="020B0604020202020204" pitchFamily="34" charset="0"/>
              </a:rPr>
              <a:t>Any person, including counsel and attorneys, appearing before a committee must observe the directions and conform to the procedures determined by the Chair.</a:t>
            </a: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r>
              <a:rPr lang="en-US" altLang="en-US" sz="3800" dirty="0" smtClean="0">
                <a:solidFill>
                  <a:srgbClr val="C00000"/>
                </a:solidFill>
                <a:latin typeface="Arial" panose="020B0604020202020204" pitchFamily="34" charset="0"/>
                <a:cs typeface="Arial" panose="020B0604020202020204" pitchFamily="34" charset="0"/>
              </a:rPr>
              <a:t> </a:t>
            </a:r>
            <a:r>
              <a:rPr lang="en-US" altLang="en-US" sz="3800" dirty="0" smtClean="0">
                <a:latin typeface="Arial" panose="020B0604020202020204" pitchFamily="34" charset="0"/>
                <a:cs typeface="Arial" panose="020B0604020202020204" pitchFamily="34" charset="0"/>
              </a:rPr>
              <a:t>At the </a:t>
            </a:r>
            <a:r>
              <a:rPr lang="en-US" altLang="en-US" sz="3800" dirty="0" smtClean="0">
                <a:solidFill>
                  <a:prstClr val="black"/>
                </a:solidFill>
                <a:latin typeface="Arial" panose="020B0604020202020204" pitchFamily="34" charset="0"/>
                <a:cs typeface="Arial" panose="020B0604020202020204" pitchFamily="34" charset="0"/>
              </a:rPr>
              <a:t>request </a:t>
            </a:r>
            <a:r>
              <a:rPr lang="en-US" altLang="en-US" sz="3800" dirty="0">
                <a:solidFill>
                  <a:prstClr val="black"/>
                </a:solidFill>
                <a:latin typeface="Arial" panose="020B0604020202020204" pitchFamily="34" charset="0"/>
                <a:cs typeface="Arial" panose="020B0604020202020204" pitchFamily="34" charset="0"/>
              </a:rPr>
              <a:t>of the </a:t>
            </a:r>
            <a:r>
              <a:rPr lang="en-US" altLang="en-US" sz="3800" dirty="0" smtClean="0">
                <a:solidFill>
                  <a:prstClr val="black"/>
                </a:solidFill>
                <a:latin typeface="Arial" panose="020B0604020202020204" pitchFamily="34" charset="0"/>
                <a:cs typeface="Arial" panose="020B0604020202020204" pitchFamily="34" charset="0"/>
              </a:rPr>
              <a:t>Chair</a:t>
            </a:r>
            <a:r>
              <a:rPr lang="en-US" altLang="en-US" sz="3800" dirty="0" smtClean="0">
                <a:latin typeface="Arial" panose="020B0604020202020204" pitchFamily="34" charset="0"/>
                <a:cs typeface="Arial" panose="020B0604020202020204" pitchFamily="34" charset="0"/>
              </a:rPr>
              <a:t>,</a:t>
            </a:r>
            <a:r>
              <a:rPr lang="en-US" altLang="en-US" sz="3800" dirty="0" smtClean="0">
                <a:solidFill>
                  <a:prstClr val="black"/>
                </a:solidFill>
                <a:latin typeface="Arial" panose="020B0604020202020204" pitchFamily="34" charset="0"/>
                <a:cs typeface="Arial" panose="020B0604020202020204" pitchFamily="34" charset="0"/>
              </a:rPr>
              <a:t> </a:t>
            </a:r>
            <a:r>
              <a:rPr lang="en-US" altLang="en-US" sz="3800" dirty="0">
                <a:solidFill>
                  <a:prstClr val="black"/>
                </a:solidFill>
                <a:latin typeface="Arial" panose="020B0604020202020204" pitchFamily="34" charset="0"/>
                <a:cs typeface="Arial" panose="020B0604020202020204" pitchFamily="34" charset="0"/>
              </a:rPr>
              <a:t>directions, procedures and working arrangements for the hearings are being developed. These will be shared with the Committee and the PP in due course for comment and thereafter adoption. </a:t>
            </a:r>
            <a:endParaRPr lang="en-US" altLang="en-US" sz="3800" dirty="0" smtClean="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endParaRPr lang="en-US" altLang="en-US" sz="3800" dirty="0">
              <a:solidFill>
                <a:prstClr val="black"/>
              </a:solidFill>
              <a:latin typeface="Arial" panose="020B0604020202020204" pitchFamily="34" charset="0"/>
              <a:cs typeface="Arial" panose="020B0604020202020204" pitchFamily="34" charset="0"/>
            </a:endParaRPr>
          </a:p>
          <a:p>
            <a:pPr marL="319088" lvl="0" indent="-319088" fontAlgn="base">
              <a:lnSpc>
                <a:spcPct val="170000"/>
              </a:lnSpc>
              <a:spcBef>
                <a:spcPts val="0"/>
              </a:spcBef>
              <a:spcAft>
                <a:spcPct val="0"/>
              </a:spcAft>
              <a:buClr>
                <a:srgbClr val="DD8047"/>
              </a:buClr>
              <a:buSzPct val="60000"/>
              <a:buFont typeface="Wingdings" panose="05000000000000000000" pitchFamily="2" charset="2"/>
              <a:buChar char=""/>
              <a:defRPr/>
            </a:pPr>
            <a:endParaRPr lang="en-ZA" altLang="en-US" sz="2900" i="1" dirty="0">
              <a:solidFill>
                <a:prstClr val="black"/>
              </a:solidFill>
              <a:latin typeface="Tw Cen MT"/>
            </a:endParaRPr>
          </a:p>
        </p:txBody>
      </p:sp>
    </p:spTree>
    <p:extLst>
      <p:ext uri="{BB962C8B-B14F-4D97-AF65-F5344CB8AC3E}">
        <p14:creationId xmlns:p14="http://schemas.microsoft.com/office/powerpoint/2010/main" xmlns="" val="415287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22450" y="2709164"/>
            <a:ext cx="8543925" cy="1325563"/>
          </a:xfrm>
        </p:spPr>
        <p:txBody>
          <a:bodyPr/>
          <a:lstStyle/>
          <a:p>
            <a:pPr algn="ctr"/>
            <a:r>
              <a:rPr lang="en-ZA" b="1" dirty="0">
                <a:latin typeface="+mn-lt"/>
              </a:rPr>
              <a:t>Thank you</a:t>
            </a:r>
          </a:p>
        </p:txBody>
      </p:sp>
    </p:spTree>
    <p:extLst>
      <p:ext uri="{BB962C8B-B14F-4D97-AF65-F5344CB8AC3E}">
        <p14:creationId xmlns:p14="http://schemas.microsoft.com/office/powerpoint/2010/main" xmlns="" val="2471075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10669</TotalTime>
  <Words>857</Words>
  <Application>Microsoft Office PowerPoint</Application>
  <PresentationFormat>A4 Paper (210x297 mm)</PresentationFormat>
  <Paragraphs>60</Paragraphs>
  <Slides>7</Slides>
  <Notes>1</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   </vt:lpstr>
      <vt:lpstr>Contents </vt:lpstr>
      <vt:lpstr>1. Opportunity to make WRITTEN reps</vt:lpstr>
      <vt:lpstr>2.  PUBLIC PARTICPATION PROCESS</vt:lpstr>
      <vt:lpstr>3.  ISSUING OF SUMMONS</vt:lpstr>
      <vt:lpstr>4. WORKING ARRANGEMENTS (Hearing)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Monique</cp:lastModifiedBy>
  <cp:revision>301</cp:revision>
  <cp:lastPrinted>2022-06-10T10:26:50Z</cp:lastPrinted>
  <dcterms:created xsi:type="dcterms:W3CDTF">2019-05-28T17:07:42Z</dcterms:created>
  <dcterms:modified xsi:type="dcterms:W3CDTF">2022-06-10T13:22:59Z</dcterms:modified>
</cp:coreProperties>
</file>