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charts/colors1.xml" ContentType="application/vnd.ms-office.chartcolorstyl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diagrams/layout2.xml" ContentType="application/vnd.openxmlformats-officedocument.drawingml.diagram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0" r:id="rId4"/>
    <p:sldMasterId id="2147483732" r:id="rId5"/>
    <p:sldMasterId id="2147483747" r:id="rId6"/>
    <p:sldMasterId id="2147483799" r:id="rId7"/>
    <p:sldMasterId id="2147483811" r:id="rId8"/>
    <p:sldMasterId id="2147483824" r:id="rId9"/>
    <p:sldMasterId id="2147483836" r:id="rId10"/>
    <p:sldMasterId id="2147483848" r:id="rId11"/>
    <p:sldMasterId id="2147483860" r:id="rId12"/>
    <p:sldMasterId id="2147483873" r:id="rId13"/>
    <p:sldMasterId id="2147483886" r:id="rId14"/>
    <p:sldMasterId id="2147483898" r:id="rId15"/>
    <p:sldMasterId id="2147483910" r:id="rId16"/>
    <p:sldMasterId id="2147483922" r:id="rId17"/>
    <p:sldMasterId id="2147483934" r:id="rId18"/>
  </p:sldMasterIdLst>
  <p:notesMasterIdLst>
    <p:notesMasterId r:id="rId62"/>
  </p:notesMasterIdLst>
  <p:handoutMasterIdLst>
    <p:handoutMasterId r:id="rId63"/>
  </p:handoutMasterIdLst>
  <p:sldIdLst>
    <p:sldId id="408" r:id="rId19"/>
    <p:sldId id="752" r:id="rId20"/>
    <p:sldId id="753" r:id="rId21"/>
    <p:sldId id="756" r:id="rId22"/>
    <p:sldId id="841" r:id="rId23"/>
    <p:sldId id="842" r:id="rId24"/>
    <p:sldId id="843" r:id="rId25"/>
    <p:sldId id="844" r:id="rId26"/>
    <p:sldId id="839" r:id="rId27"/>
    <p:sldId id="743" r:id="rId28"/>
    <p:sldId id="744" r:id="rId29"/>
    <p:sldId id="745" r:id="rId30"/>
    <p:sldId id="787" r:id="rId31"/>
    <p:sldId id="788" r:id="rId32"/>
    <p:sldId id="783" r:id="rId33"/>
    <p:sldId id="816" r:id="rId34"/>
    <p:sldId id="789" r:id="rId35"/>
    <p:sldId id="735" r:id="rId36"/>
    <p:sldId id="819" r:id="rId37"/>
    <p:sldId id="820" r:id="rId38"/>
    <p:sldId id="751" r:id="rId39"/>
    <p:sldId id="827" r:id="rId40"/>
    <p:sldId id="828" r:id="rId41"/>
    <p:sldId id="829" r:id="rId42"/>
    <p:sldId id="830" r:id="rId43"/>
    <p:sldId id="831" r:id="rId44"/>
    <p:sldId id="832" r:id="rId45"/>
    <p:sldId id="833" r:id="rId46"/>
    <p:sldId id="834" r:id="rId47"/>
    <p:sldId id="809" r:id="rId48"/>
    <p:sldId id="845" r:id="rId49"/>
    <p:sldId id="846" r:id="rId50"/>
    <p:sldId id="847" r:id="rId51"/>
    <p:sldId id="848" r:id="rId52"/>
    <p:sldId id="856" r:id="rId53"/>
    <p:sldId id="850" r:id="rId54"/>
    <p:sldId id="855" r:id="rId55"/>
    <p:sldId id="851" r:id="rId56"/>
    <p:sldId id="857" r:id="rId57"/>
    <p:sldId id="852" r:id="rId58"/>
    <p:sldId id="853" r:id="rId59"/>
    <p:sldId id="854" r:id="rId60"/>
    <p:sldId id="814" r:id="rId6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6600"/>
    <a:srgbClr val="FFBF4B"/>
    <a:srgbClr val="FBD471"/>
    <a:srgbClr val="FFCC66"/>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7869" autoAdjust="0"/>
  </p:normalViewPr>
  <p:slideViewPr>
    <p:cSldViewPr>
      <p:cViewPr varScale="1">
        <p:scale>
          <a:sx n="71" d="100"/>
          <a:sy n="71" d="100"/>
        </p:scale>
        <p:origin x="-1446" y="-108"/>
      </p:cViewPr>
      <p:guideLst>
        <p:guide orient="horz" pos="2160"/>
        <p:guide pos="2880"/>
      </p:guideLst>
    </p:cSldViewPr>
  </p:slideViewPr>
  <p:notesTextViewPr>
    <p:cViewPr>
      <p:scale>
        <a:sx n="1" d="1"/>
        <a:sy n="1" d="1"/>
      </p:scale>
      <p:origin x="0" y="0"/>
    </p:cViewPr>
  </p:notesTextViewPr>
  <p:sorterViewPr>
    <p:cViewPr>
      <p:scale>
        <a:sx n="100" d="100"/>
        <a:sy n="100" d="100"/>
      </p:scale>
      <p:origin x="0" y="8544"/>
    </p:cViewPr>
  </p:sorterViewPr>
  <p:notesViewPr>
    <p:cSldViewPr>
      <p:cViewPr varScale="1">
        <p:scale>
          <a:sx n="64" d="100"/>
          <a:sy n="64" d="100"/>
        </p:scale>
        <p:origin x="-3396"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3.2882465140437855E-2"/>
          <c:y val="3.0715679478493008E-2"/>
          <c:w val="0.96711758957102689"/>
          <c:h val="0.85526119163598413"/>
        </c:manualLayout>
      </c:layout>
      <c:barChart>
        <c:barDir val="col"/>
        <c:grouping val="clustered"/>
        <c:ser>
          <c:idx val="0"/>
          <c:order val="0"/>
          <c:tx>
            <c:strRef>
              <c:f>Sheet1!$A$3</c:f>
              <c:strCache>
                <c:ptCount val="1"/>
                <c:pt idx="0">
                  <c:v>% Achieved</c:v>
                </c:pt>
              </c:strCache>
            </c:strRef>
          </c:tx>
          <c:spPr>
            <a:solidFill>
              <a:schemeClr val="accent1"/>
            </a:solidFill>
            <a:ln>
              <a:noFill/>
            </a:ln>
            <a:effectLst/>
          </c:spPr>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1-E88C-4FD0-8D7E-768F6B06FA2D}"/>
              </c:ext>
            </c:extLst>
          </c:dPt>
          <c:dPt>
            <c:idx val="3"/>
            <c:spPr>
              <a:solidFill>
                <a:schemeClr val="accent2"/>
              </a:solidFill>
              <a:ln>
                <a:noFill/>
              </a:ln>
              <a:effectLst/>
            </c:spPr>
            <c:extLst xmlns:c16r2="http://schemas.microsoft.com/office/drawing/2015/06/chart">
              <c:ext xmlns:c16="http://schemas.microsoft.com/office/drawing/2014/chart" uri="{C3380CC4-5D6E-409C-BE32-E72D297353CC}">
                <c16:uniqueId val="{00000003-E88C-4FD0-8D7E-768F6B06FA2D}"/>
              </c:ext>
            </c:extLst>
          </c:dPt>
          <c:dPt>
            <c:idx val="4"/>
            <c:spPr>
              <a:solidFill>
                <a:srgbClr val="7030A0"/>
              </a:solidFill>
              <a:ln>
                <a:noFill/>
              </a:ln>
              <a:effectLst/>
            </c:spPr>
            <c:extLst xmlns:c16r2="http://schemas.microsoft.com/office/drawing/2015/06/chart">
              <c:ext xmlns:c16="http://schemas.microsoft.com/office/drawing/2014/chart" uri="{C3380CC4-5D6E-409C-BE32-E72D297353CC}">
                <c16:uniqueId val="{00000004-23D8-4377-94C7-9A516AD552DF}"/>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Sheet1!$B$2:$G$2</c:f>
              <c:strCache>
                <c:ptCount val="6"/>
                <c:pt idx="0">
                  <c:v>Q1 2020/21</c:v>
                </c:pt>
                <c:pt idx="1">
                  <c:v>Q2 2020/21</c:v>
                </c:pt>
                <c:pt idx="2">
                  <c:v>Q3 2020/21</c:v>
                </c:pt>
                <c:pt idx="3">
                  <c:v>Q4 2020/21</c:v>
                </c:pt>
                <c:pt idx="4">
                  <c:v>Q1 2021/22</c:v>
                </c:pt>
                <c:pt idx="5">
                  <c:v>Q2 2021/22</c:v>
                </c:pt>
              </c:strCache>
            </c:strRef>
          </c:cat>
          <c:val>
            <c:numRef>
              <c:f>Sheet1!$B$3:$G$3</c:f>
              <c:numCache>
                <c:formatCode>0%</c:formatCode>
                <c:ptCount val="6"/>
                <c:pt idx="0">
                  <c:v>0.53</c:v>
                </c:pt>
                <c:pt idx="1">
                  <c:v>0.5</c:v>
                </c:pt>
                <c:pt idx="2">
                  <c:v>0.45</c:v>
                </c:pt>
                <c:pt idx="3">
                  <c:v>0.36000000000000004</c:v>
                </c:pt>
                <c:pt idx="4">
                  <c:v>0.44000000000000006</c:v>
                </c:pt>
                <c:pt idx="5">
                  <c:v>0.48000000000000004</c:v>
                </c:pt>
              </c:numCache>
            </c:numRef>
          </c:val>
          <c:extLst xmlns:c16r2="http://schemas.microsoft.com/office/drawing/2015/06/chart">
            <c:ext xmlns:c16="http://schemas.microsoft.com/office/drawing/2014/chart" uri="{C3380CC4-5D6E-409C-BE32-E72D297353CC}">
              <c16:uniqueId val="{00000004-E88C-4FD0-8D7E-768F6B06FA2D}"/>
            </c:ext>
          </c:extLst>
        </c:ser>
        <c:dLbls>
          <c:showVal val="1"/>
        </c:dLbls>
        <c:overlap val="-25"/>
        <c:axId val="115385472"/>
        <c:axId val="115387008"/>
      </c:barChart>
      <c:catAx>
        <c:axId val="1153854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5387008"/>
        <c:crosses val="autoZero"/>
        <c:auto val="1"/>
        <c:lblAlgn val="ctr"/>
        <c:lblOffset val="100"/>
      </c:catAx>
      <c:valAx>
        <c:axId val="115387008"/>
        <c:scaling>
          <c:orientation val="minMax"/>
        </c:scaling>
        <c:delete val="1"/>
        <c:axPos val="l"/>
        <c:numFmt formatCode="0%" sourceLinked="1"/>
        <c:majorTickMark val="none"/>
        <c:tickLblPos val="none"/>
        <c:crossAx val="115385472"/>
        <c:crosses val="autoZero"/>
        <c:crossBetween val="between"/>
      </c:valAx>
      <c:spPr>
        <a:solidFill>
          <a:schemeClr val="accent6">
            <a:lumMod val="20000"/>
            <a:lumOff val="80000"/>
          </a:schemeClr>
        </a:solidFill>
        <a:ln>
          <a:noFill/>
        </a:ln>
        <a:effectLst/>
      </c:spPr>
    </c:plotArea>
    <c:plotVisOnly val="1"/>
    <c:dispBlanksAs val="gap"/>
  </c:chart>
  <c:spPr>
    <a:noFill/>
    <a:ln>
      <a:noFill/>
    </a:ln>
    <a:effectLst/>
  </c:spPr>
  <c:txPr>
    <a:bodyPr/>
    <a:lstStyle/>
    <a:p>
      <a:pPr>
        <a:defRPr sz="1800"/>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69044-2475-4C82-B12E-542CC51FCE9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6B34D68-AFEB-4A4C-8DD8-5E4AB1271033}" type="pres">
      <dgm:prSet presAssocID="{6D769044-2475-4C82-B12E-542CC51FCE93}" presName="Name0" presStyleCnt="0">
        <dgm:presLayoutVars>
          <dgm:chMax val="11"/>
          <dgm:chPref val="11"/>
          <dgm:dir/>
          <dgm:resizeHandles/>
        </dgm:presLayoutVars>
      </dgm:prSet>
      <dgm:spPr/>
      <dgm:t>
        <a:bodyPr/>
        <a:lstStyle/>
        <a:p>
          <a:endParaRPr lang="en-US"/>
        </a:p>
      </dgm:t>
    </dgm:pt>
  </dgm:ptLst>
  <dgm:cxnLst>
    <dgm:cxn modelId="{1C10D4EE-CF65-47AC-8701-BF98638E7637}" type="presOf" srcId="{6D769044-2475-4C82-B12E-542CC51FCE93}" destId="{96B34D68-AFEB-4A4C-8DD8-5E4AB1271033}" srcOrd="0"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104A9A-59DE-47E8-9974-DEEC7E22C26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ZA"/>
        </a:p>
      </dgm:t>
    </dgm:pt>
    <dgm:pt modelId="{AB19CC5F-EB0E-4C3D-B90A-FFA340E48616}">
      <dgm:prSet phldrT="[Text]" custT="1"/>
      <dgm:spPr/>
      <dgm:t>
        <a:bodyPr/>
        <a:lstStyle/>
        <a:p>
          <a:r>
            <a:rPr lang="en-ZA" sz="1000" dirty="0" smtClean="0"/>
            <a:t>Registration</a:t>
          </a:r>
          <a:endParaRPr lang="en-ZA" sz="1000" dirty="0"/>
        </a:p>
      </dgm:t>
    </dgm:pt>
    <dgm:pt modelId="{C6D15F53-09FE-4334-A9FA-DE675C77C2D6}" type="parTrans" cxnId="{B445B6AB-73EC-4073-944D-6743E1F9B9DB}">
      <dgm:prSet/>
      <dgm:spPr/>
      <dgm:t>
        <a:bodyPr/>
        <a:lstStyle/>
        <a:p>
          <a:endParaRPr lang="en-ZA"/>
        </a:p>
      </dgm:t>
    </dgm:pt>
    <dgm:pt modelId="{F7BEB953-6C7C-44E9-ABD5-303A07E8E5FF}" type="sibTrans" cxnId="{B445B6AB-73EC-4073-944D-6743E1F9B9DB}">
      <dgm:prSet/>
      <dgm:spPr/>
      <dgm:t>
        <a:bodyPr/>
        <a:lstStyle/>
        <a:p>
          <a:endParaRPr lang="en-ZA" dirty="0"/>
        </a:p>
      </dgm:t>
    </dgm:pt>
    <dgm:pt modelId="{974F34AB-F942-4C23-8D19-EDC4D79D0B24}">
      <dgm:prSet phldrT="[Text]"/>
      <dgm:spPr/>
      <dgm:t>
        <a:bodyPr/>
        <a:lstStyle/>
        <a:p>
          <a:r>
            <a:rPr lang="en-ZA" dirty="0" smtClean="0"/>
            <a:t>UI Act 56  (1) &amp; (2)</a:t>
          </a:r>
          <a:endParaRPr lang="en-ZA" dirty="0"/>
        </a:p>
      </dgm:t>
    </dgm:pt>
    <dgm:pt modelId="{44A0BDD7-FC07-4FA2-800B-5C017606ADC5}" type="parTrans" cxnId="{2170B38D-5039-45C6-9D8C-0376661C13D3}">
      <dgm:prSet/>
      <dgm:spPr/>
      <dgm:t>
        <a:bodyPr/>
        <a:lstStyle/>
        <a:p>
          <a:endParaRPr lang="en-ZA"/>
        </a:p>
      </dgm:t>
    </dgm:pt>
    <dgm:pt modelId="{D60A0892-E2D2-4C3F-AFC6-267C75E4E24B}" type="sibTrans" cxnId="{2170B38D-5039-45C6-9D8C-0376661C13D3}">
      <dgm:prSet/>
      <dgm:spPr/>
      <dgm:t>
        <a:bodyPr/>
        <a:lstStyle/>
        <a:p>
          <a:endParaRPr lang="en-ZA"/>
        </a:p>
      </dgm:t>
    </dgm:pt>
    <dgm:pt modelId="{D066DB0E-39A0-4D50-BFE4-856CBF3E48D5}">
      <dgm:prSet phldrT="[Text]" custT="1"/>
      <dgm:spPr/>
      <dgm:t>
        <a:bodyPr/>
        <a:lstStyle/>
        <a:p>
          <a:r>
            <a:rPr lang="en-ZA" sz="1000" dirty="0" smtClean="0"/>
            <a:t>LAP </a:t>
          </a:r>
          <a:endParaRPr lang="en-ZA" sz="1000" dirty="0"/>
        </a:p>
      </dgm:t>
    </dgm:pt>
    <dgm:pt modelId="{50EDD06E-534D-4938-869B-E7D528214A36}" type="parTrans" cxnId="{9D20F886-899F-45A4-ADA0-B7DAA8B4C472}">
      <dgm:prSet/>
      <dgm:spPr/>
      <dgm:t>
        <a:bodyPr/>
        <a:lstStyle/>
        <a:p>
          <a:endParaRPr lang="en-ZA"/>
        </a:p>
      </dgm:t>
    </dgm:pt>
    <dgm:pt modelId="{F0BE8552-1206-4916-B03D-508B852146EF}" type="sibTrans" cxnId="{9D20F886-899F-45A4-ADA0-B7DAA8B4C472}">
      <dgm:prSet/>
      <dgm:spPr/>
      <dgm:t>
        <a:bodyPr/>
        <a:lstStyle/>
        <a:p>
          <a:endParaRPr lang="en-ZA" dirty="0"/>
        </a:p>
      </dgm:t>
    </dgm:pt>
    <dgm:pt modelId="{9F56F86C-F0ED-403D-A081-338230AEE392}">
      <dgm:prSet phldrT="[Text]"/>
      <dgm:spPr/>
      <dgm:t>
        <a:bodyPr/>
        <a:lstStyle/>
        <a:p>
          <a:r>
            <a:rPr lang="en-ZA" dirty="0" smtClean="0"/>
            <a:t>UI Amendment Act Section 2 ( d)</a:t>
          </a:r>
          <a:endParaRPr lang="en-ZA" dirty="0"/>
        </a:p>
      </dgm:t>
    </dgm:pt>
    <dgm:pt modelId="{CCBE7576-D3D1-4F76-8440-D1D48B146615}" type="parTrans" cxnId="{E2A7D229-9D4C-47F9-ABA6-C9792D8AE644}">
      <dgm:prSet/>
      <dgm:spPr/>
      <dgm:t>
        <a:bodyPr/>
        <a:lstStyle/>
        <a:p>
          <a:endParaRPr lang="en-ZA"/>
        </a:p>
      </dgm:t>
    </dgm:pt>
    <dgm:pt modelId="{1D32CFED-10F8-43D6-82B4-1BE209CA63A7}" type="sibTrans" cxnId="{E2A7D229-9D4C-47F9-ABA6-C9792D8AE644}">
      <dgm:prSet/>
      <dgm:spPr/>
      <dgm:t>
        <a:bodyPr/>
        <a:lstStyle/>
        <a:p>
          <a:endParaRPr lang="en-ZA"/>
        </a:p>
      </dgm:t>
    </dgm:pt>
    <dgm:pt modelId="{3E46F92B-1B87-46C3-86F3-A61DE2D2C188}">
      <dgm:prSet custT="1"/>
      <dgm:spPr>
        <a:solidFill>
          <a:srgbClr val="FF0000"/>
        </a:solidFill>
      </dgm:spPr>
      <dgm:t>
        <a:bodyPr/>
        <a:lstStyle/>
        <a:p>
          <a:r>
            <a:rPr lang="en-ZA" sz="1000" dirty="0" smtClean="0"/>
            <a:t>Declarations</a:t>
          </a:r>
          <a:endParaRPr lang="en-ZA" sz="1000" dirty="0"/>
        </a:p>
      </dgm:t>
    </dgm:pt>
    <dgm:pt modelId="{ED405DA6-3B36-4D68-A3B5-7585EE4DFD76}" type="parTrans" cxnId="{BEEFBB0A-D295-41CE-9CE0-ACBC8483D5C3}">
      <dgm:prSet/>
      <dgm:spPr/>
      <dgm:t>
        <a:bodyPr/>
        <a:lstStyle/>
        <a:p>
          <a:endParaRPr lang="en-ZA"/>
        </a:p>
      </dgm:t>
    </dgm:pt>
    <dgm:pt modelId="{2EC04B80-5C45-4CFB-852E-310B6B347E02}" type="sibTrans" cxnId="{BEEFBB0A-D295-41CE-9CE0-ACBC8483D5C3}">
      <dgm:prSet/>
      <dgm:spPr/>
      <dgm:t>
        <a:bodyPr/>
        <a:lstStyle/>
        <a:p>
          <a:endParaRPr lang="en-ZA" dirty="0"/>
        </a:p>
      </dgm:t>
    </dgm:pt>
    <dgm:pt modelId="{6576EEAB-9245-449E-910B-3E7C347A081D}">
      <dgm:prSet custT="1"/>
      <dgm:spPr/>
      <dgm:t>
        <a:bodyPr/>
        <a:lstStyle/>
        <a:p>
          <a:r>
            <a:rPr lang="en-ZA" sz="1000" dirty="0" smtClean="0"/>
            <a:t>Contributions</a:t>
          </a:r>
          <a:endParaRPr lang="en-ZA" sz="1000" dirty="0"/>
        </a:p>
      </dgm:t>
    </dgm:pt>
    <dgm:pt modelId="{4A092246-B364-415E-AD28-6CF287BBD017}" type="parTrans" cxnId="{8CC0D4BF-FC97-443F-A35C-29936553544D}">
      <dgm:prSet/>
      <dgm:spPr/>
      <dgm:t>
        <a:bodyPr/>
        <a:lstStyle/>
        <a:p>
          <a:endParaRPr lang="en-ZA"/>
        </a:p>
      </dgm:t>
    </dgm:pt>
    <dgm:pt modelId="{8A0D8766-8714-42D0-B0BF-A9A0AFAF66FE}" type="sibTrans" cxnId="{8CC0D4BF-FC97-443F-A35C-29936553544D}">
      <dgm:prSet/>
      <dgm:spPr/>
      <dgm:t>
        <a:bodyPr/>
        <a:lstStyle/>
        <a:p>
          <a:endParaRPr lang="en-ZA" dirty="0"/>
        </a:p>
      </dgm:t>
    </dgm:pt>
    <dgm:pt modelId="{58CD5189-6077-492A-A070-E37B6354C2E7}">
      <dgm:prSet custT="1"/>
      <dgm:spPr>
        <a:solidFill>
          <a:srgbClr val="FF0000"/>
        </a:solidFill>
      </dgm:spPr>
      <dgm:t>
        <a:bodyPr/>
        <a:lstStyle/>
        <a:p>
          <a:r>
            <a:rPr lang="en-ZA" sz="1000" dirty="0" smtClean="0"/>
            <a:t>Claims</a:t>
          </a:r>
          <a:endParaRPr lang="en-ZA" sz="1000" dirty="0"/>
        </a:p>
      </dgm:t>
    </dgm:pt>
    <dgm:pt modelId="{A2C7F6D2-095E-4772-A1F8-232CF271E678}" type="parTrans" cxnId="{0161AA81-6EF1-4F2E-88B8-28FA3BA6C99C}">
      <dgm:prSet/>
      <dgm:spPr/>
      <dgm:t>
        <a:bodyPr/>
        <a:lstStyle/>
        <a:p>
          <a:endParaRPr lang="en-ZA"/>
        </a:p>
      </dgm:t>
    </dgm:pt>
    <dgm:pt modelId="{AE53812D-5563-4D14-9E85-2DBF713471B3}" type="sibTrans" cxnId="{0161AA81-6EF1-4F2E-88B8-28FA3BA6C99C}">
      <dgm:prSet/>
      <dgm:spPr/>
      <dgm:t>
        <a:bodyPr/>
        <a:lstStyle/>
        <a:p>
          <a:endParaRPr lang="en-ZA" dirty="0"/>
        </a:p>
      </dgm:t>
    </dgm:pt>
    <dgm:pt modelId="{7C98EE87-9CC7-49EF-B9A2-5BB219CDE6CC}">
      <dgm:prSet phldrT="[Text]"/>
      <dgm:spPr/>
      <dgm:t>
        <a:bodyPr/>
        <a:lstStyle/>
        <a:p>
          <a:endParaRPr lang="en-ZA" dirty="0"/>
        </a:p>
      </dgm:t>
    </dgm:pt>
    <dgm:pt modelId="{88539E0A-5924-404A-A7E6-4AC05ECB53CF}" type="parTrans" cxnId="{5E190A2C-84E0-4BEF-BECA-7B938B740F5C}">
      <dgm:prSet/>
      <dgm:spPr/>
      <dgm:t>
        <a:bodyPr/>
        <a:lstStyle/>
        <a:p>
          <a:endParaRPr lang="en-ZA"/>
        </a:p>
      </dgm:t>
    </dgm:pt>
    <dgm:pt modelId="{E4AA9650-C94C-4CCA-8EC3-9F07ED8F9E49}" type="sibTrans" cxnId="{5E190A2C-84E0-4BEF-BECA-7B938B740F5C}">
      <dgm:prSet/>
      <dgm:spPr/>
      <dgm:t>
        <a:bodyPr/>
        <a:lstStyle/>
        <a:p>
          <a:endParaRPr lang="en-ZA"/>
        </a:p>
      </dgm:t>
    </dgm:pt>
    <dgm:pt modelId="{C08C70B7-65AA-4563-A0FD-35AE7192E5B7}">
      <dgm:prSet phldrT="[Text]"/>
      <dgm:spPr/>
      <dgm:t>
        <a:bodyPr/>
        <a:lstStyle/>
        <a:p>
          <a:r>
            <a:rPr lang="en-ZA" dirty="0" smtClean="0"/>
            <a:t>UI Contributions Act-Section 10 </a:t>
          </a:r>
          <a:endParaRPr lang="en-ZA" dirty="0"/>
        </a:p>
      </dgm:t>
    </dgm:pt>
    <dgm:pt modelId="{2467B9D8-98C3-4DD0-854C-33F99ABECCC1}" type="parTrans" cxnId="{00593206-3EE0-452B-84E3-F2E91D330187}">
      <dgm:prSet/>
      <dgm:spPr/>
      <dgm:t>
        <a:bodyPr/>
        <a:lstStyle/>
        <a:p>
          <a:endParaRPr lang="en-ZA"/>
        </a:p>
      </dgm:t>
    </dgm:pt>
    <dgm:pt modelId="{8B07D8E3-179C-477D-9FBD-17A945319AB5}" type="sibTrans" cxnId="{00593206-3EE0-452B-84E3-F2E91D330187}">
      <dgm:prSet/>
      <dgm:spPr/>
      <dgm:t>
        <a:bodyPr/>
        <a:lstStyle/>
        <a:p>
          <a:endParaRPr lang="en-ZA"/>
        </a:p>
      </dgm:t>
    </dgm:pt>
    <dgm:pt modelId="{83A73B59-F3D8-41D6-B4F4-8B94ED1E7696}">
      <dgm:prSet/>
      <dgm:spPr>
        <a:ln>
          <a:solidFill>
            <a:srgbClr val="FF0000"/>
          </a:solidFill>
        </a:ln>
      </dgm:spPr>
      <dgm:t>
        <a:bodyPr/>
        <a:lstStyle/>
        <a:p>
          <a:r>
            <a:rPr lang="en-ZA" dirty="0" smtClean="0"/>
            <a:t>UI Act 56  (1) &amp; (2)</a:t>
          </a:r>
          <a:endParaRPr lang="en-ZA" dirty="0"/>
        </a:p>
      </dgm:t>
    </dgm:pt>
    <dgm:pt modelId="{7D99BF14-0DFE-4414-B849-50BA5EA8557D}" type="parTrans" cxnId="{6825B954-5451-466F-9DD4-6D01C57E363B}">
      <dgm:prSet/>
      <dgm:spPr/>
      <dgm:t>
        <a:bodyPr/>
        <a:lstStyle/>
        <a:p>
          <a:endParaRPr lang="en-ZA"/>
        </a:p>
      </dgm:t>
    </dgm:pt>
    <dgm:pt modelId="{5856A686-6DFD-4C8F-9F5F-71EDA87EA835}" type="sibTrans" cxnId="{6825B954-5451-466F-9DD4-6D01C57E363B}">
      <dgm:prSet/>
      <dgm:spPr/>
      <dgm:t>
        <a:bodyPr/>
        <a:lstStyle/>
        <a:p>
          <a:endParaRPr lang="en-ZA"/>
        </a:p>
      </dgm:t>
    </dgm:pt>
    <dgm:pt modelId="{463E9FD8-77FE-4116-AE5E-5790E6B987B3}">
      <dgm:prSet/>
      <dgm:spPr>
        <a:ln>
          <a:solidFill>
            <a:srgbClr val="FF0000"/>
          </a:solidFill>
        </a:ln>
      </dgm:spPr>
      <dgm:t>
        <a:bodyPr/>
        <a:lstStyle/>
        <a:p>
          <a:r>
            <a:rPr lang="en-ZA" dirty="0" smtClean="0"/>
            <a:t>UI Contributions Acti-Section 10 </a:t>
          </a:r>
          <a:endParaRPr lang="en-ZA" dirty="0"/>
        </a:p>
      </dgm:t>
    </dgm:pt>
    <dgm:pt modelId="{A7C6AAC0-06F8-4F00-96F3-B5E158BAD06E}" type="parTrans" cxnId="{5E20A838-07FB-4CF7-B7C6-7063AF59D3CA}">
      <dgm:prSet/>
      <dgm:spPr/>
      <dgm:t>
        <a:bodyPr/>
        <a:lstStyle/>
        <a:p>
          <a:endParaRPr lang="en-ZA"/>
        </a:p>
      </dgm:t>
    </dgm:pt>
    <dgm:pt modelId="{2B33B42E-208A-42CB-B51A-7393583435D1}" type="sibTrans" cxnId="{5E20A838-07FB-4CF7-B7C6-7063AF59D3CA}">
      <dgm:prSet/>
      <dgm:spPr/>
      <dgm:t>
        <a:bodyPr/>
        <a:lstStyle/>
        <a:p>
          <a:endParaRPr lang="en-ZA"/>
        </a:p>
      </dgm:t>
    </dgm:pt>
    <dgm:pt modelId="{56DE4A85-B009-4816-9F70-CEFD2BA31830}">
      <dgm:prSet/>
      <dgm:spPr>
        <a:ln>
          <a:solidFill>
            <a:srgbClr val="FF0000"/>
          </a:solidFill>
        </a:ln>
      </dgm:spPr>
      <dgm:t>
        <a:bodyPr/>
        <a:lstStyle/>
        <a:p>
          <a:endParaRPr lang="en-ZA" dirty="0"/>
        </a:p>
      </dgm:t>
    </dgm:pt>
    <dgm:pt modelId="{A35CA166-DB98-4E3F-A673-000975C131D6}" type="parTrans" cxnId="{D4187B68-D26C-4757-8F59-DE5BB7D8550E}">
      <dgm:prSet/>
      <dgm:spPr/>
      <dgm:t>
        <a:bodyPr/>
        <a:lstStyle/>
        <a:p>
          <a:endParaRPr lang="en-ZA"/>
        </a:p>
      </dgm:t>
    </dgm:pt>
    <dgm:pt modelId="{F3E4AA30-61DA-46D9-8EA5-3E5045B763B7}" type="sibTrans" cxnId="{D4187B68-D26C-4757-8F59-DE5BB7D8550E}">
      <dgm:prSet/>
      <dgm:spPr/>
      <dgm:t>
        <a:bodyPr/>
        <a:lstStyle/>
        <a:p>
          <a:endParaRPr lang="en-ZA"/>
        </a:p>
      </dgm:t>
    </dgm:pt>
    <dgm:pt modelId="{4EBA354C-CB7A-4CB1-855E-31AF001FE391}">
      <dgm:prSet/>
      <dgm:spPr>
        <a:ln>
          <a:solidFill>
            <a:srgbClr val="FF0000"/>
          </a:solidFill>
        </a:ln>
      </dgm:spPr>
      <dgm:t>
        <a:bodyPr/>
        <a:lstStyle/>
        <a:p>
          <a:endParaRPr lang="en-ZA" dirty="0"/>
        </a:p>
      </dgm:t>
    </dgm:pt>
    <dgm:pt modelId="{3F634A99-A68E-4D71-8402-9E1306FACAE4}" type="parTrans" cxnId="{CACB4556-70EA-42BB-8B53-90AC2299AB0F}">
      <dgm:prSet/>
      <dgm:spPr/>
      <dgm:t>
        <a:bodyPr/>
        <a:lstStyle/>
        <a:p>
          <a:endParaRPr lang="en-ZA"/>
        </a:p>
      </dgm:t>
    </dgm:pt>
    <dgm:pt modelId="{59E63574-00E2-46A8-BFB5-9710A48A79E5}" type="sibTrans" cxnId="{CACB4556-70EA-42BB-8B53-90AC2299AB0F}">
      <dgm:prSet/>
      <dgm:spPr/>
      <dgm:t>
        <a:bodyPr/>
        <a:lstStyle/>
        <a:p>
          <a:endParaRPr lang="en-ZA"/>
        </a:p>
      </dgm:t>
    </dgm:pt>
    <dgm:pt modelId="{EE86B09D-C3B1-4597-98B5-4295DA355111}">
      <dgm:prSet/>
      <dgm:spPr/>
      <dgm:t>
        <a:bodyPr/>
        <a:lstStyle/>
        <a:p>
          <a:r>
            <a:rPr lang="en-ZA" dirty="0" smtClean="0"/>
            <a:t>UI Act-Section</a:t>
          </a:r>
          <a:endParaRPr lang="en-ZA" dirty="0"/>
        </a:p>
      </dgm:t>
    </dgm:pt>
    <dgm:pt modelId="{065814BB-A1AF-41B7-92F3-5912F7E99CED}" type="parTrans" cxnId="{32306A24-432C-451D-81AE-0F8578CA285B}">
      <dgm:prSet/>
      <dgm:spPr/>
      <dgm:t>
        <a:bodyPr/>
        <a:lstStyle/>
        <a:p>
          <a:endParaRPr lang="en-ZA"/>
        </a:p>
      </dgm:t>
    </dgm:pt>
    <dgm:pt modelId="{69DCEBD7-35AA-423E-9BB1-AE7CA8A624DB}" type="sibTrans" cxnId="{32306A24-432C-451D-81AE-0F8578CA285B}">
      <dgm:prSet/>
      <dgm:spPr/>
      <dgm:t>
        <a:bodyPr/>
        <a:lstStyle/>
        <a:p>
          <a:endParaRPr lang="en-ZA"/>
        </a:p>
      </dgm:t>
    </dgm:pt>
    <dgm:pt modelId="{E2F388B5-227C-4916-B0E7-87ED6617BFBB}">
      <dgm:prSet/>
      <dgm:spPr/>
      <dgm:t>
        <a:bodyPr/>
        <a:lstStyle/>
        <a:p>
          <a:endParaRPr lang="en-ZA" dirty="0"/>
        </a:p>
      </dgm:t>
    </dgm:pt>
    <dgm:pt modelId="{F53A92F4-DD3D-46A1-BAEF-370C6D4C2072}" type="parTrans" cxnId="{4AB946BA-04C8-4CE8-9482-3DA35B142EF0}">
      <dgm:prSet/>
      <dgm:spPr/>
      <dgm:t>
        <a:bodyPr/>
        <a:lstStyle/>
        <a:p>
          <a:endParaRPr lang="en-ZA"/>
        </a:p>
      </dgm:t>
    </dgm:pt>
    <dgm:pt modelId="{58132140-D112-421C-9074-99BB30639255}" type="sibTrans" cxnId="{4AB946BA-04C8-4CE8-9482-3DA35B142EF0}">
      <dgm:prSet/>
      <dgm:spPr/>
      <dgm:t>
        <a:bodyPr/>
        <a:lstStyle/>
        <a:p>
          <a:endParaRPr lang="en-ZA"/>
        </a:p>
      </dgm:t>
    </dgm:pt>
    <dgm:pt modelId="{9E0D58E1-A044-4AFF-A9FE-45ADD780A52C}">
      <dgm:prSet/>
      <dgm:spPr/>
      <dgm:t>
        <a:bodyPr/>
        <a:lstStyle/>
        <a:p>
          <a:endParaRPr lang="en-ZA" dirty="0"/>
        </a:p>
      </dgm:t>
    </dgm:pt>
    <dgm:pt modelId="{31CB3518-1FD4-4E91-AC14-8D9E4875B8F8}" type="parTrans" cxnId="{56D2EE59-8BFC-4D17-869D-DAFD685EC005}">
      <dgm:prSet/>
      <dgm:spPr/>
      <dgm:t>
        <a:bodyPr/>
        <a:lstStyle/>
        <a:p>
          <a:endParaRPr lang="en-ZA"/>
        </a:p>
      </dgm:t>
    </dgm:pt>
    <dgm:pt modelId="{C8F2BC94-03A6-4C9B-BEA5-585C3CECA949}" type="sibTrans" cxnId="{56D2EE59-8BFC-4D17-869D-DAFD685EC005}">
      <dgm:prSet/>
      <dgm:spPr/>
      <dgm:t>
        <a:bodyPr/>
        <a:lstStyle/>
        <a:p>
          <a:endParaRPr lang="en-ZA"/>
        </a:p>
      </dgm:t>
    </dgm:pt>
    <dgm:pt modelId="{EEA6AA61-49F1-4227-90E9-2DF425BBA254}">
      <dgm:prSet/>
      <dgm:spPr/>
      <dgm:t>
        <a:bodyPr/>
        <a:lstStyle/>
        <a:p>
          <a:r>
            <a:rPr lang="en-ZA" dirty="0" smtClean="0"/>
            <a:t>4(*2)(a) and (b)</a:t>
          </a:r>
          <a:endParaRPr lang="en-ZA" dirty="0"/>
        </a:p>
      </dgm:t>
    </dgm:pt>
    <dgm:pt modelId="{37DE7E1F-D54E-4B98-86E4-665F522DED53}" type="parTrans" cxnId="{67750299-4C38-4279-8166-26275594371C}">
      <dgm:prSet/>
      <dgm:spPr/>
      <dgm:t>
        <a:bodyPr/>
        <a:lstStyle/>
        <a:p>
          <a:endParaRPr lang="en-ZA"/>
        </a:p>
      </dgm:t>
    </dgm:pt>
    <dgm:pt modelId="{95397C9E-36F9-4D73-81E4-D833F4459FB9}" type="sibTrans" cxnId="{67750299-4C38-4279-8166-26275594371C}">
      <dgm:prSet/>
      <dgm:spPr/>
      <dgm:t>
        <a:bodyPr/>
        <a:lstStyle/>
        <a:p>
          <a:endParaRPr lang="en-ZA"/>
        </a:p>
      </dgm:t>
    </dgm:pt>
    <dgm:pt modelId="{238953BF-9332-4A11-8F05-B4D6BFB52C40}">
      <dgm:prSet/>
      <dgm:spPr/>
      <dgm:t>
        <a:bodyPr/>
        <a:lstStyle/>
        <a:p>
          <a:r>
            <a:rPr lang="en-ZA" dirty="0" smtClean="0"/>
            <a:t>UI  Contributions Act-Section 5 (1)</a:t>
          </a:r>
          <a:endParaRPr lang="en-ZA" dirty="0"/>
        </a:p>
      </dgm:t>
    </dgm:pt>
    <dgm:pt modelId="{AF6817C3-4913-41AB-AFA0-4A84E87E2730}" type="parTrans" cxnId="{5560BC19-40D4-43D3-A18E-7458D6F84837}">
      <dgm:prSet/>
      <dgm:spPr/>
      <dgm:t>
        <a:bodyPr/>
        <a:lstStyle/>
        <a:p>
          <a:endParaRPr lang="en-ZA"/>
        </a:p>
      </dgm:t>
    </dgm:pt>
    <dgm:pt modelId="{6E6E981F-8F15-49F9-A25A-870028926B36}" type="sibTrans" cxnId="{5560BC19-40D4-43D3-A18E-7458D6F84837}">
      <dgm:prSet/>
      <dgm:spPr/>
      <dgm:t>
        <a:bodyPr/>
        <a:lstStyle/>
        <a:p>
          <a:endParaRPr lang="en-ZA"/>
        </a:p>
      </dgm:t>
    </dgm:pt>
    <dgm:pt modelId="{E32A99A4-D937-486F-A2EB-6B1E6630B457}">
      <dgm:prSet/>
      <dgm:spPr>
        <a:ln>
          <a:solidFill>
            <a:srgbClr val="FF0000"/>
          </a:solidFill>
        </a:ln>
      </dgm:spPr>
      <dgm:t>
        <a:bodyPr/>
        <a:lstStyle/>
        <a:p>
          <a:r>
            <a:rPr lang="en-ZA" dirty="0" smtClean="0"/>
            <a:t>UI Act chapter 3</a:t>
          </a:r>
          <a:endParaRPr lang="en-ZA" dirty="0"/>
        </a:p>
      </dgm:t>
    </dgm:pt>
    <dgm:pt modelId="{94E1B510-8793-4804-AD6A-8FEA32236343}" type="parTrans" cxnId="{DC86D7FE-9A49-4977-8D3E-E94C847F396E}">
      <dgm:prSet/>
      <dgm:spPr/>
      <dgm:t>
        <a:bodyPr/>
        <a:lstStyle/>
        <a:p>
          <a:endParaRPr lang="en-ZA"/>
        </a:p>
      </dgm:t>
    </dgm:pt>
    <dgm:pt modelId="{A97BCD91-7BCA-461A-811D-C4453F640969}" type="sibTrans" cxnId="{DC86D7FE-9A49-4977-8D3E-E94C847F396E}">
      <dgm:prSet/>
      <dgm:spPr/>
      <dgm:t>
        <a:bodyPr/>
        <a:lstStyle/>
        <a:p>
          <a:endParaRPr lang="en-ZA"/>
        </a:p>
      </dgm:t>
    </dgm:pt>
    <dgm:pt modelId="{24557790-A433-438F-BE08-61050B94360A}">
      <dgm:prSet phldrT="[Text]"/>
      <dgm:spPr/>
      <dgm:t>
        <a:bodyPr/>
        <a:lstStyle/>
        <a:p>
          <a:r>
            <a:rPr lang="en-ZA" dirty="0" smtClean="0"/>
            <a:t>UI act Section 48 (1)  (a)(i)</a:t>
          </a:r>
          <a:endParaRPr lang="en-ZA" dirty="0"/>
        </a:p>
      </dgm:t>
    </dgm:pt>
    <dgm:pt modelId="{6C4B6FEE-24B2-4FC2-BF9A-4DD950B44142}" type="parTrans" cxnId="{1A13ED7B-9974-4BE6-954B-3F84BEBF13A7}">
      <dgm:prSet/>
      <dgm:spPr/>
      <dgm:t>
        <a:bodyPr/>
        <a:lstStyle/>
        <a:p>
          <a:endParaRPr lang="en-ZA"/>
        </a:p>
      </dgm:t>
    </dgm:pt>
    <dgm:pt modelId="{6E735158-F6BA-47CD-8850-BF9A67BC9877}" type="sibTrans" cxnId="{1A13ED7B-9974-4BE6-954B-3F84BEBF13A7}">
      <dgm:prSet/>
      <dgm:spPr/>
      <dgm:t>
        <a:bodyPr/>
        <a:lstStyle/>
        <a:p>
          <a:endParaRPr lang="en-ZA"/>
        </a:p>
      </dgm:t>
    </dgm:pt>
    <dgm:pt modelId="{30C318BF-EDB1-4319-9282-5ED015EFFB11}">
      <dgm:prSet phldrT="[Text]"/>
      <dgm:spPr/>
      <dgm:t>
        <a:bodyPr/>
        <a:lstStyle/>
        <a:p>
          <a:endParaRPr lang="en-ZA" dirty="0"/>
        </a:p>
      </dgm:t>
    </dgm:pt>
    <dgm:pt modelId="{EBC0B8A5-DE6B-4A53-B877-BB2394B6819D}" type="parTrans" cxnId="{ADE8872E-FBE8-47B3-BED3-C0BA1EDC82F3}">
      <dgm:prSet/>
      <dgm:spPr/>
      <dgm:t>
        <a:bodyPr/>
        <a:lstStyle/>
        <a:p>
          <a:endParaRPr lang="en-ZA"/>
        </a:p>
      </dgm:t>
    </dgm:pt>
    <dgm:pt modelId="{6107E0F2-7EDA-4E93-A70F-68A2D0D7726F}" type="sibTrans" cxnId="{ADE8872E-FBE8-47B3-BED3-C0BA1EDC82F3}">
      <dgm:prSet/>
      <dgm:spPr/>
      <dgm:t>
        <a:bodyPr/>
        <a:lstStyle/>
        <a:p>
          <a:endParaRPr lang="en-ZA"/>
        </a:p>
      </dgm:t>
    </dgm:pt>
    <dgm:pt modelId="{3B77817D-8E35-4FE8-BF16-F5665703B6B2}">
      <dgm:prSet/>
      <dgm:spPr>
        <a:ln>
          <a:solidFill>
            <a:srgbClr val="FF0000"/>
          </a:solidFill>
        </a:ln>
      </dgm:spPr>
      <dgm:t>
        <a:bodyPr/>
        <a:lstStyle/>
        <a:p>
          <a:endParaRPr lang="en-ZA" dirty="0"/>
        </a:p>
      </dgm:t>
    </dgm:pt>
    <dgm:pt modelId="{ED5A82BA-3827-420D-89F0-1E9B8D91D4BF}" type="parTrans" cxnId="{0EEC4D12-2923-4663-8618-2784A27BD589}">
      <dgm:prSet/>
      <dgm:spPr/>
      <dgm:t>
        <a:bodyPr/>
        <a:lstStyle/>
        <a:p>
          <a:endParaRPr lang="en-ZA"/>
        </a:p>
      </dgm:t>
    </dgm:pt>
    <dgm:pt modelId="{0EDA98D3-540D-4F12-95B5-C7EE91B0FAC8}" type="sibTrans" cxnId="{0EEC4D12-2923-4663-8618-2784A27BD589}">
      <dgm:prSet/>
      <dgm:spPr/>
      <dgm:t>
        <a:bodyPr/>
        <a:lstStyle/>
        <a:p>
          <a:endParaRPr lang="en-ZA"/>
        </a:p>
      </dgm:t>
    </dgm:pt>
    <dgm:pt modelId="{553221E3-F5AC-485F-8A50-F687B798AC80}">
      <dgm:prSet/>
      <dgm:spPr/>
      <dgm:t>
        <a:bodyPr/>
        <a:lstStyle/>
        <a:p>
          <a:endParaRPr lang="en-ZA" dirty="0"/>
        </a:p>
      </dgm:t>
    </dgm:pt>
    <dgm:pt modelId="{5AEF11D1-66F3-4858-9137-48268B8C4285}" type="parTrans" cxnId="{8103AE8D-7E69-46B4-B542-8E1C1A27EA50}">
      <dgm:prSet/>
      <dgm:spPr/>
      <dgm:t>
        <a:bodyPr/>
        <a:lstStyle/>
        <a:p>
          <a:endParaRPr lang="en-ZA"/>
        </a:p>
      </dgm:t>
    </dgm:pt>
    <dgm:pt modelId="{A7F2F6CB-A52E-4305-8588-EDC1579A5204}" type="sibTrans" cxnId="{8103AE8D-7E69-46B4-B542-8E1C1A27EA50}">
      <dgm:prSet/>
      <dgm:spPr/>
      <dgm:t>
        <a:bodyPr/>
        <a:lstStyle/>
        <a:p>
          <a:endParaRPr lang="en-ZA"/>
        </a:p>
      </dgm:t>
    </dgm:pt>
    <dgm:pt modelId="{216EC111-945F-4993-A197-81A9FC91F1F4}">
      <dgm:prSet phldrT="[Text]"/>
      <dgm:spPr/>
      <dgm:t>
        <a:bodyPr/>
        <a:lstStyle/>
        <a:p>
          <a:endParaRPr lang="en-ZA" dirty="0"/>
        </a:p>
      </dgm:t>
    </dgm:pt>
    <dgm:pt modelId="{05B5746A-78F3-40E9-B94C-5C8C8622BF4B}" type="parTrans" cxnId="{43B0795C-6B1E-4592-B118-3585F9947FC0}">
      <dgm:prSet/>
      <dgm:spPr/>
      <dgm:t>
        <a:bodyPr/>
        <a:lstStyle/>
        <a:p>
          <a:endParaRPr lang="en-ZA"/>
        </a:p>
      </dgm:t>
    </dgm:pt>
    <dgm:pt modelId="{29E5B322-AB19-4AEC-B090-07BB9309D674}" type="sibTrans" cxnId="{43B0795C-6B1E-4592-B118-3585F9947FC0}">
      <dgm:prSet/>
      <dgm:spPr/>
      <dgm:t>
        <a:bodyPr/>
        <a:lstStyle/>
        <a:p>
          <a:endParaRPr lang="en-ZA"/>
        </a:p>
      </dgm:t>
    </dgm:pt>
    <dgm:pt modelId="{47932B7F-7D17-4679-A5C9-4CAB0881C4B0}">
      <dgm:prSet/>
      <dgm:spPr>
        <a:ln>
          <a:solidFill>
            <a:srgbClr val="FF0000"/>
          </a:solidFill>
        </a:ln>
      </dgm:spPr>
      <dgm:t>
        <a:bodyPr/>
        <a:lstStyle/>
        <a:p>
          <a:endParaRPr lang="en-ZA" dirty="0"/>
        </a:p>
      </dgm:t>
    </dgm:pt>
    <dgm:pt modelId="{E7470A9D-229A-43A0-AD57-BE69460AE20D}" type="parTrans" cxnId="{76488485-C0D1-4176-8488-B3210536FCB3}">
      <dgm:prSet/>
      <dgm:spPr/>
      <dgm:t>
        <a:bodyPr/>
        <a:lstStyle/>
        <a:p>
          <a:endParaRPr lang="en-ZA"/>
        </a:p>
      </dgm:t>
    </dgm:pt>
    <dgm:pt modelId="{A4CB4F0C-C7D7-4818-9406-E61B47A10E7B}" type="sibTrans" cxnId="{76488485-C0D1-4176-8488-B3210536FCB3}">
      <dgm:prSet/>
      <dgm:spPr/>
      <dgm:t>
        <a:bodyPr/>
        <a:lstStyle/>
        <a:p>
          <a:endParaRPr lang="en-ZA"/>
        </a:p>
      </dgm:t>
    </dgm:pt>
    <dgm:pt modelId="{FC716BC0-A0D4-499F-B66F-63B5F8DDC246}">
      <dgm:prSet/>
      <dgm:spPr>
        <a:ln>
          <a:solidFill>
            <a:srgbClr val="FF0000"/>
          </a:solidFill>
        </a:ln>
      </dgm:spPr>
      <dgm:t>
        <a:bodyPr/>
        <a:lstStyle/>
        <a:p>
          <a:r>
            <a:rPr lang="en-ZA" dirty="0" smtClean="0"/>
            <a:t>Unemployment benefits</a:t>
          </a:r>
          <a:endParaRPr lang="en-ZA" dirty="0"/>
        </a:p>
      </dgm:t>
    </dgm:pt>
    <dgm:pt modelId="{EB27B350-985F-4DB3-9818-110426EFCACD}" type="parTrans" cxnId="{164A892B-1C37-45C5-A397-91635010153A}">
      <dgm:prSet/>
      <dgm:spPr/>
      <dgm:t>
        <a:bodyPr/>
        <a:lstStyle/>
        <a:p>
          <a:endParaRPr lang="en-ZA"/>
        </a:p>
      </dgm:t>
    </dgm:pt>
    <dgm:pt modelId="{E8D7EC57-9907-470A-90B5-9E929597AC66}" type="sibTrans" cxnId="{164A892B-1C37-45C5-A397-91635010153A}">
      <dgm:prSet/>
      <dgm:spPr/>
      <dgm:t>
        <a:bodyPr/>
        <a:lstStyle/>
        <a:p>
          <a:endParaRPr lang="en-ZA"/>
        </a:p>
      </dgm:t>
    </dgm:pt>
    <dgm:pt modelId="{56E7C9CC-FAE1-4513-B2B5-555D49B0C2D8}">
      <dgm:prSet/>
      <dgm:spPr>
        <a:ln>
          <a:solidFill>
            <a:srgbClr val="FF0000"/>
          </a:solidFill>
        </a:ln>
      </dgm:spPr>
      <dgm:t>
        <a:bodyPr/>
        <a:lstStyle/>
        <a:p>
          <a:r>
            <a:rPr lang="en-ZA" dirty="0" smtClean="0"/>
            <a:t>Maternity benefits</a:t>
          </a:r>
          <a:endParaRPr lang="en-ZA" dirty="0"/>
        </a:p>
      </dgm:t>
    </dgm:pt>
    <dgm:pt modelId="{E3754FCC-1790-417F-B4A7-B71822E0E897}" type="parTrans" cxnId="{6F2B947E-46E7-4E6C-B8DF-4C4BA72314D6}">
      <dgm:prSet/>
      <dgm:spPr/>
      <dgm:t>
        <a:bodyPr/>
        <a:lstStyle/>
        <a:p>
          <a:endParaRPr lang="en-ZA"/>
        </a:p>
      </dgm:t>
    </dgm:pt>
    <dgm:pt modelId="{F712C2F5-D8E0-459D-BB08-6FA5F0155FA9}" type="sibTrans" cxnId="{6F2B947E-46E7-4E6C-B8DF-4C4BA72314D6}">
      <dgm:prSet/>
      <dgm:spPr/>
      <dgm:t>
        <a:bodyPr/>
        <a:lstStyle/>
        <a:p>
          <a:endParaRPr lang="en-ZA"/>
        </a:p>
      </dgm:t>
    </dgm:pt>
    <dgm:pt modelId="{4F2A9E76-A78A-48DD-A8E1-89DAFA7C0D7A}">
      <dgm:prSet/>
      <dgm:spPr>
        <a:ln>
          <a:solidFill>
            <a:srgbClr val="FF0000"/>
          </a:solidFill>
        </a:ln>
      </dgm:spPr>
      <dgm:t>
        <a:bodyPr/>
        <a:lstStyle/>
        <a:p>
          <a:r>
            <a:rPr lang="en-ZA" dirty="0" smtClean="0"/>
            <a:t>Illness  benefits</a:t>
          </a:r>
          <a:endParaRPr lang="en-ZA" dirty="0"/>
        </a:p>
      </dgm:t>
    </dgm:pt>
    <dgm:pt modelId="{99F1B2F3-5FBC-46BD-8F5B-AF7D00211D82}" type="parTrans" cxnId="{49C6A532-8741-4819-BFB6-2090F5E15F66}">
      <dgm:prSet/>
      <dgm:spPr/>
      <dgm:t>
        <a:bodyPr/>
        <a:lstStyle/>
        <a:p>
          <a:endParaRPr lang="en-ZA"/>
        </a:p>
      </dgm:t>
    </dgm:pt>
    <dgm:pt modelId="{507FF5D7-90A9-4534-9BEB-9D42785F2C72}" type="sibTrans" cxnId="{49C6A532-8741-4819-BFB6-2090F5E15F66}">
      <dgm:prSet/>
      <dgm:spPr/>
      <dgm:t>
        <a:bodyPr/>
        <a:lstStyle/>
        <a:p>
          <a:endParaRPr lang="en-ZA"/>
        </a:p>
      </dgm:t>
    </dgm:pt>
    <dgm:pt modelId="{86DF2281-F9F6-4598-B1B2-77CE10F53BA8}">
      <dgm:prSet/>
      <dgm:spPr>
        <a:ln>
          <a:solidFill>
            <a:srgbClr val="FF0000"/>
          </a:solidFill>
        </a:ln>
      </dgm:spPr>
      <dgm:t>
        <a:bodyPr/>
        <a:lstStyle/>
        <a:p>
          <a:r>
            <a:rPr lang="en-ZA" dirty="0" smtClean="0"/>
            <a:t>Adoption benefits</a:t>
          </a:r>
          <a:endParaRPr lang="en-ZA" dirty="0"/>
        </a:p>
      </dgm:t>
    </dgm:pt>
    <dgm:pt modelId="{E31FD8B4-C0B5-4985-B409-7BAB8D16F7E7}" type="parTrans" cxnId="{812817F2-F257-4654-81CD-C3DE9794AEF4}">
      <dgm:prSet/>
      <dgm:spPr/>
      <dgm:t>
        <a:bodyPr/>
        <a:lstStyle/>
        <a:p>
          <a:endParaRPr lang="en-ZA"/>
        </a:p>
      </dgm:t>
    </dgm:pt>
    <dgm:pt modelId="{8EE4E98F-AADB-4789-A9DF-057E57393B4D}" type="sibTrans" cxnId="{812817F2-F257-4654-81CD-C3DE9794AEF4}">
      <dgm:prSet/>
      <dgm:spPr/>
      <dgm:t>
        <a:bodyPr/>
        <a:lstStyle/>
        <a:p>
          <a:endParaRPr lang="en-ZA"/>
        </a:p>
      </dgm:t>
    </dgm:pt>
    <dgm:pt modelId="{894D1D31-6E2A-4451-9E9C-25BB2F2A0AB1}">
      <dgm:prSet/>
      <dgm:spPr>
        <a:ln>
          <a:solidFill>
            <a:srgbClr val="FF0000"/>
          </a:solidFill>
        </a:ln>
      </dgm:spPr>
      <dgm:t>
        <a:bodyPr/>
        <a:lstStyle/>
        <a:p>
          <a:r>
            <a:rPr lang="en-ZA" dirty="0" smtClean="0"/>
            <a:t>`Dependents benefits  </a:t>
          </a:r>
          <a:endParaRPr lang="en-ZA" dirty="0"/>
        </a:p>
      </dgm:t>
    </dgm:pt>
    <dgm:pt modelId="{FCB93FF9-371D-4BE5-B0DE-053FFD9D823C}" type="parTrans" cxnId="{A6B0340B-3294-42AB-8A89-9E7CED237394}">
      <dgm:prSet/>
      <dgm:spPr/>
      <dgm:t>
        <a:bodyPr/>
        <a:lstStyle/>
        <a:p>
          <a:endParaRPr lang="en-ZA"/>
        </a:p>
      </dgm:t>
    </dgm:pt>
    <dgm:pt modelId="{C18124CF-E1DC-4C7C-A028-B716920C831D}" type="sibTrans" cxnId="{A6B0340B-3294-42AB-8A89-9E7CED237394}">
      <dgm:prSet/>
      <dgm:spPr/>
      <dgm:t>
        <a:bodyPr/>
        <a:lstStyle/>
        <a:p>
          <a:endParaRPr lang="en-ZA"/>
        </a:p>
      </dgm:t>
    </dgm:pt>
    <dgm:pt modelId="{F4214634-8A28-424C-939E-00501DDCC132}">
      <dgm:prSet phldrT="[Text]"/>
      <dgm:spPr/>
      <dgm:t>
        <a:bodyPr/>
        <a:lstStyle/>
        <a:p>
          <a:r>
            <a:rPr lang="en-ZA" dirty="0" smtClean="0"/>
            <a:t>Section 5 (d)</a:t>
          </a:r>
          <a:endParaRPr lang="en-ZA" dirty="0"/>
        </a:p>
      </dgm:t>
    </dgm:pt>
    <dgm:pt modelId="{D0AB1343-4E93-4955-8D14-03DC2B717563}" type="parTrans" cxnId="{690449AA-38A6-4C5C-865F-657D2336352A}">
      <dgm:prSet/>
      <dgm:spPr/>
      <dgm:t>
        <a:bodyPr/>
        <a:lstStyle/>
        <a:p>
          <a:endParaRPr lang="en-ZA"/>
        </a:p>
      </dgm:t>
    </dgm:pt>
    <dgm:pt modelId="{49F061D8-5768-46FE-84F0-7ACB7F06C96B}" type="sibTrans" cxnId="{690449AA-38A6-4C5C-865F-657D2336352A}">
      <dgm:prSet/>
      <dgm:spPr/>
      <dgm:t>
        <a:bodyPr/>
        <a:lstStyle/>
        <a:p>
          <a:endParaRPr lang="en-ZA"/>
        </a:p>
      </dgm:t>
    </dgm:pt>
    <dgm:pt modelId="{DA0E4F54-55BB-4759-886C-78DFA2D28DD7}" type="pres">
      <dgm:prSet presAssocID="{85104A9A-59DE-47E8-9974-DEEC7E22C269}" presName="linearFlow" presStyleCnt="0">
        <dgm:presLayoutVars>
          <dgm:dir/>
          <dgm:animLvl val="lvl"/>
          <dgm:resizeHandles val="exact"/>
        </dgm:presLayoutVars>
      </dgm:prSet>
      <dgm:spPr/>
      <dgm:t>
        <a:bodyPr/>
        <a:lstStyle/>
        <a:p>
          <a:endParaRPr lang="en-ZA"/>
        </a:p>
      </dgm:t>
    </dgm:pt>
    <dgm:pt modelId="{8B0941B4-1485-4910-9820-A7E745591006}" type="pres">
      <dgm:prSet presAssocID="{AB19CC5F-EB0E-4C3D-B90A-FFA340E48616}" presName="composite" presStyleCnt="0"/>
      <dgm:spPr/>
    </dgm:pt>
    <dgm:pt modelId="{BAABC525-79F0-4CB0-9821-AD6C0810CCC3}" type="pres">
      <dgm:prSet presAssocID="{AB19CC5F-EB0E-4C3D-B90A-FFA340E48616}" presName="parTx" presStyleLbl="node1" presStyleIdx="0" presStyleCnt="5">
        <dgm:presLayoutVars>
          <dgm:chMax val="0"/>
          <dgm:chPref val="0"/>
          <dgm:bulletEnabled val="1"/>
        </dgm:presLayoutVars>
      </dgm:prSet>
      <dgm:spPr/>
      <dgm:t>
        <a:bodyPr/>
        <a:lstStyle/>
        <a:p>
          <a:endParaRPr lang="en-ZA"/>
        </a:p>
      </dgm:t>
    </dgm:pt>
    <dgm:pt modelId="{6AA4643A-8617-4BEE-8F6A-67E92F0AE4BB}" type="pres">
      <dgm:prSet presAssocID="{AB19CC5F-EB0E-4C3D-B90A-FFA340E48616}" presName="parSh" presStyleLbl="node1" presStyleIdx="0" presStyleCnt="5" custLinFactNeighborX="1256" custLinFactNeighborY="-11707"/>
      <dgm:spPr/>
      <dgm:t>
        <a:bodyPr/>
        <a:lstStyle/>
        <a:p>
          <a:endParaRPr lang="en-ZA"/>
        </a:p>
      </dgm:t>
    </dgm:pt>
    <dgm:pt modelId="{B0266DB9-AD78-41EC-879E-989EE0E5CA25}" type="pres">
      <dgm:prSet presAssocID="{AB19CC5F-EB0E-4C3D-B90A-FFA340E48616}" presName="desTx" presStyleLbl="fgAcc1" presStyleIdx="0" presStyleCnt="5" custScaleY="48016" custLinFactNeighborX="-21001" custLinFactNeighborY="-21165">
        <dgm:presLayoutVars>
          <dgm:bulletEnabled val="1"/>
        </dgm:presLayoutVars>
      </dgm:prSet>
      <dgm:spPr/>
      <dgm:t>
        <a:bodyPr/>
        <a:lstStyle/>
        <a:p>
          <a:endParaRPr lang="en-ZA"/>
        </a:p>
      </dgm:t>
    </dgm:pt>
    <dgm:pt modelId="{850751C1-0B48-4F5C-8F8F-E40079DBBE27}" type="pres">
      <dgm:prSet presAssocID="{F7BEB953-6C7C-44E9-ABD5-303A07E8E5FF}" presName="sibTrans" presStyleLbl="sibTrans2D1" presStyleIdx="0" presStyleCnt="4" custLinFactNeighborX="9717" custLinFactNeighborY="32599"/>
      <dgm:spPr/>
      <dgm:t>
        <a:bodyPr/>
        <a:lstStyle/>
        <a:p>
          <a:endParaRPr lang="en-ZA"/>
        </a:p>
      </dgm:t>
    </dgm:pt>
    <dgm:pt modelId="{837F6F6B-19E3-41BC-A818-B9756D72210B}" type="pres">
      <dgm:prSet presAssocID="{F7BEB953-6C7C-44E9-ABD5-303A07E8E5FF}" presName="connTx" presStyleLbl="sibTrans2D1" presStyleIdx="0" presStyleCnt="4"/>
      <dgm:spPr/>
      <dgm:t>
        <a:bodyPr/>
        <a:lstStyle/>
        <a:p>
          <a:endParaRPr lang="en-ZA"/>
        </a:p>
      </dgm:t>
    </dgm:pt>
    <dgm:pt modelId="{CE9D8BDB-957C-4C1C-90B0-5F4FFC79A31C}" type="pres">
      <dgm:prSet presAssocID="{3E46F92B-1B87-46C3-86F3-A61DE2D2C188}" presName="composite" presStyleCnt="0"/>
      <dgm:spPr/>
    </dgm:pt>
    <dgm:pt modelId="{D0AFA13D-48E3-4684-BDEA-80D55460DD36}" type="pres">
      <dgm:prSet presAssocID="{3E46F92B-1B87-46C3-86F3-A61DE2D2C188}" presName="parTx" presStyleLbl="node1" presStyleIdx="0" presStyleCnt="5">
        <dgm:presLayoutVars>
          <dgm:chMax val="0"/>
          <dgm:chPref val="0"/>
          <dgm:bulletEnabled val="1"/>
        </dgm:presLayoutVars>
      </dgm:prSet>
      <dgm:spPr/>
      <dgm:t>
        <a:bodyPr/>
        <a:lstStyle/>
        <a:p>
          <a:endParaRPr lang="en-ZA"/>
        </a:p>
      </dgm:t>
    </dgm:pt>
    <dgm:pt modelId="{818C1F76-06DB-4BD6-A8E9-F5AF3F2FDF48}" type="pres">
      <dgm:prSet presAssocID="{3E46F92B-1B87-46C3-86F3-A61DE2D2C188}" presName="parSh" presStyleLbl="node1" presStyleIdx="1" presStyleCnt="5"/>
      <dgm:spPr/>
      <dgm:t>
        <a:bodyPr/>
        <a:lstStyle/>
        <a:p>
          <a:endParaRPr lang="en-ZA"/>
        </a:p>
      </dgm:t>
    </dgm:pt>
    <dgm:pt modelId="{12881BBC-821C-4746-A278-942643EBA01C}" type="pres">
      <dgm:prSet presAssocID="{3E46F92B-1B87-46C3-86F3-A61DE2D2C188}" presName="desTx" presStyleLbl="fgAcc1" presStyleIdx="1" presStyleCnt="5" custScaleY="50431" custLinFactNeighborX="-20082" custLinFactNeighborY="-22965">
        <dgm:presLayoutVars>
          <dgm:bulletEnabled val="1"/>
        </dgm:presLayoutVars>
      </dgm:prSet>
      <dgm:spPr/>
      <dgm:t>
        <a:bodyPr/>
        <a:lstStyle/>
        <a:p>
          <a:endParaRPr lang="en-ZA"/>
        </a:p>
      </dgm:t>
    </dgm:pt>
    <dgm:pt modelId="{E88175D4-7006-45F2-A592-C47E0BAB7924}" type="pres">
      <dgm:prSet presAssocID="{2EC04B80-5C45-4CFB-852E-310B6B347E02}" presName="sibTrans" presStyleLbl="sibTrans2D1" presStyleIdx="1" presStyleCnt="4" custLinFactNeighborX="12116" custLinFactNeighborY="19801"/>
      <dgm:spPr/>
      <dgm:t>
        <a:bodyPr/>
        <a:lstStyle/>
        <a:p>
          <a:endParaRPr lang="en-ZA"/>
        </a:p>
      </dgm:t>
    </dgm:pt>
    <dgm:pt modelId="{41000AD3-56FD-4D68-8C3C-5EE8EA195EA7}" type="pres">
      <dgm:prSet presAssocID="{2EC04B80-5C45-4CFB-852E-310B6B347E02}" presName="connTx" presStyleLbl="sibTrans2D1" presStyleIdx="1" presStyleCnt="4"/>
      <dgm:spPr/>
      <dgm:t>
        <a:bodyPr/>
        <a:lstStyle/>
        <a:p>
          <a:endParaRPr lang="en-ZA"/>
        </a:p>
      </dgm:t>
    </dgm:pt>
    <dgm:pt modelId="{F5F8B512-2611-47F8-A2F5-F23250A33318}" type="pres">
      <dgm:prSet presAssocID="{6576EEAB-9245-449E-910B-3E7C347A081D}" presName="composite" presStyleCnt="0"/>
      <dgm:spPr/>
    </dgm:pt>
    <dgm:pt modelId="{77FD79E4-0EDF-4945-93FD-576A3181EB33}" type="pres">
      <dgm:prSet presAssocID="{6576EEAB-9245-449E-910B-3E7C347A081D}" presName="parTx" presStyleLbl="node1" presStyleIdx="1" presStyleCnt="5">
        <dgm:presLayoutVars>
          <dgm:chMax val="0"/>
          <dgm:chPref val="0"/>
          <dgm:bulletEnabled val="1"/>
        </dgm:presLayoutVars>
      </dgm:prSet>
      <dgm:spPr/>
      <dgm:t>
        <a:bodyPr/>
        <a:lstStyle/>
        <a:p>
          <a:endParaRPr lang="en-ZA"/>
        </a:p>
      </dgm:t>
    </dgm:pt>
    <dgm:pt modelId="{AC56BAC3-CF85-44E9-ADCB-5FE3DB79C8BF}" type="pres">
      <dgm:prSet presAssocID="{6576EEAB-9245-449E-910B-3E7C347A081D}" presName="parSh" presStyleLbl="node1" presStyleIdx="2" presStyleCnt="5"/>
      <dgm:spPr/>
      <dgm:t>
        <a:bodyPr/>
        <a:lstStyle/>
        <a:p>
          <a:endParaRPr lang="en-ZA"/>
        </a:p>
      </dgm:t>
    </dgm:pt>
    <dgm:pt modelId="{EBCDB0D6-CA45-4EAA-B24E-01C0627F84DB}" type="pres">
      <dgm:prSet presAssocID="{6576EEAB-9245-449E-910B-3E7C347A081D}" presName="desTx" presStyleLbl="fgAcc1" presStyleIdx="2" presStyleCnt="5" custScaleY="46333" custLinFactNeighborX="-20596" custLinFactNeighborY="-20744">
        <dgm:presLayoutVars>
          <dgm:bulletEnabled val="1"/>
        </dgm:presLayoutVars>
      </dgm:prSet>
      <dgm:spPr/>
      <dgm:t>
        <a:bodyPr/>
        <a:lstStyle/>
        <a:p>
          <a:endParaRPr lang="en-ZA"/>
        </a:p>
      </dgm:t>
    </dgm:pt>
    <dgm:pt modelId="{62501BF9-9234-4B7D-A58C-7EA9F81AB884}" type="pres">
      <dgm:prSet presAssocID="{8A0D8766-8714-42D0-B0BF-A9A0AFAF66FE}" presName="sibTrans" presStyleLbl="sibTrans2D1" presStyleIdx="2" presStyleCnt="4" custLinFactNeighborX="8057" custLinFactNeighborY="11444"/>
      <dgm:spPr/>
      <dgm:t>
        <a:bodyPr/>
        <a:lstStyle/>
        <a:p>
          <a:endParaRPr lang="en-ZA"/>
        </a:p>
      </dgm:t>
    </dgm:pt>
    <dgm:pt modelId="{BE8366E5-5336-4660-B30B-73004B0F6065}" type="pres">
      <dgm:prSet presAssocID="{8A0D8766-8714-42D0-B0BF-A9A0AFAF66FE}" presName="connTx" presStyleLbl="sibTrans2D1" presStyleIdx="2" presStyleCnt="4"/>
      <dgm:spPr/>
      <dgm:t>
        <a:bodyPr/>
        <a:lstStyle/>
        <a:p>
          <a:endParaRPr lang="en-ZA"/>
        </a:p>
      </dgm:t>
    </dgm:pt>
    <dgm:pt modelId="{C2F42194-450C-46FA-845A-C90F9CF008F9}" type="pres">
      <dgm:prSet presAssocID="{58CD5189-6077-492A-A070-E37B6354C2E7}" presName="composite" presStyleCnt="0"/>
      <dgm:spPr/>
    </dgm:pt>
    <dgm:pt modelId="{FCCFCA2C-1DD0-4EE5-BEA2-BE9B01651063}" type="pres">
      <dgm:prSet presAssocID="{58CD5189-6077-492A-A070-E37B6354C2E7}" presName="parTx" presStyleLbl="node1" presStyleIdx="2" presStyleCnt="5">
        <dgm:presLayoutVars>
          <dgm:chMax val="0"/>
          <dgm:chPref val="0"/>
          <dgm:bulletEnabled val="1"/>
        </dgm:presLayoutVars>
      </dgm:prSet>
      <dgm:spPr/>
      <dgm:t>
        <a:bodyPr/>
        <a:lstStyle/>
        <a:p>
          <a:endParaRPr lang="en-ZA"/>
        </a:p>
      </dgm:t>
    </dgm:pt>
    <dgm:pt modelId="{EF7CBBA1-1192-4AEA-8BD9-CEB44BCF155A}" type="pres">
      <dgm:prSet presAssocID="{58CD5189-6077-492A-A070-E37B6354C2E7}" presName="parSh" presStyleLbl="node1" presStyleIdx="3" presStyleCnt="5" custLinFactNeighborX="6735" custLinFactNeighborY="19002"/>
      <dgm:spPr/>
      <dgm:t>
        <a:bodyPr/>
        <a:lstStyle/>
        <a:p>
          <a:endParaRPr lang="en-ZA"/>
        </a:p>
      </dgm:t>
    </dgm:pt>
    <dgm:pt modelId="{F391DB37-F628-48C5-B16D-8DD52EB251AF}" type="pres">
      <dgm:prSet presAssocID="{58CD5189-6077-492A-A070-E37B6354C2E7}" presName="desTx" presStyleLbl="fgAcc1" presStyleIdx="3" presStyleCnt="5" custScaleY="55743" custLinFactNeighborX="-13747" custLinFactNeighborY="-20098">
        <dgm:presLayoutVars>
          <dgm:bulletEnabled val="1"/>
        </dgm:presLayoutVars>
      </dgm:prSet>
      <dgm:spPr/>
      <dgm:t>
        <a:bodyPr/>
        <a:lstStyle/>
        <a:p>
          <a:endParaRPr lang="en-ZA"/>
        </a:p>
      </dgm:t>
    </dgm:pt>
    <dgm:pt modelId="{CFCAA835-367A-46BB-A196-26BFFE7F7C1C}" type="pres">
      <dgm:prSet presAssocID="{AE53812D-5563-4D14-9E85-2DBF713471B3}" presName="sibTrans" presStyleLbl="sibTrans2D1" presStyleIdx="3" presStyleCnt="4"/>
      <dgm:spPr/>
      <dgm:t>
        <a:bodyPr/>
        <a:lstStyle/>
        <a:p>
          <a:endParaRPr lang="en-ZA"/>
        </a:p>
      </dgm:t>
    </dgm:pt>
    <dgm:pt modelId="{7DF93314-24B0-4CFB-8515-BF2ADE92E4FC}" type="pres">
      <dgm:prSet presAssocID="{AE53812D-5563-4D14-9E85-2DBF713471B3}" presName="connTx" presStyleLbl="sibTrans2D1" presStyleIdx="3" presStyleCnt="4"/>
      <dgm:spPr/>
      <dgm:t>
        <a:bodyPr/>
        <a:lstStyle/>
        <a:p>
          <a:endParaRPr lang="en-ZA"/>
        </a:p>
      </dgm:t>
    </dgm:pt>
    <dgm:pt modelId="{4C607A31-EEAF-4E39-8941-723B29AD2F97}" type="pres">
      <dgm:prSet presAssocID="{D066DB0E-39A0-4D50-BFE4-856CBF3E48D5}" presName="composite" presStyleCnt="0"/>
      <dgm:spPr/>
    </dgm:pt>
    <dgm:pt modelId="{F1ED0272-41D4-426F-8E13-0D6517243838}" type="pres">
      <dgm:prSet presAssocID="{D066DB0E-39A0-4D50-BFE4-856CBF3E48D5}" presName="parTx" presStyleLbl="node1" presStyleIdx="3" presStyleCnt="5">
        <dgm:presLayoutVars>
          <dgm:chMax val="0"/>
          <dgm:chPref val="0"/>
          <dgm:bulletEnabled val="1"/>
        </dgm:presLayoutVars>
      </dgm:prSet>
      <dgm:spPr/>
      <dgm:t>
        <a:bodyPr/>
        <a:lstStyle/>
        <a:p>
          <a:endParaRPr lang="en-ZA"/>
        </a:p>
      </dgm:t>
    </dgm:pt>
    <dgm:pt modelId="{A043868B-77DE-4FB4-9179-0D0A8A491DC4}" type="pres">
      <dgm:prSet presAssocID="{D066DB0E-39A0-4D50-BFE4-856CBF3E48D5}" presName="parSh" presStyleLbl="node1" presStyleIdx="4" presStyleCnt="5"/>
      <dgm:spPr/>
      <dgm:t>
        <a:bodyPr/>
        <a:lstStyle/>
        <a:p>
          <a:endParaRPr lang="en-ZA"/>
        </a:p>
      </dgm:t>
    </dgm:pt>
    <dgm:pt modelId="{EEE87939-CCFB-4A0D-8E96-D8CBB77E7E53}" type="pres">
      <dgm:prSet presAssocID="{D066DB0E-39A0-4D50-BFE4-856CBF3E48D5}" presName="desTx" presStyleLbl="fgAcc1" presStyleIdx="4" presStyleCnt="5" custScaleY="46333" custLinFactNeighborX="-14828" custLinFactNeighborY="-22456">
        <dgm:presLayoutVars>
          <dgm:bulletEnabled val="1"/>
        </dgm:presLayoutVars>
      </dgm:prSet>
      <dgm:spPr/>
      <dgm:t>
        <a:bodyPr/>
        <a:lstStyle/>
        <a:p>
          <a:endParaRPr lang="en-ZA"/>
        </a:p>
      </dgm:t>
    </dgm:pt>
  </dgm:ptLst>
  <dgm:cxnLst>
    <dgm:cxn modelId="{13682D64-DA6E-44F8-82C0-FC314E0F4804}" type="presOf" srcId="{9E0D58E1-A044-4AFF-A9FE-45ADD780A52C}" destId="{EBCDB0D6-CA45-4EAA-B24E-01C0627F84DB}" srcOrd="0" destOrd="5" presId="urn:microsoft.com/office/officeart/2005/8/layout/process3"/>
    <dgm:cxn modelId="{311E2198-1B3B-46A5-A2FA-780FC74ECE38}" type="presOf" srcId="{56DE4A85-B009-4816-9F70-CEFD2BA31830}" destId="{12881BBC-821C-4746-A278-942643EBA01C}" srcOrd="0" destOrd="3" presId="urn:microsoft.com/office/officeart/2005/8/layout/process3"/>
    <dgm:cxn modelId="{812817F2-F257-4654-81CD-C3DE9794AEF4}" srcId="{58CD5189-6077-492A-A070-E37B6354C2E7}" destId="{86DF2281-F9F6-4598-B1B2-77CE10F53BA8}" srcOrd="5" destOrd="0" parTransId="{E31FD8B4-C0B5-4985-B409-7BAB8D16F7E7}" sibTransId="{8EE4E98F-AADB-4789-A9DF-057E57393B4D}"/>
    <dgm:cxn modelId="{DC86D7FE-9A49-4977-8D3E-E94C847F396E}" srcId="{58CD5189-6077-492A-A070-E37B6354C2E7}" destId="{E32A99A4-D937-486F-A2EB-6B1E6630B457}" srcOrd="1" destOrd="0" parTransId="{94E1B510-8793-4804-AD6A-8FEA32236343}" sibTransId="{A97BCD91-7BCA-461A-811D-C4453F640969}"/>
    <dgm:cxn modelId="{42BCE7B4-68B1-4242-86F5-8B53AB80A3EC}" type="presOf" srcId="{47932B7F-7D17-4679-A5C9-4CAB0881C4B0}" destId="{F391DB37-F628-48C5-B16D-8DD52EB251AF}" srcOrd="0" destOrd="0" presId="urn:microsoft.com/office/officeart/2005/8/layout/process3"/>
    <dgm:cxn modelId="{1A902E85-CFE6-4417-B473-83C0D080020F}" type="presOf" srcId="{58CD5189-6077-492A-A070-E37B6354C2E7}" destId="{EF7CBBA1-1192-4AEA-8BD9-CEB44BCF155A}" srcOrd="1" destOrd="0" presId="urn:microsoft.com/office/officeart/2005/8/layout/process3"/>
    <dgm:cxn modelId="{A1BCC840-A942-4CB2-8BCE-DD7D605557B1}" type="presOf" srcId="{974F34AB-F942-4C23-8D19-EDC4D79D0B24}" destId="{B0266DB9-AD78-41EC-879E-989EE0E5CA25}" srcOrd="0" destOrd="1" presId="urn:microsoft.com/office/officeart/2005/8/layout/process3"/>
    <dgm:cxn modelId="{51CF268B-7831-4C25-A371-C9683A49CB38}" type="presOf" srcId="{EEA6AA61-49F1-4227-90E9-2DF425BBA254}" destId="{EBCDB0D6-CA45-4EAA-B24E-01C0627F84DB}" srcOrd="0" destOrd="2" presId="urn:microsoft.com/office/officeart/2005/8/layout/process3"/>
    <dgm:cxn modelId="{EF45E0BF-C4D2-41E4-A0E2-277652CE8EF0}" type="presOf" srcId="{E32A99A4-D937-486F-A2EB-6B1E6630B457}" destId="{F391DB37-F628-48C5-B16D-8DD52EB251AF}" srcOrd="0" destOrd="1" presId="urn:microsoft.com/office/officeart/2005/8/layout/process3"/>
    <dgm:cxn modelId="{D1D74C2E-1169-4BF5-A48F-014AA85B860D}" type="presOf" srcId="{24557790-A433-438F-BE08-61050B94360A}" destId="{EEE87939-CCFB-4A0D-8E96-D8CBB77E7E53}" srcOrd="0" destOrd="2" presId="urn:microsoft.com/office/officeart/2005/8/layout/process3"/>
    <dgm:cxn modelId="{5E20A838-07FB-4CF7-B7C6-7063AF59D3CA}" srcId="{3E46F92B-1B87-46C3-86F3-A61DE2D2C188}" destId="{463E9FD8-77FE-4116-AE5E-5790E6B987B3}" srcOrd="2" destOrd="0" parTransId="{A7C6AAC0-06F8-4F00-96F3-B5E158BAD06E}" sibTransId="{2B33B42E-208A-42CB-B51A-7393583435D1}"/>
    <dgm:cxn modelId="{1948DB0C-A78B-4B7C-A8F4-AFA5A05AF88E}" type="presOf" srcId="{3E46F92B-1B87-46C3-86F3-A61DE2D2C188}" destId="{D0AFA13D-48E3-4684-BDEA-80D55460DD36}" srcOrd="0" destOrd="0" presId="urn:microsoft.com/office/officeart/2005/8/layout/process3"/>
    <dgm:cxn modelId="{56D2EE59-8BFC-4D17-869D-DAFD685EC005}" srcId="{6576EEAB-9245-449E-910B-3E7C347A081D}" destId="{9E0D58E1-A044-4AFF-A9FE-45ADD780A52C}" srcOrd="5" destOrd="0" parTransId="{31CB3518-1FD4-4E91-AC14-8D9E4875B8F8}" sibTransId="{C8F2BC94-03A6-4C9B-BEA5-585C3CECA949}"/>
    <dgm:cxn modelId="{8103AE8D-7E69-46B4-B542-8E1C1A27EA50}" srcId="{6576EEAB-9245-449E-910B-3E7C347A081D}" destId="{553221E3-F5AC-485F-8A50-F687B798AC80}" srcOrd="0" destOrd="0" parTransId="{5AEF11D1-66F3-4858-9137-48268B8C4285}" sibTransId="{A7F2F6CB-A52E-4305-8588-EDC1579A5204}"/>
    <dgm:cxn modelId="{4AB946BA-04C8-4CE8-9482-3DA35B142EF0}" srcId="{6576EEAB-9245-449E-910B-3E7C347A081D}" destId="{E2F388B5-227C-4916-B0E7-87ED6617BFBB}" srcOrd="4" destOrd="0" parTransId="{F53A92F4-DD3D-46A1-BAEF-370C6D4C2072}" sibTransId="{58132140-D112-421C-9074-99BB30639255}"/>
    <dgm:cxn modelId="{43B0795C-6B1E-4592-B118-3585F9947FC0}" srcId="{D066DB0E-39A0-4D50-BFE4-856CBF3E48D5}" destId="{216EC111-945F-4993-A197-81A9FC91F1F4}" srcOrd="0" destOrd="0" parTransId="{05B5746A-78F3-40E9-B94C-5C8C8622BF4B}" sibTransId="{29E5B322-AB19-4AEC-B090-07BB9309D674}"/>
    <dgm:cxn modelId="{60202899-B92E-4B03-B2FB-DCB0BF053881}" type="presOf" srcId="{463E9FD8-77FE-4116-AE5E-5790E6B987B3}" destId="{12881BBC-821C-4746-A278-942643EBA01C}" srcOrd="0" destOrd="2" presId="urn:microsoft.com/office/officeart/2005/8/layout/process3"/>
    <dgm:cxn modelId="{65E311A7-AA7F-4B50-89E5-CC74C79DB701}" type="presOf" srcId="{8A0D8766-8714-42D0-B0BF-A9A0AFAF66FE}" destId="{62501BF9-9234-4B7D-A58C-7EA9F81AB884}" srcOrd="0" destOrd="0" presId="urn:microsoft.com/office/officeart/2005/8/layout/process3"/>
    <dgm:cxn modelId="{F4221C95-D861-4011-BC55-C1B2C3824FD0}" type="presOf" srcId="{58CD5189-6077-492A-A070-E37B6354C2E7}" destId="{FCCFCA2C-1DD0-4EE5-BEA2-BE9B01651063}" srcOrd="0" destOrd="0" presId="urn:microsoft.com/office/officeart/2005/8/layout/process3"/>
    <dgm:cxn modelId="{6825B954-5451-466F-9DD4-6D01C57E363B}" srcId="{3E46F92B-1B87-46C3-86F3-A61DE2D2C188}" destId="{83A73B59-F3D8-41D6-B4F4-8B94ED1E7696}" srcOrd="1" destOrd="0" parTransId="{7D99BF14-0DFE-4414-B849-50BA5EA8557D}" sibTransId="{5856A686-6DFD-4C8F-9F5F-71EDA87EA835}"/>
    <dgm:cxn modelId="{F29C823C-51F0-4FE8-8125-305360FDB5AD}" type="presOf" srcId="{3B77817D-8E35-4FE8-BF16-F5665703B6B2}" destId="{12881BBC-821C-4746-A278-942643EBA01C}" srcOrd="0" destOrd="0" presId="urn:microsoft.com/office/officeart/2005/8/layout/process3"/>
    <dgm:cxn modelId="{164A892B-1C37-45C5-A397-91635010153A}" srcId="{58CD5189-6077-492A-A070-E37B6354C2E7}" destId="{FC716BC0-A0D4-499F-B66F-63B5F8DDC246}" srcOrd="2" destOrd="0" parTransId="{EB27B350-985F-4DB3-9818-110426EFCACD}" sibTransId="{E8D7EC57-9907-470A-90B5-9E929597AC66}"/>
    <dgm:cxn modelId="{A6B0340B-3294-42AB-8A89-9E7CED237394}" srcId="{58CD5189-6077-492A-A070-E37B6354C2E7}" destId="{894D1D31-6E2A-4451-9E9C-25BB2F2A0AB1}" srcOrd="6" destOrd="0" parTransId="{FCB93FF9-371D-4BE5-B0DE-053FFD9D823C}" sibTransId="{C18124CF-E1DC-4C7C-A028-B716920C831D}"/>
    <dgm:cxn modelId="{E2A7D229-9D4C-47F9-ABA6-C9792D8AE644}" srcId="{D066DB0E-39A0-4D50-BFE4-856CBF3E48D5}" destId="{9F56F86C-F0ED-403D-A081-338230AEE392}" srcOrd="1" destOrd="0" parTransId="{CCBE7576-D3D1-4F76-8440-D1D48B146615}" sibTransId="{1D32CFED-10F8-43D6-82B4-1BE209CA63A7}"/>
    <dgm:cxn modelId="{5FFB84CE-7CF2-486B-8107-17A0A3B81AC0}" type="presOf" srcId="{F7BEB953-6C7C-44E9-ABD5-303A07E8E5FF}" destId="{850751C1-0B48-4F5C-8F8F-E40079DBBE27}" srcOrd="0" destOrd="0" presId="urn:microsoft.com/office/officeart/2005/8/layout/process3"/>
    <dgm:cxn modelId="{67750299-4C38-4279-8166-26275594371C}" srcId="{6576EEAB-9245-449E-910B-3E7C347A081D}" destId="{EEA6AA61-49F1-4227-90E9-2DF425BBA254}" srcOrd="2" destOrd="0" parTransId="{37DE7E1F-D54E-4B98-86E4-665F522DED53}" sibTransId="{95397C9E-36F9-4D73-81E4-D833F4459FB9}"/>
    <dgm:cxn modelId="{1374B986-3CFA-4FE5-AACA-85BCF475E4DD}" type="presOf" srcId="{85104A9A-59DE-47E8-9974-DEEC7E22C269}" destId="{DA0E4F54-55BB-4759-886C-78DFA2D28DD7}" srcOrd="0" destOrd="0" presId="urn:microsoft.com/office/officeart/2005/8/layout/process3"/>
    <dgm:cxn modelId="{05D02807-0590-400E-B234-54E73CE9D69C}" type="presOf" srcId="{AE53812D-5563-4D14-9E85-2DBF713471B3}" destId="{CFCAA835-367A-46BB-A196-26BFFE7F7C1C}" srcOrd="0" destOrd="0" presId="urn:microsoft.com/office/officeart/2005/8/layout/process3"/>
    <dgm:cxn modelId="{9D20F886-899F-45A4-ADA0-B7DAA8B4C472}" srcId="{85104A9A-59DE-47E8-9974-DEEC7E22C269}" destId="{D066DB0E-39A0-4D50-BFE4-856CBF3E48D5}" srcOrd="4" destOrd="0" parTransId="{50EDD06E-534D-4938-869B-E7D528214A36}" sibTransId="{F0BE8552-1206-4916-B03D-508B852146EF}"/>
    <dgm:cxn modelId="{45EDE9D1-7E83-4AD9-81B3-3418D5714B8A}" type="presOf" srcId="{AE53812D-5563-4D14-9E85-2DBF713471B3}" destId="{7DF93314-24B0-4CFB-8515-BF2ADE92E4FC}" srcOrd="1" destOrd="0" presId="urn:microsoft.com/office/officeart/2005/8/layout/process3"/>
    <dgm:cxn modelId="{1A13ED7B-9974-4BE6-954B-3F84BEBF13A7}" srcId="{D066DB0E-39A0-4D50-BFE4-856CBF3E48D5}" destId="{24557790-A433-438F-BE08-61050B94360A}" srcOrd="2" destOrd="0" parTransId="{6C4B6FEE-24B2-4FC2-BF9A-4DD950B44142}" sibTransId="{6E735158-F6BA-47CD-8850-BF9A67BC9877}"/>
    <dgm:cxn modelId="{B49068DB-FAF2-4D89-9312-9A4934078459}" type="presOf" srcId="{238953BF-9332-4A11-8F05-B4D6BFB52C40}" destId="{EBCDB0D6-CA45-4EAA-B24E-01C0627F84DB}" srcOrd="0" destOrd="3" presId="urn:microsoft.com/office/officeart/2005/8/layout/process3"/>
    <dgm:cxn modelId="{AD1AAB38-A6EC-4529-A8BC-C6846B2D36E1}" type="presOf" srcId="{2EC04B80-5C45-4CFB-852E-310B6B347E02}" destId="{E88175D4-7006-45F2-A592-C47E0BAB7924}" srcOrd="0" destOrd="0" presId="urn:microsoft.com/office/officeart/2005/8/layout/process3"/>
    <dgm:cxn modelId="{9A499558-DD81-4746-AB56-7E97B9B790A8}" type="presOf" srcId="{FC716BC0-A0D4-499F-B66F-63B5F8DDC246}" destId="{F391DB37-F628-48C5-B16D-8DD52EB251AF}" srcOrd="0" destOrd="2" presId="urn:microsoft.com/office/officeart/2005/8/layout/process3"/>
    <dgm:cxn modelId="{E6ECEFA3-D2F9-4585-8020-0C116D19E78D}" type="presOf" srcId="{F7BEB953-6C7C-44E9-ABD5-303A07E8E5FF}" destId="{837F6F6B-19E3-41BC-A818-B9756D72210B}" srcOrd="1" destOrd="0" presId="urn:microsoft.com/office/officeart/2005/8/layout/process3"/>
    <dgm:cxn modelId="{BF71F54D-D25E-4CEA-BA04-52B5A5E5910E}" type="presOf" srcId="{6576EEAB-9245-449E-910B-3E7C347A081D}" destId="{77FD79E4-0EDF-4945-93FD-576A3181EB33}" srcOrd="0" destOrd="0" presId="urn:microsoft.com/office/officeart/2005/8/layout/process3"/>
    <dgm:cxn modelId="{08F90856-A974-4DB3-8D24-CF323B724C76}" type="presOf" srcId="{6576EEAB-9245-449E-910B-3E7C347A081D}" destId="{AC56BAC3-CF85-44E9-ADCB-5FE3DB79C8BF}" srcOrd="1" destOrd="0" presId="urn:microsoft.com/office/officeart/2005/8/layout/process3"/>
    <dgm:cxn modelId="{56ED57AA-519A-4A81-811E-E513AD17EB87}" type="presOf" srcId="{30C318BF-EDB1-4319-9282-5ED015EFFB11}" destId="{B0266DB9-AD78-41EC-879E-989EE0E5CA25}" srcOrd="0" destOrd="0" presId="urn:microsoft.com/office/officeart/2005/8/layout/process3"/>
    <dgm:cxn modelId="{F1080611-6A17-49B4-840D-C67770C9BEE2}" type="presOf" srcId="{D066DB0E-39A0-4D50-BFE4-856CBF3E48D5}" destId="{A043868B-77DE-4FB4-9179-0D0A8A491DC4}" srcOrd="1" destOrd="0" presId="urn:microsoft.com/office/officeart/2005/8/layout/process3"/>
    <dgm:cxn modelId="{64BCDE2E-562F-4EA2-A68F-3B4E2F3A71B4}" type="presOf" srcId="{2EC04B80-5C45-4CFB-852E-310B6B347E02}" destId="{41000AD3-56FD-4D68-8C3C-5EE8EA195EA7}" srcOrd="1" destOrd="0" presId="urn:microsoft.com/office/officeart/2005/8/layout/process3"/>
    <dgm:cxn modelId="{CACB4556-70EA-42BB-8B53-90AC2299AB0F}" srcId="{3E46F92B-1B87-46C3-86F3-A61DE2D2C188}" destId="{4EBA354C-CB7A-4CB1-855E-31AF001FE391}" srcOrd="4" destOrd="0" parTransId="{3F634A99-A68E-4D71-8402-9E1306FACAE4}" sibTransId="{59E63574-00E2-46A8-BFB5-9710A48A79E5}"/>
    <dgm:cxn modelId="{38FC64AB-C90F-4FD8-96E4-9382635DEA37}" type="presOf" srcId="{894D1D31-6E2A-4451-9E9C-25BB2F2A0AB1}" destId="{F391DB37-F628-48C5-B16D-8DD52EB251AF}" srcOrd="0" destOrd="6" presId="urn:microsoft.com/office/officeart/2005/8/layout/process3"/>
    <dgm:cxn modelId="{D4187B68-D26C-4757-8F59-DE5BB7D8550E}" srcId="{3E46F92B-1B87-46C3-86F3-A61DE2D2C188}" destId="{56DE4A85-B009-4816-9F70-CEFD2BA31830}" srcOrd="3" destOrd="0" parTransId="{A35CA166-DB98-4E3F-A673-000975C131D6}" sibTransId="{F3E4AA30-61DA-46D9-8EA5-3E5045B763B7}"/>
    <dgm:cxn modelId="{5E190A2C-84E0-4BEF-BECA-7B938B740F5C}" srcId="{AB19CC5F-EB0E-4C3D-B90A-FFA340E48616}" destId="{7C98EE87-9CC7-49EF-B9A2-5BB219CDE6CC}" srcOrd="3" destOrd="0" parTransId="{88539E0A-5924-404A-A7E6-4AC05ECB53CF}" sibTransId="{E4AA9650-C94C-4CCA-8EC3-9F07ED8F9E49}"/>
    <dgm:cxn modelId="{B445B6AB-73EC-4073-944D-6743E1F9B9DB}" srcId="{85104A9A-59DE-47E8-9974-DEEC7E22C269}" destId="{AB19CC5F-EB0E-4C3D-B90A-FFA340E48616}" srcOrd="0" destOrd="0" parTransId="{C6D15F53-09FE-4334-A9FA-DE675C77C2D6}" sibTransId="{F7BEB953-6C7C-44E9-ABD5-303A07E8E5FF}"/>
    <dgm:cxn modelId="{DD1D89CC-D8CA-4D02-A94F-D0319618CFA3}" type="presOf" srcId="{EE86B09D-C3B1-4597-98B5-4295DA355111}" destId="{EBCDB0D6-CA45-4EAA-B24E-01C0627F84DB}" srcOrd="0" destOrd="1" presId="urn:microsoft.com/office/officeart/2005/8/layout/process3"/>
    <dgm:cxn modelId="{6A67183D-527E-43F9-91D0-D5E587223BFF}" type="presOf" srcId="{7C98EE87-9CC7-49EF-B9A2-5BB219CDE6CC}" destId="{B0266DB9-AD78-41EC-879E-989EE0E5CA25}" srcOrd="0" destOrd="3" presId="urn:microsoft.com/office/officeart/2005/8/layout/process3"/>
    <dgm:cxn modelId="{665505C8-1DCB-4FF6-A474-F11381FF6340}" type="presOf" srcId="{AB19CC5F-EB0E-4C3D-B90A-FFA340E48616}" destId="{6AA4643A-8617-4BEE-8F6A-67E92F0AE4BB}" srcOrd="1" destOrd="0" presId="urn:microsoft.com/office/officeart/2005/8/layout/process3"/>
    <dgm:cxn modelId="{0EEC4D12-2923-4663-8618-2784A27BD589}" srcId="{3E46F92B-1B87-46C3-86F3-A61DE2D2C188}" destId="{3B77817D-8E35-4FE8-BF16-F5665703B6B2}" srcOrd="0" destOrd="0" parTransId="{ED5A82BA-3827-420D-89F0-1E9B8D91D4BF}" sibTransId="{0EDA98D3-540D-4F12-95B5-C7EE91B0FAC8}"/>
    <dgm:cxn modelId="{9805D1F5-7E4C-4516-9735-C60B81D5FC0D}" type="presOf" srcId="{83A73B59-F3D8-41D6-B4F4-8B94ED1E7696}" destId="{12881BBC-821C-4746-A278-942643EBA01C}" srcOrd="0" destOrd="1" presId="urn:microsoft.com/office/officeart/2005/8/layout/process3"/>
    <dgm:cxn modelId="{C19AAD1C-B29B-4A46-A6C6-F656C098A5AB}" type="presOf" srcId="{4F2A9E76-A78A-48DD-A8E1-89DAFA7C0D7A}" destId="{F391DB37-F628-48C5-B16D-8DD52EB251AF}" srcOrd="0" destOrd="4" presId="urn:microsoft.com/office/officeart/2005/8/layout/process3"/>
    <dgm:cxn modelId="{7FA9DF15-EA3D-4DDC-A902-AC0997E5E51D}" type="presOf" srcId="{F4214634-8A28-424C-939E-00501DDCC132}" destId="{EEE87939-CCFB-4A0D-8E96-D8CBB77E7E53}" srcOrd="0" destOrd="3" presId="urn:microsoft.com/office/officeart/2005/8/layout/process3"/>
    <dgm:cxn modelId="{F82C7C23-E7BC-43AC-81E7-8FC52ACB7ABA}" type="presOf" srcId="{56E7C9CC-FAE1-4513-B2B5-555D49B0C2D8}" destId="{F391DB37-F628-48C5-B16D-8DD52EB251AF}" srcOrd="0" destOrd="3" presId="urn:microsoft.com/office/officeart/2005/8/layout/process3"/>
    <dgm:cxn modelId="{49C6A532-8741-4819-BFB6-2090F5E15F66}" srcId="{58CD5189-6077-492A-A070-E37B6354C2E7}" destId="{4F2A9E76-A78A-48DD-A8E1-89DAFA7C0D7A}" srcOrd="4" destOrd="0" parTransId="{99F1B2F3-5FBC-46BD-8F5B-AF7D00211D82}" sibTransId="{507FF5D7-90A9-4534-9BEB-9D42785F2C72}"/>
    <dgm:cxn modelId="{8C227AB3-CB46-4B91-8267-2C4045F7E614}" type="presOf" srcId="{4EBA354C-CB7A-4CB1-855E-31AF001FE391}" destId="{12881BBC-821C-4746-A278-942643EBA01C}" srcOrd="0" destOrd="4" presId="urn:microsoft.com/office/officeart/2005/8/layout/process3"/>
    <dgm:cxn modelId="{8CC0D4BF-FC97-443F-A35C-29936553544D}" srcId="{85104A9A-59DE-47E8-9974-DEEC7E22C269}" destId="{6576EEAB-9245-449E-910B-3E7C347A081D}" srcOrd="2" destOrd="0" parTransId="{4A092246-B364-415E-AD28-6CF287BBD017}" sibTransId="{8A0D8766-8714-42D0-B0BF-A9A0AFAF66FE}"/>
    <dgm:cxn modelId="{6F2B947E-46E7-4E6C-B8DF-4C4BA72314D6}" srcId="{58CD5189-6077-492A-A070-E37B6354C2E7}" destId="{56E7C9CC-FAE1-4513-B2B5-555D49B0C2D8}" srcOrd="3" destOrd="0" parTransId="{E3754FCC-1790-417F-B4A7-B71822E0E897}" sibTransId="{F712C2F5-D8E0-459D-BB08-6FA5F0155FA9}"/>
    <dgm:cxn modelId="{1421D873-5EF5-47CE-9856-7DF823A331AC}" type="presOf" srcId="{553221E3-F5AC-485F-8A50-F687B798AC80}" destId="{EBCDB0D6-CA45-4EAA-B24E-01C0627F84DB}" srcOrd="0" destOrd="0" presId="urn:microsoft.com/office/officeart/2005/8/layout/process3"/>
    <dgm:cxn modelId="{32306A24-432C-451D-81AE-0F8578CA285B}" srcId="{6576EEAB-9245-449E-910B-3E7C347A081D}" destId="{EE86B09D-C3B1-4597-98B5-4295DA355111}" srcOrd="1" destOrd="0" parTransId="{065814BB-A1AF-41B7-92F3-5912F7E99CED}" sibTransId="{69DCEBD7-35AA-423E-9BB1-AE7CA8A624DB}"/>
    <dgm:cxn modelId="{EEBF9B67-8505-4149-9818-72D6EB0F188F}" type="presOf" srcId="{9F56F86C-F0ED-403D-A081-338230AEE392}" destId="{EEE87939-CCFB-4A0D-8E96-D8CBB77E7E53}" srcOrd="0" destOrd="1" presId="urn:microsoft.com/office/officeart/2005/8/layout/process3"/>
    <dgm:cxn modelId="{1086F7B1-7FA4-49A6-826D-66583C7CCA45}" type="presOf" srcId="{AB19CC5F-EB0E-4C3D-B90A-FFA340E48616}" destId="{BAABC525-79F0-4CB0-9821-AD6C0810CCC3}" srcOrd="0" destOrd="0" presId="urn:microsoft.com/office/officeart/2005/8/layout/process3"/>
    <dgm:cxn modelId="{76488485-C0D1-4176-8488-B3210536FCB3}" srcId="{58CD5189-6077-492A-A070-E37B6354C2E7}" destId="{47932B7F-7D17-4679-A5C9-4CAB0881C4B0}" srcOrd="0" destOrd="0" parTransId="{E7470A9D-229A-43A0-AD57-BE69460AE20D}" sibTransId="{A4CB4F0C-C7D7-4818-9406-E61B47A10E7B}"/>
    <dgm:cxn modelId="{7CB89ABE-4943-4B03-B81D-D183E35DE69D}" type="presOf" srcId="{E2F388B5-227C-4916-B0E7-87ED6617BFBB}" destId="{EBCDB0D6-CA45-4EAA-B24E-01C0627F84DB}" srcOrd="0" destOrd="4" presId="urn:microsoft.com/office/officeart/2005/8/layout/process3"/>
    <dgm:cxn modelId="{690449AA-38A6-4C5C-865F-657D2336352A}" srcId="{D066DB0E-39A0-4D50-BFE4-856CBF3E48D5}" destId="{F4214634-8A28-424C-939E-00501DDCC132}" srcOrd="3" destOrd="0" parTransId="{D0AB1343-4E93-4955-8D14-03DC2B717563}" sibTransId="{49F061D8-5768-46FE-84F0-7ACB7F06C96B}"/>
    <dgm:cxn modelId="{F0F7288A-8DF6-4FC8-8BC2-880A9EEB76F7}" type="presOf" srcId="{C08C70B7-65AA-4563-A0FD-35AE7192E5B7}" destId="{B0266DB9-AD78-41EC-879E-989EE0E5CA25}" srcOrd="0" destOrd="2" presId="urn:microsoft.com/office/officeart/2005/8/layout/process3"/>
    <dgm:cxn modelId="{8B70AD1C-81ED-4FF5-8328-BF1F777BE858}" type="presOf" srcId="{86DF2281-F9F6-4598-B1B2-77CE10F53BA8}" destId="{F391DB37-F628-48C5-B16D-8DD52EB251AF}" srcOrd="0" destOrd="5" presId="urn:microsoft.com/office/officeart/2005/8/layout/process3"/>
    <dgm:cxn modelId="{ADE8872E-FBE8-47B3-BED3-C0BA1EDC82F3}" srcId="{AB19CC5F-EB0E-4C3D-B90A-FFA340E48616}" destId="{30C318BF-EDB1-4319-9282-5ED015EFFB11}" srcOrd="0" destOrd="0" parTransId="{EBC0B8A5-DE6B-4A53-B877-BB2394B6819D}" sibTransId="{6107E0F2-7EDA-4E93-A70F-68A2D0D7726F}"/>
    <dgm:cxn modelId="{EE24644C-D884-4FD3-9C16-C21B9ACBB477}" type="presOf" srcId="{3E46F92B-1B87-46C3-86F3-A61DE2D2C188}" destId="{818C1F76-06DB-4BD6-A8E9-F5AF3F2FDF48}" srcOrd="1" destOrd="0" presId="urn:microsoft.com/office/officeart/2005/8/layout/process3"/>
    <dgm:cxn modelId="{7F6F322B-541B-4116-B934-1B09AF425829}" type="presOf" srcId="{D066DB0E-39A0-4D50-BFE4-856CBF3E48D5}" destId="{F1ED0272-41D4-426F-8E13-0D6517243838}" srcOrd="0" destOrd="0" presId="urn:microsoft.com/office/officeart/2005/8/layout/process3"/>
    <dgm:cxn modelId="{5560BC19-40D4-43D3-A18E-7458D6F84837}" srcId="{6576EEAB-9245-449E-910B-3E7C347A081D}" destId="{238953BF-9332-4A11-8F05-B4D6BFB52C40}" srcOrd="3" destOrd="0" parTransId="{AF6817C3-4913-41AB-AFA0-4A84E87E2730}" sibTransId="{6E6E981F-8F15-49F9-A25A-870028926B36}"/>
    <dgm:cxn modelId="{AA716994-1E04-4DD1-8A6A-A08FA4650299}" type="presOf" srcId="{8A0D8766-8714-42D0-B0BF-A9A0AFAF66FE}" destId="{BE8366E5-5336-4660-B30B-73004B0F6065}" srcOrd="1" destOrd="0" presId="urn:microsoft.com/office/officeart/2005/8/layout/process3"/>
    <dgm:cxn modelId="{2170B38D-5039-45C6-9D8C-0376661C13D3}" srcId="{AB19CC5F-EB0E-4C3D-B90A-FFA340E48616}" destId="{974F34AB-F942-4C23-8D19-EDC4D79D0B24}" srcOrd="1" destOrd="0" parTransId="{44A0BDD7-FC07-4FA2-800B-5C017606ADC5}" sibTransId="{D60A0892-E2D2-4C3F-AFC6-267C75E4E24B}"/>
    <dgm:cxn modelId="{BEEFBB0A-D295-41CE-9CE0-ACBC8483D5C3}" srcId="{85104A9A-59DE-47E8-9974-DEEC7E22C269}" destId="{3E46F92B-1B87-46C3-86F3-A61DE2D2C188}" srcOrd="1" destOrd="0" parTransId="{ED405DA6-3B36-4D68-A3B5-7585EE4DFD76}" sibTransId="{2EC04B80-5C45-4CFB-852E-310B6B347E02}"/>
    <dgm:cxn modelId="{0161AA81-6EF1-4F2E-88B8-28FA3BA6C99C}" srcId="{85104A9A-59DE-47E8-9974-DEEC7E22C269}" destId="{58CD5189-6077-492A-A070-E37B6354C2E7}" srcOrd="3" destOrd="0" parTransId="{A2C7F6D2-095E-4772-A1F8-232CF271E678}" sibTransId="{AE53812D-5563-4D14-9E85-2DBF713471B3}"/>
    <dgm:cxn modelId="{2E104ACC-7EC4-44DA-871A-CBF8B9746317}" type="presOf" srcId="{216EC111-945F-4993-A197-81A9FC91F1F4}" destId="{EEE87939-CCFB-4A0D-8E96-D8CBB77E7E53}" srcOrd="0" destOrd="0" presId="urn:microsoft.com/office/officeart/2005/8/layout/process3"/>
    <dgm:cxn modelId="{00593206-3EE0-452B-84E3-F2E91D330187}" srcId="{AB19CC5F-EB0E-4C3D-B90A-FFA340E48616}" destId="{C08C70B7-65AA-4563-A0FD-35AE7192E5B7}" srcOrd="2" destOrd="0" parTransId="{2467B9D8-98C3-4DD0-854C-33F99ABECCC1}" sibTransId="{8B07D8E3-179C-477D-9FBD-17A945319AB5}"/>
    <dgm:cxn modelId="{1E86B784-B4A1-4037-8DF1-C8BF92015E19}" type="presParOf" srcId="{DA0E4F54-55BB-4759-886C-78DFA2D28DD7}" destId="{8B0941B4-1485-4910-9820-A7E745591006}" srcOrd="0" destOrd="0" presId="urn:microsoft.com/office/officeart/2005/8/layout/process3"/>
    <dgm:cxn modelId="{F34AD1DD-FDA5-4C45-9A2D-2865A0FD834D}" type="presParOf" srcId="{8B0941B4-1485-4910-9820-A7E745591006}" destId="{BAABC525-79F0-4CB0-9821-AD6C0810CCC3}" srcOrd="0" destOrd="0" presId="urn:microsoft.com/office/officeart/2005/8/layout/process3"/>
    <dgm:cxn modelId="{EB476561-513A-40CE-97B7-86B588DC766B}" type="presParOf" srcId="{8B0941B4-1485-4910-9820-A7E745591006}" destId="{6AA4643A-8617-4BEE-8F6A-67E92F0AE4BB}" srcOrd="1" destOrd="0" presId="urn:microsoft.com/office/officeart/2005/8/layout/process3"/>
    <dgm:cxn modelId="{A8CCA4A9-1F7B-49C3-ADEE-281EA415657D}" type="presParOf" srcId="{8B0941B4-1485-4910-9820-A7E745591006}" destId="{B0266DB9-AD78-41EC-879E-989EE0E5CA25}" srcOrd="2" destOrd="0" presId="urn:microsoft.com/office/officeart/2005/8/layout/process3"/>
    <dgm:cxn modelId="{3139525D-FFC0-4D4B-A1DB-8CB36617AF43}" type="presParOf" srcId="{DA0E4F54-55BB-4759-886C-78DFA2D28DD7}" destId="{850751C1-0B48-4F5C-8F8F-E40079DBBE27}" srcOrd="1" destOrd="0" presId="urn:microsoft.com/office/officeart/2005/8/layout/process3"/>
    <dgm:cxn modelId="{D991873C-3934-4952-8A62-16A5C35FA0B6}" type="presParOf" srcId="{850751C1-0B48-4F5C-8F8F-E40079DBBE27}" destId="{837F6F6B-19E3-41BC-A818-B9756D72210B}" srcOrd="0" destOrd="0" presId="urn:microsoft.com/office/officeart/2005/8/layout/process3"/>
    <dgm:cxn modelId="{1A3FE835-F824-44BE-9E89-0E10D8E6B681}" type="presParOf" srcId="{DA0E4F54-55BB-4759-886C-78DFA2D28DD7}" destId="{CE9D8BDB-957C-4C1C-90B0-5F4FFC79A31C}" srcOrd="2" destOrd="0" presId="urn:microsoft.com/office/officeart/2005/8/layout/process3"/>
    <dgm:cxn modelId="{6FC95B81-B38F-49DF-B3F9-B505056B7BDA}" type="presParOf" srcId="{CE9D8BDB-957C-4C1C-90B0-5F4FFC79A31C}" destId="{D0AFA13D-48E3-4684-BDEA-80D55460DD36}" srcOrd="0" destOrd="0" presId="urn:microsoft.com/office/officeart/2005/8/layout/process3"/>
    <dgm:cxn modelId="{FEC7A114-A838-44F9-BCEE-C8508AC24283}" type="presParOf" srcId="{CE9D8BDB-957C-4C1C-90B0-5F4FFC79A31C}" destId="{818C1F76-06DB-4BD6-A8E9-F5AF3F2FDF48}" srcOrd="1" destOrd="0" presId="urn:microsoft.com/office/officeart/2005/8/layout/process3"/>
    <dgm:cxn modelId="{C2BA7CCB-2DA9-4C8F-84EE-DF19CBF707D0}" type="presParOf" srcId="{CE9D8BDB-957C-4C1C-90B0-5F4FFC79A31C}" destId="{12881BBC-821C-4746-A278-942643EBA01C}" srcOrd="2" destOrd="0" presId="urn:microsoft.com/office/officeart/2005/8/layout/process3"/>
    <dgm:cxn modelId="{163AB5A5-4910-4BF5-B328-9D588531A674}" type="presParOf" srcId="{DA0E4F54-55BB-4759-886C-78DFA2D28DD7}" destId="{E88175D4-7006-45F2-A592-C47E0BAB7924}" srcOrd="3" destOrd="0" presId="urn:microsoft.com/office/officeart/2005/8/layout/process3"/>
    <dgm:cxn modelId="{7228ABA0-981B-4D2C-8D72-3AD119ABA8E2}" type="presParOf" srcId="{E88175D4-7006-45F2-A592-C47E0BAB7924}" destId="{41000AD3-56FD-4D68-8C3C-5EE8EA195EA7}" srcOrd="0" destOrd="0" presId="urn:microsoft.com/office/officeart/2005/8/layout/process3"/>
    <dgm:cxn modelId="{BEBF9DA8-2FAD-446A-AA77-6C24BC1F8CC5}" type="presParOf" srcId="{DA0E4F54-55BB-4759-886C-78DFA2D28DD7}" destId="{F5F8B512-2611-47F8-A2F5-F23250A33318}" srcOrd="4" destOrd="0" presId="urn:microsoft.com/office/officeart/2005/8/layout/process3"/>
    <dgm:cxn modelId="{7EC4396C-55C8-4A8A-90BE-4E184A43C16E}" type="presParOf" srcId="{F5F8B512-2611-47F8-A2F5-F23250A33318}" destId="{77FD79E4-0EDF-4945-93FD-576A3181EB33}" srcOrd="0" destOrd="0" presId="urn:microsoft.com/office/officeart/2005/8/layout/process3"/>
    <dgm:cxn modelId="{67A6910D-36DA-4012-8C35-613FFE3770EA}" type="presParOf" srcId="{F5F8B512-2611-47F8-A2F5-F23250A33318}" destId="{AC56BAC3-CF85-44E9-ADCB-5FE3DB79C8BF}" srcOrd="1" destOrd="0" presId="urn:microsoft.com/office/officeart/2005/8/layout/process3"/>
    <dgm:cxn modelId="{F82A1034-8B84-4FBC-A44E-889C844B0D36}" type="presParOf" srcId="{F5F8B512-2611-47F8-A2F5-F23250A33318}" destId="{EBCDB0D6-CA45-4EAA-B24E-01C0627F84DB}" srcOrd="2" destOrd="0" presId="urn:microsoft.com/office/officeart/2005/8/layout/process3"/>
    <dgm:cxn modelId="{B267A010-7A9E-4100-B9E8-C1E0C174B3C7}" type="presParOf" srcId="{DA0E4F54-55BB-4759-886C-78DFA2D28DD7}" destId="{62501BF9-9234-4B7D-A58C-7EA9F81AB884}" srcOrd="5" destOrd="0" presId="urn:microsoft.com/office/officeart/2005/8/layout/process3"/>
    <dgm:cxn modelId="{628774DC-B03E-4D4C-9330-E8F8520F2B20}" type="presParOf" srcId="{62501BF9-9234-4B7D-A58C-7EA9F81AB884}" destId="{BE8366E5-5336-4660-B30B-73004B0F6065}" srcOrd="0" destOrd="0" presId="urn:microsoft.com/office/officeart/2005/8/layout/process3"/>
    <dgm:cxn modelId="{1853D645-F1F1-4041-B82E-7F19B54EC127}" type="presParOf" srcId="{DA0E4F54-55BB-4759-886C-78DFA2D28DD7}" destId="{C2F42194-450C-46FA-845A-C90F9CF008F9}" srcOrd="6" destOrd="0" presId="urn:microsoft.com/office/officeart/2005/8/layout/process3"/>
    <dgm:cxn modelId="{934E27A8-8BC6-484F-8BF3-EED651FD57B7}" type="presParOf" srcId="{C2F42194-450C-46FA-845A-C90F9CF008F9}" destId="{FCCFCA2C-1DD0-4EE5-BEA2-BE9B01651063}" srcOrd="0" destOrd="0" presId="urn:microsoft.com/office/officeart/2005/8/layout/process3"/>
    <dgm:cxn modelId="{67056666-E469-45D3-82D7-F881171E0B0B}" type="presParOf" srcId="{C2F42194-450C-46FA-845A-C90F9CF008F9}" destId="{EF7CBBA1-1192-4AEA-8BD9-CEB44BCF155A}" srcOrd="1" destOrd="0" presId="urn:microsoft.com/office/officeart/2005/8/layout/process3"/>
    <dgm:cxn modelId="{D723FED1-42BB-4ABC-8FF3-E03FCD7825F5}" type="presParOf" srcId="{C2F42194-450C-46FA-845A-C90F9CF008F9}" destId="{F391DB37-F628-48C5-B16D-8DD52EB251AF}" srcOrd="2" destOrd="0" presId="urn:microsoft.com/office/officeart/2005/8/layout/process3"/>
    <dgm:cxn modelId="{0FF9C9E8-ACE2-4471-9442-61D2BAE2EB5B}" type="presParOf" srcId="{DA0E4F54-55BB-4759-886C-78DFA2D28DD7}" destId="{CFCAA835-367A-46BB-A196-26BFFE7F7C1C}" srcOrd="7" destOrd="0" presId="urn:microsoft.com/office/officeart/2005/8/layout/process3"/>
    <dgm:cxn modelId="{F3FC64B4-9B74-400D-A0AF-2732F99DE2C9}" type="presParOf" srcId="{CFCAA835-367A-46BB-A196-26BFFE7F7C1C}" destId="{7DF93314-24B0-4CFB-8515-BF2ADE92E4FC}" srcOrd="0" destOrd="0" presId="urn:microsoft.com/office/officeart/2005/8/layout/process3"/>
    <dgm:cxn modelId="{78D054F3-B415-41AD-9540-AC80E3AA0852}" type="presParOf" srcId="{DA0E4F54-55BB-4759-886C-78DFA2D28DD7}" destId="{4C607A31-EEAF-4E39-8941-723B29AD2F97}" srcOrd="8" destOrd="0" presId="urn:microsoft.com/office/officeart/2005/8/layout/process3"/>
    <dgm:cxn modelId="{D6532F8C-E660-4D33-8120-A4212D1AF4A6}" type="presParOf" srcId="{4C607A31-EEAF-4E39-8941-723B29AD2F97}" destId="{F1ED0272-41D4-426F-8E13-0D6517243838}" srcOrd="0" destOrd="0" presId="urn:microsoft.com/office/officeart/2005/8/layout/process3"/>
    <dgm:cxn modelId="{7905DC98-3F41-45E0-9431-0B24F39BA56B}" type="presParOf" srcId="{4C607A31-EEAF-4E39-8941-723B29AD2F97}" destId="{A043868B-77DE-4FB4-9179-0D0A8A491DC4}" srcOrd="1" destOrd="0" presId="urn:microsoft.com/office/officeart/2005/8/layout/process3"/>
    <dgm:cxn modelId="{BD233D81-B047-4055-B39C-102BB9341E78}" type="presParOf" srcId="{4C607A31-EEAF-4E39-8941-723B29AD2F97}" destId="{EEE87939-CCFB-4A0D-8E96-D8CBB77E7E53}" srcOrd="2" destOrd="0" presId="urn:microsoft.com/office/officeart/2005/8/layout/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A4643A-8617-4BEE-8F6A-67E92F0AE4BB}">
      <dsp:nvSpPr>
        <dsp:cNvPr id="0" name=""/>
        <dsp:cNvSpPr/>
      </dsp:nvSpPr>
      <dsp:spPr>
        <a:xfrm>
          <a:off x="19473" y="519792"/>
          <a:ext cx="1146045" cy="432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Registration</a:t>
          </a:r>
          <a:endParaRPr lang="en-ZA" sz="1000" kern="1200" dirty="0"/>
        </a:p>
      </dsp:txBody>
      <dsp:txXfrm>
        <a:off x="19473" y="519792"/>
        <a:ext cx="1146045" cy="288000"/>
      </dsp:txXfrm>
    </dsp:sp>
    <dsp:sp modelId="{B0266DB9-AD78-41EC-879E-989EE0E5CA25}">
      <dsp:nvSpPr>
        <dsp:cNvPr id="0" name=""/>
        <dsp:cNvSpPr/>
      </dsp:nvSpPr>
      <dsp:spPr>
        <a:xfrm>
          <a:off x="0" y="950336"/>
          <a:ext cx="1146045" cy="9148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 56  (1) &amp; (2)</a:t>
          </a:r>
          <a:endParaRPr lang="en-ZA" sz="600" kern="1200" dirty="0"/>
        </a:p>
        <a:p>
          <a:pPr marL="57150" lvl="1" indent="-57150" algn="l" defTabSz="266700">
            <a:lnSpc>
              <a:spcPct val="90000"/>
            </a:lnSpc>
            <a:spcBef>
              <a:spcPct val="0"/>
            </a:spcBef>
            <a:spcAft>
              <a:spcPct val="15000"/>
            </a:spcAft>
            <a:buChar char="••"/>
          </a:pPr>
          <a:r>
            <a:rPr lang="en-ZA" sz="600" kern="1200" dirty="0" smtClean="0"/>
            <a:t>UI Contributions Act-Section 10 </a:t>
          </a:r>
          <a:endParaRPr lang="en-ZA" sz="600" kern="1200" dirty="0"/>
        </a:p>
        <a:p>
          <a:pPr marL="57150" lvl="1" indent="-57150" algn="l" defTabSz="266700">
            <a:lnSpc>
              <a:spcPct val="90000"/>
            </a:lnSpc>
            <a:spcBef>
              <a:spcPct val="0"/>
            </a:spcBef>
            <a:spcAft>
              <a:spcPct val="15000"/>
            </a:spcAft>
            <a:buChar char="••"/>
          </a:pPr>
          <a:endParaRPr lang="en-ZA" sz="600" kern="1200" dirty="0"/>
        </a:p>
      </dsp:txBody>
      <dsp:txXfrm>
        <a:off x="0" y="950336"/>
        <a:ext cx="1146045" cy="914858"/>
      </dsp:txXfrm>
    </dsp:sp>
    <dsp:sp modelId="{850751C1-0B48-4F5C-8F8F-E40079DBBE27}">
      <dsp:nvSpPr>
        <dsp:cNvPr id="0" name=""/>
        <dsp:cNvSpPr/>
      </dsp:nvSpPr>
      <dsp:spPr>
        <a:xfrm rot="73522">
          <a:off x="1370671" y="633895"/>
          <a:ext cx="360774" cy="285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dirty="0"/>
        </a:p>
      </dsp:txBody>
      <dsp:txXfrm rot="73522">
        <a:off x="1370671" y="633895"/>
        <a:ext cx="360774" cy="285332"/>
      </dsp:txXfrm>
    </dsp:sp>
    <dsp:sp modelId="{818C1F76-06DB-4BD6-A8E9-F5AF3F2FDF48}">
      <dsp:nvSpPr>
        <dsp:cNvPr id="0" name=""/>
        <dsp:cNvSpPr/>
      </dsp:nvSpPr>
      <dsp:spPr>
        <a:xfrm>
          <a:off x="1846069" y="558863"/>
          <a:ext cx="1146045" cy="43200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Declarations</a:t>
          </a:r>
          <a:endParaRPr lang="en-ZA" sz="1000" kern="1200" dirty="0"/>
        </a:p>
      </dsp:txBody>
      <dsp:txXfrm>
        <a:off x="1846069" y="558863"/>
        <a:ext cx="1146045" cy="288000"/>
      </dsp:txXfrm>
    </dsp:sp>
    <dsp:sp modelId="{12881BBC-821C-4746-A278-942643EBA01C}">
      <dsp:nvSpPr>
        <dsp:cNvPr id="0" name=""/>
        <dsp:cNvSpPr/>
      </dsp:nvSpPr>
      <dsp:spPr>
        <a:xfrm>
          <a:off x="1850652" y="881530"/>
          <a:ext cx="1146045" cy="960871"/>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 56  (1) &amp; (2)</a:t>
          </a:r>
          <a:endParaRPr lang="en-ZA" sz="600" kern="1200" dirty="0"/>
        </a:p>
        <a:p>
          <a:pPr marL="57150" lvl="1" indent="-57150" algn="l" defTabSz="266700">
            <a:lnSpc>
              <a:spcPct val="90000"/>
            </a:lnSpc>
            <a:spcBef>
              <a:spcPct val="0"/>
            </a:spcBef>
            <a:spcAft>
              <a:spcPct val="15000"/>
            </a:spcAft>
            <a:buChar char="••"/>
          </a:pPr>
          <a:r>
            <a:rPr lang="en-ZA" sz="600" kern="1200" dirty="0" smtClean="0"/>
            <a:t>UI Contributions Acti-Section 10 </a:t>
          </a:r>
          <a:endParaRPr lang="en-ZA" sz="600" kern="1200" dirty="0"/>
        </a:p>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endParaRPr lang="en-ZA" sz="600" kern="1200" dirty="0"/>
        </a:p>
      </dsp:txBody>
      <dsp:txXfrm>
        <a:off x="1850652" y="881530"/>
        <a:ext cx="1146045" cy="960871"/>
      </dsp:txXfrm>
    </dsp:sp>
    <dsp:sp modelId="{E88175D4-7006-45F2-A592-C47E0BAB7924}">
      <dsp:nvSpPr>
        <dsp:cNvPr id="0" name=""/>
        <dsp:cNvSpPr/>
      </dsp:nvSpPr>
      <dsp:spPr>
        <a:xfrm rot="36449">
          <a:off x="3210468" y="626566"/>
          <a:ext cx="368341" cy="285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dirty="0"/>
        </a:p>
      </dsp:txBody>
      <dsp:txXfrm rot="36449">
        <a:off x="3210468" y="626566"/>
        <a:ext cx="368341" cy="285332"/>
      </dsp:txXfrm>
    </dsp:sp>
    <dsp:sp modelId="{AC56BAC3-CF85-44E9-ADCB-5FE3DB79C8BF}">
      <dsp:nvSpPr>
        <dsp:cNvPr id="0" name=""/>
        <dsp:cNvSpPr/>
      </dsp:nvSpPr>
      <dsp:spPr>
        <a:xfrm>
          <a:off x="3687059" y="578383"/>
          <a:ext cx="1146045" cy="432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Contributions</a:t>
          </a:r>
          <a:endParaRPr lang="en-ZA" sz="1000" kern="1200" dirty="0"/>
        </a:p>
      </dsp:txBody>
      <dsp:txXfrm>
        <a:off x="3687059" y="578383"/>
        <a:ext cx="1146045" cy="288000"/>
      </dsp:txXfrm>
    </dsp:sp>
    <dsp:sp modelId="{EBCDB0D6-CA45-4EAA-B24E-01C0627F84DB}">
      <dsp:nvSpPr>
        <dsp:cNvPr id="0" name=""/>
        <dsp:cNvSpPr/>
      </dsp:nvSpPr>
      <dsp:spPr>
        <a:xfrm>
          <a:off x="3685752" y="982407"/>
          <a:ext cx="1146045" cy="8827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Act-Section</a:t>
          </a:r>
          <a:endParaRPr lang="en-ZA" sz="600" kern="1200" dirty="0"/>
        </a:p>
        <a:p>
          <a:pPr marL="57150" lvl="1" indent="-57150" algn="l" defTabSz="266700">
            <a:lnSpc>
              <a:spcPct val="90000"/>
            </a:lnSpc>
            <a:spcBef>
              <a:spcPct val="0"/>
            </a:spcBef>
            <a:spcAft>
              <a:spcPct val="15000"/>
            </a:spcAft>
            <a:buChar char="••"/>
          </a:pPr>
          <a:r>
            <a:rPr lang="en-ZA" sz="600" kern="1200" dirty="0" smtClean="0"/>
            <a:t>4(*2)(a) and (b)</a:t>
          </a:r>
          <a:endParaRPr lang="en-ZA" sz="600" kern="1200" dirty="0"/>
        </a:p>
        <a:p>
          <a:pPr marL="57150" lvl="1" indent="-57150" algn="l" defTabSz="266700">
            <a:lnSpc>
              <a:spcPct val="90000"/>
            </a:lnSpc>
            <a:spcBef>
              <a:spcPct val="0"/>
            </a:spcBef>
            <a:spcAft>
              <a:spcPct val="15000"/>
            </a:spcAft>
            <a:buChar char="••"/>
          </a:pPr>
          <a:r>
            <a:rPr lang="en-ZA" sz="600" kern="1200" dirty="0" smtClean="0"/>
            <a:t>UI  Contributions Act-Section 5 (1)</a:t>
          </a:r>
          <a:endParaRPr lang="en-ZA" sz="600" kern="1200" dirty="0"/>
        </a:p>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endParaRPr lang="en-ZA" sz="600" kern="1200" dirty="0"/>
        </a:p>
      </dsp:txBody>
      <dsp:txXfrm>
        <a:off x="3685752" y="982407"/>
        <a:ext cx="1146045" cy="882791"/>
      </dsp:txXfrm>
    </dsp:sp>
    <dsp:sp modelId="{62501BF9-9234-4B7D-A58C-7EA9F81AB884}">
      <dsp:nvSpPr>
        <dsp:cNvPr id="0" name=""/>
        <dsp:cNvSpPr/>
      </dsp:nvSpPr>
      <dsp:spPr>
        <a:xfrm rot="66780">
          <a:off x="5059077" y="631228"/>
          <a:ext cx="409306" cy="285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dirty="0"/>
        </a:p>
      </dsp:txBody>
      <dsp:txXfrm rot="66780">
        <a:off x="5059077" y="631228"/>
        <a:ext cx="409306" cy="285332"/>
      </dsp:txXfrm>
    </dsp:sp>
    <dsp:sp modelId="{EF7CBBA1-1192-4AEA-8BD9-CEB44BCF155A}">
      <dsp:nvSpPr>
        <dsp:cNvPr id="0" name=""/>
        <dsp:cNvSpPr/>
      </dsp:nvSpPr>
      <dsp:spPr>
        <a:xfrm>
          <a:off x="5605236" y="615649"/>
          <a:ext cx="1146045" cy="43200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Claims</a:t>
          </a:r>
          <a:endParaRPr lang="en-ZA" sz="1000" kern="1200" dirty="0"/>
        </a:p>
      </dsp:txBody>
      <dsp:txXfrm>
        <a:off x="5605236" y="615649"/>
        <a:ext cx="1146045" cy="288000"/>
      </dsp:txXfrm>
    </dsp:sp>
    <dsp:sp modelId="{F391DB37-F628-48C5-B16D-8DD52EB251AF}">
      <dsp:nvSpPr>
        <dsp:cNvPr id="0" name=""/>
        <dsp:cNvSpPr/>
      </dsp:nvSpPr>
      <dsp:spPr>
        <a:xfrm>
          <a:off x="5605235" y="860248"/>
          <a:ext cx="1146045" cy="1062082"/>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 chapter 3</a:t>
          </a:r>
          <a:endParaRPr lang="en-ZA" sz="600" kern="1200" dirty="0"/>
        </a:p>
        <a:p>
          <a:pPr marL="57150" lvl="1" indent="-57150" algn="l" defTabSz="266700">
            <a:lnSpc>
              <a:spcPct val="90000"/>
            </a:lnSpc>
            <a:spcBef>
              <a:spcPct val="0"/>
            </a:spcBef>
            <a:spcAft>
              <a:spcPct val="15000"/>
            </a:spcAft>
            <a:buChar char="••"/>
          </a:pPr>
          <a:r>
            <a:rPr lang="en-ZA" sz="600" kern="1200" dirty="0" smtClean="0"/>
            <a:t>Unemployment benefits</a:t>
          </a:r>
          <a:endParaRPr lang="en-ZA" sz="600" kern="1200" dirty="0"/>
        </a:p>
        <a:p>
          <a:pPr marL="57150" lvl="1" indent="-57150" algn="l" defTabSz="266700">
            <a:lnSpc>
              <a:spcPct val="90000"/>
            </a:lnSpc>
            <a:spcBef>
              <a:spcPct val="0"/>
            </a:spcBef>
            <a:spcAft>
              <a:spcPct val="15000"/>
            </a:spcAft>
            <a:buChar char="••"/>
          </a:pPr>
          <a:r>
            <a:rPr lang="en-ZA" sz="600" kern="1200" dirty="0" smtClean="0"/>
            <a:t>Maternity benefits</a:t>
          </a:r>
          <a:endParaRPr lang="en-ZA" sz="600" kern="1200" dirty="0"/>
        </a:p>
        <a:p>
          <a:pPr marL="57150" lvl="1" indent="-57150" algn="l" defTabSz="266700">
            <a:lnSpc>
              <a:spcPct val="90000"/>
            </a:lnSpc>
            <a:spcBef>
              <a:spcPct val="0"/>
            </a:spcBef>
            <a:spcAft>
              <a:spcPct val="15000"/>
            </a:spcAft>
            <a:buChar char="••"/>
          </a:pPr>
          <a:r>
            <a:rPr lang="en-ZA" sz="600" kern="1200" dirty="0" smtClean="0"/>
            <a:t>Illness  benefits</a:t>
          </a:r>
          <a:endParaRPr lang="en-ZA" sz="600" kern="1200" dirty="0"/>
        </a:p>
        <a:p>
          <a:pPr marL="57150" lvl="1" indent="-57150" algn="l" defTabSz="266700">
            <a:lnSpc>
              <a:spcPct val="90000"/>
            </a:lnSpc>
            <a:spcBef>
              <a:spcPct val="0"/>
            </a:spcBef>
            <a:spcAft>
              <a:spcPct val="15000"/>
            </a:spcAft>
            <a:buChar char="••"/>
          </a:pPr>
          <a:r>
            <a:rPr lang="en-ZA" sz="600" kern="1200" dirty="0" smtClean="0"/>
            <a:t>Adoption benefits</a:t>
          </a:r>
          <a:endParaRPr lang="en-ZA" sz="600" kern="1200" dirty="0"/>
        </a:p>
        <a:p>
          <a:pPr marL="57150" lvl="1" indent="-57150" algn="l" defTabSz="266700">
            <a:lnSpc>
              <a:spcPct val="90000"/>
            </a:lnSpc>
            <a:spcBef>
              <a:spcPct val="0"/>
            </a:spcBef>
            <a:spcAft>
              <a:spcPct val="15000"/>
            </a:spcAft>
            <a:buChar char="••"/>
          </a:pPr>
          <a:r>
            <a:rPr lang="en-ZA" sz="600" kern="1200" dirty="0" smtClean="0"/>
            <a:t>`Dependents benefits  </a:t>
          </a:r>
          <a:endParaRPr lang="en-ZA" sz="600" kern="1200" dirty="0"/>
        </a:p>
      </dsp:txBody>
      <dsp:txXfrm>
        <a:off x="5605235" y="860248"/>
        <a:ext cx="1146045" cy="1062082"/>
      </dsp:txXfrm>
    </dsp:sp>
    <dsp:sp modelId="{CFCAA835-367A-46BB-A196-26BFFE7F7C1C}">
      <dsp:nvSpPr>
        <dsp:cNvPr id="0" name=""/>
        <dsp:cNvSpPr/>
      </dsp:nvSpPr>
      <dsp:spPr>
        <a:xfrm rot="21527377">
          <a:off x="6905684" y="598154"/>
          <a:ext cx="327485" cy="285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dirty="0"/>
        </a:p>
      </dsp:txBody>
      <dsp:txXfrm rot="21527377">
        <a:off x="6905684" y="598154"/>
        <a:ext cx="327485" cy="285332"/>
      </dsp:txXfrm>
    </dsp:sp>
    <dsp:sp modelId="{A043868B-77DE-4FB4-9179-0D0A8A491DC4}">
      <dsp:nvSpPr>
        <dsp:cNvPr id="0" name=""/>
        <dsp:cNvSpPr/>
      </dsp:nvSpPr>
      <dsp:spPr>
        <a:xfrm>
          <a:off x="7369040" y="578383"/>
          <a:ext cx="1146045" cy="432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LAP </a:t>
          </a:r>
          <a:endParaRPr lang="en-ZA" sz="1000" kern="1200" dirty="0"/>
        </a:p>
      </dsp:txBody>
      <dsp:txXfrm>
        <a:off x="7369040" y="578383"/>
        <a:ext cx="1146045" cy="288000"/>
      </dsp:txXfrm>
    </dsp:sp>
    <dsp:sp modelId="{EEE87939-CCFB-4A0D-8E96-D8CBB77E7E53}">
      <dsp:nvSpPr>
        <dsp:cNvPr id="0" name=""/>
        <dsp:cNvSpPr/>
      </dsp:nvSpPr>
      <dsp:spPr>
        <a:xfrm>
          <a:off x="7433836" y="949788"/>
          <a:ext cx="1146045" cy="8827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Amendment Act Section 2 ( d)</a:t>
          </a:r>
          <a:endParaRPr lang="en-ZA" sz="600" kern="1200" dirty="0"/>
        </a:p>
        <a:p>
          <a:pPr marL="57150" lvl="1" indent="-57150" algn="l" defTabSz="266700">
            <a:lnSpc>
              <a:spcPct val="90000"/>
            </a:lnSpc>
            <a:spcBef>
              <a:spcPct val="0"/>
            </a:spcBef>
            <a:spcAft>
              <a:spcPct val="15000"/>
            </a:spcAft>
            <a:buChar char="••"/>
          </a:pPr>
          <a:r>
            <a:rPr lang="en-ZA" sz="600" kern="1200" dirty="0" smtClean="0"/>
            <a:t>UI act Section 48 (1)  (a)(i)</a:t>
          </a:r>
          <a:endParaRPr lang="en-ZA" sz="600" kern="1200" dirty="0"/>
        </a:p>
        <a:p>
          <a:pPr marL="57150" lvl="1" indent="-57150" algn="l" defTabSz="266700">
            <a:lnSpc>
              <a:spcPct val="90000"/>
            </a:lnSpc>
            <a:spcBef>
              <a:spcPct val="0"/>
            </a:spcBef>
            <a:spcAft>
              <a:spcPct val="15000"/>
            </a:spcAft>
            <a:buChar char="••"/>
          </a:pPr>
          <a:r>
            <a:rPr lang="en-ZA" sz="600" kern="1200" dirty="0" smtClean="0"/>
            <a:t>Section 5 (d)</a:t>
          </a:r>
          <a:endParaRPr lang="en-ZA" sz="600" kern="1200" dirty="0"/>
        </a:p>
      </dsp:txBody>
      <dsp:txXfrm>
        <a:off x="7433836" y="949788"/>
        <a:ext cx="1146045" cy="88279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0.72343</cdr:x>
      <cdr:y>0.34967</cdr:y>
    </cdr:from>
    <cdr:to>
      <cdr:x>0.78946</cdr:x>
      <cdr:y>0.47444</cdr:y>
    </cdr:to>
    <cdr:sp macro="" textlink="">
      <cdr:nvSpPr>
        <cdr:cNvPr id="3" name="Up Arrow 6">
          <a:extLst xmlns:a="http://schemas.openxmlformats.org/drawingml/2006/main">
            <a:ext uri="{FF2B5EF4-FFF2-40B4-BE49-F238E27FC236}">
              <a16:creationId xmlns:a16="http://schemas.microsoft.com/office/drawing/2014/main" xmlns="" id="{4AFDED45-043E-4864-BA7E-C8EAA88E39A8}"/>
            </a:ext>
          </a:extLst>
        </cdr:cNvPr>
        <cdr:cNvSpPr/>
      </cdr:nvSpPr>
      <cdr:spPr>
        <a:xfrm xmlns:a="http://schemas.openxmlformats.org/drawingml/2006/main">
          <a:off x="6050255" y="1787695"/>
          <a:ext cx="552227" cy="637895"/>
        </a:xfrm>
        <a:prstGeom xmlns:a="http://schemas.openxmlformats.org/drawingml/2006/main" prst="upArrow">
          <a:avLst/>
        </a:prstGeom>
        <a:solidFill xmlns:a="http://schemas.openxmlformats.org/drawingml/2006/main">
          <a:srgbClr val="00B050"/>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vert27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8%</a:t>
          </a:r>
          <a:endParaRPr kumimoji="0" lang="en-ZA"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8" y="0"/>
            <a:ext cx="2945659" cy="496332"/>
          </a:xfrm>
          <a:prstGeom prst="rect">
            <a:avLst/>
          </a:prstGeom>
        </p:spPr>
        <p:txBody>
          <a:bodyPr vert="horz" lIns="91440" tIns="45720" rIns="91440" bIns="45720" rtlCol="0"/>
          <a:lstStyle>
            <a:lvl1pPr algn="r">
              <a:defRPr sz="1200"/>
            </a:lvl1pPr>
          </a:lstStyle>
          <a:p>
            <a:fld id="{DDABFB02-BABE-40C6-973F-A6FCD770DE74}" type="datetimeFigureOut">
              <a:rPr lang="en-ZA" smtClean="0"/>
              <a:pPr/>
              <a:t>2022/06/08</a:t>
            </a:fld>
            <a:endParaRPr lang="en-ZA" dirty="0"/>
          </a:p>
        </p:txBody>
      </p:sp>
      <p:sp>
        <p:nvSpPr>
          <p:cNvPr id="4" name="Footer Placeholder 3"/>
          <p:cNvSpPr>
            <a:spLocks noGrp="1"/>
          </p:cNvSpPr>
          <p:nvPr>
            <p:ph type="ftr" sz="quarter" idx="2"/>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8" y="9428583"/>
            <a:ext cx="2945659" cy="496332"/>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dirty="0"/>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8" y="0"/>
            <a:ext cx="2945659" cy="496332"/>
          </a:xfrm>
          <a:prstGeom prst="rect">
            <a:avLst/>
          </a:prstGeom>
        </p:spPr>
        <p:txBody>
          <a:bodyPr vert="horz" lIns="91440" tIns="45720" rIns="91440" bIns="45720" rtlCol="0"/>
          <a:lstStyle>
            <a:lvl1pPr algn="r">
              <a:defRPr sz="1200"/>
            </a:lvl1pPr>
          </a:lstStyle>
          <a:p>
            <a:fld id="{8FD1F4CF-9162-42C9-96F2-47DAB2DBAB68}" type="datetimeFigureOut">
              <a:rPr lang="en-ZA" smtClean="0"/>
              <a:pPr/>
              <a:t>2022/06/08</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8" y="9428583"/>
            <a:ext cx="2945659" cy="496332"/>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dirty="0"/>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000" kern="1200" dirty="0">
              <a:solidFill>
                <a:schemeClr val="tx1"/>
              </a:solidFill>
              <a:effectLst/>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0B14A-3DA4-4294-B78D-FE62D9387E6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13221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0B14A-3DA4-4294-B78D-FE62D9387E6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2205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3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939A72-1F38-40E3-8383-5C5A053600BE}"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6C1343-9C7F-4B45-87B8-7011318DC00A}"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2381148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D03915-1AE2-4678-A0C4-E15DF60DCA5E}"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8CBD58-72F8-47A2-BBA2-F334F95CAAF4}"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473556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4298DA-49AD-49F9-AD08-DBBC5EEF0252}"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8CD5E8-4CF9-40FA-9D71-61A21CF874F9}"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9637176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44"/>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944"/>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C89D2B-3F18-4C42-9B1C-079EC208418C}"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73A8A88-0AE8-4247-9912-6B6AE6BE9F74}"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8309653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633"/>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196693-E4BD-4FD3-9FF3-BB6B6C64541F}"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0740C-6C01-4018-A5CF-B75C7655A4D5}"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8371735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1CE0E2-59D5-419F-8564-9A47C39379C2}"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627988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108"/>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7ABB63-DD71-49D1-8B7F-E36AA90E061A}"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08C020-5014-4A95-938F-D43DD3BD30E1}"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638981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2D28AE-7BF2-44C9-A4B9-0D44D7CFF19B}"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7A7A15-FAE7-49E2-908D-FB5D78A7FA53}"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049494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6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6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71431C-B756-4297-BFE7-0D8673CD67C5}"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D4705D-D417-401A-894A-DAACC86796FE}"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0951097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1EC330-C1D3-4855-B4DF-98A0EAF745AC}"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EE383F-EC86-405A-B485-FE7E7178F53F}"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27635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A97C55-B3A8-4EA6-8059-BB4CF5D1BDD8}"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A11813-0B29-44F7-BF30-6CAF80A3F5F0}"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3848911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42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939A72-1F38-40E3-8383-5C5A053600BE}"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6C1343-9C7F-4B45-87B8-7011318DC00A}"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40653503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D03915-1AE2-4678-A0C4-E15DF60DCA5E}"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8CBD58-72F8-47A2-BBA2-F334F95CAAF4}"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8677171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4298DA-49AD-49F9-AD08-DBBC5EEF0252}"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8CD5E8-4CF9-40FA-9D71-61A21CF874F9}"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163122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846"/>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846"/>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C89D2B-3F18-4C42-9B1C-079EC208418C}"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73A8A88-0AE8-4247-9912-6B6AE6BE9F74}"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317903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8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5571163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0619718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5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3006906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0357550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5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44800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3BC4DD-EE51-4B11-982A-09ABE0C91F72}" type="datetime1">
              <a:rPr lang="en-US"/>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dirty="0"/>
          </a:p>
        </p:txBody>
      </p:sp>
    </p:spTree>
    <p:extLst>
      <p:ext uri="{BB962C8B-B14F-4D97-AF65-F5344CB8AC3E}">
        <p14:creationId xmlns:p14="http://schemas.microsoft.com/office/powerpoint/2010/main" xmlns="" val="23828072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509869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3059488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6442023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5419567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5228454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9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9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3437251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9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4D452B7F-6D53-4FC8-A25A-1BC5E9ED11F9}"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E5D38877-20A6-4203-B6D7-DE930EDCD0CC}"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1225180073"/>
      </p:ext>
    </p:extLst>
  </p:cSld>
  <p:clrMapOvr>
    <a:masterClrMapping/>
  </p:clrMapOvr>
  <p:transition spd="slow">
    <p:circl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48C6403B-E9B6-48B6-84FF-22624BA8F9E2}"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E0D3230-56C0-40A7-B22D-C087DC0808A2}"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1524079751"/>
      </p:ext>
    </p:extLst>
  </p:cSld>
  <p:clrMapOvr>
    <a:masterClrMapping/>
  </p:clrMapOvr>
  <p:transition spd="slow">
    <p:circl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56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F722710D-C922-4FA7-AEA9-2C886624A84A}"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9EC3A00C-72F4-4133-9A73-712E50083B51}"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2638683577"/>
      </p:ext>
    </p:extLst>
  </p:cSld>
  <p:clrMapOvr>
    <a:masterClrMapping/>
  </p:clrMapOvr>
  <p:transition spd="slow">
    <p:circl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CF07D95E-51EC-46CB-BA2B-9E2F54E8D9AE}"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A116ED5-AC2F-4936-86DF-40606D08D7EE}"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2266881990"/>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A2EF255-18C9-4345-BE9D-97A9AAD6E8F7}" type="datetime1">
              <a:rPr lang="en-US"/>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dirty="0"/>
          </a:p>
        </p:txBody>
      </p:sp>
    </p:spTree>
    <p:extLst>
      <p:ext uri="{BB962C8B-B14F-4D97-AF65-F5344CB8AC3E}">
        <p14:creationId xmlns:p14="http://schemas.microsoft.com/office/powerpoint/2010/main" xmlns="" val="33165192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5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5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F9ADF913-5DED-4DD0-B89E-10DB693B4642}"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5CB9DF7-8079-4C1F-A15E-2FD39954D454}"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2928045525"/>
      </p:ext>
    </p:extLst>
  </p:cSld>
  <p:clrMapOvr>
    <a:masterClrMapping/>
  </p:clrMapOvr>
  <p:transition spd="slow">
    <p:circl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AFD21DDB-BAEA-4F0B-B50A-CF05218CA0BC}"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C7A0828-554B-4478-992E-B4DFD1316F6A}"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990707340"/>
      </p:ext>
    </p:extLst>
  </p:cSld>
  <p:clrMapOvr>
    <a:masterClrMapping/>
  </p:clrMapOvr>
  <p:transition spd="slow">
    <p:circl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C4081D93-B45D-41D7-A408-FDA67153AC35}"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7EFB2D2-A0FC-4E09-8DB3-3A611E7B86C2}"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748095573"/>
      </p:ext>
    </p:extLst>
  </p:cSld>
  <p:clrMapOvr>
    <a:masterClrMapping/>
  </p:clrMapOvr>
  <p:transition spd="slow">
    <p:circl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71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DBF1D9C4-71DE-4144-81CF-E656D88ED1A3}"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4D87172-9B73-4657-9DA9-993E49F9F5A6}"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2632432063"/>
      </p:ext>
    </p:extLst>
  </p:cSld>
  <p:clrMapOvr>
    <a:masterClrMapping/>
  </p:clrMapOvr>
  <p:transition spd="slow">
    <p:circl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8F2E0786-44D2-4BCE-BB24-856ED5855139}"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8A52A22-C990-4CA7-B6AB-C663D92C4D50}"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2202936735"/>
      </p:ext>
    </p:extLst>
  </p:cSld>
  <p:clrMapOvr>
    <a:masterClrMapping/>
  </p:clrMapOvr>
  <p:transition spd="slow">
    <p:circl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58F713BF-A926-4790-B334-A764CB80201C}"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7A20C31-B1C7-4645-AC4B-53A66DC2659C}"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2145011491"/>
      </p:ext>
    </p:extLst>
  </p:cSld>
  <p:clrMapOvr>
    <a:masterClrMapping/>
  </p:clrMapOvr>
  <p:transition spd="slow">
    <p:circl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0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30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4DA20BB4-6743-4681-AD02-D55BC4E747B9}"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BDC8712-A3E3-495A-84EE-DDC29A639CD0}"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1104472297"/>
      </p:ext>
    </p:extLst>
  </p:cSld>
  <p:clrMapOvr>
    <a:masterClrMapping/>
  </p:clrMapOvr>
  <p:transition spd="slow">
    <p:circl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307"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p:cNvSpPr/>
          <p:nvPr userDrawn="1"/>
        </p:nvSpPr>
        <p:spPr>
          <a:xfrm>
            <a:off x="6444650"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307" y="6479782"/>
            <a:ext cx="3929093" cy="324000"/>
          </a:xfrm>
          <a:prstGeom prst="rect">
            <a:avLst/>
          </a:prstGeom>
        </p:spPr>
        <p:txBody>
          <a:bodyPr/>
          <a:lstStyle>
            <a:lvl1pPr algn="l">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EEECE1"/>
                </a:solidFill>
                <a:effectLst/>
                <a:uLnTx/>
                <a:uFillTx/>
                <a:latin typeface="Calibri"/>
                <a:ea typeface="+mn-ea"/>
                <a:cs typeface="Tahoma" pitchFamily="34" charset="0"/>
              </a:rPr>
              <a:t>© Copyright Impact Strategy Consulting, solely for the use of UIF;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EEECE1"/>
                </a:solidFill>
                <a:effectLst/>
                <a:uLnTx/>
                <a:uFillTx/>
                <a:latin typeface="Calibri"/>
                <a:ea typeface="+mn-ea"/>
                <a:cs typeface="Tahoma" pitchFamily="34" charset="0"/>
              </a:rPr>
              <a:t>not to be used or relied upon without joint written consent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700" b="0" i="0" u="none" strike="noStrike" kern="1200" cap="none" spc="0" normalizeH="0" baseline="0" noProof="0" dirty="0">
              <a:ln>
                <a:noFill/>
              </a:ln>
              <a:solidFill>
                <a:srgbClr val="EEECE1"/>
              </a:solidFill>
              <a:effectLst/>
              <a:uLnTx/>
              <a:uFillTx/>
              <a:latin typeface="Calibri"/>
              <a:ea typeface="+mn-ea"/>
              <a:cs typeface="+mn-cs"/>
            </a:endParaRPr>
          </a:p>
        </p:txBody>
      </p:sp>
      <p:sp>
        <p:nvSpPr>
          <p:cNvPr id="8" name="Slide Number Placeholder 5"/>
          <p:cNvSpPr>
            <a:spLocks noGrp="1"/>
          </p:cNvSpPr>
          <p:nvPr>
            <p:ph type="sldNum" sz="quarter" idx="12"/>
          </p:nvPr>
        </p:nvSpPr>
        <p:spPr>
          <a:xfrm>
            <a:off x="8719765" y="6479782"/>
            <a:ext cx="391883" cy="324000"/>
          </a:xfrm>
        </p:spPr>
        <p:txBody>
          <a:bodyPr/>
          <a:lstStyle>
            <a:lvl1pPr algn="ctr">
              <a:defRPr sz="10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AEB2EFD-0384-4502-B68A-97137B875E0A}" type="slidenum">
              <a:rPr kumimoji="0" lang="en-ZA" sz="1000" b="0" i="0" u="none" strike="noStrike" kern="1200" cap="none" spc="0" normalizeH="0" baseline="0" noProof="0" smtClean="0">
                <a:ln>
                  <a:noFill/>
                </a:ln>
                <a:solidFill>
                  <a:prstClr val="black"/>
                </a:solidFill>
                <a:effectLst/>
                <a:uLnTx/>
                <a:uFillTx/>
                <a:latin typeface="Calibri" pitchFamily="-8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000" b="0" i="0" u="none" strike="noStrike" kern="1200" cap="none" spc="0" normalizeH="0" baseline="0" noProof="0" dirty="0">
              <a:ln>
                <a:noFill/>
              </a:ln>
              <a:solidFill>
                <a:prstClr val="black"/>
              </a:solidFill>
              <a:effectLst/>
              <a:uLnTx/>
              <a:uFillTx/>
              <a:latin typeface="Calibri" pitchFamily="-80" charset="0"/>
              <a:ea typeface="+mn-ea"/>
              <a:cs typeface="+mn-cs"/>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180401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21"/>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A927A9-D43D-46CD-9B3F-418F9B07047E}" type="datetime1">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FA9206-19BA-4B9C-A711-BFB53E7204BB}" type="slidenum">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Tree>
    <p:extLst>
      <p:ext uri="{BB962C8B-B14F-4D97-AF65-F5344CB8AC3E}">
        <p14:creationId xmlns:p14="http://schemas.microsoft.com/office/powerpoint/2010/main" xmlns="" val="30233972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E0B1D2-AEDE-4058-9703-5AC2F8C498FF}" type="datetime1">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3CBFE2-772D-4747-BDB1-DB5AF30E99ED}" type="slidenum">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Tree>
    <p:extLst>
      <p:ext uri="{BB962C8B-B14F-4D97-AF65-F5344CB8AC3E}">
        <p14:creationId xmlns:p14="http://schemas.microsoft.com/office/powerpoint/2010/main" xmlns="" val="33766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ADCF618-9140-4188-95D9-7DCA61A09C65}" type="datetime1">
              <a:rPr lang="en-US"/>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dirty="0"/>
          </a:p>
        </p:txBody>
      </p:sp>
    </p:spTree>
    <p:extLst>
      <p:ext uri="{BB962C8B-B14F-4D97-AF65-F5344CB8AC3E}">
        <p14:creationId xmlns:p14="http://schemas.microsoft.com/office/powerpoint/2010/main" xmlns="" val="11192794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96"/>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74CE08-FEE8-4400-89FA-F94B459A8D79}" type="datetime1">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EF3B45-99CE-4FB0-89B8-61FC6317F060}" type="slidenum">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Tree>
    <p:extLst>
      <p:ext uri="{BB962C8B-B14F-4D97-AF65-F5344CB8AC3E}">
        <p14:creationId xmlns:p14="http://schemas.microsoft.com/office/powerpoint/2010/main" xmlns="" val="13181783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12D79F-5AB4-4880-98C4-A0257D0A9A6C}" type="datetime1">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0B8F92-48BD-43BB-8BED-ADEBB7002442}" type="slidenum">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Tree>
    <p:extLst>
      <p:ext uri="{BB962C8B-B14F-4D97-AF65-F5344CB8AC3E}">
        <p14:creationId xmlns:p14="http://schemas.microsoft.com/office/powerpoint/2010/main" xmlns="" val="17175727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32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32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E9E0F2-C9C9-47C1-AC26-B2862E6A3993}" type="datetime1">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6AD93F-8A82-49D9-998E-6106536439A4}" type="slidenum">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Tree>
    <p:extLst>
      <p:ext uri="{BB962C8B-B14F-4D97-AF65-F5344CB8AC3E}">
        <p14:creationId xmlns:p14="http://schemas.microsoft.com/office/powerpoint/2010/main" xmlns="" val="34474020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A487CB-EED0-4E6F-823C-8583ADEDDB0B}" type="datetime1">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72E3BB-C7B7-4017-B0F8-A8F801F13D82}" type="slidenum">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Tree>
    <p:extLst>
      <p:ext uri="{BB962C8B-B14F-4D97-AF65-F5344CB8AC3E}">
        <p14:creationId xmlns:p14="http://schemas.microsoft.com/office/powerpoint/2010/main" xmlns="" val="6623289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542EEB-67B4-4E7F-8405-1FDE33952B5B}" type="datetime1">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95BE54-8427-4B1C-894D-3F01046E31F9}" type="slidenum">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Tree>
    <p:extLst>
      <p:ext uri="{BB962C8B-B14F-4D97-AF65-F5344CB8AC3E}">
        <p14:creationId xmlns:p14="http://schemas.microsoft.com/office/powerpoint/2010/main" xmlns="" val="34945719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6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6F2C01-5A6F-4D97-8E91-C381A6011A15}" type="datetime1">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1ECC99-12F4-41B1-B244-BEDEC1C94569}" type="slidenum">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Tree>
    <p:extLst>
      <p:ext uri="{BB962C8B-B14F-4D97-AF65-F5344CB8AC3E}">
        <p14:creationId xmlns:p14="http://schemas.microsoft.com/office/powerpoint/2010/main" xmlns="" val="8575397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321F43-C38D-4D6A-A0CC-9320F71D2611}" type="datetime1">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9A4796-A228-463A-BFDC-314600E7FAB8}" type="slidenum">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Tree>
    <p:extLst>
      <p:ext uri="{BB962C8B-B14F-4D97-AF65-F5344CB8AC3E}">
        <p14:creationId xmlns:p14="http://schemas.microsoft.com/office/powerpoint/2010/main" xmlns="" val="36868999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85CFF5-CF28-4610-93A0-067880C6067A}" type="datetime1">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CAB63C-AD27-4348-9BE9-C6DA99C4EA1D}" type="slidenum">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Tree>
    <p:extLst>
      <p:ext uri="{BB962C8B-B14F-4D97-AF65-F5344CB8AC3E}">
        <p14:creationId xmlns:p14="http://schemas.microsoft.com/office/powerpoint/2010/main" xmlns="" val="7628452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2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522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F2D93F-FA8E-44A2-B923-B02C684B4F1F}" type="datetime1">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B5751B-3B2A-44F7-9A72-1448FECED918}" type="slidenum">
              <a:rPr kumimoji="0" lang="en-US" altLang="en-US" sz="1200" b="0" i="0" u="none" strike="noStrike" kern="1200" cap="none" spc="0" normalizeH="0" baseline="0" noProof="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Tree>
    <p:extLst>
      <p:ext uri="{BB962C8B-B14F-4D97-AF65-F5344CB8AC3E}">
        <p14:creationId xmlns:p14="http://schemas.microsoft.com/office/powerpoint/2010/main" xmlns="" val="102682326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1531061" y="1152674"/>
            <a:ext cx="5504523"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xmlns="" val="4185984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AE3B176-8929-45BE-8FAB-1DE1E9B69816}" type="datetime1">
              <a:rPr lang="en-US"/>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dirty="0"/>
          </a:p>
        </p:txBody>
      </p:sp>
    </p:spTree>
    <p:extLst>
      <p:ext uri="{BB962C8B-B14F-4D97-AF65-F5344CB8AC3E}">
        <p14:creationId xmlns:p14="http://schemas.microsoft.com/office/powerpoint/2010/main" xmlns="" val="37751332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8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7FDC79-8093-41D2-991A-1F62DD588E59}"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2E8DFB-259F-4B10-9431-A46ED4582A46}"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9664637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6F4EA7-C3E1-47FA-824B-C7838B188776}"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2E8DFB-259F-4B10-9431-A46ED4582A46}"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420727555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6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DB8295-07B0-4510-A679-755E13DCDCA4}"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2E8DFB-259F-4B10-9431-A46ED4582A46}"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7279298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438FF68-279F-48AE-8E65-CAD9AA092B92}"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2E8DFB-259F-4B10-9431-A46ED4582A46}"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74001610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0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0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2854FEF-A292-4CB9-9BEF-0AF68A10A084}"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2E8DFB-259F-4B10-9431-A46ED4582A46}"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42714946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D3C714-5B80-4E16-8EC0-AB1DA0FC0BAD}"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2E8DFB-259F-4B10-9431-A46ED4582A46}"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09440382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B27D88-AAA6-4636-9DE7-78BCE3EB911E}"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2E8DFB-259F-4B10-9431-A46ED4582A46}"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68572878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41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1C6EFA-29AF-480D-8E69-432FF6585CF3}"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2E8DFB-259F-4B10-9431-A46ED4582A46}"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88168280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3D1FD1-428D-4125-BE63-F5D9B558B86A}"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2E8DFB-259F-4B10-9431-A46ED4582A46}"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98541942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120A8E-E05A-40DF-BD2F-56189E6973A2}"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2E8DFB-259F-4B10-9431-A46ED4582A46}"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93719865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FF28A0EF-5B52-4EC5-A22D-7B640BCED1CE}" type="datetime1">
              <a:rPr lang="en-US"/>
              <a:pPr/>
              <a:t>6/8/2022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dirty="0"/>
          </a:p>
        </p:txBody>
      </p:sp>
    </p:spTree>
    <p:extLst>
      <p:ext uri="{BB962C8B-B14F-4D97-AF65-F5344CB8AC3E}">
        <p14:creationId xmlns:p14="http://schemas.microsoft.com/office/powerpoint/2010/main" xmlns="" val="11081700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9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9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18FCE9-EDA5-4626-BE12-5FA0E9A0B8CA}"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2E8DFB-259F-4B10-9431-A46ED4582A46}"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37101322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3289719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4715529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84938496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40056637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9025595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6606738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39935546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9718900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361427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E9A70B-CB3F-495F-B904-4B866FD2B5EC}" type="datetime1">
              <a:rPr lang="en-US"/>
              <a:pPr/>
              <a:t>6/8/2022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dirty="0"/>
          </a:p>
        </p:txBody>
      </p:sp>
    </p:spTree>
    <p:extLst>
      <p:ext uri="{BB962C8B-B14F-4D97-AF65-F5344CB8AC3E}">
        <p14:creationId xmlns:p14="http://schemas.microsoft.com/office/powerpoint/2010/main" xmlns="" val="180530541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9559093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365012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7822345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39922894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31905857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1845584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6/8/2022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100728308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6/8/2022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1750642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6/8/2022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38087227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902517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5BCD0D-2F08-4773-9136-19DD3DB1531B}" type="datetime1">
              <a:rPr lang="en-US"/>
              <a:pPr/>
              <a:t>6/8/2022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dirty="0"/>
          </a:p>
        </p:txBody>
      </p:sp>
    </p:spTree>
    <p:extLst>
      <p:ext uri="{BB962C8B-B14F-4D97-AF65-F5344CB8AC3E}">
        <p14:creationId xmlns:p14="http://schemas.microsoft.com/office/powerpoint/2010/main" xmlns="" val="17294498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208102972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13273721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413275762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196693-E4BD-4FD3-9FF3-BB6B6C64541F}"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0740C-6C01-4018-A5CF-B75C7655A4D5}"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394487466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1CE0E2-59D5-419F-8564-9A47C39379C2}"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7160597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4"/>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7ABB63-DD71-49D1-8B7F-E36AA90E061A}"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08C020-5014-4A95-938F-D43DD3BD30E1}"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9309042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2D28AE-7BF2-44C9-A4B9-0D44D7CFF19B}"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7A7A15-FAE7-49E2-908D-FB5D78A7FA53}"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15227423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7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7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71431C-B756-4297-BFE7-0D8673CD67C5}"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D4705D-D417-401A-894A-DAACC86796FE}"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160841899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1EC330-C1D3-4855-B4DF-98A0EAF745AC}"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EE383F-EC86-405A-B485-FE7E7178F53F}"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314468584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A97C55-B3A8-4EA6-8059-BB4CF5D1BDD8}"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A11813-0B29-44F7-BF30-6CAF80A3F5F0}"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373606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E3AC85F-1797-491F-A298-DD65B72A9C60}" type="datetime1">
              <a:rPr lang="en-US"/>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dirty="0"/>
          </a:p>
        </p:txBody>
      </p:sp>
    </p:spTree>
    <p:extLst>
      <p:ext uri="{BB962C8B-B14F-4D97-AF65-F5344CB8AC3E}">
        <p14:creationId xmlns:p14="http://schemas.microsoft.com/office/powerpoint/2010/main" xmlns="" val="59839231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14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939A72-1F38-40E3-8383-5C5A053600BE}"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6C1343-9C7F-4B45-87B8-7011318DC00A}"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30341456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D03915-1AE2-4678-A0C4-E15DF60DCA5E}"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8CBD58-72F8-47A2-BBA2-F334F95CAAF4}"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10039561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4298DA-49AD-49F9-AD08-DBBC5EEF0252}"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8CD5E8-4CF9-40FA-9D71-61A21CF874F9}"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15014801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732"/>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C89D2B-3F18-4C42-9B1C-079EC208418C}"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73A8A88-0AE8-4247-9912-6B6AE6BE9F74}"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20813767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5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6/8/2022</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dirty="0"/>
          </a:p>
        </p:txBody>
      </p:sp>
    </p:spTree>
    <p:extLst>
      <p:ext uri="{BB962C8B-B14F-4D97-AF65-F5344CB8AC3E}">
        <p14:creationId xmlns:p14="http://schemas.microsoft.com/office/powerpoint/2010/main" xmlns="" val="2968734420"/>
      </p:ext>
    </p:extLst>
  </p:cSld>
  <p:clrMapOvr>
    <a:masterClrMapping/>
  </p:clrMapOvr>
  <p:transition spd="slow">
    <p:circl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6/8/2022</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dirty="0"/>
          </a:p>
        </p:txBody>
      </p:sp>
    </p:spTree>
    <p:extLst>
      <p:ext uri="{BB962C8B-B14F-4D97-AF65-F5344CB8AC3E}">
        <p14:creationId xmlns:p14="http://schemas.microsoft.com/office/powerpoint/2010/main" xmlns="" val="1901221182"/>
      </p:ext>
    </p:extLst>
  </p:cSld>
  <p:clrMapOvr>
    <a:masterClrMapping/>
  </p:clrMapOvr>
  <p:transition spd="slow">
    <p:circl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5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6/8/2022</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dirty="0"/>
          </a:p>
        </p:txBody>
      </p:sp>
    </p:spTree>
    <p:extLst>
      <p:ext uri="{BB962C8B-B14F-4D97-AF65-F5344CB8AC3E}">
        <p14:creationId xmlns:p14="http://schemas.microsoft.com/office/powerpoint/2010/main" xmlns="" val="1619773051"/>
      </p:ext>
    </p:extLst>
  </p:cSld>
  <p:clrMapOvr>
    <a:masterClrMapping/>
  </p:clrMapOvr>
  <p:transition spd="slow">
    <p:circl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6/8/2022</a:t>
            </a:fld>
            <a:endParaRPr lang="en-US" dirty="0"/>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dirty="0"/>
          </a:p>
        </p:txBody>
      </p:sp>
    </p:spTree>
    <p:extLst>
      <p:ext uri="{BB962C8B-B14F-4D97-AF65-F5344CB8AC3E}">
        <p14:creationId xmlns:p14="http://schemas.microsoft.com/office/powerpoint/2010/main" xmlns="" val="50630754"/>
      </p:ext>
    </p:extLst>
  </p:cSld>
  <p:clrMapOvr>
    <a:masterClrMapping/>
  </p:clrMapOvr>
  <p:transition spd="slow">
    <p:circl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6/8/2022</a:t>
            </a:fld>
            <a:endParaRPr lang="en-US" dirty="0"/>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dirty="0"/>
          </a:p>
        </p:txBody>
      </p:sp>
    </p:spTree>
    <p:extLst>
      <p:ext uri="{BB962C8B-B14F-4D97-AF65-F5344CB8AC3E}">
        <p14:creationId xmlns:p14="http://schemas.microsoft.com/office/powerpoint/2010/main" xmlns="" val="244270340"/>
      </p:ext>
    </p:extLst>
  </p:cSld>
  <p:clrMapOvr>
    <a:masterClrMapping/>
  </p:clrMapOvr>
  <p:transition spd="slow">
    <p:circl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6/8/2022</a:t>
            </a:fld>
            <a:endParaRPr lang="en-US" dirty="0"/>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dirty="0"/>
          </a:p>
        </p:txBody>
      </p:sp>
    </p:spTree>
    <p:extLst>
      <p:ext uri="{BB962C8B-B14F-4D97-AF65-F5344CB8AC3E}">
        <p14:creationId xmlns:p14="http://schemas.microsoft.com/office/powerpoint/2010/main" xmlns="" val="3901720308"/>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0317FA0-CCD6-4E55-B68F-2CF7D75E1340}" type="datetime1">
              <a:rPr lang="en-US"/>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dirty="0"/>
          </a:p>
        </p:txBody>
      </p:sp>
    </p:spTree>
    <p:extLst>
      <p:ext uri="{BB962C8B-B14F-4D97-AF65-F5344CB8AC3E}">
        <p14:creationId xmlns:p14="http://schemas.microsoft.com/office/powerpoint/2010/main" xmlns="" val="200947878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6/8/2022</a:t>
            </a:fld>
            <a:endParaRPr lang="en-US" dirty="0"/>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dirty="0"/>
          </a:p>
        </p:txBody>
      </p:sp>
    </p:spTree>
    <p:extLst>
      <p:ext uri="{BB962C8B-B14F-4D97-AF65-F5344CB8AC3E}">
        <p14:creationId xmlns:p14="http://schemas.microsoft.com/office/powerpoint/2010/main" xmlns="" val="747644333"/>
      </p:ext>
    </p:extLst>
  </p:cSld>
  <p:clrMapOvr>
    <a:masterClrMapping/>
  </p:clrMapOvr>
  <p:transition spd="slow">
    <p:circl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6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6/8/2022</a:t>
            </a:fld>
            <a:endParaRPr lang="en-US" dirty="0"/>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dirty="0"/>
          </a:p>
        </p:txBody>
      </p:sp>
    </p:spTree>
    <p:extLst>
      <p:ext uri="{BB962C8B-B14F-4D97-AF65-F5344CB8AC3E}">
        <p14:creationId xmlns:p14="http://schemas.microsoft.com/office/powerpoint/2010/main" xmlns="" val="2704379562"/>
      </p:ext>
    </p:extLst>
  </p:cSld>
  <p:clrMapOvr>
    <a:masterClrMapping/>
  </p:clrMapOvr>
  <p:transition spd="slow">
    <p:circl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6/8/2022</a:t>
            </a:fld>
            <a:endParaRPr lang="en-US" dirty="0"/>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dirty="0"/>
          </a:p>
        </p:txBody>
      </p:sp>
    </p:spTree>
    <p:extLst>
      <p:ext uri="{BB962C8B-B14F-4D97-AF65-F5344CB8AC3E}">
        <p14:creationId xmlns:p14="http://schemas.microsoft.com/office/powerpoint/2010/main" xmlns="" val="760819670"/>
      </p:ext>
    </p:extLst>
  </p:cSld>
  <p:clrMapOvr>
    <a:masterClrMapping/>
  </p:clrMapOvr>
  <p:transition spd="slow">
    <p:circl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6/8/2022</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dirty="0"/>
          </a:p>
        </p:txBody>
      </p:sp>
    </p:spTree>
    <p:extLst>
      <p:ext uri="{BB962C8B-B14F-4D97-AF65-F5344CB8AC3E}">
        <p14:creationId xmlns:p14="http://schemas.microsoft.com/office/powerpoint/2010/main" xmlns="" val="2182692206"/>
      </p:ext>
    </p:extLst>
  </p:cSld>
  <p:clrMapOvr>
    <a:masterClrMapping/>
  </p:clrMapOvr>
  <p:transition spd="slow">
    <p:circl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6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26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6/8/2022</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dirty="0"/>
          </a:p>
        </p:txBody>
      </p:sp>
    </p:spTree>
    <p:extLst>
      <p:ext uri="{BB962C8B-B14F-4D97-AF65-F5344CB8AC3E}">
        <p14:creationId xmlns:p14="http://schemas.microsoft.com/office/powerpoint/2010/main" xmlns="" val="3808436949"/>
      </p:ext>
    </p:extLst>
  </p:cSld>
  <p:clrMapOvr>
    <a:masterClrMapping/>
  </p:clrMapOvr>
  <p:transition spd="slow">
    <p:circl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287"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prstClr val="white"/>
              </a:solidFill>
            </a:endParaRPr>
          </a:p>
        </p:txBody>
      </p:sp>
      <p:sp>
        <p:nvSpPr>
          <p:cNvPr id="13" name="Rectangle 12"/>
          <p:cNvSpPr/>
          <p:nvPr userDrawn="1"/>
        </p:nvSpPr>
        <p:spPr>
          <a:xfrm>
            <a:off x="6444630"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prstClr val="white"/>
              </a:solidFill>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287" y="6479782"/>
            <a:ext cx="3929093" cy="324000"/>
          </a:xfrm>
          <a:prstGeom prst="rect">
            <a:avLst/>
          </a:prstGeom>
        </p:spPr>
        <p:txBody>
          <a:bodyPr/>
          <a:lstStyle>
            <a:lvl1pPr algn="l">
              <a:defRPr sz="1000"/>
            </a:lvl1pPr>
          </a:lstStyle>
          <a:p>
            <a:pPr defTabSz="914400" fontAlgn="auto">
              <a:spcBef>
                <a:spcPts val="0"/>
              </a:spcBef>
              <a:spcAft>
                <a:spcPts val="0"/>
              </a:spcAft>
              <a:defRPr/>
            </a:pPr>
            <a:r>
              <a:rPr lang="en-GB" sz="800" b="1" i="1" dirty="0">
                <a:solidFill>
                  <a:srgbClr val="EEECE1"/>
                </a:solidFill>
                <a:latin typeface="Calibri"/>
                <a:ea typeface="+mn-ea"/>
                <a:cs typeface="Tahoma" pitchFamily="34" charset="0"/>
              </a:rPr>
              <a:t>© Copyright Impact Strategy Consulting, solely for the use of UIF;</a:t>
            </a:r>
          </a:p>
          <a:p>
            <a:pPr defTabSz="914400" fontAlgn="auto">
              <a:spcBef>
                <a:spcPts val="0"/>
              </a:spcBef>
              <a:spcAft>
                <a:spcPts val="0"/>
              </a:spcAft>
              <a:defRPr/>
            </a:pPr>
            <a:r>
              <a:rPr lang="en-GB" sz="800" b="1" i="1" dirty="0">
                <a:solidFill>
                  <a:srgbClr val="EEECE1"/>
                </a:solidFill>
                <a:latin typeface="Calibri"/>
                <a:ea typeface="+mn-ea"/>
                <a:cs typeface="Tahoma" pitchFamily="34" charset="0"/>
              </a:rPr>
              <a:t>not to be used or relied upon without joint written consent</a:t>
            </a:r>
          </a:p>
          <a:p>
            <a:pPr defTabSz="914400" fontAlgn="auto">
              <a:spcBef>
                <a:spcPts val="0"/>
              </a:spcBef>
              <a:spcAft>
                <a:spcPts val="0"/>
              </a:spcAft>
              <a:defRPr/>
            </a:pPr>
            <a:endParaRPr lang="en-ZA" sz="700" dirty="0">
              <a:solidFill>
                <a:srgbClr val="EEECE1"/>
              </a:solidFill>
              <a:latin typeface="Calibri"/>
              <a:ea typeface="+mn-ea"/>
            </a:endParaRPr>
          </a:p>
        </p:txBody>
      </p:sp>
      <p:sp>
        <p:nvSpPr>
          <p:cNvPr id="8" name="Slide Number Placeholder 5"/>
          <p:cNvSpPr>
            <a:spLocks noGrp="1"/>
          </p:cNvSpPr>
          <p:nvPr>
            <p:ph type="sldNum" sz="quarter" idx="12"/>
          </p:nvPr>
        </p:nvSpPr>
        <p:spPr>
          <a:xfrm>
            <a:off x="8719745" y="6479782"/>
            <a:ext cx="391883"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83882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1531061" y="1152674"/>
            <a:ext cx="5504523"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xmlns="" val="278533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06B31AA-7593-4B37-ABDE-6E94EBDC2053}" type="datetime1">
              <a:rPr lang="en-US"/>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dirty="0"/>
          </a:p>
        </p:txBody>
      </p:sp>
    </p:spTree>
    <p:extLst>
      <p:ext uri="{BB962C8B-B14F-4D97-AF65-F5344CB8AC3E}">
        <p14:creationId xmlns:p14="http://schemas.microsoft.com/office/powerpoint/2010/main" xmlns="" val="83473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CA20C2B-4386-4809-8311-AED7CEAF0102}" type="datetime1">
              <a:rPr lang="en-US"/>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dirty="0"/>
          </a:p>
        </p:txBody>
      </p:sp>
    </p:spTree>
    <p:extLst>
      <p:ext uri="{BB962C8B-B14F-4D97-AF65-F5344CB8AC3E}">
        <p14:creationId xmlns:p14="http://schemas.microsoft.com/office/powerpoint/2010/main" xmlns="" val="274947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C7FDC79-8093-41D2-991A-1F62DD588E59}" type="datetime1">
              <a:rPr lang="en-US" smtClean="0"/>
              <a:pPr/>
              <a:t>6/8/2022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39127462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6F4EA7-C3E1-47FA-824B-C7838B188776}" type="datetime1">
              <a:rPr lang="en-US" smtClean="0"/>
              <a:pPr/>
              <a:t>6/8/2022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33773651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DB8295-07B0-4510-A679-755E13DCDCA4}" type="datetime1">
              <a:rPr lang="en-US" smtClean="0"/>
              <a:pPr/>
              <a:t>6/8/2022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2905508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438FF68-279F-48AE-8E65-CAD9AA092B92}" type="datetime1">
              <a:rPr lang="en-US" smtClean="0"/>
              <a:pPr/>
              <a:t>6/8/2022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287124222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854FEF-A292-4CB9-9BEF-0AF68A10A084}" type="datetime1">
              <a:rPr lang="en-US" smtClean="0"/>
              <a:pPr/>
              <a:t>6/8/2022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79471817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AD3C714-5B80-4E16-8EC0-AB1DA0FC0BAD}" type="datetime1">
              <a:rPr lang="en-US" smtClean="0"/>
              <a:pPr/>
              <a:t>6/8/2022</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37212435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B27D88-AAA6-4636-9DE7-78BCE3EB911E}" type="datetime1">
              <a:rPr lang="en-US" smtClean="0"/>
              <a:pPr/>
              <a:t>6/8/2022</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35700463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1C6EFA-29AF-480D-8E69-432FF6585CF3}" type="datetime1">
              <a:rPr lang="en-US" smtClean="0"/>
              <a:pPr/>
              <a:t>6/8/2022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232667463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3D1FD1-428D-4125-BE63-F5D9B558B86A}" type="datetime1">
              <a:rPr lang="en-US" smtClean="0"/>
              <a:pPr/>
              <a:t>6/8/2022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25367123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120A8E-E05A-40DF-BD2F-56189E6973A2}" type="datetime1">
              <a:rPr lang="en-US" smtClean="0"/>
              <a:pPr/>
              <a:t>6/8/2022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25365685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18FCE9-EDA5-4626-BE12-5FA0E9A0B8CA}" type="datetime1">
              <a:rPr lang="en-US" smtClean="0"/>
              <a:pPr/>
              <a:t>6/8/2022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311702150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2883955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507363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1980319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1687733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6/8/2022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3072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6/8/2022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254899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6/8/2022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4067550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4172843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1298459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1652026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1205150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descr="H&amp;PS_PPT_Titles_PHOTO_v0a.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17"/>
          <p:cNvSpPr txBox="1">
            <a:spLocks noChangeArrowheads="1"/>
          </p:cNvSpPr>
          <p:nvPr userDrawn="1"/>
        </p:nvSpPr>
        <p:spPr bwMode="auto">
          <a:xfrm>
            <a:off x="269875" y="6569075"/>
            <a:ext cx="8242962" cy="215444"/>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defRPr/>
            </a:pPr>
            <a:r>
              <a:rPr lang="en-US" sz="1000" b="1" dirty="0" smtClean="0">
                <a:solidFill>
                  <a:srgbClr val="FFFFFF"/>
                </a:solidFill>
              </a:rPr>
              <a:t>Copyright © 2012 Accenture  All Rights Reserved. Accenture, its logo, and High Performance Delivered are trademarks of Accenture.</a:t>
            </a:r>
          </a:p>
        </p:txBody>
      </p:sp>
      <p:cxnSp>
        <p:nvCxnSpPr>
          <p:cNvPr id="5" name="Straight Connector 9"/>
          <p:cNvCxnSpPr>
            <a:cxnSpLocks noChangeShapeType="1"/>
          </p:cNvCxnSpPr>
          <p:nvPr userDrawn="1"/>
        </p:nvCxnSpPr>
        <p:spPr bwMode="auto">
          <a:xfrm rot="10800000" flipH="1">
            <a:off x="0" y="3429000"/>
            <a:ext cx="9144000" cy="0"/>
          </a:xfrm>
          <a:prstGeom prst="line">
            <a:avLst/>
          </a:prstGeom>
          <a:noFill/>
          <a:ln w="9525" algn="ctr">
            <a:solidFill>
              <a:srgbClr val="BBBB00"/>
            </a:solidFill>
            <a:round/>
            <a:headEnd/>
            <a:tailEnd/>
          </a:ln>
          <a:extLst>
            <a:ext uri="{909E8E84-426E-40DD-AFC4-6F175D3DCCD1}">
              <a14:hiddenFill xmlns:a14="http://schemas.microsoft.com/office/drawing/2010/main" xmlns="">
                <a:noFill/>
              </a14:hiddenFill>
            </a:ext>
          </a:extLst>
        </p:spPr>
      </p:cxnSp>
      <p:pic>
        <p:nvPicPr>
          <p:cNvPr id="6" name="Picture 114" descr="SigHP_Sz2_gray"/>
          <p:cNvPicPr>
            <a:picLocks noChangeAspect="1" noChangeArrowheads="1"/>
          </p:cNvPicPr>
          <p:nvPr userDrawn="1"/>
        </p:nvPicPr>
        <p:blipFill>
          <a:blip r:embed="rId3" cstate="print">
            <a:lum bright="100000"/>
            <a:extLst>
              <a:ext uri="{28A0092B-C50C-407E-A947-70E740481C1C}">
                <a14:useLocalDpi xmlns:a14="http://schemas.microsoft.com/office/drawing/2010/main" xmlns="" val="0"/>
              </a:ext>
            </a:extLst>
          </a:blip>
          <a:srcRect/>
          <a:stretch>
            <a:fillRect/>
          </a:stretch>
        </p:blipFill>
        <p:spPr bwMode="gray">
          <a:xfrm>
            <a:off x="293688" y="2324100"/>
            <a:ext cx="30480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962728" y="4854585"/>
            <a:ext cx="6858000" cy="1470025"/>
          </a:xfrm>
        </p:spPr>
        <p:txBody>
          <a:bodyPr anchor="t">
            <a:normAutofit/>
          </a:bodyPr>
          <a:lstStyle>
            <a:lvl1pPr algn="l">
              <a:defRPr sz="3400" b="1">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548685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3"/>
          <p:cNvSpPr>
            <a:spLocks noChangeArrowheads="1"/>
          </p:cNvSpPr>
          <p:nvPr userDrawn="1"/>
        </p:nvSpPr>
        <p:spPr bwMode="auto">
          <a:xfrm>
            <a:off x="0" y="0"/>
            <a:ext cx="9144000" cy="6858000"/>
          </a:xfrm>
          <a:prstGeom prst="rect">
            <a:avLst/>
          </a:prstGeom>
          <a:solidFill>
            <a:srgbClr val="5577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80000"/>
              </a:lnSpc>
            </a:pPr>
            <a:endParaRPr lang="en-US" sz="3200" b="1" dirty="0">
              <a:solidFill>
                <a:srgbClr val="000000"/>
              </a:solidFill>
              <a:cs typeface="Arial" charset="0"/>
            </a:endParaRPr>
          </a:p>
        </p:txBody>
      </p:sp>
      <p:pic>
        <p:nvPicPr>
          <p:cNvPr id="3" name="Picture 11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gray">
          <a:xfrm>
            <a:off x="279405" y="2149475"/>
            <a:ext cx="3821113"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11"/>
          <p:cNvSpPr txBox="1">
            <a:spLocks noChangeArrowheads="1"/>
          </p:cNvSpPr>
          <p:nvPr userDrawn="1"/>
        </p:nvSpPr>
        <p:spPr bwMode="gray">
          <a:xfrm>
            <a:off x="401642" y="6557973"/>
            <a:ext cx="8415337"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nSpc>
                <a:spcPct val="80000"/>
              </a:lnSpc>
              <a:defRPr/>
            </a:pPr>
            <a:r>
              <a:rPr lang="en-US" sz="1000" dirty="0" smtClean="0">
                <a:solidFill>
                  <a:srgbClr val="FFFFFF"/>
                </a:solidFill>
                <a:cs typeface="Arial" charset="0"/>
              </a:rPr>
              <a:t>Copyright © 2012 Accenture  All Rights Reserved. Accenture, its logo, and High Performance Delivered are trademarks of Accenture.</a:t>
            </a:r>
          </a:p>
        </p:txBody>
      </p:sp>
      <p:sp>
        <p:nvSpPr>
          <p:cNvPr id="5" name="Line 117"/>
          <p:cNvSpPr>
            <a:spLocks noChangeShapeType="1"/>
          </p:cNvSpPr>
          <p:nvPr userDrawn="1"/>
        </p:nvSpPr>
        <p:spPr bwMode="gray">
          <a:xfrm>
            <a:off x="-12699" y="3429000"/>
            <a:ext cx="9255125" cy="0"/>
          </a:xfrm>
          <a:prstGeom prst="line">
            <a:avLst/>
          </a:prstGeom>
          <a:noFill/>
          <a:ln w="1587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ZA" dirty="0">
              <a:solidFill>
                <a:srgbClr val="000000"/>
              </a:solidFill>
            </a:endParaRPr>
          </a:p>
        </p:txBody>
      </p:sp>
    </p:spTree>
    <p:extLst>
      <p:ext uri="{BB962C8B-B14F-4D97-AF65-F5344CB8AC3E}">
        <p14:creationId xmlns:p14="http://schemas.microsoft.com/office/powerpoint/2010/main" xmlns="" val="1566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B870BC-AEA4-4D3C-9D21-9FA9F1C35C1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1757156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D2845888-D659-426B-8B83-C2F072061BC2}"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2661517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538" y="984253"/>
            <a:ext cx="4202112"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5" y="984253"/>
            <a:ext cx="4202113"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5ADA775-79F2-4E73-90FB-1AB3A042386C}"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317468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6/8/2022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E142BF7-0DAD-41E4-92FD-41AD46390F1A}" type="slidenum">
              <a:rPr lang="en-US"/>
              <a:pPr>
                <a:defRPr/>
              </a:pPr>
              <a:t>‹#›</a:t>
            </a:fld>
            <a:endParaRPr lang="en-US" dirty="0"/>
          </a:p>
        </p:txBody>
      </p:sp>
      <p:sp>
        <p:nvSpPr>
          <p:cNvPr id="8"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1008159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1072CD5-05F6-4D19-8C42-A1371AE9044D}" type="slidenum">
              <a:rPr lang="en-US"/>
              <a:pPr>
                <a:defRPr/>
              </a:pPr>
              <a:t>‹#›</a:t>
            </a:fld>
            <a:endParaRPr lang="en-US" dirty="0"/>
          </a:p>
        </p:txBody>
      </p:sp>
      <p:sp>
        <p:nvSpPr>
          <p:cNvPr id="4"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799214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8D2453CD-9DE2-493F-B138-AE084ABF9ED6}" type="slidenum">
              <a:rPr lang="en-US"/>
              <a:pPr>
                <a:defRPr/>
              </a:pPr>
              <a:t>‹#›</a:t>
            </a:fld>
            <a:endParaRPr lang="en-US" dirty="0"/>
          </a:p>
        </p:txBody>
      </p:sp>
      <p:sp>
        <p:nvSpPr>
          <p:cNvPr id="3"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1821223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4BEEA44D-FB59-40B3-9817-0DDEE4DB8D74}"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1203675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64DDC4B9-D140-4F1F-A485-60CD46F2E989}"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2219862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74EB78-6227-445A-A887-00120BCD93E6}"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2647755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2" y="190510"/>
            <a:ext cx="2165350" cy="608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90510"/>
            <a:ext cx="6348412" cy="608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99D58F1C-EB72-46AC-AE5F-6C55DC2A4BC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573997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1663"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30" y="1882777"/>
            <a:ext cx="8043863" cy="4113213"/>
          </a:xfrm>
        </p:spPr>
        <p:txBody>
          <a:bodyPr/>
          <a:lstStyle/>
          <a:p>
            <a:pPr lvl="0"/>
            <a:r>
              <a:rPr lang="en-US" noProof="0" dirty="0" smtClean="0"/>
              <a:t>Click icon to add table</a:t>
            </a:r>
          </a:p>
        </p:txBody>
      </p:sp>
      <p:sp>
        <p:nvSpPr>
          <p:cNvPr id="4" name="Rectangle 3"/>
          <p:cNvSpPr>
            <a:spLocks noGrp="1" noChangeArrowheads="1"/>
          </p:cNvSpPr>
          <p:nvPr>
            <p:ph type="sldNum" sz="quarter" idx="10"/>
          </p:nvPr>
        </p:nvSpPr>
        <p:spPr/>
        <p:txBody>
          <a:bodyPr/>
          <a:lstStyle>
            <a:lvl1pPr defTabSz="457200">
              <a:defRPr>
                <a:ea typeface="MS PGothic" pitchFamily="34" charset="-128"/>
              </a:defRPr>
            </a:lvl1pPr>
          </a:lstStyle>
          <a:p>
            <a:pPr>
              <a:defRPr/>
            </a:pPr>
            <a:fld id="{38342728-ED5D-449D-B40E-CB6E9BF79B67}" type="slidenum">
              <a:rPr lang="en-US"/>
              <a:pPr>
                <a:defRPr/>
              </a:pPr>
              <a:t>‹#›</a:t>
            </a:fld>
            <a:endParaRPr lang="en-US" dirty="0"/>
          </a:p>
        </p:txBody>
      </p:sp>
      <p:sp>
        <p:nvSpPr>
          <p:cNvPr id="5" name="Rectangle 4"/>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2248276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3" name="Picture 5" descr="Cover_3-01.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53941" y="711259"/>
            <a:ext cx="4130761" cy="1691640"/>
          </a:xfrm>
          <a:prstGeom prst="rect">
            <a:avLst/>
          </a:prstGeom>
        </p:spPr>
        <p:txBody>
          <a:bodyPr tIns="0" anchor="t">
            <a:noAutofit/>
          </a:bodyPr>
          <a:lstStyle>
            <a:lvl1pPr algn="l">
              <a:lnSpc>
                <a:spcPts val="3900"/>
              </a:lnSpc>
              <a:defRPr sz="3600" b="0" spc="-100" baseline="0">
                <a:solidFill>
                  <a:schemeClr val="bg1"/>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xmlns="" val="40448322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2022/06/08</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315740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6/8/2022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2022/06/08</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38739036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2022/06/08</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5013760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2022/06/08</a:t>
            </a:fld>
            <a:endParaRPr lang="en-ZA" dirty="0"/>
          </a:p>
        </p:txBody>
      </p:sp>
      <p:sp>
        <p:nvSpPr>
          <p:cNvPr id="6" name="Footer Placeholder 4"/>
          <p:cNvSpPr>
            <a:spLocks noGrp="1"/>
          </p:cNvSpPr>
          <p:nvPr>
            <p:ph type="ftr" sz="quarter" idx="11"/>
          </p:nvPr>
        </p:nvSpPr>
        <p:spPr/>
        <p:txBody>
          <a:bodyPr/>
          <a:lstStyle>
            <a:lvl1pPr>
              <a:defRPr/>
            </a:lvl1pPr>
          </a:lstStyle>
          <a:p>
            <a:endParaRPr lang="en-ZA" dirty="0"/>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980247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DEB2CDB-D431-4811-97EB-768906234DFF}" type="datetimeFigureOut">
              <a:rPr lang="en-ZA" smtClean="0"/>
              <a:pPr/>
              <a:t>2022/06/08</a:t>
            </a:fld>
            <a:endParaRPr lang="en-ZA" dirty="0"/>
          </a:p>
        </p:txBody>
      </p:sp>
      <p:sp>
        <p:nvSpPr>
          <p:cNvPr id="8" name="Footer Placeholder 4"/>
          <p:cNvSpPr>
            <a:spLocks noGrp="1"/>
          </p:cNvSpPr>
          <p:nvPr>
            <p:ph type="ftr" sz="quarter" idx="11"/>
          </p:nvPr>
        </p:nvSpPr>
        <p:spPr/>
        <p:txBody>
          <a:bodyPr/>
          <a:lstStyle>
            <a:lvl1pPr>
              <a:defRPr/>
            </a:lvl1pPr>
          </a:lstStyle>
          <a:p>
            <a:endParaRPr lang="en-ZA" dirty="0"/>
          </a:p>
        </p:txBody>
      </p:sp>
      <p:sp>
        <p:nvSpPr>
          <p:cNvPr id="9"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200429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DEB2CDB-D431-4811-97EB-768906234DFF}" type="datetimeFigureOut">
              <a:rPr lang="en-ZA" smtClean="0"/>
              <a:pPr/>
              <a:t>2022/06/08</a:t>
            </a:fld>
            <a:endParaRPr lang="en-ZA" dirty="0"/>
          </a:p>
        </p:txBody>
      </p:sp>
      <p:sp>
        <p:nvSpPr>
          <p:cNvPr id="4" name="Footer Placeholder 4"/>
          <p:cNvSpPr>
            <a:spLocks noGrp="1"/>
          </p:cNvSpPr>
          <p:nvPr>
            <p:ph type="ftr" sz="quarter" idx="11"/>
          </p:nvPr>
        </p:nvSpPr>
        <p:spPr/>
        <p:txBody>
          <a:bodyPr/>
          <a:lstStyle>
            <a:lvl1pPr>
              <a:defRPr/>
            </a:lvl1pPr>
          </a:lstStyle>
          <a:p>
            <a:endParaRPr lang="en-ZA" dirty="0"/>
          </a:p>
        </p:txBody>
      </p:sp>
      <p:sp>
        <p:nvSpPr>
          <p:cNvPr id="5"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3035644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DEB2CDB-D431-4811-97EB-768906234DFF}" type="datetimeFigureOut">
              <a:rPr lang="en-ZA" smtClean="0"/>
              <a:pPr/>
              <a:t>2022/06/08</a:t>
            </a:fld>
            <a:endParaRPr lang="en-ZA" dirty="0"/>
          </a:p>
        </p:txBody>
      </p:sp>
      <p:sp>
        <p:nvSpPr>
          <p:cNvPr id="3" name="Footer Placeholder 4"/>
          <p:cNvSpPr>
            <a:spLocks noGrp="1"/>
          </p:cNvSpPr>
          <p:nvPr>
            <p:ph type="ftr" sz="quarter" idx="11"/>
          </p:nvPr>
        </p:nvSpPr>
        <p:spPr/>
        <p:txBody>
          <a:bodyPr/>
          <a:lstStyle>
            <a:lvl1pPr>
              <a:defRPr/>
            </a:lvl1pPr>
          </a:lstStyle>
          <a:p>
            <a:endParaRPr lang="en-ZA" dirty="0"/>
          </a:p>
        </p:txBody>
      </p:sp>
      <p:sp>
        <p:nvSpPr>
          <p:cNvPr id="4"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19944512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2022/06/08</a:t>
            </a:fld>
            <a:endParaRPr lang="en-ZA" dirty="0"/>
          </a:p>
        </p:txBody>
      </p:sp>
      <p:sp>
        <p:nvSpPr>
          <p:cNvPr id="6" name="Footer Placeholder 4"/>
          <p:cNvSpPr>
            <a:spLocks noGrp="1"/>
          </p:cNvSpPr>
          <p:nvPr>
            <p:ph type="ftr" sz="quarter" idx="11"/>
          </p:nvPr>
        </p:nvSpPr>
        <p:spPr/>
        <p:txBody>
          <a:bodyPr/>
          <a:lstStyle>
            <a:lvl1pPr>
              <a:defRPr/>
            </a:lvl1pPr>
          </a:lstStyle>
          <a:p>
            <a:endParaRPr lang="en-ZA" dirty="0"/>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7367747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2022/06/08</a:t>
            </a:fld>
            <a:endParaRPr lang="en-ZA" dirty="0"/>
          </a:p>
        </p:txBody>
      </p:sp>
      <p:sp>
        <p:nvSpPr>
          <p:cNvPr id="6" name="Footer Placeholder 4"/>
          <p:cNvSpPr>
            <a:spLocks noGrp="1"/>
          </p:cNvSpPr>
          <p:nvPr>
            <p:ph type="ftr" sz="quarter" idx="11"/>
          </p:nvPr>
        </p:nvSpPr>
        <p:spPr/>
        <p:txBody>
          <a:bodyPr/>
          <a:lstStyle>
            <a:lvl1pPr>
              <a:defRPr/>
            </a:lvl1pPr>
          </a:lstStyle>
          <a:p>
            <a:endParaRPr lang="en-ZA" dirty="0"/>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1001796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2022/06/08</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4029365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2022/06/08</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93129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6/8/2022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500084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8637435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4"/>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784523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15042543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7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7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6/8/2022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4411622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6/8/2022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11461533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6/8/2022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18043922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14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3727552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884329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180700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732"/>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26978554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8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5FC821B4-D8AE-4299-AFB7-81CEEF153EBC}" type="datetime1">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E5D38877-20A6-4203-B6D7-DE930EDCD0CC}"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373480208"/>
      </p:ext>
    </p:extLst>
  </p:cSld>
  <p:clrMapOvr>
    <a:masterClrMapping/>
  </p:clrMapOvr>
  <p:transition spd="slow">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79D0FEA6-D8C0-4CE1-B504-36FF0C36DF6F}" type="datetime1">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E0D3230-56C0-40A7-B22D-C087DC0808A2}"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1843660324"/>
      </p:ext>
    </p:extLst>
  </p:cSld>
  <p:clrMapOvr>
    <a:masterClrMapping/>
  </p:clrMapOvr>
  <p:transition spd="slow">
    <p:circl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56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FF31C8EA-D34B-4848-A25F-454FA5A8A7A5}" type="datetime1">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9EC3A00C-72F4-4133-9A73-712E50083B51}"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340242221"/>
      </p:ext>
    </p:extLst>
  </p:cSld>
  <p:clrMapOvr>
    <a:masterClrMapping/>
  </p:clrMapOvr>
  <p:transition spd="slow">
    <p:circl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F35204E3-7394-4C9A-B2FC-AD5E50EEF5A2}" type="datetime1">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A116ED5-AC2F-4936-86DF-40606D08D7EE}"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1650948054"/>
      </p:ext>
    </p:extLst>
  </p:cSld>
  <p:clrMapOvr>
    <a:masterClrMapping/>
  </p:clrMapOvr>
  <p:transition spd="slow">
    <p:circl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5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5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A446CA84-23C1-4B10-BAA9-AEBD01A4F6E5}" type="datetime1">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5CB9DF7-8079-4C1F-A15E-2FD39954D454}"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1032630014"/>
      </p:ext>
    </p:extLst>
  </p:cSld>
  <p:clrMapOvr>
    <a:masterClrMapping/>
  </p:clrMapOvr>
  <p:transition spd="slow">
    <p:circl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47C03812-90AE-4531-A247-67ECE1ACDC63}" type="datetime1">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C7A0828-554B-4478-992E-B4DFD1316F6A}"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3911409564"/>
      </p:ext>
    </p:extLst>
  </p:cSld>
  <p:clrMapOvr>
    <a:masterClrMapping/>
  </p:clrMapOvr>
  <p:transition spd="slow">
    <p:circl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2E921F23-8819-43DC-8645-E6EACA0E4019}" type="datetime1">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7EFB2D2-A0FC-4E09-8DB3-3A611E7B86C2}"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1936099957"/>
      </p:ext>
    </p:extLst>
  </p:cSld>
  <p:clrMapOvr>
    <a:masterClrMapping/>
  </p:clrMapOvr>
  <p:transition spd="slow">
    <p:circl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70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CDFA1AC1-F290-43B1-8922-D4C85E9B19C9}" type="datetime1">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4D87172-9B73-4657-9DA9-993E49F9F5A6}"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3843287840"/>
      </p:ext>
    </p:extLst>
  </p:cSld>
  <p:clrMapOvr>
    <a:masterClrMapping/>
  </p:clrMapOvr>
  <p:transition spd="slow">
    <p:circl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FB4CE7F2-225F-4D34-BBA1-289EA27A13C8}" type="datetime1">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8A52A22-C990-4CA7-B6AB-C663D92C4D50}"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4157914634"/>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6346D684-B5E0-4808-80E1-6BC338B63569}" type="datetime1">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7A20C31-B1C7-4645-AC4B-53A66DC2659C}"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600743555"/>
      </p:ext>
    </p:extLst>
  </p:cSld>
  <p:clrMapOvr>
    <a:masterClrMapping/>
  </p:clrMapOvr>
  <p:transition spd="slow">
    <p:circl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9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29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5A2FA12E-B7B3-401C-9CDF-9D3830A123CE}" type="datetime1">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BDC8712-A3E3-495A-84EE-DDC29A639CD0}"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2976895496"/>
      </p:ext>
    </p:extLst>
  </p:cSld>
  <p:clrMapOvr>
    <a:masterClrMapping/>
  </p:clrMapOvr>
  <p:transition spd="slow">
    <p:circl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304"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p:cNvSpPr/>
          <p:nvPr userDrawn="1"/>
        </p:nvSpPr>
        <p:spPr>
          <a:xfrm>
            <a:off x="6444647"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304" y="6479782"/>
            <a:ext cx="3929093" cy="324000"/>
          </a:xfrm>
          <a:prstGeom prst="rect">
            <a:avLst/>
          </a:prstGeom>
        </p:spPr>
        <p:txBody>
          <a:bodyPr/>
          <a:lstStyle>
            <a:lvl1pPr algn="l">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EEECE1"/>
                </a:solidFill>
                <a:effectLst/>
                <a:uLnTx/>
                <a:uFillTx/>
                <a:latin typeface="Calibri"/>
                <a:ea typeface="+mn-ea"/>
                <a:cs typeface="Tahoma" pitchFamily="34" charset="0"/>
              </a:rPr>
              <a:t>© Copyright Impact Strategy Consulting, solely for the use of UIF;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EEECE1"/>
                </a:solidFill>
                <a:effectLst/>
                <a:uLnTx/>
                <a:uFillTx/>
                <a:latin typeface="Calibri"/>
                <a:ea typeface="+mn-ea"/>
                <a:cs typeface="Tahoma" pitchFamily="34" charset="0"/>
              </a:rPr>
              <a:t>not to be used or relied upon without joint written consent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700" b="0" i="0" u="none" strike="noStrike" kern="1200" cap="none" spc="0" normalizeH="0" baseline="0" noProof="0" dirty="0">
              <a:ln>
                <a:noFill/>
              </a:ln>
              <a:solidFill>
                <a:srgbClr val="EEECE1"/>
              </a:solidFill>
              <a:effectLst/>
              <a:uLnTx/>
              <a:uFillTx/>
              <a:latin typeface="Calibri"/>
              <a:ea typeface="+mn-ea"/>
              <a:cs typeface="+mn-cs"/>
            </a:endParaRPr>
          </a:p>
        </p:txBody>
      </p:sp>
      <p:sp>
        <p:nvSpPr>
          <p:cNvPr id="8" name="Slide Number Placeholder 5"/>
          <p:cNvSpPr>
            <a:spLocks noGrp="1"/>
          </p:cNvSpPr>
          <p:nvPr>
            <p:ph type="sldNum" sz="quarter" idx="12"/>
          </p:nvPr>
        </p:nvSpPr>
        <p:spPr>
          <a:xfrm>
            <a:off x="8719762" y="6479782"/>
            <a:ext cx="391883" cy="324000"/>
          </a:xfrm>
        </p:spPr>
        <p:txBody>
          <a:bodyPr/>
          <a:lstStyle>
            <a:lvl1pPr algn="ctr">
              <a:defRPr sz="10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AEB2EFD-0384-4502-B68A-97137B875E0A}" type="slidenum">
              <a:rPr kumimoji="0" lang="en-ZA" sz="1000" b="0" i="0" u="none" strike="noStrike" kern="1200" cap="none" spc="0" normalizeH="0" baseline="0" noProof="0" smtClean="0">
                <a:ln>
                  <a:noFill/>
                </a:ln>
                <a:solidFill>
                  <a:prstClr val="black"/>
                </a:solidFill>
                <a:effectLst/>
                <a:uLnTx/>
                <a:uFillTx/>
                <a:latin typeface="Calibri" pitchFamily="-8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000" b="0" i="0" u="none" strike="noStrike" kern="1200" cap="none" spc="0" normalizeH="0" baseline="0" noProof="0" dirty="0">
              <a:ln>
                <a:noFill/>
              </a:ln>
              <a:solidFill>
                <a:prstClr val="black"/>
              </a:solidFill>
              <a:effectLst/>
              <a:uLnTx/>
              <a:uFillTx/>
              <a:latin typeface="Calibri" pitchFamily="-80" charset="0"/>
              <a:ea typeface="+mn-ea"/>
              <a:cs typeface="+mn-cs"/>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225248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31"/>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196693-E4BD-4FD3-9FF3-BB6B6C64541F}"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0740C-6C01-4018-A5CF-B75C7655A4D5}"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6612537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1CE0E2-59D5-419F-8564-9A47C39379C2}"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921919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06"/>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7ABB63-DD71-49D1-8B7F-E36AA90E061A}"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08C020-5014-4A95-938F-D43DD3BD30E1}"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2488321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2D28AE-7BF2-44C9-A4B9-0D44D7CFF19B}"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7A7A15-FAE7-49E2-908D-FB5D78A7FA53}"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9569922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7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7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71431C-B756-4297-BFE7-0D8673CD67C5}"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D4705D-D417-401A-894A-DAACC86796FE}"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953181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1EC330-C1D3-4855-B4DF-98A0EAF745AC}"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EE383F-EC86-405A-B485-FE7E7178F53F}"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4203543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A97C55-B3A8-4EA6-8059-BB4CF5D1BDD8}"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A11813-0B29-44F7-BF30-6CAF80A3F5F0}"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7750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1.jpe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1.jpe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5.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image" Target="../media/image1.jpe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image" Target="../media/image1.jpeg"/><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7.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image" Target="../media/image1.jpeg"/><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6/8/2022</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755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4508107-1F65-4E06-BA80-642B701AA3AF}"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3"/>
          </p:nvPr>
        </p:nvSpPr>
        <p:spPr>
          <a:xfrm>
            <a:off x="3124200" y="635755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4"/>
          </p:nvPr>
        </p:nvSpPr>
        <p:spPr>
          <a:xfrm>
            <a:off x="6553200" y="635755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F7B5DB-245E-4E0D-9231-0995256D0CAC}"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61580721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80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3"/>
          </p:nvPr>
        </p:nvSpPr>
        <p:spPr>
          <a:xfrm>
            <a:off x="3124200" y="635680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Slide Number Placeholder 5"/>
          <p:cNvSpPr>
            <a:spLocks noGrp="1"/>
          </p:cNvSpPr>
          <p:nvPr>
            <p:ph type="sldNum" sz="quarter" idx="4"/>
          </p:nvPr>
        </p:nvSpPr>
        <p:spPr>
          <a:xfrm>
            <a:off x="6553200" y="635680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405485944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7016"/>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B471F6-2D05-43B0-87A3-FA4D44715E76}"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3"/>
          </p:nvPr>
        </p:nvSpPr>
        <p:spPr>
          <a:xfrm>
            <a:off x="3124200" y="6357016"/>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4"/>
          </p:nvPr>
        </p:nvSpPr>
        <p:spPr>
          <a:xfrm>
            <a:off x="6553200" y="6357016"/>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D684FB-8C7F-498E-8C92-5F152DCF751F}"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39407590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946"/>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24F91D1-CC03-4981-A207-014C81DFCB09}"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6/8/2022</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ＭＳ Ｐゴシック" pitchFamily="32" charset="-128"/>
              <a:cs typeface="+mn-cs"/>
            </a:endParaRPr>
          </a:p>
        </p:txBody>
      </p:sp>
      <p:sp>
        <p:nvSpPr>
          <p:cNvPr id="5" name="Footer Placeholder 4"/>
          <p:cNvSpPr>
            <a:spLocks noGrp="1"/>
          </p:cNvSpPr>
          <p:nvPr>
            <p:ph type="ftr" sz="quarter" idx="3"/>
          </p:nvPr>
        </p:nvSpPr>
        <p:spPr>
          <a:xfrm>
            <a:off x="3124200" y="6356946"/>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2" charset="0"/>
              <a:ea typeface="ＭＳ Ｐゴシック" pitchFamily="32" charset="-128"/>
              <a:cs typeface="+mn-cs"/>
            </a:endParaRPr>
          </a:p>
        </p:txBody>
      </p:sp>
      <p:sp>
        <p:nvSpPr>
          <p:cNvPr id="6" name="Slide Number Placeholder 5"/>
          <p:cNvSpPr>
            <a:spLocks noGrp="1"/>
          </p:cNvSpPr>
          <p:nvPr>
            <p:ph type="sldNum" sz="quarter" idx="4"/>
          </p:nvPr>
        </p:nvSpPr>
        <p:spPr>
          <a:xfrm>
            <a:off x="6553200" y="635694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E28DD42-2375-4F6E-9A2D-F010BB9BD6AF}" type="slidenum">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1787185666"/>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71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E65D9D-9052-472F-8E83-66800F8E22B8}"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3"/>
          </p:nvPr>
        </p:nvSpPr>
        <p:spPr>
          <a:xfrm>
            <a:off x="3124200" y="635671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4"/>
          </p:nvPr>
        </p:nvSpPr>
        <p:spPr>
          <a:xfrm>
            <a:off x="6553200" y="635671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2E8DFB-259F-4B10-9431-A46ED4582A46}"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257388327"/>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B2CDB-D431-4811-97EB-768906234DFF}" type="datetimeFigureOut">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505A4-23D1-4CBE-BB26-C246FACA31D0}" type="slidenum">
              <a:rPr kumimoji="0" lang="en-ZA"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97815187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6/8/2022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262916997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44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4508107-1F65-4E06-BA80-642B701AA3AF}" type="datetime1">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5" name="Footer Placeholder 4"/>
          <p:cNvSpPr>
            <a:spLocks noGrp="1"/>
          </p:cNvSpPr>
          <p:nvPr>
            <p:ph type="ftr" sz="quarter" idx="3"/>
          </p:nvPr>
        </p:nvSpPr>
        <p:spPr>
          <a:xfrm>
            <a:off x="3124200" y="635644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Slide Number Placeholder 5"/>
          <p:cNvSpPr>
            <a:spLocks noGrp="1"/>
          </p:cNvSpPr>
          <p:nvPr>
            <p:ph type="sldNum" sz="quarter" idx="4"/>
          </p:nvPr>
        </p:nvSpPr>
        <p:spPr>
          <a:xfrm>
            <a:off x="6553200" y="635644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F7B5DB-245E-4E0D-9231-0995256D0CAC}" type="slidenum">
              <a:rPr kumimoji="0" lang="en-US" sz="1200" b="0" i="0" u="none" strike="noStrike" kern="1200" cap="none" spc="0" normalizeH="0" baseline="0" noProof="0">
                <a:ln>
                  <a:noFill/>
                </a:ln>
                <a:solidFill>
                  <a:srgbClr val="898989"/>
                </a:solidFill>
                <a:effectLst/>
                <a:uLnTx/>
                <a:uFillTx/>
                <a:latin typeface="Calibri" pitchFamily="-80"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Tree>
    <p:extLst>
      <p:ext uri="{BB962C8B-B14F-4D97-AF65-F5344CB8AC3E}">
        <p14:creationId xmlns:p14="http://schemas.microsoft.com/office/powerpoint/2010/main" xmlns="" val="49935474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976"/>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6/8/2022</a:t>
            </a:fld>
            <a:endParaRPr lang="en-US" dirty="0"/>
          </a:p>
        </p:txBody>
      </p:sp>
      <p:sp>
        <p:nvSpPr>
          <p:cNvPr id="5" name="Footer Placeholder 4"/>
          <p:cNvSpPr>
            <a:spLocks noGrp="1"/>
          </p:cNvSpPr>
          <p:nvPr>
            <p:ph type="ftr" sz="quarter" idx="3"/>
          </p:nvPr>
        </p:nvSpPr>
        <p:spPr>
          <a:xfrm>
            <a:off x="3124200" y="6356976"/>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dirty="0"/>
          </a:p>
        </p:txBody>
      </p:sp>
      <p:sp>
        <p:nvSpPr>
          <p:cNvPr id="6" name="Slide Number Placeholder 5"/>
          <p:cNvSpPr>
            <a:spLocks noGrp="1"/>
          </p:cNvSpPr>
          <p:nvPr>
            <p:ph type="sldNum" sz="quarter" idx="4"/>
          </p:nvPr>
        </p:nvSpPr>
        <p:spPr>
          <a:xfrm>
            <a:off x="6553200" y="6356976"/>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dirty="0"/>
          </a:p>
        </p:txBody>
      </p:sp>
    </p:spTree>
    <p:extLst>
      <p:ext uri="{BB962C8B-B14F-4D97-AF65-F5344CB8AC3E}">
        <p14:creationId xmlns:p14="http://schemas.microsoft.com/office/powerpoint/2010/main" xmlns="" val="3817063127"/>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6EB0342-8D58-4604-ADF2-47040EDC186D}" type="datetime1">
              <a:rPr lang="en-US" smtClean="0">
                <a:ea typeface="ＭＳ Ｐゴシック" pitchFamily="-111" charset="-128"/>
              </a:rPr>
              <a:pPr defTabSz="457200" fontAlgn="base">
                <a:spcBef>
                  <a:spcPct val="0"/>
                </a:spcBef>
                <a:spcAft>
                  <a:spcPct val="0"/>
                </a:spcAft>
              </a:pPr>
              <a:t>6/8/2022</a:t>
            </a:fld>
            <a:endParaRPr lang="en-US" dirty="0" smtClean="0">
              <a:ea typeface="ＭＳ Ｐゴシック" pitchFamily="-111"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dirty="0">
              <a:ea typeface="ＭＳ Ｐゴシック" pitchFamily="-111"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dirty="0" smtClean="0">
              <a:ea typeface="ＭＳ Ｐゴシック" pitchFamily="-111" charset="-128"/>
            </a:endParaRPr>
          </a:p>
        </p:txBody>
      </p:sp>
    </p:spTree>
    <p:extLst>
      <p:ext uri="{BB962C8B-B14F-4D97-AF65-F5344CB8AC3E}">
        <p14:creationId xmlns:p14="http://schemas.microsoft.com/office/powerpoint/2010/main" xmlns="" val="314681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fld id="{68E65D9D-9052-472F-8E83-66800F8E22B8}" type="datetime1">
              <a:rPr lang="en-US" smtClean="0"/>
              <a:pPr/>
              <a:t>6/8/2022</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dirty="0"/>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3577984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98D99DEC-0FE2-482A-8972-5358A582667A}" type="datetime1">
              <a:rPr lang="en-US"/>
              <a:pPr defTabSz="457200" fontAlgn="base">
                <a:spcBef>
                  <a:spcPct val="0"/>
                </a:spcBef>
                <a:spcAft>
                  <a:spcPct val="0"/>
                </a:spcAft>
                <a:defRPr/>
              </a:pPr>
              <a:t>6/8/2022</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84A6EB58-93C4-4CE7-B9F9-65EB31AC4D93}"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8371079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1" name="Rectangle 29"/>
          <p:cNvSpPr>
            <a:spLocks noGrp="1" noChangeArrowheads="1"/>
          </p:cNvSpPr>
          <p:nvPr>
            <p:ph type="body" idx="1"/>
          </p:nvPr>
        </p:nvSpPr>
        <p:spPr bwMode="gray">
          <a:xfrm>
            <a:off x="236543" y="1262063"/>
            <a:ext cx="8556625" cy="529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Rectangle 60"/>
          <p:cNvSpPr>
            <a:spLocks noGrp="1" noChangeArrowheads="1"/>
          </p:cNvSpPr>
          <p:nvPr>
            <p:ph type="sldNum" sz="quarter" idx="4"/>
          </p:nvPr>
        </p:nvSpPr>
        <p:spPr bwMode="gray">
          <a:xfrm>
            <a:off x="7269163" y="6503998"/>
            <a:ext cx="1693862"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defTabSz="914400" eaLnBrk="0" hangingPunct="0">
              <a:lnSpc>
                <a:spcPct val="80000"/>
              </a:lnSpc>
              <a:defRPr sz="1000" b="0">
                <a:solidFill>
                  <a:srgbClr val="FFFFFF"/>
                </a:solidFill>
                <a:latin typeface="Arial" charset="0"/>
                <a:ea typeface="+mn-ea"/>
                <a:cs typeface="+mn-cs"/>
              </a:defRPr>
            </a:lvl1pPr>
          </a:lstStyle>
          <a:p>
            <a:pPr>
              <a:defRPr/>
            </a:pPr>
            <a:fld id="{414BA74D-2D16-4446-8EB0-7672D1703E8C}" type="slidenum">
              <a:rPr lang="en-US"/>
              <a:pPr>
                <a:defRPr/>
              </a:pPr>
              <a:t>‹#›</a:t>
            </a:fld>
            <a:endParaRPr lang="en-US" dirty="0"/>
          </a:p>
        </p:txBody>
      </p:sp>
      <p:sp>
        <p:nvSpPr>
          <p:cNvPr id="1086" name="Rectangle 62"/>
          <p:cNvSpPr>
            <a:spLocks noGrp="1" noChangeArrowheads="1"/>
          </p:cNvSpPr>
          <p:nvPr>
            <p:ph type="ftr" sz="quarter" idx="3"/>
          </p:nvPr>
        </p:nvSpPr>
        <p:spPr bwMode="gray">
          <a:xfrm>
            <a:off x="176214" y="6324600"/>
            <a:ext cx="448945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defTabSz="914400" eaLnBrk="0" hangingPunct="0">
              <a:lnSpc>
                <a:spcPct val="100000"/>
              </a:lnSpc>
              <a:defRPr sz="1000" b="0">
                <a:solidFill>
                  <a:srgbClr val="000000"/>
                </a:solidFill>
                <a:latin typeface="Arial" pitchFamily="34" charset="0"/>
                <a:ea typeface="+mn-ea"/>
                <a:cs typeface="+mn-cs"/>
              </a:defRPr>
            </a:lvl1pPr>
          </a:lstStyle>
          <a:p>
            <a:pPr>
              <a:defRPr/>
            </a:pPr>
            <a:endParaRPr lang="en-US" dirty="0"/>
          </a:p>
        </p:txBody>
      </p:sp>
      <p:sp>
        <p:nvSpPr>
          <p:cNvPr id="2054" name="Rectangle 65"/>
          <p:cNvSpPr>
            <a:spLocks noGrp="1" noChangeArrowheads="1"/>
          </p:cNvSpPr>
          <p:nvPr>
            <p:ph type="title"/>
          </p:nvPr>
        </p:nvSpPr>
        <p:spPr bwMode="gray">
          <a:xfrm>
            <a:off x="409580" y="374660"/>
            <a:ext cx="8493125"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19793707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176213" indent="-176213"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2000">
          <a:solidFill>
            <a:schemeClr val="tx1"/>
          </a:solidFill>
          <a:latin typeface="+mn-lt"/>
        </a:defRPr>
      </a:lvl2pPr>
      <a:lvl3pPr marL="858838" indent="-168275" algn="l" rtl="0" eaLnBrk="1" fontAlgn="base" hangingPunct="1">
        <a:spcBef>
          <a:spcPct val="20000"/>
        </a:spcBef>
        <a:spcAft>
          <a:spcPct val="0"/>
        </a:spcAft>
        <a:buClr>
          <a:schemeClr val="tx1"/>
        </a:buClr>
        <a:buChar char="•"/>
        <a:defRPr>
          <a:solidFill>
            <a:schemeClr val="tx1"/>
          </a:solidFill>
          <a:latin typeface="+mn-lt"/>
        </a:defRPr>
      </a:lvl3pPr>
      <a:lvl4pPr marL="1200150" indent="-227013" algn="l" rtl="0" eaLnBrk="1" fontAlgn="base" hangingPunct="1">
        <a:spcBef>
          <a:spcPct val="20000"/>
        </a:spcBef>
        <a:spcAft>
          <a:spcPct val="0"/>
        </a:spcAft>
        <a:buClr>
          <a:schemeClr val="tx1"/>
        </a:buClr>
        <a:buChar char="–"/>
        <a:defRPr sz="1600">
          <a:solidFill>
            <a:schemeClr val="tx1"/>
          </a:solidFill>
          <a:latin typeface="+mn-lt"/>
        </a:defRPr>
      </a:lvl4pPr>
      <a:lvl5pPr marL="1481138" indent="-166688" algn="l" rtl="0" eaLnBrk="1" fontAlgn="base" hangingPunct="1">
        <a:spcBef>
          <a:spcPct val="20000"/>
        </a:spcBef>
        <a:spcAft>
          <a:spcPct val="0"/>
        </a:spcAft>
        <a:buClr>
          <a:schemeClr val="tx1"/>
        </a:buClr>
        <a:buChar char="•"/>
        <a:defRPr sz="1400">
          <a:solidFill>
            <a:schemeClr val="tx1"/>
          </a:solidFill>
          <a:latin typeface="+mn-lt"/>
        </a:defRPr>
      </a:lvl5pPr>
      <a:lvl6pPr marL="1938338" indent="-166688" algn="l" rtl="0" eaLnBrk="1" fontAlgn="base" hangingPunct="1">
        <a:spcBef>
          <a:spcPct val="20000"/>
        </a:spcBef>
        <a:spcAft>
          <a:spcPct val="0"/>
        </a:spcAft>
        <a:buClr>
          <a:schemeClr val="tx1"/>
        </a:buClr>
        <a:buChar char="•"/>
        <a:defRPr sz="1400">
          <a:solidFill>
            <a:schemeClr val="tx1"/>
          </a:solidFill>
          <a:latin typeface="+mn-lt"/>
        </a:defRPr>
      </a:lvl6pPr>
      <a:lvl7pPr marL="2395538" indent="-166688" algn="l" rtl="0" eaLnBrk="1" fontAlgn="base" hangingPunct="1">
        <a:spcBef>
          <a:spcPct val="20000"/>
        </a:spcBef>
        <a:spcAft>
          <a:spcPct val="0"/>
        </a:spcAft>
        <a:buClr>
          <a:schemeClr val="tx1"/>
        </a:buClr>
        <a:buChar char="•"/>
        <a:defRPr sz="1400">
          <a:solidFill>
            <a:schemeClr val="tx1"/>
          </a:solidFill>
          <a:latin typeface="+mn-lt"/>
        </a:defRPr>
      </a:lvl7pPr>
      <a:lvl8pPr marL="2852738" indent="-166688" algn="l" rtl="0" eaLnBrk="1" fontAlgn="base" hangingPunct="1">
        <a:spcBef>
          <a:spcPct val="20000"/>
        </a:spcBef>
        <a:spcAft>
          <a:spcPct val="0"/>
        </a:spcAft>
        <a:buClr>
          <a:schemeClr val="tx1"/>
        </a:buClr>
        <a:buChar char="•"/>
        <a:defRPr sz="1400">
          <a:solidFill>
            <a:schemeClr val="tx1"/>
          </a:solidFill>
          <a:latin typeface="+mn-lt"/>
        </a:defRPr>
      </a:lvl8pPr>
      <a:lvl9pPr marL="3309938" indent="-166688" algn="l" rtl="0" eaLnBrk="1" fontAlgn="base" hangingPunct="1">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fld id="{6DEB2CDB-D431-4811-97EB-768906234DFF}" type="datetimeFigureOut">
              <a:rPr lang="en-ZA" smtClean="0"/>
              <a:pPr/>
              <a:t>2022/06/08</a:t>
            </a:fld>
            <a:endParaRPr lang="en-ZA"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endParaRPr lang="en-ZA" dirty="0"/>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394586650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44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6/8/2022</a:t>
            </a:fld>
            <a:endParaRPr lang="en-US" dirty="0"/>
          </a:p>
        </p:txBody>
      </p:sp>
      <p:sp>
        <p:nvSpPr>
          <p:cNvPr id="5" name="Footer Placeholder 4"/>
          <p:cNvSpPr>
            <a:spLocks noGrp="1"/>
          </p:cNvSpPr>
          <p:nvPr>
            <p:ph type="ftr" sz="quarter" idx="3"/>
          </p:nvPr>
        </p:nvSpPr>
        <p:spPr>
          <a:xfrm>
            <a:off x="3124200" y="635644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44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137506681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701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CBAE8A-2A1B-4024-B19E-68C67EC49EBC}" type="datetime1">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3"/>
          </p:nvPr>
        </p:nvSpPr>
        <p:spPr>
          <a:xfrm>
            <a:off x="3124200" y="635701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4"/>
          </p:nvPr>
        </p:nvSpPr>
        <p:spPr>
          <a:xfrm>
            <a:off x="6553200" y="635701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D684FB-8C7F-498E-8C92-5F152DCF751F}"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02800235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65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4508107-1F65-4E06-BA80-642B701AA3AF}" type="datetime1">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6/8/2022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ooter Placeholder 4"/>
          <p:cNvSpPr>
            <a:spLocks noGrp="1"/>
          </p:cNvSpPr>
          <p:nvPr>
            <p:ph type="ftr" sz="quarter" idx="3"/>
          </p:nvPr>
        </p:nvSpPr>
        <p:spPr>
          <a:xfrm>
            <a:off x="3124200" y="635665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Slide Number Placeholder 5"/>
          <p:cNvSpPr>
            <a:spLocks noGrp="1"/>
          </p:cNvSpPr>
          <p:nvPr>
            <p:ph type="sldNum" sz="quarter" idx="4"/>
          </p:nvPr>
        </p:nvSpPr>
        <p:spPr>
          <a:xfrm>
            <a:off x="6553200" y="635665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F7B5DB-245E-4E0D-9231-0995256D0CAC}" type="slidenum">
              <a:rPr kumimoji="0" lang="en-US" sz="1200" b="0" i="0" u="none" strike="noStrike" kern="1200" cap="none" spc="0" normalizeH="0" baseline="0" noProof="0">
                <a:ln>
                  <a:noFill/>
                </a:ln>
                <a:solidFill>
                  <a:srgbClr val="898989"/>
                </a:solidFill>
                <a:effectLst/>
                <a:uLnTx/>
                <a:uFillTx/>
                <a:latin typeface="Calibri" pitchFamily="-80"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3699144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0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289" y="1714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769539" y="1066848"/>
            <a:ext cx="7538343" cy="1041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endParaRPr lang="en-ZA" sz="2800" b="1" dirty="0" smtClean="0">
              <a:solidFill>
                <a:srgbClr val="663300"/>
              </a:solidFill>
              <a:latin typeface="+mn-lt"/>
              <a:ea typeface="+mn-ea"/>
            </a:endParaRPr>
          </a:p>
          <a:p>
            <a:pPr algn="ctr" fontAlgn="base">
              <a:spcBef>
                <a:spcPct val="0"/>
              </a:spcBef>
              <a:spcAft>
                <a:spcPct val="0"/>
              </a:spcAft>
            </a:pPr>
            <a:endParaRPr lang="en-ZA" sz="2800" b="1" dirty="0">
              <a:solidFill>
                <a:srgbClr val="663300"/>
              </a:solidFill>
              <a:latin typeface="+mn-lt"/>
              <a:ea typeface="+mn-ea"/>
            </a:endParaRPr>
          </a:p>
          <a:p>
            <a:pPr algn="ctr" fontAlgn="base">
              <a:spcBef>
                <a:spcPct val="0"/>
              </a:spcBef>
              <a:spcAft>
                <a:spcPct val="0"/>
              </a:spcAft>
            </a:pPr>
            <a:r>
              <a:rPr lang="en-ZA" sz="2800" b="1" dirty="0" smtClean="0">
                <a:solidFill>
                  <a:srgbClr val="663300"/>
                </a:solidFill>
                <a:latin typeface="+mn-lt"/>
                <a:ea typeface="+mn-ea"/>
              </a:rPr>
              <a:t> </a:t>
            </a:r>
            <a:r>
              <a:rPr lang="en-ZA" b="1" dirty="0" smtClean="0">
                <a:solidFill>
                  <a:srgbClr val="663300"/>
                </a:solidFill>
                <a:latin typeface="Arial Narrow" panose="020B0606020202030204" pitchFamily="34" charset="0"/>
                <a:ea typeface="+mn-ea"/>
              </a:rPr>
              <a:t>2021-2022 QUARTER 2 APP REPORT </a:t>
            </a:r>
            <a:endParaRPr lang="en-ZA" b="1" dirty="0">
              <a:solidFill>
                <a:srgbClr val="663300"/>
              </a:solidFill>
              <a:latin typeface="Arial Narrow" panose="020B0606020202030204" pitchFamily="34" charset="0"/>
              <a:ea typeface="+mn-ea"/>
            </a:endParaRPr>
          </a:p>
        </p:txBody>
      </p:sp>
      <p:sp>
        <p:nvSpPr>
          <p:cNvPr id="13316" name="Subtitle 17"/>
          <p:cNvSpPr txBox="1">
            <a:spLocks/>
          </p:cNvSpPr>
          <p:nvPr/>
        </p:nvSpPr>
        <p:spPr bwMode="auto">
          <a:xfrm>
            <a:off x="57063" y="2864701"/>
            <a:ext cx="26642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defTabSz="457200" eaLnBrk="1" fontAlgn="base" hangingPunct="1">
              <a:spcBef>
                <a:spcPct val="20000"/>
              </a:spcBef>
              <a:spcAft>
                <a:spcPct val="0"/>
              </a:spcAft>
              <a:buFont typeface="Arial" charset="0"/>
              <a:buNone/>
            </a:pPr>
            <a:r>
              <a:rPr lang="en-US" sz="1800" b="1" dirty="0" smtClean="0">
                <a:solidFill>
                  <a:srgbClr val="000000"/>
                </a:solidFill>
                <a:latin typeface="Arial Bold" pitchFamily="-111" charset="0"/>
                <a:cs typeface="Arial Bold" pitchFamily="-111" charset="0"/>
              </a:rPr>
              <a:t> 8 </a:t>
            </a:r>
            <a:r>
              <a:rPr lang="en-US" sz="1600" b="1" dirty="0" smtClean="0">
                <a:solidFill>
                  <a:srgbClr val="000000"/>
                </a:solidFill>
                <a:latin typeface="Arial Bold" pitchFamily="-111" charset="0"/>
                <a:cs typeface="Arial Bold" pitchFamily="-111" charset="0"/>
              </a:rPr>
              <a:t>JUNE 2022</a:t>
            </a: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5086" y="6099185"/>
            <a:ext cx="1493837" cy="758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16826" y="6099176"/>
            <a:ext cx="125095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157157" y="387408"/>
            <a:ext cx="7560844" cy="1200329"/>
          </a:xfrm>
          <a:prstGeom prst="rect">
            <a:avLst/>
          </a:prstGeom>
          <a:noFill/>
        </p:spPr>
        <p:txBody>
          <a:bodyPr wrap="square" rtlCol="0">
            <a:spAutoFit/>
          </a:bodyPr>
          <a:lstStyle/>
          <a:p>
            <a:pPr algn="ctr"/>
            <a:r>
              <a:rPr lang="en-US" sz="2800" b="1" dirty="0" smtClean="0">
                <a:latin typeface="Arial Narrow" panose="020B0606020202030204" pitchFamily="34" charset="0"/>
              </a:rPr>
              <a:t>DEPARTMENT OF EMPLOYMENT AND LABOUR</a:t>
            </a:r>
            <a:endParaRPr lang="en-ZA" sz="2800" b="1" dirty="0" smtClean="0">
              <a:latin typeface="Arial Narrow" panose="020B0606020202030204" pitchFamily="34" charset="0"/>
            </a:endParaRPr>
          </a:p>
          <a:p>
            <a:pPr algn="ctr"/>
            <a:endParaRPr lang="en-ZA" sz="1400" b="1" dirty="0">
              <a:solidFill>
                <a:schemeClr val="bg1"/>
              </a:solidFill>
              <a:latin typeface="Arial Narrow" panose="020B0606020202030204" pitchFamily="34" charset="0"/>
            </a:endParaRPr>
          </a:p>
          <a:p>
            <a:pPr algn="ctr"/>
            <a:r>
              <a:rPr lang="en-ZA" sz="2800" b="1" dirty="0" smtClean="0">
                <a:solidFill>
                  <a:schemeClr val="bg1"/>
                </a:solidFill>
                <a:latin typeface="Arial Narrow" panose="020B0606020202030204" pitchFamily="34" charset="0"/>
              </a:rPr>
              <a:t>UNEMPLOYMENT  INSURANCE FUND</a:t>
            </a:r>
            <a:endParaRPr lang="en-ZA" sz="2800" b="1" dirty="0">
              <a:solidFill>
                <a:schemeClr val="bg1"/>
              </a:solidFill>
              <a:latin typeface="Arial Narrow" panose="020B0606020202030204" pitchFamily="34" charset="0"/>
            </a:endParaRPr>
          </a:p>
        </p:txBody>
      </p:sp>
      <p:sp>
        <p:nvSpPr>
          <p:cNvPr id="7" name="Rectangle 6"/>
          <p:cNvSpPr/>
          <p:nvPr/>
        </p:nvSpPr>
        <p:spPr>
          <a:xfrm>
            <a:off x="2051720" y="2464592"/>
            <a:ext cx="4572000" cy="769441"/>
          </a:xfrm>
          <a:prstGeom prst="rect">
            <a:avLst/>
          </a:prstGeom>
        </p:spPr>
        <p:txBody>
          <a:bodyPr>
            <a:spAutoFit/>
          </a:bodyPr>
          <a:lstStyle/>
          <a:p>
            <a:pPr lvl="0" algn="ctr"/>
            <a:r>
              <a:rPr lang="en-ZA" sz="2000" b="1" dirty="0" smtClean="0">
                <a:solidFill>
                  <a:srgbClr val="1F497D">
                    <a:lumMod val="75000"/>
                  </a:srgbClr>
                </a:solidFill>
              </a:rPr>
              <a:t>   </a:t>
            </a:r>
            <a:endParaRPr lang="en-ZA" sz="2000" b="1" dirty="0">
              <a:solidFill>
                <a:srgbClr val="1F497D">
                  <a:lumMod val="75000"/>
                </a:srgbClr>
              </a:solidFill>
            </a:endParaRPr>
          </a:p>
          <a:p>
            <a:pPr lvl="0" algn="ctr"/>
            <a:r>
              <a:rPr lang="en-ZA" sz="2400" b="1" dirty="0" smtClean="0">
                <a:solidFill>
                  <a:srgbClr val="1F497D">
                    <a:lumMod val="75000"/>
                  </a:srgbClr>
                </a:solidFill>
              </a:rPr>
              <a:t>PORTFOLIO COMMITTEE</a:t>
            </a:r>
            <a:endParaRPr lang="en-ZA" sz="2400" b="1" dirty="0">
              <a:solidFill>
                <a:srgbClr val="1F497D">
                  <a:lumMod val="75000"/>
                </a:srgbClr>
              </a:solidFill>
            </a:endParaRPr>
          </a:p>
        </p:txBody>
      </p:sp>
      <p:sp>
        <p:nvSpPr>
          <p:cNvPr id="11" name="TextBox 10"/>
          <p:cNvSpPr txBox="1"/>
          <p:nvPr/>
        </p:nvSpPr>
        <p:spPr>
          <a:xfrm>
            <a:off x="8462052" y="387408"/>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289107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50" y="374413"/>
            <a:ext cx="8229600" cy="998505"/>
          </a:xfrm>
        </p:spPr>
        <p:txBody>
          <a:bodyPr/>
          <a:lstStyle/>
          <a:p>
            <a:r>
              <a:rPr lang="fr-FR" sz="2800" b="1" dirty="0" smtClean="0"/>
              <a:t>QUARTER 2 PERFORMANCE REVIEW BY INTERNAL AUDIT</a:t>
            </a:r>
            <a:r>
              <a:rPr lang="fr-FR" sz="2400" b="1" dirty="0"/>
              <a:t/>
            </a:r>
            <a:br>
              <a:rPr lang="fr-FR" sz="2400" b="1" dirty="0"/>
            </a:br>
            <a:endParaRPr lang="en-ZA" sz="2400" b="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Freeform 9"/>
          <p:cNvSpPr>
            <a:spLocks/>
          </p:cNvSpPr>
          <p:nvPr/>
        </p:nvSpPr>
        <p:spPr bwMode="auto">
          <a:xfrm>
            <a:off x="231569" y="1710536"/>
            <a:ext cx="1371600" cy="1982131"/>
          </a:xfrm>
          <a:custGeom>
            <a:avLst/>
            <a:gdLst>
              <a:gd name="T0" fmla="*/ 84 w 193"/>
              <a:gd name="T1" fmla="*/ 77 h 179"/>
              <a:gd name="T2" fmla="*/ 162 w 193"/>
              <a:gd name="T3" fmla="*/ 77 h 179"/>
              <a:gd name="T4" fmla="*/ 193 w 193"/>
              <a:gd name="T5" fmla="*/ 38 h 179"/>
              <a:gd name="T6" fmla="*/ 162 w 193"/>
              <a:gd name="T7" fmla="*/ 0 h 179"/>
              <a:gd name="T8" fmla="*/ 73 w 193"/>
              <a:gd name="T9" fmla="*/ 0 h 179"/>
              <a:gd name="T10" fmla="*/ 0 w 193"/>
              <a:gd name="T11" fmla="*/ 68 h 179"/>
              <a:gd name="T12" fmla="*/ 0 w 193"/>
              <a:gd name="T13" fmla="*/ 179 h 179"/>
              <a:gd name="T14" fmla="*/ 42 w 193"/>
              <a:gd name="T15" fmla="*/ 150 h 179"/>
              <a:gd name="T16" fmla="*/ 84 w 193"/>
              <a:gd name="T17" fmla="*/ 179 h 179"/>
              <a:gd name="T18" fmla="*/ 84 w 193"/>
              <a:gd name="T19" fmla="*/ 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84" y="77"/>
                </a:moveTo>
                <a:cubicBezTo>
                  <a:pt x="162" y="77"/>
                  <a:pt x="162" y="77"/>
                  <a:pt x="162" y="77"/>
                </a:cubicBezTo>
                <a:cubicBezTo>
                  <a:pt x="193" y="38"/>
                  <a:pt x="193" y="38"/>
                  <a:pt x="193" y="38"/>
                </a:cubicBezTo>
                <a:cubicBezTo>
                  <a:pt x="162" y="0"/>
                  <a:pt x="162" y="0"/>
                  <a:pt x="162" y="0"/>
                </a:cubicBezTo>
                <a:cubicBezTo>
                  <a:pt x="73" y="0"/>
                  <a:pt x="73" y="0"/>
                  <a:pt x="73" y="0"/>
                </a:cubicBezTo>
                <a:cubicBezTo>
                  <a:pt x="33" y="0"/>
                  <a:pt x="0" y="30"/>
                  <a:pt x="0" y="68"/>
                </a:cubicBezTo>
                <a:cubicBezTo>
                  <a:pt x="0" y="179"/>
                  <a:pt x="0" y="179"/>
                  <a:pt x="0" y="179"/>
                </a:cubicBezTo>
                <a:cubicBezTo>
                  <a:pt x="42" y="150"/>
                  <a:pt x="42" y="150"/>
                  <a:pt x="42" y="150"/>
                </a:cubicBezTo>
                <a:cubicBezTo>
                  <a:pt x="84" y="179"/>
                  <a:pt x="84" y="179"/>
                  <a:pt x="84" y="179"/>
                </a:cubicBezTo>
                <a:lnTo>
                  <a:pt x="84" y="77"/>
                </a:lnTo>
                <a:close/>
              </a:path>
            </a:pathLst>
          </a:custGeom>
          <a:solidFill>
            <a:srgbClr val="ED2E1F"/>
          </a:solidFill>
          <a:ln>
            <a:no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 name="Freeform 18"/>
          <p:cNvSpPr>
            <a:spLocks/>
          </p:cNvSpPr>
          <p:nvPr/>
        </p:nvSpPr>
        <p:spPr bwMode="auto">
          <a:xfrm>
            <a:off x="1467110" y="1710536"/>
            <a:ext cx="1445313" cy="2134905"/>
          </a:xfrm>
          <a:custGeom>
            <a:avLst/>
            <a:gdLst>
              <a:gd name="T0" fmla="*/ 109 w 193"/>
              <a:gd name="T1" fmla="*/ 77 h 179"/>
              <a:gd name="T2" fmla="*/ 109 w 193"/>
              <a:gd name="T3" fmla="*/ 150 h 179"/>
              <a:gd name="T4" fmla="*/ 151 w 193"/>
              <a:gd name="T5" fmla="*/ 179 h 179"/>
              <a:gd name="T6" fmla="*/ 193 w 193"/>
              <a:gd name="T7" fmla="*/ 150 h 179"/>
              <a:gd name="T8" fmla="*/ 193 w 193"/>
              <a:gd name="T9" fmla="*/ 68 h 179"/>
              <a:gd name="T10" fmla="*/ 119 w 193"/>
              <a:gd name="T11" fmla="*/ 0 h 179"/>
              <a:gd name="T12" fmla="*/ 0 w 193"/>
              <a:gd name="T13" fmla="*/ 0 h 179"/>
              <a:gd name="T14" fmla="*/ 31 w 193"/>
              <a:gd name="T15" fmla="*/ 38 h 179"/>
              <a:gd name="T16" fmla="*/ 0 w 193"/>
              <a:gd name="T17" fmla="*/ 77 h 179"/>
              <a:gd name="T18" fmla="*/ 109 w 193"/>
              <a:gd name="T19" fmla="*/ 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109" y="77"/>
                </a:moveTo>
                <a:cubicBezTo>
                  <a:pt x="109" y="150"/>
                  <a:pt x="109" y="150"/>
                  <a:pt x="109" y="150"/>
                </a:cubicBezTo>
                <a:cubicBezTo>
                  <a:pt x="151" y="179"/>
                  <a:pt x="151" y="179"/>
                  <a:pt x="151" y="179"/>
                </a:cubicBezTo>
                <a:cubicBezTo>
                  <a:pt x="193" y="150"/>
                  <a:pt x="193" y="150"/>
                  <a:pt x="193" y="150"/>
                </a:cubicBezTo>
                <a:cubicBezTo>
                  <a:pt x="193" y="68"/>
                  <a:pt x="193" y="68"/>
                  <a:pt x="193" y="68"/>
                </a:cubicBezTo>
                <a:cubicBezTo>
                  <a:pt x="193" y="30"/>
                  <a:pt x="160" y="0"/>
                  <a:pt x="119" y="0"/>
                </a:cubicBezTo>
                <a:cubicBezTo>
                  <a:pt x="0" y="0"/>
                  <a:pt x="0" y="0"/>
                  <a:pt x="0" y="0"/>
                </a:cubicBezTo>
                <a:cubicBezTo>
                  <a:pt x="31" y="38"/>
                  <a:pt x="31" y="38"/>
                  <a:pt x="31" y="38"/>
                </a:cubicBezTo>
                <a:cubicBezTo>
                  <a:pt x="0" y="77"/>
                  <a:pt x="0" y="77"/>
                  <a:pt x="0" y="77"/>
                </a:cubicBezTo>
                <a:lnTo>
                  <a:pt x="109" y="77"/>
                </a:lnTo>
                <a:close/>
              </a:path>
            </a:pathLst>
          </a:custGeom>
          <a:solidFill>
            <a:schemeClr val="accent1">
              <a:lumMod val="60000"/>
              <a:lumOff val="40000"/>
            </a:schemeClr>
          </a:solidFill>
          <a:ln>
            <a:no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 name="Freeform 8"/>
          <p:cNvSpPr>
            <a:spLocks/>
          </p:cNvSpPr>
          <p:nvPr/>
        </p:nvSpPr>
        <p:spPr bwMode="auto">
          <a:xfrm>
            <a:off x="231813" y="3563086"/>
            <a:ext cx="1371599" cy="2106957"/>
          </a:xfrm>
          <a:custGeom>
            <a:avLst/>
            <a:gdLst>
              <a:gd name="T0" fmla="*/ 84 w 193"/>
              <a:gd name="T1" fmla="*/ 101 h 179"/>
              <a:gd name="T2" fmla="*/ 84 w 193"/>
              <a:gd name="T3" fmla="*/ 29 h 179"/>
              <a:gd name="T4" fmla="*/ 42 w 193"/>
              <a:gd name="T5" fmla="*/ 0 h 179"/>
              <a:gd name="T6" fmla="*/ 0 w 193"/>
              <a:gd name="T7" fmla="*/ 29 h 179"/>
              <a:gd name="T8" fmla="*/ 0 w 193"/>
              <a:gd name="T9" fmla="*/ 111 h 179"/>
              <a:gd name="T10" fmla="*/ 73 w 193"/>
              <a:gd name="T11" fmla="*/ 179 h 179"/>
              <a:gd name="T12" fmla="*/ 193 w 193"/>
              <a:gd name="T13" fmla="*/ 179 h 179"/>
              <a:gd name="T14" fmla="*/ 162 w 193"/>
              <a:gd name="T15" fmla="*/ 140 h 179"/>
              <a:gd name="T16" fmla="*/ 193 w 193"/>
              <a:gd name="T17" fmla="*/ 101 h 179"/>
              <a:gd name="T18" fmla="*/ 84 w 193"/>
              <a:gd name="T19"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84" y="101"/>
                </a:moveTo>
                <a:cubicBezTo>
                  <a:pt x="84" y="29"/>
                  <a:pt x="84" y="29"/>
                  <a:pt x="84" y="29"/>
                </a:cubicBezTo>
                <a:cubicBezTo>
                  <a:pt x="42" y="0"/>
                  <a:pt x="42" y="0"/>
                  <a:pt x="42" y="0"/>
                </a:cubicBezTo>
                <a:cubicBezTo>
                  <a:pt x="0" y="29"/>
                  <a:pt x="0" y="29"/>
                  <a:pt x="0" y="29"/>
                </a:cubicBezTo>
                <a:cubicBezTo>
                  <a:pt x="0" y="111"/>
                  <a:pt x="0" y="111"/>
                  <a:pt x="0" y="111"/>
                </a:cubicBezTo>
                <a:cubicBezTo>
                  <a:pt x="0" y="148"/>
                  <a:pt x="33" y="179"/>
                  <a:pt x="73" y="179"/>
                </a:cubicBezTo>
                <a:cubicBezTo>
                  <a:pt x="193" y="179"/>
                  <a:pt x="193" y="179"/>
                  <a:pt x="193" y="179"/>
                </a:cubicBezTo>
                <a:cubicBezTo>
                  <a:pt x="162" y="140"/>
                  <a:pt x="162" y="140"/>
                  <a:pt x="162" y="140"/>
                </a:cubicBezTo>
                <a:cubicBezTo>
                  <a:pt x="193" y="101"/>
                  <a:pt x="193" y="101"/>
                  <a:pt x="193" y="101"/>
                </a:cubicBezTo>
                <a:lnTo>
                  <a:pt x="84" y="101"/>
                </a:lnTo>
                <a:close/>
              </a:path>
            </a:pathLst>
          </a:custGeom>
          <a:solidFill>
            <a:srgbClr val="0070C0"/>
          </a:solidFill>
          <a:ln>
            <a:no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 name="Freeform 16"/>
          <p:cNvSpPr>
            <a:spLocks/>
          </p:cNvSpPr>
          <p:nvPr/>
        </p:nvSpPr>
        <p:spPr bwMode="auto">
          <a:xfrm>
            <a:off x="1497658" y="3700773"/>
            <a:ext cx="1445313" cy="1977377"/>
          </a:xfrm>
          <a:custGeom>
            <a:avLst/>
            <a:gdLst>
              <a:gd name="T0" fmla="*/ 109 w 193"/>
              <a:gd name="T1" fmla="*/ 101 h 179"/>
              <a:gd name="T2" fmla="*/ 31 w 193"/>
              <a:gd name="T3" fmla="*/ 101 h 179"/>
              <a:gd name="T4" fmla="*/ 0 w 193"/>
              <a:gd name="T5" fmla="*/ 140 h 179"/>
              <a:gd name="T6" fmla="*/ 31 w 193"/>
              <a:gd name="T7" fmla="*/ 179 h 179"/>
              <a:gd name="T8" fmla="*/ 119 w 193"/>
              <a:gd name="T9" fmla="*/ 179 h 179"/>
              <a:gd name="T10" fmla="*/ 193 w 193"/>
              <a:gd name="T11" fmla="*/ 111 h 179"/>
              <a:gd name="T12" fmla="*/ 193 w 193"/>
              <a:gd name="T13" fmla="*/ 0 h 179"/>
              <a:gd name="T14" fmla="*/ 151 w 193"/>
              <a:gd name="T15" fmla="*/ 29 h 179"/>
              <a:gd name="T16" fmla="*/ 109 w 193"/>
              <a:gd name="T17" fmla="*/ 0 h 179"/>
              <a:gd name="T18" fmla="*/ 109 w 193"/>
              <a:gd name="T19"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109" y="101"/>
                </a:moveTo>
                <a:cubicBezTo>
                  <a:pt x="31" y="101"/>
                  <a:pt x="31" y="101"/>
                  <a:pt x="31" y="101"/>
                </a:cubicBezTo>
                <a:cubicBezTo>
                  <a:pt x="0" y="140"/>
                  <a:pt x="0" y="140"/>
                  <a:pt x="0" y="140"/>
                </a:cubicBezTo>
                <a:cubicBezTo>
                  <a:pt x="31" y="179"/>
                  <a:pt x="31" y="179"/>
                  <a:pt x="31" y="179"/>
                </a:cubicBezTo>
                <a:cubicBezTo>
                  <a:pt x="119" y="179"/>
                  <a:pt x="119" y="179"/>
                  <a:pt x="119" y="179"/>
                </a:cubicBezTo>
                <a:cubicBezTo>
                  <a:pt x="160" y="179"/>
                  <a:pt x="193" y="148"/>
                  <a:pt x="193" y="111"/>
                </a:cubicBezTo>
                <a:cubicBezTo>
                  <a:pt x="193" y="0"/>
                  <a:pt x="193" y="0"/>
                  <a:pt x="193" y="0"/>
                </a:cubicBezTo>
                <a:cubicBezTo>
                  <a:pt x="151" y="29"/>
                  <a:pt x="151" y="29"/>
                  <a:pt x="151" y="29"/>
                </a:cubicBezTo>
                <a:cubicBezTo>
                  <a:pt x="109" y="0"/>
                  <a:pt x="109" y="0"/>
                  <a:pt x="109" y="0"/>
                </a:cubicBezTo>
                <a:lnTo>
                  <a:pt x="109" y="101"/>
                </a:lnTo>
                <a:close/>
              </a:path>
            </a:pathLst>
          </a:custGeom>
          <a:solidFill>
            <a:srgbClr val="FF0000"/>
          </a:solidFill>
          <a:ln>
            <a:no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 name="TextBox 9"/>
          <p:cNvSpPr txBox="1"/>
          <p:nvPr/>
        </p:nvSpPr>
        <p:spPr>
          <a:xfrm>
            <a:off x="902288" y="2568794"/>
            <a:ext cx="1402249" cy="19697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a:ea typeface="+mn-ea"/>
                <a:cs typeface="+mn-cs"/>
              </a:rPr>
              <a:t>Audit objective</a:t>
            </a:r>
            <a:r>
              <a:rPr kumimoji="0" lang="en-ZA"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ZA" sz="1200" b="0" i="0" u="none" strike="noStrike" kern="1200" cap="none" spc="0" normalizeH="0" baseline="0" noProof="0" dirty="0" smtClean="0">
                <a:ln>
                  <a:noFill/>
                </a:ln>
                <a:solidFill>
                  <a:prstClr val="black"/>
                </a:solidFill>
                <a:effectLst/>
                <a:uLnTx/>
                <a:uFillTx/>
                <a:latin typeface="Calibri"/>
                <a:ea typeface="Calibri"/>
                <a:cs typeface="Times New Roman"/>
              </a:rPr>
              <a:t>The </a:t>
            </a:r>
            <a:r>
              <a:rPr kumimoji="0" lang="en-ZA" sz="1200" b="0" i="0" u="none" strike="noStrike" kern="1200" cap="none" spc="0" normalizeH="0" baseline="0" noProof="0" dirty="0">
                <a:ln>
                  <a:noFill/>
                </a:ln>
                <a:solidFill>
                  <a:prstClr val="black"/>
                </a:solidFill>
                <a:effectLst/>
                <a:uLnTx/>
                <a:uFillTx/>
                <a:latin typeface="Calibri"/>
                <a:ea typeface="Calibri"/>
                <a:cs typeface="Times New Roman"/>
              </a:rPr>
              <a:t>objective was to evaluate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Calibri"/>
                <a:cs typeface="Times New Roman"/>
              </a:rPr>
              <a:t>Adequacy and effectiveness of Monitoring and Evaluation reports, </a:t>
            </a:r>
            <a:r>
              <a:rPr kumimoji="0" lang="en-ZA" sz="1200" b="0" i="0" u="none" strike="noStrike" kern="1200" cap="none" spc="0" normalizeH="0" baseline="0" noProof="0" dirty="0" smtClean="0">
                <a:ln>
                  <a:noFill/>
                </a:ln>
                <a:solidFill>
                  <a:prstClr val="black"/>
                </a:solidFill>
                <a:effectLst/>
                <a:uLnTx/>
                <a:uFillTx/>
                <a:latin typeface="Calibri"/>
                <a:ea typeface="Calibri"/>
                <a:cs typeface="Times New Roman"/>
              </a:rPr>
              <a:t>and </a:t>
            </a:r>
            <a:r>
              <a:rPr kumimoji="0" lang="en-ZA" sz="1200" b="0" i="0" u="none" strike="noStrike" kern="1200" cap="none" spc="0" normalizeH="0" baseline="0" noProof="0" dirty="0">
                <a:ln>
                  <a:noFill/>
                </a:ln>
                <a:solidFill>
                  <a:prstClr val="black"/>
                </a:solidFill>
                <a:effectLst/>
                <a:uLnTx/>
                <a:uFillTx/>
                <a:latin typeface="Calibri"/>
                <a:ea typeface="Calibri"/>
                <a:cs typeface="Times New Roman"/>
              </a:rPr>
              <a:t>the </a:t>
            </a:r>
            <a:r>
              <a:rPr kumimoji="0" lang="en-ZA" sz="1200" b="0" i="0" u="none" strike="noStrike" kern="1200" cap="none" spc="0" normalizeH="0" baseline="0" noProof="0" dirty="0" smtClean="0">
                <a:ln>
                  <a:noFill/>
                </a:ln>
                <a:solidFill>
                  <a:prstClr val="black"/>
                </a:solidFill>
                <a:effectLst/>
                <a:uLnTx/>
                <a:uFillTx/>
                <a:latin typeface="Calibri"/>
                <a:ea typeface="Calibri"/>
                <a:cs typeface="Times New Roman"/>
              </a:rPr>
              <a:t>processes followed</a:t>
            </a:r>
            <a:endParaRPr kumimoji="0" lang="en-ZA" sz="1400" b="0" i="0" u="none" strike="noStrike" kern="1200" cap="none" spc="0" normalizeH="0" baseline="0" noProof="0" dirty="0" smtClean="0">
              <a:ln>
                <a:noFill/>
              </a:ln>
              <a:solidFill>
                <a:prstClr val="black"/>
              </a:solidFill>
              <a:effectLst/>
              <a:uLnTx/>
              <a:uFillTx/>
              <a:latin typeface="Calibri"/>
              <a:ea typeface="+mn-ea"/>
              <a:cs typeface="+mn-cs"/>
            </a:endParaRPr>
          </a:p>
        </p:txBody>
      </p:sp>
      <p:cxnSp>
        <p:nvCxnSpPr>
          <p:cNvPr id="11" name="Straight Arrow Connector 10"/>
          <p:cNvCxnSpPr/>
          <p:nvPr/>
        </p:nvCxnSpPr>
        <p:spPr>
          <a:xfrm>
            <a:off x="2942971" y="3361282"/>
            <a:ext cx="5788103" cy="9407"/>
          </a:xfrm>
          <a:prstGeom prst="straightConnector1">
            <a:avLst/>
          </a:prstGeom>
          <a:noFill/>
          <a:ln w="15875" cap="flat" cmpd="sng" algn="ctr">
            <a:solidFill>
              <a:srgbClr val="00B0F0"/>
            </a:solidFill>
            <a:prstDash val="solid"/>
            <a:miter lim="800000"/>
            <a:headEnd type="triangle"/>
            <a:tailEnd type="triangle"/>
          </a:ln>
          <a:effectLst/>
        </p:spPr>
      </p:cxnSp>
      <p:cxnSp>
        <p:nvCxnSpPr>
          <p:cNvPr id="13" name="Straight Arrow Connector 12"/>
          <p:cNvCxnSpPr/>
          <p:nvPr/>
        </p:nvCxnSpPr>
        <p:spPr>
          <a:xfrm flipH="1">
            <a:off x="6356129" y="1710536"/>
            <a:ext cx="52489" cy="4647022"/>
          </a:xfrm>
          <a:prstGeom prst="straightConnector1">
            <a:avLst/>
          </a:prstGeom>
          <a:noFill/>
          <a:ln w="15875" cap="flat" cmpd="sng" algn="ctr">
            <a:solidFill>
              <a:srgbClr val="FF0000"/>
            </a:solidFill>
            <a:prstDash val="solid"/>
            <a:miter lim="800000"/>
            <a:headEnd type="triangle"/>
            <a:tailEnd type="triangle"/>
          </a:ln>
          <a:effectLst/>
        </p:spPr>
      </p:cxnSp>
      <p:sp>
        <p:nvSpPr>
          <p:cNvPr id="23" name="Rectangle 22"/>
          <p:cNvSpPr/>
          <p:nvPr/>
        </p:nvSpPr>
        <p:spPr>
          <a:xfrm>
            <a:off x="2858703" y="3390171"/>
            <a:ext cx="3447571" cy="332398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a:ea typeface="+mn-ea"/>
                <a:cs typeface="+mn-cs"/>
              </a:rPr>
              <a:t>  Q2</a:t>
            </a:r>
            <a:r>
              <a:rPr kumimoji="0" lang="en-ZA" sz="1400" b="1" i="0" u="none" strike="noStrike" kern="1200" cap="none" spc="0" normalizeH="0" noProof="0" dirty="0" smtClean="0">
                <a:ln>
                  <a:noFill/>
                </a:ln>
                <a:solidFill>
                  <a:prstClr val="black"/>
                </a:solidFill>
                <a:effectLst/>
                <a:uLnTx/>
                <a:uFillTx/>
                <a:latin typeface="Calibri"/>
                <a:ea typeface="+mn-ea"/>
                <a:cs typeface="+mn-cs"/>
              </a:rPr>
              <a:t> </a:t>
            </a:r>
            <a:r>
              <a:rPr kumimoji="0" lang="en-ZA" sz="1400" b="1" i="0" u="none" strike="noStrike" kern="1200" cap="none" spc="0" normalizeH="0" baseline="0" noProof="0" dirty="0" smtClean="0">
                <a:ln>
                  <a:noFill/>
                </a:ln>
                <a:solidFill>
                  <a:prstClr val="black"/>
                </a:solidFill>
                <a:effectLst/>
                <a:uLnTx/>
                <a:uFillTx/>
                <a:latin typeface="Calibri"/>
                <a:ea typeface="+mn-ea"/>
                <a:cs typeface="+mn-cs"/>
              </a:rPr>
              <a:t> INTERNAL AUDIT ASSURANCE: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ZA" sz="400" b="1" i="0" u="none" strike="sngStrike" kern="1200" cap="none" spc="0" normalizeH="0" baseline="0" noProof="0" dirty="0" smtClean="0">
              <a:ln>
                <a:noFill/>
              </a:ln>
              <a:solidFill>
                <a:prstClr val="black"/>
              </a:solidFill>
              <a:effectLst/>
              <a:uLnTx/>
              <a:uFillTx/>
              <a:latin typeface="Calibri"/>
            </a:endParaRPr>
          </a:p>
          <a:p>
            <a:pPr marL="285750" indent="-285750">
              <a:buFont typeface="Wingdings" panose="05000000000000000000" pitchFamily="2" charset="2"/>
              <a:buChar char="q"/>
              <a:defRPr/>
            </a:pPr>
            <a:r>
              <a:rPr lang="en-ZA" sz="1400" dirty="0" smtClean="0">
                <a:solidFill>
                  <a:prstClr val="black"/>
                </a:solidFill>
                <a:latin typeface="Calibri"/>
              </a:rPr>
              <a:t>Internal audit audited the Q2 report  and assured that:</a:t>
            </a:r>
          </a:p>
          <a:p>
            <a:pPr marL="285750" indent="-285750">
              <a:buFont typeface="Wingdings" panose="05000000000000000000" pitchFamily="2" charset="2"/>
              <a:buChar char="q"/>
              <a:defRPr/>
            </a:pPr>
            <a:endParaRPr lang="en-US" sz="400" dirty="0">
              <a:solidFill>
                <a:prstClr val="black"/>
              </a:solidFill>
              <a:latin typeface="Calibri"/>
            </a:endParaRPr>
          </a:p>
          <a:p>
            <a:pPr marL="457200" lvl="0" indent="-180340" algn="just">
              <a:buFont typeface="Arial" panose="020B0604020202020204" pitchFamily="34" charset="0"/>
              <a:buChar char="•"/>
              <a:defRPr/>
            </a:pPr>
            <a:r>
              <a:rPr lang="en-ZA" sz="1100" dirty="0">
                <a:solidFill>
                  <a:prstClr val="black"/>
                </a:solidFill>
                <a:ea typeface="Calibri"/>
                <a:cs typeface="Arial"/>
              </a:rPr>
              <a:t>Eleven (11)  targets were achieved and  </a:t>
            </a:r>
          </a:p>
          <a:p>
            <a:pPr marL="276860" lvl="0" algn="just">
              <a:defRPr/>
            </a:pPr>
            <a:r>
              <a:rPr lang="en-ZA" sz="1100" dirty="0">
                <a:solidFill>
                  <a:prstClr val="black"/>
                </a:solidFill>
                <a:ea typeface="Calibri"/>
                <a:cs typeface="Arial"/>
              </a:rPr>
              <a:t>     </a:t>
            </a:r>
            <a:r>
              <a:rPr lang="en-ZA" sz="1100" dirty="0" smtClean="0">
                <a:solidFill>
                  <a:prstClr val="black"/>
                </a:solidFill>
                <a:ea typeface="Calibri"/>
                <a:cs typeface="Arial"/>
              </a:rPr>
              <a:t>fourteen </a:t>
            </a:r>
            <a:r>
              <a:rPr lang="en-ZA" sz="1100" dirty="0">
                <a:solidFill>
                  <a:prstClr val="black"/>
                </a:solidFill>
                <a:ea typeface="Calibri"/>
                <a:cs typeface="Arial"/>
              </a:rPr>
              <a:t>(14) not achieved.</a:t>
            </a:r>
          </a:p>
          <a:p>
            <a:pPr marL="276860" lvl="0" algn="just">
              <a:defRPr/>
            </a:pPr>
            <a:endParaRPr lang="en-ZA" sz="800" dirty="0">
              <a:solidFill>
                <a:prstClr val="black"/>
              </a:solidFill>
              <a:ea typeface="Calibri"/>
              <a:cs typeface="Arial"/>
            </a:endParaRPr>
          </a:p>
          <a:p>
            <a:pPr marL="457200" lvl="0" indent="-180340" algn="just">
              <a:buFont typeface="Arial" panose="020B0604020202020204" pitchFamily="34" charset="0"/>
              <a:buChar char="•"/>
              <a:defRPr/>
            </a:pPr>
            <a:r>
              <a:rPr lang="en-ZA" sz="1100" dirty="0" smtClean="0">
                <a:solidFill>
                  <a:prstClr val="black"/>
                </a:solidFill>
                <a:ea typeface="Calibri"/>
                <a:cs typeface="Arial"/>
              </a:rPr>
              <a:t>This </a:t>
            </a:r>
            <a:r>
              <a:rPr lang="en-ZA" sz="1100" dirty="0">
                <a:solidFill>
                  <a:prstClr val="black"/>
                </a:solidFill>
                <a:ea typeface="Calibri"/>
                <a:cs typeface="Arial"/>
              </a:rPr>
              <a:t>translates to 44% achievement</a:t>
            </a:r>
            <a:r>
              <a:rPr lang="en-ZA" sz="1100" dirty="0" smtClean="0">
                <a:solidFill>
                  <a:prstClr val="black"/>
                </a:solidFill>
                <a:ea typeface="Calibri"/>
                <a:cs typeface="Arial"/>
              </a:rPr>
              <a:t>.</a:t>
            </a:r>
          </a:p>
          <a:p>
            <a:pPr marL="457200" lvl="0" indent="-180340" algn="just">
              <a:buFont typeface="Arial" panose="020B0604020202020204" pitchFamily="34" charset="0"/>
              <a:buChar char="•"/>
              <a:defRPr/>
            </a:pPr>
            <a:endParaRPr lang="en-ZA" sz="800" dirty="0" smtClean="0">
              <a:solidFill>
                <a:prstClr val="black"/>
              </a:solidFill>
              <a:ea typeface="Calibri"/>
              <a:cs typeface="Arial"/>
            </a:endParaRPr>
          </a:p>
          <a:p>
            <a:pPr marL="457200" lvl="0" indent="-180340" algn="just">
              <a:buFont typeface="Arial" panose="020B0604020202020204" pitchFamily="34" charset="0"/>
              <a:buChar char="•"/>
              <a:defRPr/>
            </a:pPr>
            <a:r>
              <a:rPr lang="en-US" sz="1100" dirty="0" smtClean="0">
                <a:solidFill>
                  <a:prstClr val="black"/>
                </a:solidFill>
                <a:ea typeface="Calibri"/>
                <a:cs typeface="Arial"/>
              </a:rPr>
              <a:t>1 indicator worth 4% could not be validated as evidence not in line with Technical Indicator Description</a:t>
            </a:r>
            <a:endParaRPr lang="en-ZA" sz="1100" dirty="0">
              <a:solidFill>
                <a:prstClr val="black"/>
              </a:solidFill>
              <a:ea typeface="Calibri"/>
              <a:cs typeface="Arial"/>
            </a:endParaRPr>
          </a:p>
          <a:p>
            <a:pPr marL="285750" indent="-285750">
              <a:buFont typeface="Wingdings" panose="05000000000000000000" pitchFamily="2" charset="2"/>
              <a:buChar char="q"/>
              <a:defRPr/>
            </a:pPr>
            <a:endParaRPr lang="en-ZA" sz="400" dirty="0" smtClean="0">
              <a:solidFill>
                <a:prstClr val="black"/>
              </a:solidFill>
              <a:latin typeface="Calibri"/>
            </a:endParaRPr>
          </a:p>
          <a:p>
            <a:pPr marL="285750" indent="-285750">
              <a:buFont typeface="Wingdings" panose="05000000000000000000" pitchFamily="2" charset="2"/>
              <a:buChar char="q"/>
              <a:defRPr/>
            </a:pPr>
            <a:r>
              <a:rPr lang="en-US" sz="1400" dirty="0" smtClean="0">
                <a:solidFill>
                  <a:prstClr val="black"/>
                </a:solidFill>
              </a:rPr>
              <a:t>A follow up audit resolved the</a:t>
            </a:r>
            <a:r>
              <a:rPr lang="en-US" sz="1400" dirty="0" smtClean="0">
                <a:solidFill>
                  <a:prstClr val="black"/>
                </a:solidFill>
                <a:ea typeface="Calibri"/>
                <a:cs typeface="Arial"/>
              </a:rPr>
              <a:t> </a:t>
            </a:r>
            <a:r>
              <a:rPr lang="en-US" sz="1400" dirty="0">
                <a:solidFill>
                  <a:prstClr val="black"/>
                </a:solidFill>
                <a:ea typeface="Calibri"/>
                <a:cs typeface="Arial"/>
              </a:rPr>
              <a:t>the discrepancy between management and internal audit</a:t>
            </a:r>
            <a:r>
              <a:rPr lang="en-US" sz="1400" dirty="0" smtClean="0">
                <a:solidFill>
                  <a:prstClr val="black"/>
                </a:solidFill>
                <a:ea typeface="Calibri"/>
                <a:cs typeface="Arial"/>
              </a:rPr>
              <a:t>.</a:t>
            </a:r>
          </a:p>
          <a:p>
            <a:pPr>
              <a:defRPr/>
            </a:pPr>
            <a:endParaRPr lang="en-US" sz="400" dirty="0" smtClean="0">
              <a:solidFill>
                <a:prstClr val="black"/>
              </a:solidFill>
              <a:ea typeface="Calibri"/>
              <a:cs typeface="Arial"/>
            </a:endParaRPr>
          </a:p>
          <a:p>
            <a:pPr marL="285750" indent="-285750">
              <a:buFont typeface="Wingdings" panose="05000000000000000000" pitchFamily="2" charset="2"/>
              <a:buChar char="q"/>
              <a:defRPr/>
            </a:pPr>
            <a:r>
              <a:rPr lang="en-US" sz="1400" dirty="0" smtClean="0">
                <a:solidFill>
                  <a:prstClr val="black"/>
                </a:solidFill>
                <a:ea typeface="Calibri"/>
                <a:cs typeface="Arial"/>
              </a:rPr>
              <a:t>Q2 achievement is now confirmed at 48% </a:t>
            </a:r>
            <a:endParaRPr lang="en-US" sz="1400" dirty="0">
              <a:solidFill>
                <a:prstClr val="black"/>
              </a:solidFill>
              <a:ea typeface="Calibri"/>
              <a:cs typeface="Arial"/>
            </a:endParaRPr>
          </a:p>
        </p:txBody>
      </p:sp>
      <p:sp>
        <p:nvSpPr>
          <p:cNvPr id="25" name="Rectangle 24"/>
          <p:cNvSpPr/>
          <p:nvPr/>
        </p:nvSpPr>
        <p:spPr>
          <a:xfrm>
            <a:off x="6478466" y="3226237"/>
            <a:ext cx="2352915" cy="363176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a:ea typeface="+mn-ea"/>
                <a:cs typeface="+mn-cs"/>
              </a:rPr>
              <a:t>Q2 MANAGEMENT </a:t>
            </a:r>
            <a:r>
              <a:rPr kumimoji="0" lang="en-ZA" sz="1400" b="1" i="0" u="none" strike="noStrike" kern="1200" cap="none" spc="0" normalizeH="0" baseline="0" noProof="0" dirty="0">
                <a:ln>
                  <a:noFill/>
                </a:ln>
                <a:solidFill>
                  <a:prstClr val="black"/>
                </a:solidFill>
                <a:effectLst/>
                <a:uLnTx/>
                <a:uFillTx/>
                <a:latin typeface="Calibri"/>
                <a:ea typeface="+mn-ea"/>
                <a:cs typeface="+mn-cs"/>
              </a:rPr>
              <a:t>ASSURANCE: </a:t>
            </a:r>
            <a:endParaRPr kumimoji="0" lang="en-ZA" sz="14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ZA" sz="13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rPr>
              <a:t>Management reported that : </a:t>
            </a:r>
            <a:endParaRPr kumimoji="0" lang="en-ZA" sz="1400" b="0"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dirty="0">
              <a:solidFill>
                <a:prstClr val="black"/>
              </a:solidFill>
              <a:latin typeface="Calibri"/>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400" dirty="0" smtClean="0">
                <a:solidFill>
                  <a:prstClr val="black"/>
                </a:solidFill>
                <a:ea typeface="Calibri"/>
                <a:cs typeface="Arial"/>
              </a:rPr>
              <a:t>Twelve </a:t>
            </a:r>
            <a:r>
              <a:rPr lang="en-ZA" sz="1400" dirty="0">
                <a:solidFill>
                  <a:prstClr val="black"/>
                </a:solidFill>
                <a:ea typeface="Calibri"/>
                <a:cs typeface="Arial"/>
              </a:rPr>
              <a:t>(</a:t>
            </a:r>
            <a:r>
              <a:rPr lang="en-ZA" sz="1400" dirty="0" smtClean="0">
                <a:solidFill>
                  <a:prstClr val="black"/>
                </a:solidFill>
                <a:ea typeface="Calibri"/>
                <a:cs typeface="Arial"/>
              </a:rPr>
              <a:t>12)  </a:t>
            </a:r>
            <a:r>
              <a:rPr lang="en-ZA" sz="1400" dirty="0">
                <a:solidFill>
                  <a:prstClr val="black"/>
                </a:solidFill>
                <a:ea typeface="Calibri"/>
                <a:cs typeface="Arial"/>
              </a:rPr>
              <a:t>targets were achieved and  </a:t>
            </a:r>
            <a:r>
              <a:rPr lang="en-ZA" sz="1400" dirty="0" smtClean="0">
                <a:solidFill>
                  <a:prstClr val="black"/>
                </a:solidFill>
                <a:ea typeface="Calibri"/>
                <a:cs typeface="Arial"/>
              </a:rPr>
              <a:t> thirteen not achieved.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ZA" sz="1400" dirty="0">
              <a:solidFill>
                <a:prstClr val="black"/>
              </a:solidFil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400" dirty="0" smtClean="0">
                <a:solidFill>
                  <a:prstClr val="black"/>
                </a:solidFill>
                <a:ea typeface="Calibri"/>
                <a:cs typeface="Arial"/>
              </a:rPr>
              <a:t>This </a:t>
            </a:r>
            <a:r>
              <a:rPr lang="en-ZA" sz="1400" dirty="0">
                <a:solidFill>
                  <a:prstClr val="black"/>
                </a:solidFill>
                <a:ea typeface="Calibri"/>
                <a:cs typeface="Arial"/>
              </a:rPr>
              <a:t>translates to </a:t>
            </a:r>
            <a:r>
              <a:rPr lang="en-ZA" sz="1400" dirty="0" smtClean="0">
                <a:solidFill>
                  <a:prstClr val="black"/>
                </a:solidFill>
                <a:ea typeface="Calibri"/>
                <a:cs typeface="Arial"/>
              </a:rPr>
              <a:t>48% </a:t>
            </a:r>
            <a:r>
              <a:rPr lang="en-ZA" sz="1400" dirty="0">
                <a:solidFill>
                  <a:prstClr val="black"/>
                </a:solidFill>
                <a:ea typeface="Calibri"/>
                <a:cs typeface="Arial"/>
              </a:rPr>
              <a:t>achievement.</a:t>
            </a:r>
          </a:p>
          <a:p>
            <a:pPr marL="276860" lvl="0">
              <a:defRPr/>
            </a:pPr>
            <a:endParaRPr kumimoji="0" lang="en-ZA" sz="1200" b="0" i="0" u="none" strike="noStrike" kern="1200" cap="none" spc="0" normalizeH="0" baseline="0" noProof="0" dirty="0">
              <a:ln>
                <a:noFill/>
              </a:ln>
              <a:solidFill>
                <a:prstClr val="black"/>
              </a:solidFill>
              <a:effectLst/>
              <a:uLnTx/>
              <a:uFillTx/>
              <a:latin typeface="Calibri"/>
              <a:ea typeface="Calibri"/>
              <a:cs typeface="Arial"/>
            </a:endParaRPr>
          </a:p>
          <a:p>
            <a:pPr marL="342900" marR="0" lvl="0" indent="-342900" algn="just" defTabSz="914400" rtl="0" eaLnBrk="1" fontAlgn="auto" latinLnBrk="0" hangingPunct="1">
              <a:lnSpc>
                <a:spcPct val="100000"/>
              </a:lnSpc>
              <a:spcBef>
                <a:spcPts val="0"/>
              </a:spcBef>
              <a:spcAft>
                <a:spcPts val="0"/>
              </a:spcAft>
              <a:buClrTx/>
              <a:buSzTx/>
              <a:buFont typeface="Symbol"/>
              <a:buChar char=""/>
              <a:tabLst>
                <a:tab pos="180340" algn="l"/>
              </a:tabLst>
              <a:defRPr/>
            </a:pPr>
            <a:endParaRPr kumimoji="0" lang="en-ZA" sz="1200" b="0" i="0" u="none" strike="noStrike" kern="1200" cap="none" spc="0" normalizeH="0" baseline="0" noProof="0" dirty="0" smtClean="0">
              <a:ln>
                <a:noFill/>
              </a:ln>
              <a:solidFill>
                <a:prstClr val="black"/>
              </a:solidFill>
              <a:effectLst/>
              <a:uLnTx/>
              <a:uFillTx/>
              <a:latin typeface="Calibri"/>
              <a:ea typeface="Calibri"/>
              <a:cs typeface="Arial"/>
            </a:endParaRPr>
          </a:p>
          <a:p>
            <a:pPr marR="0" lvl="0" algn="just" defTabSz="914400" rtl="0" eaLnBrk="1" fontAlgn="auto" latinLnBrk="0" hangingPunct="1">
              <a:lnSpc>
                <a:spcPct val="100000"/>
              </a:lnSpc>
              <a:spcBef>
                <a:spcPts val="0"/>
              </a:spcBef>
              <a:spcAft>
                <a:spcPts val="0"/>
              </a:spcAft>
              <a:buClrTx/>
              <a:buSzTx/>
              <a:tabLst>
                <a:tab pos="180340" algn="l"/>
              </a:tabLst>
              <a:defRPr/>
            </a:pPr>
            <a:endParaRPr kumimoji="0" lang="en-ZA" sz="12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tab pos="180340" algn="l"/>
              </a:tabLst>
              <a:defRPr/>
            </a:pPr>
            <a:endParaRPr kumimoji="0" lang="en-ZA" sz="1200" b="0" i="0" u="none" strike="noStrike" kern="1200" cap="none" spc="0" normalizeH="0" baseline="0" noProof="0" dirty="0">
              <a:ln>
                <a:noFill/>
              </a:ln>
              <a:solidFill>
                <a:prstClr val="black"/>
              </a:solidFill>
              <a:effectLst/>
              <a:uLnTx/>
              <a:uFillTx/>
              <a:latin typeface="Calibri"/>
              <a:ea typeface="Calibri"/>
              <a:cs typeface="Times New Roman"/>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p:cNvSpPr/>
          <p:nvPr/>
        </p:nvSpPr>
        <p:spPr>
          <a:xfrm>
            <a:off x="6478466" y="1338076"/>
            <a:ext cx="2012332"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a:ea typeface="+mn-ea"/>
                <a:cs typeface="+mn-cs"/>
              </a:rPr>
              <a:t>ANNUAL PERFORMANCE PLAN 2021/2022</a:t>
            </a:r>
            <a:endParaRPr kumimoji="0" lang="en-ZA"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400" b="0" i="0" u="none" strike="noStrike" kern="1200" cap="none" spc="0" normalizeH="0" baseline="0" noProof="0" dirty="0" smtClean="0">
                <a:ln>
                  <a:noFill/>
                </a:ln>
                <a:solidFill>
                  <a:prstClr val="black"/>
                </a:solidFill>
                <a:effectLst/>
                <a:uLnTx/>
                <a:uFillTx/>
                <a:latin typeface="Calibri"/>
                <a:ea typeface="+mn-ea"/>
                <a:cs typeface="+mn-cs"/>
              </a:rPr>
              <a:t>There are</a:t>
            </a:r>
            <a:r>
              <a:rPr kumimoji="0" lang="en-ZA" sz="1400" b="0" i="0" u="none" strike="noStrike" kern="1200" cap="none" spc="0" normalizeH="0" noProof="0" dirty="0" smtClean="0">
                <a:ln>
                  <a:noFill/>
                </a:ln>
                <a:solidFill>
                  <a:prstClr val="black"/>
                </a:solidFill>
                <a:effectLst/>
                <a:uLnTx/>
                <a:uFillTx/>
                <a:latin typeface="Calibri"/>
                <a:ea typeface="+mn-ea"/>
                <a:cs typeface="+mn-cs"/>
              </a:rPr>
              <a:t> 25 </a:t>
            </a:r>
            <a:r>
              <a:rPr kumimoji="0" lang="en-ZA"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ZA" sz="1400" b="0" i="0" u="none" strike="noStrike" kern="1200" cap="none" spc="0" normalizeH="0" baseline="0" noProof="0" dirty="0">
                <a:ln>
                  <a:noFill/>
                </a:ln>
                <a:solidFill>
                  <a:prstClr val="black"/>
                </a:solidFill>
                <a:effectLst/>
                <a:uLnTx/>
                <a:uFillTx/>
                <a:latin typeface="Calibri"/>
                <a:ea typeface="+mn-ea"/>
                <a:cs typeface="+mn-cs"/>
              </a:rPr>
              <a:t>performance indicators </a:t>
            </a:r>
            <a:r>
              <a:rPr kumimoji="0" lang="en-ZA" sz="1400" b="0" i="0" u="none" strike="noStrike" kern="1200" cap="none" spc="0" normalizeH="0" baseline="0" noProof="0" dirty="0" smtClean="0">
                <a:ln>
                  <a:noFill/>
                </a:ln>
                <a:solidFill>
                  <a:prstClr val="black"/>
                </a:solidFill>
                <a:effectLst/>
                <a:uLnTx/>
                <a:uFillTx/>
                <a:latin typeface="Calibri"/>
                <a:ea typeface="+mn-ea"/>
                <a:cs typeface="+mn-cs"/>
              </a:rPr>
              <a:t>(and </a:t>
            </a:r>
            <a:r>
              <a:rPr lang="en-ZA" sz="1400" dirty="0" smtClean="0">
                <a:solidFill>
                  <a:prstClr val="black"/>
                </a:solidFill>
                <a:latin typeface="Calibri"/>
              </a:rPr>
              <a:t>25 </a:t>
            </a:r>
            <a:r>
              <a:rPr kumimoji="0" lang="en-ZA" sz="1400" b="0" i="0" u="none" strike="noStrike" kern="1200" cap="none" spc="0" normalizeH="0" baseline="0" noProof="0" dirty="0" smtClean="0">
                <a:ln>
                  <a:noFill/>
                </a:ln>
                <a:solidFill>
                  <a:prstClr val="black"/>
                </a:solidFill>
                <a:effectLst/>
                <a:uLnTx/>
                <a:uFillTx/>
                <a:latin typeface="Calibri"/>
                <a:ea typeface="+mn-ea"/>
                <a:cs typeface="+mn-cs"/>
              </a:rPr>
              <a:t>targets).</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2982271" y="1308538"/>
            <a:ext cx="3130914" cy="2231380"/>
          </a:xfrm>
          <a:prstGeom prst="rect">
            <a:avLst/>
          </a:prstGeom>
        </p:spPr>
        <p:txBody>
          <a:bodyPr wrap="square">
            <a:spAutoFit/>
          </a:bodyPr>
          <a:lstStyle/>
          <a:p>
            <a:pPr marL="45720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AUDIT SCOPE</a:t>
            </a: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kumimoji="0" lang="en-GB" sz="1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a:ea typeface="Calibri"/>
              <a:cs typeface="Times New Roman"/>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400" b="0" i="0" u="none" strike="noStrike" kern="1200" cap="none" spc="0" normalizeH="0" baseline="0" noProof="0" dirty="0" smtClean="0">
                <a:ln>
                  <a:noFill/>
                </a:ln>
                <a:solidFill>
                  <a:prstClr val="black"/>
                </a:solidFill>
                <a:effectLst/>
                <a:uLnTx/>
                <a:uFillTx/>
                <a:latin typeface="Calibri"/>
                <a:ea typeface="Calibri"/>
                <a:cs typeface="Times New Roman"/>
              </a:rPr>
              <a:t>The audit </a:t>
            </a:r>
            <a:r>
              <a:rPr kumimoji="0" lang="en-GB" sz="1400" b="0" i="0" u="none" strike="noStrike" kern="1200" cap="none" spc="0" normalizeH="0" baseline="0" noProof="0" dirty="0">
                <a:ln>
                  <a:noFill/>
                </a:ln>
                <a:solidFill>
                  <a:prstClr val="black"/>
                </a:solidFill>
                <a:effectLst/>
                <a:uLnTx/>
                <a:uFillTx/>
                <a:latin typeface="Calibri"/>
                <a:ea typeface="Calibri"/>
                <a:cs typeface="Times New Roman"/>
              </a:rPr>
              <a:t>scope covered </a:t>
            </a:r>
            <a:r>
              <a:rPr kumimoji="0" lang="en-GB" sz="1400" b="0" i="0" u="none" strike="noStrike" kern="1200" cap="none" spc="0" normalizeH="0" baseline="0" noProof="0" dirty="0" smtClean="0">
                <a:ln>
                  <a:noFill/>
                </a:ln>
                <a:solidFill>
                  <a:prstClr val="black"/>
                </a:solidFill>
                <a:effectLst/>
                <a:uLnTx/>
                <a:uFillTx/>
                <a:latin typeface="Calibri"/>
                <a:ea typeface="Calibri"/>
                <a:cs typeface="Times New Roman"/>
              </a:rPr>
              <a:t>the Quarter</a:t>
            </a:r>
            <a:r>
              <a:rPr kumimoji="0" lang="en-GB" sz="1400" b="0" i="0" u="none" strike="noStrike" kern="1200" cap="none" spc="0" normalizeH="0" noProof="0" dirty="0" smtClean="0">
                <a:ln>
                  <a:noFill/>
                </a:ln>
                <a:solidFill>
                  <a:prstClr val="black"/>
                </a:solidFill>
                <a:effectLst/>
                <a:uLnTx/>
                <a:uFillTx/>
                <a:latin typeface="Calibri"/>
                <a:ea typeface="Calibri"/>
                <a:cs typeface="Times New Roman"/>
              </a:rPr>
              <a:t> 2 reporting period (01 July 2021 to 30 </a:t>
            </a:r>
            <a:r>
              <a:rPr lang="en-GB" sz="1400" dirty="0" smtClean="0">
                <a:solidFill>
                  <a:prstClr val="black"/>
                </a:solidFill>
                <a:latin typeface="Calibri"/>
                <a:ea typeface="Calibri"/>
                <a:cs typeface="Times New Roman"/>
              </a:rPr>
              <a:t>September</a:t>
            </a:r>
            <a:r>
              <a:rPr kumimoji="0" lang="en-GB" sz="1400" b="0" i="0" u="none" strike="noStrike" kern="1200" cap="none" spc="0" normalizeH="0" noProof="0" dirty="0" smtClean="0">
                <a:ln>
                  <a:noFill/>
                </a:ln>
                <a:solidFill>
                  <a:prstClr val="black"/>
                </a:solidFill>
                <a:effectLst/>
                <a:uLnTx/>
                <a:uFillTx/>
                <a:latin typeface="Calibri"/>
                <a:ea typeface="Calibri"/>
                <a:cs typeface="Times New Roman"/>
              </a:rPr>
              <a:t> 2021)</a:t>
            </a:r>
            <a:r>
              <a:rPr kumimoji="0" lang="en-GB" sz="1400" b="1" i="0" u="none" strike="noStrike" kern="1200" cap="none" spc="0" normalizeH="0" baseline="0" noProof="0" dirty="0" smtClean="0">
                <a:ln>
                  <a:noFill/>
                </a:ln>
                <a:solidFill>
                  <a:prstClr val="black"/>
                </a:solidFill>
                <a:effectLst/>
                <a:uLnTx/>
                <a:uFillTx/>
                <a:latin typeface="Calibri"/>
                <a:ea typeface="Calibri"/>
                <a:cs typeface="Times New Roman"/>
              </a:rPr>
              <a:t>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800" b="1" dirty="0">
              <a:solidFill>
                <a:prstClr val="black"/>
              </a:solidFill>
              <a:latin typeface="Calibri"/>
              <a:ea typeface="Calibri"/>
              <a:cs typeface="Times New Roman"/>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400" i="0" u="none" strike="noStrike" kern="1200" cap="none" spc="0" normalizeH="0" baseline="0" noProof="0" dirty="0" smtClean="0">
                <a:ln>
                  <a:noFill/>
                </a:ln>
                <a:solidFill>
                  <a:prstClr val="black"/>
                </a:solidFill>
                <a:effectLst/>
                <a:uLnTx/>
                <a:uFillTx/>
                <a:latin typeface="Calibri"/>
                <a:ea typeface="Calibri"/>
                <a:cs typeface="Times New Roman"/>
              </a:rPr>
              <a:t>It </a:t>
            </a:r>
            <a:r>
              <a:rPr kumimoji="0" lang="en-GB" sz="1400" b="0" i="0" u="none" strike="noStrike" kern="1200" cap="none" spc="0" normalizeH="0" baseline="0" noProof="0" dirty="0" smtClean="0">
                <a:ln>
                  <a:noFill/>
                </a:ln>
                <a:solidFill>
                  <a:prstClr val="black"/>
                </a:solidFill>
                <a:effectLst/>
                <a:uLnTx/>
                <a:uFillTx/>
                <a:latin typeface="Calibri"/>
                <a:ea typeface="Calibri"/>
                <a:cs typeface="Times New Roman"/>
              </a:rPr>
              <a:t>evaluated </a:t>
            </a:r>
            <a:r>
              <a:rPr kumimoji="0" lang="en-GB" sz="1400" b="0" i="0" u="none" strike="noStrike" kern="1200" cap="none" spc="0" normalizeH="0" baseline="0" noProof="0" dirty="0">
                <a:ln>
                  <a:noFill/>
                </a:ln>
                <a:solidFill>
                  <a:prstClr val="black"/>
                </a:solidFill>
                <a:effectLst/>
                <a:uLnTx/>
                <a:uFillTx/>
                <a:latin typeface="Calibri"/>
                <a:ea typeface="Calibri"/>
                <a:cs typeface="Times New Roman"/>
              </a:rPr>
              <a:t>the adequacy and effectiveness of control environment </a:t>
            </a:r>
            <a:r>
              <a:rPr kumimoji="0" lang="en-GB" sz="1400" b="0" i="0" u="none" strike="noStrike" kern="1200" cap="none" spc="0" normalizeH="0" baseline="0" noProof="0" dirty="0" smtClean="0">
                <a:ln>
                  <a:noFill/>
                </a:ln>
                <a:solidFill>
                  <a:prstClr val="black"/>
                </a:solidFill>
                <a:effectLst/>
                <a:uLnTx/>
                <a:uFillTx/>
                <a:latin typeface="Calibri"/>
                <a:ea typeface="Calibri"/>
                <a:cs typeface="Times New Roman"/>
              </a:rPr>
              <a:t>of the  Quarter 2 APP</a:t>
            </a:r>
            <a:r>
              <a:rPr kumimoji="0" lang="en-GB" sz="1400" b="0" i="0" u="none" strike="noStrike" kern="1200" cap="none" spc="0" normalizeH="0" noProof="0" dirty="0" smtClean="0">
                <a:ln>
                  <a:noFill/>
                </a:ln>
                <a:solidFill>
                  <a:prstClr val="black"/>
                </a:solidFill>
                <a:effectLst/>
                <a:uLnTx/>
                <a:uFillTx/>
                <a:latin typeface="Calibri"/>
                <a:ea typeface="Calibri"/>
                <a:cs typeface="Times New Roman"/>
              </a:rPr>
              <a:t> </a:t>
            </a:r>
            <a:r>
              <a:rPr lang="en-GB" sz="1400" dirty="0" smtClean="0">
                <a:solidFill>
                  <a:prstClr val="black"/>
                </a:solidFill>
                <a:latin typeface="Calibri"/>
                <a:ea typeface="Calibri"/>
                <a:cs typeface="Times New Roman"/>
              </a:rPr>
              <a:t>P</a:t>
            </a:r>
            <a:r>
              <a:rPr kumimoji="0" lang="en-GB" sz="1400" b="0" i="0" u="none" strike="noStrike" kern="1200" cap="none" spc="0" normalizeH="0" baseline="0" noProof="0" dirty="0" err="1" smtClean="0">
                <a:ln>
                  <a:noFill/>
                </a:ln>
                <a:solidFill>
                  <a:prstClr val="black"/>
                </a:solidFill>
                <a:effectLst/>
                <a:uLnTx/>
                <a:uFillTx/>
                <a:latin typeface="Calibri"/>
                <a:ea typeface="Calibri"/>
                <a:cs typeface="Times New Roman"/>
              </a:rPr>
              <a:t>erformance</a:t>
            </a:r>
            <a:r>
              <a:rPr kumimoji="0" lang="en-GB" sz="1400" b="0" i="0" u="none" strike="noStrike" kern="1200" cap="none" spc="0" normalizeH="0" baseline="0" noProof="0" dirty="0" smtClean="0">
                <a:ln>
                  <a:noFill/>
                </a:ln>
                <a:solidFill>
                  <a:prstClr val="black"/>
                </a:solidFill>
                <a:effectLst/>
                <a:uLnTx/>
                <a:uFillTx/>
                <a:latin typeface="Calibri"/>
                <a:ea typeface="Calibri"/>
                <a:cs typeface="Times New Roman"/>
              </a:rPr>
              <a:t> report </a:t>
            </a:r>
          </a:p>
          <a:p>
            <a:pPr marR="0" lvl="0" algn="l" defTabSz="914400" rtl="0" eaLnBrk="1" fontAlgn="auto" latinLnBrk="0" hangingPunct="1">
              <a:lnSpc>
                <a:spcPct val="100000"/>
              </a:lnSpc>
              <a:spcBef>
                <a:spcPts val="0"/>
              </a:spcBef>
              <a:spcAft>
                <a:spcPts val="0"/>
              </a:spcAft>
              <a:buClrTx/>
              <a:buSzTx/>
              <a:tabLst/>
              <a:defRPr/>
            </a:pPr>
            <a:endParaRPr kumimoji="0" lang="en-ZA" sz="8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17" name="TextBox 16"/>
          <p:cNvSpPr txBox="1"/>
          <p:nvPr/>
        </p:nvSpPr>
        <p:spPr>
          <a:xfrm>
            <a:off x="8528212" y="239096"/>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10</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42805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800" decel="100000"/>
                                        <p:tgtEl>
                                          <p:spTgt spid="8"/>
                                        </p:tgtEl>
                                      </p:cBhvr>
                                    </p:animEffect>
                                    <p:anim calcmode="lin" valueType="num">
                                      <p:cBhvr>
                                        <p:cTn id="34" dur="800" decel="100000" fill="hold"/>
                                        <p:tgtEl>
                                          <p:spTgt spid="8"/>
                                        </p:tgtEl>
                                        <p:attrNameLst>
                                          <p:attrName>style.rotation</p:attrName>
                                        </p:attrNameLst>
                                      </p:cBhvr>
                                      <p:tavLst>
                                        <p:tav tm="0">
                                          <p:val>
                                            <p:fltVal val="-90"/>
                                          </p:val>
                                        </p:tav>
                                        <p:tav tm="100000">
                                          <p:val>
                                            <p:fltVal val="0"/>
                                          </p:val>
                                        </p:tav>
                                      </p:tavLst>
                                    </p:anim>
                                    <p:anim calcmode="lin" valueType="num">
                                      <p:cBhvr>
                                        <p:cTn id="35" dur="800" decel="100000" fill="hold"/>
                                        <p:tgtEl>
                                          <p:spTgt spid="8"/>
                                        </p:tgtEl>
                                        <p:attrNameLst>
                                          <p:attrName>ppt_x</p:attrName>
                                        </p:attrNameLst>
                                      </p:cBhvr>
                                      <p:tavLst>
                                        <p:tav tm="0">
                                          <p:val>
                                            <p:strVal val="#ppt_x+0.4"/>
                                          </p:val>
                                        </p:tav>
                                        <p:tav tm="100000">
                                          <p:val>
                                            <p:strVal val="#ppt_x-0.05"/>
                                          </p:val>
                                        </p:tav>
                                      </p:tavLst>
                                    </p:anim>
                                    <p:anim calcmode="lin" valueType="num">
                                      <p:cBhvr>
                                        <p:cTn id="36" dur="800" decel="100000" fill="hold"/>
                                        <p:tgtEl>
                                          <p:spTgt spid="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71" y="314869"/>
            <a:ext cx="8229600" cy="1143000"/>
          </a:xfrm>
        </p:spPr>
        <p:txBody>
          <a:bodyPr/>
          <a:lstStyle/>
          <a:p>
            <a:r>
              <a:rPr lang="en-ZA" sz="2800" b="1" dirty="0" smtClean="0"/>
              <a:t>QUARTER 2 INTERNAL AUDIT REVIEW</a:t>
            </a:r>
            <a:endParaRPr lang="en-ZA" sz="2800" b="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553523038"/>
              </p:ext>
            </p:extLst>
          </p:nvPr>
        </p:nvGraphicFramePr>
        <p:xfrm>
          <a:off x="232679" y="1247586"/>
          <a:ext cx="8647185" cy="5109972"/>
        </p:xfrm>
        <a:graphic>
          <a:graphicData uri="http://schemas.openxmlformats.org/drawingml/2006/table">
            <a:tbl>
              <a:tblPr firstRow="1" firstCol="1" bandRow="1"/>
              <a:tblGrid>
                <a:gridCol w="379071">
                  <a:extLst>
                    <a:ext uri="{9D8B030D-6E8A-4147-A177-3AD203B41FA5}">
                      <a16:colId xmlns:a16="http://schemas.microsoft.com/office/drawing/2014/main" xmlns="" val="20000"/>
                    </a:ext>
                  </a:extLst>
                </a:gridCol>
                <a:gridCol w="2645265">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2670521">
                  <a:extLst>
                    <a:ext uri="{9D8B030D-6E8A-4147-A177-3AD203B41FA5}">
                      <a16:colId xmlns:a16="http://schemas.microsoft.com/office/drawing/2014/main" xmlns="" val="20005"/>
                    </a:ext>
                  </a:extLst>
                </a:gridCol>
              </a:tblGrid>
              <a:tr h="673955">
                <a:tc>
                  <a:txBody>
                    <a:bodyPr/>
                    <a:lstStyle/>
                    <a:p>
                      <a:pPr marL="180340" indent="-180340">
                        <a:spcAft>
                          <a:spcPts val="0"/>
                        </a:spcAft>
                      </a:pPr>
                      <a:r>
                        <a:rPr lang="en-ZA" sz="1400" b="1" dirty="0">
                          <a:solidFill>
                            <a:srgbClr val="000000"/>
                          </a:solidFill>
                          <a:effectLst/>
                          <a:latin typeface="Arial Narrow" panose="020B0606020202030204" pitchFamily="34" charset="0"/>
                          <a:ea typeface="Calibri"/>
                          <a:cs typeface="Times New Roman"/>
                        </a:rPr>
                        <a:t>No</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0340" indent="-180340">
                        <a:spcAft>
                          <a:spcPts val="0"/>
                        </a:spcAft>
                      </a:pPr>
                      <a:r>
                        <a:rPr lang="en-ZA" sz="1400" b="1" dirty="0">
                          <a:solidFill>
                            <a:srgbClr val="000000"/>
                          </a:solidFill>
                          <a:effectLst/>
                          <a:latin typeface="Arial Narrow" panose="020B0606020202030204" pitchFamily="34" charset="0"/>
                          <a:ea typeface="Calibri"/>
                          <a:cs typeface="Times New Roman"/>
                        </a:rPr>
                        <a:t>Performance Indicator</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tabLst>
                          <a:tab pos="180340" algn="l"/>
                        </a:tabLst>
                      </a:pPr>
                      <a:r>
                        <a:rPr lang="en-ZA" sz="1400" b="1" dirty="0">
                          <a:effectLst/>
                          <a:latin typeface="Arial Narrow" panose="020B0606020202030204" pitchFamily="34" charset="0"/>
                          <a:ea typeface="Calibri"/>
                          <a:cs typeface="Times New Roman"/>
                        </a:rPr>
                        <a:t>Status as per QPR </a:t>
                      </a:r>
                      <a:r>
                        <a:rPr lang="en-ZA" sz="1400" b="1" dirty="0" smtClean="0">
                          <a:effectLst/>
                          <a:latin typeface="Arial Narrow" panose="020B0606020202030204" pitchFamily="34" charset="0"/>
                          <a:ea typeface="Calibri"/>
                          <a:cs typeface="Times New Roman"/>
                        </a:rPr>
                        <a:t>2</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l">
                        <a:spcAft>
                          <a:spcPts val="0"/>
                        </a:spcAft>
                        <a:tabLst>
                          <a:tab pos="180340" algn="l"/>
                        </a:tabLst>
                      </a:pPr>
                      <a:r>
                        <a:rPr lang="en-ZA" sz="1400" b="1" dirty="0">
                          <a:effectLst/>
                          <a:latin typeface="Arial Narrow" panose="020B0606020202030204" pitchFamily="34" charset="0"/>
                          <a:ea typeface="Calibri"/>
                          <a:cs typeface="Times New Roman"/>
                        </a:rPr>
                        <a:t>Status as per IA</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80340" algn="l">
                        <a:spcAft>
                          <a:spcPts val="0"/>
                        </a:spcAft>
                        <a:tabLst>
                          <a:tab pos="180340" algn="l"/>
                        </a:tabLst>
                      </a:pPr>
                      <a:r>
                        <a:rPr lang="en-ZA" sz="1400" b="1" dirty="0">
                          <a:effectLst/>
                          <a:latin typeface="Arial Narrow" panose="020B0606020202030204" pitchFamily="34" charset="0"/>
                          <a:ea typeface="Calibri"/>
                          <a:cs typeface="Times New Roman"/>
                        </a:rPr>
                        <a:t>Auditor’s Conclusion/ Comments</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777811">
                <a:tc>
                  <a:txBody>
                    <a:bodyPr/>
                    <a:lstStyle/>
                    <a:p>
                      <a:pPr marL="0" lvl="0" indent="0" algn="ctr">
                        <a:spcAft>
                          <a:spcPts val="0"/>
                        </a:spcAft>
                        <a:buFont typeface="+mj-lt"/>
                        <a:buNone/>
                      </a:pPr>
                      <a:r>
                        <a:rPr lang="en-ZA" sz="1400" dirty="0" smtClean="0">
                          <a:effectLst/>
                          <a:latin typeface="Arial Narrow" panose="020B0606020202030204" pitchFamily="34" charset="0"/>
                          <a:ea typeface="Calibri"/>
                          <a:cs typeface="Times New Roman"/>
                        </a:rPr>
                        <a:t>1</a:t>
                      </a:r>
                      <a:r>
                        <a:rPr lang="en-ZA" sz="14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of wasteful and fruitless expenditure </a:t>
                      </a:r>
                    </a:p>
                  </a:txBody>
                  <a:tcPr marL="68593" marR="685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400" b="0" dirty="0">
                        <a:solidFill>
                          <a:srgbClr val="00B050"/>
                        </a:solidFill>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0" dirty="0" smtClean="0">
                          <a:solidFill>
                            <a:srgbClr val="FF0000"/>
                          </a:solidFill>
                          <a:effectLst/>
                          <a:latin typeface="Arial" panose="020B0604020202020204" pitchFamily="34" charset="0"/>
                          <a:ea typeface="Calibri"/>
                          <a:cs typeface="Arial" panose="020B0604020202020204" pitchFamily="34" charset="0"/>
                        </a:rPr>
                        <a:t>Satisfactory,</a:t>
                      </a:r>
                    </a:p>
                    <a:p>
                      <a:pPr marL="20320" indent="-20320">
                        <a:spcAft>
                          <a:spcPts val="0"/>
                        </a:spcAft>
                        <a:tabLst>
                          <a:tab pos="20320" algn="l"/>
                        </a:tabLst>
                      </a:pPr>
                      <a:r>
                        <a:rPr lang="en-ZA" sz="1000" b="0" dirty="0" smtClean="0">
                          <a:effectLst/>
                          <a:latin typeface="Arial" panose="020B0604020202020204" pitchFamily="34" charset="0"/>
                          <a:ea typeface="Calibri"/>
                          <a:cs typeface="Arial" panose="020B0604020202020204" pitchFamily="34" charset="0"/>
                        </a:rPr>
                        <a:t>Evidence was sufficient and in line with TID.</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54733">
                <a:tc>
                  <a:txBody>
                    <a:bodyPr/>
                    <a:lstStyle/>
                    <a:p>
                      <a:pPr marL="0" lvl="0" indent="0" algn="ctr">
                        <a:spcAft>
                          <a:spcPts val="0"/>
                        </a:spcAft>
                        <a:buFont typeface="+mj-lt"/>
                        <a:buNone/>
                      </a:pPr>
                      <a:r>
                        <a:rPr lang="en-ZA" sz="1400" dirty="0" smtClean="0">
                          <a:effectLst/>
                          <a:latin typeface="Arial Narrow" panose="020B0606020202030204" pitchFamily="34" charset="0"/>
                          <a:ea typeface="Calibri"/>
                          <a:cs typeface="Times New Roman"/>
                        </a:rPr>
                        <a:t>2</a:t>
                      </a:r>
                      <a:r>
                        <a:rPr lang="en-ZA" sz="14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of irregular expenditure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p>
                      <a:pPr marL="180340" indent="-180340">
                        <a:spcAft>
                          <a:spcPts val="0"/>
                        </a:spcAft>
                      </a:pPr>
                      <a:r>
                        <a:rPr lang="en-US" sz="1400" b="0" dirty="0">
                          <a:effectLst/>
                          <a:latin typeface="Arial Narrow" panose="020B0606020202030204" pitchFamily="34" charset="0"/>
                          <a:ea typeface="Calibri"/>
                          <a:cs typeface="Times New Roman"/>
                        </a:rPr>
                        <a:t> </a:t>
                      </a: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0" dirty="0">
                          <a:solidFill>
                            <a:srgbClr val="FF0000"/>
                          </a:solidFill>
                          <a:effectLst/>
                          <a:latin typeface="Arial" panose="020B0604020202020204" pitchFamily="34" charset="0"/>
                          <a:ea typeface="Calibri"/>
                          <a:cs typeface="Arial" panose="020B0604020202020204" pitchFamily="34" charset="0"/>
                        </a:rPr>
                        <a:t>Satisfactory,</a:t>
                      </a:r>
                    </a:p>
                    <a:p>
                      <a:pPr marL="20320" indent="-20320">
                        <a:spcAft>
                          <a:spcPts val="0"/>
                        </a:spcAft>
                        <a:tabLst>
                          <a:tab pos="20320" algn="l"/>
                        </a:tabLst>
                      </a:pPr>
                      <a:r>
                        <a:rPr lang="en-US" sz="1000" b="0" dirty="0" smtClean="0">
                          <a:effectLst/>
                          <a:latin typeface="Arial" panose="020B0604020202020204" pitchFamily="34" charset="0"/>
                          <a:ea typeface="Calibri"/>
                          <a:cs typeface="Arial" panose="020B0604020202020204" pitchFamily="34" charset="0"/>
                        </a:rPr>
                        <a:t>Evidence submitted could not be validated under the indicator. </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54733">
                <a:tc>
                  <a:txBody>
                    <a:bodyPr/>
                    <a:lstStyle/>
                    <a:p>
                      <a:pPr marL="0" lvl="0" indent="0" algn="ctr">
                        <a:spcAft>
                          <a:spcPts val="0"/>
                        </a:spcAft>
                        <a:buFont typeface="+mj-lt"/>
                        <a:buNone/>
                      </a:pPr>
                      <a:r>
                        <a:rPr lang="en-ZA" sz="1400" dirty="0" smtClean="0">
                          <a:effectLst/>
                          <a:latin typeface="Arial Narrow" panose="020B0606020202030204" pitchFamily="34" charset="0"/>
                          <a:ea typeface="Calibri"/>
                          <a:cs typeface="Times New Roman"/>
                        </a:rPr>
                        <a:t>3</a:t>
                      </a:r>
                      <a:r>
                        <a:rPr lang="en-ZA" sz="14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Percentage of Administrative expenditure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0" dirty="0">
                          <a:solidFill>
                            <a:srgbClr val="FF0000"/>
                          </a:solidFill>
                          <a:effectLst/>
                          <a:latin typeface="Arial" panose="020B0604020202020204" pitchFamily="34" charset="0"/>
                          <a:ea typeface="Calibri"/>
                          <a:cs typeface="Arial" panose="020B0604020202020204" pitchFamily="34" charset="0"/>
                        </a:rPr>
                        <a:t>Satisfactory</a:t>
                      </a:r>
                      <a:r>
                        <a:rPr lang="en-ZA" sz="1000" b="0" dirty="0">
                          <a:effectLst/>
                          <a:latin typeface="Arial" panose="020B0604020202020204" pitchFamily="34" charset="0"/>
                          <a:ea typeface="Calibri"/>
                          <a:cs typeface="Arial" panose="020B0604020202020204" pitchFamily="34" charset="0"/>
                        </a:rPr>
                        <a:t>,</a:t>
                      </a:r>
                    </a:p>
                    <a:p>
                      <a:pPr marL="20320" indent="-20320">
                        <a:spcAft>
                          <a:spcPts val="0"/>
                        </a:spcAft>
                        <a:tabLst>
                          <a:tab pos="20320" algn="l"/>
                        </a:tabLst>
                      </a:pPr>
                      <a:r>
                        <a:rPr lang="en-ZA" sz="1000" b="0" dirty="0">
                          <a:effectLst/>
                          <a:latin typeface="Arial" panose="020B0604020202020204" pitchFamily="34" charset="0"/>
                          <a:ea typeface="Calibri"/>
                          <a:cs typeface="Arial" panose="020B0604020202020204" pitchFamily="34" charset="0"/>
                        </a:rPr>
                        <a:t>Evidence was sufficient and in line with TID.</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654733">
                <a:tc>
                  <a:txBody>
                    <a:bodyPr/>
                    <a:lstStyle/>
                    <a:p>
                      <a:pPr marL="0" lvl="0" indent="0" algn="ctr">
                        <a:spcAft>
                          <a:spcPts val="0"/>
                        </a:spcAft>
                        <a:buFont typeface="+mj-lt"/>
                        <a:buNone/>
                      </a:pPr>
                      <a:r>
                        <a:rPr lang="en-GB" sz="1400" dirty="0" smtClean="0">
                          <a:effectLst/>
                          <a:latin typeface="Arial Narrow" panose="020B0606020202030204" pitchFamily="34" charset="0"/>
                          <a:ea typeface="Calibri"/>
                          <a:cs typeface="Times New Roman"/>
                        </a:rPr>
                        <a:t>4</a:t>
                      </a:r>
                      <a:r>
                        <a:rPr lang="en-GB" sz="1400" dirty="0">
                          <a:effectLst/>
                          <a:latin typeface="Arial Narrow" panose="020B0606020202030204" pitchFamily="34" charset="0"/>
                          <a:ea typeface="Calibri"/>
                          <a:cs typeface="Times New Roman"/>
                        </a:rPr>
                        <a:t> </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a:t>
                      </a: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of valid invoices paid  within 30 Calendar days after receipt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0" dirty="0">
                          <a:solidFill>
                            <a:srgbClr val="FF0000"/>
                          </a:solidFill>
                          <a:effectLst/>
                          <a:latin typeface="Arial" panose="020B0604020202020204" pitchFamily="34" charset="0"/>
                          <a:ea typeface="Calibri"/>
                          <a:cs typeface="Arial" panose="020B0604020202020204" pitchFamily="34" charset="0"/>
                        </a:rPr>
                        <a:t>Satisfactory,</a:t>
                      </a:r>
                    </a:p>
                    <a:p>
                      <a:pPr marL="20320" indent="-20320">
                        <a:spcAft>
                          <a:spcPts val="0"/>
                        </a:spcAft>
                        <a:tabLst>
                          <a:tab pos="20320" algn="l"/>
                        </a:tabLst>
                      </a:pPr>
                      <a:r>
                        <a:rPr lang="en-ZA" sz="1000" b="0" dirty="0">
                          <a:effectLst/>
                          <a:latin typeface="Arial" panose="020B0604020202020204" pitchFamily="34" charset="0"/>
                          <a:ea typeface="Calibri"/>
                          <a:cs typeface="Arial" panose="020B0604020202020204" pitchFamily="34" charset="0"/>
                        </a:rPr>
                        <a:t>Evidence was sufficient and in line with TID.</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54733">
                <a:tc>
                  <a:txBody>
                    <a:bodyPr/>
                    <a:lstStyle/>
                    <a:p>
                      <a:pPr marL="0" lvl="0" indent="0" algn="ctr">
                        <a:spcAft>
                          <a:spcPts val="0"/>
                        </a:spcAft>
                        <a:buFont typeface="+mj-lt"/>
                        <a:buNone/>
                      </a:pPr>
                      <a:r>
                        <a:rPr lang="en-GB" sz="1400" dirty="0" smtClean="0">
                          <a:effectLst/>
                          <a:latin typeface="Arial Narrow" panose="020B0606020202030204" pitchFamily="34" charset="0"/>
                          <a:ea typeface="Calibri"/>
                          <a:cs typeface="Times New Roman"/>
                        </a:rPr>
                        <a:t>5</a:t>
                      </a:r>
                      <a:r>
                        <a:rPr lang="en-GB" sz="1400" dirty="0">
                          <a:effectLst/>
                          <a:latin typeface="Arial Narrow" panose="020B0606020202030204" pitchFamily="34" charset="0"/>
                          <a:ea typeface="Calibri"/>
                          <a:cs typeface="Times New Roman"/>
                        </a:rPr>
                        <a:t> </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Percentage of vacancy rate</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0" dirty="0">
                          <a:solidFill>
                            <a:srgbClr val="FF0000"/>
                          </a:solidFill>
                          <a:effectLst/>
                          <a:latin typeface="Arial" panose="020B0604020202020204" pitchFamily="34" charset="0"/>
                          <a:ea typeface="Calibri"/>
                          <a:cs typeface="Arial" panose="020B0604020202020204" pitchFamily="34" charset="0"/>
                        </a:rPr>
                        <a:t>Satisfactory,</a:t>
                      </a:r>
                    </a:p>
                    <a:p>
                      <a:pPr marL="20320" indent="-20320">
                        <a:spcAft>
                          <a:spcPts val="0"/>
                        </a:spcAft>
                        <a:tabLst>
                          <a:tab pos="20320" algn="l"/>
                        </a:tabLst>
                      </a:pPr>
                      <a:r>
                        <a:rPr lang="en-ZA" sz="1000" b="0" dirty="0">
                          <a:effectLst/>
                          <a:latin typeface="Arial" panose="020B0604020202020204" pitchFamily="34" charset="0"/>
                          <a:ea typeface="Calibri"/>
                          <a:cs typeface="Arial" panose="020B0604020202020204" pitchFamily="34" charset="0"/>
                        </a:rPr>
                        <a:t>Evidence was sufficient and in line with TID</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519637">
                <a:tc>
                  <a:txBody>
                    <a:bodyPr/>
                    <a:lstStyle/>
                    <a:p>
                      <a:pPr marL="0" lvl="0" indent="0" algn="ctr">
                        <a:spcAft>
                          <a:spcPts val="0"/>
                        </a:spcAft>
                        <a:buFont typeface="+mj-lt"/>
                        <a:buNone/>
                      </a:pPr>
                      <a:r>
                        <a:rPr lang="en-ZA" sz="1400" dirty="0" smtClean="0">
                          <a:effectLst/>
                          <a:latin typeface="Arial Narrow" panose="020B0606020202030204" pitchFamily="34" charset="0"/>
                          <a:ea typeface="Calibri"/>
                          <a:cs typeface="Times New Roman"/>
                        </a:rPr>
                        <a:t>6</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of persons with disabilities employed in line with Employment Equity Act.</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0" dirty="0">
                          <a:solidFill>
                            <a:srgbClr val="FF0000"/>
                          </a:solidFill>
                          <a:effectLst/>
                          <a:latin typeface="Arial" panose="020B0604020202020204" pitchFamily="34" charset="0"/>
                          <a:ea typeface="Calibri"/>
                          <a:cs typeface="Arial" panose="020B0604020202020204" pitchFamily="34" charset="0"/>
                        </a:rPr>
                        <a:t>Satisfactory,</a:t>
                      </a:r>
                    </a:p>
                    <a:p>
                      <a:pPr marL="20320" indent="-20320">
                        <a:spcAft>
                          <a:spcPts val="0"/>
                        </a:spcAft>
                        <a:tabLst>
                          <a:tab pos="20320" algn="l"/>
                        </a:tabLst>
                      </a:pPr>
                      <a:r>
                        <a:rPr lang="en-ZA" sz="1000" b="0" dirty="0">
                          <a:effectLst/>
                          <a:latin typeface="Arial" panose="020B0604020202020204" pitchFamily="34" charset="0"/>
                          <a:ea typeface="Calibri"/>
                          <a:cs typeface="Arial" panose="020B0604020202020204" pitchFamily="34" charset="0"/>
                        </a:rPr>
                        <a:t>Evidence was sufficient and in line with TID, </a:t>
                      </a:r>
                    </a:p>
                    <a:p>
                      <a:pPr marL="20320" indent="-20320">
                        <a:spcAft>
                          <a:spcPts val="0"/>
                        </a:spcAft>
                        <a:tabLst>
                          <a:tab pos="20320" algn="l"/>
                        </a:tabLst>
                      </a:pPr>
                      <a:r>
                        <a:rPr lang="en-ZA" sz="1000" b="0" dirty="0">
                          <a:effectLst/>
                          <a:latin typeface="Arial" panose="020B0604020202020204" pitchFamily="34" charset="0"/>
                          <a:ea typeface="Calibri"/>
                          <a:cs typeface="Arial" panose="020B0604020202020204" pitchFamily="34" charset="0"/>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519637">
                <a:tc>
                  <a:txBody>
                    <a:bodyPr/>
                    <a:lstStyle/>
                    <a:p>
                      <a:pPr marL="0" lvl="0" indent="0" algn="ctr">
                        <a:spcAft>
                          <a:spcPts val="0"/>
                        </a:spcAft>
                        <a:buFont typeface="+mj-lt"/>
                        <a:buNone/>
                      </a:pPr>
                      <a:r>
                        <a:rPr lang="en-ZA" sz="1400" dirty="0" smtClean="0">
                          <a:effectLst/>
                          <a:latin typeface="Arial Narrow" panose="020B0606020202030204" pitchFamily="34" charset="0"/>
                          <a:ea typeface="Calibri"/>
                          <a:cs typeface="Times New Roman"/>
                        </a:rPr>
                        <a:t>7</a:t>
                      </a:r>
                      <a:r>
                        <a:rPr lang="en-ZA" sz="14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representation of Africans in Senior and middle management levels maintained in line with Employment </a:t>
                      </a:r>
                      <a:r>
                        <a:rPr lang="en-ZA"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Equity </a:t>
                      </a: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a:t>
                      </a:r>
                      <a:endParaRPr lang="en-ZA" sz="1000" b="0" i="0" u="none" strike="noStrike" kern="1200" baseline="0" dirty="0">
                        <a:solidFill>
                          <a:schemeClr val="accent2">
                            <a:lumMod val="20000"/>
                            <a:lumOff val="80000"/>
                          </a:schemeClr>
                        </a:solidFill>
                        <a:latin typeface="Arial" panose="020B0604020202020204" pitchFamily="34" charset="0"/>
                        <a:ea typeface="+mn-ea"/>
                        <a:cs typeface="Arial" panose="020B0604020202020204" pitchFamily="34" charset="0"/>
                      </a:endParaRPr>
                    </a:p>
                  </a:txBody>
                  <a:tcPr marL="68593" marR="685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0" dirty="0">
                          <a:solidFill>
                            <a:srgbClr val="FF0000"/>
                          </a:solidFill>
                          <a:effectLst/>
                          <a:latin typeface="Arial" panose="020B0604020202020204" pitchFamily="34" charset="0"/>
                          <a:ea typeface="Calibri"/>
                          <a:cs typeface="Arial" panose="020B0604020202020204" pitchFamily="34" charset="0"/>
                        </a:rPr>
                        <a:t>Satisfactory,</a:t>
                      </a:r>
                    </a:p>
                    <a:p>
                      <a:pPr marL="20320" indent="-20320">
                        <a:spcAft>
                          <a:spcPts val="0"/>
                        </a:spcAft>
                        <a:tabLst>
                          <a:tab pos="20320" algn="l"/>
                        </a:tabLst>
                      </a:pPr>
                      <a:r>
                        <a:rPr lang="en-ZA" sz="1000" b="0" dirty="0">
                          <a:effectLst/>
                          <a:latin typeface="Arial" panose="020B0604020202020204" pitchFamily="34" charset="0"/>
                          <a:ea typeface="Calibri"/>
                          <a:cs typeface="Arial" panose="020B0604020202020204" pitchFamily="34" charset="0"/>
                        </a:rPr>
                        <a:t>Evidence was sufficient and in line with TID.</a:t>
                      </a:r>
                    </a:p>
                    <a:p>
                      <a:pPr marL="20320" indent="-20320">
                        <a:spcAft>
                          <a:spcPts val="0"/>
                        </a:spcAft>
                        <a:tabLst>
                          <a:tab pos="20320" algn="l"/>
                        </a:tabLst>
                      </a:pPr>
                      <a:r>
                        <a:rPr lang="en-ZA" sz="1000" b="0" dirty="0">
                          <a:effectLst/>
                          <a:latin typeface="Arial" panose="020B0604020202020204" pitchFamily="34" charset="0"/>
                          <a:ea typeface="Calibri"/>
                          <a:cs typeface="Arial" panose="020B0604020202020204" pitchFamily="34" charset="0"/>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
        <p:nvSpPr>
          <p:cNvPr id="9" name="Flowchart: Terminator 8"/>
          <p:cNvSpPr/>
          <p:nvPr/>
        </p:nvSpPr>
        <p:spPr>
          <a:xfrm>
            <a:off x="4029075" y="4240607"/>
            <a:ext cx="542925"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lowchart: Terminator 9"/>
          <p:cNvSpPr/>
          <p:nvPr/>
        </p:nvSpPr>
        <p:spPr>
          <a:xfrm>
            <a:off x="3973081" y="5432630"/>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lowchart: Terminator 10"/>
          <p:cNvSpPr/>
          <p:nvPr/>
        </p:nvSpPr>
        <p:spPr>
          <a:xfrm>
            <a:off x="5539847" y="3527707"/>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Flowchart: Terminator 11"/>
          <p:cNvSpPr/>
          <p:nvPr/>
        </p:nvSpPr>
        <p:spPr>
          <a:xfrm>
            <a:off x="5485148" y="4286743"/>
            <a:ext cx="542925" cy="227013"/>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lowchart: Terminator 13"/>
          <p:cNvSpPr/>
          <p:nvPr/>
        </p:nvSpPr>
        <p:spPr>
          <a:xfrm>
            <a:off x="4013346" y="4795984"/>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lowchart: Terminator 20"/>
          <p:cNvSpPr/>
          <p:nvPr/>
        </p:nvSpPr>
        <p:spPr>
          <a:xfrm>
            <a:off x="5580108" y="5387488"/>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Flowchart: Terminator 31"/>
          <p:cNvSpPr/>
          <p:nvPr/>
        </p:nvSpPr>
        <p:spPr>
          <a:xfrm>
            <a:off x="5551272" y="4886723"/>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Flowchart: Terminator 33"/>
          <p:cNvSpPr/>
          <p:nvPr/>
        </p:nvSpPr>
        <p:spPr>
          <a:xfrm>
            <a:off x="4003821" y="3527707"/>
            <a:ext cx="552450"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2" cstate="print"/>
          <a:stretch>
            <a:fillRect/>
          </a:stretch>
        </p:blipFill>
        <p:spPr>
          <a:xfrm>
            <a:off x="3973081" y="1997830"/>
            <a:ext cx="566977" cy="243861"/>
          </a:xfrm>
          <a:prstGeom prst="rect">
            <a:avLst/>
          </a:prstGeom>
        </p:spPr>
      </p:pic>
      <p:pic>
        <p:nvPicPr>
          <p:cNvPr id="25" name="Picture 24"/>
          <p:cNvPicPr>
            <a:picLocks noChangeAspect="1"/>
          </p:cNvPicPr>
          <p:nvPr/>
        </p:nvPicPr>
        <p:blipFill>
          <a:blip r:embed="rId2" cstate="print"/>
          <a:stretch>
            <a:fillRect/>
          </a:stretch>
        </p:blipFill>
        <p:spPr>
          <a:xfrm>
            <a:off x="5533685" y="2059014"/>
            <a:ext cx="566977" cy="241522"/>
          </a:xfrm>
          <a:prstGeom prst="rect">
            <a:avLst/>
          </a:prstGeom>
        </p:spPr>
      </p:pic>
      <p:sp>
        <p:nvSpPr>
          <p:cNvPr id="20" name="Flowchart: Terminator 19"/>
          <p:cNvSpPr/>
          <p:nvPr/>
        </p:nvSpPr>
        <p:spPr>
          <a:xfrm>
            <a:off x="3977338" y="5928639"/>
            <a:ext cx="542925" cy="271243"/>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Flowchart: Terminator 25"/>
          <p:cNvSpPr/>
          <p:nvPr/>
        </p:nvSpPr>
        <p:spPr>
          <a:xfrm>
            <a:off x="5539847" y="5928639"/>
            <a:ext cx="542925" cy="271243"/>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3" cstate="print"/>
          <a:stretch>
            <a:fillRect/>
          </a:stretch>
        </p:blipFill>
        <p:spPr>
          <a:xfrm>
            <a:off x="5500838" y="2811929"/>
            <a:ext cx="619125" cy="323850"/>
          </a:xfrm>
          <a:prstGeom prst="rect">
            <a:avLst/>
          </a:prstGeom>
        </p:spPr>
      </p:pic>
      <p:pic>
        <p:nvPicPr>
          <p:cNvPr id="7" name="Picture 6"/>
          <p:cNvPicPr>
            <a:picLocks noChangeAspect="1"/>
          </p:cNvPicPr>
          <p:nvPr/>
        </p:nvPicPr>
        <p:blipFill>
          <a:blip r:embed="rId4" cstate="print"/>
          <a:stretch>
            <a:fillRect/>
          </a:stretch>
        </p:blipFill>
        <p:spPr>
          <a:xfrm>
            <a:off x="3983197" y="2851923"/>
            <a:ext cx="573074" cy="243861"/>
          </a:xfrm>
          <a:prstGeom prst="rect">
            <a:avLst/>
          </a:prstGeom>
        </p:spPr>
      </p:pic>
      <p:sp>
        <p:nvSpPr>
          <p:cNvPr id="22" name="TextBox 21"/>
          <p:cNvSpPr txBox="1"/>
          <p:nvPr/>
        </p:nvSpPr>
        <p:spPr>
          <a:xfrm>
            <a:off x="8369744" y="33429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11</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2780907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1627645841"/>
              </p:ext>
            </p:extLst>
          </p:nvPr>
        </p:nvGraphicFramePr>
        <p:xfrm>
          <a:off x="263277" y="1397833"/>
          <a:ext cx="8640958" cy="5291858"/>
        </p:xfrm>
        <a:graphic>
          <a:graphicData uri="http://schemas.openxmlformats.org/drawingml/2006/table">
            <a:tbl>
              <a:tblPr firstRow="1" firstCol="1" bandRow="1"/>
              <a:tblGrid>
                <a:gridCol w="503357">
                  <a:extLst>
                    <a:ext uri="{9D8B030D-6E8A-4147-A177-3AD203B41FA5}">
                      <a16:colId xmlns:a16="http://schemas.microsoft.com/office/drawing/2014/main" xmlns="" val="20000"/>
                    </a:ext>
                  </a:extLst>
                </a:gridCol>
                <a:gridCol w="3097041">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3"/>
                    </a:ext>
                  </a:extLst>
                </a:gridCol>
                <a:gridCol w="1730988">
                  <a:extLst>
                    <a:ext uri="{9D8B030D-6E8A-4147-A177-3AD203B41FA5}">
                      <a16:colId xmlns:a16="http://schemas.microsoft.com/office/drawing/2014/main" xmlns="" val="20004"/>
                    </a:ext>
                  </a:extLst>
                </a:gridCol>
                <a:gridCol w="2013428">
                  <a:extLst>
                    <a:ext uri="{9D8B030D-6E8A-4147-A177-3AD203B41FA5}">
                      <a16:colId xmlns:a16="http://schemas.microsoft.com/office/drawing/2014/main" xmlns="" val="20005"/>
                    </a:ext>
                  </a:extLst>
                </a:gridCol>
              </a:tblGrid>
              <a:tr h="435216">
                <a:tc>
                  <a:txBody>
                    <a:bodyPr/>
                    <a:lstStyle/>
                    <a:p>
                      <a:pPr marL="180340" marR="0" lvl="0" indent="-180340" algn="l"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Arial"/>
                          <a:ea typeface="Calibri"/>
                          <a:cs typeface="Times New Roman"/>
                        </a:rPr>
                        <a:t>No</a:t>
                      </a:r>
                      <a:endParaRPr kumimoji="0" lang="en-ZA"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180340" indent="-180340">
                        <a:spcAft>
                          <a:spcPts val="0"/>
                        </a:spcAft>
                      </a:pPr>
                      <a:endParaRPr lang="en-ZA" sz="5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0340" indent="-180340">
                        <a:spcAft>
                          <a:spcPts val="0"/>
                        </a:spcAft>
                      </a:pPr>
                      <a:r>
                        <a:rPr lang="en-ZA" sz="1200" b="1" dirty="0">
                          <a:solidFill>
                            <a:srgbClr val="000000"/>
                          </a:solidFill>
                          <a:effectLst/>
                          <a:latin typeface="+mn-lt"/>
                          <a:ea typeface="Calibri"/>
                          <a:cs typeface="Times New Roman"/>
                        </a:rPr>
                        <a:t>Performance Indicator</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tabLst>
                          <a:tab pos="180340" algn="l"/>
                        </a:tabLst>
                      </a:pPr>
                      <a:r>
                        <a:rPr lang="en-ZA" sz="1200" b="1" dirty="0">
                          <a:effectLst/>
                          <a:latin typeface="+mn-lt"/>
                          <a:ea typeface="Calibri"/>
                          <a:cs typeface="Times New Roman"/>
                        </a:rPr>
                        <a:t>Status as per QPR </a:t>
                      </a:r>
                      <a:r>
                        <a:rPr lang="en-ZA" sz="1200" b="1" dirty="0" smtClean="0">
                          <a:effectLst/>
                          <a:latin typeface="+mn-lt"/>
                          <a:ea typeface="Calibri"/>
                          <a:cs typeface="Times New Roman"/>
                        </a:rPr>
                        <a:t>2</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8900" indent="0" algn="ctr">
                        <a:spcAft>
                          <a:spcPts val="0"/>
                        </a:spcAft>
                        <a:tabLst>
                          <a:tab pos="180340" algn="l"/>
                        </a:tabLst>
                      </a:pPr>
                      <a:r>
                        <a:rPr lang="en-ZA" sz="1200" b="1" dirty="0">
                          <a:effectLst/>
                          <a:latin typeface="+mn-lt"/>
                          <a:ea typeface="Calibri"/>
                          <a:cs typeface="Times New Roman"/>
                        </a:rPr>
                        <a:t>Status as per IA</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80340" algn="ctr">
                        <a:spcAft>
                          <a:spcPts val="0"/>
                        </a:spcAft>
                        <a:tabLst>
                          <a:tab pos="180340" algn="l"/>
                        </a:tabLst>
                      </a:pPr>
                      <a:r>
                        <a:rPr lang="en-ZA" sz="1200" b="1" dirty="0">
                          <a:effectLst/>
                          <a:latin typeface="+mn-lt"/>
                          <a:ea typeface="Calibri"/>
                          <a:cs typeface="Times New Roman"/>
                        </a:rPr>
                        <a:t>Auditor’s Conclusion/ Comments</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564541">
                <a:tc>
                  <a:txBody>
                    <a:bodyPr/>
                    <a:lstStyle/>
                    <a:p>
                      <a:pPr marL="0" lvl="0" indent="0" algn="ctr">
                        <a:spcAft>
                          <a:spcPts val="0"/>
                        </a:spcAft>
                        <a:buFont typeface="+mj-lt"/>
                        <a:buNone/>
                      </a:pPr>
                      <a:r>
                        <a:rPr lang="en-ZA" sz="1000" dirty="0" smtClean="0">
                          <a:effectLst/>
                          <a:latin typeface="Arial"/>
                          <a:ea typeface="Calibri"/>
                          <a:cs typeface="Times New Roman"/>
                        </a:rPr>
                        <a:t>8</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Integrated claims management System (ICMS) implemented</a:t>
                      </a:r>
                    </a:p>
                    <a:p>
                      <a:pPr marL="180340" indent="-180340">
                        <a:spcAft>
                          <a:spcPts val="0"/>
                        </a:spcAf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solidFill>
                          <a:srgbClr val="00B050"/>
                        </a:solidFill>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Calibri"/>
                          <a:ea typeface="Calibri"/>
                          <a:cs typeface="Times New Roman"/>
                        </a:rPr>
                        <a:t>Evidence was sufficient and in line with TID, </a:t>
                      </a:r>
                      <a:endParaRPr kumimoji="0" lang="en-ZA"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45156">
                <a:tc>
                  <a:txBody>
                    <a:bodyPr/>
                    <a:lstStyle/>
                    <a:p>
                      <a:pPr marL="0" lvl="0" indent="0" algn="ctr">
                        <a:spcAft>
                          <a:spcPts val="0"/>
                        </a:spcAft>
                        <a:buFont typeface="+mj-lt"/>
                        <a:buNone/>
                      </a:pPr>
                      <a:r>
                        <a:rPr lang="en-ZA" sz="1000" dirty="0" smtClean="0">
                          <a:effectLst/>
                          <a:latin typeface="Arial"/>
                          <a:ea typeface="Calibri"/>
                          <a:cs typeface="Times New Roman"/>
                        </a:rPr>
                        <a:t>9</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rPr>
                        <a:t>Number of jobs created through  UIF Funding and Investment initiatives</a:t>
                      </a:r>
                      <a:endParaRPr lang="en-ZA" sz="1000" kern="1200" dirty="0">
                        <a:solidFill>
                          <a:srgbClr val="000000"/>
                        </a:solidFill>
                        <a:effectLst/>
                        <a:latin typeface="Arial" panose="020B0604020202020204" pitchFamily="34" charset="0"/>
                        <a:ea typeface="Times New Roman" panose="02020603050405020304" pitchFamily="18" charset="0"/>
                        <a:cs typeface="+mn-cs"/>
                      </a:endParaRPr>
                    </a:p>
                  </a:txBody>
                  <a:tcPr marL="68593" marR="685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p>
                      <a:pPr marL="180340" indent="-180340">
                        <a:spcAft>
                          <a:spcPts val="0"/>
                        </a:spcAft>
                      </a:pPr>
                      <a:r>
                        <a:rPr lang="en-US" sz="1000" dirty="0">
                          <a:effectLst/>
                          <a:latin typeface="+mn-lt"/>
                          <a:ea typeface="Calibri"/>
                          <a:cs typeface="Times New Roman"/>
                        </a:rPr>
                        <a:t> </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Calibri"/>
                          <a:ea typeface="Calibri"/>
                          <a:cs typeface="Times New Roman"/>
                        </a:rPr>
                        <a:t>There was no evidence to be validated under the indicator </a:t>
                      </a:r>
                      <a:endParaRPr kumimoji="0" lang="en-ZA"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45156">
                <a:tc>
                  <a:txBody>
                    <a:bodyPr/>
                    <a:lstStyle/>
                    <a:p>
                      <a:pPr marL="0" lvl="0" indent="0" algn="ctr">
                        <a:spcAft>
                          <a:spcPts val="0"/>
                        </a:spcAft>
                        <a:buFont typeface="+mj-lt"/>
                        <a:buNone/>
                      </a:pPr>
                      <a:r>
                        <a:rPr lang="en-ZA" sz="1000" dirty="0" smtClean="0">
                          <a:effectLst/>
                          <a:latin typeface="Arial"/>
                          <a:ea typeface="Calibri"/>
                          <a:cs typeface="Times New Roman"/>
                        </a:rPr>
                        <a:t>10</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rPr>
                        <a:t>% of Internal and External audit findings resolved </a:t>
                      </a:r>
                      <a:endParaRPr lang="en-US" sz="1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Calibri"/>
                          <a:ea typeface="Calibri"/>
                          <a:cs typeface="Times New Roman"/>
                        </a:rPr>
                        <a:t>Evidence was sufficient and in line with TID, </a:t>
                      </a:r>
                      <a:endParaRPr kumimoji="0" lang="en-ZA"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890312">
                <a:tc>
                  <a:txBody>
                    <a:bodyPr/>
                    <a:lstStyle/>
                    <a:p>
                      <a:pPr marL="0" lvl="0" indent="0" algn="ctr">
                        <a:spcAft>
                          <a:spcPts val="0"/>
                        </a:spcAft>
                        <a:buFont typeface="+mj-lt"/>
                        <a:buNone/>
                      </a:pPr>
                      <a:r>
                        <a:rPr lang="en-GB" sz="1000" dirty="0" smtClean="0">
                          <a:effectLst/>
                          <a:latin typeface="Arial"/>
                          <a:ea typeface="Calibri"/>
                          <a:cs typeface="Times New Roman"/>
                        </a:rPr>
                        <a:t>11</a:t>
                      </a:r>
                      <a:r>
                        <a:rPr lang="en-GB" sz="1000" dirty="0">
                          <a:effectLst/>
                          <a:latin typeface="Arial"/>
                          <a:ea typeface="Calibri"/>
                          <a:cs typeface="Times New Roman"/>
                        </a:rPr>
                        <a:t> </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of Fraud cases finalised within specified time frames.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Satisfactory, The output does not meet the SMART principle.  M&amp;E noted that the TID has weaknesses and evidence submitted could not to be validated under the indicator. </a:t>
                      </a:r>
                      <a:endParaRPr kumimoji="0" lang="en-ZA"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45156">
                <a:tc>
                  <a:txBody>
                    <a:bodyPr/>
                    <a:lstStyle/>
                    <a:p>
                      <a:pPr marL="0" lvl="0" indent="0" algn="ctr">
                        <a:spcAft>
                          <a:spcPts val="0"/>
                        </a:spcAft>
                        <a:buFont typeface="+mj-lt"/>
                        <a:buNone/>
                      </a:pPr>
                      <a:r>
                        <a:rPr lang="en-GB" sz="1000" dirty="0" smtClean="0">
                          <a:effectLst/>
                          <a:latin typeface="Arial"/>
                          <a:ea typeface="Calibri"/>
                          <a:cs typeface="Times New Roman"/>
                        </a:rPr>
                        <a:t>12</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Ethics and Transformation Committee established and quarterly reports produced within 30 working days after end of</a:t>
                      </a:r>
                      <a:r>
                        <a:rPr lang="en-ZA" sz="1000" kern="1200" baseline="0" dirty="0">
                          <a:solidFill>
                            <a:srgbClr val="000000"/>
                          </a:solidFill>
                          <a:effectLst/>
                          <a:latin typeface="Arial" panose="020B0604020202020204" pitchFamily="34" charset="0"/>
                          <a:ea typeface="Calibri" panose="020F0502020204030204" pitchFamily="34" charset="0"/>
                          <a:cs typeface="+mn-cs"/>
                        </a:rPr>
                        <a:t> </a:t>
                      </a:r>
                      <a:r>
                        <a:rPr lang="en-ZA" sz="1000" kern="1200" dirty="0">
                          <a:solidFill>
                            <a:srgbClr val="000000"/>
                          </a:solidFill>
                          <a:effectLst/>
                          <a:latin typeface="Arial" panose="020B0604020202020204" pitchFamily="34" charset="0"/>
                          <a:ea typeface="Calibri" panose="020F0502020204030204" pitchFamily="34" charset="0"/>
                          <a:cs typeface="+mn-cs"/>
                        </a:rPr>
                        <a:t>Quarter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Calibri"/>
                          <a:ea typeface="Calibri"/>
                          <a:cs typeface="Times New Roman"/>
                        </a:rPr>
                        <a:t>Evidence was sufficient and in line with TID, </a:t>
                      </a:r>
                      <a:endParaRPr kumimoji="0" lang="en-ZA"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741926">
                <a:tc>
                  <a:txBody>
                    <a:bodyPr/>
                    <a:lstStyle/>
                    <a:p>
                      <a:pPr marL="0" lvl="0" indent="0" algn="ctr">
                        <a:spcAft>
                          <a:spcPts val="0"/>
                        </a:spcAft>
                        <a:buFont typeface="+mj-lt"/>
                        <a:buNone/>
                      </a:pPr>
                      <a:r>
                        <a:rPr lang="en-ZA" sz="1000" dirty="0" smtClean="0">
                          <a:effectLst/>
                          <a:latin typeface="Arial"/>
                          <a:ea typeface="Calibri"/>
                          <a:cs typeface="Times New Roman"/>
                        </a:rPr>
                        <a:t>13</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Number of newly registered employers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Calibri"/>
                          <a:ea typeface="Calibri"/>
                          <a:cs typeface="Times New Roman"/>
                        </a:rPr>
                        <a:t>Evidence was sufficient and in line with TID </a:t>
                      </a: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however the quarterly target was incorrectly captured as 33 416 instead of 40 000 </a:t>
                      </a:r>
                      <a:endParaRPr kumimoji="0" lang="en-ZA"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45156">
                <a:tc>
                  <a:txBody>
                    <a:bodyPr/>
                    <a:lstStyle/>
                    <a:p>
                      <a:pPr marL="0" lvl="0" indent="0" algn="ctr">
                        <a:spcAft>
                          <a:spcPts val="0"/>
                        </a:spcAft>
                        <a:buFont typeface="+mj-lt"/>
                        <a:buNone/>
                      </a:pPr>
                      <a:r>
                        <a:rPr lang="en-ZA" sz="1000" dirty="0" smtClean="0">
                          <a:effectLst/>
                          <a:latin typeface="Arial"/>
                          <a:ea typeface="Calibri"/>
                          <a:cs typeface="Times New Roman"/>
                        </a:rPr>
                        <a:t>14</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Number of newly registered employees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Calibri"/>
                          <a:ea typeface="Calibri"/>
                          <a:cs typeface="Times New Roman"/>
                        </a:rPr>
                        <a:t>Evidence was sufficient and in line with TID, </a:t>
                      </a:r>
                      <a:endParaRPr kumimoji="0" lang="en-ZA"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786901">
                <a:tc>
                  <a:txBody>
                    <a:bodyPr/>
                    <a:lstStyle/>
                    <a:p>
                      <a:pPr marL="0" lvl="0" indent="0" algn="ctr">
                        <a:spcAft>
                          <a:spcPts val="0"/>
                        </a:spcAft>
                        <a:buFont typeface="+mj-lt"/>
                        <a:buNone/>
                      </a:pPr>
                      <a:r>
                        <a:rPr lang="en-ZA" sz="1000" dirty="0" smtClean="0">
                          <a:effectLst/>
                          <a:latin typeface="Calibri"/>
                          <a:ea typeface="Calibri"/>
                          <a:cs typeface="Times New Roman"/>
                        </a:rPr>
                        <a:t>15</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Percentage of new companies with complete, accurate and verified information created with registration document (UI 54) within specified timeframes</a:t>
                      </a:r>
                      <a:endParaRPr lang="en-US" altLang="en-US" sz="1000" kern="1200" dirty="0">
                        <a:solidFill>
                          <a:srgbClr val="000000"/>
                        </a:solidFill>
                        <a:effectLst/>
                        <a:latin typeface="Arial" panose="020B0604020202020204" pitchFamily="34" charset="0"/>
                        <a:ea typeface="Calibri" panose="020F0502020204030204" pitchFamily="34" charset="0"/>
                        <a:cs typeface="+mn-cs"/>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Calibri"/>
                          <a:ea typeface="Calibri"/>
                          <a:cs typeface="Times New Roman"/>
                        </a:rPr>
                        <a:t>Evidence was sufficient and in line with TID, </a:t>
                      </a:r>
                      <a:endParaRPr kumimoji="0" lang="en-ZA"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bl>
          </a:graphicData>
        </a:graphic>
      </p:graphicFrame>
      <p:sp>
        <p:nvSpPr>
          <p:cNvPr id="7" name="Flowchart: Terminator 6"/>
          <p:cNvSpPr/>
          <p:nvPr/>
        </p:nvSpPr>
        <p:spPr>
          <a:xfrm>
            <a:off x="5874030" y="4999177"/>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Flowchart: Terminator 35"/>
          <p:cNvSpPr/>
          <p:nvPr/>
        </p:nvSpPr>
        <p:spPr>
          <a:xfrm>
            <a:off x="4284339" y="5004640"/>
            <a:ext cx="542925"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itle 1"/>
          <p:cNvSpPr>
            <a:spLocks noGrp="1"/>
          </p:cNvSpPr>
          <p:nvPr>
            <p:ph type="title"/>
          </p:nvPr>
        </p:nvSpPr>
        <p:spPr/>
        <p:txBody>
          <a:bodyPr/>
          <a:lstStyle/>
          <a:p>
            <a:r>
              <a:rPr lang="en-ZA" sz="2800" b="1" dirty="0" smtClean="0">
                <a:solidFill>
                  <a:prstClr val="black"/>
                </a:solidFill>
              </a:rPr>
              <a:t>QUARTER 2 INTERNAL AUDIT REVIEW</a:t>
            </a:r>
            <a:endParaRPr lang="en-ZA" sz="2800" dirty="0"/>
          </a:p>
        </p:txBody>
      </p:sp>
      <p:sp>
        <p:nvSpPr>
          <p:cNvPr id="29" name="Flowchart: Terminator 28"/>
          <p:cNvSpPr/>
          <p:nvPr/>
        </p:nvSpPr>
        <p:spPr>
          <a:xfrm>
            <a:off x="4267645" y="4380849"/>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Flowchart: Terminator 29"/>
          <p:cNvSpPr/>
          <p:nvPr/>
        </p:nvSpPr>
        <p:spPr>
          <a:xfrm>
            <a:off x="5876729" y="4378408"/>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Flowchart: Terminator 25"/>
          <p:cNvSpPr/>
          <p:nvPr/>
        </p:nvSpPr>
        <p:spPr>
          <a:xfrm>
            <a:off x="4279577" y="3655573"/>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Flowchart: Terminator 32"/>
          <p:cNvSpPr/>
          <p:nvPr/>
        </p:nvSpPr>
        <p:spPr>
          <a:xfrm>
            <a:off x="5881492" y="2528592"/>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Flowchart: Terminator 34"/>
          <p:cNvSpPr/>
          <p:nvPr/>
        </p:nvSpPr>
        <p:spPr>
          <a:xfrm>
            <a:off x="4260527" y="2547332"/>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Flowchart: Terminator 38"/>
          <p:cNvSpPr/>
          <p:nvPr/>
        </p:nvSpPr>
        <p:spPr>
          <a:xfrm>
            <a:off x="5891017" y="3649676"/>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Flowchart: Terminator 39"/>
          <p:cNvSpPr/>
          <p:nvPr/>
        </p:nvSpPr>
        <p:spPr>
          <a:xfrm>
            <a:off x="5870537" y="6186994"/>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Flowchart: Terminator 40"/>
          <p:cNvSpPr/>
          <p:nvPr/>
        </p:nvSpPr>
        <p:spPr>
          <a:xfrm>
            <a:off x="4277170" y="6164831"/>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2" cstate="print"/>
          <a:stretch>
            <a:fillRect/>
          </a:stretch>
        </p:blipFill>
        <p:spPr>
          <a:xfrm>
            <a:off x="5842548" y="2006037"/>
            <a:ext cx="579170" cy="243861"/>
          </a:xfrm>
          <a:prstGeom prst="rect">
            <a:avLst/>
          </a:prstGeom>
        </p:spPr>
      </p:pic>
      <p:sp>
        <p:nvSpPr>
          <p:cNvPr id="28" name="Flowchart: Terminator 27"/>
          <p:cNvSpPr/>
          <p:nvPr/>
        </p:nvSpPr>
        <p:spPr>
          <a:xfrm>
            <a:off x="4279577" y="2009743"/>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Flowchart: Terminator 33"/>
          <p:cNvSpPr/>
          <p:nvPr/>
        </p:nvSpPr>
        <p:spPr>
          <a:xfrm>
            <a:off x="4255056" y="2980824"/>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Flowchart: Terminator 36"/>
          <p:cNvSpPr/>
          <p:nvPr/>
        </p:nvSpPr>
        <p:spPr>
          <a:xfrm>
            <a:off x="5886254" y="2939247"/>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Flowchart: Terminator 37"/>
          <p:cNvSpPr/>
          <p:nvPr/>
        </p:nvSpPr>
        <p:spPr>
          <a:xfrm>
            <a:off x="4270052" y="5558267"/>
            <a:ext cx="542925" cy="259434"/>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Flowchart: Terminator 41"/>
          <p:cNvSpPr/>
          <p:nvPr/>
        </p:nvSpPr>
        <p:spPr>
          <a:xfrm>
            <a:off x="5878793" y="5635957"/>
            <a:ext cx="542925"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12</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1909890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652186943"/>
              </p:ext>
            </p:extLst>
          </p:nvPr>
        </p:nvGraphicFramePr>
        <p:xfrm>
          <a:off x="251521" y="1400564"/>
          <a:ext cx="8640958" cy="5171638"/>
        </p:xfrm>
        <a:graphic>
          <a:graphicData uri="http://schemas.openxmlformats.org/drawingml/2006/table">
            <a:tbl>
              <a:tblPr firstRow="1" firstCol="1" bandRow="1"/>
              <a:tblGrid>
                <a:gridCol w="503357">
                  <a:extLst>
                    <a:ext uri="{9D8B030D-6E8A-4147-A177-3AD203B41FA5}">
                      <a16:colId xmlns:a16="http://schemas.microsoft.com/office/drawing/2014/main" xmlns="" val="20000"/>
                    </a:ext>
                  </a:extLst>
                </a:gridCol>
                <a:gridCol w="3097041">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3"/>
                    </a:ext>
                  </a:extLst>
                </a:gridCol>
                <a:gridCol w="1730988">
                  <a:extLst>
                    <a:ext uri="{9D8B030D-6E8A-4147-A177-3AD203B41FA5}">
                      <a16:colId xmlns:a16="http://schemas.microsoft.com/office/drawing/2014/main" xmlns="" val="20004"/>
                    </a:ext>
                  </a:extLst>
                </a:gridCol>
                <a:gridCol w="2013428">
                  <a:extLst>
                    <a:ext uri="{9D8B030D-6E8A-4147-A177-3AD203B41FA5}">
                      <a16:colId xmlns:a16="http://schemas.microsoft.com/office/drawing/2014/main" xmlns="" val="20005"/>
                    </a:ext>
                  </a:extLst>
                </a:gridCol>
              </a:tblGrid>
              <a:tr h="733596">
                <a:tc>
                  <a:txBody>
                    <a:bodyPr/>
                    <a:lstStyle/>
                    <a:p>
                      <a:pPr marL="180340" marR="0" lvl="0" indent="-180340" algn="l"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Arial"/>
                          <a:ea typeface="Calibri"/>
                          <a:cs typeface="Times New Roman"/>
                        </a:rPr>
                        <a:t>No</a:t>
                      </a:r>
                      <a:endParaRPr kumimoji="0" lang="en-ZA"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180340" indent="-180340">
                        <a:spcAft>
                          <a:spcPts val="0"/>
                        </a:spcAft>
                      </a:pPr>
                      <a:endParaRPr lang="en-ZA" sz="5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0340" indent="-180340">
                        <a:spcAft>
                          <a:spcPts val="0"/>
                        </a:spcAft>
                      </a:pPr>
                      <a:r>
                        <a:rPr lang="en-ZA" sz="1200" b="1" dirty="0">
                          <a:solidFill>
                            <a:srgbClr val="000000"/>
                          </a:solidFill>
                          <a:effectLst/>
                          <a:latin typeface="+mn-lt"/>
                          <a:ea typeface="Calibri"/>
                          <a:cs typeface="Times New Roman"/>
                        </a:rPr>
                        <a:t>Performance Indicator</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tabLst>
                          <a:tab pos="180340" algn="l"/>
                        </a:tabLst>
                      </a:pPr>
                      <a:r>
                        <a:rPr lang="en-ZA" sz="1200" b="1" dirty="0">
                          <a:effectLst/>
                          <a:latin typeface="+mn-lt"/>
                          <a:ea typeface="Calibri"/>
                          <a:cs typeface="Times New Roman"/>
                        </a:rPr>
                        <a:t>Status as per QPR </a:t>
                      </a:r>
                      <a:r>
                        <a:rPr lang="en-ZA" sz="1200" b="1" dirty="0" smtClean="0">
                          <a:effectLst/>
                          <a:latin typeface="+mn-lt"/>
                          <a:ea typeface="Calibri"/>
                          <a:cs typeface="Times New Roman"/>
                        </a:rPr>
                        <a:t>2</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8900" indent="0" algn="ctr">
                        <a:spcAft>
                          <a:spcPts val="0"/>
                        </a:spcAft>
                        <a:tabLst>
                          <a:tab pos="180340" algn="l"/>
                        </a:tabLst>
                      </a:pPr>
                      <a:r>
                        <a:rPr lang="en-ZA" sz="1200" b="1" dirty="0">
                          <a:effectLst/>
                          <a:latin typeface="+mn-lt"/>
                          <a:ea typeface="Calibri"/>
                          <a:cs typeface="Times New Roman"/>
                        </a:rPr>
                        <a:t>Status as per IA</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80340" algn="ctr">
                        <a:spcAft>
                          <a:spcPts val="0"/>
                        </a:spcAft>
                        <a:tabLst>
                          <a:tab pos="180340" algn="l"/>
                        </a:tabLst>
                      </a:pPr>
                      <a:r>
                        <a:rPr lang="en-ZA" sz="1200" b="1" dirty="0">
                          <a:effectLst/>
                          <a:latin typeface="+mn-lt"/>
                          <a:ea typeface="Calibri"/>
                          <a:cs typeface="Times New Roman"/>
                        </a:rPr>
                        <a:t>Auditor’s Conclusion/ Comments</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579815">
                <a:tc>
                  <a:txBody>
                    <a:bodyPr/>
                    <a:lstStyle/>
                    <a:p>
                      <a:pPr marL="0" lvl="0" indent="0" algn="ctr">
                        <a:spcAft>
                          <a:spcPts val="0"/>
                        </a:spcAft>
                        <a:buFont typeface="+mj-lt"/>
                        <a:buNone/>
                      </a:pPr>
                      <a:r>
                        <a:rPr lang="en-US" sz="1000" dirty="0" smtClean="0">
                          <a:effectLst/>
                          <a:latin typeface="Arial"/>
                          <a:ea typeface="Calibri"/>
                          <a:cs typeface="Times New Roman"/>
                        </a:rPr>
                        <a:t>16</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rgbClr val="000000"/>
                          </a:solidFill>
                          <a:effectLst/>
                          <a:latin typeface="Arial" panose="020B0604020202020204" pitchFamily="34" charset="0"/>
                          <a:ea typeface="Calibri" panose="020F0502020204030204" pitchFamily="34" charset="0"/>
                          <a:cs typeface="+mn-cs"/>
                        </a:rPr>
                        <a:t>Percentage </a:t>
                      </a:r>
                      <a:r>
                        <a:rPr lang="en-ZA" sz="1200" kern="1200" dirty="0">
                          <a:solidFill>
                            <a:srgbClr val="000000"/>
                          </a:solidFill>
                          <a:effectLst/>
                          <a:latin typeface="Arial" panose="020B0604020202020204" pitchFamily="34" charset="0"/>
                          <a:ea typeface="Calibri" panose="020F0502020204030204" pitchFamily="34" charset="0"/>
                          <a:cs typeface="+mn-cs"/>
                        </a:rPr>
                        <a:t>of applications with complete, accurate and verified information issued with compliance certificates, tender letters or non-compliance letters within specified timeframes</a:t>
                      </a:r>
                      <a:endParaRPr lang="en-US" altLang="en-US" sz="1200" kern="1200" dirty="0">
                        <a:solidFill>
                          <a:srgbClr val="000000"/>
                        </a:solidFill>
                        <a:effectLst/>
                        <a:latin typeface="Arial" panose="020B0604020202020204" pitchFamily="34" charset="0"/>
                        <a:ea typeface="Calibri" panose="020F0502020204030204" pitchFamily="34" charset="0"/>
                        <a:cs typeface="+mn-cs"/>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solidFill>
                          <a:srgbClr val="00B050"/>
                        </a:solidFill>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0" i="0" u="none" strike="noStrike" kern="1200" cap="none" spc="0" normalizeH="0" baseline="0" noProof="0" dirty="0" smtClean="0">
                          <a:ln>
                            <a:noFill/>
                          </a:ln>
                          <a:solidFill>
                            <a:prstClr val="black"/>
                          </a:solidFill>
                          <a:effectLst/>
                          <a:uLnTx/>
                          <a:uFillTx/>
                          <a:latin typeface="Calibri"/>
                          <a:ea typeface="Calibri"/>
                          <a:cs typeface="Times New Roman"/>
                        </a:rPr>
                        <a:t>Evidence was not in line with TID, </a:t>
                      </a:r>
                      <a:endParaRPr kumimoji="0" lang="en-ZA" sz="12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34861">
                <a:tc>
                  <a:txBody>
                    <a:bodyPr/>
                    <a:lstStyle/>
                    <a:p>
                      <a:pPr marL="0" lvl="0" indent="0" algn="ctr">
                        <a:spcAft>
                          <a:spcPts val="0"/>
                        </a:spcAft>
                        <a:buFont typeface="+mj-lt"/>
                        <a:buNone/>
                      </a:pPr>
                      <a:r>
                        <a:rPr lang="en-US" sz="1000" dirty="0" smtClean="0">
                          <a:effectLst/>
                          <a:latin typeface="Arial"/>
                          <a:ea typeface="Calibri"/>
                          <a:cs typeface="Times New Roman"/>
                        </a:rPr>
                        <a:t>17</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rgbClr val="000000"/>
                          </a:solidFill>
                          <a:effectLst/>
                          <a:latin typeface="Arial" panose="020B0604020202020204" pitchFamily="34" charset="0"/>
                          <a:ea typeface="Calibri" panose="020F0502020204030204" pitchFamily="34" charset="0"/>
                          <a:cs typeface="+mn-cs"/>
                        </a:rPr>
                        <a:t>Percentage </a:t>
                      </a:r>
                      <a:r>
                        <a:rPr lang="en-ZA" sz="1200" kern="1200" dirty="0">
                          <a:solidFill>
                            <a:srgbClr val="000000"/>
                          </a:solidFill>
                          <a:effectLst/>
                          <a:latin typeface="Arial" panose="020B0604020202020204" pitchFamily="34" charset="0"/>
                          <a:ea typeface="Calibri" panose="020F0502020204030204" pitchFamily="34" charset="0"/>
                          <a:cs typeface="+mn-cs"/>
                        </a:rPr>
                        <a:t>of complete, accurate and verified benefit payment documents created after receipt within specified time frame</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p>
                      <a:pPr marL="180340" indent="-180340">
                        <a:spcAft>
                          <a:spcPts val="0"/>
                        </a:spcAft>
                      </a:pPr>
                      <a:r>
                        <a:rPr lang="en-US" sz="1000" dirty="0">
                          <a:effectLst/>
                          <a:latin typeface="+mn-lt"/>
                          <a:ea typeface="Calibri"/>
                          <a:cs typeface="Times New Roman"/>
                        </a:rPr>
                        <a:t> </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0" i="0" u="none" strike="noStrike" kern="1200" cap="none" spc="0" normalizeH="0" baseline="0" noProof="0" dirty="0" smtClean="0">
                          <a:ln>
                            <a:noFill/>
                          </a:ln>
                          <a:solidFill>
                            <a:prstClr val="black"/>
                          </a:solidFill>
                          <a:effectLst/>
                          <a:uLnTx/>
                          <a:uFillTx/>
                          <a:latin typeface="Calibri"/>
                          <a:ea typeface="Calibri"/>
                          <a:cs typeface="Times New Roman"/>
                        </a:rPr>
                        <a:t>Evidence was sufficient and in line with TID, </a:t>
                      </a:r>
                      <a:endParaRPr kumimoji="0" lang="en-ZA" sz="12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34861">
                <a:tc>
                  <a:txBody>
                    <a:bodyPr/>
                    <a:lstStyle/>
                    <a:p>
                      <a:pPr marL="0" lvl="0" indent="0" algn="ctr">
                        <a:spcAft>
                          <a:spcPts val="0"/>
                        </a:spcAft>
                        <a:buFont typeface="+mj-lt"/>
                        <a:buNone/>
                      </a:pPr>
                      <a:r>
                        <a:rPr lang="en-US" sz="1000" dirty="0" smtClean="0">
                          <a:effectLst/>
                          <a:latin typeface="Arial"/>
                          <a:ea typeface="Calibri"/>
                          <a:cs typeface="Times New Roman"/>
                        </a:rPr>
                        <a:t>18</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rgbClr val="000000"/>
                          </a:solidFill>
                          <a:effectLst/>
                          <a:latin typeface="Arial" panose="020B0604020202020204" pitchFamily="34" charset="0"/>
                          <a:ea typeface="Calibri" panose="020F0502020204030204" pitchFamily="34" charset="0"/>
                          <a:cs typeface="+mn-cs"/>
                        </a:rPr>
                        <a:t>Percentage </a:t>
                      </a:r>
                      <a:r>
                        <a:rPr lang="en-ZA" sz="1200" kern="1200" dirty="0">
                          <a:solidFill>
                            <a:srgbClr val="000000"/>
                          </a:solidFill>
                          <a:effectLst/>
                          <a:latin typeface="Arial" panose="020B0604020202020204" pitchFamily="34" charset="0"/>
                          <a:ea typeface="Calibri" panose="020F0502020204030204" pitchFamily="34" charset="0"/>
                          <a:cs typeface="+mn-cs"/>
                        </a:rPr>
                        <a:t>of valid claims (Unemployment benefit) with  complete, verified and accurate information approved or rejected within specified time frames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0" i="0" u="none" strike="noStrike" kern="1200" cap="none" spc="0" normalizeH="0" baseline="0" noProof="0" dirty="0" smtClean="0">
                          <a:ln>
                            <a:noFill/>
                          </a:ln>
                          <a:solidFill>
                            <a:prstClr val="black"/>
                          </a:solidFill>
                          <a:effectLst/>
                          <a:uLnTx/>
                          <a:uFillTx/>
                          <a:latin typeface="Calibri"/>
                          <a:ea typeface="Calibri"/>
                          <a:cs typeface="Times New Roman"/>
                        </a:rPr>
                        <a:t>Evidence was sufficient and in line with TID, </a:t>
                      </a:r>
                      <a:endParaRPr kumimoji="0" lang="en-ZA" sz="12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963322">
                <a:tc>
                  <a:txBody>
                    <a:bodyPr/>
                    <a:lstStyle/>
                    <a:p>
                      <a:pPr marL="0" lvl="0" indent="0" algn="ctr">
                        <a:spcAft>
                          <a:spcPts val="0"/>
                        </a:spcAft>
                        <a:buFont typeface="+mj-lt"/>
                        <a:buNone/>
                      </a:pPr>
                      <a:r>
                        <a:rPr lang="en-GB" sz="1000" dirty="0" smtClean="0">
                          <a:effectLst/>
                          <a:latin typeface="Arial"/>
                          <a:ea typeface="Calibri"/>
                          <a:cs typeface="Times New Roman"/>
                        </a:rPr>
                        <a:t>19</a:t>
                      </a:r>
                      <a:r>
                        <a:rPr lang="en-GB" sz="1000" dirty="0">
                          <a:effectLst/>
                          <a:latin typeface="Arial"/>
                          <a:ea typeface="Calibri"/>
                          <a:cs typeface="Times New Roman"/>
                        </a:rPr>
                        <a:t> </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Calibri" panose="020F0502020204030204" pitchFamily="34" charset="0"/>
                          <a:cs typeface="+mn-cs"/>
                        </a:rPr>
                        <a:t>Percentage of valid claims (In-service benefits; Maternity, illness and adoption benefits) with complete, verified and accurate information approved or rejected within specified time frames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0" i="0" u="none" strike="noStrike" kern="1200" cap="none" spc="0" normalizeH="0" baseline="0" noProof="0" dirty="0" smtClean="0">
                          <a:ln>
                            <a:noFill/>
                          </a:ln>
                          <a:solidFill>
                            <a:prstClr val="black"/>
                          </a:solidFill>
                          <a:effectLst/>
                          <a:uLnTx/>
                          <a:uFillTx/>
                          <a:latin typeface="Calibri"/>
                          <a:ea typeface="Calibri"/>
                          <a:cs typeface="Times New Roman"/>
                        </a:rPr>
                        <a:t>Evidence was sufficient and in line with TID, </a:t>
                      </a:r>
                      <a:endParaRPr kumimoji="0" lang="en-ZA" sz="12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34861">
                <a:tc>
                  <a:txBody>
                    <a:bodyPr/>
                    <a:lstStyle/>
                    <a:p>
                      <a:pPr marL="0" lvl="0" indent="0" algn="ctr">
                        <a:spcAft>
                          <a:spcPts val="0"/>
                        </a:spcAft>
                        <a:buFont typeface="+mj-lt"/>
                        <a:buNone/>
                      </a:pPr>
                      <a:r>
                        <a:rPr lang="en-GB" sz="1000" dirty="0" smtClean="0">
                          <a:effectLst/>
                          <a:latin typeface="Arial"/>
                          <a:ea typeface="Calibri"/>
                          <a:cs typeface="Times New Roman"/>
                        </a:rPr>
                        <a:t>20</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Calibri" panose="020F0502020204030204" pitchFamily="34" charset="0"/>
                          <a:cs typeface="+mn-cs"/>
                        </a:rPr>
                        <a:t>Percentage of valid claims (Deceased benefit) with complete, verified and accurate information approved or rejected within specified time </a:t>
                      </a:r>
                      <a:r>
                        <a:rPr lang="en-ZA" sz="1200" kern="1200" dirty="0" smtClean="0">
                          <a:solidFill>
                            <a:srgbClr val="000000"/>
                          </a:solidFill>
                          <a:effectLst/>
                          <a:latin typeface="Arial" panose="020B0604020202020204" pitchFamily="34" charset="0"/>
                          <a:ea typeface="Calibri" panose="020F0502020204030204" pitchFamily="34" charset="0"/>
                          <a:cs typeface="+mn-cs"/>
                        </a:rPr>
                        <a:t>frames</a:t>
                      </a:r>
                      <a:r>
                        <a:rPr lang="en-ZA" sz="1200" kern="1200" dirty="0">
                          <a:solidFill>
                            <a:srgbClr val="000000"/>
                          </a:solidFill>
                          <a:effectLst/>
                          <a:latin typeface="Arial" panose="020B060402020202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1" i="0" u="none" strike="noStrike" kern="1200" cap="none" spc="0" normalizeH="0" baseline="0" noProof="0" dirty="0" smtClean="0">
                          <a:ln>
                            <a:noFill/>
                          </a:ln>
                          <a:solidFill>
                            <a:srgbClr val="FF0000"/>
                          </a:solidFill>
                          <a:effectLst/>
                          <a:uLnTx/>
                          <a:uFillTx/>
                          <a:latin typeface="Calibri"/>
                          <a:ea typeface="Calibri"/>
                          <a:cs typeface="Times New Roman"/>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0" i="0" u="none" strike="noStrike" kern="1200" cap="none" spc="0" normalizeH="0" baseline="0" noProof="0" dirty="0" smtClean="0">
                          <a:ln>
                            <a:noFill/>
                          </a:ln>
                          <a:solidFill>
                            <a:prstClr val="black"/>
                          </a:solidFill>
                          <a:effectLst/>
                          <a:uLnTx/>
                          <a:uFillTx/>
                          <a:latin typeface="Calibri"/>
                          <a:ea typeface="Calibri"/>
                          <a:cs typeface="Times New Roman"/>
                        </a:rPr>
                        <a:t>Evidence was sufficient and in line with TID, </a:t>
                      </a:r>
                      <a:endParaRPr kumimoji="0" lang="en-ZA" sz="1200" b="0" i="0" u="none" strike="noStrike" kern="1200" cap="none" spc="0" normalizeH="0" baseline="0" noProof="0" dirty="0">
                        <a:ln>
                          <a:noFill/>
                        </a:ln>
                        <a:solidFill>
                          <a:prstClr val="black"/>
                        </a:solidFill>
                        <a:effectLst/>
                        <a:uLnTx/>
                        <a:uFillTx/>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bl>
          </a:graphicData>
        </a:graphic>
      </p:graphicFrame>
      <p:sp>
        <p:nvSpPr>
          <p:cNvPr id="11" name="Flowchart: Terminator 10"/>
          <p:cNvSpPr/>
          <p:nvPr/>
        </p:nvSpPr>
        <p:spPr>
          <a:xfrm>
            <a:off x="5893359" y="3431966"/>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Flowchart: Terminator 33"/>
          <p:cNvSpPr/>
          <p:nvPr/>
        </p:nvSpPr>
        <p:spPr>
          <a:xfrm>
            <a:off x="4242342" y="3434933"/>
            <a:ext cx="552450"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itle 1"/>
          <p:cNvSpPr>
            <a:spLocks noGrp="1"/>
          </p:cNvSpPr>
          <p:nvPr>
            <p:ph type="title"/>
          </p:nvPr>
        </p:nvSpPr>
        <p:spPr/>
        <p:txBody>
          <a:bodyPr/>
          <a:lstStyle/>
          <a:p>
            <a:r>
              <a:rPr lang="en-ZA" sz="3200" b="1" dirty="0" smtClean="0">
                <a:solidFill>
                  <a:prstClr val="black"/>
                </a:solidFill>
              </a:rPr>
              <a:t>QUARTER 2 INTERNAL AUDIT REVIEW</a:t>
            </a:r>
            <a:endParaRPr lang="en-ZA" sz="3200" dirty="0"/>
          </a:p>
        </p:txBody>
      </p:sp>
      <p:sp>
        <p:nvSpPr>
          <p:cNvPr id="26" name="Flowchart: Terminator 25"/>
          <p:cNvSpPr/>
          <p:nvPr/>
        </p:nvSpPr>
        <p:spPr>
          <a:xfrm>
            <a:off x="4270052" y="2417279"/>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lowchart: Terminator 26"/>
          <p:cNvSpPr/>
          <p:nvPr/>
        </p:nvSpPr>
        <p:spPr>
          <a:xfrm>
            <a:off x="5883834" y="2424757"/>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Flowchart: Terminator 30"/>
          <p:cNvSpPr/>
          <p:nvPr/>
        </p:nvSpPr>
        <p:spPr>
          <a:xfrm>
            <a:off x="5882967" y="4334046"/>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Flowchart: Terminator 32"/>
          <p:cNvSpPr/>
          <p:nvPr/>
        </p:nvSpPr>
        <p:spPr>
          <a:xfrm>
            <a:off x="4279577" y="4315887"/>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Flowchart: Terminator 34"/>
          <p:cNvSpPr/>
          <p:nvPr/>
        </p:nvSpPr>
        <p:spPr>
          <a:xfrm>
            <a:off x="5882966" y="5259113"/>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Flowchart: Terminator 36"/>
          <p:cNvSpPr/>
          <p:nvPr/>
        </p:nvSpPr>
        <p:spPr>
          <a:xfrm>
            <a:off x="4270052" y="5264023"/>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Flowchart: Terminator 37"/>
          <p:cNvSpPr/>
          <p:nvPr/>
        </p:nvSpPr>
        <p:spPr>
          <a:xfrm>
            <a:off x="4251867" y="6077796"/>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Flowchart: Terminator 38"/>
          <p:cNvSpPr/>
          <p:nvPr/>
        </p:nvSpPr>
        <p:spPr>
          <a:xfrm>
            <a:off x="5882966" y="6077795"/>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13</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633543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1114616624"/>
              </p:ext>
            </p:extLst>
          </p:nvPr>
        </p:nvGraphicFramePr>
        <p:xfrm>
          <a:off x="225798" y="1556795"/>
          <a:ext cx="8640958" cy="4968549"/>
        </p:xfrm>
        <a:graphic>
          <a:graphicData uri="http://schemas.openxmlformats.org/drawingml/2006/table">
            <a:tbl>
              <a:tblPr firstRow="1" firstCol="1" bandRow="1"/>
              <a:tblGrid>
                <a:gridCol w="503357">
                  <a:extLst>
                    <a:ext uri="{9D8B030D-6E8A-4147-A177-3AD203B41FA5}">
                      <a16:colId xmlns:a16="http://schemas.microsoft.com/office/drawing/2014/main" xmlns="" val="20000"/>
                    </a:ext>
                  </a:extLst>
                </a:gridCol>
                <a:gridCol w="3097041">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3"/>
                    </a:ext>
                  </a:extLst>
                </a:gridCol>
                <a:gridCol w="1730988">
                  <a:extLst>
                    <a:ext uri="{9D8B030D-6E8A-4147-A177-3AD203B41FA5}">
                      <a16:colId xmlns:a16="http://schemas.microsoft.com/office/drawing/2014/main" xmlns="" val="20004"/>
                    </a:ext>
                  </a:extLst>
                </a:gridCol>
                <a:gridCol w="2013428">
                  <a:extLst>
                    <a:ext uri="{9D8B030D-6E8A-4147-A177-3AD203B41FA5}">
                      <a16:colId xmlns:a16="http://schemas.microsoft.com/office/drawing/2014/main" xmlns="" val="20005"/>
                    </a:ext>
                  </a:extLst>
                </a:gridCol>
              </a:tblGrid>
              <a:tr h="761982">
                <a:tc gridSpan="5">
                  <a:txBody>
                    <a:bodyPr/>
                    <a:lstStyle/>
                    <a:p>
                      <a:pPr marL="180340" indent="-180340" algn="ctr">
                        <a:spcAft>
                          <a:spcPts val="0"/>
                        </a:spcAft>
                      </a:pPr>
                      <a:r>
                        <a:rPr lang="en-US" sz="1600" b="1" dirty="0" smtClean="0">
                          <a:effectLst/>
                          <a:latin typeface="Calibri"/>
                          <a:ea typeface="Calibri"/>
                          <a:cs typeface="Times New Roman"/>
                        </a:rPr>
                        <a:t>LABOUR ACTIVATION PROGRAMME</a:t>
                      </a:r>
                      <a:endParaRPr lang="en-ZA" sz="1600" b="1" dirty="0">
                        <a:effectLst/>
                        <a:latin typeface="Calibri"/>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L="180340" indent="-180340">
                        <a:spcAft>
                          <a:spcPts val="0"/>
                        </a:spcAft>
                      </a:pP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L="0" indent="0" algn="ctr">
                        <a:spcAft>
                          <a:spcPts val="0"/>
                        </a:spcAft>
                        <a:tabLst>
                          <a:tab pos="180340" algn="l"/>
                        </a:tabLst>
                      </a:pP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L="88900" indent="0" algn="ctr">
                        <a:spcAft>
                          <a:spcPts val="0"/>
                        </a:spcAft>
                        <a:tabLst>
                          <a:tab pos="180340" algn="l"/>
                        </a:tabLst>
                      </a:pP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L="457200" indent="-180340" algn="ctr">
                        <a:spcAft>
                          <a:spcPts val="0"/>
                        </a:spcAft>
                        <a:tabLst>
                          <a:tab pos="180340" algn="l"/>
                        </a:tabLst>
                      </a:pP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750314561"/>
                  </a:ext>
                </a:extLst>
              </a:tr>
              <a:tr h="761982">
                <a:tc>
                  <a:txBody>
                    <a:bodyPr/>
                    <a:lstStyle/>
                    <a:p>
                      <a:pPr marL="180340" marR="0" lvl="0" indent="-180340" algn="l"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Arial"/>
                          <a:ea typeface="Calibri"/>
                          <a:cs typeface="Times New Roman"/>
                        </a:rPr>
                        <a:t>No</a:t>
                      </a:r>
                      <a:endParaRPr kumimoji="0" lang="en-ZA"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180340" indent="-180340">
                        <a:spcAft>
                          <a:spcPts val="0"/>
                        </a:spcAft>
                      </a:pPr>
                      <a:endParaRPr lang="en-ZA" sz="5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0340" indent="-180340">
                        <a:spcAft>
                          <a:spcPts val="0"/>
                        </a:spcAft>
                      </a:pPr>
                      <a:r>
                        <a:rPr lang="en-ZA" sz="1200" b="1" dirty="0">
                          <a:solidFill>
                            <a:srgbClr val="000000"/>
                          </a:solidFill>
                          <a:effectLst/>
                          <a:latin typeface="+mn-lt"/>
                          <a:ea typeface="Calibri"/>
                          <a:cs typeface="Times New Roman"/>
                        </a:rPr>
                        <a:t>Performance Indicator</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tabLst>
                          <a:tab pos="180340" algn="l"/>
                        </a:tabLst>
                      </a:pPr>
                      <a:r>
                        <a:rPr lang="en-ZA" sz="1200" b="1" dirty="0">
                          <a:effectLst/>
                          <a:latin typeface="+mn-lt"/>
                          <a:ea typeface="Calibri"/>
                          <a:cs typeface="Times New Roman"/>
                        </a:rPr>
                        <a:t>Status as per QPR </a:t>
                      </a:r>
                      <a:r>
                        <a:rPr lang="en-ZA" sz="1200" b="1" dirty="0" smtClean="0">
                          <a:effectLst/>
                          <a:latin typeface="+mn-lt"/>
                          <a:ea typeface="Calibri"/>
                          <a:cs typeface="Times New Roman"/>
                        </a:rPr>
                        <a:t>2</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8900" indent="0" algn="ctr">
                        <a:spcAft>
                          <a:spcPts val="0"/>
                        </a:spcAft>
                        <a:tabLst>
                          <a:tab pos="180340" algn="l"/>
                        </a:tabLst>
                      </a:pPr>
                      <a:r>
                        <a:rPr lang="en-ZA" sz="1200" b="1" dirty="0">
                          <a:effectLst/>
                          <a:latin typeface="+mn-lt"/>
                          <a:ea typeface="Calibri"/>
                          <a:cs typeface="Times New Roman"/>
                        </a:rPr>
                        <a:t>Status as per IA</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80340" algn="ctr">
                        <a:spcAft>
                          <a:spcPts val="0"/>
                        </a:spcAft>
                        <a:tabLst>
                          <a:tab pos="180340" algn="l"/>
                        </a:tabLst>
                      </a:pPr>
                      <a:r>
                        <a:rPr lang="en-ZA" sz="1200" b="1" dirty="0">
                          <a:effectLst/>
                          <a:latin typeface="+mn-lt"/>
                          <a:ea typeface="Calibri"/>
                          <a:cs typeface="Times New Roman"/>
                        </a:rPr>
                        <a:t>Auditor’s Conclusion/ Comments</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602251">
                <a:tc>
                  <a:txBody>
                    <a:bodyPr/>
                    <a:lstStyle/>
                    <a:p>
                      <a:pPr marL="0" lvl="0" indent="0" algn="ctr">
                        <a:spcAft>
                          <a:spcPts val="0"/>
                        </a:spcAft>
                        <a:buFont typeface="+mj-lt"/>
                        <a:buNone/>
                      </a:pPr>
                      <a:r>
                        <a:rPr lang="en-US" sz="1000" dirty="0" smtClean="0">
                          <a:effectLst/>
                          <a:latin typeface="Arial"/>
                          <a:ea typeface="Calibri"/>
                          <a:cs typeface="Times New Roman"/>
                        </a:rPr>
                        <a:t>21</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just" rtl="0"/>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youths participating on Public Employment Programmes</a:t>
                      </a:r>
                      <a:endParaRPr lang="en-ZA" sz="1000" b="0" i="0" u="none" strike="noStrike" baseline="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solidFill>
                          <a:srgbClr val="00B050"/>
                        </a:solidFill>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There was no evidence to be validated under this indicator.</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569869">
                <a:tc>
                  <a:txBody>
                    <a:bodyPr/>
                    <a:lstStyle/>
                    <a:p>
                      <a:pPr marL="0" lvl="0" indent="0" algn="ctr">
                        <a:spcAft>
                          <a:spcPts val="0"/>
                        </a:spcAft>
                        <a:buFont typeface="+mj-lt"/>
                        <a:buNone/>
                      </a:pPr>
                      <a:r>
                        <a:rPr lang="en-US" sz="1000" dirty="0" smtClean="0">
                          <a:effectLst/>
                          <a:latin typeface="Arial"/>
                          <a:ea typeface="Calibri"/>
                          <a:cs typeface="Times New Roman"/>
                        </a:rPr>
                        <a:t>22</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0340" algn="just" defTabSz="457200" rtl="0" eaLnBrk="1" latinLnBrk="0" hangingPunct="1">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Temporary Employer Employee Relief Scheme (TERS) applications approved / rejected by the delegated authority within 15 working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Arial" panose="020B0604020202020204" pitchFamily="34" charset="0"/>
                        <a:ea typeface="Calibri"/>
                        <a:cs typeface="Arial" panose="020B0604020202020204" pitchFamily="34" charset="0"/>
                      </a:endParaRPr>
                    </a:p>
                    <a:p>
                      <a:pPr marL="180340" indent="-180340">
                        <a:spcAft>
                          <a:spcPts val="0"/>
                        </a:spcAft>
                      </a:pPr>
                      <a:r>
                        <a:rPr lang="en-US" sz="1000" dirty="0">
                          <a:effectLst/>
                          <a:latin typeface="Arial" panose="020B0604020202020204" pitchFamily="34" charset="0"/>
                          <a:ea typeface="Calibri"/>
                          <a:cs typeface="Arial" panose="020B0604020202020204" pitchFamily="34" charset="0"/>
                        </a:rPr>
                        <a:t> </a:t>
                      </a:r>
                      <a:endParaRPr lang="en-ZA" sz="100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Evidence was sufficient and in line with TID</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569869">
                <a:tc>
                  <a:txBody>
                    <a:bodyPr/>
                    <a:lstStyle/>
                    <a:p>
                      <a:pPr marL="0" lvl="0" indent="0" algn="ctr">
                        <a:spcAft>
                          <a:spcPts val="0"/>
                        </a:spcAft>
                        <a:buFont typeface="+mj-lt"/>
                        <a:buNone/>
                      </a:pPr>
                      <a:r>
                        <a:rPr lang="en-US" sz="1000" dirty="0" smtClean="0">
                          <a:effectLst/>
                          <a:latin typeface="Arial"/>
                          <a:ea typeface="Calibri"/>
                          <a:cs typeface="Times New Roman"/>
                        </a:rPr>
                        <a:t>23</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just" rtl="0"/>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UIF contributors provided with learning opportunities </a:t>
                      </a:r>
                      <a:endParaRPr lang="en-ZA" sz="1000" b="0" i="0" u="none" strike="noStrike" baseline="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There was no evidence to be validated under this indicator.</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752814">
                <a:tc>
                  <a:txBody>
                    <a:bodyPr/>
                    <a:lstStyle/>
                    <a:p>
                      <a:pPr marL="0" lvl="0" indent="0" algn="ctr">
                        <a:spcAft>
                          <a:spcPts val="0"/>
                        </a:spcAft>
                        <a:buFont typeface="+mj-lt"/>
                        <a:buNone/>
                      </a:pPr>
                      <a:r>
                        <a:rPr lang="en-GB" sz="1000" dirty="0" smtClean="0">
                          <a:effectLst/>
                          <a:latin typeface="Arial"/>
                          <a:ea typeface="Calibri"/>
                          <a:cs typeface="Times New Roman"/>
                        </a:rPr>
                        <a:t>24</a:t>
                      </a:r>
                      <a:r>
                        <a:rPr lang="en-GB" sz="1000" dirty="0">
                          <a:effectLst/>
                          <a:latin typeface="Arial"/>
                          <a:ea typeface="Calibri"/>
                          <a:cs typeface="Times New Roman"/>
                        </a:rPr>
                        <a:t> </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just" rtl="0"/>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Cooperatives supported </a:t>
                      </a:r>
                      <a:endParaRPr lang="en-ZA" sz="1000" b="0" i="0" u="none" strike="noStrike" baseline="0" dirty="0">
                        <a:solidFill>
                          <a:srgbClr val="000000"/>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There was no evidence to be validated under this indicator.</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949782">
                <a:tc>
                  <a:txBody>
                    <a:bodyPr/>
                    <a:lstStyle/>
                    <a:p>
                      <a:pPr marL="0" lvl="0" indent="0" algn="ctr">
                        <a:spcAft>
                          <a:spcPts val="0"/>
                        </a:spcAft>
                        <a:buFont typeface="+mj-lt"/>
                        <a:buNone/>
                      </a:pPr>
                      <a:r>
                        <a:rPr lang="en-GB" sz="1000" dirty="0" smtClean="0">
                          <a:effectLst/>
                          <a:latin typeface="Arial"/>
                          <a:ea typeface="Calibri"/>
                          <a:cs typeface="Times New Roman"/>
                        </a:rPr>
                        <a:t>25</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905" algn="just" defTabSz="457200" rtl="0" eaLnBrk="1" latinLnBrk="0" hangingPunct="1">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SMMEs supported </a:t>
                      </a:r>
                      <a:endParaRPr lang="en-ZA" sz="10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1"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Satisfactory,</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Evidence was sufficient and in line with TID.</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bl>
          </a:graphicData>
        </a:graphic>
      </p:graphicFrame>
      <p:sp>
        <p:nvSpPr>
          <p:cNvPr id="22" name="Title 1"/>
          <p:cNvSpPr>
            <a:spLocks noGrp="1"/>
          </p:cNvSpPr>
          <p:nvPr>
            <p:ph type="title"/>
          </p:nvPr>
        </p:nvSpPr>
        <p:spPr/>
        <p:txBody>
          <a:bodyPr/>
          <a:lstStyle/>
          <a:p>
            <a:r>
              <a:rPr lang="en-ZA" sz="3200" b="1" dirty="0" smtClean="0">
                <a:solidFill>
                  <a:prstClr val="black"/>
                </a:solidFill>
              </a:rPr>
              <a:t>QUARTER 2 INTERNAL AUDIT REVIEW</a:t>
            </a:r>
            <a:endParaRPr lang="en-ZA" sz="3200" dirty="0"/>
          </a:p>
        </p:txBody>
      </p:sp>
      <p:sp>
        <p:nvSpPr>
          <p:cNvPr id="29" name="Flowchart: Terminator 28"/>
          <p:cNvSpPr/>
          <p:nvPr/>
        </p:nvSpPr>
        <p:spPr>
          <a:xfrm>
            <a:off x="4244329" y="5187386"/>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Flowchart: Terminator 29"/>
          <p:cNvSpPr/>
          <p:nvPr/>
        </p:nvSpPr>
        <p:spPr>
          <a:xfrm>
            <a:off x="5904826" y="5226149"/>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Flowchart: Terminator 30"/>
          <p:cNvSpPr/>
          <p:nvPr/>
        </p:nvSpPr>
        <p:spPr>
          <a:xfrm>
            <a:off x="5904826" y="4525409"/>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Flowchart: Terminator 32"/>
          <p:cNvSpPr/>
          <p:nvPr/>
        </p:nvSpPr>
        <p:spPr>
          <a:xfrm>
            <a:off x="4258184" y="4463987"/>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Flowchart: Terminator 34"/>
          <p:cNvSpPr/>
          <p:nvPr/>
        </p:nvSpPr>
        <p:spPr>
          <a:xfrm>
            <a:off x="5904826" y="3967795"/>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Flowchart: Terminator 36"/>
          <p:cNvSpPr/>
          <p:nvPr/>
        </p:nvSpPr>
        <p:spPr>
          <a:xfrm>
            <a:off x="4231340" y="3982992"/>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Flowchart: Terminator 37"/>
          <p:cNvSpPr/>
          <p:nvPr/>
        </p:nvSpPr>
        <p:spPr>
          <a:xfrm>
            <a:off x="5904826" y="3320636"/>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Flowchart: Terminator 38"/>
          <p:cNvSpPr/>
          <p:nvPr/>
        </p:nvSpPr>
        <p:spPr>
          <a:xfrm>
            <a:off x="4258184" y="3348340"/>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lowchart: Terminator 15"/>
          <p:cNvSpPr/>
          <p:nvPr/>
        </p:nvSpPr>
        <p:spPr>
          <a:xfrm>
            <a:off x="4231340" y="5990873"/>
            <a:ext cx="552450"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lowchart: Terminator 16"/>
          <p:cNvSpPr/>
          <p:nvPr/>
        </p:nvSpPr>
        <p:spPr>
          <a:xfrm>
            <a:off x="5904826" y="5926889"/>
            <a:ext cx="552450"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14</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418268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solidFill>
                  <a:prstClr val="black"/>
                </a:solidFill>
              </a:rPr>
              <a:t>SUMMARY OF INTERNAL AUDIT FINDINGS</a:t>
            </a:r>
          </a:p>
        </p:txBody>
      </p:sp>
      <p:sp>
        <p:nvSpPr>
          <p:cNvPr id="3" name="Content Placeholder 2"/>
          <p:cNvSpPr>
            <a:spLocks noGrp="1"/>
          </p:cNvSpPr>
          <p:nvPr>
            <p:ph idx="1"/>
          </p:nvPr>
        </p:nvSpPr>
        <p:spPr/>
        <p:txBody>
          <a:bodyPr/>
          <a:lstStyle/>
          <a:p>
            <a:pPr marL="0" indent="0">
              <a:buNone/>
            </a:pPr>
            <a:endParaRPr lang="en-ZA" sz="1600" dirty="0" smtClean="0">
              <a:latin typeface="Arial" panose="020B0604020202020204" pitchFamily="34" charset="0"/>
              <a:cs typeface="Arial" panose="020B0604020202020204" pitchFamily="34" charset="0"/>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550140338"/>
              </p:ext>
            </p:extLst>
          </p:nvPr>
        </p:nvGraphicFramePr>
        <p:xfrm>
          <a:off x="251519" y="1340769"/>
          <a:ext cx="8640960" cy="5184575"/>
        </p:xfrm>
        <a:graphic>
          <a:graphicData uri="http://schemas.openxmlformats.org/drawingml/2006/table">
            <a:tbl>
              <a:tblPr firstRow="1" bandRow="1">
                <a:tableStyleId>{F5AB1C69-6EDB-4FF4-983F-18BD219EF322}</a:tableStyleId>
              </a:tblPr>
              <a:tblGrid>
                <a:gridCol w="2520281">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gridCol w="1512167">
                  <a:extLst>
                    <a:ext uri="{9D8B030D-6E8A-4147-A177-3AD203B41FA5}">
                      <a16:colId xmlns:a16="http://schemas.microsoft.com/office/drawing/2014/main" xmlns="" val="20003"/>
                    </a:ext>
                  </a:extLst>
                </a:gridCol>
              </a:tblGrid>
              <a:tr h="880796">
                <a:tc>
                  <a:txBody>
                    <a:bodyPr/>
                    <a:lstStyle/>
                    <a:p>
                      <a:r>
                        <a:rPr lang="en-ZA" sz="1400" dirty="0" smtClean="0">
                          <a:solidFill>
                            <a:schemeClr val="tx1"/>
                          </a:solidFill>
                          <a:latin typeface="Arial" panose="020B0604020202020204" pitchFamily="34" charset="0"/>
                          <a:cs typeface="Arial" panose="020B0604020202020204" pitchFamily="34" charset="0"/>
                        </a:rPr>
                        <a:t>Findings</a:t>
                      </a:r>
                      <a:endParaRPr lang="en-ZA" sz="1400" dirty="0">
                        <a:solidFill>
                          <a:schemeClr val="tx1"/>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Management Comments</a:t>
                      </a:r>
                      <a:endParaRPr lang="en-ZA" sz="1400" dirty="0">
                        <a:solidFill>
                          <a:schemeClr val="tx1"/>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Action Plan</a:t>
                      </a:r>
                    </a:p>
                    <a:p>
                      <a:endParaRPr lang="en-ZA" sz="1400" dirty="0">
                        <a:solidFill>
                          <a:schemeClr val="tx1"/>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Implementation Date</a:t>
                      </a:r>
                      <a:endParaRPr lang="en-ZA" sz="1400" dirty="0">
                        <a:solidFill>
                          <a:schemeClr val="tx1"/>
                        </a:solidFill>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xmlns="" val="10000"/>
                  </a:ext>
                </a:extLst>
              </a:tr>
              <a:tr h="4303779">
                <a:tc>
                  <a:txBody>
                    <a:bodyPr/>
                    <a:lstStyle/>
                    <a:p>
                      <a:r>
                        <a:rPr lang="en-ZA" sz="1400" dirty="0" smtClean="0">
                          <a:latin typeface="Arial" panose="020B0604020202020204" pitchFamily="34" charset="0"/>
                          <a:cs typeface="Arial" panose="020B0604020202020204" pitchFamily="34" charset="0"/>
                        </a:rPr>
                        <a:t>1. </a:t>
                      </a:r>
                      <a:r>
                        <a:rPr lang="en-US" sz="1400" b="1" dirty="0" smtClean="0">
                          <a:latin typeface="Arial" panose="020B0604020202020204" pitchFamily="34" charset="0"/>
                          <a:cs typeface="Arial" panose="020B0604020202020204" pitchFamily="34" charset="0"/>
                        </a:rPr>
                        <a:t>Quarterly</a:t>
                      </a:r>
                      <a:r>
                        <a:rPr lang="en-US" sz="1400" b="1" baseline="0" dirty="0" smtClean="0">
                          <a:latin typeface="Arial" panose="020B0604020202020204" pitchFamily="34" charset="0"/>
                          <a:cs typeface="Arial" panose="020B0604020202020204" pitchFamily="34" charset="0"/>
                        </a:rPr>
                        <a:t> target incorrectly captured in the quarterly performance report</a:t>
                      </a:r>
                      <a:endParaRPr lang="en-ZA"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This has since been corrected and the finding has since been resolved</a:t>
                      </a:r>
                      <a:endParaRPr lang="en-ZA" sz="1200" dirty="0" smtClean="0">
                        <a:latin typeface="Arial" panose="020B0604020202020204" pitchFamily="34" charset="0"/>
                        <a:cs typeface="Arial" panose="020B0604020202020204" pitchFamily="34" charset="0"/>
                      </a:endParaRPr>
                    </a:p>
                  </a:txBody>
                  <a:tcPr/>
                </a:tc>
                <a:tc>
                  <a:txBody>
                    <a:bodyPr/>
                    <a:lstStyle/>
                    <a:p>
                      <a:pPr algn="just">
                        <a:lnSpc>
                          <a:spcPct val="115000"/>
                        </a:lnSpc>
                        <a:spcAft>
                          <a:spcPts val="1000"/>
                        </a:spcAft>
                      </a:pPr>
                      <a:r>
                        <a:rPr lang="en-ZA" sz="1400" dirty="0" smtClean="0">
                          <a:effectLst/>
                          <a:latin typeface="Arial" panose="020B0604020202020204" pitchFamily="34" charset="0"/>
                          <a:ea typeface="Calibri"/>
                          <a:cs typeface="Arial" panose="020B0604020202020204" pitchFamily="34" charset="0"/>
                        </a:rPr>
                        <a:t>Management agrees with the finding</a:t>
                      </a:r>
                      <a:endParaRPr lang="en-ZA" sz="1400" dirty="0">
                        <a:effectLst/>
                        <a:latin typeface="Arial" panose="020B0604020202020204" pitchFamily="34" charset="0"/>
                        <a:ea typeface="Calibri"/>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Management</a:t>
                      </a:r>
                      <a:r>
                        <a:rPr lang="en-US" sz="1400" baseline="0" dirty="0" smtClean="0">
                          <a:latin typeface="Arial" panose="020B0604020202020204" pitchFamily="34" charset="0"/>
                          <a:cs typeface="Arial" panose="020B0604020202020204" pitchFamily="34" charset="0"/>
                        </a:rPr>
                        <a:t> to:</a:t>
                      </a:r>
                    </a:p>
                    <a:p>
                      <a:endParaRPr lang="en-US" sz="14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Correct the error,</a:t>
                      </a:r>
                    </a:p>
                    <a:p>
                      <a:pPr marL="0" indent="0">
                        <a:buFont typeface="Arial" panose="020B0604020202020204" pitchFamily="34" charset="0"/>
                        <a:buNone/>
                      </a:pPr>
                      <a:endParaRPr lang="en-US" sz="12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Ensure that there is adequate and effective review process whereby work of an official capturing is reviewed by another official.</a:t>
                      </a:r>
                    </a:p>
                    <a:p>
                      <a:pPr marL="285750" indent="-285750">
                        <a:buFont typeface="Arial" panose="020B0604020202020204" pitchFamily="34" charset="0"/>
                        <a:buChar char="•"/>
                      </a:pPr>
                      <a:endParaRPr lang="en-US" sz="1200" baseline="0" dirty="0" smtClean="0">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has since been corrected and the finding has since been resolved.</a:t>
                      </a:r>
                    </a:p>
                    <a:p>
                      <a:pPr marL="285750" indent="-285750">
                        <a:buFont typeface="Arial" panose="020B0604020202020204" pitchFamily="34" charset="0"/>
                        <a:buChar char="•"/>
                      </a:pPr>
                      <a:endParaRPr lang="en-US" sz="1400" baseline="0" dirty="0" smtClean="0">
                        <a:latin typeface="Arial" panose="020B0604020202020204" pitchFamily="34" charset="0"/>
                        <a:cs typeface="Arial" panose="020B0604020202020204" pitchFamily="34" charset="0"/>
                      </a:endParaRPr>
                    </a:p>
                    <a:p>
                      <a:endParaRPr lang="en-US" sz="1400" baseline="0" dirty="0" smtClean="0">
                        <a:latin typeface="Arial" panose="020B0604020202020204" pitchFamily="34" charset="0"/>
                        <a:cs typeface="Arial" panose="020B0604020202020204" pitchFamily="34" charset="0"/>
                      </a:endParaRPr>
                    </a:p>
                    <a:p>
                      <a:endParaRPr lang="en-US" sz="1400" baseline="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txBody>
                  <a:tcPr/>
                </a:tc>
                <a:tc>
                  <a:txBody>
                    <a:bodyPr/>
                    <a:lstStyle/>
                    <a:p>
                      <a:endParaRPr lang="en-ZA" sz="1400" dirty="0" smtClean="0">
                        <a:latin typeface="Arial" panose="020B0604020202020204" pitchFamily="34" charset="0"/>
                        <a:cs typeface="Arial" panose="020B0604020202020204" pitchFamily="34" charset="0"/>
                      </a:endParaRPr>
                    </a:p>
                    <a:p>
                      <a:endParaRPr lang="en-ZA" sz="1400" dirty="0" smtClean="0">
                        <a:latin typeface="Arial" panose="020B0604020202020204" pitchFamily="34" charset="0"/>
                        <a:cs typeface="Arial" panose="020B0604020202020204" pitchFamily="34" charset="0"/>
                      </a:endParaRPr>
                    </a:p>
                    <a:p>
                      <a:endParaRPr lang="en-ZA" sz="1400" dirty="0" smtClean="0">
                        <a:latin typeface="Arial" panose="020B0604020202020204" pitchFamily="34" charset="0"/>
                        <a:cs typeface="Arial" panose="020B0604020202020204" pitchFamily="34" charset="0"/>
                      </a:endParaRPr>
                    </a:p>
                    <a:p>
                      <a:endParaRPr lang="en-ZA" sz="14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07 February 2022</a:t>
                      </a:r>
                      <a:endParaRPr lang="en-ZA" sz="1200" dirty="0" smtClean="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15</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239275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solidFill>
                  <a:prstClr val="black"/>
                </a:solidFill>
              </a:rPr>
              <a:t>SUMMARY OF INTERNAL AUDIT FINDINGS</a:t>
            </a:r>
          </a:p>
        </p:txBody>
      </p:sp>
      <p:sp>
        <p:nvSpPr>
          <p:cNvPr id="3" name="Content Placeholder 2"/>
          <p:cNvSpPr>
            <a:spLocks noGrp="1"/>
          </p:cNvSpPr>
          <p:nvPr>
            <p:ph idx="1"/>
          </p:nvPr>
        </p:nvSpPr>
        <p:spPr/>
        <p:txBody>
          <a:bodyPr/>
          <a:lstStyle/>
          <a:p>
            <a:pPr marL="0" indent="0">
              <a:buNone/>
            </a:pPr>
            <a:endParaRPr lang="en-ZA" sz="1600" dirty="0" smtClean="0">
              <a:latin typeface="Arial" panose="020B0604020202020204" pitchFamily="34" charset="0"/>
              <a:cs typeface="Arial" panose="020B0604020202020204" pitchFamily="34" charset="0"/>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677165609"/>
              </p:ext>
            </p:extLst>
          </p:nvPr>
        </p:nvGraphicFramePr>
        <p:xfrm>
          <a:off x="251519" y="1340769"/>
          <a:ext cx="8640960" cy="5315636"/>
        </p:xfrm>
        <a:graphic>
          <a:graphicData uri="http://schemas.openxmlformats.org/drawingml/2006/table">
            <a:tbl>
              <a:tblPr firstRow="1" bandRow="1">
                <a:tableStyleId>{F5AB1C69-6EDB-4FF4-983F-18BD219EF322}</a:tableStyleId>
              </a:tblPr>
              <a:tblGrid>
                <a:gridCol w="2952329">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gridCol w="1512167">
                  <a:extLst>
                    <a:ext uri="{9D8B030D-6E8A-4147-A177-3AD203B41FA5}">
                      <a16:colId xmlns:a16="http://schemas.microsoft.com/office/drawing/2014/main" xmlns="" val="20003"/>
                    </a:ext>
                  </a:extLst>
                </a:gridCol>
              </a:tblGrid>
              <a:tr h="880796">
                <a:tc>
                  <a:txBody>
                    <a:bodyPr/>
                    <a:lstStyle/>
                    <a:p>
                      <a:r>
                        <a:rPr lang="en-ZA" sz="1400" dirty="0" smtClean="0">
                          <a:solidFill>
                            <a:schemeClr val="tx1"/>
                          </a:solidFill>
                          <a:latin typeface="Arial" panose="020B0604020202020204" pitchFamily="34" charset="0"/>
                          <a:cs typeface="Arial" panose="020B0604020202020204" pitchFamily="34" charset="0"/>
                        </a:rPr>
                        <a:t>Findings</a:t>
                      </a:r>
                      <a:endParaRPr lang="en-ZA" sz="1400" dirty="0">
                        <a:solidFill>
                          <a:schemeClr val="tx1"/>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Management Comments</a:t>
                      </a:r>
                      <a:endParaRPr lang="en-ZA" sz="1400" dirty="0">
                        <a:solidFill>
                          <a:schemeClr val="tx1"/>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Action Plan</a:t>
                      </a:r>
                    </a:p>
                    <a:p>
                      <a:endParaRPr lang="en-ZA" sz="1400" dirty="0">
                        <a:solidFill>
                          <a:schemeClr val="tx1"/>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Implementation Date</a:t>
                      </a:r>
                      <a:endParaRPr lang="en-ZA" sz="1400" dirty="0">
                        <a:solidFill>
                          <a:schemeClr val="tx1"/>
                        </a:solidFill>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xmlns="" val="10000"/>
                  </a:ext>
                </a:extLst>
              </a:tr>
              <a:tr h="4303779">
                <a:tc>
                  <a:txBody>
                    <a:bodyPr/>
                    <a:lstStyle/>
                    <a:p>
                      <a:pPr marL="0" indent="0">
                        <a:buNone/>
                      </a:pPr>
                      <a:r>
                        <a:rPr lang="en-US" sz="1400" b="1" dirty="0" smtClean="0">
                          <a:latin typeface="Arial" panose="020B0604020202020204" pitchFamily="34" charset="0"/>
                          <a:cs typeface="Arial" panose="020B0604020202020204" pitchFamily="34" charset="0"/>
                        </a:rPr>
                        <a:t>2.  </a:t>
                      </a:r>
                      <a:r>
                        <a:rPr lang="en-US" sz="1200" b="1" dirty="0" smtClean="0">
                          <a:latin typeface="Arial" panose="020B0604020202020204" pitchFamily="34" charset="0"/>
                          <a:cs typeface="Arial" panose="020B0604020202020204" pitchFamily="34" charset="0"/>
                        </a:rPr>
                        <a:t>Incomplete evidence supporting reported performance</a:t>
                      </a:r>
                    </a:p>
                    <a:p>
                      <a:pPr marL="0" indent="0">
                        <a:buNone/>
                      </a:pPr>
                      <a:endParaRPr lang="en-US" sz="14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Evidence supporting the reported results was obtained however, we could not calculate as the</a:t>
                      </a:r>
                      <a:r>
                        <a:rPr lang="en-US" sz="1100" baseline="0" dirty="0" smtClean="0">
                          <a:latin typeface="Arial" panose="020B0604020202020204" pitchFamily="34" charset="0"/>
                          <a:cs typeface="Arial" panose="020B0604020202020204" pitchFamily="34" charset="0"/>
                        </a:rPr>
                        <a:t> i</a:t>
                      </a:r>
                      <a:r>
                        <a:rPr lang="en-US" sz="1100" dirty="0" smtClean="0">
                          <a:latin typeface="Arial" panose="020B0604020202020204" pitchFamily="34" charset="0"/>
                          <a:cs typeface="Arial" panose="020B0604020202020204" pitchFamily="34" charset="0"/>
                        </a:rPr>
                        <a:t>rregular report is incomplete, is as at 31 August 2021 instead of 30 September. </a:t>
                      </a:r>
                    </a:p>
                    <a:p>
                      <a:pPr marL="285750" indent="-285750">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Irregular expenditure report should have been as at 30 September 2021.</a:t>
                      </a:r>
                    </a:p>
                    <a:p>
                      <a:pPr marL="285750" indent="-285750">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This led to  discrepancies between Internal Audit and Management on the overall percentage of indicators achieved. </a:t>
                      </a:r>
                      <a:endParaRPr lang="en-US" sz="1100" dirty="0" smtClean="0">
                        <a:latin typeface="Arial" panose="020B0604020202020204" pitchFamily="34" charset="0"/>
                        <a:cs typeface="Arial" panose="020B0604020202020204" pitchFamily="34" charset="0"/>
                      </a:endParaRPr>
                    </a:p>
                    <a:p>
                      <a:pPr marL="0" indent="0">
                        <a:buNone/>
                      </a:pPr>
                      <a:r>
                        <a:rPr lang="en-US" sz="1100" dirty="0" smtClean="0">
                          <a:latin typeface="Arial" panose="020B0604020202020204" pitchFamily="34" charset="0"/>
                          <a:cs typeface="Arial" panose="020B0604020202020204" pitchFamily="34" charset="0"/>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However, s</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his has since been corrected and the finding has since been resolved.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Performance is now confirmed at 48% following a follow up audit.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ZA" sz="1400" dirty="0" smtClean="0">
                        <a:latin typeface="Arial" panose="020B0604020202020204" pitchFamily="34" charset="0"/>
                        <a:cs typeface="Arial" panose="020B0604020202020204" pitchFamily="34" charset="0"/>
                      </a:endParaRPr>
                    </a:p>
                  </a:txBody>
                  <a:tcPr/>
                </a:tc>
                <a:tc>
                  <a:txBody>
                    <a:bodyPr/>
                    <a:lstStyle/>
                    <a:p>
                      <a:pPr algn="just">
                        <a:lnSpc>
                          <a:spcPct val="115000"/>
                        </a:lnSpc>
                        <a:spcAft>
                          <a:spcPts val="1000"/>
                        </a:spcAft>
                      </a:pPr>
                      <a:r>
                        <a:rPr lang="en-ZA" sz="1200" dirty="0" smtClean="0">
                          <a:effectLst/>
                          <a:latin typeface="Arial" panose="020B0604020202020204" pitchFamily="34" charset="0"/>
                          <a:ea typeface="Calibri"/>
                          <a:cs typeface="Arial" panose="020B0604020202020204" pitchFamily="34" charset="0"/>
                        </a:rPr>
                        <a:t>management agreed with the finding</a:t>
                      </a:r>
                      <a:endParaRPr lang="en-ZA" sz="1200" dirty="0">
                        <a:effectLst/>
                        <a:latin typeface="Arial" panose="020B0604020202020204" pitchFamily="34" charset="0"/>
                        <a:ea typeface="Calibri"/>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Management</a:t>
                      </a:r>
                      <a:r>
                        <a:rPr lang="en-US" sz="1400" baseline="0" dirty="0" smtClean="0">
                          <a:latin typeface="Arial" panose="020B0604020202020204" pitchFamily="34" charset="0"/>
                          <a:cs typeface="Arial" panose="020B0604020202020204" pitchFamily="34" charset="0"/>
                        </a:rPr>
                        <a:t> to:</a:t>
                      </a:r>
                    </a:p>
                    <a:p>
                      <a:endParaRPr lang="en-US" sz="14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Correct the error,</a:t>
                      </a:r>
                    </a:p>
                    <a:p>
                      <a:pPr marL="0" indent="0">
                        <a:buFont typeface="Arial" panose="020B0604020202020204" pitchFamily="34" charset="0"/>
                        <a:buNone/>
                      </a:pPr>
                      <a:endParaRPr lang="en-US" sz="12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Ensure that there is adequate and effective review process whereby work of an official capturing is reviewed by another official.</a:t>
                      </a:r>
                    </a:p>
                    <a:p>
                      <a:pPr marL="285750" indent="-285750">
                        <a:buFont typeface="Arial" panose="020B0604020202020204" pitchFamily="34" charset="0"/>
                        <a:buChar char="•"/>
                      </a:pPr>
                      <a:endParaRPr lang="en-US" sz="1200" baseline="0" dirty="0" smtClean="0">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has since been corrected and the finding has since been resolved.</a:t>
                      </a:r>
                    </a:p>
                    <a:p>
                      <a:endParaRPr lang="en-US" sz="1400" baseline="0" dirty="0" smtClean="0">
                        <a:latin typeface="Arial" panose="020B0604020202020204" pitchFamily="34" charset="0"/>
                        <a:cs typeface="Arial" panose="020B0604020202020204" pitchFamily="34" charset="0"/>
                      </a:endParaRPr>
                    </a:p>
                    <a:p>
                      <a:endParaRPr lang="en-US" sz="1400" baseline="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txBody>
                  <a:tcPr/>
                </a:tc>
                <a:tc>
                  <a:txBody>
                    <a:bodyPr/>
                    <a:lstStyle/>
                    <a:p>
                      <a:endParaRPr lang="en-ZA" sz="1400" dirty="0" smtClean="0">
                        <a:latin typeface="Arial" panose="020B0604020202020204" pitchFamily="34" charset="0"/>
                        <a:cs typeface="Arial" panose="020B0604020202020204" pitchFamily="34" charset="0"/>
                      </a:endParaRPr>
                    </a:p>
                    <a:p>
                      <a:endParaRPr lang="en-ZA" sz="1400" dirty="0" smtClean="0">
                        <a:latin typeface="Arial" panose="020B0604020202020204" pitchFamily="34" charset="0"/>
                        <a:cs typeface="Arial" panose="020B0604020202020204" pitchFamily="34" charset="0"/>
                      </a:endParaRPr>
                    </a:p>
                    <a:p>
                      <a:endParaRPr lang="en-ZA" sz="1400" dirty="0" smtClean="0">
                        <a:latin typeface="Arial" panose="020B0604020202020204" pitchFamily="34" charset="0"/>
                        <a:cs typeface="Arial" panose="020B0604020202020204" pitchFamily="34" charset="0"/>
                      </a:endParaRPr>
                    </a:p>
                    <a:p>
                      <a:endParaRPr lang="en-ZA" sz="14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07 February 2022</a:t>
                      </a:r>
                      <a:endParaRPr lang="en-ZA" sz="1200" dirty="0" smtClean="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16</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50205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solidFill>
                  <a:prstClr val="black"/>
                </a:solidFill>
              </a:rPr>
              <a:t>CONCLUSIONS BY INTERNAL </a:t>
            </a:r>
            <a:r>
              <a:rPr lang="en-ZA" sz="2400" b="1" dirty="0">
                <a:solidFill>
                  <a:prstClr val="black"/>
                </a:solidFill>
              </a:rPr>
              <a:t>AUDIT</a:t>
            </a:r>
            <a:endParaRPr lang="en-ZA" sz="2400" b="1" dirty="0"/>
          </a:p>
        </p:txBody>
      </p:sp>
      <p:sp>
        <p:nvSpPr>
          <p:cNvPr id="3" name="Content Placeholder 2"/>
          <p:cNvSpPr>
            <a:spLocks noGrp="1"/>
          </p:cNvSpPr>
          <p:nvPr>
            <p:ph idx="1"/>
          </p:nvPr>
        </p:nvSpPr>
        <p:spPr>
          <a:xfrm>
            <a:off x="251520" y="1340768"/>
            <a:ext cx="8568952" cy="4785395"/>
          </a:xfrm>
        </p:spPr>
        <p:txBody>
          <a:bodyPr/>
          <a:lstStyle/>
          <a:p>
            <a:pPr lvl="0" algn="just">
              <a:buFont typeface="Arial" panose="020B0604020202020204" pitchFamily="34" charset="0"/>
              <a:buChar char="•"/>
            </a:pPr>
            <a:endParaRPr lang="en-US" sz="1600" dirty="0" smtClean="0">
              <a:solidFill>
                <a:prstClr val="black"/>
              </a:solidFill>
              <a:cs typeface="Arial" panose="020B0604020202020204" pitchFamily="34" charset="0"/>
            </a:endParaRPr>
          </a:p>
          <a:p>
            <a:pPr lvl="0" algn="just">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M</a:t>
            </a:r>
            <a:r>
              <a:rPr lang="en-US" sz="1800" dirty="0">
                <a:solidFill>
                  <a:prstClr val="black"/>
                </a:solidFill>
                <a:latin typeface="Arial" panose="020B0604020202020204" pitchFamily="34" charset="0"/>
                <a:cs typeface="Arial" panose="020B0604020202020204" pitchFamily="34" charset="0"/>
              </a:rPr>
              <a:t>&amp; E has conducted a </a:t>
            </a:r>
            <a:r>
              <a:rPr lang="en-US" sz="1800" dirty="0" smtClean="0">
                <a:solidFill>
                  <a:prstClr val="black"/>
                </a:solidFill>
                <a:latin typeface="Arial" panose="020B0604020202020204" pitchFamily="34" charset="0"/>
                <a:cs typeface="Arial" panose="020B0604020202020204" pitchFamily="34" charset="0"/>
              </a:rPr>
              <a:t> </a:t>
            </a:r>
            <a:r>
              <a:rPr lang="en-US" sz="1800" dirty="0">
                <a:solidFill>
                  <a:prstClr val="black"/>
                </a:solidFill>
                <a:latin typeface="Arial" panose="020B0604020202020204" pitchFamily="34" charset="0"/>
                <a:cs typeface="Arial" panose="020B0604020202020204" pitchFamily="34" charset="0"/>
              </a:rPr>
              <a:t>review in providing assurance on the quarter </a:t>
            </a:r>
            <a:r>
              <a:rPr lang="en-US" sz="1800" dirty="0" smtClean="0">
                <a:solidFill>
                  <a:prstClr val="black"/>
                </a:solidFill>
                <a:latin typeface="Arial" panose="020B0604020202020204" pitchFamily="34" charset="0"/>
                <a:cs typeface="Arial" panose="020B0604020202020204" pitchFamily="34" charset="0"/>
              </a:rPr>
              <a:t>2 </a:t>
            </a:r>
            <a:r>
              <a:rPr lang="en-US" sz="1800" dirty="0">
                <a:solidFill>
                  <a:prstClr val="black"/>
                </a:solidFill>
                <a:latin typeface="Arial" panose="020B0604020202020204" pitchFamily="34" charset="0"/>
                <a:cs typeface="Arial" panose="020B0604020202020204" pitchFamily="34" charset="0"/>
              </a:rPr>
              <a:t>performance </a:t>
            </a:r>
            <a:r>
              <a:rPr lang="en-US" sz="1800" dirty="0" smtClean="0">
                <a:solidFill>
                  <a:prstClr val="black"/>
                </a:solidFill>
                <a:latin typeface="Arial" panose="020B0604020202020204" pitchFamily="34" charset="0"/>
                <a:cs typeface="Arial" panose="020B0604020202020204" pitchFamily="34" charset="0"/>
              </a:rPr>
              <a:t>reported</a:t>
            </a:r>
          </a:p>
          <a:p>
            <a:pPr marL="0" lvl="0" indent="0" algn="just">
              <a:buNone/>
            </a:pPr>
            <a:endParaRPr lang="en-US" sz="1800" dirty="0" smtClean="0">
              <a:solidFill>
                <a:prstClr val="black"/>
              </a:solidFill>
              <a:latin typeface="Arial" panose="020B0604020202020204" pitchFamily="34" charset="0"/>
              <a:cs typeface="Arial" panose="020B0604020202020204" pitchFamily="34" charset="0"/>
            </a:endParaRPr>
          </a:p>
          <a:p>
            <a:pPr lvl="0" algn="just">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Validation of evidence in line with the Technical </a:t>
            </a:r>
            <a:r>
              <a:rPr lang="en-US" sz="1800" dirty="0">
                <a:solidFill>
                  <a:prstClr val="black"/>
                </a:solidFill>
                <a:latin typeface="Arial" panose="020B0604020202020204" pitchFamily="34" charset="0"/>
                <a:cs typeface="Arial" panose="020B0604020202020204" pitchFamily="34" charset="0"/>
              </a:rPr>
              <a:t>I</a:t>
            </a:r>
            <a:r>
              <a:rPr lang="en-US" sz="1800" dirty="0" smtClean="0">
                <a:solidFill>
                  <a:prstClr val="black"/>
                </a:solidFill>
                <a:latin typeface="Arial" panose="020B0604020202020204" pitchFamily="34" charset="0"/>
                <a:cs typeface="Arial" panose="020B0604020202020204" pitchFamily="34" charset="0"/>
              </a:rPr>
              <a:t>ndicator </a:t>
            </a:r>
            <a:r>
              <a:rPr lang="en-US" sz="1800" dirty="0">
                <a:solidFill>
                  <a:prstClr val="black"/>
                </a:solidFill>
                <a:latin typeface="Arial" panose="020B0604020202020204" pitchFamily="34" charset="0"/>
                <a:cs typeface="Arial" panose="020B0604020202020204" pitchFamily="34" charset="0"/>
              </a:rPr>
              <a:t>D</a:t>
            </a:r>
            <a:r>
              <a:rPr lang="en-US" sz="1800" dirty="0" smtClean="0">
                <a:solidFill>
                  <a:prstClr val="black"/>
                </a:solidFill>
                <a:latin typeface="Arial" panose="020B0604020202020204" pitchFamily="34" charset="0"/>
                <a:cs typeface="Arial" panose="020B0604020202020204" pitchFamily="34" charset="0"/>
              </a:rPr>
              <a:t>escriptions</a:t>
            </a:r>
          </a:p>
          <a:p>
            <a:pPr lvl="0" algn="just">
              <a:buFont typeface="Arial" panose="020B0604020202020204" pitchFamily="34" charset="0"/>
              <a:buChar char="•"/>
            </a:pPr>
            <a:endParaRPr lang="en-US" sz="1800" dirty="0" smtClean="0">
              <a:solidFill>
                <a:prstClr val="black"/>
              </a:solidFill>
              <a:latin typeface="Arial" panose="020B0604020202020204" pitchFamily="34" charset="0"/>
              <a:cs typeface="Arial" panose="020B0604020202020204" pitchFamily="34" charset="0"/>
            </a:endParaRPr>
          </a:p>
          <a:p>
            <a:pPr lvl="0" algn="just">
              <a:buFont typeface="Arial" panose="020B0604020202020204" pitchFamily="34" charset="0"/>
              <a:buChar char="•"/>
            </a:pPr>
            <a:endParaRPr lang="en-US" sz="1800" dirty="0">
              <a:solidFill>
                <a:prstClr val="black"/>
              </a:solidFill>
              <a:latin typeface="Arial" panose="020B0604020202020204" pitchFamily="34" charset="0"/>
              <a:cs typeface="Arial" panose="020B0604020202020204" pitchFamily="34" charset="0"/>
            </a:endParaRPr>
          </a:p>
          <a:p>
            <a:pPr lvl="0" algn="just">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M&amp;E </a:t>
            </a:r>
            <a:r>
              <a:rPr lang="en-US" sz="1800" dirty="0">
                <a:solidFill>
                  <a:prstClr val="black"/>
                </a:solidFill>
                <a:latin typeface="Arial" panose="020B0604020202020204" pitchFamily="34" charset="0"/>
                <a:cs typeface="Arial" panose="020B0604020202020204" pitchFamily="34" charset="0"/>
              </a:rPr>
              <a:t>comments are adequate to address the gaps </a:t>
            </a:r>
            <a:r>
              <a:rPr lang="en-US" sz="1800" dirty="0" smtClean="0">
                <a:solidFill>
                  <a:prstClr val="black"/>
                </a:solidFill>
                <a:latin typeface="Arial" panose="020B0604020202020204" pitchFamily="34" charset="0"/>
                <a:cs typeface="Arial" panose="020B0604020202020204" pitchFamily="34" charset="0"/>
              </a:rPr>
              <a:t>identified </a:t>
            </a:r>
            <a:endParaRPr lang="en-US" sz="1800" dirty="0">
              <a:solidFill>
                <a:prstClr val="black"/>
              </a:solidFill>
              <a:latin typeface="Arial" panose="020B0604020202020204" pitchFamily="34" charset="0"/>
              <a:cs typeface="Arial" panose="020B0604020202020204" pitchFamily="34" charset="0"/>
            </a:endParaRPr>
          </a:p>
          <a:p>
            <a:pPr lvl="0" algn="just">
              <a:buFont typeface="Arial" panose="020B0604020202020204" pitchFamily="34" charset="0"/>
              <a:buChar char="•"/>
            </a:pPr>
            <a:endParaRPr lang="en-US" sz="1800" dirty="0" smtClean="0">
              <a:solidFill>
                <a:prstClr val="black"/>
              </a:solidFill>
              <a:latin typeface="Arial" panose="020B0604020202020204" pitchFamily="34" charset="0"/>
              <a:cs typeface="Arial" panose="020B0604020202020204" pitchFamily="34" charset="0"/>
            </a:endParaRPr>
          </a:p>
          <a:p>
            <a:pPr marL="0" lvl="0" indent="0" algn="just">
              <a:buNone/>
            </a:pPr>
            <a:endParaRPr lang="en-US" sz="1800" dirty="0" smtClean="0">
              <a:solidFill>
                <a:prstClr val="black"/>
              </a:solidFill>
              <a:latin typeface="Arial" panose="020B0604020202020204" pitchFamily="34" charset="0"/>
              <a:cs typeface="Arial" panose="020B0604020202020204" pitchFamily="34" charset="0"/>
            </a:endParaRPr>
          </a:p>
          <a:p>
            <a:pPr lvl="0" algn="just">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However, the quality review should be adequate. </a:t>
            </a:r>
            <a:endParaRPr lang="en-ZA" sz="1800" dirty="0" smtClean="0">
              <a:solidFill>
                <a:prstClr val="black"/>
              </a:solidFill>
              <a:latin typeface="Arial" panose="020B0604020202020204" pitchFamily="34" charset="0"/>
              <a:cs typeface="Arial" panose="020B0604020202020204" pitchFamily="34" charset="0"/>
            </a:endParaRPr>
          </a:p>
          <a:p>
            <a:pPr lvl="0" algn="just">
              <a:buFont typeface="Arial" panose="020B0604020202020204" pitchFamily="34" charset="0"/>
              <a:buChar char="•"/>
            </a:pPr>
            <a:endParaRPr lang="en-ZA" sz="1600" dirty="0">
              <a:solidFill>
                <a:prstClr val="black"/>
              </a:solidFill>
              <a:latin typeface="Arial Narrow" panose="020B0606020202030204" pitchFamily="34" charset="0"/>
              <a:cs typeface="Arial" panose="020B0604020202020204" pitchFamily="34" charset="0"/>
            </a:endParaRPr>
          </a:p>
          <a:p>
            <a:pPr lvl="0" algn="just">
              <a:buFont typeface="Arial" panose="020B0604020202020204" pitchFamily="34" charset="0"/>
              <a:buChar char="•"/>
            </a:pPr>
            <a:endParaRPr lang="en-ZA" sz="1600" dirty="0" smtClean="0">
              <a:solidFill>
                <a:prstClr val="black"/>
              </a:solidFill>
              <a:cs typeface="Arial" panose="020B0604020202020204" pitchFamily="34" charset="0"/>
            </a:endParaRPr>
          </a:p>
          <a:p>
            <a:pPr lvl="0" algn="just">
              <a:buFont typeface="Arial" panose="020B0604020202020204" pitchFamily="34" charset="0"/>
              <a:buChar char="•"/>
            </a:pPr>
            <a:endParaRPr lang="en-ZA" sz="1600" dirty="0">
              <a:solidFill>
                <a:prstClr val="black"/>
              </a:solidFill>
              <a:cs typeface="Arial" panose="020B0604020202020204" pitchFamily="34" charset="0"/>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TextBox 5"/>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17</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270871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2" name="Rectangle 1"/>
          <p:cNvSpPr/>
          <p:nvPr/>
        </p:nvSpPr>
        <p:spPr>
          <a:xfrm>
            <a:off x="897390" y="3356992"/>
            <a:ext cx="7663958" cy="707886"/>
          </a:xfrm>
          <a:prstGeom prst="rect">
            <a:avLst/>
          </a:prstGeom>
        </p:spPr>
        <p:txBody>
          <a:bodyPr wrap="none">
            <a:spAutoFit/>
          </a:bodyPr>
          <a:lstStyle/>
          <a:p>
            <a:pPr lvl="0" algn="ctr" defTabSz="457200" fontAlgn="base">
              <a:spcBef>
                <a:spcPct val="0"/>
              </a:spcBef>
              <a:spcAft>
                <a:spcPct val="0"/>
              </a:spcAft>
            </a:pPr>
            <a:r>
              <a:rPr lang="en-ZA" altLang="en-US" sz="4000" b="1" dirty="0" smtClean="0">
                <a:ln w="1905"/>
                <a:solidFill>
                  <a:srgbClr val="00B0F0"/>
                </a:solidFill>
                <a:effectLst>
                  <a:innerShdw blurRad="69850" dist="43180" dir="5400000">
                    <a:srgbClr val="000000">
                      <a:alpha val="65000"/>
                    </a:srgbClr>
                  </a:innerShdw>
                </a:effectLst>
                <a:latin typeface="Arial Narrow" panose="020B0606020202030204" pitchFamily="34" charset="0"/>
              </a:rPr>
              <a:t>QUARTERLY PERFORMANCE TREND</a:t>
            </a:r>
            <a:endParaRPr lang="en-ZA" altLang="en-US" sz="4000" b="1" dirty="0">
              <a:ln w="1905"/>
              <a:solidFill>
                <a:srgbClr val="00B0F0"/>
              </a:solidFill>
              <a:effectLst>
                <a:innerShdw blurRad="69850" dist="43180" dir="5400000">
                  <a:srgbClr val="000000">
                    <a:alpha val="65000"/>
                  </a:srgbClr>
                </a:innerShdw>
              </a:effectLst>
              <a:latin typeface="Arial Narrow" panose="020B0606020202030204" pitchFamily="34" charset="0"/>
            </a:endParaRPr>
          </a:p>
        </p:txBody>
      </p:sp>
      <p:sp>
        <p:nvSpPr>
          <p:cNvPr id="6" name="TextBox 5"/>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18</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698624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Rectangle 4"/>
          <p:cNvSpPr/>
          <p:nvPr/>
        </p:nvSpPr>
        <p:spPr>
          <a:xfrm>
            <a:off x="467544" y="1569857"/>
            <a:ext cx="7848872" cy="378565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Calibri"/>
              <a:ea typeface="+mn-ea"/>
              <a:cs typeface="+mn-cs"/>
            </a:endParaRPr>
          </a:p>
        </p:txBody>
      </p:sp>
      <p:sp>
        <p:nvSpPr>
          <p:cNvPr id="3" name="Rectangle 2"/>
          <p:cNvSpPr/>
          <p:nvPr/>
        </p:nvSpPr>
        <p:spPr>
          <a:xfrm>
            <a:off x="323528" y="671644"/>
            <a:ext cx="856895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PERFORMANCE OVER </a:t>
            </a:r>
            <a:r>
              <a:rPr lang="en-ZA" sz="2200" b="1" dirty="0" smtClean="0">
                <a:solidFill>
                  <a:prstClr val="black"/>
                </a:solidFill>
                <a:latin typeface="Arial Narrow" panose="020B0606020202030204" pitchFamily="34" charset="0"/>
              </a:rPr>
              <a:t>SIX</a:t>
            </a:r>
            <a:r>
              <a:rPr kumimoji="0" lang="en-ZA" sz="2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t>
            </a:r>
            <a:r>
              <a:rPr kumimoji="0" lang="en-ZA"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QUARTERS: 2020-21 FY </a:t>
            </a:r>
            <a:r>
              <a:rPr kumimoji="0" lang="en-ZA" sz="2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Q2 </a:t>
            </a:r>
            <a:r>
              <a:rPr kumimoji="0" lang="en-ZA"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OF 2021-2022 FY</a:t>
            </a:r>
          </a:p>
        </p:txBody>
      </p:sp>
      <p:graphicFrame>
        <p:nvGraphicFramePr>
          <p:cNvPr id="12" name="Chart 11"/>
          <p:cNvGraphicFramePr>
            <a:graphicFrameLocks/>
          </p:cNvGraphicFramePr>
          <p:nvPr>
            <p:extLst/>
          </p:nvPr>
        </p:nvGraphicFramePr>
        <p:xfrm>
          <a:off x="323528" y="1412776"/>
          <a:ext cx="8363272"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7" name="Up Arrow 6"/>
          <p:cNvSpPr/>
          <p:nvPr/>
        </p:nvSpPr>
        <p:spPr>
          <a:xfrm>
            <a:off x="7687257" y="2564904"/>
            <a:ext cx="624409" cy="637906"/>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4%</a:t>
            </a:r>
            <a:endParaRPr kumimoji="0" lang="en-ZA"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8" name="Down Arrow 7"/>
          <p:cNvSpPr/>
          <p:nvPr/>
        </p:nvSpPr>
        <p:spPr>
          <a:xfrm>
            <a:off x="5004048" y="3789040"/>
            <a:ext cx="576064" cy="63790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vert="vert27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9%</a:t>
            </a:r>
            <a:endParaRPr kumimoji="0" lang="en-ZA"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9" name="Down Arrow 8"/>
          <p:cNvSpPr/>
          <p:nvPr/>
        </p:nvSpPr>
        <p:spPr>
          <a:xfrm>
            <a:off x="3563888" y="3012201"/>
            <a:ext cx="681236" cy="63790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vert="vert27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Down Arrow 9"/>
          <p:cNvSpPr/>
          <p:nvPr/>
        </p:nvSpPr>
        <p:spPr>
          <a:xfrm>
            <a:off x="2267744" y="2564904"/>
            <a:ext cx="681236" cy="63790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vert="vert27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3%</a:t>
            </a:r>
            <a:endParaRPr kumimoji="0" lang="en-ZA"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11" name="TextBox 10"/>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19</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246550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4"/>
            <a:ext cx="8229600" cy="1143000"/>
          </a:xfrm>
        </p:spPr>
        <p:txBody>
          <a:bodyPr/>
          <a:lstStyle/>
          <a:p>
            <a:pPr>
              <a:defRPr/>
            </a:pPr>
            <a:r>
              <a:rPr lang="en-ZA" sz="3200" b="1" cap="small" dirty="0" smtClean="0">
                <a:solidFill>
                  <a:srgbClr val="000000"/>
                </a:solidFill>
                <a:latin typeface="Arial Narrow" panose="020B0606020202030204" pitchFamily="34" charset="0"/>
                <a:cs typeface="Arial" pitchFamily="34" charset="0"/>
              </a:rPr>
              <a:t>Focus Areas</a:t>
            </a:r>
            <a:endParaRPr lang="en-ZA" dirty="0">
              <a:latin typeface="Arial Narrow" panose="020B0606020202030204" pitchFamily="34" charset="0"/>
            </a:endParaRPr>
          </a:p>
        </p:txBody>
      </p:sp>
      <p:pic>
        <p:nvPicPr>
          <p:cNvPr id="4" name="Content Placeholder 3" descr="circle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33864" y="1426603"/>
            <a:ext cx="2277418" cy="5318742"/>
          </a:xfrm>
        </p:spPr>
      </p:pic>
      <p:sp>
        <p:nvSpPr>
          <p:cNvPr id="228356" name="TextBox 5"/>
          <p:cNvSpPr txBox="1">
            <a:spLocks noChangeArrowheads="1"/>
          </p:cNvSpPr>
          <p:nvPr/>
        </p:nvSpPr>
        <p:spPr bwMode="auto">
          <a:xfrm>
            <a:off x="1270211" y="1540515"/>
            <a:ext cx="308160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altLang="en-US" sz="1200" b="1" i="0" u="none" strike="noStrike" kern="1200" cap="none" spc="0" normalizeH="0" baseline="0" noProof="0" dirty="0" smtClean="0">
                <a:ln>
                  <a:noFill/>
                </a:ln>
                <a:solidFill>
                  <a:srgbClr val="000000"/>
                </a:solidFill>
                <a:effectLst/>
                <a:uLnTx/>
                <a:uFillTx/>
                <a:latin typeface="Calibri"/>
                <a:ea typeface="ＭＳ Ｐゴシック" pitchFamily="34" charset="-128"/>
                <a:cs typeface="Arial" pitchFamily="34" charset="0"/>
              </a:rPr>
              <a:t>UIF Value Chain</a:t>
            </a:r>
            <a:endParaRPr kumimoji="0" lang="en-ZA" alt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7" name="Oval 6"/>
          <p:cNvSpPr>
            <a:spLocks noChangeArrowheads="1"/>
          </p:cNvSpPr>
          <p:nvPr/>
        </p:nvSpPr>
        <p:spPr bwMode="auto">
          <a:xfrm>
            <a:off x="611560" y="1426603"/>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1.</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8" name="Oval 7"/>
          <p:cNvSpPr>
            <a:spLocks noChangeArrowheads="1"/>
          </p:cNvSpPr>
          <p:nvPr/>
        </p:nvSpPr>
        <p:spPr bwMode="auto">
          <a:xfrm>
            <a:off x="962236" y="2164203"/>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2.</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9" name="Oval 8"/>
          <p:cNvSpPr>
            <a:spLocks noChangeArrowheads="1"/>
          </p:cNvSpPr>
          <p:nvPr/>
        </p:nvSpPr>
        <p:spPr bwMode="auto">
          <a:xfrm>
            <a:off x="1468189" y="3547742"/>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US" sz="1600" kern="0" dirty="0">
                <a:solidFill>
                  <a:srgbClr val="000000"/>
                </a:solidFill>
                <a:cs typeface="Arial" charset="0"/>
              </a:rPr>
              <a:t>4</a:t>
            </a: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11" name="Oval 10"/>
          <p:cNvSpPr>
            <a:spLocks noChangeArrowheads="1"/>
          </p:cNvSpPr>
          <p:nvPr/>
        </p:nvSpPr>
        <p:spPr bwMode="auto">
          <a:xfrm>
            <a:off x="1747482" y="4450640"/>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US" sz="1600" kern="0" dirty="0">
                <a:solidFill>
                  <a:srgbClr val="000000"/>
                </a:solidFill>
                <a:cs typeface="Arial" charset="0"/>
              </a:rPr>
              <a:t>5</a:t>
            </a: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13" name="Oval 12"/>
          <p:cNvSpPr>
            <a:spLocks noChangeArrowheads="1"/>
          </p:cNvSpPr>
          <p:nvPr/>
        </p:nvSpPr>
        <p:spPr bwMode="auto">
          <a:xfrm>
            <a:off x="2088839" y="5623286"/>
            <a:ext cx="615950" cy="506073"/>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US" sz="1600" kern="0" dirty="0">
                <a:solidFill>
                  <a:srgbClr val="000000"/>
                </a:solidFill>
                <a:cs typeface="Arial" charset="0"/>
              </a:rPr>
              <a:t>6</a:t>
            </a:r>
            <a:r>
              <a:rPr kumimoji="0" lang="en-US" sz="1600" b="1" i="0" u="none" strike="noStrike" kern="0" cap="none" spc="0" normalizeH="0" baseline="0" noProof="0" smtClean="0">
                <a:ln>
                  <a:noFill/>
                </a:ln>
                <a:solidFill>
                  <a:srgbClr val="000000"/>
                </a:solidFill>
                <a:effectLst/>
                <a:uLnTx/>
                <a:uFillTx/>
                <a:latin typeface="Arial" charset="0"/>
                <a:ea typeface="+mn-ea"/>
                <a:cs typeface="Arial" charset="0"/>
              </a:rPr>
              <a:t>.</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14" name="TextBox 5"/>
          <p:cNvSpPr txBox="1">
            <a:spLocks noChangeArrowheads="1"/>
          </p:cNvSpPr>
          <p:nvPr/>
        </p:nvSpPr>
        <p:spPr bwMode="auto">
          <a:xfrm>
            <a:off x="2570757" y="4775597"/>
            <a:ext cx="33152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0">
              <a:spcBef>
                <a:spcPct val="0"/>
              </a:spcBef>
              <a:buNone/>
              <a:defRPr/>
            </a:pPr>
            <a:r>
              <a:rPr lang="en-US" altLang="en-US" sz="1200" b="1" dirty="0">
                <a:solidFill>
                  <a:srgbClr val="000000"/>
                </a:solidFill>
                <a:latin typeface="Calibri"/>
                <a:cs typeface="Arial" pitchFamily="34" charset="0"/>
              </a:rPr>
              <a:t>2021-2022 Quarter </a:t>
            </a:r>
            <a:r>
              <a:rPr lang="en-US" altLang="en-US" sz="1200" b="1" dirty="0" smtClean="0">
                <a:solidFill>
                  <a:srgbClr val="000000"/>
                </a:solidFill>
                <a:latin typeface="Calibri"/>
                <a:cs typeface="Arial" pitchFamily="34" charset="0"/>
              </a:rPr>
              <a:t>2 </a:t>
            </a:r>
            <a:r>
              <a:rPr lang="en-US" altLang="en-US" sz="1200" b="1" dirty="0">
                <a:solidFill>
                  <a:srgbClr val="000000"/>
                </a:solidFill>
                <a:latin typeface="Calibri"/>
                <a:cs typeface="Arial" pitchFamily="34" charset="0"/>
              </a:rPr>
              <a:t>Performance </a:t>
            </a:r>
            <a:r>
              <a:rPr lang="en-US" altLang="en-US" sz="1200" b="1" dirty="0" smtClean="0">
                <a:solidFill>
                  <a:srgbClr val="000000"/>
                </a:solidFill>
                <a:latin typeface="Calibri"/>
                <a:cs typeface="Arial" pitchFamily="34" charset="0"/>
              </a:rPr>
              <a:t>Report </a:t>
            </a:r>
            <a:endParaRPr kumimoji="0" lang="en-ZA" alt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22" name="Rectangle 21"/>
          <p:cNvSpPr/>
          <p:nvPr/>
        </p:nvSpPr>
        <p:spPr>
          <a:xfrm>
            <a:off x="2867742" y="5922822"/>
            <a:ext cx="2362378" cy="276999"/>
          </a:xfrm>
          <a:prstGeom prst="rect">
            <a:avLst/>
          </a:prstGeom>
        </p:spPr>
        <p:txBody>
          <a:bodyPr wrap="none">
            <a:spAutoFit/>
          </a:bodyPr>
          <a:lstStyle/>
          <a:p>
            <a:pPr lvl="0" algn="ctr">
              <a:defRPr/>
            </a:pPr>
            <a:r>
              <a:rPr lang="en-ZA" sz="1200" b="1" dirty="0">
                <a:solidFill>
                  <a:srgbClr val="000000"/>
                </a:solidFill>
                <a:ea typeface="ＭＳ Ｐゴシック" pitchFamily="34" charset="-128"/>
                <a:cs typeface="Arial" pitchFamily="34" charset="0"/>
              </a:rPr>
              <a:t>2021-2022 </a:t>
            </a:r>
            <a:r>
              <a:rPr lang="en-ZA" sz="1200" b="1" dirty="0" smtClean="0">
                <a:solidFill>
                  <a:srgbClr val="000000"/>
                </a:solidFill>
                <a:ea typeface="ＭＳ Ｐゴシック" pitchFamily="34" charset="-128"/>
                <a:cs typeface="Arial" pitchFamily="34" charset="0"/>
              </a:rPr>
              <a:t>Q2 </a:t>
            </a:r>
            <a:r>
              <a:rPr lang="en-ZA" sz="1200" b="1" dirty="0">
                <a:solidFill>
                  <a:srgbClr val="000000"/>
                </a:solidFill>
                <a:ea typeface="ＭＳ Ｐゴシック" pitchFamily="34" charset="-128"/>
                <a:cs typeface="Arial" pitchFamily="34" charset="0"/>
              </a:rPr>
              <a:t>Expenditure Report</a:t>
            </a:r>
            <a:endParaRPr lang="en-US" sz="1200" b="1" dirty="0">
              <a:solidFill>
                <a:srgbClr val="000000"/>
              </a:solidFill>
              <a:ea typeface="ＭＳ Ｐゴシック" pitchFamily="34" charset="-128"/>
              <a:cs typeface="Arial" pitchFamily="34" charset="0"/>
            </a:endParaRPr>
          </a:p>
        </p:txBody>
      </p:sp>
      <p:sp>
        <p:nvSpPr>
          <p:cNvPr id="27" name="Rectangle 26"/>
          <p:cNvSpPr/>
          <p:nvPr/>
        </p:nvSpPr>
        <p:spPr>
          <a:xfrm>
            <a:off x="2159628" y="2923371"/>
            <a:ext cx="2020105" cy="276999"/>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200" b="1" kern="0" dirty="0" smtClean="0">
                <a:solidFill>
                  <a:sysClr val="windowText" lastClr="000000"/>
                </a:solidFill>
                <a:latin typeface="Calibri"/>
                <a:ea typeface="MS PGothic" pitchFamily="34" charset="-128"/>
                <a:cs typeface="Arial" panose="020B0604020202020204" pitchFamily="34" charset="0"/>
              </a:rPr>
              <a:t>Internal Audit Review report</a:t>
            </a:r>
            <a:endParaRPr kumimoji="0" lang="en-US" sz="1200" b="1" i="0" u="none" strike="noStrike" kern="0" cap="none" spc="0" normalizeH="0" baseline="0" noProof="0" dirty="0">
              <a:ln>
                <a:noFill/>
              </a:ln>
              <a:solidFill>
                <a:sysClr val="windowText" lastClr="000000"/>
              </a:solidFill>
              <a:effectLst/>
              <a:uLnTx/>
              <a:uFillTx/>
              <a:latin typeface="Calibri"/>
              <a:ea typeface="MS PGothic" pitchFamily="34" charset="-128"/>
              <a:cs typeface="Arial" panose="020B0604020202020204" pitchFamily="34" charset="0"/>
            </a:endParaRPr>
          </a:p>
        </p:txBody>
      </p:sp>
      <p:sp>
        <p:nvSpPr>
          <p:cNvPr id="29" name="Rectangle 28"/>
          <p:cNvSpPr/>
          <p:nvPr/>
        </p:nvSpPr>
        <p:spPr>
          <a:xfrm>
            <a:off x="2339955" y="3830777"/>
            <a:ext cx="2068195" cy="276999"/>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200" b="1" kern="0" dirty="0" smtClean="0">
                <a:solidFill>
                  <a:sysClr val="windowText" lastClr="000000"/>
                </a:solidFill>
                <a:latin typeface="Calibri"/>
                <a:ea typeface="MS PGothic" pitchFamily="34" charset="-128"/>
                <a:cs typeface="Arial" panose="020B0604020202020204" pitchFamily="34" charset="0"/>
              </a:rPr>
              <a:t>Quarterly Performance Trend</a:t>
            </a:r>
            <a:endParaRPr kumimoji="0" lang="en-US" sz="1200" b="1" i="0" u="none" strike="noStrike" kern="0" cap="none" spc="0" normalizeH="0" baseline="0" noProof="0" dirty="0">
              <a:ln>
                <a:noFill/>
              </a:ln>
              <a:solidFill>
                <a:sysClr val="windowText" lastClr="000000"/>
              </a:solidFill>
              <a:effectLst/>
              <a:uLnTx/>
              <a:uFillTx/>
              <a:latin typeface="Calibri"/>
              <a:ea typeface="MS PGothic" pitchFamily="34" charset="-128"/>
              <a:cs typeface="Arial" panose="020B0604020202020204" pitchFamily="34" charset="0"/>
            </a:endParaRPr>
          </a:p>
        </p:txBody>
      </p:sp>
      <p:sp>
        <p:nvSpPr>
          <p:cNvPr id="16" name="Oval 15"/>
          <p:cNvSpPr>
            <a:spLocks noChangeArrowheads="1"/>
          </p:cNvSpPr>
          <p:nvPr/>
        </p:nvSpPr>
        <p:spPr bwMode="auto">
          <a:xfrm>
            <a:off x="1329903" y="2843880"/>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US" sz="1600" kern="0" dirty="0">
                <a:solidFill>
                  <a:srgbClr val="000000"/>
                </a:solidFill>
                <a:cs typeface="Arial" charset="0"/>
              </a:rPr>
              <a:t>3</a:t>
            </a: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17" name="Rectangle 16"/>
          <p:cNvSpPr/>
          <p:nvPr/>
        </p:nvSpPr>
        <p:spPr>
          <a:xfrm>
            <a:off x="1747482" y="2204932"/>
            <a:ext cx="2604338" cy="276999"/>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200" b="1" kern="0" dirty="0" smtClean="0">
                <a:solidFill>
                  <a:sysClr val="windowText" lastClr="000000"/>
                </a:solidFill>
                <a:latin typeface="Calibri"/>
                <a:ea typeface="MS PGothic" pitchFamily="34" charset="-128"/>
                <a:cs typeface="Arial" panose="020B0604020202020204" pitchFamily="34" charset="0"/>
              </a:rPr>
              <a:t>Risk Management Review report</a:t>
            </a:r>
            <a:endParaRPr kumimoji="0" lang="en-US" sz="1200" b="1" i="0" u="none" strike="noStrike" kern="0" cap="none" spc="0" normalizeH="0" baseline="0" noProof="0" dirty="0">
              <a:ln>
                <a:noFill/>
              </a:ln>
              <a:solidFill>
                <a:sysClr val="windowText" lastClr="000000"/>
              </a:solidFill>
              <a:effectLst/>
              <a:uLnTx/>
              <a:uFillTx/>
              <a:latin typeface="Calibri"/>
              <a:ea typeface="MS PGothic" pitchFamily="34" charset="-128"/>
              <a:cs typeface="Arial" panose="020B0604020202020204" pitchFamily="34" charset="0"/>
            </a:endParaRPr>
          </a:p>
        </p:txBody>
      </p:sp>
      <p:sp>
        <p:nvSpPr>
          <p:cNvPr id="18" name="TextBox 17"/>
          <p:cNvSpPr txBox="1"/>
          <p:nvPr/>
        </p:nvSpPr>
        <p:spPr>
          <a:xfrm>
            <a:off x="8483938" y="233074"/>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2</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pic>
        <p:nvPicPr>
          <p:cNvPr id="19" name="Content Placeholder 3" descr="circl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8995" y="1171406"/>
            <a:ext cx="2277418" cy="5318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Oval 19"/>
          <p:cNvSpPr>
            <a:spLocks noChangeArrowheads="1"/>
          </p:cNvSpPr>
          <p:nvPr/>
        </p:nvSpPr>
        <p:spPr bwMode="auto">
          <a:xfrm>
            <a:off x="6501912" y="2808833"/>
            <a:ext cx="615950" cy="506073"/>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US" sz="1600" kern="0" dirty="0" smtClean="0">
                <a:solidFill>
                  <a:srgbClr val="000000"/>
                </a:solidFill>
                <a:cs typeface="Arial" charset="0"/>
              </a:rPr>
              <a:t>8</a:t>
            </a: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21" name="Oval 20"/>
          <p:cNvSpPr>
            <a:spLocks noChangeArrowheads="1"/>
          </p:cNvSpPr>
          <p:nvPr/>
        </p:nvSpPr>
        <p:spPr bwMode="auto">
          <a:xfrm>
            <a:off x="5885962" y="1463898"/>
            <a:ext cx="615950" cy="506073"/>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US" sz="1600" kern="0" dirty="0" smtClean="0">
                <a:solidFill>
                  <a:srgbClr val="000000"/>
                </a:solidFill>
                <a:cs typeface="Arial" charset="0"/>
              </a:rPr>
              <a:t>7</a:t>
            </a: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23" name="Rectangle 22"/>
          <p:cNvSpPr/>
          <p:nvPr/>
        </p:nvSpPr>
        <p:spPr>
          <a:xfrm>
            <a:off x="6490584" y="1887204"/>
            <a:ext cx="2311658" cy="276999"/>
          </a:xfrm>
          <a:prstGeom prst="rect">
            <a:avLst/>
          </a:prstGeom>
        </p:spPr>
        <p:txBody>
          <a:bodyPr wrap="none">
            <a:spAutoFit/>
          </a:bodyPr>
          <a:lstStyle/>
          <a:p>
            <a:pPr lvl="0" algn="ctr">
              <a:defRPr/>
            </a:pPr>
            <a:r>
              <a:rPr lang="en-ZA" sz="1200" b="1" dirty="0" smtClean="0">
                <a:solidFill>
                  <a:srgbClr val="000000"/>
                </a:solidFill>
                <a:ea typeface="ＭＳ Ｐゴシック" pitchFamily="34" charset="-128"/>
                <a:cs typeface="Arial" pitchFamily="34" charset="0"/>
              </a:rPr>
              <a:t>Contribution Vs Benefit Payment </a:t>
            </a:r>
            <a:endParaRPr lang="en-US" sz="1200" b="1" dirty="0">
              <a:solidFill>
                <a:srgbClr val="000000"/>
              </a:solidFill>
              <a:ea typeface="ＭＳ Ｐゴシック" pitchFamily="34" charset="-128"/>
              <a:cs typeface="Arial" pitchFamily="34" charset="0"/>
            </a:endParaRPr>
          </a:p>
        </p:txBody>
      </p:sp>
      <p:sp>
        <p:nvSpPr>
          <p:cNvPr id="25" name="Rectangle 24"/>
          <p:cNvSpPr/>
          <p:nvPr/>
        </p:nvSpPr>
        <p:spPr>
          <a:xfrm>
            <a:off x="6857648" y="3254969"/>
            <a:ext cx="2326664" cy="276999"/>
          </a:xfrm>
          <a:prstGeom prst="rect">
            <a:avLst/>
          </a:prstGeom>
        </p:spPr>
        <p:txBody>
          <a:bodyPr wrap="none">
            <a:spAutoFit/>
          </a:bodyPr>
          <a:lstStyle/>
          <a:p>
            <a:pPr lvl="0" algn="ctr">
              <a:defRPr/>
            </a:pPr>
            <a:r>
              <a:rPr lang="en-ZA" sz="1200" b="1" dirty="0" smtClean="0">
                <a:solidFill>
                  <a:srgbClr val="000000"/>
                </a:solidFill>
                <a:ea typeface="ＭＳ Ｐゴシック" pitchFamily="34" charset="-128"/>
                <a:cs typeface="Arial" pitchFamily="34" charset="0"/>
              </a:rPr>
              <a:t>COVIDTERS and WABU payments </a:t>
            </a:r>
            <a:endParaRPr lang="en-US" sz="1200" b="1" dirty="0">
              <a:solidFill>
                <a:srgbClr val="000000"/>
              </a:solidFill>
              <a:ea typeface="ＭＳ Ｐゴシック" pitchFamily="34" charset="-128"/>
              <a:cs typeface="Arial" pitchFamily="34" charset="0"/>
            </a:endParaRPr>
          </a:p>
        </p:txBody>
      </p:sp>
    </p:spTree>
    <p:extLst>
      <p:ext uri="{BB962C8B-B14F-4D97-AF65-F5344CB8AC3E}">
        <p14:creationId xmlns:p14="http://schemas.microsoft.com/office/powerpoint/2010/main" xmlns="" val="4059588796"/>
      </p:ext>
    </p:extLst>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67544" y="147990"/>
            <a:ext cx="8229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ZA" sz="2400" b="1" dirty="0">
                <a:solidFill>
                  <a:srgbClr val="000000"/>
                </a:solidFill>
              </a:rPr>
              <a:t/>
            </a:r>
            <a:br>
              <a:rPr lang="en-ZA" sz="2400" b="1" dirty="0">
                <a:solidFill>
                  <a:srgbClr val="000000"/>
                </a:solidFill>
              </a:rPr>
            </a:br>
            <a:r>
              <a:rPr lang="en-ZA" sz="2400" b="1" dirty="0" smtClean="0">
                <a:solidFill>
                  <a:srgbClr val="000000"/>
                </a:solidFill>
                <a:latin typeface="Arial" panose="020B0604020202020204" pitchFamily="34" charset="0"/>
                <a:cs typeface="Arial" panose="020B0604020202020204" pitchFamily="34" charset="0"/>
              </a:rPr>
              <a:t>SUMMARY OF QUARTER 2 PERFORMANCE</a:t>
            </a:r>
            <a:endParaRPr lang="en-ZA" sz="3200" dirty="0">
              <a:latin typeface="Arial" panose="020B0604020202020204" pitchFamily="34" charset="0"/>
              <a:cs typeface="Arial" panose="020B0604020202020204" pitchFamily="34" charset="0"/>
            </a:endParaRPr>
          </a:p>
        </p:txBody>
      </p:sp>
      <p:graphicFrame>
        <p:nvGraphicFramePr>
          <p:cNvPr id="7" name="Content Placeholder 5"/>
          <p:cNvGraphicFramePr>
            <a:graphicFrameLocks noGrp="1"/>
          </p:cNvGraphicFramePr>
          <p:nvPr>
            <p:ph idx="1"/>
            <p:extLst/>
          </p:nvPr>
        </p:nvGraphicFramePr>
        <p:xfrm>
          <a:off x="251523" y="1412776"/>
          <a:ext cx="8638398" cy="4853998"/>
        </p:xfrm>
        <a:graphic>
          <a:graphicData uri="http://schemas.openxmlformats.org/drawingml/2006/table">
            <a:tbl>
              <a:tblPr/>
              <a:tblGrid>
                <a:gridCol w="2841401">
                  <a:extLst>
                    <a:ext uri="{9D8B030D-6E8A-4147-A177-3AD203B41FA5}">
                      <a16:colId xmlns:a16="http://schemas.microsoft.com/office/drawing/2014/main" xmlns="" val="20001"/>
                    </a:ext>
                  </a:extLst>
                </a:gridCol>
                <a:gridCol w="1420703">
                  <a:extLst>
                    <a:ext uri="{9D8B030D-6E8A-4147-A177-3AD203B41FA5}">
                      <a16:colId xmlns:a16="http://schemas.microsoft.com/office/drawing/2014/main" xmlns="" val="3379555294"/>
                    </a:ext>
                  </a:extLst>
                </a:gridCol>
                <a:gridCol w="1657487">
                  <a:extLst>
                    <a:ext uri="{9D8B030D-6E8A-4147-A177-3AD203B41FA5}">
                      <a16:colId xmlns:a16="http://schemas.microsoft.com/office/drawing/2014/main" xmlns="" val="20006"/>
                    </a:ext>
                  </a:extLst>
                </a:gridCol>
                <a:gridCol w="1302311">
                  <a:extLst>
                    <a:ext uri="{9D8B030D-6E8A-4147-A177-3AD203B41FA5}">
                      <a16:colId xmlns:a16="http://schemas.microsoft.com/office/drawing/2014/main" xmlns="" val="20007"/>
                    </a:ext>
                  </a:extLst>
                </a:gridCol>
                <a:gridCol w="1416496">
                  <a:extLst>
                    <a:ext uri="{9D8B030D-6E8A-4147-A177-3AD203B41FA5}">
                      <a16:colId xmlns:a16="http://schemas.microsoft.com/office/drawing/2014/main" xmlns="" val="20008"/>
                    </a:ext>
                  </a:extLst>
                </a:gridCol>
              </a:tblGrid>
              <a:tr h="375448">
                <a:tc rowSpan="2">
                  <a:txBody>
                    <a:bodyPr/>
                    <a:lstStyle/>
                    <a:p>
                      <a:pPr algn="ctr" rtl="0" fontAlgn="b">
                        <a:lnSpc>
                          <a:spcPct val="100000"/>
                        </a:lnSpc>
                        <a:spcBef>
                          <a:spcPts val="0"/>
                        </a:spcBef>
                        <a:spcAft>
                          <a:spcPts val="0"/>
                        </a:spcAft>
                      </a:pPr>
                      <a:endParaRPr lang="en-ZA" sz="2000" b="1" i="0" u="none" strike="noStrike" dirty="0">
                        <a:solidFill>
                          <a:srgbClr val="000000"/>
                        </a:solidFill>
                        <a:effectLst/>
                        <a:latin typeface="Arial" panose="020B0604020202020204" pitchFamily="34" charset="0"/>
                        <a:cs typeface="Arial" panose="020B0604020202020204" pitchFamily="34" charset="0"/>
                      </a:endParaRPr>
                    </a:p>
                    <a:p>
                      <a:pPr algn="ctr" rtl="0" fontAlgn="b">
                        <a:lnSpc>
                          <a:spcPct val="100000"/>
                        </a:lnSpc>
                        <a:spcBef>
                          <a:spcPts val="0"/>
                        </a:spcBef>
                        <a:spcAft>
                          <a:spcPts val="0"/>
                        </a:spcAft>
                      </a:pPr>
                      <a:r>
                        <a:rPr lang="en-US" sz="2000" b="1" i="0" u="none" strike="noStrike" dirty="0">
                          <a:solidFill>
                            <a:srgbClr val="000000"/>
                          </a:solidFill>
                          <a:effectLst/>
                          <a:latin typeface="Arial" panose="020B0604020202020204" pitchFamily="34" charset="0"/>
                          <a:cs typeface="Arial" panose="020B0604020202020204" pitchFamily="34" charset="0"/>
                        </a:rPr>
                        <a:t>PROGRAMME</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2021/22  Quarter </a:t>
                      </a:r>
                      <a:r>
                        <a:rPr kumimoji="0" lang="en-ZA"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a:t>
                      </a:r>
                      <a:endParaRPr kumimoji="0" lang="en-ZA"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1478146">
                <a:tc vMerge="1">
                  <a:txBody>
                    <a:bodyPr/>
                    <a:lstStyle/>
                    <a:p>
                      <a:pPr algn="ctr" rtl="0" fontAlgn="b"/>
                      <a:endParaRPr lang="en-ZA" sz="1200" b="1" i="0" u="none" strike="noStrike" dirty="0">
                        <a:solidFill>
                          <a:srgbClr val="000000"/>
                        </a:solidFill>
                        <a:effectLst/>
                        <a:latin typeface="+mn-lt"/>
                      </a:endParaRPr>
                    </a:p>
                  </a:txBody>
                  <a:tcPr marL="8621" marR="8621" marT="862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Planned Indicators</a:t>
                      </a:r>
                    </a:p>
                    <a:p>
                      <a:pPr marL="0" algn="ctr" defTabSz="457200" rtl="0" eaLnBrk="1" fontAlgn="b" latinLnBrk="0" hangingPunct="1">
                        <a:lnSpc>
                          <a:spcPct val="100000"/>
                        </a:lnSpc>
                        <a:spcBef>
                          <a:spcPts val="0"/>
                        </a:spcBef>
                        <a:spcAft>
                          <a:spcPts val="0"/>
                        </a:spcAft>
                      </a:pPr>
                      <a:endParaRPr lang="en-ZA" sz="2000" b="1" i="0" u="none" strike="noStrike" kern="1200" baseline="0" dirty="0">
                        <a:solidFill>
                          <a:srgbClr val="000000"/>
                        </a:solidFill>
                        <a:effectLst/>
                        <a:latin typeface="Arial" panose="020B0604020202020204" pitchFamily="34" charset="0"/>
                        <a:ea typeface="+mn-ea"/>
                        <a:cs typeface="Arial" panose="020B0604020202020204" pitchFamily="34" charset="0"/>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00000"/>
                        </a:lnSpc>
                        <a:spcBef>
                          <a:spcPts val="0"/>
                        </a:spcBef>
                        <a:spcAft>
                          <a:spcPts val="0"/>
                        </a:spcAft>
                      </a:pPr>
                      <a:r>
                        <a:rPr lang="en-ZA" sz="2000" b="1" i="0" u="none" strike="noStrike" kern="1200" baseline="0" dirty="0">
                          <a:solidFill>
                            <a:srgbClr val="000000"/>
                          </a:solidFill>
                          <a:effectLst/>
                          <a:latin typeface="Arial" panose="020B0604020202020204" pitchFamily="34" charset="0"/>
                          <a:ea typeface="+mn-ea"/>
                          <a:cs typeface="Arial" panose="020B0604020202020204" pitchFamily="34" charset="0"/>
                        </a:rPr>
                        <a:t>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00000"/>
                        </a:lnSpc>
                        <a:spcBef>
                          <a:spcPts val="0"/>
                        </a:spcBef>
                        <a:spcAft>
                          <a:spcPts val="0"/>
                        </a:spcAft>
                      </a:pPr>
                      <a:r>
                        <a:rPr lang="en-ZA" sz="2000" b="1" i="0" u="none" strike="noStrike" kern="1200" baseline="0" dirty="0">
                          <a:solidFill>
                            <a:srgbClr val="000000"/>
                          </a:solidFill>
                          <a:effectLst/>
                          <a:latin typeface="Arial" panose="020B0604020202020204" pitchFamily="34" charset="0"/>
                          <a:ea typeface="+mn-ea"/>
                          <a:cs typeface="Arial" panose="020B0604020202020204" pitchFamily="34" charset="0"/>
                        </a:rPr>
                        <a:t>Not 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00000"/>
                        </a:lnSpc>
                        <a:spcBef>
                          <a:spcPts val="0"/>
                        </a:spcBef>
                        <a:spcAft>
                          <a:spcPts val="0"/>
                        </a:spcAft>
                      </a:pPr>
                      <a:r>
                        <a:rPr lang="en-ZA" sz="2000" b="1" i="0" u="none" strike="noStrike" kern="1200" baseline="0" dirty="0">
                          <a:solidFill>
                            <a:srgbClr val="000000"/>
                          </a:solidFill>
                          <a:effectLst/>
                          <a:latin typeface="Arial" panose="020B0604020202020204" pitchFamily="34" charset="0"/>
                          <a:ea typeface="+mn-ea"/>
                          <a:cs typeface="Arial" panose="020B0604020202020204" pitchFamily="34" charset="0"/>
                        </a:rPr>
                        <a:t>% 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603072">
                <a:tc>
                  <a:txBody>
                    <a:bodyPr/>
                    <a:lstStyle/>
                    <a:p>
                      <a:pPr algn="just" rtl="0" fontAlgn="b">
                        <a:lnSpc>
                          <a:spcPct val="100000"/>
                        </a:lnSpc>
                        <a:spcBef>
                          <a:spcPts val="0"/>
                        </a:spcBef>
                        <a:spcAft>
                          <a:spcPts val="0"/>
                        </a:spcAft>
                      </a:pPr>
                      <a:endParaRPr lang="en-US" sz="2000" b="1" i="0" u="none" strike="noStrike" kern="1200" baseline="0" dirty="0">
                        <a:solidFill>
                          <a:srgbClr val="000000"/>
                        </a:solidFill>
                        <a:effectLst/>
                        <a:latin typeface="Arial" panose="020B0604020202020204" pitchFamily="34" charset="0"/>
                        <a:ea typeface="+mn-ea"/>
                        <a:cs typeface="Arial" panose="020B0604020202020204" pitchFamily="34" charset="0"/>
                      </a:endParaRPr>
                    </a:p>
                    <a:p>
                      <a:pPr algn="just" rtl="0" fontAlgn="b">
                        <a:lnSpc>
                          <a:spcPct val="100000"/>
                        </a:lnSpc>
                        <a:spcBef>
                          <a:spcPts val="0"/>
                        </a:spcBef>
                        <a:spcAft>
                          <a:spcPts val="0"/>
                        </a:spcAft>
                      </a:pPr>
                      <a:r>
                        <a:rPr lang="en-US" sz="2000" b="1" i="0" u="none" strike="noStrike" kern="1200" baseline="0" dirty="0">
                          <a:solidFill>
                            <a:srgbClr val="000000"/>
                          </a:solidFill>
                          <a:effectLst/>
                          <a:latin typeface="Arial" panose="020B0604020202020204" pitchFamily="34" charset="0"/>
                          <a:ea typeface="+mn-ea"/>
                          <a:cs typeface="Arial" panose="020B0604020202020204" pitchFamily="34" charset="0"/>
                        </a:rPr>
                        <a:t>1. </a:t>
                      </a:r>
                      <a:r>
                        <a:rPr lang="en-US" sz="2000" b="1" i="0" u="none" strike="noStrike" kern="1200" dirty="0">
                          <a:solidFill>
                            <a:srgbClr val="000000"/>
                          </a:solidFill>
                          <a:effectLst/>
                          <a:latin typeface="Arial" panose="020B0604020202020204" pitchFamily="34" charset="0"/>
                          <a:ea typeface="+mn-ea"/>
                          <a:cs typeface="Arial" panose="020B0604020202020204" pitchFamily="34" charset="0"/>
                        </a:rPr>
                        <a:t>Administration</a:t>
                      </a: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0" fontAlgn="b" latinLnBrk="0" hangingPunct="0">
                        <a:lnSpc>
                          <a:spcPct val="100000"/>
                        </a:lnSpc>
                        <a:spcBef>
                          <a:spcPts val="0"/>
                        </a:spcBef>
                        <a:spcAft>
                          <a:spcPts val="0"/>
                        </a:spcAft>
                      </a:pPr>
                      <a:r>
                        <a:rPr lang="en-ZA" sz="2000" kern="1200" dirty="0">
                          <a:solidFill>
                            <a:schemeClr val="tx1"/>
                          </a:solidFill>
                          <a:effectLst/>
                          <a:latin typeface="Arial" panose="020B0604020202020204" pitchFamily="34" charset="0"/>
                          <a:ea typeface="Times New Roman"/>
                          <a:cs typeface="Arial" panose="020B0604020202020204" pitchFamily="34" charset="0"/>
                        </a:rPr>
                        <a:t>12</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457200" rtl="0" eaLnBrk="0" fontAlgn="b" latinLnBrk="0" hangingPunct="0">
                        <a:lnSpc>
                          <a:spcPct val="100000"/>
                        </a:lnSpc>
                        <a:spcBef>
                          <a:spcPts val="0"/>
                        </a:spcBef>
                        <a:spcAft>
                          <a:spcPts val="0"/>
                        </a:spcAft>
                      </a:pPr>
                      <a:r>
                        <a:rPr lang="en-US" sz="2000" kern="1200" dirty="0">
                          <a:solidFill>
                            <a:schemeClr val="tx1"/>
                          </a:solidFill>
                          <a:effectLst/>
                          <a:latin typeface="Arial" panose="020B0604020202020204" pitchFamily="34" charset="0"/>
                          <a:ea typeface="Times New Roman"/>
                          <a:cs typeface="Arial" panose="020B0604020202020204" pitchFamily="34" charset="0"/>
                        </a:rPr>
                        <a:t>6</a:t>
                      </a:r>
                      <a:endParaRPr lang="en-ZA" sz="2000" kern="1200" dirty="0">
                        <a:solidFill>
                          <a:schemeClr val="tx1"/>
                        </a:solidFill>
                        <a:effectLst/>
                        <a:latin typeface="Arial" panose="020B0604020202020204" pitchFamily="34" charset="0"/>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457200" rtl="0" eaLnBrk="0" fontAlgn="b" latinLnBrk="0" hangingPunct="0">
                        <a:lnSpc>
                          <a:spcPct val="100000"/>
                        </a:lnSpc>
                        <a:spcBef>
                          <a:spcPts val="0"/>
                        </a:spcBef>
                        <a:spcAft>
                          <a:spcPts val="0"/>
                        </a:spcAft>
                      </a:pPr>
                      <a:r>
                        <a:rPr lang="en-US" sz="2000" kern="1200" dirty="0">
                          <a:solidFill>
                            <a:schemeClr val="tx1"/>
                          </a:solidFill>
                          <a:effectLst/>
                          <a:latin typeface="Arial" panose="020B0604020202020204" pitchFamily="34" charset="0"/>
                          <a:ea typeface="Times New Roman"/>
                          <a:cs typeface="Arial" panose="020B0604020202020204" pitchFamily="34" charset="0"/>
                        </a:rPr>
                        <a:t>6</a:t>
                      </a:r>
                      <a:endParaRPr lang="en-ZA" sz="2000" kern="1200" dirty="0">
                        <a:solidFill>
                          <a:schemeClr val="tx1"/>
                        </a:solidFill>
                        <a:effectLst/>
                        <a:latin typeface="Arial" panose="020B0604020202020204" pitchFamily="34" charset="0"/>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457200" rtl="0" eaLnBrk="0" fontAlgn="b" latinLnBrk="0" hangingPunct="0">
                        <a:lnSpc>
                          <a:spcPct val="100000"/>
                        </a:lnSpc>
                        <a:spcBef>
                          <a:spcPts val="0"/>
                        </a:spcBef>
                        <a:spcAft>
                          <a:spcPts val="0"/>
                        </a:spcAft>
                      </a:pPr>
                      <a:r>
                        <a:rPr lang="en-US" sz="2000" kern="1200" dirty="0">
                          <a:solidFill>
                            <a:schemeClr val="tx1"/>
                          </a:solidFill>
                          <a:effectLst/>
                          <a:latin typeface="Arial" panose="020B0604020202020204" pitchFamily="34" charset="0"/>
                          <a:ea typeface="Times New Roman"/>
                          <a:cs typeface="Arial" panose="020B0604020202020204" pitchFamily="34" charset="0"/>
                        </a:rPr>
                        <a:t>50%</a:t>
                      </a:r>
                      <a:endParaRPr lang="en-ZA" sz="2000" kern="1200" dirty="0">
                        <a:solidFill>
                          <a:schemeClr val="tx1"/>
                        </a:solidFill>
                        <a:effectLst/>
                        <a:latin typeface="Arial" panose="020B0604020202020204" pitchFamily="34" charset="0"/>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829224">
                <a:tc>
                  <a:txBody>
                    <a:bodyPr/>
                    <a:lstStyle/>
                    <a:p>
                      <a:pPr algn="just" rtl="0" fontAlgn="b">
                        <a:lnSpc>
                          <a:spcPct val="100000"/>
                        </a:lnSpc>
                        <a:spcBef>
                          <a:spcPts val="0"/>
                        </a:spcBef>
                        <a:spcAft>
                          <a:spcPts val="0"/>
                        </a:spcAft>
                      </a:pPr>
                      <a:endParaRPr lang="en-ZA" sz="2000" b="1" i="0" u="none" strike="noStrike" dirty="0">
                        <a:solidFill>
                          <a:srgbClr val="000000"/>
                        </a:solidFill>
                        <a:effectLst/>
                        <a:latin typeface="Arial" panose="020B0604020202020204" pitchFamily="34" charset="0"/>
                        <a:cs typeface="Arial" panose="020B0604020202020204" pitchFamily="34" charset="0"/>
                      </a:endParaRPr>
                    </a:p>
                    <a:p>
                      <a:pPr algn="just" rtl="0" fontAlgn="b">
                        <a:lnSpc>
                          <a:spcPct val="100000"/>
                        </a:lnSpc>
                        <a:spcBef>
                          <a:spcPts val="0"/>
                        </a:spcBef>
                        <a:spcAft>
                          <a:spcPts val="0"/>
                        </a:spcAft>
                      </a:pPr>
                      <a:r>
                        <a:rPr lang="en-ZA" sz="2000" b="1" i="0" u="none" strike="noStrike" dirty="0">
                          <a:solidFill>
                            <a:srgbClr val="000000"/>
                          </a:solidFill>
                          <a:effectLst/>
                          <a:latin typeface="Arial" panose="020B0604020202020204" pitchFamily="34" charset="0"/>
                          <a:cs typeface="Arial" panose="020B0604020202020204" pitchFamily="34" charset="0"/>
                        </a:rPr>
                        <a:t>2. </a:t>
                      </a:r>
                      <a:r>
                        <a:rPr lang="en-ZA" sz="2000" b="1" i="0" u="none" strike="noStrike" kern="1200" dirty="0">
                          <a:solidFill>
                            <a:srgbClr val="000000"/>
                          </a:solidFill>
                          <a:effectLst/>
                          <a:latin typeface="Arial" panose="020B0604020202020204" pitchFamily="34" charset="0"/>
                          <a:ea typeface="+mn-ea"/>
                          <a:cs typeface="Arial" panose="020B0604020202020204" pitchFamily="34" charset="0"/>
                        </a:rPr>
                        <a:t>Business</a:t>
                      </a:r>
                      <a:r>
                        <a:rPr lang="en-ZA" sz="2000" b="1" i="0" u="none" strike="noStrike" kern="1200" baseline="0" dirty="0">
                          <a:solidFill>
                            <a:srgbClr val="000000"/>
                          </a:solidFill>
                          <a:effectLst/>
                          <a:latin typeface="Arial" panose="020B0604020202020204" pitchFamily="34" charset="0"/>
                          <a:ea typeface="+mn-ea"/>
                          <a:cs typeface="Arial" panose="020B0604020202020204" pitchFamily="34" charset="0"/>
                        </a:rPr>
                        <a:t> </a:t>
                      </a:r>
                      <a:r>
                        <a:rPr lang="en-ZA" sz="2000" b="1" i="0" u="none" strike="noStrike" kern="1200" dirty="0">
                          <a:solidFill>
                            <a:srgbClr val="000000"/>
                          </a:solidFill>
                          <a:effectLst/>
                          <a:latin typeface="Arial" panose="020B0604020202020204" pitchFamily="34" charset="0"/>
                          <a:ea typeface="+mn-ea"/>
                          <a:cs typeface="Arial" panose="020B0604020202020204" pitchFamily="34" charset="0"/>
                        </a:rPr>
                        <a:t>Operations</a:t>
                      </a: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0" fontAlgn="b" latinLnBrk="0" hangingPunct="0">
                        <a:lnSpc>
                          <a:spcPct val="100000"/>
                        </a:lnSpc>
                        <a:spcBef>
                          <a:spcPts val="0"/>
                        </a:spcBef>
                        <a:spcAft>
                          <a:spcPts val="0"/>
                        </a:spcAft>
                      </a:pPr>
                      <a:r>
                        <a:rPr lang="en-ZA" sz="2000" kern="1200" dirty="0">
                          <a:solidFill>
                            <a:schemeClr val="tx1"/>
                          </a:solidFill>
                          <a:effectLst/>
                          <a:latin typeface="Arial" panose="020B0604020202020204" pitchFamily="34" charset="0"/>
                          <a:ea typeface="Times New Roman"/>
                          <a:cs typeface="Arial" panose="020B0604020202020204" pitchFamily="34" charset="0"/>
                        </a:rPr>
                        <a:t>8</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457200" rtl="0" eaLnBrk="0" fontAlgn="b" latinLnBrk="0" hangingPunct="0">
                        <a:lnSpc>
                          <a:spcPct val="100000"/>
                        </a:lnSpc>
                        <a:spcBef>
                          <a:spcPts val="0"/>
                        </a:spcBef>
                        <a:spcAft>
                          <a:spcPts val="0"/>
                        </a:spcAft>
                      </a:pPr>
                      <a:r>
                        <a:rPr lang="en-US" sz="2000" kern="1200" dirty="0">
                          <a:solidFill>
                            <a:schemeClr val="tx1"/>
                          </a:solidFill>
                          <a:effectLst/>
                          <a:latin typeface="Arial" panose="020B0604020202020204" pitchFamily="34" charset="0"/>
                          <a:ea typeface="Times New Roman"/>
                          <a:cs typeface="Arial" panose="020B0604020202020204" pitchFamily="34" charset="0"/>
                        </a:rPr>
                        <a:t>5</a:t>
                      </a:r>
                      <a:endParaRPr lang="en-ZA" sz="2000" kern="1200" dirty="0">
                        <a:solidFill>
                          <a:schemeClr val="tx1"/>
                        </a:solidFill>
                        <a:effectLst/>
                        <a:latin typeface="Arial" panose="020B0604020202020204" pitchFamily="34" charset="0"/>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457200" rtl="0" eaLnBrk="0" fontAlgn="b" latinLnBrk="0" hangingPunct="0">
                        <a:lnSpc>
                          <a:spcPct val="100000"/>
                        </a:lnSpc>
                        <a:spcBef>
                          <a:spcPts val="0"/>
                        </a:spcBef>
                        <a:spcAft>
                          <a:spcPts val="0"/>
                        </a:spcAft>
                      </a:pPr>
                      <a:r>
                        <a:rPr lang="en-US" sz="2000" kern="1200" dirty="0">
                          <a:solidFill>
                            <a:schemeClr val="tx1"/>
                          </a:solidFill>
                          <a:effectLst/>
                          <a:latin typeface="Arial" panose="020B0604020202020204" pitchFamily="34" charset="0"/>
                          <a:ea typeface="Times New Roman"/>
                          <a:cs typeface="Arial" panose="020B0604020202020204" pitchFamily="34" charset="0"/>
                        </a:rPr>
                        <a:t>3</a:t>
                      </a:r>
                      <a:endParaRPr lang="en-ZA" sz="2000" kern="1200" dirty="0">
                        <a:solidFill>
                          <a:schemeClr val="tx1"/>
                        </a:solidFill>
                        <a:effectLst/>
                        <a:latin typeface="Arial" panose="020B0604020202020204" pitchFamily="34" charset="0"/>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457200" rtl="0" eaLnBrk="0" fontAlgn="b" latinLnBrk="0" hangingPunct="0">
                        <a:lnSpc>
                          <a:spcPct val="100000"/>
                        </a:lnSpc>
                        <a:spcBef>
                          <a:spcPts val="0"/>
                        </a:spcBef>
                        <a:spcAft>
                          <a:spcPts val="0"/>
                        </a:spcAft>
                      </a:pPr>
                      <a:r>
                        <a:rPr lang="en-ZA" sz="2000" kern="1200" dirty="0">
                          <a:solidFill>
                            <a:schemeClr val="tx1"/>
                          </a:solidFill>
                          <a:effectLst/>
                          <a:latin typeface="Arial" panose="020B0604020202020204" pitchFamily="34" charset="0"/>
                          <a:ea typeface="Times New Roman"/>
                          <a:cs typeface="Arial" panose="020B0604020202020204" pitchFamily="34" charset="0"/>
                        </a:rPr>
                        <a:t>63%</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603072">
                <a:tc>
                  <a:txBody>
                    <a:bodyPr/>
                    <a:lstStyle/>
                    <a:p>
                      <a:pPr algn="just" rtl="0" fontAlgn="b">
                        <a:lnSpc>
                          <a:spcPct val="100000"/>
                        </a:lnSpc>
                        <a:spcBef>
                          <a:spcPts val="0"/>
                        </a:spcBef>
                        <a:spcAft>
                          <a:spcPts val="0"/>
                        </a:spcAft>
                      </a:pPr>
                      <a:endParaRPr lang="en-ZA" sz="2000" b="1" i="0" u="none" strike="noStrike" dirty="0">
                        <a:solidFill>
                          <a:srgbClr val="000000"/>
                        </a:solidFill>
                        <a:effectLst/>
                        <a:latin typeface="Arial" panose="020B0604020202020204" pitchFamily="34" charset="0"/>
                        <a:cs typeface="Arial" panose="020B0604020202020204" pitchFamily="34" charset="0"/>
                      </a:endParaRPr>
                    </a:p>
                    <a:p>
                      <a:pPr algn="just" rtl="0" fontAlgn="b">
                        <a:lnSpc>
                          <a:spcPct val="100000"/>
                        </a:lnSpc>
                        <a:spcBef>
                          <a:spcPts val="0"/>
                        </a:spcBef>
                        <a:spcAft>
                          <a:spcPts val="0"/>
                        </a:spcAft>
                      </a:pPr>
                      <a:r>
                        <a:rPr lang="en-ZA" sz="2000" b="1" i="0" u="none" strike="noStrike" dirty="0">
                          <a:solidFill>
                            <a:srgbClr val="000000"/>
                          </a:solidFill>
                          <a:effectLst/>
                          <a:latin typeface="Arial" panose="020B0604020202020204" pitchFamily="34" charset="0"/>
                          <a:cs typeface="Arial" panose="020B0604020202020204" pitchFamily="34" charset="0"/>
                        </a:rPr>
                        <a:t>3. </a:t>
                      </a:r>
                      <a:r>
                        <a:rPr lang="en-ZA" sz="2000" b="1" i="0" u="none" strike="noStrike" kern="1200" dirty="0">
                          <a:solidFill>
                            <a:srgbClr val="000000"/>
                          </a:solidFill>
                          <a:effectLst/>
                          <a:latin typeface="Arial" panose="020B0604020202020204" pitchFamily="34" charset="0"/>
                          <a:ea typeface="+mn-ea"/>
                          <a:cs typeface="Arial" panose="020B0604020202020204" pitchFamily="34" charset="0"/>
                        </a:rPr>
                        <a:t>Labour</a:t>
                      </a:r>
                      <a:r>
                        <a:rPr lang="en-ZA" sz="2000" b="1" i="0" u="none" strike="noStrike" kern="1200" baseline="0" dirty="0">
                          <a:solidFill>
                            <a:srgbClr val="000000"/>
                          </a:solidFill>
                          <a:effectLst/>
                          <a:latin typeface="Arial" panose="020B0604020202020204" pitchFamily="34" charset="0"/>
                          <a:ea typeface="+mn-ea"/>
                          <a:cs typeface="Arial" panose="020B0604020202020204" pitchFamily="34" charset="0"/>
                        </a:rPr>
                        <a:t> </a:t>
                      </a:r>
                      <a:r>
                        <a:rPr lang="en-ZA" sz="2000" b="1" i="0" u="none" strike="noStrike" kern="1200" dirty="0">
                          <a:solidFill>
                            <a:srgbClr val="000000"/>
                          </a:solidFill>
                          <a:effectLst/>
                          <a:latin typeface="Arial" panose="020B0604020202020204" pitchFamily="34" charset="0"/>
                          <a:ea typeface="+mn-ea"/>
                          <a:cs typeface="Arial" panose="020B0604020202020204" pitchFamily="34" charset="0"/>
                        </a:rPr>
                        <a:t>Activation </a:t>
                      </a: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0" fontAlgn="b" latinLnBrk="0" hangingPunct="0">
                        <a:lnSpc>
                          <a:spcPct val="100000"/>
                        </a:lnSpc>
                        <a:spcBef>
                          <a:spcPts val="0"/>
                        </a:spcBef>
                        <a:spcAft>
                          <a:spcPts val="0"/>
                        </a:spcAft>
                      </a:pPr>
                      <a:r>
                        <a:rPr lang="en-ZA" sz="2000" kern="1200" dirty="0">
                          <a:solidFill>
                            <a:schemeClr val="tx1"/>
                          </a:solidFill>
                          <a:effectLst/>
                          <a:latin typeface="Arial" panose="020B0604020202020204" pitchFamily="34" charset="0"/>
                          <a:ea typeface="Times New Roman"/>
                          <a:cs typeface="Arial" panose="020B0604020202020204" pitchFamily="34" charset="0"/>
                        </a:rPr>
                        <a:t>5</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457200" rtl="0" eaLnBrk="0" fontAlgn="b" latinLnBrk="0" hangingPunct="0">
                        <a:lnSpc>
                          <a:spcPct val="100000"/>
                        </a:lnSpc>
                        <a:spcBef>
                          <a:spcPts val="0"/>
                        </a:spcBef>
                        <a:spcAft>
                          <a:spcPts val="0"/>
                        </a:spcAft>
                      </a:pPr>
                      <a:r>
                        <a:rPr lang="en-ZA" sz="2000" kern="1200" dirty="0">
                          <a:solidFill>
                            <a:schemeClr val="tx1"/>
                          </a:solidFill>
                          <a:effectLst/>
                          <a:latin typeface="Arial" panose="020B0604020202020204" pitchFamily="34" charset="0"/>
                          <a:ea typeface="Times New Roman"/>
                          <a:cs typeface="Arial" panose="020B0604020202020204" pitchFamily="34" charset="0"/>
                        </a:rPr>
                        <a:t>1</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457200" rtl="0" eaLnBrk="0" fontAlgn="b" latinLnBrk="0" hangingPunct="0">
                        <a:lnSpc>
                          <a:spcPct val="100000"/>
                        </a:lnSpc>
                        <a:spcBef>
                          <a:spcPts val="0"/>
                        </a:spcBef>
                        <a:spcAft>
                          <a:spcPts val="0"/>
                        </a:spcAft>
                      </a:pPr>
                      <a:r>
                        <a:rPr lang="en-ZA" sz="2000" kern="1200" dirty="0">
                          <a:solidFill>
                            <a:schemeClr val="tx1"/>
                          </a:solidFill>
                          <a:effectLst/>
                          <a:latin typeface="Arial" panose="020B0604020202020204" pitchFamily="34" charset="0"/>
                          <a:ea typeface="Times New Roman"/>
                          <a:cs typeface="Arial" panose="020B0604020202020204" pitchFamily="34" charset="0"/>
                        </a:rPr>
                        <a:t>4</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457200" rtl="0" eaLnBrk="0" fontAlgn="b" latinLnBrk="0" hangingPunct="0">
                        <a:lnSpc>
                          <a:spcPct val="100000"/>
                        </a:lnSpc>
                        <a:spcBef>
                          <a:spcPts val="0"/>
                        </a:spcBef>
                        <a:spcAft>
                          <a:spcPts val="0"/>
                        </a:spcAft>
                      </a:pPr>
                      <a:r>
                        <a:rPr lang="en-ZA" sz="2000" kern="1200" dirty="0">
                          <a:solidFill>
                            <a:schemeClr val="tx1"/>
                          </a:solidFill>
                          <a:effectLst/>
                          <a:latin typeface="Arial" panose="020B0604020202020204" pitchFamily="34" charset="0"/>
                          <a:ea typeface="Times New Roman"/>
                          <a:cs typeface="Arial" panose="020B0604020202020204" pitchFamily="34" charset="0"/>
                        </a:rPr>
                        <a:t>20%</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7"/>
                  </a:ext>
                </a:extLst>
              </a:tr>
              <a:tr h="934738">
                <a:tc>
                  <a:txBody>
                    <a:bodyPr/>
                    <a:lstStyle/>
                    <a:p>
                      <a:pPr marL="0" marR="0" indent="0" algn="l" defTabSz="457200" rtl="0" eaLnBrk="1" fontAlgn="b" latinLnBrk="0" hangingPunct="1">
                        <a:lnSpc>
                          <a:spcPct val="100000"/>
                        </a:lnSpc>
                        <a:spcBef>
                          <a:spcPts val="0"/>
                        </a:spcBef>
                        <a:spcAft>
                          <a:spcPts val="0"/>
                        </a:spcAft>
                        <a:buFont typeface="+mj-lt"/>
                        <a:buNone/>
                      </a:pPr>
                      <a:r>
                        <a:rPr lang="en-ZA" sz="2000" b="1" i="0" u="none" strike="noStrike" kern="1200" dirty="0">
                          <a:solidFill>
                            <a:srgbClr val="000000"/>
                          </a:solidFill>
                          <a:effectLst/>
                          <a:latin typeface="Arial" panose="020B0604020202020204" pitchFamily="34" charset="0"/>
                          <a:ea typeface="+mn-ea"/>
                          <a:cs typeface="Arial" panose="020B0604020202020204" pitchFamily="34" charset="0"/>
                        </a:rPr>
                        <a:t>Overall  Performance</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00000"/>
                        </a:lnSpc>
                        <a:spcBef>
                          <a:spcPts val="0"/>
                        </a:spcBef>
                        <a:spcAft>
                          <a:spcPts val="0"/>
                        </a:spcAft>
                        <a:buFont typeface="+mj-lt"/>
                        <a:buNone/>
                      </a:pPr>
                      <a:r>
                        <a:rPr lang="en-ZA" sz="2000" b="0" i="0" u="none" strike="noStrike" kern="1200" dirty="0">
                          <a:solidFill>
                            <a:srgbClr val="000000"/>
                          </a:solidFill>
                          <a:effectLst/>
                          <a:latin typeface="Arial" panose="020B0604020202020204" pitchFamily="34" charset="0"/>
                          <a:ea typeface="+mn-ea"/>
                          <a:cs typeface="Arial" panose="020B0604020202020204" pitchFamily="34" charset="0"/>
                        </a:rPr>
                        <a:t>25</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Font typeface="+mj-lt"/>
                        <a:buNone/>
                      </a:pPr>
                      <a:r>
                        <a:rPr lang="en-US" sz="2000" b="0" i="0" u="none" strike="noStrike" kern="1200" dirty="0">
                          <a:solidFill>
                            <a:srgbClr val="000000"/>
                          </a:solidFill>
                          <a:effectLst/>
                          <a:latin typeface="Arial" panose="020B0604020202020204" pitchFamily="34" charset="0"/>
                          <a:ea typeface="+mn-ea"/>
                          <a:cs typeface="Arial" panose="020B0604020202020204" pitchFamily="34" charset="0"/>
                        </a:rPr>
                        <a:t>12</a:t>
                      </a:r>
                      <a:endParaRPr lang="en-ZA" sz="2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Font typeface="+mj-lt"/>
                        <a:buNone/>
                      </a:pPr>
                      <a:r>
                        <a:rPr lang="en-US" sz="2000" b="0" i="0" u="none" strike="noStrike" kern="1200" dirty="0">
                          <a:solidFill>
                            <a:srgbClr val="000000"/>
                          </a:solidFill>
                          <a:effectLst/>
                          <a:latin typeface="Arial" panose="020B0604020202020204" pitchFamily="34" charset="0"/>
                          <a:ea typeface="+mn-ea"/>
                          <a:cs typeface="Arial" panose="020B0604020202020204" pitchFamily="34" charset="0"/>
                        </a:rPr>
                        <a:t>13</a:t>
                      </a:r>
                      <a:endParaRPr lang="en-ZA" sz="2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Font typeface="+mj-lt"/>
                        <a:buNone/>
                      </a:pPr>
                      <a:r>
                        <a:rPr lang="en-US" sz="2000" b="0" i="0" u="none" strike="noStrike" kern="1200" dirty="0">
                          <a:solidFill>
                            <a:srgbClr val="000000"/>
                          </a:solidFill>
                          <a:effectLst/>
                          <a:latin typeface="Arial" panose="020B0604020202020204" pitchFamily="34" charset="0"/>
                          <a:ea typeface="+mn-ea"/>
                          <a:cs typeface="Arial" panose="020B0604020202020204" pitchFamily="34" charset="0"/>
                        </a:rPr>
                        <a:t>48%</a:t>
                      </a:r>
                      <a:endParaRPr lang="en-ZA" sz="2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bl>
          </a:graphicData>
        </a:graphic>
      </p:graphicFrame>
      <p:sp>
        <p:nvSpPr>
          <p:cNvPr id="6" name="TextBox 5"/>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20</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249339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Rectangle 4"/>
          <p:cNvSpPr/>
          <p:nvPr/>
        </p:nvSpPr>
        <p:spPr>
          <a:xfrm>
            <a:off x="251520" y="3068960"/>
            <a:ext cx="8892480" cy="181588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smtClean="0">
                <a:ln w="1905"/>
                <a:solidFill>
                  <a:srgbClr val="00B0F0"/>
                </a:solidFill>
                <a:effectLst>
                  <a:innerShdw blurRad="69850" dist="43180" dir="5400000">
                    <a:srgbClr val="000000">
                      <a:alpha val="65000"/>
                    </a:srgbClr>
                  </a:innerShdw>
                </a:effectLst>
                <a:uLnTx/>
                <a:uFillTx/>
                <a:latin typeface="Arial Narrow" panose="020B0606020202030204" pitchFamily="34" charset="0"/>
              </a:rPr>
              <a:t>2021-2022  DETAILED  QUARTER 2  APP PERFORMANCE REPORT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Calibri"/>
              <a:ea typeface="+mn-ea"/>
              <a:cs typeface="+mn-cs"/>
            </a:endParaRPr>
          </a:p>
        </p:txBody>
      </p:sp>
      <p:sp>
        <p:nvSpPr>
          <p:cNvPr id="7" name="TextBox 6"/>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21</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972117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260647"/>
            <a:ext cx="8229600" cy="925895"/>
          </a:xfrm>
        </p:spPr>
        <p:txBody>
          <a:bodyPr/>
          <a:lstStyle/>
          <a:p>
            <a:r>
              <a:rPr lang="en-ZA" altLang="en-US" sz="2000" b="1" dirty="0">
                <a:ea typeface="ＭＳ Ｐゴシック" pitchFamily="34" charset="-128"/>
                <a:cs typeface="Times New Roman" pitchFamily="18" charset="0"/>
              </a:rPr>
              <a:t>PROGRAMME 1: ADMINISTRATION</a:t>
            </a:r>
            <a:endParaRPr lang="en-US" altLang="en-US" sz="20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24585636"/>
              </p:ext>
            </p:extLst>
          </p:nvPr>
        </p:nvGraphicFramePr>
        <p:xfrm>
          <a:off x="251520" y="1268760"/>
          <a:ext cx="8703911" cy="5532756"/>
        </p:xfrm>
        <a:graphic>
          <a:graphicData uri="http://schemas.openxmlformats.org/drawingml/2006/table">
            <a:tbl>
              <a:tblPr/>
              <a:tblGrid>
                <a:gridCol w="1454995">
                  <a:extLst>
                    <a:ext uri="{9D8B030D-6E8A-4147-A177-3AD203B41FA5}">
                      <a16:colId xmlns:a16="http://schemas.microsoft.com/office/drawing/2014/main" xmlns="" val="20000"/>
                    </a:ext>
                  </a:extLst>
                </a:gridCol>
                <a:gridCol w="983582">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3469910262"/>
                    </a:ext>
                  </a:extLst>
                </a:gridCol>
                <a:gridCol w="2097927">
                  <a:extLst>
                    <a:ext uri="{9D8B030D-6E8A-4147-A177-3AD203B41FA5}">
                      <a16:colId xmlns:a16="http://schemas.microsoft.com/office/drawing/2014/main" xmlns="" val="919875872"/>
                    </a:ext>
                  </a:extLst>
                </a:gridCol>
                <a:gridCol w="2439215">
                  <a:extLst>
                    <a:ext uri="{9D8B030D-6E8A-4147-A177-3AD203B41FA5}">
                      <a16:colId xmlns:a16="http://schemas.microsoft.com/office/drawing/2014/main" xmlns="" val="1702557195"/>
                    </a:ext>
                  </a:extLst>
                </a:gridCol>
              </a:tblGrid>
              <a:tr h="46014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a:ln>
                            <a:noFill/>
                          </a:ln>
                          <a:solidFill>
                            <a:srgbClr val="FFFFFF"/>
                          </a:solidFill>
                          <a:effectLst/>
                          <a:latin typeface="Calibri" pitchFamily="34" charset="0"/>
                          <a:ea typeface="ＭＳ Ｐゴシック" pitchFamily="34" charset="-128"/>
                          <a:cs typeface="+mn-cs"/>
                        </a:rPr>
                        <a:t>Q2  TARGET</a:t>
                      </a:r>
                      <a:endParaRPr kumimoji="0" lang="en-ZA" sz="1400" b="1" i="0" u="none" strike="noStrike" kern="1200" cap="none" normalizeH="0" baseline="0" dirty="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ACHIEVEMENT</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CORRECTIVE MEASURE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63307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of wasteful and fruitless expenditure </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15%</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l">
                        <a:spcAft>
                          <a:spcPts val="0"/>
                        </a:spcAft>
                      </a:pPr>
                      <a:r>
                        <a:rPr lang="en-ZA" sz="1000" b="1" dirty="0">
                          <a:solidFill>
                            <a:srgbClr val="FF0000"/>
                          </a:solidFill>
                          <a:effectLst/>
                          <a:latin typeface="Arial" panose="020B0604020202020204" pitchFamily="34" charset="0"/>
                          <a:ea typeface="Calibri"/>
                          <a:cs typeface="Arial" panose="020B0604020202020204" pitchFamily="34" charset="0"/>
                        </a:rPr>
                        <a:t>Not </a:t>
                      </a:r>
                      <a:r>
                        <a:rPr lang="en-ZA" sz="1000" b="1" dirty="0" smtClean="0">
                          <a:solidFill>
                            <a:srgbClr val="FF0000"/>
                          </a:solidFill>
                          <a:effectLst/>
                          <a:latin typeface="Arial" panose="020B0604020202020204" pitchFamily="34" charset="0"/>
                          <a:ea typeface="Calibri"/>
                          <a:cs typeface="Arial" panose="020B0604020202020204" pitchFamily="34" charset="0"/>
                        </a:rPr>
                        <a:t>Achieved</a:t>
                      </a:r>
                    </a:p>
                    <a:p>
                      <a:pPr marL="180340" indent="-180340" algn="l">
                        <a:spcAft>
                          <a:spcPts val="0"/>
                        </a:spcAft>
                      </a:pPr>
                      <a:endParaRPr lang="en-ZA" sz="1000" dirty="0">
                        <a:effectLst/>
                        <a:latin typeface="Arial" panose="020B0604020202020204" pitchFamily="34" charset="0"/>
                        <a:ea typeface="Calibri"/>
                        <a:cs typeface="Arial" panose="020B0604020202020204" pitchFamily="34" charset="0"/>
                      </a:endParaRPr>
                    </a:p>
                    <a:p>
                      <a:pPr marL="180340" indent="-180340" algn="l">
                        <a:spcAft>
                          <a:spcPts val="0"/>
                        </a:spcAft>
                      </a:pPr>
                      <a:r>
                        <a:rPr lang="en-ZA" sz="1000" b="0" dirty="0">
                          <a:solidFill>
                            <a:srgbClr val="000000"/>
                          </a:solidFill>
                          <a:effectLst/>
                          <a:latin typeface="Arial" panose="020B0604020202020204" pitchFamily="34" charset="0"/>
                          <a:ea typeface="Times New Roman"/>
                          <a:cs typeface="Arial" panose="020B0604020202020204" pitchFamily="34" charset="0"/>
                        </a:rPr>
                        <a:t> </a:t>
                      </a:r>
                      <a:r>
                        <a:rPr lang="en-ZA" sz="1000" b="0" dirty="0" smtClean="0">
                          <a:solidFill>
                            <a:srgbClr val="000000"/>
                          </a:solidFill>
                          <a:effectLst/>
                          <a:latin typeface="Arial" panose="020B0604020202020204" pitchFamily="34" charset="0"/>
                          <a:ea typeface="Times New Roman"/>
                          <a:cs typeface="Arial" panose="020B0604020202020204" pitchFamily="34" charset="0"/>
                        </a:rPr>
                        <a:t>Wasteful</a:t>
                      </a:r>
                      <a:r>
                        <a:rPr lang="en-ZA" sz="1000" b="0" baseline="0" dirty="0" smtClean="0">
                          <a:solidFill>
                            <a:srgbClr val="000000"/>
                          </a:solidFill>
                          <a:effectLst/>
                          <a:latin typeface="Arial" panose="020B0604020202020204" pitchFamily="34" charset="0"/>
                          <a:ea typeface="Times New Roman"/>
                          <a:cs typeface="Arial" panose="020B0604020202020204" pitchFamily="34" charset="0"/>
                        </a:rPr>
                        <a:t> and fruitless</a:t>
                      </a:r>
                    </a:p>
                    <a:p>
                      <a:pPr marL="180340" indent="-180340" algn="l">
                        <a:spcAft>
                          <a:spcPts val="0"/>
                        </a:spcAft>
                      </a:pPr>
                      <a:r>
                        <a:rPr lang="en-ZA" sz="1000" b="0" baseline="0" dirty="0" smtClean="0">
                          <a:solidFill>
                            <a:srgbClr val="000000"/>
                          </a:solidFill>
                          <a:effectLst/>
                          <a:latin typeface="Arial" panose="020B0604020202020204" pitchFamily="34" charset="0"/>
                          <a:ea typeface="Times New Roman"/>
                          <a:cs typeface="Arial" panose="020B0604020202020204" pitchFamily="34" charset="0"/>
                        </a:rPr>
                        <a:t>expenditure increase by</a:t>
                      </a:r>
                    </a:p>
                    <a:p>
                      <a:pPr marL="180340" indent="-180340" algn="l">
                        <a:spcAft>
                          <a:spcPts val="0"/>
                        </a:spcAft>
                      </a:pPr>
                      <a:r>
                        <a:rPr lang="en-ZA" sz="1000" b="0" baseline="0" dirty="0" smtClean="0">
                          <a:solidFill>
                            <a:srgbClr val="000000"/>
                          </a:solidFill>
                          <a:effectLst/>
                          <a:latin typeface="Arial" panose="020B0604020202020204" pitchFamily="34" charset="0"/>
                          <a:ea typeface="Times New Roman"/>
                          <a:cs typeface="Arial" panose="020B0604020202020204" pitchFamily="34" charset="0"/>
                        </a:rPr>
                        <a:t>39%</a:t>
                      </a:r>
                      <a:endParaRPr lang="en-ZA" sz="1000" b="0" dirty="0">
                        <a:effectLst/>
                        <a:latin typeface="Arial" panose="020B0604020202020204" pitchFamily="34" charset="0"/>
                        <a:ea typeface="Calibri"/>
                        <a:cs typeface="Arial" panose="020B0604020202020204" pitchFamily="34" charset="0"/>
                      </a:endParaRPr>
                    </a:p>
                    <a:p>
                      <a:pPr marL="180340" indent="-180340" algn="l">
                        <a:spcAft>
                          <a:spcPts val="0"/>
                        </a:spcAft>
                      </a:pPr>
                      <a:r>
                        <a:rPr lang="en-ZA" sz="1000" b="1" dirty="0">
                          <a:solidFill>
                            <a:srgbClr val="000000"/>
                          </a:solidFill>
                          <a:effectLst/>
                          <a:latin typeface="Arial" panose="020B0604020202020204" pitchFamily="34" charset="0"/>
                          <a:ea typeface="Times New Roman"/>
                          <a:cs typeface="Arial" panose="020B0604020202020204" pitchFamily="34" charset="0"/>
                        </a:rPr>
                        <a:t> </a:t>
                      </a:r>
                      <a:endParaRPr lang="en-ZA" sz="1000" dirty="0">
                        <a:effectLst/>
                        <a:latin typeface="Arial" panose="020B0604020202020204" pitchFamily="34" charset="0"/>
                        <a:ea typeface="Calibri"/>
                        <a:cs typeface="Arial" panose="020B0604020202020204" pitchFamily="34" charset="0"/>
                      </a:endParaRPr>
                    </a:p>
                    <a:p>
                      <a:pPr marL="180340" indent="-180340">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Wasteful and fruitless </a:t>
                      </a:r>
                    </a:p>
                    <a:p>
                      <a:pPr marL="180340" indent="-180340">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expenditure was at</a:t>
                      </a:r>
                    </a:p>
                    <a:p>
                      <a:pPr marL="180340" indent="-180340">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 R79</a:t>
                      </a:r>
                      <a:r>
                        <a:rPr lang="en-ZA" sz="1000" kern="1200" dirty="0">
                          <a:solidFill>
                            <a:srgbClr val="000000"/>
                          </a:solidFill>
                          <a:effectLst/>
                          <a:latin typeface="Arial" panose="020B0604020202020204" pitchFamily="34" charset="0"/>
                          <a:ea typeface="Calibri"/>
                          <a:cs typeface="Arial" panose="020B0604020202020204" pitchFamily="34" charset="0"/>
                        </a:rPr>
                        <a:t> 897 </a:t>
                      </a:r>
                      <a:r>
                        <a:rPr lang="en-ZA" sz="1000" kern="1200" dirty="0" smtClean="0">
                          <a:solidFill>
                            <a:srgbClr val="000000"/>
                          </a:solidFill>
                          <a:effectLst/>
                          <a:latin typeface="Arial" panose="020B0604020202020204" pitchFamily="34" charset="0"/>
                          <a:ea typeface="Calibri"/>
                          <a:cs typeface="Arial" panose="020B0604020202020204" pitchFamily="34" charset="0"/>
                        </a:rPr>
                        <a:t>326.14</a:t>
                      </a:r>
                      <a:r>
                        <a:rPr lang="en-ZA" sz="1000" kern="1200" baseline="0" dirty="0" smtClean="0">
                          <a:solidFill>
                            <a:srgbClr val="000000"/>
                          </a:solidFill>
                          <a:effectLst/>
                          <a:latin typeface="Arial" panose="020B0604020202020204" pitchFamily="34" charset="0"/>
                          <a:ea typeface="Calibri"/>
                          <a:cs typeface="Arial" panose="020B0604020202020204" pitchFamily="34" charset="0"/>
                        </a:rPr>
                        <a:t> as at 31</a:t>
                      </a:r>
                      <a:endParaRPr lang="en-ZA" sz="1000" dirty="0">
                        <a:effectLst/>
                        <a:latin typeface="Arial" panose="020B0604020202020204" pitchFamily="34" charset="0"/>
                        <a:ea typeface="Calibri"/>
                        <a:cs typeface="Arial" panose="020B0604020202020204" pitchFamily="34" charset="0"/>
                      </a:endParaRPr>
                    </a:p>
                    <a:p>
                      <a:pPr marL="180340" indent="-180340">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 for March </a:t>
                      </a:r>
                      <a:r>
                        <a:rPr lang="en-ZA" sz="1000" kern="1200" dirty="0" smtClean="0">
                          <a:solidFill>
                            <a:srgbClr val="000000"/>
                          </a:solidFill>
                          <a:effectLst/>
                          <a:latin typeface="Arial" panose="020B0604020202020204" pitchFamily="34" charset="0"/>
                          <a:ea typeface="Calibri"/>
                          <a:cs typeface="Arial" panose="020B0604020202020204" pitchFamily="34" charset="0"/>
                        </a:rPr>
                        <a:t>2021</a:t>
                      </a:r>
                      <a:r>
                        <a:rPr lang="en-ZA" sz="1000" kern="1200" baseline="0" dirty="0" smtClean="0">
                          <a:solidFill>
                            <a:srgbClr val="000000"/>
                          </a:solidFill>
                          <a:effectLst/>
                          <a:latin typeface="Arial" panose="020B0604020202020204" pitchFamily="34" charset="0"/>
                          <a:ea typeface="Calibri"/>
                          <a:cs typeface="Arial" panose="020B0604020202020204" pitchFamily="34" charset="0"/>
                        </a:rPr>
                        <a:t> versus</a:t>
                      </a:r>
                    </a:p>
                    <a:p>
                      <a:pPr marL="180340" indent="-180340">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R130</a:t>
                      </a:r>
                      <a:r>
                        <a:rPr lang="en-ZA" sz="1000" kern="1200" dirty="0">
                          <a:solidFill>
                            <a:srgbClr val="000000"/>
                          </a:solidFill>
                          <a:effectLst/>
                          <a:latin typeface="Arial" panose="020B0604020202020204" pitchFamily="34" charset="0"/>
                          <a:ea typeface="Calibri"/>
                          <a:cs typeface="Arial" panose="020B0604020202020204" pitchFamily="34" charset="0"/>
                        </a:rPr>
                        <a:t> 796 </a:t>
                      </a:r>
                      <a:r>
                        <a:rPr lang="en-ZA" sz="1000" kern="1200" dirty="0" smtClean="0">
                          <a:solidFill>
                            <a:srgbClr val="000000"/>
                          </a:solidFill>
                          <a:effectLst/>
                          <a:latin typeface="Arial" panose="020B0604020202020204" pitchFamily="34" charset="0"/>
                          <a:ea typeface="Calibri"/>
                          <a:cs typeface="Arial" panose="020B0604020202020204" pitchFamily="34" charset="0"/>
                        </a:rPr>
                        <a:t>248.84</a:t>
                      </a:r>
                      <a:r>
                        <a:rPr lang="en-ZA" sz="1000" kern="1200" baseline="0" dirty="0" smtClean="0">
                          <a:solidFill>
                            <a:srgbClr val="000000"/>
                          </a:solidFill>
                          <a:effectLst/>
                          <a:latin typeface="Arial" panose="020B0604020202020204" pitchFamily="34" charset="0"/>
                          <a:ea typeface="Calibri"/>
                          <a:cs typeface="Arial" panose="020B0604020202020204" pitchFamily="34" charset="0"/>
                        </a:rPr>
                        <a:t> a</a:t>
                      </a:r>
                      <a:r>
                        <a:rPr lang="en-ZA" sz="1000" kern="1200" dirty="0" smtClean="0">
                          <a:solidFill>
                            <a:srgbClr val="000000"/>
                          </a:solidFill>
                          <a:effectLst/>
                          <a:latin typeface="Arial" panose="020B0604020202020204" pitchFamily="34" charset="0"/>
                          <a:ea typeface="Calibri"/>
                          <a:cs typeface="Arial" panose="020B0604020202020204" pitchFamily="34" charset="0"/>
                        </a:rPr>
                        <a:t>s </a:t>
                      </a:r>
                      <a:r>
                        <a:rPr lang="en-ZA" sz="1000" kern="1200" dirty="0">
                          <a:solidFill>
                            <a:srgbClr val="000000"/>
                          </a:solidFill>
                          <a:effectLst/>
                          <a:latin typeface="Arial" panose="020B0604020202020204" pitchFamily="34" charset="0"/>
                          <a:ea typeface="Calibri"/>
                          <a:cs typeface="Arial" panose="020B0604020202020204" pitchFamily="34" charset="0"/>
                        </a:rPr>
                        <a:t>at </a:t>
                      </a:r>
                      <a:endParaRPr lang="en-ZA" sz="1000" kern="1200" dirty="0" smtClean="0">
                        <a:solidFill>
                          <a:srgbClr val="000000"/>
                        </a:solidFill>
                        <a:effectLst/>
                        <a:latin typeface="Arial" panose="020B0604020202020204" pitchFamily="34" charset="0"/>
                        <a:ea typeface="Calibri"/>
                        <a:cs typeface="Arial" panose="020B0604020202020204" pitchFamily="34" charset="0"/>
                      </a:endParaRPr>
                    </a:p>
                    <a:p>
                      <a:pPr marL="180340" indent="-180340">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September </a:t>
                      </a:r>
                      <a:r>
                        <a:rPr lang="en-ZA" sz="1000" kern="1200" dirty="0">
                          <a:solidFill>
                            <a:srgbClr val="000000"/>
                          </a:solidFill>
                          <a:effectLst/>
                          <a:latin typeface="Arial" panose="020B0604020202020204" pitchFamily="34" charset="0"/>
                          <a:ea typeface="Calibri"/>
                          <a:cs typeface="Arial" panose="020B0604020202020204" pitchFamily="34" charset="0"/>
                        </a:rPr>
                        <a:t>2021</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just">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Root cause: Non-compliance with procurement prescripts.</a:t>
                      </a:r>
                      <a:endParaRPr lang="en-ZA" sz="1000" dirty="0">
                        <a:effectLst/>
                        <a:latin typeface="Arial" panose="020B0604020202020204" pitchFamily="34" charset="0"/>
                        <a:ea typeface="Calibri"/>
                        <a:cs typeface="Arial" panose="020B0604020202020204" pitchFamily="34" charset="0"/>
                      </a:endParaRPr>
                    </a:p>
                    <a:p>
                      <a:pPr marL="180340" indent="-180340" algn="just">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 </a:t>
                      </a:r>
                      <a:endParaRPr lang="en-ZA" sz="1000" dirty="0">
                        <a:effectLst/>
                        <a:latin typeface="Arial" panose="020B0604020202020204" pitchFamily="34" charset="0"/>
                        <a:ea typeface="Calibri"/>
                        <a:cs typeface="Arial" panose="020B0604020202020204" pitchFamily="34" charset="0"/>
                      </a:endParaRPr>
                    </a:p>
                    <a:p>
                      <a:pPr marL="113030" indent="-180340" algn="just">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a).Wasteful and fruitless expenditures incurred in previous reporting periods were neither recovered nor condoned</a:t>
                      </a:r>
                      <a:endParaRPr lang="en-ZA" sz="1000" dirty="0">
                        <a:effectLst/>
                        <a:latin typeface="Arial" panose="020B0604020202020204" pitchFamily="34" charset="0"/>
                        <a:ea typeface="Calibri"/>
                        <a:cs typeface="Arial" panose="020B0604020202020204" pitchFamily="34" charset="0"/>
                      </a:endParaRPr>
                    </a:p>
                    <a:p>
                      <a:pPr marL="180340" indent="-180340" algn="just">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 </a:t>
                      </a:r>
                      <a:endParaRPr lang="en-ZA" sz="1000" dirty="0">
                        <a:effectLst/>
                        <a:latin typeface="Arial" panose="020B0604020202020204" pitchFamily="34" charset="0"/>
                        <a:ea typeface="Calibri"/>
                        <a:cs typeface="Arial" panose="020B0604020202020204" pitchFamily="34" charset="0"/>
                      </a:endParaRPr>
                    </a:p>
                    <a:p>
                      <a:pPr marL="113030" indent="23495" algn="just">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b). Investigations into cases of fruitless and wasteful expenditure not completed to enable appropriate course of action</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just">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a). The Fund to institute a financial misconduct advisory committee to oversee all irregular expenditure transactions and provide recommendation for consequence management.</a:t>
                      </a:r>
                      <a:endParaRPr lang="en-ZA" sz="1000" dirty="0">
                        <a:effectLst/>
                        <a:latin typeface="Arial" panose="020B0604020202020204" pitchFamily="34" charset="0"/>
                        <a:ea typeface="Calibri"/>
                        <a:cs typeface="Arial" panose="020B0604020202020204" pitchFamily="34" charset="0"/>
                      </a:endParaRPr>
                    </a:p>
                    <a:p>
                      <a:pPr marL="180340" indent="-180340" algn="just">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 </a:t>
                      </a:r>
                      <a:endParaRPr lang="en-ZA" sz="1000" dirty="0">
                        <a:effectLst/>
                        <a:latin typeface="Arial" panose="020B0604020202020204" pitchFamily="34" charset="0"/>
                        <a:ea typeface="Calibri"/>
                        <a:cs typeface="Arial" panose="020B0604020202020204" pitchFamily="34" charset="0"/>
                      </a:endParaRPr>
                    </a:p>
                    <a:p>
                      <a:pPr marL="180340" indent="-180340" algn="just">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 b). The Fund to host training workshop on irregular and wasteful and fruitless expenditure on 03 November 2021.</a:t>
                      </a:r>
                      <a:endParaRPr lang="en-ZA" sz="1000" dirty="0">
                        <a:effectLst/>
                        <a:latin typeface="Arial" panose="020B0604020202020204" pitchFamily="34" charset="0"/>
                        <a:ea typeface="Calibri"/>
                        <a:cs typeface="Arial" panose="020B0604020202020204" pitchFamily="34" charset="0"/>
                      </a:endParaRPr>
                    </a:p>
                    <a:p>
                      <a:pPr marL="180340" indent="-180340" algn="just">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 </a:t>
                      </a:r>
                      <a:endParaRPr lang="en-ZA" sz="1000" dirty="0">
                        <a:effectLst/>
                        <a:latin typeface="Arial" panose="020B0604020202020204" pitchFamily="34" charset="0"/>
                        <a:ea typeface="Calibri"/>
                        <a:cs typeface="Arial" panose="020B0604020202020204" pitchFamily="34" charset="0"/>
                      </a:endParaRPr>
                    </a:p>
                    <a:p>
                      <a:pPr marL="180340" indent="-180340" algn="just">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c). Contract management to be a standing agenda item at EXCO </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2617701858"/>
                  </a:ext>
                </a:extLst>
              </a:tr>
              <a:tr h="10150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of irregular expenditure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10%</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l">
                        <a:spcAft>
                          <a:spcPts val="0"/>
                        </a:spcAft>
                      </a:pPr>
                      <a:r>
                        <a:rPr lang="en-ZA" sz="1000" b="1" kern="1200" dirty="0">
                          <a:solidFill>
                            <a:srgbClr val="00B050"/>
                          </a:solidFill>
                          <a:effectLst/>
                          <a:latin typeface="Arial" panose="020B0604020202020204" pitchFamily="34" charset="0"/>
                          <a:ea typeface="Calibri"/>
                          <a:cs typeface="Arial" panose="020B0604020202020204" pitchFamily="34" charset="0"/>
                        </a:rPr>
                        <a:t>Achieved</a:t>
                      </a:r>
                      <a:endParaRPr lang="en-ZA" sz="1000" dirty="0">
                        <a:effectLst/>
                        <a:latin typeface="Arial" panose="020B0604020202020204" pitchFamily="34" charset="0"/>
                        <a:ea typeface="Calibri"/>
                        <a:cs typeface="Arial" panose="020B0604020202020204" pitchFamily="34" charset="0"/>
                      </a:endParaRPr>
                    </a:p>
                    <a:p>
                      <a:pPr marL="180340" indent="-180340" algn="l">
                        <a:spcAft>
                          <a:spcPts val="0"/>
                        </a:spcAft>
                      </a:pPr>
                      <a:r>
                        <a:rPr lang="en-ZA" sz="1000" b="0" kern="1200" baseline="0" dirty="0" smtClean="0">
                          <a:solidFill>
                            <a:srgbClr val="000000"/>
                          </a:solidFill>
                          <a:effectLst/>
                          <a:latin typeface="Arial" panose="020B0604020202020204" pitchFamily="34" charset="0"/>
                          <a:ea typeface="Calibri"/>
                          <a:cs typeface="Arial" panose="020B0604020202020204" pitchFamily="34" charset="0"/>
                        </a:rPr>
                        <a:t>There was 85% reduction in</a:t>
                      </a:r>
                    </a:p>
                    <a:p>
                      <a:pPr marL="180340" indent="-180340" algn="l">
                        <a:spcAft>
                          <a:spcPts val="0"/>
                        </a:spcAft>
                      </a:pPr>
                      <a:r>
                        <a:rPr lang="en-ZA" sz="1000" b="0" kern="1200" baseline="0" dirty="0" smtClean="0">
                          <a:solidFill>
                            <a:srgbClr val="000000"/>
                          </a:solidFill>
                          <a:effectLst/>
                          <a:latin typeface="Arial" panose="020B0604020202020204" pitchFamily="34" charset="0"/>
                          <a:ea typeface="Calibri"/>
                          <a:cs typeface="Arial" panose="020B0604020202020204" pitchFamily="34" charset="0"/>
                        </a:rPr>
                        <a:t>irregular expenditure</a:t>
                      </a:r>
                      <a:r>
                        <a:rPr lang="en-ZA" sz="1000" b="0" kern="1200" baseline="0" dirty="0" smtClean="0">
                          <a:solidFill>
                            <a:schemeClr val="tx1"/>
                          </a:solidFill>
                          <a:effectLst/>
                          <a:latin typeface="Arial" panose="020B0604020202020204" pitchFamily="34" charset="0"/>
                          <a:ea typeface="Calibri"/>
                          <a:cs typeface="Arial" panose="020B0604020202020204" pitchFamily="34" charset="0"/>
                        </a:rPr>
                        <a:t> </a:t>
                      </a:r>
                    </a:p>
                    <a:p>
                      <a:pPr marL="180340" indent="-180340" algn="l">
                        <a:spcAft>
                          <a:spcPts val="0"/>
                        </a:spcAft>
                      </a:pPr>
                      <a:endParaRPr lang="en-ZA" sz="1000" b="0" kern="1200" baseline="0" dirty="0" smtClean="0">
                        <a:solidFill>
                          <a:schemeClr val="tx1"/>
                        </a:solidFill>
                        <a:effectLst/>
                        <a:latin typeface="Arial" panose="020B0604020202020204" pitchFamily="34" charset="0"/>
                        <a:ea typeface="Calibri"/>
                        <a:cs typeface="Arial" panose="020B0604020202020204" pitchFamily="34" charset="0"/>
                      </a:endParaRPr>
                    </a:p>
                    <a:p>
                      <a:pPr marL="180340" indent="-180340" algn="l">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a:t>
                      </a:r>
                      <a:r>
                        <a:rPr lang="en-ZA" sz="1000" kern="1200" dirty="0">
                          <a:solidFill>
                            <a:srgbClr val="000000"/>
                          </a:solidFill>
                          <a:effectLst/>
                          <a:latin typeface="Arial" panose="020B0604020202020204" pitchFamily="34" charset="0"/>
                          <a:ea typeface="Calibri"/>
                          <a:cs typeface="Arial" panose="020B0604020202020204" pitchFamily="34" charset="0"/>
                        </a:rPr>
                        <a:t>R93 149 773.55)</a:t>
                      </a:r>
                      <a:r>
                        <a:rPr lang="en-ZA" sz="1000" kern="1200" baseline="0" dirty="0">
                          <a:solidFill>
                            <a:schemeClr val="tx1"/>
                          </a:solidFill>
                          <a:effectLst/>
                          <a:latin typeface="Arial" panose="020B0604020202020204" pitchFamily="34" charset="0"/>
                          <a:ea typeface="Calibri"/>
                          <a:cs typeface="Arial" panose="020B0604020202020204" pitchFamily="34" charset="0"/>
                        </a:rPr>
                        <a:t> </a:t>
                      </a:r>
                      <a:r>
                        <a:rPr lang="en-ZA" sz="1000" kern="1200" baseline="0" dirty="0" smtClean="0">
                          <a:solidFill>
                            <a:schemeClr val="tx1"/>
                          </a:solidFill>
                          <a:effectLst/>
                          <a:latin typeface="Arial" panose="020B0604020202020204" pitchFamily="34" charset="0"/>
                          <a:ea typeface="Calibri"/>
                          <a:cs typeface="Arial" panose="020B0604020202020204" pitchFamily="34" charset="0"/>
                        </a:rPr>
                        <a:t>as at</a:t>
                      </a:r>
                      <a:r>
                        <a:rPr lang="en-ZA" sz="1000" kern="1200" dirty="0" smtClean="0">
                          <a:solidFill>
                            <a:srgbClr val="000000"/>
                          </a:solidFill>
                          <a:effectLst/>
                          <a:latin typeface="Arial" panose="020B0604020202020204" pitchFamily="34" charset="0"/>
                          <a:ea typeface="Calibri"/>
                          <a:cs typeface="Arial" panose="020B0604020202020204" pitchFamily="34" charset="0"/>
                        </a:rPr>
                        <a:t> </a:t>
                      </a:r>
                    </a:p>
                    <a:p>
                      <a:pPr marL="180340" indent="-180340" algn="l">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March 2021 </a:t>
                      </a:r>
                      <a:r>
                        <a:rPr lang="en-ZA" sz="1000" kern="1200" baseline="0" dirty="0" smtClean="0">
                          <a:solidFill>
                            <a:srgbClr val="000000"/>
                          </a:solidFill>
                          <a:effectLst/>
                          <a:latin typeface="Arial" panose="020B0604020202020204" pitchFamily="34" charset="0"/>
                          <a:ea typeface="Calibri"/>
                          <a:cs typeface="Arial" panose="020B0604020202020204" pitchFamily="34" charset="0"/>
                        </a:rPr>
                        <a:t> versus </a:t>
                      </a:r>
                      <a:r>
                        <a:rPr lang="en-ZA" sz="1000" kern="1200" baseline="0" dirty="0" smtClean="0">
                          <a:solidFill>
                            <a:schemeClr val="tx1"/>
                          </a:solidFill>
                          <a:effectLst/>
                          <a:latin typeface="Arial" panose="020B0604020202020204" pitchFamily="34" charset="0"/>
                          <a:ea typeface="Calibri"/>
                          <a:cs typeface="Arial" panose="020B0604020202020204" pitchFamily="34" charset="0"/>
                        </a:rPr>
                        <a:t> </a:t>
                      </a:r>
                    </a:p>
                    <a:p>
                      <a:pPr marL="180340" indent="-180340" algn="l">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R14</a:t>
                      </a:r>
                      <a:r>
                        <a:rPr lang="en-ZA" sz="1000" kern="1200" dirty="0">
                          <a:solidFill>
                            <a:srgbClr val="000000"/>
                          </a:solidFill>
                          <a:effectLst/>
                          <a:latin typeface="Arial" panose="020B0604020202020204" pitchFamily="34" charset="0"/>
                          <a:ea typeface="Calibri"/>
                          <a:cs typeface="Arial" panose="020B0604020202020204" pitchFamily="34" charset="0"/>
                        </a:rPr>
                        <a:t> 188 </a:t>
                      </a:r>
                      <a:r>
                        <a:rPr lang="en-ZA" sz="1000" kern="1200" dirty="0" smtClean="0">
                          <a:solidFill>
                            <a:srgbClr val="000000"/>
                          </a:solidFill>
                          <a:effectLst/>
                          <a:latin typeface="Arial" panose="020B0604020202020204" pitchFamily="34" charset="0"/>
                          <a:ea typeface="Calibri"/>
                          <a:cs typeface="Arial" panose="020B0604020202020204" pitchFamily="34" charset="0"/>
                        </a:rPr>
                        <a:t>499.43 as </a:t>
                      </a:r>
                      <a:r>
                        <a:rPr lang="en-ZA" sz="1000" kern="1200" dirty="0">
                          <a:solidFill>
                            <a:srgbClr val="000000"/>
                          </a:solidFill>
                          <a:effectLst/>
                          <a:latin typeface="Arial" panose="020B0604020202020204" pitchFamily="34" charset="0"/>
                          <a:ea typeface="Calibri"/>
                          <a:cs typeface="Arial" panose="020B0604020202020204" pitchFamily="34" charset="0"/>
                        </a:rPr>
                        <a:t>at </a:t>
                      </a:r>
                      <a:r>
                        <a:rPr lang="en-ZA" sz="1000" kern="1200" dirty="0" smtClean="0">
                          <a:solidFill>
                            <a:srgbClr val="000000"/>
                          </a:solidFill>
                          <a:effectLst/>
                          <a:latin typeface="Arial" panose="020B0604020202020204" pitchFamily="34" charset="0"/>
                          <a:ea typeface="Calibri"/>
                          <a:cs typeface="Arial" panose="020B0604020202020204" pitchFamily="34" charset="0"/>
                        </a:rPr>
                        <a:t>30</a:t>
                      </a:r>
                    </a:p>
                    <a:p>
                      <a:pPr marL="180340" indent="-180340" algn="l">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September 2021</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Condonation of Accenture irregular </a:t>
                      </a:r>
                      <a:r>
                        <a:rPr lang="en-ZA" sz="1000" b="0" i="0" u="none" strike="noStrike" kern="1200" baseline="0" dirty="0" smtClean="0">
                          <a:solidFill>
                            <a:schemeClr val="tx1"/>
                          </a:solidFill>
                          <a:latin typeface="Arial" panose="020B0604020202020204" pitchFamily="34" charset="0"/>
                          <a:ea typeface="+mn-ea"/>
                          <a:cs typeface="Arial" panose="020B0604020202020204" pitchFamily="34" charset="0"/>
                        </a:rPr>
                        <a:t>expenditure </a:t>
                      </a: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has resulted in an over-achievement thus exceeding the annual target.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US" sz="1000" dirty="0" smtClean="0">
                          <a:latin typeface="Arial" panose="020B0604020202020204" pitchFamily="34" charset="0"/>
                          <a:cs typeface="Arial" panose="020B0604020202020204" pitchFamily="34" charset="0"/>
                        </a:rPr>
                        <a:t>None</a:t>
                      </a:r>
                      <a:endParaRPr lang="en-ZA" sz="1000" dirty="0">
                        <a:latin typeface="Arial" panose="020B060402020202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5889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Percentage of Administrative expenditure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 15%</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000" b="1" kern="1200" dirty="0">
                          <a:solidFill>
                            <a:srgbClr val="00B050"/>
                          </a:solidFill>
                          <a:effectLst/>
                          <a:latin typeface="Arial" panose="020B0604020202020204" pitchFamily="34" charset="0"/>
                          <a:ea typeface="Calibri"/>
                          <a:cs typeface="Arial" panose="020B0604020202020204" pitchFamily="34" charset="0"/>
                        </a:rPr>
                        <a:t>Achieved</a:t>
                      </a:r>
                      <a:endParaRPr lang="en-ZA" sz="1000" dirty="0">
                        <a:effectLst/>
                        <a:latin typeface="Arial" panose="020B0604020202020204" pitchFamily="34" charset="0"/>
                        <a:ea typeface="Calibri"/>
                        <a:cs typeface="Arial" panose="020B0604020202020204" pitchFamily="34" charset="0"/>
                      </a:endParaRPr>
                    </a:p>
                    <a:p>
                      <a:pPr marL="180340" indent="-180340" algn="ctr">
                        <a:spcAft>
                          <a:spcPts val="0"/>
                        </a:spcAft>
                      </a:pPr>
                      <a:r>
                        <a:rPr lang="en-ZA" sz="1000" b="1" kern="1200" dirty="0">
                          <a:effectLst/>
                          <a:latin typeface="Arial" panose="020B0604020202020204" pitchFamily="34" charset="0"/>
                          <a:ea typeface="Calibri"/>
                          <a:cs typeface="Arial" panose="020B0604020202020204" pitchFamily="34" charset="0"/>
                        </a:rPr>
                        <a:t>11%</a:t>
                      </a:r>
                      <a:endParaRPr lang="en-ZA" sz="1000" dirty="0">
                        <a:effectLst/>
                        <a:latin typeface="Arial" panose="020B0604020202020204" pitchFamily="34" charset="0"/>
                        <a:ea typeface="Calibri"/>
                        <a:cs typeface="Arial" panose="020B0604020202020204" pitchFamily="34" charset="0"/>
                      </a:endParaRPr>
                    </a:p>
                    <a:p>
                      <a:pPr marL="180340" indent="-180340" algn="ctr">
                        <a:spcAft>
                          <a:spcPts val="0"/>
                        </a:spcAft>
                      </a:pPr>
                      <a:r>
                        <a:rPr lang="en-ZA" sz="1000" kern="1200" dirty="0">
                          <a:effectLst/>
                          <a:latin typeface="Arial" panose="020B0604020202020204" pitchFamily="34" charset="0"/>
                          <a:ea typeface="Calibri"/>
                          <a:cs typeface="Arial" panose="020B0604020202020204" pitchFamily="34" charset="0"/>
                        </a:rPr>
                        <a:t>(605 666 / 5 400 651)</a:t>
                      </a:r>
                      <a:endParaRPr lang="en-ZA" sz="1000" dirty="0">
                        <a:effectLst/>
                        <a:latin typeface="Arial" panose="020B0604020202020204" pitchFamily="34" charset="0"/>
                        <a:ea typeface="Calibri"/>
                        <a:cs typeface="Arial" panose="020B0604020202020204" pitchFamily="34" charset="0"/>
                      </a:endParaRPr>
                    </a:p>
                    <a:p>
                      <a:pPr marL="180340" indent="-180340">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 </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None</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US" sz="1000" dirty="0" smtClean="0">
                          <a:latin typeface="Arial" panose="020B0604020202020204" pitchFamily="34" charset="0"/>
                          <a:cs typeface="Arial" panose="020B0604020202020204" pitchFamily="34" charset="0"/>
                        </a:rPr>
                        <a:t>None</a:t>
                      </a:r>
                      <a:endParaRPr lang="en-ZA" sz="1000" dirty="0">
                        <a:latin typeface="Arial" panose="020B060402020202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126260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Percentage of valid invoices paid  within 30 Calendar days after receipt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100% within 30 Calendar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97%      (1539  /  1585)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a:t>
                      </a:r>
                    </a:p>
                    <a:p>
                      <a:pPr marL="0" marR="0" lvl="0" indent="0" algn="just" defTabSz="457200" rtl="0" eaLnBrk="1" fontAlgn="auto" latinLnBrk="0" hangingPunct="1">
                        <a:lnSpc>
                          <a:spcPct val="100000"/>
                        </a:lnSpc>
                        <a:spcBef>
                          <a:spcPts val="0"/>
                        </a:spcBef>
                        <a:spcAft>
                          <a:spcPts val="0"/>
                        </a:spcAft>
                        <a:buClrTx/>
                        <a:buSzTx/>
                        <a:buFont typeface="Symbol"/>
                        <a:buNone/>
                        <a:tabLst/>
                        <a:defRPr/>
                      </a:pPr>
                      <a:r>
                        <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46 invoices were submitted late for payment. No system of handling invoices implemented </a:t>
                      </a:r>
                      <a:endParaRPr lang="en-ZA" sz="1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08585" indent="-180340" algn="just">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 </a:t>
                      </a:r>
                      <a:endParaRPr lang="en-ZA" sz="1000" dirty="0">
                        <a:effectLst/>
                        <a:latin typeface="Arial" panose="020B0604020202020204" pitchFamily="34" charset="0"/>
                        <a:ea typeface="Calibri"/>
                        <a:cs typeface="Arial" panose="020B0604020202020204" pitchFamily="34" charset="0"/>
                      </a:endParaRPr>
                    </a:p>
                    <a:p>
                      <a:pPr marL="0" lvl="0" indent="0" algn="just">
                        <a:spcAft>
                          <a:spcPts val="0"/>
                        </a:spcAft>
                        <a:buFont typeface="Symbol"/>
                        <a:buNone/>
                      </a:pPr>
                      <a:r>
                        <a:rPr lang="en-ZA" sz="1000" kern="1200" dirty="0" smtClean="0">
                          <a:solidFill>
                            <a:srgbClr val="000000"/>
                          </a:solidFill>
                          <a:effectLst/>
                          <a:latin typeface="Arial" panose="020B0604020202020204" pitchFamily="34" charset="0"/>
                          <a:ea typeface="Calibri"/>
                          <a:cs typeface="Arial" panose="020B0604020202020204" pitchFamily="34" charset="0"/>
                        </a:rPr>
                        <a:t>Implement previously identified corrective </a:t>
                      </a:r>
                      <a:r>
                        <a:rPr lang="en-ZA" sz="1000" kern="1200" dirty="0">
                          <a:solidFill>
                            <a:srgbClr val="000000"/>
                          </a:solidFill>
                          <a:effectLst/>
                          <a:latin typeface="Arial" panose="020B0604020202020204" pitchFamily="34" charset="0"/>
                          <a:ea typeface="Calibri"/>
                          <a:cs typeface="Arial" panose="020B0604020202020204" pitchFamily="34" charset="0"/>
                        </a:rPr>
                        <a:t>action of centralising invoices </a:t>
                      </a:r>
                      <a:r>
                        <a:rPr lang="en-ZA" sz="1000" kern="1200" dirty="0" smtClean="0">
                          <a:solidFill>
                            <a:srgbClr val="000000"/>
                          </a:solidFill>
                          <a:effectLst/>
                          <a:latin typeface="Arial" panose="020B0604020202020204" pitchFamily="34" charset="0"/>
                          <a:ea typeface="Calibri"/>
                          <a:cs typeface="Arial" panose="020B0604020202020204" pitchFamily="34" charset="0"/>
                        </a:rPr>
                        <a:t>and/or</a:t>
                      </a:r>
                      <a:r>
                        <a:rPr lang="en-ZA" sz="1000" kern="1200" baseline="0" dirty="0" smtClean="0">
                          <a:solidFill>
                            <a:srgbClr val="000000"/>
                          </a:solidFill>
                          <a:effectLst/>
                          <a:latin typeface="Arial" panose="020B0604020202020204" pitchFamily="34" charset="0"/>
                          <a:ea typeface="Calibri"/>
                          <a:cs typeface="Arial" panose="020B0604020202020204" pitchFamily="34" charset="0"/>
                        </a:rPr>
                        <a:t> implementation of benchmarked best practices</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86B733C-23B5-4D4A-9165-51682A3BFD66}"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7" name="TextBox 6"/>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22</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742392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260647"/>
            <a:ext cx="8229600" cy="925895"/>
          </a:xfrm>
        </p:spPr>
        <p:txBody>
          <a:bodyPr/>
          <a:lstStyle/>
          <a:p>
            <a:r>
              <a:rPr lang="en-ZA" altLang="en-US" sz="2000" b="1" dirty="0">
                <a:ea typeface="ＭＳ Ｐゴシック" pitchFamily="34" charset="-128"/>
                <a:cs typeface="Times New Roman" pitchFamily="18" charset="0"/>
              </a:rPr>
              <a:t>PROGRAMME 1: ADMINISTRATION</a:t>
            </a:r>
            <a:endParaRPr lang="en-US" altLang="en-US" sz="20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79637768"/>
              </p:ext>
            </p:extLst>
          </p:nvPr>
        </p:nvGraphicFramePr>
        <p:xfrm>
          <a:off x="251520" y="1484784"/>
          <a:ext cx="8650478" cy="4948361"/>
        </p:xfrm>
        <a:graphic>
          <a:graphicData uri="http://schemas.openxmlformats.org/drawingml/2006/table">
            <a:tbl>
              <a:tblPr/>
              <a:tblGrid>
                <a:gridCol w="1860503">
                  <a:extLst>
                    <a:ext uri="{9D8B030D-6E8A-4147-A177-3AD203B41FA5}">
                      <a16:colId xmlns:a16="http://schemas.microsoft.com/office/drawing/2014/main" xmlns="" val="20000"/>
                    </a:ext>
                  </a:extLst>
                </a:gridCol>
                <a:gridCol w="1470440">
                  <a:extLst>
                    <a:ext uri="{9D8B030D-6E8A-4147-A177-3AD203B41FA5}">
                      <a16:colId xmlns:a16="http://schemas.microsoft.com/office/drawing/2014/main" xmlns="" val="20001"/>
                    </a:ext>
                  </a:extLst>
                </a:gridCol>
                <a:gridCol w="1944216">
                  <a:extLst>
                    <a:ext uri="{9D8B030D-6E8A-4147-A177-3AD203B41FA5}">
                      <a16:colId xmlns:a16="http://schemas.microsoft.com/office/drawing/2014/main" xmlns="" val="816490774"/>
                    </a:ext>
                  </a:extLst>
                </a:gridCol>
                <a:gridCol w="2160240">
                  <a:extLst>
                    <a:ext uri="{9D8B030D-6E8A-4147-A177-3AD203B41FA5}">
                      <a16:colId xmlns:a16="http://schemas.microsoft.com/office/drawing/2014/main" xmlns="" val="1475867691"/>
                    </a:ext>
                  </a:extLst>
                </a:gridCol>
                <a:gridCol w="1215079">
                  <a:extLst>
                    <a:ext uri="{9D8B030D-6E8A-4147-A177-3AD203B41FA5}">
                      <a16:colId xmlns:a16="http://schemas.microsoft.com/office/drawing/2014/main" xmlns="" val="2862908716"/>
                    </a:ext>
                  </a:extLst>
                </a:gridCol>
              </a:tblGrid>
              <a:tr h="471162">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Q2TARGET</a:t>
                      </a:r>
                      <a:endParaRPr kumimoji="0" lang="en-ZA"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ACHIEVEMENT</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CORRECTIVE MEASURE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1590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Percentage of vacancy rate</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000" kern="1200" dirty="0">
                          <a:solidFill>
                            <a:srgbClr val="000000"/>
                          </a:solidFill>
                          <a:effectLst/>
                          <a:latin typeface="Arial"/>
                          <a:ea typeface="Calibri"/>
                          <a:cs typeface="Times New Roman"/>
                        </a:rPr>
                        <a:t>≤9%</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marR="0" lvl="0" indent="-180340" algn="l" defTabSz="4572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00B050"/>
                          </a:solidFill>
                          <a:effectLst/>
                          <a:uLnTx/>
                          <a:uFillTx/>
                          <a:latin typeface="Arial"/>
                          <a:ea typeface="Calibri"/>
                          <a:cs typeface="Times New Roman"/>
                        </a:rPr>
                        <a:t>Achieved</a:t>
                      </a:r>
                      <a:endParaRPr kumimoji="0" lang="en-ZA" sz="1100" b="0" i="0" u="none" strike="noStrike" kern="1200" cap="none" spc="0" normalizeH="0" baseline="0" noProof="0" dirty="0">
                        <a:ln>
                          <a:noFill/>
                        </a:ln>
                        <a:solidFill>
                          <a:prstClr val="black"/>
                        </a:solidFill>
                        <a:effectLst/>
                        <a:uLnTx/>
                        <a:uFillTx/>
                        <a:latin typeface="+mn-lt"/>
                        <a:ea typeface="Calibri"/>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Vacancy rate at the end of Q2 was 8.1%  49 posts / 602 establishment)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spcAft>
                          <a:spcPts val="0"/>
                        </a:spcAft>
                      </a:pPr>
                      <a:r>
                        <a:rPr lang="en-ZA" sz="1000" kern="1200" dirty="0">
                          <a:solidFill>
                            <a:srgbClr val="000000"/>
                          </a:solidFill>
                          <a:effectLst/>
                          <a:latin typeface="Arial"/>
                          <a:ea typeface="Calibri"/>
                          <a:cs typeface="Times New Roman"/>
                        </a:rPr>
                        <a:t>None</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000" kern="1200" dirty="0">
                          <a:solidFill>
                            <a:srgbClr val="000000"/>
                          </a:solidFill>
                          <a:effectLst/>
                          <a:latin typeface="Arial"/>
                          <a:ea typeface="Calibri"/>
                          <a:cs typeface="Times New Roman"/>
                        </a:rPr>
                        <a:t>None</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2617701858"/>
                  </a:ext>
                </a:extLst>
              </a:tr>
              <a:tr h="76996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of persons with disabilities employed in line with Employment Equity Act.</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100" kern="1200" dirty="0">
                          <a:solidFill>
                            <a:srgbClr val="000000"/>
                          </a:solidFill>
                          <a:effectLst/>
                          <a:latin typeface="Arial"/>
                          <a:ea typeface="Calibri"/>
                        </a:rPr>
                        <a:t>≥2%</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l">
                        <a:spcAft>
                          <a:spcPts val="0"/>
                        </a:spcAft>
                      </a:pPr>
                      <a:r>
                        <a:rPr lang="en-ZA" sz="900" b="1" dirty="0">
                          <a:solidFill>
                            <a:srgbClr val="00B050"/>
                          </a:solidFill>
                          <a:effectLst/>
                          <a:latin typeface="Arial"/>
                          <a:ea typeface="Calibri"/>
                          <a:cs typeface="Times New Roman"/>
                        </a:rPr>
                        <a:t>Achieved</a:t>
                      </a:r>
                      <a:endParaRPr lang="en-ZA" sz="1100" dirty="0">
                        <a:effectLst/>
                        <a:latin typeface="Calibri"/>
                        <a:ea typeface="Calibri"/>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2.7% of persons with disabilities employed by the end of Q2.(15 officials / 553 filled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spcAft>
                          <a:spcPts val="0"/>
                        </a:spcAft>
                      </a:pPr>
                      <a:r>
                        <a:rPr lang="en-ZA" sz="1000" kern="1200" dirty="0">
                          <a:solidFill>
                            <a:srgbClr val="000000"/>
                          </a:solidFill>
                          <a:effectLst/>
                          <a:latin typeface="Arial"/>
                          <a:ea typeface="Calibri"/>
                          <a:cs typeface="Times New Roman"/>
                        </a:rPr>
                        <a:t>None  </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000" kern="1200" dirty="0">
                          <a:solidFill>
                            <a:srgbClr val="000000"/>
                          </a:solidFill>
                          <a:effectLst/>
                          <a:latin typeface="Arial"/>
                          <a:ea typeface="Calibri"/>
                          <a:cs typeface="Times New Roman"/>
                        </a:rPr>
                        <a:t>None</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9597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dirty="0">
                          <a:solidFill>
                            <a:srgbClr val="000000"/>
                          </a:solidFill>
                          <a:effectLst/>
                          <a:latin typeface="Arial" panose="020B0604020202020204" pitchFamily="34" charset="0"/>
                          <a:ea typeface="Times New Roman" panose="02020603050405020304" pitchFamily="18" charset="0"/>
                        </a:rPr>
                        <a:t>% representation of Africans in Senior and middle management levels maintained in line with Employment Equity Act.</a:t>
                      </a:r>
                      <a:endParaRPr lang="en-ZA" sz="1000" b="0" i="0" u="none" strike="noStrike" kern="1200" baseline="0" dirty="0">
                        <a:solidFill>
                          <a:schemeClr val="accent2">
                            <a:lumMod val="20000"/>
                            <a:lumOff val="80000"/>
                          </a:schemeClr>
                        </a:solidFill>
                        <a:latin typeface="Arial" panose="020B0604020202020204" pitchFamily="34" charset="0"/>
                        <a:ea typeface="+mn-ea"/>
                        <a:cs typeface="Arial" panose="020B0604020202020204" pitchFamily="34"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≥75%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marR="0" lvl="0" indent="-180340" algn="l" defTabSz="4572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a:ln>
                            <a:noFill/>
                          </a:ln>
                          <a:solidFill>
                            <a:srgbClr val="00B050"/>
                          </a:solidFill>
                          <a:effectLst/>
                          <a:uLnTx/>
                          <a:uFillTx/>
                          <a:latin typeface="Arial"/>
                          <a:ea typeface="Calibri"/>
                          <a:cs typeface="Times New Roman"/>
                        </a:rPr>
                        <a:t>Achieved</a:t>
                      </a:r>
                      <a:endParaRPr kumimoji="0" lang="en-ZA" sz="1100" b="0" i="0" u="none" strike="noStrike" kern="1200" cap="none" spc="0" normalizeH="0" baseline="0" noProof="0">
                        <a:ln>
                          <a:noFill/>
                        </a:ln>
                        <a:solidFill>
                          <a:prstClr val="black"/>
                        </a:solidFill>
                        <a:effectLst/>
                        <a:uLnTx/>
                        <a:uFillTx/>
                        <a:latin typeface="+mn-lt"/>
                        <a:ea typeface="Calibri"/>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Times New Roman" panose="02020603050405020304" pitchFamily="18" charset="0"/>
                          <a:cs typeface="+mn-cs"/>
                        </a:rPr>
                        <a:t>87.7% representation of Africans in Senior and Middle Management level by the end of Q2.(64 /73 filled posts).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l">
                        <a:spcAft>
                          <a:spcPts val="0"/>
                        </a:spcAft>
                      </a:pPr>
                      <a:r>
                        <a:rPr lang="en-ZA" sz="1100">
                          <a:effectLst/>
                          <a:latin typeface="Calibri"/>
                          <a:ea typeface="Times New Roman"/>
                          <a:cs typeface="Times New Roman"/>
                        </a:rPr>
                        <a:t>None </a:t>
                      </a:r>
                      <a:endParaRPr lang="en-ZA" sz="110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100" dirty="0">
                          <a:effectLst/>
                          <a:latin typeface="Calibri"/>
                          <a:ea typeface="Times New Roman"/>
                          <a:cs typeface="Times New Roman"/>
                        </a:rPr>
                        <a:t>None </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91958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Times New Roman" panose="02020603050405020304" pitchFamily="18" charset="0"/>
                          <a:cs typeface="+mn-cs"/>
                        </a:rPr>
                        <a:t>Integrated claims management System (ICMS) implemented</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Times New Roman" panose="02020603050405020304" pitchFamily="18" charset="0"/>
                        <a:cs typeface="+mn-cs"/>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Times New Roman" panose="02020603050405020304" pitchFamily="18" charset="0"/>
                          <a:cs typeface="+mn-cs"/>
                        </a:rPr>
                        <a:t>System functionality (code) developed as per approved blue print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l">
                        <a:spcAft>
                          <a:spcPts val="0"/>
                        </a:spcAft>
                      </a:pPr>
                      <a:r>
                        <a:rPr lang="en-ZA" sz="900" b="1" u="none" dirty="0">
                          <a:solidFill>
                            <a:srgbClr val="FF0000"/>
                          </a:solidFill>
                          <a:effectLst/>
                          <a:latin typeface="Arial"/>
                          <a:ea typeface="Calibri"/>
                          <a:cs typeface="Times New Roman"/>
                        </a:rPr>
                        <a:t>Not achieved</a:t>
                      </a:r>
                      <a:endParaRPr lang="en-ZA" sz="1100" u="none" dirty="0">
                        <a:effectLst/>
                        <a:latin typeface="Calibri"/>
                        <a:ea typeface="Calibri"/>
                        <a:cs typeface="Times New Roman"/>
                      </a:endParaRPr>
                    </a:p>
                    <a:p>
                      <a:pPr indent="-180340" algn="just"/>
                      <a:r>
                        <a:rPr lang="en-ZA" sz="1000" u="none" strike="noStrike" dirty="0">
                          <a:solidFill>
                            <a:srgbClr val="000000"/>
                          </a:solidFill>
                          <a:effectLst/>
                          <a:latin typeface="Arial"/>
                          <a:ea typeface="Times New Roman"/>
                          <a:cs typeface="Times New Roman"/>
                        </a:rPr>
                        <a:t> </a:t>
                      </a:r>
                      <a:endParaRPr lang="en-ZA" sz="1100" dirty="0">
                        <a:effectLst/>
                        <a:latin typeface="Calibri"/>
                        <a:cs typeface="Times New Roman"/>
                      </a:endParaRPr>
                    </a:p>
                    <a:p>
                      <a:pPr indent="-180340" algn="just"/>
                      <a:r>
                        <a:rPr lang="en-US" sz="900" dirty="0">
                          <a:effectLst/>
                          <a:latin typeface="Arial"/>
                          <a:cs typeface="Times New Roman"/>
                        </a:rPr>
                        <a:t>45% System functionality (code) developed as per approved blue </a:t>
                      </a:r>
                      <a:r>
                        <a:rPr lang="en-US" sz="900" dirty="0" smtClean="0">
                          <a:effectLst/>
                          <a:latin typeface="Arial"/>
                          <a:cs typeface="Times New Roman"/>
                        </a:rPr>
                        <a:t>print</a:t>
                      </a:r>
                      <a:endParaRPr lang="en-ZA" sz="1100" dirty="0">
                        <a:effectLst/>
                        <a:latin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Times New Roman" panose="02020603050405020304" pitchFamily="18" charset="0"/>
                          <a:cs typeface="+mn-cs"/>
                        </a:rPr>
                        <a:t>System development was dependent on success of system handover by or before end of 30 April 2021. The handover was only concluded on the 13 September 2021 owing to delays with concluding internal processes.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Times New Roman" panose="02020603050405020304" pitchFamily="18" charset="0"/>
                          <a:cs typeface="+mn-cs"/>
                        </a:rPr>
                        <a:t>SAP Project implementation to prioritise modules related to the integrated claims management system.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3265697196"/>
                  </a:ext>
                </a:extLst>
              </a:tr>
              <a:tr h="105448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rPr>
                        <a:t>Number of jobs created through  UIF Funding and Investment initiatives</a:t>
                      </a:r>
                      <a:endParaRPr lang="en-ZA" sz="1000" kern="1200" dirty="0">
                        <a:solidFill>
                          <a:srgbClr val="000000"/>
                        </a:solidFill>
                        <a:effectLst/>
                        <a:latin typeface="Arial" panose="020B0604020202020204" pitchFamily="34" charset="0"/>
                        <a:ea typeface="Times New Roman" panose="02020603050405020304" pitchFamily="18" charset="0"/>
                        <a:cs typeface="+mn-cs"/>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000" dirty="0">
                          <a:solidFill>
                            <a:srgbClr val="000000"/>
                          </a:solidFill>
                          <a:effectLst/>
                          <a:latin typeface="Arial"/>
                          <a:ea typeface="Times New Roman"/>
                          <a:cs typeface="Times New Roman"/>
                        </a:rPr>
                        <a:t>1500</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l">
                        <a:spcAft>
                          <a:spcPts val="0"/>
                        </a:spcAft>
                      </a:pPr>
                      <a:r>
                        <a:rPr lang="en-ZA" sz="900" b="1" dirty="0">
                          <a:solidFill>
                            <a:srgbClr val="FF0000"/>
                          </a:solidFill>
                          <a:effectLst/>
                          <a:latin typeface="Arial"/>
                          <a:ea typeface="Calibri"/>
                          <a:cs typeface="Times New Roman"/>
                        </a:rPr>
                        <a:t>Not Achieved</a:t>
                      </a:r>
                      <a:endParaRPr lang="en-ZA" sz="1100" dirty="0">
                        <a:effectLst/>
                        <a:latin typeface="Calibri"/>
                        <a:ea typeface="Calibri"/>
                        <a:cs typeface="Times New Roman"/>
                      </a:endParaRPr>
                    </a:p>
                    <a:p>
                      <a:pPr marL="180340" indent="-180340" algn="ctr">
                        <a:spcAft>
                          <a:spcPts val="0"/>
                        </a:spcAft>
                      </a:pPr>
                      <a:r>
                        <a:rPr lang="en-ZA" sz="1200" b="0" dirty="0">
                          <a:solidFill>
                            <a:srgbClr val="000000"/>
                          </a:solidFill>
                          <a:effectLst/>
                          <a:latin typeface="Arial Narrow"/>
                          <a:ea typeface="Times New Roman"/>
                          <a:cs typeface="Arial"/>
                        </a:rPr>
                        <a:t>0</a:t>
                      </a:r>
                      <a:endParaRPr lang="en-ZA" sz="1100" b="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a:solidFill>
                            <a:srgbClr val="000000"/>
                          </a:solidFill>
                          <a:effectLst/>
                          <a:latin typeface="Arial" panose="020B0604020202020204" pitchFamily="34" charset="0"/>
                          <a:ea typeface="Calibri" panose="020F0502020204030204" pitchFamily="34" charset="0"/>
                          <a:cs typeface="+mn-cs"/>
                        </a:rPr>
                        <a:t>The Fund no longer has job creation projects. SRIs which were in part funded for job creation are not doing well. Jobs created by these (SRIs) in the previous reporting period were reported on already.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The Fund to revise its job creation mandate in its next plan.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317896192"/>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86B733C-23B5-4D4A-9165-51682A3BFD66}"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7" name="TextBox 6"/>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23</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463778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260648"/>
            <a:ext cx="8229600" cy="512552"/>
          </a:xfrm>
        </p:spPr>
        <p:txBody>
          <a:bodyPr/>
          <a:lstStyle/>
          <a:p>
            <a:r>
              <a:rPr lang="en-ZA" altLang="en-US" sz="2000" b="1" dirty="0">
                <a:ea typeface="ＭＳ Ｐゴシック" pitchFamily="34" charset="-128"/>
                <a:cs typeface="Times New Roman" pitchFamily="18" charset="0"/>
              </a:rPr>
              <a:t>PROGRAMME 1: ADMINISTRATION</a:t>
            </a:r>
            <a:endParaRPr lang="en-US" altLang="en-US" sz="2000" dirty="0">
              <a:ea typeface="ＭＳ Ｐゴシック" pitchFamily="34" charset="-128"/>
            </a:endParaRPr>
          </a:p>
        </p:txBody>
      </p:sp>
      <p:graphicFrame>
        <p:nvGraphicFramePr>
          <p:cNvPr id="5" name="Content Placeholder 4"/>
          <p:cNvGraphicFramePr>
            <a:graphicFrameLocks noGrp="1"/>
          </p:cNvGraphicFramePr>
          <p:nvPr>
            <p:ph idx="1"/>
            <p:extLst/>
          </p:nvPr>
        </p:nvGraphicFramePr>
        <p:xfrm>
          <a:off x="251520" y="1484784"/>
          <a:ext cx="8640961" cy="4961244"/>
        </p:xfrm>
        <a:graphic>
          <a:graphicData uri="http://schemas.openxmlformats.org/drawingml/2006/table">
            <a:tbl>
              <a:tblPr/>
              <a:tblGrid>
                <a:gridCol w="1858456">
                  <a:extLst>
                    <a:ext uri="{9D8B030D-6E8A-4147-A177-3AD203B41FA5}">
                      <a16:colId xmlns:a16="http://schemas.microsoft.com/office/drawing/2014/main" xmlns="" val="20000"/>
                    </a:ext>
                  </a:extLst>
                </a:gridCol>
                <a:gridCol w="1711030">
                  <a:extLst>
                    <a:ext uri="{9D8B030D-6E8A-4147-A177-3AD203B41FA5}">
                      <a16:colId xmlns:a16="http://schemas.microsoft.com/office/drawing/2014/main" xmlns="" val="20001"/>
                    </a:ext>
                  </a:extLst>
                </a:gridCol>
                <a:gridCol w="1903122">
                  <a:extLst>
                    <a:ext uri="{9D8B030D-6E8A-4147-A177-3AD203B41FA5}">
                      <a16:colId xmlns:a16="http://schemas.microsoft.com/office/drawing/2014/main" xmlns="" val="20002"/>
                    </a:ext>
                  </a:extLst>
                </a:gridCol>
                <a:gridCol w="1698487">
                  <a:extLst>
                    <a:ext uri="{9D8B030D-6E8A-4147-A177-3AD203B41FA5}">
                      <a16:colId xmlns:a16="http://schemas.microsoft.com/office/drawing/2014/main" xmlns="" val="20003"/>
                    </a:ext>
                  </a:extLst>
                </a:gridCol>
                <a:gridCol w="1469866">
                  <a:extLst>
                    <a:ext uri="{9D8B030D-6E8A-4147-A177-3AD203B41FA5}">
                      <a16:colId xmlns:a16="http://schemas.microsoft.com/office/drawing/2014/main" xmlns="" val="20004"/>
                    </a:ext>
                  </a:extLst>
                </a:gridCol>
              </a:tblGrid>
              <a:tr h="89341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a:ln>
                            <a:noFill/>
                          </a:ln>
                          <a:solidFill>
                            <a:srgbClr val="FFFFFF"/>
                          </a:solidFill>
                          <a:effectLst/>
                          <a:latin typeface="Calibri" pitchFamily="34" charset="0"/>
                          <a:ea typeface="ＭＳ Ｐゴシック" pitchFamily="34" charset="-128"/>
                          <a:cs typeface="+mn-cs"/>
                        </a:rPr>
                        <a:t>Q2 TARGET</a:t>
                      </a:r>
                      <a:endParaRPr kumimoji="0" lang="en-ZA" sz="1400" b="1" i="0" u="none" strike="noStrike" kern="1200" cap="none" normalizeH="0" baseline="0" dirty="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ACHIEVEMENT</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CORRECTIVE MEASURE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74336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rPr>
                        <a:t>% of Internal and External audit findings resolved </a:t>
                      </a:r>
                      <a:endParaRPr lang="en-US" sz="1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Compile audit matrix to be monitored on a monthly basis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l">
                        <a:spcAft>
                          <a:spcPts val="0"/>
                        </a:spcAft>
                      </a:pPr>
                      <a:r>
                        <a:rPr lang="en-ZA" sz="900" b="1" dirty="0">
                          <a:solidFill>
                            <a:srgbClr val="00B050"/>
                          </a:solidFill>
                          <a:effectLst/>
                          <a:latin typeface="Arial"/>
                          <a:ea typeface="Calibri"/>
                          <a:cs typeface="Times New Roman"/>
                        </a:rPr>
                        <a:t>Achieved</a:t>
                      </a:r>
                      <a:endParaRPr lang="en-ZA" sz="1100" dirty="0">
                        <a:effectLst/>
                        <a:latin typeface="Calibri"/>
                        <a:ea typeface="Calibri"/>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Audit matrix compiled and monitored.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just">
                        <a:spcAft>
                          <a:spcPts val="0"/>
                        </a:spcAft>
                      </a:pPr>
                      <a:r>
                        <a:rPr lang="en-ZA" sz="1000" dirty="0">
                          <a:solidFill>
                            <a:srgbClr val="000000"/>
                          </a:solidFill>
                          <a:effectLst/>
                          <a:latin typeface="Arial"/>
                          <a:ea typeface="Times New Roman"/>
                          <a:cs typeface="Times New Roman"/>
                        </a:rPr>
                        <a:t>None</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just">
                        <a:spcAft>
                          <a:spcPts val="0"/>
                        </a:spcAft>
                      </a:pPr>
                      <a:r>
                        <a:rPr lang="en-ZA" sz="1000" dirty="0">
                          <a:solidFill>
                            <a:srgbClr val="000000"/>
                          </a:solidFill>
                          <a:effectLst/>
                          <a:latin typeface="Arial"/>
                          <a:ea typeface="Times New Roman"/>
                          <a:cs typeface="Times New Roman"/>
                        </a:rPr>
                        <a:t>None </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800461">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of Fraud cases finalised within specified time frames.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90% of cases finalized (simple cases finalized within 30 working days, complex cases within 90 working days and COVID-19 cases within 60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marR="0" lvl="0" indent="-18034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Arial"/>
                          <a:ea typeface="Times New Roman"/>
                          <a:cs typeface="Times New Roman"/>
                        </a:rPr>
                        <a:t>Not Achieved</a:t>
                      </a:r>
                      <a:endParaRPr kumimoji="0" lang="en-ZA" sz="1100" b="0" i="0" u="none" strike="noStrike" kern="1200" cap="none" spc="0" normalizeH="0" baseline="0" noProof="0" dirty="0">
                        <a:ln>
                          <a:noFill/>
                        </a:ln>
                        <a:solidFill>
                          <a:prstClr val="black"/>
                        </a:solidFill>
                        <a:effectLst/>
                        <a:uLnTx/>
                        <a:uFillTx/>
                        <a:latin typeface="+mn-lt"/>
                        <a:ea typeface="Calibri"/>
                        <a:cs typeface="Times New Roman"/>
                      </a:endParaRPr>
                    </a:p>
                    <a:p>
                      <a:pPr marL="180340" marR="0" lvl="0" indent="-18034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Times New Roman"/>
                          <a:cs typeface="Times New Roman"/>
                        </a:rPr>
                        <a:t> </a:t>
                      </a:r>
                      <a:endParaRPr kumimoji="0" lang="en-ZA" sz="1100" b="0" i="0" u="none" strike="noStrike" kern="1200" cap="none" spc="0" normalizeH="0" baseline="0" noProof="0" dirty="0">
                        <a:ln>
                          <a:noFill/>
                        </a:ln>
                        <a:solidFill>
                          <a:prstClr val="black"/>
                        </a:solidFill>
                        <a:effectLst/>
                        <a:uLnTx/>
                        <a:uFillTx/>
                        <a:latin typeface="+mn-lt"/>
                        <a:ea typeface="Calibri"/>
                        <a:cs typeface="Times New Roman"/>
                      </a:endParaRPr>
                    </a:p>
                    <a:p>
                      <a:pPr marL="180340" indent="-180340" algn="l">
                        <a:spcAft>
                          <a:spcPts val="0"/>
                        </a:spcAft>
                      </a:pPr>
                      <a:endParaRPr lang="en-ZA" sz="1000" dirty="0">
                        <a:solidFill>
                          <a:srgbClr val="000000"/>
                        </a:solidFill>
                        <a:effectLst/>
                        <a:latin typeface="Arial"/>
                        <a:ea typeface="Times New Roman"/>
                        <a:cs typeface="Times New Roman"/>
                      </a:endParaRPr>
                    </a:p>
                    <a:p>
                      <a:pPr marL="180340" indent="-180340" algn="l">
                        <a:spcAft>
                          <a:spcPts val="0"/>
                        </a:spcAft>
                      </a:pPr>
                      <a:r>
                        <a:rPr lang="en-ZA" sz="1000" dirty="0">
                          <a:solidFill>
                            <a:srgbClr val="000000"/>
                          </a:solidFill>
                          <a:effectLst/>
                          <a:latin typeface="Arial"/>
                          <a:ea typeface="Times New Roman"/>
                          <a:cs typeface="Times New Roman"/>
                        </a:rPr>
                        <a:t>2.3% cases finalised</a:t>
                      </a:r>
                      <a:endParaRPr lang="en-ZA" sz="1100" dirty="0">
                        <a:effectLst/>
                        <a:latin typeface="Calibri"/>
                        <a:ea typeface="Calibri"/>
                        <a:cs typeface="Times New Roman"/>
                      </a:endParaRPr>
                    </a:p>
                    <a:p>
                      <a:pPr marL="180340" indent="-180340" algn="l">
                        <a:spcAft>
                          <a:spcPts val="0"/>
                        </a:spcAft>
                      </a:pPr>
                      <a:r>
                        <a:rPr lang="en-ZA" sz="1000" dirty="0">
                          <a:solidFill>
                            <a:srgbClr val="000000"/>
                          </a:solidFill>
                          <a:effectLst/>
                          <a:latin typeface="Arial"/>
                          <a:ea typeface="Times New Roman"/>
                          <a:cs typeface="Times New Roman"/>
                        </a:rPr>
                        <a:t>within timeframes </a:t>
                      </a:r>
                      <a:endParaRPr lang="en-ZA" sz="1100" dirty="0">
                        <a:effectLst/>
                        <a:latin typeface="Calibri"/>
                        <a:ea typeface="Calibri"/>
                        <a:cs typeface="Times New Roman"/>
                      </a:endParaRPr>
                    </a:p>
                    <a:p>
                      <a:pPr marL="180340" indent="-180340" algn="l">
                        <a:spcAft>
                          <a:spcPts val="0"/>
                        </a:spcAft>
                      </a:pPr>
                      <a:r>
                        <a:rPr lang="en-ZA" sz="1000" dirty="0">
                          <a:solidFill>
                            <a:srgbClr val="000000"/>
                          </a:solidFill>
                          <a:effectLst/>
                          <a:latin typeface="Arial"/>
                          <a:ea typeface="Times New Roman"/>
                          <a:cs typeface="Times New Roman"/>
                        </a:rPr>
                        <a:t>(2 cases out of 87) </a:t>
                      </a:r>
                      <a:endParaRPr lang="en-ZA" sz="1100" dirty="0">
                        <a:effectLst/>
                        <a:latin typeface="Calibri"/>
                        <a:ea typeface="Calibri"/>
                        <a:cs typeface="Times New Roman"/>
                      </a:endParaRPr>
                    </a:p>
                    <a:p>
                      <a:pPr marL="180340" indent="-180340" algn="l">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p>
                      <a:pPr marL="180340" indent="-180340" algn="l">
                        <a:spcAft>
                          <a:spcPts val="0"/>
                        </a:spcAft>
                      </a:pPr>
                      <a:r>
                        <a:rPr lang="en-ZA" sz="1000" dirty="0">
                          <a:solidFill>
                            <a:srgbClr val="000000"/>
                          </a:solidFill>
                          <a:effectLst/>
                          <a:latin typeface="Arial"/>
                          <a:ea typeface="Times New Roman"/>
                          <a:cs typeface="Times New Roman"/>
                        </a:rPr>
                        <a:t>11 out of 87 finalised</a:t>
                      </a:r>
                      <a:endParaRPr lang="en-ZA" sz="1100" dirty="0">
                        <a:effectLst/>
                        <a:latin typeface="Calibri"/>
                        <a:ea typeface="Calibri"/>
                        <a:cs typeface="Times New Roman"/>
                      </a:endParaRPr>
                    </a:p>
                    <a:p>
                      <a:pPr marL="180340" indent="-180340" algn="l">
                        <a:spcAft>
                          <a:spcPts val="0"/>
                        </a:spcAft>
                      </a:pPr>
                      <a:r>
                        <a:rPr lang="en-ZA" sz="1000" dirty="0">
                          <a:solidFill>
                            <a:srgbClr val="000000"/>
                          </a:solidFill>
                          <a:effectLst/>
                          <a:latin typeface="Arial"/>
                          <a:ea typeface="Times New Roman"/>
                          <a:cs typeface="Times New Roman"/>
                        </a:rPr>
                        <a:t>outside of the</a:t>
                      </a:r>
                      <a:endParaRPr lang="en-ZA" sz="1100" dirty="0">
                        <a:effectLst/>
                        <a:latin typeface="Calibri"/>
                        <a:ea typeface="Calibri"/>
                        <a:cs typeface="Times New Roman"/>
                      </a:endParaRPr>
                    </a:p>
                    <a:p>
                      <a:pPr marL="180340" indent="-180340" algn="l">
                        <a:spcAft>
                          <a:spcPts val="0"/>
                        </a:spcAft>
                      </a:pPr>
                      <a:r>
                        <a:rPr lang="en-ZA" sz="1000" dirty="0">
                          <a:solidFill>
                            <a:srgbClr val="000000"/>
                          </a:solidFill>
                          <a:effectLst/>
                          <a:latin typeface="Arial"/>
                          <a:ea typeface="Times New Roman"/>
                          <a:cs typeface="Times New Roman"/>
                        </a:rPr>
                        <a:t>turnaround </a:t>
                      </a:r>
                      <a:r>
                        <a:rPr lang="en-ZA" sz="1000" dirty="0" smtClean="0">
                          <a:solidFill>
                            <a:srgbClr val="000000"/>
                          </a:solidFill>
                          <a:effectLst/>
                          <a:latin typeface="Arial"/>
                          <a:ea typeface="Times New Roman"/>
                          <a:cs typeface="Times New Roman"/>
                        </a:rPr>
                        <a:t>time</a:t>
                      </a: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Limited human capacity to perform investigations. The previous corrective action of increasing capacity was not realised.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The</a:t>
                      </a:r>
                      <a:r>
                        <a:rPr lang="en-ZA" sz="1000" kern="12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newly appointed will start from 01 December 2021 to boost capacity</a:t>
                      </a:r>
                      <a:endPar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3"/>
                  </a:ext>
                </a:extLst>
              </a:tr>
              <a:tr h="138729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Ethics and Transformation Committee established and quarterly reports produced within 30 working days after end of</a:t>
                      </a:r>
                      <a:r>
                        <a:rPr lang="en-ZA" sz="1000" kern="1200" baseline="0" dirty="0">
                          <a:solidFill>
                            <a:srgbClr val="000000"/>
                          </a:solidFill>
                          <a:effectLst/>
                          <a:latin typeface="Arial" panose="020B0604020202020204" pitchFamily="34" charset="0"/>
                          <a:ea typeface="Calibri" panose="020F0502020204030204" pitchFamily="34" charset="0"/>
                          <a:cs typeface="+mn-cs"/>
                        </a:rPr>
                        <a:t> </a:t>
                      </a:r>
                      <a:r>
                        <a:rPr lang="en-ZA" sz="1000" kern="1200" dirty="0">
                          <a:solidFill>
                            <a:srgbClr val="000000"/>
                          </a:solidFill>
                          <a:effectLst/>
                          <a:latin typeface="Arial" panose="020B0604020202020204" pitchFamily="34" charset="0"/>
                          <a:ea typeface="Calibri" panose="020F0502020204030204" pitchFamily="34" charset="0"/>
                          <a:cs typeface="+mn-cs"/>
                        </a:rPr>
                        <a:t>Quarter</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Established and Appointed Ethics and Transformation Committee</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marR="0" lvl="0" indent="-18034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Arial"/>
                          <a:ea typeface="Times New Roman"/>
                          <a:cs typeface="Times New Roman"/>
                        </a:rPr>
                        <a:t>Not Achieved</a:t>
                      </a:r>
                      <a:endParaRPr kumimoji="0" lang="en-ZA" sz="1100" b="0" i="0" u="none" strike="noStrike" kern="1200" cap="none" spc="0" normalizeH="0" baseline="0" noProof="0" dirty="0">
                        <a:ln>
                          <a:noFill/>
                        </a:ln>
                        <a:solidFill>
                          <a:prstClr val="black"/>
                        </a:solidFill>
                        <a:effectLst/>
                        <a:uLnTx/>
                        <a:uFillTx/>
                        <a:latin typeface="+mn-lt"/>
                        <a:ea typeface="Calibri"/>
                        <a:cs typeface="Times New Roman"/>
                      </a:endParaRPr>
                    </a:p>
                    <a:p>
                      <a:pPr marL="180340" marR="0" lvl="0" indent="-18034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Times New Roman"/>
                          <a:cs typeface="Times New Roman"/>
                        </a:rPr>
                        <a:t> </a:t>
                      </a:r>
                      <a:endParaRPr kumimoji="0" lang="en-ZA" sz="1100" b="0" i="0" u="none" strike="noStrike" kern="1200" cap="none" spc="0" normalizeH="0" baseline="0" noProof="0" dirty="0">
                        <a:ln>
                          <a:noFill/>
                        </a:ln>
                        <a:solidFill>
                          <a:prstClr val="black"/>
                        </a:solidFill>
                        <a:effectLst/>
                        <a:uLnTx/>
                        <a:uFillTx/>
                        <a:latin typeface="+mn-lt"/>
                        <a:ea typeface="Calibri"/>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Draft terms of reference of the Ethics and Transformation Committee developed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Limited capacity has led to the  </a:t>
                      </a:r>
                      <a:r>
                        <a:rPr lang="en-ZA" sz="1000" kern="1200" dirty="0" smtClean="0">
                          <a:solidFill>
                            <a:srgbClr val="000000"/>
                          </a:solidFill>
                          <a:effectLst/>
                          <a:latin typeface="Arial" panose="020B0604020202020204" pitchFamily="34" charset="0"/>
                          <a:ea typeface="Calibri" panose="020F0502020204030204" pitchFamily="34" charset="0"/>
                          <a:cs typeface="+mn-cs"/>
                        </a:rPr>
                        <a:t>prioritisation of                                                                                          investigations </a:t>
                      </a:r>
                      <a:r>
                        <a:rPr lang="en-ZA" sz="1000" kern="1200" dirty="0">
                          <a:solidFill>
                            <a:srgbClr val="000000"/>
                          </a:solidFill>
                          <a:effectLst/>
                          <a:latin typeface="Arial" panose="020B0604020202020204" pitchFamily="34" charset="0"/>
                          <a:ea typeface="Calibri" panose="020F0502020204030204" pitchFamily="34" charset="0"/>
                          <a:cs typeface="+mn-cs"/>
                        </a:rPr>
                        <a:t>work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Committee to be appointed and functional in the third quarter</a:t>
                      </a:r>
                      <a:r>
                        <a:rPr lang="en-ZA" sz="1000" kern="1200" dirty="0" smtClean="0">
                          <a:solidFill>
                            <a:srgbClr val="000000"/>
                          </a:solidFill>
                          <a:effectLst/>
                          <a:latin typeface="Arial" panose="020B0604020202020204" pitchFamily="34" charset="0"/>
                          <a:ea typeface="Calibri" panose="020F0502020204030204" pitchFamily="34" charset="0"/>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newly appointed will start from 01 December 2021 to boost capacity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4185145063"/>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86B733C-23B5-4D4A-9165-51682A3BFD66}"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7" name="TextBox 6"/>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24</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842970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000" b="1" dirty="0">
                <a:ea typeface="ＭＳ Ｐゴシック" pitchFamily="34" charset="-128"/>
                <a:cs typeface="Times New Roman" pitchFamily="18" charset="0"/>
              </a:rPr>
              <a:t>PROGRAMME 2: </a:t>
            </a:r>
            <a:r>
              <a:rPr lang="en-ZA" altLang="en-US" sz="2000" b="1" dirty="0">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42413174"/>
              </p:ext>
            </p:extLst>
          </p:nvPr>
        </p:nvGraphicFramePr>
        <p:xfrm>
          <a:off x="251520" y="1052736"/>
          <a:ext cx="8640959" cy="5704006"/>
        </p:xfrm>
        <a:graphic>
          <a:graphicData uri="http://schemas.openxmlformats.org/drawingml/2006/table">
            <a:tbl>
              <a:tblPr/>
              <a:tblGrid>
                <a:gridCol w="1656179">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870925">
                  <a:extLst>
                    <a:ext uri="{9D8B030D-6E8A-4147-A177-3AD203B41FA5}">
                      <a16:colId xmlns:a16="http://schemas.microsoft.com/office/drawing/2014/main" xmlns="" val="20003"/>
                    </a:ext>
                  </a:extLst>
                </a:gridCol>
                <a:gridCol w="1729479">
                  <a:extLst>
                    <a:ext uri="{9D8B030D-6E8A-4147-A177-3AD203B41FA5}">
                      <a16:colId xmlns:a16="http://schemas.microsoft.com/office/drawing/2014/main" xmlns="" val="21459317"/>
                    </a:ext>
                  </a:extLst>
                </a:gridCol>
              </a:tblGrid>
              <a:tr h="49590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Q2 TARGET</a:t>
                      </a:r>
                      <a:endParaRPr kumimoji="0" lang="en-ZA"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ACHIEVEMENT</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itchFamily="34" charset="0"/>
                          <a:ea typeface="Calibri" pitchFamily="34" charset="0"/>
                          <a:cs typeface="Times New Roman" pitchFamily="18" charset="0"/>
                        </a:rPr>
                        <a:t>CORRECTIVE MEASURE  </a:t>
                      </a: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96899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Number of newly registered employers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spcAft>
                          <a:spcPts val="0"/>
                        </a:spcAft>
                      </a:pPr>
                      <a:r>
                        <a:rPr lang="en-US" sz="1100" dirty="0" smtClean="0">
                          <a:effectLst/>
                          <a:latin typeface="Calibri"/>
                          <a:ea typeface="Calibri"/>
                          <a:cs typeface="Times New Roman"/>
                        </a:rPr>
                        <a:t>40 000</a:t>
                      </a:r>
                      <a:endParaRPr lang="en-ZA" sz="1100" dirty="0">
                        <a:effectLst/>
                        <a:latin typeface="Calibri"/>
                        <a:ea typeface="Calibri"/>
                        <a:cs typeface="Times New Roman"/>
                      </a:endParaRPr>
                    </a:p>
                    <a:p>
                      <a:pPr marL="180340" indent="-180340">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GB" sz="1000" b="1" dirty="0">
                          <a:solidFill>
                            <a:srgbClr val="FF0000"/>
                          </a:solidFill>
                          <a:effectLst/>
                          <a:latin typeface="Arial"/>
                          <a:ea typeface="Times New Roman"/>
                          <a:cs typeface="Times New Roman"/>
                        </a:rPr>
                        <a:t>Not Achieved</a:t>
                      </a:r>
                      <a:endParaRPr lang="en-ZA" sz="1100" dirty="0">
                        <a:effectLst/>
                        <a:latin typeface="Calibri"/>
                        <a:ea typeface="Calibri"/>
                        <a:cs typeface="Times New Roman"/>
                      </a:endParaRPr>
                    </a:p>
                    <a:p>
                      <a:pPr marL="180340" indent="-180340" algn="l">
                        <a:spcAft>
                          <a:spcPts val="0"/>
                        </a:spcAft>
                      </a:pPr>
                      <a:r>
                        <a:rPr lang="en-GB" sz="900" dirty="0">
                          <a:effectLst/>
                          <a:latin typeface="Arial"/>
                          <a:ea typeface="Times New Roman"/>
                          <a:cs typeface="Times New Roman"/>
                        </a:rPr>
                        <a:t> </a:t>
                      </a:r>
                      <a:endParaRPr lang="en-ZA" sz="1100" dirty="0">
                        <a:effectLst/>
                        <a:latin typeface="Calibri"/>
                        <a:ea typeface="Calibri"/>
                        <a:cs typeface="Times New Roman"/>
                      </a:endParaRPr>
                    </a:p>
                    <a:p>
                      <a:pPr marL="180340" indent="1905" algn="l">
                        <a:spcAft>
                          <a:spcPts val="0"/>
                        </a:spcAft>
                      </a:pPr>
                      <a:r>
                        <a:rPr lang="en-ZA" sz="1000" dirty="0">
                          <a:solidFill>
                            <a:srgbClr val="000000"/>
                          </a:solidFill>
                          <a:effectLst/>
                          <a:latin typeface="Arial"/>
                          <a:ea typeface="Times New Roman"/>
                          <a:cs typeface="Times New Roman"/>
                        </a:rPr>
                        <a:t>28 751 employers registered</a:t>
                      </a:r>
                      <a:endParaRPr lang="en-ZA" sz="1100" dirty="0">
                        <a:effectLst/>
                        <a:latin typeface="Calibri"/>
                        <a:ea typeface="Calibri"/>
                        <a:cs typeface="Times New Roman"/>
                      </a:endParaRPr>
                    </a:p>
                    <a:p>
                      <a:pPr marL="180340" indent="-180340" algn="l">
                        <a:spcAft>
                          <a:spcPts val="0"/>
                        </a:spcAft>
                      </a:pPr>
                      <a:r>
                        <a:rPr lang="en-GB" sz="900" dirty="0">
                          <a:effectLst/>
                          <a:latin typeface="Arial"/>
                          <a:ea typeface="Times New Roman"/>
                          <a:cs typeface="Times New Roman"/>
                        </a:rPr>
                        <a:t> </a:t>
                      </a:r>
                      <a:endParaRPr lang="en-ZA" sz="1100" dirty="0">
                        <a:effectLst/>
                        <a:latin typeface="Calibri"/>
                        <a:ea typeface="Calibri"/>
                        <a:cs typeface="Times New Roman"/>
                      </a:endParaRPr>
                    </a:p>
                    <a:p>
                      <a:pPr marL="180340" indent="-180340">
                        <a:spcAft>
                          <a:spcPts val="0"/>
                        </a:spcAft>
                      </a:pPr>
                      <a:r>
                        <a:rPr lang="en-ZA" sz="1200" dirty="0">
                          <a:solidFill>
                            <a:srgbClr val="000000"/>
                          </a:solidFill>
                          <a:effectLst/>
                          <a:latin typeface="Arial Narrow"/>
                          <a:ea typeface="Times New Roman"/>
                          <a:cs typeface="Arial"/>
                        </a:rPr>
                        <a:t> </a:t>
                      </a:r>
                      <a:endParaRPr lang="en-ZA" sz="1100" dirty="0">
                        <a:effectLst/>
                        <a:latin typeface="Calibri"/>
                        <a:ea typeface="Calibri"/>
                        <a:cs typeface="Times New Roman"/>
                      </a:endParaRPr>
                    </a:p>
                    <a:p>
                      <a:pPr marL="180340" indent="-180340">
                        <a:spcAft>
                          <a:spcPts val="0"/>
                        </a:spcAft>
                      </a:pPr>
                      <a:r>
                        <a:rPr lang="en-ZA" sz="1200" dirty="0">
                          <a:solidFill>
                            <a:srgbClr val="000000"/>
                          </a:solidFill>
                          <a:effectLst/>
                          <a:latin typeface="Arial Narrow"/>
                          <a:ea typeface="Times New Roman"/>
                          <a:cs typeface="Arial"/>
                        </a:rPr>
                        <a:t> </a:t>
                      </a:r>
                      <a:endParaRPr lang="en-ZA" sz="1100" dirty="0">
                        <a:effectLst/>
                        <a:latin typeface="Calibri"/>
                        <a:ea typeface="Calibri"/>
                        <a:cs typeface="Times New Roman"/>
                      </a:endParaRPr>
                    </a:p>
                    <a:p>
                      <a:pPr marL="180340" indent="-180340">
                        <a:spcAft>
                          <a:spcPts val="0"/>
                        </a:spcAft>
                      </a:pPr>
                      <a:r>
                        <a:rPr lang="en-ZA" sz="1200" dirty="0">
                          <a:solidFill>
                            <a:srgbClr val="000000"/>
                          </a:solidFill>
                          <a:effectLst/>
                          <a:latin typeface="Arial Narrow"/>
                          <a:ea typeface="Times New Roman"/>
                          <a:cs typeface="Arial"/>
                        </a:rPr>
                        <a:t> </a:t>
                      </a:r>
                      <a:endParaRPr lang="en-ZA" sz="1100" dirty="0">
                        <a:effectLst/>
                        <a:latin typeface="Calibri"/>
                        <a:ea typeface="Calibri"/>
                        <a:cs typeface="Times New Roman"/>
                      </a:endParaRPr>
                    </a:p>
                    <a:p>
                      <a:pPr marL="180340" indent="-180340">
                        <a:spcAft>
                          <a:spcPts val="0"/>
                        </a:spcAft>
                      </a:pPr>
                      <a:r>
                        <a:rPr lang="en-ZA" sz="1200" dirty="0">
                          <a:solidFill>
                            <a:srgbClr val="000000"/>
                          </a:solidFill>
                          <a:effectLst/>
                          <a:latin typeface="Arial Narrow"/>
                          <a:ea typeface="Times New Roman"/>
                          <a:cs typeface="Arial"/>
                        </a:rPr>
                        <a:t> </a:t>
                      </a:r>
                      <a:endParaRPr lang="en-ZA" sz="1100" dirty="0">
                        <a:effectLst/>
                        <a:latin typeface="Calibri"/>
                        <a:ea typeface="Calibri"/>
                        <a:cs typeface="Times New Roman"/>
                      </a:endParaRPr>
                    </a:p>
                    <a:p>
                      <a:pPr marL="180340" indent="-180340">
                        <a:spcAft>
                          <a:spcPts val="0"/>
                        </a:spcAft>
                      </a:pPr>
                      <a:r>
                        <a:rPr lang="en-ZA" sz="1200" dirty="0">
                          <a:solidFill>
                            <a:srgbClr val="000000"/>
                          </a:solidFill>
                          <a:effectLst/>
                          <a:latin typeface="Arial Narrow"/>
                          <a:ea typeface="Times New Roman"/>
                          <a:cs typeface="Arial"/>
                        </a:rPr>
                        <a:t> </a:t>
                      </a:r>
                      <a:endParaRPr lang="en-ZA" sz="1100" dirty="0">
                        <a:effectLst/>
                        <a:latin typeface="Calibri"/>
                        <a:ea typeface="Calibri"/>
                        <a:cs typeface="Times New Roman"/>
                      </a:endParaRPr>
                    </a:p>
                    <a:p>
                      <a:pPr marL="180340" indent="-180340">
                        <a:spcAft>
                          <a:spcPts val="0"/>
                        </a:spcAft>
                      </a:pPr>
                      <a:r>
                        <a:rPr lang="en-ZA" sz="1200" dirty="0">
                          <a:solidFill>
                            <a:srgbClr val="000000"/>
                          </a:solidFill>
                          <a:effectLst/>
                          <a:latin typeface="Arial Narrow"/>
                          <a:ea typeface="Times New Roman"/>
                          <a:cs typeface="Arial"/>
                        </a:rPr>
                        <a:t> </a:t>
                      </a:r>
                      <a:endParaRPr lang="en-ZA" sz="1100" dirty="0">
                        <a:effectLst/>
                        <a:latin typeface="Calibri"/>
                        <a:ea typeface="Calibri"/>
                        <a:cs typeface="Times New Roman"/>
                      </a:endParaRPr>
                    </a:p>
                    <a:p>
                      <a:pPr marL="180340" indent="-180340">
                        <a:spcAft>
                          <a:spcPts val="0"/>
                        </a:spcAft>
                      </a:pP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905" algn="just">
                        <a:spcAft>
                          <a:spcPts val="0"/>
                        </a:spcAft>
                      </a:pPr>
                      <a:r>
                        <a:rPr lang="en-ZA" sz="1000" dirty="0">
                          <a:solidFill>
                            <a:srgbClr val="000000"/>
                          </a:solidFill>
                          <a:effectLst/>
                          <a:latin typeface="Arial"/>
                          <a:ea typeface="Times New Roman"/>
                          <a:cs typeface="Times New Roman"/>
                        </a:rPr>
                        <a:t>a). Economic impact of COVID resulting in less number of new employers registered.</a:t>
                      </a:r>
                      <a:endParaRPr lang="en-ZA" sz="1100" dirty="0">
                        <a:effectLst/>
                        <a:latin typeface="Calibri"/>
                        <a:ea typeface="Calibri"/>
                        <a:cs typeface="Times New Roman"/>
                      </a:endParaRPr>
                    </a:p>
                    <a:p>
                      <a:pPr marL="180340" indent="1905" algn="just">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p>
                      <a:pPr marL="180340" indent="1905" algn="just">
                        <a:spcAft>
                          <a:spcPts val="0"/>
                        </a:spcAft>
                      </a:pPr>
                      <a:r>
                        <a:rPr lang="en-ZA" sz="1000" dirty="0">
                          <a:solidFill>
                            <a:srgbClr val="000000"/>
                          </a:solidFill>
                          <a:effectLst/>
                          <a:latin typeface="Arial"/>
                          <a:ea typeface="Times New Roman"/>
                          <a:cs typeface="Times New Roman"/>
                        </a:rPr>
                        <a:t>b). Generous targeting</a:t>
                      </a:r>
                      <a:endParaRPr lang="en-ZA" sz="1100" dirty="0">
                        <a:effectLst/>
                        <a:latin typeface="Calibri"/>
                        <a:ea typeface="Calibri"/>
                        <a:cs typeface="Times New Roman"/>
                      </a:endParaRPr>
                    </a:p>
                    <a:p>
                      <a:pPr marL="180340" indent="1905" algn="just">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p>
                      <a:pPr marL="180340" indent="1905" algn="just">
                        <a:spcAft>
                          <a:spcPts val="0"/>
                        </a:spcAft>
                      </a:pPr>
                      <a:r>
                        <a:rPr lang="en-ZA" sz="1000" dirty="0">
                          <a:solidFill>
                            <a:srgbClr val="000000"/>
                          </a:solidFill>
                          <a:effectLst/>
                          <a:latin typeface="Arial"/>
                          <a:ea typeface="Times New Roman"/>
                          <a:cs typeface="Times New Roman"/>
                        </a:rPr>
                        <a:t>c). Poor capacity to enforce UI legislation </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indent="-180340" algn="just"/>
                      <a:r>
                        <a:rPr lang="en-ZA" sz="1000" dirty="0">
                          <a:solidFill>
                            <a:srgbClr val="000000"/>
                          </a:solidFill>
                          <a:effectLst/>
                          <a:latin typeface="Arial"/>
                          <a:ea typeface="Times New Roman"/>
                          <a:cs typeface="Times New Roman"/>
                        </a:rPr>
                        <a:t>a). The target to be revised in the next APP</a:t>
                      </a:r>
                      <a:endParaRPr lang="en-ZA" sz="1100" dirty="0">
                        <a:effectLst/>
                        <a:latin typeface="Calibri"/>
                        <a:ea typeface="Times New Roman"/>
                        <a:cs typeface="Times New Roman"/>
                      </a:endParaRPr>
                    </a:p>
                    <a:p>
                      <a:pPr indent="-180340" algn="just"/>
                      <a:r>
                        <a:rPr lang="en-ZA" sz="1000" dirty="0">
                          <a:solidFill>
                            <a:srgbClr val="000000"/>
                          </a:solidFill>
                          <a:effectLst/>
                          <a:latin typeface="Arial"/>
                          <a:ea typeface="Times New Roman"/>
                          <a:cs typeface="Times New Roman"/>
                        </a:rPr>
                        <a:t>b). Long term solution - to request information from employers electronically for purpose of payroll audit instead of travelling to the employer premises. </a:t>
                      </a:r>
                      <a:endParaRPr lang="en-ZA" sz="1100" dirty="0">
                        <a:effectLst/>
                        <a:latin typeface="Calibri"/>
                        <a:ea typeface="Times New Roman"/>
                        <a:cs typeface="Times New Roman"/>
                      </a:endParaRPr>
                    </a:p>
                    <a:p>
                      <a:pPr indent="-180340" algn="just"/>
                      <a:r>
                        <a:rPr lang="en-ZA" sz="1000" dirty="0">
                          <a:solidFill>
                            <a:srgbClr val="000000"/>
                          </a:solidFill>
                          <a:effectLst/>
                          <a:latin typeface="Arial"/>
                          <a:ea typeface="Times New Roman"/>
                          <a:cs typeface="Times New Roman"/>
                        </a:rPr>
                        <a:t>c). Collaborate with other government and private institutions to advocate for compliance.</a:t>
                      </a:r>
                      <a:endParaRPr lang="en-ZA" sz="1100" dirty="0">
                        <a:effectLst/>
                        <a:latin typeface="Calibri"/>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41992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Number of newly registered employees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spcAft>
                          <a:spcPts val="0"/>
                        </a:spcAft>
                      </a:pPr>
                      <a:r>
                        <a:rPr lang="en-ZA" sz="1000" dirty="0">
                          <a:solidFill>
                            <a:srgbClr val="000000"/>
                          </a:solidFill>
                          <a:effectLst/>
                          <a:latin typeface="Arial"/>
                          <a:ea typeface="Times New Roman"/>
                          <a:cs typeface="Times New Roman"/>
                        </a:rPr>
                        <a:t>430 000</a:t>
                      </a:r>
                      <a:endParaRPr lang="en-ZA" sz="1100" dirty="0">
                        <a:effectLst/>
                        <a:latin typeface="Calibri"/>
                        <a:ea typeface="Calibri"/>
                        <a:cs typeface="Times New Roman"/>
                      </a:endParaRPr>
                    </a:p>
                    <a:p>
                      <a:pPr marL="180340" indent="-180340">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p>
                      <a:pPr marL="180340" indent="-180340" algn="just">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GB" sz="1000" b="1" dirty="0">
                          <a:solidFill>
                            <a:srgbClr val="FF0000"/>
                          </a:solidFill>
                          <a:effectLst/>
                          <a:latin typeface="Arial"/>
                          <a:ea typeface="Times New Roman"/>
                          <a:cs typeface="Times New Roman"/>
                        </a:rPr>
                        <a:t>Not Achieved</a:t>
                      </a:r>
                      <a:endParaRPr lang="en-ZA" sz="1100" dirty="0">
                        <a:effectLst/>
                        <a:latin typeface="Calibri"/>
                        <a:ea typeface="Calibri"/>
                        <a:cs typeface="Times New Roman"/>
                      </a:endParaRPr>
                    </a:p>
                    <a:p>
                      <a:pPr marL="180340" indent="-180340">
                        <a:spcAft>
                          <a:spcPts val="0"/>
                        </a:spcAft>
                      </a:pPr>
                      <a:r>
                        <a:rPr lang="en-GB" sz="900" dirty="0">
                          <a:effectLst/>
                          <a:latin typeface="Arial"/>
                          <a:ea typeface="Times New Roman"/>
                          <a:cs typeface="Times New Roman"/>
                        </a:rPr>
                        <a:t> </a:t>
                      </a:r>
                      <a:endParaRPr lang="en-ZA" sz="1100" dirty="0">
                        <a:effectLst/>
                        <a:latin typeface="Calibri"/>
                        <a:ea typeface="Calibri"/>
                        <a:cs typeface="Times New Roman"/>
                      </a:endParaRPr>
                    </a:p>
                    <a:p>
                      <a:pPr marL="180340" indent="-180340" algn="ctr">
                        <a:spcAft>
                          <a:spcPts val="0"/>
                        </a:spcAft>
                        <a:tabLst>
                          <a:tab pos="1143000" algn="l"/>
                        </a:tabLst>
                      </a:pPr>
                      <a:r>
                        <a:rPr lang="en-ZA" sz="900" dirty="0">
                          <a:effectLst/>
                          <a:latin typeface="Arial"/>
                          <a:ea typeface="Calibri"/>
                          <a:cs typeface="Times New Roman"/>
                        </a:rPr>
                        <a:t>388 232  employees registered</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905" algn="just">
                        <a:spcAft>
                          <a:spcPts val="0"/>
                        </a:spcAft>
                      </a:pPr>
                      <a:r>
                        <a:rPr lang="en-ZA" sz="1000" dirty="0">
                          <a:solidFill>
                            <a:srgbClr val="000000"/>
                          </a:solidFill>
                          <a:effectLst/>
                          <a:latin typeface="Arial"/>
                          <a:ea typeface="Times New Roman"/>
                          <a:cs typeface="Times New Roman"/>
                        </a:rPr>
                        <a:t>a). Economic impact of COVID</a:t>
                      </a:r>
                      <a:endParaRPr lang="en-ZA" sz="1100" dirty="0">
                        <a:effectLst/>
                        <a:latin typeface="Calibri"/>
                        <a:ea typeface="Calibri"/>
                        <a:cs typeface="Times New Roman"/>
                      </a:endParaRPr>
                    </a:p>
                    <a:p>
                      <a:pPr marL="180340" indent="1905" algn="just">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p>
                      <a:pPr marL="180340" indent="1905" algn="just">
                        <a:spcAft>
                          <a:spcPts val="0"/>
                        </a:spcAft>
                      </a:pPr>
                      <a:r>
                        <a:rPr lang="en-ZA" sz="1000" dirty="0">
                          <a:solidFill>
                            <a:srgbClr val="000000"/>
                          </a:solidFill>
                          <a:effectLst/>
                          <a:latin typeface="Arial"/>
                          <a:ea typeface="Times New Roman"/>
                          <a:cs typeface="Times New Roman"/>
                        </a:rPr>
                        <a:t>b). Generous targeting</a:t>
                      </a:r>
                      <a:endParaRPr lang="en-ZA" sz="1100" dirty="0">
                        <a:effectLst/>
                        <a:latin typeface="Calibri"/>
                        <a:ea typeface="Calibri"/>
                        <a:cs typeface="Times New Roman"/>
                      </a:endParaRPr>
                    </a:p>
                    <a:p>
                      <a:pPr marL="180340" indent="1905" algn="just">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p>
                      <a:pPr marL="180340" indent="1905" algn="just">
                        <a:spcAft>
                          <a:spcPts val="0"/>
                        </a:spcAft>
                      </a:pPr>
                      <a:r>
                        <a:rPr lang="en-ZA" sz="1000" dirty="0">
                          <a:solidFill>
                            <a:srgbClr val="000000"/>
                          </a:solidFill>
                          <a:effectLst/>
                          <a:latin typeface="Arial"/>
                          <a:ea typeface="Times New Roman"/>
                          <a:cs typeface="Times New Roman"/>
                        </a:rPr>
                        <a:t>c). Poor capacity to enforce UI legislation</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indent="-180340" algn="just"/>
                      <a:r>
                        <a:rPr lang="en-ZA" sz="1000" dirty="0">
                          <a:solidFill>
                            <a:srgbClr val="000000"/>
                          </a:solidFill>
                          <a:effectLst/>
                          <a:latin typeface="Arial"/>
                          <a:ea typeface="Times New Roman"/>
                          <a:cs typeface="Times New Roman"/>
                        </a:rPr>
                        <a:t>a). The target to be revised in the next APP</a:t>
                      </a:r>
                      <a:endParaRPr lang="en-ZA" sz="1100" dirty="0">
                        <a:effectLst/>
                        <a:latin typeface="Calibri"/>
                        <a:ea typeface="Times New Roman"/>
                        <a:cs typeface="Times New Roman"/>
                      </a:endParaRPr>
                    </a:p>
                    <a:p>
                      <a:pPr indent="-180340" algn="just"/>
                      <a:r>
                        <a:rPr lang="en-ZA" sz="1000" dirty="0">
                          <a:solidFill>
                            <a:srgbClr val="000000"/>
                          </a:solidFill>
                          <a:effectLst/>
                          <a:latin typeface="Arial"/>
                          <a:ea typeface="Times New Roman"/>
                          <a:cs typeface="Times New Roman"/>
                        </a:rPr>
                        <a:t>b). Long term solution - to request information from employers electronically for purpose of payroll audit instead of travelling to the employer premises. </a:t>
                      </a:r>
                      <a:endParaRPr lang="en-ZA" sz="1100" dirty="0">
                        <a:effectLst/>
                        <a:latin typeface="Calibri"/>
                        <a:ea typeface="Times New Roman"/>
                        <a:cs typeface="Times New Roman"/>
                      </a:endParaRPr>
                    </a:p>
                    <a:p>
                      <a:pPr marL="0" indent="-180340" algn="just" defTabSz="457200" rtl="0" eaLnBrk="1" latinLnBrk="0" hangingPunct="1">
                        <a:spcAft>
                          <a:spcPts val="0"/>
                        </a:spcAft>
                      </a:pPr>
                      <a:r>
                        <a:rPr lang="en-ZA" sz="1000" kern="1200" dirty="0">
                          <a:solidFill>
                            <a:srgbClr val="000000"/>
                          </a:solidFill>
                          <a:effectLst/>
                          <a:latin typeface="Arial"/>
                          <a:ea typeface="Times New Roman"/>
                          <a:cs typeface="Times New Roman"/>
                        </a:rPr>
                        <a:t>c). Collaborate with other government and private institutions to advocate for compliance so as to increase employee coverage.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3"/>
                  </a:ext>
                </a:extLst>
              </a:tr>
              <a:tr h="1078059">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Percentage of new companies with complete, accurate and verified information created with registration document (UI 54) within specified timeframes</a:t>
                      </a:r>
                      <a:endParaRPr lang="en-US" altLang="en-US" sz="1000" kern="1200" dirty="0">
                        <a:solidFill>
                          <a:srgbClr val="000000"/>
                        </a:solidFill>
                        <a:effectLst/>
                        <a:latin typeface="Arial" panose="020B0604020202020204" pitchFamily="34" charset="0"/>
                        <a:ea typeface="Calibri" panose="020F0502020204030204" pitchFamily="34" charset="0"/>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95% within 1 working day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000" b="1" dirty="0">
                          <a:solidFill>
                            <a:srgbClr val="00B050"/>
                          </a:solidFill>
                          <a:effectLst/>
                          <a:latin typeface="Arial"/>
                          <a:ea typeface="Calibri"/>
                          <a:cs typeface="Times New Roman"/>
                        </a:rPr>
                        <a:t>Achieved</a:t>
                      </a:r>
                      <a:endParaRPr lang="en-ZA" sz="1100" dirty="0">
                        <a:effectLst/>
                        <a:latin typeface="+mn-lt"/>
                        <a:ea typeface="Calibri"/>
                        <a:cs typeface="Times New Roman"/>
                      </a:endParaRPr>
                    </a:p>
                    <a:p>
                      <a:pPr marL="180340" indent="-180340">
                        <a:spcAft>
                          <a:spcPts val="0"/>
                        </a:spcAft>
                      </a:pPr>
                      <a:endParaRPr lang="en-ZA" sz="1000" dirty="0">
                        <a:effectLst/>
                        <a:latin typeface="Arial"/>
                        <a:ea typeface="Calibri"/>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100%  (24 194/  24 </a:t>
                      </a:r>
                      <a:r>
                        <a:rPr lang="en-ZA" sz="1000" kern="1200" dirty="0" smtClean="0">
                          <a:solidFill>
                            <a:srgbClr val="000000"/>
                          </a:solidFill>
                          <a:effectLst/>
                          <a:latin typeface="Arial" panose="020B0604020202020204" pitchFamily="34" charset="0"/>
                          <a:ea typeface="Calibri" panose="020F0502020204030204" pitchFamily="34" charset="0"/>
                          <a:cs typeface="+mn-cs"/>
                        </a:rPr>
                        <a:t>224)</a:t>
                      </a:r>
                      <a:r>
                        <a:rPr lang="en-ZA" sz="1000" kern="1200" baseline="0" dirty="0" smtClean="0">
                          <a:solidFill>
                            <a:srgbClr val="000000"/>
                          </a:solidFill>
                          <a:effectLst/>
                          <a:latin typeface="Arial" panose="020B0604020202020204" pitchFamily="34" charset="0"/>
                          <a:ea typeface="Calibri" panose="020F0502020204030204" pitchFamily="34" charset="0"/>
                          <a:cs typeface="+mn-cs"/>
                        </a:rPr>
                        <a:t> </a:t>
                      </a:r>
                      <a:r>
                        <a:rPr lang="en-ZA" sz="1000" kern="1200" dirty="0" smtClean="0">
                          <a:solidFill>
                            <a:srgbClr val="000000"/>
                          </a:solidFill>
                          <a:effectLst/>
                          <a:latin typeface="Arial" panose="020B0604020202020204" pitchFamily="34" charset="0"/>
                          <a:ea typeface="Calibri" panose="020F0502020204030204" pitchFamily="34" charset="0"/>
                          <a:cs typeface="+mn-cs"/>
                        </a:rPr>
                        <a:t>within </a:t>
                      </a:r>
                      <a:r>
                        <a:rPr lang="en-ZA" sz="1000" kern="1200" dirty="0">
                          <a:solidFill>
                            <a:srgbClr val="000000"/>
                          </a:solidFill>
                          <a:effectLst/>
                          <a:latin typeface="Arial" panose="020B0604020202020204" pitchFamily="34" charset="0"/>
                          <a:ea typeface="Calibri" panose="020F0502020204030204" pitchFamily="34" charset="0"/>
                          <a:cs typeface="+mn-cs"/>
                        </a:rPr>
                        <a:t>1 working day</a:t>
                      </a:r>
                    </a:p>
                    <a:p>
                      <a:pPr marL="0" marR="0" indent="-180340" algn="ctr" defTabSz="457200" rtl="0" eaLnBrk="1" latinLnBrk="0" hangingPunct="1">
                        <a:spcAft>
                          <a:spcPts val="0"/>
                        </a:spcAft>
                      </a:pPr>
                      <a:endParaRPr lang="en-US" sz="1000"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The self-service functionality through the BIZ Portal platforms gives real time registration.</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905" algn="ctr">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p>
                      <a:pPr marL="180340" indent="1905" algn="ctr">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p>
                      <a:pPr marL="180340" indent="1905" algn="ctr">
                        <a:spcAft>
                          <a:spcPts val="0"/>
                        </a:spcAft>
                      </a:pPr>
                      <a:r>
                        <a:rPr lang="en-ZA" sz="1000" dirty="0">
                          <a:solidFill>
                            <a:srgbClr val="000000"/>
                          </a:solidFill>
                          <a:effectLst/>
                          <a:latin typeface="Arial"/>
                          <a:ea typeface="Times New Roman"/>
                          <a:cs typeface="Times New Roman"/>
                        </a:rPr>
                        <a:t>N/A</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86B733C-23B5-4D4A-9165-51682A3BFD66}"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7" name="TextBox 6"/>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25</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2906670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000" b="1" dirty="0">
                <a:ea typeface="ＭＳ Ｐゴシック" pitchFamily="34" charset="-128"/>
                <a:cs typeface="Times New Roman" pitchFamily="18" charset="0"/>
              </a:rPr>
              <a:t>PROGRAMME 2: </a:t>
            </a:r>
            <a:r>
              <a:rPr lang="en-ZA" altLang="en-US" sz="2000" b="1" dirty="0">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18721743"/>
              </p:ext>
            </p:extLst>
          </p:nvPr>
        </p:nvGraphicFramePr>
        <p:xfrm>
          <a:off x="251520" y="1340769"/>
          <a:ext cx="8640959" cy="5292374"/>
        </p:xfrm>
        <a:graphic>
          <a:graphicData uri="http://schemas.openxmlformats.org/drawingml/2006/table">
            <a:tbl>
              <a:tblPr/>
              <a:tblGrid>
                <a:gridCol w="1656179">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870925">
                  <a:extLst>
                    <a:ext uri="{9D8B030D-6E8A-4147-A177-3AD203B41FA5}">
                      <a16:colId xmlns:a16="http://schemas.microsoft.com/office/drawing/2014/main" xmlns="" val="20003"/>
                    </a:ext>
                  </a:extLst>
                </a:gridCol>
                <a:gridCol w="1729479">
                  <a:extLst>
                    <a:ext uri="{9D8B030D-6E8A-4147-A177-3AD203B41FA5}">
                      <a16:colId xmlns:a16="http://schemas.microsoft.com/office/drawing/2014/main" xmlns="" val="21459317"/>
                    </a:ext>
                  </a:extLst>
                </a:gridCol>
              </a:tblGrid>
              <a:tr h="45493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Q2 TARGET</a:t>
                      </a:r>
                      <a:endParaRPr kumimoji="0" lang="en-ZA"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ACHIEVEMENT</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itchFamily="34" charset="0"/>
                          <a:ea typeface="Calibri" pitchFamily="34" charset="0"/>
                          <a:cs typeface="Times New Roman" pitchFamily="18" charset="0"/>
                        </a:rPr>
                        <a:t>CORRECTIVE MEASURE  </a:t>
                      </a: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158559">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smtClean="0">
                          <a:solidFill>
                            <a:srgbClr val="000000"/>
                          </a:solidFill>
                          <a:effectLst/>
                          <a:latin typeface="Arial" panose="020B0604020202020204" pitchFamily="34" charset="0"/>
                          <a:ea typeface="Calibri" panose="020F0502020204030204" pitchFamily="34" charset="0"/>
                          <a:cs typeface="+mn-cs"/>
                        </a:rPr>
                        <a:t>Percentage </a:t>
                      </a:r>
                      <a:r>
                        <a:rPr lang="en-ZA" sz="1000" kern="1200" dirty="0">
                          <a:solidFill>
                            <a:srgbClr val="000000"/>
                          </a:solidFill>
                          <a:effectLst/>
                          <a:latin typeface="Arial" panose="020B0604020202020204" pitchFamily="34" charset="0"/>
                          <a:ea typeface="Calibri" panose="020F0502020204030204" pitchFamily="34" charset="0"/>
                          <a:cs typeface="+mn-cs"/>
                        </a:rPr>
                        <a:t>of applications with complete, accurate and verified information issued with compliance certificates, tender letters or non-compliance letters within specified timeframes</a:t>
                      </a:r>
                      <a:endParaRPr lang="en-US" altLang="en-US" sz="1000" kern="1200" dirty="0">
                        <a:solidFill>
                          <a:srgbClr val="000000"/>
                        </a:solidFill>
                        <a:effectLst/>
                        <a:latin typeface="Arial" panose="020B0604020202020204" pitchFamily="34" charset="0"/>
                        <a:ea typeface="Calibri" panose="020F0502020204030204" pitchFamily="34" charset="0"/>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905" algn="just">
                        <a:spcAft>
                          <a:spcPts val="0"/>
                        </a:spcAft>
                      </a:pPr>
                      <a:endParaRPr lang="en-ZA" sz="1000" dirty="0" smtClean="0">
                        <a:solidFill>
                          <a:srgbClr val="000000"/>
                        </a:solidFill>
                        <a:effectLst/>
                        <a:latin typeface="Arial"/>
                        <a:ea typeface="Times New Roman"/>
                        <a:cs typeface="Times New Roman"/>
                      </a:endParaRPr>
                    </a:p>
                    <a:p>
                      <a:pPr marL="180340" indent="1905" algn="just">
                        <a:spcAft>
                          <a:spcPts val="0"/>
                        </a:spcAft>
                      </a:pPr>
                      <a:r>
                        <a:rPr lang="en-ZA" sz="1000" dirty="0" smtClean="0">
                          <a:solidFill>
                            <a:srgbClr val="000000"/>
                          </a:solidFill>
                          <a:effectLst/>
                          <a:latin typeface="Arial"/>
                          <a:ea typeface="Times New Roman"/>
                          <a:cs typeface="Times New Roman"/>
                        </a:rPr>
                        <a:t>90</a:t>
                      </a:r>
                      <a:r>
                        <a:rPr lang="en-ZA" sz="1000" dirty="0">
                          <a:solidFill>
                            <a:srgbClr val="000000"/>
                          </a:solidFill>
                          <a:effectLst/>
                          <a:latin typeface="Arial"/>
                          <a:ea typeface="Times New Roman"/>
                          <a:cs typeface="Times New Roman"/>
                        </a:rPr>
                        <a:t>% within 10 working days</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indent="-180340" algn="just"/>
                      <a:endParaRPr lang="en-ZA" sz="1000" b="1" dirty="0" smtClean="0">
                        <a:solidFill>
                          <a:srgbClr val="FF0000"/>
                        </a:solidFill>
                        <a:effectLst/>
                        <a:latin typeface="Arial"/>
                        <a:ea typeface="Times New Roman"/>
                        <a:cs typeface="Times New Roman"/>
                      </a:endParaRPr>
                    </a:p>
                    <a:p>
                      <a:pPr indent="-180340" algn="just"/>
                      <a:r>
                        <a:rPr lang="en-ZA" sz="1000" b="1" dirty="0" smtClean="0">
                          <a:solidFill>
                            <a:srgbClr val="FF0000"/>
                          </a:solidFill>
                          <a:effectLst/>
                          <a:latin typeface="Arial"/>
                          <a:ea typeface="Times New Roman"/>
                          <a:cs typeface="Times New Roman"/>
                        </a:rPr>
                        <a:t>Not achieved</a:t>
                      </a:r>
                    </a:p>
                    <a:p>
                      <a:pPr indent="-180340" algn="just"/>
                      <a:endParaRPr lang="en-ZA" sz="1100" dirty="0">
                        <a:effectLst/>
                        <a:latin typeface="Calibri"/>
                        <a:cs typeface="Times New Roman"/>
                      </a:endParaRPr>
                    </a:p>
                    <a:p>
                      <a:pPr indent="-180340" algn="just"/>
                      <a:r>
                        <a:rPr lang="en-ZA" sz="1000" dirty="0">
                          <a:solidFill>
                            <a:srgbClr val="000000"/>
                          </a:solidFill>
                          <a:effectLst/>
                          <a:latin typeface="Arial"/>
                          <a:ea typeface="Times New Roman"/>
                          <a:cs typeface="Times New Roman"/>
                        </a:rPr>
                        <a:t>0% (as evidence not in line with TIDs)</a:t>
                      </a:r>
                    </a:p>
                    <a:p>
                      <a:pPr indent="-180340" algn="just"/>
                      <a:endParaRPr lang="en-ZA" sz="1000" dirty="0">
                        <a:solidFill>
                          <a:srgbClr val="000000"/>
                        </a:solidFill>
                        <a:effectLst/>
                        <a:latin typeface="Arial"/>
                        <a:ea typeface="Times New Roman"/>
                        <a:cs typeface="Times New Roman"/>
                      </a:endParaRPr>
                    </a:p>
                    <a:p>
                      <a:pPr indent="-180340" algn="just"/>
                      <a:r>
                        <a:rPr lang="en-ZA" sz="1000" dirty="0">
                          <a:solidFill>
                            <a:srgbClr val="000000"/>
                          </a:solidFill>
                          <a:effectLst/>
                          <a:latin typeface="Arial"/>
                          <a:ea typeface="Times New Roman"/>
                          <a:cs typeface="Times New Roman"/>
                        </a:rPr>
                        <a:t>11 257 applications received and it is </a:t>
                      </a:r>
                      <a:r>
                        <a:rPr lang="en-ZA" sz="1000" dirty="0" smtClean="0">
                          <a:solidFill>
                            <a:srgbClr val="000000"/>
                          </a:solidFill>
                          <a:effectLst/>
                          <a:latin typeface="Arial"/>
                          <a:ea typeface="Times New Roman"/>
                          <a:cs typeface="Times New Roman"/>
                        </a:rPr>
                        <a:t>claimed that </a:t>
                      </a:r>
                      <a:r>
                        <a:rPr lang="en-ZA" sz="1000" dirty="0">
                          <a:solidFill>
                            <a:srgbClr val="000000"/>
                          </a:solidFill>
                          <a:effectLst/>
                          <a:latin typeface="Arial"/>
                          <a:ea typeface="Times New Roman"/>
                          <a:cs typeface="Times New Roman"/>
                        </a:rPr>
                        <a:t>11 257 applications were issued within </a:t>
                      </a:r>
                      <a:r>
                        <a:rPr lang="en-ZA" sz="1000" dirty="0" smtClean="0">
                          <a:solidFill>
                            <a:srgbClr val="000000"/>
                          </a:solidFill>
                          <a:effectLst/>
                          <a:latin typeface="Arial"/>
                          <a:ea typeface="Times New Roman"/>
                          <a:cs typeface="Times New Roman"/>
                        </a:rPr>
                        <a:t>10 working </a:t>
                      </a:r>
                      <a:r>
                        <a:rPr lang="en-ZA" sz="1000" dirty="0">
                          <a:solidFill>
                            <a:srgbClr val="000000"/>
                          </a:solidFill>
                          <a:effectLst/>
                          <a:latin typeface="Arial"/>
                          <a:ea typeface="Times New Roman"/>
                          <a:cs typeface="Times New Roman"/>
                        </a:rPr>
                        <a:t>days.</a:t>
                      </a:r>
                    </a:p>
                    <a:p>
                      <a:pPr indent="-180340" algn="just"/>
                      <a:r>
                        <a:rPr lang="en-ZA" sz="1000" dirty="0">
                          <a:solidFill>
                            <a:srgbClr val="000000"/>
                          </a:solidFill>
                          <a:effectLst/>
                          <a:latin typeface="Arial"/>
                          <a:ea typeface="Times New Roman"/>
                          <a:cs typeface="Times New Roman"/>
                        </a:rPr>
                        <a:t> </a:t>
                      </a:r>
                    </a:p>
                    <a:p>
                      <a:pPr indent="-180340" algn="just"/>
                      <a:endParaRPr lang="en-ZA" sz="1100" dirty="0">
                        <a:effectLst/>
                        <a:latin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000" dirty="0" smtClean="0">
                        <a:solidFill>
                          <a:srgbClr val="000000"/>
                        </a:solidFill>
                        <a:effectLst/>
                        <a:latin typeface="Arial"/>
                        <a:ea typeface="Times New Roman"/>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effectLst/>
                          <a:latin typeface="Arial"/>
                          <a:ea typeface="Times New Roman"/>
                          <a:cs typeface="Times New Roman"/>
                        </a:rPr>
                        <a:t>The</a:t>
                      </a:r>
                      <a:r>
                        <a:rPr lang="en-US" sz="1000" baseline="0" dirty="0" smtClean="0">
                          <a:solidFill>
                            <a:srgbClr val="000000"/>
                          </a:solidFill>
                          <a:effectLst/>
                          <a:latin typeface="Arial"/>
                          <a:ea typeface="Times New Roman"/>
                          <a:cs typeface="Times New Roman"/>
                        </a:rPr>
                        <a:t> previously identified corrective action of enhancing the Electronic Compliance Certificates yet to be implemented/completed</a:t>
                      </a:r>
                      <a:endParaRPr lang="en-ZA" sz="1000" dirty="0" smtClean="0">
                        <a:solidFill>
                          <a:srgbClr val="000000"/>
                        </a:solidFill>
                        <a:effectLst/>
                        <a:latin typeface="Arial"/>
                        <a:ea typeface="Times New Roman"/>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dirty="0" smtClean="0">
                        <a:solidFill>
                          <a:srgbClr val="000000"/>
                        </a:solidFill>
                        <a:effectLst/>
                        <a:latin typeface="Arial"/>
                        <a:ea typeface="Times New Roman"/>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dirty="0" smtClean="0">
                        <a:solidFill>
                          <a:srgbClr val="000000"/>
                        </a:solidFill>
                        <a:effectLst/>
                        <a:latin typeface="Arial"/>
                        <a:ea typeface="Times New Roman"/>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dirty="0" smtClean="0">
                          <a:solidFill>
                            <a:srgbClr val="000000"/>
                          </a:solidFill>
                          <a:effectLst/>
                          <a:latin typeface="Arial"/>
                          <a:ea typeface="Times New Roman"/>
                          <a:cs typeface="Times New Roman"/>
                        </a:rPr>
                        <a:t>T</a:t>
                      </a:r>
                      <a:r>
                        <a:rPr lang="en-ZA" sz="1000" kern="1200" dirty="0" smtClean="0">
                          <a:solidFill>
                            <a:srgbClr val="000000"/>
                          </a:solidFill>
                          <a:effectLst/>
                          <a:latin typeface="Arial" panose="020B0604020202020204" pitchFamily="34" charset="0"/>
                          <a:ea typeface="Calibri" panose="020F0502020204030204" pitchFamily="34" charset="0"/>
                          <a:cs typeface="+mn-cs"/>
                        </a:rPr>
                        <a:t>he </a:t>
                      </a:r>
                      <a:r>
                        <a:rPr lang="en-ZA" sz="1000" kern="1200" dirty="0">
                          <a:solidFill>
                            <a:srgbClr val="000000"/>
                          </a:solidFill>
                          <a:effectLst/>
                          <a:latin typeface="Arial" panose="020B0604020202020204" pitchFamily="34" charset="0"/>
                          <a:ea typeface="Calibri" panose="020F0502020204030204" pitchFamily="34" charset="0"/>
                          <a:cs typeface="+mn-cs"/>
                        </a:rPr>
                        <a:t>evidence to back up the claimed 100% achievement was neither in line with the TID nor adequate as the evidence lacked the date of application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smtClean="0">
                          <a:solidFill>
                            <a:srgbClr val="000000"/>
                          </a:solidFill>
                          <a:effectLst/>
                          <a:latin typeface="Arial" panose="020B0604020202020204" pitchFamily="34" charset="0"/>
                          <a:ea typeface="Calibri" panose="020F0502020204030204" pitchFamily="34" charset="0"/>
                          <a:cs typeface="+mn-cs"/>
                        </a:rPr>
                        <a:t>Enhance </a:t>
                      </a:r>
                      <a:r>
                        <a:rPr lang="en-ZA" sz="1000" kern="1200" dirty="0">
                          <a:solidFill>
                            <a:srgbClr val="000000"/>
                          </a:solidFill>
                          <a:effectLst/>
                          <a:latin typeface="Arial" panose="020B0604020202020204" pitchFamily="34" charset="0"/>
                          <a:ea typeface="Calibri" panose="020F0502020204030204" pitchFamily="34" charset="0"/>
                          <a:cs typeface="+mn-cs"/>
                        </a:rPr>
                        <a:t>the Electronic Compliance Certificate System by adding a Date of Application functionality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3942134180"/>
                  </a:ext>
                </a:extLst>
              </a:tr>
              <a:tr h="264308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smtClean="0">
                          <a:solidFill>
                            <a:srgbClr val="000000"/>
                          </a:solidFill>
                          <a:effectLst/>
                          <a:latin typeface="Arial" panose="020B0604020202020204" pitchFamily="34" charset="0"/>
                          <a:ea typeface="Calibri" panose="020F0502020204030204" pitchFamily="34" charset="0"/>
                          <a:cs typeface="+mn-cs"/>
                        </a:rPr>
                        <a:t>Percentage </a:t>
                      </a:r>
                      <a:r>
                        <a:rPr lang="en-ZA" sz="1000" kern="1200" dirty="0">
                          <a:solidFill>
                            <a:srgbClr val="000000"/>
                          </a:solidFill>
                          <a:effectLst/>
                          <a:latin typeface="Arial" panose="020B0604020202020204" pitchFamily="34" charset="0"/>
                          <a:ea typeface="Calibri" panose="020F0502020204030204" pitchFamily="34" charset="0"/>
                          <a:cs typeface="+mn-cs"/>
                        </a:rPr>
                        <a:t>of complete, accurate and verified benefit payment documents created after receipt within specified time frame</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smtClean="0">
                          <a:solidFill>
                            <a:srgbClr val="000000"/>
                          </a:solidFill>
                          <a:effectLst/>
                          <a:latin typeface="Arial" panose="020B0604020202020204" pitchFamily="34" charset="0"/>
                          <a:ea typeface="Calibri" panose="020F0502020204030204" pitchFamily="34" charset="0"/>
                          <a:cs typeface="+mn-cs"/>
                        </a:rPr>
                        <a:t>95</a:t>
                      </a:r>
                      <a:r>
                        <a:rPr lang="en-ZA" sz="1000" kern="1200" dirty="0">
                          <a:solidFill>
                            <a:srgbClr val="000000"/>
                          </a:solidFill>
                          <a:effectLst/>
                          <a:latin typeface="Arial" panose="020B0604020202020204" pitchFamily="34" charset="0"/>
                          <a:ea typeface="Calibri" panose="020F0502020204030204" pitchFamily="34" charset="0"/>
                          <a:cs typeface="+mn-cs"/>
                        </a:rPr>
                        <a:t>% within 5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nSpc>
                          <a:spcPct val="115000"/>
                        </a:lnSpc>
                        <a:spcAft>
                          <a:spcPts val="0"/>
                        </a:spcAft>
                      </a:pPr>
                      <a:endParaRPr lang="en-ZA" sz="1000" b="1" dirty="0" smtClean="0">
                        <a:solidFill>
                          <a:srgbClr val="00B050"/>
                        </a:solidFill>
                        <a:effectLst/>
                        <a:latin typeface="Arial"/>
                        <a:ea typeface="Calibri"/>
                        <a:cs typeface="Times New Roman"/>
                      </a:endParaRPr>
                    </a:p>
                    <a:p>
                      <a:pPr marL="180340" indent="-180340">
                        <a:lnSpc>
                          <a:spcPct val="115000"/>
                        </a:lnSpc>
                        <a:spcAft>
                          <a:spcPts val="0"/>
                        </a:spcAft>
                      </a:pPr>
                      <a:endParaRPr lang="en-ZA" sz="1000" b="1" dirty="0" smtClean="0">
                        <a:solidFill>
                          <a:srgbClr val="00B050"/>
                        </a:solidFill>
                        <a:effectLst/>
                        <a:latin typeface="Arial"/>
                        <a:ea typeface="Calibri"/>
                        <a:cs typeface="Times New Roman"/>
                      </a:endParaRPr>
                    </a:p>
                    <a:p>
                      <a:pPr marL="180340" indent="-180340">
                        <a:lnSpc>
                          <a:spcPct val="115000"/>
                        </a:lnSpc>
                        <a:spcAft>
                          <a:spcPts val="0"/>
                        </a:spcAft>
                      </a:pPr>
                      <a:endParaRPr lang="en-US" sz="1000" b="1" dirty="0" smtClean="0">
                        <a:solidFill>
                          <a:srgbClr val="00B050"/>
                        </a:solidFill>
                        <a:effectLst/>
                        <a:latin typeface="Arial"/>
                        <a:ea typeface="Calibri"/>
                        <a:cs typeface="Times New Roman"/>
                      </a:endParaRPr>
                    </a:p>
                    <a:p>
                      <a:pPr marL="180340" indent="-180340">
                        <a:lnSpc>
                          <a:spcPct val="115000"/>
                        </a:lnSpc>
                        <a:spcAft>
                          <a:spcPts val="0"/>
                        </a:spcAft>
                      </a:pPr>
                      <a:endParaRPr lang="en-ZA" sz="1000" b="1" dirty="0" smtClean="0">
                        <a:solidFill>
                          <a:srgbClr val="00B050"/>
                        </a:solidFill>
                        <a:effectLst/>
                        <a:latin typeface="Arial"/>
                        <a:ea typeface="Calibri"/>
                        <a:cs typeface="Times New Roman"/>
                      </a:endParaRPr>
                    </a:p>
                    <a:p>
                      <a:pPr marL="180340" indent="-180340">
                        <a:lnSpc>
                          <a:spcPct val="115000"/>
                        </a:lnSpc>
                        <a:spcAft>
                          <a:spcPts val="0"/>
                        </a:spcAft>
                      </a:pPr>
                      <a:r>
                        <a:rPr lang="en-ZA" sz="1000" b="1" dirty="0" smtClean="0">
                          <a:solidFill>
                            <a:srgbClr val="00B050"/>
                          </a:solidFill>
                          <a:effectLst/>
                          <a:latin typeface="Arial"/>
                          <a:ea typeface="Calibri"/>
                          <a:cs typeface="Times New Roman"/>
                        </a:rPr>
                        <a:t>Achieved</a:t>
                      </a:r>
                    </a:p>
                    <a:p>
                      <a:pPr marL="180340" indent="-180340">
                        <a:lnSpc>
                          <a:spcPct val="115000"/>
                        </a:lnSpc>
                        <a:spcAft>
                          <a:spcPts val="0"/>
                        </a:spcAft>
                      </a:pPr>
                      <a:endParaRPr lang="en-ZA" sz="1100" dirty="0">
                        <a:effectLst/>
                        <a:latin typeface="+mn-lt"/>
                        <a:ea typeface="Calibri"/>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100%  (2 008 587/ 2 018 634</a:t>
                      </a:r>
                      <a:r>
                        <a:rPr lang="en-ZA" sz="1000" kern="1200" dirty="0" smtClean="0">
                          <a:solidFill>
                            <a:srgbClr val="000000"/>
                          </a:solidFill>
                          <a:effectLst/>
                          <a:latin typeface="Arial" panose="020B0604020202020204" pitchFamily="34" charset="0"/>
                          <a:ea typeface="Calibri" panose="020F0502020204030204" pitchFamily="34" charset="0"/>
                          <a:cs typeface="+mn-cs"/>
                        </a:rPr>
                        <a:t>) within </a:t>
                      </a:r>
                      <a:r>
                        <a:rPr lang="en-ZA" sz="1000" kern="1200" dirty="0">
                          <a:solidFill>
                            <a:srgbClr val="000000"/>
                          </a:solidFill>
                          <a:effectLst/>
                          <a:latin typeface="Arial" panose="020B0604020202020204" pitchFamily="34" charset="0"/>
                          <a:ea typeface="Calibri" panose="020F0502020204030204" pitchFamily="34" charset="0"/>
                          <a:cs typeface="+mn-cs"/>
                        </a:rPr>
                        <a:t>5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smtClean="0">
                          <a:solidFill>
                            <a:srgbClr val="000000"/>
                          </a:solidFill>
                          <a:effectLst/>
                          <a:latin typeface="Arial" panose="020B0604020202020204" pitchFamily="34" charset="0"/>
                          <a:ea typeface="Calibri" panose="020F0502020204030204" pitchFamily="34" charset="0"/>
                          <a:cs typeface="+mn-cs"/>
                        </a:rPr>
                        <a:t>None</a:t>
                      </a:r>
                      <a:endParaRPr lang="en-ZA" sz="100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000" dirty="0">
                          <a:solidFill>
                            <a:srgbClr val="000000"/>
                          </a:solidFill>
                          <a:effectLst/>
                          <a:latin typeface="Arial"/>
                          <a:ea typeface="Times New Roman"/>
                          <a:cs typeface="Times New Roman"/>
                        </a:rPr>
                        <a:t>None</a:t>
                      </a:r>
                      <a:endParaRPr lang="en-ZA" sz="1100" dirty="0">
                        <a:effectLst/>
                        <a:latin typeface="Calibri"/>
                        <a:ea typeface="Calibri"/>
                        <a:cs typeface="Times New Roman"/>
                      </a:endParaRPr>
                    </a:p>
                    <a:p>
                      <a:pPr marL="180340" indent="-180340" algn="just">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p>
                      <a:pPr marL="180340" indent="-180340" algn="just">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p>
                      <a:pPr marL="180340" indent="-180340" algn="just">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985639942"/>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86B733C-23B5-4D4A-9165-51682A3BFD66}"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7" name="TextBox 6"/>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26</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013805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000" b="1" dirty="0">
                <a:ea typeface="ＭＳ Ｐゴシック" pitchFamily="34" charset="-128"/>
                <a:cs typeface="Times New Roman" pitchFamily="18" charset="0"/>
              </a:rPr>
              <a:t>PROGRAMME 2: </a:t>
            </a:r>
            <a:r>
              <a:rPr lang="en-ZA" altLang="en-US" sz="2000" b="1" dirty="0">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41296344"/>
              </p:ext>
            </p:extLst>
          </p:nvPr>
        </p:nvGraphicFramePr>
        <p:xfrm>
          <a:off x="251520" y="1268760"/>
          <a:ext cx="8640959" cy="5367528"/>
        </p:xfrm>
        <a:graphic>
          <a:graphicData uri="http://schemas.openxmlformats.org/drawingml/2006/table">
            <a:tbl>
              <a:tblPr/>
              <a:tblGrid>
                <a:gridCol w="1656179">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872213">
                  <a:extLst>
                    <a:ext uri="{9D8B030D-6E8A-4147-A177-3AD203B41FA5}">
                      <a16:colId xmlns:a16="http://schemas.microsoft.com/office/drawing/2014/main" xmlns="" val="20003"/>
                    </a:ext>
                  </a:extLst>
                </a:gridCol>
                <a:gridCol w="1728191">
                  <a:extLst>
                    <a:ext uri="{9D8B030D-6E8A-4147-A177-3AD203B41FA5}">
                      <a16:colId xmlns:a16="http://schemas.microsoft.com/office/drawing/2014/main" xmlns="" val="2731917975"/>
                    </a:ext>
                  </a:extLst>
                </a:gridCol>
              </a:tblGrid>
              <a:tr h="48762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Q2 TARGET</a:t>
                      </a:r>
                      <a:endParaRPr kumimoji="0" lang="en-ZA"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ACHIEVEMENT</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itchFamily="34" charset="0"/>
                          <a:ea typeface="Calibri" pitchFamily="34" charset="0"/>
                          <a:cs typeface="Times New Roman" pitchFamily="18" charset="0"/>
                        </a:rPr>
                        <a:t>CORRECTIVE MEASURE  </a:t>
                      </a: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24813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Percentage of valid claims (Unemployment benefit) with  complete, verified and accurate information approved or rejected within specified time frames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90% within 15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000" b="1" dirty="0">
                          <a:solidFill>
                            <a:srgbClr val="00B050"/>
                          </a:solidFill>
                          <a:effectLst/>
                          <a:latin typeface="Arial"/>
                          <a:ea typeface="Calibri"/>
                          <a:cs typeface="Times New Roman"/>
                        </a:rPr>
                        <a:t>Achieved</a:t>
                      </a:r>
                      <a:endParaRPr lang="en-ZA" sz="1100" dirty="0">
                        <a:effectLst/>
                        <a:latin typeface="+mn-lt"/>
                        <a:ea typeface="Calibri"/>
                        <a:cs typeface="Times New Roman"/>
                      </a:endParaRPr>
                    </a:p>
                    <a:p>
                      <a:r>
                        <a:rPr lang="en-ZA" sz="1000" dirty="0">
                          <a:effectLst/>
                          <a:latin typeface="Arial"/>
                          <a:ea typeface="Calibri"/>
                        </a:rPr>
                        <a:t>94</a:t>
                      </a:r>
                      <a:r>
                        <a:rPr lang="en-ZA" sz="1000" b="0" dirty="0">
                          <a:effectLst/>
                          <a:latin typeface="Arial"/>
                          <a:ea typeface="Calibri"/>
                        </a:rPr>
                        <a:t>% (</a:t>
                      </a:r>
                      <a:r>
                        <a:rPr lang="en-ZA" sz="1000" b="0" dirty="0">
                          <a:solidFill>
                            <a:srgbClr val="000000"/>
                          </a:solidFill>
                          <a:effectLst/>
                          <a:latin typeface="Arial"/>
                          <a:ea typeface="Calibri"/>
                        </a:rPr>
                        <a:t>545 807/</a:t>
                      </a:r>
                      <a:r>
                        <a:rPr lang="en-ZA" sz="1000" b="0" dirty="0">
                          <a:effectLst/>
                          <a:latin typeface="Arial"/>
                          <a:ea typeface="Calibri"/>
                        </a:rPr>
                        <a:t> </a:t>
                      </a:r>
                      <a:r>
                        <a:rPr lang="en-ZA" sz="1000" b="0" dirty="0">
                          <a:solidFill>
                            <a:srgbClr val="000000"/>
                          </a:solidFill>
                          <a:effectLst/>
                          <a:latin typeface="Arial"/>
                          <a:ea typeface="Calibri"/>
                        </a:rPr>
                        <a:t>579 351</a:t>
                      </a:r>
                      <a:r>
                        <a:rPr lang="en-ZA" sz="1000" b="0" dirty="0">
                          <a:effectLst/>
                          <a:latin typeface="Arial"/>
                          <a:ea typeface="Calibri"/>
                        </a:rPr>
                        <a:t>) within 15 working days</a:t>
                      </a:r>
                      <a:endParaRPr lang="en-ZA" sz="1000" b="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mn-cs"/>
                        </a:rPr>
                        <a:t>None</a:t>
                      </a:r>
                      <a:endPar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None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3264874675"/>
                  </a:ext>
                </a:extLst>
              </a:tr>
              <a:tr h="156017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Percentage of valid claims (In-service benefits; Maternity, illness and adoption benefits) with complete, verified and accurate information approved or rejected within specified time frames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92% within 10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r>
                        <a:rPr lang="en-ZA" sz="1000" b="1" dirty="0">
                          <a:solidFill>
                            <a:srgbClr val="00B050"/>
                          </a:solidFill>
                          <a:effectLst/>
                          <a:latin typeface="Arial"/>
                          <a:ea typeface="Calibri"/>
                          <a:cs typeface="Times New Roman"/>
                        </a:rPr>
                        <a:t>Achieved</a:t>
                      </a:r>
                      <a:endParaRPr lang="en-ZA" sz="1100" dirty="0">
                        <a:effectLst/>
                        <a:latin typeface="+mn-lt"/>
                        <a:ea typeface="Calibri"/>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94%  (67 806/  72 076</a:t>
                      </a:r>
                      <a:r>
                        <a:rPr lang="en-ZA" sz="1000" kern="1200" dirty="0" smtClean="0">
                          <a:solidFill>
                            <a:srgbClr val="000000"/>
                          </a:solidFill>
                          <a:effectLst/>
                          <a:latin typeface="Arial" panose="020B0604020202020204" pitchFamily="34" charset="0"/>
                          <a:ea typeface="Calibri" panose="020F0502020204030204" pitchFamily="34" charset="0"/>
                          <a:cs typeface="+mn-cs"/>
                        </a:rPr>
                        <a:t>) within </a:t>
                      </a:r>
                      <a:r>
                        <a:rPr lang="en-ZA" sz="1000" kern="1200" dirty="0">
                          <a:solidFill>
                            <a:srgbClr val="000000"/>
                          </a:solidFill>
                          <a:effectLst/>
                          <a:latin typeface="Arial" panose="020B0604020202020204" pitchFamily="34" charset="0"/>
                          <a:ea typeface="Calibri" panose="020F0502020204030204" pitchFamily="34" charset="0"/>
                          <a:cs typeface="+mn-cs"/>
                        </a:rPr>
                        <a:t>10 working days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mn-cs"/>
                        </a:rPr>
                        <a:t>None</a:t>
                      </a:r>
                      <a:endPar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l">
                        <a:lnSpc>
                          <a:spcPct val="115000"/>
                        </a:lnSpc>
                        <a:spcAft>
                          <a:spcPts val="0"/>
                        </a:spcAft>
                      </a:pPr>
                      <a:r>
                        <a:rPr lang="en-ZA" sz="1000" dirty="0">
                          <a:solidFill>
                            <a:srgbClr val="000000"/>
                          </a:solidFill>
                          <a:effectLst/>
                          <a:latin typeface="Arial"/>
                          <a:ea typeface="Times New Roman"/>
                          <a:cs typeface="Times New Roman"/>
                        </a:rPr>
                        <a:t>None</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891472940"/>
                  </a:ext>
                </a:extLst>
              </a:tr>
              <a:tr h="134080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Percentage of valid claims (Deceased benefit) with complete, verified and accurate information approved or rejected within specified time frames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92% within 20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marR="0" lvl="0" indent="-180340" algn="ctr" defTabSz="4572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00B050"/>
                          </a:solidFill>
                          <a:effectLst/>
                          <a:uLnTx/>
                          <a:uFillTx/>
                          <a:latin typeface="Arial"/>
                          <a:ea typeface="Calibri"/>
                          <a:cs typeface="Times New Roman"/>
                        </a:rPr>
                        <a:t>Achieved</a:t>
                      </a:r>
                      <a:endParaRPr kumimoji="0" lang="en-ZA" sz="1100" b="0" i="0" u="none" strike="noStrike" kern="1200" cap="none" spc="0" normalizeH="0" baseline="0" noProof="0" dirty="0">
                        <a:ln>
                          <a:noFill/>
                        </a:ln>
                        <a:solidFill>
                          <a:prstClr val="black"/>
                        </a:solidFill>
                        <a:effectLst/>
                        <a:uLnTx/>
                        <a:uFillTx/>
                        <a:latin typeface="+mn-lt"/>
                        <a:ea typeface="Calibri"/>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94% (10 150 / 10 828 )within 20 working days</a:t>
                      </a:r>
                    </a:p>
                    <a:p>
                      <a:pPr marL="180340" indent="-180340" algn="just">
                        <a:spcAft>
                          <a:spcPts val="0"/>
                        </a:spcAft>
                      </a:pPr>
                      <a:endParaRPr lang="en-ZA"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None</a:t>
                      </a:r>
                      <a:endPar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None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4234750496"/>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86B733C-23B5-4D4A-9165-51682A3BFD66}"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7" name="TextBox 6"/>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27</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2322596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Narrow" panose="020B0606020202030204" pitchFamily="34" charset="0"/>
              </a:rPr>
              <a:t>Claims Assessment Performance </a:t>
            </a:r>
            <a:endParaRPr lang="en-ZA" sz="3600" b="1" dirty="0">
              <a:latin typeface="Arial Narrow" panose="020B0606020202030204" pitchFamily="34" charset="0"/>
            </a:endParaRPr>
          </a:p>
        </p:txBody>
      </p:sp>
      <p:sp>
        <p:nvSpPr>
          <p:cNvPr id="3" name="Content Placeholder 2"/>
          <p:cNvSpPr>
            <a:spLocks noGrp="1"/>
          </p:cNvSpPr>
          <p:nvPr>
            <p:ph idx="1"/>
          </p:nvPr>
        </p:nvSpPr>
        <p:spPr>
          <a:xfrm>
            <a:off x="179512" y="1417638"/>
            <a:ext cx="8712968" cy="5303931"/>
          </a:xfrm>
        </p:spPr>
        <p:txBody>
          <a:bodyPr/>
          <a:lstStyle/>
          <a:p>
            <a:r>
              <a:rPr lang="en-US" dirty="0" smtClean="0">
                <a:latin typeface="Arial Narrow" panose="020B0606020202030204" pitchFamily="34" charset="0"/>
              </a:rPr>
              <a:t>The online claims backlog as at 29 September 2021 was at 111,818.</a:t>
            </a:r>
          </a:p>
          <a:p>
            <a:endParaRPr lang="en-US" sz="2000" dirty="0" smtClean="0">
              <a:latin typeface="Arial Narrow" panose="020B0606020202030204" pitchFamily="34" charset="0"/>
            </a:endParaRPr>
          </a:p>
          <a:p>
            <a:r>
              <a:rPr lang="en-US" dirty="0" smtClean="0">
                <a:latin typeface="Arial Narrow" panose="020B0606020202030204" pitchFamily="34" charset="0"/>
              </a:rPr>
              <a:t>As </a:t>
            </a:r>
            <a:r>
              <a:rPr lang="en-US" dirty="0">
                <a:solidFill>
                  <a:prstClr val="black"/>
                </a:solidFill>
                <a:latin typeface="Arial Narrow" panose="020B0606020202030204" pitchFamily="34" charset="0"/>
              </a:rPr>
              <a:t>at 03 November </a:t>
            </a:r>
            <a:r>
              <a:rPr lang="en-US" dirty="0" smtClean="0">
                <a:solidFill>
                  <a:prstClr val="black"/>
                </a:solidFill>
                <a:latin typeface="Arial Narrow" panose="020B0606020202030204" pitchFamily="34" charset="0"/>
              </a:rPr>
              <a:t>2021, t</a:t>
            </a:r>
            <a:r>
              <a:rPr lang="en-US" dirty="0" smtClean="0">
                <a:latin typeface="Arial Narrow" panose="020B0606020202030204" pitchFamily="34" charset="0"/>
              </a:rPr>
              <a:t>he balance was 55 608.</a:t>
            </a:r>
          </a:p>
          <a:p>
            <a:pPr marL="0" indent="0">
              <a:buNone/>
            </a:pPr>
            <a:r>
              <a:rPr lang="en-US" dirty="0" smtClean="0">
                <a:latin typeface="Arial Narrow" panose="020B0606020202030204" pitchFamily="34" charset="0"/>
              </a:rPr>
              <a:t> </a:t>
            </a:r>
          </a:p>
          <a:p>
            <a:r>
              <a:rPr lang="en-US" dirty="0" smtClean="0">
                <a:latin typeface="Arial Narrow" panose="020B0606020202030204" pitchFamily="34" charset="0"/>
              </a:rPr>
              <a:t>Backlog is being </a:t>
            </a:r>
            <a:r>
              <a:rPr lang="en-US" smtClean="0">
                <a:latin typeface="Arial Narrow" panose="020B0606020202030204" pitchFamily="34" charset="0"/>
              </a:rPr>
              <a:t>decentralized to </a:t>
            </a:r>
            <a:r>
              <a:rPr lang="en-US" dirty="0" smtClean="0">
                <a:latin typeface="Arial Narrow" panose="020B0606020202030204" pitchFamily="34" charset="0"/>
              </a:rPr>
              <a:t>provinces to assist with clearing the backlog.</a:t>
            </a:r>
          </a:p>
          <a:p>
            <a:pPr marL="0" indent="0">
              <a:buNone/>
            </a:pPr>
            <a:endParaRPr lang="en-US" sz="2000" dirty="0" smtClean="0">
              <a:latin typeface="Arial Narrow" panose="020B0606020202030204" pitchFamily="34" charset="0"/>
            </a:endParaRPr>
          </a:p>
          <a:p>
            <a:r>
              <a:rPr lang="en-US" dirty="0" smtClean="0">
                <a:latin typeface="Arial Narrow" panose="020B0606020202030204" pitchFamily="34" charset="0"/>
              </a:rPr>
              <a:t>The target to complete the backlog is 30 December 2021. </a:t>
            </a:r>
            <a:endParaRPr lang="en-ZA"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sp>
        <p:nvSpPr>
          <p:cNvPr id="6" name="TextBox 5"/>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28</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295785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2" y="43543"/>
            <a:ext cx="8490178" cy="1143000"/>
          </a:xfrm>
        </p:spPr>
        <p:txBody>
          <a:bodyPr/>
          <a:lstStyle/>
          <a:p>
            <a:pPr marL="0" indent="0"/>
            <a:r>
              <a:rPr lang="en-ZA" altLang="en-US" sz="2800" b="1" dirty="0">
                <a:latin typeface="+mn-lt"/>
                <a:ea typeface="ＭＳ Ｐゴシック" pitchFamily="34" charset="-128"/>
                <a:cs typeface="Times New Roman" pitchFamily="18" charset="0"/>
              </a:rPr>
              <a:t>PROGRAMME 3: </a:t>
            </a:r>
            <a:r>
              <a:rPr lang="en-US" sz="2800" b="1" dirty="0">
                <a:latin typeface="+mn-lt"/>
              </a:rPr>
              <a:t>LABOUR ACTIVATION PROGRAMMES</a:t>
            </a:r>
            <a:endParaRPr lang="en-ZA" altLang="en-US" sz="2800" b="1" dirty="0">
              <a:latin typeface="+mn-lt"/>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50196822"/>
              </p:ext>
            </p:extLst>
          </p:nvPr>
        </p:nvGraphicFramePr>
        <p:xfrm>
          <a:off x="179514" y="878298"/>
          <a:ext cx="8784975" cy="5834685"/>
        </p:xfrm>
        <a:graphic>
          <a:graphicData uri="http://schemas.openxmlformats.org/drawingml/2006/table">
            <a:tbl>
              <a:tblPr/>
              <a:tblGrid>
                <a:gridCol w="1721479">
                  <a:extLst>
                    <a:ext uri="{9D8B030D-6E8A-4147-A177-3AD203B41FA5}">
                      <a16:colId xmlns:a16="http://schemas.microsoft.com/office/drawing/2014/main" xmlns="" val="20000"/>
                    </a:ext>
                  </a:extLst>
                </a:gridCol>
                <a:gridCol w="1169106">
                  <a:extLst>
                    <a:ext uri="{9D8B030D-6E8A-4147-A177-3AD203B41FA5}">
                      <a16:colId xmlns:a16="http://schemas.microsoft.com/office/drawing/2014/main" xmlns="" val="20001"/>
                    </a:ext>
                  </a:extLst>
                </a:gridCol>
                <a:gridCol w="1462954">
                  <a:extLst>
                    <a:ext uri="{9D8B030D-6E8A-4147-A177-3AD203B41FA5}">
                      <a16:colId xmlns:a16="http://schemas.microsoft.com/office/drawing/2014/main" xmlns="" val="4227928481"/>
                    </a:ext>
                  </a:extLst>
                </a:gridCol>
                <a:gridCol w="2507922">
                  <a:extLst>
                    <a:ext uri="{9D8B030D-6E8A-4147-A177-3AD203B41FA5}">
                      <a16:colId xmlns:a16="http://schemas.microsoft.com/office/drawing/2014/main" xmlns="" val="3876452539"/>
                    </a:ext>
                  </a:extLst>
                </a:gridCol>
                <a:gridCol w="1923514">
                  <a:extLst>
                    <a:ext uri="{9D8B030D-6E8A-4147-A177-3AD203B41FA5}">
                      <a16:colId xmlns:a16="http://schemas.microsoft.com/office/drawing/2014/main" xmlns="" val="3524249023"/>
                    </a:ext>
                  </a:extLst>
                </a:gridCol>
              </a:tblGrid>
              <a:tr h="47527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Q2 TARGET</a:t>
                      </a:r>
                      <a:endParaRPr kumimoji="0" lang="en-ZA"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ACHIEVEMENT</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itchFamily="34" charset="0"/>
                          <a:ea typeface="Calibri" pitchFamily="34" charset="0"/>
                          <a:cs typeface="Times New Roman" pitchFamily="18" charset="0"/>
                        </a:rPr>
                        <a:t>CORRECTIVE MEASURE  </a:t>
                      </a: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820868">
                <a:tc>
                  <a:txBody>
                    <a:bodyPr/>
                    <a:lstStyle/>
                    <a:p>
                      <a:pPr marR="0" algn="just" rtl="0"/>
                      <a:r>
                        <a:rPr lang="en-ZA" sz="1000" dirty="0">
                          <a:solidFill>
                            <a:srgbClr val="000000"/>
                          </a:solidFill>
                          <a:effectLst/>
                          <a:latin typeface="Arial" panose="020B0604020202020204" pitchFamily="34" charset="0"/>
                          <a:ea typeface="Times New Roman" panose="02020603050405020304" pitchFamily="18" charset="0"/>
                        </a:rPr>
                        <a:t>Number of youths participating on Public Employment Programmes</a:t>
                      </a:r>
                      <a:endParaRPr lang="en-ZA" sz="1000" b="0" i="0" u="none" strike="noStrike" baseline="0" dirty="0">
                        <a:solidFill>
                          <a:schemeClr val="tx1"/>
                        </a:solidFill>
                        <a:latin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endParaRPr lang="en-ZA" sz="1000" dirty="0" smtClean="0">
                        <a:solidFill>
                          <a:srgbClr val="000000"/>
                        </a:solidFill>
                        <a:effectLst/>
                        <a:latin typeface="Arial"/>
                        <a:ea typeface="Times New Roman"/>
                        <a:cs typeface="Times New Roman"/>
                      </a:endParaRPr>
                    </a:p>
                    <a:p>
                      <a:pPr marL="180340" indent="-180340" algn="ctr">
                        <a:spcAft>
                          <a:spcPts val="0"/>
                        </a:spcAft>
                      </a:pPr>
                      <a:endParaRPr lang="en-ZA" sz="1000" dirty="0" smtClean="0">
                        <a:solidFill>
                          <a:srgbClr val="000000"/>
                        </a:solidFill>
                        <a:effectLst/>
                        <a:latin typeface="Arial"/>
                        <a:ea typeface="Times New Roman"/>
                        <a:cs typeface="Times New Roman"/>
                      </a:endParaRPr>
                    </a:p>
                    <a:p>
                      <a:pPr marL="180340" indent="-180340" algn="ctr">
                        <a:spcAft>
                          <a:spcPts val="0"/>
                        </a:spcAft>
                      </a:pPr>
                      <a:r>
                        <a:rPr lang="en-ZA" sz="1000" dirty="0" smtClean="0">
                          <a:solidFill>
                            <a:srgbClr val="000000"/>
                          </a:solidFill>
                          <a:effectLst/>
                          <a:latin typeface="Arial"/>
                          <a:ea typeface="Times New Roman"/>
                          <a:cs typeface="Times New Roman"/>
                        </a:rPr>
                        <a:t>2 </a:t>
                      </a:r>
                      <a:r>
                        <a:rPr lang="en-ZA" sz="1000" dirty="0">
                          <a:solidFill>
                            <a:srgbClr val="000000"/>
                          </a:solidFill>
                          <a:effectLst/>
                          <a:latin typeface="Arial"/>
                          <a:ea typeface="Times New Roman"/>
                          <a:cs typeface="Times New Roman"/>
                        </a:rPr>
                        <a:t>000</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905" algn="ctr">
                        <a:spcAft>
                          <a:spcPts val="0"/>
                        </a:spcAft>
                      </a:pPr>
                      <a:r>
                        <a:rPr lang="en-ZA" sz="1000" b="1" dirty="0">
                          <a:solidFill>
                            <a:srgbClr val="FF0000"/>
                          </a:solidFill>
                          <a:effectLst/>
                          <a:latin typeface="Arial"/>
                          <a:ea typeface="Times New Roman"/>
                          <a:cs typeface="Times New Roman"/>
                        </a:rPr>
                        <a:t>Not Achieved</a:t>
                      </a:r>
                      <a:endParaRPr lang="en-ZA" sz="1100" dirty="0">
                        <a:effectLst/>
                        <a:latin typeface="Calibri"/>
                        <a:ea typeface="Calibri"/>
                        <a:cs typeface="Times New Roman"/>
                      </a:endParaRPr>
                    </a:p>
                    <a:p>
                      <a:pPr marL="180340" indent="1905" algn="ctr">
                        <a:spcAft>
                          <a:spcPts val="0"/>
                        </a:spcAft>
                      </a:pPr>
                      <a:r>
                        <a:rPr lang="en-ZA" sz="10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p>
                      <a:pPr marL="180340" indent="1905" algn="ctr">
                        <a:spcAft>
                          <a:spcPts val="0"/>
                        </a:spcAft>
                      </a:pPr>
                      <a:r>
                        <a:rPr lang="en-ZA" sz="1000" dirty="0" smtClean="0">
                          <a:solidFill>
                            <a:srgbClr val="000000"/>
                          </a:solidFill>
                          <a:effectLst/>
                          <a:latin typeface="Arial"/>
                          <a:ea typeface="Times New Roman"/>
                          <a:cs typeface="Times New Roman"/>
                        </a:rPr>
                        <a:t>0</a:t>
                      </a:r>
                      <a:endParaRPr lang="en-ZA"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180340" algn="just" defTabSz="457200" rtl="0" eaLnBrk="1" latinLnBrk="0" hangingPunct="1">
                        <a:spcAft>
                          <a:spcPts val="0"/>
                        </a:spcAft>
                      </a:pPr>
                      <a:r>
                        <a:rPr lang="en-ZA" sz="1000" kern="1200" dirty="0" smtClean="0">
                          <a:solidFill>
                            <a:srgbClr val="000000"/>
                          </a:solidFill>
                          <a:effectLst/>
                          <a:latin typeface="Arial" panose="020B0604020202020204" pitchFamily="34" charset="0"/>
                          <a:ea typeface="Times New Roman" panose="02020603050405020304" pitchFamily="18" charset="0"/>
                          <a:cs typeface="+mn-cs"/>
                        </a:rPr>
                        <a:t>There </a:t>
                      </a:r>
                      <a:r>
                        <a:rPr lang="en-ZA" sz="1000" kern="1200" dirty="0">
                          <a:solidFill>
                            <a:srgbClr val="000000"/>
                          </a:solidFill>
                          <a:effectLst/>
                          <a:latin typeface="Arial" panose="020B0604020202020204" pitchFamily="34" charset="0"/>
                          <a:ea typeface="Times New Roman" panose="02020603050405020304" pitchFamily="18" charset="0"/>
                          <a:cs typeface="+mn-cs"/>
                        </a:rPr>
                        <a:t>were legal questions pertaining to the contents of the contracts of the 26 projects. This delayed recruitment of learners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180340" algn="just" defTabSz="457200" rtl="0" eaLnBrk="1" latinLnBrk="0" hangingPunct="1">
                        <a:spcAft>
                          <a:spcPts val="0"/>
                        </a:spcAft>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LAP to conduct quarterly monitoring of the implementation of the 26 contracts that are already being implemented, Partners have already started with recruitment. Performance reporting to be done monthly</a:t>
                      </a:r>
                      <a:endParaRPr lang="en-ZA" sz="10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1410252">
                <a:tc>
                  <a:txBody>
                    <a:bodyPr/>
                    <a:lstStyle/>
                    <a:p>
                      <a:pPr marL="0" marR="0" indent="-180340" algn="just" defTabSz="457200" rtl="0" eaLnBrk="1" latinLnBrk="0" hangingPunct="1">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mn-cs"/>
                        </a:rPr>
                        <a:t>Percentage of Temporary Employer Employee Relief Scheme (TERS) applications approved / rejected by the delegated authority within 15 working days.</a:t>
                      </a:r>
                    </a:p>
                    <a:p>
                      <a:pPr marL="0" marR="0" indent="-180340" algn="just" defTabSz="457200" rtl="0" eaLnBrk="1" latinLnBrk="0" hangingPunct="1">
                        <a:spcAft>
                          <a:spcPts val="0"/>
                        </a:spcAft>
                      </a:pPr>
                      <a:endParaRPr lang="en-ZA" sz="10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180340" algn="just" defTabSz="457200" rtl="0" eaLnBrk="1" latinLnBrk="0" hangingPunct="1">
                        <a:spcAft>
                          <a:spcPts val="0"/>
                        </a:spcAft>
                      </a:pPr>
                      <a:endParaRPr lang="en-ZA" sz="1000" kern="1200" dirty="0" smtClean="0">
                        <a:solidFill>
                          <a:srgbClr val="000000"/>
                        </a:solidFill>
                        <a:effectLst/>
                        <a:latin typeface="Arial" panose="020B0604020202020204" pitchFamily="34" charset="0"/>
                        <a:ea typeface="Times New Roman" panose="02020603050405020304" pitchFamily="18" charset="0"/>
                        <a:cs typeface="+mn-cs"/>
                      </a:endParaRPr>
                    </a:p>
                    <a:p>
                      <a:pPr marL="0" marR="0" indent="-180340" algn="just" defTabSz="457200" rtl="0" eaLnBrk="1" latinLnBrk="0" hangingPunct="1">
                        <a:spcAft>
                          <a:spcPts val="0"/>
                        </a:spcAft>
                      </a:pPr>
                      <a:endParaRPr lang="en-ZA" sz="1000" kern="1200" dirty="0" smtClean="0">
                        <a:solidFill>
                          <a:srgbClr val="000000"/>
                        </a:solidFill>
                        <a:effectLst/>
                        <a:latin typeface="Arial" panose="020B0604020202020204" pitchFamily="34" charset="0"/>
                        <a:ea typeface="Times New Roman" panose="02020603050405020304" pitchFamily="18" charset="0"/>
                        <a:cs typeface="+mn-cs"/>
                      </a:endParaRPr>
                    </a:p>
                    <a:p>
                      <a:pPr marL="0" marR="0" indent="-180340" algn="just" defTabSz="457200" rtl="0" eaLnBrk="1" latinLnBrk="0" hangingPunct="1">
                        <a:spcAft>
                          <a:spcPts val="0"/>
                        </a:spcAft>
                      </a:pPr>
                      <a:endParaRPr lang="en-ZA" sz="1000" kern="1200" dirty="0" smtClean="0">
                        <a:solidFill>
                          <a:srgbClr val="000000"/>
                        </a:solidFill>
                        <a:effectLst/>
                        <a:latin typeface="Arial" panose="020B0604020202020204" pitchFamily="34" charset="0"/>
                        <a:ea typeface="Times New Roman" panose="02020603050405020304" pitchFamily="18" charset="0"/>
                        <a:cs typeface="+mn-cs"/>
                      </a:endParaRPr>
                    </a:p>
                    <a:p>
                      <a:pPr marL="0" marR="0" indent="-180340" algn="just" defTabSz="457200" rtl="0" eaLnBrk="1" latinLnBrk="0" hangingPunct="1">
                        <a:spcAft>
                          <a:spcPts val="0"/>
                        </a:spcAft>
                      </a:pPr>
                      <a:r>
                        <a:rPr lang="en-ZA" sz="1000" kern="1200" dirty="0" smtClean="0">
                          <a:solidFill>
                            <a:srgbClr val="000000"/>
                          </a:solidFill>
                          <a:effectLst/>
                          <a:latin typeface="Arial" panose="020B0604020202020204" pitchFamily="34" charset="0"/>
                          <a:ea typeface="Times New Roman" panose="02020603050405020304" pitchFamily="18" charset="0"/>
                          <a:cs typeface="+mn-cs"/>
                        </a:rPr>
                        <a:t>90</a:t>
                      </a:r>
                      <a:r>
                        <a:rPr lang="en-ZA" sz="1000" kern="1200" dirty="0">
                          <a:solidFill>
                            <a:srgbClr val="000000"/>
                          </a:solidFill>
                          <a:effectLst/>
                          <a:latin typeface="Arial" panose="020B0604020202020204" pitchFamily="34" charset="0"/>
                          <a:ea typeface="Times New Roman" panose="02020603050405020304" pitchFamily="18" charset="0"/>
                          <a:cs typeface="+mn-cs"/>
                        </a:rPr>
                        <a:t>% within 15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905" algn="ctr">
                        <a:spcAft>
                          <a:spcPts val="0"/>
                        </a:spcAft>
                      </a:pPr>
                      <a:r>
                        <a:rPr lang="en-ZA" sz="1000" b="1" dirty="0">
                          <a:solidFill>
                            <a:srgbClr val="FF0000"/>
                          </a:solidFill>
                          <a:effectLst/>
                          <a:latin typeface="Arial"/>
                          <a:ea typeface="Times New Roman"/>
                          <a:cs typeface="Times New Roman"/>
                        </a:rPr>
                        <a:t>Not </a:t>
                      </a:r>
                      <a:r>
                        <a:rPr lang="en-ZA" sz="1000" b="1" dirty="0" smtClean="0">
                          <a:solidFill>
                            <a:srgbClr val="FF0000"/>
                          </a:solidFill>
                          <a:effectLst/>
                          <a:latin typeface="Arial"/>
                          <a:ea typeface="Times New Roman"/>
                          <a:cs typeface="Times New Roman"/>
                        </a:rPr>
                        <a:t>Achieved</a:t>
                      </a:r>
                      <a:endParaRPr lang="en-ZA" sz="1100" dirty="0">
                        <a:effectLst/>
                        <a:latin typeface="Calibri"/>
                        <a:ea typeface="Calibri"/>
                        <a:cs typeface="Times New Roman"/>
                      </a:endParaRPr>
                    </a:p>
                    <a:p>
                      <a:pPr marL="0" marR="0" indent="-180340" algn="just" defTabSz="457200" rtl="0" eaLnBrk="1" latinLnBrk="0" hangingPunct="1">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mn-cs"/>
                        </a:rPr>
                        <a:t>0% of applications were adjudicated within 15 working days</a:t>
                      </a:r>
                    </a:p>
                    <a:p>
                      <a:pPr marL="0" marR="0" indent="-180340" algn="just" defTabSz="457200" rtl="0" eaLnBrk="1" latinLnBrk="0" hangingPunct="1">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mn-cs"/>
                        </a:rPr>
                        <a:t> </a:t>
                      </a:r>
                    </a:p>
                    <a:p>
                      <a:pPr marL="0" marR="0" indent="-180340" algn="just" defTabSz="457200" rtl="0" eaLnBrk="1" latinLnBrk="0" hangingPunct="1">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mn-cs"/>
                        </a:rPr>
                        <a:t>02 applications were finalised within 71 and 110 working days respectively.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180340" algn="just" defTabSz="457200" rtl="0" eaLnBrk="1" latinLnBrk="0" hangingPunct="1">
                        <a:spcAft>
                          <a:spcPts val="0"/>
                        </a:spcAft>
                      </a:pPr>
                      <a:r>
                        <a:rPr lang="en-ZA" sz="1000" kern="1200" dirty="0" smtClean="0">
                          <a:solidFill>
                            <a:srgbClr val="000000"/>
                          </a:solidFill>
                          <a:effectLst/>
                          <a:latin typeface="Arial" panose="020B0604020202020204" pitchFamily="34" charset="0"/>
                          <a:ea typeface="Times New Roman" panose="02020603050405020304" pitchFamily="18" charset="0"/>
                          <a:cs typeface="+mn-cs"/>
                        </a:rPr>
                        <a:t>The </a:t>
                      </a:r>
                      <a:r>
                        <a:rPr lang="en-ZA" sz="1000" kern="1200" dirty="0">
                          <a:solidFill>
                            <a:srgbClr val="000000"/>
                          </a:solidFill>
                          <a:effectLst/>
                          <a:latin typeface="Arial" panose="020B0604020202020204" pitchFamily="34" charset="0"/>
                          <a:ea typeface="Times New Roman" panose="02020603050405020304" pitchFamily="18" charset="0"/>
                          <a:cs typeface="+mn-cs"/>
                        </a:rPr>
                        <a:t>recommended companies took more than 100 days to comply.</a:t>
                      </a:r>
                    </a:p>
                    <a:p>
                      <a:pPr marL="0" marR="0" indent="-180340" algn="just" defTabSz="457200" rtl="0" eaLnBrk="1" latinLnBrk="0" hangingPunct="1">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mn-cs"/>
                        </a:rPr>
                        <a:t> </a:t>
                      </a:r>
                    </a:p>
                    <a:p>
                      <a:pPr marL="0" marR="0" indent="-180340" algn="just" defTabSz="457200" rtl="0" eaLnBrk="1" latinLnBrk="0" hangingPunct="1">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mn-cs"/>
                        </a:rPr>
                        <a:t>Applications were recommended without compliance certificates by Single Adjudication Committee (SAC). Compliance certificates are a mandatory requirement.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180340" algn="just" defTabSz="457200" rtl="0" eaLnBrk="1" latinLnBrk="0" hangingPunct="1">
                        <a:spcAft>
                          <a:spcPts val="0"/>
                        </a:spcAft>
                      </a:pPr>
                      <a:endParaRPr lang="en-ZA" sz="1000" kern="1200" dirty="0" smtClean="0">
                        <a:solidFill>
                          <a:srgbClr val="000000"/>
                        </a:solidFill>
                        <a:effectLst/>
                        <a:latin typeface="Arial" panose="020B0604020202020204" pitchFamily="34" charset="0"/>
                        <a:ea typeface="Times New Roman" panose="02020603050405020304" pitchFamily="18" charset="0"/>
                        <a:cs typeface="+mn-cs"/>
                      </a:endParaRPr>
                    </a:p>
                    <a:p>
                      <a:pPr marL="0" marR="0" indent="-180340" algn="just" defTabSz="457200" rtl="0" eaLnBrk="1" latinLnBrk="0" hangingPunct="1">
                        <a:spcAft>
                          <a:spcPts val="0"/>
                        </a:spcAft>
                      </a:pPr>
                      <a:r>
                        <a:rPr lang="en-ZA" sz="1000" kern="1200" dirty="0" smtClean="0">
                          <a:solidFill>
                            <a:srgbClr val="000000"/>
                          </a:solidFill>
                          <a:effectLst/>
                          <a:latin typeface="Arial" panose="020B0604020202020204" pitchFamily="34" charset="0"/>
                          <a:ea typeface="Times New Roman" panose="02020603050405020304" pitchFamily="18" charset="0"/>
                          <a:cs typeface="+mn-cs"/>
                        </a:rPr>
                        <a:t>TERS </a:t>
                      </a:r>
                      <a:r>
                        <a:rPr lang="en-ZA" sz="1000" kern="1200" dirty="0">
                          <a:solidFill>
                            <a:srgbClr val="000000"/>
                          </a:solidFill>
                          <a:effectLst/>
                          <a:latin typeface="Arial" panose="020B0604020202020204" pitchFamily="34" charset="0"/>
                          <a:ea typeface="Times New Roman" panose="02020603050405020304" pitchFamily="18" charset="0"/>
                          <a:cs typeface="+mn-cs"/>
                        </a:rPr>
                        <a:t>sub-committee has been established to sit on a weekly basis to </a:t>
                      </a:r>
                      <a:r>
                        <a:rPr lang="en-ZA" sz="1000" kern="1200" dirty="0" smtClean="0">
                          <a:solidFill>
                            <a:srgbClr val="000000"/>
                          </a:solidFill>
                          <a:effectLst/>
                          <a:latin typeface="Arial" panose="020B0604020202020204" pitchFamily="34" charset="0"/>
                          <a:ea typeface="Times New Roman" panose="02020603050405020304" pitchFamily="18" charset="0"/>
                          <a:cs typeface="+mn-cs"/>
                        </a:rPr>
                        <a:t>explore  </a:t>
                      </a:r>
                      <a:r>
                        <a:rPr lang="en-ZA" sz="1000" kern="1200" dirty="0">
                          <a:solidFill>
                            <a:srgbClr val="000000"/>
                          </a:solidFill>
                          <a:effectLst/>
                          <a:latin typeface="Arial" panose="020B0604020202020204" pitchFamily="34" charset="0"/>
                          <a:ea typeface="Times New Roman" panose="02020603050405020304" pitchFamily="18" charset="0"/>
                          <a:cs typeface="+mn-cs"/>
                        </a:rPr>
                        <a:t>ways to unblock TERS applications.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3"/>
                  </a:ext>
                </a:extLst>
              </a:tr>
              <a:tr h="1431776">
                <a:tc>
                  <a:txBody>
                    <a:bodyPr/>
                    <a:lstStyle/>
                    <a:p>
                      <a:pPr marR="0" algn="just" rtl="0"/>
                      <a:r>
                        <a:rPr lang="en-ZA" sz="1000" dirty="0">
                          <a:solidFill>
                            <a:srgbClr val="000000"/>
                          </a:solidFill>
                          <a:effectLst/>
                          <a:latin typeface="Arial" panose="020B0604020202020204" pitchFamily="34" charset="0"/>
                          <a:ea typeface="Times New Roman" panose="02020603050405020304" pitchFamily="18" charset="0"/>
                        </a:rPr>
                        <a:t>Number of UIF contributors provided with learning opportunities </a:t>
                      </a:r>
                      <a:endParaRPr lang="en-ZA" sz="1000" b="0" i="0" u="none" strike="noStrike" baseline="0" dirty="0">
                        <a:solidFill>
                          <a:schemeClr val="tx1"/>
                        </a:solidFill>
                        <a:latin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just">
                        <a:spcAft>
                          <a:spcPts val="0"/>
                        </a:spcAft>
                      </a:pPr>
                      <a:endParaRPr lang="en-ZA" sz="1000" dirty="0" smtClean="0">
                        <a:solidFill>
                          <a:srgbClr val="000000"/>
                        </a:solidFill>
                        <a:effectLst/>
                        <a:latin typeface="Arial Narrow" panose="020B0606020202030204" pitchFamily="34" charset="0"/>
                        <a:ea typeface="Times New Roman"/>
                        <a:cs typeface="Times New Roman"/>
                      </a:endParaRPr>
                    </a:p>
                    <a:p>
                      <a:pPr marL="180340" indent="-180340" algn="just">
                        <a:spcAft>
                          <a:spcPts val="0"/>
                        </a:spcAft>
                      </a:pPr>
                      <a:endParaRPr lang="en-ZA" sz="1000" dirty="0" smtClean="0">
                        <a:solidFill>
                          <a:srgbClr val="000000"/>
                        </a:solidFill>
                        <a:effectLst/>
                        <a:latin typeface="Arial Narrow" panose="020B0606020202030204" pitchFamily="34" charset="0"/>
                        <a:ea typeface="Times New Roman"/>
                        <a:cs typeface="Times New Roman"/>
                      </a:endParaRPr>
                    </a:p>
                    <a:p>
                      <a:pPr marL="180340" indent="-180340" algn="ctr">
                        <a:spcAft>
                          <a:spcPts val="0"/>
                        </a:spcAft>
                      </a:pPr>
                      <a:r>
                        <a:rPr lang="en-ZA" sz="1000" dirty="0" smtClean="0">
                          <a:solidFill>
                            <a:srgbClr val="000000"/>
                          </a:solidFill>
                          <a:effectLst/>
                          <a:latin typeface="Arial Narrow" panose="020B0606020202030204" pitchFamily="34" charset="0"/>
                          <a:ea typeface="Times New Roman"/>
                          <a:cs typeface="Times New Roman"/>
                        </a:rPr>
                        <a:t>12 </a:t>
                      </a:r>
                      <a:r>
                        <a:rPr lang="en-ZA" sz="1000" dirty="0">
                          <a:solidFill>
                            <a:srgbClr val="000000"/>
                          </a:solidFill>
                          <a:effectLst/>
                          <a:latin typeface="Arial Narrow" panose="020B0606020202030204" pitchFamily="34" charset="0"/>
                          <a:ea typeface="Times New Roman"/>
                          <a:cs typeface="Times New Roman"/>
                        </a:rPr>
                        <a:t>850</a:t>
                      </a:r>
                      <a:endParaRPr lang="en-ZA" sz="10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905" algn="ctr">
                        <a:spcAft>
                          <a:spcPts val="0"/>
                        </a:spcAft>
                      </a:pPr>
                      <a:r>
                        <a:rPr lang="en-ZA" sz="1000" b="1" dirty="0">
                          <a:solidFill>
                            <a:srgbClr val="FF0000"/>
                          </a:solidFill>
                          <a:effectLst/>
                          <a:latin typeface="Arial Narrow" panose="020B0606020202030204" pitchFamily="34" charset="0"/>
                          <a:ea typeface="Times New Roman"/>
                          <a:cs typeface="Times New Roman"/>
                        </a:rPr>
                        <a:t>Not Achieved</a:t>
                      </a:r>
                      <a:endParaRPr lang="en-ZA" sz="1000" dirty="0">
                        <a:effectLst/>
                        <a:latin typeface="Arial Narrow" panose="020B0606020202030204" pitchFamily="34" charset="0"/>
                        <a:ea typeface="Calibri"/>
                        <a:cs typeface="Times New Roman"/>
                      </a:endParaRPr>
                    </a:p>
                    <a:p>
                      <a:pPr marL="180340" indent="-180340" algn="ctr">
                        <a:spcAft>
                          <a:spcPts val="0"/>
                        </a:spcAft>
                      </a:pPr>
                      <a:endParaRPr lang="en-US" sz="1000" b="0" dirty="0" smtClean="0">
                        <a:effectLst/>
                        <a:latin typeface="Arial Narrow" panose="020B0606020202030204" pitchFamily="34" charset="0"/>
                        <a:ea typeface="Calibri"/>
                        <a:cs typeface="Arial"/>
                      </a:endParaRPr>
                    </a:p>
                    <a:p>
                      <a:pPr marL="180340" indent="-180340" algn="ctr">
                        <a:spcAft>
                          <a:spcPts val="0"/>
                        </a:spcAft>
                      </a:pPr>
                      <a:r>
                        <a:rPr lang="en-US" sz="1000" b="0" dirty="0" smtClean="0">
                          <a:effectLst/>
                          <a:latin typeface="Arial Narrow" panose="020B0606020202030204" pitchFamily="34" charset="0"/>
                          <a:ea typeface="Calibri"/>
                          <a:cs typeface="Arial"/>
                        </a:rPr>
                        <a:t>0</a:t>
                      </a:r>
                      <a:endParaRPr lang="en-ZA" sz="1000" b="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180340" algn="just" defTabSz="457200" rtl="0" eaLnBrk="1" latinLnBrk="0" hangingPunct="1">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mn-cs"/>
                        </a:rPr>
                        <a:t>There were legal questions pertaining to the contents of the contracts of the 26 projects. This delayed recruitment of learners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18034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LAP to conduct quarterly monitoring of the implementation of the 26 contracts that are already being implemented, Partners have already started with recruitment. Performance reporting to be done monthly.</a:t>
                      </a:r>
                      <a:endPar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2918152139"/>
                  </a:ext>
                </a:extLst>
              </a:tr>
              <a:tr h="568988">
                <a:tc>
                  <a:txBody>
                    <a:bodyPr/>
                    <a:lstStyle/>
                    <a:p>
                      <a:pPr marR="0" algn="just" rtl="0"/>
                      <a:r>
                        <a:rPr lang="en-ZA" sz="900" dirty="0">
                          <a:solidFill>
                            <a:srgbClr val="000000"/>
                          </a:solidFill>
                          <a:effectLst/>
                          <a:latin typeface="Arial" panose="020B0604020202020204" pitchFamily="34" charset="0"/>
                          <a:ea typeface="Times New Roman" panose="02020603050405020304" pitchFamily="18" charset="0"/>
                        </a:rPr>
                        <a:t>Number of Cooperatives supported </a:t>
                      </a:r>
                      <a:endParaRPr lang="en-ZA" sz="900" b="0" i="0" u="none" strike="noStrike" baseline="0" dirty="0">
                        <a:solidFill>
                          <a:srgbClr val="000000"/>
                        </a:solidFill>
                        <a:latin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endParaRPr lang="en-ZA" sz="1000" dirty="0" smtClean="0">
                        <a:solidFill>
                          <a:srgbClr val="000000"/>
                        </a:solidFill>
                        <a:effectLst/>
                        <a:latin typeface="Arial Narrow" panose="020B0606020202030204" pitchFamily="34" charset="0"/>
                        <a:ea typeface="Times New Roman"/>
                        <a:cs typeface="Times New Roman"/>
                      </a:endParaRPr>
                    </a:p>
                    <a:p>
                      <a:pPr marL="180340" indent="-180340" algn="ctr">
                        <a:spcAft>
                          <a:spcPts val="0"/>
                        </a:spcAft>
                      </a:pPr>
                      <a:r>
                        <a:rPr lang="en-ZA" sz="1000" dirty="0" smtClean="0">
                          <a:solidFill>
                            <a:srgbClr val="000000"/>
                          </a:solidFill>
                          <a:effectLst/>
                          <a:latin typeface="Arial Narrow" panose="020B0606020202030204" pitchFamily="34" charset="0"/>
                          <a:ea typeface="Times New Roman"/>
                          <a:cs typeface="Times New Roman"/>
                        </a:rPr>
                        <a:t>10</a:t>
                      </a:r>
                      <a:endParaRPr lang="en-ZA" sz="10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endParaRPr lang="en-ZA" sz="1000" dirty="0" smtClean="0">
                        <a:solidFill>
                          <a:srgbClr val="000000"/>
                        </a:solidFill>
                        <a:effectLst/>
                        <a:latin typeface="Arial Narrow" panose="020B0606020202030204" pitchFamily="34" charset="0"/>
                        <a:ea typeface="Times New Roman"/>
                        <a:cs typeface="Arial"/>
                      </a:endParaRPr>
                    </a:p>
                    <a:p>
                      <a:pPr marL="180340" indent="-180340" algn="ctr">
                        <a:spcAft>
                          <a:spcPts val="0"/>
                        </a:spcAft>
                      </a:pPr>
                      <a:r>
                        <a:rPr lang="en-ZA" sz="1000" dirty="0" smtClean="0">
                          <a:solidFill>
                            <a:srgbClr val="000000"/>
                          </a:solidFill>
                          <a:effectLst/>
                          <a:latin typeface="Arial Narrow" panose="020B0606020202030204" pitchFamily="34" charset="0"/>
                          <a:ea typeface="Times New Roman"/>
                          <a:cs typeface="Arial"/>
                        </a:rPr>
                        <a:t>0</a:t>
                      </a:r>
                      <a:endParaRPr lang="en-ZA" sz="10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180340" algn="just" defTabSz="457200" rtl="0" eaLnBrk="1" latinLnBrk="0" hangingPunct="1">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mn-cs"/>
                        </a:rPr>
                        <a:t>There were no requests for support that were received and the NLAC companies are still at contracting stage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180340" algn="just" defTabSz="457200" rtl="0" eaLnBrk="1" latinLnBrk="0" hangingPunct="1">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mn-cs"/>
                        </a:rPr>
                        <a:t>The support will be provided during the implementation of new projects.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3760325170"/>
                  </a:ext>
                </a:extLst>
              </a:tr>
              <a:tr h="729193">
                <a:tc>
                  <a:txBody>
                    <a:bodyPr/>
                    <a:lstStyle/>
                    <a:p>
                      <a:pPr marL="0" marR="0" indent="1905" algn="just" defTabSz="457200" rtl="0" eaLnBrk="1" latinLnBrk="0" hangingPunct="1">
                        <a:spcAft>
                          <a:spcPts val="0"/>
                        </a:spcAft>
                      </a:pPr>
                      <a:r>
                        <a:rPr lang="en-ZA" sz="900" dirty="0">
                          <a:solidFill>
                            <a:srgbClr val="000000"/>
                          </a:solidFill>
                          <a:effectLst/>
                          <a:latin typeface="Arial" panose="020B0604020202020204" pitchFamily="34" charset="0"/>
                          <a:ea typeface="Times New Roman" panose="02020603050405020304" pitchFamily="18" charset="0"/>
                        </a:rPr>
                        <a:t>Number of SMMEs supported </a:t>
                      </a:r>
                      <a:endParaRPr lang="en-ZA" sz="9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endParaRPr lang="en-ZA" sz="1000" dirty="0" smtClean="0">
                        <a:solidFill>
                          <a:srgbClr val="000000"/>
                        </a:solidFill>
                        <a:effectLst/>
                        <a:latin typeface="Arial Narrow" panose="020B0606020202030204" pitchFamily="34" charset="0"/>
                        <a:ea typeface="Times New Roman"/>
                        <a:cs typeface="Times New Roman"/>
                      </a:endParaRPr>
                    </a:p>
                    <a:p>
                      <a:pPr marL="180340" indent="-180340" algn="ctr">
                        <a:spcAft>
                          <a:spcPts val="0"/>
                        </a:spcAft>
                      </a:pPr>
                      <a:r>
                        <a:rPr lang="en-ZA" sz="1000" dirty="0" smtClean="0">
                          <a:solidFill>
                            <a:srgbClr val="000000"/>
                          </a:solidFill>
                          <a:effectLst/>
                          <a:latin typeface="Arial Narrow" panose="020B0606020202030204" pitchFamily="34" charset="0"/>
                          <a:ea typeface="Times New Roman"/>
                          <a:cs typeface="Times New Roman"/>
                        </a:rPr>
                        <a:t>4</a:t>
                      </a:r>
                      <a:endParaRPr lang="en-ZA" sz="10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180340" indent="-180340" algn="ctr">
                        <a:spcAft>
                          <a:spcPts val="0"/>
                        </a:spcAft>
                      </a:pPr>
                      <a:endParaRPr lang="en-ZA" sz="1000" dirty="0" smtClean="0">
                        <a:solidFill>
                          <a:srgbClr val="000000"/>
                        </a:solidFill>
                        <a:effectLst/>
                        <a:latin typeface="Arial Narrow" panose="020B0606020202030204" pitchFamily="34" charset="0"/>
                        <a:ea typeface="Times New Roman"/>
                        <a:cs typeface="Arial"/>
                      </a:endParaRPr>
                    </a:p>
                    <a:p>
                      <a:pPr marL="180340" indent="-180340" algn="ctr">
                        <a:spcAft>
                          <a:spcPts val="0"/>
                        </a:spcAft>
                      </a:pPr>
                      <a:r>
                        <a:rPr lang="en-ZA" sz="1000" dirty="0" smtClean="0">
                          <a:solidFill>
                            <a:srgbClr val="000000"/>
                          </a:solidFill>
                          <a:effectLst/>
                          <a:latin typeface="Arial Narrow" panose="020B0606020202030204" pitchFamily="34" charset="0"/>
                          <a:ea typeface="Times New Roman"/>
                          <a:cs typeface="Arial"/>
                        </a:rPr>
                        <a:t>36</a:t>
                      </a:r>
                      <a:endParaRPr lang="en-ZA" sz="10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180340" algn="just" defTabSz="457200" rtl="0" eaLnBrk="1" latinLnBrk="0" hangingPunct="1">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mn-cs"/>
                        </a:rPr>
                        <a:t>It is now compulsory for all TERS companies to undergo Business Turnaround and Recovery programme, this has led to the increase of support.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180340" algn="just" defTabSz="457200" rtl="0" eaLnBrk="1" latinLnBrk="0" hangingPunct="1">
                        <a:spcAft>
                          <a:spcPts val="0"/>
                        </a:spcAft>
                      </a:pPr>
                      <a:endParaRPr lang="en-ZA" sz="1000" kern="1200" dirty="0" smtClean="0">
                        <a:solidFill>
                          <a:srgbClr val="000000"/>
                        </a:solidFill>
                        <a:effectLst/>
                        <a:latin typeface="Arial" panose="020B0604020202020204" pitchFamily="34" charset="0"/>
                        <a:ea typeface="Times New Roman" panose="02020603050405020304" pitchFamily="18" charset="0"/>
                        <a:cs typeface="+mn-cs"/>
                      </a:endParaRPr>
                    </a:p>
                    <a:p>
                      <a:pPr marL="0" marR="0" indent="-180340" algn="just" defTabSz="457200" rtl="0" eaLnBrk="1" latinLnBrk="0" hangingPunct="1">
                        <a:spcAft>
                          <a:spcPts val="0"/>
                        </a:spcAft>
                      </a:pPr>
                      <a:endParaRPr lang="en-ZA" sz="1000" kern="1200" dirty="0" smtClean="0">
                        <a:solidFill>
                          <a:srgbClr val="000000"/>
                        </a:solidFill>
                        <a:effectLst/>
                        <a:latin typeface="Arial" panose="020B0604020202020204" pitchFamily="34" charset="0"/>
                        <a:ea typeface="Times New Roman" panose="02020603050405020304" pitchFamily="18" charset="0"/>
                        <a:cs typeface="+mn-cs"/>
                      </a:endParaRPr>
                    </a:p>
                    <a:p>
                      <a:pPr marL="0" marR="0" indent="-180340" algn="ctr" defTabSz="457200" rtl="0" eaLnBrk="1" latinLnBrk="0" hangingPunct="1">
                        <a:spcAft>
                          <a:spcPts val="0"/>
                        </a:spcAft>
                      </a:pPr>
                      <a:r>
                        <a:rPr lang="en-ZA" sz="1000" kern="1200" dirty="0" smtClean="0">
                          <a:solidFill>
                            <a:srgbClr val="000000"/>
                          </a:solidFill>
                          <a:effectLst/>
                          <a:latin typeface="Arial" panose="020B0604020202020204" pitchFamily="34" charset="0"/>
                          <a:ea typeface="Times New Roman" panose="02020603050405020304" pitchFamily="18" charset="0"/>
                          <a:cs typeface="+mn-cs"/>
                        </a:rPr>
                        <a:t>None</a:t>
                      </a:r>
                      <a:endParaRPr lang="en-ZA" sz="10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2557650820"/>
                  </a:ext>
                </a:extLst>
              </a:tr>
            </a:tbl>
          </a:graphicData>
        </a:graphic>
      </p:graphicFrame>
      <p:sp>
        <p:nvSpPr>
          <p:cNvPr id="59439" name="Slide Number Placeholder 3"/>
          <p:cNvSpPr>
            <a:spLocks noGrp="1"/>
          </p:cNvSpPr>
          <p:nvPr>
            <p:ph type="sldNum" sz="quarter" idx="12"/>
          </p:nvPr>
        </p:nvSpPr>
        <p:spPr bwMode="auto">
          <a:xfrm>
            <a:off x="6946900" y="63767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86B733C-23B5-4D4A-9165-51682A3BFD66}"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7" name="TextBox 6"/>
          <p:cNvSpPr txBox="1"/>
          <p:nvPr/>
        </p:nvSpPr>
        <p:spPr>
          <a:xfrm>
            <a:off x="8388424" y="183921"/>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29</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890578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5918" y="1212922"/>
          <a:ext cx="9084468" cy="2134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Freeform 120"/>
          <p:cNvSpPr>
            <a:spLocks noEditPoints="1"/>
          </p:cNvSpPr>
          <p:nvPr/>
        </p:nvSpPr>
        <p:spPr bwMode="auto">
          <a:xfrm>
            <a:off x="5380040" y="1576444"/>
            <a:ext cx="295275" cy="263525"/>
          </a:xfrm>
          <a:custGeom>
            <a:avLst/>
            <a:gdLst>
              <a:gd name="T0" fmla="*/ 7 w 97"/>
              <a:gd name="T1" fmla="*/ 37 h 126"/>
              <a:gd name="T2" fmla="*/ 59 w 97"/>
              <a:gd name="T3" fmla="*/ 37 h 126"/>
              <a:gd name="T4" fmla="*/ 59 w 97"/>
              <a:gd name="T5" fmla="*/ 61 h 126"/>
              <a:gd name="T6" fmla="*/ 7 w 97"/>
              <a:gd name="T7" fmla="*/ 61 h 126"/>
              <a:gd name="T8" fmla="*/ 7 w 97"/>
              <a:gd name="T9" fmla="*/ 37 h 126"/>
              <a:gd name="T10" fmla="*/ 10 w 97"/>
              <a:gd name="T11" fmla="*/ 40 h 126"/>
              <a:gd name="T12" fmla="*/ 55 w 97"/>
              <a:gd name="T13" fmla="*/ 40 h 126"/>
              <a:gd name="T14" fmla="*/ 55 w 97"/>
              <a:gd name="T15" fmla="*/ 57 h 126"/>
              <a:gd name="T16" fmla="*/ 10 w 97"/>
              <a:gd name="T17" fmla="*/ 57 h 126"/>
              <a:gd name="T18" fmla="*/ 10 w 97"/>
              <a:gd name="T19" fmla="*/ 40 h 126"/>
              <a:gd name="T20" fmla="*/ 10 w 97"/>
              <a:gd name="T21" fmla="*/ 10 h 126"/>
              <a:gd name="T22" fmla="*/ 55 w 97"/>
              <a:gd name="T23" fmla="*/ 10 h 126"/>
              <a:gd name="T24" fmla="*/ 55 w 97"/>
              <a:gd name="T25" fmla="*/ 27 h 126"/>
              <a:gd name="T26" fmla="*/ 10 w 97"/>
              <a:gd name="T27" fmla="*/ 27 h 126"/>
              <a:gd name="T28" fmla="*/ 10 w 97"/>
              <a:gd name="T29" fmla="*/ 10 h 126"/>
              <a:gd name="T30" fmla="*/ 97 w 97"/>
              <a:gd name="T31" fmla="*/ 119 h 126"/>
              <a:gd name="T32" fmla="*/ 97 w 97"/>
              <a:gd name="T33" fmla="*/ 21 h 126"/>
              <a:gd name="T34" fmla="*/ 70 w 97"/>
              <a:gd name="T35" fmla="*/ 0 h 126"/>
              <a:gd name="T36" fmla="*/ 70 w 97"/>
              <a:gd name="T37" fmla="*/ 126 h 126"/>
              <a:gd name="T38" fmla="*/ 97 w 97"/>
              <a:gd name="T39" fmla="*/ 119 h 126"/>
              <a:gd name="T40" fmla="*/ 7 w 97"/>
              <a:gd name="T41" fmla="*/ 7 h 126"/>
              <a:gd name="T42" fmla="*/ 59 w 97"/>
              <a:gd name="T43" fmla="*/ 7 h 126"/>
              <a:gd name="T44" fmla="*/ 59 w 97"/>
              <a:gd name="T45" fmla="*/ 31 h 126"/>
              <a:gd name="T46" fmla="*/ 7 w 97"/>
              <a:gd name="T47" fmla="*/ 31 h 126"/>
              <a:gd name="T48" fmla="*/ 7 w 97"/>
              <a:gd name="T49" fmla="*/ 7 h 126"/>
              <a:gd name="T50" fmla="*/ 33 w 97"/>
              <a:gd name="T51" fmla="*/ 86 h 126"/>
              <a:gd name="T52" fmla="*/ 25 w 97"/>
              <a:gd name="T53" fmla="*/ 78 h 126"/>
              <a:gd name="T54" fmla="*/ 33 w 97"/>
              <a:gd name="T55" fmla="*/ 70 h 126"/>
              <a:gd name="T56" fmla="*/ 41 w 97"/>
              <a:gd name="T57" fmla="*/ 78 h 126"/>
              <a:gd name="T58" fmla="*/ 33 w 97"/>
              <a:gd name="T59" fmla="*/ 86 h 126"/>
              <a:gd name="T60" fmla="*/ 33 w 97"/>
              <a:gd name="T61" fmla="*/ 114 h 126"/>
              <a:gd name="T62" fmla="*/ 25 w 97"/>
              <a:gd name="T63" fmla="*/ 106 h 126"/>
              <a:gd name="T64" fmla="*/ 33 w 97"/>
              <a:gd name="T65" fmla="*/ 98 h 126"/>
              <a:gd name="T66" fmla="*/ 41 w 97"/>
              <a:gd name="T67" fmla="*/ 106 h 126"/>
              <a:gd name="T68" fmla="*/ 33 w 97"/>
              <a:gd name="T69" fmla="*/ 114 h 126"/>
              <a:gd name="T70" fmla="*/ 0 w 97"/>
              <a:gd name="T71" fmla="*/ 126 h 126"/>
              <a:gd name="T72" fmla="*/ 65 w 97"/>
              <a:gd name="T73" fmla="*/ 126 h 126"/>
              <a:gd name="T74" fmla="*/ 65 w 97"/>
              <a:gd name="T75" fmla="*/ 0 h 126"/>
              <a:gd name="T76" fmla="*/ 0 w 97"/>
              <a:gd name="T77" fmla="*/ 0 h 126"/>
              <a:gd name="T78" fmla="*/ 0 w 97"/>
              <a:gd name="T7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7" h="126">
                <a:moveTo>
                  <a:pt x="7" y="37"/>
                </a:moveTo>
                <a:cubicBezTo>
                  <a:pt x="59" y="37"/>
                  <a:pt x="59" y="37"/>
                  <a:pt x="59" y="37"/>
                </a:cubicBezTo>
                <a:cubicBezTo>
                  <a:pt x="59" y="61"/>
                  <a:pt x="59" y="61"/>
                  <a:pt x="59" y="61"/>
                </a:cubicBezTo>
                <a:cubicBezTo>
                  <a:pt x="7" y="61"/>
                  <a:pt x="7" y="61"/>
                  <a:pt x="7" y="61"/>
                </a:cubicBezTo>
                <a:cubicBezTo>
                  <a:pt x="7" y="37"/>
                  <a:pt x="7" y="37"/>
                  <a:pt x="7" y="37"/>
                </a:cubicBezTo>
                <a:close/>
                <a:moveTo>
                  <a:pt x="10" y="40"/>
                </a:moveTo>
                <a:cubicBezTo>
                  <a:pt x="55" y="40"/>
                  <a:pt x="55" y="40"/>
                  <a:pt x="55" y="40"/>
                </a:cubicBezTo>
                <a:cubicBezTo>
                  <a:pt x="55" y="57"/>
                  <a:pt x="55" y="57"/>
                  <a:pt x="55" y="57"/>
                </a:cubicBezTo>
                <a:cubicBezTo>
                  <a:pt x="10" y="57"/>
                  <a:pt x="10" y="57"/>
                  <a:pt x="10" y="57"/>
                </a:cubicBezTo>
                <a:cubicBezTo>
                  <a:pt x="10" y="40"/>
                  <a:pt x="10" y="40"/>
                  <a:pt x="10" y="40"/>
                </a:cubicBezTo>
                <a:close/>
                <a:moveTo>
                  <a:pt x="10" y="10"/>
                </a:moveTo>
                <a:cubicBezTo>
                  <a:pt x="55" y="10"/>
                  <a:pt x="55" y="10"/>
                  <a:pt x="55" y="10"/>
                </a:cubicBezTo>
                <a:cubicBezTo>
                  <a:pt x="55" y="27"/>
                  <a:pt x="55" y="27"/>
                  <a:pt x="55" y="27"/>
                </a:cubicBezTo>
                <a:cubicBezTo>
                  <a:pt x="10" y="27"/>
                  <a:pt x="10" y="27"/>
                  <a:pt x="10" y="27"/>
                </a:cubicBezTo>
                <a:cubicBezTo>
                  <a:pt x="10" y="10"/>
                  <a:pt x="10" y="10"/>
                  <a:pt x="10" y="10"/>
                </a:cubicBezTo>
                <a:close/>
                <a:moveTo>
                  <a:pt x="97" y="119"/>
                </a:moveTo>
                <a:cubicBezTo>
                  <a:pt x="97" y="21"/>
                  <a:pt x="97" y="21"/>
                  <a:pt x="97" y="21"/>
                </a:cubicBezTo>
                <a:cubicBezTo>
                  <a:pt x="70" y="0"/>
                  <a:pt x="70" y="0"/>
                  <a:pt x="70" y="0"/>
                </a:cubicBezTo>
                <a:cubicBezTo>
                  <a:pt x="70" y="126"/>
                  <a:pt x="70" y="126"/>
                  <a:pt x="70" y="126"/>
                </a:cubicBezTo>
                <a:cubicBezTo>
                  <a:pt x="97" y="119"/>
                  <a:pt x="97" y="119"/>
                  <a:pt x="97" y="119"/>
                </a:cubicBezTo>
                <a:close/>
                <a:moveTo>
                  <a:pt x="7" y="7"/>
                </a:moveTo>
                <a:cubicBezTo>
                  <a:pt x="59" y="7"/>
                  <a:pt x="59" y="7"/>
                  <a:pt x="59" y="7"/>
                </a:cubicBezTo>
                <a:cubicBezTo>
                  <a:pt x="59" y="31"/>
                  <a:pt x="59" y="31"/>
                  <a:pt x="59" y="31"/>
                </a:cubicBezTo>
                <a:cubicBezTo>
                  <a:pt x="7" y="31"/>
                  <a:pt x="7" y="31"/>
                  <a:pt x="7" y="31"/>
                </a:cubicBezTo>
                <a:cubicBezTo>
                  <a:pt x="7" y="7"/>
                  <a:pt x="7" y="7"/>
                  <a:pt x="7" y="7"/>
                </a:cubicBezTo>
                <a:close/>
                <a:moveTo>
                  <a:pt x="33" y="86"/>
                </a:moveTo>
                <a:cubicBezTo>
                  <a:pt x="28" y="86"/>
                  <a:pt x="25" y="83"/>
                  <a:pt x="25" y="78"/>
                </a:cubicBezTo>
                <a:cubicBezTo>
                  <a:pt x="25" y="74"/>
                  <a:pt x="28" y="70"/>
                  <a:pt x="33" y="70"/>
                </a:cubicBezTo>
                <a:cubicBezTo>
                  <a:pt x="37" y="70"/>
                  <a:pt x="41" y="74"/>
                  <a:pt x="41" y="78"/>
                </a:cubicBezTo>
                <a:cubicBezTo>
                  <a:pt x="41" y="83"/>
                  <a:pt x="37" y="86"/>
                  <a:pt x="33" y="86"/>
                </a:cubicBezTo>
                <a:close/>
                <a:moveTo>
                  <a:pt x="33" y="114"/>
                </a:moveTo>
                <a:cubicBezTo>
                  <a:pt x="28" y="114"/>
                  <a:pt x="25" y="111"/>
                  <a:pt x="25" y="106"/>
                </a:cubicBezTo>
                <a:cubicBezTo>
                  <a:pt x="25" y="102"/>
                  <a:pt x="28" y="98"/>
                  <a:pt x="33" y="98"/>
                </a:cubicBezTo>
                <a:cubicBezTo>
                  <a:pt x="37" y="98"/>
                  <a:pt x="41" y="102"/>
                  <a:pt x="41" y="106"/>
                </a:cubicBezTo>
                <a:cubicBezTo>
                  <a:pt x="41" y="111"/>
                  <a:pt x="37" y="114"/>
                  <a:pt x="33" y="114"/>
                </a:cubicBezTo>
                <a:close/>
                <a:moveTo>
                  <a:pt x="0" y="126"/>
                </a:moveTo>
                <a:cubicBezTo>
                  <a:pt x="65" y="126"/>
                  <a:pt x="65" y="126"/>
                  <a:pt x="65" y="126"/>
                </a:cubicBezTo>
                <a:cubicBezTo>
                  <a:pt x="65" y="0"/>
                  <a:pt x="65" y="0"/>
                  <a:pt x="65" y="0"/>
                </a:cubicBezTo>
                <a:cubicBezTo>
                  <a:pt x="0" y="0"/>
                  <a:pt x="0" y="0"/>
                  <a:pt x="0" y="0"/>
                </a:cubicBezTo>
                <a:cubicBezTo>
                  <a:pt x="0" y="126"/>
                  <a:pt x="0" y="126"/>
                  <a:pt x="0" y="126"/>
                </a:cubicBezTo>
                <a:close/>
              </a:path>
            </a:pathLst>
          </a:custGeom>
          <a:solidFill>
            <a:schemeClr val="bg1"/>
          </a:solidFill>
          <a:ln>
            <a:noFill/>
          </a:ln>
        </p:spPr>
        <p:txBody>
          <a:bodyPr lIns="74295" tIns="37148" rIns="74295" bIns="3714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2" name="Freeform 211"/>
          <p:cNvSpPr>
            <a:spLocks noEditPoints="1"/>
          </p:cNvSpPr>
          <p:nvPr/>
        </p:nvSpPr>
        <p:spPr bwMode="auto">
          <a:xfrm>
            <a:off x="1244600" y="1550988"/>
            <a:ext cx="495300" cy="388937"/>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lIns="74295" tIns="37148" rIns="74295" bIns="3714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4" name="Text Box 7"/>
          <p:cNvSpPr txBox="1">
            <a:spLocks noChangeArrowheads="1"/>
          </p:cNvSpPr>
          <p:nvPr/>
        </p:nvSpPr>
        <p:spPr bwMode="auto">
          <a:xfrm>
            <a:off x="2976259" y="372232"/>
            <a:ext cx="2455865" cy="542456"/>
          </a:xfrm>
          <a:prstGeom prst="rect">
            <a:avLst/>
          </a:prstGeom>
          <a:noFill/>
          <a:ln w="9525">
            <a:noFill/>
            <a:miter lim="800000"/>
            <a:headEnd/>
            <a:tailEnd/>
          </a:ln>
        </p:spPr>
        <p:txBody>
          <a:bodyPr wrap="none" lIns="49530" tIns="24765" rIns="49530" bIns="24765">
            <a:spAutoFit/>
          </a:bodyPr>
          <a:lstStyle/>
          <a:p>
            <a:pPr marL="0" marR="0" lvl="0" indent="0" algn="ctr" defTabSz="1178823"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UIF </a:t>
            </a:r>
            <a:r>
              <a:rPr kumimoji="0" lang="en-CA" sz="32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Value Chain</a:t>
            </a:r>
            <a:endParaRPr kumimoji="0" lang="en-CA" sz="32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extBox 3"/>
          <p:cNvSpPr txBox="1"/>
          <p:nvPr/>
        </p:nvSpPr>
        <p:spPr>
          <a:xfrm>
            <a:off x="226208" y="895371"/>
            <a:ext cx="4222397" cy="507831"/>
          </a:xfrm>
          <a:prstGeom prst="rect">
            <a:avLst/>
          </a:prstGeom>
          <a:solidFill>
            <a:schemeClr val="accent2">
              <a:lumMod val="20000"/>
              <a:lumOff val="80000"/>
            </a:schemeClr>
          </a:solidFill>
        </p:spPr>
        <p:txBody>
          <a:bodyPr wrap="square">
            <a:spAutoFit/>
          </a:bodyPr>
          <a:lstStyle/>
          <a:p>
            <a:pPr marL="0" marR="0" lvl="0" indent="0" algn="just" defTabSz="457200" rtl="0" eaLnBrk="1" fontAlgn="base" latinLnBrk="0" hangingPunct="1">
              <a:lnSpc>
                <a:spcPct val="100000"/>
              </a:lnSpc>
              <a:spcBef>
                <a:spcPct val="0"/>
              </a:spcBef>
              <a:spcAft>
                <a:spcPts val="0"/>
              </a:spcAft>
              <a:buClrTx/>
              <a:buSzTx/>
              <a:buFontTx/>
              <a:buNone/>
              <a:tabLst/>
              <a:defRPr/>
            </a:pPr>
            <a:r>
              <a:rPr kumimoji="0" lang="en-ZA" sz="800" b="1" i="0" u="none" strike="noStrike" kern="1200" cap="none" spc="0" normalizeH="0" baseline="0" noProof="0" dirty="0">
                <a:ln>
                  <a:noFill/>
                </a:ln>
                <a:solidFill>
                  <a:prstClr val="black"/>
                </a:solidFill>
                <a:effectLst/>
                <a:uLnTx/>
                <a:uFillTx/>
                <a:latin typeface="Calibri"/>
                <a:ea typeface="MS PGothic" pitchFamily="34" charset="-128"/>
                <a:cs typeface="+mn-cs"/>
              </a:rPr>
              <a:t>Vision</a:t>
            </a:r>
            <a:r>
              <a:rPr kumimoji="0" lang="en-ZA" sz="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ZA" sz="1100" b="0" i="0" u="none" strike="noStrike" kern="1200" cap="none" spc="0" normalizeH="0" baseline="0" noProof="0" dirty="0" smtClean="0">
                <a:ln>
                  <a:noFill/>
                </a:ln>
                <a:solidFill>
                  <a:prstClr val="black"/>
                </a:solidFill>
                <a:effectLst/>
                <a:uLnTx/>
                <a:uFillTx/>
                <a:latin typeface="Calibri"/>
                <a:ea typeface="MS PGothic" pitchFamily="34" charset="-128"/>
                <a:cs typeface="+mn-cs"/>
              </a:rPr>
              <a:t>:  </a:t>
            </a:r>
            <a:r>
              <a:rPr kumimoji="0" lang="en-ZA" sz="800" b="0" i="0" u="none" strike="noStrike" kern="1200" cap="none" spc="0" normalizeH="0" baseline="0" noProof="0" dirty="0">
                <a:ln>
                  <a:noFill/>
                </a:ln>
                <a:solidFill>
                  <a:prstClr val="black"/>
                </a:solidFill>
                <a:effectLst/>
                <a:uLnTx/>
                <a:uFillTx/>
                <a:latin typeface="Calibri"/>
                <a:ea typeface="Times New Roman"/>
                <a:cs typeface="+mn-cs"/>
              </a:rPr>
              <a:t>A caring, accessible and customer centric UIF that contributes towards poverty alleviation</a:t>
            </a:r>
            <a:r>
              <a:rPr kumimoji="0" lang="en-ZA" sz="800" b="0" i="0" u="none" strike="noStrike" kern="1200" cap="none" spc="0" normalizeH="0" baseline="0" noProof="0" dirty="0" smtClean="0">
                <a:ln>
                  <a:noFill/>
                </a:ln>
                <a:solidFill>
                  <a:prstClr val="black"/>
                </a:solidFill>
                <a:effectLst/>
                <a:uLnTx/>
                <a:uFillTx/>
                <a:latin typeface="Calibri"/>
                <a:ea typeface="Times New Roman"/>
                <a:cs typeface="+mn-cs"/>
              </a:rPr>
              <a:t>.</a:t>
            </a:r>
          </a:p>
          <a:p>
            <a:pPr marL="0" marR="0" lvl="0" indent="0" algn="just" defTabSz="457200" rtl="0" eaLnBrk="1" fontAlgn="base" latinLnBrk="0" hangingPunct="1">
              <a:lnSpc>
                <a:spcPct val="100000"/>
              </a:lnSpc>
              <a:spcBef>
                <a:spcPct val="0"/>
              </a:spcBef>
              <a:spcAft>
                <a:spcPts val="0"/>
              </a:spcAft>
              <a:buClrTx/>
              <a:buSzTx/>
              <a:buFontTx/>
              <a:buNone/>
              <a:tabLst/>
              <a:defRPr/>
            </a:pPr>
            <a:endParaRPr kumimoji="0" lang="en-ZA" sz="8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24" name="TextBox 23"/>
          <p:cNvSpPr txBox="1"/>
          <p:nvPr/>
        </p:nvSpPr>
        <p:spPr>
          <a:xfrm>
            <a:off x="4444498" y="868142"/>
            <a:ext cx="4447985" cy="517065"/>
          </a:xfrm>
          <a:prstGeom prst="rect">
            <a:avLst/>
          </a:prstGeom>
          <a:solidFill>
            <a:schemeClr val="accent1">
              <a:lumMod val="20000"/>
              <a:lumOff val="80000"/>
            </a:schemeClr>
          </a:solidFill>
        </p:spPr>
        <p:txBody>
          <a:bodyPr wrap="square">
            <a:spAutoFit/>
          </a:bodyPr>
          <a:lstStyle/>
          <a:p>
            <a:pPr marL="0" marR="0" lvl="0" indent="0" algn="just" defTabSz="457200" rtl="0" eaLnBrk="1" fontAlgn="base" latinLnBrk="0" hangingPunct="1">
              <a:lnSpc>
                <a:spcPct val="115000"/>
              </a:lnSpc>
              <a:spcBef>
                <a:spcPct val="0"/>
              </a:spcBef>
              <a:spcAft>
                <a:spcPts val="0"/>
              </a:spcAft>
              <a:buClrTx/>
              <a:buSzTx/>
              <a:buFontTx/>
              <a:buNone/>
              <a:tabLst/>
              <a:defRPr/>
            </a:pPr>
            <a:r>
              <a:rPr kumimoji="0" lang="en-ZA" sz="800" b="1" i="0" u="none" strike="noStrike" kern="1200" cap="none" spc="0" normalizeH="0" baseline="0" noProof="0" dirty="0" smtClean="0">
                <a:ln>
                  <a:noFill/>
                </a:ln>
                <a:solidFill>
                  <a:prstClr val="black"/>
                </a:solidFill>
                <a:effectLst/>
                <a:uLnTx/>
                <a:uFillTx/>
                <a:latin typeface="Calibri"/>
                <a:ea typeface="MS PGothic" pitchFamily="34" charset="-128"/>
                <a:cs typeface="+mn-cs"/>
              </a:rPr>
              <a:t>Mission </a:t>
            </a:r>
            <a:r>
              <a:rPr kumimoji="0" lang="en-ZA" sz="800" b="0" i="0" u="none" strike="noStrike" kern="1200" cap="none" spc="0" normalizeH="0" baseline="0" noProof="0" dirty="0" smtClean="0">
                <a:ln>
                  <a:noFill/>
                </a:ln>
                <a:solidFill>
                  <a:prstClr val="black"/>
                </a:solidFill>
                <a:effectLst/>
                <a:uLnTx/>
                <a:uFillTx/>
                <a:latin typeface="Calibri"/>
                <a:ea typeface="MS PGothic" pitchFamily="34" charset="-128"/>
                <a:cs typeface="+mn-cs"/>
              </a:rPr>
              <a:t>: Through </a:t>
            </a:r>
            <a:r>
              <a:rPr kumimoji="0" lang="en-ZA" sz="800" b="0" i="0" u="none" strike="noStrike" kern="1200" cap="none" spc="0" normalizeH="0" baseline="0" noProof="0" dirty="0">
                <a:ln>
                  <a:noFill/>
                </a:ln>
                <a:solidFill>
                  <a:prstClr val="black"/>
                </a:solidFill>
                <a:effectLst/>
                <a:uLnTx/>
                <a:uFillTx/>
                <a:latin typeface="Calibri"/>
                <a:ea typeface="MS PGothic" pitchFamily="34" charset="-128"/>
                <a:cs typeface="+mn-cs"/>
              </a:rPr>
              <a:t>multiple channels, UIF will provide social insurance benefits and improve coverage to vulnerable workers and contributors. UIF will further contribute to economic growth through funding the retention and re-entry of contributors into employment</a:t>
            </a:r>
          </a:p>
        </p:txBody>
      </p:sp>
      <p:sp>
        <p:nvSpPr>
          <p:cNvPr id="44" name="Freeform 171"/>
          <p:cNvSpPr>
            <a:spLocks noEditPoints="1"/>
          </p:cNvSpPr>
          <p:nvPr/>
        </p:nvSpPr>
        <p:spPr bwMode="auto">
          <a:xfrm>
            <a:off x="7985127" y="1485900"/>
            <a:ext cx="336550" cy="293688"/>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ysClr val="window" lastClr="FFFFFF"/>
          </a:solidFill>
          <a:ln>
            <a:noFill/>
          </a:ln>
        </p:spPr>
        <p:txBody>
          <a:bodyPr lIns="74295" tIns="37148" rIns="74295" bIns="3714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0" cap="none" spc="0" normalizeH="0" baseline="0" noProof="0" dirty="0">
              <a:ln>
                <a:noFill/>
              </a:ln>
              <a:solidFill>
                <a:prstClr val="black"/>
              </a:solidFill>
              <a:effectLst/>
              <a:uLnTx/>
              <a:uFillTx/>
              <a:latin typeface="Calibri"/>
              <a:ea typeface="MS PGothic" pitchFamily="34" charset="-128"/>
              <a:cs typeface="+mn-cs"/>
            </a:endParaRPr>
          </a:p>
        </p:txBody>
      </p:sp>
      <p:sp>
        <p:nvSpPr>
          <p:cNvPr id="48" name="TextBox 47"/>
          <p:cNvSpPr txBox="1"/>
          <p:nvPr/>
        </p:nvSpPr>
        <p:spPr>
          <a:xfrm>
            <a:off x="226209" y="3237328"/>
            <a:ext cx="1325566" cy="1338828"/>
          </a:xfrm>
          <a:prstGeom prst="rect">
            <a:avLst/>
          </a:prstGeom>
          <a:solidFill>
            <a:schemeClr val="bg1"/>
          </a:solidFill>
          <a:ln w="25400" cap="flat" cmpd="sng" algn="ctr">
            <a:solidFill>
              <a:srgbClr val="FF0000"/>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Registration </a:t>
            </a: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indicator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Number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of newly registered employees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Number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of newly registered </a:t>
            </a: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employers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p:txBody>
      </p:sp>
      <p:sp>
        <p:nvSpPr>
          <p:cNvPr id="49" name="TextBox 48"/>
          <p:cNvSpPr txBox="1"/>
          <p:nvPr/>
        </p:nvSpPr>
        <p:spPr>
          <a:xfrm>
            <a:off x="1557731" y="3219032"/>
            <a:ext cx="1640199" cy="1492716"/>
          </a:xfrm>
          <a:prstGeom prst="rect">
            <a:avLst/>
          </a:prstGeom>
          <a:solidFill>
            <a:schemeClr val="bg1"/>
          </a:solidFill>
          <a:ln w="25400" cap="flat" cmpd="sng" algn="ctr">
            <a:solidFill>
              <a:srgbClr val="FF0000"/>
            </a:solidFill>
            <a:prstDash val="soli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Declaration </a:t>
            </a: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indicators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 </a:t>
            </a: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of new companies created with a registration document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of companies issued with compliance certificates </a:t>
            </a: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1000" b="0" i="0" u="none" strike="noStrike" kern="0" cap="none" spc="0" normalizeH="0" baseline="0" noProof="0" dirty="0">
              <a:ln>
                <a:noFill/>
              </a:ln>
              <a:solidFill>
                <a:prstClr val="black"/>
              </a:solidFill>
              <a:effectLst/>
              <a:uLnTx/>
              <a:uFillTx/>
              <a:latin typeface="Calibri"/>
              <a:ea typeface="MS PGothic" pitchFamily="34" charset="-128"/>
              <a:cs typeface="+mn-cs"/>
            </a:endParaRPr>
          </a:p>
        </p:txBody>
      </p:sp>
      <p:sp>
        <p:nvSpPr>
          <p:cNvPr id="50" name="TextBox 49"/>
          <p:cNvSpPr txBox="1"/>
          <p:nvPr/>
        </p:nvSpPr>
        <p:spPr>
          <a:xfrm>
            <a:off x="3169680" y="3219032"/>
            <a:ext cx="1397148" cy="1338828"/>
          </a:xfrm>
          <a:prstGeom prst="rect">
            <a:avLst/>
          </a:prstGeom>
          <a:solidFill>
            <a:schemeClr val="bg1"/>
          </a:solidFill>
          <a:ln w="25400" cap="flat" cmpd="sng" algn="ctr">
            <a:solidFill>
              <a:srgbClr val="FF0000"/>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Contributions </a:t>
            </a: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indicators</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 </a:t>
            </a: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increase in contribution revenue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TAT to issue a compliance certificate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p:txBody>
      </p:sp>
      <p:sp>
        <p:nvSpPr>
          <p:cNvPr id="51" name="TextBox 50"/>
          <p:cNvSpPr txBox="1"/>
          <p:nvPr/>
        </p:nvSpPr>
        <p:spPr>
          <a:xfrm>
            <a:off x="4595138" y="3217230"/>
            <a:ext cx="1444159" cy="1338828"/>
          </a:xfrm>
          <a:prstGeom prst="rect">
            <a:avLst/>
          </a:prstGeom>
          <a:solidFill>
            <a:schemeClr val="bg1"/>
          </a:solidFill>
          <a:ln w="25400" cap="flat" cmpd="sng" algn="ctr">
            <a:solidFill>
              <a:srgbClr val="4F81BD"/>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Claims </a:t>
            </a: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indicators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Turn around time to process claims and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p:txBody>
      </p:sp>
      <p:sp>
        <p:nvSpPr>
          <p:cNvPr id="52" name="TextBox 51"/>
          <p:cNvSpPr txBox="1"/>
          <p:nvPr/>
        </p:nvSpPr>
        <p:spPr>
          <a:xfrm>
            <a:off x="6072691" y="3237328"/>
            <a:ext cx="1512168" cy="1338828"/>
          </a:xfrm>
          <a:prstGeom prst="rect">
            <a:avLst/>
          </a:prstGeom>
          <a:solidFill>
            <a:schemeClr val="bg1"/>
          </a:solidFill>
          <a:ln w="25400" cap="flat" cmpd="sng" algn="ctr">
            <a:solidFill>
              <a:srgbClr val="FF0000"/>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LAP </a:t>
            </a: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indicators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Enhancing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employability to enable UIF contributors to be retained at </a:t>
            </a: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Percentage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of </a:t>
            </a: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TERS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processed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p:txBody>
      </p:sp>
      <p:sp>
        <p:nvSpPr>
          <p:cNvPr id="53" name="TextBox 52"/>
          <p:cNvSpPr txBox="1"/>
          <p:nvPr/>
        </p:nvSpPr>
        <p:spPr>
          <a:xfrm>
            <a:off x="7649570" y="3237325"/>
            <a:ext cx="1242913" cy="1477328"/>
          </a:xfrm>
          <a:prstGeom prst="rect">
            <a:avLst/>
          </a:prstGeom>
          <a:solidFill>
            <a:schemeClr val="bg1"/>
          </a:solidFill>
          <a:ln w="25400" cap="flat" cmpd="sng" algn="ctr">
            <a:solidFill>
              <a:srgbClr val="4BACC6"/>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Investment </a:t>
            </a: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indicators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80340" marR="0" lvl="0" indent="-18034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Percentage return on listed investments  ≥ the benchmark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p:txBody>
      </p:sp>
      <p:sp>
        <p:nvSpPr>
          <p:cNvPr id="57" name="TextBox 56"/>
          <p:cNvSpPr txBox="1"/>
          <p:nvPr/>
        </p:nvSpPr>
        <p:spPr>
          <a:xfrm>
            <a:off x="209386" y="1354932"/>
            <a:ext cx="8757584" cy="277812"/>
          </a:xfrm>
          <a:prstGeom prst="rect">
            <a:avLst/>
          </a:prstGeom>
          <a:solidFill>
            <a:schemeClr val="tx2">
              <a:lumMod val="20000"/>
              <a:lumOff val="80000"/>
            </a:schemeClr>
          </a:solidFill>
          <a:ln w="25400" cap="flat" cmpd="sng" algn="ctr">
            <a:solidFill>
              <a:srgbClr val="C0504D"/>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prstClr val="black"/>
                </a:solidFill>
                <a:effectLst/>
                <a:uLnTx/>
                <a:uFillTx/>
                <a:latin typeface="Calibri"/>
                <a:ea typeface="MS PGothic" pitchFamily="34" charset="-128"/>
                <a:cs typeface="+mn-cs"/>
              </a:rPr>
              <a:t>Values :</a:t>
            </a:r>
            <a:r>
              <a:rPr kumimoji="0" lang="en-ZA" sz="1200" b="0" i="0" u="none" strike="noStrike" kern="0" cap="none" spc="0" normalizeH="0" baseline="0" noProof="0" dirty="0">
                <a:ln>
                  <a:noFill/>
                </a:ln>
                <a:solidFill>
                  <a:prstClr val="black"/>
                </a:solidFill>
                <a:effectLst/>
                <a:uLnTx/>
                <a:uFillTx/>
                <a:latin typeface="Calibri"/>
                <a:ea typeface="MS PGothic" pitchFamily="34" charset="-128"/>
                <a:cs typeface="+mn-cs"/>
              </a:rPr>
              <a:t>Transparency, Mutual respect, Client-centred services, Integrity, Accountability, Team work, Caring for our people </a:t>
            </a:r>
            <a:r>
              <a:rPr kumimoji="0" lang="en-ZA" sz="1200" b="0" i="0" u="none" strike="noStrike" kern="0" cap="none" spc="0" normalizeH="0" baseline="0" noProof="0" dirty="0" smtClean="0">
                <a:ln>
                  <a:noFill/>
                </a:ln>
                <a:solidFill>
                  <a:prstClr val="black"/>
                </a:solidFill>
                <a:effectLst/>
                <a:uLnTx/>
                <a:uFillTx/>
                <a:latin typeface="Calibri"/>
                <a:ea typeface="MS PGothic" pitchFamily="34" charset="-128"/>
                <a:cs typeface="+mn-cs"/>
              </a:rPr>
              <a:t>,Excellence</a:t>
            </a:r>
            <a:endParaRPr kumimoji="0" lang="en-ZA" sz="1200" b="0" i="0" u="none" strike="noStrike" kern="0" cap="none" spc="0" normalizeH="0" baseline="0" noProof="0" dirty="0">
              <a:ln>
                <a:noFill/>
              </a:ln>
              <a:solidFill>
                <a:prstClr val="black"/>
              </a:solidFill>
              <a:effectLst/>
              <a:uLnTx/>
              <a:uFillTx/>
              <a:latin typeface="Calibri"/>
              <a:ea typeface="MS PGothic" pitchFamily="34" charset="-128"/>
              <a:cs typeface="+mn-cs"/>
            </a:endParaRPr>
          </a:p>
        </p:txBody>
      </p:sp>
      <p:graphicFrame>
        <p:nvGraphicFramePr>
          <p:cNvPr id="7" name="Diagram 6"/>
          <p:cNvGraphicFramePr/>
          <p:nvPr>
            <p:extLst>
              <p:ext uri="{D42A27DB-BD31-4B8C-83A1-F6EECF244321}">
                <p14:modId xmlns:p14="http://schemas.microsoft.com/office/powerpoint/2010/main" xmlns="" val="742365352"/>
              </p:ext>
            </p:extLst>
          </p:nvPr>
        </p:nvGraphicFramePr>
        <p:xfrm>
          <a:off x="212075" y="1081717"/>
          <a:ext cx="8754897" cy="28388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Table 2"/>
          <p:cNvGraphicFramePr>
            <a:graphicFrameLocks noGrp="1"/>
          </p:cNvGraphicFramePr>
          <p:nvPr>
            <p:extLst/>
          </p:nvPr>
        </p:nvGraphicFramePr>
        <p:xfrm>
          <a:off x="226210" y="4494966"/>
          <a:ext cx="8666273" cy="2121854"/>
        </p:xfrm>
        <a:graphic>
          <a:graphicData uri="http://schemas.openxmlformats.org/drawingml/2006/table">
            <a:tbl>
              <a:tblPr firstRow="1" firstCol="1" bandRow="1"/>
              <a:tblGrid>
                <a:gridCol w="3053482">
                  <a:extLst>
                    <a:ext uri="{9D8B030D-6E8A-4147-A177-3AD203B41FA5}">
                      <a16:colId xmlns:a16="http://schemas.microsoft.com/office/drawing/2014/main" xmlns="" val="20000"/>
                    </a:ext>
                  </a:extLst>
                </a:gridCol>
                <a:gridCol w="2570099">
                  <a:extLst>
                    <a:ext uri="{9D8B030D-6E8A-4147-A177-3AD203B41FA5}">
                      <a16:colId xmlns:a16="http://schemas.microsoft.com/office/drawing/2014/main" xmlns="" val="20001"/>
                    </a:ext>
                  </a:extLst>
                </a:gridCol>
                <a:gridCol w="1689003">
                  <a:extLst>
                    <a:ext uri="{9D8B030D-6E8A-4147-A177-3AD203B41FA5}">
                      <a16:colId xmlns:a16="http://schemas.microsoft.com/office/drawing/2014/main" xmlns="" val="20002"/>
                    </a:ext>
                  </a:extLst>
                </a:gridCol>
                <a:gridCol w="1353689">
                  <a:extLst>
                    <a:ext uri="{9D8B030D-6E8A-4147-A177-3AD203B41FA5}">
                      <a16:colId xmlns:a16="http://schemas.microsoft.com/office/drawing/2014/main" xmlns="" val="20003"/>
                    </a:ext>
                  </a:extLst>
                </a:gridCol>
              </a:tblGrid>
              <a:tr h="148587">
                <a:tc gridSpan="4">
                  <a:txBody>
                    <a:bodyPr/>
                    <a:lstStyle/>
                    <a:p>
                      <a:pPr marL="180340" indent="-180340" algn="ctr">
                        <a:spcAft>
                          <a:spcPts val="0"/>
                        </a:spcAft>
                      </a:pPr>
                      <a:endParaRPr lang="en-ZA" sz="9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85827">
                <a:tc>
                  <a:txBody>
                    <a:bodyPr/>
                    <a:lstStyle/>
                    <a:p>
                      <a:pPr marL="180340" indent="-180340">
                        <a:spcAft>
                          <a:spcPts val="0"/>
                        </a:spcAft>
                      </a:pPr>
                      <a:r>
                        <a:rPr lang="en-ZA" sz="800" b="1" dirty="0">
                          <a:effectLst/>
                          <a:latin typeface="Arial"/>
                          <a:ea typeface="Times New Roman"/>
                          <a:cs typeface="Times New Roman"/>
                        </a:rPr>
                        <a:t>Priority 1: </a:t>
                      </a:r>
                      <a:r>
                        <a:rPr lang="en-ZA" sz="800" dirty="0">
                          <a:effectLst/>
                          <a:latin typeface="Arial"/>
                          <a:ea typeface="Times New Roman"/>
                          <a:cs typeface="Times New Roman"/>
                        </a:rPr>
                        <a:t>Capable, Ethical and Developmental State</a:t>
                      </a:r>
                      <a:endParaRPr lang="en-ZA" sz="8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180340" indent="-180340" algn="ctr">
                        <a:spcAft>
                          <a:spcPts val="0"/>
                        </a:spcAft>
                      </a:pPr>
                      <a:r>
                        <a:rPr lang="en-ZA" sz="800" b="1" dirty="0">
                          <a:effectLst/>
                          <a:latin typeface="Arial"/>
                          <a:ea typeface="Times New Roman"/>
                          <a:cs typeface="Times New Roman"/>
                        </a:rPr>
                        <a:t>Priority 2: </a:t>
                      </a:r>
                      <a:r>
                        <a:rPr lang="en-ZA" sz="800" dirty="0">
                          <a:effectLst/>
                          <a:latin typeface="Arial"/>
                          <a:ea typeface="Times New Roman"/>
                          <a:cs typeface="Times New Roman"/>
                        </a:rPr>
                        <a:t>Economic Transformation and Job Creation</a:t>
                      </a:r>
                      <a:endParaRPr lang="en-ZA" sz="8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80340" indent="-180340">
                        <a:spcAft>
                          <a:spcPts val="0"/>
                        </a:spcAft>
                      </a:pPr>
                      <a:r>
                        <a:rPr lang="en-ZA" sz="800" b="1" dirty="0">
                          <a:effectLst/>
                          <a:latin typeface="Arial"/>
                          <a:ea typeface="Times New Roman"/>
                          <a:cs typeface="Times New Roman"/>
                        </a:rPr>
                        <a:t>Priority 4: </a:t>
                      </a:r>
                      <a:r>
                        <a:rPr lang="en-ZA" sz="800" dirty="0">
                          <a:effectLst/>
                          <a:latin typeface="Arial"/>
                          <a:ea typeface="Times New Roman"/>
                          <a:cs typeface="Times New Roman"/>
                        </a:rPr>
                        <a:t>Consolidating Social Wage through reliable and Basic Services</a:t>
                      </a:r>
                      <a:endParaRPr lang="en-ZA" sz="8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180340" indent="-180340">
                        <a:spcAft>
                          <a:spcPts val="0"/>
                        </a:spcAft>
                      </a:pPr>
                      <a:r>
                        <a:rPr lang="en-ZA" sz="800" b="1" dirty="0">
                          <a:effectLst/>
                          <a:latin typeface="Arial"/>
                          <a:ea typeface="Times New Roman"/>
                          <a:cs typeface="Times New Roman"/>
                        </a:rPr>
                        <a:t>Priority 6: </a:t>
                      </a:r>
                      <a:r>
                        <a:rPr lang="en-ZA" sz="800" dirty="0">
                          <a:effectLst/>
                          <a:latin typeface="Arial"/>
                          <a:ea typeface="Times New Roman"/>
                          <a:cs typeface="Times New Roman"/>
                        </a:rPr>
                        <a:t>Social cohesion and safer communities</a:t>
                      </a:r>
                      <a:r>
                        <a:rPr lang="en-GB" sz="800" dirty="0">
                          <a:solidFill>
                            <a:srgbClr val="000000"/>
                          </a:solidFill>
                          <a:effectLst/>
                          <a:latin typeface="Arial"/>
                          <a:ea typeface="Times New Roman"/>
                          <a:cs typeface="Times New Roman"/>
                        </a:rPr>
                        <a:t>     </a:t>
                      </a:r>
                      <a:endParaRPr lang="en-ZA" sz="8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128609">
                <a:tc gridSpan="4">
                  <a:txBody>
                    <a:bodyPr/>
                    <a:lstStyle/>
                    <a:p>
                      <a:pPr marL="180340" indent="-180340" algn="ctr">
                        <a:spcAft>
                          <a:spcPts val="0"/>
                        </a:spcAft>
                      </a:pPr>
                      <a:r>
                        <a:rPr lang="en-ZA" sz="900" b="1" kern="1200" dirty="0" smtClean="0">
                          <a:solidFill>
                            <a:schemeClr val="tx1"/>
                          </a:solidFill>
                          <a:effectLst/>
                          <a:latin typeface="+mn-lt"/>
                          <a:ea typeface="Times New Roman"/>
                          <a:cs typeface="Times New Roman"/>
                        </a:rPr>
                        <a:t>Impact statement : Labour market which is conducive to decent employment</a:t>
                      </a: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333659">
                <a:tc>
                  <a:txBody>
                    <a:bodyPr/>
                    <a:lstStyle/>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audit opinion obtained from the Auditor General </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Wasteful, fruitless and irregular expenditures reduced</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turnaround time to pay suppliers </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resolution of reported incidents of corruption in UIF</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Functional ethics structure and adequate capacity</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Sustainable Administrative expenditure </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return on listed investments  </a:t>
                      </a:r>
                      <a:endParaRPr lang="en-ZA" sz="900" dirty="0">
                        <a:effectLst/>
                        <a:latin typeface="+mn-lt"/>
                        <a:ea typeface="Calibri"/>
                        <a:cs typeface="Times New Roman"/>
                      </a:endParaRPr>
                    </a:p>
                    <a:p>
                      <a:pPr marL="180340" indent="-180340" algn="just">
                        <a:spcAft>
                          <a:spcPts val="0"/>
                        </a:spcAft>
                        <a:buFont typeface="Arial" panose="020B0604020202020204" pitchFamily="34" charset="0"/>
                        <a:buChar char="•"/>
                      </a:pPr>
                      <a:r>
                        <a:rPr lang="en-ZA" sz="900" dirty="0">
                          <a:effectLst/>
                          <a:latin typeface="+mn-lt"/>
                          <a:ea typeface="Times New Roman"/>
                          <a:cs typeface="Times New Roman"/>
                        </a:rPr>
                        <a:t>Improved Human Resource Capacity</a:t>
                      </a:r>
                      <a:endParaRPr lang="en-ZA" sz="900" dirty="0">
                        <a:effectLst/>
                        <a:latin typeface="+mn-lt"/>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340" indent="-180340" algn="just">
                        <a:spcAft>
                          <a:spcPts val="0"/>
                        </a:spcAft>
                        <a:buFont typeface="Arial" panose="020B0604020202020204" pitchFamily="34" charset="0"/>
                        <a:buChar char="•"/>
                      </a:pPr>
                      <a:r>
                        <a:rPr lang="en-ZA" sz="900" dirty="0">
                          <a:effectLst/>
                          <a:latin typeface="+mn-lt"/>
                          <a:ea typeface="Times New Roman"/>
                          <a:cs typeface="Times New Roman"/>
                        </a:rPr>
                        <a:t>Unemployment Insurance Fund (UIF) Assets Under Management (AUM) Funds set aside for Funding Employment Creation Schemes </a:t>
                      </a:r>
                      <a:endParaRPr lang="en-ZA" sz="900" dirty="0">
                        <a:effectLst/>
                        <a:latin typeface="+mn-lt"/>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340" indent="-180340">
                        <a:spcAft>
                          <a:spcPts val="0"/>
                        </a:spcAft>
                        <a:buFont typeface="Arial" panose="020B0604020202020204" pitchFamily="34" charset="0"/>
                        <a:buChar char="•"/>
                      </a:pPr>
                      <a:r>
                        <a:rPr lang="en-ZA" sz="900" dirty="0">
                          <a:effectLst/>
                          <a:latin typeface="+mn-lt"/>
                          <a:ea typeface="Times New Roman"/>
                          <a:cs typeface="Times New Roman"/>
                        </a:rPr>
                        <a:t>Integrated claims management System (ICMS) implemented, support and maintenance provided</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social security coverage</a:t>
                      </a:r>
                      <a:endParaRPr lang="en-ZA" sz="900" dirty="0">
                        <a:effectLst/>
                        <a:latin typeface="+mn-lt"/>
                        <a:ea typeface="Calibri"/>
                        <a:cs typeface="Times New Roman"/>
                      </a:endParaRPr>
                    </a:p>
                    <a:p>
                      <a:pPr marL="0" marR="111125" indent="0">
                        <a:lnSpc>
                          <a:spcPct val="100000"/>
                        </a:lnSpc>
                        <a:spcAft>
                          <a:spcPts val="0"/>
                        </a:spcAft>
                        <a:buFont typeface="Arial" panose="020B0604020202020204" pitchFamily="34" charset="0"/>
                        <a:buNone/>
                      </a:pPr>
                      <a:endParaRPr lang="en-ZA" sz="900" dirty="0">
                        <a:effectLst/>
                        <a:latin typeface="+mn-lt"/>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just">
                        <a:spcAft>
                          <a:spcPts val="0"/>
                        </a:spcAft>
                        <a:buFont typeface="Arial" panose="020B0604020202020204" pitchFamily="34" charset="0"/>
                        <a:buChar char="•"/>
                      </a:pPr>
                      <a:r>
                        <a:rPr lang="en-ZA" sz="900" dirty="0">
                          <a:effectLst/>
                          <a:latin typeface="+mn-lt"/>
                          <a:ea typeface="Times New Roman"/>
                        </a:rPr>
                        <a:t>Improved representation of the designated groups across occupational levels</a:t>
                      </a:r>
                    </a:p>
                    <a:p>
                      <a:pPr marL="180340" indent="-180340">
                        <a:spcAft>
                          <a:spcPts val="0"/>
                        </a:spcAft>
                      </a:pPr>
                      <a:r>
                        <a:rPr lang="en-ZA" sz="900" dirty="0">
                          <a:effectLst/>
                          <a:latin typeface="+mn-lt"/>
                          <a:ea typeface="Times New Roman"/>
                          <a:cs typeface="Times New Roman"/>
                        </a:rPr>
                        <a:t> </a:t>
                      </a:r>
                      <a:endParaRPr lang="en-ZA" sz="900" dirty="0">
                        <a:effectLst/>
                        <a:latin typeface="+mn-lt"/>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16621">
                <a:tc gridSpan="4">
                  <a:txBody>
                    <a:bodyPr/>
                    <a:lstStyle/>
                    <a:p>
                      <a:pPr marL="180340" indent="-180340" algn="ctr">
                        <a:spcAft>
                          <a:spcPts val="0"/>
                        </a:spcAft>
                      </a:pPr>
                      <a:r>
                        <a:rPr lang="en-ZA" sz="700" b="1" dirty="0">
                          <a:effectLst/>
                          <a:latin typeface="Arial"/>
                          <a:ea typeface="Times New Roman"/>
                          <a:cs typeface="Times New Roman"/>
                        </a:rPr>
                        <a:t>DATA MANAGEMENT</a:t>
                      </a:r>
                      <a:endParaRPr lang="en-ZA" sz="900" dirty="0">
                        <a:effectLst/>
                        <a:latin typeface="Calibri"/>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bl>
          </a:graphicData>
        </a:graphic>
      </p:graphicFrame>
      <p:sp>
        <p:nvSpPr>
          <p:cNvPr id="5" name="Rectangle 4"/>
          <p:cNvSpPr/>
          <p:nvPr/>
        </p:nvSpPr>
        <p:spPr>
          <a:xfrm>
            <a:off x="3638164" y="4442444"/>
            <a:ext cx="1390124"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a:ea typeface="Times New Roman"/>
                <a:cs typeface="+mn-cs"/>
              </a:rPr>
              <a:t>Government priorities</a:t>
            </a:r>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226210" y="2867999"/>
            <a:ext cx="8666273"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900" b="1" i="1" u="none" strike="noStrike" kern="1200" cap="none" spc="0" normalizeH="0" baseline="0" noProof="0" dirty="0">
                <a:ln>
                  <a:noFill/>
                </a:ln>
                <a:solidFill>
                  <a:prstClr val="black"/>
                </a:solidFill>
                <a:effectLst/>
                <a:uLnTx/>
                <a:uFillTx/>
                <a:latin typeface="Calibri"/>
                <a:ea typeface="ＭＳ Ｐゴシック" pitchFamily="34" charset="-128"/>
                <a:cs typeface="+mn-cs"/>
              </a:rPr>
              <a:t>Section  5(d) “ </a:t>
            </a:r>
            <a:r>
              <a:rPr kumimoji="0" lang="en-ZA" sz="900" b="1" i="0" u="none" strike="noStrike" kern="1200" cap="none" spc="0" normalizeH="0" baseline="0" noProof="0" dirty="0">
                <a:ln>
                  <a:noFill/>
                </a:ln>
                <a:solidFill>
                  <a:prstClr val="black"/>
                </a:solidFill>
                <a:effectLst/>
                <a:uLnTx/>
                <a:uFillTx/>
                <a:latin typeface="Calibri"/>
                <a:ea typeface="Times New Roman"/>
                <a:cs typeface="Times New Roman"/>
              </a:rPr>
              <a:t>Financing of the retention of contributors in employment and the re-entry of contributors into the labour market and any other scheme aimed at the vulnerable workers</a:t>
            </a:r>
            <a:r>
              <a:rPr kumimoji="0" lang="en-ZA" sz="1000" b="1" i="0" u="none" strike="noStrike" kern="1200" cap="none" spc="0" normalizeH="0" baseline="0" noProof="0" dirty="0">
                <a:ln>
                  <a:noFill/>
                </a:ln>
                <a:solidFill>
                  <a:prstClr val="black"/>
                </a:solidFill>
                <a:effectLst/>
                <a:uLnTx/>
                <a:uFillTx/>
                <a:latin typeface="Calibri"/>
                <a:ea typeface="Times New Roman"/>
                <a:cs typeface="Times New Roman"/>
              </a:rPr>
              <a:t>”.</a:t>
            </a:r>
            <a:endParaRPr kumimoji="0" lang="en-ZA" sz="1000" b="0" i="1" u="none" strike="noStrike" kern="1200" cap="none" spc="0" normalizeH="0" baseline="0" noProof="0" dirty="0">
              <a:ln>
                <a:noFill/>
              </a:ln>
              <a:solidFill>
                <a:srgbClr val="DC5E00"/>
              </a:solidFill>
              <a:effectLst/>
              <a:uLnTx/>
              <a:uFillTx/>
              <a:latin typeface="Calibri"/>
              <a:ea typeface="ＭＳ Ｐゴシック" pitchFamily="34" charset="-128"/>
              <a:cs typeface="+mn-cs"/>
            </a:endParaRPr>
          </a:p>
        </p:txBody>
      </p:sp>
      <p:sp>
        <p:nvSpPr>
          <p:cNvPr id="21" name="TextBox 20"/>
          <p:cNvSpPr txBox="1"/>
          <p:nvPr/>
        </p:nvSpPr>
        <p:spPr>
          <a:xfrm>
            <a:off x="8486759" y="279740"/>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3</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1750791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900" decel="100000" fill="hold"/>
                                        <p:tgtEl>
                                          <p:spTgt spid="3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900" decel="100000" fill="hold"/>
                                        <p:tgtEl>
                                          <p:spTgt spid="3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A389C5C-ED94-42AA-AB42-1782ED57BD9D}" type="slidenum">
              <a:rPr kumimoji="0" lang="en-US" alt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5" name="Title 1"/>
          <p:cNvSpPr>
            <a:spLocks noGrp="1"/>
          </p:cNvSpPr>
          <p:nvPr>
            <p:ph type="title"/>
          </p:nvPr>
        </p:nvSpPr>
        <p:spPr>
          <a:xfrm>
            <a:off x="309124" y="2867090"/>
            <a:ext cx="8229600" cy="1143000"/>
          </a:xfrm>
          <a:solidFill>
            <a:schemeClr val="bg1"/>
          </a:solidFill>
        </p:spPr>
        <p:txBody>
          <a:bodyPr/>
          <a:lstStyle/>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t>
            </a:r>
            <a:r>
              <a:rPr lang="en-ZA" altLang="en-US" sz="4000" b="1" dirty="0" smtClean="0">
                <a:ln w="1905"/>
                <a:solidFill>
                  <a:srgbClr val="00B0F0"/>
                </a:solidFill>
                <a:effectLst>
                  <a:innerShdw blurRad="69850" dist="43180" dir="5400000">
                    <a:srgbClr val="000000">
                      <a:alpha val="65000"/>
                    </a:srgbClr>
                  </a:innerShdw>
                </a:effectLst>
                <a:latin typeface="Arial Narrow" panose="020B0606020202030204" pitchFamily="34" charset="0"/>
                <a:ea typeface="+mn-ea"/>
                <a:cs typeface="+mn-cs"/>
              </a:rPr>
              <a:t>2021-2022 QUARTER 2</a:t>
            </a:r>
            <a:r>
              <a:rPr lang="en-ZA" altLang="en-US" sz="4000" b="1" dirty="0">
                <a:ln w="1905"/>
                <a:solidFill>
                  <a:srgbClr val="00B0F0"/>
                </a:solidFill>
                <a:effectLst>
                  <a:innerShdw blurRad="69850" dist="43180" dir="5400000">
                    <a:srgbClr val="000000">
                      <a:alpha val="65000"/>
                    </a:srgbClr>
                  </a:innerShdw>
                </a:effectLst>
                <a:latin typeface="Arial Narrow" panose="020B0606020202030204" pitchFamily="34" charset="0"/>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Arial Narrow" panose="020B0606020202030204" pitchFamily="34" charset="0"/>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Arial Narrow" panose="020B0606020202030204" pitchFamily="34" charset="0"/>
                <a:ea typeface="+mn-ea"/>
                <a:cs typeface="+mn-cs"/>
              </a:rPr>
              <a:t> FINANCE REPORT</a:t>
            </a:r>
            <a:endParaRPr lang="en-ZA" altLang="en-US" sz="4000" b="1" dirty="0">
              <a:ln w="1905"/>
              <a:solidFill>
                <a:srgbClr val="00B0F0"/>
              </a:solidFill>
              <a:effectLst>
                <a:innerShdw blurRad="69850" dist="43180" dir="5400000">
                  <a:srgbClr val="000000">
                    <a:alpha val="65000"/>
                  </a:srgbClr>
                </a:innerShdw>
              </a:effectLst>
              <a:latin typeface="Arial Narrow" panose="020B0606020202030204" pitchFamily="34" charset="0"/>
              <a:ea typeface="+mn-ea"/>
              <a:cs typeface="+mn-cs"/>
            </a:endParaRPr>
          </a:p>
        </p:txBody>
      </p:sp>
      <p:sp>
        <p:nvSpPr>
          <p:cNvPr id="7" name="TextBox 6"/>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30</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2048296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CD794-3974-4077-A28B-9B10E9C0BBCE}"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3" name="Table 2"/>
          <p:cNvGraphicFramePr>
            <a:graphicFrameLocks noGrp="1"/>
          </p:cNvGraphicFramePr>
          <p:nvPr>
            <p:extLst/>
          </p:nvPr>
        </p:nvGraphicFramePr>
        <p:xfrm>
          <a:off x="251519" y="1340768"/>
          <a:ext cx="8712969" cy="5229947"/>
        </p:xfrm>
        <a:graphic>
          <a:graphicData uri="http://schemas.openxmlformats.org/drawingml/2006/table">
            <a:tbl>
              <a:tblPr/>
              <a:tblGrid>
                <a:gridCol w="2400500">
                  <a:extLst>
                    <a:ext uri="{9D8B030D-6E8A-4147-A177-3AD203B41FA5}">
                      <a16:colId xmlns:a16="http://schemas.microsoft.com/office/drawing/2014/main" xmlns="" val="1329546875"/>
                    </a:ext>
                  </a:extLst>
                </a:gridCol>
                <a:gridCol w="1306384">
                  <a:extLst>
                    <a:ext uri="{9D8B030D-6E8A-4147-A177-3AD203B41FA5}">
                      <a16:colId xmlns:a16="http://schemas.microsoft.com/office/drawing/2014/main" xmlns="" val="968692661"/>
                    </a:ext>
                  </a:extLst>
                </a:gridCol>
                <a:gridCol w="1641619">
                  <a:extLst>
                    <a:ext uri="{9D8B030D-6E8A-4147-A177-3AD203B41FA5}">
                      <a16:colId xmlns:a16="http://schemas.microsoft.com/office/drawing/2014/main" xmlns="" val="1124297722"/>
                    </a:ext>
                  </a:extLst>
                </a:gridCol>
                <a:gridCol w="1727676">
                  <a:extLst>
                    <a:ext uri="{9D8B030D-6E8A-4147-A177-3AD203B41FA5}">
                      <a16:colId xmlns:a16="http://schemas.microsoft.com/office/drawing/2014/main" xmlns="" val="2664986051"/>
                    </a:ext>
                  </a:extLst>
                </a:gridCol>
                <a:gridCol w="1636790">
                  <a:extLst>
                    <a:ext uri="{9D8B030D-6E8A-4147-A177-3AD203B41FA5}">
                      <a16:colId xmlns:a16="http://schemas.microsoft.com/office/drawing/2014/main" xmlns="" val="2751698186"/>
                    </a:ext>
                  </a:extLst>
                </a:gridCol>
              </a:tblGrid>
              <a:tr h="772421">
                <a:tc rowSpan="5">
                  <a:txBody>
                    <a:bodyPr/>
                    <a:lstStyle/>
                    <a:p>
                      <a:pPr algn="ctr" rtl="0" fontAlgn="ctr"/>
                      <a:r>
                        <a:rPr lang="en-ZA" sz="2800" b="1" i="0" u="none" strike="noStrike" dirty="0">
                          <a:solidFill>
                            <a:srgbClr val="000000"/>
                          </a:solidFill>
                          <a:effectLst/>
                          <a:latin typeface="Arial Narrow" panose="020B0606020202030204" pitchFamily="34" charset="0"/>
                        </a:rPr>
                        <a:t>PROGRAMMES</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tc gridSpan="4">
                  <a:txBody>
                    <a:bodyPr/>
                    <a:lstStyle/>
                    <a:p>
                      <a:pPr algn="ctr" rtl="0" fontAlgn="ctr"/>
                      <a:r>
                        <a:rPr lang="en-ZA" sz="1100" b="1" i="0" u="none" strike="noStrike" dirty="0">
                          <a:solidFill>
                            <a:srgbClr val="000000"/>
                          </a:solidFill>
                          <a:effectLst/>
                          <a:latin typeface="Arial Narrow" panose="020B0606020202030204" pitchFamily="34" charset="0"/>
                        </a:rPr>
                        <a:t> </a:t>
                      </a:r>
                      <a:r>
                        <a:rPr lang="en-ZA" sz="2800" b="1" i="0" u="none" strike="noStrike" dirty="0">
                          <a:solidFill>
                            <a:srgbClr val="000000"/>
                          </a:solidFill>
                          <a:effectLst/>
                          <a:latin typeface="Arial Narrow" panose="020B0606020202030204" pitchFamily="34" charset="0"/>
                        </a:rPr>
                        <a:t>Budget vs Expenditure information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401190999"/>
                  </a:ext>
                </a:extLst>
              </a:tr>
              <a:tr h="204741">
                <a:tc vMerge="1">
                  <a:txBody>
                    <a:bodyPr/>
                    <a:lstStyle/>
                    <a:p>
                      <a:endParaRPr lang="en-ZA"/>
                    </a:p>
                  </a:txBody>
                  <a:tcPr/>
                </a:tc>
                <a:tc gridSpan="4">
                  <a:txBody>
                    <a:bodyPr/>
                    <a:lstStyle/>
                    <a:p>
                      <a:pPr algn="l" rtl="0" fontAlgn="ctr"/>
                      <a:r>
                        <a:rPr lang="en-ZA" sz="1100" b="0" i="0" u="none" strike="noStrike" dirty="0">
                          <a:solidFill>
                            <a:srgbClr val="000000"/>
                          </a:solidFill>
                          <a:effectLst/>
                          <a:latin typeface="Arial Narrow" panose="020B0606020202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49428311"/>
                  </a:ext>
                </a:extLst>
              </a:tr>
              <a:tr h="249849">
                <a:tc vMerge="1">
                  <a:txBody>
                    <a:bodyPr/>
                    <a:lstStyle/>
                    <a:p>
                      <a:endParaRPr lang="en-ZA"/>
                    </a:p>
                  </a:txBody>
                  <a:tcPr/>
                </a:tc>
                <a:tc gridSpan="4">
                  <a:txBody>
                    <a:bodyPr/>
                    <a:lstStyle/>
                    <a:p>
                      <a:pPr algn="ctr" rtl="0" fontAlgn="ctr"/>
                      <a:r>
                        <a:rPr lang="en-ZA" sz="1800" b="1" i="0" u="none" strike="noStrike" dirty="0">
                          <a:solidFill>
                            <a:srgbClr val="000000"/>
                          </a:solidFill>
                          <a:effectLst/>
                          <a:latin typeface="Arial Narrow" panose="020B0606020202030204" pitchFamily="34" charset="0"/>
                        </a:rPr>
                        <a:t> Quarter </a:t>
                      </a:r>
                      <a:r>
                        <a:rPr lang="en-ZA" sz="1800" b="1" i="0" u="none" strike="noStrike" dirty="0" smtClean="0">
                          <a:solidFill>
                            <a:srgbClr val="000000"/>
                          </a:solidFill>
                          <a:effectLst/>
                          <a:latin typeface="Arial Narrow" panose="020B0606020202030204" pitchFamily="34" charset="0"/>
                        </a:rPr>
                        <a:t>2  2021-2022 </a:t>
                      </a:r>
                      <a:endParaRPr lang="en-ZA" sz="1800" b="1"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92511244"/>
                  </a:ext>
                </a:extLst>
              </a:tr>
              <a:tr h="249849">
                <a:tc vMerge="1">
                  <a:txBody>
                    <a:bodyPr/>
                    <a:lstStyle/>
                    <a:p>
                      <a:endParaRPr lang="en-ZA"/>
                    </a:p>
                  </a:txBody>
                  <a:tcPr/>
                </a:tc>
                <a:tc gridSpan="4">
                  <a:txBody>
                    <a:bodyPr/>
                    <a:lstStyle/>
                    <a:p>
                      <a:pPr algn="ctr" rtl="0" fontAlgn="ctr"/>
                      <a:r>
                        <a:rPr lang="en-ZA" sz="1800" b="1" i="0" u="none" strike="noStrike" dirty="0">
                          <a:solidFill>
                            <a:srgbClr val="000000"/>
                          </a:solidFill>
                          <a:effectLst/>
                          <a:latin typeface="Arial Narrow" panose="020B0606020202030204" pitchFamily="34" charset="0"/>
                        </a:rPr>
                        <a:t>R'000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62698113"/>
                  </a:ext>
                </a:extLst>
              </a:tr>
              <a:tr h="44086">
                <a:tc vMerge="1">
                  <a:txBody>
                    <a:bodyPr/>
                    <a:lstStyle/>
                    <a:p>
                      <a:endParaRPr lang="en-ZA"/>
                    </a:p>
                  </a:txBody>
                  <a:tcPr/>
                </a:tc>
                <a:tc gridSpan="4">
                  <a:txBody>
                    <a:bodyPr/>
                    <a:lstStyle/>
                    <a:p>
                      <a:pPr algn="ctr" rtl="0" fontAlgn="ctr"/>
                      <a:r>
                        <a:rPr lang="en-ZA" sz="1100" b="0" i="0" u="none" strike="noStrike" dirty="0">
                          <a:solidFill>
                            <a:srgbClr val="000000"/>
                          </a:solidFill>
                          <a:effectLst/>
                          <a:latin typeface="Arial Narrow" panose="020B0606020202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368861380"/>
                  </a:ext>
                </a:extLst>
              </a:tr>
              <a:tr h="448092">
                <a:tc>
                  <a:txBody>
                    <a:bodyPr/>
                    <a:lstStyle/>
                    <a:p>
                      <a:pPr algn="ctr" fontAlgn="ctr"/>
                      <a:r>
                        <a:rPr lang="en-ZA" sz="1100" b="0" i="0" u="none" strike="noStrike" dirty="0">
                          <a:solidFill>
                            <a:srgbClr val="000000"/>
                          </a:solidFill>
                          <a:effectLst/>
                          <a:latin typeface="Arial Narrow" panose="020B0606020202030204" pitchFamily="34" charset="0"/>
                        </a:rPr>
                        <a:t> </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chemeClr val="tx2">
                        <a:lumMod val="40000"/>
                        <a:lumOff val="60000"/>
                      </a:schemeClr>
                    </a:solidFill>
                  </a:tcPr>
                </a:tc>
                <a:tc>
                  <a:txBody>
                    <a:bodyPr/>
                    <a:lstStyle/>
                    <a:p>
                      <a:pPr algn="ctr" rtl="0" fontAlgn="ctr"/>
                      <a:r>
                        <a:rPr lang="en-ZA" sz="1800" b="1" i="0" u="none" strike="noStrike" dirty="0">
                          <a:solidFill>
                            <a:srgbClr val="000000"/>
                          </a:solidFill>
                          <a:effectLst/>
                          <a:latin typeface="Arial Narrow" panose="020B0606020202030204" pitchFamily="34" charset="0"/>
                        </a:rPr>
                        <a:t>Budget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40000"/>
                        <a:lumOff val="60000"/>
                      </a:schemeClr>
                    </a:solidFill>
                  </a:tcPr>
                </a:tc>
                <a:tc>
                  <a:txBody>
                    <a:bodyPr/>
                    <a:lstStyle/>
                    <a:p>
                      <a:pPr algn="ctr" rtl="0" fontAlgn="ctr"/>
                      <a:r>
                        <a:rPr lang="en-ZA" sz="1800" b="1" i="0" u="none" strike="noStrike" dirty="0">
                          <a:solidFill>
                            <a:srgbClr val="000000"/>
                          </a:solidFill>
                          <a:effectLst/>
                          <a:latin typeface="Arial Narrow" panose="020B0606020202030204" pitchFamily="34" charset="0"/>
                        </a:rPr>
                        <a:t>Actual </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40000"/>
                        <a:lumOff val="60000"/>
                      </a:schemeClr>
                    </a:solidFill>
                  </a:tcPr>
                </a:tc>
                <a:tc>
                  <a:txBody>
                    <a:bodyPr/>
                    <a:lstStyle/>
                    <a:p>
                      <a:pPr algn="ctr" rtl="0" fontAlgn="ctr"/>
                      <a:r>
                        <a:rPr lang="en-ZA" sz="1800" b="1" i="0" u="none" strike="noStrike" dirty="0">
                          <a:solidFill>
                            <a:srgbClr val="000000"/>
                          </a:solidFill>
                          <a:effectLst/>
                          <a:latin typeface="Arial Narrow" panose="020B0606020202030204" pitchFamily="34" charset="0"/>
                        </a:rPr>
                        <a:t>Variance</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40000"/>
                        <a:lumOff val="60000"/>
                      </a:schemeClr>
                    </a:solidFill>
                  </a:tcPr>
                </a:tc>
                <a:tc>
                  <a:txBody>
                    <a:bodyPr/>
                    <a:lstStyle/>
                    <a:p>
                      <a:pPr algn="ctr" rtl="0" fontAlgn="ctr"/>
                      <a:r>
                        <a:rPr lang="en-ZA" sz="1800" b="1" i="0" u="none" strike="noStrike" dirty="0">
                          <a:solidFill>
                            <a:srgbClr val="000000"/>
                          </a:solidFill>
                          <a:effectLst/>
                          <a:latin typeface="Arial Narrow" panose="020B0606020202030204" pitchFamily="34" charset="0"/>
                        </a:rPr>
                        <a:t>Percentage</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224399372"/>
                  </a:ext>
                </a:extLst>
              </a:tr>
              <a:tr h="228122">
                <a:tc>
                  <a:txBody>
                    <a:bodyPr/>
                    <a:lstStyle/>
                    <a:p>
                      <a:pPr algn="ctr" rtl="0" fontAlgn="ctr"/>
                      <a:r>
                        <a:rPr lang="en-ZA" sz="1400" b="0" i="0" u="none" strike="noStrike" dirty="0">
                          <a:solidFill>
                            <a:srgbClr val="000000"/>
                          </a:solidFill>
                          <a:effectLst/>
                          <a:latin typeface="Arial Narrow" panose="020B0606020202030204" pitchFamily="34" charset="0"/>
                        </a:rPr>
                        <a:t>Programme 01</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Arial Narrow" panose="020B0606020202030204" pitchFamily="34" charset="0"/>
                        </a:rPr>
                        <a:t>1 503 737</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1 168 571</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335 166</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78%</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619859276"/>
                  </a:ext>
                </a:extLst>
              </a:tr>
              <a:tr h="228122">
                <a:tc>
                  <a:txBody>
                    <a:bodyPr/>
                    <a:lstStyle/>
                    <a:p>
                      <a:pPr algn="ctr" rtl="0" fontAlgn="ctr"/>
                      <a:r>
                        <a:rPr lang="en-ZA" sz="1400" b="0" i="0" u="none" strike="noStrike" dirty="0">
                          <a:solidFill>
                            <a:srgbClr val="000000"/>
                          </a:solidFill>
                          <a:effectLst/>
                          <a:latin typeface="Arial Narrow" panose="020B0606020202030204" pitchFamily="34" charset="0"/>
                        </a:rPr>
                        <a:t>Programme 02 </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Arial Narrow" panose="020B0606020202030204" pitchFamily="34" charset="0"/>
                        </a:rPr>
                        <a:t>25 501 781</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13 960 361</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11 541 420</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55%</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933030672"/>
                  </a:ext>
                </a:extLst>
              </a:tr>
              <a:tr h="228122">
                <a:tc>
                  <a:txBody>
                    <a:bodyPr/>
                    <a:lstStyle/>
                    <a:p>
                      <a:pPr algn="ctr" rtl="0" fontAlgn="ctr"/>
                      <a:r>
                        <a:rPr lang="en-ZA" sz="1400" b="0" i="0" u="none" strike="noStrike" dirty="0">
                          <a:solidFill>
                            <a:srgbClr val="000000"/>
                          </a:solidFill>
                          <a:effectLst/>
                          <a:latin typeface="Arial Narrow" panose="020B0606020202030204" pitchFamily="34" charset="0"/>
                        </a:rPr>
                        <a:t>Programme 03</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Arial Narrow" panose="020B0606020202030204" pitchFamily="34" charset="0"/>
                        </a:rPr>
                        <a:t>1 583 706</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41 201</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1 542 505</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3%</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480431685"/>
                  </a:ext>
                </a:extLst>
              </a:tr>
              <a:tr h="228122">
                <a:tc>
                  <a:txBody>
                    <a:bodyPr/>
                    <a:lstStyle/>
                    <a:p>
                      <a:pPr algn="ctr" rtl="0" fontAlgn="ctr"/>
                      <a:r>
                        <a:rPr lang="en-ZA" sz="1400" b="1" i="0" u="none" strike="noStrike" dirty="0">
                          <a:solidFill>
                            <a:srgbClr val="000000"/>
                          </a:solidFill>
                          <a:effectLst/>
                          <a:latin typeface="Arial Narrow" panose="020B0606020202030204" pitchFamily="34" charset="0"/>
                        </a:rPr>
                        <a:t>TOTAL </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Narrow" panose="020B0606020202030204" pitchFamily="34" charset="0"/>
                        </a:rPr>
                        <a:t>28 589 224</a:t>
                      </a:r>
                      <a:endParaRPr lang="en-ZA" sz="1400" b="1"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1" i="0" u="none" strike="noStrike" dirty="0" smtClean="0">
                          <a:solidFill>
                            <a:srgbClr val="000000"/>
                          </a:solidFill>
                          <a:effectLst/>
                          <a:latin typeface="Arial Narrow" panose="020B0606020202030204" pitchFamily="34" charset="0"/>
                        </a:rPr>
                        <a:t>15 170 133</a:t>
                      </a:r>
                      <a:endParaRPr lang="en-ZA" sz="1400" b="1"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13 419 091</a:t>
                      </a:r>
                      <a:endParaRPr lang="en-ZA" sz="1400" b="1"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53%</a:t>
                      </a:r>
                      <a:endParaRPr lang="en-ZA" sz="1400" b="1"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4240051722"/>
                  </a:ext>
                </a:extLst>
              </a:tr>
              <a:tr h="228122">
                <a:tc>
                  <a:txBody>
                    <a:bodyPr/>
                    <a:lstStyle/>
                    <a:p>
                      <a:pPr algn="ctr" fontAlgn="ctr"/>
                      <a:r>
                        <a:rPr lang="en-ZA" sz="1400" b="0" i="0" u="none" strike="noStrike" dirty="0">
                          <a:solidFill>
                            <a:srgbClr val="000000"/>
                          </a:solidFill>
                          <a:effectLst/>
                          <a:latin typeface="Arial Narrow" panose="020B0606020202030204" pitchFamily="34" charset="0"/>
                        </a:rPr>
                        <a:t> </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1400" b="0" i="0" u="none" strike="noStrike" dirty="0">
                          <a:solidFill>
                            <a:srgbClr val="000000"/>
                          </a:solidFill>
                          <a:effectLst/>
                          <a:latin typeface="Arial Narrow" panose="020B0606020202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ZA" sz="1400" b="0" i="0" u="none" strike="noStrike" dirty="0">
                          <a:solidFill>
                            <a:srgbClr val="000000"/>
                          </a:solidFill>
                          <a:effectLst/>
                          <a:latin typeface="Arial Narrow" panose="020B0606020202030204" pitchFamily="34" charset="0"/>
                        </a:rPr>
                        <a:t> </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ZA" sz="1400" b="0" i="0" u="none" strike="noStrike" dirty="0">
                          <a:solidFill>
                            <a:srgbClr val="000000"/>
                          </a:solidFill>
                          <a:effectLst/>
                          <a:latin typeface="Arial Narrow" panose="020B0606020202030204" pitchFamily="34" charset="0"/>
                        </a:rPr>
                        <a:t> </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ZA" sz="1400" b="0" i="0" u="none" strike="noStrike" dirty="0">
                          <a:solidFill>
                            <a:srgbClr val="000000"/>
                          </a:solidFill>
                          <a:effectLst/>
                          <a:latin typeface="Arial Narrow" panose="020B0606020202030204" pitchFamily="34" charset="0"/>
                        </a:rPr>
                        <a:t> </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solidFill>
                  </a:tcPr>
                </a:tc>
                <a:extLst>
                  <a:ext uri="{0D108BD9-81ED-4DB2-BD59-A6C34878D82A}">
                    <a16:rowId xmlns:a16="http://schemas.microsoft.com/office/drawing/2014/main" xmlns="" val="3637811290"/>
                  </a:ext>
                </a:extLst>
              </a:tr>
              <a:tr h="401113">
                <a:tc>
                  <a:txBody>
                    <a:bodyPr/>
                    <a:lstStyle/>
                    <a:p>
                      <a:pPr algn="ctr" rtl="0" fontAlgn="ctr"/>
                      <a:r>
                        <a:rPr lang="en-ZA" sz="1400" b="1" i="0" u="none" strike="noStrike" dirty="0">
                          <a:solidFill>
                            <a:srgbClr val="000000"/>
                          </a:solidFill>
                          <a:effectLst/>
                          <a:latin typeface="Arial Narrow" panose="020B0606020202030204" pitchFamily="34" charset="0"/>
                        </a:rPr>
                        <a:t>ECONOMIC CLASSIFICATION</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n-ZA" sz="1800" b="1" i="0" u="none" strike="noStrike" dirty="0">
                          <a:solidFill>
                            <a:srgbClr val="000000"/>
                          </a:solidFill>
                          <a:effectLst/>
                          <a:latin typeface="Arial Narrow" panose="020B0606020202030204" pitchFamily="34" charset="0"/>
                        </a:rPr>
                        <a:t>Budget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40000"/>
                        <a:lumOff val="60000"/>
                      </a:schemeClr>
                    </a:solidFill>
                  </a:tcPr>
                </a:tc>
                <a:tc>
                  <a:txBody>
                    <a:bodyPr/>
                    <a:lstStyle/>
                    <a:p>
                      <a:pPr algn="ctr" rtl="0" fontAlgn="ctr"/>
                      <a:r>
                        <a:rPr lang="en-ZA" sz="1800" b="1" i="0" u="none" strike="noStrike" dirty="0">
                          <a:solidFill>
                            <a:srgbClr val="000000"/>
                          </a:solidFill>
                          <a:effectLst/>
                          <a:latin typeface="Arial Narrow" panose="020B0606020202030204" pitchFamily="34" charset="0"/>
                        </a:rPr>
                        <a:t>Actual </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40000"/>
                        <a:lumOff val="60000"/>
                      </a:schemeClr>
                    </a:solidFill>
                  </a:tcPr>
                </a:tc>
                <a:tc>
                  <a:txBody>
                    <a:bodyPr/>
                    <a:lstStyle/>
                    <a:p>
                      <a:pPr algn="ctr" rtl="0" fontAlgn="ctr"/>
                      <a:r>
                        <a:rPr lang="en-ZA" sz="1800" b="1" i="0" u="none" strike="noStrike" dirty="0">
                          <a:solidFill>
                            <a:srgbClr val="000000"/>
                          </a:solidFill>
                          <a:effectLst/>
                          <a:latin typeface="Arial Narrow" panose="020B0606020202030204" pitchFamily="34" charset="0"/>
                        </a:rPr>
                        <a:t>Variance</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40000"/>
                        <a:lumOff val="60000"/>
                      </a:schemeClr>
                    </a:solidFill>
                  </a:tcPr>
                </a:tc>
                <a:tc>
                  <a:txBody>
                    <a:bodyPr/>
                    <a:lstStyle/>
                    <a:p>
                      <a:pPr algn="r" rtl="0" fontAlgn="ctr"/>
                      <a:r>
                        <a:rPr lang="en-ZA" sz="1800" b="1" i="0" u="none" strike="noStrike" dirty="0">
                          <a:solidFill>
                            <a:srgbClr val="000000"/>
                          </a:solidFill>
                          <a:effectLst/>
                          <a:latin typeface="Arial Narrow" panose="020B0606020202030204" pitchFamily="34" charset="0"/>
                        </a:rPr>
                        <a:t>Percentage</a:t>
                      </a: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271715118"/>
                  </a:ext>
                </a:extLst>
              </a:tr>
              <a:tr h="401113">
                <a:tc>
                  <a:txBody>
                    <a:bodyPr/>
                    <a:lstStyle/>
                    <a:p>
                      <a:pPr algn="ctr" rtl="0" fontAlgn="ctr"/>
                      <a:r>
                        <a:rPr lang="en-ZA" sz="1400" b="0" i="0" u="none" strike="noStrike" dirty="0">
                          <a:solidFill>
                            <a:srgbClr val="000000"/>
                          </a:solidFill>
                          <a:effectLst/>
                          <a:latin typeface="Arial Narrow" panose="020B0606020202030204" pitchFamily="34" charset="0"/>
                        </a:rPr>
                        <a:t>Compensation of employees</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Arial Narrow" panose="020B0606020202030204" pitchFamily="34" charset="0"/>
                        </a:rPr>
                        <a:t>948 156</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723 835</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224 321</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76%</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037872254"/>
                  </a:ext>
                </a:extLst>
              </a:tr>
              <a:tr h="380202">
                <a:tc>
                  <a:txBody>
                    <a:bodyPr/>
                    <a:lstStyle/>
                    <a:p>
                      <a:pPr algn="ctr" rtl="0" fontAlgn="ctr"/>
                      <a:r>
                        <a:rPr lang="en-ZA" sz="1400" b="0" i="0" u="none" strike="noStrike" dirty="0">
                          <a:solidFill>
                            <a:srgbClr val="000000"/>
                          </a:solidFill>
                          <a:effectLst/>
                          <a:latin typeface="Arial Narrow" panose="020B0606020202030204" pitchFamily="34" charset="0"/>
                        </a:rPr>
                        <a:t>Goods and services</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Arial Narrow" panose="020B0606020202030204" pitchFamily="34" charset="0"/>
                        </a:rPr>
                        <a:t>1 562 014</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1 293 564</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268 450</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83%</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15281248"/>
                  </a:ext>
                </a:extLst>
              </a:tr>
              <a:tr h="260710">
                <a:tc>
                  <a:txBody>
                    <a:bodyPr/>
                    <a:lstStyle/>
                    <a:p>
                      <a:pPr algn="ctr" rtl="0" fontAlgn="ctr"/>
                      <a:r>
                        <a:rPr lang="en-ZA" sz="1400" b="0" i="0" u="none" strike="noStrike" dirty="0">
                          <a:solidFill>
                            <a:srgbClr val="000000"/>
                          </a:solidFill>
                          <a:effectLst/>
                          <a:latin typeface="Arial Narrow" panose="020B0606020202030204" pitchFamily="34" charset="0"/>
                        </a:rPr>
                        <a:t>CAPEX</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Arial Narrow" panose="020B0606020202030204" pitchFamily="34" charset="0"/>
                        </a:rPr>
                        <a:t>446 670</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37 502</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409 168</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8%</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333640647"/>
                  </a:ext>
                </a:extLst>
              </a:tr>
              <a:tr h="255111">
                <a:tc>
                  <a:txBody>
                    <a:bodyPr/>
                    <a:lstStyle/>
                    <a:p>
                      <a:pPr algn="ctr" rtl="0" fontAlgn="ctr"/>
                      <a:r>
                        <a:rPr lang="en-ZA" sz="1400" b="0" i="0" u="none" strike="noStrike" dirty="0">
                          <a:solidFill>
                            <a:srgbClr val="000000"/>
                          </a:solidFill>
                          <a:effectLst/>
                          <a:latin typeface="Arial Narrow" panose="020B0606020202030204" pitchFamily="34" charset="0"/>
                        </a:rPr>
                        <a:t>Transfers</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Narrow" panose="020B0606020202030204" pitchFamily="34" charset="0"/>
                        </a:rPr>
                        <a:t>25 632 384</a:t>
                      </a:r>
                      <a:endParaRPr lang="en-ZA" sz="1400" b="0" i="0" u="none" strike="noStrike" dirty="0">
                        <a:solidFill>
                          <a:srgbClr val="000000"/>
                        </a:solidFill>
                        <a:effectLst/>
                        <a:latin typeface="Arial Narrow" panose="020B0606020202030204" pitchFamily="34" charset="0"/>
                      </a:endParaRP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13 115 232</a:t>
                      </a:r>
                      <a:endParaRPr lang="en-ZA" sz="1400" b="0" i="0" u="none" strike="noStrike" dirty="0">
                        <a:solidFill>
                          <a:srgbClr val="000000"/>
                        </a:solidFill>
                        <a:effectLst/>
                        <a:latin typeface="Arial Narrow" panose="020B0606020202030204" pitchFamily="34" charset="0"/>
                      </a:endParaRP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12 517 152</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smtClean="0">
                          <a:solidFill>
                            <a:srgbClr val="000000"/>
                          </a:solidFill>
                          <a:effectLst/>
                          <a:latin typeface="Arial Narrow" panose="020B0606020202030204" pitchFamily="34" charset="0"/>
                        </a:rPr>
                        <a:t>51%</a:t>
                      </a:r>
                      <a:endParaRPr lang="en-ZA" sz="1400" b="0"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838494542"/>
                  </a:ext>
                </a:extLst>
              </a:tr>
              <a:tr h="228122">
                <a:tc>
                  <a:txBody>
                    <a:bodyPr/>
                    <a:lstStyle/>
                    <a:p>
                      <a:pPr algn="ctr" rtl="0" fontAlgn="ctr"/>
                      <a:r>
                        <a:rPr lang="en-ZA" sz="1400" b="1" i="0" u="none" strike="noStrike" dirty="0">
                          <a:solidFill>
                            <a:srgbClr val="000000"/>
                          </a:solidFill>
                          <a:effectLst/>
                          <a:latin typeface="Arial Narrow" panose="020B0606020202030204" pitchFamily="34" charset="0"/>
                        </a:rPr>
                        <a:t>TOTAL</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Narrow" panose="020B0606020202030204" pitchFamily="34" charset="0"/>
                        </a:rPr>
                        <a:t>28 589 224</a:t>
                      </a:r>
                      <a:endParaRPr lang="en-ZA" sz="1400" b="1"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1" i="0" u="none" strike="noStrike" dirty="0" smtClean="0">
                          <a:solidFill>
                            <a:srgbClr val="000000"/>
                          </a:solidFill>
                          <a:effectLst/>
                          <a:latin typeface="Arial Narrow" panose="020B0606020202030204" pitchFamily="34" charset="0"/>
                        </a:rPr>
                        <a:t>15 170 133</a:t>
                      </a:r>
                      <a:endParaRPr lang="en-ZA" sz="1400" b="1"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13 419 091</a:t>
                      </a:r>
                      <a:endParaRPr lang="en-ZA" sz="1400" b="1"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53%</a:t>
                      </a:r>
                      <a:endParaRPr lang="en-ZA" sz="1400" b="1" i="0" u="none" strike="noStrike" dirty="0">
                        <a:solidFill>
                          <a:srgbClr val="000000"/>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385104042"/>
                  </a:ext>
                </a:extLst>
              </a:tr>
            </a:tbl>
          </a:graphicData>
        </a:graphic>
      </p:graphicFrame>
      <p:sp>
        <p:nvSpPr>
          <p:cNvPr id="6" name="Rectangle 5"/>
          <p:cNvSpPr/>
          <p:nvPr/>
        </p:nvSpPr>
        <p:spPr>
          <a:xfrm>
            <a:off x="1475656" y="520374"/>
            <a:ext cx="640871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altLang="en-US" sz="3200" b="1" i="0" u="none" strike="noStrike" kern="1200" cap="none" spc="0" normalizeH="0" baseline="0" noProof="0" dirty="0" smtClean="0">
                <a:ln>
                  <a:noFill/>
                </a:ln>
                <a:solidFill>
                  <a:prstClr val="black"/>
                </a:solidFill>
                <a:effectLst/>
                <a:uLnTx/>
                <a:uFillTx/>
                <a:ea typeface="ＭＳ Ｐゴシック" pitchFamily="34" charset="-128"/>
                <a:cs typeface="Times New Roman" pitchFamily="18" charset="0"/>
              </a:rPr>
              <a:t>QUARTER 2 EXPENDITURE REPORT </a:t>
            </a:r>
            <a:endParaRPr kumimoji="0" lang="en-ZA" sz="3200" b="0" i="0" u="none" strike="noStrike" kern="1200" cap="none" spc="0" normalizeH="0" baseline="0" noProof="0" dirty="0">
              <a:ln>
                <a:noFill/>
              </a:ln>
              <a:solidFill>
                <a:prstClr val="black"/>
              </a:solidFill>
              <a:effectLst/>
              <a:uLnTx/>
              <a:uFillTx/>
            </a:endParaRPr>
          </a:p>
        </p:txBody>
      </p:sp>
      <p:sp>
        <p:nvSpPr>
          <p:cNvPr id="8" name="TextBox 7"/>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31</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2410870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11813-0B29-44F7-BF30-6CAF80A3F5F0}"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3" name="Table 2"/>
          <p:cNvGraphicFramePr>
            <a:graphicFrameLocks noGrp="1"/>
          </p:cNvGraphicFramePr>
          <p:nvPr>
            <p:extLst/>
          </p:nvPr>
        </p:nvGraphicFramePr>
        <p:xfrm>
          <a:off x="179512" y="1330642"/>
          <a:ext cx="8734574" cy="5448300"/>
        </p:xfrm>
        <a:graphic>
          <a:graphicData uri="http://schemas.openxmlformats.org/drawingml/2006/table">
            <a:tbl>
              <a:tblPr firstRow="1" bandRow="1">
                <a:tableStyleId>{8799B23B-EC83-4686-B30A-512413B5E67A}</a:tableStyleId>
              </a:tblPr>
              <a:tblGrid>
                <a:gridCol w="1528427">
                  <a:extLst>
                    <a:ext uri="{9D8B030D-6E8A-4147-A177-3AD203B41FA5}">
                      <a16:colId xmlns:a16="http://schemas.microsoft.com/office/drawing/2014/main" xmlns="" val="1858532078"/>
                    </a:ext>
                  </a:extLst>
                </a:gridCol>
                <a:gridCol w="7206147">
                  <a:extLst>
                    <a:ext uri="{9D8B030D-6E8A-4147-A177-3AD203B41FA5}">
                      <a16:colId xmlns:a16="http://schemas.microsoft.com/office/drawing/2014/main" xmlns="" val="3715574627"/>
                    </a:ext>
                  </a:extLst>
                </a:gridCol>
              </a:tblGrid>
              <a:tr h="5194702">
                <a:tc>
                  <a:txBody>
                    <a:bodyPr/>
                    <a:lstStyle/>
                    <a:p>
                      <a:r>
                        <a:rPr lang="en-ZA" sz="1400" u="none" strike="noStrike" kern="1200" baseline="0" dirty="0" smtClean="0"/>
                        <a:t>Programme 1 </a:t>
                      </a:r>
                    </a:p>
                    <a:p>
                      <a:endParaRPr lang="en-US" sz="1400" b="1" u="none" strike="noStrike" kern="1200" baseline="0" dirty="0" smtClean="0">
                        <a:solidFill>
                          <a:schemeClr val="tx1"/>
                        </a:solidFill>
                      </a:endParaRPr>
                    </a:p>
                    <a:p>
                      <a:r>
                        <a:rPr lang="en-US" sz="1400" b="1" u="none" strike="noStrike" kern="1200" baseline="0" dirty="0" smtClean="0">
                          <a:solidFill>
                            <a:schemeClr val="tx1"/>
                          </a:solidFill>
                        </a:rPr>
                        <a:t>(Administration)</a:t>
                      </a:r>
                      <a:endParaRPr lang="en-ZA" sz="1400" b="1" dirty="0">
                        <a:solidFill>
                          <a:schemeClr val="tx1"/>
                        </a:solidFill>
                      </a:endParaRPr>
                    </a:p>
                  </a:txBody>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1600" b="0" i="0" u="none" strike="noStrike" kern="1200" baseline="0" noProof="0" dirty="0" smtClean="0">
                          <a:solidFill>
                            <a:schemeClr val="tx1"/>
                          </a:solidFill>
                          <a:latin typeface="+mn-lt"/>
                          <a:ea typeface="+mn-ea"/>
                          <a:cs typeface="+mn-cs"/>
                        </a:rPr>
                        <a:t>78% of the Budget utilised</a:t>
                      </a:r>
                    </a:p>
                    <a:p>
                      <a:pPr marL="0" marR="0" lvl="0" indent="0" algn="just" defTabSz="914400" rtl="0" eaLnBrk="1" fontAlgn="auto" latinLnBrk="0" hangingPunct="1">
                        <a:lnSpc>
                          <a:spcPct val="150000"/>
                        </a:lnSpc>
                        <a:spcBef>
                          <a:spcPts val="0"/>
                        </a:spcBef>
                        <a:spcAft>
                          <a:spcPts val="0"/>
                        </a:spcAft>
                        <a:buClrTx/>
                        <a:buSzTx/>
                        <a:buFontTx/>
                        <a:buNone/>
                        <a:tabLst/>
                        <a:defRPr/>
                      </a:pPr>
                      <a:r>
                        <a:rPr lang="en-ZA" sz="1600" b="0" i="0" u="none" strike="noStrike" kern="1200" baseline="0" noProof="0" dirty="0" smtClean="0">
                          <a:solidFill>
                            <a:schemeClr val="tx1"/>
                          </a:solidFill>
                          <a:latin typeface="+mn-lt"/>
                          <a:ea typeface="+mn-ea"/>
                          <a:cs typeface="+mn-cs"/>
                        </a:rPr>
                        <a:t>22% underspending</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ZA" sz="500" b="0" i="0" u="none" strike="noStrike" kern="1200" baseline="0" noProof="0" dirty="0" smtClean="0">
                        <a:solidFill>
                          <a:schemeClr val="tx1"/>
                        </a:solidFill>
                        <a:latin typeface="+mn-lt"/>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ZA" sz="1600" b="1" i="0" u="none" strike="noStrike" kern="1200" baseline="0" noProof="0" dirty="0" smtClean="0">
                          <a:solidFill>
                            <a:schemeClr val="tx1"/>
                          </a:solidFill>
                          <a:latin typeface="+mn-lt"/>
                          <a:ea typeface="+mn-ea"/>
                          <a:cs typeface="+mn-cs"/>
                        </a:rPr>
                        <a:t>Contributing factors for the overspending;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lang="en-ZA" sz="1600" b="1" i="0" u="none" strike="noStrike" kern="1200" baseline="0" noProof="0" dirty="0" smtClean="0">
                        <a:solidFill>
                          <a:schemeClr val="tx1"/>
                        </a:solidFill>
                        <a:latin typeface="+mn-lt"/>
                        <a:ea typeface="+mn-ea"/>
                        <a:cs typeface="+mn-cs"/>
                      </a:endParaRPr>
                    </a:p>
                    <a:p>
                      <a:pPr marL="285750" indent="-285750" algn="just" rtl="0">
                        <a:buFont typeface="Wingdings" panose="05000000000000000000" pitchFamily="2" charset="2"/>
                        <a:buChar char="§"/>
                      </a:pPr>
                      <a:r>
                        <a:rPr lang="en-US" sz="1600" b="1" i="0" u="none" strike="noStrike" kern="1200" baseline="0" dirty="0" smtClean="0">
                          <a:solidFill>
                            <a:schemeClr val="tx1"/>
                          </a:solidFill>
                          <a:latin typeface="+mn-lt"/>
                          <a:ea typeface="+mn-ea"/>
                          <a:cs typeface="+mn-cs"/>
                        </a:rPr>
                        <a:t>Compensation of employees</a:t>
                      </a:r>
                    </a:p>
                    <a:p>
                      <a:pPr algn="just" rtl="0"/>
                      <a:r>
                        <a:rPr lang="en-ZA" sz="1600" b="0" i="0" u="none" strike="noStrike" kern="1200" baseline="0" dirty="0" smtClean="0">
                          <a:solidFill>
                            <a:schemeClr val="tx1"/>
                          </a:solidFill>
                          <a:latin typeface="+mn-lt"/>
                          <a:ea typeface="+mn-ea"/>
                          <a:cs typeface="+mn-cs"/>
                        </a:rPr>
                        <a:t>The variance is due to the current vacancy rate , payment of the merit awards lesser than the amount budgeted for and the lower spending in overtime caused by the lockdowns. </a:t>
                      </a:r>
                    </a:p>
                    <a:p>
                      <a:pPr algn="just" rtl="0"/>
                      <a:endParaRPr lang="en-ZA" sz="1100" b="0" i="0" u="none" strike="noStrike" kern="1200" baseline="0" dirty="0" smtClean="0">
                        <a:solidFill>
                          <a:schemeClr val="tx1"/>
                        </a:solidFill>
                        <a:latin typeface="+mn-lt"/>
                        <a:ea typeface="+mn-ea"/>
                        <a:cs typeface="+mn-cs"/>
                      </a:endParaRPr>
                    </a:p>
                    <a:p>
                      <a:pPr marL="285750" indent="-285750" algn="just" rtl="0">
                        <a:buFont typeface="Arial" panose="020B0604020202020204" pitchFamily="34" charset="0"/>
                        <a:buChar char="•"/>
                      </a:pPr>
                      <a:r>
                        <a:rPr lang="en-US" sz="1600" b="1" i="0" u="none" strike="noStrike" kern="1200" baseline="0" dirty="0" smtClean="0">
                          <a:solidFill>
                            <a:schemeClr val="tx1"/>
                          </a:solidFill>
                          <a:latin typeface="+mn-lt"/>
                          <a:ea typeface="+mn-ea"/>
                          <a:cs typeface="+mn-cs"/>
                        </a:rPr>
                        <a:t>Goods and services</a:t>
                      </a:r>
                    </a:p>
                    <a:p>
                      <a:pPr algn="just" rtl="0"/>
                      <a:r>
                        <a:rPr lang="en-ZA" sz="1600" b="0" i="0" u="none" strike="noStrike" kern="1200" baseline="0" dirty="0" smtClean="0">
                          <a:solidFill>
                            <a:schemeClr val="tx1"/>
                          </a:solidFill>
                          <a:latin typeface="+mn-lt"/>
                          <a:ea typeface="+mn-ea"/>
                          <a:cs typeface="+mn-cs"/>
                        </a:rPr>
                        <a:t>The variance is due to the low spending in projects and activities, delivery was affected by the lockdowns. The following are the major projects of the Fund,  Follow the money auditors, ICT system and  Call Centre revamp improve service delivery . </a:t>
                      </a:r>
                    </a:p>
                    <a:p>
                      <a:pPr algn="just" rtl="0"/>
                      <a:endParaRPr lang="en-US" sz="1600" b="0" i="0" u="none" strike="noStrike" kern="1200" baseline="0" dirty="0" smtClean="0">
                        <a:solidFill>
                          <a:schemeClr val="tx1"/>
                        </a:solidFill>
                        <a:latin typeface="+mn-lt"/>
                        <a:ea typeface="+mn-ea"/>
                        <a:cs typeface="+mn-cs"/>
                      </a:endParaRPr>
                    </a:p>
                    <a:p>
                      <a:pPr marL="285750" indent="-285750" algn="just" rtl="0">
                        <a:buFont typeface="Arial" panose="020B0604020202020204" pitchFamily="34" charset="0"/>
                        <a:buChar char="•"/>
                      </a:pPr>
                      <a:r>
                        <a:rPr lang="en-US" sz="1600" b="1" i="0" u="none" strike="noStrike" kern="1200" baseline="0" dirty="0" smtClean="0">
                          <a:solidFill>
                            <a:schemeClr val="tx1"/>
                          </a:solidFill>
                          <a:latin typeface="+mn-lt"/>
                          <a:ea typeface="+mn-ea"/>
                          <a:cs typeface="+mn-cs"/>
                        </a:rPr>
                        <a:t>CAPEX</a:t>
                      </a:r>
                    </a:p>
                    <a:p>
                      <a:pPr algn="just" rtl="0"/>
                      <a:r>
                        <a:rPr lang="en-ZA" sz="1600" b="0" i="0" u="none" strike="noStrike" kern="1200" baseline="0" dirty="0" smtClean="0">
                          <a:solidFill>
                            <a:schemeClr val="tx1"/>
                          </a:solidFill>
                          <a:latin typeface="+mn-lt"/>
                          <a:ea typeface="+mn-ea"/>
                          <a:cs typeface="+mn-cs"/>
                        </a:rPr>
                        <a:t>Procurement of the tools of trade is currently ongoing through SITA and refurbishments of the investment properties is done through the PIC. The variance is  due to the delays in invoicing from the PIC</a:t>
                      </a:r>
                    </a:p>
                    <a:p>
                      <a:pPr marL="285750" marR="0" lvl="3"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ZA" sz="1200" b="0" u="none" strike="noStrike" kern="1200" cap="none" spc="0" normalizeH="0" baseline="0" dirty="0" smtClean="0">
                        <a:ln>
                          <a:noFill/>
                        </a:ln>
                        <a:solidFill>
                          <a:srgbClr val="C00000"/>
                        </a:solidFill>
                        <a:effectLst/>
                        <a:uLnTx/>
                        <a:uFillTx/>
                        <a:latin typeface="+mn-lt"/>
                        <a:ea typeface="+mn-ea"/>
                        <a:cs typeface="+mn-cs"/>
                      </a:endParaRPr>
                    </a:p>
                    <a:p>
                      <a:pPr algn="just" rtl="0"/>
                      <a:endParaRPr lang="en-ZA" sz="1100" b="0" dirty="0">
                        <a:solidFill>
                          <a:schemeClr val="tx1"/>
                        </a:solidFill>
                      </a:endParaRPr>
                    </a:p>
                  </a:txBody>
                  <a:tcPr/>
                </a:tc>
                <a:extLst>
                  <a:ext uri="{0D108BD9-81ED-4DB2-BD59-A6C34878D82A}">
                    <a16:rowId xmlns:a16="http://schemas.microsoft.com/office/drawing/2014/main" xmlns="" val="2509781978"/>
                  </a:ext>
                </a:extLst>
              </a:tr>
            </a:tbl>
          </a:graphicData>
        </a:graphic>
      </p:graphicFrame>
      <p:sp>
        <p:nvSpPr>
          <p:cNvPr id="4" name="TextBox 3"/>
          <p:cNvSpPr txBox="1"/>
          <p:nvPr/>
        </p:nvSpPr>
        <p:spPr>
          <a:xfrm>
            <a:off x="1187624" y="663898"/>
            <a:ext cx="6912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a:ea typeface="+mn-ea"/>
                <a:cs typeface="+mn-cs"/>
              </a:rPr>
              <a:t>FINANCIAL NOTES ON VARIANCES</a:t>
            </a:r>
          </a:p>
        </p:txBody>
      </p:sp>
      <p:sp>
        <p:nvSpPr>
          <p:cNvPr id="6" name="TextBox 5"/>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32</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746990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11813-0B29-44F7-BF30-6CAF80A3F5F0}"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3" name="Content Placeholder 5"/>
          <p:cNvGraphicFramePr>
            <a:graphicFrameLocks/>
          </p:cNvGraphicFramePr>
          <p:nvPr>
            <p:extLst/>
          </p:nvPr>
        </p:nvGraphicFramePr>
        <p:xfrm>
          <a:off x="251520" y="1340768"/>
          <a:ext cx="8641656" cy="5256584"/>
        </p:xfrm>
        <a:graphic>
          <a:graphicData uri="http://schemas.openxmlformats.org/drawingml/2006/table">
            <a:tbl>
              <a:tblPr firstRow="1" bandRow="1">
                <a:tableStyleId>{8799B23B-EC83-4686-B30A-512413B5E67A}</a:tableStyleId>
              </a:tblPr>
              <a:tblGrid>
                <a:gridCol w="1440160">
                  <a:extLst>
                    <a:ext uri="{9D8B030D-6E8A-4147-A177-3AD203B41FA5}">
                      <a16:colId xmlns:a16="http://schemas.microsoft.com/office/drawing/2014/main" xmlns="" val="20000"/>
                    </a:ext>
                  </a:extLst>
                </a:gridCol>
                <a:gridCol w="7201496">
                  <a:extLst>
                    <a:ext uri="{9D8B030D-6E8A-4147-A177-3AD203B41FA5}">
                      <a16:colId xmlns:a16="http://schemas.microsoft.com/office/drawing/2014/main" xmlns="" val="20001"/>
                    </a:ext>
                  </a:extLst>
                </a:gridCol>
              </a:tblGrid>
              <a:tr h="52565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Programme 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(Business Operations)</a:t>
                      </a:r>
                      <a:endParaRPr lang="en-ZA" sz="1400" dirty="0" smtClean="0"/>
                    </a:p>
                    <a:p>
                      <a:endParaRPr lang="en-ZA" sz="1400" b="1"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1400" b="0" i="0" u="none" strike="noStrike" kern="1200" baseline="0" noProof="0" dirty="0" smtClean="0">
                          <a:solidFill>
                            <a:schemeClr val="tx1"/>
                          </a:solidFill>
                          <a:latin typeface="+mn-lt"/>
                          <a:ea typeface="+mn-ea"/>
                          <a:cs typeface="+mn-cs"/>
                        </a:rPr>
                        <a:t>55% of the Budget was spent</a:t>
                      </a:r>
                    </a:p>
                    <a:p>
                      <a:pPr marL="0" marR="0" lvl="0" indent="0" algn="l" defTabSz="914400" rtl="0" eaLnBrk="1" fontAlgn="auto" latinLnBrk="0" hangingPunct="1">
                        <a:lnSpc>
                          <a:spcPct val="150000"/>
                        </a:lnSpc>
                        <a:spcBef>
                          <a:spcPts val="0"/>
                        </a:spcBef>
                        <a:spcAft>
                          <a:spcPts val="0"/>
                        </a:spcAft>
                        <a:buClrTx/>
                        <a:buSzTx/>
                        <a:buFontTx/>
                        <a:buNone/>
                        <a:tabLst/>
                        <a:defRPr/>
                      </a:pPr>
                      <a:r>
                        <a:rPr lang="en-ZA" sz="1400" b="0" i="0" u="none" strike="noStrike" kern="1200" baseline="0" noProof="0" dirty="0" smtClean="0">
                          <a:solidFill>
                            <a:schemeClr val="tx1"/>
                          </a:solidFill>
                          <a:latin typeface="+mn-lt"/>
                          <a:ea typeface="+mn-ea"/>
                          <a:cs typeface="+mn-cs"/>
                        </a:rPr>
                        <a:t>45% underspending</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ZA" sz="1400" b="0" i="0" u="none" strike="noStrike" kern="1200" baseline="0" noProof="0" dirty="0" smtClean="0">
                        <a:solidFill>
                          <a:schemeClr val="tx1"/>
                        </a:solidFill>
                        <a:latin typeface="+mn-lt"/>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ZA" sz="1400" b="1" i="0" u="none" strike="noStrike" kern="1200" baseline="0" noProof="0" dirty="0" smtClean="0">
                          <a:solidFill>
                            <a:schemeClr val="tx1"/>
                          </a:solidFill>
                          <a:latin typeface="+mn-lt"/>
                          <a:ea typeface="+mn-ea"/>
                          <a:cs typeface="+mn-cs"/>
                        </a:rPr>
                        <a:t>Contributing factors for the underspending:</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lang="en-ZA" sz="1400" b="1" i="0" u="none" strike="noStrike" kern="1200" baseline="0" noProof="0" dirty="0" smtClean="0">
                        <a:solidFill>
                          <a:schemeClr val="tx1"/>
                        </a:solidFill>
                        <a:latin typeface="+mn-lt"/>
                        <a:ea typeface="+mn-ea"/>
                        <a:cs typeface="+mn-cs"/>
                      </a:endParaRPr>
                    </a:p>
                    <a:p>
                      <a:pPr marL="285750" indent="-285750" algn="just" rtl="0">
                        <a:buFont typeface="Arial" panose="020B0604020202020204" pitchFamily="34" charset="0"/>
                        <a:buChar char="•"/>
                      </a:pPr>
                      <a:r>
                        <a:rPr lang="en-ZA" sz="1400" b="1" i="0" u="none" strike="noStrike" kern="1200" baseline="0" dirty="0" smtClean="0">
                          <a:solidFill>
                            <a:schemeClr val="tx1"/>
                          </a:solidFill>
                          <a:latin typeface="+mn-lt"/>
                          <a:ea typeface="+mn-ea"/>
                          <a:cs typeface="+mn-cs"/>
                        </a:rPr>
                        <a:t>Compensation of employees</a:t>
                      </a:r>
                      <a:r>
                        <a:rPr lang="en-ZA" sz="1400" b="0" i="0" u="none" strike="noStrike" kern="1200" baseline="0" dirty="0" smtClean="0">
                          <a:solidFill>
                            <a:schemeClr val="tx1"/>
                          </a:solidFill>
                          <a:latin typeface="+mn-lt"/>
                          <a:ea typeface="+mn-ea"/>
                          <a:cs typeface="+mn-cs"/>
                        </a:rPr>
                        <a:t>:  </a:t>
                      </a:r>
                    </a:p>
                    <a:p>
                      <a:pPr marL="0" indent="0" algn="just" rtl="0">
                        <a:buFont typeface="Arial" panose="020B0604020202020204" pitchFamily="34" charset="0"/>
                        <a:buNone/>
                      </a:pPr>
                      <a:r>
                        <a:rPr lang="en-ZA" sz="1400" b="0" i="0" u="none" strike="noStrike" kern="1200" baseline="0" dirty="0" smtClean="0">
                          <a:solidFill>
                            <a:schemeClr val="tx1"/>
                          </a:solidFill>
                          <a:latin typeface="+mn-lt"/>
                          <a:ea typeface="+mn-ea"/>
                          <a:cs typeface="+mn-cs"/>
                        </a:rPr>
                        <a:t>The DPSA has approved the department’s  fit for a purpose structure to be implemented in the provincial offices and labour centres. The process  is undergoing and the service provider has been appointed.</a:t>
                      </a:r>
                    </a:p>
                    <a:p>
                      <a:pPr algn="just" rtl="0"/>
                      <a:endParaRPr lang="en-ZA" sz="1400" b="0" i="0" u="none" strike="noStrike" kern="1200" baseline="0" dirty="0" smtClean="0">
                        <a:solidFill>
                          <a:schemeClr val="tx1"/>
                        </a:solidFill>
                        <a:latin typeface="+mn-lt"/>
                        <a:ea typeface="+mn-ea"/>
                        <a:cs typeface="+mn-cs"/>
                      </a:endParaRPr>
                    </a:p>
                    <a:p>
                      <a:pPr marL="285750" indent="-285750" algn="just" rtl="0">
                        <a:buFont typeface="Arial" panose="020B0604020202020204" pitchFamily="34" charset="0"/>
                        <a:buChar char="•"/>
                      </a:pPr>
                      <a:r>
                        <a:rPr lang="en-US" sz="1400" b="1" i="0" u="none" strike="noStrike" kern="1200" baseline="0" dirty="0" smtClean="0">
                          <a:solidFill>
                            <a:schemeClr val="tx1"/>
                          </a:solidFill>
                          <a:latin typeface="+mn-lt"/>
                          <a:ea typeface="+mn-ea"/>
                          <a:cs typeface="+mn-cs"/>
                        </a:rPr>
                        <a:t>Good and services</a:t>
                      </a:r>
                      <a:endParaRPr lang="en-ZA" sz="1400" b="1" i="0" u="none" strike="noStrike" kern="1200" baseline="0" dirty="0" smtClean="0">
                        <a:solidFill>
                          <a:schemeClr val="tx1"/>
                        </a:solidFill>
                        <a:latin typeface="+mn-lt"/>
                        <a:ea typeface="+mn-ea"/>
                        <a:cs typeface="+mn-cs"/>
                      </a:endParaRPr>
                    </a:p>
                    <a:p>
                      <a:pPr algn="just" rtl="0"/>
                      <a:r>
                        <a:rPr lang="en-ZA" sz="1400" b="0" i="0" u="none" strike="noStrike" kern="1200" baseline="0" dirty="0" smtClean="0">
                          <a:solidFill>
                            <a:schemeClr val="tx1"/>
                          </a:solidFill>
                          <a:latin typeface="+mn-lt"/>
                          <a:ea typeface="+mn-ea"/>
                          <a:cs typeface="+mn-cs"/>
                        </a:rPr>
                        <a:t>Operating Lease-Transport -Buses</a:t>
                      </a:r>
                      <a:r>
                        <a:rPr lang="en-ZA" sz="1400" b="1" i="0" u="none" strike="noStrike" kern="1200" baseline="0" dirty="0" smtClean="0">
                          <a:solidFill>
                            <a:schemeClr val="tx1"/>
                          </a:solidFill>
                          <a:latin typeface="+mn-lt"/>
                          <a:ea typeface="+mn-ea"/>
                          <a:cs typeface="+mn-cs"/>
                        </a:rPr>
                        <a:t>:  </a:t>
                      </a:r>
                      <a:r>
                        <a:rPr lang="en-ZA" sz="1400" b="0" i="0" u="none" strike="noStrike" kern="1200" baseline="0" dirty="0" smtClean="0">
                          <a:solidFill>
                            <a:schemeClr val="tx1"/>
                          </a:solidFill>
                          <a:latin typeface="+mn-lt"/>
                          <a:ea typeface="+mn-ea"/>
                          <a:cs typeface="+mn-cs"/>
                        </a:rPr>
                        <a:t>The project is currently underway the Fund has to  acquire additional buses to finalise the project</a:t>
                      </a:r>
                    </a:p>
                    <a:p>
                      <a:pPr algn="just" rtl="0"/>
                      <a:endParaRPr lang="en-US" sz="1400" b="0" i="0" u="none" strike="noStrike" kern="1200" baseline="0" dirty="0" smtClean="0">
                        <a:solidFill>
                          <a:schemeClr val="tx1"/>
                        </a:solidFill>
                        <a:latin typeface="+mn-lt"/>
                        <a:ea typeface="+mn-ea"/>
                        <a:cs typeface="+mn-cs"/>
                      </a:endParaRPr>
                    </a:p>
                    <a:p>
                      <a:pPr marL="285750" indent="-285750" algn="just" rtl="0">
                        <a:buFont typeface="Arial" panose="020B0604020202020204" pitchFamily="34" charset="0"/>
                        <a:buChar char="•"/>
                      </a:pPr>
                      <a:r>
                        <a:rPr lang="en-US" sz="1400" b="1" i="0" u="none" strike="noStrike" kern="1200" baseline="0" dirty="0" smtClean="0">
                          <a:solidFill>
                            <a:schemeClr val="tx1"/>
                          </a:solidFill>
                          <a:latin typeface="+mn-lt"/>
                          <a:ea typeface="+mn-ea"/>
                          <a:cs typeface="+mn-cs"/>
                        </a:rPr>
                        <a:t>Transfers and subsidies</a:t>
                      </a:r>
                      <a:endParaRPr lang="en-ZA" sz="1400" b="1" i="0" u="none" strike="noStrike" kern="1200" baseline="0" dirty="0" smtClean="0">
                        <a:solidFill>
                          <a:schemeClr val="tx1"/>
                        </a:solidFill>
                        <a:latin typeface="+mn-lt"/>
                        <a:ea typeface="+mn-ea"/>
                        <a:cs typeface="+mn-cs"/>
                      </a:endParaRPr>
                    </a:p>
                    <a:p>
                      <a:pPr algn="just" rtl="0"/>
                      <a:r>
                        <a:rPr lang="en-ZA" sz="1400" b="0" i="0" u="none" strike="noStrike" kern="1200" baseline="0" dirty="0" smtClean="0">
                          <a:solidFill>
                            <a:schemeClr val="tx1"/>
                          </a:solidFill>
                          <a:latin typeface="+mn-lt"/>
                          <a:ea typeface="+mn-ea"/>
                          <a:cs typeface="+mn-cs"/>
                        </a:rPr>
                        <a:t>Benefit Payments: The variance is as a result of amounts that was budgeted for re-assessments (UI Amendment Act Top-ups),  but were not paid out due to prioritisation of the COVID-19 TERS and  WABU benefits processing</a:t>
                      </a:r>
                      <a:r>
                        <a:rPr lang="en-ZA" sz="1800" b="0" i="0" u="none" strike="noStrike" kern="1200" baseline="0" dirty="0" smtClean="0">
                          <a:solidFill>
                            <a:schemeClr val="tx1"/>
                          </a:solidFill>
                          <a:latin typeface="+mn-lt"/>
                          <a:ea typeface="+mn-ea"/>
                          <a:cs typeface="+mn-cs"/>
                        </a:rPr>
                        <a:t>. </a:t>
                      </a:r>
                    </a:p>
                  </a:txBody>
                  <a:tcPr/>
                </a:tc>
                <a:extLst>
                  <a:ext uri="{0D108BD9-81ED-4DB2-BD59-A6C34878D82A}">
                    <a16:rowId xmlns:a16="http://schemas.microsoft.com/office/drawing/2014/main" xmlns="" val="10000"/>
                  </a:ext>
                </a:extLst>
              </a:tr>
            </a:tbl>
          </a:graphicData>
        </a:graphic>
      </p:graphicFrame>
      <p:sp>
        <p:nvSpPr>
          <p:cNvPr id="4" name="Rectangle 3"/>
          <p:cNvSpPr/>
          <p:nvPr/>
        </p:nvSpPr>
        <p:spPr>
          <a:xfrm>
            <a:off x="1403648" y="476672"/>
            <a:ext cx="633670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FINANCIAL NOTES ON VARIANCES</a:t>
            </a:r>
            <a:endParaRPr kumimoji="0" lang="en-ZA"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33</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203044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11813-0B29-44F7-BF30-6CAF80A3F5F0}"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3" name="Content Placeholder 5"/>
          <p:cNvGraphicFramePr>
            <a:graphicFrameLocks/>
          </p:cNvGraphicFramePr>
          <p:nvPr>
            <p:extLst/>
          </p:nvPr>
        </p:nvGraphicFramePr>
        <p:xfrm>
          <a:off x="251520" y="1340768"/>
          <a:ext cx="8641656" cy="4896544"/>
        </p:xfrm>
        <a:graphic>
          <a:graphicData uri="http://schemas.openxmlformats.org/drawingml/2006/table">
            <a:tbl>
              <a:tblPr firstRow="1" bandRow="1">
                <a:tableStyleId>{8799B23B-EC83-4686-B30A-512413B5E67A}</a:tableStyleId>
              </a:tblPr>
              <a:tblGrid>
                <a:gridCol w="1584176">
                  <a:extLst>
                    <a:ext uri="{9D8B030D-6E8A-4147-A177-3AD203B41FA5}">
                      <a16:colId xmlns:a16="http://schemas.microsoft.com/office/drawing/2014/main" xmlns="" val="20000"/>
                    </a:ext>
                  </a:extLst>
                </a:gridCol>
                <a:gridCol w="7057480">
                  <a:extLst>
                    <a:ext uri="{9D8B030D-6E8A-4147-A177-3AD203B41FA5}">
                      <a16:colId xmlns:a16="http://schemas.microsoft.com/office/drawing/2014/main" xmlns="" val="20001"/>
                    </a:ext>
                  </a:extLst>
                </a:gridCol>
              </a:tblGrid>
              <a:tr h="4896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smtClean="0">
                          <a:ln>
                            <a:noFill/>
                          </a:ln>
                          <a:effectLst/>
                          <a:uLnTx/>
                          <a:uFillTx/>
                        </a:rPr>
                        <a:t>Programme 3</a:t>
                      </a:r>
                    </a:p>
                    <a:p>
                      <a:endParaRPr kumimoji="0" lang="en-US" sz="1400" b="1" u="none" strike="noStrike" kern="1200" cap="none" spc="0" normalizeH="0" baseline="0" noProof="0" dirty="0" smtClean="0">
                        <a:ln>
                          <a:noFill/>
                        </a:ln>
                        <a:effectLst/>
                        <a:uLnTx/>
                        <a:uFillTx/>
                      </a:endParaRPr>
                    </a:p>
                    <a:p>
                      <a:r>
                        <a:rPr kumimoji="0" lang="en-US" sz="1400" b="1" u="none" strike="noStrike" kern="1200" cap="none" spc="0" normalizeH="0" baseline="0" noProof="0" dirty="0" smtClean="0">
                          <a:ln>
                            <a:noFill/>
                          </a:ln>
                          <a:effectLst/>
                          <a:uLnTx/>
                          <a:uFillTx/>
                        </a:rPr>
                        <a:t>(Labour Activation Programme)</a:t>
                      </a:r>
                      <a:endParaRPr lang="en-ZA" sz="1400" b="1" dirty="0"/>
                    </a:p>
                  </a:txBody>
                  <a:tcPr/>
                </a:tc>
                <a:tc>
                  <a:txBody>
                    <a:bodyPr/>
                    <a:lstStyle/>
                    <a:p>
                      <a:pPr marL="0" marR="0" lvl="0" indent="0" algn="l" defTabSz="457200" rtl="0" eaLnBrk="0" fontAlgn="base" latinLnBrk="0" hangingPunct="0">
                        <a:lnSpc>
                          <a:spcPct val="150000"/>
                        </a:lnSpc>
                        <a:spcBef>
                          <a:spcPct val="20000"/>
                        </a:spcBef>
                        <a:spcAft>
                          <a:spcPct val="0"/>
                        </a:spcAft>
                        <a:buClrTx/>
                        <a:buSzTx/>
                        <a:buFont typeface="Arial" charset="0"/>
                        <a:buNone/>
                        <a:tabLst/>
                        <a:defRPr/>
                      </a:pPr>
                      <a:r>
                        <a:rPr kumimoji="0" lang="en-ZA" sz="1800" b="0" i="0" u="none" strike="noStrike" kern="1200" cap="none" spc="0" normalizeH="0" baseline="0" noProof="0" dirty="0" smtClean="0">
                          <a:ln>
                            <a:noFill/>
                          </a:ln>
                          <a:solidFill>
                            <a:schemeClr val="tx1"/>
                          </a:solidFill>
                          <a:effectLst/>
                          <a:uLnTx/>
                          <a:uFillTx/>
                          <a:latin typeface="+mn-lt"/>
                          <a:ea typeface="+mn-ea"/>
                          <a:cs typeface="+mn-cs"/>
                        </a:rPr>
                        <a:t>3</a:t>
                      </a:r>
                      <a:r>
                        <a:rPr lang="en-ZA" sz="1800" b="0" i="0" u="none" strike="noStrike" kern="1200" baseline="0" noProof="0" dirty="0" smtClean="0">
                          <a:solidFill>
                            <a:schemeClr val="tx1"/>
                          </a:solidFill>
                          <a:latin typeface="+mn-lt"/>
                          <a:ea typeface="+mn-ea"/>
                          <a:cs typeface="+mn-cs"/>
                        </a:rPr>
                        <a:t>% of the budget was utilised</a:t>
                      </a:r>
                    </a:p>
                    <a:p>
                      <a:pPr marL="0" marR="0" lvl="0" indent="0" algn="l" defTabSz="457200" rtl="0" eaLnBrk="0" fontAlgn="base" latinLnBrk="0" hangingPunct="0">
                        <a:lnSpc>
                          <a:spcPct val="150000"/>
                        </a:lnSpc>
                        <a:spcBef>
                          <a:spcPct val="20000"/>
                        </a:spcBef>
                        <a:spcAft>
                          <a:spcPct val="0"/>
                        </a:spcAft>
                        <a:buClrTx/>
                        <a:buSzTx/>
                        <a:buFont typeface="Arial" charset="0"/>
                        <a:buNone/>
                        <a:tabLst/>
                        <a:defRPr/>
                      </a:pPr>
                      <a:r>
                        <a:rPr lang="en-US" sz="1800" b="0" i="0" u="none" strike="noStrike" kern="1200" baseline="0" noProof="0" dirty="0" smtClean="0">
                          <a:solidFill>
                            <a:schemeClr val="tx1"/>
                          </a:solidFill>
                          <a:latin typeface="+mn-lt"/>
                          <a:ea typeface="+mn-ea"/>
                          <a:cs typeface="+mn-cs"/>
                        </a:rPr>
                        <a:t>97% underspending</a:t>
                      </a:r>
                      <a:endParaRPr lang="en-ZA" sz="1800" b="0" i="0" u="none" strike="noStrike" kern="1200" baseline="0" noProof="0" dirty="0" smtClean="0">
                        <a:solidFill>
                          <a:schemeClr val="tx1"/>
                        </a:solidFill>
                        <a:latin typeface="+mn-lt"/>
                        <a:ea typeface="+mn-ea"/>
                        <a:cs typeface="+mn-cs"/>
                      </a:endParaRPr>
                    </a:p>
                    <a:p>
                      <a:pPr marL="0" marR="0" lvl="0" indent="0" algn="l" defTabSz="457200" rtl="0" eaLnBrk="0" fontAlgn="base" latinLnBrk="0" hangingPunct="0">
                        <a:lnSpc>
                          <a:spcPct val="150000"/>
                        </a:lnSpc>
                        <a:spcBef>
                          <a:spcPct val="20000"/>
                        </a:spcBef>
                        <a:spcAft>
                          <a:spcPct val="0"/>
                        </a:spcAft>
                        <a:buClrTx/>
                        <a:buSzTx/>
                        <a:buFont typeface="Arial" charset="0"/>
                        <a:buNone/>
                        <a:tabLst/>
                        <a:defRPr/>
                      </a:pPr>
                      <a:endParaRPr lang="en-ZA" sz="1800" b="0" i="0" u="none" strike="noStrike" kern="1200" baseline="0" noProof="0" dirty="0" smtClean="0">
                        <a:solidFill>
                          <a:schemeClr val="tx1"/>
                        </a:solidFill>
                        <a:latin typeface="+mn-lt"/>
                        <a:ea typeface="+mn-ea"/>
                        <a:cs typeface="+mn-cs"/>
                      </a:endParaRPr>
                    </a:p>
                    <a:p>
                      <a:pPr marL="0" marR="0" lvl="0" indent="0" algn="l" defTabSz="457200" rtl="0" eaLnBrk="0" fontAlgn="base" latinLnBrk="0" hangingPunct="0">
                        <a:lnSpc>
                          <a:spcPct val="150000"/>
                        </a:lnSpc>
                        <a:spcBef>
                          <a:spcPct val="20000"/>
                        </a:spcBef>
                        <a:spcAft>
                          <a:spcPct val="0"/>
                        </a:spcAft>
                        <a:buClrTx/>
                        <a:buSzTx/>
                        <a:buFont typeface="Arial" charset="0"/>
                        <a:buNone/>
                        <a:tabLst/>
                        <a:defRPr/>
                      </a:pPr>
                      <a:r>
                        <a:rPr lang="en-ZA" sz="1800" b="1" i="0" u="none" strike="noStrike" kern="1200" baseline="0" noProof="0" dirty="0" smtClean="0">
                          <a:solidFill>
                            <a:schemeClr val="tx1"/>
                          </a:solidFill>
                          <a:latin typeface="+mn-lt"/>
                          <a:ea typeface="+mn-ea"/>
                          <a:cs typeface="+mn-cs"/>
                        </a:rPr>
                        <a:t>Contributing factors for the underspending;</a:t>
                      </a:r>
                    </a:p>
                    <a:p>
                      <a:pPr marL="285750" marR="0" lvl="0" indent="-285750" algn="l" defTabSz="4572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lang="en-ZA" sz="1800" b="1" i="0" u="none" strike="noStrike" kern="1200" baseline="0" noProof="0" dirty="0" smtClean="0">
                          <a:solidFill>
                            <a:schemeClr val="tx1"/>
                          </a:solidFill>
                          <a:latin typeface="+mn-lt"/>
                          <a:ea typeface="+mn-ea"/>
                          <a:cs typeface="+mn-cs"/>
                        </a:rPr>
                        <a:t>Transfers and subsidies: Unemployment Alleviations Schemes</a:t>
                      </a:r>
                    </a:p>
                    <a:p>
                      <a:pPr marL="0" marR="0" lvl="0" indent="0" algn="l" defTabSz="457200" rtl="0" eaLnBrk="0" fontAlgn="base" latinLnBrk="0" hangingPunct="0">
                        <a:lnSpc>
                          <a:spcPct val="150000"/>
                        </a:lnSpc>
                        <a:spcBef>
                          <a:spcPct val="20000"/>
                        </a:spcBef>
                        <a:spcAft>
                          <a:spcPct val="0"/>
                        </a:spcAft>
                        <a:buClrTx/>
                        <a:buSzTx/>
                        <a:buFont typeface="Wingdings" panose="05000000000000000000" pitchFamily="2" charset="2"/>
                        <a:buNone/>
                        <a:tabLst/>
                        <a:defRPr/>
                      </a:pPr>
                      <a:r>
                        <a:rPr lang="en-ZA" sz="1800" b="0" i="0" u="none" strike="noStrike" kern="1200" baseline="0" dirty="0" smtClean="0">
                          <a:solidFill>
                            <a:schemeClr val="tx1"/>
                          </a:solidFill>
                          <a:latin typeface="+mn-lt"/>
                          <a:ea typeface="+mn-ea"/>
                          <a:cs typeface="+mn-cs"/>
                        </a:rPr>
                        <a:t>Delays in implementation resulted from the new mandate on the department. The department ‘s new focus is on projects that will result in employment or jobs. The Fund has convened a new Committee that will adjudicate all the new projects. </a:t>
                      </a:r>
                    </a:p>
                    <a:p>
                      <a:pPr marL="0" marR="0" lvl="0" indent="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ZA" sz="1100" u="none" strike="noStrike" kern="1200" cap="none" spc="0" normalizeH="0" baseline="0" noProof="0" dirty="0" smtClean="0">
                        <a:ln>
                          <a:noFill/>
                        </a:ln>
                        <a:effectLst/>
                        <a:uLnTx/>
                        <a:uFillTx/>
                      </a:endParaRPr>
                    </a:p>
                  </a:txBody>
                  <a:tcPr/>
                </a:tc>
                <a:extLst>
                  <a:ext uri="{0D108BD9-81ED-4DB2-BD59-A6C34878D82A}">
                    <a16:rowId xmlns:a16="http://schemas.microsoft.com/office/drawing/2014/main" xmlns="" val="10001"/>
                  </a:ext>
                </a:extLst>
              </a:tr>
            </a:tbl>
          </a:graphicData>
        </a:graphic>
      </p:graphicFrame>
      <p:sp>
        <p:nvSpPr>
          <p:cNvPr id="4" name="Rectangle 3"/>
          <p:cNvSpPr/>
          <p:nvPr/>
        </p:nvSpPr>
        <p:spPr>
          <a:xfrm>
            <a:off x="2134908" y="620688"/>
            <a:ext cx="543251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FINANCIAL</a:t>
            </a:r>
            <a:r>
              <a:rPr kumimoji="0" lang="en-US" sz="2800" b="1" i="0" u="none" strike="noStrike" kern="1200" cap="none" spc="0" normalizeH="0" baseline="0" noProof="0" dirty="0">
                <a:ln>
                  <a:noFill/>
                </a:ln>
                <a:solidFill>
                  <a:prstClr val="black"/>
                </a:solidFill>
                <a:effectLst/>
                <a:uLnTx/>
                <a:uFillTx/>
                <a:latin typeface="Calibri"/>
                <a:ea typeface="+mn-ea"/>
                <a:cs typeface="+mn-cs"/>
              </a:rPr>
              <a:t> NOTES ON VARIANCES</a:t>
            </a:r>
            <a:endParaRPr kumimoji="0" lang="en-ZA"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34</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187410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TextBox 4"/>
          <p:cNvSpPr txBox="1"/>
          <p:nvPr/>
        </p:nvSpPr>
        <p:spPr>
          <a:xfrm flipH="1">
            <a:off x="179511" y="3068960"/>
            <a:ext cx="8964488" cy="120032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B0F0"/>
                </a:solidFill>
                <a:effectLst/>
                <a:uLnTx/>
                <a:uFillTx/>
                <a:latin typeface="Calibri"/>
                <a:ea typeface="ＭＳ Ｐゴシック" pitchFamily="34" charset="-128"/>
                <a:cs typeface="+mn-cs"/>
              </a:rPr>
              <a:t>CONTRIBUTIONS</a:t>
            </a:r>
            <a:r>
              <a:rPr kumimoji="0" lang="en-US" sz="3600" b="1" i="0" u="none" strike="noStrike" kern="1200" cap="none" spc="0" normalizeH="0" noProof="0" dirty="0" smtClean="0">
                <a:ln>
                  <a:noFill/>
                </a:ln>
                <a:solidFill>
                  <a:srgbClr val="00B0F0"/>
                </a:solidFill>
                <a:effectLst/>
                <a:uLnTx/>
                <a:uFillTx/>
                <a:latin typeface="Calibri"/>
                <a:ea typeface="ＭＳ Ｐゴシック" pitchFamily="34" charset="-128"/>
                <a:cs typeface="+mn-cs"/>
              </a:rPr>
              <a:t> VERSUS  BENEFITS PAYMENTS</a:t>
            </a:r>
            <a:endParaRPr kumimoji="0" lang="en-ZA" sz="3600" b="1" i="0" u="none" strike="noStrike" kern="1200" cap="none" spc="0" normalizeH="0" baseline="0" noProof="0" dirty="0">
              <a:ln>
                <a:noFill/>
              </a:ln>
              <a:solidFill>
                <a:srgbClr val="00B0F0"/>
              </a:solidFill>
              <a:effectLst/>
              <a:uLnTx/>
              <a:uFillTx/>
              <a:latin typeface="Calibri"/>
              <a:ea typeface="ＭＳ Ｐゴシック" pitchFamily="34" charset="-128"/>
              <a:cs typeface="+mn-cs"/>
            </a:endParaRPr>
          </a:p>
        </p:txBody>
      </p:sp>
      <p:sp>
        <p:nvSpPr>
          <p:cNvPr id="6" name="TextBox 5"/>
          <p:cNvSpPr txBox="1"/>
          <p:nvPr/>
        </p:nvSpPr>
        <p:spPr>
          <a:xfrm>
            <a:off x="8425544" y="247054"/>
            <a:ext cx="466940" cy="276999"/>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ＭＳ Ｐゴシック" pitchFamily="32" charset="-128"/>
                <a:cs typeface="+mn-cs"/>
              </a:rPr>
              <a:t>35</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2" charset="-128"/>
              <a:cs typeface="+mn-cs"/>
            </a:endParaRPr>
          </a:p>
        </p:txBody>
      </p:sp>
    </p:spTree>
    <p:extLst>
      <p:ext uri="{BB962C8B-B14F-4D97-AF65-F5344CB8AC3E}">
        <p14:creationId xmlns:p14="http://schemas.microsoft.com/office/powerpoint/2010/main" xmlns="" val="35776597"/>
      </p:ext>
    </p:extLst>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36</a:t>
            </a:fld>
            <a:endParaRPr lang="en-US" dirty="0"/>
          </a:p>
        </p:txBody>
      </p:sp>
      <p:sp>
        <p:nvSpPr>
          <p:cNvPr id="7" name="TextBox 6"/>
          <p:cNvSpPr txBox="1"/>
          <p:nvPr/>
        </p:nvSpPr>
        <p:spPr>
          <a:xfrm>
            <a:off x="467544" y="188640"/>
            <a:ext cx="8424936" cy="954107"/>
          </a:xfrm>
          <a:prstGeom prst="rect">
            <a:avLst/>
          </a:prstGeom>
          <a:noFill/>
        </p:spPr>
        <p:txBody>
          <a:bodyPr wrap="square" rtlCol="0">
            <a:spAutoFit/>
          </a:bodyPr>
          <a:lstStyle/>
          <a:p>
            <a:pPr algn="ctr"/>
            <a:r>
              <a:rPr lang="en-US" sz="2800" b="1" dirty="0" smtClean="0"/>
              <a:t>CONTRIBUTIONS VERSUS BENEFITS PAYMENTS</a:t>
            </a:r>
          </a:p>
          <a:p>
            <a:pPr algn="ctr"/>
            <a:r>
              <a:rPr lang="en-US" sz="2800" b="1" dirty="0" smtClean="0"/>
              <a:t>01 APRIL 2020 TO 31 APRIL 2022</a:t>
            </a:r>
            <a:endParaRPr lang="en-ZA" sz="2800" b="1" dirty="0"/>
          </a:p>
        </p:txBody>
      </p:sp>
      <p:sp>
        <p:nvSpPr>
          <p:cNvPr id="8" name="Rectangle 7"/>
          <p:cNvSpPr/>
          <p:nvPr/>
        </p:nvSpPr>
        <p:spPr>
          <a:xfrm>
            <a:off x="229134" y="1118949"/>
            <a:ext cx="8640960" cy="1250792"/>
          </a:xfrm>
          <a:prstGeom prst="rect">
            <a:avLst/>
          </a:prstGeom>
        </p:spPr>
        <p:txBody>
          <a:bodyPr wrap="square">
            <a:spAutoFit/>
          </a:bodyPr>
          <a:lstStyle/>
          <a:p>
            <a:pPr algn="just">
              <a:spcAft>
                <a:spcPts val="0"/>
              </a:spcAft>
            </a:pP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The table below shows comparison between the amounts collected as contributions versus benefit payments including COVID-19TERS and Workers Affected By Unrest (WABU) from 1 April 2020 to 30 April 2022. Collected contributions for the period in question were about R 42 614 054 783.39 and payments made amounted to </a:t>
            </a:r>
            <a:r>
              <a:rPr lang="en-GB" sz="11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R98 227 419 458.80. The payments made were augmented by UIF’s investment income</a:t>
            </a:r>
            <a:r>
              <a:rPr lang="en-GB" sz="11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ZA" sz="12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Box 8"/>
          <p:cNvSpPr txBox="1"/>
          <p:nvPr/>
        </p:nvSpPr>
        <p:spPr>
          <a:xfrm>
            <a:off x="8483938" y="188640"/>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36</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xmlns="" val="1561573567"/>
              </p:ext>
            </p:extLst>
          </p:nvPr>
        </p:nvGraphicFramePr>
        <p:xfrm>
          <a:off x="229134" y="1916826"/>
          <a:ext cx="8660528" cy="4804650"/>
        </p:xfrm>
        <a:graphic>
          <a:graphicData uri="http://schemas.openxmlformats.org/drawingml/2006/table">
            <a:tbl>
              <a:tblPr firstRow="1" firstCol="1" bandRow="1">
                <a:tableStyleId>{5C22544A-7EE6-4342-B048-85BDC9FD1C3A}</a:tableStyleId>
              </a:tblPr>
              <a:tblGrid>
                <a:gridCol w="2086896">
                  <a:extLst>
                    <a:ext uri="{9D8B030D-6E8A-4147-A177-3AD203B41FA5}">
                      <a16:colId xmlns:a16="http://schemas.microsoft.com/office/drawing/2014/main" xmlns="" val="1147361214"/>
                    </a:ext>
                  </a:extLst>
                </a:gridCol>
                <a:gridCol w="3421066">
                  <a:extLst>
                    <a:ext uri="{9D8B030D-6E8A-4147-A177-3AD203B41FA5}">
                      <a16:colId xmlns:a16="http://schemas.microsoft.com/office/drawing/2014/main" xmlns="" val="3287038751"/>
                    </a:ext>
                  </a:extLst>
                </a:gridCol>
                <a:gridCol w="3152566">
                  <a:extLst>
                    <a:ext uri="{9D8B030D-6E8A-4147-A177-3AD203B41FA5}">
                      <a16:colId xmlns:a16="http://schemas.microsoft.com/office/drawing/2014/main" xmlns="" val="1567269276"/>
                    </a:ext>
                  </a:extLst>
                </a:gridCol>
              </a:tblGrid>
              <a:tr h="274236">
                <a:tc>
                  <a:txBody>
                    <a:bodyPr/>
                    <a:lstStyle/>
                    <a:p>
                      <a:pPr>
                        <a:spcAft>
                          <a:spcPts val="0"/>
                        </a:spcAft>
                      </a:pPr>
                      <a:r>
                        <a:rPr lang="en-US" sz="900" dirty="0">
                          <a:effectLst/>
                        </a:rPr>
                        <a:t>MONTH AND YEAR</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spcAft>
                          <a:spcPts val="0"/>
                        </a:spcAft>
                      </a:pPr>
                      <a:r>
                        <a:rPr lang="en-US" sz="900" dirty="0">
                          <a:effectLst/>
                        </a:rPr>
                        <a:t>CONTRIBUTIONS COLLECTED</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spcAft>
                          <a:spcPts val="0"/>
                        </a:spcAft>
                      </a:pPr>
                      <a:r>
                        <a:rPr lang="en-US" sz="900">
                          <a:effectLst/>
                        </a:rPr>
                        <a:t>BENEFITS PAID OUT</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754135704"/>
                  </a:ext>
                </a:extLst>
              </a:tr>
              <a:tr h="164137">
                <a:tc>
                  <a:txBody>
                    <a:bodyPr/>
                    <a:lstStyle/>
                    <a:p>
                      <a:pPr algn="just">
                        <a:lnSpc>
                          <a:spcPct val="115000"/>
                        </a:lnSpc>
                        <a:spcAft>
                          <a:spcPts val="0"/>
                        </a:spcAft>
                      </a:pPr>
                      <a:r>
                        <a:rPr lang="en-US" sz="900">
                          <a:effectLst/>
                        </a:rPr>
                        <a:t>April 2020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1 489 744 791.06</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 R 5 595 676 052.28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4036686115"/>
                  </a:ext>
                </a:extLst>
              </a:tr>
              <a:tr h="164137">
                <a:tc>
                  <a:txBody>
                    <a:bodyPr/>
                    <a:lstStyle/>
                    <a:p>
                      <a:pPr algn="just">
                        <a:lnSpc>
                          <a:spcPct val="115000"/>
                        </a:lnSpc>
                        <a:spcAft>
                          <a:spcPts val="0"/>
                        </a:spcAft>
                      </a:pPr>
                      <a:r>
                        <a:rPr lang="en-US" sz="900">
                          <a:effectLst/>
                        </a:rPr>
                        <a:t>May 2020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1 375 298 505.07</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R13 172 928 723.51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2886120112"/>
                  </a:ext>
                </a:extLst>
              </a:tr>
              <a:tr h="164137">
                <a:tc>
                  <a:txBody>
                    <a:bodyPr/>
                    <a:lstStyle/>
                    <a:p>
                      <a:pPr algn="just">
                        <a:lnSpc>
                          <a:spcPct val="115000"/>
                        </a:lnSpc>
                        <a:spcAft>
                          <a:spcPts val="0"/>
                        </a:spcAft>
                      </a:pPr>
                      <a:r>
                        <a:rPr lang="en-US" sz="900">
                          <a:effectLst/>
                        </a:rPr>
                        <a:t>June 2020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1 335 564 830.96</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R13 068 700 225.51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2986604736"/>
                  </a:ext>
                </a:extLst>
              </a:tr>
              <a:tr h="164137">
                <a:tc>
                  <a:txBody>
                    <a:bodyPr/>
                    <a:lstStyle/>
                    <a:p>
                      <a:pPr algn="just">
                        <a:lnSpc>
                          <a:spcPct val="115000"/>
                        </a:lnSpc>
                        <a:spcAft>
                          <a:spcPts val="0"/>
                        </a:spcAft>
                      </a:pPr>
                      <a:r>
                        <a:rPr lang="en-US" sz="900">
                          <a:effectLst/>
                        </a:rPr>
                        <a:t>July 2020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1 496 909 778.13</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R9 415 898 814.82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3267560082"/>
                  </a:ext>
                </a:extLst>
              </a:tr>
              <a:tr h="164137">
                <a:tc>
                  <a:txBody>
                    <a:bodyPr/>
                    <a:lstStyle/>
                    <a:p>
                      <a:pPr algn="just">
                        <a:lnSpc>
                          <a:spcPct val="115000"/>
                        </a:lnSpc>
                        <a:spcAft>
                          <a:spcPts val="0"/>
                        </a:spcAft>
                      </a:pPr>
                      <a:r>
                        <a:rPr lang="en-US" sz="900">
                          <a:effectLst/>
                        </a:rPr>
                        <a:t>August 2020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585751 566.86</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 R5 667 762 970.91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225755063"/>
                  </a:ext>
                </a:extLst>
              </a:tr>
              <a:tr h="164137">
                <a:tc>
                  <a:txBody>
                    <a:bodyPr/>
                    <a:lstStyle/>
                    <a:p>
                      <a:pPr algn="just">
                        <a:lnSpc>
                          <a:spcPct val="115000"/>
                        </a:lnSpc>
                        <a:spcAft>
                          <a:spcPts val="0"/>
                        </a:spcAft>
                      </a:pPr>
                      <a:r>
                        <a:rPr lang="en-US" sz="900">
                          <a:effectLst/>
                        </a:rPr>
                        <a:t>September 2020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1 611 552 998.33</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 R7 908 312 370.75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3298713044"/>
                  </a:ext>
                </a:extLst>
              </a:tr>
              <a:tr h="164137">
                <a:tc>
                  <a:txBody>
                    <a:bodyPr/>
                    <a:lstStyle/>
                    <a:p>
                      <a:pPr algn="just">
                        <a:lnSpc>
                          <a:spcPct val="115000"/>
                        </a:lnSpc>
                        <a:spcAft>
                          <a:spcPts val="0"/>
                        </a:spcAft>
                      </a:pPr>
                      <a:r>
                        <a:rPr lang="en-US" sz="900">
                          <a:effectLst/>
                        </a:rPr>
                        <a:t>October 2020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1 568 512 532.29</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 R5 980 930 862.56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3989794829"/>
                  </a:ext>
                </a:extLst>
              </a:tr>
              <a:tr h="164137">
                <a:tc>
                  <a:txBody>
                    <a:bodyPr/>
                    <a:lstStyle/>
                    <a:p>
                      <a:pPr algn="just">
                        <a:lnSpc>
                          <a:spcPct val="115000"/>
                        </a:lnSpc>
                        <a:spcAft>
                          <a:spcPts val="0"/>
                        </a:spcAft>
                      </a:pPr>
                      <a:r>
                        <a:rPr lang="en-US" sz="900">
                          <a:effectLst/>
                        </a:rPr>
                        <a:t>November 2020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1 622 687 992.99</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 R4 456 953 942.35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2867809181"/>
                  </a:ext>
                </a:extLst>
              </a:tr>
              <a:tr h="164137">
                <a:tc>
                  <a:txBody>
                    <a:bodyPr/>
                    <a:lstStyle/>
                    <a:p>
                      <a:pPr algn="just">
                        <a:lnSpc>
                          <a:spcPct val="115000"/>
                        </a:lnSpc>
                        <a:spcAft>
                          <a:spcPts val="0"/>
                        </a:spcAft>
                      </a:pPr>
                      <a:r>
                        <a:rPr lang="en-US" sz="900">
                          <a:effectLst/>
                        </a:rPr>
                        <a:t>December 2020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1 763 727 010.25</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dirty="0">
                          <a:effectLst/>
                        </a:rPr>
                        <a:t> R3 927 167 367.31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277092170"/>
                  </a:ext>
                </a:extLst>
              </a:tr>
              <a:tr h="164137">
                <a:tc>
                  <a:txBody>
                    <a:bodyPr/>
                    <a:lstStyle/>
                    <a:p>
                      <a:pPr algn="just">
                        <a:lnSpc>
                          <a:spcPct val="115000"/>
                        </a:lnSpc>
                        <a:spcAft>
                          <a:spcPts val="0"/>
                        </a:spcAft>
                      </a:pPr>
                      <a:r>
                        <a:rPr lang="en-US" sz="900">
                          <a:effectLst/>
                        </a:rPr>
                        <a:t>January 2021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1 661 367 602.89</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 R2 899 403 916.45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1797398143"/>
                  </a:ext>
                </a:extLst>
              </a:tr>
              <a:tr h="164137">
                <a:tc>
                  <a:txBody>
                    <a:bodyPr/>
                    <a:lstStyle/>
                    <a:p>
                      <a:pPr algn="just">
                        <a:lnSpc>
                          <a:spcPct val="115000"/>
                        </a:lnSpc>
                        <a:spcAft>
                          <a:spcPts val="0"/>
                        </a:spcAft>
                      </a:pPr>
                      <a:r>
                        <a:rPr lang="en-US" sz="900">
                          <a:effectLst/>
                        </a:rPr>
                        <a:t>February 2021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1 636 027 114.57</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R2 310 584 770.16</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3846422382"/>
                  </a:ext>
                </a:extLst>
              </a:tr>
              <a:tr h="164137">
                <a:tc>
                  <a:txBody>
                    <a:bodyPr/>
                    <a:lstStyle/>
                    <a:p>
                      <a:pPr algn="just">
                        <a:lnSpc>
                          <a:spcPct val="115000"/>
                        </a:lnSpc>
                        <a:spcAft>
                          <a:spcPts val="0"/>
                        </a:spcAft>
                      </a:pPr>
                      <a:r>
                        <a:rPr lang="en-US" sz="900">
                          <a:effectLst/>
                        </a:rPr>
                        <a:t>March 2021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1 723 779 766.38</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   R404 273 999.73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369371843"/>
                  </a:ext>
                </a:extLst>
              </a:tr>
              <a:tr h="164137">
                <a:tc>
                  <a:txBody>
                    <a:bodyPr/>
                    <a:lstStyle/>
                    <a:p>
                      <a:pPr>
                        <a:lnSpc>
                          <a:spcPct val="115000"/>
                        </a:lnSpc>
                        <a:spcAft>
                          <a:spcPts val="0"/>
                        </a:spcAft>
                      </a:pPr>
                      <a:r>
                        <a:rPr lang="en-ZA" sz="900">
                          <a:effectLst/>
                        </a:rPr>
                        <a:t>April 2021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1 592 978 941.54</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R2 323 066 342.86</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3196815175"/>
                  </a:ext>
                </a:extLst>
              </a:tr>
              <a:tr h="164137">
                <a:tc>
                  <a:txBody>
                    <a:bodyPr/>
                    <a:lstStyle/>
                    <a:p>
                      <a:pPr>
                        <a:lnSpc>
                          <a:spcPct val="115000"/>
                        </a:lnSpc>
                        <a:spcAft>
                          <a:spcPts val="0"/>
                        </a:spcAft>
                      </a:pPr>
                      <a:r>
                        <a:rPr lang="en-ZA" sz="900">
                          <a:effectLst/>
                        </a:rPr>
                        <a:t>May 2021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1 640 087 379.41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dirty="0">
                          <a:effectLst/>
                        </a:rPr>
                        <a:t>R2 514 408 103.46</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1475746155"/>
                  </a:ext>
                </a:extLst>
              </a:tr>
              <a:tr h="164137">
                <a:tc>
                  <a:txBody>
                    <a:bodyPr/>
                    <a:lstStyle/>
                    <a:p>
                      <a:pPr>
                        <a:lnSpc>
                          <a:spcPct val="115000"/>
                        </a:lnSpc>
                        <a:spcAft>
                          <a:spcPts val="0"/>
                        </a:spcAft>
                      </a:pPr>
                      <a:r>
                        <a:rPr lang="en-ZA" sz="900">
                          <a:effectLst/>
                        </a:rPr>
                        <a:t>June 2021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1 721 034 856.93</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R2 355 909 336,52</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1464319745"/>
                  </a:ext>
                </a:extLst>
              </a:tr>
              <a:tr h="164137">
                <a:tc>
                  <a:txBody>
                    <a:bodyPr/>
                    <a:lstStyle/>
                    <a:p>
                      <a:pPr>
                        <a:lnSpc>
                          <a:spcPct val="115000"/>
                        </a:lnSpc>
                        <a:spcAft>
                          <a:spcPts val="0"/>
                        </a:spcAft>
                      </a:pPr>
                      <a:r>
                        <a:rPr lang="en-ZA" sz="900">
                          <a:effectLst/>
                        </a:rPr>
                        <a:t>July 2021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1 840 499 770.09</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R1 983 650 328.24</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1485976049"/>
                  </a:ext>
                </a:extLst>
              </a:tr>
              <a:tr h="164137">
                <a:tc>
                  <a:txBody>
                    <a:bodyPr/>
                    <a:lstStyle/>
                    <a:p>
                      <a:pPr>
                        <a:lnSpc>
                          <a:spcPct val="115000"/>
                        </a:lnSpc>
                        <a:spcAft>
                          <a:spcPts val="0"/>
                        </a:spcAft>
                      </a:pPr>
                      <a:r>
                        <a:rPr lang="en-ZA" sz="900">
                          <a:effectLst/>
                        </a:rPr>
                        <a:t>August 2021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1 780 033 476.48</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R2 153 009 834.92</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633356640"/>
                  </a:ext>
                </a:extLst>
              </a:tr>
              <a:tr h="164137">
                <a:tc>
                  <a:txBody>
                    <a:bodyPr/>
                    <a:lstStyle/>
                    <a:p>
                      <a:pPr>
                        <a:lnSpc>
                          <a:spcPct val="115000"/>
                        </a:lnSpc>
                        <a:spcAft>
                          <a:spcPts val="0"/>
                        </a:spcAft>
                      </a:pPr>
                      <a:r>
                        <a:rPr lang="en-ZA" sz="900">
                          <a:effectLst/>
                        </a:rPr>
                        <a:t>September 2021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1 834 927 690.29</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R1 744 262 146.86</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1323419233"/>
                  </a:ext>
                </a:extLst>
              </a:tr>
              <a:tr h="164137">
                <a:tc>
                  <a:txBody>
                    <a:bodyPr/>
                    <a:lstStyle/>
                    <a:p>
                      <a:pPr>
                        <a:lnSpc>
                          <a:spcPct val="115000"/>
                        </a:lnSpc>
                        <a:spcAft>
                          <a:spcPts val="0"/>
                        </a:spcAft>
                      </a:pPr>
                      <a:r>
                        <a:rPr lang="en-ZA" sz="900">
                          <a:effectLst/>
                        </a:rPr>
                        <a:t>October 2021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1 834 616 317.72</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dirty="0">
                          <a:effectLst/>
                        </a:rPr>
                        <a:t>R1 872 803 420.63</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1922206815"/>
                  </a:ext>
                </a:extLst>
              </a:tr>
              <a:tr h="164137">
                <a:tc>
                  <a:txBody>
                    <a:bodyPr/>
                    <a:lstStyle/>
                    <a:p>
                      <a:pPr>
                        <a:lnSpc>
                          <a:spcPct val="115000"/>
                        </a:lnSpc>
                        <a:spcAft>
                          <a:spcPts val="0"/>
                        </a:spcAft>
                      </a:pPr>
                      <a:r>
                        <a:rPr lang="en-ZA" sz="900">
                          <a:effectLst/>
                        </a:rPr>
                        <a:t>November 2021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1 833 004 513.85</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R2 061 444 524.61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2529979851"/>
                  </a:ext>
                </a:extLst>
              </a:tr>
              <a:tr h="164137">
                <a:tc>
                  <a:txBody>
                    <a:bodyPr/>
                    <a:lstStyle/>
                    <a:p>
                      <a:pPr>
                        <a:lnSpc>
                          <a:spcPct val="115000"/>
                        </a:lnSpc>
                        <a:spcAft>
                          <a:spcPts val="0"/>
                        </a:spcAft>
                      </a:pPr>
                      <a:r>
                        <a:rPr lang="en-ZA" sz="900">
                          <a:effectLst/>
                        </a:rPr>
                        <a:t>December 2021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2 023 204 166.34</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R1 040 830 165.00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8117741"/>
                  </a:ext>
                </a:extLst>
              </a:tr>
              <a:tr h="164137">
                <a:tc>
                  <a:txBody>
                    <a:bodyPr/>
                    <a:lstStyle/>
                    <a:p>
                      <a:pPr>
                        <a:lnSpc>
                          <a:spcPct val="115000"/>
                        </a:lnSpc>
                        <a:spcAft>
                          <a:spcPts val="0"/>
                        </a:spcAft>
                      </a:pPr>
                      <a:r>
                        <a:rPr lang="en-ZA" sz="900">
                          <a:effectLst/>
                        </a:rPr>
                        <a:t>January 2022</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1 874 300 044.96</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R1 387 392 619.75</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2117603311"/>
                  </a:ext>
                </a:extLst>
              </a:tr>
              <a:tr h="164137">
                <a:tc>
                  <a:txBody>
                    <a:bodyPr/>
                    <a:lstStyle/>
                    <a:p>
                      <a:pPr>
                        <a:lnSpc>
                          <a:spcPct val="115000"/>
                        </a:lnSpc>
                        <a:spcAft>
                          <a:spcPts val="0"/>
                        </a:spcAft>
                      </a:pPr>
                      <a:r>
                        <a:rPr lang="en-ZA" sz="900">
                          <a:effectLst/>
                        </a:rPr>
                        <a:t>February 2022</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1 860 885 762.66</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R1 348 257 031.23</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3717186244"/>
                  </a:ext>
                </a:extLst>
              </a:tr>
              <a:tr h="164137">
                <a:tc>
                  <a:txBody>
                    <a:bodyPr/>
                    <a:lstStyle/>
                    <a:p>
                      <a:pPr>
                        <a:lnSpc>
                          <a:spcPct val="115000"/>
                        </a:lnSpc>
                        <a:spcAft>
                          <a:spcPts val="0"/>
                        </a:spcAft>
                      </a:pPr>
                      <a:r>
                        <a:rPr lang="en-ZA" sz="900">
                          <a:effectLst/>
                        </a:rPr>
                        <a:t>March 2022</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2 058 845 885.37</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R1 179 149 173.01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927694818"/>
                  </a:ext>
                </a:extLst>
              </a:tr>
              <a:tr h="305670">
                <a:tc>
                  <a:txBody>
                    <a:bodyPr/>
                    <a:lstStyle/>
                    <a:p>
                      <a:pPr>
                        <a:lnSpc>
                          <a:spcPct val="115000"/>
                        </a:lnSpc>
                        <a:spcAft>
                          <a:spcPts val="0"/>
                        </a:spcAft>
                      </a:pPr>
                      <a:r>
                        <a:rPr lang="en-ZA" sz="900">
                          <a:effectLst/>
                        </a:rPr>
                        <a:t>April 2022</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a:effectLst/>
                        </a:rPr>
                        <a:t>R 1 848 711 487.97</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a:effectLst/>
                        </a:rPr>
                        <a:t>R1 454 642 416.20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1325786910"/>
                  </a:ext>
                </a:extLst>
              </a:tr>
              <a:tr h="285456">
                <a:tc>
                  <a:txBody>
                    <a:bodyPr/>
                    <a:lstStyle/>
                    <a:p>
                      <a:pPr>
                        <a:lnSpc>
                          <a:spcPct val="115000"/>
                        </a:lnSpc>
                        <a:spcAft>
                          <a:spcPts val="0"/>
                        </a:spcAft>
                      </a:pPr>
                      <a:r>
                        <a:rPr lang="en-ZA" sz="900" b="1" dirty="0">
                          <a:effectLst/>
                        </a:rPr>
                        <a:t>Total</a:t>
                      </a:r>
                      <a:endParaRPr lang="en-ZA"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US" sz="900" b="1" dirty="0">
                          <a:effectLst/>
                        </a:rPr>
                        <a:t>R 42 614 054 783.39</a:t>
                      </a:r>
                      <a:endParaRPr lang="en-ZA"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tc>
                  <a:txBody>
                    <a:bodyPr/>
                    <a:lstStyle/>
                    <a:p>
                      <a:pPr algn="r">
                        <a:spcAft>
                          <a:spcPts val="0"/>
                        </a:spcAft>
                      </a:pPr>
                      <a:r>
                        <a:rPr lang="en-GB" sz="900" b="1" dirty="0">
                          <a:effectLst/>
                        </a:rPr>
                        <a:t>R98 227 419 458.80</a:t>
                      </a:r>
                      <a:endParaRPr lang="en-ZA" sz="1100" b="1" dirty="0">
                        <a:effectLst/>
                      </a:endParaRPr>
                    </a:p>
                    <a:p>
                      <a:pPr algn="r">
                        <a:spcAft>
                          <a:spcPts val="0"/>
                        </a:spcAft>
                      </a:pPr>
                      <a:r>
                        <a:rPr lang="en-US" sz="900" b="1" dirty="0">
                          <a:effectLst/>
                        </a:rPr>
                        <a:t> </a:t>
                      </a:r>
                      <a:endParaRPr lang="en-ZA"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47" marR="63547" marT="0" marB="0"/>
                </a:tc>
                <a:extLst>
                  <a:ext uri="{0D108BD9-81ED-4DB2-BD59-A6C34878D82A}">
                    <a16:rowId xmlns:a16="http://schemas.microsoft.com/office/drawing/2014/main" xmlns="" val="1131899427"/>
                  </a:ext>
                </a:extLst>
              </a:tr>
            </a:tbl>
          </a:graphicData>
        </a:graphic>
      </p:graphicFrame>
      <p:sp>
        <p:nvSpPr>
          <p:cNvPr id="14" name="Rectangle 4"/>
          <p:cNvSpPr>
            <a:spLocks noChangeArrowheads="1"/>
          </p:cNvSpPr>
          <p:nvPr/>
        </p:nvSpPr>
        <p:spPr bwMode="auto">
          <a:xfrm>
            <a:off x="683489" y="1916832"/>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xmlns="" val="1503882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TextBox 4"/>
          <p:cNvSpPr txBox="1"/>
          <p:nvPr/>
        </p:nvSpPr>
        <p:spPr>
          <a:xfrm flipH="1">
            <a:off x="1835696" y="3717032"/>
            <a:ext cx="5400599"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3600" b="1" noProof="0" dirty="0" smtClean="0">
                <a:solidFill>
                  <a:srgbClr val="00B0F0"/>
                </a:solidFill>
                <a:latin typeface="Calibri"/>
                <a:ea typeface="ＭＳ Ｐゴシック" pitchFamily="34" charset="-128"/>
              </a:rPr>
              <a:t>COVIDTERS PAYMENTS</a:t>
            </a:r>
            <a:endParaRPr kumimoji="0" lang="en-ZA" sz="3600" b="1" i="0" u="none" strike="noStrike" kern="1200" cap="none" spc="0" normalizeH="0" baseline="0" noProof="0" dirty="0">
              <a:ln>
                <a:noFill/>
              </a:ln>
              <a:solidFill>
                <a:srgbClr val="00B0F0"/>
              </a:solidFill>
              <a:effectLst/>
              <a:uLnTx/>
              <a:uFillTx/>
              <a:latin typeface="Calibri"/>
              <a:ea typeface="ＭＳ Ｐゴシック" pitchFamily="34" charset="-128"/>
              <a:cs typeface="+mn-cs"/>
            </a:endParaRPr>
          </a:p>
        </p:txBody>
      </p:sp>
      <p:sp>
        <p:nvSpPr>
          <p:cNvPr id="6" name="TextBox 5"/>
          <p:cNvSpPr txBox="1"/>
          <p:nvPr/>
        </p:nvSpPr>
        <p:spPr>
          <a:xfrm>
            <a:off x="8425544" y="247054"/>
            <a:ext cx="466940" cy="276999"/>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ＭＳ Ｐゴシック" pitchFamily="32" charset="-128"/>
                <a:cs typeface="+mn-cs"/>
              </a:rPr>
              <a:t>37</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2" charset="-128"/>
              <a:cs typeface="+mn-cs"/>
            </a:endParaRPr>
          </a:p>
        </p:txBody>
      </p:sp>
    </p:spTree>
    <p:extLst>
      <p:ext uri="{BB962C8B-B14F-4D97-AF65-F5344CB8AC3E}">
        <p14:creationId xmlns:p14="http://schemas.microsoft.com/office/powerpoint/2010/main" xmlns="" val="436651868"/>
      </p:ext>
    </p:extLst>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82189" y="1357306"/>
            <a:ext cx="2011680" cy="339635"/>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DATE OF CLOSURE </a:t>
            </a:r>
            <a:endParaRPr kumimoji="0" lang="en-ZA"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248195" y="1785204"/>
            <a:ext cx="3879668" cy="738664"/>
          </a:xfrm>
          <a:prstGeom prst="rect">
            <a:avLst/>
          </a:prstGeom>
        </p:spPr>
        <p:txBody>
          <a:bodyPr wrap="square">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The date of closure for taking new applications </a:t>
            </a: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has </a:t>
            </a: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not been agreed upon with the relevant stakeholders which includes the </a:t>
            </a:r>
            <a:r>
              <a:rPr lang="en-ZA" sz="1400" dirty="0" smtClean="0">
                <a:solidFill>
                  <a:prstClr val="black"/>
                </a:solidFill>
                <a:latin typeface="Calibri"/>
                <a:ea typeface="ＭＳ Ｐゴシック" pitchFamily="34" charset="-128"/>
              </a:rPr>
              <a:t>NEDLAC</a:t>
            </a:r>
            <a:endPar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 name="Rounded Rectangle 5"/>
          <p:cNvSpPr/>
          <p:nvPr/>
        </p:nvSpPr>
        <p:spPr>
          <a:xfrm>
            <a:off x="868825" y="2666967"/>
            <a:ext cx="3014109" cy="48768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Calibri"/>
                <a:ea typeface="+mn-ea"/>
                <a:cs typeface="+mn-cs"/>
              </a:rPr>
              <a:t>PAYMENT MADE TO-DATE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Calibri"/>
                <a:ea typeface="+mn-ea"/>
                <a:cs typeface="+mn-cs"/>
              </a:rPr>
              <a:t>( EMPLOYERS AND EMPLOYEES)</a:t>
            </a: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 </a:t>
            </a:r>
            <a:endParaRPr kumimoji="0" lang="en-ZA"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248195" y="3474731"/>
            <a:ext cx="4429217" cy="738664"/>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Total number of applications Processed = </a:t>
            </a:r>
            <a:r>
              <a:rPr kumimoji="0" lang="en-US" sz="1400" b="1"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16 463 086</a:t>
            </a:r>
            <a:endParaRPr kumimoji="0" lang="en-ZA" sz="1400" b="1" i="0" u="none" strike="noStrike" kern="1200" cap="none" spc="0" normalizeH="0" baseline="0" noProof="0" dirty="0" smtClean="0">
              <a:ln>
                <a:noFill/>
              </a:ln>
              <a:solidFill>
                <a:prstClr val="black"/>
              </a:solidFill>
              <a:effectLst/>
              <a:uLnTx/>
              <a:uFillTx/>
              <a:latin typeface="Calibri"/>
              <a:ea typeface="ＭＳ Ｐゴシック"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Total </a:t>
            </a: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Employee Applications Paid = </a:t>
            </a:r>
            <a:r>
              <a:rPr kumimoji="0" lang="en-ZA" sz="1400" b="1"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14 765 977</a:t>
            </a:r>
            <a:endParaRPr kumimoji="0" lang="en-ZA" sz="14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Total </a:t>
            </a: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Unique Employees </a:t>
            </a: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Paid        </a:t>
            </a: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 </a:t>
            </a:r>
            <a:r>
              <a:rPr kumimoji="0" lang="en-ZA" sz="1400" b="1"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5 008 287</a:t>
            </a:r>
            <a:endParaRPr kumimoji="0" lang="en-ZA" sz="14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11" name="Rectangle 10"/>
          <p:cNvSpPr/>
          <p:nvPr/>
        </p:nvSpPr>
        <p:spPr>
          <a:xfrm>
            <a:off x="4572000" y="1696941"/>
            <a:ext cx="4271554"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 </a:t>
            </a:r>
            <a:endPar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What </a:t>
            </a: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happens to the outstanding: these will be processed and the companies will be allowed to fix the errors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Those </a:t>
            </a: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who </a:t>
            </a:r>
            <a:r>
              <a:rPr lang="en-ZA" sz="1400" dirty="0" smtClean="0">
                <a:solidFill>
                  <a:prstClr val="black"/>
                </a:solidFill>
                <a:latin typeface="Calibri"/>
                <a:ea typeface="ＭＳ Ｐゴシック" pitchFamily="34" charset="-128"/>
              </a:rPr>
              <a:t>have</a:t>
            </a: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 </a:t>
            </a: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not applied by the time we close will not be able to apply. The process cannot be opened indefinitely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12" name="Rectangle 11"/>
          <p:cNvSpPr/>
          <p:nvPr/>
        </p:nvSpPr>
        <p:spPr>
          <a:xfrm>
            <a:off x="4813953" y="3808470"/>
            <a:ext cx="4330047"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Account </a:t>
            </a: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number does not exist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Salary </a:t>
            </a: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discrepancies either negative or not given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Invalid </a:t>
            </a: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account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Leave </a:t>
            </a: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income is a negative amount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Account </a:t>
            </a:r>
            <a:r>
              <a:rPr kumimoji="0" lang="en-ZA" sz="1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details missing either branch code, account type, or no account provided</a:t>
            </a:r>
          </a:p>
        </p:txBody>
      </p:sp>
      <p:sp>
        <p:nvSpPr>
          <p:cNvPr id="13" name="Rectangle 12"/>
          <p:cNvSpPr/>
          <p:nvPr/>
        </p:nvSpPr>
        <p:spPr>
          <a:xfrm>
            <a:off x="608943" y="5254516"/>
            <a:ext cx="315817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Total Paid in TERS = R </a:t>
            </a: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61 795 827 951.01</a:t>
            </a:r>
            <a:endParaRPr kumimoji="0" lang="en-ZA" sz="14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14" name="Rounded Rectangle 13"/>
          <p:cNvSpPr/>
          <p:nvPr/>
        </p:nvSpPr>
        <p:spPr>
          <a:xfrm>
            <a:off x="5087982" y="1416319"/>
            <a:ext cx="3755571" cy="368885"/>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OPTIONS BEING CONSIDERED AS WE WIND DOWN </a:t>
            </a:r>
            <a:endParaRPr kumimoji="0" lang="en-ZA"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ounded Rectangle 14"/>
          <p:cNvSpPr/>
          <p:nvPr/>
        </p:nvSpPr>
        <p:spPr>
          <a:xfrm>
            <a:off x="5258090" y="3436884"/>
            <a:ext cx="3585463" cy="438341"/>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OUTSTANDING CASES ERROR TYPES : TOP FIVE</a:t>
            </a:r>
            <a:endParaRPr kumimoji="0" lang="en-ZA"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ounded Rectangle 15"/>
          <p:cNvSpPr/>
          <p:nvPr/>
        </p:nvSpPr>
        <p:spPr>
          <a:xfrm>
            <a:off x="1182189" y="4508150"/>
            <a:ext cx="2020512" cy="410649"/>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TOTAL PAID  </a:t>
            </a:r>
            <a:endParaRPr kumimoji="0" lang="en-ZA"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p:cNvSpPr txBox="1"/>
          <p:nvPr/>
        </p:nvSpPr>
        <p:spPr>
          <a:xfrm>
            <a:off x="1854926" y="495025"/>
            <a:ext cx="64007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COVID 19 TERS STATUS TO-DATE </a:t>
            </a:r>
            <a:endParaRPr kumimoji="0" lang="en-ZA" sz="32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19" name="TextBox 18"/>
          <p:cNvSpPr txBox="1"/>
          <p:nvPr/>
        </p:nvSpPr>
        <p:spPr>
          <a:xfrm>
            <a:off x="8437829" y="252248"/>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38</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809877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6372" y="6309320"/>
            <a:ext cx="2133600"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7EFB2D2-A0FC-4E09-8DB3-3A611E7B86C2}" type="slidenum">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953690995"/>
              </p:ext>
            </p:extLst>
          </p:nvPr>
        </p:nvGraphicFramePr>
        <p:xfrm>
          <a:off x="179512" y="1340768"/>
          <a:ext cx="8712968" cy="4266033"/>
        </p:xfrm>
        <a:graphic>
          <a:graphicData uri="http://schemas.openxmlformats.org/drawingml/2006/table">
            <a:tbl>
              <a:tblPr firstRow="1" firstCol="1" bandRow="1">
                <a:tableStyleId>{8A107856-5554-42FB-B03E-39F5DBC370BA}</a:tableStyleId>
              </a:tblPr>
              <a:tblGrid>
                <a:gridCol w="3288656">
                  <a:extLst>
                    <a:ext uri="{9D8B030D-6E8A-4147-A177-3AD203B41FA5}">
                      <a16:colId xmlns:a16="http://schemas.microsoft.com/office/drawing/2014/main" xmlns="" val="3793695983"/>
                    </a:ext>
                  </a:extLst>
                </a:gridCol>
                <a:gridCol w="2475696">
                  <a:extLst>
                    <a:ext uri="{9D8B030D-6E8A-4147-A177-3AD203B41FA5}">
                      <a16:colId xmlns:a16="http://schemas.microsoft.com/office/drawing/2014/main" xmlns="" val="1995919459"/>
                    </a:ext>
                  </a:extLst>
                </a:gridCol>
                <a:gridCol w="2948616">
                  <a:extLst>
                    <a:ext uri="{9D8B030D-6E8A-4147-A177-3AD203B41FA5}">
                      <a16:colId xmlns:a16="http://schemas.microsoft.com/office/drawing/2014/main" xmlns="" val="1601967530"/>
                    </a:ext>
                  </a:extLst>
                </a:gridCol>
              </a:tblGrid>
              <a:tr h="705407">
                <a:tc>
                  <a:txBody>
                    <a:bodyPr/>
                    <a:lstStyle/>
                    <a:p>
                      <a:pPr algn="l">
                        <a:spcAft>
                          <a:spcPts val="0"/>
                        </a:spcAft>
                      </a:pPr>
                      <a:r>
                        <a:rPr lang="en-ZA" sz="1400" dirty="0">
                          <a:effectLst/>
                        </a:rPr>
                        <a:t>Period</a:t>
                      </a:r>
                      <a:endParaRPr lang="en-ZA"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l">
                        <a:spcAft>
                          <a:spcPts val="0"/>
                        </a:spcAft>
                      </a:pPr>
                      <a:r>
                        <a:rPr lang="en-ZA" sz="1400" dirty="0">
                          <a:effectLst/>
                        </a:rPr>
                        <a:t>Amount Paid (</a:t>
                      </a:r>
                      <a:r>
                        <a:rPr lang="en-ZA" sz="1400" dirty="0" err="1">
                          <a:effectLst/>
                        </a:rPr>
                        <a:t>Rands</a:t>
                      </a:r>
                      <a:r>
                        <a:rPr lang="en-ZA" sz="1400" dirty="0">
                          <a:effectLst/>
                        </a:rPr>
                        <a:t>)</a:t>
                      </a:r>
                      <a:endParaRPr lang="en-ZA"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l">
                        <a:spcAft>
                          <a:spcPts val="0"/>
                        </a:spcAft>
                      </a:pPr>
                      <a:r>
                        <a:rPr lang="en-ZA" sz="1400">
                          <a:effectLst/>
                        </a:rPr>
                        <a:t>Number of beneficiaries paid</a:t>
                      </a:r>
                      <a:endParaRPr lang="en-ZA"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2746523805"/>
                  </a:ext>
                </a:extLst>
              </a:tr>
              <a:tr h="738998">
                <a:tc>
                  <a:txBody>
                    <a:bodyPr/>
                    <a:lstStyle/>
                    <a:p>
                      <a:pPr marR="0" algn="l" rtl="0"/>
                      <a:r>
                        <a:rPr lang="en-ZA" sz="1200" b="0" i="0" u="none" strike="noStrike" baseline="0" dirty="0" smtClean="0">
                          <a:solidFill>
                            <a:srgbClr val="000000"/>
                          </a:solidFill>
                          <a:latin typeface="Calibri" panose="020F0502020204030204" pitchFamily="34" charset="0"/>
                        </a:rPr>
                        <a:t>2020 April to 2021 March	</a:t>
                      </a:r>
                    </a:p>
                  </a:txBody>
                  <a:tcPr marL="68580" marR="68580" marT="0" marB="0" anchor="b"/>
                </a:tc>
                <a:tc>
                  <a:txBody>
                    <a:bodyPr/>
                    <a:lstStyle/>
                    <a:p>
                      <a:pPr algn="r">
                        <a:spcAft>
                          <a:spcPts val="0"/>
                        </a:spcAft>
                      </a:pPr>
                      <a:r>
                        <a:rPr lang="pt-BR" sz="1400" b="0" i="0" u="none" strike="noStrike" baseline="0" dirty="0" smtClean="0">
                          <a:solidFill>
                            <a:srgbClr val="000000"/>
                          </a:solidFill>
                          <a:latin typeface="Calibri" panose="020F0502020204030204" pitchFamily="34" charset="0"/>
                        </a:rPr>
                        <a:t>R 57 695 560 433.08</a:t>
                      </a:r>
                      <a:endParaRPr lang="en-ZA"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marR="0" lvl="1" algn="r" rtl="0"/>
                      <a:r>
                        <a:rPr lang="en-ZA" sz="1200" b="0" i="0" u="none" strike="noStrike" baseline="0" dirty="0" smtClean="0">
                          <a:solidFill>
                            <a:srgbClr val="000000"/>
                          </a:solidFill>
                          <a:latin typeface="Calibri" panose="020F0502020204030204" pitchFamily="34" charset="0"/>
                        </a:rPr>
                        <a:t>4 501 043</a:t>
                      </a:r>
                    </a:p>
                    <a:p>
                      <a:pPr marR="0" algn="r" rtl="0"/>
                      <a:r>
                        <a:rPr lang="en-ZA" sz="1200" b="0" i="0" u="none" strike="noStrike" baseline="0" dirty="0" smtClean="0">
                          <a:solidFill>
                            <a:srgbClr val="000000"/>
                          </a:solidFill>
                          <a:latin typeface="Calibri" panose="020F0502020204030204" pitchFamily="34" charset="0"/>
                        </a:rPr>
                        <a:t>	</a:t>
                      </a:r>
                    </a:p>
                  </a:txBody>
                  <a:tcPr marL="68580" marR="68580" marT="0" marB="0" anchor="b"/>
                </a:tc>
                <a:extLst>
                  <a:ext uri="{0D108BD9-81ED-4DB2-BD59-A6C34878D82A}">
                    <a16:rowId xmlns:a16="http://schemas.microsoft.com/office/drawing/2014/main" xmlns="" val="665223653"/>
                  </a:ext>
                </a:extLst>
              </a:tr>
              <a:tr h="705407">
                <a:tc>
                  <a:txBody>
                    <a:bodyPr/>
                    <a:lstStyle/>
                    <a:p>
                      <a:pPr marR="0" algn="l" rtl="0"/>
                      <a:r>
                        <a:rPr lang="en-ZA" sz="1200" b="0" i="0" u="none" strike="noStrike" baseline="0" dirty="0" smtClean="0">
                          <a:solidFill>
                            <a:srgbClr val="000000"/>
                          </a:solidFill>
                          <a:latin typeface="Calibri" panose="020F0502020204030204" pitchFamily="34" charset="0"/>
                        </a:rPr>
                        <a:t>2021 April to 2022 March	</a:t>
                      </a:r>
                    </a:p>
                  </a:txBody>
                  <a:tcPr marL="68580" marR="68580" marT="0" marB="0" anchor="b"/>
                </a:tc>
                <a:tc>
                  <a:txBody>
                    <a:bodyPr/>
                    <a:lstStyle/>
                    <a:p>
                      <a:pPr algn="r">
                        <a:spcAft>
                          <a:spcPts val="0"/>
                        </a:spcAft>
                      </a:pPr>
                      <a:r>
                        <a:rPr lang="pt-BR" sz="1400" b="0" i="0" u="none" strike="noStrike" baseline="0" dirty="0" smtClean="0">
                          <a:solidFill>
                            <a:srgbClr val="000000"/>
                          </a:solidFill>
                          <a:latin typeface="Calibri" panose="020F0502020204030204" pitchFamily="34" charset="0"/>
                        </a:rPr>
                        <a:t>R 3 964 457 695.27</a:t>
                      </a:r>
                      <a:endParaRPr lang="en-ZA"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marR="0" algn="r" rtl="0"/>
                      <a:r>
                        <a:rPr lang="en-ZA" sz="1200" b="0" i="0" u="none" strike="noStrike" baseline="0" dirty="0" smtClean="0">
                          <a:solidFill>
                            <a:srgbClr val="000000"/>
                          </a:solidFill>
                          <a:latin typeface="Calibri" panose="020F0502020204030204" pitchFamily="34" charset="0"/>
                        </a:rPr>
                        <a:t>	</a:t>
                      </a:r>
                    </a:p>
                    <a:p>
                      <a:pPr marR="0" algn="r" rtl="0"/>
                      <a:r>
                        <a:rPr lang="en-ZA" sz="1200" b="0" i="0" u="none" strike="noStrike" baseline="0" dirty="0" smtClean="0">
                          <a:solidFill>
                            <a:srgbClr val="000000"/>
                          </a:solidFill>
                          <a:latin typeface="Calibri" panose="020F0502020204030204" pitchFamily="34" charset="0"/>
                        </a:rPr>
                        <a:t>496 702</a:t>
                      </a:r>
                    </a:p>
                  </a:txBody>
                  <a:tcPr marL="68580" marR="68580" marT="0" marB="0" anchor="b"/>
                </a:tc>
                <a:extLst>
                  <a:ext uri="{0D108BD9-81ED-4DB2-BD59-A6C34878D82A}">
                    <a16:rowId xmlns:a16="http://schemas.microsoft.com/office/drawing/2014/main" xmlns="" val="1974920874"/>
                  </a:ext>
                </a:extLst>
              </a:tr>
              <a:tr h="705407">
                <a:tc>
                  <a:txBody>
                    <a:bodyPr/>
                    <a:lstStyle/>
                    <a:p>
                      <a:pPr marR="0" algn="l" rtl="0"/>
                      <a:r>
                        <a:rPr lang="en-ZA" sz="1200" b="0" i="0" u="none" strike="noStrike" baseline="0" dirty="0" smtClean="0">
                          <a:solidFill>
                            <a:srgbClr val="000000"/>
                          </a:solidFill>
                          <a:latin typeface="Calibri" panose="020F0502020204030204" pitchFamily="34" charset="0"/>
                        </a:rPr>
                        <a:t>1 April 2022 to 30 April 2022	</a:t>
                      </a:r>
                    </a:p>
                    <a:p>
                      <a:pPr marR="0" algn="l" rtl="0"/>
                      <a:r>
                        <a:rPr lang="en-ZA" sz="1200" b="0" i="0" u="none" strike="noStrike" baseline="0" dirty="0" smtClean="0">
                          <a:solidFill>
                            <a:srgbClr val="000000"/>
                          </a:solidFill>
                          <a:latin typeface="Calibri" panose="020F0502020204030204" pitchFamily="34" charset="0"/>
                        </a:rPr>
                        <a:t>	</a:t>
                      </a:r>
                    </a:p>
                  </a:txBody>
                  <a:tcPr marL="68580" marR="68580" marT="0" marB="0" anchor="b"/>
                </a:tc>
                <a:tc>
                  <a:txBody>
                    <a:bodyPr/>
                    <a:lstStyle/>
                    <a:p>
                      <a:pPr algn="r">
                        <a:spcAft>
                          <a:spcPts val="0"/>
                        </a:spcAft>
                      </a:pPr>
                      <a:r>
                        <a:rPr lang="pt-BR" sz="1400" dirty="0" smtClean="0">
                          <a:effectLst/>
                          <a:latin typeface="Calibri" panose="020F0502020204030204" pitchFamily="34" charset="0"/>
                          <a:ea typeface="Calibri" panose="020F0502020204030204" pitchFamily="34" charset="0"/>
                        </a:rPr>
                        <a:t>R 123 029 496.04</a:t>
                      </a:r>
                    </a:p>
                  </a:txBody>
                  <a:tcPr marL="68580" marR="68580" marT="0" marB="0" anchor="b"/>
                </a:tc>
                <a:tc>
                  <a:txBody>
                    <a:bodyPr/>
                    <a:lstStyle/>
                    <a:p>
                      <a:pPr algn="r">
                        <a:spcAft>
                          <a:spcPts val="0"/>
                        </a:spcAft>
                      </a:pPr>
                      <a:r>
                        <a:rPr lang="en-ZA" sz="1400" dirty="0" smtClean="0">
                          <a:effectLst/>
                          <a:latin typeface="Calibri" panose="020F0502020204030204" pitchFamily="34" charset="0"/>
                          <a:ea typeface="Calibri" panose="020F0502020204030204" pitchFamily="34" charset="0"/>
                        </a:rPr>
                        <a:t>                                     8 628 </a:t>
                      </a:r>
                    </a:p>
                  </a:txBody>
                  <a:tcPr marL="68580" marR="68580" marT="0" marB="0" anchor="b"/>
                </a:tc>
                <a:extLst>
                  <a:ext uri="{0D108BD9-81ED-4DB2-BD59-A6C34878D82A}">
                    <a16:rowId xmlns:a16="http://schemas.microsoft.com/office/drawing/2014/main" xmlns="" val="1034714062"/>
                  </a:ext>
                </a:extLst>
              </a:tr>
              <a:tr h="705407">
                <a:tc>
                  <a:txBody>
                    <a:bodyPr/>
                    <a:lstStyle/>
                    <a:p>
                      <a:pPr marR="0" algn="l" rtl="0"/>
                      <a:r>
                        <a:rPr lang="en-ZA" sz="1200" b="0" i="0" u="none" strike="noStrike" baseline="0" dirty="0" smtClean="0">
                          <a:solidFill>
                            <a:srgbClr val="000000"/>
                          </a:solidFill>
                          <a:latin typeface="Calibri" panose="020F0502020204030204" pitchFamily="34" charset="0"/>
                        </a:rPr>
                        <a:t>1 May 2022 to 30  May 2022	</a:t>
                      </a:r>
                    </a:p>
                  </a:txBody>
                  <a:tcPr marL="68580" marR="68580" marT="0" marB="0" anchor="b"/>
                </a:tc>
                <a:tc>
                  <a:txBody>
                    <a:bodyPr/>
                    <a:lstStyle/>
                    <a:p>
                      <a:pPr algn="r">
                        <a:spcAft>
                          <a:spcPts val="0"/>
                        </a:spcAft>
                      </a:pPr>
                      <a:r>
                        <a:rPr lang="pt-BR" sz="1400" dirty="0" smtClean="0">
                          <a:effectLst/>
                          <a:latin typeface="Calibri" panose="020F0502020204030204" pitchFamily="34" charset="0"/>
                          <a:ea typeface="Calibri" panose="020F0502020204030204" pitchFamily="34" charset="0"/>
                        </a:rPr>
                        <a:t>R 12 780 326.62</a:t>
                      </a:r>
                      <a:endParaRPr lang="pt-BR"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ZA" sz="1400" dirty="0" smtClean="0">
                          <a:effectLst/>
                          <a:latin typeface="Calibri" panose="020F0502020204030204" pitchFamily="34" charset="0"/>
                          <a:ea typeface="Calibri" panose="020F0502020204030204" pitchFamily="34" charset="0"/>
                        </a:rPr>
                        <a:t>                                                                          1 914 </a:t>
                      </a:r>
                      <a:endParaRPr lang="en-ZA"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1838499728"/>
                  </a:ext>
                </a:extLst>
              </a:tr>
              <a:tr h="705407">
                <a:tc>
                  <a:txBody>
                    <a:bodyPr/>
                    <a:lstStyle/>
                    <a:p>
                      <a:pPr algn="l">
                        <a:spcAft>
                          <a:spcPts val="0"/>
                        </a:spcAft>
                      </a:pPr>
                      <a:r>
                        <a:rPr lang="en-ZA" sz="1400" dirty="0">
                          <a:effectLst/>
                        </a:rPr>
                        <a:t>Total</a:t>
                      </a:r>
                      <a:endParaRPr lang="en-ZA"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pt-BR" sz="1400" b="1" i="0" u="none" strike="noStrike" baseline="0" dirty="0" smtClean="0">
                          <a:solidFill>
                            <a:srgbClr val="000000"/>
                          </a:solidFill>
                          <a:latin typeface="Calibri" panose="020F0502020204030204" pitchFamily="34" charset="0"/>
                        </a:rPr>
                        <a:t>R 61 795 827 951.01</a:t>
                      </a:r>
                      <a:endParaRPr lang="en-ZA" sz="1400" b="1"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ZA" sz="1400" b="1" i="0" u="none" strike="noStrike" baseline="0" dirty="0" smtClean="0">
                          <a:solidFill>
                            <a:srgbClr val="000000"/>
                          </a:solidFill>
                          <a:latin typeface="Calibri" panose="020F0502020204030204" pitchFamily="34" charset="0"/>
                        </a:rPr>
                        <a:t>5 008 287 </a:t>
                      </a:r>
                      <a:endParaRPr lang="en-ZA" sz="1400" b="1"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3468111694"/>
                  </a:ext>
                </a:extLst>
              </a:tr>
            </a:tbl>
          </a:graphicData>
        </a:graphic>
      </p:graphicFrame>
      <p:sp>
        <p:nvSpPr>
          <p:cNvPr id="4" name="Rectangle 3"/>
          <p:cNvSpPr/>
          <p:nvPr/>
        </p:nvSpPr>
        <p:spPr>
          <a:xfrm>
            <a:off x="971600" y="248206"/>
            <a:ext cx="771837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prstClr val="black"/>
                </a:solidFill>
                <a:latin typeface="Calibri"/>
                <a:ea typeface="MS PGothic" pitchFamily="34" charset="-128"/>
              </a:rPr>
              <a:t>SUMMARY OF COVIDTERS PAYMENT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prstClr val="black"/>
                </a:solidFill>
                <a:latin typeface="Calibri"/>
                <a:ea typeface="MS PGothic" pitchFamily="34" charset="-128"/>
              </a:rPr>
              <a:t>AS AT 30 MAY 2022</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8487110" y="243157"/>
            <a:ext cx="405724" cy="276999"/>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39</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226688241"/>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Rectangle 4"/>
          <p:cNvSpPr/>
          <p:nvPr/>
        </p:nvSpPr>
        <p:spPr>
          <a:xfrm>
            <a:off x="323567" y="3068960"/>
            <a:ext cx="8496943" cy="40318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w="1905"/>
                <a:solidFill>
                  <a:srgbClr val="00B0F0"/>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Q2 PERFORMANCE INFORMATION RISK MANAGEMENT  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ln w="1905"/>
              <a:solidFill>
                <a:srgbClr val="00B0F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800" b="1" i="0" u="none" strike="noStrike" kern="1200" cap="none" spc="0" normalizeH="0" baseline="0" noProof="0" dirty="0" smtClean="0">
              <a:ln>
                <a:noFill/>
              </a:ln>
              <a:solidFill>
                <a:srgbClr val="1F497D">
                  <a:lumMod val="75000"/>
                </a:srgbClr>
              </a:solidFill>
              <a:effectLst/>
              <a:uLnTx/>
              <a:uFillTx/>
              <a:latin typeface="Arial" panose="020B0604020202020204" pitchFamily="34" charset="0"/>
              <a:cs typeface="Arial" panose="020B0604020202020204" pitchFamily="34" charset="0"/>
            </a:endParaRPr>
          </a:p>
          <a:p>
            <a:pPr lvl="0" algn="ctr">
              <a:defRPr/>
            </a:pPr>
            <a:endParaRPr lang="en-US" sz="2800" b="1" dirty="0">
              <a:ln w="1905"/>
              <a:solidFill>
                <a:schemeClr val="tx2">
                  <a:lumMod val="75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Calibri"/>
              <a:ea typeface="+mn-ea"/>
              <a:cs typeface="+mn-cs"/>
            </a:endParaRPr>
          </a:p>
        </p:txBody>
      </p:sp>
      <p:sp>
        <p:nvSpPr>
          <p:cNvPr id="7" name="TextBox 6"/>
          <p:cNvSpPr txBox="1"/>
          <p:nvPr/>
        </p:nvSpPr>
        <p:spPr>
          <a:xfrm>
            <a:off x="8435888" y="260648"/>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4</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4276544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TextBox 4"/>
          <p:cNvSpPr txBox="1"/>
          <p:nvPr/>
        </p:nvSpPr>
        <p:spPr>
          <a:xfrm flipH="1">
            <a:off x="2411760" y="3111451"/>
            <a:ext cx="5400599"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B0F0"/>
                </a:solidFill>
                <a:effectLst/>
                <a:uLnTx/>
                <a:uFillTx/>
                <a:latin typeface="Calibri"/>
                <a:ea typeface="ＭＳ Ｐゴシック" pitchFamily="34" charset="-128"/>
                <a:cs typeface="+mn-cs"/>
              </a:rPr>
              <a:t>WABU PAYMENTS </a:t>
            </a:r>
            <a:endParaRPr kumimoji="0" lang="en-ZA" sz="3600" b="1" i="0" u="none" strike="noStrike" kern="1200" cap="none" spc="0" normalizeH="0" baseline="0" noProof="0" dirty="0">
              <a:ln>
                <a:noFill/>
              </a:ln>
              <a:solidFill>
                <a:srgbClr val="00B0F0"/>
              </a:solidFill>
              <a:effectLst/>
              <a:uLnTx/>
              <a:uFillTx/>
              <a:latin typeface="Calibri"/>
              <a:ea typeface="ＭＳ Ｐゴシック" pitchFamily="34" charset="-128"/>
              <a:cs typeface="+mn-cs"/>
            </a:endParaRPr>
          </a:p>
        </p:txBody>
      </p:sp>
      <p:sp>
        <p:nvSpPr>
          <p:cNvPr id="6" name="TextBox 5"/>
          <p:cNvSpPr txBox="1"/>
          <p:nvPr/>
        </p:nvSpPr>
        <p:spPr>
          <a:xfrm>
            <a:off x="8425544" y="247054"/>
            <a:ext cx="466940" cy="276999"/>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ＭＳ Ｐゴシック" pitchFamily="32" charset="-128"/>
                <a:cs typeface="+mn-cs"/>
              </a:rPr>
              <a:t>40</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2" charset="-128"/>
              <a:cs typeface="+mn-cs"/>
            </a:endParaRPr>
          </a:p>
        </p:txBody>
      </p:sp>
    </p:spTree>
    <p:extLst>
      <p:ext uri="{BB962C8B-B14F-4D97-AF65-F5344CB8AC3E}">
        <p14:creationId xmlns:p14="http://schemas.microsoft.com/office/powerpoint/2010/main" xmlns="" val="1691055334"/>
      </p:ext>
    </p:extLst>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WABU PROGRESS</a:t>
            </a:r>
            <a:endParaRPr lang="en-ZA" sz="3200" b="1" dirty="0"/>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Rounded Rectangle 4"/>
          <p:cNvSpPr/>
          <p:nvPr/>
        </p:nvSpPr>
        <p:spPr>
          <a:xfrm>
            <a:off x="731520" y="1437644"/>
            <a:ext cx="2228850" cy="415699"/>
          </a:xfrm>
          <a:prstGeom prst="roundRect">
            <a:avLst>
              <a:gd name="adj" fmla="val 50000"/>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Open Sans" pitchFamily="34" charset="0"/>
                <a:cs typeface="Open Sans" pitchFamily="34" charset="0"/>
              </a:rPr>
              <a:t>WABU PROCESSING ENGINE </a:t>
            </a:r>
          </a:p>
        </p:txBody>
      </p:sp>
      <p:sp>
        <p:nvSpPr>
          <p:cNvPr id="6" name="Content Placeholder 2"/>
          <p:cNvSpPr>
            <a:spLocks noGrp="1"/>
          </p:cNvSpPr>
          <p:nvPr>
            <p:ph idx="1"/>
          </p:nvPr>
        </p:nvSpPr>
        <p:spPr>
          <a:xfrm>
            <a:off x="313509" y="1925391"/>
            <a:ext cx="3370217" cy="2222040"/>
          </a:xfrm>
        </p:spPr>
        <p:txBody>
          <a:bodyPr/>
          <a:lstStyle/>
          <a:p>
            <a:pPr algn="just"/>
            <a:r>
              <a:rPr lang="en-US" sz="1200" dirty="0"/>
              <a:t>The Employers physical verification are done and loaded onto the WABU system then subjected to the BUSINESS rules.</a:t>
            </a:r>
          </a:p>
          <a:p>
            <a:pPr marL="0" indent="0" algn="just">
              <a:buNone/>
            </a:pPr>
            <a:endParaRPr lang="en-US" sz="1200" dirty="0"/>
          </a:p>
          <a:p>
            <a:pPr algn="just"/>
            <a:r>
              <a:rPr lang="en-US" sz="1200" dirty="0"/>
              <a:t>If ANY employer or unique employees  DO NOT meet the criteria , they are immediately rejected and given an error description. </a:t>
            </a:r>
          </a:p>
          <a:p>
            <a:pPr algn="just"/>
            <a:endParaRPr lang="en-US" sz="1200" dirty="0"/>
          </a:p>
          <a:p>
            <a:pPr algn="just"/>
            <a:endParaRPr lang="en-US" sz="1200" dirty="0"/>
          </a:p>
          <a:p>
            <a:pPr algn="just"/>
            <a:endParaRPr lang="en-US" sz="1200" dirty="0"/>
          </a:p>
          <a:p>
            <a:pPr marL="0" indent="0" algn="just">
              <a:buNone/>
            </a:pPr>
            <a:endParaRPr lang="en-US" sz="1200" dirty="0"/>
          </a:p>
        </p:txBody>
      </p:sp>
      <p:sp>
        <p:nvSpPr>
          <p:cNvPr id="7" name="Rounded Rectangle 6"/>
          <p:cNvSpPr/>
          <p:nvPr/>
        </p:nvSpPr>
        <p:spPr>
          <a:xfrm>
            <a:off x="5799909" y="1394831"/>
            <a:ext cx="2228850" cy="415699"/>
          </a:xfrm>
          <a:prstGeom prst="roundRect">
            <a:avLst>
              <a:gd name="adj" fmla="val 50000"/>
            </a:avLst>
          </a:prstGeom>
          <a:solidFill>
            <a:srgbClr val="00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Open Sans" pitchFamily="34" charset="0"/>
                <a:cs typeface="Open Sans" pitchFamily="34" charset="0"/>
              </a:rPr>
              <a:t>ICT PROCESSING  </a:t>
            </a:r>
          </a:p>
        </p:txBody>
      </p:sp>
      <p:sp>
        <p:nvSpPr>
          <p:cNvPr id="9" name="Content Placeholder 2"/>
          <p:cNvSpPr txBox="1">
            <a:spLocks/>
          </p:cNvSpPr>
          <p:nvPr/>
        </p:nvSpPr>
        <p:spPr bwMode="auto">
          <a:xfrm>
            <a:off x="4689566" y="2007724"/>
            <a:ext cx="399723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0" charset="-128"/>
                <a:cs typeface="+mn-cs"/>
              </a:rPr>
              <a:t>TOTAL VERIFICATION : 756</a:t>
            </a:r>
          </a:p>
          <a:p>
            <a:pPr marL="40005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0" charset="-128"/>
                <a:cs typeface="+mn-cs"/>
              </a:rPr>
              <a:t>DUPLICATES : 203                                       </a:t>
            </a:r>
          </a:p>
          <a:p>
            <a:pPr marL="40005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0" charset="-128"/>
                <a:cs typeface="+mn-cs"/>
              </a:rPr>
              <a:t>UNIQUE UIF NUMBERS VERIFIED : 553</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Calibri"/>
              <a:ea typeface="ＭＳ Ｐゴシック" pitchFamily="80" charset="-128"/>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a:ea typeface="ＭＳ Ｐゴシック" pitchFamily="80" charset="-128"/>
              </a:rPr>
              <a:t>QUALIFIED EMPLOYERS – 339 ( 13 employers No SAP number ) 352</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0" charset="-128"/>
              </a:rPr>
              <a:t>No of employees processed –  14356</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0" charset="-128"/>
              </a:rPr>
              <a:t>No of employees with errors –  9126</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0" charset="-128"/>
              </a:rPr>
              <a:t>No of employees valid and processed for payment  –  5491  ( PAYMENT IN QUEUE 33)</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1200" b="0" i="0" u="none" strike="noStrike" kern="1200" cap="none" spc="0" normalizeH="0" baseline="0" noProof="0" dirty="0">
              <a:ln>
                <a:noFill/>
              </a:ln>
              <a:solidFill>
                <a:srgbClr val="0000FF"/>
              </a:solidFill>
              <a:effectLst/>
              <a:highlight>
                <a:srgbClr val="FFFFFF"/>
              </a:highlight>
              <a:uLnTx/>
              <a:uFillTx/>
              <a:latin typeface="Calibri"/>
              <a:ea typeface="ＭＳ Ｐゴシック" pitchFamily="80" charset="-128"/>
            </a:endParaRP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200" b="0" i="0" u="none" strike="noStrike" kern="1200" cap="none" spc="0" normalizeH="0" baseline="0" noProof="0" dirty="0">
              <a:ln>
                <a:noFill/>
              </a:ln>
              <a:solidFill>
                <a:srgbClr val="0000FF"/>
              </a:solidFill>
              <a:effectLst/>
              <a:highlight>
                <a:srgbClr val="FFFFFF"/>
              </a:highlight>
              <a:uLnTx/>
              <a:uFillTx/>
              <a:latin typeface="Calibri"/>
              <a:ea typeface="ＭＳ Ｐゴシック" pitchFamily="80" charset="-128"/>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a:ea typeface="ＭＳ Ｐゴシック" pitchFamily="80" charset="-128"/>
              </a:rPr>
              <a:t>UN QUALIFIED EMPLOYERS – 201 ( Rejections)</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0" charset="-128"/>
              </a:rPr>
              <a:t>No of employees received = </a:t>
            </a:r>
            <a:r>
              <a:rPr kumimoji="0" lang="en-US" sz="1200" b="0" i="0" u="none" strike="noStrike" kern="1200" cap="none" spc="0" normalizeH="0" baseline="0" noProof="0" dirty="0" smtClean="0">
                <a:ln>
                  <a:noFill/>
                </a:ln>
                <a:solidFill>
                  <a:prstClr val="black"/>
                </a:solidFill>
                <a:effectLst/>
                <a:uLnTx/>
                <a:uFillTx/>
                <a:latin typeface="Calibri"/>
                <a:ea typeface="ＭＳ Ｐゴシック" pitchFamily="80" charset="-128"/>
              </a:rPr>
              <a:t>7353</a:t>
            </a:r>
            <a:endParaRPr kumimoji="0" lang="en-US" sz="1200" b="0" i="0" u="none" strike="noStrike" kern="1200" cap="none" spc="0" normalizeH="0" baseline="0" noProof="0" dirty="0">
              <a:ln>
                <a:noFill/>
              </a:ln>
              <a:solidFill>
                <a:prstClr val="black"/>
              </a:solidFill>
              <a:effectLst/>
              <a:uLnTx/>
              <a:uFillTx/>
              <a:latin typeface="Calibri"/>
              <a:ea typeface="ＭＳ Ｐゴシック" pitchFamily="80" charset="-128"/>
            </a:endParaRP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a:ea typeface="ＭＳ Ｐゴシック" pitchFamily="80" charset="-128"/>
            </a:endParaRP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ＭＳ Ｐゴシック" pitchFamily="80" charset="-128"/>
              </a:rPr>
              <a:t>THUS TOTAL EMPLOYEES PROCESSED : </a:t>
            </a:r>
            <a:r>
              <a:rPr kumimoji="0" lang="en-US" sz="1200" b="0" i="0" u="none" strike="noStrike" kern="1200" cap="none" spc="0" normalizeH="0" baseline="0" noProof="0" dirty="0" smtClean="0">
                <a:ln>
                  <a:noFill/>
                </a:ln>
                <a:solidFill>
                  <a:prstClr val="black"/>
                </a:solidFill>
                <a:effectLst/>
                <a:uLnTx/>
                <a:uFillTx/>
                <a:latin typeface="Calibri"/>
                <a:ea typeface="ＭＳ Ｐゴシック" pitchFamily="80" charset="-128"/>
              </a:rPr>
              <a:t>14311</a:t>
            </a:r>
            <a:r>
              <a:rPr kumimoji="0" lang="en-US" sz="1200" b="1" i="0" u="none" strike="noStrike" kern="1200" cap="none" spc="0" normalizeH="0" baseline="0" noProof="0" dirty="0" smtClean="0">
                <a:ln>
                  <a:noFill/>
                </a:ln>
                <a:solidFill>
                  <a:prstClr val="black"/>
                </a:solidFill>
                <a:effectLst/>
                <a:uLnTx/>
                <a:uFillTx/>
                <a:latin typeface="Calibri"/>
                <a:ea typeface="ＭＳ Ｐゴシック" pitchFamily="80" charset="-128"/>
              </a:rPr>
              <a:t> </a:t>
            </a:r>
            <a:r>
              <a:rPr kumimoji="0" lang="en-US" sz="1200" b="1" i="0" u="none" strike="noStrike" kern="1200" cap="none" spc="0" normalizeH="0" baseline="0" noProof="0" dirty="0">
                <a:ln>
                  <a:noFill/>
                </a:ln>
                <a:solidFill>
                  <a:prstClr val="black"/>
                </a:solidFill>
                <a:effectLst/>
                <a:uLnTx/>
                <a:uFillTx/>
                <a:latin typeface="Calibri"/>
                <a:ea typeface="ＭＳ Ｐゴシック" pitchFamily="80" charset="-128"/>
              </a:rPr>
              <a:t>+ </a:t>
            </a:r>
            <a:r>
              <a:rPr kumimoji="0" lang="en-US" sz="1200" b="0" i="0" u="none" strike="noStrike" kern="1200" cap="none" spc="0" normalizeH="0" baseline="0" noProof="0" dirty="0" smtClean="0">
                <a:ln>
                  <a:noFill/>
                </a:ln>
                <a:solidFill>
                  <a:prstClr val="black"/>
                </a:solidFill>
                <a:effectLst/>
                <a:uLnTx/>
                <a:uFillTx/>
                <a:latin typeface="Calibri"/>
                <a:ea typeface="ＭＳ Ｐゴシック" pitchFamily="80" charset="-128"/>
              </a:rPr>
              <a:t>7353</a:t>
            </a:r>
            <a:r>
              <a:rPr kumimoji="0" lang="en-US" sz="1200" b="1" i="0" u="none" strike="noStrike" kern="1200" cap="none" spc="0" normalizeH="0" baseline="0" noProof="0" dirty="0" smtClean="0">
                <a:ln>
                  <a:noFill/>
                </a:ln>
                <a:solidFill>
                  <a:prstClr val="black"/>
                </a:solidFill>
                <a:effectLst/>
                <a:uLnTx/>
                <a:uFillTx/>
                <a:latin typeface="Calibri"/>
                <a:ea typeface="ＭＳ Ｐゴシック" pitchFamily="80" charset="-128"/>
              </a:rPr>
              <a:t> </a:t>
            </a:r>
            <a:r>
              <a:rPr kumimoji="0" lang="en-US" sz="1200" b="1" i="0" u="none" strike="noStrike" kern="1200" cap="none" spc="0" normalizeH="0" baseline="0" noProof="0" dirty="0">
                <a:ln>
                  <a:noFill/>
                </a:ln>
                <a:solidFill>
                  <a:prstClr val="black"/>
                </a:solidFill>
                <a:effectLst/>
                <a:uLnTx/>
                <a:uFillTx/>
                <a:latin typeface="Calibri"/>
                <a:ea typeface="ＭＳ Ｐゴシック" pitchFamily="80" charset="-128"/>
              </a:rPr>
              <a:t>= </a:t>
            </a:r>
            <a:r>
              <a:rPr kumimoji="0" lang="en-US" sz="1200" b="1" i="0" u="none" strike="noStrike" kern="1200" cap="none" spc="0" normalizeH="0" baseline="0" noProof="0" dirty="0" smtClean="0">
                <a:ln>
                  <a:noFill/>
                </a:ln>
                <a:solidFill>
                  <a:prstClr val="black"/>
                </a:solidFill>
                <a:effectLst/>
                <a:uLnTx/>
                <a:uFillTx/>
                <a:latin typeface="Calibri"/>
                <a:ea typeface="ＭＳ Ｐゴシック" pitchFamily="80" charset="-128"/>
              </a:rPr>
              <a:t>21664</a:t>
            </a:r>
            <a:endParaRPr kumimoji="0" lang="en-US" sz="1200" b="1" i="0" u="none" strike="noStrike" kern="1200" cap="none" spc="0" normalizeH="0" baseline="0" noProof="0" dirty="0">
              <a:ln>
                <a:noFill/>
              </a:ln>
              <a:solidFill>
                <a:prstClr val="black"/>
              </a:solidFill>
              <a:effectLst/>
              <a:uLnTx/>
              <a:uFillTx/>
              <a:latin typeface="Calibri"/>
              <a:ea typeface="ＭＳ Ｐゴシック" pitchFamily="80" charset="-128"/>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Calibri"/>
              <a:ea typeface="ＭＳ Ｐゴシック" pitchFamily="80" charset="-128"/>
            </a:endParaRPr>
          </a:p>
        </p:txBody>
      </p:sp>
      <p:sp>
        <p:nvSpPr>
          <p:cNvPr id="11" name="Rounded Rectangle 10"/>
          <p:cNvSpPr/>
          <p:nvPr/>
        </p:nvSpPr>
        <p:spPr>
          <a:xfrm>
            <a:off x="1004208" y="4362994"/>
            <a:ext cx="2228850" cy="415699"/>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Open Sans" pitchFamily="34" charset="0"/>
                <a:cs typeface="Open Sans" pitchFamily="34" charset="0"/>
              </a:rPr>
              <a:t>PHYSICAL VERIFICATION ( NOT YET ON WABU SYSTEM) </a:t>
            </a:r>
          </a:p>
        </p:txBody>
      </p:sp>
      <p:sp>
        <p:nvSpPr>
          <p:cNvPr id="12" name="Rectangle 11"/>
          <p:cNvSpPr/>
          <p:nvPr/>
        </p:nvSpPr>
        <p:spPr>
          <a:xfrm>
            <a:off x="457200" y="4919008"/>
            <a:ext cx="4010297" cy="1274195"/>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highlight>
                  <a:srgbClr val="FFFFFF"/>
                </a:highlight>
                <a:uLnTx/>
                <a:uFillTx/>
                <a:latin typeface="Calibri"/>
                <a:ea typeface="ＭＳ Ｐゴシック" pitchFamily="80" charset="-128"/>
                <a:cs typeface="+mn-cs"/>
              </a:rPr>
              <a:t>NUMBER OF EMPLOYERS WAITING INSPECTION –  ( 113 with no employees ) --- 57 with employees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highlight>
                  <a:srgbClr val="FFFFFF"/>
                </a:highlight>
                <a:uLnTx/>
                <a:uFillTx/>
                <a:latin typeface="Calibri"/>
                <a:ea typeface="ＭＳ Ｐゴシック" pitchFamily="80" charset="-128"/>
                <a:cs typeface="+mn-cs"/>
              </a:rPr>
              <a:t>NUMBER OF EMPLOYEES WAITING INSPECTION –  12 484</a:t>
            </a:r>
            <a:endParaRPr kumimoji="0" lang="en-US" sz="1200"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sp>
        <p:nvSpPr>
          <p:cNvPr id="10" name="TextBox 9"/>
          <p:cNvSpPr txBox="1"/>
          <p:nvPr/>
        </p:nvSpPr>
        <p:spPr>
          <a:xfrm>
            <a:off x="8425544" y="247054"/>
            <a:ext cx="466940" cy="276999"/>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ＭＳ Ｐゴシック" pitchFamily="32" charset="-128"/>
                <a:cs typeface="+mn-cs"/>
              </a:rPr>
              <a:t>41</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2" charset="-128"/>
              <a:cs typeface="+mn-cs"/>
            </a:endParaRPr>
          </a:p>
        </p:txBody>
      </p:sp>
    </p:spTree>
    <p:extLst>
      <p:ext uri="{BB962C8B-B14F-4D97-AF65-F5344CB8AC3E}">
        <p14:creationId xmlns:p14="http://schemas.microsoft.com/office/powerpoint/2010/main" xmlns="" val="58062376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6372" y="6309320"/>
            <a:ext cx="2133600"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7EFB2D2-A0FC-4E09-8DB3-3A611E7B86C2}" type="slidenum">
              <a:rPr kumimoji="0" lang="en-US" sz="1200" b="0" i="0" u="none" strike="noStrike" kern="1200" cap="none" spc="0" normalizeH="0" baseline="0" noProof="0" smtClean="0">
                <a:ln>
                  <a:noFill/>
                </a:ln>
                <a:solidFill>
                  <a:srgbClr val="898989"/>
                </a:solidFill>
                <a:effectLst/>
                <a:uLnTx/>
                <a:uFillTx/>
                <a:latin typeface="Calibri" pitchFamily="-80"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898989"/>
              </a:solidFill>
              <a:effectLst/>
              <a:uLnTx/>
              <a:uFillTx/>
              <a:latin typeface="Calibri" pitchFamily="-80" charset="0"/>
              <a:ea typeface="MS PGothic" pitchFamily="34"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4247752125"/>
              </p:ext>
            </p:extLst>
          </p:nvPr>
        </p:nvGraphicFramePr>
        <p:xfrm>
          <a:off x="179512" y="1340768"/>
          <a:ext cx="8712968" cy="3560626"/>
        </p:xfrm>
        <a:graphic>
          <a:graphicData uri="http://schemas.openxmlformats.org/drawingml/2006/table">
            <a:tbl>
              <a:tblPr firstRow="1" firstCol="1" bandRow="1">
                <a:tableStyleId>{8A107856-5554-42FB-B03E-39F5DBC370BA}</a:tableStyleId>
              </a:tblPr>
              <a:tblGrid>
                <a:gridCol w="3288656">
                  <a:extLst>
                    <a:ext uri="{9D8B030D-6E8A-4147-A177-3AD203B41FA5}">
                      <a16:colId xmlns:a16="http://schemas.microsoft.com/office/drawing/2014/main" xmlns="" val="3793695983"/>
                    </a:ext>
                  </a:extLst>
                </a:gridCol>
                <a:gridCol w="2475696">
                  <a:extLst>
                    <a:ext uri="{9D8B030D-6E8A-4147-A177-3AD203B41FA5}">
                      <a16:colId xmlns:a16="http://schemas.microsoft.com/office/drawing/2014/main" xmlns="" val="1995919459"/>
                    </a:ext>
                  </a:extLst>
                </a:gridCol>
                <a:gridCol w="2948616">
                  <a:extLst>
                    <a:ext uri="{9D8B030D-6E8A-4147-A177-3AD203B41FA5}">
                      <a16:colId xmlns:a16="http://schemas.microsoft.com/office/drawing/2014/main" xmlns="" val="1601967530"/>
                    </a:ext>
                  </a:extLst>
                </a:gridCol>
              </a:tblGrid>
              <a:tr h="705407">
                <a:tc>
                  <a:txBody>
                    <a:bodyPr/>
                    <a:lstStyle/>
                    <a:p>
                      <a:pPr algn="l">
                        <a:spcAft>
                          <a:spcPts val="0"/>
                        </a:spcAft>
                      </a:pPr>
                      <a:r>
                        <a:rPr lang="en-ZA" sz="1400" dirty="0">
                          <a:effectLst/>
                        </a:rPr>
                        <a:t>Period</a:t>
                      </a:r>
                      <a:endParaRPr lang="en-ZA"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l">
                        <a:spcAft>
                          <a:spcPts val="0"/>
                        </a:spcAft>
                      </a:pPr>
                      <a:r>
                        <a:rPr lang="en-ZA" sz="1400">
                          <a:effectLst/>
                        </a:rPr>
                        <a:t>Amount Paid (Rands)</a:t>
                      </a:r>
                      <a:endParaRPr lang="en-ZA" sz="1400">
                        <a:effectLst/>
                        <a:latin typeface="Calibri" panose="020F0502020204030204" pitchFamily="34" charset="0"/>
                        <a:ea typeface="Calibri" panose="020F0502020204030204" pitchFamily="34" charset="0"/>
                      </a:endParaRPr>
                    </a:p>
                  </a:txBody>
                  <a:tcPr marL="68580" marR="68580" marT="0" marB="0" anchor="b"/>
                </a:tc>
                <a:tc>
                  <a:txBody>
                    <a:bodyPr/>
                    <a:lstStyle/>
                    <a:p>
                      <a:pPr algn="l">
                        <a:spcAft>
                          <a:spcPts val="0"/>
                        </a:spcAft>
                      </a:pPr>
                      <a:r>
                        <a:rPr lang="en-ZA" sz="1400">
                          <a:effectLst/>
                        </a:rPr>
                        <a:t>Number of beneficiaries paid</a:t>
                      </a:r>
                      <a:endParaRPr lang="en-ZA"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2746523805"/>
                  </a:ext>
                </a:extLst>
              </a:tr>
              <a:tr h="738998">
                <a:tc>
                  <a:txBody>
                    <a:bodyPr/>
                    <a:lstStyle/>
                    <a:p>
                      <a:pPr algn="l">
                        <a:spcAft>
                          <a:spcPts val="0"/>
                        </a:spcAft>
                      </a:pPr>
                      <a:r>
                        <a:rPr lang="en-ZA" sz="1400" b="1" dirty="0">
                          <a:effectLst/>
                        </a:rPr>
                        <a:t>October 2021 to 31 March 2022</a:t>
                      </a:r>
                      <a:endParaRPr lang="en-ZA" sz="1400" b="1"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ZA" sz="1400" dirty="0">
                          <a:effectLst/>
                        </a:rPr>
                        <a:t>14 148 233,36</a:t>
                      </a:r>
                      <a:endParaRPr lang="en-ZA"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ZA" sz="1400" dirty="0">
                          <a:effectLst/>
                        </a:rPr>
                        <a:t>4328</a:t>
                      </a:r>
                      <a:endParaRPr lang="en-ZA"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665223653"/>
                  </a:ext>
                </a:extLst>
              </a:tr>
              <a:tr h="705407">
                <a:tc>
                  <a:txBody>
                    <a:bodyPr/>
                    <a:lstStyle/>
                    <a:p>
                      <a:pPr algn="l">
                        <a:spcAft>
                          <a:spcPts val="0"/>
                        </a:spcAft>
                      </a:pPr>
                      <a:r>
                        <a:rPr lang="en-ZA" sz="1400" b="1" dirty="0">
                          <a:effectLst/>
                        </a:rPr>
                        <a:t>01 to 31 April 2022</a:t>
                      </a:r>
                      <a:endParaRPr lang="en-ZA" sz="1400" b="1"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ZA" sz="1400" dirty="0">
                          <a:effectLst/>
                        </a:rPr>
                        <a:t>3 398 </a:t>
                      </a:r>
                      <a:r>
                        <a:rPr lang="en-ZA" sz="1400" dirty="0" smtClean="0">
                          <a:effectLst/>
                        </a:rPr>
                        <a:t>411,00</a:t>
                      </a:r>
                      <a:endParaRPr lang="en-ZA"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ZA" sz="1400" dirty="0">
                          <a:effectLst/>
                        </a:rPr>
                        <a:t>1432</a:t>
                      </a:r>
                      <a:endParaRPr lang="en-ZA"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1974920874"/>
                  </a:ext>
                </a:extLst>
              </a:tr>
              <a:tr h="705407">
                <a:tc>
                  <a:txBody>
                    <a:bodyPr/>
                    <a:lstStyle/>
                    <a:p>
                      <a:pPr algn="l">
                        <a:spcAft>
                          <a:spcPts val="0"/>
                        </a:spcAft>
                      </a:pPr>
                      <a:r>
                        <a:rPr lang="en-ZA" sz="1400" b="1" i="0" u="none" strike="noStrike" baseline="0" dirty="0" smtClean="0">
                          <a:solidFill>
                            <a:srgbClr val="000000"/>
                          </a:solidFill>
                          <a:latin typeface="Calibri" panose="020F0502020204030204" pitchFamily="34" charset="0"/>
                        </a:rPr>
                        <a:t>1 to 30 May 2022</a:t>
                      </a:r>
                      <a:endParaRPr lang="en-ZA" sz="1400" b="1"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ZA" sz="1400" b="0" i="0" u="none" strike="noStrike" baseline="0" dirty="0" smtClean="0">
                          <a:solidFill>
                            <a:srgbClr val="000000"/>
                          </a:solidFill>
                          <a:latin typeface="Calibri" panose="020F0502020204030204" pitchFamily="34" charset="0"/>
                        </a:rPr>
                        <a:t>1 640 819.89 </a:t>
                      </a:r>
                      <a:endParaRPr lang="en-ZA"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ZA" sz="1800" b="0" i="0" u="none" strike="noStrike" kern="1200" baseline="0" dirty="0" smtClean="0">
                          <a:solidFill>
                            <a:schemeClr val="dk1"/>
                          </a:solidFill>
                          <a:latin typeface="+mn-lt"/>
                          <a:ea typeface="+mn-ea"/>
                          <a:cs typeface="+mn-cs"/>
                        </a:rPr>
                        <a:t>547</a:t>
                      </a:r>
                      <a:endParaRPr lang="en-ZA"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1034714062"/>
                  </a:ext>
                </a:extLst>
              </a:tr>
              <a:tr h="705407">
                <a:tc>
                  <a:txBody>
                    <a:bodyPr/>
                    <a:lstStyle/>
                    <a:p>
                      <a:pPr algn="l">
                        <a:spcAft>
                          <a:spcPts val="0"/>
                        </a:spcAft>
                      </a:pPr>
                      <a:r>
                        <a:rPr lang="en-ZA" sz="1400" b="1" dirty="0">
                          <a:effectLst/>
                        </a:rPr>
                        <a:t>Total</a:t>
                      </a:r>
                      <a:endParaRPr lang="en-ZA" sz="1400" b="1"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ZA" sz="1400" b="1" dirty="0" smtClean="0">
                          <a:effectLst/>
                        </a:rPr>
                        <a:t>19  187 464.25</a:t>
                      </a:r>
                      <a:endParaRPr lang="en-ZA" sz="1400" b="1"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ZA" sz="1400" b="1" dirty="0" smtClean="0">
                          <a:effectLst/>
                        </a:rPr>
                        <a:t>6310</a:t>
                      </a:r>
                      <a:endParaRPr lang="en-ZA" sz="1400" b="1"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3468111694"/>
                  </a:ext>
                </a:extLst>
              </a:tr>
            </a:tbl>
          </a:graphicData>
        </a:graphic>
      </p:graphicFrame>
      <p:sp>
        <p:nvSpPr>
          <p:cNvPr id="4" name="Rectangle 3"/>
          <p:cNvSpPr/>
          <p:nvPr/>
        </p:nvSpPr>
        <p:spPr>
          <a:xfrm>
            <a:off x="611560" y="228065"/>
            <a:ext cx="828092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a:ea typeface="MS PGothic" pitchFamily="34" charset="-128"/>
                <a:cs typeface="+mn-cs"/>
              </a:rPr>
              <a:t>SUMMARY OF</a:t>
            </a:r>
            <a:r>
              <a:rPr kumimoji="0" lang="en-US" sz="3200" b="1" i="0" u="none" strike="noStrike" kern="1200" cap="none" spc="0" normalizeH="0" noProof="0" dirty="0" smtClean="0">
                <a:ln>
                  <a:noFill/>
                </a:ln>
                <a:solidFill>
                  <a:prstClr val="black"/>
                </a:solidFill>
                <a:effectLst/>
                <a:uLnTx/>
                <a:uFillTx/>
                <a:latin typeface="Calibri"/>
                <a:ea typeface="MS PGothic" pitchFamily="34" charset="-128"/>
                <a:cs typeface="+mn-cs"/>
              </a:rPr>
              <a:t> </a:t>
            </a:r>
            <a:r>
              <a:rPr kumimoji="0" lang="en-US" sz="3200" b="1" i="0" u="none" strike="noStrike" kern="1200" cap="none" spc="0" normalizeH="0" baseline="0" noProof="0" dirty="0" smtClean="0">
                <a:ln>
                  <a:noFill/>
                </a:ln>
                <a:solidFill>
                  <a:prstClr val="black"/>
                </a:solidFill>
                <a:effectLst/>
                <a:uLnTx/>
                <a:uFillTx/>
                <a:latin typeface="Calibri"/>
                <a:ea typeface="MS PGothic" pitchFamily="34" charset="-128"/>
                <a:cs typeface="+mn-cs"/>
              </a:rPr>
              <a:t>WABU </a:t>
            </a:r>
            <a:r>
              <a:rPr kumimoji="0" lang="en-US" sz="3200" b="1" i="0" u="none" strike="noStrike" kern="1200" cap="none" spc="0" normalizeH="0" baseline="0" noProof="0" dirty="0">
                <a:ln>
                  <a:noFill/>
                </a:ln>
                <a:solidFill>
                  <a:prstClr val="black"/>
                </a:solidFill>
                <a:effectLst/>
                <a:uLnTx/>
                <a:uFillTx/>
                <a:latin typeface="Calibri"/>
                <a:ea typeface="MS PGothic" pitchFamily="34" charset="-128"/>
                <a:cs typeface="+mn-cs"/>
              </a:rPr>
              <a:t>PAYMENT </a:t>
            </a:r>
            <a:endParaRPr kumimoji="0" lang="en-US" sz="3200" b="1" i="0" u="none" strike="noStrike" kern="1200" cap="none" spc="0" normalizeH="0" baseline="0" noProof="0" dirty="0" smtClean="0">
              <a:ln>
                <a:noFill/>
              </a:ln>
              <a:solidFill>
                <a:prstClr val="black"/>
              </a:solidFill>
              <a:effectLst/>
              <a:uLnTx/>
              <a:uFillTx/>
              <a:latin typeface="Calibri"/>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a:ea typeface="MS PGothic" pitchFamily="34" charset="-128"/>
                <a:cs typeface="+mn-cs"/>
              </a:rPr>
              <a:t>AS </a:t>
            </a:r>
            <a:r>
              <a:rPr kumimoji="0" lang="en-US" sz="3200" b="1" i="0" u="none" strike="noStrike" kern="1200" cap="none" spc="0" normalizeH="0" baseline="0" noProof="0" dirty="0">
                <a:ln>
                  <a:noFill/>
                </a:ln>
                <a:solidFill>
                  <a:prstClr val="black"/>
                </a:solidFill>
                <a:effectLst/>
                <a:uLnTx/>
                <a:uFillTx/>
                <a:latin typeface="Calibri"/>
                <a:ea typeface="MS PGothic" pitchFamily="34" charset="-128"/>
                <a:cs typeface="+mn-cs"/>
              </a:rPr>
              <a:t>AT </a:t>
            </a:r>
            <a:r>
              <a:rPr kumimoji="0" lang="en-US" sz="3200" b="1" i="0" u="none" strike="noStrike" kern="1200" cap="none" spc="0" normalizeH="0" baseline="0" noProof="0" dirty="0" smtClean="0">
                <a:ln>
                  <a:noFill/>
                </a:ln>
                <a:solidFill>
                  <a:prstClr val="black"/>
                </a:solidFill>
                <a:effectLst/>
                <a:uLnTx/>
                <a:uFillTx/>
                <a:latin typeface="Calibri"/>
                <a:ea typeface="MS PGothic" pitchFamily="34" charset="-128"/>
                <a:cs typeface="+mn-cs"/>
              </a:rPr>
              <a:t>30 MAY</a:t>
            </a:r>
            <a:r>
              <a:rPr kumimoji="0" lang="en-US" sz="3200" b="1" i="0" u="none" strike="noStrike" kern="1200" cap="none" spc="0" normalizeH="0" noProof="0" dirty="0" smtClean="0">
                <a:ln>
                  <a:noFill/>
                </a:ln>
                <a:solidFill>
                  <a:prstClr val="black"/>
                </a:solidFill>
                <a:effectLst/>
                <a:uLnTx/>
                <a:uFillTx/>
                <a:latin typeface="Calibri"/>
                <a:ea typeface="MS PGothic" pitchFamily="34" charset="-128"/>
                <a:cs typeface="+mn-cs"/>
              </a:rPr>
              <a:t> 2022</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8487110" y="243157"/>
            <a:ext cx="405724" cy="276999"/>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42</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1551587742"/>
      </p:ext>
    </p:extLst>
  </p:cSld>
  <p:clrMapOvr>
    <a:masterClrMapping/>
  </p:clrMapOvr>
  <p:transition spd="slow">
    <p:circl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cstate="print"/>
          <a:srcRect/>
          <a:stretch>
            <a:fillRect/>
          </a:stretch>
        </p:blipFill>
        <p:spPr bwMode="auto">
          <a:xfrm>
            <a:off x="-9922" y="-136515"/>
            <a:ext cx="9144000" cy="6858000"/>
          </a:xfrm>
          <a:prstGeom prst="rect">
            <a:avLst/>
          </a:prstGeom>
          <a:noFill/>
          <a:ln w="9525">
            <a:noFill/>
            <a:miter lim="800000"/>
            <a:headEnd/>
            <a:tailEnd/>
          </a:ln>
        </p:spPr>
      </p:pic>
      <p:sp>
        <p:nvSpPr>
          <p:cNvPr id="12291" name="Title 1"/>
          <p:cNvSpPr txBox="1">
            <a:spLocks/>
          </p:cNvSpPr>
          <p:nvPr/>
        </p:nvSpPr>
        <p:spPr bwMode="auto">
          <a:xfrm>
            <a:off x="6772280" y="4321175"/>
            <a:ext cx="2252663" cy="541338"/>
          </a:xfrm>
          <a:prstGeom prst="rect">
            <a:avLst/>
          </a:prstGeom>
          <a:noFill/>
          <a:ln w="9525">
            <a:noFill/>
            <a:miter lim="800000"/>
            <a:headEnd/>
            <a:tailEnd/>
          </a:ln>
        </p:spPr>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AB16"/>
                </a:solidFill>
                <a:effectLst/>
                <a:uLnTx/>
                <a:uFillTx/>
                <a:latin typeface="Arial" charset="0"/>
                <a:ea typeface="+mn-ea"/>
                <a:cs typeface="Arial" charset="0"/>
              </a:rPr>
              <a:t>Thank </a:t>
            </a:r>
            <a:r>
              <a:rPr kumimoji="0" lang="en-US" sz="2000" b="1" i="0" u="none" strike="noStrike" kern="1200" cap="none" spc="0" normalizeH="0" baseline="0" noProof="0" dirty="0">
                <a:ln>
                  <a:noFill/>
                </a:ln>
                <a:solidFill>
                  <a:prstClr val="white"/>
                </a:solidFill>
                <a:effectLst/>
                <a:uLnTx/>
                <a:uFillTx/>
                <a:latin typeface="Arial" charset="0"/>
                <a:ea typeface="+mn-ea"/>
                <a:cs typeface="Arial" charset="0"/>
              </a:rPr>
              <a:t>You</a:t>
            </a:r>
            <a:r>
              <a:rPr kumimoji="0" lang="en-US" sz="2000" b="1" i="0" u="none" strike="noStrike" kern="1200" cap="none" spc="0" normalizeH="0" baseline="0" noProof="0" dirty="0">
                <a:ln>
                  <a:noFill/>
                </a:ln>
                <a:solidFill>
                  <a:srgbClr val="FFAB16"/>
                </a:solidFill>
                <a:effectLst/>
                <a:uLnTx/>
                <a:uFillTx/>
                <a:latin typeface="Arial" charset="0"/>
                <a:ea typeface="+mn-ea"/>
                <a:cs typeface="Arial" charset="0"/>
              </a:rPr>
              <a: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6" name="TextBox 5"/>
          <p:cNvSpPr txBox="1"/>
          <p:nvPr/>
        </p:nvSpPr>
        <p:spPr>
          <a:xfrm>
            <a:off x="8483938" y="116632"/>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43</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738728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latin typeface="Arial" panose="020B0604020202020204" pitchFamily="34" charset="0"/>
                <a:cs typeface="Arial" panose="020B0604020202020204" pitchFamily="34" charset="0"/>
              </a:rPr>
              <a:t>QUARTER 2 RISK MANAGEMENT REVIEW</a:t>
            </a:r>
            <a:endParaRPr lang="en-ZA"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5" name="Table 4"/>
          <p:cNvGraphicFramePr>
            <a:graphicFrameLocks noGrp="1"/>
          </p:cNvGraphicFramePr>
          <p:nvPr>
            <p:extLst/>
          </p:nvPr>
        </p:nvGraphicFramePr>
        <p:xfrm>
          <a:off x="232679" y="1247586"/>
          <a:ext cx="8647184" cy="5353214"/>
        </p:xfrm>
        <a:graphic>
          <a:graphicData uri="http://schemas.openxmlformats.org/drawingml/2006/table">
            <a:tbl>
              <a:tblPr firstRow="1" firstCol="1" bandRow="1"/>
              <a:tblGrid>
                <a:gridCol w="336979">
                  <a:extLst>
                    <a:ext uri="{9D8B030D-6E8A-4147-A177-3AD203B41FA5}">
                      <a16:colId xmlns:a16="http://schemas.microsoft.com/office/drawing/2014/main" xmlns="" val="20000"/>
                    </a:ext>
                  </a:extLst>
                </a:gridCol>
                <a:gridCol w="2048222">
                  <a:extLst>
                    <a:ext uri="{9D8B030D-6E8A-4147-A177-3AD203B41FA5}">
                      <a16:colId xmlns:a16="http://schemas.microsoft.com/office/drawing/2014/main" xmlns="" val="20001"/>
                    </a:ext>
                  </a:extLst>
                </a:gridCol>
                <a:gridCol w="1234040">
                  <a:extLst>
                    <a:ext uri="{9D8B030D-6E8A-4147-A177-3AD203B41FA5}">
                      <a16:colId xmlns:a16="http://schemas.microsoft.com/office/drawing/2014/main" xmlns="" val="20003"/>
                    </a:ext>
                  </a:extLst>
                </a:gridCol>
                <a:gridCol w="1966571">
                  <a:extLst>
                    <a:ext uri="{9D8B030D-6E8A-4147-A177-3AD203B41FA5}">
                      <a16:colId xmlns:a16="http://schemas.microsoft.com/office/drawing/2014/main" xmlns="" val="2959533971"/>
                    </a:ext>
                  </a:extLst>
                </a:gridCol>
                <a:gridCol w="960183">
                  <a:extLst>
                    <a:ext uri="{9D8B030D-6E8A-4147-A177-3AD203B41FA5}">
                      <a16:colId xmlns:a16="http://schemas.microsoft.com/office/drawing/2014/main" xmlns="" val="20004"/>
                    </a:ext>
                  </a:extLst>
                </a:gridCol>
                <a:gridCol w="2101189">
                  <a:extLst>
                    <a:ext uri="{9D8B030D-6E8A-4147-A177-3AD203B41FA5}">
                      <a16:colId xmlns:a16="http://schemas.microsoft.com/office/drawing/2014/main" xmlns="" val="20005"/>
                    </a:ext>
                  </a:extLst>
                </a:gridCol>
              </a:tblGrid>
              <a:tr h="673955">
                <a:tc>
                  <a:txBody>
                    <a:bodyPr/>
                    <a:lstStyle/>
                    <a:p>
                      <a:pPr marL="180340" indent="-180340">
                        <a:spcAft>
                          <a:spcPts val="0"/>
                        </a:spcAft>
                      </a:pPr>
                      <a:r>
                        <a:rPr lang="en-ZA" sz="1400" b="1" dirty="0">
                          <a:solidFill>
                            <a:srgbClr val="000000"/>
                          </a:solidFill>
                          <a:effectLst/>
                          <a:latin typeface="Arial Narrow" panose="020B0606020202030204" pitchFamily="34" charset="0"/>
                          <a:ea typeface="Calibri"/>
                          <a:cs typeface="Times New Roman"/>
                        </a:rPr>
                        <a:t>No</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0340" indent="-180340">
                        <a:spcAft>
                          <a:spcPts val="0"/>
                        </a:spcAft>
                      </a:pPr>
                      <a:r>
                        <a:rPr lang="en-ZA" sz="1400" b="1" dirty="0">
                          <a:solidFill>
                            <a:srgbClr val="000000"/>
                          </a:solidFill>
                          <a:effectLst/>
                          <a:latin typeface="Arial Narrow" panose="020B0606020202030204" pitchFamily="34" charset="0"/>
                          <a:ea typeface="Calibri"/>
                          <a:cs typeface="Times New Roman"/>
                        </a:rPr>
                        <a:t>Performance Indicator</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tabLst>
                          <a:tab pos="180340" algn="l"/>
                        </a:tabLst>
                      </a:pPr>
                      <a:r>
                        <a:rPr lang="en-ZA" sz="1400" b="1" dirty="0" smtClean="0">
                          <a:effectLst/>
                          <a:latin typeface="Arial Narrow" panose="020B0606020202030204" pitchFamily="34" charset="0"/>
                          <a:ea typeface="Calibri"/>
                          <a:cs typeface="Times New Roman"/>
                        </a:rPr>
                        <a:t>Annual Target</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180340" algn="l"/>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Calibri"/>
                          <a:cs typeface="Times New Roman"/>
                        </a:rPr>
                        <a:t>Q2 Target</a:t>
                      </a:r>
                      <a:endParaRPr kumimoji="0" lang="en-ZA" sz="14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180340" algn="l"/>
                        </a:tabLst>
                        <a:defRP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Calibri"/>
                          <a:cs typeface="Times New Roman"/>
                        </a:rPr>
                        <a:t>Performance</a:t>
                      </a:r>
                    </a:p>
                    <a:p>
                      <a:pPr marL="0" marR="0" lvl="0" indent="0" algn="ctr" defTabSz="457200" rtl="0" eaLnBrk="1" fontAlgn="auto" latinLnBrk="0" hangingPunct="1">
                        <a:lnSpc>
                          <a:spcPct val="100000"/>
                        </a:lnSpc>
                        <a:spcBef>
                          <a:spcPts val="0"/>
                        </a:spcBef>
                        <a:spcAft>
                          <a:spcPts val="0"/>
                        </a:spcAft>
                        <a:buClrTx/>
                        <a:buSzTx/>
                        <a:buFontTx/>
                        <a:buNone/>
                        <a:tabLst>
                          <a:tab pos="180340" algn="l"/>
                        </a:tabLst>
                        <a:defRP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Calibri"/>
                          <a:cs typeface="Times New Roman"/>
                        </a:rPr>
                        <a:t>Status as per QPR 2</a:t>
                      </a:r>
                      <a:endPar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80340" algn="l">
                        <a:spcAft>
                          <a:spcPts val="0"/>
                        </a:spcAft>
                        <a:tabLst>
                          <a:tab pos="180340" algn="l"/>
                        </a:tabLst>
                      </a:pPr>
                      <a:r>
                        <a:rPr lang="en-ZA" sz="1400" b="1" dirty="0" smtClean="0">
                          <a:effectLst/>
                          <a:latin typeface="Arial Narrow" panose="020B0606020202030204" pitchFamily="34" charset="0"/>
                          <a:ea typeface="Calibri"/>
                          <a:cs typeface="Times New Roman"/>
                        </a:rPr>
                        <a:t>Risk Management </a:t>
                      </a:r>
                      <a:r>
                        <a:rPr lang="en-ZA" sz="1400" b="1" dirty="0">
                          <a:effectLst/>
                          <a:latin typeface="Arial Narrow" panose="020B0606020202030204" pitchFamily="34" charset="0"/>
                          <a:ea typeface="Calibri"/>
                          <a:cs typeface="Times New Roman"/>
                        </a:rPr>
                        <a:t>Conclusion/ Comments</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643363">
                <a:tc>
                  <a:txBody>
                    <a:bodyPr/>
                    <a:lstStyle/>
                    <a:p>
                      <a:pPr marL="0" lvl="0" indent="0" algn="ctr">
                        <a:spcAft>
                          <a:spcPts val="0"/>
                        </a:spcAft>
                        <a:buFont typeface="+mj-lt"/>
                        <a:buNone/>
                      </a:pPr>
                      <a:r>
                        <a:rPr lang="en-ZA" sz="1000" dirty="0" smtClean="0">
                          <a:effectLst/>
                          <a:latin typeface="Arial Narrow" panose="020B0606020202030204" pitchFamily="34" charset="0"/>
                          <a:ea typeface="Calibri"/>
                          <a:cs typeface="Times New Roman"/>
                        </a:rPr>
                        <a:t>1</a:t>
                      </a:r>
                      <a:r>
                        <a:rPr lang="en-ZA" sz="10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of wasteful and fruitless expenditure </a:t>
                      </a:r>
                    </a:p>
                  </a:txBody>
                  <a:tcPr marL="68593" marR="685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lgn="ctr">
                        <a:spcAft>
                          <a:spcPts val="0"/>
                        </a:spcAft>
                        <a:tabLst>
                          <a:tab pos="180340" algn="l"/>
                        </a:tabLst>
                      </a:pPr>
                      <a:endParaRPr lang="en-US" sz="1000" b="0" dirty="0" smtClean="0">
                        <a:effectLst/>
                        <a:latin typeface="Arial" panose="020B0604020202020204" pitchFamily="34" charset="0"/>
                        <a:ea typeface="Calibri"/>
                        <a:cs typeface="Arial" panose="020B0604020202020204" pitchFamily="34" charset="0"/>
                      </a:endParaRPr>
                    </a:p>
                    <a:p>
                      <a:pPr marL="457200" indent="-180340" algn="ctr">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30%</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Aft>
                          <a:spcPts val="0"/>
                        </a:spcAft>
                      </a:pPr>
                      <a:endParaRPr lang="en-ZA" sz="1000" kern="1200" dirty="0" smtClean="0">
                        <a:solidFill>
                          <a:srgbClr val="000000"/>
                        </a:solidFill>
                        <a:effectLst/>
                        <a:latin typeface="Arial" panose="020B0604020202020204" pitchFamily="34" charset="0"/>
                        <a:ea typeface="Calibri"/>
                        <a:cs typeface="Arial" panose="020B0604020202020204" pitchFamily="34" charset="0"/>
                      </a:endParaRPr>
                    </a:p>
                    <a:p>
                      <a:pPr marL="180340" indent="-180340" algn="ctr">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15</a:t>
                      </a:r>
                      <a:r>
                        <a:rPr lang="en-ZA" sz="1000" kern="1200" dirty="0">
                          <a:solidFill>
                            <a:srgbClr val="000000"/>
                          </a:solidFill>
                          <a:effectLst/>
                          <a:latin typeface="Arial" panose="020B0604020202020204" pitchFamily="34" charset="0"/>
                          <a:ea typeface="Calibri"/>
                          <a:cs typeface="Arial" panose="020B0604020202020204" pitchFamily="34" charset="0"/>
                        </a:rPr>
                        <a:t>%</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b="0" dirty="0">
                        <a:solidFill>
                          <a:srgbClr val="00B050"/>
                        </a:solidFill>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0" dirty="0" smtClean="0">
                          <a:solidFill>
                            <a:srgbClr val="FF0000"/>
                          </a:solidFill>
                          <a:effectLst/>
                          <a:latin typeface="Arial" panose="020B0604020202020204" pitchFamily="34" charset="0"/>
                          <a:ea typeface="Calibri"/>
                          <a:cs typeface="Arial" panose="020B0604020202020204" pitchFamily="34" charset="0"/>
                        </a:rPr>
                        <a:t>High risk</a:t>
                      </a:r>
                      <a:r>
                        <a:rPr lang="en-ZA" sz="1000" b="0" baseline="0" dirty="0" smtClean="0">
                          <a:solidFill>
                            <a:srgbClr val="FF0000"/>
                          </a:solidFill>
                          <a:effectLst/>
                          <a:latin typeface="Arial" panose="020B0604020202020204" pitchFamily="34" charset="0"/>
                          <a:ea typeface="Calibri"/>
                          <a:cs typeface="Arial" panose="020B0604020202020204" pitchFamily="34" charset="0"/>
                        </a:rPr>
                        <a:t> of none achievement</a:t>
                      </a:r>
                    </a:p>
                    <a:p>
                      <a:pPr marL="20320" indent="-20320">
                        <a:spcAft>
                          <a:spcPts val="0"/>
                        </a:spcAft>
                        <a:tabLst>
                          <a:tab pos="20320" algn="l"/>
                        </a:tabLst>
                      </a:pPr>
                      <a:r>
                        <a:rPr lang="en-ZA" sz="1000" b="0" dirty="0" smtClean="0">
                          <a:effectLst/>
                          <a:latin typeface="Arial" panose="020B0604020202020204" pitchFamily="34" charset="0"/>
                          <a:ea typeface="Calibri"/>
                          <a:cs typeface="Arial" panose="020B0604020202020204" pitchFamily="34" charset="0"/>
                        </a:rPr>
                        <a:t>New wasteful and fruitless expenditure cases submitted while there are matters from prior years still to be resolved.</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54733">
                <a:tc>
                  <a:txBody>
                    <a:bodyPr/>
                    <a:lstStyle/>
                    <a:p>
                      <a:pPr marL="0" lvl="0" indent="0" algn="ctr">
                        <a:spcAft>
                          <a:spcPts val="0"/>
                        </a:spcAft>
                        <a:buFont typeface="+mj-lt"/>
                        <a:buNone/>
                      </a:pPr>
                      <a:r>
                        <a:rPr lang="en-ZA" sz="1000" dirty="0" smtClean="0">
                          <a:effectLst/>
                          <a:latin typeface="Arial Narrow" panose="020B0606020202030204" pitchFamily="34" charset="0"/>
                          <a:ea typeface="Calibri"/>
                          <a:cs typeface="Times New Roman"/>
                        </a:rPr>
                        <a:t>2</a:t>
                      </a:r>
                      <a:r>
                        <a:rPr lang="en-ZA" sz="10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of irregular expenditure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lgn="ctr">
                        <a:spcAft>
                          <a:spcPts val="0"/>
                        </a:spcAft>
                        <a:tabLst>
                          <a:tab pos="180340" algn="l"/>
                        </a:tabLst>
                      </a:pPr>
                      <a:endParaRPr lang="en-US" sz="1000" b="0" dirty="0" smtClean="0">
                        <a:effectLst/>
                        <a:latin typeface="Arial" panose="020B0604020202020204" pitchFamily="34" charset="0"/>
                        <a:ea typeface="Calibri"/>
                        <a:cs typeface="Arial" panose="020B0604020202020204" pitchFamily="34" charset="0"/>
                      </a:endParaRPr>
                    </a:p>
                    <a:p>
                      <a:pPr marL="457200" indent="-180340" algn="ctr">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20%</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Aft>
                          <a:spcPts val="0"/>
                        </a:spcAft>
                      </a:pPr>
                      <a:endParaRPr lang="en-ZA" sz="1000" kern="1200" dirty="0" smtClean="0">
                        <a:solidFill>
                          <a:srgbClr val="000000"/>
                        </a:solidFill>
                        <a:effectLst/>
                        <a:latin typeface="Arial" panose="020B0604020202020204" pitchFamily="34" charset="0"/>
                        <a:ea typeface="Calibri"/>
                        <a:cs typeface="Arial" panose="020B0604020202020204" pitchFamily="34" charset="0"/>
                      </a:endParaRPr>
                    </a:p>
                    <a:p>
                      <a:pPr marL="180340" indent="-180340" algn="ctr">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10</a:t>
                      </a:r>
                      <a:r>
                        <a:rPr lang="en-ZA" sz="1000" kern="1200" dirty="0">
                          <a:solidFill>
                            <a:srgbClr val="000000"/>
                          </a:solidFill>
                          <a:effectLst/>
                          <a:latin typeface="Arial" panose="020B0604020202020204" pitchFamily="34" charset="0"/>
                          <a:ea typeface="Calibri"/>
                          <a:cs typeface="Arial" panose="020B0604020202020204" pitchFamily="34" charset="0"/>
                        </a:rPr>
                        <a:t>%</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b="0" dirty="0">
                        <a:effectLst/>
                        <a:latin typeface="Arial" panose="020B0604020202020204" pitchFamily="34" charset="0"/>
                        <a:ea typeface="Calibri"/>
                        <a:cs typeface="Arial" panose="020B0604020202020204" pitchFamily="34" charset="0"/>
                      </a:endParaRPr>
                    </a:p>
                    <a:p>
                      <a:pPr marL="180340" indent="-180340">
                        <a:spcAft>
                          <a:spcPts val="0"/>
                        </a:spcAft>
                      </a:pPr>
                      <a:r>
                        <a:rPr lang="en-US" sz="1000" b="0" dirty="0">
                          <a:effectLst/>
                          <a:latin typeface="Arial" panose="020B0604020202020204" pitchFamily="34" charset="0"/>
                          <a:ea typeface="Calibri"/>
                          <a:cs typeface="Arial" panose="020B0604020202020204" pitchFamily="34" charset="0"/>
                        </a:rPr>
                        <a:t> </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0" dirty="0" smtClean="0">
                          <a:solidFill>
                            <a:srgbClr val="FF0000"/>
                          </a:solidFill>
                          <a:effectLst/>
                          <a:latin typeface="Arial" panose="020B0604020202020204" pitchFamily="34" charset="0"/>
                          <a:ea typeface="Calibri"/>
                          <a:cs typeface="Arial" panose="020B0604020202020204" pitchFamily="34" charset="0"/>
                        </a:rPr>
                        <a:t>High risk</a:t>
                      </a:r>
                      <a:r>
                        <a:rPr lang="en-ZA" sz="1000" b="0" baseline="0" dirty="0" smtClean="0">
                          <a:solidFill>
                            <a:srgbClr val="FF0000"/>
                          </a:solidFill>
                          <a:effectLst/>
                          <a:latin typeface="Arial" panose="020B0604020202020204" pitchFamily="34" charset="0"/>
                          <a:ea typeface="Calibri"/>
                          <a:cs typeface="Arial" panose="020B0604020202020204" pitchFamily="34" charset="0"/>
                        </a:rPr>
                        <a:t> of none achievement</a:t>
                      </a:r>
                    </a:p>
                    <a:p>
                      <a:pPr marL="20320" indent="-20320">
                        <a:spcAft>
                          <a:spcPts val="0"/>
                        </a:spcAft>
                        <a:tabLst>
                          <a:tab pos="20320" algn="l"/>
                        </a:tabLst>
                      </a:pPr>
                      <a:r>
                        <a:rPr lang="en-ZA" sz="1000" b="0" dirty="0" smtClean="0">
                          <a:effectLst/>
                          <a:latin typeface="Arial" panose="020B0604020202020204" pitchFamily="34" charset="0"/>
                          <a:ea typeface="Calibri"/>
                          <a:cs typeface="Arial" panose="020B0604020202020204" pitchFamily="34" charset="0"/>
                        </a:rPr>
                        <a:t>New irregular expenditure cases submitted while there are matters from prior years still to be resolved</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54733">
                <a:tc>
                  <a:txBody>
                    <a:bodyPr/>
                    <a:lstStyle/>
                    <a:p>
                      <a:pPr marL="0" lvl="0" indent="0" algn="ctr">
                        <a:spcAft>
                          <a:spcPts val="0"/>
                        </a:spcAft>
                        <a:buFont typeface="+mj-lt"/>
                        <a:buNone/>
                      </a:pPr>
                      <a:r>
                        <a:rPr lang="en-ZA" sz="1000" dirty="0" smtClean="0">
                          <a:effectLst/>
                          <a:latin typeface="Arial Narrow" panose="020B0606020202030204" pitchFamily="34" charset="0"/>
                          <a:ea typeface="Calibri"/>
                          <a:cs typeface="Times New Roman"/>
                        </a:rPr>
                        <a:t>3</a:t>
                      </a:r>
                      <a:r>
                        <a:rPr lang="en-ZA" sz="10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Percentage of Administrative expenditure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0" lvl="0" indent="-180340" algn="ctr"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endParaRPr>
                    </a:p>
                    <a:p>
                      <a:pPr marL="180340" marR="0" lvl="0" indent="-180340" algn="ct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     ≤15%</a:t>
                      </a:r>
                      <a:endPar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marL="457200" indent="-180340" algn="ctr">
                        <a:spcAft>
                          <a:spcPts val="0"/>
                        </a:spcAft>
                        <a:tabLst>
                          <a:tab pos="180340" algn="l"/>
                        </a:tabLst>
                      </a:pP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Aft>
                          <a:spcPts val="0"/>
                        </a:spcAft>
                      </a:pPr>
                      <a:r>
                        <a:rPr lang="en-ZA" sz="1000" kern="1200" dirty="0">
                          <a:solidFill>
                            <a:srgbClr val="000000"/>
                          </a:solidFill>
                          <a:effectLst/>
                          <a:latin typeface="Arial" panose="020B0604020202020204" pitchFamily="34" charset="0"/>
                          <a:ea typeface="Calibri"/>
                          <a:cs typeface="Arial" panose="020B0604020202020204" pitchFamily="34" charset="0"/>
                        </a:rPr>
                        <a:t>≤ 15%</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0" dirty="0" smtClean="0">
                          <a:solidFill>
                            <a:srgbClr val="FF0000"/>
                          </a:solidFill>
                          <a:effectLst/>
                          <a:latin typeface="Arial" panose="020B0604020202020204" pitchFamily="34" charset="0"/>
                          <a:ea typeface="Calibri"/>
                          <a:cs typeface="Arial" panose="020B0604020202020204" pitchFamily="34" charset="0"/>
                        </a:rPr>
                        <a:t>Medium risk</a:t>
                      </a:r>
                      <a:r>
                        <a:rPr lang="en-ZA" sz="1000" b="0" baseline="0" dirty="0" smtClean="0">
                          <a:solidFill>
                            <a:srgbClr val="FF0000"/>
                          </a:solidFill>
                          <a:effectLst/>
                          <a:latin typeface="Arial" panose="020B0604020202020204" pitchFamily="34" charset="0"/>
                          <a:ea typeface="Calibri"/>
                          <a:cs typeface="Arial" panose="020B0604020202020204" pitchFamily="34" charset="0"/>
                        </a:rPr>
                        <a:t> of none achievement</a:t>
                      </a:r>
                    </a:p>
                    <a:p>
                      <a:pPr marL="20320" indent="-20320">
                        <a:spcAft>
                          <a:spcPts val="0"/>
                        </a:spcAft>
                        <a:tabLst>
                          <a:tab pos="20320" algn="l"/>
                        </a:tabLst>
                      </a:pPr>
                      <a:r>
                        <a:rPr lang="en-US" sz="1000" b="0" dirty="0" smtClean="0">
                          <a:solidFill>
                            <a:srgbClr val="000000"/>
                          </a:solidFill>
                          <a:effectLst/>
                          <a:latin typeface="Arial" panose="020B0604020202020204" pitchFamily="34" charset="0"/>
                          <a:ea typeface="Calibri"/>
                          <a:cs typeface="Arial" panose="020B0604020202020204" pitchFamily="34" charset="0"/>
                        </a:rPr>
                        <a:t>COVID-19TERS/WABU and normal benefits to stabiles as restrictions</a:t>
                      </a:r>
                      <a:r>
                        <a:rPr lang="en-US" sz="1000" b="0" baseline="0" dirty="0" smtClean="0">
                          <a:solidFill>
                            <a:srgbClr val="000000"/>
                          </a:solidFill>
                          <a:effectLst/>
                          <a:latin typeface="Arial" panose="020B0604020202020204" pitchFamily="34" charset="0"/>
                          <a:ea typeface="Calibri"/>
                          <a:cs typeface="Arial" panose="020B0604020202020204" pitchFamily="34" charset="0"/>
                        </a:rPr>
                        <a:t> are eased.</a:t>
                      </a:r>
                      <a:endParaRPr lang="en-ZA" sz="1000" b="0" dirty="0" smtClean="0">
                        <a:solidFill>
                          <a:srgbClr val="000000"/>
                        </a:solidFill>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90734">
                <a:tc>
                  <a:txBody>
                    <a:bodyPr/>
                    <a:lstStyle/>
                    <a:p>
                      <a:pPr marL="0" lvl="0" indent="0" algn="ctr">
                        <a:spcAft>
                          <a:spcPts val="0"/>
                        </a:spcAft>
                        <a:buFont typeface="+mj-lt"/>
                        <a:buNone/>
                      </a:pPr>
                      <a:r>
                        <a:rPr lang="en-GB" sz="1000" dirty="0" smtClean="0">
                          <a:effectLst/>
                          <a:latin typeface="Arial Narrow" panose="020B0606020202030204" pitchFamily="34" charset="0"/>
                          <a:ea typeface="Calibri"/>
                          <a:cs typeface="Times New Roman"/>
                        </a:rPr>
                        <a:t>4</a:t>
                      </a:r>
                      <a:r>
                        <a:rPr lang="en-GB" sz="1000" dirty="0">
                          <a:effectLst/>
                          <a:latin typeface="Arial Narrow" panose="020B0606020202030204" pitchFamily="34" charset="0"/>
                          <a:ea typeface="Calibri"/>
                          <a:cs typeface="Times New Roman"/>
                        </a:rPr>
                        <a:t> </a:t>
                      </a:r>
                      <a:endParaRPr lang="en-ZA" sz="10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a:t>
                      </a: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of valid invoices paid  within 30 Calendar days after receipt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100% within 30 Calendar days</a:t>
                      </a:r>
                    </a:p>
                    <a:p>
                      <a:pPr marL="457200" indent="-180340" algn="ctr">
                        <a:spcAft>
                          <a:spcPts val="0"/>
                        </a:spcAft>
                        <a:tabLst>
                          <a:tab pos="180340" algn="l"/>
                        </a:tabLst>
                      </a:pP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smtClean="0">
                          <a:solidFill>
                            <a:schemeClr val="tx1"/>
                          </a:solidFill>
                          <a:latin typeface="Arial" panose="020B0604020202020204" pitchFamily="34" charset="0"/>
                          <a:ea typeface="+mn-ea"/>
                          <a:cs typeface="Arial" panose="020B0604020202020204" pitchFamily="34" charset="0"/>
                        </a:rPr>
                        <a:t>100% within 30 Calendar days</a:t>
                      </a:r>
                      <a:endParaRPr lang="en-ZA" sz="1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0" dirty="0" smtClean="0">
                          <a:solidFill>
                            <a:srgbClr val="FF0000"/>
                          </a:solidFill>
                          <a:effectLst/>
                          <a:latin typeface="Arial" panose="020B0604020202020204" pitchFamily="34" charset="0"/>
                          <a:ea typeface="Calibri"/>
                          <a:cs typeface="Arial" panose="020B0604020202020204" pitchFamily="34" charset="0"/>
                        </a:rPr>
                        <a:t>High risk</a:t>
                      </a:r>
                      <a:r>
                        <a:rPr lang="en-ZA" sz="1000" b="0" baseline="0" dirty="0" smtClean="0">
                          <a:solidFill>
                            <a:srgbClr val="FF0000"/>
                          </a:solidFill>
                          <a:effectLst/>
                          <a:latin typeface="Arial" panose="020B0604020202020204" pitchFamily="34" charset="0"/>
                          <a:ea typeface="Calibri"/>
                          <a:cs typeface="Arial" panose="020B0604020202020204" pitchFamily="34" charset="0"/>
                        </a:rPr>
                        <a:t> of none achievement</a:t>
                      </a:r>
                    </a:p>
                    <a:p>
                      <a:pPr marL="20320" indent="-20320">
                        <a:spcAft>
                          <a:spcPts val="0"/>
                        </a:spcAft>
                        <a:tabLst>
                          <a:tab pos="20320" algn="l"/>
                        </a:tabLst>
                      </a:pPr>
                      <a:r>
                        <a:rPr lang="en-ZA" sz="1000" b="0" dirty="0" smtClean="0">
                          <a:effectLst/>
                          <a:latin typeface="Arial" panose="020B0604020202020204" pitchFamily="34" charset="0"/>
                          <a:ea typeface="Calibri"/>
                          <a:cs typeface="Arial" panose="020B0604020202020204" pitchFamily="34" charset="0"/>
                        </a:rPr>
                        <a:t>If the UIF does not pay one invoice within 30 days,</a:t>
                      </a:r>
                      <a:r>
                        <a:rPr lang="en-ZA" sz="1000" b="0" baseline="0" dirty="0" smtClean="0">
                          <a:effectLst/>
                          <a:latin typeface="Arial" panose="020B0604020202020204" pitchFamily="34" charset="0"/>
                          <a:ea typeface="Calibri"/>
                          <a:cs typeface="Arial" panose="020B0604020202020204" pitchFamily="34" charset="0"/>
                        </a:rPr>
                        <a:t> the target will be missed.</a:t>
                      </a:r>
                      <a:endParaRPr lang="en-ZA" sz="1000" b="0" dirty="0" smtClean="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26593">
                <a:tc>
                  <a:txBody>
                    <a:bodyPr/>
                    <a:lstStyle/>
                    <a:p>
                      <a:pPr marL="0" lvl="0" indent="0" algn="ctr">
                        <a:spcAft>
                          <a:spcPts val="0"/>
                        </a:spcAft>
                        <a:buFont typeface="+mj-lt"/>
                        <a:buNone/>
                      </a:pPr>
                      <a:r>
                        <a:rPr lang="en-GB" sz="1000" dirty="0" smtClean="0">
                          <a:effectLst/>
                          <a:latin typeface="Arial Narrow" panose="020B0606020202030204" pitchFamily="34" charset="0"/>
                          <a:ea typeface="Calibri"/>
                          <a:cs typeface="Times New Roman"/>
                        </a:rPr>
                        <a:t>5</a:t>
                      </a:r>
                      <a:r>
                        <a:rPr lang="en-GB" sz="1000" dirty="0">
                          <a:effectLst/>
                          <a:latin typeface="Arial Narrow" panose="020B0606020202030204" pitchFamily="34" charset="0"/>
                          <a:ea typeface="Calibri"/>
                          <a:cs typeface="Times New Roman"/>
                        </a:rPr>
                        <a:t> </a:t>
                      </a:r>
                      <a:endParaRPr lang="en-ZA" sz="10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Percentage of vacancy rate</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0" lvl="0" indent="-180340" algn="ctr" defTabSz="457200" rtl="0" eaLnBrk="1" fontAlgn="auto" latinLnBrk="0" hangingPunct="1">
                        <a:lnSpc>
                          <a:spcPct val="100000"/>
                        </a:lnSpc>
                        <a:spcBef>
                          <a:spcPts val="0"/>
                        </a:spcBef>
                        <a:spcAft>
                          <a:spcPts val="0"/>
                        </a:spcAft>
                        <a:buClrTx/>
                        <a:buSzTx/>
                        <a:buFontTx/>
                        <a:buNone/>
                        <a:tabLst/>
                        <a:defRPr/>
                      </a:pPr>
                      <a:r>
                        <a:rPr lang="en-US" sz="1000" b="0" dirty="0" smtClean="0">
                          <a:effectLst/>
                          <a:latin typeface="Arial" panose="020B0604020202020204" pitchFamily="34" charset="0"/>
                          <a:ea typeface="Calibri"/>
                          <a:cs typeface="Arial" panose="020B0604020202020204" pitchFamily="34" charset="0"/>
                        </a:rPr>
                        <a:t>Vacancy rate</a:t>
                      </a:r>
                      <a:r>
                        <a:rPr lang="en-US" sz="1000" b="0" baseline="0" dirty="0" smtClean="0">
                          <a:effectLst/>
                          <a:latin typeface="Arial" panose="020B0604020202020204" pitchFamily="34" charset="0"/>
                          <a:ea typeface="Calibri"/>
                          <a:cs typeface="Arial" panose="020B0604020202020204" pitchFamily="34" charset="0"/>
                        </a:rPr>
                        <a:t> </a:t>
                      </a:r>
                      <a:r>
                        <a:rPr lang="en-US" sz="1000" b="0" dirty="0" smtClean="0">
                          <a:effectLst/>
                          <a:latin typeface="Arial" panose="020B0604020202020204" pitchFamily="34" charset="0"/>
                          <a:ea typeface="Calibri"/>
                          <a:cs typeface="Arial" panose="020B0604020202020204" pitchFamily="34" charset="0"/>
                        </a:rPr>
                        <a:t>maintained at </a:t>
                      </a:r>
                      <a:r>
                        <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≤9%</a:t>
                      </a:r>
                      <a:endPar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marL="457200" indent="-180340" algn="ctr">
                        <a:spcAft>
                          <a:spcPts val="0"/>
                        </a:spcAft>
                        <a:tabLst>
                          <a:tab pos="180340" algn="l"/>
                        </a:tabLst>
                      </a:pP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Aft>
                          <a:spcPts val="0"/>
                        </a:spcAft>
                      </a:pPr>
                      <a:endParaRPr lang="en-ZA" sz="1000" kern="1200" dirty="0" smtClean="0">
                        <a:solidFill>
                          <a:srgbClr val="000000"/>
                        </a:solidFill>
                        <a:effectLst/>
                        <a:latin typeface="Arial" panose="020B0604020202020204" pitchFamily="34" charset="0"/>
                        <a:ea typeface="Calibri"/>
                        <a:cs typeface="Arial" panose="020B0604020202020204" pitchFamily="34" charset="0"/>
                      </a:endParaRPr>
                    </a:p>
                    <a:p>
                      <a:pPr marL="180340" indent="-180340" algn="ctr">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a:t>
                      </a:r>
                      <a:r>
                        <a:rPr lang="en-ZA" sz="1000" kern="1200" dirty="0">
                          <a:solidFill>
                            <a:srgbClr val="000000"/>
                          </a:solidFill>
                          <a:effectLst/>
                          <a:latin typeface="Arial" panose="020B0604020202020204" pitchFamily="34" charset="0"/>
                          <a:ea typeface="Calibri"/>
                          <a:cs typeface="Arial" panose="020B0604020202020204" pitchFamily="34" charset="0"/>
                        </a:rPr>
                        <a:t>9%</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0" dirty="0" smtClean="0">
                          <a:solidFill>
                            <a:srgbClr val="FF0000"/>
                          </a:solidFill>
                          <a:effectLst/>
                          <a:latin typeface="Arial" panose="020B0604020202020204" pitchFamily="34" charset="0"/>
                          <a:ea typeface="Calibri"/>
                          <a:cs typeface="Arial" panose="020B0604020202020204" pitchFamily="34" charset="0"/>
                        </a:rPr>
                        <a:t>High risk</a:t>
                      </a:r>
                      <a:r>
                        <a:rPr lang="en-ZA" sz="1000" b="0" baseline="0" dirty="0" smtClean="0">
                          <a:solidFill>
                            <a:srgbClr val="FF0000"/>
                          </a:solidFill>
                          <a:effectLst/>
                          <a:latin typeface="Arial" panose="020B0604020202020204" pitchFamily="34" charset="0"/>
                          <a:ea typeface="Calibri"/>
                          <a:cs typeface="Arial" panose="020B0604020202020204" pitchFamily="34" charset="0"/>
                        </a:rPr>
                        <a:t> of none achievement</a:t>
                      </a:r>
                    </a:p>
                    <a:p>
                      <a:pPr marL="20320" indent="-20320">
                        <a:spcAft>
                          <a:spcPts val="0"/>
                        </a:spcAft>
                        <a:tabLst>
                          <a:tab pos="20320" algn="l"/>
                        </a:tabLst>
                      </a:pPr>
                      <a:r>
                        <a:rPr lang="en-ZA" sz="1000" b="0" dirty="0" smtClean="0">
                          <a:effectLst/>
                          <a:latin typeface="Arial" panose="020B0604020202020204" pitchFamily="34" charset="0"/>
                          <a:ea typeface="Calibri"/>
                          <a:cs typeface="Arial" panose="020B0604020202020204" pitchFamily="34" charset="0"/>
                        </a:rPr>
                        <a:t>If the UIF does not pay one invoice within 30 days,</a:t>
                      </a:r>
                      <a:r>
                        <a:rPr lang="en-ZA" sz="1000" b="0" baseline="0" dirty="0" smtClean="0">
                          <a:effectLst/>
                          <a:latin typeface="Arial" panose="020B0604020202020204" pitchFamily="34" charset="0"/>
                          <a:ea typeface="Calibri"/>
                          <a:cs typeface="Arial" panose="020B0604020202020204" pitchFamily="34" charset="0"/>
                        </a:rPr>
                        <a:t> the target will be missed.</a:t>
                      </a:r>
                      <a:endParaRPr lang="en-ZA" sz="1000" b="0" dirty="0" smtClean="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49041">
                <a:tc>
                  <a:txBody>
                    <a:bodyPr/>
                    <a:lstStyle/>
                    <a:p>
                      <a:pPr marL="0" lvl="0" indent="0" algn="ctr">
                        <a:spcAft>
                          <a:spcPts val="0"/>
                        </a:spcAft>
                        <a:buFont typeface="+mj-lt"/>
                        <a:buNone/>
                      </a:pPr>
                      <a:r>
                        <a:rPr lang="en-ZA" sz="1000" dirty="0" smtClean="0">
                          <a:effectLst/>
                          <a:latin typeface="Arial Narrow" panose="020B0606020202030204" pitchFamily="34" charset="0"/>
                          <a:ea typeface="Calibri"/>
                          <a:cs typeface="Times New Roman"/>
                        </a:rPr>
                        <a:t>6</a:t>
                      </a:r>
                      <a:endParaRPr lang="en-ZA" sz="10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 of persons with disabilities employed in line with Employment Equity Act</a:t>
                      </a:r>
                      <a:r>
                        <a:rPr lang="en-ZA" sz="1000" b="0" i="0" u="none" strike="noStrike" kern="1200" baseline="0" dirty="0" smtClean="0">
                          <a:solidFill>
                            <a:schemeClr val="tx1"/>
                          </a:solidFill>
                          <a:latin typeface="Arial" panose="020B0604020202020204" pitchFamily="34" charset="0"/>
                          <a:ea typeface="+mn-ea"/>
                          <a:cs typeface="Arial" panose="020B0604020202020204" pitchFamily="34"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lgn="ctr">
                        <a:spcAft>
                          <a:spcPts val="0"/>
                        </a:spcAft>
                      </a:pPr>
                      <a:endParaRPr lang="en-ZA" sz="1000" kern="1200" dirty="0" smtClean="0">
                        <a:solidFill>
                          <a:srgbClr val="000000"/>
                        </a:solidFill>
                        <a:effectLst/>
                        <a:latin typeface="Arial" panose="020B0604020202020204" pitchFamily="34" charset="0"/>
                        <a:ea typeface="Calibri"/>
                        <a:cs typeface="Arial" panose="020B0604020202020204" pitchFamily="34" charset="0"/>
                      </a:endParaRPr>
                    </a:p>
                    <a:p>
                      <a:pPr marL="180340" indent="-180340" algn="ctr">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a:t>
                      </a:r>
                      <a:r>
                        <a:rPr lang="en-ZA" sz="1000" kern="1200" dirty="0">
                          <a:solidFill>
                            <a:srgbClr val="000000"/>
                          </a:solidFill>
                          <a:effectLst/>
                          <a:latin typeface="Arial" panose="020B0604020202020204" pitchFamily="34" charset="0"/>
                          <a:ea typeface="Calibri"/>
                          <a:cs typeface="Arial" panose="020B0604020202020204" pitchFamily="34" charset="0"/>
                        </a:rPr>
                        <a:t>2%</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Aft>
                          <a:spcPts val="0"/>
                        </a:spcAft>
                      </a:pPr>
                      <a:endParaRPr lang="en-ZA" sz="1000" kern="1200" dirty="0" smtClean="0">
                        <a:solidFill>
                          <a:srgbClr val="000000"/>
                        </a:solidFill>
                        <a:effectLst/>
                        <a:latin typeface="Arial" panose="020B0604020202020204" pitchFamily="34" charset="0"/>
                        <a:ea typeface="Calibri"/>
                        <a:cs typeface="Arial" panose="020B0604020202020204" pitchFamily="34" charset="0"/>
                      </a:endParaRPr>
                    </a:p>
                    <a:p>
                      <a:pPr marL="180340" indent="-180340" algn="ctr">
                        <a:spcAft>
                          <a:spcPts val="0"/>
                        </a:spcAft>
                      </a:pPr>
                      <a:r>
                        <a:rPr lang="en-ZA" sz="1000" kern="1200" dirty="0" smtClean="0">
                          <a:solidFill>
                            <a:srgbClr val="000000"/>
                          </a:solidFill>
                          <a:effectLst/>
                          <a:latin typeface="Arial" panose="020B0604020202020204" pitchFamily="34" charset="0"/>
                          <a:ea typeface="Calibri"/>
                          <a:cs typeface="Arial" panose="020B0604020202020204" pitchFamily="34" charset="0"/>
                        </a:rPr>
                        <a:t>≥</a:t>
                      </a:r>
                      <a:r>
                        <a:rPr lang="en-ZA" sz="1000" kern="1200" dirty="0">
                          <a:solidFill>
                            <a:srgbClr val="000000"/>
                          </a:solidFill>
                          <a:effectLst/>
                          <a:latin typeface="Arial" panose="020B0604020202020204" pitchFamily="34" charset="0"/>
                          <a:ea typeface="Calibri"/>
                          <a:cs typeface="Arial" panose="020B0604020202020204" pitchFamily="34" charset="0"/>
                        </a:rPr>
                        <a:t>2%</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US" sz="1000" b="0" dirty="0" smtClean="0">
                          <a:effectLst/>
                          <a:latin typeface="Arial" panose="020B0604020202020204" pitchFamily="34" charset="0"/>
                          <a:ea typeface="Calibri"/>
                          <a:cs typeface="Arial" panose="020B0604020202020204" pitchFamily="34" charset="0"/>
                        </a:rPr>
                        <a:t>No risk identified</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519637">
                <a:tc>
                  <a:txBody>
                    <a:bodyPr/>
                    <a:lstStyle/>
                    <a:p>
                      <a:pPr marL="0" lvl="0" indent="0" algn="ctr">
                        <a:spcAft>
                          <a:spcPts val="0"/>
                        </a:spcAft>
                        <a:buFont typeface="+mj-lt"/>
                        <a:buNone/>
                      </a:pPr>
                      <a:r>
                        <a:rPr lang="en-ZA" sz="1000" dirty="0" smtClean="0">
                          <a:effectLst/>
                          <a:latin typeface="Arial Narrow" panose="020B0606020202030204" pitchFamily="34" charset="0"/>
                          <a:ea typeface="Calibri"/>
                          <a:cs typeface="Times New Roman"/>
                        </a:rPr>
                        <a:t>7</a:t>
                      </a:r>
                      <a:r>
                        <a:rPr lang="en-ZA" sz="10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representation of Africans in Senior and middle management levels maintained in line with Employment </a:t>
                      </a:r>
                      <a:r>
                        <a:rPr lang="en-ZA"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Equity </a:t>
                      </a: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a:t>
                      </a:r>
                      <a:r>
                        <a:rPr lang="en-ZA"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000" b="0" i="0" u="none" strike="noStrike" kern="1200" baseline="0" dirty="0">
                        <a:solidFill>
                          <a:schemeClr val="accent2">
                            <a:lumMod val="20000"/>
                            <a:lumOff val="80000"/>
                          </a:schemeClr>
                        </a:solidFill>
                        <a:latin typeface="Arial" panose="020B0604020202020204" pitchFamily="34" charset="0"/>
                        <a:ea typeface="+mn-ea"/>
                        <a:cs typeface="Arial" panose="020B0604020202020204" pitchFamily="34" charset="0"/>
                      </a:endParaRPr>
                    </a:p>
                  </a:txBody>
                  <a:tcPr marL="68593" marR="685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ZA" sz="10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smtClean="0">
                          <a:solidFill>
                            <a:schemeClr val="tx1"/>
                          </a:solidFill>
                          <a:latin typeface="Arial" panose="020B0604020202020204" pitchFamily="34" charset="0"/>
                          <a:ea typeface="+mn-ea"/>
                          <a:cs typeface="Arial" panose="020B0604020202020204" pitchFamily="34" charset="0"/>
                        </a:rPr>
                        <a:t>≥</a:t>
                      </a: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ZA" sz="10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000" b="0" i="0" u="none" strike="noStrike" kern="1200" baseline="0" dirty="0" smtClean="0">
                          <a:solidFill>
                            <a:schemeClr val="tx1"/>
                          </a:solidFill>
                          <a:latin typeface="Arial" panose="020B0604020202020204" pitchFamily="34" charset="0"/>
                          <a:ea typeface="+mn-ea"/>
                          <a:cs typeface="Arial" panose="020B0604020202020204" pitchFamily="34" charset="0"/>
                        </a:rPr>
                        <a:t>≥</a:t>
                      </a:r>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lang="en-US" sz="1000" b="0" dirty="0" smtClean="0">
                          <a:effectLst/>
                          <a:latin typeface="Arial" panose="020B0604020202020204" pitchFamily="34" charset="0"/>
                          <a:ea typeface="Calibri"/>
                          <a:cs typeface="Arial" panose="020B0604020202020204" pitchFamily="34" charset="0"/>
                        </a:rPr>
                        <a:t>No risk identified</a:t>
                      </a:r>
                      <a:endParaRPr lang="en-ZA" sz="1000" b="0" dirty="0" smtClean="0">
                        <a:effectLst/>
                        <a:latin typeface="Arial" panose="020B0604020202020204" pitchFamily="34" charset="0"/>
                        <a:ea typeface="Calibri"/>
                        <a:cs typeface="Arial" panose="020B0604020202020204" pitchFamily="34" charset="0"/>
                      </a:endParaRPr>
                    </a:p>
                    <a:p>
                      <a:pPr marL="20320" indent="-20320">
                        <a:spcAft>
                          <a:spcPts val="0"/>
                        </a:spcAft>
                        <a:tabLst>
                          <a:tab pos="20320" algn="l"/>
                        </a:tabLst>
                      </a:pP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
        <p:nvSpPr>
          <p:cNvPr id="11" name="Flowchart: Terminator 10"/>
          <p:cNvSpPr/>
          <p:nvPr/>
        </p:nvSpPr>
        <p:spPr>
          <a:xfrm>
            <a:off x="5976678" y="3413288"/>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Flowchart: Terminator 11"/>
          <p:cNvSpPr/>
          <p:nvPr/>
        </p:nvSpPr>
        <p:spPr>
          <a:xfrm>
            <a:off x="5976677" y="4097424"/>
            <a:ext cx="542925" cy="227013"/>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lowchart: Terminator 20"/>
          <p:cNvSpPr/>
          <p:nvPr/>
        </p:nvSpPr>
        <p:spPr>
          <a:xfrm>
            <a:off x="6040778" y="5368348"/>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Flowchart: Terminator 31"/>
          <p:cNvSpPr/>
          <p:nvPr/>
        </p:nvSpPr>
        <p:spPr>
          <a:xfrm>
            <a:off x="6006827" y="4763292"/>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2" cstate="print"/>
          <a:stretch>
            <a:fillRect/>
          </a:stretch>
        </p:blipFill>
        <p:spPr>
          <a:xfrm>
            <a:off x="6049852" y="2132856"/>
            <a:ext cx="469749" cy="211735"/>
          </a:xfrm>
          <a:prstGeom prst="rect">
            <a:avLst/>
          </a:prstGeom>
        </p:spPr>
      </p:pic>
      <p:sp>
        <p:nvSpPr>
          <p:cNvPr id="26" name="Flowchart: Terminator 25"/>
          <p:cNvSpPr/>
          <p:nvPr/>
        </p:nvSpPr>
        <p:spPr>
          <a:xfrm>
            <a:off x="6035321" y="5954750"/>
            <a:ext cx="542925" cy="200199"/>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9" name="Picture 18"/>
          <p:cNvPicPr>
            <a:picLocks noChangeAspect="1"/>
          </p:cNvPicPr>
          <p:nvPr/>
        </p:nvPicPr>
        <p:blipFill>
          <a:blip r:embed="rId3" cstate="print"/>
          <a:stretch>
            <a:fillRect/>
          </a:stretch>
        </p:blipFill>
        <p:spPr>
          <a:xfrm>
            <a:off x="5976678" y="2783446"/>
            <a:ext cx="573074" cy="243861"/>
          </a:xfrm>
          <a:prstGeom prst="rect">
            <a:avLst/>
          </a:prstGeom>
        </p:spPr>
      </p:pic>
      <p:sp>
        <p:nvSpPr>
          <p:cNvPr id="13" name="TextBox 12"/>
          <p:cNvSpPr txBox="1"/>
          <p:nvPr/>
        </p:nvSpPr>
        <p:spPr>
          <a:xfrm>
            <a:off x="8437829" y="252248"/>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5</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951371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latin typeface="Arial" panose="020B0604020202020204" pitchFamily="34" charset="0"/>
                <a:cs typeface="Arial" panose="020B0604020202020204" pitchFamily="34" charset="0"/>
              </a:rPr>
              <a:t>QUARTER 2 RISK MANAGEMENT REVIEW</a:t>
            </a:r>
            <a:endParaRPr lang="en-ZA"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5" name="Table 4"/>
          <p:cNvGraphicFramePr>
            <a:graphicFrameLocks noGrp="1"/>
          </p:cNvGraphicFramePr>
          <p:nvPr>
            <p:extLst/>
          </p:nvPr>
        </p:nvGraphicFramePr>
        <p:xfrm>
          <a:off x="232679" y="1247586"/>
          <a:ext cx="8647184" cy="5377105"/>
        </p:xfrm>
        <a:graphic>
          <a:graphicData uri="http://schemas.openxmlformats.org/drawingml/2006/table">
            <a:tbl>
              <a:tblPr firstRow="1" firstCol="1" bandRow="1"/>
              <a:tblGrid>
                <a:gridCol w="336979">
                  <a:extLst>
                    <a:ext uri="{9D8B030D-6E8A-4147-A177-3AD203B41FA5}">
                      <a16:colId xmlns:a16="http://schemas.microsoft.com/office/drawing/2014/main" xmlns="" val="20000"/>
                    </a:ext>
                  </a:extLst>
                </a:gridCol>
                <a:gridCol w="2562182">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959533971"/>
                    </a:ext>
                  </a:extLst>
                </a:gridCol>
                <a:gridCol w="936104">
                  <a:extLst>
                    <a:ext uri="{9D8B030D-6E8A-4147-A177-3AD203B41FA5}">
                      <a16:colId xmlns:a16="http://schemas.microsoft.com/office/drawing/2014/main" xmlns="" val="20004"/>
                    </a:ext>
                  </a:extLst>
                </a:gridCol>
                <a:gridCol w="1571559">
                  <a:extLst>
                    <a:ext uri="{9D8B030D-6E8A-4147-A177-3AD203B41FA5}">
                      <a16:colId xmlns:a16="http://schemas.microsoft.com/office/drawing/2014/main" xmlns="" val="20005"/>
                    </a:ext>
                  </a:extLst>
                </a:gridCol>
              </a:tblGrid>
              <a:tr h="597238">
                <a:tc>
                  <a:txBody>
                    <a:bodyPr/>
                    <a:lstStyle/>
                    <a:p>
                      <a:pPr marL="180340" indent="-180340">
                        <a:spcAft>
                          <a:spcPts val="0"/>
                        </a:spcAft>
                      </a:pPr>
                      <a:r>
                        <a:rPr lang="en-ZA" sz="1200" b="1" dirty="0">
                          <a:solidFill>
                            <a:srgbClr val="000000"/>
                          </a:solidFill>
                          <a:effectLst/>
                          <a:latin typeface="Arial Narrow" panose="020B0606020202030204" pitchFamily="34" charset="0"/>
                          <a:ea typeface="Calibri"/>
                          <a:cs typeface="Times New Roman"/>
                        </a:rPr>
                        <a:t>No</a:t>
                      </a:r>
                      <a:endParaRPr lang="en-ZA" sz="12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0340" indent="-180340">
                        <a:spcAft>
                          <a:spcPts val="0"/>
                        </a:spcAft>
                      </a:pPr>
                      <a:r>
                        <a:rPr lang="en-ZA" sz="1200" b="1" dirty="0">
                          <a:solidFill>
                            <a:srgbClr val="000000"/>
                          </a:solidFill>
                          <a:effectLst/>
                          <a:latin typeface="Arial Narrow" panose="020B0606020202030204" pitchFamily="34" charset="0"/>
                          <a:ea typeface="Calibri"/>
                          <a:cs typeface="Times New Roman"/>
                        </a:rPr>
                        <a:t>Performance Indicator</a:t>
                      </a:r>
                      <a:endParaRPr lang="en-ZA" sz="12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tabLst>
                          <a:tab pos="180340" algn="l"/>
                        </a:tabLst>
                      </a:pPr>
                      <a:r>
                        <a:rPr lang="en-ZA" sz="1200" b="1" dirty="0" smtClean="0">
                          <a:effectLst/>
                          <a:latin typeface="Arial Narrow" panose="020B0606020202030204" pitchFamily="34" charset="0"/>
                          <a:ea typeface="Calibri"/>
                          <a:cs typeface="Times New Roman"/>
                        </a:rPr>
                        <a:t>Annual Target</a:t>
                      </a:r>
                      <a:endParaRPr lang="en-ZA" sz="12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180340" algn="l"/>
                        </a:tabLst>
                        <a:defRP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Calibri"/>
                          <a:cs typeface="Times New Roman"/>
                        </a:rPr>
                        <a:t>Q2 Target</a:t>
                      </a:r>
                      <a:endPar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180340" algn="l"/>
                        </a:tabLst>
                        <a:defRP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Calibri"/>
                          <a:cs typeface="Times New Roman"/>
                        </a:rPr>
                        <a:t>Performance</a:t>
                      </a:r>
                    </a:p>
                    <a:p>
                      <a:pPr marL="0" marR="0" lvl="0" indent="0" algn="ctr" defTabSz="457200" rtl="0" eaLnBrk="1" fontAlgn="auto" latinLnBrk="0" hangingPunct="1">
                        <a:lnSpc>
                          <a:spcPct val="100000"/>
                        </a:lnSpc>
                        <a:spcBef>
                          <a:spcPts val="0"/>
                        </a:spcBef>
                        <a:spcAft>
                          <a:spcPts val="0"/>
                        </a:spcAft>
                        <a:buClrTx/>
                        <a:buSzTx/>
                        <a:buFontTx/>
                        <a:buNone/>
                        <a:tabLst>
                          <a:tab pos="180340" algn="l"/>
                        </a:tabLst>
                        <a:defRP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Calibri"/>
                          <a:cs typeface="Times New Roman"/>
                        </a:rPr>
                        <a:t>Status as per QPR 2</a:t>
                      </a:r>
                      <a:endPar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80340" algn="l">
                        <a:spcAft>
                          <a:spcPts val="0"/>
                        </a:spcAft>
                        <a:tabLst>
                          <a:tab pos="180340" algn="l"/>
                        </a:tabLst>
                      </a:pPr>
                      <a:r>
                        <a:rPr lang="en-ZA" sz="1200" b="1" dirty="0" smtClean="0">
                          <a:effectLst/>
                          <a:latin typeface="Arial Narrow" panose="020B0606020202030204" pitchFamily="34" charset="0"/>
                          <a:ea typeface="Calibri"/>
                          <a:cs typeface="Times New Roman"/>
                        </a:rPr>
                        <a:t>Risk Management </a:t>
                      </a:r>
                      <a:r>
                        <a:rPr lang="en-ZA" sz="1200" b="1" dirty="0">
                          <a:effectLst/>
                          <a:latin typeface="Arial Narrow" panose="020B0606020202030204" pitchFamily="34" charset="0"/>
                          <a:ea typeface="Calibri"/>
                          <a:cs typeface="Times New Roman"/>
                        </a:rPr>
                        <a:t>Conclusion/ Comments</a:t>
                      </a:r>
                      <a:endParaRPr lang="en-ZA" sz="12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355331">
                <a:tc>
                  <a:txBody>
                    <a:bodyPr/>
                    <a:lstStyle/>
                    <a:p>
                      <a:pPr marL="0" lvl="0" indent="0" algn="ctr">
                        <a:spcAft>
                          <a:spcPts val="0"/>
                        </a:spcAft>
                        <a:buFont typeface="+mj-lt"/>
                        <a:buNone/>
                      </a:pPr>
                      <a:r>
                        <a:rPr lang="en-ZA" sz="1000" dirty="0" smtClean="0">
                          <a:effectLst/>
                          <a:latin typeface="Arial Narrow" panose="020B0606020202030204" pitchFamily="34" charset="0"/>
                          <a:ea typeface="Calibri"/>
                          <a:cs typeface="Times New Roman"/>
                        </a:rPr>
                        <a:t>8</a:t>
                      </a:r>
                      <a:r>
                        <a:rPr lang="en-ZA" sz="10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Integrated claims management System (ICMS) implemented</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Replacement of </a:t>
                      </a:r>
                    </a:p>
                    <a:p>
                      <a:pPr marL="457200" indent="-180340">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Siyaya</a:t>
                      </a:r>
                      <a:r>
                        <a:rPr lang="en-US" sz="1000" b="0" baseline="0" dirty="0" smtClean="0">
                          <a:effectLst/>
                          <a:latin typeface="Arial" panose="020B0604020202020204" pitchFamily="34" charset="0"/>
                          <a:ea typeface="Calibri"/>
                          <a:cs typeface="Arial" panose="020B0604020202020204" pitchFamily="34" charset="0"/>
                        </a:rPr>
                        <a:t> with SAP</a:t>
                      </a:r>
                    </a:p>
                    <a:p>
                      <a:pPr marL="457200" indent="-180340">
                        <a:spcAft>
                          <a:spcPts val="0"/>
                        </a:spcAft>
                        <a:tabLst>
                          <a:tab pos="180340" algn="l"/>
                        </a:tabLst>
                      </a:pPr>
                      <a:r>
                        <a:rPr lang="en-US" sz="1000" b="0" baseline="0" dirty="0" smtClean="0">
                          <a:effectLst/>
                          <a:latin typeface="Arial" panose="020B0604020202020204" pitchFamily="34" charset="0"/>
                          <a:ea typeface="Calibri"/>
                          <a:cs typeface="Arial" panose="020B0604020202020204" pitchFamily="34" charset="0"/>
                        </a:rPr>
                        <a:t>system</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 System </a:t>
                      </a: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functionality (code) developed as per approved blue </a:t>
                      </a:r>
                      <a:r>
                        <a:rPr lang="en-ZA" sz="10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print</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solidFill>
                          <a:srgbClr val="00B050"/>
                        </a:solidFill>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High risk of non- achievement: </a:t>
                      </a: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Calibri"/>
                          <a:cs typeface="Arial" panose="020B0604020202020204" pitchFamily="34" charset="0"/>
                        </a:rPr>
                        <a:t>Delays in project implementation</a:t>
                      </a:r>
                      <a:endParaRPr kumimoji="0" lang="en-ZA" sz="1000" b="0"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54733">
                <a:tc>
                  <a:txBody>
                    <a:bodyPr/>
                    <a:lstStyle/>
                    <a:p>
                      <a:pPr marL="0" lvl="0" indent="0" algn="ctr">
                        <a:spcAft>
                          <a:spcPts val="0"/>
                        </a:spcAft>
                        <a:buFont typeface="+mj-lt"/>
                        <a:buNone/>
                      </a:pPr>
                      <a:r>
                        <a:rPr lang="en-ZA" sz="1000" dirty="0" smtClean="0">
                          <a:effectLst/>
                          <a:latin typeface="Arial Narrow" panose="020B0606020202030204" pitchFamily="34" charset="0"/>
                          <a:ea typeface="Calibri"/>
                          <a:cs typeface="Times New Roman"/>
                        </a:rPr>
                        <a:t>9</a:t>
                      </a:r>
                      <a:r>
                        <a:rPr lang="en-ZA" sz="10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rPr>
                        <a:t>Number of jobs created through  UIF Funding and Investment initiatives</a:t>
                      </a:r>
                      <a:endParaRPr lang="en-ZA" sz="1000" kern="1200" dirty="0">
                        <a:solidFill>
                          <a:srgbClr val="000000"/>
                        </a:solidFill>
                        <a:effectLst/>
                        <a:latin typeface="Arial" panose="020B0604020202020204" pitchFamily="34" charset="0"/>
                        <a:ea typeface="Times New Roman" panose="02020603050405020304" pitchFamily="18" charset="0"/>
                        <a:cs typeface="+mn-cs"/>
                      </a:endParaRPr>
                    </a:p>
                  </a:txBody>
                  <a:tcPr marL="68593" marR="685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US" sz="1000" b="0" dirty="0" smtClean="0">
                        <a:effectLst/>
                        <a:latin typeface="Arial" panose="020B0604020202020204" pitchFamily="34" charset="0"/>
                        <a:ea typeface="Calibri"/>
                        <a:cs typeface="Arial" panose="020B0604020202020204" pitchFamily="34" charset="0"/>
                      </a:endParaRPr>
                    </a:p>
                    <a:p>
                      <a:pPr marL="457200" indent="-180340">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5000</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Aft>
                          <a:spcPts val="0"/>
                        </a:spcAft>
                      </a:pPr>
                      <a:endParaRPr lang="en-ZA" sz="1000" dirty="0" smtClean="0">
                        <a:solidFill>
                          <a:srgbClr val="000000"/>
                        </a:solidFill>
                        <a:effectLst/>
                        <a:latin typeface="Arial" panose="020B0604020202020204" pitchFamily="34" charset="0"/>
                        <a:ea typeface="Times New Roman"/>
                        <a:cs typeface="Arial" panose="020B0604020202020204" pitchFamily="34" charset="0"/>
                      </a:endParaRPr>
                    </a:p>
                    <a:p>
                      <a:pPr marL="180340" indent="-180340" algn="ctr">
                        <a:spcAft>
                          <a:spcPts val="0"/>
                        </a:spcAft>
                      </a:pPr>
                      <a:r>
                        <a:rPr lang="en-ZA" sz="1000" dirty="0" smtClean="0">
                          <a:solidFill>
                            <a:srgbClr val="000000"/>
                          </a:solidFill>
                          <a:effectLst/>
                          <a:latin typeface="Arial" panose="020B0604020202020204" pitchFamily="34" charset="0"/>
                          <a:ea typeface="Times New Roman"/>
                          <a:cs typeface="Arial" panose="020B0604020202020204" pitchFamily="34" charset="0"/>
                        </a:rPr>
                        <a:t>1500</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p>
                      <a:pPr marL="180340" indent="-180340">
                        <a:spcAft>
                          <a:spcPts val="0"/>
                        </a:spcAft>
                      </a:pPr>
                      <a:r>
                        <a:rPr lang="en-US" sz="1000" dirty="0">
                          <a:effectLst/>
                          <a:latin typeface="+mn-lt"/>
                          <a:ea typeface="Calibri"/>
                          <a:cs typeface="Times New Roman"/>
                        </a:rPr>
                        <a:t> </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High risk of non- achievement: </a:t>
                      </a: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Calibri"/>
                          <a:cs typeface="Arial" panose="020B0604020202020204" pitchFamily="34" charset="0"/>
                        </a:rPr>
                        <a:t>Slow/limited role out of project due to covid19.</a:t>
                      </a:r>
                      <a:endParaRPr kumimoji="0" lang="en-ZA" sz="1000" b="0"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67534">
                <a:tc>
                  <a:txBody>
                    <a:bodyPr/>
                    <a:lstStyle/>
                    <a:p>
                      <a:pPr marL="0" lvl="0" indent="0" algn="ctr">
                        <a:spcAft>
                          <a:spcPts val="0"/>
                        </a:spcAft>
                        <a:buFont typeface="+mj-lt"/>
                        <a:buNone/>
                      </a:pPr>
                      <a:r>
                        <a:rPr lang="en-ZA" sz="1000" dirty="0" smtClean="0">
                          <a:effectLst/>
                          <a:latin typeface="Arial Narrow" panose="020B0606020202030204" pitchFamily="34" charset="0"/>
                          <a:ea typeface="Calibri"/>
                          <a:cs typeface="Times New Roman"/>
                        </a:rPr>
                        <a:t>10</a:t>
                      </a:r>
                      <a:r>
                        <a:rPr lang="en-ZA" sz="10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smtClean="0">
                          <a:solidFill>
                            <a:srgbClr val="000000"/>
                          </a:solidFill>
                          <a:effectLst/>
                          <a:latin typeface="Arial" panose="020B0604020202020204" pitchFamily="34" charset="0"/>
                          <a:ea typeface="Calibri" panose="020F0502020204030204" pitchFamily="34" charset="0"/>
                        </a:rPr>
                        <a:t>% </a:t>
                      </a:r>
                      <a:r>
                        <a:rPr lang="en-ZA" sz="1000" kern="1200" dirty="0">
                          <a:solidFill>
                            <a:srgbClr val="000000"/>
                          </a:solidFill>
                          <a:effectLst/>
                          <a:latin typeface="Arial" panose="020B0604020202020204" pitchFamily="34" charset="0"/>
                          <a:ea typeface="Calibri" panose="020F0502020204030204" pitchFamily="34" charset="0"/>
                        </a:rPr>
                        <a:t>of Internal and External audit findings resolved </a:t>
                      </a:r>
                      <a:endParaRPr lang="en-US" sz="1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US" sz="1000" b="0" dirty="0" smtClean="0">
                        <a:effectLst/>
                        <a:latin typeface="Arial" panose="020B0604020202020204" pitchFamily="34" charset="0"/>
                        <a:ea typeface="Calibri"/>
                        <a:cs typeface="Arial" panose="020B0604020202020204" pitchFamily="34" charset="0"/>
                      </a:endParaRPr>
                    </a:p>
                    <a:p>
                      <a:pPr marL="457200" indent="-180340">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100%</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Compile audit matrix to be monitored on a monthly basis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schemeClr val="tx1"/>
                          </a:solidFill>
                          <a:effectLst/>
                          <a:uLnTx/>
                          <a:uFillTx/>
                          <a:latin typeface="Arial" panose="020B0604020202020204" pitchFamily="34" charset="0"/>
                          <a:ea typeface="Calibri"/>
                          <a:cs typeface="Arial" panose="020B0604020202020204" pitchFamily="34" charset="0"/>
                        </a:rPr>
                        <a:t>No risk identified</a:t>
                      </a:r>
                      <a:endParaRPr kumimoji="0" lang="en-ZA" sz="1000" b="0"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90734">
                <a:tc>
                  <a:txBody>
                    <a:bodyPr/>
                    <a:lstStyle/>
                    <a:p>
                      <a:pPr marL="0" lvl="0" indent="0" algn="ctr">
                        <a:spcAft>
                          <a:spcPts val="0"/>
                        </a:spcAft>
                        <a:buFont typeface="+mj-lt"/>
                        <a:buNone/>
                      </a:pPr>
                      <a:r>
                        <a:rPr lang="en-GB" sz="1000" dirty="0" smtClean="0">
                          <a:effectLst/>
                          <a:latin typeface="Arial Narrow" panose="020B0606020202030204" pitchFamily="34" charset="0"/>
                          <a:ea typeface="Calibri"/>
                          <a:cs typeface="Times New Roman"/>
                        </a:rPr>
                        <a:t>11</a:t>
                      </a:r>
                      <a:endParaRPr lang="en-ZA" sz="10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of Fraud cases finalised within specified time frames.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90% of cases finalized within specified timeframes </a:t>
                      </a:r>
                      <a:endPar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90% of cases finalized </a:t>
                      </a:r>
                      <a:r>
                        <a:rPr lang="en-ZA" sz="10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within specified timeframes</a:t>
                      </a:r>
                      <a:endPar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High risk of non- achievement: </a:t>
                      </a:r>
                      <a:r>
                        <a:rPr kumimoji="0" lang="en-ZA" sz="1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a:cs typeface="Arial" panose="020B0604020202020204" pitchFamily="34" charset="0"/>
                        </a:rPr>
                        <a:t>i</a:t>
                      </a:r>
                      <a:r>
                        <a:rPr kumimoji="0" lang="en-US" sz="1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a:cs typeface="Arial" panose="020B0604020202020204" pitchFamily="34" charset="0"/>
                        </a:rPr>
                        <a:t>ncrease</a:t>
                      </a: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Calibri"/>
                          <a:cs typeface="Arial" panose="020B0604020202020204" pitchFamily="34" charset="0"/>
                        </a:rPr>
                        <a:t> of cases due to covid19ters benefits paid.</a:t>
                      </a:r>
                      <a:endParaRPr kumimoji="0" lang="en-ZA" sz="1000" b="0"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504056">
                <a:tc>
                  <a:txBody>
                    <a:bodyPr/>
                    <a:lstStyle/>
                    <a:p>
                      <a:pPr marL="0" lvl="0" indent="0" algn="ctr">
                        <a:spcAft>
                          <a:spcPts val="0"/>
                        </a:spcAft>
                        <a:buFont typeface="+mj-lt"/>
                        <a:buNone/>
                      </a:pPr>
                      <a:r>
                        <a:rPr lang="en-GB" sz="1000" dirty="0" smtClean="0">
                          <a:effectLst/>
                          <a:latin typeface="Arial Narrow" panose="020B0606020202030204" pitchFamily="34" charset="0"/>
                          <a:ea typeface="Calibri"/>
                          <a:cs typeface="Times New Roman"/>
                        </a:rPr>
                        <a:t>12</a:t>
                      </a:r>
                      <a:endParaRPr lang="en-ZA" sz="10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Ethics and Transformation Committee established and quarterly reports produced within 30 working days after end of</a:t>
                      </a:r>
                      <a:r>
                        <a:rPr lang="en-ZA" sz="1000" kern="1200" baseline="0" dirty="0">
                          <a:solidFill>
                            <a:srgbClr val="000000"/>
                          </a:solidFill>
                          <a:effectLst/>
                          <a:latin typeface="Arial" panose="020B0604020202020204" pitchFamily="34" charset="0"/>
                          <a:ea typeface="Calibri" panose="020F0502020204030204" pitchFamily="34" charset="0"/>
                          <a:cs typeface="+mn-cs"/>
                        </a:rPr>
                        <a:t> </a:t>
                      </a:r>
                      <a:r>
                        <a:rPr lang="en-ZA" sz="1000" kern="1200" dirty="0">
                          <a:solidFill>
                            <a:srgbClr val="000000"/>
                          </a:solidFill>
                          <a:effectLst/>
                          <a:latin typeface="Arial" panose="020B0604020202020204" pitchFamily="34" charset="0"/>
                          <a:ea typeface="Calibri" panose="020F0502020204030204" pitchFamily="34" charset="0"/>
                          <a:cs typeface="+mn-cs"/>
                        </a:rPr>
                        <a:t>Quarter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Ethics committee </a:t>
                      </a:r>
                    </a:p>
                    <a:p>
                      <a:pPr marL="457200" indent="-180340">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established and 2</a:t>
                      </a:r>
                    </a:p>
                    <a:p>
                      <a:pPr marL="457200" indent="-180340">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reports produced</a:t>
                      </a:r>
                      <a:r>
                        <a:rPr lang="en-US" sz="1000" b="0" baseline="0" dirty="0" smtClean="0">
                          <a:effectLst/>
                          <a:latin typeface="Arial" panose="020B0604020202020204" pitchFamily="34" charset="0"/>
                          <a:ea typeface="Calibri"/>
                          <a:cs typeface="Arial" panose="020B0604020202020204" pitchFamily="34" charset="0"/>
                        </a:rPr>
                        <a:t> </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Established and Appointed Ethics and Transformation Committee</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High risk of none-achievement: </a:t>
                      </a:r>
                      <a:r>
                        <a:rPr kumimoji="0" lang="en-ZA" sz="1000" b="0" i="0" u="none" strike="noStrike" kern="1200" cap="none" spc="0" normalizeH="0" baseline="0" noProof="0" dirty="0" smtClean="0">
                          <a:ln>
                            <a:noFill/>
                          </a:ln>
                          <a:solidFill>
                            <a:schemeClr val="tx1"/>
                          </a:solidFill>
                          <a:effectLst/>
                          <a:uLnTx/>
                          <a:uFillTx/>
                          <a:latin typeface="Arial" panose="020B0604020202020204" pitchFamily="34" charset="0"/>
                          <a:ea typeface="Calibri"/>
                          <a:cs typeface="Arial" panose="020B0604020202020204" pitchFamily="34" charset="0"/>
                        </a:rPr>
                        <a:t>n</a:t>
                      </a:r>
                      <a:r>
                        <a:rPr kumimoji="0" lang="en-US" sz="1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a:cs typeface="Arial" panose="020B0604020202020204" pitchFamily="34" charset="0"/>
                        </a:rPr>
                        <a:t>ew</a:t>
                      </a: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Calibri"/>
                          <a:cs typeface="Arial" panose="020B0604020202020204" pitchFamily="34" charset="0"/>
                        </a:rPr>
                        <a:t> structure to be put in place</a:t>
                      </a:r>
                      <a:endParaRPr kumimoji="0" lang="en-ZA" sz="1000" b="0"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49041">
                <a:tc>
                  <a:txBody>
                    <a:bodyPr/>
                    <a:lstStyle/>
                    <a:p>
                      <a:pPr marL="0" lvl="0" indent="0" algn="ctr">
                        <a:spcAft>
                          <a:spcPts val="0"/>
                        </a:spcAft>
                        <a:buFont typeface="+mj-lt"/>
                        <a:buNone/>
                      </a:pPr>
                      <a:r>
                        <a:rPr lang="en-US" sz="1000" dirty="0" smtClean="0">
                          <a:effectLst/>
                          <a:latin typeface="Arial Narrow" panose="020B0606020202030204" pitchFamily="34" charset="0"/>
                          <a:ea typeface="Calibri"/>
                          <a:cs typeface="Times New Roman"/>
                        </a:rPr>
                        <a:t>13</a:t>
                      </a:r>
                      <a:endParaRPr lang="en-ZA" sz="10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Number of newly registered employers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US" sz="1000" b="0" dirty="0" smtClean="0">
                        <a:effectLst/>
                        <a:latin typeface="Arial" panose="020B0604020202020204" pitchFamily="34" charset="0"/>
                        <a:ea typeface="Calibri"/>
                        <a:cs typeface="Arial" panose="020B0604020202020204" pitchFamily="34" charset="0"/>
                      </a:endParaRPr>
                    </a:p>
                    <a:p>
                      <a:pPr marL="457200" indent="-180340">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80 000</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Aft>
                          <a:spcPts val="0"/>
                        </a:spcAft>
                      </a:pPr>
                      <a:r>
                        <a:rPr lang="en-US" sz="1000" dirty="0" smtClean="0">
                          <a:effectLst/>
                          <a:latin typeface="Arial" panose="020B0604020202020204" pitchFamily="34" charset="0"/>
                          <a:ea typeface="Calibri"/>
                          <a:cs typeface="Arial" panose="020B0604020202020204" pitchFamily="34" charset="0"/>
                        </a:rPr>
                        <a:t>40 000</a:t>
                      </a:r>
                      <a:endParaRPr lang="en-ZA" sz="1000" dirty="0">
                        <a:effectLst/>
                        <a:latin typeface="Arial" panose="020B0604020202020204" pitchFamily="34" charset="0"/>
                        <a:ea typeface="Calibri"/>
                        <a:cs typeface="Arial" panose="020B0604020202020204" pitchFamily="34" charset="0"/>
                      </a:endParaRPr>
                    </a:p>
                    <a:p>
                      <a:pPr marL="180340" indent="-180340" algn="ctr">
                        <a:spcAft>
                          <a:spcPts val="0"/>
                        </a:spcAft>
                      </a:pPr>
                      <a:r>
                        <a:rPr lang="en-ZA" sz="1000" dirty="0">
                          <a:solidFill>
                            <a:srgbClr val="000000"/>
                          </a:solidFill>
                          <a:effectLst/>
                          <a:latin typeface="Arial" panose="020B0604020202020204" pitchFamily="34" charset="0"/>
                          <a:ea typeface="Times New Roman"/>
                          <a:cs typeface="Arial" panose="020B0604020202020204" pitchFamily="34" charset="0"/>
                        </a:rPr>
                        <a:t> </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High risk of non- achievement: t</a:t>
                      </a: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Calibri"/>
                          <a:cs typeface="Arial" panose="020B0604020202020204" pitchFamily="34" charset="0"/>
                        </a:rPr>
                        <a:t>he target appears to be optimistic and not realistic.</a:t>
                      </a:r>
                      <a:endParaRPr kumimoji="0" lang="en-ZA" sz="1000" b="0"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519637">
                <a:tc>
                  <a:txBody>
                    <a:bodyPr/>
                    <a:lstStyle/>
                    <a:p>
                      <a:pPr marL="0" lvl="0" indent="0" algn="ctr">
                        <a:spcAft>
                          <a:spcPts val="0"/>
                        </a:spcAft>
                        <a:buFont typeface="+mj-lt"/>
                        <a:buNone/>
                      </a:pPr>
                      <a:r>
                        <a:rPr lang="en-US" sz="1000" dirty="0" smtClean="0">
                          <a:effectLst/>
                          <a:latin typeface="Arial Narrow" panose="020B0606020202030204" pitchFamily="34" charset="0"/>
                          <a:ea typeface="Calibri"/>
                          <a:cs typeface="Times New Roman"/>
                        </a:rPr>
                        <a:t>14</a:t>
                      </a:r>
                      <a:endParaRPr lang="en-ZA" sz="10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Number of newly registered employees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US" sz="1000" b="0" dirty="0" smtClean="0">
                        <a:effectLst/>
                        <a:latin typeface="Arial" panose="020B0604020202020204" pitchFamily="34" charset="0"/>
                        <a:ea typeface="Calibri"/>
                        <a:cs typeface="Arial" panose="020B0604020202020204" pitchFamily="34" charset="0"/>
                      </a:endParaRPr>
                    </a:p>
                    <a:p>
                      <a:pPr marL="457200" indent="-180340">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860 000</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Aft>
                          <a:spcPts val="0"/>
                        </a:spcAft>
                      </a:pPr>
                      <a:r>
                        <a:rPr lang="en-ZA" sz="1000" dirty="0">
                          <a:solidFill>
                            <a:srgbClr val="000000"/>
                          </a:solidFill>
                          <a:effectLst/>
                          <a:latin typeface="Arial" panose="020B0604020202020204" pitchFamily="34" charset="0"/>
                          <a:ea typeface="Times New Roman"/>
                          <a:cs typeface="Arial" panose="020B0604020202020204" pitchFamily="34" charset="0"/>
                        </a:rPr>
                        <a:t>430 000</a:t>
                      </a:r>
                      <a:endParaRPr lang="en-ZA" sz="1000" dirty="0">
                        <a:effectLst/>
                        <a:latin typeface="Arial" panose="020B0604020202020204" pitchFamily="34" charset="0"/>
                        <a:ea typeface="Calibri"/>
                        <a:cs typeface="Arial" panose="020B0604020202020204" pitchFamily="34" charset="0"/>
                      </a:endParaRPr>
                    </a:p>
                    <a:p>
                      <a:pPr marL="180340" indent="-180340" algn="ctr">
                        <a:spcAft>
                          <a:spcPts val="0"/>
                        </a:spcAft>
                      </a:pPr>
                      <a:r>
                        <a:rPr lang="en-ZA" sz="1000" dirty="0">
                          <a:solidFill>
                            <a:srgbClr val="000000"/>
                          </a:solidFill>
                          <a:effectLst/>
                          <a:latin typeface="Arial" panose="020B0604020202020204" pitchFamily="34" charset="0"/>
                          <a:ea typeface="Times New Roman"/>
                          <a:cs typeface="Arial" panose="020B0604020202020204" pitchFamily="34" charset="0"/>
                        </a:rPr>
                        <a:t> </a:t>
                      </a:r>
                      <a:endParaRPr lang="en-ZA" sz="1000" dirty="0">
                        <a:effectLst/>
                        <a:latin typeface="Arial" panose="020B0604020202020204" pitchFamily="34" charset="0"/>
                        <a:ea typeface="Calibri"/>
                        <a:cs typeface="Arial" panose="020B0604020202020204" pitchFamily="34" charset="0"/>
                      </a:endParaRPr>
                    </a:p>
                    <a:p>
                      <a:pPr marL="180340" indent="-180340" algn="ctr">
                        <a:spcAft>
                          <a:spcPts val="0"/>
                        </a:spcAft>
                      </a:pPr>
                      <a:r>
                        <a:rPr lang="en-ZA" sz="1000" dirty="0">
                          <a:solidFill>
                            <a:srgbClr val="000000"/>
                          </a:solidFill>
                          <a:effectLst/>
                          <a:latin typeface="Arial" panose="020B0604020202020204" pitchFamily="34" charset="0"/>
                          <a:ea typeface="Times New Roman"/>
                          <a:cs typeface="Arial" panose="020B0604020202020204" pitchFamily="34" charset="0"/>
                        </a:rPr>
                        <a:t> </a:t>
                      </a:r>
                      <a:endParaRPr lang="en-ZA"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High risk of none-achievement: t</a:t>
                      </a: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Calibri"/>
                          <a:cs typeface="Arial" panose="020B0604020202020204" pitchFamily="34" charset="0"/>
                        </a:rPr>
                        <a:t>he target appears to be optimistic and not realistic.</a:t>
                      </a:r>
                      <a:endParaRPr kumimoji="0" lang="en-ZA" sz="1000" b="0"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519637">
                <a:tc>
                  <a:txBody>
                    <a:bodyPr/>
                    <a:lstStyle/>
                    <a:p>
                      <a:pPr marL="0" lvl="0" indent="0" algn="ctr">
                        <a:spcAft>
                          <a:spcPts val="0"/>
                        </a:spcAft>
                        <a:buFont typeface="+mj-lt"/>
                        <a:buNone/>
                      </a:pPr>
                      <a:r>
                        <a:rPr lang="en-US" sz="1000" dirty="0" smtClean="0">
                          <a:effectLst/>
                          <a:latin typeface="Arial Narrow" panose="020B0606020202030204" pitchFamily="34" charset="0"/>
                          <a:ea typeface="Calibri"/>
                          <a:cs typeface="Times New Roman"/>
                        </a:rPr>
                        <a:t>15</a:t>
                      </a:r>
                      <a:endParaRPr lang="en-ZA" sz="10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smtClean="0">
                          <a:solidFill>
                            <a:srgbClr val="000000"/>
                          </a:solidFill>
                          <a:effectLst/>
                          <a:latin typeface="Arial" panose="020B0604020202020204" pitchFamily="34" charset="0"/>
                          <a:ea typeface="Calibri" panose="020F0502020204030204" pitchFamily="34" charset="0"/>
                          <a:cs typeface="+mn-cs"/>
                        </a:rPr>
                        <a:t>%</a:t>
                      </a:r>
                      <a:r>
                        <a:rPr lang="en-ZA" sz="1000" kern="1200" baseline="0" dirty="0" smtClean="0">
                          <a:solidFill>
                            <a:srgbClr val="000000"/>
                          </a:solidFill>
                          <a:effectLst/>
                          <a:latin typeface="Arial" panose="020B0604020202020204" pitchFamily="34" charset="0"/>
                          <a:ea typeface="Calibri" panose="020F0502020204030204" pitchFamily="34" charset="0"/>
                          <a:cs typeface="+mn-cs"/>
                        </a:rPr>
                        <a:t> </a:t>
                      </a:r>
                      <a:r>
                        <a:rPr lang="en-ZA" sz="1000" kern="1200" dirty="0" smtClean="0">
                          <a:solidFill>
                            <a:srgbClr val="000000"/>
                          </a:solidFill>
                          <a:effectLst/>
                          <a:latin typeface="Arial" panose="020B0604020202020204" pitchFamily="34" charset="0"/>
                          <a:ea typeface="Calibri" panose="020F0502020204030204" pitchFamily="34" charset="0"/>
                          <a:cs typeface="+mn-cs"/>
                        </a:rPr>
                        <a:t>of </a:t>
                      </a:r>
                      <a:r>
                        <a:rPr lang="en-ZA" sz="1000" kern="1200" dirty="0">
                          <a:solidFill>
                            <a:srgbClr val="000000"/>
                          </a:solidFill>
                          <a:effectLst/>
                          <a:latin typeface="Arial" panose="020B0604020202020204" pitchFamily="34" charset="0"/>
                          <a:ea typeface="Calibri" panose="020F0502020204030204" pitchFamily="34" charset="0"/>
                          <a:cs typeface="+mn-cs"/>
                        </a:rPr>
                        <a:t>new companies with complete, accurate and verified information created with registration document (UI 54) within specified timeframes</a:t>
                      </a:r>
                      <a:endParaRPr lang="en-US" altLang="en-US" sz="1000" kern="1200" dirty="0">
                        <a:solidFill>
                          <a:srgbClr val="000000"/>
                        </a:solidFill>
                        <a:effectLst/>
                        <a:latin typeface="Arial" panose="020B0604020202020204" pitchFamily="34" charset="0"/>
                        <a:ea typeface="Calibri" panose="020F0502020204030204" pitchFamily="34" charset="0"/>
                        <a:cs typeface="+mn-cs"/>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US" sz="1000" b="0" dirty="0" smtClean="0">
                        <a:effectLst/>
                        <a:latin typeface="Arial" panose="020B0604020202020204" pitchFamily="34" charset="0"/>
                        <a:ea typeface="Calibri"/>
                        <a:cs typeface="Arial" panose="020B0604020202020204" pitchFamily="34" charset="0"/>
                      </a:endParaRPr>
                    </a:p>
                    <a:p>
                      <a:pPr marL="457200" indent="-180340">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95% within 1</a:t>
                      </a:r>
                    </a:p>
                    <a:p>
                      <a:pPr marL="457200" indent="-180340">
                        <a:spcAft>
                          <a:spcPts val="0"/>
                        </a:spcAft>
                        <a:tabLst>
                          <a:tab pos="180340" algn="l"/>
                        </a:tabLst>
                      </a:pPr>
                      <a:r>
                        <a:rPr lang="en-US" sz="1000" b="0" dirty="0" smtClean="0">
                          <a:effectLst/>
                          <a:latin typeface="Arial" panose="020B0604020202020204" pitchFamily="34" charset="0"/>
                          <a:ea typeface="Calibri"/>
                          <a:cs typeface="Arial" panose="020B0604020202020204" pitchFamily="34" charset="0"/>
                        </a:rPr>
                        <a:t>working day</a:t>
                      </a:r>
                      <a:endParaRPr lang="en-ZA" sz="10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95% within 1 working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schemeClr val="tx1"/>
                          </a:solidFill>
                          <a:effectLst/>
                          <a:uLnTx/>
                          <a:uFillTx/>
                          <a:latin typeface="Arial" panose="020B0604020202020204" pitchFamily="34" charset="0"/>
                          <a:ea typeface="Calibri"/>
                          <a:cs typeface="Arial" panose="020B0604020202020204" pitchFamily="34" charset="0"/>
                        </a:rPr>
                        <a:t>No risk identified</a:t>
                      </a:r>
                      <a:endParaRPr kumimoji="0" lang="en-ZA" sz="1000" b="0"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4658783"/>
                  </a:ext>
                </a:extLst>
              </a:tr>
            </a:tbl>
          </a:graphicData>
        </a:graphic>
      </p:graphicFrame>
      <p:pic>
        <p:nvPicPr>
          <p:cNvPr id="13" name="Picture 12"/>
          <p:cNvPicPr>
            <a:picLocks noChangeAspect="1"/>
          </p:cNvPicPr>
          <p:nvPr/>
        </p:nvPicPr>
        <p:blipFill>
          <a:blip r:embed="rId2" cstate="print"/>
          <a:stretch>
            <a:fillRect/>
          </a:stretch>
        </p:blipFill>
        <p:spPr>
          <a:xfrm>
            <a:off x="6524600" y="2031182"/>
            <a:ext cx="579170" cy="243861"/>
          </a:xfrm>
          <a:prstGeom prst="rect">
            <a:avLst/>
          </a:prstGeom>
        </p:spPr>
      </p:pic>
      <p:pic>
        <p:nvPicPr>
          <p:cNvPr id="14" name="Picture 13"/>
          <p:cNvPicPr>
            <a:picLocks noChangeAspect="1"/>
          </p:cNvPicPr>
          <p:nvPr/>
        </p:nvPicPr>
        <p:blipFill>
          <a:blip r:embed="rId2" cstate="print"/>
          <a:stretch>
            <a:fillRect/>
          </a:stretch>
        </p:blipFill>
        <p:spPr>
          <a:xfrm>
            <a:off x="6518439" y="2676625"/>
            <a:ext cx="579170" cy="243861"/>
          </a:xfrm>
          <a:prstGeom prst="rect">
            <a:avLst/>
          </a:prstGeom>
        </p:spPr>
      </p:pic>
      <p:pic>
        <p:nvPicPr>
          <p:cNvPr id="16" name="Picture 15"/>
          <p:cNvPicPr>
            <a:picLocks noChangeAspect="1"/>
          </p:cNvPicPr>
          <p:nvPr/>
        </p:nvPicPr>
        <p:blipFill>
          <a:blip r:embed="rId2" cstate="print"/>
          <a:stretch>
            <a:fillRect/>
          </a:stretch>
        </p:blipFill>
        <p:spPr>
          <a:xfrm>
            <a:off x="6518439" y="3718279"/>
            <a:ext cx="579170" cy="243861"/>
          </a:xfrm>
          <a:prstGeom prst="rect">
            <a:avLst/>
          </a:prstGeom>
        </p:spPr>
      </p:pic>
      <p:pic>
        <p:nvPicPr>
          <p:cNvPr id="17" name="Picture 16"/>
          <p:cNvPicPr>
            <a:picLocks noChangeAspect="1"/>
          </p:cNvPicPr>
          <p:nvPr/>
        </p:nvPicPr>
        <p:blipFill>
          <a:blip r:embed="rId2" cstate="print"/>
          <a:stretch>
            <a:fillRect/>
          </a:stretch>
        </p:blipFill>
        <p:spPr>
          <a:xfrm>
            <a:off x="6495909" y="4410774"/>
            <a:ext cx="579170" cy="243861"/>
          </a:xfrm>
          <a:prstGeom prst="rect">
            <a:avLst/>
          </a:prstGeom>
        </p:spPr>
      </p:pic>
      <p:pic>
        <p:nvPicPr>
          <p:cNvPr id="18" name="Picture 17"/>
          <p:cNvPicPr>
            <a:picLocks noChangeAspect="1"/>
          </p:cNvPicPr>
          <p:nvPr/>
        </p:nvPicPr>
        <p:blipFill>
          <a:blip r:embed="rId2" cstate="print"/>
          <a:stretch>
            <a:fillRect/>
          </a:stretch>
        </p:blipFill>
        <p:spPr>
          <a:xfrm>
            <a:off x="6514031" y="5037844"/>
            <a:ext cx="579170" cy="243861"/>
          </a:xfrm>
          <a:prstGeom prst="rect">
            <a:avLst/>
          </a:prstGeom>
        </p:spPr>
      </p:pic>
      <p:pic>
        <p:nvPicPr>
          <p:cNvPr id="20" name="Picture 19"/>
          <p:cNvPicPr>
            <a:picLocks noChangeAspect="1"/>
          </p:cNvPicPr>
          <p:nvPr/>
        </p:nvPicPr>
        <p:blipFill>
          <a:blip r:embed="rId2" cstate="print"/>
          <a:stretch>
            <a:fillRect/>
          </a:stretch>
        </p:blipFill>
        <p:spPr>
          <a:xfrm>
            <a:off x="6514031" y="5669761"/>
            <a:ext cx="579170" cy="243861"/>
          </a:xfrm>
          <a:prstGeom prst="rect">
            <a:avLst/>
          </a:prstGeom>
        </p:spPr>
      </p:pic>
      <p:sp>
        <p:nvSpPr>
          <p:cNvPr id="22" name="Flowchart: Terminator 21"/>
          <p:cNvSpPr/>
          <p:nvPr/>
        </p:nvSpPr>
        <p:spPr>
          <a:xfrm>
            <a:off x="6536416" y="6247871"/>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Flowchart: Terminator 22"/>
          <p:cNvSpPr/>
          <p:nvPr/>
        </p:nvSpPr>
        <p:spPr>
          <a:xfrm>
            <a:off x="6524600" y="3286110"/>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8495625" y="342315"/>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6</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441034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latin typeface="Arial" panose="020B0604020202020204" pitchFamily="34" charset="0"/>
                <a:cs typeface="Arial" panose="020B0604020202020204" pitchFamily="34" charset="0"/>
              </a:rPr>
              <a:t>QUARTER 2 RISK MANAGEMENT REVIEW</a:t>
            </a:r>
            <a:endParaRPr lang="en-ZA"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5" name="Table 4"/>
          <p:cNvGraphicFramePr>
            <a:graphicFrameLocks noGrp="1"/>
          </p:cNvGraphicFramePr>
          <p:nvPr>
            <p:extLst/>
          </p:nvPr>
        </p:nvGraphicFramePr>
        <p:xfrm>
          <a:off x="232679" y="1247586"/>
          <a:ext cx="8647184" cy="5291158"/>
        </p:xfrm>
        <a:graphic>
          <a:graphicData uri="http://schemas.openxmlformats.org/drawingml/2006/table">
            <a:tbl>
              <a:tblPr firstRow="1" firstCol="1" bandRow="1"/>
              <a:tblGrid>
                <a:gridCol w="336979">
                  <a:extLst>
                    <a:ext uri="{9D8B030D-6E8A-4147-A177-3AD203B41FA5}">
                      <a16:colId xmlns:a16="http://schemas.microsoft.com/office/drawing/2014/main" xmlns="" val="20000"/>
                    </a:ext>
                  </a:extLst>
                </a:gridCol>
                <a:gridCol w="2706198">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3"/>
                    </a:ext>
                  </a:extLst>
                </a:gridCol>
                <a:gridCol w="1080120">
                  <a:extLst>
                    <a:ext uri="{9D8B030D-6E8A-4147-A177-3AD203B41FA5}">
                      <a16:colId xmlns:a16="http://schemas.microsoft.com/office/drawing/2014/main" xmlns="" val="2959533971"/>
                    </a:ext>
                  </a:extLst>
                </a:gridCol>
                <a:gridCol w="838522">
                  <a:extLst>
                    <a:ext uri="{9D8B030D-6E8A-4147-A177-3AD203B41FA5}">
                      <a16:colId xmlns:a16="http://schemas.microsoft.com/office/drawing/2014/main" xmlns="" val="20004"/>
                    </a:ext>
                  </a:extLst>
                </a:gridCol>
                <a:gridCol w="2101189">
                  <a:extLst>
                    <a:ext uri="{9D8B030D-6E8A-4147-A177-3AD203B41FA5}">
                      <a16:colId xmlns:a16="http://schemas.microsoft.com/office/drawing/2014/main" xmlns="" val="20005"/>
                    </a:ext>
                  </a:extLst>
                </a:gridCol>
              </a:tblGrid>
              <a:tr h="597238">
                <a:tc>
                  <a:txBody>
                    <a:bodyPr/>
                    <a:lstStyle/>
                    <a:p>
                      <a:pPr marL="180340" indent="-180340">
                        <a:spcAft>
                          <a:spcPts val="0"/>
                        </a:spcAft>
                      </a:pPr>
                      <a:r>
                        <a:rPr lang="en-ZA" sz="1100" b="1" dirty="0">
                          <a:solidFill>
                            <a:srgbClr val="000000"/>
                          </a:solidFill>
                          <a:effectLst/>
                          <a:latin typeface="Arial Narrow" panose="020B0606020202030204" pitchFamily="34" charset="0"/>
                          <a:ea typeface="Calibri"/>
                          <a:cs typeface="Times New Roman"/>
                        </a:rPr>
                        <a:t>No</a:t>
                      </a:r>
                      <a:endParaRPr lang="en-ZA" sz="11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0340" indent="-180340">
                        <a:spcAft>
                          <a:spcPts val="0"/>
                        </a:spcAft>
                      </a:pPr>
                      <a:r>
                        <a:rPr lang="en-ZA" sz="1100" b="1" dirty="0">
                          <a:solidFill>
                            <a:srgbClr val="000000"/>
                          </a:solidFill>
                          <a:effectLst/>
                          <a:latin typeface="Arial Narrow" panose="020B0606020202030204" pitchFamily="34" charset="0"/>
                          <a:ea typeface="Calibri"/>
                          <a:cs typeface="Times New Roman"/>
                        </a:rPr>
                        <a:t>Performance Indicator</a:t>
                      </a:r>
                      <a:endParaRPr lang="en-ZA" sz="11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tabLst>
                          <a:tab pos="180340" algn="l"/>
                        </a:tabLst>
                      </a:pPr>
                      <a:r>
                        <a:rPr lang="en-ZA" sz="1100" b="1" dirty="0" smtClean="0">
                          <a:effectLst/>
                          <a:latin typeface="Arial Narrow" panose="020B0606020202030204" pitchFamily="34" charset="0"/>
                          <a:ea typeface="Calibri"/>
                          <a:cs typeface="Times New Roman"/>
                        </a:rPr>
                        <a:t>Annual Target</a:t>
                      </a:r>
                      <a:endParaRPr lang="en-ZA" sz="11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180340" algn="l"/>
                        </a:tabLst>
                        <a:defRPr/>
                      </a:pPr>
                      <a:r>
                        <a:rPr kumimoji="0" lang="en-ZA" sz="1100" b="1" i="0" u="none" strike="noStrike" kern="1200" cap="none" spc="0" normalizeH="0" baseline="0" noProof="0" dirty="0" smtClean="0">
                          <a:ln>
                            <a:noFill/>
                          </a:ln>
                          <a:solidFill>
                            <a:prstClr val="black"/>
                          </a:solidFill>
                          <a:effectLst/>
                          <a:uLnTx/>
                          <a:uFillTx/>
                          <a:latin typeface="Arial Narrow" panose="020B0606020202030204" pitchFamily="34" charset="0"/>
                          <a:ea typeface="Calibri"/>
                          <a:cs typeface="Times New Roman"/>
                        </a:rPr>
                        <a:t>Q2 Target</a:t>
                      </a:r>
                      <a:endParaRPr kumimoji="0" lang="en-ZA" sz="11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180340" algn="l"/>
                        </a:tabLst>
                        <a:defRPr/>
                      </a:pPr>
                      <a:r>
                        <a:rPr kumimoji="0" lang="en-ZA" sz="1100" b="1" i="0" u="none" strike="noStrike" kern="1200" cap="none" spc="0" normalizeH="0" baseline="0" noProof="0" dirty="0" smtClean="0">
                          <a:ln>
                            <a:noFill/>
                          </a:ln>
                          <a:solidFill>
                            <a:prstClr val="black"/>
                          </a:solidFill>
                          <a:effectLst/>
                          <a:uLnTx/>
                          <a:uFillTx/>
                          <a:latin typeface="Arial Narrow" panose="020B0606020202030204" pitchFamily="34" charset="0"/>
                          <a:ea typeface="Calibri"/>
                          <a:cs typeface="Times New Roman"/>
                        </a:rPr>
                        <a:t>Performance</a:t>
                      </a:r>
                    </a:p>
                    <a:p>
                      <a:pPr marL="0" marR="0" lvl="0" indent="0" algn="ctr" defTabSz="457200" rtl="0" eaLnBrk="1" fontAlgn="auto" latinLnBrk="0" hangingPunct="1">
                        <a:lnSpc>
                          <a:spcPct val="100000"/>
                        </a:lnSpc>
                        <a:spcBef>
                          <a:spcPts val="0"/>
                        </a:spcBef>
                        <a:spcAft>
                          <a:spcPts val="0"/>
                        </a:spcAft>
                        <a:buClrTx/>
                        <a:buSzTx/>
                        <a:buFontTx/>
                        <a:buNone/>
                        <a:tabLst>
                          <a:tab pos="180340" algn="l"/>
                        </a:tabLst>
                        <a:defRPr/>
                      </a:pPr>
                      <a:r>
                        <a:rPr kumimoji="0" lang="en-ZA" sz="1100" b="1" i="0" u="none" strike="noStrike" kern="1200" cap="none" spc="0" normalizeH="0" baseline="0" noProof="0" dirty="0" smtClean="0">
                          <a:ln>
                            <a:noFill/>
                          </a:ln>
                          <a:solidFill>
                            <a:prstClr val="black"/>
                          </a:solidFill>
                          <a:effectLst/>
                          <a:uLnTx/>
                          <a:uFillTx/>
                          <a:latin typeface="Arial Narrow" panose="020B0606020202030204" pitchFamily="34" charset="0"/>
                          <a:ea typeface="Calibri"/>
                          <a:cs typeface="Times New Roman"/>
                        </a:rPr>
                        <a:t>Status as per QPR 2</a:t>
                      </a:r>
                      <a:endParaRPr kumimoji="0" lang="en-ZA" sz="11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80340" algn="l">
                        <a:spcAft>
                          <a:spcPts val="0"/>
                        </a:spcAft>
                        <a:tabLst>
                          <a:tab pos="180340" algn="l"/>
                        </a:tabLst>
                      </a:pPr>
                      <a:r>
                        <a:rPr lang="en-ZA" sz="1100" b="1" dirty="0" smtClean="0">
                          <a:effectLst/>
                          <a:latin typeface="Arial Narrow" panose="020B0606020202030204" pitchFamily="34" charset="0"/>
                          <a:ea typeface="Calibri"/>
                          <a:cs typeface="Times New Roman"/>
                        </a:rPr>
                        <a:t>Risk Management </a:t>
                      </a:r>
                      <a:r>
                        <a:rPr lang="en-ZA" sz="1100" b="1" dirty="0">
                          <a:effectLst/>
                          <a:latin typeface="Arial Narrow" panose="020B0606020202030204" pitchFamily="34" charset="0"/>
                          <a:ea typeface="Calibri"/>
                          <a:cs typeface="Times New Roman"/>
                        </a:rPr>
                        <a:t>Conclusion/ Comments</a:t>
                      </a:r>
                      <a:endParaRPr lang="en-ZA" sz="11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643363">
                <a:tc>
                  <a:txBody>
                    <a:bodyPr/>
                    <a:lstStyle/>
                    <a:p>
                      <a:pPr marL="0" lvl="0" indent="0" algn="ctr">
                        <a:spcAft>
                          <a:spcPts val="0"/>
                        </a:spcAft>
                        <a:buFont typeface="+mj-lt"/>
                        <a:buNone/>
                      </a:pPr>
                      <a:r>
                        <a:rPr lang="en-ZA" sz="1400" dirty="0" smtClean="0">
                          <a:effectLst/>
                          <a:latin typeface="Arial Narrow" panose="020B0606020202030204" pitchFamily="34" charset="0"/>
                          <a:ea typeface="Calibri"/>
                          <a:cs typeface="Times New Roman"/>
                        </a:rPr>
                        <a:t>16</a:t>
                      </a:r>
                      <a:r>
                        <a:rPr lang="en-ZA" sz="14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smtClean="0">
                          <a:solidFill>
                            <a:srgbClr val="000000"/>
                          </a:solidFill>
                          <a:effectLst/>
                          <a:latin typeface="Arial" panose="020B0604020202020204" pitchFamily="34" charset="0"/>
                          <a:ea typeface="Calibri" panose="020F0502020204030204" pitchFamily="34" charset="0"/>
                          <a:cs typeface="+mn-cs"/>
                        </a:rPr>
                        <a:t>Percentage </a:t>
                      </a:r>
                      <a:r>
                        <a:rPr lang="en-ZA" sz="1100" kern="1200" dirty="0">
                          <a:solidFill>
                            <a:srgbClr val="000000"/>
                          </a:solidFill>
                          <a:effectLst/>
                          <a:latin typeface="Arial" panose="020B0604020202020204" pitchFamily="34" charset="0"/>
                          <a:ea typeface="Calibri" panose="020F0502020204030204" pitchFamily="34" charset="0"/>
                          <a:cs typeface="+mn-cs"/>
                        </a:rPr>
                        <a:t>of applications with complete, accurate and verified information issued with compliance certificates, tender letters or non-compliance letters within specified </a:t>
                      </a:r>
                      <a:r>
                        <a:rPr lang="en-ZA" sz="1100" kern="1200" dirty="0" smtClean="0">
                          <a:solidFill>
                            <a:srgbClr val="000000"/>
                          </a:solidFill>
                          <a:effectLst/>
                          <a:latin typeface="Arial" panose="020B0604020202020204" pitchFamily="34" charset="0"/>
                          <a:ea typeface="Calibri" panose="020F0502020204030204" pitchFamily="34" charset="0"/>
                          <a:cs typeface="+mn-cs"/>
                        </a:rPr>
                        <a:t>timeframes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en-US" sz="1100" kern="1200" dirty="0">
                        <a:solidFill>
                          <a:srgbClr val="000000"/>
                        </a:solidFill>
                        <a:effectLst/>
                        <a:latin typeface="Arial" panose="020B0604020202020204" pitchFamily="34" charset="0"/>
                        <a:ea typeface="Calibri" panose="020F0502020204030204" pitchFamily="34" charset="0"/>
                        <a:cs typeface="+mn-cs"/>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905" algn="just">
                        <a:spcAft>
                          <a:spcPts val="0"/>
                        </a:spcAft>
                      </a:pPr>
                      <a:endParaRPr lang="en-ZA" sz="1000" dirty="0" smtClean="0">
                        <a:solidFill>
                          <a:srgbClr val="000000"/>
                        </a:solidFill>
                        <a:effectLst/>
                        <a:latin typeface="Arial"/>
                        <a:ea typeface="Times New Roman"/>
                        <a:cs typeface="Times New Roman"/>
                      </a:endParaRPr>
                    </a:p>
                    <a:p>
                      <a:pPr marL="180340" indent="1905" algn="just">
                        <a:spcAft>
                          <a:spcPts val="0"/>
                        </a:spcAft>
                      </a:pPr>
                      <a:r>
                        <a:rPr lang="en-ZA" sz="1000" dirty="0" smtClean="0">
                          <a:solidFill>
                            <a:srgbClr val="000000"/>
                          </a:solidFill>
                          <a:effectLst/>
                          <a:latin typeface="Arial"/>
                          <a:ea typeface="Times New Roman"/>
                          <a:cs typeface="Times New Roman"/>
                        </a:rPr>
                        <a:t>90% within 10 working days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905" algn="just">
                        <a:spcAft>
                          <a:spcPts val="0"/>
                        </a:spcAft>
                      </a:pPr>
                      <a:endParaRPr lang="en-ZA" sz="1000" dirty="0" smtClean="0">
                        <a:solidFill>
                          <a:srgbClr val="000000"/>
                        </a:solidFill>
                        <a:effectLst/>
                        <a:latin typeface="Arial"/>
                        <a:ea typeface="Times New Roman"/>
                        <a:cs typeface="Times New Roman"/>
                      </a:endParaRPr>
                    </a:p>
                    <a:p>
                      <a:pPr marL="180340" indent="1905" algn="just">
                        <a:spcAft>
                          <a:spcPts val="0"/>
                        </a:spcAft>
                      </a:pPr>
                      <a:r>
                        <a:rPr lang="en-ZA" sz="1000" dirty="0" smtClean="0">
                          <a:solidFill>
                            <a:srgbClr val="000000"/>
                          </a:solidFill>
                          <a:effectLst/>
                          <a:latin typeface="Arial"/>
                          <a:ea typeface="Times New Roman"/>
                          <a:cs typeface="Times New Roman"/>
                        </a:rPr>
                        <a:t>90% within 10 working days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400" b="0" dirty="0">
                        <a:solidFill>
                          <a:srgbClr val="00B050"/>
                        </a:solidFill>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High risk of none achievement</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Calibri"/>
                          <a:cs typeface="Arial" panose="020B0604020202020204" pitchFamily="34" charset="0"/>
                        </a:rPr>
                        <a:t>The target appears to be optimistic and not realistic.</a:t>
                      </a:r>
                      <a:endParaRPr kumimoji="0" lang="en-ZA" sz="1000" b="0"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54733">
                <a:tc>
                  <a:txBody>
                    <a:bodyPr/>
                    <a:lstStyle/>
                    <a:p>
                      <a:pPr marL="0" lvl="0" indent="0" algn="ctr">
                        <a:spcAft>
                          <a:spcPts val="0"/>
                        </a:spcAft>
                        <a:buFont typeface="+mj-lt"/>
                        <a:buNone/>
                      </a:pPr>
                      <a:r>
                        <a:rPr lang="en-US" sz="1400" dirty="0" smtClean="0">
                          <a:effectLst/>
                          <a:latin typeface="Arial Narrow" panose="020B0606020202030204" pitchFamily="34" charset="0"/>
                          <a:ea typeface="Calibri"/>
                          <a:cs typeface="Times New Roman"/>
                        </a:rPr>
                        <a:t>17</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smtClean="0">
                          <a:solidFill>
                            <a:srgbClr val="000000"/>
                          </a:solidFill>
                          <a:effectLst/>
                          <a:latin typeface="Arial" panose="020B0604020202020204" pitchFamily="34" charset="0"/>
                          <a:ea typeface="Calibri" panose="020F0502020204030204" pitchFamily="34" charset="0"/>
                          <a:cs typeface="+mn-cs"/>
                        </a:rPr>
                        <a:t>Percentage </a:t>
                      </a:r>
                      <a:r>
                        <a:rPr lang="en-ZA" sz="1100" kern="1200" dirty="0">
                          <a:solidFill>
                            <a:srgbClr val="000000"/>
                          </a:solidFill>
                          <a:effectLst/>
                          <a:latin typeface="Arial" panose="020B0604020202020204" pitchFamily="34" charset="0"/>
                          <a:ea typeface="Calibri" panose="020F0502020204030204" pitchFamily="34" charset="0"/>
                          <a:cs typeface="+mn-cs"/>
                        </a:rPr>
                        <a:t>of complete, accurate and verified benefit payment documents created after receipt within specified time </a:t>
                      </a:r>
                      <a:r>
                        <a:rPr lang="en-ZA" sz="1100" kern="1200" dirty="0" smtClean="0">
                          <a:solidFill>
                            <a:srgbClr val="000000"/>
                          </a:solidFill>
                          <a:effectLst/>
                          <a:latin typeface="Arial" panose="020B0604020202020204" pitchFamily="34" charset="0"/>
                          <a:ea typeface="Calibri" panose="020F0502020204030204" pitchFamily="34" charset="0"/>
                          <a:cs typeface="+mn-cs"/>
                        </a:rPr>
                        <a:t>frame</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10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smtClean="0">
                          <a:solidFill>
                            <a:srgbClr val="000000"/>
                          </a:solidFill>
                          <a:effectLst/>
                          <a:latin typeface="Arial" panose="020B0604020202020204" pitchFamily="34" charset="0"/>
                          <a:ea typeface="Calibri" panose="020F0502020204030204" pitchFamily="34" charset="0"/>
                          <a:cs typeface="+mn-cs"/>
                        </a:rPr>
                        <a:t>95% within 5 working days</a:t>
                      </a:r>
                      <a:endParaRPr lang="en-ZA" sz="100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smtClean="0">
                          <a:solidFill>
                            <a:srgbClr val="000000"/>
                          </a:solidFill>
                          <a:effectLst/>
                          <a:latin typeface="Arial" panose="020B0604020202020204" pitchFamily="34" charset="0"/>
                          <a:ea typeface="Calibri" panose="020F0502020204030204" pitchFamily="34" charset="0"/>
                          <a:cs typeface="+mn-cs"/>
                        </a:rPr>
                        <a:t>95% within 5 working days</a:t>
                      </a:r>
                      <a:endParaRPr lang="en-ZA" sz="100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p>
                      <a:pPr marL="180340" indent="-180340">
                        <a:spcAft>
                          <a:spcPts val="0"/>
                        </a:spcAft>
                      </a:pPr>
                      <a:r>
                        <a:rPr lang="en-US" sz="1400" b="0" dirty="0">
                          <a:effectLst/>
                          <a:latin typeface="Arial Narrow" panose="020B0606020202030204" pitchFamily="34" charset="0"/>
                          <a:ea typeface="Calibri"/>
                          <a:cs typeface="Times New Roman"/>
                        </a:rPr>
                        <a:t> </a:t>
                      </a: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No risk identified</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54733">
                <a:tc>
                  <a:txBody>
                    <a:bodyPr/>
                    <a:lstStyle/>
                    <a:p>
                      <a:pPr marL="0" lvl="0" indent="0" algn="ctr">
                        <a:spcAft>
                          <a:spcPts val="0"/>
                        </a:spcAft>
                        <a:buFont typeface="+mj-lt"/>
                        <a:buNone/>
                      </a:pPr>
                      <a:r>
                        <a:rPr lang="en-US" sz="1400" dirty="0" smtClean="0">
                          <a:effectLst/>
                          <a:latin typeface="Arial Narrow" panose="020B0606020202030204" pitchFamily="34" charset="0"/>
                          <a:ea typeface="Calibri"/>
                          <a:cs typeface="Times New Roman"/>
                        </a:rPr>
                        <a:t>18</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smtClean="0">
                          <a:solidFill>
                            <a:srgbClr val="000000"/>
                          </a:solidFill>
                          <a:effectLst/>
                          <a:latin typeface="Arial" panose="020B0604020202020204" pitchFamily="34" charset="0"/>
                          <a:ea typeface="Calibri" panose="020F0502020204030204" pitchFamily="34" charset="0"/>
                          <a:cs typeface="+mn-cs"/>
                        </a:rPr>
                        <a:t>Percentage </a:t>
                      </a:r>
                      <a:r>
                        <a:rPr lang="en-ZA" sz="1100" kern="1200" dirty="0">
                          <a:solidFill>
                            <a:srgbClr val="000000"/>
                          </a:solidFill>
                          <a:effectLst/>
                          <a:latin typeface="Arial" panose="020B0604020202020204" pitchFamily="34" charset="0"/>
                          <a:ea typeface="Calibri" panose="020F0502020204030204" pitchFamily="34" charset="0"/>
                          <a:cs typeface="+mn-cs"/>
                        </a:rPr>
                        <a:t>of valid claims (Unemployment benefit) with  complete, verified and accurate information approved or rejected within specified time </a:t>
                      </a:r>
                      <a:r>
                        <a:rPr lang="en-ZA" sz="1100" kern="1200" dirty="0" smtClean="0">
                          <a:solidFill>
                            <a:srgbClr val="000000"/>
                          </a:solidFill>
                          <a:effectLst/>
                          <a:latin typeface="Arial" panose="020B0604020202020204" pitchFamily="34" charset="0"/>
                          <a:ea typeface="Calibri" panose="020F0502020204030204" pitchFamily="34" charset="0"/>
                          <a:cs typeface="+mn-cs"/>
                        </a:rPr>
                        <a:t>frames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10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90% within 15 working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000" kern="1200" dirty="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90% within 15 working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No risk identified</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90734">
                <a:tc>
                  <a:txBody>
                    <a:bodyPr/>
                    <a:lstStyle/>
                    <a:p>
                      <a:pPr marL="0" lvl="0" indent="0" algn="ctr">
                        <a:spcAft>
                          <a:spcPts val="0"/>
                        </a:spcAft>
                        <a:buFont typeface="+mj-lt"/>
                        <a:buNone/>
                      </a:pPr>
                      <a:r>
                        <a:rPr lang="en-US" sz="1400" dirty="0" smtClean="0">
                          <a:effectLst/>
                          <a:latin typeface="Arial Narrow" panose="020B0606020202030204" pitchFamily="34" charset="0"/>
                          <a:ea typeface="Calibri"/>
                          <a:cs typeface="Times New Roman"/>
                        </a:rPr>
                        <a:t>19</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a:solidFill>
                            <a:srgbClr val="000000"/>
                          </a:solidFill>
                          <a:effectLst/>
                          <a:latin typeface="Arial" panose="020B0604020202020204" pitchFamily="34" charset="0"/>
                          <a:ea typeface="Calibri" panose="020F0502020204030204" pitchFamily="34" charset="0"/>
                          <a:cs typeface="+mn-cs"/>
                        </a:rPr>
                        <a:t>Percentage of valid claims (In-service benefits; Maternity, illness and adoption benefits) with complete, verified and accurate information approved or rejected within specified time frames </a:t>
                      </a:r>
                      <a:endParaRPr lang="en-ZA" sz="1100" kern="1200" dirty="0" smtClean="0">
                        <a:solidFill>
                          <a:srgbClr val="000000"/>
                        </a:solidFill>
                        <a:effectLst/>
                        <a:latin typeface="Arial" panose="020B0604020202020204" pitchFamily="34" charset="0"/>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10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92% within 10 working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92% within 10 working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No risk identified</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504056">
                <a:tc>
                  <a:txBody>
                    <a:bodyPr/>
                    <a:lstStyle/>
                    <a:p>
                      <a:pPr marL="0" lvl="0" indent="0" algn="ctr">
                        <a:spcAft>
                          <a:spcPts val="0"/>
                        </a:spcAft>
                        <a:buFont typeface="+mj-lt"/>
                        <a:buNone/>
                      </a:pPr>
                      <a:r>
                        <a:rPr lang="en-US" sz="1400" dirty="0" smtClean="0">
                          <a:effectLst/>
                          <a:latin typeface="Arial Narrow" panose="020B0606020202030204" pitchFamily="34" charset="0"/>
                          <a:ea typeface="Calibri"/>
                          <a:cs typeface="Times New Roman"/>
                        </a:rPr>
                        <a:t>20</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a:solidFill>
                            <a:srgbClr val="000000"/>
                          </a:solidFill>
                          <a:effectLst/>
                          <a:latin typeface="Arial" panose="020B0604020202020204" pitchFamily="34" charset="0"/>
                          <a:ea typeface="Calibri" panose="020F0502020204030204" pitchFamily="34" charset="0"/>
                          <a:cs typeface="+mn-cs"/>
                        </a:rPr>
                        <a:t>Percentage of valid claims (Deceased benefit) with complete, verified and accurate information approved or rejected within specified time </a:t>
                      </a:r>
                      <a:r>
                        <a:rPr lang="en-ZA" sz="1100" kern="1200" dirty="0" smtClean="0">
                          <a:solidFill>
                            <a:srgbClr val="000000"/>
                          </a:solidFill>
                          <a:effectLst/>
                          <a:latin typeface="Arial" panose="020B0604020202020204" pitchFamily="34" charset="0"/>
                          <a:ea typeface="Calibri" panose="020F0502020204030204" pitchFamily="34" charset="0"/>
                          <a:cs typeface="+mn-cs"/>
                        </a:rPr>
                        <a:t>frames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92% within 20 working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00" kern="1200" dirty="0">
                          <a:solidFill>
                            <a:srgbClr val="000000"/>
                          </a:solidFill>
                          <a:effectLst/>
                          <a:latin typeface="Arial" panose="020B0604020202020204" pitchFamily="34" charset="0"/>
                          <a:ea typeface="Calibri" panose="020F0502020204030204" pitchFamily="34" charset="0"/>
                          <a:cs typeface="+mn-cs"/>
                        </a:rPr>
                        <a:t>92% within 20 working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400" b="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No risk identified</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bl>
          </a:graphicData>
        </a:graphic>
      </p:graphicFrame>
      <p:sp>
        <p:nvSpPr>
          <p:cNvPr id="13" name="Flowchart: Terminator 12"/>
          <p:cNvSpPr/>
          <p:nvPr/>
        </p:nvSpPr>
        <p:spPr>
          <a:xfrm>
            <a:off x="6142507" y="2253975"/>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lowchart: Terminator 13"/>
          <p:cNvSpPr/>
          <p:nvPr/>
        </p:nvSpPr>
        <p:spPr>
          <a:xfrm>
            <a:off x="6142507" y="3226923"/>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Flowchart: Terminator 14"/>
          <p:cNvSpPr/>
          <p:nvPr/>
        </p:nvSpPr>
        <p:spPr>
          <a:xfrm>
            <a:off x="6118586" y="4078088"/>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lowchart: Terminator 15"/>
          <p:cNvSpPr/>
          <p:nvPr/>
        </p:nvSpPr>
        <p:spPr>
          <a:xfrm>
            <a:off x="6118586" y="5165535"/>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lowchart: Terminator 16"/>
          <p:cNvSpPr/>
          <p:nvPr/>
        </p:nvSpPr>
        <p:spPr>
          <a:xfrm>
            <a:off x="6118585" y="6061519"/>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8424902" y="287076"/>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7</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778938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latin typeface="Arial" panose="020B0604020202020204" pitchFamily="34" charset="0"/>
                <a:cs typeface="Arial" panose="020B0604020202020204" pitchFamily="34" charset="0"/>
              </a:rPr>
              <a:t>QUARTER 2 RISK MANAGEMENT REVIEW</a:t>
            </a:r>
            <a:endParaRPr lang="en-ZA"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graphicFrame>
        <p:nvGraphicFramePr>
          <p:cNvPr id="5" name="Table 4"/>
          <p:cNvGraphicFramePr>
            <a:graphicFrameLocks noGrp="1"/>
          </p:cNvGraphicFramePr>
          <p:nvPr>
            <p:extLst/>
          </p:nvPr>
        </p:nvGraphicFramePr>
        <p:xfrm>
          <a:off x="232679" y="1247586"/>
          <a:ext cx="8647184" cy="4835611"/>
        </p:xfrm>
        <a:graphic>
          <a:graphicData uri="http://schemas.openxmlformats.org/drawingml/2006/table">
            <a:tbl>
              <a:tblPr firstRow="1" firstCol="1" bandRow="1"/>
              <a:tblGrid>
                <a:gridCol w="336979">
                  <a:extLst>
                    <a:ext uri="{9D8B030D-6E8A-4147-A177-3AD203B41FA5}">
                      <a16:colId xmlns:a16="http://schemas.microsoft.com/office/drawing/2014/main" xmlns="" val="20000"/>
                    </a:ext>
                  </a:extLst>
                </a:gridCol>
                <a:gridCol w="2048222">
                  <a:extLst>
                    <a:ext uri="{9D8B030D-6E8A-4147-A177-3AD203B41FA5}">
                      <a16:colId xmlns:a16="http://schemas.microsoft.com/office/drawing/2014/main" xmlns="" val="20001"/>
                    </a:ext>
                  </a:extLst>
                </a:gridCol>
                <a:gridCol w="1882112">
                  <a:extLst>
                    <a:ext uri="{9D8B030D-6E8A-4147-A177-3AD203B41FA5}">
                      <a16:colId xmlns:a16="http://schemas.microsoft.com/office/drawing/2014/main" xmlns="" val="20003"/>
                    </a:ext>
                  </a:extLst>
                </a:gridCol>
                <a:gridCol w="1318499">
                  <a:extLst>
                    <a:ext uri="{9D8B030D-6E8A-4147-A177-3AD203B41FA5}">
                      <a16:colId xmlns:a16="http://schemas.microsoft.com/office/drawing/2014/main" xmlns="" val="2959533971"/>
                    </a:ext>
                  </a:extLst>
                </a:gridCol>
                <a:gridCol w="960183">
                  <a:extLst>
                    <a:ext uri="{9D8B030D-6E8A-4147-A177-3AD203B41FA5}">
                      <a16:colId xmlns:a16="http://schemas.microsoft.com/office/drawing/2014/main" xmlns="" val="20004"/>
                    </a:ext>
                  </a:extLst>
                </a:gridCol>
                <a:gridCol w="2101189">
                  <a:extLst>
                    <a:ext uri="{9D8B030D-6E8A-4147-A177-3AD203B41FA5}">
                      <a16:colId xmlns:a16="http://schemas.microsoft.com/office/drawing/2014/main" xmlns="" val="20005"/>
                    </a:ext>
                  </a:extLst>
                </a:gridCol>
              </a:tblGrid>
              <a:tr h="673955">
                <a:tc>
                  <a:txBody>
                    <a:bodyPr/>
                    <a:lstStyle/>
                    <a:p>
                      <a:pPr marL="180340" indent="-180340">
                        <a:spcAft>
                          <a:spcPts val="0"/>
                        </a:spcAft>
                      </a:pPr>
                      <a:r>
                        <a:rPr lang="en-ZA" sz="1400" b="1" dirty="0">
                          <a:solidFill>
                            <a:srgbClr val="000000"/>
                          </a:solidFill>
                          <a:effectLst/>
                          <a:latin typeface="Arial Narrow" panose="020B0606020202030204" pitchFamily="34" charset="0"/>
                          <a:ea typeface="Calibri"/>
                          <a:cs typeface="Times New Roman"/>
                        </a:rPr>
                        <a:t>No</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0340" indent="-180340">
                        <a:spcAft>
                          <a:spcPts val="0"/>
                        </a:spcAft>
                      </a:pPr>
                      <a:r>
                        <a:rPr lang="en-ZA" sz="1400" b="1" dirty="0">
                          <a:solidFill>
                            <a:srgbClr val="000000"/>
                          </a:solidFill>
                          <a:effectLst/>
                          <a:latin typeface="Arial Narrow" panose="020B0606020202030204" pitchFamily="34" charset="0"/>
                          <a:ea typeface="Calibri"/>
                          <a:cs typeface="Times New Roman"/>
                        </a:rPr>
                        <a:t>Performance Indicator</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tabLst>
                          <a:tab pos="180340" algn="l"/>
                        </a:tabLst>
                      </a:pPr>
                      <a:r>
                        <a:rPr lang="en-ZA" sz="1400" b="1" dirty="0" smtClean="0">
                          <a:effectLst/>
                          <a:latin typeface="Arial Narrow" panose="020B0606020202030204" pitchFamily="34" charset="0"/>
                          <a:ea typeface="Calibri"/>
                          <a:cs typeface="Times New Roman"/>
                        </a:rPr>
                        <a:t>Annual Target</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180340" algn="l"/>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Calibri"/>
                          <a:cs typeface="Times New Roman"/>
                        </a:rPr>
                        <a:t>Q2 Target</a:t>
                      </a:r>
                      <a:endParaRPr kumimoji="0" lang="en-ZA" sz="14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180340" algn="l"/>
                        </a:tabLst>
                        <a:defRP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Calibri"/>
                          <a:cs typeface="Times New Roman"/>
                        </a:rPr>
                        <a:t>Performance</a:t>
                      </a:r>
                    </a:p>
                    <a:p>
                      <a:pPr marL="0" marR="0" lvl="0" indent="0" algn="ctr" defTabSz="457200" rtl="0" eaLnBrk="1" fontAlgn="auto" latinLnBrk="0" hangingPunct="1">
                        <a:lnSpc>
                          <a:spcPct val="100000"/>
                        </a:lnSpc>
                        <a:spcBef>
                          <a:spcPts val="0"/>
                        </a:spcBef>
                        <a:spcAft>
                          <a:spcPts val="0"/>
                        </a:spcAft>
                        <a:buClrTx/>
                        <a:buSzTx/>
                        <a:buFontTx/>
                        <a:buNone/>
                        <a:tabLst>
                          <a:tab pos="180340" algn="l"/>
                        </a:tabLst>
                        <a:defRP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Calibri"/>
                          <a:cs typeface="Times New Roman"/>
                        </a:rPr>
                        <a:t>Status as per QPR 2</a:t>
                      </a:r>
                      <a:endPar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80340" algn="l">
                        <a:spcAft>
                          <a:spcPts val="0"/>
                        </a:spcAft>
                        <a:tabLst>
                          <a:tab pos="180340" algn="l"/>
                        </a:tabLst>
                      </a:pPr>
                      <a:r>
                        <a:rPr lang="en-ZA" sz="1400" b="1" dirty="0" smtClean="0">
                          <a:effectLst/>
                          <a:latin typeface="Arial Narrow" panose="020B0606020202030204" pitchFamily="34" charset="0"/>
                          <a:ea typeface="Calibri"/>
                          <a:cs typeface="Times New Roman"/>
                        </a:rPr>
                        <a:t>Risk Management </a:t>
                      </a:r>
                      <a:r>
                        <a:rPr lang="en-ZA" sz="1400" b="1" dirty="0">
                          <a:effectLst/>
                          <a:latin typeface="Arial Narrow" panose="020B0606020202030204" pitchFamily="34" charset="0"/>
                          <a:ea typeface="Calibri"/>
                          <a:cs typeface="Times New Roman"/>
                        </a:rPr>
                        <a:t>Conclusion/ Comments</a:t>
                      </a:r>
                      <a:endParaRPr lang="en-ZA" sz="14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643363">
                <a:tc>
                  <a:txBody>
                    <a:bodyPr/>
                    <a:lstStyle/>
                    <a:p>
                      <a:pPr marL="0" lvl="0" indent="0" algn="ctr">
                        <a:spcAft>
                          <a:spcPts val="0"/>
                        </a:spcAft>
                        <a:buFont typeface="+mj-lt"/>
                        <a:buNone/>
                      </a:pPr>
                      <a:r>
                        <a:rPr lang="en-ZA" sz="1200" dirty="0" smtClean="0">
                          <a:effectLst/>
                          <a:latin typeface="Arial Narrow" panose="020B0606020202030204" pitchFamily="34" charset="0"/>
                          <a:ea typeface="Calibri"/>
                          <a:cs typeface="Times New Roman"/>
                        </a:rPr>
                        <a:t>21</a:t>
                      </a:r>
                      <a:r>
                        <a:rPr lang="en-ZA" sz="1200" dirty="0">
                          <a:effectLst/>
                          <a:latin typeface="Arial Narrow" panose="020B0606020202030204" pitchFamily="34" charset="0"/>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just" rtl="0"/>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youths participating on Public Employment Programmes</a:t>
                      </a:r>
                      <a:endParaRPr lang="en-ZA" sz="1200" b="0" i="0" u="none" strike="noStrike" baseline="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lgn="ctr">
                        <a:spcAft>
                          <a:spcPts val="0"/>
                        </a:spcAft>
                        <a:tabLst>
                          <a:tab pos="180340" algn="l"/>
                        </a:tabLst>
                      </a:pPr>
                      <a:endParaRPr lang="en-US" sz="1200" b="0" dirty="0" smtClean="0">
                        <a:effectLst/>
                        <a:latin typeface="Arial" panose="020B0604020202020204" pitchFamily="34" charset="0"/>
                        <a:ea typeface="Calibri"/>
                        <a:cs typeface="Arial" panose="020B0604020202020204" pitchFamily="34" charset="0"/>
                      </a:endParaRPr>
                    </a:p>
                    <a:p>
                      <a:pPr marL="457200" indent="-180340" algn="ctr">
                        <a:spcAft>
                          <a:spcPts val="0"/>
                        </a:spcAft>
                        <a:tabLst>
                          <a:tab pos="180340" algn="l"/>
                        </a:tabLst>
                      </a:pPr>
                      <a:r>
                        <a:rPr lang="en-US" sz="1200" b="0" dirty="0" smtClean="0">
                          <a:effectLst/>
                          <a:latin typeface="Arial" panose="020B0604020202020204" pitchFamily="34" charset="0"/>
                          <a:ea typeface="Calibri"/>
                          <a:cs typeface="Arial" panose="020B0604020202020204" pitchFamily="34" charset="0"/>
                        </a:rPr>
                        <a:t>12 210</a:t>
                      </a:r>
                      <a:endParaRPr lang="en-ZA" sz="12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Aft>
                          <a:spcPts val="0"/>
                        </a:spcAft>
                      </a:pPr>
                      <a:endParaRPr lang="en-ZA" sz="1200" dirty="0" smtClean="0">
                        <a:solidFill>
                          <a:srgbClr val="000000"/>
                        </a:solidFill>
                        <a:effectLst/>
                        <a:latin typeface="Arial" panose="020B0604020202020204" pitchFamily="34" charset="0"/>
                        <a:ea typeface="Times New Roman"/>
                        <a:cs typeface="Arial" panose="020B0604020202020204" pitchFamily="34" charset="0"/>
                      </a:endParaRPr>
                    </a:p>
                    <a:p>
                      <a:pPr marL="180340" indent="-180340" algn="ctr">
                        <a:spcAft>
                          <a:spcPts val="0"/>
                        </a:spcAft>
                      </a:pPr>
                      <a:endParaRPr lang="en-ZA" sz="1200" dirty="0" smtClean="0">
                        <a:solidFill>
                          <a:srgbClr val="000000"/>
                        </a:solidFill>
                        <a:effectLst/>
                        <a:latin typeface="Arial" panose="020B0604020202020204" pitchFamily="34" charset="0"/>
                        <a:ea typeface="Times New Roman"/>
                        <a:cs typeface="Arial" panose="020B0604020202020204" pitchFamily="34" charset="0"/>
                      </a:endParaRPr>
                    </a:p>
                    <a:p>
                      <a:pPr marL="180340" indent="-180340" algn="ctr">
                        <a:spcAft>
                          <a:spcPts val="0"/>
                        </a:spcAft>
                      </a:pPr>
                      <a:r>
                        <a:rPr lang="en-ZA" sz="1200" dirty="0" smtClean="0">
                          <a:solidFill>
                            <a:srgbClr val="000000"/>
                          </a:solidFill>
                          <a:effectLst/>
                          <a:latin typeface="Arial" panose="020B0604020202020204" pitchFamily="34" charset="0"/>
                          <a:ea typeface="Times New Roman"/>
                          <a:cs typeface="Arial" panose="020B0604020202020204" pitchFamily="34" charset="0"/>
                        </a:rPr>
                        <a:t>2 </a:t>
                      </a:r>
                      <a:r>
                        <a:rPr lang="en-ZA" sz="1200" dirty="0">
                          <a:solidFill>
                            <a:srgbClr val="000000"/>
                          </a:solidFill>
                          <a:effectLst/>
                          <a:latin typeface="Arial" panose="020B0604020202020204" pitchFamily="34" charset="0"/>
                          <a:ea typeface="Times New Roman"/>
                          <a:cs typeface="Arial" panose="020B0604020202020204" pitchFamily="34" charset="0"/>
                        </a:rPr>
                        <a:t>000</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200" b="0" dirty="0">
                        <a:solidFill>
                          <a:srgbClr val="00B050"/>
                        </a:solidFill>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0"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High risk of none achievement</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The target appears to be optimistic and not realistic.</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54733">
                <a:tc>
                  <a:txBody>
                    <a:bodyPr/>
                    <a:lstStyle/>
                    <a:p>
                      <a:pPr marL="0" lvl="0" indent="0" algn="ctr">
                        <a:spcAft>
                          <a:spcPts val="0"/>
                        </a:spcAft>
                        <a:buFont typeface="+mj-lt"/>
                        <a:buNone/>
                      </a:pPr>
                      <a:r>
                        <a:rPr lang="en-US" sz="1200" dirty="0" smtClean="0">
                          <a:effectLst/>
                          <a:latin typeface="Arial Narrow" panose="020B0606020202030204" pitchFamily="34" charset="0"/>
                          <a:ea typeface="Calibri"/>
                          <a:cs typeface="Times New Roman"/>
                        </a:rPr>
                        <a:t>22</a:t>
                      </a:r>
                      <a:endParaRPr lang="en-ZA" sz="12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0340" algn="just" defTabSz="457200" rtl="0" eaLnBrk="1" latinLnBrk="0" hangingPunct="1">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Temporary Employer Employee Relief Scheme (TERS) applications approved / rejected by the delegated authority within 15 working days</a:t>
                      </a:r>
                      <a:r>
                        <a:rPr lang="en-ZA" sz="1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indent="-180340" algn="just" defTabSz="457200" rtl="0" eaLnBrk="1" latinLnBrk="0" hangingPunct="1">
                        <a:spcAft>
                          <a:spcPts val="0"/>
                        </a:spcAft>
                      </a:pPr>
                      <a:endPar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lgn="ctr">
                        <a:spcAft>
                          <a:spcPts val="0"/>
                        </a:spcAft>
                        <a:tabLst>
                          <a:tab pos="180340" algn="l"/>
                        </a:tabLst>
                      </a:pPr>
                      <a:endParaRPr lang="en-US" sz="1200" b="0" dirty="0" smtClean="0">
                        <a:effectLst/>
                        <a:latin typeface="Arial" panose="020B0604020202020204" pitchFamily="34" charset="0"/>
                        <a:ea typeface="Calibri"/>
                        <a:cs typeface="Arial" panose="020B0604020202020204" pitchFamily="34" charset="0"/>
                      </a:endParaRPr>
                    </a:p>
                    <a:p>
                      <a:pPr marL="457200" indent="-180340" algn="ctr">
                        <a:spcAft>
                          <a:spcPts val="0"/>
                        </a:spcAft>
                        <a:tabLst>
                          <a:tab pos="180340" algn="l"/>
                        </a:tabLst>
                      </a:pPr>
                      <a:r>
                        <a:rPr lang="en-US" sz="1200" b="0" dirty="0" smtClean="0">
                          <a:effectLst/>
                          <a:latin typeface="Arial" panose="020B0604020202020204" pitchFamily="34" charset="0"/>
                          <a:ea typeface="Calibri"/>
                          <a:cs typeface="Arial" panose="020B0604020202020204" pitchFamily="34" charset="0"/>
                        </a:rPr>
                        <a:t>90% within 15 working days</a:t>
                      </a:r>
                      <a:endParaRPr lang="en-ZA" sz="12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180340" algn="just" defTabSz="457200" rtl="0" eaLnBrk="1" latinLnBrk="0" hangingPunct="1">
                        <a:spcAft>
                          <a:spcPts val="0"/>
                        </a:spcAft>
                      </a:pPr>
                      <a:endParaRPr lang="en-ZA" sz="1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180340" algn="just" defTabSz="457200" rtl="0" eaLnBrk="1" latinLnBrk="0" hangingPunct="1">
                        <a:spcAft>
                          <a:spcPts val="0"/>
                        </a:spcAft>
                      </a:pPr>
                      <a:r>
                        <a:rPr lang="en-ZA" sz="1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a:t>
                      </a: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within 15 working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200" b="0" dirty="0">
                        <a:effectLst/>
                        <a:latin typeface="Arial" panose="020B0604020202020204" pitchFamily="34" charset="0"/>
                        <a:ea typeface="Calibri"/>
                        <a:cs typeface="Arial" panose="020B0604020202020204" pitchFamily="34" charset="0"/>
                      </a:endParaRPr>
                    </a:p>
                    <a:p>
                      <a:pPr marL="180340" indent="-180340">
                        <a:spcAft>
                          <a:spcPts val="0"/>
                        </a:spcAft>
                      </a:pPr>
                      <a:r>
                        <a:rPr lang="en-US" sz="1200" b="0" dirty="0">
                          <a:effectLst/>
                          <a:latin typeface="Arial" panose="020B0604020202020204" pitchFamily="34" charset="0"/>
                          <a:ea typeface="Calibri"/>
                          <a:cs typeface="Arial" panose="020B0604020202020204" pitchFamily="34" charset="0"/>
                        </a:rPr>
                        <a:t> </a:t>
                      </a:r>
                      <a:endParaRPr lang="en-ZA" sz="12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0"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High risk of none achievement</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The target appears to be optimistic and not realistic.</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54733">
                <a:tc>
                  <a:txBody>
                    <a:bodyPr/>
                    <a:lstStyle/>
                    <a:p>
                      <a:pPr marL="0" lvl="0" indent="0" algn="ctr">
                        <a:spcAft>
                          <a:spcPts val="0"/>
                        </a:spcAft>
                        <a:buFont typeface="+mj-lt"/>
                        <a:buNone/>
                      </a:pPr>
                      <a:r>
                        <a:rPr lang="en-US" sz="1200" dirty="0" smtClean="0">
                          <a:effectLst/>
                          <a:latin typeface="Arial Narrow" panose="020B0606020202030204" pitchFamily="34" charset="0"/>
                          <a:ea typeface="Calibri"/>
                          <a:cs typeface="Times New Roman"/>
                        </a:rPr>
                        <a:t>23</a:t>
                      </a:r>
                      <a:endParaRPr lang="en-ZA" sz="12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just" rtl="0"/>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UIF contributors provided with learning opportunities </a:t>
                      </a:r>
                      <a:endParaRPr lang="en-ZA" sz="1200" b="0" i="0" u="none" strike="noStrike" baseline="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lgn="ctr">
                        <a:spcAft>
                          <a:spcPts val="0"/>
                        </a:spcAft>
                        <a:tabLst>
                          <a:tab pos="180340" algn="l"/>
                        </a:tabLst>
                      </a:pPr>
                      <a:endParaRPr lang="en-US" sz="1200" b="0" dirty="0" smtClean="0">
                        <a:effectLst/>
                        <a:latin typeface="Arial" panose="020B0604020202020204" pitchFamily="34" charset="0"/>
                        <a:ea typeface="Calibri"/>
                        <a:cs typeface="Arial" panose="020B0604020202020204" pitchFamily="34" charset="0"/>
                      </a:endParaRPr>
                    </a:p>
                    <a:p>
                      <a:pPr marL="457200" indent="-180340" algn="ctr">
                        <a:spcAft>
                          <a:spcPts val="0"/>
                        </a:spcAft>
                        <a:tabLst>
                          <a:tab pos="180340" algn="l"/>
                        </a:tabLst>
                      </a:pPr>
                      <a:r>
                        <a:rPr lang="en-US" sz="1200" b="0" dirty="0" smtClean="0">
                          <a:effectLst/>
                          <a:latin typeface="Arial" panose="020B0604020202020204" pitchFamily="34" charset="0"/>
                          <a:ea typeface="Calibri"/>
                          <a:cs typeface="Arial" panose="020B0604020202020204" pitchFamily="34" charset="0"/>
                        </a:rPr>
                        <a:t>40 700</a:t>
                      </a:r>
                      <a:endParaRPr lang="en-ZA" sz="12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just">
                        <a:spcAft>
                          <a:spcPts val="0"/>
                        </a:spcAft>
                      </a:pPr>
                      <a:endParaRPr lang="en-ZA" sz="1200" dirty="0" smtClean="0">
                        <a:solidFill>
                          <a:srgbClr val="000000"/>
                        </a:solidFill>
                        <a:effectLst/>
                        <a:latin typeface="Arial" panose="020B0604020202020204" pitchFamily="34" charset="0"/>
                        <a:ea typeface="Times New Roman"/>
                        <a:cs typeface="Arial" panose="020B0604020202020204" pitchFamily="34" charset="0"/>
                      </a:endParaRPr>
                    </a:p>
                    <a:p>
                      <a:pPr marL="180340" indent="-180340" algn="just">
                        <a:spcAft>
                          <a:spcPts val="0"/>
                        </a:spcAft>
                      </a:pPr>
                      <a:endParaRPr lang="en-ZA" sz="1200" dirty="0" smtClean="0">
                        <a:solidFill>
                          <a:srgbClr val="000000"/>
                        </a:solidFill>
                        <a:effectLst/>
                        <a:latin typeface="Arial" panose="020B0604020202020204" pitchFamily="34" charset="0"/>
                        <a:ea typeface="Times New Roman"/>
                        <a:cs typeface="Arial" panose="020B0604020202020204" pitchFamily="34" charset="0"/>
                      </a:endParaRPr>
                    </a:p>
                    <a:p>
                      <a:pPr marL="180340" indent="-180340" algn="ctr">
                        <a:spcAft>
                          <a:spcPts val="0"/>
                        </a:spcAft>
                      </a:pPr>
                      <a:r>
                        <a:rPr lang="en-ZA" sz="1200" dirty="0" smtClean="0">
                          <a:solidFill>
                            <a:srgbClr val="000000"/>
                          </a:solidFill>
                          <a:effectLst/>
                          <a:latin typeface="Arial" panose="020B0604020202020204" pitchFamily="34" charset="0"/>
                          <a:ea typeface="Times New Roman"/>
                          <a:cs typeface="Arial" panose="020B0604020202020204" pitchFamily="34" charset="0"/>
                        </a:rPr>
                        <a:t>12 </a:t>
                      </a:r>
                      <a:r>
                        <a:rPr lang="en-ZA" sz="1200" dirty="0">
                          <a:solidFill>
                            <a:srgbClr val="000000"/>
                          </a:solidFill>
                          <a:effectLst/>
                          <a:latin typeface="Arial" panose="020B0604020202020204" pitchFamily="34" charset="0"/>
                          <a:ea typeface="Times New Roman"/>
                          <a:cs typeface="Arial" panose="020B0604020202020204" pitchFamily="34" charset="0"/>
                        </a:rPr>
                        <a:t>850</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2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0"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High risk of none achievement</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The target appears to be optimistic and not realistic.</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90734">
                <a:tc>
                  <a:txBody>
                    <a:bodyPr/>
                    <a:lstStyle/>
                    <a:p>
                      <a:pPr marL="0" lvl="0" indent="0" algn="ctr">
                        <a:spcAft>
                          <a:spcPts val="0"/>
                        </a:spcAft>
                        <a:buFont typeface="+mj-lt"/>
                        <a:buNone/>
                      </a:pPr>
                      <a:r>
                        <a:rPr lang="en-US" sz="1200" dirty="0" smtClean="0">
                          <a:effectLst/>
                          <a:latin typeface="Arial Narrow" panose="020B0606020202030204" pitchFamily="34" charset="0"/>
                          <a:ea typeface="Calibri"/>
                          <a:cs typeface="Times New Roman"/>
                        </a:rPr>
                        <a:t>24</a:t>
                      </a:r>
                      <a:endParaRPr lang="en-ZA" sz="12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just" rtl="0"/>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Cooperatives supported </a:t>
                      </a:r>
                      <a:endParaRPr lang="en-ZA" sz="1200" b="0" i="0" u="none" strike="noStrike" baseline="0" dirty="0">
                        <a:solidFill>
                          <a:srgbClr val="000000"/>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lgn="ctr">
                        <a:spcAft>
                          <a:spcPts val="0"/>
                        </a:spcAft>
                        <a:tabLst>
                          <a:tab pos="180340" algn="l"/>
                        </a:tabLst>
                      </a:pPr>
                      <a:endParaRPr lang="en-US" sz="1200" b="0" dirty="0" smtClean="0">
                        <a:effectLst/>
                        <a:latin typeface="Arial" panose="020B0604020202020204" pitchFamily="34" charset="0"/>
                        <a:ea typeface="Calibri"/>
                        <a:cs typeface="Arial" panose="020B0604020202020204" pitchFamily="34" charset="0"/>
                      </a:endParaRPr>
                    </a:p>
                    <a:p>
                      <a:pPr marL="457200" indent="-180340" algn="ctr">
                        <a:spcAft>
                          <a:spcPts val="0"/>
                        </a:spcAft>
                        <a:tabLst>
                          <a:tab pos="180340" algn="l"/>
                        </a:tabLst>
                      </a:pPr>
                      <a:r>
                        <a:rPr lang="en-US" sz="1200" b="0" dirty="0" smtClean="0">
                          <a:effectLst/>
                          <a:latin typeface="Arial" panose="020B0604020202020204" pitchFamily="34" charset="0"/>
                          <a:ea typeface="Calibri"/>
                          <a:cs typeface="Arial" panose="020B0604020202020204" pitchFamily="34" charset="0"/>
                        </a:rPr>
                        <a:t>30</a:t>
                      </a:r>
                      <a:endParaRPr lang="en-ZA" sz="12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Aft>
                          <a:spcPts val="0"/>
                        </a:spcAft>
                      </a:pPr>
                      <a:endParaRPr lang="en-ZA" sz="1200" dirty="0" smtClean="0">
                        <a:solidFill>
                          <a:srgbClr val="000000"/>
                        </a:solidFill>
                        <a:effectLst/>
                        <a:latin typeface="Arial" panose="020B0604020202020204" pitchFamily="34" charset="0"/>
                        <a:ea typeface="Times New Roman"/>
                        <a:cs typeface="Arial" panose="020B0604020202020204" pitchFamily="34" charset="0"/>
                      </a:endParaRPr>
                    </a:p>
                    <a:p>
                      <a:pPr marL="180340" indent="-180340" algn="ctr">
                        <a:spcAft>
                          <a:spcPts val="0"/>
                        </a:spcAft>
                      </a:pPr>
                      <a:r>
                        <a:rPr lang="en-ZA" sz="1200" dirty="0" smtClean="0">
                          <a:solidFill>
                            <a:srgbClr val="000000"/>
                          </a:solidFill>
                          <a:effectLst/>
                          <a:latin typeface="Arial" panose="020B0604020202020204" pitchFamily="34" charset="0"/>
                          <a:ea typeface="Times New Roman"/>
                          <a:cs typeface="Arial" panose="020B0604020202020204" pitchFamily="34" charset="0"/>
                        </a:rPr>
                        <a:t>10</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2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0" i="0" u="none" strike="noStrike" kern="1200" cap="none" spc="0" normalizeH="0" baseline="0" noProof="0" dirty="0" smtClean="0">
                          <a:ln>
                            <a:noFill/>
                          </a:ln>
                          <a:solidFill>
                            <a:srgbClr val="FF0000"/>
                          </a:solidFill>
                          <a:effectLst/>
                          <a:uLnTx/>
                          <a:uFillTx/>
                          <a:latin typeface="Arial" panose="020B0604020202020204" pitchFamily="34" charset="0"/>
                          <a:ea typeface="Calibri"/>
                          <a:cs typeface="Arial" panose="020B0604020202020204" pitchFamily="34" charset="0"/>
                        </a:rPr>
                        <a:t>High risk of none achievement</a:t>
                      </a:r>
                    </a:p>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The target appears to be optimistic and not realistic.</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504056">
                <a:tc>
                  <a:txBody>
                    <a:bodyPr/>
                    <a:lstStyle/>
                    <a:p>
                      <a:pPr marL="0" lvl="0" indent="0" algn="ctr">
                        <a:spcAft>
                          <a:spcPts val="0"/>
                        </a:spcAft>
                        <a:buFont typeface="+mj-lt"/>
                        <a:buNone/>
                      </a:pPr>
                      <a:r>
                        <a:rPr lang="en-US" sz="1200" dirty="0" smtClean="0">
                          <a:effectLst/>
                          <a:latin typeface="Arial Narrow" panose="020B0606020202030204" pitchFamily="34" charset="0"/>
                          <a:ea typeface="Calibri"/>
                          <a:cs typeface="Times New Roman"/>
                        </a:rPr>
                        <a:t>25</a:t>
                      </a:r>
                      <a:endParaRPr lang="en-ZA" sz="1200" dirty="0">
                        <a:effectLst/>
                        <a:latin typeface="Arial Narrow" panose="020B0606020202030204" pitchFamily="34" charset="0"/>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905" algn="just" defTabSz="457200" rtl="0" eaLnBrk="1" latinLnBrk="0" hangingPunct="1">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SMMEs supported </a:t>
                      </a:r>
                      <a:endParaRPr lang="en-ZA" sz="12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lgn="ctr">
                        <a:spcAft>
                          <a:spcPts val="0"/>
                        </a:spcAft>
                        <a:tabLst>
                          <a:tab pos="180340" algn="l"/>
                        </a:tabLst>
                      </a:pPr>
                      <a:endParaRPr lang="en-US" sz="1200" b="0" dirty="0" smtClean="0">
                        <a:effectLst/>
                        <a:latin typeface="Arial" panose="020B0604020202020204" pitchFamily="34" charset="0"/>
                        <a:ea typeface="Calibri"/>
                        <a:cs typeface="Arial" panose="020B0604020202020204" pitchFamily="34" charset="0"/>
                      </a:endParaRPr>
                    </a:p>
                    <a:p>
                      <a:pPr marL="457200" indent="-180340" algn="ctr">
                        <a:spcAft>
                          <a:spcPts val="0"/>
                        </a:spcAft>
                        <a:tabLst>
                          <a:tab pos="180340" algn="l"/>
                        </a:tabLst>
                      </a:pPr>
                      <a:r>
                        <a:rPr lang="en-US" sz="1200" b="0" dirty="0" smtClean="0">
                          <a:effectLst/>
                          <a:latin typeface="Arial" panose="020B0604020202020204" pitchFamily="34" charset="0"/>
                          <a:ea typeface="Calibri"/>
                          <a:cs typeface="Arial" panose="020B0604020202020204" pitchFamily="34" charset="0"/>
                        </a:rPr>
                        <a:t>15</a:t>
                      </a:r>
                      <a:endParaRPr lang="en-ZA" sz="12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Aft>
                          <a:spcPts val="0"/>
                        </a:spcAft>
                      </a:pPr>
                      <a:endParaRPr lang="en-ZA" sz="1200" dirty="0" smtClean="0">
                        <a:solidFill>
                          <a:srgbClr val="000000"/>
                        </a:solidFill>
                        <a:effectLst/>
                        <a:latin typeface="Arial" panose="020B0604020202020204" pitchFamily="34" charset="0"/>
                        <a:ea typeface="Times New Roman"/>
                        <a:cs typeface="Arial" panose="020B0604020202020204" pitchFamily="34" charset="0"/>
                      </a:endParaRPr>
                    </a:p>
                    <a:p>
                      <a:pPr marL="180340" indent="-180340" algn="ctr">
                        <a:spcAft>
                          <a:spcPts val="0"/>
                        </a:spcAft>
                      </a:pPr>
                      <a:r>
                        <a:rPr lang="en-ZA" sz="1200" dirty="0" smtClean="0">
                          <a:solidFill>
                            <a:srgbClr val="000000"/>
                          </a:solidFill>
                          <a:effectLst/>
                          <a:latin typeface="Arial" panose="020B0604020202020204" pitchFamily="34" charset="0"/>
                          <a:ea typeface="Times New Roman"/>
                          <a:cs typeface="Arial" panose="020B0604020202020204" pitchFamily="34" charset="0"/>
                        </a:rPr>
                        <a:t>4</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200" b="0" dirty="0">
                        <a:effectLst/>
                        <a:latin typeface="Arial" panose="020B0604020202020204" pitchFamily="34" charset="0"/>
                        <a:ea typeface="Calibri"/>
                        <a:cs typeface="Arial" panose="020B0604020202020204" pitchFamily="34" charset="0"/>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marR="0" lvl="0" indent="-20320" algn="l" defTabSz="457200" rtl="0" eaLnBrk="1" fontAlgn="auto" latinLnBrk="0" hangingPunct="1">
                        <a:lnSpc>
                          <a:spcPct val="100000"/>
                        </a:lnSpc>
                        <a:spcBef>
                          <a:spcPts val="0"/>
                        </a:spcBef>
                        <a:spcAft>
                          <a:spcPts val="0"/>
                        </a:spcAft>
                        <a:buClrTx/>
                        <a:buSzTx/>
                        <a:buFontTx/>
                        <a:buNone/>
                        <a:tabLst>
                          <a:tab pos="20320" algn="l"/>
                        </a:tabLst>
                        <a:defRPr/>
                      </a:pPr>
                      <a:r>
                        <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Calibri"/>
                          <a:cs typeface="Arial" panose="020B0604020202020204" pitchFamily="34" charset="0"/>
                        </a:rPr>
                        <a:t>No risk identified</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endParaRP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bl>
          </a:graphicData>
        </a:graphic>
      </p:graphicFrame>
      <p:pic>
        <p:nvPicPr>
          <p:cNvPr id="13" name="Picture 12"/>
          <p:cNvPicPr>
            <a:picLocks noChangeAspect="1"/>
          </p:cNvPicPr>
          <p:nvPr/>
        </p:nvPicPr>
        <p:blipFill>
          <a:blip r:embed="rId2" cstate="print"/>
          <a:stretch>
            <a:fillRect/>
          </a:stretch>
        </p:blipFill>
        <p:spPr>
          <a:xfrm>
            <a:off x="5958033" y="2106682"/>
            <a:ext cx="579170" cy="243861"/>
          </a:xfrm>
          <a:prstGeom prst="rect">
            <a:avLst/>
          </a:prstGeom>
        </p:spPr>
      </p:pic>
      <p:sp>
        <p:nvSpPr>
          <p:cNvPr id="14" name="Flowchart: Terminator 13"/>
          <p:cNvSpPr/>
          <p:nvPr/>
        </p:nvSpPr>
        <p:spPr>
          <a:xfrm>
            <a:off x="6012820" y="5661248"/>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2" cstate="print"/>
          <a:stretch>
            <a:fillRect/>
          </a:stretch>
        </p:blipFill>
        <p:spPr>
          <a:xfrm>
            <a:off x="5958033" y="3283449"/>
            <a:ext cx="579170" cy="243861"/>
          </a:xfrm>
          <a:prstGeom prst="rect">
            <a:avLst/>
          </a:prstGeom>
        </p:spPr>
      </p:pic>
      <p:pic>
        <p:nvPicPr>
          <p:cNvPr id="16" name="Picture 15"/>
          <p:cNvPicPr>
            <a:picLocks noChangeAspect="1"/>
          </p:cNvPicPr>
          <p:nvPr/>
        </p:nvPicPr>
        <p:blipFill>
          <a:blip r:embed="rId2" cstate="print"/>
          <a:stretch>
            <a:fillRect/>
          </a:stretch>
        </p:blipFill>
        <p:spPr>
          <a:xfrm>
            <a:off x="5983912" y="4338858"/>
            <a:ext cx="579170" cy="243861"/>
          </a:xfrm>
          <a:prstGeom prst="rect">
            <a:avLst/>
          </a:prstGeom>
        </p:spPr>
      </p:pic>
      <p:pic>
        <p:nvPicPr>
          <p:cNvPr id="17" name="Picture 16"/>
          <p:cNvPicPr>
            <a:picLocks noChangeAspect="1"/>
          </p:cNvPicPr>
          <p:nvPr/>
        </p:nvPicPr>
        <p:blipFill>
          <a:blip r:embed="rId2" cstate="print"/>
          <a:stretch>
            <a:fillRect/>
          </a:stretch>
        </p:blipFill>
        <p:spPr>
          <a:xfrm>
            <a:off x="5974030" y="5039441"/>
            <a:ext cx="579170" cy="243861"/>
          </a:xfrm>
          <a:prstGeom prst="rect">
            <a:avLst/>
          </a:prstGeom>
        </p:spPr>
      </p:pic>
      <p:sp>
        <p:nvSpPr>
          <p:cNvPr id="10" name="TextBox 9"/>
          <p:cNvSpPr txBox="1"/>
          <p:nvPr/>
        </p:nvSpPr>
        <p:spPr>
          <a:xfrm>
            <a:off x="8438970" y="274638"/>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8</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4279261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
        <p:nvSpPr>
          <p:cNvPr id="5" name="Rectangle 4"/>
          <p:cNvSpPr/>
          <p:nvPr/>
        </p:nvSpPr>
        <p:spPr>
          <a:xfrm>
            <a:off x="323567" y="3068960"/>
            <a:ext cx="8496943" cy="280076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w="1905"/>
                <a:solidFill>
                  <a:srgbClr val="00B0F0"/>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Q2 INTERNAL AUDIT 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ln w="1905"/>
              <a:solidFill>
                <a:srgbClr val="00B0F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800" b="1" i="0" u="none" strike="noStrike" kern="1200" cap="none" spc="0" normalizeH="0" baseline="0" noProof="0" dirty="0" smtClean="0">
              <a:ln>
                <a:noFill/>
              </a:ln>
              <a:solidFill>
                <a:srgbClr val="1F497D">
                  <a:lumMod val="75000"/>
                </a:srgbClr>
              </a:solidFill>
              <a:effectLst/>
              <a:uLnTx/>
              <a:uFillTx/>
              <a:latin typeface="Arial" panose="020B0604020202020204" pitchFamily="34" charset="0"/>
              <a:cs typeface="Arial" panose="020B0604020202020204" pitchFamily="34" charset="0"/>
            </a:endParaRPr>
          </a:p>
          <a:p>
            <a:pPr lvl="0" algn="ctr">
              <a:defRPr/>
            </a:pPr>
            <a:r>
              <a:rPr lang="en-US" sz="2800" b="1" dirty="0">
                <a:ln w="1905"/>
                <a:solidFill>
                  <a:schemeClr val="tx2">
                    <a:lumMod val="75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(Audited Performance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Calibri"/>
              <a:ea typeface="+mn-ea"/>
              <a:cs typeface="+mn-cs"/>
            </a:endParaRPr>
          </a:p>
        </p:txBody>
      </p:sp>
      <p:sp>
        <p:nvSpPr>
          <p:cNvPr id="8" name="TextBox 7"/>
          <p:cNvSpPr txBox="1"/>
          <p:nvPr/>
        </p:nvSpPr>
        <p:spPr>
          <a:xfrm>
            <a:off x="8414786" y="332656"/>
            <a:ext cx="405724" cy="27699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9</a:t>
            </a:r>
            <a:endParaRPr kumimoji="0" lang="en-ZA"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4085032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4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Accenture_tiger_InterpretationA_animate_full">
  <a:themeElements>
    <a:clrScheme name="Custom 2">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557799"/>
      </a:folHlink>
    </a:clrScheme>
    <a:fontScheme name="Accenture_tiger_InterpretationA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_tiger_InterpretationA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_tiger_InterpretationA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_tiger_InterpretationA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_tiger_InterpretationA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5">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6">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7">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8">
        <a:dk1>
          <a:srgbClr val="000000"/>
        </a:dk1>
        <a:lt1>
          <a:srgbClr val="FFFFFF"/>
        </a:lt1>
        <a:dk2>
          <a:srgbClr val="F8F8F8"/>
        </a:dk2>
        <a:lt2>
          <a:srgbClr val="337722"/>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00BBFD"/>
        </a:folHlink>
      </a:clrScheme>
      <a:clrMap bg1="lt1" tx1="dk1" bg2="lt2" tx2="dk2" accent1="accent1" accent2="accent2" accent3="accent3" accent4="accent4" accent5="accent5" accent6="accent6" hlink="hlink" folHlink="folHlink"/>
    </a:extraClrScheme>
    <a:extraClrScheme>
      <a:clrScheme name="Accenture_tiger_InterpretationA_animate_full 9">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1685</TotalTime>
  <Words>5454</Words>
  <Application>Microsoft Office PowerPoint</Application>
  <PresentationFormat>On-screen Show (4:3)</PresentationFormat>
  <Paragraphs>1350</Paragraphs>
  <Slides>43</Slides>
  <Notes>2</Notes>
  <HiddenSlides>0</HiddenSlides>
  <MMClips>0</MMClips>
  <ScaleCrop>false</ScaleCrop>
  <HeadingPairs>
    <vt:vector size="4" baseType="variant">
      <vt:variant>
        <vt:lpstr>Theme</vt:lpstr>
      </vt:variant>
      <vt:variant>
        <vt:i4>18</vt:i4>
      </vt:variant>
      <vt:variant>
        <vt:lpstr>Slide Titles</vt:lpstr>
      </vt:variant>
      <vt:variant>
        <vt:i4>43</vt:i4>
      </vt:variant>
    </vt:vector>
  </HeadingPairs>
  <TitlesOfParts>
    <vt:vector size="61" baseType="lpstr">
      <vt:lpstr>1_Office Theme</vt:lpstr>
      <vt:lpstr>Office Theme</vt:lpstr>
      <vt:lpstr>Theme1</vt:lpstr>
      <vt:lpstr>3_Office Theme</vt:lpstr>
      <vt:lpstr>1_Accenture_tiger_InterpretationA_animate_full</vt:lpstr>
      <vt:lpstr>4_Office Theme</vt:lpstr>
      <vt:lpstr>22_Office Theme</vt:lpstr>
      <vt:lpstr>1_Theme1</vt:lpstr>
      <vt:lpstr>6_Office Theme</vt:lpstr>
      <vt:lpstr>26_Office Theme</vt:lpstr>
      <vt:lpstr>9_Office Theme</vt:lpstr>
      <vt:lpstr>3_Theme1</vt:lpstr>
      <vt:lpstr>18_Office Theme</vt:lpstr>
      <vt:lpstr>4_Theme1</vt:lpstr>
      <vt:lpstr>11_Office Theme</vt:lpstr>
      <vt:lpstr>2_Office Theme</vt:lpstr>
      <vt:lpstr>23_Office Theme</vt:lpstr>
      <vt:lpstr>2_Theme1</vt:lpstr>
      <vt:lpstr>Slide 1</vt:lpstr>
      <vt:lpstr>Focus Areas</vt:lpstr>
      <vt:lpstr>Slide 3</vt:lpstr>
      <vt:lpstr>Slide 4</vt:lpstr>
      <vt:lpstr>QUARTER 2 RISK MANAGEMENT REVIEW</vt:lpstr>
      <vt:lpstr>QUARTER 2 RISK MANAGEMENT REVIEW</vt:lpstr>
      <vt:lpstr>QUARTER 2 RISK MANAGEMENT REVIEW</vt:lpstr>
      <vt:lpstr>QUARTER 2 RISK MANAGEMENT REVIEW</vt:lpstr>
      <vt:lpstr>Slide 9</vt:lpstr>
      <vt:lpstr>QUARTER 2 PERFORMANCE REVIEW BY INTERNAL AUDIT </vt:lpstr>
      <vt:lpstr>QUARTER 2 INTERNAL AUDIT REVIEW</vt:lpstr>
      <vt:lpstr>QUARTER 2 INTERNAL AUDIT REVIEW</vt:lpstr>
      <vt:lpstr>QUARTER 2 INTERNAL AUDIT REVIEW</vt:lpstr>
      <vt:lpstr>QUARTER 2 INTERNAL AUDIT REVIEW</vt:lpstr>
      <vt:lpstr>SUMMARY OF INTERNAL AUDIT FINDINGS</vt:lpstr>
      <vt:lpstr>SUMMARY OF INTERNAL AUDIT FINDINGS</vt:lpstr>
      <vt:lpstr>CONCLUSIONS BY INTERNAL AUDIT</vt:lpstr>
      <vt:lpstr>Slide 18</vt:lpstr>
      <vt:lpstr>Slide 19</vt:lpstr>
      <vt:lpstr> SUMMARY OF QUARTER 2 PERFORMANCE</vt:lpstr>
      <vt:lpstr>Slide 21</vt:lpstr>
      <vt:lpstr>PROGRAMME 1: ADMINISTRATION</vt:lpstr>
      <vt:lpstr>PROGRAMME 1: ADMINISTRATION</vt:lpstr>
      <vt:lpstr>PROGRAMME 1: ADMINISTRATION</vt:lpstr>
      <vt:lpstr>PROGRAMME 2: BUSINESS OPERATIONS</vt:lpstr>
      <vt:lpstr>PROGRAMME 2: BUSINESS OPERATIONS</vt:lpstr>
      <vt:lpstr>PROGRAMME 2: BUSINESS OPERATIONS</vt:lpstr>
      <vt:lpstr>Claims Assessment Performance </vt:lpstr>
      <vt:lpstr>PROGRAMME 3: LABOUR ACTIVATION PROGRAMMES</vt:lpstr>
      <vt:lpstr>  2021-2022 QUARTER 2  FINANCE REPORT</vt:lpstr>
      <vt:lpstr>Slide 31</vt:lpstr>
      <vt:lpstr>Slide 32</vt:lpstr>
      <vt:lpstr>Slide 33</vt:lpstr>
      <vt:lpstr>Slide 34</vt:lpstr>
      <vt:lpstr>Slide 35</vt:lpstr>
      <vt:lpstr>Slide 36</vt:lpstr>
      <vt:lpstr>Slide 37</vt:lpstr>
      <vt:lpstr>Slide 38</vt:lpstr>
      <vt:lpstr>Slide 39</vt:lpstr>
      <vt:lpstr>Slide 40</vt:lpstr>
      <vt:lpstr>WABU PROGRESS</vt:lpstr>
      <vt:lpstr>Slide 42</vt:lpstr>
      <vt:lpstr>Slide 43</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USER</cp:lastModifiedBy>
  <cp:revision>1659</cp:revision>
  <cp:lastPrinted>2022-06-01T11:45:38Z</cp:lastPrinted>
  <dcterms:created xsi:type="dcterms:W3CDTF">2012-07-27T11:56:16Z</dcterms:created>
  <dcterms:modified xsi:type="dcterms:W3CDTF">2022-06-08T07:00:21Z</dcterms:modified>
</cp:coreProperties>
</file>