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charts/chart35.xml" ContentType="application/vnd.openxmlformats-officedocument.drawingml.chart+xml"/>
  <Override PartName="/ppt/notesSlides/notesSlide27.xml" ContentType="application/vnd.openxmlformats-officedocument.presentationml.notesSlide+xml"/>
  <Override PartName="/ppt/charts/style11.xml" ContentType="application/vnd.ms-office.chart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charts/colors12.xml" ContentType="application/vnd.ms-office.chartcolorstyle+xml"/>
  <Override PartName="/ppt/theme/themeOverride17.xml" ContentType="application/vnd.openxmlformats-officedocument.themeOverride+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chart29.xml" ContentType="application/vnd.openxmlformats-officedocument.drawingml.char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olors17.xml" ContentType="application/vnd.ms-office.chartcolor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charts/chart32.xml" ContentType="application/vnd.openxmlformats-officedocument.drawingml.chart+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charts/colors20.xml" ContentType="application/vnd.ms-office.chartcolorstyl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charts/style2.xml" ContentType="application/vnd.ms-office.chartstyle+xml"/>
  <Override PartName="/ppt/charts/colors8.xml" ContentType="application/vnd.ms-office.chartcolorstyl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Override PartName="/ppt/slides/slide41.xml" ContentType="application/vnd.openxmlformats-officedocument.presentationml.slide+xml"/>
  <Override PartName="/ppt/slideLayouts/slideLayout51.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30.xml" ContentType="application/vnd.openxmlformats-officedocument.presentationml.slide+xml"/>
  <Override PartName="/ppt/slideLayouts/slideLayout40.xml" ContentType="application/vnd.openxmlformats-officedocument.presentationml.slideLayout+xml"/>
  <Override PartName="/ppt/theme/themeOverride19.xml" ContentType="application/vnd.openxmlformats-officedocument.themeOverr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olors10.xml" ContentType="application/vnd.ms-office.chartcolorstyle+xml"/>
  <Override PartName="/ppt/charts/style7.xml" ContentType="application/vnd.ms-office.chartstyl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charts/style18.xml" ContentType="application/vnd.ms-office.chart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charts/chart27.xml" ContentType="application/vnd.openxmlformats-officedocument.drawingml.chart+xml"/>
  <Override PartName="/ppt/notesSlides/notesSlide19.xml" ContentType="application/vnd.openxmlformats-officedocument.presentationml.notesSlide+xml"/>
  <Override PartName="/ppt/charts/colors19.xml" ContentType="application/vnd.ms-office.chartcolorstyl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charts/colors11.xml" ContentType="application/vnd.ms-office.chartcolorstyl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slides/slide9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charts/style19.xml" ContentType="application/vnd.ms-office.chart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charts/colors16.xml" ContentType="application/vnd.ms-office.chartcolorstyle+xml"/>
  <Override PartName="/ppt/slides/slide32.xml" ContentType="application/vnd.openxmlformats-officedocument.presentationml.slide+xml"/>
  <Override PartName="/ppt/slideLayouts/slideLayout4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1.xml" ContentType="application/vnd.openxmlformats-officedocument.drawingml.char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olors13.xml" ContentType="application/vnd.ms-office.chartcolorstyl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theme/themeOverride18.xml" ContentType="application/vnd.openxmlformats-officedocument.themeOverride+xml"/>
  <Override PartName="/ppt/notesSlides/notesSlide20.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charts/style6.xml" ContentType="application/vnd.ms-office.chartstyl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charts/style17.xml" ContentType="application/vnd.ms-office.chartstyle+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charts/colors18.xml" ContentType="application/vnd.ms-office.chartcolorstyl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Default Extension="xls" ContentType="application/vnd.ms-excel"/>
  <Override PartName="/ppt/charts/colors4.xml" ContentType="application/vnd.ms-office.chartcolorstyle+xml"/>
  <Override PartName="/ppt/charts/style20.xml" ContentType="application/vnd.ms-office.chart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36" r:id="rId1"/>
    <p:sldMasterId id="2147488361" r:id="rId2"/>
    <p:sldMasterId id="2147490715" r:id="rId3"/>
    <p:sldMasterId id="2147490728" r:id="rId4"/>
    <p:sldMasterId id="2147490740" r:id="rId5"/>
  </p:sldMasterIdLst>
  <p:notesMasterIdLst>
    <p:notesMasterId r:id="rId120"/>
  </p:notesMasterIdLst>
  <p:handoutMasterIdLst>
    <p:handoutMasterId r:id="rId121"/>
  </p:handoutMasterIdLst>
  <p:sldIdLst>
    <p:sldId id="590" r:id="rId6"/>
    <p:sldId id="259" r:id="rId7"/>
    <p:sldId id="480" r:id="rId8"/>
    <p:sldId id="481" r:id="rId9"/>
    <p:sldId id="583" r:id="rId10"/>
    <p:sldId id="581" r:id="rId11"/>
    <p:sldId id="582" r:id="rId12"/>
    <p:sldId id="545" r:id="rId13"/>
    <p:sldId id="493" r:id="rId14"/>
    <p:sldId id="496" r:id="rId15"/>
    <p:sldId id="501" r:id="rId16"/>
    <p:sldId id="270" r:id="rId17"/>
    <p:sldId id="385" r:id="rId18"/>
    <p:sldId id="549" r:id="rId19"/>
    <p:sldId id="550" r:id="rId20"/>
    <p:sldId id="579" r:id="rId21"/>
    <p:sldId id="584" r:id="rId22"/>
    <p:sldId id="554" r:id="rId23"/>
    <p:sldId id="553" r:id="rId24"/>
    <p:sldId id="555" r:id="rId25"/>
    <p:sldId id="556" r:id="rId26"/>
    <p:sldId id="585" r:id="rId27"/>
    <p:sldId id="557" r:id="rId28"/>
    <p:sldId id="558" r:id="rId29"/>
    <p:sldId id="586" r:id="rId30"/>
    <p:sldId id="559" r:id="rId31"/>
    <p:sldId id="563" r:id="rId32"/>
    <p:sldId id="564" r:id="rId33"/>
    <p:sldId id="565" r:id="rId34"/>
    <p:sldId id="566" r:id="rId35"/>
    <p:sldId id="567" r:id="rId36"/>
    <p:sldId id="568" r:id="rId37"/>
    <p:sldId id="570" r:id="rId38"/>
    <p:sldId id="571" r:id="rId39"/>
    <p:sldId id="572" r:id="rId40"/>
    <p:sldId id="573" r:id="rId41"/>
    <p:sldId id="574" r:id="rId42"/>
    <p:sldId id="575" r:id="rId43"/>
    <p:sldId id="576" r:id="rId44"/>
    <p:sldId id="589" r:id="rId45"/>
    <p:sldId id="596" r:id="rId46"/>
    <p:sldId id="598" r:id="rId47"/>
    <p:sldId id="604" r:id="rId48"/>
    <p:sldId id="602" r:id="rId49"/>
    <p:sldId id="603" r:id="rId50"/>
    <p:sldId id="600" r:id="rId51"/>
    <p:sldId id="601" r:id="rId52"/>
    <p:sldId id="605" r:id="rId53"/>
    <p:sldId id="606" r:id="rId54"/>
    <p:sldId id="607" r:id="rId55"/>
    <p:sldId id="591" r:id="rId56"/>
    <p:sldId id="617" r:id="rId57"/>
    <p:sldId id="618" r:id="rId58"/>
    <p:sldId id="619" r:id="rId59"/>
    <p:sldId id="620" r:id="rId60"/>
    <p:sldId id="621" r:id="rId61"/>
    <p:sldId id="622" r:id="rId62"/>
    <p:sldId id="623" r:id="rId63"/>
    <p:sldId id="625" r:id="rId64"/>
    <p:sldId id="626" r:id="rId65"/>
    <p:sldId id="627" r:id="rId66"/>
    <p:sldId id="628" r:id="rId67"/>
    <p:sldId id="629" r:id="rId68"/>
    <p:sldId id="630" r:id="rId69"/>
    <p:sldId id="632" r:id="rId70"/>
    <p:sldId id="633" r:id="rId71"/>
    <p:sldId id="634" r:id="rId72"/>
    <p:sldId id="635" r:id="rId73"/>
    <p:sldId id="636" r:id="rId74"/>
    <p:sldId id="637" r:id="rId75"/>
    <p:sldId id="638" r:id="rId76"/>
    <p:sldId id="640" r:id="rId77"/>
    <p:sldId id="641" r:id="rId78"/>
    <p:sldId id="642" r:id="rId79"/>
    <p:sldId id="643" r:id="rId80"/>
    <p:sldId id="644" r:id="rId81"/>
    <p:sldId id="645" r:id="rId82"/>
    <p:sldId id="646" r:id="rId83"/>
    <p:sldId id="647" r:id="rId84"/>
    <p:sldId id="649" r:id="rId85"/>
    <p:sldId id="650" r:id="rId86"/>
    <p:sldId id="652" r:id="rId87"/>
    <p:sldId id="653" r:id="rId88"/>
    <p:sldId id="654" r:id="rId89"/>
    <p:sldId id="597" r:id="rId90"/>
    <p:sldId id="655" r:id="rId91"/>
    <p:sldId id="656" r:id="rId92"/>
    <p:sldId id="657" r:id="rId93"/>
    <p:sldId id="658" r:id="rId94"/>
    <p:sldId id="659" r:id="rId95"/>
    <p:sldId id="660" r:id="rId96"/>
    <p:sldId id="661" r:id="rId97"/>
    <p:sldId id="662" r:id="rId98"/>
    <p:sldId id="663" r:id="rId99"/>
    <p:sldId id="664" r:id="rId100"/>
    <p:sldId id="665" r:id="rId101"/>
    <p:sldId id="666" r:id="rId102"/>
    <p:sldId id="682" r:id="rId103"/>
    <p:sldId id="667" r:id="rId104"/>
    <p:sldId id="668" r:id="rId105"/>
    <p:sldId id="669" r:id="rId106"/>
    <p:sldId id="670" r:id="rId107"/>
    <p:sldId id="671" r:id="rId108"/>
    <p:sldId id="672" r:id="rId109"/>
    <p:sldId id="673" r:id="rId110"/>
    <p:sldId id="674" r:id="rId111"/>
    <p:sldId id="675" r:id="rId112"/>
    <p:sldId id="683" r:id="rId113"/>
    <p:sldId id="677" r:id="rId114"/>
    <p:sldId id="678" r:id="rId115"/>
    <p:sldId id="679" r:id="rId116"/>
    <p:sldId id="680" r:id="rId117"/>
    <p:sldId id="681" r:id="rId118"/>
    <p:sldId id="260" r:id="rId119"/>
  </p:sldIdLst>
  <p:sldSz cx="9144000" cy="6858000" type="screen4x3"/>
  <p:notesSz cx="6669088" cy="97536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ie Rossouw (HQ)" initials="AR(" lastIdx="3" clrIdx="0">
    <p:extLst>
      <p:ext uri="{19B8F6BF-5375-455C-9EA6-DF929625EA0E}">
        <p15:presenceInfo xmlns:p15="http://schemas.microsoft.com/office/powerpoint/2012/main" xmlns="" userId="S-1-5-21-2126671053-2206157670-1826462770-7161" providerId="AD"/>
      </p:ext>
    </p:extLst>
  </p:cmAuthor>
  <p:cmAuthor id="2" name="Ndivhuho Ochieng" initials="NO" lastIdx="1" clrIdx="1">
    <p:extLst>
      <p:ext uri="{19B8F6BF-5375-455C-9EA6-DF929625EA0E}">
        <p15:presenceInfo xmlns:p15="http://schemas.microsoft.com/office/powerpoint/2012/main" xmlns="" userId="S-1-5-21-2126671053-2206157670-1826462770-161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00682F"/>
    <a:srgbClr val="339966"/>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5284" autoAdjust="0"/>
  </p:normalViewPr>
  <p:slideViewPr>
    <p:cSldViewPr snapToGrid="0" snapToObjects="1">
      <p:cViewPr varScale="1">
        <p:scale>
          <a:sx n="62" d="100"/>
          <a:sy n="62" d="100"/>
        </p:scale>
        <p:origin x="-1614" y="-78"/>
      </p:cViewPr>
      <p:guideLst>
        <p:guide orient="horz" pos="2160"/>
        <p:guide pos="2880"/>
      </p:guideLst>
    </p:cSldViewPr>
  </p:slideViewPr>
  <p:outlineViewPr>
    <p:cViewPr>
      <p:scale>
        <a:sx n="33" d="100"/>
        <a:sy n="33" d="100"/>
      </p:scale>
      <p:origin x="0" y="-127904"/>
    </p:cViewPr>
  </p:outlineViewPr>
  <p:notesTextViewPr>
    <p:cViewPr>
      <p:scale>
        <a:sx n="100" d="100"/>
        <a:sy n="100" d="100"/>
      </p:scale>
      <p:origin x="0" y="0"/>
    </p:cViewPr>
  </p:notesTextViewPr>
  <p:sorterViewPr>
    <p:cViewPr>
      <p:scale>
        <a:sx n="100" d="100"/>
        <a:sy n="100" d="100"/>
      </p:scale>
      <p:origin x="0" y="-1240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zadoldcfas01\LABNAS01HOME$\19028971\My%20Documents\PES%20reports%202020-21\Q4%20and%20Annual%202020-21.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3%202018-19.xlsx" TargetMode="External"/><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zadoldcfas01\LABNAS01HOME$\19028971\My%20Documents\PES%20reports%202020-21\Q3%202020-21%20report.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zadoldcfas01\LABNAS01HOME$\19028971\My%20Documents\PES%20reports%202020-21\Q4%20and%20Annual%202020-21.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19.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zadoldcfas01\LABNAS01HOME$\19028971\My%20Documents\PES%20reports%202020-21\Q4%20and%20Annual%202020-2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zadoldcfas01\LABNAS01HOME$\19028971\My%20Documents\PES%20reports%202020-21\Q4%20and%20Annual%202020-21.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zadoldcfas01\LABNAS01HOME$\19028971\My%20Documents\PES%20reports%202020-21\Q4%20and%20Annual%202020-21.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zadoldcfas01\LABNAS01HOME$\19028971\My%20Documents\PES%20reports%202020-21\Q4%20and%20Annual%202020-21.xlsx"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9-20\PES%20reports%20Q1%202019-20.xlsx" TargetMode="External"/><Relationship Id="rId1" Type="http://schemas.openxmlformats.org/officeDocument/2006/relationships/themeOverride" Target="../theme/themeOverride14.xml"/></Relationships>
</file>

<file path=ppt/charts/_rels/chart2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zadoldcfas01\LABNAS01HOME$\19028971\My%20Documents\PES%20reports%202020-21\Q3%202020-21%20report.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zadoldcfas01\LABNAS01HOME$\19028971\My%20Documents\PES%20reports%202020-21\Annual%20revised%20counselling%202020-21.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5.xml"/></Relationships>
</file>

<file path=ppt/charts/_rels/chart2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16.xml"/></Relationships>
</file>

<file path=ppt/charts/_rels/chart29.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zadoldcfas01\LABNAS01HOME$\19028971\My%20Documents\PES%20reports%202020-21\Q4%20and%20Annual%202020-21.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zadoldcfas01\LABNAS01HOME$\19028971\My%20Documents\PES%20reports%202020-21\Q4%20and%20Annual%202020-21.xlsx" TargetMode="External"/></Relationships>
</file>

<file path=ppt/charts/_rels/chart3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8.xml"/></Relationships>
</file>

<file path=ppt/charts/_rels/chart33.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9-20\Copy%20of%20QPR%204%20and%20annual%202019-20%20one.xlsx" TargetMode="External"/><Relationship Id="rId1" Type="http://schemas.openxmlformats.org/officeDocument/2006/relationships/themeOverride" Target="../theme/themeOverride19.xml"/></Relationships>
</file>

<file path=ppt/charts/_rels/chart34.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zadoldcfas01\LABNAS01HOME$\19028971\My%20Documents\PES%20reports%202020-21\Q4%20and%20Annual%202020-21.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zadoldcfas01\LABNAS01HOME$\19028971\My%20Documents\PES%20reports%202020-21\Q4%20and%20Annual%202020-21.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for%20Q3%20of%202017.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zadoldcfas01\LABNAS01HOME$\19028971\My%20Documents\PES%20reports%202020-21\Q4%20and%20Annual%202020-21.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zadoldcfas01\LABNAS01HOME$\19028971\My%20Documents\PES%20reports%202020-21\Q4%20and%20Annual%20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QUARTER 1 PERFORMANCE</a:t>
            </a:r>
          </a:p>
        </c:rich>
      </c:tx>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explosion val="14"/>
            <c:spPr>
              <a:solidFill>
                <a:srgbClr val="00B050"/>
              </a:solidFill>
              <a:ln>
                <a:solidFill>
                  <a:srgbClr val="00B050"/>
                </a:solidFill>
              </a:ln>
              <a:effectLst>
                <a:outerShdw blurRad="254000" sx="102000" sy="102000" algn="ctr" rotWithShape="0">
                  <a:prstClr val="black">
                    <a:alpha val="20000"/>
                  </a:prstClr>
                </a:outerShdw>
              </a:effectLst>
              <a:sp3d>
                <a:contourClr>
                  <a:srgbClr val="00B050"/>
                </a:contourClr>
              </a:sp3d>
            </c:spPr>
            <c:extLst xmlns:c16r2="http://schemas.microsoft.com/office/drawing/2015/06/chart">
              <c:ext xmlns:c16="http://schemas.microsoft.com/office/drawing/2014/chart" uri="{C3380CC4-5D6E-409C-BE32-E72D297353CC}">
                <c16:uniqueId val="{00000001-663A-4F20-9F2E-C924618F73F1}"/>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63A-4F20-9F2E-C924618F73F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Sheet1!$B$7:$B$8</c:f>
              <c:strCache>
                <c:ptCount val="2"/>
                <c:pt idx="0">
                  <c:v>Achieved</c:v>
                </c:pt>
                <c:pt idx="1">
                  <c:v>Not Achieved </c:v>
                </c:pt>
              </c:strCache>
            </c:strRef>
          </c:cat>
          <c:val>
            <c:numRef>
              <c:f>Sheet1!$C$7:$C$8</c:f>
              <c:numCache>
                <c:formatCode>General</c:formatCode>
                <c:ptCount val="2"/>
                <c:pt idx="0">
                  <c:v>16</c:v>
                </c:pt>
                <c:pt idx="1">
                  <c:v>6</c:v>
                </c:pt>
              </c:numCache>
            </c:numRef>
          </c:val>
          <c:extLst xmlns:c16r2="http://schemas.microsoft.com/office/drawing/2015/06/chart">
            <c:ext xmlns:c16="http://schemas.microsoft.com/office/drawing/2014/chart" uri="{C3380CC4-5D6E-409C-BE32-E72D297353CC}">
              <c16:uniqueId val="{00000004-663A-4F20-9F2E-C924618F73F1}"/>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81329536"/>
        <c:axId val="79926400"/>
      </c:barChart>
      <c:catAx>
        <c:axId val="81329536"/>
        <c:scaling>
          <c:orientation val="minMax"/>
        </c:scaling>
        <c:axPos val="b"/>
        <c:majorTickMark val="none"/>
        <c:tickLblPos val="nextTo"/>
        <c:crossAx val="79926400"/>
        <c:crosses val="autoZero"/>
        <c:auto val="1"/>
        <c:lblAlgn val="ctr"/>
        <c:lblOffset val="100"/>
      </c:catAx>
      <c:valAx>
        <c:axId val="79926400"/>
        <c:scaling>
          <c:orientation val="minMax"/>
        </c:scaling>
        <c:axPos val="l"/>
        <c:numFmt formatCode="#,##0" sourceLinked="1"/>
        <c:majorTickMark val="none"/>
        <c:tickLblPos val="nextTo"/>
        <c:crossAx val="81329536"/>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4F33-4FCC-B9BB-A934F58302E8}"/>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4F33-4FCC-B9BB-A934F58302E8}"/>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4F33-4FCC-B9BB-A934F58302E8}"/>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4F33-4FCC-B9BB-A934F58302E8}"/>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4F33-4FCC-B9BB-A934F58302E8}"/>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4F33-4FCC-B9BB-A934F58302E8}"/>
              </c:ext>
            </c:extLst>
          </c:dPt>
          <c:dPt>
            <c:idx val="6"/>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F33-4FCC-B9BB-A934F58302E8}"/>
              </c:ext>
            </c:extLst>
          </c:dPt>
          <c:dPt>
            <c:idx val="7"/>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F33-4FCC-B9BB-A934F58302E8}"/>
              </c:ext>
            </c:extLst>
          </c:dPt>
          <c:dPt>
            <c:idx val="8"/>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F33-4FCC-B9BB-A934F58302E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'WS ann disab'!$C$38:$K$38</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'WS ann disab'!$C$39:$K$39</c:f>
              <c:numCache>
                <c:formatCode>#,##0</c:formatCode>
                <c:ptCount val="9"/>
                <c:pt idx="0">
                  <c:v>1270</c:v>
                </c:pt>
                <c:pt idx="1">
                  <c:v>117</c:v>
                </c:pt>
                <c:pt idx="2">
                  <c:v>288</c:v>
                </c:pt>
                <c:pt idx="3">
                  <c:v>88</c:v>
                </c:pt>
                <c:pt idx="4">
                  <c:v>391</c:v>
                </c:pt>
                <c:pt idx="5">
                  <c:v>72</c:v>
                </c:pt>
                <c:pt idx="6">
                  <c:v>106</c:v>
                </c:pt>
                <c:pt idx="7">
                  <c:v>39</c:v>
                </c:pt>
                <c:pt idx="8">
                  <c:v>67</c:v>
                </c:pt>
              </c:numCache>
            </c:numRef>
          </c:val>
          <c:extLst xmlns:c16r2="http://schemas.microsoft.com/office/drawing/2015/06/chart">
            <c:ext xmlns:c16="http://schemas.microsoft.com/office/drawing/2014/chart" uri="{C3380CC4-5D6E-409C-BE32-E72D297353CC}">
              <c16:uniqueId val="{00000012-4F33-4FCC-B9BB-A934F58302E8}"/>
            </c:ext>
          </c:extLst>
        </c:ser>
        <c:dLbls>
          <c:showVal val="1"/>
        </c:dLbls>
        <c:gapWidth val="182"/>
        <c:axId val="81519744"/>
        <c:axId val="81521280"/>
      </c:barChart>
      <c:catAx>
        <c:axId val="8151974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521280"/>
        <c:crosses val="autoZero"/>
        <c:auto val="1"/>
        <c:lblAlgn val="ctr"/>
        <c:lblOffset val="100"/>
      </c:catAx>
      <c:valAx>
        <c:axId val="81521280"/>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5197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otX val="30"/>
      <c:perspective val="30"/>
    </c:view3D>
    <c:plotArea>
      <c:layout/>
      <c:pie3DChart>
        <c:varyColors val="1"/>
        <c:dLbls>
          <c:showVal val="1"/>
          <c:showCatName val="1"/>
        </c:dLbls>
      </c:pie3DChart>
    </c:plotArea>
    <c:plotVisOnly val="1"/>
    <c:dispBlanksAs val="zero"/>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CatName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3333320905911348E-2"/>
          <c:y val="3.0822855571299605E-2"/>
          <c:w val="0.89962122709060688"/>
          <c:h val="0.80813373271393452"/>
        </c:manualLayout>
      </c:layout>
      <c:pie3DChart>
        <c:varyColors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ZA"/>
  <c:chart>
    <c:view3D>
      <c:rotX val="75"/>
      <c:perspective val="0"/>
    </c:view3D>
    <c:plotArea>
      <c:layout>
        <c:manualLayout>
          <c:layoutTarget val="inner"/>
          <c:xMode val="edge"/>
          <c:yMode val="edge"/>
          <c:x val="8.4977577862042616E-2"/>
          <c:y val="9.5260929345073561E-2"/>
          <c:w val="0.91502242213795737"/>
          <c:h val="0.83729116177972507"/>
        </c:manualLayout>
      </c:layout>
      <c:pie3DChart>
        <c:varyColors val="1"/>
        <c:ser>
          <c:idx val="0"/>
          <c:order val="0"/>
          <c:dPt>
            <c:idx val="0"/>
            <c:spPr>
              <a:solidFill>
                <a:schemeClr val="accent1"/>
              </a:solidFill>
              <a:ln w="27497">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0-62F0-47AD-A46D-5DB0296DA6B0}"/>
              </c:ext>
            </c:extLst>
          </c:dPt>
          <c:dPt>
            <c:idx val="1"/>
            <c:spPr>
              <a:solidFill>
                <a:schemeClr val="accent2"/>
              </a:solidFill>
              <a:ln w="27497">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2F0-47AD-A46D-5DB0296DA6B0}"/>
              </c:ext>
            </c:extLst>
          </c:dPt>
          <c:dPt>
            <c:idx val="2"/>
            <c:spPr>
              <a:solidFill>
                <a:schemeClr val="accent3"/>
              </a:solidFill>
              <a:ln w="27497">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62F0-47AD-A46D-5DB0296DA6B0}"/>
              </c:ext>
            </c:extLst>
          </c:dPt>
          <c:dPt>
            <c:idx val="3"/>
            <c:spPr>
              <a:solidFill>
                <a:schemeClr val="accent4"/>
              </a:solidFill>
              <a:ln w="27497">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2F0-47AD-A46D-5DB0296DA6B0}"/>
              </c:ext>
            </c:extLst>
          </c:dPt>
          <c:dPt>
            <c:idx val="4"/>
            <c:spPr>
              <a:solidFill>
                <a:schemeClr val="accent5"/>
              </a:solidFill>
              <a:ln w="27497">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62F0-47AD-A46D-5DB0296DA6B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extLst>
          </c:dLbls>
          <c:cat>
            <c:strRef>
              <c:f>'WS ann Equit'!$B$38:$F$38</c:f>
              <c:strCache>
                <c:ptCount val="5"/>
                <c:pt idx="0">
                  <c:v>African</c:v>
                </c:pt>
                <c:pt idx="1">
                  <c:v>Coloured</c:v>
                </c:pt>
                <c:pt idx="2">
                  <c:v>Indian</c:v>
                </c:pt>
                <c:pt idx="3">
                  <c:v>White</c:v>
                </c:pt>
                <c:pt idx="4">
                  <c:v>Unspecified</c:v>
                </c:pt>
              </c:strCache>
            </c:strRef>
          </c:cat>
          <c:val>
            <c:numRef>
              <c:f>'WS ann Equit'!$B$39:$F$39</c:f>
              <c:numCache>
                <c:formatCode>#,##0</c:formatCode>
                <c:ptCount val="5"/>
                <c:pt idx="0">
                  <c:v>798059</c:v>
                </c:pt>
                <c:pt idx="1">
                  <c:v>82792</c:v>
                </c:pt>
                <c:pt idx="2">
                  <c:v>11414</c:v>
                </c:pt>
                <c:pt idx="3">
                  <c:v>34572</c:v>
                </c:pt>
                <c:pt idx="4">
                  <c:v>11668</c:v>
                </c:pt>
              </c:numCache>
            </c:numRef>
          </c:val>
          <c:extLst xmlns:c16r2="http://schemas.microsoft.com/office/drawing/2015/06/chart">
            <c:ext xmlns:c16="http://schemas.microsoft.com/office/drawing/2014/chart" uri="{C3380CC4-5D6E-409C-BE32-E72D297353CC}">
              <c16:uniqueId val="{00000005-62F0-47AD-A46D-5DB0296DA6B0}"/>
            </c:ext>
          </c:extLst>
        </c:ser>
        <c:dLbls/>
      </c:pie3DChart>
      <c:spPr>
        <a:noFill/>
        <a:ln w="27497">
          <a:noFill/>
        </a:ln>
      </c:spPr>
    </c:plotArea>
    <c:legend>
      <c:legendPos val="b"/>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42BA-4F6C-BDDD-D898488BC569}"/>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42BA-4F6C-BDDD-D898488BC569}"/>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42BA-4F6C-BDDD-D898488BC569}"/>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42BA-4F6C-BDDD-D898488BC569}"/>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42BA-4F6C-BDDD-D898488BC569}"/>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42BA-4F6C-BDDD-D898488BC569}"/>
              </c:ext>
            </c:extLst>
          </c:dPt>
          <c:dPt>
            <c:idx val="6"/>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2BA-4F6C-BDDD-D898488BC569}"/>
              </c:ext>
            </c:extLst>
          </c:dPt>
          <c:dPt>
            <c:idx val="7"/>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2BA-4F6C-BDDD-D898488BC569}"/>
              </c:ext>
            </c:extLst>
          </c:dPt>
          <c:dPt>
            <c:idx val="8"/>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2BA-4F6C-BDDD-D898488BC569}"/>
              </c:ext>
            </c:extLst>
          </c:dPt>
          <c:dPt>
            <c:idx val="9"/>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2BA-4F6C-BDDD-D898488BC569}"/>
              </c:ext>
            </c:extLst>
          </c:dPt>
          <c:dPt>
            <c:idx val="1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2BA-4F6C-BDDD-D898488BC569}"/>
              </c:ext>
            </c:extLst>
          </c:dPt>
          <c:dPt>
            <c:idx val="11"/>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2BA-4F6C-BDDD-D898488BC569}"/>
              </c:ext>
            </c:extLst>
          </c:dPt>
          <c:dPt>
            <c:idx val="12"/>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2BA-4F6C-BDDD-D898488BC569}"/>
              </c:ext>
            </c:extLst>
          </c:dPt>
          <c:dPt>
            <c:idx val="13"/>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2BA-4F6C-BDDD-D898488BC569}"/>
              </c:ext>
            </c:extLst>
          </c:dPt>
          <c:dPt>
            <c:idx val="14"/>
            <c:spPr>
              <a:solidFill>
                <a:schemeClr val="accent3">
                  <a:lumMod val="80000"/>
                  <a:lumOff val="20000"/>
                </a:schemeClr>
              </a:solidFill>
              <a:ln>
                <a:noFill/>
              </a:ln>
              <a:effectLst/>
            </c:spPr>
            <c:extLst xmlns:c16r2="http://schemas.microsoft.com/office/drawing/2015/06/chart">
              <c:ext xmlns:c16="http://schemas.microsoft.com/office/drawing/2014/chart" uri="{C3380CC4-5D6E-409C-BE32-E72D297353CC}">
                <c16:uniqueId val="{0000001D-42BA-4F6C-BDDD-D898488BC569}"/>
              </c:ext>
            </c:extLst>
          </c:dPt>
          <c:dPt>
            <c:idx val="15"/>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2BA-4F6C-BDDD-D898488BC569}"/>
              </c:ext>
            </c:extLst>
          </c:dPt>
          <c:dPt>
            <c:idx val="16"/>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2BA-4F6C-BDDD-D898488BC569}"/>
              </c:ext>
            </c:extLst>
          </c:dPt>
          <c:dPt>
            <c:idx val="17"/>
            <c:spPr>
              <a:solidFill>
                <a:schemeClr val="accent6">
                  <a:lumMod val="80000"/>
                  <a:lumOff val="20000"/>
                </a:schemeClr>
              </a:solidFill>
              <a:ln>
                <a:noFill/>
              </a:ln>
              <a:effectLst/>
            </c:spPr>
            <c:extLst xmlns:c16r2="http://schemas.microsoft.com/office/drawing/2015/06/chart">
              <c:ext xmlns:c16="http://schemas.microsoft.com/office/drawing/2014/chart" uri="{C3380CC4-5D6E-409C-BE32-E72D297353CC}">
                <c16:uniqueId val="{00000023-42BA-4F6C-BDDD-D898488BC56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Economic!$B$78:$S$78</c:f>
              <c:strCache>
                <c:ptCount val="18"/>
                <c:pt idx="0">
                  <c:v>Fanance&amp; Accounting</c:v>
                </c:pt>
                <c:pt idx="1">
                  <c:v>Banking</c:v>
                </c:pt>
                <c:pt idx="2">
                  <c:v>Chemical</c:v>
                </c:pt>
                <c:pt idx="3">
                  <c:v>clothing &amp; textile</c:v>
                </c:pt>
                <c:pt idx="4">
                  <c:v>Construction</c:v>
                </c:pt>
                <c:pt idx="5">
                  <c:v>Education</c:v>
                </c:pt>
                <c:pt idx="6">
                  <c:v>Energy</c:v>
                </c:pt>
                <c:pt idx="7">
                  <c:v>Forestry</c:v>
                </c:pt>
                <c:pt idx="8">
                  <c:v>Information systems</c:v>
                </c:pt>
                <c:pt idx="9">
                  <c:v>Insurance</c:v>
                </c:pt>
                <c:pt idx="10">
                  <c:v>Local govt</c:v>
                </c:pt>
                <c:pt idx="11">
                  <c:v>Media, advertising and publishing</c:v>
                </c:pt>
                <c:pt idx="12">
                  <c:v>Mining</c:v>
                </c:pt>
                <c:pt idx="13">
                  <c:v>Manufacturing</c:v>
                </c:pt>
                <c:pt idx="14">
                  <c:v>Safety and security</c:v>
                </c:pt>
                <c:pt idx="15">
                  <c:v>Agriculture</c:v>
                </c:pt>
                <c:pt idx="16">
                  <c:v>Public sector</c:v>
                </c:pt>
                <c:pt idx="17">
                  <c:v>Services</c:v>
                </c:pt>
              </c:strCache>
            </c:strRef>
          </c:cat>
          <c:val>
            <c:numRef>
              <c:f>Economic!$B$79:$S$79</c:f>
              <c:numCache>
                <c:formatCode>#,##0</c:formatCode>
                <c:ptCount val="18"/>
                <c:pt idx="0">
                  <c:v>60</c:v>
                </c:pt>
                <c:pt idx="1">
                  <c:v>128</c:v>
                </c:pt>
                <c:pt idx="2">
                  <c:v>129</c:v>
                </c:pt>
                <c:pt idx="3">
                  <c:v>4</c:v>
                </c:pt>
                <c:pt idx="4">
                  <c:v>237</c:v>
                </c:pt>
                <c:pt idx="5">
                  <c:v>893</c:v>
                </c:pt>
                <c:pt idx="6">
                  <c:v>60</c:v>
                </c:pt>
                <c:pt idx="7">
                  <c:v>432</c:v>
                </c:pt>
                <c:pt idx="8">
                  <c:v>105</c:v>
                </c:pt>
                <c:pt idx="9">
                  <c:v>57</c:v>
                </c:pt>
                <c:pt idx="10">
                  <c:v>2106</c:v>
                </c:pt>
                <c:pt idx="11">
                  <c:v>350</c:v>
                </c:pt>
                <c:pt idx="12">
                  <c:v>494</c:v>
                </c:pt>
                <c:pt idx="13">
                  <c:v>3112</c:v>
                </c:pt>
                <c:pt idx="14">
                  <c:v>8722</c:v>
                </c:pt>
                <c:pt idx="15">
                  <c:v>5881</c:v>
                </c:pt>
                <c:pt idx="16">
                  <c:v>4</c:v>
                </c:pt>
                <c:pt idx="17">
                  <c:v>209</c:v>
                </c:pt>
              </c:numCache>
            </c:numRef>
          </c:val>
          <c:extLst xmlns:c16r2="http://schemas.microsoft.com/office/drawing/2015/06/chart">
            <c:ext xmlns:c16="http://schemas.microsoft.com/office/drawing/2014/chart" uri="{C3380CC4-5D6E-409C-BE32-E72D297353CC}">
              <c16:uniqueId val="{00000024-42BA-4F6C-BDDD-D898488BC569}"/>
            </c:ext>
          </c:extLst>
        </c:ser>
        <c:dLbls>
          <c:showVal val="1"/>
        </c:dLbls>
        <c:gapWidth val="182"/>
        <c:axId val="90966656"/>
        <c:axId val="90972544"/>
      </c:barChart>
      <c:catAx>
        <c:axId val="909666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90972544"/>
        <c:crosses val="autoZero"/>
        <c:auto val="1"/>
        <c:lblAlgn val="ctr"/>
        <c:lblOffset val="100"/>
      </c:catAx>
      <c:valAx>
        <c:axId val="9097254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crossAx val="909666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QUARTER 2 PERFORMANCE</a:t>
            </a:r>
          </a:p>
        </c:rich>
      </c:tx>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4"/>
          <c:dPt>
            <c:idx val="0"/>
            <c:explosion val="12"/>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6FB8-42EE-BFD8-073C7A432D9A}"/>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6FB8-42EE-BFD8-073C7A432D9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'Q1'!$N$6:$N$7</c:f>
              <c:strCache>
                <c:ptCount val="2"/>
                <c:pt idx="0">
                  <c:v>Achieved </c:v>
                </c:pt>
                <c:pt idx="1">
                  <c:v>Not Achieved</c:v>
                </c:pt>
              </c:strCache>
            </c:strRef>
          </c:cat>
          <c:val>
            <c:numRef>
              <c:f>'Q1'!$O$6:$O$7</c:f>
              <c:numCache>
                <c:formatCode>General</c:formatCode>
                <c:ptCount val="2"/>
                <c:pt idx="0">
                  <c:v>15</c:v>
                </c:pt>
                <c:pt idx="1">
                  <c:v>5</c:v>
                </c:pt>
              </c:numCache>
            </c:numRef>
          </c:val>
          <c:extLst xmlns:c16r2="http://schemas.microsoft.com/office/drawing/2015/06/chart">
            <c:ext xmlns:c16="http://schemas.microsoft.com/office/drawing/2014/chart" uri="{C3380CC4-5D6E-409C-BE32-E72D297353CC}">
              <c16:uniqueId val="{00000004-6FB8-42EE-BFD8-073C7A432D9A}"/>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1556696033032988"/>
          <c:y val="2.9802622161417575E-2"/>
          <c:w val="0.73864737572378436"/>
          <c:h val="0.89979108297864951"/>
        </c:manualLayout>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1260-4A6F-921F-AED4B3BD9F86}"/>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1260-4A6F-921F-AED4B3BD9F86}"/>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1260-4A6F-921F-AED4B3BD9F86}"/>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1260-4A6F-921F-AED4B3BD9F86}"/>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1260-4A6F-921F-AED4B3BD9F86}"/>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1260-4A6F-921F-AED4B3BD9F86}"/>
              </c:ext>
            </c:extLst>
          </c:dPt>
          <c:dPt>
            <c:idx val="6"/>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260-4A6F-921F-AED4B3BD9F86}"/>
              </c:ext>
            </c:extLst>
          </c:dPt>
          <c:dPt>
            <c:idx val="7"/>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260-4A6F-921F-AED4B3BD9F8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'Opp type'!$B$99:$I$99</c:f>
              <c:strCache>
                <c:ptCount val="8"/>
                <c:pt idx="0">
                  <c:v>Formal Job</c:v>
                </c:pt>
                <c:pt idx="1">
                  <c:v>Apprenticeship</c:v>
                </c:pt>
                <c:pt idx="2">
                  <c:v>Learnership</c:v>
                </c:pt>
                <c:pt idx="3">
                  <c:v>Internship</c:v>
                </c:pt>
                <c:pt idx="4">
                  <c:v>Projects</c:v>
                </c:pt>
                <c:pt idx="5">
                  <c:v>Operation Phakisa</c:v>
                </c:pt>
                <c:pt idx="6">
                  <c:v>UIF-LAP</c:v>
                </c:pt>
                <c:pt idx="7">
                  <c:v>Will- Programme</c:v>
                </c:pt>
              </c:strCache>
            </c:strRef>
          </c:cat>
          <c:val>
            <c:numRef>
              <c:f>'Opp type'!$B$100:$I$100</c:f>
              <c:numCache>
                <c:formatCode>#,##0</c:formatCode>
                <c:ptCount val="8"/>
                <c:pt idx="0">
                  <c:v>44115</c:v>
                </c:pt>
                <c:pt idx="1">
                  <c:v>1492</c:v>
                </c:pt>
                <c:pt idx="2">
                  <c:v>6885</c:v>
                </c:pt>
                <c:pt idx="3">
                  <c:v>2750</c:v>
                </c:pt>
                <c:pt idx="4">
                  <c:v>20104</c:v>
                </c:pt>
                <c:pt idx="5">
                  <c:v>2</c:v>
                </c:pt>
                <c:pt idx="6">
                  <c:v>8269</c:v>
                </c:pt>
                <c:pt idx="7">
                  <c:v>165</c:v>
                </c:pt>
              </c:numCache>
            </c:numRef>
          </c:val>
          <c:extLst xmlns:c16r2="http://schemas.microsoft.com/office/drawing/2015/06/chart">
            <c:ext xmlns:c16="http://schemas.microsoft.com/office/drawing/2014/chart" uri="{C3380CC4-5D6E-409C-BE32-E72D297353CC}">
              <c16:uniqueId val="{00000010-1260-4A6F-921F-AED4B3BD9F86}"/>
            </c:ext>
          </c:extLst>
        </c:ser>
        <c:dLbls>
          <c:showVal val="1"/>
        </c:dLbls>
        <c:gapWidth val="182"/>
        <c:axId val="91274240"/>
        <c:axId val="91280128"/>
      </c:barChart>
      <c:catAx>
        <c:axId val="9127424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91280128"/>
        <c:crosses val="autoZero"/>
        <c:auto val="1"/>
        <c:lblAlgn val="ctr"/>
        <c:lblOffset val="100"/>
      </c:catAx>
      <c:valAx>
        <c:axId val="91280128"/>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912742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Economic!$A$79</c:f>
              <c:strCache>
                <c:ptCount val="1"/>
                <c:pt idx="0">
                  <c:v>Opportunities registered</c:v>
                </c:pt>
              </c:strCache>
            </c:strRef>
          </c:tx>
          <c:spPr>
            <a:solidFill>
              <a:schemeClr val="accent1"/>
            </a:solidFill>
            <a:ln>
              <a:noFill/>
            </a:ln>
            <a:effectLst/>
          </c:spPr>
          <c:cat>
            <c:strRef>
              <c:f>Economic!$B$78:$S$78</c:f>
              <c:strCache>
                <c:ptCount val="18"/>
                <c:pt idx="0">
                  <c:v>Fanance&amp; Accounting</c:v>
                </c:pt>
                <c:pt idx="1">
                  <c:v>Banking</c:v>
                </c:pt>
                <c:pt idx="2">
                  <c:v>Chemical</c:v>
                </c:pt>
                <c:pt idx="3">
                  <c:v>clothing &amp; textile</c:v>
                </c:pt>
                <c:pt idx="4">
                  <c:v>Construction</c:v>
                </c:pt>
                <c:pt idx="5">
                  <c:v>Education</c:v>
                </c:pt>
                <c:pt idx="6">
                  <c:v>Energy</c:v>
                </c:pt>
                <c:pt idx="7">
                  <c:v>Forestry</c:v>
                </c:pt>
                <c:pt idx="8">
                  <c:v>Information systems</c:v>
                </c:pt>
                <c:pt idx="9">
                  <c:v>Insurance</c:v>
                </c:pt>
                <c:pt idx="10">
                  <c:v>Local govt</c:v>
                </c:pt>
                <c:pt idx="11">
                  <c:v>Media, advertising and publishing</c:v>
                </c:pt>
                <c:pt idx="12">
                  <c:v>Mining</c:v>
                </c:pt>
                <c:pt idx="13">
                  <c:v>Manufacturing</c:v>
                </c:pt>
                <c:pt idx="14">
                  <c:v>Safety and security</c:v>
                </c:pt>
                <c:pt idx="15">
                  <c:v>Agriculture</c:v>
                </c:pt>
                <c:pt idx="16">
                  <c:v>Public sector</c:v>
                </c:pt>
                <c:pt idx="17">
                  <c:v>Services</c:v>
                </c:pt>
              </c:strCache>
            </c:strRef>
          </c:cat>
          <c:val>
            <c:numRef>
              <c:f>Economic!$B$79:$S$79</c:f>
              <c:numCache>
                <c:formatCode>#,##0</c:formatCode>
                <c:ptCount val="18"/>
                <c:pt idx="0">
                  <c:v>60</c:v>
                </c:pt>
                <c:pt idx="1">
                  <c:v>128</c:v>
                </c:pt>
                <c:pt idx="2">
                  <c:v>129</c:v>
                </c:pt>
                <c:pt idx="3">
                  <c:v>4</c:v>
                </c:pt>
                <c:pt idx="4">
                  <c:v>237</c:v>
                </c:pt>
                <c:pt idx="5">
                  <c:v>893</c:v>
                </c:pt>
                <c:pt idx="6">
                  <c:v>60</c:v>
                </c:pt>
                <c:pt idx="7">
                  <c:v>432</c:v>
                </c:pt>
                <c:pt idx="8">
                  <c:v>105</c:v>
                </c:pt>
                <c:pt idx="9">
                  <c:v>57</c:v>
                </c:pt>
                <c:pt idx="10">
                  <c:v>2106</c:v>
                </c:pt>
                <c:pt idx="11">
                  <c:v>350</c:v>
                </c:pt>
                <c:pt idx="12">
                  <c:v>494</c:v>
                </c:pt>
                <c:pt idx="13">
                  <c:v>3112</c:v>
                </c:pt>
                <c:pt idx="14">
                  <c:v>8722</c:v>
                </c:pt>
                <c:pt idx="15">
                  <c:v>5881</c:v>
                </c:pt>
                <c:pt idx="16">
                  <c:v>4</c:v>
                </c:pt>
                <c:pt idx="17">
                  <c:v>209</c:v>
                </c:pt>
              </c:numCache>
            </c:numRef>
          </c:val>
          <c:extLst xmlns:c16r2="http://schemas.microsoft.com/office/drawing/2015/06/chart">
            <c:ext xmlns:c16="http://schemas.microsoft.com/office/drawing/2014/chart" uri="{C3380CC4-5D6E-409C-BE32-E72D297353CC}">
              <c16:uniqueId val="{00000000-1049-485C-BF3B-74237D974099}"/>
            </c:ext>
          </c:extLst>
        </c:ser>
        <c:ser>
          <c:idx val="1"/>
          <c:order val="1"/>
          <c:tx>
            <c:strRef>
              <c:f>Economic!$A$80</c:f>
              <c:strCache>
                <c:ptCount val="1"/>
                <c:pt idx="0">
                  <c:v>Placement</c:v>
                </c:pt>
              </c:strCache>
            </c:strRef>
          </c:tx>
          <c:spPr>
            <a:solidFill>
              <a:schemeClr val="accent2"/>
            </a:solidFill>
            <a:ln>
              <a:noFill/>
            </a:ln>
            <a:effectLst/>
          </c:spPr>
          <c:cat>
            <c:strRef>
              <c:f>Economic!$B$78:$S$78</c:f>
              <c:strCache>
                <c:ptCount val="18"/>
                <c:pt idx="0">
                  <c:v>Fanance&amp; Accounting</c:v>
                </c:pt>
                <c:pt idx="1">
                  <c:v>Banking</c:v>
                </c:pt>
                <c:pt idx="2">
                  <c:v>Chemical</c:v>
                </c:pt>
                <c:pt idx="3">
                  <c:v>clothing &amp; textile</c:v>
                </c:pt>
                <c:pt idx="4">
                  <c:v>Construction</c:v>
                </c:pt>
                <c:pt idx="5">
                  <c:v>Education</c:v>
                </c:pt>
                <c:pt idx="6">
                  <c:v>Energy</c:v>
                </c:pt>
                <c:pt idx="7">
                  <c:v>Forestry</c:v>
                </c:pt>
                <c:pt idx="8">
                  <c:v>Information systems</c:v>
                </c:pt>
                <c:pt idx="9">
                  <c:v>Insurance</c:v>
                </c:pt>
                <c:pt idx="10">
                  <c:v>Local govt</c:v>
                </c:pt>
                <c:pt idx="11">
                  <c:v>Media, advertising and publishing</c:v>
                </c:pt>
                <c:pt idx="12">
                  <c:v>Mining</c:v>
                </c:pt>
                <c:pt idx="13">
                  <c:v>Manufacturing</c:v>
                </c:pt>
                <c:pt idx="14">
                  <c:v>Safety and security</c:v>
                </c:pt>
                <c:pt idx="15">
                  <c:v>Agriculture</c:v>
                </c:pt>
                <c:pt idx="16">
                  <c:v>Public sector</c:v>
                </c:pt>
                <c:pt idx="17">
                  <c:v>Services</c:v>
                </c:pt>
              </c:strCache>
            </c:strRef>
          </c:cat>
          <c:val>
            <c:numRef>
              <c:f>Economic!$B$80:$S$80</c:f>
              <c:numCache>
                <c:formatCode>#,##0</c:formatCode>
                <c:ptCount val="18"/>
                <c:pt idx="0">
                  <c:v>31</c:v>
                </c:pt>
                <c:pt idx="1">
                  <c:v>123</c:v>
                </c:pt>
                <c:pt idx="2">
                  <c:v>31</c:v>
                </c:pt>
                <c:pt idx="3">
                  <c:v>0</c:v>
                </c:pt>
                <c:pt idx="4">
                  <c:v>126</c:v>
                </c:pt>
                <c:pt idx="5">
                  <c:v>446</c:v>
                </c:pt>
                <c:pt idx="6">
                  <c:v>0</c:v>
                </c:pt>
                <c:pt idx="7">
                  <c:v>178</c:v>
                </c:pt>
                <c:pt idx="8">
                  <c:v>7</c:v>
                </c:pt>
                <c:pt idx="9">
                  <c:v>40</c:v>
                </c:pt>
                <c:pt idx="10">
                  <c:v>496</c:v>
                </c:pt>
                <c:pt idx="11">
                  <c:v>247</c:v>
                </c:pt>
                <c:pt idx="12">
                  <c:v>268</c:v>
                </c:pt>
                <c:pt idx="13">
                  <c:v>124</c:v>
                </c:pt>
                <c:pt idx="14">
                  <c:v>1948</c:v>
                </c:pt>
                <c:pt idx="15">
                  <c:v>3026</c:v>
                </c:pt>
                <c:pt idx="16">
                  <c:v>4</c:v>
                </c:pt>
                <c:pt idx="17">
                  <c:v>44</c:v>
                </c:pt>
              </c:numCache>
            </c:numRef>
          </c:val>
          <c:extLst xmlns:c16r2="http://schemas.microsoft.com/office/drawing/2015/06/chart">
            <c:ext xmlns:c16="http://schemas.microsoft.com/office/drawing/2014/chart" uri="{C3380CC4-5D6E-409C-BE32-E72D297353CC}">
              <c16:uniqueId val="{00000001-1049-485C-BF3B-74237D974099}"/>
            </c:ext>
          </c:extLst>
        </c:ser>
        <c:dLbls/>
        <c:gapWidth val="219"/>
        <c:overlap val="-27"/>
        <c:axId val="91131264"/>
        <c:axId val="91141248"/>
      </c:barChart>
      <c:catAx>
        <c:axId val="91131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41248"/>
        <c:crosses val="autoZero"/>
        <c:auto val="1"/>
        <c:lblAlgn val="ctr"/>
        <c:lblOffset val="100"/>
      </c:catAx>
      <c:valAx>
        <c:axId val="9114124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crossAx val="91131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5735278494393282"/>
          <c:y val="2.7017075100893406E-2"/>
          <c:w val="0.69944104087439973"/>
          <c:h val="0.80699210412926103"/>
        </c:manualLayout>
      </c:layout>
      <c:barChart>
        <c:barDir val="bar"/>
        <c:grouping val="clustered"/>
        <c:ser>
          <c:idx val="0"/>
          <c:order val="0"/>
          <c:tx>
            <c:strRef>
              <c:f>'WS annual'!$B$53</c:f>
              <c:strCache>
                <c:ptCount val="1"/>
                <c:pt idx="0">
                  <c:v>Workseekers registered</c:v>
                </c:pt>
              </c:strCache>
            </c:strRef>
          </c:tx>
          <c:spPr>
            <a:solidFill>
              <a:schemeClr val="accent1"/>
            </a:solidFill>
            <a:ln>
              <a:noFill/>
            </a:ln>
            <a:effectLst/>
          </c:spPr>
          <c:cat>
            <c:strRef>
              <c:f>'WS annual'!$A$54:$A$63</c:f>
              <c:strCache>
                <c:ptCount val="10"/>
                <c:pt idx="0">
                  <c:v>EC</c:v>
                </c:pt>
                <c:pt idx="1">
                  <c:v>FS</c:v>
                </c:pt>
                <c:pt idx="2">
                  <c:v>GP</c:v>
                </c:pt>
                <c:pt idx="3">
                  <c:v>KZN</c:v>
                </c:pt>
                <c:pt idx="4">
                  <c:v>LP</c:v>
                </c:pt>
                <c:pt idx="5">
                  <c:v>MP</c:v>
                </c:pt>
                <c:pt idx="6">
                  <c:v>NC</c:v>
                </c:pt>
                <c:pt idx="7">
                  <c:v>NW</c:v>
                </c:pt>
                <c:pt idx="8">
                  <c:v>WC</c:v>
                </c:pt>
                <c:pt idx="9">
                  <c:v>Online</c:v>
                </c:pt>
              </c:strCache>
            </c:strRef>
          </c:cat>
          <c:val>
            <c:numRef>
              <c:f>'WS annual'!$B$54:$B$63</c:f>
              <c:numCache>
                <c:formatCode>#,##0</c:formatCode>
                <c:ptCount val="10"/>
                <c:pt idx="0">
                  <c:v>106925</c:v>
                </c:pt>
                <c:pt idx="1">
                  <c:v>55901</c:v>
                </c:pt>
                <c:pt idx="2">
                  <c:v>259721</c:v>
                </c:pt>
                <c:pt idx="3">
                  <c:v>122786</c:v>
                </c:pt>
                <c:pt idx="4">
                  <c:v>61207</c:v>
                </c:pt>
                <c:pt idx="5">
                  <c:v>76615</c:v>
                </c:pt>
                <c:pt idx="6">
                  <c:v>36177</c:v>
                </c:pt>
                <c:pt idx="7">
                  <c:v>47934</c:v>
                </c:pt>
                <c:pt idx="8">
                  <c:v>90648</c:v>
                </c:pt>
                <c:pt idx="9">
                  <c:v>80591</c:v>
                </c:pt>
              </c:numCache>
            </c:numRef>
          </c:val>
          <c:extLst xmlns:c16r2="http://schemas.microsoft.com/office/drawing/2015/06/chart">
            <c:ext xmlns:c16="http://schemas.microsoft.com/office/drawing/2014/chart" uri="{C3380CC4-5D6E-409C-BE32-E72D297353CC}">
              <c16:uniqueId val="{00000000-7491-4EEE-9AA0-A2921FC17734}"/>
            </c:ext>
          </c:extLst>
        </c:ser>
        <c:ser>
          <c:idx val="1"/>
          <c:order val="1"/>
          <c:tx>
            <c:strRef>
              <c:f>'WS annual'!$C$53</c:f>
              <c:strCache>
                <c:ptCount val="1"/>
                <c:pt idx="0">
                  <c:v>Employment counselling</c:v>
                </c:pt>
              </c:strCache>
            </c:strRef>
          </c:tx>
          <c:spPr>
            <a:solidFill>
              <a:schemeClr val="accent2"/>
            </a:solidFill>
            <a:ln>
              <a:noFill/>
            </a:ln>
            <a:effectLst/>
          </c:spPr>
          <c:cat>
            <c:strRef>
              <c:f>'WS annual'!$A$54:$A$63</c:f>
              <c:strCache>
                <c:ptCount val="10"/>
                <c:pt idx="0">
                  <c:v>EC</c:v>
                </c:pt>
                <c:pt idx="1">
                  <c:v>FS</c:v>
                </c:pt>
                <c:pt idx="2">
                  <c:v>GP</c:v>
                </c:pt>
                <c:pt idx="3">
                  <c:v>KZN</c:v>
                </c:pt>
                <c:pt idx="4">
                  <c:v>LP</c:v>
                </c:pt>
                <c:pt idx="5">
                  <c:v>MP</c:v>
                </c:pt>
                <c:pt idx="6">
                  <c:v>NC</c:v>
                </c:pt>
                <c:pt idx="7">
                  <c:v>NW</c:v>
                </c:pt>
                <c:pt idx="8">
                  <c:v>WC</c:v>
                </c:pt>
                <c:pt idx="9">
                  <c:v>Online</c:v>
                </c:pt>
              </c:strCache>
            </c:strRef>
          </c:cat>
          <c:val>
            <c:numRef>
              <c:f>'WS annual'!$C$54:$C$63</c:f>
              <c:numCache>
                <c:formatCode>#,##0</c:formatCode>
                <c:ptCount val="10"/>
                <c:pt idx="0">
                  <c:v>30632</c:v>
                </c:pt>
                <c:pt idx="1">
                  <c:v>17322</c:v>
                </c:pt>
                <c:pt idx="2">
                  <c:v>55313</c:v>
                </c:pt>
                <c:pt idx="3">
                  <c:v>36373</c:v>
                </c:pt>
                <c:pt idx="4">
                  <c:v>26017</c:v>
                </c:pt>
                <c:pt idx="5">
                  <c:v>28844</c:v>
                </c:pt>
                <c:pt idx="6">
                  <c:v>13746</c:v>
                </c:pt>
                <c:pt idx="7">
                  <c:v>18420</c:v>
                </c:pt>
                <c:pt idx="8">
                  <c:v>18776</c:v>
                </c:pt>
                <c:pt idx="9">
                  <c:v>1011</c:v>
                </c:pt>
              </c:numCache>
            </c:numRef>
          </c:val>
          <c:extLst xmlns:c16r2="http://schemas.microsoft.com/office/drawing/2015/06/chart">
            <c:ext xmlns:c16="http://schemas.microsoft.com/office/drawing/2014/chart" uri="{C3380CC4-5D6E-409C-BE32-E72D297353CC}">
              <c16:uniqueId val="{00000001-7491-4EEE-9AA0-A2921FC17734}"/>
            </c:ext>
          </c:extLst>
        </c:ser>
        <c:dLbls/>
        <c:gapWidth val="182"/>
        <c:axId val="91325184"/>
        <c:axId val="91326720"/>
      </c:barChart>
      <c:catAx>
        <c:axId val="9132518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91326720"/>
        <c:crosses val="autoZero"/>
        <c:auto val="1"/>
        <c:lblAlgn val="ctr"/>
        <c:lblOffset val="100"/>
      </c:catAx>
      <c:valAx>
        <c:axId val="91326720"/>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25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75000"/>
                    <a:lumOff val="2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91334528"/>
        <c:axId val="91336064"/>
      </c:barChart>
      <c:catAx>
        <c:axId val="91334528"/>
        <c:scaling>
          <c:orientation val="minMax"/>
        </c:scaling>
        <c:axPos val="l"/>
        <c:majorTickMark val="none"/>
        <c:tickLblPos val="nextTo"/>
        <c:crossAx val="91336064"/>
        <c:crosses val="autoZero"/>
        <c:auto val="1"/>
        <c:lblAlgn val="ctr"/>
        <c:lblOffset val="100"/>
      </c:catAx>
      <c:valAx>
        <c:axId val="91336064"/>
        <c:scaling>
          <c:orientation val="minMax"/>
        </c:scaling>
        <c:axPos val="b"/>
        <c:numFmt formatCode="#,##0" sourceLinked="1"/>
        <c:majorTickMark val="none"/>
        <c:tickLblPos val="nextTo"/>
        <c:crossAx val="91334528"/>
        <c:crosses val="autoZero"/>
        <c:crossBetween val="between"/>
      </c:valAx>
    </c:plotArea>
    <c:plotVisOnly val="1"/>
    <c:dispBlanksAs val="gap"/>
  </c:chart>
  <c:externalData r:id="rId2"/>
</c:chartSpace>
</file>

<file path=ppt/charts/chart2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dLbls/>
        <c:gapWidth val="182"/>
        <c:axId val="91167360"/>
        <c:axId val="91173248"/>
      </c:barChart>
      <c:catAx>
        <c:axId val="9116736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73248"/>
        <c:crosses val="autoZero"/>
        <c:auto val="1"/>
        <c:lblAlgn val="ctr"/>
        <c:lblOffset val="100"/>
      </c:catAx>
      <c:valAx>
        <c:axId val="91173248"/>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673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0B9E-41FE-A88C-75DBCC9C06B6}"/>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0B9E-41FE-A88C-75DBCC9C06B6}"/>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0B9E-41FE-A88C-75DBCC9C06B6}"/>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0B9E-41FE-A88C-75DBCC9C06B6}"/>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0B9E-41FE-A88C-75DBCC9C06B6}"/>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0B9E-41FE-A88C-75DBCC9C06B6}"/>
              </c:ext>
            </c:extLst>
          </c:dPt>
          <c:dPt>
            <c:idx val="6"/>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B9E-41FE-A88C-75DBCC9C06B6}"/>
              </c:ext>
            </c:extLst>
          </c:dPt>
          <c:dPt>
            <c:idx val="7"/>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0B9E-41FE-A88C-75DBCC9C06B6}"/>
              </c:ext>
            </c:extLst>
          </c:dPt>
          <c:dPt>
            <c:idx val="8"/>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0B9E-41FE-A88C-75DBCC9C06B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Disab!$C$80:$K$80</c:f>
              <c:strCache>
                <c:ptCount val="9"/>
                <c:pt idx="0">
                  <c:v>Blindness</c:v>
                </c:pt>
                <c:pt idx="1">
                  <c:v>Deafness</c:v>
                </c:pt>
                <c:pt idx="2">
                  <c:v>Chronic Condition</c:v>
                </c:pt>
                <c:pt idx="3">
                  <c:v>Mental, Neurological</c:v>
                </c:pt>
                <c:pt idx="4">
                  <c:v>Physical Disability</c:v>
                </c:pt>
                <c:pt idx="5">
                  <c:v>Hard of Hearing</c:v>
                </c:pt>
                <c:pt idx="6">
                  <c:v>Partially Sighted</c:v>
                </c:pt>
                <c:pt idx="7">
                  <c:v>Speech Impaired</c:v>
                </c:pt>
                <c:pt idx="8">
                  <c:v>Visually Impaired</c:v>
                </c:pt>
              </c:strCache>
            </c:strRef>
          </c:cat>
          <c:val>
            <c:numRef>
              <c:f>Disab!$C$81:$K$81</c:f>
              <c:numCache>
                <c:formatCode>General</c:formatCode>
                <c:ptCount val="9"/>
                <c:pt idx="0">
                  <c:v>741</c:v>
                </c:pt>
                <c:pt idx="1">
                  <c:v>80</c:v>
                </c:pt>
                <c:pt idx="2">
                  <c:v>213</c:v>
                </c:pt>
                <c:pt idx="3">
                  <c:v>88</c:v>
                </c:pt>
                <c:pt idx="4">
                  <c:v>513</c:v>
                </c:pt>
                <c:pt idx="5">
                  <c:v>59</c:v>
                </c:pt>
                <c:pt idx="6">
                  <c:v>105</c:v>
                </c:pt>
                <c:pt idx="7">
                  <c:v>43</c:v>
                </c:pt>
                <c:pt idx="8">
                  <c:v>48</c:v>
                </c:pt>
              </c:numCache>
            </c:numRef>
          </c:val>
          <c:extLst xmlns:c16r2="http://schemas.microsoft.com/office/drawing/2015/06/chart">
            <c:ext xmlns:c16="http://schemas.microsoft.com/office/drawing/2014/chart" uri="{C3380CC4-5D6E-409C-BE32-E72D297353CC}">
              <c16:uniqueId val="{00000012-0B9E-41FE-A88C-75DBCC9C06B6}"/>
            </c:ext>
          </c:extLst>
        </c:ser>
        <c:dLbls>
          <c:showVal val="1"/>
        </c:dLbls>
        <c:gapWidth val="182"/>
        <c:axId val="91216896"/>
        <c:axId val="91218688"/>
      </c:barChart>
      <c:catAx>
        <c:axId val="9121689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crossAx val="91218688"/>
        <c:crosses val="autoZero"/>
        <c:auto val="1"/>
        <c:lblAlgn val="ctr"/>
        <c:lblOffset val="100"/>
      </c:catAx>
      <c:valAx>
        <c:axId val="91218688"/>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crossAx val="9121689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2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dLbls>
          <c:showVal val="1"/>
          <c:showCatName val="1"/>
        </c:dLbls>
        <c:firstSliceAng val="0"/>
      </c:pieChart>
    </c:plotArea>
    <c:plotVisOnly val="1"/>
    <c:dispBlanksAs val="zero"/>
  </c:chart>
  <c:externalData r:id="rId2"/>
</c:chartSpace>
</file>

<file path=ppt/charts/chart2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sz="1800"/>
              <a:t>OVERVIEW</a:t>
            </a:r>
            <a:r>
              <a:rPr lang="en-ZA" sz="1800" baseline="0"/>
              <a:t> OF CUMULATIVE PERFORMANCE</a:t>
            </a:r>
            <a:endParaRPr lang="en-ZA" sz="1800"/>
          </a:p>
        </c:rich>
      </c:tx>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explosion val="16"/>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50F7-42A3-9E93-305EBB25743E}"/>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50F7-42A3-9E93-305EBB25743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'Cumulative Performance'!$E$4:$E$5</c:f>
              <c:strCache>
                <c:ptCount val="2"/>
                <c:pt idx="0">
                  <c:v>Achieved</c:v>
                </c:pt>
                <c:pt idx="1">
                  <c:v>Not Achieved</c:v>
                </c:pt>
              </c:strCache>
            </c:strRef>
          </c:cat>
          <c:val>
            <c:numRef>
              <c:f>'Cumulative Performance'!$F$4:$F$5</c:f>
              <c:numCache>
                <c:formatCode>General</c:formatCode>
                <c:ptCount val="2"/>
                <c:pt idx="0">
                  <c:v>31</c:v>
                </c:pt>
                <c:pt idx="1">
                  <c:v>11</c:v>
                </c:pt>
              </c:numCache>
            </c:numRef>
          </c:val>
          <c:extLst xmlns:c16r2="http://schemas.microsoft.com/office/drawing/2015/06/chart">
            <c:ext xmlns:c16="http://schemas.microsoft.com/office/drawing/2014/chart" uri="{C3380CC4-5D6E-409C-BE32-E72D297353CC}">
              <c16:uniqueId val="{00000004-50F7-42A3-9E93-305EBB25743E}"/>
            </c:ext>
          </c:extLst>
        </c:ser>
        <c:dLbls>
          <c:showPercent val="1"/>
        </c:dLbls>
      </c:pie3D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F8C5-4A3B-9661-7CD2D42F1FAB}"/>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F8C5-4A3B-9661-7CD2D42F1FAB}"/>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F8C5-4A3B-9661-7CD2D42F1FAB}"/>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F8C5-4A3B-9661-7CD2D42F1FAB}"/>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F8C5-4A3B-9661-7CD2D42F1FAB}"/>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F8C5-4A3B-9661-7CD2D42F1FAB}"/>
              </c:ext>
            </c:extLst>
          </c:dPt>
          <c:dPt>
            <c:idx val="6"/>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8C5-4A3B-9661-7CD2D42F1FAB}"/>
              </c:ext>
            </c:extLst>
          </c:dPt>
          <c:dPt>
            <c:idx val="7"/>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8C5-4A3B-9661-7CD2D42F1FA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'Opp type'!$B$79:$I$79</c:f>
              <c:strCache>
                <c:ptCount val="8"/>
                <c:pt idx="0">
                  <c:v>Formal Job</c:v>
                </c:pt>
                <c:pt idx="1">
                  <c:v>Apprenticeship</c:v>
                </c:pt>
                <c:pt idx="2">
                  <c:v>Learnership</c:v>
                </c:pt>
                <c:pt idx="3">
                  <c:v>Internship</c:v>
                </c:pt>
                <c:pt idx="4">
                  <c:v>Projects</c:v>
                </c:pt>
                <c:pt idx="5">
                  <c:v>Operation Phakisa</c:v>
                </c:pt>
                <c:pt idx="6">
                  <c:v>UIF-LAP</c:v>
                </c:pt>
                <c:pt idx="7">
                  <c:v>Will- Programme</c:v>
                </c:pt>
              </c:strCache>
            </c:strRef>
          </c:cat>
          <c:val>
            <c:numRef>
              <c:f>'Opp type'!$B$80:$I$80</c:f>
              <c:numCache>
                <c:formatCode>#,##0</c:formatCode>
                <c:ptCount val="8"/>
                <c:pt idx="0">
                  <c:v>21096</c:v>
                </c:pt>
                <c:pt idx="1">
                  <c:v>277</c:v>
                </c:pt>
                <c:pt idx="2">
                  <c:v>2669</c:v>
                </c:pt>
                <c:pt idx="3">
                  <c:v>97</c:v>
                </c:pt>
                <c:pt idx="4">
                  <c:v>9659</c:v>
                </c:pt>
                <c:pt idx="5" formatCode="#\ ##0;\-\ #\ ##0">
                  <c:v>0</c:v>
                </c:pt>
                <c:pt idx="6">
                  <c:v>3340</c:v>
                </c:pt>
                <c:pt idx="7">
                  <c:v>55</c:v>
                </c:pt>
              </c:numCache>
            </c:numRef>
          </c:val>
          <c:extLst xmlns:c16r2="http://schemas.microsoft.com/office/drawing/2015/06/chart">
            <c:ext xmlns:c16="http://schemas.microsoft.com/office/drawing/2014/chart" uri="{C3380CC4-5D6E-409C-BE32-E72D297353CC}">
              <c16:uniqueId val="{00000010-F8C5-4A3B-9661-7CD2D42F1FAB}"/>
            </c:ext>
          </c:extLst>
        </c:ser>
        <c:dLbls>
          <c:showVal val="1"/>
        </c:dLbls>
        <c:gapWidth val="182"/>
        <c:axId val="97291648"/>
        <c:axId val="97301632"/>
      </c:barChart>
      <c:catAx>
        <c:axId val="9729164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crossAx val="97301632"/>
        <c:crosses val="autoZero"/>
        <c:auto val="1"/>
        <c:lblAlgn val="ctr"/>
        <c:lblOffset val="100"/>
      </c:catAx>
      <c:valAx>
        <c:axId val="97301632"/>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9729164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85AC-45A0-AB40-54BB98335924}"/>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85AC-45A0-AB40-54BB98335924}"/>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85AC-45A0-AB40-54BB98335924}"/>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85AC-45A0-AB40-54BB98335924}"/>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85AC-45A0-AB40-54BB98335924}"/>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85AC-45A0-AB40-54BB98335924}"/>
              </c:ext>
            </c:extLst>
          </c:dPt>
          <c:dPt>
            <c:idx val="6"/>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5AC-45A0-AB40-54BB98335924}"/>
              </c:ext>
            </c:extLst>
          </c:dPt>
          <c:dPt>
            <c:idx val="7"/>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5AC-45A0-AB40-54BB98335924}"/>
              </c:ext>
            </c:extLst>
          </c:dPt>
          <c:dPt>
            <c:idx val="8"/>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5AC-45A0-AB40-54BB98335924}"/>
              </c:ext>
            </c:extLst>
          </c:dPt>
          <c:dPt>
            <c:idx val="9"/>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5AC-45A0-AB40-54BB98335924}"/>
              </c:ext>
            </c:extLst>
          </c:dPt>
          <c:dPt>
            <c:idx val="1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5AC-45A0-AB40-54BB98335924}"/>
              </c:ext>
            </c:extLst>
          </c:dPt>
          <c:dPt>
            <c:idx val="11"/>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5AC-45A0-AB40-54BB98335924}"/>
              </c:ext>
            </c:extLst>
          </c:dPt>
          <c:dPt>
            <c:idx val="12"/>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5AC-45A0-AB40-54BB98335924}"/>
              </c:ext>
            </c:extLst>
          </c:dPt>
          <c:dPt>
            <c:idx val="13"/>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5AC-45A0-AB40-54BB98335924}"/>
              </c:ext>
            </c:extLst>
          </c:dPt>
          <c:dPt>
            <c:idx val="14"/>
            <c:spPr>
              <a:solidFill>
                <a:schemeClr val="accent3">
                  <a:lumMod val="80000"/>
                  <a:lumOff val="20000"/>
                </a:schemeClr>
              </a:solidFill>
              <a:ln>
                <a:noFill/>
              </a:ln>
              <a:effectLst/>
            </c:spPr>
            <c:extLst xmlns:c16r2="http://schemas.microsoft.com/office/drawing/2015/06/chart">
              <c:ext xmlns:c16="http://schemas.microsoft.com/office/drawing/2014/chart" uri="{C3380CC4-5D6E-409C-BE32-E72D297353CC}">
                <c16:uniqueId val="{0000001D-85AC-45A0-AB40-54BB98335924}"/>
              </c:ext>
            </c:extLst>
          </c:dPt>
          <c:dPt>
            <c:idx val="15"/>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5AC-45A0-AB40-54BB98335924}"/>
              </c:ext>
            </c:extLst>
          </c:dPt>
          <c:dPt>
            <c:idx val="16"/>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5AC-45A0-AB40-54BB98335924}"/>
              </c:ext>
            </c:extLst>
          </c:dPt>
          <c:dPt>
            <c:idx val="17"/>
            <c:spPr>
              <a:solidFill>
                <a:schemeClr val="accent6">
                  <a:lumMod val="80000"/>
                  <a:lumOff val="20000"/>
                </a:schemeClr>
              </a:solidFill>
              <a:ln>
                <a:noFill/>
              </a:ln>
              <a:effectLst/>
            </c:spPr>
            <c:extLst xmlns:c16r2="http://schemas.microsoft.com/office/drawing/2015/06/chart">
              <c:ext xmlns:c16="http://schemas.microsoft.com/office/drawing/2014/chart" uri="{C3380CC4-5D6E-409C-BE32-E72D297353CC}">
                <c16:uniqueId val="{00000023-85AC-45A0-AB40-54BB9833592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Economic!$B$84:$S$84</c:f>
              <c:strCache>
                <c:ptCount val="18"/>
                <c:pt idx="0">
                  <c:v>Fanance&amp; Accounting</c:v>
                </c:pt>
                <c:pt idx="1">
                  <c:v>Banking</c:v>
                </c:pt>
                <c:pt idx="2">
                  <c:v>Chemical</c:v>
                </c:pt>
                <c:pt idx="3">
                  <c:v>clothing &amp; textile</c:v>
                </c:pt>
                <c:pt idx="4">
                  <c:v>Construction</c:v>
                </c:pt>
                <c:pt idx="5">
                  <c:v>Education</c:v>
                </c:pt>
                <c:pt idx="6">
                  <c:v>Energy</c:v>
                </c:pt>
                <c:pt idx="7">
                  <c:v>Forestry</c:v>
                </c:pt>
                <c:pt idx="8">
                  <c:v>Information systems</c:v>
                </c:pt>
                <c:pt idx="9">
                  <c:v>Insurance</c:v>
                </c:pt>
                <c:pt idx="10">
                  <c:v>Local govt</c:v>
                </c:pt>
                <c:pt idx="11">
                  <c:v>Media, advertising and publishing</c:v>
                </c:pt>
                <c:pt idx="12">
                  <c:v>Mining</c:v>
                </c:pt>
                <c:pt idx="13">
                  <c:v>Manufacturing</c:v>
                </c:pt>
                <c:pt idx="14">
                  <c:v>Safety and security</c:v>
                </c:pt>
                <c:pt idx="15">
                  <c:v>Agriculture</c:v>
                </c:pt>
                <c:pt idx="16">
                  <c:v>Public sector</c:v>
                </c:pt>
                <c:pt idx="17">
                  <c:v>Services</c:v>
                </c:pt>
              </c:strCache>
            </c:strRef>
          </c:cat>
          <c:val>
            <c:numRef>
              <c:f>Economic!$B$85:$S$85</c:f>
              <c:numCache>
                <c:formatCode>#,##0</c:formatCode>
                <c:ptCount val="18"/>
                <c:pt idx="0">
                  <c:v>31</c:v>
                </c:pt>
                <c:pt idx="1">
                  <c:v>123</c:v>
                </c:pt>
                <c:pt idx="2">
                  <c:v>31</c:v>
                </c:pt>
                <c:pt idx="3">
                  <c:v>0</c:v>
                </c:pt>
                <c:pt idx="4">
                  <c:v>126</c:v>
                </c:pt>
                <c:pt idx="5">
                  <c:v>446</c:v>
                </c:pt>
                <c:pt idx="6">
                  <c:v>0</c:v>
                </c:pt>
                <c:pt idx="7">
                  <c:v>178</c:v>
                </c:pt>
                <c:pt idx="8">
                  <c:v>7</c:v>
                </c:pt>
                <c:pt idx="9">
                  <c:v>40</c:v>
                </c:pt>
                <c:pt idx="10">
                  <c:v>496</c:v>
                </c:pt>
                <c:pt idx="11">
                  <c:v>247</c:v>
                </c:pt>
                <c:pt idx="12">
                  <c:v>268</c:v>
                </c:pt>
                <c:pt idx="13">
                  <c:v>124</c:v>
                </c:pt>
                <c:pt idx="14">
                  <c:v>1948</c:v>
                </c:pt>
                <c:pt idx="15">
                  <c:v>3026</c:v>
                </c:pt>
                <c:pt idx="16">
                  <c:v>4</c:v>
                </c:pt>
                <c:pt idx="17">
                  <c:v>44</c:v>
                </c:pt>
              </c:numCache>
            </c:numRef>
          </c:val>
          <c:extLst xmlns:c16r2="http://schemas.microsoft.com/office/drawing/2015/06/chart">
            <c:ext xmlns:c16="http://schemas.microsoft.com/office/drawing/2014/chart" uri="{C3380CC4-5D6E-409C-BE32-E72D297353CC}">
              <c16:uniqueId val="{00000024-85AC-45A0-AB40-54BB98335924}"/>
            </c:ext>
          </c:extLst>
        </c:ser>
        <c:dLbls/>
        <c:gapWidth val="182"/>
        <c:axId val="91472256"/>
        <c:axId val="91473792"/>
      </c:barChart>
      <c:catAx>
        <c:axId val="914722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1473792"/>
        <c:crosses val="autoZero"/>
        <c:auto val="1"/>
        <c:lblAlgn val="ctr"/>
        <c:lblOffset val="100"/>
      </c:catAx>
      <c:valAx>
        <c:axId val="91473792"/>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14722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97247616"/>
        <c:axId val="97249152"/>
      </c:barChart>
      <c:catAx>
        <c:axId val="97247616"/>
        <c:scaling>
          <c:orientation val="minMax"/>
        </c:scaling>
        <c:axPos val="b"/>
        <c:majorTickMark val="none"/>
        <c:tickLblPos val="nextTo"/>
        <c:crossAx val="97249152"/>
        <c:crosses val="autoZero"/>
        <c:auto val="1"/>
        <c:lblAlgn val="ctr"/>
        <c:lblOffset val="100"/>
      </c:catAx>
      <c:valAx>
        <c:axId val="97249152"/>
        <c:scaling>
          <c:orientation val="minMax"/>
        </c:scaling>
        <c:axPos val="l"/>
        <c:numFmt formatCode="#,##0" sourceLinked="1"/>
        <c:majorTickMark val="none"/>
        <c:tickLblPos val="nextTo"/>
        <c:crossAx val="97247616"/>
        <c:crosses val="autoZero"/>
        <c:crossBetween val="between"/>
      </c:valAx>
    </c:plotArea>
    <c:plotVisOnly val="1"/>
    <c:dispBlanksAs val="gap"/>
  </c:chart>
  <c:externalData r:id="rId2"/>
</c:chartSpace>
</file>

<file path=ppt/charts/chart3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97406976"/>
        <c:axId val="97408512"/>
      </c:barChart>
      <c:catAx>
        <c:axId val="97406976"/>
        <c:scaling>
          <c:orientation val="minMax"/>
        </c:scaling>
        <c:axPos val="l"/>
        <c:majorTickMark val="none"/>
        <c:tickLblPos val="nextTo"/>
        <c:crossAx val="97408512"/>
        <c:crosses val="autoZero"/>
        <c:auto val="1"/>
        <c:lblAlgn val="ctr"/>
        <c:lblOffset val="100"/>
      </c:catAx>
      <c:valAx>
        <c:axId val="97408512"/>
        <c:scaling>
          <c:orientation val="minMax"/>
        </c:scaling>
        <c:axPos val="b"/>
        <c:numFmt formatCode="#,##0" sourceLinked="1"/>
        <c:majorTickMark val="none"/>
        <c:tickLblPos val="nextTo"/>
        <c:crossAx val="97406976"/>
        <c:crosses val="autoZero"/>
        <c:crossBetween val="between"/>
      </c:valAx>
    </c:plotArea>
    <c:plotVisOnly val="1"/>
    <c:dispBlanksAs val="gap"/>
  </c:chart>
  <c:externalData r:id="rId2"/>
</c:chartSpace>
</file>

<file path=ppt/charts/chart3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1086-485E-8FE8-CD01A63898F9}"/>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1086-485E-8FE8-CD01A63898F9}"/>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1086-485E-8FE8-CD01A63898F9}"/>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1086-485E-8FE8-CD01A63898F9}"/>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1086-485E-8FE8-CD01A63898F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 Age'!$B$78:$F$78</c:f>
              <c:strCache>
                <c:ptCount val="5"/>
                <c:pt idx="0">
                  <c:v>15-25</c:v>
                </c:pt>
                <c:pt idx="1">
                  <c:v>26-35</c:v>
                </c:pt>
                <c:pt idx="2">
                  <c:v>36-45</c:v>
                </c:pt>
                <c:pt idx="3">
                  <c:v>46-60</c:v>
                </c:pt>
                <c:pt idx="4">
                  <c:v>61+</c:v>
                </c:pt>
              </c:strCache>
            </c:strRef>
          </c:cat>
          <c:val>
            <c:numRef>
              <c:f>'Plac Age'!$B$79:$F$79</c:f>
              <c:numCache>
                <c:formatCode>#,##0</c:formatCode>
                <c:ptCount val="5"/>
                <c:pt idx="0">
                  <c:v>10310</c:v>
                </c:pt>
                <c:pt idx="1">
                  <c:v>16176</c:v>
                </c:pt>
                <c:pt idx="2">
                  <c:v>6874</c:v>
                </c:pt>
                <c:pt idx="3">
                  <c:v>3642</c:v>
                </c:pt>
                <c:pt idx="4">
                  <c:v>191</c:v>
                </c:pt>
              </c:numCache>
            </c:numRef>
          </c:val>
          <c:extLst xmlns:c16r2="http://schemas.microsoft.com/office/drawing/2015/06/chart">
            <c:ext xmlns:c16="http://schemas.microsoft.com/office/drawing/2014/chart" uri="{C3380CC4-5D6E-409C-BE32-E72D297353CC}">
              <c16:uniqueId val="{0000000A-1086-485E-8FE8-CD01A63898F9}"/>
            </c:ext>
          </c:extLst>
        </c:ser>
        <c:dLbls>
          <c:showVal val="1"/>
        </c:dLbls>
        <c:gapWidth val="182"/>
        <c:axId val="97454336"/>
        <c:axId val="97460224"/>
      </c:barChart>
      <c:catAx>
        <c:axId val="9745433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7460224"/>
        <c:crosses val="autoZero"/>
        <c:auto val="1"/>
        <c:lblAlgn val="ctr"/>
        <c:lblOffset val="100"/>
      </c:catAx>
      <c:valAx>
        <c:axId val="9746022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745433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'WS annual'!$B$53</c:f>
              <c:strCache>
                <c:ptCount val="1"/>
                <c:pt idx="0">
                  <c:v>Workseekers registered</c:v>
                </c:pt>
              </c:strCache>
            </c:strRef>
          </c:tx>
          <c:spPr>
            <a:solidFill>
              <a:schemeClr val="accent1"/>
            </a:solidFill>
            <a:ln>
              <a:noFill/>
            </a:ln>
            <a:effectLst/>
          </c:spPr>
          <c:cat>
            <c:strRef>
              <c:f>'WS annual'!$A$54:$A$63</c:f>
              <c:strCache>
                <c:ptCount val="10"/>
                <c:pt idx="0">
                  <c:v>EC</c:v>
                </c:pt>
                <c:pt idx="1">
                  <c:v>FS</c:v>
                </c:pt>
                <c:pt idx="2">
                  <c:v>GP</c:v>
                </c:pt>
                <c:pt idx="3">
                  <c:v>KZN</c:v>
                </c:pt>
                <c:pt idx="4">
                  <c:v>LP</c:v>
                </c:pt>
                <c:pt idx="5">
                  <c:v>MP</c:v>
                </c:pt>
                <c:pt idx="6">
                  <c:v>NC</c:v>
                </c:pt>
                <c:pt idx="7">
                  <c:v>NW</c:v>
                </c:pt>
                <c:pt idx="8">
                  <c:v>WC</c:v>
                </c:pt>
                <c:pt idx="9">
                  <c:v>Online</c:v>
                </c:pt>
              </c:strCache>
            </c:strRef>
          </c:cat>
          <c:val>
            <c:numRef>
              <c:f>'WS annual'!$B$54:$B$63</c:f>
              <c:numCache>
                <c:formatCode>#,##0</c:formatCode>
                <c:ptCount val="10"/>
                <c:pt idx="0">
                  <c:v>106925</c:v>
                </c:pt>
                <c:pt idx="1">
                  <c:v>55901</c:v>
                </c:pt>
                <c:pt idx="2">
                  <c:v>259721</c:v>
                </c:pt>
                <c:pt idx="3">
                  <c:v>122786</c:v>
                </c:pt>
                <c:pt idx="4">
                  <c:v>61207</c:v>
                </c:pt>
                <c:pt idx="5">
                  <c:v>76615</c:v>
                </c:pt>
                <c:pt idx="6">
                  <c:v>36177</c:v>
                </c:pt>
                <c:pt idx="7">
                  <c:v>47934</c:v>
                </c:pt>
                <c:pt idx="8">
                  <c:v>90648</c:v>
                </c:pt>
                <c:pt idx="9">
                  <c:v>80591</c:v>
                </c:pt>
              </c:numCache>
            </c:numRef>
          </c:val>
          <c:extLst xmlns:c16r2="http://schemas.microsoft.com/office/drawing/2015/06/chart">
            <c:ext xmlns:c16="http://schemas.microsoft.com/office/drawing/2014/chart" uri="{C3380CC4-5D6E-409C-BE32-E72D297353CC}">
              <c16:uniqueId val="{00000000-8143-4C6D-A510-FD4DF60E2D26}"/>
            </c:ext>
          </c:extLst>
        </c:ser>
        <c:ser>
          <c:idx val="1"/>
          <c:order val="1"/>
          <c:tx>
            <c:strRef>
              <c:f>'WS annual'!$C$53</c:f>
              <c:strCache>
                <c:ptCount val="1"/>
                <c:pt idx="0">
                  <c:v>Employment counselling</c:v>
                </c:pt>
              </c:strCache>
            </c:strRef>
          </c:tx>
          <c:spPr>
            <a:solidFill>
              <a:schemeClr val="accent2"/>
            </a:solidFill>
            <a:ln>
              <a:noFill/>
            </a:ln>
            <a:effectLst/>
          </c:spPr>
          <c:cat>
            <c:strRef>
              <c:f>'WS annual'!$A$54:$A$63</c:f>
              <c:strCache>
                <c:ptCount val="10"/>
                <c:pt idx="0">
                  <c:v>EC</c:v>
                </c:pt>
                <c:pt idx="1">
                  <c:v>FS</c:v>
                </c:pt>
                <c:pt idx="2">
                  <c:v>GP</c:v>
                </c:pt>
                <c:pt idx="3">
                  <c:v>KZN</c:v>
                </c:pt>
                <c:pt idx="4">
                  <c:v>LP</c:v>
                </c:pt>
                <c:pt idx="5">
                  <c:v>MP</c:v>
                </c:pt>
                <c:pt idx="6">
                  <c:v>NC</c:v>
                </c:pt>
                <c:pt idx="7">
                  <c:v>NW</c:v>
                </c:pt>
                <c:pt idx="8">
                  <c:v>WC</c:v>
                </c:pt>
                <c:pt idx="9">
                  <c:v>Online</c:v>
                </c:pt>
              </c:strCache>
            </c:strRef>
          </c:cat>
          <c:val>
            <c:numRef>
              <c:f>'WS annual'!$C$54:$C$63</c:f>
              <c:numCache>
                <c:formatCode>#,##0</c:formatCode>
                <c:ptCount val="10"/>
                <c:pt idx="0">
                  <c:v>30632</c:v>
                </c:pt>
                <c:pt idx="1">
                  <c:v>17322</c:v>
                </c:pt>
                <c:pt idx="2">
                  <c:v>55313</c:v>
                </c:pt>
                <c:pt idx="3">
                  <c:v>36373</c:v>
                </c:pt>
                <c:pt idx="4">
                  <c:v>26017</c:v>
                </c:pt>
                <c:pt idx="5">
                  <c:v>28844</c:v>
                </c:pt>
                <c:pt idx="6">
                  <c:v>13746</c:v>
                </c:pt>
                <c:pt idx="7">
                  <c:v>18420</c:v>
                </c:pt>
                <c:pt idx="8">
                  <c:v>18776</c:v>
                </c:pt>
                <c:pt idx="9">
                  <c:v>1011</c:v>
                </c:pt>
              </c:numCache>
            </c:numRef>
          </c:val>
          <c:extLst xmlns:c16r2="http://schemas.microsoft.com/office/drawing/2015/06/chart">
            <c:ext xmlns:c16="http://schemas.microsoft.com/office/drawing/2014/chart" uri="{C3380CC4-5D6E-409C-BE32-E72D297353CC}">
              <c16:uniqueId val="{00000001-8143-4C6D-A510-FD4DF60E2D26}"/>
            </c:ext>
          </c:extLst>
        </c:ser>
        <c:ser>
          <c:idx val="2"/>
          <c:order val="2"/>
          <c:tx>
            <c:strRef>
              <c:f>'WS annual'!$D$53</c:f>
              <c:strCache>
                <c:ptCount val="1"/>
                <c:pt idx="0">
                  <c:v>Opportunities registered</c:v>
                </c:pt>
              </c:strCache>
            </c:strRef>
          </c:tx>
          <c:spPr>
            <a:solidFill>
              <a:schemeClr val="accent3"/>
            </a:solidFill>
            <a:ln>
              <a:noFill/>
            </a:ln>
            <a:effectLst/>
          </c:spPr>
          <c:cat>
            <c:strRef>
              <c:f>'WS annual'!$A$54:$A$63</c:f>
              <c:strCache>
                <c:ptCount val="10"/>
                <c:pt idx="0">
                  <c:v>EC</c:v>
                </c:pt>
                <c:pt idx="1">
                  <c:v>FS</c:v>
                </c:pt>
                <c:pt idx="2">
                  <c:v>GP</c:v>
                </c:pt>
                <c:pt idx="3">
                  <c:v>KZN</c:v>
                </c:pt>
                <c:pt idx="4">
                  <c:v>LP</c:v>
                </c:pt>
                <c:pt idx="5">
                  <c:v>MP</c:v>
                </c:pt>
                <c:pt idx="6">
                  <c:v>NC</c:v>
                </c:pt>
                <c:pt idx="7">
                  <c:v>NW</c:v>
                </c:pt>
                <c:pt idx="8">
                  <c:v>WC</c:v>
                </c:pt>
                <c:pt idx="9">
                  <c:v>Online</c:v>
                </c:pt>
              </c:strCache>
            </c:strRef>
          </c:cat>
          <c:val>
            <c:numRef>
              <c:f>'WS annual'!$D$54:$D$63</c:f>
              <c:numCache>
                <c:formatCode>#,##0</c:formatCode>
                <c:ptCount val="10"/>
                <c:pt idx="0">
                  <c:v>13012</c:v>
                </c:pt>
                <c:pt idx="1">
                  <c:v>8458</c:v>
                </c:pt>
                <c:pt idx="2">
                  <c:v>11628</c:v>
                </c:pt>
                <c:pt idx="3">
                  <c:v>8940</c:v>
                </c:pt>
                <c:pt idx="4">
                  <c:v>11640</c:v>
                </c:pt>
                <c:pt idx="5">
                  <c:v>5669</c:v>
                </c:pt>
                <c:pt idx="6">
                  <c:v>6515</c:v>
                </c:pt>
                <c:pt idx="7">
                  <c:v>4629</c:v>
                </c:pt>
                <c:pt idx="8">
                  <c:v>12260</c:v>
                </c:pt>
                <c:pt idx="9">
                  <c:v>1031</c:v>
                </c:pt>
              </c:numCache>
            </c:numRef>
          </c:val>
          <c:extLst xmlns:c16r2="http://schemas.microsoft.com/office/drawing/2015/06/chart">
            <c:ext xmlns:c16="http://schemas.microsoft.com/office/drawing/2014/chart" uri="{C3380CC4-5D6E-409C-BE32-E72D297353CC}">
              <c16:uniqueId val="{00000002-8143-4C6D-A510-FD4DF60E2D26}"/>
            </c:ext>
          </c:extLst>
        </c:ser>
        <c:ser>
          <c:idx val="3"/>
          <c:order val="3"/>
          <c:tx>
            <c:strRef>
              <c:f>'WS annual'!$E$53</c:f>
              <c:strCache>
                <c:ptCount val="1"/>
                <c:pt idx="0">
                  <c:v>Placement</c:v>
                </c:pt>
              </c:strCache>
            </c:strRef>
          </c:tx>
          <c:spPr>
            <a:solidFill>
              <a:schemeClr val="accent4"/>
            </a:solidFill>
            <a:ln>
              <a:noFill/>
            </a:ln>
            <a:effectLst/>
          </c:spPr>
          <c:cat>
            <c:strRef>
              <c:f>'WS annual'!$A$54:$A$63</c:f>
              <c:strCache>
                <c:ptCount val="10"/>
                <c:pt idx="0">
                  <c:v>EC</c:v>
                </c:pt>
                <c:pt idx="1">
                  <c:v>FS</c:v>
                </c:pt>
                <c:pt idx="2">
                  <c:v>GP</c:v>
                </c:pt>
                <c:pt idx="3">
                  <c:v>KZN</c:v>
                </c:pt>
                <c:pt idx="4">
                  <c:v>LP</c:v>
                </c:pt>
                <c:pt idx="5">
                  <c:v>MP</c:v>
                </c:pt>
                <c:pt idx="6">
                  <c:v>NC</c:v>
                </c:pt>
                <c:pt idx="7">
                  <c:v>NW</c:v>
                </c:pt>
                <c:pt idx="8">
                  <c:v>WC</c:v>
                </c:pt>
                <c:pt idx="9">
                  <c:v>Online</c:v>
                </c:pt>
              </c:strCache>
            </c:strRef>
          </c:cat>
          <c:val>
            <c:numRef>
              <c:f>'WS annual'!$E$54:$E$63</c:f>
              <c:numCache>
                <c:formatCode>#,##0</c:formatCode>
                <c:ptCount val="10"/>
                <c:pt idx="0">
                  <c:v>4979</c:v>
                </c:pt>
                <c:pt idx="1">
                  <c:v>2906</c:v>
                </c:pt>
                <c:pt idx="2">
                  <c:v>4548</c:v>
                </c:pt>
                <c:pt idx="3">
                  <c:v>3963</c:v>
                </c:pt>
                <c:pt idx="4">
                  <c:v>7943</c:v>
                </c:pt>
                <c:pt idx="5">
                  <c:v>2324</c:v>
                </c:pt>
                <c:pt idx="6">
                  <c:v>3234</c:v>
                </c:pt>
                <c:pt idx="7">
                  <c:v>1667</c:v>
                </c:pt>
                <c:pt idx="8">
                  <c:v>5629</c:v>
                </c:pt>
                <c:pt idx="9">
                  <c:v>0</c:v>
                </c:pt>
              </c:numCache>
            </c:numRef>
          </c:val>
          <c:extLst xmlns:c16r2="http://schemas.microsoft.com/office/drawing/2015/06/chart">
            <c:ext xmlns:c16="http://schemas.microsoft.com/office/drawing/2014/chart" uri="{C3380CC4-5D6E-409C-BE32-E72D297353CC}">
              <c16:uniqueId val="{00000003-8143-4C6D-A510-FD4DF60E2D26}"/>
            </c:ext>
          </c:extLst>
        </c:ser>
        <c:dLbls/>
        <c:gapWidth val="182"/>
        <c:axId val="97584256"/>
        <c:axId val="97585792"/>
      </c:barChart>
      <c:catAx>
        <c:axId val="975842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585792"/>
        <c:crosses val="autoZero"/>
        <c:auto val="1"/>
        <c:lblAlgn val="ctr"/>
        <c:lblOffset val="100"/>
      </c:catAx>
      <c:valAx>
        <c:axId val="9758579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crossAx val="97584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Peformance Trend  </a:t>
            </a:r>
          </a:p>
        </c:rich>
      </c:tx>
      <c:spPr>
        <a:noFill/>
        <a:ln>
          <a:noFill/>
        </a:ln>
        <a:effectLst/>
      </c:spPr>
    </c:title>
    <c:plotArea>
      <c:layout/>
      <c:barChart>
        <c:barDir val="col"/>
        <c:grouping val="clustered"/>
        <c:ser>
          <c:idx val="0"/>
          <c:order val="0"/>
          <c:tx>
            <c:strRef>
              <c:f>'Performance Trend'!$A$9</c:f>
              <c:strCache>
                <c:ptCount val="1"/>
                <c:pt idx="0">
                  <c:v>Peformance  </c:v>
                </c:pt>
              </c:strCache>
            </c:strRef>
          </c:tx>
          <c:spPr>
            <a:solidFill>
              <a:schemeClr val="accent1"/>
            </a:solidFill>
            <a:ln>
              <a:noFill/>
            </a:ln>
            <a:effectLst/>
          </c:spPr>
          <c:trendline>
            <c:spPr>
              <a:ln w="19050" cap="rnd">
                <a:solidFill>
                  <a:schemeClr val="accent1"/>
                </a:solidFill>
                <a:prstDash val="sysDot"/>
              </a:ln>
              <a:effectLst/>
            </c:spPr>
            <c:trendlineType val="linear"/>
          </c:trendline>
          <c:cat>
            <c:strRef>
              <c:f>'Performance Trend'!$B$8:$G$8</c:f>
              <c:strCache>
                <c:ptCount val="6"/>
                <c:pt idx="0">
                  <c:v>Q1 2020/2021</c:v>
                </c:pt>
                <c:pt idx="1">
                  <c:v>Q2 2020/2021</c:v>
                </c:pt>
                <c:pt idx="2">
                  <c:v>Q3 2020/2021</c:v>
                </c:pt>
                <c:pt idx="3">
                  <c:v>Q4 2020/2021</c:v>
                </c:pt>
                <c:pt idx="4">
                  <c:v>Q1 2021/2022</c:v>
                </c:pt>
                <c:pt idx="5">
                  <c:v>Q2 2021/2022</c:v>
                </c:pt>
              </c:strCache>
            </c:strRef>
          </c:cat>
          <c:val>
            <c:numRef>
              <c:f>'Performance Trend'!$B$9:$G$9</c:f>
              <c:numCache>
                <c:formatCode>0%</c:formatCode>
                <c:ptCount val="6"/>
                <c:pt idx="0">
                  <c:v>0.25</c:v>
                </c:pt>
                <c:pt idx="1">
                  <c:v>0.48000000000000004</c:v>
                </c:pt>
                <c:pt idx="2">
                  <c:v>0.64000000000000012</c:v>
                </c:pt>
                <c:pt idx="3">
                  <c:v>0.67000000000000015</c:v>
                </c:pt>
                <c:pt idx="4">
                  <c:v>0.73000000000000009</c:v>
                </c:pt>
                <c:pt idx="5">
                  <c:v>0.75000000000000011</c:v>
                </c:pt>
              </c:numCache>
            </c:numRef>
          </c:val>
          <c:extLst xmlns:c16r2="http://schemas.microsoft.com/office/drawing/2015/06/chart">
            <c:ext xmlns:c16="http://schemas.microsoft.com/office/drawing/2014/chart" uri="{C3380CC4-5D6E-409C-BE32-E72D297353CC}">
              <c16:uniqueId val="{00000000-6A1F-4309-8E37-9756B51DFEF3}"/>
            </c:ext>
          </c:extLst>
        </c:ser>
        <c:dLbls/>
        <c:axId val="110937600"/>
        <c:axId val="110939136"/>
      </c:barChart>
      <c:catAx>
        <c:axId val="1109376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39136"/>
        <c:crosses val="autoZero"/>
        <c:auto val="1"/>
        <c:lblAlgn val="ctr"/>
        <c:lblOffset val="100"/>
      </c:catAx>
      <c:valAx>
        <c:axId val="11093913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Percentage</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37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77887360"/>
        <c:axId val="78228480"/>
      </c:barChart>
      <c:catAx>
        <c:axId val="77887360"/>
        <c:scaling>
          <c:orientation val="minMax"/>
        </c:scaling>
        <c:axPos val="b"/>
        <c:majorTickMark val="none"/>
        <c:tickLblPos val="nextTo"/>
        <c:crossAx val="78228480"/>
        <c:crosses val="autoZero"/>
        <c:auto val="1"/>
        <c:lblAlgn val="ctr"/>
        <c:lblOffset val="100"/>
      </c:catAx>
      <c:valAx>
        <c:axId val="78228480"/>
        <c:scaling>
          <c:orientation val="minMax"/>
        </c:scaling>
        <c:axPos val="l"/>
        <c:numFmt formatCode="#,##0" sourceLinked="1"/>
        <c:majorTickMark val="none"/>
        <c:tickLblPos val="nextTo"/>
        <c:crossAx val="77887360"/>
        <c:crosses val="autoZero"/>
        <c:crossBetween val="between"/>
      </c:valAx>
    </c:plotArea>
    <c:legend>
      <c:legendPos val="b"/>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81004032"/>
        <c:axId val="81005568"/>
      </c:barChart>
      <c:catAx>
        <c:axId val="81004032"/>
        <c:scaling>
          <c:orientation val="minMax"/>
        </c:scaling>
        <c:axPos val="b"/>
        <c:majorTickMark val="none"/>
        <c:tickLblPos val="nextTo"/>
        <c:crossAx val="81005568"/>
        <c:crosses val="autoZero"/>
        <c:auto val="1"/>
        <c:lblAlgn val="ctr"/>
        <c:lblOffset val="100"/>
      </c:catAx>
      <c:valAx>
        <c:axId val="81005568"/>
        <c:scaling>
          <c:orientation val="minMax"/>
        </c:scaling>
        <c:delete val="1"/>
        <c:axPos val="l"/>
        <c:numFmt formatCode="#,##0" sourceLinked="1"/>
        <c:tickLblPos val="none"/>
        <c:crossAx val="81004032"/>
        <c:crosses val="autoZero"/>
        <c:crossBetween val="between"/>
      </c:valAx>
      <c:spPr>
        <a:noFill/>
        <a:ln w="25400">
          <a:noFill/>
        </a:ln>
      </c:spPr>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varyColors val="1"/>
        <c:dLbls>
          <c:showVal val="1"/>
        </c:dLbls>
        <c:overlap val="-25"/>
        <c:axId val="81037184"/>
        <c:axId val="81062528"/>
      </c:barChart>
      <c:catAx>
        <c:axId val="81037184"/>
        <c:scaling>
          <c:orientation val="minMax"/>
        </c:scaling>
        <c:axPos val="b"/>
        <c:majorTickMark val="none"/>
        <c:tickLblPos val="nextTo"/>
        <c:crossAx val="81062528"/>
        <c:crosses val="autoZero"/>
        <c:auto val="1"/>
        <c:lblAlgn val="ctr"/>
        <c:lblOffset val="100"/>
      </c:catAx>
      <c:valAx>
        <c:axId val="81062528"/>
        <c:scaling>
          <c:orientation val="minMax"/>
        </c:scaling>
        <c:delete val="1"/>
        <c:axPos val="l"/>
        <c:numFmt formatCode="#,##0" sourceLinked="1"/>
        <c:tickLblPos val="none"/>
        <c:crossAx val="81037184"/>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varyColors val="1"/>
        <c:dLbls>
          <c:showVal val="1"/>
        </c:dLbls>
        <c:gapWidth val="219"/>
        <c:overlap val="-27"/>
        <c:axId val="81106816"/>
        <c:axId val="81108352"/>
      </c:barChart>
      <c:catAx>
        <c:axId val="811068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08352"/>
        <c:crosses val="autoZero"/>
        <c:auto val="1"/>
        <c:lblAlgn val="ctr"/>
        <c:lblOffset val="100"/>
      </c:catAx>
      <c:valAx>
        <c:axId val="8110835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068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5169703821115144"/>
          <c:y val="5.1068073339650931E-2"/>
          <c:w val="0.82629244328639573"/>
          <c:h val="0.85446336301357939"/>
        </c:manualLayout>
      </c:layout>
      <c:barChart>
        <c:barDir val="col"/>
        <c:grouping val="clustered"/>
        <c:varyColors val="1"/>
        <c:ser>
          <c:idx val="0"/>
          <c:order val="0"/>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6965-43DF-AFF4-335D9A9EE62D}"/>
              </c:ext>
            </c:extLst>
          </c:dPt>
          <c:dPt>
            <c:idx val="1"/>
            <c:spPr>
              <a:solidFill>
                <a:schemeClr val="accent2"/>
              </a:solidFill>
              <a:ln>
                <a:noFill/>
              </a:ln>
              <a:effectLst/>
            </c:spPr>
            <c:extLst xmlns:c16r2="http://schemas.microsoft.com/office/drawing/2015/06/chart">
              <c:ext xmlns:c16="http://schemas.microsoft.com/office/drawing/2014/chart" uri="{C3380CC4-5D6E-409C-BE32-E72D297353CC}">
                <c16:uniqueId val="{00000003-6965-43DF-AFF4-335D9A9EE62D}"/>
              </c:ext>
            </c:extLst>
          </c:dPt>
          <c:dPt>
            <c:idx val="2"/>
            <c:spPr>
              <a:solidFill>
                <a:schemeClr val="accent3"/>
              </a:solidFill>
              <a:ln>
                <a:noFill/>
              </a:ln>
              <a:effectLst/>
            </c:spPr>
            <c:extLst xmlns:c16r2="http://schemas.microsoft.com/office/drawing/2015/06/chart">
              <c:ext xmlns:c16="http://schemas.microsoft.com/office/drawing/2014/chart" uri="{C3380CC4-5D6E-409C-BE32-E72D297353CC}">
                <c16:uniqueId val="{00000005-6965-43DF-AFF4-335D9A9EE62D}"/>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6965-43DF-AFF4-335D9A9EE62D}"/>
              </c:ext>
            </c:extLst>
          </c:dPt>
          <c:dPt>
            <c:idx val="4"/>
            <c:spPr>
              <a:solidFill>
                <a:schemeClr val="accent5"/>
              </a:solidFill>
              <a:ln>
                <a:noFill/>
              </a:ln>
              <a:effectLst/>
            </c:spPr>
            <c:extLst xmlns:c16r2="http://schemas.microsoft.com/office/drawing/2015/06/chart">
              <c:ext xmlns:c16="http://schemas.microsoft.com/office/drawing/2014/chart" uri="{C3380CC4-5D6E-409C-BE32-E72D297353CC}">
                <c16:uniqueId val="{00000009-6965-43DF-AFF4-335D9A9EE62D}"/>
              </c:ext>
            </c:extLst>
          </c:dPt>
          <c:dPt>
            <c:idx val="5"/>
            <c:spPr>
              <a:solidFill>
                <a:schemeClr val="accent6"/>
              </a:solidFill>
              <a:ln>
                <a:noFill/>
              </a:ln>
              <a:effectLst/>
            </c:spPr>
            <c:extLst xmlns:c16r2="http://schemas.microsoft.com/office/drawing/2015/06/chart">
              <c:ext xmlns:c16="http://schemas.microsoft.com/office/drawing/2014/chart" uri="{C3380CC4-5D6E-409C-BE32-E72D297353CC}">
                <c16:uniqueId val="{0000000B-6965-43DF-AFF4-335D9A9EE62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'WS ann age'!$B$56:$G$56</c:f>
              <c:strCache>
                <c:ptCount val="6"/>
                <c:pt idx="0">
                  <c:v>15-25</c:v>
                </c:pt>
                <c:pt idx="1">
                  <c:v>26-35</c:v>
                </c:pt>
                <c:pt idx="2">
                  <c:v>36-45</c:v>
                </c:pt>
                <c:pt idx="3">
                  <c:v>46-60</c:v>
                </c:pt>
                <c:pt idx="4">
                  <c:v>61+</c:v>
                </c:pt>
                <c:pt idx="5">
                  <c:v>Unspecified</c:v>
                </c:pt>
              </c:strCache>
            </c:strRef>
          </c:cat>
          <c:val>
            <c:numRef>
              <c:f>'WS ann age'!$B$57:$G$57</c:f>
              <c:numCache>
                <c:formatCode>#,##0</c:formatCode>
                <c:ptCount val="6"/>
                <c:pt idx="0">
                  <c:v>152358</c:v>
                </c:pt>
                <c:pt idx="1">
                  <c:v>325272</c:v>
                </c:pt>
                <c:pt idx="2">
                  <c:v>218498</c:v>
                </c:pt>
                <c:pt idx="3">
                  <c:v>177996</c:v>
                </c:pt>
                <c:pt idx="4">
                  <c:v>64376</c:v>
                </c:pt>
                <c:pt idx="5" formatCode="General">
                  <c:v>5</c:v>
                </c:pt>
              </c:numCache>
            </c:numRef>
          </c:val>
          <c:extLst xmlns:c16r2="http://schemas.microsoft.com/office/drawing/2015/06/chart">
            <c:ext xmlns:c16="http://schemas.microsoft.com/office/drawing/2014/chart" uri="{C3380CC4-5D6E-409C-BE32-E72D297353CC}">
              <c16:uniqueId val="{0000000C-6965-43DF-AFF4-335D9A9EE62D}"/>
            </c:ext>
          </c:extLst>
        </c:ser>
        <c:dLbls/>
        <c:gapWidth val="219"/>
        <c:overlap val="-27"/>
        <c:axId val="81309696"/>
        <c:axId val="81311232"/>
      </c:barChart>
      <c:catAx>
        <c:axId val="81309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311232"/>
        <c:crosses val="autoZero"/>
        <c:auto val="1"/>
        <c:lblAlgn val="ctr"/>
        <c:lblOffset val="100"/>
      </c:catAx>
      <c:valAx>
        <c:axId val="8131123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130969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405" cy="487369"/>
          </a:xfrm>
          <a:prstGeom prst="rect">
            <a:avLst/>
          </a:prstGeom>
        </p:spPr>
        <p:txBody>
          <a:bodyPr vert="horz" lIns="89648" tIns="44824" rIns="89648" bIns="44824" rtlCol="0"/>
          <a:lstStyle>
            <a:lvl1pPr algn="l">
              <a:defRPr sz="1200"/>
            </a:lvl1pPr>
          </a:lstStyle>
          <a:p>
            <a:pPr>
              <a:defRPr/>
            </a:pPr>
            <a:endParaRPr lang="en-ZA" dirty="0"/>
          </a:p>
        </p:txBody>
      </p:sp>
      <p:sp>
        <p:nvSpPr>
          <p:cNvPr id="3" name="Date Placeholder 2"/>
          <p:cNvSpPr>
            <a:spLocks noGrp="1"/>
          </p:cNvSpPr>
          <p:nvPr>
            <p:ph type="dt" sz="quarter" idx="1"/>
          </p:nvPr>
        </p:nvSpPr>
        <p:spPr>
          <a:xfrm>
            <a:off x="3777128" y="0"/>
            <a:ext cx="2890405" cy="487369"/>
          </a:xfrm>
          <a:prstGeom prst="rect">
            <a:avLst/>
          </a:prstGeom>
        </p:spPr>
        <p:txBody>
          <a:bodyPr vert="horz" lIns="89648" tIns="44824" rIns="89648" bIns="44824" rtlCol="0"/>
          <a:lstStyle>
            <a:lvl1pPr algn="r">
              <a:defRPr sz="1200"/>
            </a:lvl1pPr>
          </a:lstStyle>
          <a:p>
            <a:pPr>
              <a:defRPr/>
            </a:pPr>
            <a:fld id="{7408DFE2-BDE1-4486-8465-5D3A3151738C}" type="datetimeFigureOut">
              <a:rPr lang="en-ZA"/>
              <a:pPr>
                <a:defRPr/>
              </a:pPr>
              <a:t>2022/06/08</a:t>
            </a:fld>
            <a:endParaRPr lang="en-ZA" dirty="0"/>
          </a:p>
        </p:txBody>
      </p:sp>
      <p:sp>
        <p:nvSpPr>
          <p:cNvPr id="4" name="Footer Placeholder 3"/>
          <p:cNvSpPr>
            <a:spLocks noGrp="1"/>
          </p:cNvSpPr>
          <p:nvPr>
            <p:ph type="ftr" sz="quarter" idx="2"/>
          </p:nvPr>
        </p:nvSpPr>
        <p:spPr>
          <a:xfrm>
            <a:off x="0" y="9264674"/>
            <a:ext cx="2890405" cy="487369"/>
          </a:xfrm>
          <a:prstGeom prst="rect">
            <a:avLst/>
          </a:prstGeom>
        </p:spPr>
        <p:txBody>
          <a:bodyPr vert="horz" lIns="89648" tIns="44824" rIns="89648" bIns="44824"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777128" y="9264674"/>
            <a:ext cx="2890405" cy="487369"/>
          </a:xfrm>
          <a:prstGeom prst="rect">
            <a:avLst/>
          </a:prstGeom>
        </p:spPr>
        <p:txBody>
          <a:bodyPr vert="horz" lIns="89648" tIns="44824" rIns="89648" bIns="44824"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405" cy="487369"/>
          </a:xfrm>
          <a:prstGeom prst="rect">
            <a:avLst/>
          </a:prstGeom>
        </p:spPr>
        <p:txBody>
          <a:bodyPr vert="horz" lIns="91351" tIns="45676" rIns="91351" bIns="4567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777128" y="0"/>
            <a:ext cx="2890405" cy="487369"/>
          </a:xfrm>
          <a:prstGeom prst="rect">
            <a:avLst/>
          </a:prstGeom>
        </p:spPr>
        <p:txBody>
          <a:bodyPr vert="horz" lIns="91351" tIns="45676" rIns="91351" bIns="45676" rtlCol="0"/>
          <a:lstStyle>
            <a:lvl1pPr algn="r">
              <a:defRPr sz="1200">
                <a:latin typeface="Arial" charset="0"/>
              </a:defRPr>
            </a:lvl1pPr>
          </a:lstStyle>
          <a:p>
            <a:pPr>
              <a:defRPr/>
            </a:pPr>
            <a:fld id="{9EF294BD-E844-43CC-B176-53E6B2A26254}" type="datetimeFigureOut">
              <a:rPr lang="en-US"/>
              <a:pPr>
                <a:defRPr/>
              </a:pPr>
              <a:t>6/8/2022</a:t>
            </a:fld>
            <a:endParaRPr lang="en-US" dirty="0"/>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351" tIns="45676" rIns="91351" bIns="45676" rtlCol="0" anchor="ctr"/>
          <a:lstStyle/>
          <a:p>
            <a:pPr lvl="0"/>
            <a:endParaRPr lang="en-US" noProof="0" dirty="0" smtClean="0"/>
          </a:p>
        </p:txBody>
      </p:sp>
      <p:sp>
        <p:nvSpPr>
          <p:cNvPr id="5" name="Notes Placeholder 4"/>
          <p:cNvSpPr>
            <a:spLocks noGrp="1"/>
          </p:cNvSpPr>
          <p:nvPr>
            <p:ph type="body" sz="quarter" idx="3"/>
          </p:nvPr>
        </p:nvSpPr>
        <p:spPr>
          <a:xfrm>
            <a:off x="667376" y="4633895"/>
            <a:ext cx="5334336" cy="4387874"/>
          </a:xfrm>
          <a:prstGeom prst="rect">
            <a:avLst/>
          </a:prstGeom>
        </p:spPr>
        <p:txBody>
          <a:bodyPr vert="horz" lIns="91351" tIns="45676" rIns="91351" bIns="456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264674"/>
            <a:ext cx="2890405" cy="487369"/>
          </a:xfrm>
          <a:prstGeom prst="rect">
            <a:avLst/>
          </a:prstGeom>
        </p:spPr>
        <p:txBody>
          <a:bodyPr vert="horz" lIns="91351" tIns="45676" rIns="91351" bIns="4567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777128" y="9264674"/>
            <a:ext cx="2890405" cy="487369"/>
          </a:xfrm>
          <a:prstGeom prst="rect">
            <a:avLst/>
          </a:prstGeom>
        </p:spPr>
        <p:txBody>
          <a:bodyPr vert="horz" lIns="91351" tIns="45676" rIns="91351" bIns="45676"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2</a:t>
            </a:fld>
            <a:endParaRPr lang="en-US" dirty="0"/>
          </a:p>
        </p:txBody>
      </p:sp>
    </p:spTree>
    <p:extLst>
      <p:ext uri="{BB962C8B-B14F-4D97-AF65-F5344CB8AC3E}">
        <p14:creationId xmlns:p14="http://schemas.microsoft.com/office/powerpoint/2010/main" xmlns="" val="30251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31</a:t>
            </a:fld>
            <a:endParaRPr lang="en-US" dirty="0"/>
          </a:p>
        </p:txBody>
      </p:sp>
    </p:spTree>
    <p:extLst>
      <p:ext uri="{BB962C8B-B14F-4D97-AF65-F5344CB8AC3E}">
        <p14:creationId xmlns:p14="http://schemas.microsoft.com/office/powerpoint/2010/main" xmlns="" val="221565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800"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42</a:t>
            </a:fld>
            <a:endParaRPr lang="en-US" dirty="0"/>
          </a:p>
        </p:txBody>
      </p:sp>
    </p:spTree>
    <p:extLst>
      <p:ext uri="{BB962C8B-B14F-4D97-AF65-F5344CB8AC3E}">
        <p14:creationId xmlns:p14="http://schemas.microsoft.com/office/powerpoint/2010/main" xmlns="" val="293623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44</a:t>
            </a:fld>
            <a:endParaRPr lang="en-US" dirty="0"/>
          </a:p>
        </p:txBody>
      </p:sp>
    </p:spTree>
    <p:extLst>
      <p:ext uri="{BB962C8B-B14F-4D97-AF65-F5344CB8AC3E}">
        <p14:creationId xmlns:p14="http://schemas.microsoft.com/office/powerpoint/2010/main" xmlns="" val="205869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45</a:t>
            </a:fld>
            <a:endParaRPr lang="en-US" dirty="0"/>
          </a:p>
        </p:txBody>
      </p:sp>
    </p:spTree>
    <p:extLst>
      <p:ext uri="{BB962C8B-B14F-4D97-AF65-F5344CB8AC3E}">
        <p14:creationId xmlns:p14="http://schemas.microsoft.com/office/powerpoint/2010/main" xmlns="" val="378626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46</a:t>
            </a:fld>
            <a:endParaRPr lang="en-US" dirty="0"/>
          </a:p>
        </p:txBody>
      </p:sp>
    </p:spTree>
    <p:extLst>
      <p:ext uri="{BB962C8B-B14F-4D97-AF65-F5344CB8AC3E}">
        <p14:creationId xmlns:p14="http://schemas.microsoft.com/office/powerpoint/2010/main" xmlns="" val="11645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47</a:t>
            </a:fld>
            <a:endParaRPr lang="en-US" dirty="0"/>
          </a:p>
        </p:txBody>
      </p:sp>
    </p:spTree>
    <p:extLst>
      <p:ext uri="{BB962C8B-B14F-4D97-AF65-F5344CB8AC3E}">
        <p14:creationId xmlns:p14="http://schemas.microsoft.com/office/powerpoint/2010/main" xmlns="" val="1995080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48</a:t>
            </a:fld>
            <a:endParaRPr lang="en-US" dirty="0"/>
          </a:p>
        </p:txBody>
      </p:sp>
    </p:spTree>
    <p:extLst>
      <p:ext uri="{BB962C8B-B14F-4D97-AF65-F5344CB8AC3E}">
        <p14:creationId xmlns:p14="http://schemas.microsoft.com/office/powerpoint/2010/main" xmlns="" val="106368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49</a:t>
            </a:fld>
            <a:endParaRPr lang="en-US" dirty="0"/>
          </a:p>
        </p:txBody>
      </p:sp>
    </p:spTree>
    <p:extLst>
      <p:ext uri="{BB962C8B-B14F-4D97-AF65-F5344CB8AC3E}">
        <p14:creationId xmlns:p14="http://schemas.microsoft.com/office/powerpoint/2010/main" xmlns="" val="392852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50</a:t>
            </a:fld>
            <a:endParaRPr lang="en-US" dirty="0"/>
          </a:p>
        </p:txBody>
      </p:sp>
    </p:spTree>
    <p:extLst>
      <p:ext uri="{BB962C8B-B14F-4D97-AF65-F5344CB8AC3E}">
        <p14:creationId xmlns:p14="http://schemas.microsoft.com/office/powerpoint/2010/main" xmlns="" val="319684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A5EBB30-1502-4256-9890-45E9C8E8AC8B}"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79</a:t>
            </a:fld>
            <a:endPar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84227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8</a:t>
            </a:fld>
            <a:endParaRPr lang="en-US" dirty="0"/>
          </a:p>
        </p:txBody>
      </p:sp>
    </p:spTree>
    <p:extLst>
      <p:ext uri="{BB962C8B-B14F-4D97-AF65-F5344CB8AC3E}">
        <p14:creationId xmlns:p14="http://schemas.microsoft.com/office/powerpoint/2010/main" xmlns="" val="180369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99</a:t>
            </a:fld>
            <a:endParaRPr lang="en-ZA"/>
          </a:p>
        </p:txBody>
      </p:sp>
    </p:spTree>
    <p:extLst>
      <p:ext uri="{BB962C8B-B14F-4D97-AF65-F5344CB8AC3E}">
        <p14:creationId xmlns:p14="http://schemas.microsoft.com/office/powerpoint/2010/main" xmlns="" val="283844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100</a:t>
            </a:fld>
            <a:endParaRPr lang="en-ZA"/>
          </a:p>
        </p:txBody>
      </p:sp>
    </p:spTree>
    <p:extLst>
      <p:ext uri="{BB962C8B-B14F-4D97-AF65-F5344CB8AC3E}">
        <p14:creationId xmlns:p14="http://schemas.microsoft.com/office/powerpoint/2010/main" xmlns="" val="3863109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101</a:t>
            </a:fld>
            <a:endParaRPr lang="en-ZA"/>
          </a:p>
        </p:txBody>
      </p:sp>
    </p:spTree>
    <p:extLst>
      <p:ext uri="{BB962C8B-B14F-4D97-AF65-F5344CB8AC3E}">
        <p14:creationId xmlns:p14="http://schemas.microsoft.com/office/powerpoint/2010/main" xmlns="" val="307164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102</a:t>
            </a:fld>
            <a:endParaRPr lang="en-ZA"/>
          </a:p>
        </p:txBody>
      </p:sp>
    </p:spTree>
    <p:extLst>
      <p:ext uri="{BB962C8B-B14F-4D97-AF65-F5344CB8AC3E}">
        <p14:creationId xmlns:p14="http://schemas.microsoft.com/office/powerpoint/2010/main" xmlns="" val="1013721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103</a:t>
            </a:fld>
            <a:endParaRPr lang="en-ZA"/>
          </a:p>
        </p:txBody>
      </p:sp>
    </p:spTree>
    <p:extLst>
      <p:ext uri="{BB962C8B-B14F-4D97-AF65-F5344CB8AC3E}">
        <p14:creationId xmlns:p14="http://schemas.microsoft.com/office/powerpoint/2010/main" xmlns="" val="2448468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104</a:t>
            </a:fld>
            <a:endParaRPr lang="en-ZA"/>
          </a:p>
        </p:txBody>
      </p:sp>
    </p:spTree>
    <p:extLst>
      <p:ext uri="{BB962C8B-B14F-4D97-AF65-F5344CB8AC3E}">
        <p14:creationId xmlns:p14="http://schemas.microsoft.com/office/powerpoint/2010/main" xmlns="" val="1504851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105</a:t>
            </a:fld>
            <a:endParaRPr lang="en-ZA"/>
          </a:p>
        </p:txBody>
      </p:sp>
    </p:spTree>
    <p:extLst>
      <p:ext uri="{BB962C8B-B14F-4D97-AF65-F5344CB8AC3E}">
        <p14:creationId xmlns:p14="http://schemas.microsoft.com/office/powerpoint/2010/main" xmlns="" val="3256461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106</a:t>
            </a:fld>
            <a:endParaRPr lang="en-ZA"/>
          </a:p>
        </p:txBody>
      </p:sp>
    </p:spTree>
    <p:extLst>
      <p:ext uri="{BB962C8B-B14F-4D97-AF65-F5344CB8AC3E}">
        <p14:creationId xmlns:p14="http://schemas.microsoft.com/office/powerpoint/2010/main" xmlns="" val="2593136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23F65FA-43B5-4A7C-B6A6-EE7DB0DD0E0E}" type="slidenum">
              <a:rPr lang="en-ZA" smtClean="0"/>
              <a:pPr/>
              <a:t>107</a:t>
            </a:fld>
            <a:endParaRPr lang="en-ZA"/>
          </a:p>
        </p:txBody>
      </p:sp>
    </p:spTree>
    <p:extLst>
      <p:ext uri="{BB962C8B-B14F-4D97-AF65-F5344CB8AC3E}">
        <p14:creationId xmlns:p14="http://schemas.microsoft.com/office/powerpoint/2010/main" xmlns="" val="367187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9</a:t>
            </a:fld>
            <a:endParaRPr lang="en-US" dirty="0"/>
          </a:p>
        </p:txBody>
      </p:sp>
    </p:spTree>
    <p:extLst>
      <p:ext uri="{BB962C8B-B14F-4D97-AF65-F5344CB8AC3E}">
        <p14:creationId xmlns:p14="http://schemas.microsoft.com/office/powerpoint/2010/main" xmlns="" val="367086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10</a:t>
            </a:fld>
            <a:endParaRPr lang="en-US" dirty="0"/>
          </a:p>
        </p:txBody>
      </p:sp>
    </p:spTree>
    <p:extLst>
      <p:ext uri="{BB962C8B-B14F-4D97-AF65-F5344CB8AC3E}">
        <p14:creationId xmlns:p14="http://schemas.microsoft.com/office/powerpoint/2010/main" xmlns="" val="338159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24</a:t>
            </a:fld>
            <a:endParaRPr lang="en-US" dirty="0"/>
          </a:p>
        </p:txBody>
      </p:sp>
    </p:spTree>
    <p:extLst>
      <p:ext uri="{BB962C8B-B14F-4D97-AF65-F5344CB8AC3E}">
        <p14:creationId xmlns:p14="http://schemas.microsoft.com/office/powerpoint/2010/main" xmlns="" val="294106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25</a:t>
            </a:fld>
            <a:endParaRPr lang="en-US" dirty="0"/>
          </a:p>
        </p:txBody>
      </p:sp>
    </p:spTree>
    <p:extLst>
      <p:ext uri="{BB962C8B-B14F-4D97-AF65-F5344CB8AC3E}">
        <p14:creationId xmlns:p14="http://schemas.microsoft.com/office/powerpoint/2010/main" xmlns="" val="66205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28</a:t>
            </a:fld>
            <a:endParaRPr lang="en-US" dirty="0"/>
          </a:p>
        </p:txBody>
      </p:sp>
    </p:spTree>
    <p:extLst>
      <p:ext uri="{BB962C8B-B14F-4D97-AF65-F5344CB8AC3E}">
        <p14:creationId xmlns:p14="http://schemas.microsoft.com/office/powerpoint/2010/main" xmlns="" val="59933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29</a:t>
            </a:fld>
            <a:endParaRPr lang="en-US" dirty="0"/>
          </a:p>
        </p:txBody>
      </p:sp>
    </p:spTree>
    <p:extLst>
      <p:ext uri="{BB962C8B-B14F-4D97-AF65-F5344CB8AC3E}">
        <p14:creationId xmlns:p14="http://schemas.microsoft.com/office/powerpoint/2010/main" xmlns="" val="141551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7016A73-DBED-47E0-9133-4A89D3A4B7B8}" type="slidenum">
              <a:rPr lang="en-US" smtClean="0"/>
              <a:pPr>
                <a:defRPr/>
              </a:pPr>
              <a:t>30</a:t>
            </a:fld>
            <a:endParaRPr lang="en-US" dirty="0"/>
          </a:p>
        </p:txBody>
      </p:sp>
    </p:spTree>
    <p:extLst>
      <p:ext uri="{BB962C8B-B14F-4D97-AF65-F5344CB8AC3E}">
        <p14:creationId xmlns:p14="http://schemas.microsoft.com/office/powerpoint/2010/main" xmlns="" val="197123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6/8/2022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6/8/2022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6/8/2022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6/8/2022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6/8/2022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6/8/2022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6/8/2022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6/8/2022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6/8/2022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6/8/2022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6/8/2022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8D74C6-6CBC-498E-A4B5-ADF5D89907E4}"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15E4B2-6843-4259-B5DA-46375DC5DC07}" type="slidenum">
              <a:rPr lang="en-US" altLang="en-US"/>
              <a:pPr>
                <a:defRPr/>
              </a:pPr>
              <a:t>‹#›</a:t>
            </a:fld>
            <a:endParaRPr lang="en-US" altLang="en-US"/>
          </a:p>
        </p:txBody>
      </p:sp>
    </p:spTree>
    <p:extLst>
      <p:ext uri="{BB962C8B-B14F-4D97-AF65-F5344CB8AC3E}">
        <p14:creationId xmlns:p14="http://schemas.microsoft.com/office/powerpoint/2010/main" xmlns="" val="4021462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EC73BF-F302-42F9-89BD-CD5600BD7061}"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ED8F7-EF56-47F8-9454-66FC082E3C03}" type="slidenum">
              <a:rPr lang="en-US" altLang="en-US"/>
              <a:pPr>
                <a:defRPr/>
              </a:pPr>
              <a:t>‹#›</a:t>
            </a:fld>
            <a:endParaRPr lang="en-US" altLang="en-US"/>
          </a:p>
        </p:txBody>
      </p:sp>
    </p:spTree>
    <p:extLst>
      <p:ext uri="{BB962C8B-B14F-4D97-AF65-F5344CB8AC3E}">
        <p14:creationId xmlns:p14="http://schemas.microsoft.com/office/powerpoint/2010/main" xmlns="" val="2181164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7EA79E-A982-434B-9597-A45519794951}"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EB11A2-1EBD-44B8-A715-9BE1A0405890}" type="slidenum">
              <a:rPr lang="en-US" altLang="en-US"/>
              <a:pPr>
                <a:defRPr/>
              </a:pPr>
              <a:t>‹#›</a:t>
            </a:fld>
            <a:endParaRPr lang="en-US" altLang="en-US"/>
          </a:p>
        </p:txBody>
      </p:sp>
    </p:spTree>
    <p:extLst>
      <p:ext uri="{BB962C8B-B14F-4D97-AF65-F5344CB8AC3E}">
        <p14:creationId xmlns:p14="http://schemas.microsoft.com/office/powerpoint/2010/main" xmlns="" val="4806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B7FA93C-C7AB-43C0-AAD4-1EC423AC60E0}"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C3F78-8B47-4116-8722-46F50E47E0E3}" type="slidenum">
              <a:rPr lang="en-US" altLang="en-US"/>
              <a:pPr>
                <a:defRPr/>
              </a:pPr>
              <a:t>‹#›</a:t>
            </a:fld>
            <a:endParaRPr lang="en-US" altLang="en-US"/>
          </a:p>
        </p:txBody>
      </p:sp>
    </p:spTree>
    <p:extLst>
      <p:ext uri="{BB962C8B-B14F-4D97-AF65-F5344CB8AC3E}">
        <p14:creationId xmlns:p14="http://schemas.microsoft.com/office/powerpoint/2010/main" xmlns="" val="2445122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676717-3C47-43DF-882A-72D48298A9D8}" type="datetime1">
              <a:rPr lang="en-US"/>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2307A5-537E-4DDD-8BE7-829B23B82D39}" type="slidenum">
              <a:rPr lang="en-US" altLang="en-US"/>
              <a:pPr>
                <a:defRPr/>
              </a:pPr>
              <a:t>‹#›</a:t>
            </a:fld>
            <a:endParaRPr lang="en-US" altLang="en-US"/>
          </a:p>
        </p:txBody>
      </p:sp>
    </p:spTree>
    <p:extLst>
      <p:ext uri="{BB962C8B-B14F-4D97-AF65-F5344CB8AC3E}">
        <p14:creationId xmlns:p14="http://schemas.microsoft.com/office/powerpoint/2010/main" xmlns="" val="2575462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6085F0-346C-4177-8EE7-1E66BC8338AA}" type="datetime1">
              <a:rPr lang="en-US"/>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E60342-FE3A-47D6-851A-AC87580D5927}" type="slidenum">
              <a:rPr lang="en-US" altLang="en-US"/>
              <a:pPr>
                <a:defRPr/>
              </a:pPr>
              <a:t>‹#›</a:t>
            </a:fld>
            <a:endParaRPr lang="en-US" altLang="en-US"/>
          </a:p>
        </p:txBody>
      </p:sp>
    </p:spTree>
    <p:extLst>
      <p:ext uri="{BB962C8B-B14F-4D97-AF65-F5344CB8AC3E}">
        <p14:creationId xmlns:p14="http://schemas.microsoft.com/office/powerpoint/2010/main" xmlns="" val="1781370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EE7B04-7E44-468C-B172-DDD159D4F0FF}" type="datetime1">
              <a:rPr lang="en-US"/>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83802E-F596-4232-BFCC-EB41AF8A9EAC}" type="slidenum">
              <a:rPr lang="en-US" altLang="en-US"/>
              <a:pPr>
                <a:defRPr/>
              </a:pPr>
              <a:t>‹#›</a:t>
            </a:fld>
            <a:endParaRPr lang="en-US" altLang="en-US"/>
          </a:p>
        </p:txBody>
      </p:sp>
    </p:spTree>
    <p:extLst>
      <p:ext uri="{BB962C8B-B14F-4D97-AF65-F5344CB8AC3E}">
        <p14:creationId xmlns:p14="http://schemas.microsoft.com/office/powerpoint/2010/main" xmlns="" val="191091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44EBC7-750B-4D53-8895-932A55981F76}"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E0321F-F607-4304-9D8D-EB2EBAA36EB8}" type="slidenum">
              <a:rPr lang="en-US" altLang="en-US"/>
              <a:pPr>
                <a:defRPr/>
              </a:pPr>
              <a:t>‹#›</a:t>
            </a:fld>
            <a:endParaRPr lang="en-US" altLang="en-US"/>
          </a:p>
        </p:txBody>
      </p:sp>
    </p:spTree>
    <p:extLst>
      <p:ext uri="{BB962C8B-B14F-4D97-AF65-F5344CB8AC3E}">
        <p14:creationId xmlns:p14="http://schemas.microsoft.com/office/powerpoint/2010/main" xmlns="" val="1696035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9B61EF-6A9C-47AB-A541-36F5C0F94926}"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53AE41-DD42-4169-BB82-861962359632}" type="slidenum">
              <a:rPr lang="en-US" altLang="en-US"/>
              <a:pPr>
                <a:defRPr/>
              </a:pPr>
              <a:t>‹#›</a:t>
            </a:fld>
            <a:endParaRPr lang="en-US" altLang="en-US"/>
          </a:p>
        </p:txBody>
      </p:sp>
    </p:spTree>
    <p:extLst>
      <p:ext uri="{BB962C8B-B14F-4D97-AF65-F5344CB8AC3E}">
        <p14:creationId xmlns:p14="http://schemas.microsoft.com/office/powerpoint/2010/main" xmlns="" val="227837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98F19E-0185-4F69-AA11-5617B37B8D88}"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6CF0B2-C589-4435-AEC8-06BE0C4F27A8}" type="slidenum">
              <a:rPr lang="en-US" altLang="en-US"/>
              <a:pPr>
                <a:defRPr/>
              </a:pPr>
              <a:t>‹#›</a:t>
            </a:fld>
            <a:endParaRPr lang="en-US" altLang="en-US"/>
          </a:p>
        </p:txBody>
      </p:sp>
    </p:spTree>
    <p:extLst>
      <p:ext uri="{BB962C8B-B14F-4D97-AF65-F5344CB8AC3E}">
        <p14:creationId xmlns:p14="http://schemas.microsoft.com/office/powerpoint/2010/main" xmlns="" val="2545651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6516C5-5A16-42A5-848B-8D023E009C6D}"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32019C-61F8-4632-9BF2-62F6417B3C60}" type="slidenum">
              <a:rPr lang="en-US" altLang="en-US"/>
              <a:pPr>
                <a:defRPr/>
              </a:pPr>
              <a:t>‹#›</a:t>
            </a:fld>
            <a:endParaRPr lang="en-US" altLang="en-US"/>
          </a:p>
        </p:txBody>
      </p:sp>
    </p:spTree>
    <p:extLst>
      <p:ext uri="{BB962C8B-B14F-4D97-AF65-F5344CB8AC3E}">
        <p14:creationId xmlns:p14="http://schemas.microsoft.com/office/powerpoint/2010/main" xmlns="" val="2940336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457200" y="1600200"/>
            <a:ext cx="8229600" cy="4525963"/>
          </a:xfrm>
        </p:spPr>
        <p:txBody>
          <a:bodyPr/>
          <a:lstStyle/>
          <a:p>
            <a:pPr lvl="0"/>
            <a:endParaRPr lang="en-ZA" noProof="0" dirty="0"/>
          </a:p>
        </p:txBody>
      </p:sp>
      <p:sp>
        <p:nvSpPr>
          <p:cNvPr id="4" name="Date Placeholder 3"/>
          <p:cNvSpPr>
            <a:spLocks noGrp="1"/>
          </p:cNvSpPr>
          <p:nvPr>
            <p:ph type="dt" sz="half" idx="10"/>
          </p:nvPr>
        </p:nvSpPr>
        <p:spPr/>
        <p:txBody>
          <a:bodyPr/>
          <a:lstStyle>
            <a:lvl1pPr>
              <a:defRPr/>
            </a:lvl1pPr>
          </a:lstStyle>
          <a:p>
            <a:pPr>
              <a:defRPr/>
            </a:pPr>
            <a:fld id="{ED9F0F52-C86E-431D-9959-609232E32326}"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98ADC1-EC1F-47F4-A54C-6E854125E12B}" type="slidenum">
              <a:rPr lang="en-US" altLang="en-US"/>
              <a:pPr>
                <a:defRPr/>
              </a:pPr>
              <a:t>‹#›</a:t>
            </a:fld>
            <a:endParaRPr lang="en-US" altLang="en-US"/>
          </a:p>
        </p:txBody>
      </p:sp>
    </p:spTree>
    <p:extLst>
      <p:ext uri="{BB962C8B-B14F-4D97-AF65-F5344CB8AC3E}">
        <p14:creationId xmlns:p14="http://schemas.microsoft.com/office/powerpoint/2010/main" xmlns="" val="1382497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80" charset="-128"/>
              </a:defRPr>
            </a:lvl1pPr>
          </a:lstStyle>
          <a:p>
            <a:pPr>
              <a:defRPr/>
            </a:pPr>
            <a:fld id="{67223AC1-DBFB-4624-8FB6-58DEB3878E2E}"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37854F-EDC9-4860-9B72-2F746610715F}" type="slidenum">
              <a:rPr lang="en-US" altLang="en-US"/>
              <a:pPr>
                <a:defRPr/>
              </a:pPr>
              <a:t>‹#›</a:t>
            </a:fld>
            <a:endParaRPr lang="en-US" altLang="en-US"/>
          </a:p>
        </p:txBody>
      </p:sp>
    </p:spTree>
    <p:extLst>
      <p:ext uri="{BB962C8B-B14F-4D97-AF65-F5344CB8AC3E}">
        <p14:creationId xmlns:p14="http://schemas.microsoft.com/office/powerpoint/2010/main" xmlns="" val="87698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80" charset="-128"/>
              </a:defRPr>
            </a:lvl1pPr>
          </a:lstStyle>
          <a:p>
            <a:pPr>
              <a:defRPr/>
            </a:pPr>
            <a:fld id="{EE455785-F7EC-4202-B0E6-A2C0ADB4D409}"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48357A-7381-4E14-82A3-00579787A1C1}" type="slidenum">
              <a:rPr lang="en-US" altLang="en-US"/>
              <a:pPr>
                <a:defRPr/>
              </a:pPr>
              <a:t>‹#›</a:t>
            </a:fld>
            <a:endParaRPr lang="en-US" altLang="en-US"/>
          </a:p>
        </p:txBody>
      </p:sp>
    </p:spTree>
    <p:extLst>
      <p:ext uri="{BB962C8B-B14F-4D97-AF65-F5344CB8AC3E}">
        <p14:creationId xmlns:p14="http://schemas.microsoft.com/office/powerpoint/2010/main" xmlns="" val="1182513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80" charset="-128"/>
              </a:defRPr>
            </a:lvl1pPr>
          </a:lstStyle>
          <a:p>
            <a:pPr>
              <a:defRPr/>
            </a:pPr>
            <a:fld id="{CF1980AB-55EA-427E-BE26-6EDC40B5BAD6}"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8AB2F9-2785-4A5C-B1A5-D23C89E55D9E}" type="slidenum">
              <a:rPr lang="en-US" altLang="en-US"/>
              <a:pPr>
                <a:defRPr/>
              </a:pPr>
              <a:t>‹#›</a:t>
            </a:fld>
            <a:endParaRPr lang="en-US" altLang="en-US"/>
          </a:p>
        </p:txBody>
      </p:sp>
    </p:spTree>
    <p:extLst>
      <p:ext uri="{BB962C8B-B14F-4D97-AF65-F5344CB8AC3E}">
        <p14:creationId xmlns:p14="http://schemas.microsoft.com/office/powerpoint/2010/main" xmlns="" val="2793939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80" charset="-128"/>
              </a:defRPr>
            </a:lvl1pPr>
          </a:lstStyle>
          <a:p>
            <a:pPr>
              <a:defRPr/>
            </a:pPr>
            <a:fld id="{B3A722C9-5E59-428F-A569-D2236A67EC8D}"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8DA8EE-5CAB-458B-AD56-E9F37DA76DE3}" type="slidenum">
              <a:rPr lang="en-US" altLang="en-US"/>
              <a:pPr>
                <a:defRPr/>
              </a:pPr>
              <a:t>‹#›</a:t>
            </a:fld>
            <a:endParaRPr lang="en-US" altLang="en-US"/>
          </a:p>
        </p:txBody>
      </p:sp>
    </p:spTree>
    <p:extLst>
      <p:ext uri="{BB962C8B-B14F-4D97-AF65-F5344CB8AC3E}">
        <p14:creationId xmlns:p14="http://schemas.microsoft.com/office/powerpoint/2010/main" xmlns="" val="1103294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80" charset="-128"/>
              </a:defRPr>
            </a:lvl1pPr>
          </a:lstStyle>
          <a:p>
            <a:pPr>
              <a:defRPr/>
            </a:pPr>
            <a:fld id="{E56B4545-1A45-4858-94B5-6211CF783723}" type="datetime1">
              <a:rPr lang="en-US"/>
              <a:pPr>
                <a:defRPr/>
              </a:pPr>
              <a:t>6/8/2022</a:t>
            </a:fld>
            <a:endParaRPr lang="en-US" dirty="0"/>
          </a:p>
        </p:txBody>
      </p:sp>
      <p:sp>
        <p:nvSpPr>
          <p:cNvPr id="8"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1897C6-402E-4785-A935-0C8999788C41}" type="slidenum">
              <a:rPr lang="en-US" altLang="en-US"/>
              <a:pPr>
                <a:defRPr/>
              </a:pPr>
              <a:t>‹#›</a:t>
            </a:fld>
            <a:endParaRPr lang="en-US" altLang="en-US"/>
          </a:p>
        </p:txBody>
      </p:sp>
    </p:spTree>
    <p:extLst>
      <p:ext uri="{BB962C8B-B14F-4D97-AF65-F5344CB8AC3E}">
        <p14:creationId xmlns:p14="http://schemas.microsoft.com/office/powerpoint/2010/main" xmlns="" val="320068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80" charset="-128"/>
              </a:defRPr>
            </a:lvl1pPr>
          </a:lstStyle>
          <a:p>
            <a:pPr>
              <a:defRPr/>
            </a:pPr>
            <a:fld id="{D2D8E00B-46E9-4409-BBC1-B064FDAA4170}" type="datetime1">
              <a:rPr lang="en-US"/>
              <a:pPr>
                <a:defRPr/>
              </a:pPr>
              <a:t>6/8/2022</a:t>
            </a:fld>
            <a:endParaRPr lang="en-US" dirty="0"/>
          </a:p>
        </p:txBody>
      </p:sp>
      <p:sp>
        <p:nvSpPr>
          <p:cNvPr id="4"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710D34-2D74-440F-8DBE-815C27CE54AC}" type="slidenum">
              <a:rPr lang="en-US" altLang="en-US"/>
              <a:pPr>
                <a:defRPr/>
              </a:pPr>
              <a:t>‹#›</a:t>
            </a:fld>
            <a:endParaRPr lang="en-US" altLang="en-US"/>
          </a:p>
        </p:txBody>
      </p:sp>
    </p:spTree>
    <p:extLst>
      <p:ext uri="{BB962C8B-B14F-4D97-AF65-F5344CB8AC3E}">
        <p14:creationId xmlns:p14="http://schemas.microsoft.com/office/powerpoint/2010/main" xmlns="" val="997977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80" charset="-128"/>
              </a:defRPr>
            </a:lvl1pPr>
          </a:lstStyle>
          <a:p>
            <a:pPr>
              <a:defRPr/>
            </a:pPr>
            <a:fld id="{3862FFA7-57A4-4379-AFA9-1871275E222F}" type="datetime1">
              <a:rPr lang="en-US"/>
              <a:pPr>
                <a:defRPr/>
              </a:pPr>
              <a:t>6/8/2022</a:t>
            </a:fld>
            <a:endParaRPr lang="en-US" dirty="0"/>
          </a:p>
        </p:txBody>
      </p:sp>
      <p:sp>
        <p:nvSpPr>
          <p:cNvPr id="3"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43DA38-2085-47C6-94E7-5364CDE3680E}" type="slidenum">
              <a:rPr lang="en-US" altLang="en-US"/>
              <a:pPr>
                <a:defRPr/>
              </a:pPr>
              <a:t>‹#›</a:t>
            </a:fld>
            <a:endParaRPr lang="en-US" altLang="en-US"/>
          </a:p>
        </p:txBody>
      </p:sp>
    </p:spTree>
    <p:extLst>
      <p:ext uri="{BB962C8B-B14F-4D97-AF65-F5344CB8AC3E}">
        <p14:creationId xmlns:p14="http://schemas.microsoft.com/office/powerpoint/2010/main" xmlns="" val="2454528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80" charset="-128"/>
              </a:defRPr>
            </a:lvl1pPr>
          </a:lstStyle>
          <a:p>
            <a:pPr>
              <a:defRPr/>
            </a:pPr>
            <a:fld id="{68C26E52-AB0D-4D2E-8779-7AC3B7353011}"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66472-343E-4CE3-A1B2-9145B0226B8B}" type="slidenum">
              <a:rPr lang="en-US" altLang="en-US"/>
              <a:pPr>
                <a:defRPr/>
              </a:pPr>
              <a:t>‹#›</a:t>
            </a:fld>
            <a:endParaRPr lang="en-US" altLang="en-US"/>
          </a:p>
        </p:txBody>
      </p:sp>
    </p:spTree>
    <p:extLst>
      <p:ext uri="{BB962C8B-B14F-4D97-AF65-F5344CB8AC3E}">
        <p14:creationId xmlns:p14="http://schemas.microsoft.com/office/powerpoint/2010/main" xmlns="" val="2322211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80" charset="-128"/>
              </a:defRPr>
            </a:lvl1pPr>
          </a:lstStyle>
          <a:p>
            <a:pPr>
              <a:defRPr/>
            </a:pPr>
            <a:fld id="{9C8465E9-3AA2-4939-8EB9-8AF9C424258D}"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EFBC18-7360-420F-9BFE-0FC30EAC4E81}" type="slidenum">
              <a:rPr lang="en-US" altLang="en-US"/>
              <a:pPr>
                <a:defRPr/>
              </a:pPr>
              <a:t>‹#›</a:t>
            </a:fld>
            <a:endParaRPr lang="en-US" altLang="en-US"/>
          </a:p>
        </p:txBody>
      </p:sp>
    </p:spTree>
    <p:extLst>
      <p:ext uri="{BB962C8B-B14F-4D97-AF65-F5344CB8AC3E}">
        <p14:creationId xmlns:p14="http://schemas.microsoft.com/office/powerpoint/2010/main" xmlns="" val="3443764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80" charset="-128"/>
              </a:defRPr>
            </a:lvl1pPr>
          </a:lstStyle>
          <a:p>
            <a:pPr>
              <a:defRPr/>
            </a:pPr>
            <a:fld id="{4466C7AF-DECF-4ECC-96D1-08B5AE64EEA4}"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71CEEC-6B29-4E75-B44A-D6869CA6FE95}" type="slidenum">
              <a:rPr lang="en-US" altLang="en-US"/>
              <a:pPr>
                <a:defRPr/>
              </a:pPr>
              <a:t>‹#›</a:t>
            </a:fld>
            <a:endParaRPr lang="en-US" altLang="en-US"/>
          </a:p>
        </p:txBody>
      </p:sp>
    </p:spTree>
    <p:extLst>
      <p:ext uri="{BB962C8B-B14F-4D97-AF65-F5344CB8AC3E}">
        <p14:creationId xmlns:p14="http://schemas.microsoft.com/office/powerpoint/2010/main" xmlns="" val="1432957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80" charset="-128"/>
              </a:defRPr>
            </a:lvl1pPr>
          </a:lstStyle>
          <a:p>
            <a:pPr>
              <a:defRPr/>
            </a:pPr>
            <a:fld id="{511D4116-62CC-4DAC-A33D-B30BFA954392}" type="datetime1">
              <a:rPr lang="en-US"/>
              <a:pPr>
                <a:defRPr/>
              </a:pPr>
              <a:t>6/8/2022</a:t>
            </a:fld>
            <a:endParaRPr lang="en-US" dirty="0"/>
          </a:p>
        </p:txBody>
      </p:sp>
      <p:sp>
        <p:nvSpPr>
          <p:cNvPr id="5" name="Footer Placeholder 4"/>
          <p:cNvSpPr>
            <a:spLocks noGrp="1"/>
          </p:cNvSpPr>
          <p:nvPr>
            <p:ph type="ftr" sz="quarter" idx="11"/>
          </p:nvPr>
        </p:nvSpPr>
        <p:spPr/>
        <p:txBody>
          <a:bodyPr/>
          <a:lstStyle>
            <a:lvl1pPr>
              <a:defRPr>
                <a:ea typeface="ＭＳ Ｐゴシック" pitchFamily="-8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A0AD0-9129-466C-A830-4AD7A4756426}" type="slidenum">
              <a:rPr lang="en-US" altLang="en-US"/>
              <a:pPr>
                <a:defRPr/>
              </a:pPr>
              <a:t>‹#›</a:t>
            </a:fld>
            <a:endParaRPr lang="en-US" altLang="en-US"/>
          </a:p>
        </p:txBody>
      </p:sp>
    </p:spTree>
    <p:extLst>
      <p:ext uri="{BB962C8B-B14F-4D97-AF65-F5344CB8AC3E}">
        <p14:creationId xmlns:p14="http://schemas.microsoft.com/office/powerpoint/2010/main" xmlns="" val="2175303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AFA3FE-8768-410E-B655-6F379C648A34}"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606675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14EFEF9-01E4-4C8A-93ED-7039AE59E21B}"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1849197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15FF514-7124-43FD-B4B4-1CDEE1C575C5}"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501225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D008DDC-6687-4381-B1F6-D39417C528BC}"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09582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0EF5DB0-E835-4B2F-B1B8-4361C50B431A}" type="datetime1">
              <a:rPr lang="en-US" smtClean="0"/>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1419045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C0660-72AC-4368-9B68-E34D769C67E1}" type="datetime1">
              <a:rPr lang="en-US" smtClean="0"/>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344769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ECCC7-5EA8-4349-96EC-5B6962BFE063}" type="datetime1">
              <a:rPr lang="en-US" smtClean="0"/>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905812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1A51582-BC87-412F-B934-65530772E531}"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1005081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2A2217D-2333-4498-ADBC-73D16CAD83C8}" type="datetime1">
              <a:rPr lang="en-US" smtClean="0"/>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1063826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2854B3-5658-4768-B129-41CA2E2E8E15}"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09148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5868E0-0230-4008-971C-C3BCA5B5E3F7}" type="datetime1">
              <a:rPr lang="en-US" smtClean="0"/>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358891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6/8/2022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6/8/2022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6/8/2022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6/8/2022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6/8/2022</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0" charset="0"/>
                <a:ea typeface="ＭＳ Ｐゴシック" pitchFamily="-80" charset="-128"/>
                <a:cs typeface="+mn-cs"/>
              </a:defRPr>
            </a:lvl1pPr>
          </a:lstStyle>
          <a:p>
            <a:pPr>
              <a:defRPr/>
            </a:pPr>
            <a:fld id="{1BC487E4-95AC-4817-B04A-CACB98DDD305}" type="datetime1">
              <a:rPr lang="en-US"/>
              <a:pPr>
                <a:defRPr/>
              </a:pPr>
              <a:t>6/8/2022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80" charset="0"/>
                <a:ea typeface="ＭＳ Ｐゴシック" pitchFamily="-80"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35C3C354-EED7-4FD5-A7DA-142020A59E28}" type="slidenum">
              <a:rPr lang="en-US" altLang="en-US"/>
              <a:pPr>
                <a:defRPr/>
              </a:pPr>
              <a:t>‹#›</a:t>
            </a:fld>
            <a:endParaRPr lang="en-US" altLang="en-US"/>
          </a:p>
        </p:txBody>
      </p:sp>
    </p:spTree>
    <p:extLst>
      <p:ext uri="{BB962C8B-B14F-4D97-AF65-F5344CB8AC3E}">
        <p14:creationId xmlns:p14="http://schemas.microsoft.com/office/powerpoint/2010/main" xmlns="" val="3255640104"/>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 id="2147490727"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0" charset="0"/>
                <a:ea typeface="+mn-ea"/>
                <a:cs typeface="+mn-cs"/>
              </a:defRPr>
            </a:lvl1pPr>
          </a:lstStyle>
          <a:p>
            <a:pPr>
              <a:defRPr/>
            </a:pPr>
            <a:fld id="{EC327A5C-8149-4CD5-B6A2-6FE617B525A8}" type="datetime1">
              <a:rPr lang="en-US"/>
              <a:pPr>
                <a:defRPr/>
              </a:pPr>
              <a:t>6/8/2022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80"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E59205D3-321C-4E83-9A86-39A2713C2AD9}" type="slidenum">
              <a:rPr lang="en-US" altLang="en-US"/>
              <a:pPr>
                <a:defRPr/>
              </a:pPr>
              <a:t>‹#›</a:t>
            </a:fld>
            <a:endParaRPr lang="en-US" altLang="en-US"/>
          </a:p>
        </p:txBody>
      </p:sp>
    </p:spTree>
    <p:extLst>
      <p:ext uri="{BB962C8B-B14F-4D97-AF65-F5344CB8AC3E}">
        <p14:creationId xmlns:p14="http://schemas.microsoft.com/office/powerpoint/2010/main" xmlns="" val="4216918732"/>
      </p:ext>
    </p:extLst>
  </p:cSld>
  <p:clrMap bg1="lt1" tx1="dk1" bg2="lt2" tx2="dk2" accent1="accent1" accent2="accent2" accent3="accent3" accent4="accent4" accent5="accent5" accent6="accent6" hlink="hlink" folHlink="folHlink"/>
  <p:sldLayoutIdLst>
    <p:sldLayoutId id="2147490729" r:id="rId1"/>
    <p:sldLayoutId id="2147490730" r:id="rId2"/>
    <p:sldLayoutId id="2147490731" r:id="rId3"/>
    <p:sldLayoutId id="2147490732" r:id="rId4"/>
    <p:sldLayoutId id="2147490733" r:id="rId5"/>
    <p:sldLayoutId id="2147490734" r:id="rId6"/>
    <p:sldLayoutId id="2147490735" r:id="rId7"/>
    <p:sldLayoutId id="2147490736" r:id="rId8"/>
    <p:sldLayoutId id="2147490737" r:id="rId9"/>
    <p:sldLayoutId id="2147490738" r:id="rId10"/>
    <p:sldLayoutId id="214749073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30673904-364B-4595-904E-1402E648F005}" type="datetime1">
              <a:rPr lang="en-US" smtClean="0"/>
              <a:pPr defTabSz="457200" fontAlgn="base">
                <a:spcBef>
                  <a:spcPct val="0"/>
                </a:spcBef>
                <a:spcAft>
                  <a:spcPct val="0"/>
                </a:spcAft>
                <a:defRPr/>
              </a:pPr>
              <a:t>6/8/2022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2419895139"/>
      </p:ext>
    </p:extLst>
  </p:cSld>
  <p:clrMap bg1="lt1" tx1="dk1" bg2="lt2" tx2="dk2" accent1="accent1" accent2="accent2" accent3="accent3" accent4="accent4" accent5="accent5" accent6="accent6" hlink="hlink" folHlink="folHlink"/>
  <p:sldLayoutIdLst>
    <p:sldLayoutId id="2147490741" r:id="rId1"/>
    <p:sldLayoutId id="2147490742" r:id="rId2"/>
    <p:sldLayoutId id="2147490743" r:id="rId3"/>
    <p:sldLayoutId id="2147490744" r:id="rId4"/>
    <p:sldLayoutId id="2147490745" r:id="rId5"/>
    <p:sldLayoutId id="2147490746" r:id="rId6"/>
    <p:sldLayoutId id="2147490747" r:id="rId7"/>
    <p:sldLayoutId id="2147490748" r:id="rId8"/>
    <p:sldLayoutId id="2147490749" r:id="rId9"/>
    <p:sldLayoutId id="2147490750" r:id="rId10"/>
    <p:sldLayoutId id="214749075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9.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2.xml"/><Relationship Id="rId7" Type="http://schemas.openxmlformats.org/officeDocument/2006/relationships/chart" Target="../charts/chart15.xml"/><Relationship Id="rId2" Type="http://schemas.openxmlformats.org/officeDocument/2006/relationships/slideLayout" Target="../slideLayouts/slideLayout39.xml"/><Relationship Id="rId1" Type="http://schemas.openxmlformats.org/officeDocument/2006/relationships/vmlDrawing" Target="../drawings/vmlDrawing1.vml"/><Relationship Id="rId6" Type="http://schemas.openxmlformats.org/officeDocument/2006/relationships/oleObject" Target="../embeddings/Microsoft_Office_Excel_Chart1.xls"/><Relationship Id="rId5" Type="http://schemas.openxmlformats.org/officeDocument/2006/relationships/chart" Target="../charts/chart14.xml"/><Relationship Id="rId10" Type="http://schemas.openxmlformats.org/officeDocument/2006/relationships/chart" Target="../charts/chart18.xml"/><Relationship Id="rId4" Type="http://schemas.openxmlformats.org/officeDocument/2006/relationships/chart" Target="../charts/chart13.xml"/><Relationship Id="rId9" Type="http://schemas.openxmlformats.org/officeDocument/2006/relationships/chart" Target="../charts/char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6.xml"/><Relationship Id="rId4" Type="http://schemas.openxmlformats.org/officeDocument/2006/relationships/chart" Target="../charts/char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6.xml"/><Relationship Id="rId5" Type="http://schemas.openxmlformats.org/officeDocument/2006/relationships/chart" Target="../charts/chart30.xml"/><Relationship Id="rId4" Type="http://schemas.openxmlformats.org/officeDocument/2006/relationships/chart" Target="../charts/char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694063" y="315687"/>
            <a:ext cx="8181650" cy="992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prstClr val="black"/>
                </a:solidFill>
                <a:uLnTx/>
                <a:uFillTx/>
                <a:latin typeface="Arial" pitchFamily="34" charset="0"/>
                <a:ea typeface="ＭＳ Ｐゴシック" pitchFamily="34" charset="-128"/>
                <a:cs typeface="+mn-cs"/>
              </a:rPr>
              <a:t>DEPARTMENT OF EMPLOYMENT AND LABOUR</a:t>
            </a:r>
          </a:p>
        </p:txBody>
      </p:sp>
      <p:sp>
        <p:nvSpPr>
          <p:cNvPr id="15364" name="Subtitle 17"/>
          <p:cNvSpPr txBox="1">
            <a:spLocks/>
          </p:cNvSpPr>
          <p:nvPr/>
        </p:nvSpPr>
        <p:spPr bwMode="auto">
          <a:xfrm>
            <a:off x="110532" y="2759073"/>
            <a:ext cx="20044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altLang="en-US" sz="1400" b="1" dirty="0" smtClean="0">
                <a:solidFill>
                  <a:srgbClr val="404040"/>
                </a:solidFill>
                <a:latin typeface="Arial Bold" pitchFamily="32" charset="0"/>
              </a:rPr>
              <a:t>08</a:t>
            </a:r>
            <a:r>
              <a:rPr kumimoji="0" lang="en-US" altLang="en-US" sz="1400" b="1" i="0" u="none" strike="noStrike" kern="1200" cap="none" spc="0" normalizeH="0" baseline="0" noProof="0" dirty="0" smtClean="0">
                <a:ln>
                  <a:noFill/>
                </a:ln>
                <a:solidFill>
                  <a:srgbClr val="404040"/>
                </a:solidFill>
                <a:effectLst/>
                <a:uLnTx/>
                <a:uFillTx/>
                <a:latin typeface="Arial Bold" pitchFamily="32" charset="0"/>
                <a:ea typeface="ＭＳ Ｐゴシック" pitchFamily="34" charset="-128"/>
                <a:cs typeface="+mn-cs"/>
              </a:rPr>
              <a:t> June</a:t>
            </a:r>
            <a:r>
              <a:rPr kumimoji="0" lang="en-US" altLang="en-US" sz="1400" b="1" i="0" u="none" strike="noStrike" kern="1200" cap="none" spc="0" normalizeH="0" noProof="0" dirty="0" smtClean="0">
                <a:ln>
                  <a:noFill/>
                </a:ln>
                <a:solidFill>
                  <a:srgbClr val="404040"/>
                </a:solidFill>
                <a:effectLst/>
                <a:uLnTx/>
                <a:uFillTx/>
                <a:latin typeface="Arial Bold" pitchFamily="32" charset="0"/>
                <a:ea typeface="ＭＳ Ｐゴシック" pitchFamily="34" charset="-128"/>
                <a:cs typeface="+mn-cs"/>
              </a:rPr>
              <a:t> </a:t>
            </a:r>
            <a:r>
              <a:rPr kumimoji="0" lang="en-US" altLang="en-US" sz="1400" b="1" i="0" u="none" strike="noStrike" kern="1200" cap="none" spc="0" normalizeH="0" baseline="0" noProof="0" dirty="0" smtClean="0">
                <a:ln>
                  <a:noFill/>
                </a:ln>
                <a:solidFill>
                  <a:srgbClr val="404040"/>
                </a:solidFill>
                <a:effectLst/>
                <a:uLnTx/>
                <a:uFillTx/>
                <a:latin typeface="Arial Bold" pitchFamily="32" charset="0"/>
                <a:ea typeface="ＭＳ Ｐゴシック" pitchFamily="34" charset="-128"/>
                <a:cs typeface="+mn-cs"/>
              </a:rPr>
              <a:t>2022</a:t>
            </a:r>
            <a:endParaRPr kumimoji="0" lang="en-US" altLang="en-US" sz="1400" b="1" i="0" u="none" strike="noStrike" kern="1200" cap="none" spc="0" normalizeH="0" baseline="0" noProof="0" dirty="0">
              <a:ln>
                <a:noFill/>
              </a:ln>
              <a:solidFill>
                <a:srgbClr val="404040"/>
              </a:solidFill>
              <a:effectLst/>
              <a:uLnTx/>
              <a:uFillTx/>
              <a:latin typeface="Arial Bold" pitchFamily="32" charset="0"/>
              <a:ea typeface="ＭＳ Ｐゴシック" pitchFamily="34" charset="-128"/>
              <a:cs typeface="+mn-cs"/>
            </a:endParaRPr>
          </a:p>
        </p:txBody>
      </p:sp>
      <p:sp>
        <p:nvSpPr>
          <p:cNvPr id="13316" name="Subtitle 17"/>
          <p:cNvSpPr txBox="1">
            <a:spLocks/>
          </p:cNvSpPr>
          <p:nvPr/>
        </p:nvSpPr>
        <p:spPr bwMode="auto">
          <a:xfrm>
            <a:off x="258763" y="1296453"/>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SECOND QUARTER PERFORMANCE REPORT 2021/22</a:t>
            </a: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EMPLOYMENT AND LABOUR PORTFOLIO COMMITTEE</a:t>
            </a: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63" y="5909922"/>
            <a:ext cx="284162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263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420688" y="-486460"/>
            <a:ext cx="8546330" cy="1815882"/>
          </a:xfrm>
          <a:extLst/>
        </p:spPr>
        <p:txBody>
          <a:bodyPr wrap="square">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400" b="1" dirty="0">
                <a:solidFill>
                  <a:srgbClr val="FF0000"/>
                </a:solidFill>
              </a:rPr>
              <a:t>QUARTER </a:t>
            </a:r>
            <a:r>
              <a:rPr lang="en-US" sz="2400" b="1" dirty="0" smtClean="0">
                <a:solidFill>
                  <a:srgbClr val="FF0000"/>
                </a:solidFill>
              </a:rPr>
              <a:t>1 2021/22 </a:t>
            </a:r>
            <a:r>
              <a:rPr lang="en-US" sz="2400" b="1" dirty="0">
                <a:solidFill>
                  <a:srgbClr val="FF0000"/>
                </a:solidFill>
              </a:rPr>
              <a:t>&amp; QUARTER </a:t>
            </a:r>
            <a:r>
              <a:rPr lang="en-US" sz="2400" b="1" dirty="0" smtClean="0">
                <a:solidFill>
                  <a:srgbClr val="FF0000"/>
                </a:solidFill>
              </a:rPr>
              <a:t>2 2021/22</a:t>
            </a:r>
            <a:r>
              <a:rPr lang="en-US" sz="2400" b="1" dirty="0" smtClean="0">
                <a:solidFill>
                  <a:prstClr val="black"/>
                </a:solidFill>
              </a:rPr>
              <a:t/>
            </a:r>
            <a:br>
              <a:rPr lang="en-US" sz="2400" b="1" dirty="0" smtClean="0">
                <a:solidFill>
                  <a:prstClr val="black"/>
                </a:solidFill>
              </a:rPr>
            </a:br>
            <a:r>
              <a:rPr lang="en-US" sz="2400" b="1" dirty="0" smtClean="0">
                <a:solidFill>
                  <a:prstClr val="black"/>
                </a:solidFill>
              </a:rPr>
              <a:t>INSPECTIONS </a:t>
            </a:r>
            <a:r>
              <a:rPr lang="en-US" sz="2400" b="1" dirty="0">
                <a:solidFill>
                  <a:prstClr val="black"/>
                </a:solidFill>
              </a:rPr>
              <a:t>AND ENFORCEMENT SERVICES </a:t>
            </a:r>
            <a:r>
              <a:rPr lang="en-US" sz="2400" b="1" dirty="0" smtClean="0">
                <a:solidFill>
                  <a:prstClr val="black"/>
                </a:solidFill>
              </a:rPr>
              <a:t>PERFORMANCE </a:t>
            </a:r>
            <a:r>
              <a:rPr lang="en-US" sz="2400" b="1" dirty="0">
                <a:solidFill>
                  <a:prstClr val="black"/>
                </a:solidFill>
              </a:rPr>
              <a:t>PER PROVINCE</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4131679431"/>
              </p:ext>
            </p:extLst>
          </p:nvPr>
        </p:nvGraphicFramePr>
        <p:xfrm>
          <a:off x="217488" y="1184634"/>
          <a:ext cx="8749530" cy="5377496"/>
        </p:xfrm>
        <a:graphic>
          <a:graphicData uri="http://schemas.openxmlformats.org/drawingml/2006/table">
            <a:tbl>
              <a:tblPr/>
              <a:tblGrid>
                <a:gridCol w="1116012">
                  <a:extLst>
                    <a:ext uri="{9D8B030D-6E8A-4147-A177-3AD203B41FA5}">
                      <a16:colId xmlns:a16="http://schemas.microsoft.com/office/drawing/2014/main" xmlns="" val="20000"/>
                    </a:ext>
                  </a:extLst>
                </a:gridCol>
                <a:gridCol w="863770">
                  <a:extLst>
                    <a:ext uri="{9D8B030D-6E8A-4147-A177-3AD203B41FA5}">
                      <a16:colId xmlns:a16="http://schemas.microsoft.com/office/drawing/2014/main" xmlns="" val="20001"/>
                    </a:ext>
                  </a:extLst>
                </a:gridCol>
                <a:gridCol w="834850">
                  <a:extLst>
                    <a:ext uri="{9D8B030D-6E8A-4147-A177-3AD203B41FA5}">
                      <a16:colId xmlns:a16="http://schemas.microsoft.com/office/drawing/2014/main" xmlns="" val="20002"/>
                    </a:ext>
                  </a:extLst>
                </a:gridCol>
                <a:gridCol w="948052">
                  <a:extLst>
                    <a:ext uri="{9D8B030D-6E8A-4147-A177-3AD203B41FA5}">
                      <a16:colId xmlns:a16="http://schemas.microsoft.com/office/drawing/2014/main" xmlns="" val="20003"/>
                    </a:ext>
                  </a:extLst>
                </a:gridCol>
                <a:gridCol w="1040026">
                  <a:extLst>
                    <a:ext uri="{9D8B030D-6E8A-4147-A177-3AD203B41FA5}">
                      <a16:colId xmlns:a16="http://schemas.microsoft.com/office/drawing/2014/main" xmlns="" val="20004"/>
                    </a:ext>
                  </a:extLst>
                </a:gridCol>
                <a:gridCol w="898461">
                  <a:extLst>
                    <a:ext uri="{9D8B030D-6E8A-4147-A177-3AD203B41FA5}">
                      <a16:colId xmlns:a16="http://schemas.microsoft.com/office/drawing/2014/main" xmlns="" val="20005"/>
                    </a:ext>
                  </a:extLst>
                </a:gridCol>
                <a:gridCol w="958728">
                  <a:extLst>
                    <a:ext uri="{9D8B030D-6E8A-4147-A177-3AD203B41FA5}">
                      <a16:colId xmlns:a16="http://schemas.microsoft.com/office/drawing/2014/main" xmlns="" val="20006"/>
                    </a:ext>
                  </a:extLst>
                </a:gridCol>
                <a:gridCol w="1040026">
                  <a:extLst>
                    <a:ext uri="{9D8B030D-6E8A-4147-A177-3AD203B41FA5}">
                      <a16:colId xmlns:a16="http://schemas.microsoft.com/office/drawing/2014/main" xmlns="" val="20007"/>
                    </a:ext>
                  </a:extLst>
                </a:gridCol>
                <a:gridCol w="1049605">
                  <a:extLst>
                    <a:ext uri="{9D8B030D-6E8A-4147-A177-3AD203B41FA5}">
                      <a16:colId xmlns:a16="http://schemas.microsoft.com/office/drawing/2014/main" xmlns="" val="20008"/>
                    </a:ext>
                  </a:extLst>
                </a:gridCol>
              </a:tblGrid>
              <a:tr h="338583">
                <a:tc rowSpan="2">
                  <a:txBody>
                    <a:bodyPr/>
                    <a:lstStyle/>
                    <a:p>
                      <a:pPr algn="ctr" rtl="0" fontAlgn="b"/>
                      <a:r>
                        <a:rPr lang="en-ZA" sz="1400" b="1" i="0" u="none" strike="noStrike" dirty="0" smtClean="0">
                          <a:solidFill>
                            <a:srgbClr val="000000"/>
                          </a:solidFill>
                          <a:effectLst/>
                          <a:latin typeface="+mn-lt"/>
                        </a:rPr>
                        <a:t>PROVINCE11</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Q1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2021/22</a:t>
                      </a:r>
                      <a:endParaRPr lang="en-ZA" sz="1600" b="1" dirty="0">
                        <a:solidFill>
                          <a:schemeClr val="tx1"/>
                        </a:solidFill>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IES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Q2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2021/22</a:t>
                      </a:r>
                      <a:endParaRPr lang="en-ZA" sz="1600" b="1" i="0" u="none" strike="noStrike" dirty="0">
                        <a:solidFill>
                          <a:schemeClr val="tx1"/>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71936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a:t>
                      </a:r>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a:t>
                      </a:r>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7144">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2</a:t>
                      </a:r>
                      <a:endParaRPr lang="en-ZA" sz="1600" b="1" i="0" u="none" strike="noStrike" kern="1200" dirty="0">
                        <a:solidFill>
                          <a:srgbClr val="00B050"/>
                        </a:solidFill>
                        <a:effectLst/>
                        <a:latin typeface="+mn-lt"/>
                        <a:ea typeface="+mn-ea"/>
                        <a:cs typeface="+mn-cs"/>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1</a:t>
                      </a:r>
                      <a:endParaRPr lang="en-ZA" sz="1600" b="1" i="0" u="none" strike="noStrike" kern="1200" dirty="0">
                        <a:solidFill>
                          <a:srgbClr val="FF0000"/>
                        </a:solidFill>
                        <a:effectLst/>
                        <a:latin typeface="+mn-lt"/>
                        <a:ea typeface="+mn-ea"/>
                        <a:cs typeface="+mn-cs"/>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kern="1200" noProof="0" dirty="0" smtClean="0">
                          <a:solidFill>
                            <a:srgbClr val="FF0000"/>
                          </a:solidFill>
                          <a:effectLst/>
                          <a:latin typeface="+mn-lt"/>
                          <a:ea typeface="+mn-ea"/>
                          <a:cs typeface="+mn-cs"/>
                        </a:rPr>
                        <a:t>67%</a:t>
                      </a: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6699">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1</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33%</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284">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67%</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2</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1</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67%</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2128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67%</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2</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1</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67%</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1284">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67%</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1</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33%</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9024">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1</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33%</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0843">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2</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1</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67%</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128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67%</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2</a:t>
                      </a:r>
                      <a:endParaRPr lang="en-ZA" sz="1600" b="1" i="0" u="none" strike="noStrike" kern="1200" dirty="0">
                        <a:solidFill>
                          <a:srgbClr val="00B05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1</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67%</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520698">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1" marR="8621" marT="8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ZA" sz="1600" b="1" i="0" u="none" strike="noStrike" kern="1200" dirty="0" smtClean="0">
                          <a:solidFill>
                            <a:srgbClr val="00B050"/>
                          </a:solidFill>
                          <a:effectLst/>
                          <a:latin typeface="+mn-lt"/>
                          <a:ea typeface="+mn-ea"/>
                          <a:cs typeface="+mn-cs"/>
                        </a:rPr>
                        <a:t>1</a:t>
                      </a:r>
                      <a:endParaRPr lang="en-ZA" sz="1600" b="1" i="0" u="none" strike="noStrike" kern="1200" dirty="0">
                        <a:solidFill>
                          <a:srgbClr val="00B050"/>
                        </a:solidFill>
                        <a:effectLst/>
                        <a:latin typeface="+mn-lt"/>
                        <a:ea typeface="+mn-ea"/>
                        <a:cs typeface="+mn-cs"/>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33%</a:t>
                      </a:r>
                      <a:endParaRPr lang="en-ZA" sz="1600" b="1" i="0" u="none" strike="noStrike" kern="1200" dirty="0">
                        <a:solidFill>
                          <a:srgbClr val="FF0000"/>
                        </a:solidFill>
                        <a:effectLst/>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32770" name="Slide Number Placeholder 3"/>
          <p:cNvSpPr>
            <a:spLocks noGrp="1"/>
          </p:cNvSpPr>
          <p:nvPr>
            <p:ph type="sldNum" sz="quarter" idx="12"/>
          </p:nvPr>
        </p:nvSpPr>
        <p:spPr bwMode="auto">
          <a:xfrm>
            <a:off x="6443662" y="-81280"/>
            <a:ext cx="2700338" cy="4165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2E13838-72EA-4F84-B09B-5CA573217EBB}" type="slidenum">
              <a:rPr lang="en-US" altLang="en-US" sz="1200" b="1" smtClean="0">
                <a:solidFill>
                  <a:schemeClr val="bg1"/>
                </a:solidFill>
              </a:rPr>
              <a:pPr/>
              <a:t>10</a:t>
            </a:fld>
            <a:endParaRPr lang="en-US" altLang="en-US" sz="1200" b="1" dirty="0" smtClean="0">
              <a:solidFill>
                <a:schemeClr val="bg1"/>
              </a:solidFill>
            </a:endParaRPr>
          </a:p>
        </p:txBody>
      </p:sp>
    </p:spTree>
    <p:extLst>
      <p:ext uri="{BB962C8B-B14F-4D97-AF65-F5344CB8AC3E}">
        <p14:creationId xmlns:p14="http://schemas.microsoft.com/office/powerpoint/2010/main" xmlns="" val="22689828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2021/2022</a:t>
            </a:r>
            <a:br>
              <a:rPr lang="en-ZA" sz="4000" b="1" dirty="0">
                <a:solidFill>
                  <a:prstClr val="white"/>
                </a:solidFill>
              </a:rPr>
            </a:br>
            <a:r>
              <a:rPr lang="en-ZA" sz="4000" b="1" dirty="0">
                <a:solidFill>
                  <a:prstClr val="white"/>
                </a:solidFill>
              </a:rPr>
              <a:t>Budget Information</a:t>
            </a: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374574" y="1527023"/>
          <a:ext cx="8427903" cy="4921561"/>
        </p:xfrm>
        <a:graphic>
          <a:graphicData uri="http://schemas.openxmlformats.org/drawingml/2006/table">
            <a:tbl>
              <a:tblPr firstRow="1" bandRow="1">
                <a:tableStyleId>{5C22544A-7EE6-4342-B048-85BDC9FD1C3A}</a:tableStyleId>
              </a:tblPr>
              <a:tblGrid>
                <a:gridCol w="2236423">
                  <a:extLst>
                    <a:ext uri="{9D8B030D-6E8A-4147-A177-3AD203B41FA5}">
                      <a16:colId xmlns:a16="http://schemas.microsoft.com/office/drawing/2014/main" xmlns="" val="2478912287"/>
                    </a:ext>
                  </a:extLst>
                </a:gridCol>
                <a:gridCol w="1641514">
                  <a:extLst>
                    <a:ext uri="{9D8B030D-6E8A-4147-A177-3AD203B41FA5}">
                      <a16:colId xmlns:a16="http://schemas.microsoft.com/office/drawing/2014/main" xmlns="" val="381409409"/>
                    </a:ext>
                  </a:extLst>
                </a:gridCol>
                <a:gridCol w="1594036">
                  <a:extLst>
                    <a:ext uri="{9D8B030D-6E8A-4147-A177-3AD203B41FA5}">
                      <a16:colId xmlns:a16="http://schemas.microsoft.com/office/drawing/2014/main" xmlns="" val="1068618224"/>
                    </a:ext>
                  </a:extLst>
                </a:gridCol>
                <a:gridCol w="1437806">
                  <a:extLst>
                    <a:ext uri="{9D8B030D-6E8A-4147-A177-3AD203B41FA5}">
                      <a16:colId xmlns:a16="http://schemas.microsoft.com/office/drawing/2014/main" xmlns="" val="1957305193"/>
                    </a:ext>
                  </a:extLst>
                </a:gridCol>
                <a:gridCol w="1518124">
                  <a:extLst>
                    <a:ext uri="{9D8B030D-6E8A-4147-A177-3AD203B41FA5}">
                      <a16:colId xmlns:a16="http://schemas.microsoft.com/office/drawing/2014/main" xmlns="" val="2188046115"/>
                    </a:ext>
                  </a:extLst>
                </a:gridCol>
              </a:tblGrid>
              <a:tr h="1310710">
                <a:tc>
                  <a:txBody>
                    <a:bodyPr/>
                    <a:lstStyle/>
                    <a:p>
                      <a:r>
                        <a:rPr lang="en-ZA" dirty="0"/>
                        <a:t>ECONOMIC</a:t>
                      </a:r>
                      <a:r>
                        <a:rPr lang="en-ZA" baseline="0" dirty="0"/>
                        <a:t> CLASSIFICATION</a:t>
                      </a:r>
                      <a:endParaRPr lang="en-ZA" dirty="0"/>
                    </a:p>
                  </a:txBody>
                  <a:tcPr/>
                </a:tc>
                <a:tc>
                  <a:txBody>
                    <a:bodyPr/>
                    <a:lstStyle/>
                    <a:p>
                      <a:r>
                        <a:rPr lang="en-ZA" dirty="0"/>
                        <a:t>BUDGET</a:t>
                      </a:r>
                    </a:p>
                  </a:txBody>
                  <a:tcPr/>
                </a:tc>
                <a:tc>
                  <a:txBody>
                    <a:bodyPr/>
                    <a:lstStyle/>
                    <a:p>
                      <a:r>
                        <a:rPr lang="en-ZA" dirty="0"/>
                        <a:t>EXPENDITURE</a:t>
                      </a:r>
                    </a:p>
                  </a:txBody>
                  <a:tcPr/>
                </a:tc>
                <a:tc>
                  <a:txBody>
                    <a:bodyPr/>
                    <a:lstStyle/>
                    <a:p>
                      <a:r>
                        <a:rPr lang="en-ZA" dirty="0"/>
                        <a:t>AVAILABLE</a:t>
                      </a:r>
                      <a:r>
                        <a:rPr lang="en-ZA" baseline="0" dirty="0"/>
                        <a:t> BUDGET</a:t>
                      </a:r>
                      <a:endParaRPr lang="en-ZA" dirty="0"/>
                    </a:p>
                  </a:txBody>
                  <a:tcPr/>
                </a:tc>
                <a:tc>
                  <a:txBody>
                    <a:bodyPr/>
                    <a:lstStyle/>
                    <a:p>
                      <a:r>
                        <a:rPr lang="en-ZA" dirty="0"/>
                        <a:t>%</a:t>
                      </a:r>
                      <a:r>
                        <a:rPr lang="en-ZA" baseline="0" dirty="0"/>
                        <a:t> EXP</a:t>
                      </a:r>
                      <a:endParaRPr lang="en-ZA" dirty="0"/>
                    </a:p>
                  </a:txBody>
                  <a:tcPr/>
                </a:tc>
                <a:extLst>
                  <a:ext uri="{0D108BD9-81ED-4DB2-BD59-A6C34878D82A}">
                    <a16:rowId xmlns:a16="http://schemas.microsoft.com/office/drawing/2014/main" xmlns="" val="3050834156"/>
                  </a:ext>
                </a:extLst>
              </a:tr>
              <a:tr h="628546">
                <a:tc>
                  <a:txBody>
                    <a:bodyPr/>
                    <a:lstStyle/>
                    <a:p>
                      <a:r>
                        <a:rPr lang="en-ZA" dirty="0"/>
                        <a:t>QUARTER</a:t>
                      </a:r>
                      <a:r>
                        <a:rPr lang="en-ZA" baseline="0" dirty="0"/>
                        <a:t> 2</a:t>
                      </a:r>
                      <a:endParaRPr lang="en-ZA" dirty="0"/>
                    </a:p>
                  </a:txBody>
                  <a:tcPr/>
                </a:tc>
                <a:tc>
                  <a:txBody>
                    <a:bodyPr/>
                    <a:lstStyle/>
                    <a:p>
                      <a:pPr algn="r"/>
                      <a:r>
                        <a:rPr lang="en-ZA" dirty="0"/>
                        <a:t>             R’000	</a:t>
                      </a:r>
                    </a:p>
                    <a:p>
                      <a:pPr algn="r"/>
                      <a:endParaRPr lang="en-ZA" dirty="0"/>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359169">
                <a:tc>
                  <a:txBody>
                    <a:bodyPr/>
                    <a:lstStyle/>
                    <a:p>
                      <a:r>
                        <a:rPr lang="en-ZA" dirty="0"/>
                        <a:t>Current</a:t>
                      </a:r>
                      <a:r>
                        <a:rPr lang="en-ZA" baseline="0" dirty="0"/>
                        <a:t> Payments </a:t>
                      </a:r>
                      <a:endParaRPr lang="en-ZA" dirty="0"/>
                    </a:p>
                  </a:txBody>
                  <a:tcPr/>
                </a:tc>
                <a:tc>
                  <a:txBody>
                    <a:bodyPr/>
                    <a:lstStyle/>
                    <a:p>
                      <a:pPr algn="r"/>
                      <a:r>
                        <a:rPr lang="en-ZA" dirty="0"/>
                        <a:t>      526</a:t>
                      </a:r>
                      <a:r>
                        <a:rPr lang="en-ZA" baseline="0" dirty="0"/>
                        <a:t> 658</a:t>
                      </a:r>
                      <a:endParaRPr lang="en-ZA" dirty="0"/>
                    </a:p>
                  </a:txBody>
                  <a:tcPr/>
                </a:tc>
                <a:tc>
                  <a:txBody>
                    <a:bodyPr/>
                    <a:lstStyle/>
                    <a:p>
                      <a:pPr algn="r"/>
                      <a:r>
                        <a:rPr lang="en-ZA" dirty="0"/>
                        <a:t>463</a:t>
                      </a:r>
                      <a:r>
                        <a:rPr lang="en-ZA" baseline="0" dirty="0"/>
                        <a:t> 115</a:t>
                      </a:r>
                      <a:endParaRPr lang="en-ZA" dirty="0"/>
                    </a:p>
                  </a:txBody>
                  <a:tcPr/>
                </a:tc>
                <a:tc>
                  <a:txBody>
                    <a:bodyPr/>
                    <a:lstStyle/>
                    <a:p>
                      <a:pPr algn="r"/>
                      <a:r>
                        <a:rPr lang="en-ZA" dirty="0"/>
                        <a:t>63</a:t>
                      </a:r>
                      <a:r>
                        <a:rPr lang="en-ZA" baseline="0" dirty="0"/>
                        <a:t> 543</a:t>
                      </a:r>
                      <a:endParaRPr lang="en-ZA" dirty="0"/>
                    </a:p>
                  </a:txBody>
                  <a:tcPr/>
                </a:tc>
                <a:tc>
                  <a:txBody>
                    <a:bodyPr/>
                    <a:lstStyle/>
                    <a:p>
                      <a:pPr algn="ctr"/>
                      <a:r>
                        <a:rPr lang="en-ZA" dirty="0"/>
                        <a:t>88%</a:t>
                      </a:r>
                    </a:p>
                  </a:txBody>
                  <a:tcPr/>
                </a:tc>
                <a:extLst>
                  <a:ext uri="{0D108BD9-81ED-4DB2-BD59-A6C34878D82A}">
                    <a16:rowId xmlns:a16="http://schemas.microsoft.com/office/drawing/2014/main" xmlns="" val="1151521777"/>
                  </a:ext>
                </a:extLst>
              </a:tr>
              <a:tr h="554419">
                <a:tc>
                  <a:txBody>
                    <a:bodyPr/>
                    <a:lstStyle/>
                    <a:p>
                      <a:r>
                        <a:rPr lang="en-ZA" dirty="0"/>
                        <a:t>Transfers</a:t>
                      </a:r>
                      <a:r>
                        <a:rPr lang="en-ZA" baseline="0" dirty="0"/>
                        <a:t> &amp; Subsidies</a:t>
                      </a:r>
                      <a:endParaRPr lang="en-ZA" dirty="0"/>
                    </a:p>
                  </a:txBody>
                  <a:tcPr/>
                </a:tc>
                <a:tc>
                  <a:txBody>
                    <a:bodyPr/>
                    <a:lstStyle/>
                    <a:p>
                      <a:pPr algn="r"/>
                      <a:r>
                        <a:rPr lang="en-ZA" dirty="0"/>
                        <a:t>      315</a:t>
                      </a:r>
                      <a:r>
                        <a:rPr lang="en-ZA" baseline="0" dirty="0"/>
                        <a:t> 145</a:t>
                      </a:r>
                      <a:endParaRPr lang="en-ZA" dirty="0"/>
                    </a:p>
                  </a:txBody>
                  <a:tcPr/>
                </a:tc>
                <a:tc>
                  <a:txBody>
                    <a:bodyPr/>
                    <a:lstStyle/>
                    <a:p>
                      <a:pPr algn="r"/>
                      <a:r>
                        <a:rPr lang="en-ZA" dirty="0"/>
                        <a:t>  314</a:t>
                      </a:r>
                      <a:r>
                        <a:rPr lang="en-ZA" baseline="0" dirty="0"/>
                        <a:t> 690</a:t>
                      </a:r>
                      <a:endParaRPr lang="en-ZA" dirty="0"/>
                    </a:p>
                  </a:txBody>
                  <a:tcPr/>
                </a:tc>
                <a:tc>
                  <a:txBody>
                    <a:bodyPr/>
                    <a:lstStyle/>
                    <a:p>
                      <a:pPr algn="r"/>
                      <a:r>
                        <a:rPr lang="en-ZA" dirty="0"/>
                        <a:t>455</a:t>
                      </a:r>
                    </a:p>
                  </a:txBody>
                  <a:tcPr/>
                </a:tc>
                <a:tc>
                  <a:txBody>
                    <a:bodyPr/>
                    <a:lstStyle/>
                    <a:p>
                      <a:pPr algn="ctr"/>
                      <a:r>
                        <a:rPr lang="en-ZA" dirty="0"/>
                        <a:t>100%</a:t>
                      </a:r>
                    </a:p>
                  </a:txBody>
                  <a:tcPr/>
                </a:tc>
                <a:extLst>
                  <a:ext uri="{0D108BD9-81ED-4DB2-BD59-A6C34878D82A}">
                    <a16:rowId xmlns:a16="http://schemas.microsoft.com/office/drawing/2014/main" xmlns="" val="909211620"/>
                  </a:ext>
                </a:extLst>
              </a:tr>
              <a:tr h="628546">
                <a:tc>
                  <a:txBody>
                    <a:bodyPr/>
                    <a:lstStyle/>
                    <a:p>
                      <a:r>
                        <a:rPr lang="en-ZA" dirty="0"/>
                        <a:t>Payments</a:t>
                      </a:r>
                      <a:r>
                        <a:rPr lang="en-ZA" baseline="0" dirty="0"/>
                        <a:t> for Capital Assets </a:t>
                      </a:r>
                      <a:endParaRPr lang="en-ZA" dirty="0"/>
                    </a:p>
                  </a:txBody>
                  <a:tcPr/>
                </a:tc>
                <a:tc>
                  <a:txBody>
                    <a:bodyPr/>
                    <a:lstStyle/>
                    <a:p>
                      <a:pPr algn="r"/>
                      <a:r>
                        <a:rPr lang="en-ZA" dirty="0"/>
                        <a:t>           13</a:t>
                      </a:r>
                      <a:r>
                        <a:rPr lang="en-ZA" baseline="0" dirty="0"/>
                        <a:t> 647</a:t>
                      </a:r>
                      <a:endParaRPr lang="en-ZA" dirty="0"/>
                    </a:p>
                  </a:txBody>
                  <a:tcPr/>
                </a:tc>
                <a:tc>
                  <a:txBody>
                    <a:bodyPr/>
                    <a:lstStyle/>
                    <a:p>
                      <a:pPr algn="r"/>
                      <a:r>
                        <a:rPr lang="en-ZA" dirty="0"/>
                        <a:t>      5</a:t>
                      </a:r>
                      <a:r>
                        <a:rPr lang="en-ZA" baseline="0" dirty="0"/>
                        <a:t> 385</a:t>
                      </a:r>
                      <a:endParaRPr lang="en-ZA" dirty="0"/>
                    </a:p>
                  </a:txBody>
                  <a:tcPr/>
                </a:tc>
                <a:tc>
                  <a:txBody>
                    <a:bodyPr/>
                    <a:lstStyle/>
                    <a:p>
                      <a:pPr algn="r"/>
                      <a:r>
                        <a:rPr lang="en-ZA" dirty="0"/>
                        <a:t>    8</a:t>
                      </a:r>
                      <a:r>
                        <a:rPr lang="en-ZA" baseline="0" dirty="0"/>
                        <a:t> 262</a:t>
                      </a:r>
                      <a:endParaRPr lang="en-ZA" dirty="0"/>
                    </a:p>
                  </a:txBody>
                  <a:tcPr/>
                </a:tc>
                <a:tc>
                  <a:txBody>
                    <a:bodyPr/>
                    <a:lstStyle/>
                    <a:p>
                      <a:pPr algn="ctr"/>
                      <a:r>
                        <a:rPr lang="en-ZA" dirty="0"/>
                        <a:t>39%</a:t>
                      </a:r>
                    </a:p>
                  </a:txBody>
                  <a:tcPr/>
                </a:tc>
                <a:extLst>
                  <a:ext uri="{0D108BD9-81ED-4DB2-BD59-A6C34878D82A}">
                    <a16:rowId xmlns:a16="http://schemas.microsoft.com/office/drawing/2014/main" xmlns="" val="712919587"/>
                  </a:ext>
                </a:extLst>
              </a:tr>
              <a:tr h="628546">
                <a:tc>
                  <a:txBody>
                    <a:bodyPr/>
                    <a:lstStyle/>
                    <a:p>
                      <a:r>
                        <a:rPr lang="en-ZA" dirty="0"/>
                        <a:t>Payments</a:t>
                      </a:r>
                      <a:r>
                        <a:rPr lang="en-ZA" baseline="0" dirty="0"/>
                        <a:t> for Financial Assets </a:t>
                      </a:r>
                      <a:endParaRPr lang="en-ZA" dirty="0"/>
                    </a:p>
                  </a:txBody>
                  <a:tcPr/>
                </a:tc>
                <a:tc>
                  <a:txBody>
                    <a:bodyPr/>
                    <a:lstStyle/>
                    <a:p>
                      <a:pPr algn="r"/>
                      <a:r>
                        <a:rPr lang="en-ZA" baseline="0" dirty="0"/>
                        <a:t>  0                </a:t>
                      </a:r>
                      <a:endParaRPr lang="en-ZA" dirty="0"/>
                    </a:p>
                  </a:txBody>
                  <a:tcPr/>
                </a:tc>
                <a:tc>
                  <a:txBody>
                    <a:bodyPr/>
                    <a:lstStyle/>
                    <a:p>
                      <a:pPr algn="r"/>
                      <a:r>
                        <a:rPr lang="en-ZA" dirty="0"/>
                        <a:t>             73</a:t>
                      </a:r>
                    </a:p>
                  </a:txBody>
                  <a:tcPr/>
                </a:tc>
                <a:tc>
                  <a:txBody>
                    <a:bodyPr/>
                    <a:lstStyle/>
                    <a:p>
                      <a:pPr algn="r"/>
                      <a:r>
                        <a:rPr lang="en-ZA" dirty="0"/>
                        <a:t>         -73  </a:t>
                      </a:r>
                    </a:p>
                  </a:txBody>
                  <a:tcPr/>
                </a:tc>
                <a:tc>
                  <a:txBody>
                    <a:bodyPr/>
                    <a:lstStyle/>
                    <a:p>
                      <a:pPr algn="ctr"/>
                      <a:r>
                        <a:rPr lang="en-ZA" dirty="0"/>
                        <a:t>-</a:t>
                      </a:r>
                    </a:p>
                  </a:txBody>
                  <a:tcPr/>
                </a:tc>
                <a:extLst>
                  <a:ext uri="{0D108BD9-81ED-4DB2-BD59-A6C34878D82A}">
                    <a16:rowId xmlns:a16="http://schemas.microsoft.com/office/drawing/2014/main" xmlns="" val="3483303199"/>
                  </a:ext>
                </a:extLst>
              </a:tr>
              <a:tr h="359169">
                <a:tc>
                  <a:txBody>
                    <a:bodyPr/>
                    <a:lstStyle/>
                    <a:p>
                      <a:endParaRPr lang="en-ZA" dirty="0"/>
                    </a:p>
                  </a:txBody>
                  <a:tcPr/>
                </a:tc>
                <a:tc>
                  <a:txBody>
                    <a:bodyPr/>
                    <a:lstStyle/>
                    <a:p>
                      <a:pPr algn="r"/>
                      <a:endParaRPr lang="en-ZA" dirty="0"/>
                    </a:p>
                  </a:txBody>
                  <a:tcPr/>
                </a:tc>
                <a:tc>
                  <a:txBody>
                    <a:bodyPr/>
                    <a:lstStyle/>
                    <a:p>
                      <a:pPr algn="r"/>
                      <a:endParaRPr lang="en-ZA"/>
                    </a:p>
                  </a:txBody>
                  <a:tcPr/>
                </a:tc>
                <a:tc>
                  <a:txBody>
                    <a:bodyPr/>
                    <a:lstStyle/>
                    <a:p>
                      <a:pPr algn="r"/>
                      <a:endParaRPr lang="en-ZA" dirty="0"/>
                    </a:p>
                  </a:txBody>
                  <a:tcPr/>
                </a:tc>
                <a:tc>
                  <a:txBody>
                    <a:bodyPr/>
                    <a:lstStyle/>
                    <a:p>
                      <a:pPr algn="ctr"/>
                      <a:endParaRPr lang="en-ZA" dirty="0"/>
                    </a:p>
                  </a:txBody>
                  <a:tcPr/>
                </a:tc>
                <a:extLst>
                  <a:ext uri="{0D108BD9-81ED-4DB2-BD59-A6C34878D82A}">
                    <a16:rowId xmlns:a16="http://schemas.microsoft.com/office/drawing/2014/main" xmlns="" val="1226767064"/>
                  </a:ext>
                </a:extLst>
              </a:tr>
              <a:tr h="404672">
                <a:tc>
                  <a:txBody>
                    <a:bodyPr/>
                    <a:lstStyle/>
                    <a:p>
                      <a:r>
                        <a:rPr lang="en-ZA" dirty="0"/>
                        <a:t>Total</a:t>
                      </a:r>
                    </a:p>
                  </a:txBody>
                  <a:tcPr/>
                </a:tc>
                <a:tc>
                  <a:txBody>
                    <a:bodyPr/>
                    <a:lstStyle/>
                    <a:p>
                      <a:pPr algn="r"/>
                      <a:r>
                        <a:rPr lang="en-ZA" dirty="0"/>
                        <a:t>        855</a:t>
                      </a:r>
                      <a:r>
                        <a:rPr lang="en-ZA" baseline="0" dirty="0"/>
                        <a:t> 450</a:t>
                      </a:r>
                      <a:endParaRPr lang="en-ZA" dirty="0"/>
                    </a:p>
                  </a:txBody>
                  <a:tcPr/>
                </a:tc>
                <a:tc>
                  <a:txBody>
                    <a:bodyPr/>
                    <a:lstStyle/>
                    <a:p>
                      <a:pPr algn="r"/>
                      <a:r>
                        <a:rPr lang="en-ZA" dirty="0"/>
                        <a:t>      783</a:t>
                      </a:r>
                      <a:r>
                        <a:rPr lang="en-ZA" baseline="0" dirty="0"/>
                        <a:t> 263</a:t>
                      </a:r>
                      <a:endParaRPr lang="en-ZA" dirty="0"/>
                    </a:p>
                  </a:txBody>
                  <a:tcPr/>
                </a:tc>
                <a:tc>
                  <a:txBody>
                    <a:bodyPr/>
                    <a:lstStyle/>
                    <a:p>
                      <a:pPr algn="r"/>
                      <a:r>
                        <a:rPr lang="en-ZA" dirty="0"/>
                        <a:t>72</a:t>
                      </a:r>
                      <a:r>
                        <a:rPr lang="en-ZA" baseline="0" dirty="0"/>
                        <a:t> 187</a:t>
                      </a:r>
                      <a:endParaRPr lang="en-ZA" dirty="0"/>
                    </a:p>
                  </a:txBody>
                  <a:tcPr/>
                </a:tc>
                <a:tc>
                  <a:txBody>
                    <a:bodyPr/>
                    <a:lstStyle/>
                    <a:p>
                      <a:pPr algn="ctr"/>
                      <a:r>
                        <a:rPr lang="en-ZA" dirty="0"/>
                        <a:t>92%</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23100293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2021/2022</a:t>
            </a:r>
            <a:br>
              <a:rPr lang="en-ZA" sz="4000" b="1" dirty="0">
                <a:solidFill>
                  <a:prstClr val="white"/>
                </a:solidFill>
              </a:rPr>
            </a:br>
            <a:r>
              <a:rPr lang="en-ZA" sz="4000" b="1" dirty="0">
                <a:solidFill>
                  <a:prstClr val="white"/>
                </a:solidFill>
              </a:rPr>
              <a:t>Budget Information</a:t>
            </a: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308473" y="1676937"/>
          <a:ext cx="8527054" cy="4216568"/>
        </p:xfrm>
        <a:graphic>
          <a:graphicData uri="http://schemas.openxmlformats.org/drawingml/2006/table">
            <a:tbl>
              <a:tblPr firstRow="1" bandRow="1">
                <a:tableStyleId>{5C22544A-7EE6-4342-B048-85BDC9FD1C3A}</a:tableStyleId>
              </a:tblPr>
              <a:tblGrid>
                <a:gridCol w="2207897">
                  <a:extLst>
                    <a:ext uri="{9D8B030D-6E8A-4147-A177-3AD203B41FA5}">
                      <a16:colId xmlns:a16="http://schemas.microsoft.com/office/drawing/2014/main" xmlns="" val="2478912287"/>
                    </a:ext>
                  </a:extLst>
                </a:gridCol>
                <a:gridCol w="1555317">
                  <a:extLst>
                    <a:ext uri="{9D8B030D-6E8A-4147-A177-3AD203B41FA5}">
                      <a16:colId xmlns:a16="http://schemas.microsoft.com/office/drawing/2014/main" xmlns="" val="381409409"/>
                    </a:ext>
                  </a:extLst>
                </a:gridCol>
                <a:gridCol w="1635050">
                  <a:extLst>
                    <a:ext uri="{9D8B030D-6E8A-4147-A177-3AD203B41FA5}">
                      <a16:colId xmlns:a16="http://schemas.microsoft.com/office/drawing/2014/main" xmlns="" val="1068618224"/>
                    </a:ext>
                  </a:extLst>
                </a:gridCol>
                <a:gridCol w="1423379">
                  <a:extLst>
                    <a:ext uri="{9D8B030D-6E8A-4147-A177-3AD203B41FA5}">
                      <a16:colId xmlns:a16="http://schemas.microsoft.com/office/drawing/2014/main" xmlns="" val="1957305193"/>
                    </a:ext>
                  </a:extLst>
                </a:gridCol>
                <a:gridCol w="1705411">
                  <a:extLst>
                    <a:ext uri="{9D8B030D-6E8A-4147-A177-3AD203B41FA5}">
                      <a16:colId xmlns:a16="http://schemas.microsoft.com/office/drawing/2014/main" xmlns="" val="2188046115"/>
                    </a:ext>
                  </a:extLst>
                </a:gridCol>
              </a:tblGrid>
              <a:tr h="1068613">
                <a:tc>
                  <a:txBody>
                    <a:bodyPr/>
                    <a:lstStyle/>
                    <a:p>
                      <a:r>
                        <a:rPr lang="en-ZA" dirty="0"/>
                        <a:t>CURRENT</a:t>
                      </a:r>
                      <a:r>
                        <a:rPr lang="en-ZA" baseline="0" dirty="0"/>
                        <a:t> PAYMENTS </a:t>
                      </a:r>
                      <a:endParaRPr lang="en-ZA" dirty="0"/>
                    </a:p>
                  </a:txBody>
                  <a:tcPr/>
                </a:tc>
                <a:tc>
                  <a:txBody>
                    <a:bodyPr/>
                    <a:lstStyle/>
                    <a:p>
                      <a:r>
                        <a:rPr lang="en-ZA" dirty="0"/>
                        <a:t>BUDGET</a:t>
                      </a:r>
                    </a:p>
                  </a:txBody>
                  <a:tcPr/>
                </a:tc>
                <a:tc>
                  <a:txBody>
                    <a:bodyPr/>
                    <a:lstStyle/>
                    <a:p>
                      <a:r>
                        <a:rPr lang="en-ZA" dirty="0"/>
                        <a:t>EXPENDITURE</a:t>
                      </a:r>
                    </a:p>
                  </a:txBody>
                  <a:tcPr/>
                </a:tc>
                <a:tc>
                  <a:txBody>
                    <a:bodyPr/>
                    <a:lstStyle/>
                    <a:p>
                      <a:r>
                        <a:rPr lang="en-ZA" dirty="0"/>
                        <a:t>AVAILABLE</a:t>
                      </a:r>
                      <a:r>
                        <a:rPr lang="en-ZA" baseline="0" dirty="0"/>
                        <a:t> BUDGET</a:t>
                      </a:r>
                      <a:endParaRPr lang="en-ZA" dirty="0"/>
                    </a:p>
                  </a:txBody>
                  <a:tcPr/>
                </a:tc>
                <a:tc>
                  <a:txBody>
                    <a:bodyPr/>
                    <a:lstStyle/>
                    <a:p>
                      <a:r>
                        <a:rPr lang="en-ZA" dirty="0"/>
                        <a:t>%</a:t>
                      </a:r>
                      <a:r>
                        <a:rPr lang="en-ZA" baseline="0" dirty="0"/>
                        <a:t> EXP</a:t>
                      </a:r>
                      <a:endParaRPr lang="en-ZA" dirty="0"/>
                    </a:p>
                  </a:txBody>
                  <a:tcPr/>
                </a:tc>
                <a:extLst>
                  <a:ext uri="{0D108BD9-81ED-4DB2-BD59-A6C34878D82A}">
                    <a16:rowId xmlns:a16="http://schemas.microsoft.com/office/drawing/2014/main" xmlns="" val="3050834156"/>
                  </a:ext>
                </a:extLst>
              </a:tr>
              <a:tr h="917401">
                <a:tc>
                  <a:txBody>
                    <a:bodyPr/>
                    <a:lstStyle/>
                    <a:p>
                      <a:r>
                        <a:rPr lang="en-ZA" dirty="0"/>
                        <a:t>QUARTER 2</a:t>
                      </a:r>
                    </a:p>
                  </a:txBody>
                  <a:tcPr/>
                </a:tc>
                <a:tc>
                  <a:txBody>
                    <a:bodyPr/>
                    <a:lstStyle/>
                    <a:p>
                      <a:pPr algn="r"/>
                      <a:r>
                        <a:rPr lang="en-ZA" dirty="0"/>
                        <a:t>             R’000	</a:t>
                      </a:r>
                    </a:p>
                    <a:p>
                      <a:pPr algn="r"/>
                      <a:endParaRPr lang="en-ZA" dirty="0"/>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773686">
                <a:tc>
                  <a:txBody>
                    <a:bodyPr/>
                    <a:lstStyle/>
                    <a:p>
                      <a:r>
                        <a:rPr lang="en-ZA" dirty="0"/>
                        <a:t>Compensation</a:t>
                      </a:r>
                      <a:r>
                        <a:rPr lang="en-ZA" baseline="0" dirty="0"/>
                        <a:t> Of Employees</a:t>
                      </a:r>
                      <a:endParaRPr lang="en-ZA" dirty="0"/>
                    </a:p>
                  </a:txBody>
                  <a:tcPr/>
                </a:tc>
                <a:tc>
                  <a:txBody>
                    <a:bodyPr/>
                    <a:lstStyle/>
                    <a:p>
                      <a:pPr algn="r"/>
                      <a:r>
                        <a:rPr lang="en-ZA" dirty="0"/>
                        <a:t>      344</a:t>
                      </a:r>
                      <a:r>
                        <a:rPr lang="en-ZA" baseline="0" dirty="0"/>
                        <a:t> 626</a:t>
                      </a:r>
                      <a:endParaRPr lang="en-ZA" dirty="0"/>
                    </a:p>
                  </a:txBody>
                  <a:tcPr/>
                </a:tc>
                <a:tc>
                  <a:txBody>
                    <a:bodyPr/>
                    <a:lstStyle/>
                    <a:p>
                      <a:pPr algn="r"/>
                      <a:r>
                        <a:rPr lang="en-ZA" dirty="0"/>
                        <a:t>        330</a:t>
                      </a:r>
                      <a:r>
                        <a:rPr lang="en-ZA" baseline="0" dirty="0"/>
                        <a:t> 178</a:t>
                      </a:r>
                      <a:endParaRPr lang="en-ZA" dirty="0"/>
                    </a:p>
                  </a:txBody>
                  <a:tcPr/>
                </a:tc>
                <a:tc>
                  <a:txBody>
                    <a:bodyPr/>
                    <a:lstStyle/>
                    <a:p>
                      <a:pPr algn="r"/>
                      <a:r>
                        <a:rPr lang="en-ZA" dirty="0"/>
                        <a:t>      14</a:t>
                      </a:r>
                      <a:r>
                        <a:rPr lang="en-ZA" baseline="0" dirty="0"/>
                        <a:t> 448</a:t>
                      </a:r>
                      <a:endParaRPr lang="en-ZA" dirty="0"/>
                    </a:p>
                  </a:txBody>
                  <a:tcPr/>
                </a:tc>
                <a:tc>
                  <a:txBody>
                    <a:bodyPr/>
                    <a:lstStyle/>
                    <a:p>
                      <a:pPr algn="ctr"/>
                      <a:r>
                        <a:rPr lang="en-ZA" dirty="0"/>
                        <a:t>96%</a:t>
                      </a:r>
                    </a:p>
                  </a:txBody>
                  <a:tcPr/>
                </a:tc>
                <a:extLst>
                  <a:ext uri="{0D108BD9-81ED-4DB2-BD59-A6C34878D82A}">
                    <a16:rowId xmlns:a16="http://schemas.microsoft.com/office/drawing/2014/main" xmlns="" val="1151521777"/>
                  </a:ext>
                </a:extLst>
              </a:tr>
              <a:tr h="748029">
                <a:tc>
                  <a:txBody>
                    <a:bodyPr/>
                    <a:lstStyle/>
                    <a:p>
                      <a:r>
                        <a:rPr lang="en-ZA" dirty="0"/>
                        <a:t>Goods</a:t>
                      </a:r>
                      <a:r>
                        <a:rPr lang="en-ZA" baseline="0" dirty="0"/>
                        <a:t> &amp; Services </a:t>
                      </a:r>
                      <a:endParaRPr lang="en-ZA" dirty="0"/>
                    </a:p>
                  </a:txBody>
                  <a:tcPr/>
                </a:tc>
                <a:tc>
                  <a:txBody>
                    <a:bodyPr/>
                    <a:lstStyle/>
                    <a:p>
                      <a:pPr algn="r"/>
                      <a:r>
                        <a:rPr lang="en-ZA" dirty="0"/>
                        <a:t>         182</a:t>
                      </a:r>
                      <a:r>
                        <a:rPr lang="en-ZA" baseline="0" dirty="0"/>
                        <a:t> 032</a:t>
                      </a:r>
                      <a:endParaRPr lang="en-ZA" dirty="0"/>
                    </a:p>
                  </a:txBody>
                  <a:tcPr/>
                </a:tc>
                <a:tc>
                  <a:txBody>
                    <a:bodyPr/>
                    <a:lstStyle/>
                    <a:p>
                      <a:pPr algn="r"/>
                      <a:r>
                        <a:rPr lang="en-ZA" dirty="0"/>
                        <a:t>          132</a:t>
                      </a:r>
                      <a:r>
                        <a:rPr lang="en-ZA" baseline="0" dirty="0"/>
                        <a:t> 937</a:t>
                      </a:r>
                      <a:endParaRPr lang="en-ZA" dirty="0"/>
                    </a:p>
                  </a:txBody>
                  <a:tcPr/>
                </a:tc>
                <a:tc>
                  <a:txBody>
                    <a:bodyPr/>
                    <a:lstStyle/>
                    <a:p>
                      <a:pPr algn="r"/>
                      <a:r>
                        <a:rPr lang="en-ZA" dirty="0"/>
                        <a:t>         49</a:t>
                      </a:r>
                      <a:r>
                        <a:rPr lang="en-ZA" baseline="0" dirty="0"/>
                        <a:t> 095</a:t>
                      </a:r>
                      <a:endParaRPr lang="en-ZA" dirty="0"/>
                    </a:p>
                  </a:txBody>
                  <a:tcPr/>
                </a:tc>
                <a:tc>
                  <a:txBody>
                    <a:bodyPr/>
                    <a:lstStyle/>
                    <a:p>
                      <a:pPr algn="ctr"/>
                      <a:r>
                        <a:rPr lang="en-ZA" dirty="0"/>
                        <a:t>73%</a:t>
                      </a:r>
                    </a:p>
                  </a:txBody>
                  <a:tcPr/>
                </a:tc>
                <a:extLst>
                  <a:ext uri="{0D108BD9-81ED-4DB2-BD59-A6C34878D82A}">
                    <a16:rowId xmlns:a16="http://schemas.microsoft.com/office/drawing/2014/main" xmlns="" val="909211620"/>
                  </a:ext>
                </a:extLst>
              </a:tr>
              <a:tr h="708839">
                <a:tc>
                  <a:txBody>
                    <a:bodyPr/>
                    <a:lstStyle/>
                    <a:p>
                      <a:r>
                        <a:rPr lang="en-ZA" dirty="0"/>
                        <a:t>Total</a:t>
                      </a:r>
                    </a:p>
                  </a:txBody>
                  <a:tcPr/>
                </a:tc>
                <a:tc>
                  <a:txBody>
                    <a:bodyPr/>
                    <a:lstStyle/>
                    <a:p>
                      <a:pPr algn="r"/>
                      <a:r>
                        <a:rPr lang="en-ZA" dirty="0"/>
                        <a:t>      526</a:t>
                      </a:r>
                      <a:r>
                        <a:rPr lang="en-ZA" baseline="0" dirty="0"/>
                        <a:t> 658</a:t>
                      </a:r>
                      <a:endParaRPr lang="en-ZA" dirty="0"/>
                    </a:p>
                  </a:txBody>
                  <a:tcPr/>
                </a:tc>
                <a:tc>
                  <a:txBody>
                    <a:bodyPr/>
                    <a:lstStyle/>
                    <a:p>
                      <a:pPr algn="r"/>
                      <a:r>
                        <a:rPr lang="en-ZA" dirty="0"/>
                        <a:t>        463</a:t>
                      </a:r>
                      <a:r>
                        <a:rPr lang="en-ZA" baseline="0" dirty="0"/>
                        <a:t> 115</a:t>
                      </a:r>
                      <a:endParaRPr lang="en-ZA" dirty="0"/>
                    </a:p>
                  </a:txBody>
                  <a:tcPr/>
                </a:tc>
                <a:tc>
                  <a:txBody>
                    <a:bodyPr/>
                    <a:lstStyle/>
                    <a:p>
                      <a:pPr algn="r"/>
                      <a:r>
                        <a:rPr lang="en-ZA" dirty="0"/>
                        <a:t>      63</a:t>
                      </a:r>
                      <a:r>
                        <a:rPr lang="en-ZA" baseline="0" dirty="0"/>
                        <a:t> 543</a:t>
                      </a:r>
                      <a:endParaRPr lang="en-ZA" dirty="0"/>
                    </a:p>
                  </a:txBody>
                  <a:tcPr/>
                </a:tc>
                <a:tc>
                  <a:txBody>
                    <a:bodyPr/>
                    <a:lstStyle/>
                    <a:p>
                      <a:pPr algn="ctr"/>
                      <a:r>
                        <a:rPr lang="en-ZA" dirty="0"/>
                        <a:t>88%</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11551038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2021/2022</a:t>
            </a:r>
            <a:br>
              <a:rPr lang="en-ZA" sz="4000" b="1" dirty="0">
                <a:solidFill>
                  <a:prstClr val="white"/>
                </a:solidFill>
              </a:rPr>
            </a:br>
            <a:r>
              <a:rPr lang="en-ZA" sz="4000" b="1" dirty="0">
                <a:solidFill>
                  <a:prstClr val="white"/>
                </a:solidFill>
              </a:rPr>
              <a:t>Budget Information excl. TR*</a:t>
            </a: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404870" y="1527023"/>
          <a:ext cx="8334260" cy="4802829"/>
        </p:xfrm>
        <a:graphic>
          <a:graphicData uri="http://schemas.openxmlformats.org/drawingml/2006/table">
            <a:tbl>
              <a:tblPr firstRow="1" bandRow="1">
                <a:tableStyleId>{5C22544A-7EE6-4342-B048-85BDC9FD1C3A}</a:tableStyleId>
              </a:tblPr>
              <a:tblGrid>
                <a:gridCol w="2236423">
                  <a:extLst>
                    <a:ext uri="{9D8B030D-6E8A-4147-A177-3AD203B41FA5}">
                      <a16:colId xmlns:a16="http://schemas.microsoft.com/office/drawing/2014/main" xmlns="" val="2478912287"/>
                    </a:ext>
                  </a:extLst>
                </a:gridCol>
                <a:gridCol w="1896607">
                  <a:extLst>
                    <a:ext uri="{9D8B030D-6E8A-4147-A177-3AD203B41FA5}">
                      <a16:colId xmlns:a16="http://schemas.microsoft.com/office/drawing/2014/main" xmlns="" val="381409409"/>
                    </a:ext>
                  </a:extLst>
                </a:gridCol>
                <a:gridCol w="1894114">
                  <a:extLst>
                    <a:ext uri="{9D8B030D-6E8A-4147-A177-3AD203B41FA5}">
                      <a16:colId xmlns:a16="http://schemas.microsoft.com/office/drawing/2014/main" xmlns="" val="1068618224"/>
                    </a:ext>
                  </a:extLst>
                </a:gridCol>
                <a:gridCol w="1386027">
                  <a:extLst>
                    <a:ext uri="{9D8B030D-6E8A-4147-A177-3AD203B41FA5}">
                      <a16:colId xmlns:a16="http://schemas.microsoft.com/office/drawing/2014/main" xmlns="" val="1957305193"/>
                    </a:ext>
                  </a:extLst>
                </a:gridCol>
                <a:gridCol w="921089">
                  <a:extLst>
                    <a:ext uri="{9D8B030D-6E8A-4147-A177-3AD203B41FA5}">
                      <a16:colId xmlns:a16="http://schemas.microsoft.com/office/drawing/2014/main" xmlns="" val="2188046115"/>
                    </a:ext>
                  </a:extLst>
                </a:gridCol>
              </a:tblGrid>
              <a:tr h="884077">
                <a:tc>
                  <a:txBody>
                    <a:bodyPr/>
                    <a:lstStyle/>
                    <a:p>
                      <a:r>
                        <a:rPr lang="en-ZA" dirty="0"/>
                        <a:t>BRANCH</a:t>
                      </a:r>
                    </a:p>
                  </a:txBody>
                  <a:tcPr/>
                </a:tc>
                <a:tc>
                  <a:txBody>
                    <a:bodyPr/>
                    <a:lstStyle/>
                    <a:p>
                      <a:r>
                        <a:rPr lang="en-ZA" dirty="0"/>
                        <a:t>    ORIGINAL</a:t>
                      </a:r>
                      <a:r>
                        <a:rPr lang="en-ZA" baseline="0" dirty="0"/>
                        <a:t>   APPROPRIATION</a:t>
                      </a:r>
                    </a:p>
                    <a:p>
                      <a:r>
                        <a:rPr lang="en-ZA" baseline="0" dirty="0"/>
                        <a:t>     2021/2022</a:t>
                      </a:r>
                      <a:endParaRPr lang="en-ZA" dirty="0"/>
                    </a:p>
                  </a:txBody>
                  <a:tcPr/>
                </a:tc>
                <a:tc>
                  <a:txBody>
                    <a:bodyPr/>
                    <a:lstStyle/>
                    <a:p>
                      <a:r>
                        <a:rPr lang="en-ZA" dirty="0"/>
                        <a:t>EXPENDITURE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ZA" baseline="0" dirty="0"/>
                        <a:t>AS AT30/09/2021</a:t>
                      </a:r>
                    </a:p>
                    <a:p>
                      <a:r>
                        <a:rPr lang="en-ZA" baseline="0" dirty="0"/>
                        <a:t> 2021/2022</a:t>
                      </a:r>
                      <a:endParaRPr lang="en-ZA" dirty="0"/>
                    </a:p>
                  </a:txBody>
                  <a:tcPr/>
                </a:tc>
                <a:tc>
                  <a:txBody>
                    <a:bodyPr/>
                    <a:lstStyle/>
                    <a:p>
                      <a:r>
                        <a:rPr lang="en-ZA" dirty="0"/>
                        <a:t>AVAILAVLE</a:t>
                      </a:r>
                      <a:r>
                        <a:rPr lang="en-ZA" baseline="0" dirty="0"/>
                        <a:t>  BUDGET</a:t>
                      </a:r>
                    </a:p>
                    <a:p>
                      <a:r>
                        <a:rPr lang="en-ZA" baseline="0" dirty="0"/>
                        <a:t>2021/2022</a:t>
                      </a:r>
                      <a:endParaRPr lang="en-ZA" dirty="0"/>
                    </a:p>
                  </a:txBody>
                  <a:tcPr/>
                </a:tc>
                <a:tc>
                  <a:txBody>
                    <a:bodyPr/>
                    <a:lstStyle/>
                    <a:p>
                      <a:r>
                        <a:rPr lang="en-ZA" dirty="0"/>
                        <a:t>%</a:t>
                      </a:r>
                      <a:r>
                        <a:rPr lang="en-ZA" baseline="0" dirty="0"/>
                        <a:t> EXP</a:t>
                      </a:r>
                      <a:endParaRPr lang="en-ZA" dirty="0"/>
                    </a:p>
                  </a:txBody>
                  <a:tcPr/>
                </a:tc>
                <a:extLst>
                  <a:ext uri="{0D108BD9-81ED-4DB2-BD59-A6C34878D82A}">
                    <a16:rowId xmlns:a16="http://schemas.microsoft.com/office/drawing/2014/main" xmlns="" val="3050834156"/>
                  </a:ext>
                </a:extLst>
              </a:tr>
              <a:tr h="618854">
                <a:tc>
                  <a:txBody>
                    <a:bodyPr/>
                    <a:lstStyle/>
                    <a:p>
                      <a:r>
                        <a:rPr lang="en-ZA" dirty="0"/>
                        <a:t>QUARTER 2</a:t>
                      </a:r>
                    </a:p>
                  </a:txBody>
                  <a:tcPr/>
                </a:tc>
                <a:tc>
                  <a:txBody>
                    <a:bodyPr/>
                    <a:lstStyle/>
                    <a:p>
                      <a:pPr algn="r"/>
                      <a:r>
                        <a:rPr lang="en-ZA" dirty="0"/>
                        <a:t>             R’000	</a:t>
                      </a:r>
                    </a:p>
                    <a:p>
                      <a:pPr algn="r"/>
                      <a:endParaRPr lang="en-ZA" dirty="0"/>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375918">
                <a:tc>
                  <a:txBody>
                    <a:bodyPr/>
                    <a:lstStyle/>
                    <a:p>
                      <a:r>
                        <a:rPr lang="en-ZA" dirty="0"/>
                        <a:t>Administration</a:t>
                      </a:r>
                    </a:p>
                  </a:txBody>
                  <a:tcPr/>
                </a:tc>
                <a:tc>
                  <a:txBody>
                    <a:bodyPr/>
                    <a:lstStyle/>
                    <a:p>
                      <a:pPr algn="r"/>
                      <a:r>
                        <a:rPr lang="en-ZA" dirty="0"/>
                        <a:t>      1 002</a:t>
                      </a:r>
                      <a:r>
                        <a:rPr lang="en-ZA" baseline="0" dirty="0"/>
                        <a:t> 877</a:t>
                      </a:r>
                      <a:endParaRPr lang="en-ZA" dirty="0"/>
                    </a:p>
                  </a:txBody>
                  <a:tcPr/>
                </a:tc>
                <a:tc>
                  <a:txBody>
                    <a:bodyPr/>
                    <a:lstStyle/>
                    <a:p>
                      <a:pPr algn="r"/>
                      <a:r>
                        <a:rPr lang="en-ZA" dirty="0"/>
                        <a:t>     387</a:t>
                      </a:r>
                      <a:r>
                        <a:rPr lang="en-ZA" baseline="0" dirty="0"/>
                        <a:t> 084</a:t>
                      </a:r>
                      <a:endParaRPr lang="en-ZA" dirty="0"/>
                    </a:p>
                  </a:txBody>
                  <a:tcPr/>
                </a:tc>
                <a:tc>
                  <a:txBody>
                    <a:bodyPr/>
                    <a:lstStyle/>
                    <a:p>
                      <a:pPr algn="r"/>
                      <a:r>
                        <a:rPr lang="en-ZA" dirty="0"/>
                        <a:t>       615</a:t>
                      </a:r>
                      <a:r>
                        <a:rPr lang="en-ZA" baseline="0" dirty="0"/>
                        <a:t> 793</a:t>
                      </a:r>
                      <a:endParaRPr lang="en-ZA" dirty="0"/>
                    </a:p>
                  </a:txBody>
                  <a:tcPr/>
                </a:tc>
                <a:tc>
                  <a:txBody>
                    <a:bodyPr/>
                    <a:lstStyle/>
                    <a:p>
                      <a:pPr algn="ctr"/>
                      <a:r>
                        <a:rPr lang="en-ZA" dirty="0"/>
                        <a:t>39%</a:t>
                      </a:r>
                    </a:p>
                  </a:txBody>
                  <a:tcPr/>
                </a:tc>
                <a:extLst>
                  <a:ext uri="{0D108BD9-81ED-4DB2-BD59-A6C34878D82A}">
                    <a16:rowId xmlns:a16="http://schemas.microsoft.com/office/drawing/2014/main" xmlns="" val="1151521777"/>
                  </a:ext>
                </a:extLst>
              </a:tr>
              <a:tr h="618854">
                <a:tc>
                  <a:txBody>
                    <a:bodyPr/>
                    <a:lstStyle/>
                    <a:p>
                      <a:r>
                        <a:rPr lang="en-ZA" dirty="0"/>
                        <a:t>Inspection &amp; Enforcement Services</a:t>
                      </a:r>
                    </a:p>
                  </a:txBody>
                  <a:tcPr/>
                </a:tc>
                <a:tc>
                  <a:txBody>
                    <a:bodyPr/>
                    <a:lstStyle/>
                    <a:p>
                      <a:pPr algn="r"/>
                      <a:r>
                        <a:rPr lang="en-ZA" dirty="0"/>
                        <a:t>          633</a:t>
                      </a:r>
                      <a:r>
                        <a:rPr lang="en-ZA" baseline="0" dirty="0"/>
                        <a:t> 720</a:t>
                      </a:r>
                      <a:endParaRPr lang="en-ZA" dirty="0"/>
                    </a:p>
                  </a:txBody>
                  <a:tcPr/>
                </a:tc>
                <a:tc>
                  <a:txBody>
                    <a:bodyPr/>
                    <a:lstStyle/>
                    <a:p>
                      <a:pPr algn="r"/>
                      <a:r>
                        <a:rPr lang="en-ZA" dirty="0"/>
                        <a:t>     262</a:t>
                      </a:r>
                      <a:r>
                        <a:rPr lang="en-ZA" baseline="0" dirty="0"/>
                        <a:t> 055</a:t>
                      </a:r>
                      <a:endParaRPr lang="en-ZA" dirty="0"/>
                    </a:p>
                  </a:txBody>
                  <a:tcPr/>
                </a:tc>
                <a:tc>
                  <a:txBody>
                    <a:bodyPr/>
                    <a:lstStyle/>
                    <a:p>
                      <a:pPr algn="r"/>
                      <a:r>
                        <a:rPr lang="en-ZA" dirty="0"/>
                        <a:t>       371</a:t>
                      </a:r>
                      <a:r>
                        <a:rPr lang="en-ZA" baseline="0" dirty="0"/>
                        <a:t> 665</a:t>
                      </a:r>
                      <a:endParaRPr lang="en-ZA" dirty="0"/>
                    </a:p>
                  </a:txBody>
                  <a:tcPr/>
                </a:tc>
                <a:tc>
                  <a:txBody>
                    <a:bodyPr/>
                    <a:lstStyle/>
                    <a:p>
                      <a:pPr algn="ctr"/>
                      <a:r>
                        <a:rPr lang="en-ZA" dirty="0"/>
                        <a:t>41%</a:t>
                      </a:r>
                    </a:p>
                  </a:txBody>
                  <a:tcPr/>
                </a:tc>
                <a:extLst>
                  <a:ext uri="{0D108BD9-81ED-4DB2-BD59-A6C34878D82A}">
                    <a16:rowId xmlns:a16="http://schemas.microsoft.com/office/drawing/2014/main" xmlns="" val="909211620"/>
                  </a:ext>
                </a:extLst>
              </a:tr>
              <a:tr h="618854">
                <a:tc>
                  <a:txBody>
                    <a:bodyPr/>
                    <a:lstStyle/>
                    <a:p>
                      <a:r>
                        <a:rPr lang="en-ZA" dirty="0"/>
                        <a:t>Public</a:t>
                      </a:r>
                      <a:r>
                        <a:rPr lang="en-ZA" baseline="0" dirty="0"/>
                        <a:t> Employment Services</a:t>
                      </a:r>
                      <a:endParaRPr lang="en-ZA" dirty="0"/>
                    </a:p>
                  </a:txBody>
                  <a:tcPr/>
                </a:tc>
                <a:tc>
                  <a:txBody>
                    <a:bodyPr/>
                    <a:lstStyle/>
                    <a:p>
                      <a:pPr algn="r"/>
                      <a:r>
                        <a:rPr lang="en-ZA" dirty="0"/>
                        <a:t>          352</a:t>
                      </a:r>
                      <a:r>
                        <a:rPr lang="en-ZA" baseline="0" dirty="0"/>
                        <a:t> 891</a:t>
                      </a:r>
                      <a:endParaRPr lang="en-ZA" dirty="0"/>
                    </a:p>
                  </a:txBody>
                  <a:tcPr/>
                </a:tc>
                <a:tc>
                  <a:txBody>
                    <a:bodyPr/>
                    <a:lstStyle/>
                    <a:p>
                      <a:pPr algn="r"/>
                      <a:r>
                        <a:rPr lang="en-ZA" dirty="0"/>
                        <a:t>     172</a:t>
                      </a:r>
                      <a:r>
                        <a:rPr lang="en-ZA" baseline="0" dirty="0"/>
                        <a:t> 944</a:t>
                      </a:r>
                      <a:endParaRPr lang="en-ZA" dirty="0"/>
                    </a:p>
                  </a:txBody>
                  <a:tcPr/>
                </a:tc>
                <a:tc>
                  <a:txBody>
                    <a:bodyPr/>
                    <a:lstStyle/>
                    <a:p>
                      <a:pPr algn="r"/>
                      <a:r>
                        <a:rPr lang="en-ZA" dirty="0"/>
                        <a:t>       179</a:t>
                      </a:r>
                      <a:r>
                        <a:rPr lang="en-ZA" baseline="0" dirty="0"/>
                        <a:t> 947</a:t>
                      </a:r>
                      <a:endParaRPr lang="en-ZA" dirty="0"/>
                    </a:p>
                  </a:txBody>
                  <a:tcPr/>
                </a:tc>
                <a:tc>
                  <a:txBody>
                    <a:bodyPr/>
                    <a:lstStyle/>
                    <a:p>
                      <a:pPr algn="ctr"/>
                      <a:r>
                        <a:rPr lang="en-ZA" dirty="0"/>
                        <a:t>49%</a:t>
                      </a:r>
                    </a:p>
                  </a:txBody>
                  <a:tcPr/>
                </a:tc>
                <a:extLst>
                  <a:ext uri="{0D108BD9-81ED-4DB2-BD59-A6C34878D82A}">
                    <a16:rowId xmlns:a16="http://schemas.microsoft.com/office/drawing/2014/main" xmlns="" val="712919587"/>
                  </a:ext>
                </a:extLst>
              </a:tr>
              <a:tr h="618854">
                <a:tc>
                  <a:txBody>
                    <a:bodyPr/>
                    <a:lstStyle/>
                    <a:p>
                      <a:r>
                        <a:rPr lang="en-ZA" dirty="0"/>
                        <a:t>Labour Policy and</a:t>
                      </a:r>
                      <a:r>
                        <a:rPr lang="en-ZA" baseline="0" dirty="0"/>
                        <a:t> Industrial Relations</a:t>
                      </a:r>
                      <a:endParaRPr lang="en-ZA" dirty="0"/>
                    </a:p>
                  </a:txBody>
                  <a:tcPr/>
                </a:tc>
                <a:tc>
                  <a:txBody>
                    <a:bodyPr/>
                    <a:lstStyle/>
                    <a:p>
                      <a:pPr algn="r"/>
                      <a:r>
                        <a:rPr lang="en-ZA" baseline="0" dirty="0"/>
                        <a:t>          154 164</a:t>
                      </a:r>
                      <a:endParaRPr lang="en-ZA" dirty="0"/>
                    </a:p>
                  </a:txBody>
                  <a:tcPr/>
                </a:tc>
                <a:tc>
                  <a:txBody>
                    <a:bodyPr/>
                    <a:lstStyle/>
                    <a:p>
                      <a:pPr algn="r"/>
                      <a:r>
                        <a:rPr lang="en-ZA" dirty="0"/>
                        <a:t>     58</a:t>
                      </a:r>
                      <a:r>
                        <a:rPr lang="en-ZA" baseline="0" dirty="0"/>
                        <a:t> 439</a:t>
                      </a:r>
                      <a:endParaRPr lang="en-ZA" dirty="0"/>
                    </a:p>
                  </a:txBody>
                  <a:tcPr/>
                </a:tc>
                <a:tc>
                  <a:txBody>
                    <a:bodyPr/>
                    <a:lstStyle/>
                    <a:p>
                      <a:pPr algn="r"/>
                      <a:r>
                        <a:rPr lang="en-US" dirty="0"/>
                        <a:t>       95</a:t>
                      </a:r>
                      <a:r>
                        <a:rPr lang="en-US" baseline="0" dirty="0"/>
                        <a:t> 725</a:t>
                      </a:r>
                      <a:endParaRPr lang="en-ZA" dirty="0"/>
                    </a:p>
                  </a:txBody>
                  <a:tcPr/>
                </a:tc>
                <a:tc>
                  <a:txBody>
                    <a:bodyPr/>
                    <a:lstStyle/>
                    <a:p>
                      <a:pPr algn="ctr"/>
                      <a:r>
                        <a:rPr lang="en-ZA" dirty="0"/>
                        <a:t>38%</a:t>
                      </a:r>
                    </a:p>
                  </a:txBody>
                  <a:tcPr/>
                </a:tc>
                <a:extLst>
                  <a:ext uri="{0D108BD9-81ED-4DB2-BD59-A6C34878D82A}">
                    <a16:rowId xmlns:a16="http://schemas.microsoft.com/office/drawing/2014/main" xmlns="" val="3483303199"/>
                  </a:ext>
                </a:extLst>
              </a:tr>
              <a:tr h="353631">
                <a:tc>
                  <a:txBody>
                    <a:bodyPr/>
                    <a:lstStyle/>
                    <a:p>
                      <a:endParaRPr lang="en-ZA"/>
                    </a:p>
                  </a:txBody>
                  <a:tcPr/>
                </a:tc>
                <a:tc>
                  <a:txBody>
                    <a:bodyPr/>
                    <a:lstStyle/>
                    <a:p>
                      <a:pPr algn="r"/>
                      <a:endParaRPr lang="en-ZA" dirty="0"/>
                    </a:p>
                  </a:txBody>
                  <a:tcPr/>
                </a:tc>
                <a:tc>
                  <a:txBody>
                    <a:bodyPr/>
                    <a:lstStyle/>
                    <a:p>
                      <a:pPr algn="r"/>
                      <a:endParaRPr lang="en-ZA" dirty="0"/>
                    </a:p>
                  </a:txBody>
                  <a:tcPr/>
                </a:tc>
                <a:tc>
                  <a:txBody>
                    <a:bodyPr/>
                    <a:lstStyle/>
                    <a:p>
                      <a:pPr algn="r"/>
                      <a:endParaRPr lang="en-ZA" dirty="0"/>
                    </a:p>
                  </a:txBody>
                  <a:tcPr/>
                </a:tc>
                <a:tc>
                  <a:txBody>
                    <a:bodyPr/>
                    <a:lstStyle/>
                    <a:p>
                      <a:pPr algn="ctr"/>
                      <a:endParaRPr lang="en-ZA" dirty="0"/>
                    </a:p>
                  </a:txBody>
                  <a:tcPr/>
                </a:tc>
                <a:extLst>
                  <a:ext uri="{0D108BD9-81ED-4DB2-BD59-A6C34878D82A}">
                    <a16:rowId xmlns:a16="http://schemas.microsoft.com/office/drawing/2014/main" xmlns="" val="1226767064"/>
                  </a:ext>
                </a:extLst>
              </a:tr>
              <a:tr h="586431">
                <a:tc>
                  <a:txBody>
                    <a:bodyPr/>
                    <a:lstStyle/>
                    <a:p>
                      <a:r>
                        <a:rPr lang="en-ZA" dirty="0"/>
                        <a:t>Total</a:t>
                      </a:r>
                    </a:p>
                  </a:txBody>
                  <a:tcPr/>
                </a:tc>
                <a:tc>
                  <a:txBody>
                    <a:bodyPr/>
                    <a:lstStyle/>
                    <a:p>
                      <a:pPr algn="r"/>
                      <a:r>
                        <a:rPr lang="en-ZA" dirty="0"/>
                        <a:t>      2</a:t>
                      </a:r>
                      <a:r>
                        <a:rPr lang="en-ZA" baseline="0" dirty="0"/>
                        <a:t> 143 652</a:t>
                      </a:r>
                      <a:endParaRPr lang="en-ZA" dirty="0"/>
                    </a:p>
                  </a:txBody>
                  <a:tcPr/>
                </a:tc>
                <a:tc>
                  <a:txBody>
                    <a:bodyPr/>
                    <a:lstStyle/>
                    <a:p>
                      <a:pPr algn="r"/>
                      <a:r>
                        <a:rPr lang="en-ZA" dirty="0"/>
                        <a:t>   880</a:t>
                      </a:r>
                      <a:r>
                        <a:rPr lang="en-ZA" baseline="0" dirty="0"/>
                        <a:t> 522</a:t>
                      </a:r>
                      <a:endParaRPr lang="en-ZA" dirty="0"/>
                    </a:p>
                  </a:txBody>
                  <a:tcPr/>
                </a:tc>
                <a:tc>
                  <a:txBody>
                    <a:bodyPr/>
                    <a:lstStyle/>
                    <a:p>
                      <a:pPr algn="r"/>
                      <a:r>
                        <a:rPr lang="en-ZA" dirty="0"/>
                        <a:t>    1</a:t>
                      </a:r>
                      <a:r>
                        <a:rPr lang="en-ZA" baseline="0" dirty="0"/>
                        <a:t> 263 130</a:t>
                      </a:r>
                      <a:endParaRPr lang="en-ZA" dirty="0"/>
                    </a:p>
                  </a:txBody>
                  <a:tcPr/>
                </a:tc>
                <a:tc>
                  <a:txBody>
                    <a:bodyPr/>
                    <a:lstStyle/>
                    <a:p>
                      <a:pPr algn="ctr"/>
                      <a:r>
                        <a:rPr lang="en-ZA" dirty="0"/>
                        <a:t>41%</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2080655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2021/2022</a:t>
            </a:r>
            <a:br>
              <a:rPr lang="en-ZA" sz="4000" b="1" dirty="0">
                <a:solidFill>
                  <a:prstClr val="white"/>
                </a:solidFill>
              </a:rPr>
            </a:br>
            <a:r>
              <a:rPr lang="en-ZA" sz="4000" b="1" dirty="0">
                <a:solidFill>
                  <a:prstClr val="white"/>
                </a:solidFill>
              </a:rPr>
              <a:t>Budget Information</a:t>
            </a: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308473" y="1417638"/>
          <a:ext cx="8378328" cy="5054060"/>
        </p:xfrm>
        <a:graphic>
          <a:graphicData uri="http://schemas.openxmlformats.org/drawingml/2006/table">
            <a:tbl>
              <a:tblPr firstRow="1" bandRow="1">
                <a:tableStyleId>{5C22544A-7EE6-4342-B048-85BDC9FD1C3A}</a:tableStyleId>
              </a:tblPr>
              <a:tblGrid>
                <a:gridCol w="2169388">
                  <a:extLst>
                    <a:ext uri="{9D8B030D-6E8A-4147-A177-3AD203B41FA5}">
                      <a16:colId xmlns:a16="http://schemas.microsoft.com/office/drawing/2014/main" xmlns="" val="2478912287"/>
                    </a:ext>
                  </a:extLst>
                </a:gridCol>
                <a:gridCol w="1873802">
                  <a:extLst>
                    <a:ext uri="{9D8B030D-6E8A-4147-A177-3AD203B41FA5}">
                      <a16:colId xmlns:a16="http://schemas.microsoft.com/office/drawing/2014/main" xmlns="" val="381409409"/>
                    </a:ext>
                  </a:extLst>
                </a:gridCol>
                <a:gridCol w="1727598">
                  <a:extLst>
                    <a:ext uri="{9D8B030D-6E8A-4147-A177-3AD203B41FA5}">
                      <a16:colId xmlns:a16="http://schemas.microsoft.com/office/drawing/2014/main" xmlns="" val="1068618224"/>
                    </a:ext>
                  </a:extLst>
                </a:gridCol>
                <a:gridCol w="1702357">
                  <a:extLst>
                    <a:ext uri="{9D8B030D-6E8A-4147-A177-3AD203B41FA5}">
                      <a16:colId xmlns:a16="http://schemas.microsoft.com/office/drawing/2014/main" xmlns="" val="1957305193"/>
                    </a:ext>
                  </a:extLst>
                </a:gridCol>
                <a:gridCol w="905183">
                  <a:extLst>
                    <a:ext uri="{9D8B030D-6E8A-4147-A177-3AD203B41FA5}">
                      <a16:colId xmlns:a16="http://schemas.microsoft.com/office/drawing/2014/main" xmlns="" val="2188046115"/>
                    </a:ext>
                  </a:extLst>
                </a:gridCol>
              </a:tblGrid>
              <a:tr h="1158008">
                <a:tc>
                  <a:txBody>
                    <a:bodyPr/>
                    <a:lstStyle/>
                    <a:p>
                      <a:r>
                        <a:rPr lang="en-ZA" dirty="0"/>
                        <a:t>ECONOMIC</a:t>
                      </a:r>
                      <a:r>
                        <a:rPr lang="en-ZA" baseline="0" dirty="0"/>
                        <a:t> CLASSIFICATION</a:t>
                      </a:r>
                      <a:endParaRPr lang="en-ZA" dirty="0"/>
                    </a:p>
                  </a:txBody>
                  <a:tcPr/>
                </a:tc>
                <a:tc>
                  <a:txBody>
                    <a:bodyPr/>
                    <a:lstStyle/>
                    <a:p>
                      <a:pPr algn="ctr"/>
                      <a:r>
                        <a:rPr lang="en-ZA" dirty="0"/>
                        <a:t>ORIGINAL</a:t>
                      </a:r>
                      <a:r>
                        <a:rPr lang="en-ZA" baseline="0" dirty="0"/>
                        <a:t> APPROPRIATION</a:t>
                      </a:r>
                    </a:p>
                    <a:p>
                      <a:pPr algn="ctr"/>
                      <a:r>
                        <a:rPr lang="en-ZA" baseline="0" dirty="0"/>
                        <a:t>2021/2022</a:t>
                      </a:r>
                      <a:endParaRPr lang="en-ZA" dirty="0"/>
                    </a:p>
                  </a:txBody>
                  <a:tcPr/>
                </a:tc>
                <a:tc>
                  <a:txBody>
                    <a:bodyPr/>
                    <a:lstStyle/>
                    <a:p>
                      <a:pPr algn="ctr"/>
                      <a:r>
                        <a:rPr lang="en-ZA" dirty="0"/>
                        <a:t>EXPENDITURE</a:t>
                      </a:r>
                    </a:p>
                    <a:p>
                      <a:r>
                        <a:rPr lang="en-ZA" baseline="0" dirty="0"/>
                        <a:t> AS AT 30/09/2021</a:t>
                      </a:r>
                    </a:p>
                    <a:p>
                      <a:pPr algn="ctr"/>
                      <a:r>
                        <a:rPr lang="en-ZA" baseline="0" dirty="0"/>
                        <a:t>2021/2022</a:t>
                      </a:r>
                      <a:endParaRPr lang="en-ZA" dirty="0"/>
                    </a:p>
                  </a:txBody>
                  <a:tcPr/>
                </a:tc>
                <a:tc>
                  <a:txBody>
                    <a:bodyPr/>
                    <a:lstStyle/>
                    <a:p>
                      <a:r>
                        <a:rPr lang="en-ZA" dirty="0"/>
                        <a:t>AVAILABLE</a:t>
                      </a:r>
                      <a:r>
                        <a:rPr lang="en-ZA" baseline="0" dirty="0"/>
                        <a:t> BUDGET </a:t>
                      </a:r>
                    </a:p>
                    <a:p>
                      <a:r>
                        <a:rPr lang="en-ZA" baseline="0" dirty="0"/>
                        <a:t>2021/2022</a:t>
                      </a:r>
                      <a:endParaRPr lang="en-ZA" dirty="0"/>
                    </a:p>
                  </a:txBody>
                  <a:tcPr/>
                </a:tc>
                <a:tc>
                  <a:txBody>
                    <a:bodyPr/>
                    <a:lstStyle/>
                    <a:p>
                      <a:r>
                        <a:rPr lang="en-ZA" dirty="0"/>
                        <a:t>%</a:t>
                      </a:r>
                      <a:r>
                        <a:rPr lang="en-ZA" baseline="0" dirty="0"/>
                        <a:t> EXP</a:t>
                      </a:r>
                      <a:endParaRPr lang="en-ZA" dirty="0"/>
                    </a:p>
                  </a:txBody>
                  <a:tcPr/>
                </a:tc>
                <a:extLst>
                  <a:ext uri="{0D108BD9-81ED-4DB2-BD59-A6C34878D82A}">
                    <a16:rowId xmlns:a16="http://schemas.microsoft.com/office/drawing/2014/main" xmlns="" val="3050834156"/>
                  </a:ext>
                </a:extLst>
              </a:tr>
              <a:tr h="623543">
                <a:tc>
                  <a:txBody>
                    <a:bodyPr/>
                    <a:lstStyle/>
                    <a:p>
                      <a:r>
                        <a:rPr lang="en-ZA" dirty="0"/>
                        <a:t>QUARTER</a:t>
                      </a:r>
                      <a:r>
                        <a:rPr lang="en-ZA" baseline="0" dirty="0"/>
                        <a:t> 2</a:t>
                      </a:r>
                      <a:endParaRPr lang="en-ZA" dirty="0"/>
                    </a:p>
                  </a:txBody>
                  <a:tcPr/>
                </a:tc>
                <a:tc>
                  <a:txBody>
                    <a:bodyPr/>
                    <a:lstStyle/>
                    <a:p>
                      <a:pPr algn="r"/>
                      <a:r>
                        <a:rPr lang="en-ZA" dirty="0"/>
                        <a:t>             R’000	</a:t>
                      </a:r>
                    </a:p>
                    <a:p>
                      <a:pPr algn="r"/>
                      <a:endParaRPr lang="en-ZA" dirty="0"/>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623543">
                <a:tc>
                  <a:txBody>
                    <a:bodyPr/>
                    <a:lstStyle/>
                    <a:p>
                      <a:r>
                        <a:rPr lang="en-ZA" dirty="0"/>
                        <a:t>Compensation</a:t>
                      </a:r>
                      <a:r>
                        <a:rPr lang="en-ZA" baseline="0" dirty="0"/>
                        <a:t> of Employees</a:t>
                      </a:r>
                      <a:endParaRPr lang="en-ZA" dirty="0"/>
                    </a:p>
                  </a:txBody>
                  <a:tcPr/>
                </a:tc>
                <a:tc>
                  <a:txBody>
                    <a:bodyPr/>
                    <a:lstStyle/>
                    <a:p>
                      <a:pPr algn="r"/>
                      <a:r>
                        <a:rPr lang="en-ZA" dirty="0"/>
                        <a:t>      1</a:t>
                      </a:r>
                      <a:r>
                        <a:rPr lang="en-ZA" baseline="0" dirty="0"/>
                        <a:t> 375 657</a:t>
                      </a:r>
                      <a:endParaRPr lang="en-ZA" dirty="0"/>
                    </a:p>
                  </a:txBody>
                  <a:tcPr/>
                </a:tc>
                <a:tc>
                  <a:txBody>
                    <a:bodyPr/>
                    <a:lstStyle/>
                    <a:p>
                      <a:pPr algn="r"/>
                      <a:r>
                        <a:rPr lang="en-ZA" dirty="0"/>
                        <a:t>      638</a:t>
                      </a:r>
                      <a:r>
                        <a:rPr lang="en-ZA" baseline="0" dirty="0"/>
                        <a:t> 401</a:t>
                      </a:r>
                      <a:endParaRPr lang="en-ZA" dirty="0"/>
                    </a:p>
                  </a:txBody>
                  <a:tcPr/>
                </a:tc>
                <a:tc>
                  <a:txBody>
                    <a:bodyPr/>
                    <a:lstStyle/>
                    <a:p>
                      <a:pPr algn="r"/>
                      <a:r>
                        <a:rPr lang="en-ZA" dirty="0"/>
                        <a:t> 737 256   </a:t>
                      </a:r>
                    </a:p>
                  </a:txBody>
                  <a:tcPr/>
                </a:tc>
                <a:tc>
                  <a:txBody>
                    <a:bodyPr/>
                    <a:lstStyle/>
                    <a:p>
                      <a:pPr algn="ctr"/>
                      <a:r>
                        <a:rPr lang="en-ZA" dirty="0"/>
                        <a:t>46%</a:t>
                      </a:r>
                    </a:p>
                  </a:txBody>
                  <a:tcPr/>
                </a:tc>
                <a:extLst>
                  <a:ext uri="{0D108BD9-81ED-4DB2-BD59-A6C34878D82A}">
                    <a16:rowId xmlns:a16="http://schemas.microsoft.com/office/drawing/2014/main" xmlns="" val="1151521777"/>
                  </a:ext>
                </a:extLst>
              </a:tr>
              <a:tr h="529213">
                <a:tc>
                  <a:txBody>
                    <a:bodyPr/>
                    <a:lstStyle/>
                    <a:p>
                      <a:r>
                        <a:rPr lang="en-ZA" dirty="0"/>
                        <a:t>Good</a:t>
                      </a:r>
                      <a:r>
                        <a:rPr lang="en-ZA" baseline="0" dirty="0"/>
                        <a:t>s and Services</a:t>
                      </a:r>
                      <a:endParaRPr lang="en-ZA" dirty="0"/>
                    </a:p>
                  </a:txBody>
                  <a:tcPr/>
                </a:tc>
                <a:tc>
                  <a:txBody>
                    <a:bodyPr/>
                    <a:lstStyle/>
                    <a:p>
                      <a:pPr algn="r"/>
                      <a:r>
                        <a:rPr lang="en-ZA" dirty="0"/>
                        <a:t>            700</a:t>
                      </a:r>
                      <a:r>
                        <a:rPr lang="en-ZA" baseline="0" dirty="0"/>
                        <a:t> 804</a:t>
                      </a:r>
                      <a:endParaRPr lang="en-ZA" dirty="0"/>
                    </a:p>
                  </a:txBody>
                  <a:tcPr/>
                </a:tc>
                <a:tc>
                  <a:txBody>
                    <a:bodyPr/>
                    <a:lstStyle/>
                    <a:p>
                      <a:pPr algn="r"/>
                      <a:r>
                        <a:rPr lang="en-ZA" dirty="0"/>
                        <a:t>     </a:t>
                      </a:r>
                      <a:r>
                        <a:rPr lang="en-ZA" baseline="0" dirty="0"/>
                        <a:t>     230 782</a:t>
                      </a:r>
                      <a:endParaRPr lang="en-ZA" dirty="0"/>
                    </a:p>
                  </a:txBody>
                  <a:tcPr/>
                </a:tc>
                <a:tc>
                  <a:txBody>
                    <a:bodyPr/>
                    <a:lstStyle/>
                    <a:p>
                      <a:pPr algn="r"/>
                      <a:r>
                        <a:rPr lang="en-ZA" dirty="0"/>
                        <a:t>470 022        </a:t>
                      </a:r>
                      <a:r>
                        <a:rPr lang="en-ZA" baseline="0" dirty="0"/>
                        <a:t>   </a:t>
                      </a:r>
                      <a:endParaRPr lang="en-ZA" dirty="0"/>
                    </a:p>
                  </a:txBody>
                  <a:tcPr/>
                </a:tc>
                <a:tc>
                  <a:txBody>
                    <a:bodyPr/>
                    <a:lstStyle/>
                    <a:p>
                      <a:pPr algn="ctr"/>
                      <a:r>
                        <a:rPr lang="en-ZA" dirty="0"/>
                        <a:t>33%</a:t>
                      </a:r>
                    </a:p>
                  </a:txBody>
                  <a:tcPr/>
                </a:tc>
                <a:extLst>
                  <a:ext uri="{0D108BD9-81ED-4DB2-BD59-A6C34878D82A}">
                    <a16:rowId xmlns:a16="http://schemas.microsoft.com/office/drawing/2014/main" xmlns="" val="712919587"/>
                  </a:ext>
                </a:extLst>
              </a:tr>
              <a:tr h="623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Payments</a:t>
                      </a:r>
                      <a:r>
                        <a:rPr lang="en-ZA" baseline="0" dirty="0"/>
                        <a:t> for Capital Assets </a:t>
                      </a:r>
                      <a:endParaRPr lang="en-ZA" dirty="0"/>
                    </a:p>
                  </a:txBody>
                  <a:tcPr/>
                </a:tc>
                <a:tc>
                  <a:txBody>
                    <a:bodyPr/>
                    <a:lstStyle/>
                    <a:p>
                      <a:pPr algn="r"/>
                      <a:r>
                        <a:rPr lang="en-ZA" dirty="0"/>
                        <a:t>-</a:t>
                      </a:r>
                    </a:p>
                  </a:txBody>
                  <a:tcPr/>
                </a:tc>
                <a:tc>
                  <a:txBody>
                    <a:bodyPr/>
                    <a:lstStyle/>
                    <a:p>
                      <a:pPr algn="r"/>
                      <a:r>
                        <a:rPr lang="en-ZA" dirty="0"/>
                        <a:t>-</a:t>
                      </a:r>
                    </a:p>
                  </a:txBody>
                  <a:tcPr/>
                </a:tc>
                <a:tc>
                  <a:txBody>
                    <a:bodyPr/>
                    <a:lstStyle/>
                    <a:p>
                      <a:pPr algn="r"/>
                      <a:r>
                        <a:rPr lang="en-ZA" dirty="0"/>
                        <a:t>-           </a:t>
                      </a:r>
                      <a:r>
                        <a:rPr lang="en-ZA" baseline="0" dirty="0"/>
                        <a:t>     </a:t>
                      </a:r>
                      <a:endParaRPr lang="en-ZA"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a:t>-</a:t>
                      </a:r>
                    </a:p>
                    <a:p>
                      <a:pPr algn="ctr"/>
                      <a:endParaRPr lang="en-ZA" dirty="0"/>
                    </a:p>
                  </a:txBody>
                  <a:tcPr/>
                </a:tc>
                <a:extLst>
                  <a:ext uri="{0D108BD9-81ED-4DB2-BD59-A6C34878D82A}">
                    <a16:rowId xmlns:a16="http://schemas.microsoft.com/office/drawing/2014/main" xmlns="" val="3483303199"/>
                  </a:ext>
                </a:extLst>
              </a:tr>
              <a:tr h="890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Payments</a:t>
                      </a:r>
                      <a:r>
                        <a:rPr lang="en-ZA" baseline="0" dirty="0"/>
                        <a:t> for Financial Assets </a:t>
                      </a:r>
                      <a:endParaRPr lang="en-ZA" dirty="0"/>
                    </a:p>
                    <a:p>
                      <a:endParaRPr lang="en-ZA" dirty="0"/>
                    </a:p>
                  </a:txBody>
                  <a:tcPr/>
                </a:tc>
                <a:tc>
                  <a:txBody>
                    <a:bodyPr/>
                    <a:lstStyle/>
                    <a:p>
                      <a:pPr algn="r"/>
                      <a:r>
                        <a:rPr lang="en-ZA" dirty="0"/>
                        <a:t>-</a:t>
                      </a:r>
                    </a:p>
                  </a:txBody>
                  <a:tcPr/>
                </a:tc>
                <a:tc>
                  <a:txBody>
                    <a:bodyPr/>
                    <a:lstStyle/>
                    <a:p>
                      <a:pPr algn="r"/>
                      <a:r>
                        <a:rPr lang="en-ZA" dirty="0"/>
                        <a:t>-</a:t>
                      </a:r>
                    </a:p>
                  </a:txBody>
                  <a:tcPr/>
                </a:tc>
                <a:tc>
                  <a:txBody>
                    <a:bodyPr/>
                    <a:lstStyle/>
                    <a:p>
                      <a:pPr algn="r"/>
                      <a:r>
                        <a:rPr lang="en-ZA" dirty="0"/>
                        <a:t>-</a:t>
                      </a:r>
                    </a:p>
                  </a:txBody>
                  <a:tcPr/>
                </a:tc>
                <a:tc>
                  <a:txBody>
                    <a:bodyPr/>
                    <a:lstStyle/>
                    <a:p>
                      <a:pPr algn="ctr"/>
                      <a:r>
                        <a:rPr lang="en-ZA" dirty="0"/>
                        <a:t>-</a:t>
                      </a:r>
                    </a:p>
                  </a:txBody>
                  <a:tcPr/>
                </a:tc>
                <a:extLst>
                  <a:ext uri="{0D108BD9-81ED-4DB2-BD59-A6C34878D82A}">
                    <a16:rowId xmlns:a16="http://schemas.microsoft.com/office/drawing/2014/main" xmlns="" val="1226767064"/>
                  </a:ext>
                </a:extLst>
              </a:tr>
              <a:tr h="501487">
                <a:tc>
                  <a:txBody>
                    <a:bodyPr/>
                    <a:lstStyle/>
                    <a:p>
                      <a:r>
                        <a:rPr lang="en-ZA" dirty="0"/>
                        <a:t>Total</a:t>
                      </a:r>
                    </a:p>
                  </a:txBody>
                  <a:tcPr/>
                </a:tc>
                <a:tc>
                  <a:txBody>
                    <a:bodyPr/>
                    <a:lstStyle/>
                    <a:p>
                      <a:pPr algn="r"/>
                      <a:r>
                        <a:rPr lang="en-ZA" dirty="0"/>
                        <a:t>      2</a:t>
                      </a:r>
                      <a:r>
                        <a:rPr lang="en-ZA" baseline="0" dirty="0"/>
                        <a:t> 076 461</a:t>
                      </a:r>
                      <a:endParaRPr lang="en-ZA" dirty="0"/>
                    </a:p>
                  </a:txBody>
                  <a:tcPr/>
                </a:tc>
                <a:tc>
                  <a:txBody>
                    <a:bodyPr/>
                    <a:lstStyle/>
                    <a:p>
                      <a:pPr algn="r"/>
                      <a:r>
                        <a:rPr lang="en-ZA" dirty="0"/>
                        <a:t>      869</a:t>
                      </a:r>
                      <a:r>
                        <a:rPr lang="en-ZA" baseline="0" dirty="0"/>
                        <a:t> 183</a:t>
                      </a:r>
                      <a:endParaRPr lang="en-ZA" dirty="0"/>
                    </a:p>
                  </a:txBody>
                  <a:tcPr/>
                </a:tc>
                <a:tc>
                  <a:txBody>
                    <a:bodyPr/>
                    <a:lstStyle/>
                    <a:p>
                      <a:pPr algn="r"/>
                      <a:r>
                        <a:rPr lang="en-ZA" dirty="0"/>
                        <a:t>          1</a:t>
                      </a:r>
                      <a:r>
                        <a:rPr lang="en-ZA" baseline="0" dirty="0"/>
                        <a:t> 207 278</a:t>
                      </a:r>
                      <a:endParaRPr lang="en-ZA" dirty="0"/>
                    </a:p>
                  </a:txBody>
                  <a:tcPr/>
                </a:tc>
                <a:tc>
                  <a:txBody>
                    <a:bodyPr/>
                    <a:lstStyle/>
                    <a:p>
                      <a:pPr algn="ctr"/>
                      <a:r>
                        <a:rPr lang="en-ZA" dirty="0"/>
                        <a:t>42%</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3498865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2021/2022</a:t>
            </a:r>
            <a:br>
              <a:rPr lang="en-ZA" sz="4000" b="1" dirty="0">
                <a:solidFill>
                  <a:prstClr val="white"/>
                </a:solidFill>
              </a:rPr>
            </a:br>
            <a:r>
              <a:rPr lang="en-ZA" sz="4000" b="1" dirty="0">
                <a:solidFill>
                  <a:prstClr val="white"/>
                </a:solidFill>
              </a:rPr>
              <a:t>Budget Information </a:t>
            </a: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313980" y="1489651"/>
          <a:ext cx="8516040" cy="4972927"/>
        </p:xfrm>
        <a:graphic>
          <a:graphicData uri="http://schemas.openxmlformats.org/drawingml/2006/table">
            <a:tbl>
              <a:tblPr firstRow="1" bandRow="1">
                <a:tableStyleId>{5C22544A-7EE6-4342-B048-85BDC9FD1C3A}</a:tableStyleId>
              </a:tblPr>
              <a:tblGrid>
                <a:gridCol w="2320403">
                  <a:extLst>
                    <a:ext uri="{9D8B030D-6E8A-4147-A177-3AD203B41FA5}">
                      <a16:colId xmlns:a16="http://schemas.microsoft.com/office/drawing/2014/main" xmlns="" val="2478912287"/>
                    </a:ext>
                  </a:extLst>
                </a:gridCol>
                <a:gridCol w="1967826">
                  <a:extLst>
                    <a:ext uri="{9D8B030D-6E8A-4147-A177-3AD203B41FA5}">
                      <a16:colId xmlns:a16="http://schemas.microsoft.com/office/drawing/2014/main" xmlns="" val="381409409"/>
                    </a:ext>
                  </a:extLst>
                </a:gridCol>
                <a:gridCol w="1965240">
                  <a:extLst>
                    <a:ext uri="{9D8B030D-6E8A-4147-A177-3AD203B41FA5}">
                      <a16:colId xmlns:a16="http://schemas.microsoft.com/office/drawing/2014/main" xmlns="" val="1068618224"/>
                    </a:ext>
                  </a:extLst>
                </a:gridCol>
                <a:gridCol w="1438073">
                  <a:extLst>
                    <a:ext uri="{9D8B030D-6E8A-4147-A177-3AD203B41FA5}">
                      <a16:colId xmlns:a16="http://schemas.microsoft.com/office/drawing/2014/main" xmlns="" val="1957305193"/>
                    </a:ext>
                  </a:extLst>
                </a:gridCol>
                <a:gridCol w="824498">
                  <a:extLst>
                    <a:ext uri="{9D8B030D-6E8A-4147-A177-3AD203B41FA5}">
                      <a16:colId xmlns:a16="http://schemas.microsoft.com/office/drawing/2014/main" xmlns="" val="2188046115"/>
                    </a:ext>
                  </a:extLst>
                </a:gridCol>
              </a:tblGrid>
              <a:tr h="946785">
                <a:tc>
                  <a:txBody>
                    <a:bodyPr/>
                    <a:lstStyle/>
                    <a:p>
                      <a:r>
                        <a:rPr lang="en-ZA" dirty="0"/>
                        <a:t>BRANCH</a:t>
                      </a:r>
                    </a:p>
                  </a:txBody>
                  <a:tcPr/>
                </a:tc>
                <a:tc>
                  <a:txBody>
                    <a:bodyPr/>
                    <a:lstStyle/>
                    <a:p>
                      <a:r>
                        <a:rPr lang="en-ZA" dirty="0"/>
                        <a:t>    ORIGINAL</a:t>
                      </a:r>
                      <a:r>
                        <a:rPr lang="en-ZA" baseline="0" dirty="0"/>
                        <a:t>   APPROPRIATION</a:t>
                      </a:r>
                    </a:p>
                    <a:p>
                      <a:r>
                        <a:rPr lang="en-ZA" baseline="0" dirty="0"/>
                        <a:t>     2021/2022</a:t>
                      </a:r>
                      <a:endParaRPr lang="en-ZA" dirty="0"/>
                    </a:p>
                  </a:txBody>
                  <a:tcPr/>
                </a:tc>
                <a:tc>
                  <a:txBody>
                    <a:bodyPr/>
                    <a:lstStyle/>
                    <a:p>
                      <a:r>
                        <a:rPr lang="en-ZA" dirty="0"/>
                        <a:t>EXPENDITURE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ZA" baseline="0" dirty="0"/>
                        <a:t>AS AT30/09/2021</a:t>
                      </a:r>
                    </a:p>
                    <a:p>
                      <a:r>
                        <a:rPr lang="en-ZA" baseline="0" dirty="0"/>
                        <a:t> 2021/2022</a:t>
                      </a:r>
                      <a:endParaRPr lang="en-ZA" dirty="0"/>
                    </a:p>
                  </a:txBody>
                  <a:tcPr/>
                </a:tc>
                <a:tc>
                  <a:txBody>
                    <a:bodyPr/>
                    <a:lstStyle/>
                    <a:p>
                      <a:r>
                        <a:rPr lang="en-ZA" dirty="0"/>
                        <a:t>AVAILAVLE</a:t>
                      </a:r>
                      <a:r>
                        <a:rPr lang="en-ZA" baseline="0" dirty="0"/>
                        <a:t>  BUDGET</a:t>
                      </a:r>
                    </a:p>
                    <a:p>
                      <a:r>
                        <a:rPr lang="en-ZA" baseline="0" dirty="0"/>
                        <a:t>2021/2022</a:t>
                      </a:r>
                      <a:endParaRPr lang="en-ZA" dirty="0"/>
                    </a:p>
                  </a:txBody>
                  <a:tcPr/>
                </a:tc>
                <a:tc>
                  <a:txBody>
                    <a:bodyPr/>
                    <a:lstStyle/>
                    <a:p>
                      <a:r>
                        <a:rPr lang="en-ZA" dirty="0"/>
                        <a:t>%</a:t>
                      </a:r>
                      <a:r>
                        <a:rPr lang="en-ZA" baseline="0" dirty="0"/>
                        <a:t> EXP</a:t>
                      </a:r>
                      <a:endParaRPr lang="en-ZA" dirty="0"/>
                    </a:p>
                  </a:txBody>
                  <a:tcPr/>
                </a:tc>
                <a:extLst>
                  <a:ext uri="{0D108BD9-81ED-4DB2-BD59-A6C34878D82A}">
                    <a16:rowId xmlns:a16="http://schemas.microsoft.com/office/drawing/2014/main" xmlns="" val="3050834156"/>
                  </a:ext>
                </a:extLst>
              </a:tr>
              <a:tr h="662749">
                <a:tc>
                  <a:txBody>
                    <a:bodyPr/>
                    <a:lstStyle/>
                    <a:p>
                      <a:r>
                        <a:rPr lang="en-ZA" dirty="0"/>
                        <a:t>QUARTER 2</a:t>
                      </a:r>
                    </a:p>
                  </a:txBody>
                  <a:tcPr/>
                </a:tc>
                <a:tc>
                  <a:txBody>
                    <a:bodyPr/>
                    <a:lstStyle/>
                    <a:p>
                      <a:pPr algn="r"/>
                      <a:r>
                        <a:rPr lang="en-ZA" dirty="0"/>
                        <a:t>             R’000	</a:t>
                      </a:r>
                    </a:p>
                    <a:p>
                      <a:pPr algn="r"/>
                      <a:endParaRPr lang="en-ZA" dirty="0"/>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389232">
                <a:tc>
                  <a:txBody>
                    <a:bodyPr/>
                    <a:lstStyle/>
                    <a:p>
                      <a:r>
                        <a:rPr lang="en-ZA" dirty="0"/>
                        <a:t>Administration</a:t>
                      </a:r>
                    </a:p>
                  </a:txBody>
                  <a:tcPr/>
                </a:tc>
                <a:tc>
                  <a:txBody>
                    <a:bodyPr/>
                    <a:lstStyle/>
                    <a:p>
                      <a:pPr algn="r"/>
                      <a:r>
                        <a:rPr lang="en-ZA" dirty="0"/>
                        <a:t>      1</a:t>
                      </a:r>
                      <a:r>
                        <a:rPr lang="en-ZA" baseline="0" dirty="0"/>
                        <a:t> 003 867</a:t>
                      </a:r>
                      <a:endParaRPr lang="en-ZA" dirty="0"/>
                    </a:p>
                  </a:txBody>
                  <a:tcPr/>
                </a:tc>
                <a:tc>
                  <a:txBody>
                    <a:bodyPr/>
                    <a:lstStyle/>
                    <a:p>
                      <a:pPr algn="r"/>
                      <a:r>
                        <a:rPr lang="en-ZA" dirty="0"/>
                        <a:t>     388</a:t>
                      </a:r>
                      <a:r>
                        <a:rPr lang="en-ZA" baseline="0" dirty="0"/>
                        <a:t> 872</a:t>
                      </a:r>
                      <a:endParaRPr lang="en-ZA" dirty="0"/>
                    </a:p>
                  </a:txBody>
                  <a:tcPr/>
                </a:tc>
                <a:tc>
                  <a:txBody>
                    <a:bodyPr/>
                    <a:lstStyle/>
                    <a:p>
                      <a:pPr algn="r"/>
                      <a:r>
                        <a:rPr lang="en-ZA" dirty="0"/>
                        <a:t>       614</a:t>
                      </a:r>
                      <a:r>
                        <a:rPr lang="en-ZA" baseline="0" dirty="0"/>
                        <a:t> 995</a:t>
                      </a:r>
                      <a:endParaRPr lang="en-ZA" dirty="0"/>
                    </a:p>
                  </a:txBody>
                  <a:tcPr/>
                </a:tc>
                <a:tc>
                  <a:txBody>
                    <a:bodyPr/>
                    <a:lstStyle/>
                    <a:p>
                      <a:pPr algn="ctr"/>
                      <a:r>
                        <a:rPr lang="en-ZA" dirty="0"/>
                        <a:t>39%</a:t>
                      </a:r>
                    </a:p>
                  </a:txBody>
                  <a:tcPr/>
                </a:tc>
                <a:extLst>
                  <a:ext uri="{0D108BD9-81ED-4DB2-BD59-A6C34878D82A}">
                    <a16:rowId xmlns:a16="http://schemas.microsoft.com/office/drawing/2014/main" xmlns="" val="1151521777"/>
                  </a:ext>
                </a:extLst>
              </a:tr>
              <a:tr h="662749">
                <a:tc>
                  <a:txBody>
                    <a:bodyPr/>
                    <a:lstStyle/>
                    <a:p>
                      <a:r>
                        <a:rPr lang="en-ZA" dirty="0"/>
                        <a:t>Inspection &amp; Enforcement Services</a:t>
                      </a:r>
                    </a:p>
                  </a:txBody>
                  <a:tcPr/>
                </a:tc>
                <a:tc>
                  <a:txBody>
                    <a:bodyPr/>
                    <a:lstStyle/>
                    <a:p>
                      <a:pPr algn="r"/>
                      <a:r>
                        <a:rPr lang="en-ZA" dirty="0"/>
                        <a:t>          633</a:t>
                      </a:r>
                      <a:r>
                        <a:rPr lang="en-ZA" baseline="0" dirty="0"/>
                        <a:t> 801</a:t>
                      </a:r>
                      <a:endParaRPr lang="en-ZA" dirty="0"/>
                    </a:p>
                  </a:txBody>
                  <a:tcPr/>
                </a:tc>
                <a:tc>
                  <a:txBody>
                    <a:bodyPr/>
                    <a:lstStyle/>
                    <a:p>
                      <a:pPr algn="r"/>
                      <a:r>
                        <a:rPr lang="en-ZA" dirty="0"/>
                        <a:t>     263</a:t>
                      </a:r>
                      <a:r>
                        <a:rPr lang="en-ZA" baseline="0" dirty="0"/>
                        <a:t> 400</a:t>
                      </a:r>
                      <a:endParaRPr lang="en-ZA" dirty="0"/>
                    </a:p>
                  </a:txBody>
                  <a:tcPr/>
                </a:tc>
                <a:tc>
                  <a:txBody>
                    <a:bodyPr/>
                    <a:lstStyle/>
                    <a:p>
                      <a:pPr algn="r"/>
                      <a:r>
                        <a:rPr lang="en-ZA" dirty="0"/>
                        <a:t>       370</a:t>
                      </a:r>
                      <a:r>
                        <a:rPr lang="en-ZA" baseline="0" dirty="0"/>
                        <a:t> 401</a:t>
                      </a:r>
                      <a:endParaRPr lang="en-ZA" dirty="0"/>
                    </a:p>
                  </a:txBody>
                  <a:tcPr/>
                </a:tc>
                <a:tc>
                  <a:txBody>
                    <a:bodyPr/>
                    <a:lstStyle/>
                    <a:p>
                      <a:pPr algn="ctr"/>
                      <a:r>
                        <a:rPr lang="en-ZA" dirty="0"/>
                        <a:t>42%</a:t>
                      </a:r>
                    </a:p>
                  </a:txBody>
                  <a:tcPr/>
                </a:tc>
                <a:extLst>
                  <a:ext uri="{0D108BD9-81ED-4DB2-BD59-A6C34878D82A}">
                    <a16:rowId xmlns:a16="http://schemas.microsoft.com/office/drawing/2014/main" xmlns="" val="909211620"/>
                  </a:ext>
                </a:extLst>
              </a:tr>
              <a:tr h="662749">
                <a:tc>
                  <a:txBody>
                    <a:bodyPr/>
                    <a:lstStyle/>
                    <a:p>
                      <a:r>
                        <a:rPr lang="en-ZA" dirty="0"/>
                        <a:t>Public</a:t>
                      </a:r>
                      <a:r>
                        <a:rPr lang="en-ZA" baseline="0" dirty="0"/>
                        <a:t> Employment Services</a:t>
                      </a:r>
                      <a:endParaRPr lang="en-ZA" dirty="0"/>
                    </a:p>
                  </a:txBody>
                  <a:tcPr/>
                </a:tc>
                <a:tc>
                  <a:txBody>
                    <a:bodyPr/>
                    <a:lstStyle/>
                    <a:p>
                      <a:pPr algn="r"/>
                      <a:r>
                        <a:rPr lang="en-ZA" dirty="0"/>
                        <a:t> 610 157         </a:t>
                      </a:r>
                    </a:p>
                  </a:txBody>
                  <a:tcPr/>
                </a:tc>
                <a:tc>
                  <a:txBody>
                    <a:bodyPr/>
                    <a:lstStyle/>
                    <a:p>
                      <a:pPr algn="r"/>
                      <a:r>
                        <a:rPr lang="en-ZA" dirty="0"/>
                        <a:t>  295 141   </a:t>
                      </a:r>
                    </a:p>
                  </a:txBody>
                  <a:tcPr/>
                </a:tc>
                <a:tc>
                  <a:txBody>
                    <a:bodyPr/>
                    <a:lstStyle/>
                    <a:p>
                      <a:pPr algn="r"/>
                      <a:r>
                        <a:rPr lang="en-ZA" dirty="0"/>
                        <a:t>  315 016     </a:t>
                      </a:r>
                    </a:p>
                  </a:txBody>
                  <a:tcPr/>
                </a:tc>
                <a:tc>
                  <a:txBody>
                    <a:bodyPr/>
                    <a:lstStyle/>
                    <a:p>
                      <a:pPr algn="ctr"/>
                      <a:r>
                        <a:rPr lang="en-ZA" dirty="0"/>
                        <a:t>48%</a:t>
                      </a:r>
                    </a:p>
                  </a:txBody>
                  <a:tcPr/>
                </a:tc>
                <a:extLst>
                  <a:ext uri="{0D108BD9-81ED-4DB2-BD59-A6C34878D82A}">
                    <a16:rowId xmlns:a16="http://schemas.microsoft.com/office/drawing/2014/main" xmlns="" val="712919587"/>
                  </a:ext>
                </a:extLst>
              </a:tr>
              <a:tr h="662749">
                <a:tc>
                  <a:txBody>
                    <a:bodyPr/>
                    <a:lstStyle/>
                    <a:p>
                      <a:r>
                        <a:rPr lang="en-ZA" dirty="0"/>
                        <a:t>Labour Policy and</a:t>
                      </a:r>
                      <a:r>
                        <a:rPr lang="en-ZA" baseline="0" dirty="0"/>
                        <a:t> Industrial Relations</a:t>
                      </a:r>
                      <a:endParaRPr lang="en-ZA" dirty="0"/>
                    </a:p>
                  </a:txBody>
                  <a:tcPr/>
                </a:tc>
                <a:tc>
                  <a:txBody>
                    <a:bodyPr/>
                    <a:lstStyle/>
                    <a:p>
                      <a:pPr algn="r"/>
                      <a:r>
                        <a:rPr lang="en-ZA" baseline="0" dirty="0"/>
                        <a:t>          1 257 888</a:t>
                      </a:r>
                      <a:endParaRPr lang="en-ZA" dirty="0"/>
                    </a:p>
                  </a:txBody>
                  <a:tcPr/>
                </a:tc>
                <a:tc>
                  <a:txBody>
                    <a:bodyPr/>
                    <a:lstStyle/>
                    <a:p>
                      <a:pPr algn="r"/>
                      <a:r>
                        <a:rPr lang="en-ZA" dirty="0"/>
                        <a:t>     595</a:t>
                      </a:r>
                      <a:r>
                        <a:rPr lang="en-ZA" baseline="0" dirty="0"/>
                        <a:t> 565</a:t>
                      </a:r>
                      <a:endParaRPr lang="en-ZA" dirty="0"/>
                    </a:p>
                  </a:txBody>
                  <a:tcPr/>
                </a:tc>
                <a:tc>
                  <a:txBody>
                    <a:bodyPr/>
                    <a:lstStyle/>
                    <a:p>
                      <a:pPr algn="r"/>
                      <a:r>
                        <a:rPr lang="en-US" dirty="0"/>
                        <a:t> 662 323      </a:t>
                      </a:r>
                      <a:endParaRPr lang="en-ZA" dirty="0"/>
                    </a:p>
                  </a:txBody>
                  <a:tcPr/>
                </a:tc>
                <a:tc>
                  <a:txBody>
                    <a:bodyPr/>
                    <a:lstStyle/>
                    <a:p>
                      <a:pPr algn="ctr"/>
                      <a:r>
                        <a:rPr lang="en-ZA" dirty="0"/>
                        <a:t>47%</a:t>
                      </a:r>
                    </a:p>
                  </a:txBody>
                  <a:tcPr/>
                </a:tc>
                <a:extLst>
                  <a:ext uri="{0D108BD9-81ED-4DB2-BD59-A6C34878D82A}">
                    <a16:rowId xmlns:a16="http://schemas.microsoft.com/office/drawing/2014/main" xmlns="" val="3483303199"/>
                  </a:ext>
                </a:extLst>
              </a:tr>
              <a:tr h="378714">
                <a:tc>
                  <a:txBody>
                    <a:bodyPr/>
                    <a:lstStyle/>
                    <a:p>
                      <a:endParaRPr lang="en-ZA"/>
                    </a:p>
                  </a:txBody>
                  <a:tcPr/>
                </a:tc>
                <a:tc>
                  <a:txBody>
                    <a:bodyPr/>
                    <a:lstStyle/>
                    <a:p>
                      <a:pPr algn="r"/>
                      <a:endParaRPr lang="en-ZA" dirty="0"/>
                    </a:p>
                  </a:txBody>
                  <a:tcPr/>
                </a:tc>
                <a:tc>
                  <a:txBody>
                    <a:bodyPr/>
                    <a:lstStyle/>
                    <a:p>
                      <a:pPr algn="r"/>
                      <a:endParaRPr lang="en-ZA" dirty="0"/>
                    </a:p>
                  </a:txBody>
                  <a:tcPr/>
                </a:tc>
                <a:tc>
                  <a:txBody>
                    <a:bodyPr/>
                    <a:lstStyle/>
                    <a:p>
                      <a:pPr algn="r"/>
                      <a:endParaRPr lang="en-ZA" dirty="0"/>
                    </a:p>
                  </a:txBody>
                  <a:tcPr/>
                </a:tc>
                <a:tc>
                  <a:txBody>
                    <a:bodyPr/>
                    <a:lstStyle/>
                    <a:p>
                      <a:pPr algn="ctr"/>
                      <a:endParaRPr lang="en-ZA" dirty="0"/>
                    </a:p>
                  </a:txBody>
                  <a:tcPr/>
                </a:tc>
                <a:extLst>
                  <a:ext uri="{0D108BD9-81ED-4DB2-BD59-A6C34878D82A}">
                    <a16:rowId xmlns:a16="http://schemas.microsoft.com/office/drawing/2014/main" xmlns="" val="1226767064"/>
                  </a:ext>
                </a:extLst>
              </a:tr>
              <a:tr h="607200">
                <a:tc>
                  <a:txBody>
                    <a:bodyPr/>
                    <a:lstStyle/>
                    <a:p>
                      <a:r>
                        <a:rPr lang="en-ZA" dirty="0"/>
                        <a:t>Total</a:t>
                      </a:r>
                    </a:p>
                  </a:txBody>
                  <a:tcPr/>
                </a:tc>
                <a:tc>
                  <a:txBody>
                    <a:bodyPr/>
                    <a:lstStyle/>
                    <a:p>
                      <a:pPr algn="r"/>
                      <a:r>
                        <a:rPr lang="en-ZA" dirty="0"/>
                        <a:t> 3 505 713     </a:t>
                      </a:r>
                    </a:p>
                  </a:txBody>
                  <a:tcPr/>
                </a:tc>
                <a:tc>
                  <a:txBody>
                    <a:bodyPr/>
                    <a:lstStyle/>
                    <a:p>
                      <a:pPr algn="r"/>
                      <a:r>
                        <a:rPr lang="en-ZA" dirty="0"/>
                        <a:t> 1 542 978  </a:t>
                      </a:r>
                    </a:p>
                  </a:txBody>
                  <a:tcPr/>
                </a:tc>
                <a:tc>
                  <a:txBody>
                    <a:bodyPr/>
                    <a:lstStyle/>
                    <a:p>
                      <a:pPr algn="r"/>
                      <a:r>
                        <a:rPr lang="en-ZA" dirty="0"/>
                        <a:t>    1</a:t>
                      </a:r>
                      <a:r>
                        <a:rPr lang="en-ZA" baseline="0" dirty="0"/>
                        <a:t> 962 735</a:t>
                      </a:r>
                      <a:endParaRPr lang="en-ZA" dirty="0"/>
                    </a:p>
                  </a:txBody>
                  <a:tcPr/>
                </a:tc>
                <a:tc>
                  <a:txBody>
                    <a:bodyPr/>
                    <a:lstStyle/>
                    <a:p>
                      <a:pPr algn="ctr"/>
                      <a:r>
                        <a:rPr lang="en-ZA" dirty="0"/>
                        <a:t>44%</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25856333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Transfers </a:t>
            </a:r>
            <a:br>
              <a:rPr lang="en-ZA" sz="4000" b="1" dirty="0">
                <a:solidFill>
                  <a:prstClr val="white"/>
                </a:solidFill>
              </a:rPr>
            </a:b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278915" y="1066500"/>
          <a:ext cx="8534580" cy="5631756"/>
        </p:xfrm>
        <a:graphic>
          <a:graphicData uri="http://schemas.openxmlformats.org/drawingml/2006/table">
            <a:tbl>
              <a:tblPr firstRow="1" bandRow="1">
                <a:tableStyleId>{5C22544A-7EE6-4342-B048-85BDC9FD1C3A}</a:tableStyleId>
              </a:tblPr>
              <a:tblGrid>
                <a:gridCol w="1538868">
                  <a:extLst>
                    <a:ext uri="{9D8B030D-6E8A-4147-A177-3AD203B41FA5}">
                      <a16:colId xmlns:a16="http://schemas.microsoft.com/office/drawing/2014/main" xmlns="" val="2478912287"/>
                    </a:ext>
                  </a:extLst>
                </a:gridCol>
                <a:gridCol w="1827758">
                  <a:extLst>
                    <a:ext uri="{9D8B030D-6E8A-4147-A177-3AD203B41FA5}">
                      <a16:colId xmlns:a16="http://schemas.microsoft.com/office/drawing/2014/main" xmlns="" val="1162506809"/>
                    </a:ext>
                  </a:extLst>
                </a:gridCol>
                <a:gridCol w="1247490">
                  <a:extLst>
                    <a:ext uri="{9D8B030D-6E8A-4147-A177-3AD203B41FA5}">
                      <a16:colId xmlns:a16="http://schemas.microsoft.com/office/drawing/2014/main" xmlns="" val="381409409"/>
                    </a:ext>
                  </a:extLst>
                </a:gridCol>
                <a:gridCol w="1422768">
                  <a:extLst>
                    <a:ext uri="{9D8B030D-6E8A-4147-A177-3AD203B41FA5}">
                      <a16:colId xmlns:a16="http://schemas.microsoft.com/office/drawing/2014/main" xmlns="" val="1068618224"/>
                    </a:ext>
                  </a:extLst>
                </a:gridCol>
                <a:gridCol w="1407026">
                  <a:extLst>
                    <a:ext uri="{9D8B030D-6E8A-4147-A177-3AD203B41FA5}">
                      <a16:colId xmlns:a16="http://schemas.microsoft.com/office/drawing/2014/main" xmlns="" val="1957305193"/>
                    </a:ext>
                  </a:extLst>
                </a:gridCol>
                <a:gridCol w="1090670">
                  <a:extLst>
                    <a:ext uri="{9D8B030D-6E8A-4147-A177-3AD203B41FA5}">
                      <a16:colId xmlns:a16="http://schemas.microsoft.com/office/drawing/2014/main" xmlns="" val="2188046115"/>
                    </a:ext>
                  </a:extLst>
                </a:gridCol>
              </a:tblGrid>
              <a:tr h="1151196">
                <a:tc>
                  <a:txBody>
                    <a:bodyPr/>
                    <a:lstStyle/>
                    <a:p>
                      <a:r>
                        <a:rPr lang="en-ZA" dirty="0"/>
                        <a:t>PROGRAMME</a:t>
                      </a:r>
                      <a:r>
                        <a:rPr lang="en-ZA" baseline="0" dirty="0"/>
                        <a:t> </a:t>
                      </a:r>
                      <a:endParaRPr lang="en-ZA" dirty="0"/>
                    </a:p>
                  </a:txBody>
                  <a:tcPr/>
                </a:tc>
                <a:tc>
                  <a:txBody>
                    <a:bodyPr/>
                    <a:lstStyle/>
                    <a:p>
                      <a:r>
                        <a:rPr lang="en-ZA" dirty="0"/>
                        <a:t>INSTITUTION</a:t>
                      </a:r>
                    </a:p>
                  </a:txBody>
                  <a:tcPr/>
                </a:tc>
                <a:tc>
                  <a:txBody>
                    <a:bodyPr/>
                    <a:lstStyle/>
                    <a:p>
                      <a:r>
                        <a:rPr lang="en-ZA" dirty="0"/>
                        <a:t>ORIGINAL</a:t>
                      </a:r>
                      <a:r>
                        <a:rPr lang="en-ZA" baseline="0" dirty="0"/>
                        <a:t> BUDGET</a:t>
                      </a:r>
                      <a:endParaRPr lang="en-ZA" dirty="0"/>
                    </a:p>
                  </a:txBody>
                  <a:tcPr/>
                </a:tc>
                <a:tc>
                  <a:txBody>
                    <a:bodyPr/>
                    <a:lstStyle/>
                    <a:p>
                      <a:r>
                        <a:rPr lang="en-ZA" dirty="0"/>
                        <a:t>EXP</a:t>
                      </a:r>
                      <a:r>
                        <a:rPr lang="en-ZA" baseline="0" dirty="0"/>
                        <a:t> AS AT</a:t>
                      </a:r>
                      <a:r>
                        <a:rPr lang="en-ZA" dirty="0"/>
                        <a:t> 30/09/2021</a:t>
                      </a:r>
                    </a:p>
                  </a:txBody>
                  <a:tcPr/>
                </a:tc>
                <a:tc>
                  <a:txBody>
                    <a:bodyPr/>
                    <a:lstStyle/>
                    <a:p>
                      <a:r>
                        <a:rPr lang="en-ZA" dirty="0"/>
                        <a:t>TRANSFERS</a:t>
                      </a:r>
                      <a:r>
                        <a:rPr lang="en-ZA" baseline="0" dirty="0"/>
                        <a:t> YET TO BE EXPENSED</a:t>
                      </a:r>
                      <a:endParaRPr lang="en-ZA" dirty="0"/>
                    </a:p>
                  </a:txBody>
                  <a:tcPr/>
                </a:tc>
                <a:tc>
                  <a:txBody>
                    <a:bodyPr/>
                    <a:lstStyle/>
                    <a:p>
                      <a:r>
                        <a:rPr lang="en-ZA" dirty="0"/>
                        <a:t>%</a:t>
                      </a:r>
                      <a:r>
                        <a:rPr lang="en-ZA" baseline="0" dirty="0"/>
                        <a:t> EXP AS AT 30/09/22</a:t>
                      </a:r>
                      <a:endParaRPr lang="en-ZA" dirty="0"/>
                    </a:p>
                  </a:txBody>
                  <a:tcPr/>
                </a:tc>
                <a:extLst>
                  <a:ext uri="{0D108BD9-81ED-4DB2-BD59-A6C34878D82A}">
                    <a16:rowId xmlns:a16="http://schemas.microsoft.com/office/drawing/2014/main" xmlns="" val="3050834156"/>
                  </a:ext>
                </a:extLst>
              </a:tr>
              <a:tr h="354214">
                <a:tc>
                  <a:txBody>
                    <a:bodyPr/>
                    <a:lstStyle/>
                    <a:p>
                      <a:endParaRPr lang="en-ZA" dirty="0"/>
                    </a:p>
                  </a:txBody>
                  <a:tcPr/>
                </a:tc>
                <a:tc>
                  <a:txBody>
                    <a:bodyPr/>
                    <a:lstStyle/>
                    <a:p>
                      <a:endParaRPr lang="en-ZA" dirty="0"/>
                    </a:p>
                  </a:txBody>
                  <a:tcPr/>
                </a:tc>
                <a:tc>
                  <a:txBody>
                    <a:bodyPr/>
                    <a:lstStyle/>
                    <a:p>
                      <a:pPr algn="r"/>
                      <a:r>
                        <a:rPr lang="en-ZA" dirty="0"/>
                        <a:t>     R’000	</a:t>
                      </a:r>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8317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3</a:t>
                      </a:r>
                      <a:r>
                        <a:rPr lang="en-ZA" baseline="0" dirty="0"/>
                        <a:t> - </a:t>
                      </a:r>
                      <a:r>
                        <a:rPr lang="en-ZA" dirty="0"/>
                        <a:t>Public</a:t>
                      </a:r>
                      <a:r>
                        <a:rPr lang="en-ZA" baseline="0" dirty="0"/>
                        <a:t> Employment Services </a:t>
                      </a:r>
                      <a:endParaRPr lang="en-ZA" dirty="0"/>
                    </a:p>
                  </a:txBody>
                  <a:tcPr/>
                </a:tc>
                <a:tc>
                  <a:txBody>
                    <a:bodyPr/>
                    <a:lstStyle/>
                    <a:p>
                      <a:r>
                        <a:rPr lang="en-ZA" dirty="0"/>
                        <a:t>Designated Group Special Services </a:t>
                      </a:r>
                    </a:p>
                  </a:txBody>
                  <a:tcPr/>
                </a:tc>
                <a:tc>
                  <a:txBody>
                    <a:bodyPr/>
                    <a:lstStyle/>
                    <a:p>
                      <a:pPr algn="r"/>
                      <a:r>
                        <a:rPr lang="en-ZA" dirty="0"/>
                        <a:t>     24</a:t>
                      </a:r>
                      <a:r>
                        <a:rPr lang="en-ZA" baseline="0" dirty="0"/>
                        <a:t> 245</a:t>
                      </a:r>
                      <a:endParaRPr lang="en-ZA" dirty="0"/>
                    </a:p>
                  </a:txBody>
                  <a:tcPr/>
                </a:tc>
                <a:tc>
                  <a:txBody>
                    <a:bodyPr/>
                    <a:lstStyle/>
                    <a:p>
                      <a:pPr algn="r"/>
                      <a:r>
                        <a:rPr lang="en-ZA" dirty="0"/>
                        <a:t>         10</a:t>
                      </a:r>
                      <a:r>
                        <a:rPr lang="en-ZA" baseline="0" dirty="0"/>
                        <a:t> 780</a:t>
                      </a:r>
                      <a:endParaRPr lang="en-ZA" dirty="0"/>
                    </a:p>
                  </a:txBody>
                  <a:tcPr/>
                </a:tc>
                <a:tc>
                  <a:txBody>
                    <a:bodyPr/>
                    <a:lstStyle/>
                    <a:p>
                      <a:pPr algn="r"/>
                      <a:r>
                        <a:rPr lang="en-ZA" dirty="0"/>
                        <a:t>       13</a:t>
                      </a:r>
                      <a:r>
                        <a:rPr lang="en-ZA" baseline="0" dirty="0"/>
                        <a:t> 465</a:t>
                      </a:r>
                      <a:endParaRPr lang="en-ZA" dirty="0"/>
                    </a:p>
                  </a:txBody>
                  <a:tcPr/>
                </a:tc>
                <a:tc>
                  <a:txBody>
                    <a:bodyPr/>
                    <a:lstStyle/>
                    <a:p>
                      <a:pPr algn="ctr"/>
                      <a:r>
                        <a:rPr lang="en-ZA" dirty="0"/>
                        <a:t>44%</a:t>
                      </a:r>
                    </a:p>
                  </a:txBody>
                  <a:tcPr/>
                </a:tc>
                <a:extLst>
                  <a:ext uri="{0D108BD9-81ED-4DB2-BD59-A6C34878D82A}">
                    <a16:rowId xmlns:a16="http://schemas.microsoft.com/office/drawing/2014/main" xmlns="" val="1151521777"/>
                  </a:ext>
                </a:extLst>
              </a:tr>
              <a:tr h="787705">
                <a:tc>
                  <a:txBody>
                    <a:bodyPr/>
                    <a:lstStyle/>
                    <a:p>
                      <a:endParaRPr lang="en-ZA" dirty="0"/>
                    </a:p>
                  </a:txBody>
                  <a:tcPr/>
                </a:tc>
                <a:tc>
                  <a:txBody>
                    <a:bodyPr/>
                    <a:lstStyle/>
                    <a:p>
                      <a:r>
                        <a:rPr lang="en-ZA" dirty="0"/>
                        <a:t>Supported Employment Enterprises </a:t>
                      </a:r>
                    </a:p>
                  </a:txBody>
                  <a:tcPr/>
                </a:tc>
                <a:tc>
                  <a:txBody>
                    <a:bodyPr/>
                    <a:lstStyle/>
                    <a:p>
                      <a:pPr algn="r"/>
                      <a:r>
                        <a:rPr lang="en-ZA" dirty="0"/>
                        <a:t>   155</a:t>
                      </a:r>
                      <a:r>
                        <a:rPr lang="en-ZA" baseline="0" dirty="0"/>
                        <a:t> 073</a:t>
                      </a:r>
                      <a:endParaRPr lang="en-ZA" dirty="0"/>
                    </a:p>
                  </a:txBody>
                  <a:tcPr/>
                </a:tc>
                <a:tc>
                  <a:txBody>
                    <a:bodyPr/>
                    <a:lstStyle/>
                    <a:p>
                      <a:pPr algn="r"/>
                      <a:r>
                        <a:rPr lang="en-ZA" dirty="0"/>
                        <a:t>70</a:t>
                      </a:r>
                      <a:r>
                        <a:rPr lang="en-ZA" baseline="0" dirty="0"/>
                        <a:t> 595</a:t>
                      </a:r>
                      <a:endParaRPr lang="en-ZA" dirty="0"/>
                    </a:p>
                  </a:txBody>
                  <a:tcPr/>
                </a:tc>
                <a:tc>
                  <a:txBody>
                    <a:bodyPr/>
                    <a:lstStyle/>
                    <a:p>
                      <a:pPr algn="r"/>
                      <a:r>
                        <a:rPr lang="en-ZA" dirty="0"/>
                        <a:t>    84</a:t>
                      </a:r>
                      <a:r>
                        <a:rPr lang="en-ZA" baseline="0" dirty="0"/>
                        <a:t> 478</a:t>
                      </a:r>
                      <a:endParaRPr lang="en-ZA" dirty="0"/>
                    </a:p>
                  </a:txBody>
                  <a:tcPr/>
                </a:tc>
                <a:tc>
                  <a:txBody>
                    <a:bodyPr/>
                    <a:lstStyle/>
                    <a:p>
                      <a:pPr algn="ctr"/>
                      <a:r>
                        <a:rPr lang="en-ZA" dirty="0"/>
                        <a:t>46%</a:t>
                      </a:r>
                    </a:p>
                  </a:txBody>
                  <a:tcPr/>
                </a:tc>
                <a:extLst>
                  <a:ext uri="{0D108BD9-81ED-4DB2-BD59-A6C34878D82A}">
                    <a16:rowId xmlns:a16="http://schemas.microsoft.com/office/drawing/2014/main" xmlns="" val="909211620"/>
                  </a:ext>
                </a:extLst>
              </a:tr>
              <a:tr h="545334">
                <a:tc>
                  <a:txBody>
                    <a:bodyPr/>
                    <a:lstStyle/>
                    <a:p>
                      <a:endParaRPr lang="en-ZA" dirty="0"/>
                    </a:p>
                  </a:txBody>
                  <a:tcPr/>
                </a:tc>
                <a:tc>
                  <a:txBody>
                    <a:bodyPr/>
                    <a:lstStyle/>
                    <a:p>
                      <a:r>
                        <a:rPr lang="en-ZA" dirty="0"/>
                        <a:t>Productivity South Africa </a:t>
                      </a:r>
                    </a:p>
                  </a:txBody>
                  <a:tcPr/>
                </a:tc>
                <a:tc>
                  <a:txBody>
                    <a:bodyPr/>
                    <a:lstStyle/>
                    <a:p>
                      <a:pPr algn="r"/>
                      <a:r>
                        <a:rPr lang="en-ZA" dirty="0"/>
                        <a:t>      59</a:t>
                      </a:r>
                      <a:r>
                        <a:rPr lang="en-ZA" baseline="0" dirty="0"/>
                        <a:t> 853</a:t>
                      </a:r>
                      <a:endParaRPr lang="en-ZA" dirty="0"/>
                    </a:p>
                  </a:txBody>
                  <a:tcPr/>
                </a:tc>
                <a:tc>
                  <a:txBody>
                    <a:bodyPr/>
                    <a:lstStyle/>
                    <a:p>
                      <a:pPr algn="r"/>
                      <a:r>
                        <a:rPr lang="en-ZA" dirty="0"/>
                        <a:t>39 902</a:t>
                      </a:r>
                    </a:p>
                  </a:txBody>
                  <a:tcPr/>
                </a:tc>
                <a:tc>
                  <a:txBody>
                    <a:bodyPr/>
                    <a:lstStyle/>
                    <a:p>
                      <a:pPr algn="r"/>
                      <a:r>
                        <a:rPr lang="en-ZA" dirty="0"/>
                        <a:t>       19</a:t>
                      </a:r>
                      <a:r>
                        <a:rPr lang="en-ZA" baseline="0" dirty="0"/>
                        <a:t> 951</a:t>
                      </a:r>
                      <a:endParaRPr lang="en-ZA" dirty="0"/>
                    </a:p>
                  </a:txBody>
                  <a:tcPr/>
                </a:tc>
                <a:tc>
                  <a:txBody>
                    <a:bodyPr/>
                    <a:lstStyle/>
                    <a:p>
                      <a:pPr algn="ctr"/>
                      <a:r>
                        <a:rPr lang="en-ZA" dirty="0"/>
                        <a:t>67%</a:t>
                      </a:r>
                    </a:p>
                  </a:txBody>
                  <a:tcPr/>
                </a:tc>
                <a:extLst>
                  <a:ext uri="{0D108BD9-81ED-4DB2-BD59-A6C34878D82A}">
                    <a16:rowId xmlns:a16="http://schemas.microsoft.com/office/drawing/2014/main" xmlns="" val="712919587"/>
                  </a:ext>
                </a:extLst>
              </a:tr>
              <a:tr h="619875">
                <a:tc>
                  <a:txBody>
                    <a:bodyPr/>
                    <a:lstStyle/>
                    <a:p>
                      <a:endParaRPr lang="en-ZA" dirty="0"/>
                    </a:p>
                  </a:txBody>
                  <a:tcPr/>
                </a:tc>
                <a:tc>
                  <a:txBody>
                    <a:bodyPr/>
                    <a:lstStyle/>
                    <a:p>
                      <a:r>
                        <a:rPr lang="en-ZA" dirty="0"/>
                        <a:t>Unemployment</a:t>
                      </a:r>
                      <a:r>
                        <a:rPr lang="en-ZA" baseline="0" dirty="0"/>
                        <a:t> Insurance Fund </a:t>
                      </a:r>
                      <a:endParaRPr lang="en-ZA" dirty="0"/>
                    </a:p>
                  </a:txBody>
                  <a:tcPr/>
                </a:tc>
                <a:tc>
                  <a:txBody>
                    <a:bodyPr/>
                    <a:lstStyle/>
                    <a:p>
                      <a:pPr algn="r"/>
                      <a:r>
                        <a:rPr lang="en-ZA" baseline="0" dirty="0"/>
                        <a:t>             1</a:t>
                      </a:r>
                      <a:endParaRPr lang="en-ZA" dirty="0"/>
                    </a:p>
                  </a:txBody>
                  <a:tcPr/>
                </a:tc>
                <a:tc>
                  <a:txBody>
                    <a:bodyPr/>
                    <a:lstStyle/>
                    <a:p>
                      <a:pPr algn="r"/>
                      <a:r>
                        <a:rPr lang="en-ZA" dirty="0"/>
                        <a:t>   </a:t>
                      </a:r>
                    </a:p>
                  </a:txBody>
                  <a:tcPr/>
                </a:tc>
                <a:tc>
                  <a:txBody>
                    <a:bodyPr/>
                    <a:lstStyle/>
                    <a:p>
                      <a:pPr algn="r"/>
                      <a:r>
                        <a:rPr lang="en-ZA" dirty="0"/>
                        <a:t>               1</a:t>
                      </a:r>
                    </a:p>
                  </a:txBody>
                  <a:tcPr/>
                </a:tc>
                <a:tc>
                  <a:txBody>
                    <a:bodyPr/>
                    <a:lstStyle/>
                    <a:p>
                      <a:pPr algn="ctr"/>
                      <a:r>
                        <a:rPr lang="en-ZA" dirty="0"/>
                        <a:t>0%</a:t>
                      </a:r>
                    </a:p>
                  </a:txBody>
                  <a:tcPr/>
                </a:tc>
                <a:extLst>
                  <a:ext uri="{0D108BD9-81ED-4DB2-BD59-A6C34878D82A}">
                    <a16:rowId xmlns:a16="http://schemas.microsoft.com/office/drawing/2014/main" xmlns="" val="3483303199"/>
                  </a:ext>
                </a:extLst>
              </a:tr>
              <a:tr h="563424">
                <a:tc>
                  <a:txBody>
                    <a:bodyPr/>
                    <a:lstStyle/>
                    <a:p>
                      <a:endParaRPr lang="en-ZA"/>
                    </a:p>
                  </a:txBody>
                  <a:tcPr/>
                </a:tc>
                <a:tc>
                  <a:txBody>
                    <a:bodyPr/>
                    <a:lstStyle/>
                    <a:p>
                      <a:r>
                        <a:rPr lang="en-ZA" dirty="0"/>
                        <a:t>Compensation Fund </a:t>
                      </a:r>
                    </a:p>
                  </a:txBody>
                  <a:tcPr/>
                </a:tc>
                <a:tc>
                  <a:txBody>
                    <a:bodyPr/>
                    <a:lstStyle/>
                    <a:p>
                      <a:pPr algn="r"/>
                      <a:r>
                        <a:rPr lang="en-ZA" dirty="0"/>
                        <a:t>      18  040 </a:t>
                      </a:r>
                    </a:p>
                  </a:txBody>
                  <a:tcPr/>
                </a:tc>
                <a:tc>
                  <a:txBody>
                    <a:bodyPr/>
                    <a:lstStyle/>
                    <a:p>
                      <a:pPr algn="r"/>
                      <a:endParaRPr lang="en-ZA" dirty="0"/>
                    </a:p>
                  </a:txBody>
                  <a:tcPr/>
                </a:tc>
                <a:tc>
                  <a:txBody>
                    <a:bodyPr/>
                    <a:lstStyle/>
                    <a:p>
                      <a:pPr algn="r"/>
                      <a:r>
                        <a:rPr lang="en-ZA" dirty="0"/>
                        <a:t>      18 040</a:t>
                      </a:r>
                    </a:p>
                  </a:txBody>
                  <a:tcPr/>
                </a:tc>
                <a:tc>
                  <a:txBody>
                    <a:bodyPr/>
                    <a:lstStyle/>
                    <a:p>
                      <a:pPr algn="ctr"/>
                      <a:r>
                        <a:rPr lang="en-ZA" dirty="0"/>
                        <a:t>0%</a:t>
                      </a:r>
                    </a:p>
                  </a:txBody>
                  <a:tcPr/>
                </a:tc>
                <a:extLst>
                  <a:ext uri="{0D108BD9-81ED-4DB2-BD59-A6C34878D82A}">
                    <a16:rowId xmlns:a16="http://schemas.microsoft.com/office/drawing/2014/main" xmlns="" val="1226767064"/>
                  </a:ext>
                </a:extLst>
              </a:tr>
              <a:tr h="286900">
                <a:tc>
                  <a:txBody>
                    <a:bodyPr/>
                    <a:lstStyle/>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Total</a:t>
                      </a:r>
                    </a:p>
                  </a:txBody>
                  <a:tcPr/>
                </a:tc>
                <a:tc>
                  <a:txBody>
                    <a:bodyPr/>
                    <a:lstStyle/>
                    <a:p>
                      <a:pPr algn="r"/>
                      <a:r>
                        <a:rPr lang="en-ZA" dirty="0"/>
                        <a:t>     2</a:t>
                      </a:r>
                      <a:r>
                        <a:rPr lang="en-ZA" baseline="0" dirty="0"/>
                        <a:t>57 212</a:t>
                      </a:r>
                      <a:endParaRPr lang="en-ZA" dirty="0"/>
                    </a:p>
                  </a:txBody>
                  <a:tcPr/>
                </a:tc>
                <a:tc>
                  <a:txBody>
                    <a:bodyPr/>
                    <a:lstStyle/>
                    <a:p>
                      <a:pPr algn="r"/>
                      <a:r>
                        <a:rPr lang="en-ZA" dirty="0"/>
                        <a:t>        121</a:t>
                      </a:r>
                      <a:r>
                        <a:rPr lang="en-ZA" baseline="0" dirty="0"/>
                        <a:t> 277</a:t>
                      </a:r>
                      <a:endParaRPr lang="en-ZA" dirty="0"/>
                    </a:p>
                  </a:txBody>
                  <a:tcPr/>
                </a:tc>
                <a:tc>
                  <a:txBody>
                    <a:bodyPr/>
                    <a:lstStyle/>
                    <a:p>
                      <a:pPr algn="r"/>
                      <a:r>
                        <a:rPr lang="en-ZA" dirty="0"/>
                        <a:t>     135</a:t>
                      </a:r>
                      <a:r>
                        <a:rPr lang="en-ZA" baseline="0" dirty="0"/>
                        <a:t> 935</a:t>
                      </a:r>
                      <a:endParaRPr lang="en-ZA" dirty="0"/>
                    </a:p>
                  </a:txBody>
                  <a:tcPr/>
                </a:tc>
                <a:tc>
                  <a:txBody>
                    <a:bodyPr/>
                    <a:lstStyle/>
                    <a:p>
                      <a:pPr algn="ctr"/>
                      <a:r>
                        <a:rPr lang="en-ZA" dirty="0"/>
                        <a:t>47%</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32736213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Transfers Continue</a:t>
            </a:r>
            <a:br>
              <a:rPr lang="en-ZA" sz="4000" b="1" dirty="0">
                <a:solidFill>
                  <a:prstClr val="white"/>
                </a:solidFill>
              </a:rPr>
            </a:b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363558" y="1417638"/>
          <a:ext cx="8459576" cy="5007340"/>
        </p:xfrm>
        <a:graphic>
          <a:graphicData uri="http://schemas.openxmlformats.org/drawingml/2006/table">
            <a:tbl>
              <a:tblPr firstRow="1" bandRow="1">
                <a:tableStyleId>{5C22544A-7EE6-4342-B048-85BDC9FD1C3A}</a:tableStyleId>
              </a:tblPr>
              <a:tblGrid>
                <a:gridCol w="1807285">
                  <a:extLst>
                    <a:ext uri="{9D8B030D-6E8A-4147-A177-3AD203B41FA5}">
                      <a16:colId xmlns:a16="http://schemas.microsoft.com/office/drawing/2014/main" xmlns="" val="2478912287"/>
                    </a:ext>
                  </a:extLst>
                </a:gridCol>
                <a:gridCol w="1951157">
                  <a:extLst>
                    <a:ext uri="{9D8B030D-6E8A-4147-A177-3AD203B41FA5}">
                      <a16:colId xmlns:a16="http://schemas.microsoft.com/office/drawing/2014/main" xmlns="" val="1162506809"/>
                    </a:ext>
                  </a:extLst>
                </a:gridCol>
                <a:gridCol w="1193439">
                  <a:extLst>
                    <a:ext uri="{9D8B030D-6E8A-4147-A177-3AD203B41FA5}">
                      <a16:colId xmlns:a16="http://schemas.microsoft.com/office/drawing/2014/main" xmlns="" val="381409409"/>
                    </a:ext>
                  </a:extLst>
                </a:gridCol>
                <a:gridCol w="1152333">
                  <a:extLst>
                    <a:ext uri="{9D8B030D-6E8A-4147-A177-3AD203B41FA5}">
                      <a16:colId xmlns:a16="http://schemas.microsoft.com/office/drawing/2014/main" xmlns="" val="1068618224"/>
                    </a:ext>
                  </a:extLst>
                </a:gridCol>
                <a:gridCol w="1205771">
                  <a:extLst>
                    <a:ext uri="{9D8B030D-6E8A-4147-A177-3AD203B41FA5}">
                      <a16:colId xmlns:a16="http://schemas.microsoft.com/office/drawing/2014/main" xmlns="" val="1957305193"/>
                    </a:ext>
                  </a:extLst>
                </a:gridCol>
                <a:gridCol w="1149591">
                  <a:extLst>
                    <a:ext uri="{9D8B030D-6E8A-4147-A177-3AD203B41FA5}">
                      <a16:colId xmlns:a16="http://schemas.microsoft.com/office/drawing/2014/main" xmlns="" val="2188046115"/>
                    </a:ext>
                  </a:extLst>
                </a:gridCol>
              </a:tblGrid>
              <a:tr h="11655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Programme 4-Labour</a:t>
                      </a:r>
                      <a:r>
                        <a:rPr lang="en-ZA" baseline="0" dirty="0"/>
                        <a:t> Policy and Industrial Relations </a:t>
                      </a:r>
                      <a:endParaRPr lang="en-ZA" dirty="0"/>
                    </a:p>
                  </a:txBody>
                  <a:tcPr/>
                </a:tc>
                <a:tc>
                  <a:txBody>
                    <a:bodyPr/>
                    <a:lstStyle/>
                    <a:p>
                      <a:r>
                        <a:rPr lang="en-ZA" dirty="0"/>
                        <a:t>International</a:t>
                      </a:r>
                      <a:r>
                        <a:rPr lang="en-ZA" baseline="0" dirty="0"/>
                        <a:t> Labour Organisation </a:t>
                      </a:r>
                      <a:endParaRPr lang="en-ZA" dirty="0"/>
                    </a:p>
                  </a:txBody>
                  <a:tcPr/>
                </a:tc>
                <a:tc>
                  <a:txBody>
                    <a:bodyPr/>
                    <a:lstStyle/>
                    <a:p>
                      <a:pPr algn="r"/>
                      <a:r>
                        <a:rPr lang="en-ZA" dirty="0"/>
                        <a:t>     27</a:t>
                      </a:r>
                      <a:r>
                        <a:rPr lang="en-ZA" baseline="0" dirty="0"/>
                        <a:t> 073</a:t>
                      </a:r>
                      <a:endParaRPr lang="en-ZA" dirty="0"/>
                    </a:p>
                  </a:txBody>
                  <a:tcPr/>
                </a:tc>
                <a:tc>
                  <a:txBody>
                    <a:bodyPr/>
                    <a:lstStyle/>
                    <a:p>
                      <a:pPr algn="r"/>
                      <a:r>
                        <a:rPr lang="en-ZA" dirty="0"/>
                        <a:t>     </a:t>
                      </a:r>
                    </a:p>
                  </a:txBody>
                  <a:tcPr/>
                </a:tc>
                <a:tc>
                  <a:txBody>
                    <a:bodyPr/>
                    <a:lstStyle/>
                    <a:p>
                      <a:pPr algn="r"/>
                      <a:r>
                        <a:rPr lang="en-ZA" dirty="0"/>
                        <a:t>       27 073</a:t>
                      </a:r>
                    </a:p>
                  </a:txBody>
                  <a:tcPr/>
                </a:tc>
                <a:tc>
                  <a:txBody>
                    <a:bodyPr/>
                    <a:lstStyle/>
                    <a:p>
                      <a:pPr algn="ctr"/>
                      <a:r>
                        <a:rPr lang="en-ZA" dirty="0"/>
                        <a:t>0%</a:t>
                      </a:r>
                    </a:p>
                  </a:txBody>
                  <a:tcPr/>
                </a:tc>
                <a:extLst>
                  <a:ext uri="{0D108BD9-81ED-4DB2-BD59-A6C34878D82A}">
                    <a16:rowId xmlns:a16="http://schemas.microsoft.com/office/drawing/2014/main" xmlns="" val="1151521777"/>
                  </a:ext>
                </a:extLst>
              </a:tr>
              <a:tr h="599550">
                <a:tc>
                  <a:txBody>
                    <a:bodyPr/>
                    <a:lstStyle/>
                    <a:p>
                      <a:endParaRPr lang="en-ZA" dirty="0"/>
                    </a:p>
                  </a:txBody>
                  <a:tcPr/>
                </a:tc>
                <a:tc>
                  <a:txBody>
                    <a:bodyPr/>
                    <a:lstStyle/>
                    <a:p>
                      <a:r>
                        <a:rPr lang="en-ZA" dirty="0"/>
                        <a:t>African</a:t>
                      </a:r>
                      <a:r>
                        <a:rPr lang="en-ZA" baseline="0" dirty="0"/>
                        <a:t> Regional Labour </a:t>
                      </a:r>
                      <a:endParaRPr lang="en-ZA" dirty="0"/>
                    </a:p>
                  </a:txBody>
                  <a:tcPr/>
                </a:tc>
                <a:tc>
                  <a:txBody>
                    <a:bodyPr/>
                    <a:lstStyle/>
                    <a:p>
                      <a:pPr algn="r"/>
                      <a:r>
                        <a:rPr lang="en-ZA" dirty="0"/>
                        <a:t>    </a:t>
                      </a:r>
                      <a:r>
                        <a:rPr lang="en-ZA" baseline="0" dirty="0"/>
                        <a:t>     1 394</a:t>
                      </a:r>
                      <a:endParaRPr lang="en-ZA" dirty="0"/>
                    </a:p>
                  </a:txBody>
                  <a:tcPr/>
                </a:tc>
                <a:tc>
                  <a:txBody>
                    <a:bodyPr/>
                    <a:lstStyle/>
                    <a:p>
                      <a:pPr algn="r"/>
                      <a:r>
                        <a:rPr lang="en-ZA" dirty="0"/>
                        <a:t>       </a:t>
                      </a:r>
                    </a:p>
                  </a:txBody>
                  <a:tcPr/>
                </a:tc>
                <a:tc>
                  <a:txBody>
                    <a:bodyPr/>
                    <a:lstStyle/>
                    <a:p>
                      <a:pPr algn="r"/>
                      <a:r>
                        <a:rPr lang="en-ZA" dirty="0"/>
                        <a:t>         1 394</a:t>
                      </a:r>
                    </a:p>
                  </a:txBody>
                  <a:tcPr/>
                </a:tc>
                <a:tc>
                  <a:txBody>
                    <a:bodyPr/>
                    <a:lstStyle/>
                    <a:p>
                      <a:pPr algn="ctr"/>
                      <a:r>
                        <a:rPr lang="en-ZA" dirty="0"/>
                        <a:t>0%</a:t>
                      </a:r>
                    </a:p>
                  </a:txBody>
                  <a:tcPr/>
                </a:tc>
                <a:extLst>
                  <a:ext uri="{0D108BD9-81ED-4DB2-BD59-A6C34878D82A}">
                    <a16:rowId xmlns:a16="http://schemas.microsoft.com/office/drawing/2014/main" xmlns="" val="909211620"/>
                  </a:ext>
                </a:extLst>
              </a:tr>
              <a:tr h="576415">
                <a:tc>
                  <a:txBody>
                    <a:bodyPr/>
                    <a:lstStyle/>
                    <a:p>
                      <a:endParaRPr lang="en-ZA" dirty="0"/>
                    </a:p>
                  </a:txBody>
                  <a:tcPr/>
                </a:tc>
                <a:tc>
                  <a:txBody>
                    <a:bodyPr/>
                    <a:lstStyle/>
                    <a:p>
                      <a:r>
                        <a:rPr lang="en-ZA" dirty="0"/>
                        <a:t>Strengthen</a:t>
                      </a:r>
                      <a:r>
                        <a:rPr lang="en-ZA" baseline="0" dirty="0"/>
                        <a:t> Civil Society</a:t>
                      </a:r>
                      <a:endParaRPr lang="en-ZA" dirty="0"/>
                    </a:p>
                  </a:txBody>
                  <a:tcPr/>
                </a:tc>
                <a:tc>
                  <a:txBody>
                    <a:bodyPr/>
                    <a:lstStyle/>
                    <a:p>
                      <a:pPr algn="r"/>
                      <a:r>
                        <a:rPr lang="en-ZA" baseline="0" dirty="0"/>
                        <a:t>       24 122</a:t>
                      </a:r>
                      <a:endParaRPr lang="en-ZA" dirty="0"/>
                    </a:p>
                  </a:txBody>
                  <a:tcPr/>
                </a:tc>
                <a:tc>
                  <a:txBody>
                    <a:bodyPr/>
                    <a:lstStyle/>
                    <a:p>
                      <a:pPr algn="r"/>
                      <a:r>
                        <a:rPr lang="en-ZA" dirty="0"/>
                        <a:t>     11 070</a:t>
                      </a:r>
                    </a:p>
                  </a:txBody>
                  <a:tcPr/>
                </a:tc>
                <a:tc>
                  <a:txBody>
                    <a:bodyPr/>
                    <a:lstStyle/>
                    <a:p>
                      <a:pPr algn="r"/>
                      <a:r>
                        <a:rPr lang="en-ZA" dirty="0"/>
                        <a:t>       13 052</a:t>
                      </a:r>
                    </a:p>
                  </a:txBody>
                  <a:tcPr/>
                </a:tc>
                <a:tc>
                  <a:txBody>
                    <a:bodyPr/>
                    <a:lstStyle/>
                    <a:p>
                      <a:pPr algn="ctr"/>
                      <a:r>
                        <a:rPr lang="en-ZA" dirty="0"/>
                        <a:t>46%</a:t>
                      </a:r>
                    </a:p>
                  </a:txBody>
                  <a:tcPr/>
                </a:tc>
                <a:extLst>
                  <a:ext uri="{0D108BD9-81ED-4DB2-BD59-A6C34878D82A}">
                    <a16:rowId xmlns:a16="http://schemas.microsoft.com/office/drawing/2014/main" xmlns="" val="3483303199"/>
                  </a:ext>
                </a:extLst>
              </a:tr>
              <a:tr h="1165522">
                <a:tc>
                  <a:txBody>
                    <a:bodyPr/>
                    <a:lstStyle/>
                    <a:p>
                      <a:endParaRPr lang="en-ZA"/>
                    </a:p>
                  </a:txBody>
                  <a:tcPr/>
                </a:tc>
                <a:tc>
                  <a:txBody>
                    <a:bodyPr/>
                    <a:lstStyle/>
                    <a:p>
                      <a:r>
                        <a:rPr lang="en-ZA" dirty="0"/>
                        <a:t>Commission</a:t>
                      </a:r>
                      <a:r>
                        <a:rPr lang="en-ZA" baseline="0" dirty="0"/>
                        <a:t> for </a:t>
                      </a:r>
                      <a:r>
                        <a:rPr lang="en-ZA" dirty="0"/>
                        <a:t> Conciliation Meditation and Arbitration</a:t>
                      </a:r>
                    </a:p>
                  </a:txBody>
                  <a:tcPr/>
                </a:tc>
                <a:tc>
                  <a:txBody>
                    <a:bodyPr/>
                    <a:lstStyle/>
                    <a:p>
                      <a:pPr algn="r"/>
                      <a:r>
                        <a:rPr lang="en-ZA" dirty="0"/>
                        <a:t> 991</a:t>
                      </a:r>
                      <a:r>
                        <a:rPr lang="en-ZA" baseline="0" dirty="0"/>
                        <a:t> 984</a:t>
                      </a:r>
                      <a:endParaRPr lang="en-ZA" dirty="0"/>
                    </a:p>
                  </a:txBody>
                  <a:tcPr/>
                </a:tc>
                <a:tc>
                  <a:txBody>
                    <a:bodyPr/>
                    <a:lstStyle/>
                    <a:p>
                      <a:pPr algn="r"/>
                      <a:r>
                        <a:rPr lang="en-ZA" dirty="0"/>
                        <a:t>495 992</a:t>
                      </a:r>
                    </a:p>
                  </a:txBody>
                  <a:tcPr/>
                </a:tc>
                <a:tc>
                  <a:txBody>
                    <a:bodyPr/>
                    <a:lstStyle/>
                    <a:p>
                      <a:pPr algn="r"/>
                      <a:r>
                        <a:rPr lang="en-ZA" dirty="0"/>
                        <a:t>  495</a:t>
                      </a:r>
                      <a:r>
                        <a:rPr lang="en-ZA" baseline="0" dirty="0"/>
                        <a:t> 992</a:t>
                      </a:r>
                      <a:endParaRPr lang="en-ZA" dirty="0"/>
                    </a:p>
                  </a:txBody>
                  <a:tcPr/>
                </a:tc>
                <a:tc>
                  <a:txBody>
                    <a:bodyPr/>
                    <a:lstStyle/>
                    <a:p>
                      <a:pPr algn="ctr"/>
                      <a:r>
                        <a:rPr lang="en-ZA" dirty="0"/>
                        <a:t>50%</a:t>
                      </a:r>
                    </a:p>
                  </a:txBody>
                  <a:tcPr/>
                </a:tc>
                <a:extLst>
                  <a:ext uri="{0D108BD9-81ED-4DB2-BD59-A6C34878D82A}">
                    <a16:rowId xmlns:a16="http://schemas.microsoft.com/office/drawing/2014/main" xmlns="" val="1226767064"/>
                  </a:ext>
                </a:extLst>
              </a:tr>
              <a:tr h="896555">
                <a:tc>
                  <a:txBody>
                    <a:bodyPr/>
                    <a:lstStyle/>
                    <a:p>
                      <a:endParaRPr lang="en-ZA" dirty="0"/>
                    </a:p>
                  </a:txBody>
                  <a:tcPr/>
                </a:tc>
                <a:tc>
                  <a:txBody>
                    <a:bodyPr/>
                    <a:lstStyle/>
                    <a:p>
                      <a:r>
                        <a:rPr lang="en-ZA" baseline="0" dirty="0"/>
                        <a:t>National Economic Development and Labour Council </a:t>
                      </a:r>
                      <a:endParaRPr lang="en-ZA" dirty="0"/>
                    </a:p>
                  </a:txBody>
                  <a:tcPr/>
                </a:tc>
                <a:tc>
                  <a:txBody>
                    <a:bodyPr/>
                    <a:lstStyle/>
                    <a:p>
                      <a:pPr algn="r"/>
                      <a:r>
                        <a:rPr lang="en-ZA" dirty="0"/>
                        <a:t>      </a:t>
                      </a:r>
                      <a:r>
                        <a:rPr lang="en-ZA" baseline="0" dirty="0"/>
                        <a:t> </a:t>
                      </a:r>
                      <a:r>
                        <a:rPr lang="en-ZA" dirty="0"/>
                        <a:t>59</a:t>
                      </a:r>
                      <a:r>
                        <a:rPr lang="en-ZA" baseline="0" dirty="0"/>
                        <a:t> 093</a:t>
                      </a:r>
                      <a:endParaRPr lang="en-ZA" dirty="0"/>
                    </a:p>
                  </a:txBody>
                  <a:tcPr/>
                </a:tc>
                <a:tc>
                  <a:txBody>
                    <a:bodyPr/>
                    <a:lstStyle/>
                    <a:p>
                      <a:pPr algn="r"/>
                      <a:r>
                        <a:rPr lang="en-ZA" dirty="0"/>
                        <a:t>29 547</a:t>
                      </a:r>
                    </a:p>
                  </a:txBody>
                  <a:tcPr/>
                </a:tc>
                <a:tc>
                  <a:txBody>
                    <a:bodyPr/>
                    <a:lstStyle/>
                    <a:p>
                      <a:pPr algn="r"/>
                      <a:r>
                        <a:rPr lang="en-ZA" dirty="0"/>
                        <a:t>       29</a:t>
                      </a:r>
                      <a:r>
                        <a:rPr lang="en-ZA" baseline="0" dirty="0"/>
                        <a:t> 546</a:t>
                      </a:r>
                      <a:endParaRPr lang="en-ZA" dirty="0"/>
                    </a:p>
                  </a:txBody>
                  <a:tcPr/>
                </a:tc>
                <a:tc>
                  <a:txBody>
                    <a:bodyPr/>
                    <a:lstStyle/>
                    <a:p>
                      <a:pPr algn="ctr"/>
                      <a:r>
                        <a:rPr lang="en-ZA" dirty="0"/>
                        <a:t>50%</a:t>
                      </a:r>
                    </a:p>
                  </a:txBody>
                  <a:tcPr/>
                </a:tc>
                <a:extLst>
                  <a:ext uri="{0D108BD9-81ED-4DB2-BD59-A6C34878D82A}">
                    <a16:rowId xmlns:a16="http://schemas.microsoft.com/office/drawing/2014/main" xmlns="" val="1299768557"/>
                  </a:ext>
                </a:extLst>
              </a:tr>
              <a:tr h="435340">
                <a:tc>
                  <a:txBody>
                    <a:bodyPr/>
                    <a:lstStyle/>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Total</a:t>
                      </a:r>
                    </a:p>
                  </a:txBody>
                  <a:tcPr/>
                </a:tc>
                <a:tc>
                  <a:txBody>
                    <a:bodyPr/>
                    <a:lstStyle/>
                    <a:p>
                      <a:pPr algn="r"/>
                      <a:r>
                        <a:rPr lang="en-ZA" b="1" dirty="0"/>
                        <a:t> 1 103</a:t>
                      </a:r>
                      <a:r>
                        <a:rPr lang="en-ZA" b="1" baseline="0" dirty="0"/>
                        <a:t> 666</a:t>
                      </a:r>
                      <a:endParaRPr lang="en-ZA" b="1" dirty="0"/>
                    </a:p>
                  </a:txBody>
                  <a:tcPr/>
                </a:tc>
                <a:tc>
                  <a:txBody>
                    <a:bodyPr/>
                    <a:lstStyle/>
                    <a:p>
                      <a:pPr algn="r"/>
                      <a:r>
                        <a:rPr lang="en-ZA" b="1" dirty="0"/>
                        <a:t>    536</a:t>
                      </a:r>
                      <a:r>
                        <a:rPr lang="en-ZA" b="1" baseline="0" dirty="0"/>
                        <a:t> 609</a:t>
                      </a:r>
                      <a:endParaRPr lang="en-ZA" b="1" dirty="0"/>
                    </a:p>
                  </a:txBody>
                  <a:tcPr/>
                </a:tc>
                <a:tc>
                  <a:txBody>
                    <a:bodyPr/>
                    <a:lstStyle/>
                    <a:p>
                      <a:pPr algn="r"/>
                      <a:r>
                        <a:rPr lang="en-ZA" b="1" dirty="0"/>
                        <a:t>  567</a:t>
                      </a:r>
                      <a:r>
                        <a:rPr lang="en-ZA" b="1" baseline="0" dirty="0"/>
                        <a:t> 057</a:t>
                      </a:r>
                      <a:endParaRPr lang="en-ZA" b="1" dirty="0"/>
                    </a:p>
                  </a:txBody>
                  <a:tcPr/>
                </a:tc>
                <a:tc>
                  <a:txBody>
                    <a:bodyPr/>
                    <a:lstStyle/>
                    <a:p>
                      <a:pPr algn="ctr"/>
                      <a:r>
                        <a:rPr lang="en-ZA" b="1" dirty="0"/>
                        <a:t>49%</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20551620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Transfers </a:t>
            </a:r>
            <a:br>
              <a:rPr lang="en-ZA" sz="4000" b="1" dirty="0">
                <a:solidFill>
                  <a:prstClr val="white"/>
                </a:solidFill>
              </a:rPr>
            </a:b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348344" y="1719942"/>
          <a:ext cx="8310914" cy="3700356"/>
        </p:xfrm>
        <a:graphic>
          <a:graphicData uri="http://schemas.openxmlformats.org/drawingml/2006/table">
            <a:tbl>
              <a:tblPr firstRow="1" bandRow="1">
                <a:tableStyleId>{5C22544A-7EE6-4342-B048-85BDC9FD1C3A}</a:tableStyleId>
              </a:tblPr>
              <a:tblGrid>
                <a:gridCol w="1579608">
                  <a:extLst>
                    <a:ext uri="{9D8B030D-6E8A-4147-A177-3AD203B41FA5}">
                      <a16:colId xmlns:a16="http://schemas.microsoft.com/office/drawing/2014/main" xmlns="" val="2478912287"/>
                    </a:ext>
                  </a:extLst>
                </a:gridCol>
                <a:gridCol w="1729648">
                  <a:extLst>
                    <a:ext uri="{9D8B030D-6E8A-4147-A177-3AD203B41FA5}">
                      <a16:colId xmlns:a16="http://schemas.microsoft.com/office/drawing/2014/main" xmlns="" val="1162506809"/>
                    </a:ext>
                  </a:extLst>
                </a:gridCol>
                <a:gridCol w="1178805">
                  <a:extLst>
                    <a:ext uri="{9D8B030D-6E8A-4147-A177-3AD203B41FA5}">
                      <a16:colId xmlns:a16="http://schemas.microsoft.com/office/drawing/2014/main" xmlns="" val="381409409"/>
                    </a:ext>
                  </a:extLst>
                </a:gridCol>
                <a:gridCol w="1348264">
                  <a:extLst>
                    <a:ext uri="{9D8B030D-6E8A-4147-A177-3AD203B41FA5}">
                      <a16:colId xmlns:a16="http://schemas.microsoft.com/office/drawing/2014/main" xmlns="" val="1068618224"/>
                    </a:ext>
                  </a:extLst>
                </a:gridCol>
                <a:gridCol w="1170659">
                  <a:extLst>
                    <a:ext uri="{9D8B030D-6E8A-4147-A177-3AD203B41FA5}">
                      <a16:colId xmlns:a16="http://schemas.microsoft.com/office/drawing/2014/main" xmlns="" val="1957305193"/>
                    </a:ext>
                  </a:extLst>
                </a:gridCol>
                <a:gridCol w="1303930">
                  <a:extLst>
                    <a:ext uri="{9D8B030D-6E8A-4147-A177-3AD203B41FA5}">
                      <a16:colId xmlns:a16="http://schemas.microsoft.com/office/drawing/2014/main" xmlns="" val="2188046115"/>
                    </a:ext>
                  </a:extLst>
                </a:gridCol>
              </a:tblGrid>
              <a:tr h="1343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Other</a:t>
                      </a:r>
                      <a:r>
                        <a:rPr lang="en-ZA" baseline="0" dirty="0"/>
                        <a:t> Transfers to household</a:t>
                      </a:r>
                      <a:endParaRPr lang="en-ZA" dirty="0"/>
                    </a:p>
                    <a:p>
                      <a:endParaRPr lang="en-ZA" dirty="0"/>
                    </a:p>
                  </a:txBody>
                  <a:tcPr/>
                </a:tc>
                <a:tc>
                  <a:txBody>
                    <a:bodyPr/>
                    <a:lstStyle/>
                    <a:p>
                      <a:r>
                        <a:rPr lang="en-ZA" dirty="0"/>
                        <a:t>Household </a:t>
                      </a:r>
                    </a:p>
                  </a:txBody>
                  <a:tcPr/>
                </a:tc>
                <a:tc>
                  <a:txBody>
                    <a:bodyPr/>
                    <a:lstStyle/>
                    <a:p>
                      <a:pPr algn="r"/>
                      <a:r>
                        <a:rPr lang="en-ZA" dirty="0"/>
                        <a:t>           410</a:t>
                      </a:r>
                    </a:p>
                  </a:txBody>
                  <a:tcPr/>
                </a:tc>
                <a:tc>
                  <a:txBody>
                    <a:bodyPr/>
                    <a:lstStyle/>
                    <a:p>
                      <a:pPr algn="r"/>
                      <a:r>
                        <a:rPr lang="en-ZA" dirty="0"/>
                        <a:t>            4</a:t>
                      </a:r>
                      <a:r>
                        <a:rPr lang="en-ZA" baseline="0" dirty="0"/>
                        <a:t> 181</a:t>
                      </a:r>
                      <a:endParaRPr lang="en-ZA" dirty="0"/>
                    </a:p>
                  </a:txBody>
                  <a:tcPr/>
                </a:tc>
                <a:tc>
                  <a:txBody>
                    <a:bodyPr/>
                    <a:lstStyle/>
                    <a:p>
                      <a:pPr algn="r"/>
                      <a:r>
                        <a:rPr lang="en-ZA" dirty="0"/>
                        <a:t>        -3771</a:t>
                      </a:r>
                    </a:p>
                  </a:txBody>
                  <a:tcPr/>
                </a:tc>
                <a:tc>
                  <a:txBody>
                    <a:bodyPr/>
                    <a:lstStyle/>
                    <a:p>
                      <a:pPr algn="ctr"/>
                      <a:r>
                        <a:rPr lang="en-ZA" dirty="0"/>
                        <a:t>1020%</a:t>
                      </a:r>
                    </a:p>
                  </a:txBody>
                  <a:tcPr/>
                </a:tc>
                <a:extLst>
                  <a:ext uri="{0D108BD9-81ED-4DB2-BD59-A6C34878D82A}">
                    <a16:rowId xmlns:a16="http://schemas.microsoft.com/office/drawing/2014/main" xmlns="" val="1151521777"/>
                  </a:ext>
                </a:extLst>
              </a:tr>
              <a:tr h="805659">
                <a:tc>
                  <a:txBody>
                    <a:bodyPr/>
                    <a:lstStyle/>
                    <a:p>
                      <a:endParaRPr lang="en-ZA" dirty="0"/>
                    </a:p>
                  </a:txBody>
                  <a:tcPr/>
                </a:tc>
                <a:tc>
                  <a:txBody>
                    <a:bodyPr/>
                    <a:lstStyle/>
                    <a:p>
                      <a:r>
                        <a:rPr lang="en-ZA" dirty="0"/>
                        <a:t>Provinces and Municipalities</a:t>
                      </a:r>
                    </a:p>
                  </a:txBody>
                  <a:tcPr/>
                </a:tc>
                <a:tc>
                  <a:txBody>
                    <a:bodyPr/>
                    <a:lstStyle/>
                    <a:p>
                      <a:pPr algn="r"/>
                      <a:r>
                        <a:rPr lang="en-ZA" dirty="0"/>
                        <a:t>           715 </a:t>
                      </a:r>
                    </a:p>
                  </a:txBody>
                  <a:tcPr/>
                </a:tc>
                <a:tc>
                  <a:txBody>
                    <a:bodyPr/>
                    <a:lstStyle/>
                    <a:p>
                      <a:pPr algn="r"/>
                      <a:r>
                        <a:rPr lang="en-ZA" dirty="0"/>
                        <a:t>               388</a:t>
                      </a:r>
                    </a:p>
                  </a:txBody>
                  <a:tcPr/>
                </a:tc>
                <a:tc>
                  <a:txBody>
                    <a:bodyPr/>
                    <a:lstStyle/>
                    <a:p>
                      <a:pPr algn="r"/>
                      <a:r>
                        <a:rPr lang="en-ZA" dirty="0"/>
                        <a:t>          327</a:t>
                      </a:r>
                    </a:p>
                  </a:txBody>
                  <a:tcPr/>
                </a:tc>
                <a:tc>
                  <a:txBody>
                    <a:bodyPr/>
                    <a:lstStyle/>
                    <a:p>
                      <a:pPr algn="ctr"/>
                      <a:r>
                        <a:rPr lang="en-ZA" dirty="0"/>
                        <a:t>54%</a:t>
                      </a:r>
                    </a:p>
                  </a:txBody>
                  <a:tcPr/>
                </a:tc>
                <a:extLst>
                  <a:ext uri="{0D108BD9-81ED-4DB2-BD59-A6C34878D82A}">
                    <a16:rowId xmlns:a16="http://schemas.microsoft.com/office/drawing/2014/main" xmlns="" val="909211620"/>
                  </a:ext>
                </a:extLst>
              </a:tr>
              <a:tr h="335027">
                <a:tc>
                  <a:txBody>
                    <a:bodyPr/>
                    <a:lstStyle/>
                    <a:p>
                      <a:endParaRPr lang="en-ZA" dirty="0"/>
                    </a:p>
                  </a:txBody>
                  <a:tcPr/>
                </a:tc>
                <a:tc>
                  <a:txBody>
                    <a:bodyPr/>
                    <a:lstStyle/>
                    <a:p>
                      <a:r>
                        <a:rPr lang="en-ZA" dirty="0"/>
                        <a:t>Com: Licences</a:t>
                      </a:r>
                    </a:p>
                  </a:txBody>
                  <a:tcPr/>
                </a:tc>
                <a:tc>
                  <a:txBody>
                    <a:bodyPr/>
                    <a:lstStyle/>
                    <a:p>
                      <a:pPr algn="r"/>
                      <a:r>
                        <a:rPr lang="en-ZA" dirty="0"/>
                        <a:t>58</a:t>
                      </a:r>
                    </a:p>
                  </a:txBody>
                  <a:tcPr/>
                </a:tc>
                <a:tc>
                  <a:txBody>
                    <a:bodyPr/>
                    <a:lstStyle/>
                    <a:p>
                      <a:pPr algn="r"/>
                      <a:r>
                        <a:rPr lang="en-ZA" dirty="0"/>
                        <a:t>-</a:t>
                      </a:r>
                    </a:p>
                  </a:txBody>
                  <a:tcPr/>
                </a:tc>
                <a:tc>
                  <a:txBody>
                    <a:bodyPr/>
                    <a:lstStyle/>
                    <a:p>
                      <a:pPr algn="r"/>
                      <a:r>
                        <a:rPr lang="en-ZA" dirty="0"/>
                        <a:t>58</a:t>
                      </a:r>
                    </a:p>
                  </a:txBody>
                  <a:tcPr/>
                </a:tc>
                <a:tc>
                  <a:txBody>
                    <a:bodyPr/>
                    <a:lstStyle/>
                    <a:p>
                      <a:pPr algn="ctr"/>
                      <a:r>
                        <a:rPr lang="en-ZA" dirty="0"/>
                        <a:t>0%</a:t>
                      </a:r>
                    </a:p>
                  </a:txBody>
                  <a:tcPr/>
                </a:tc>
                <a:extLst>
                  <a:ext uri="{0D108BD9-81ED-4DB2-BD59-A6C34878D82A}">
                    <a16:rowId xmlns:a16="http://schemas.microsoft.com/office/drawing/2014/main" xmlns="" val="3483303199"/>
                  </a:ext>
                </a:extLst>
              </a:tr>
              <a:tr h="586297">
                <a:tc>
                  <a:txBody>
                    <a:bodyPr/>
                    <a:lstStyle/>
                    <a:p>
                      <a:endParaRPr lang="en-ZA"/>
                    </a:p>
                  </a:txBody>
                  <a:tcPr/>
                </a:tc>
                <a:tc>
                  <a:txBody>
                    <a:bodyPr/>
                    <a:lstStyle/>
                    <a:p>
                      <a:r>
                        <a:rPr lang="en-ZA" dirty="0"/>
                        <a:t>Donations&amp;</a:t>
                      </a:r>
                      <a:r>
                        <a:rPr lang="en-ZA" baseline="0" dirty="0"/>
                        <a:t> Gifts</a:t>
                      </a:r>
                      <a:endParaRPr lang="en-ZA" dirty="0"/>
                    </a:p>
                  </a:txBody>
                  <a:tcPr/>
                </a:tc>
                <a:tc>
                  <a:txBody>
                    <a:bodyPr/>
                    <a:lstStyle/>
                    <a:p>
                      <a:pPr algn="r"/>
                      <a:endParaRPr lang="en-ZA" dirty="0"/>
                    </a:p>
                  </a:txBody>
                  <a:tcPr/>
                </a:tc>
                <a:tc>
                  <a:txBody>
                    <a:bodyPr/>
                    <a:lstStyle/>
                    <a:p>
                      <a:pPr algn="r"/>
                      <a:endParaRPr lang="en-ZA" dirty="0"/>
                    </a:p>
                  </a:txBody>
                  <a:tcPr/>
                </a:tc>
                <a:tc>
                  <a:txBody>
                    <a:bodyPr/>
                    <a:lstStyle/>
                    <a:p>
                      <a:pPr algn="r"/>
                      <a:endParaRPr lang="en-ZA" dirty="0"/>
                    </a:p>
                  </a:txBody>
                  <a:tcPr/>
                </a:tc>
                <a:tc>
                  <a:txBody>
                    <a:bodyPr/>
                    <a:lstStyle/>
                    <a:p>
                      <a:pPr algn="ctr"/>
                      <a:endParaRPr lang="en-ZA" dirty="0"/>
                    </a:p>
                  </a:txBody>
                  <a:tcPr/>
                </a:tc>
                <a:extLst>
                  <a:ext uri="{0D108BD9-81ED-4DB2-BD59-A6C34878D82A}">
                    <a16:rowId xmlns:a16="http://schemas.microsoft.com/office/drawing/2014/main" xmlns="" val="1226767064"/>
                  </a:ext>
                </a:extLst>
              </a:tr>
              <a:tr h="545559">
                <a:tc>
                  <a:txBody>
                    <a:bodyPr/>
                    <a:lstStyle/>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Grand</a:t>
                      </a:r>
                      <a:r>
                        <a:rPr lang="en-ZA" b="1" baseline="0" dirty="0"/>
                        <a:t> Total</a:t>
                      </a:r>
                      <a:endParaRPr lang="en-ZA" b="1" dirty="0"/>
                    </a:p>
                  </a:txBody>
                  <a:tcPr/>
                </a:tc>
                <a:tc>
                  <a:txBody>
                    <a:bodyPr/>
                    <a:lstStyle/>
                    <a:p>
                      <a:pPr algn="r"/>
                      <a:r>
                        <a:rPr lang="en-ZA" b="1" dirty="0"/>
                        <a:t>1 362</a:t>
                      </a:r>
                      <a:r>
                        <a:rPr lang="en-ZA" b="1" baseline="0" dirty="0"/>
                        <a:t> 061</a:t>
                      </a:r>
                      <a:endParaRPr lang="en-ZA" b="1" dirty="0"/>
                    </a:p>
                  </a:txBody>
                  <a:tcPr/>
                </a:tc>
                <a:tc>
                  <a:txBody>
                    <a:bodyPr/>
                    <a:lstStyle/>
                    <a:p>
                      <a:pPr algn="r"/>
                      <a:r>
                        <a:rPr lang="en-ZA" b="1" dirty="0"/>
                        <a:t>       662</a:t>
                      </a:r>
                      <a:r>
                        <a:rPr lang="en-ZA" b="1" baseline="0" dirty="0"/>
                        <a:t> 455</a:t>
                      </a:r>
                      <a:endParaRPr lang="en-ZA" b="1" dirty="0"/>
                    </a:p>
                  </a:txBody>
                  <a:tcPr/>
                </a:tc>
                <a:tc>
                  <a:txBody>
                    <a:bodyPr/>
                    <a:lstStyle/>
                    <a:p>
                      <a:pPr algn="r"/>
                      <a:r>
                        <a:rPr lang="en-ZA" b="1" dirty="0"/>
                        <a:t> 699</a:t>
                      </a:r>
                      <a:r>
                        <a:rPr lang="en-ZA" b="1" baseline="0" dirty="0"/>
                        <a:t> 606</a:t>
                      </a:r>
                      <a:endParaRPr lang="en-ZA" b="1" dirty="0"/>
                    </a:p>
                  </a:txBody>
                  <a:tcPr/>
                </a:tc>
                <a:tc>
                  <a:txBody>
                    <a:bodyPr/>
                    <a:lstStyle/>
                    <a:p>
                      <a:pPr algn="ctr"/>
                      <a:r>
                        <a:rPr lang="en-ZA" b="1" dirty="0"/>
                        <a:t>49%</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42768944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108</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4800" b="1" dirty="0" smtClean="0">
                <a:ea typeface="ＭＳ Ｐゴシック" pitchFamily="34" charset="-128"/>
              </a:rPr>
              <a:t>SEE</a:t>
            </a:r>
          </a:p>
        </p:txBody>
      </p:sp>
    </p:spTree>
    <p:extLst>
      <p:ext uri="{BB962C8B-B14F-4D97-AF65-F5344CB8AC3E}">
        <p14:creationId xmlns:p14="http://schemas.microsoft.com/office/powerpoint/2010/main" xmlns="" val="10033841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bwMode="auto">
          <a:noFill/>
          <a:ln>
            <a:miter lim="800000"/>
            <a:headEnd/>
            <a:tailEnd/>
          </a:ln>
        </p:spPr>
        <p:txBody>
          <a:bodyPr/>
          <a:lstStyle/>
          <a:p>
            <a:pPr fontAlgn="base">
              <a:spcBef>
                <a:spcPct val="0"/>
              </a:spcBef>
              <a:spcAft>
                <a:spcPct val="0"/>
              </a:spcAft>
            </a:pPr>
            <a:fld id="{DC0DF323-88B9-47ED-8A48-022DF258382B}" type="slidenum">
              <a:rPr lang="en-US" smtClean="0">
                <a:latin typeface="Calibri" pitchFamily="34" charset="0"/>
              </a:rPr>
              <a:pPr fontAlgn="base">
                <a:spcBef>
                  <a:spcPct val="0"/>
                </a:spcBef>
                <a:spcAft>
                  <a:spcPct val="0"/>
                </a:spcAft>
              </a:pPr>
              <a:t>109</a:t>
            </a:fld>
            <a:endParaRPr lang="en-US">
              <a:latin typeface="Calibri" pitchFamily="34" charset="0"/>
            </a:endParaRPr>
          </a:p>
        </p:txBody>
      </p:sp>
      <p:sp>
        <p:nvSpPr>
          <p:cNvPr id="26626" name="Title 1"/>
          <p:cNvSpPr>
            <a:spLocks noGrp="1"/>
          </p:cNvSpPr>
          <p:nvPr>
            <p:ph type="title"/>
          </p:nvPr>
        </p:nvSpPr>
        <p:spPr/>
        <p:txBody>
          <a:bodyPr/>
          <a:lstStyle/>
          <a:p>
            <a:r>
              <a:rPr lang="en-US" sz="3600" b="1" dirty="0" smtClean="0"/>
              <a:t>SEE Q2 PERFORMANCE</a:t>
            </a:r>
            <a:endParaRPr lang="en-US" sz="3600" b="1" dirty="0"/>
          </a:p>
        </p:txBody>
      </p:sp>
      <p:sp>
        <p:nvSpPr>
          <p:cNvPr id="26627" name="Content Placeholder 2"/>
          <p:cNvSpPr>
            <a:spLocks noGrp="1"/>
          </p:cNvSpPr>
          <p:nvPr>
            <p:ph idx="1"/>
          </p:nvPr>
        </p:nvSpPr>
        <p:spPr>
          <a:xfrm>
            <a:off x="467544" y="2132856"/>
            <a:ext cx="8229600" cy="3877891"/>
          </a:xfrm>
        </p:spPr>
        <p:txBody>
          <a:bodyPr/>
          <a:lstStyle/>
          <a:p>
            <a:pPr marL="0" indent="0">
              <a:buNone/>
            </a:pPr>
            <a:endParaRPr lang="en-US" b="1" dirty="0">
              <a:ea typeface="ＭＳ Ｐゴシック"/>
              <a:cs typeface="ＭＳ Ｐゴシック"/>
            </a:endParaRPr>
          </a:p>
          <a:p>
            <a:pPr marL="0" indent="0">
              <a:spcBef>
                <a:spcPct val="0"/>
              </a:spcBef>
              <a:buNone/>
            </a:pPr>
            <a:endParaRPr lang="en-US" sz="1200" b="1" dirty="0">
              <a:latin typeface="Arial" charset="0"/>
              <a:ea typeface="ＭＳ Ｐゴシック"/>
              <a:cs typeface="Arial" charset="0"/>
            </a:endParaRPr>
          </a:p>
        </p:txBody>
      </p:sp>
      <p:sp>
        <p:nvSpPr>
          <p:cNvPr id="26630" name="Title 1"/>
          <p:cNvSpPr>
            <a:spLocks/>
          </p:cNvSpPr>
          <p:nvPr/>
        </p:nvSpPr>
        <p:spPr bwMode="auto">
          <a:xfrm>
            <a:off x="673100" y="490538"/>
            <a:ext cx="8229600" cy="1143000"/>
          </a:xfrm>
          <a:prstGeom prst="rect">
            <a:avLst/>
          </a:prstGeom>
          <a:noFill/>
          <a:ln w="9525">
            <a:noFill/>
            <a:miter lim="800000"/>
            <a:headEnd/>
            <a:tailEnd/>
          </a:ln>
        </p:spPr>
        <p:txBody>
          <a:bodyPr anchor="ctr"/>
          <a:lstStyle/>
          <a:p>
            <a:pPr algn="ctr" defTabSz="457200" eaLnBrk="0" hangingPunct="0"/>
            <a:endParaRPr lang="en-US" sz="4400">
              <a:latin typeface="Calibri" pitchFamily="34" charset="0"/>
              <a:ea typeface="ＭＳ Ｐゴシック"/>
              <a:cs typeface="ＭＳ Ｐゴシック"/>
            </a:endParaRPr>
          </a:p>
        </p:txBody>
      </p:sp>
      <p:sp>
        <p:nvSpPr>
          <p:cNvPr id="31" name="Rectangle 30"/>
          <p:cNvSpPr/>
          <p:nvPr/>
        </p:nvSpPr>
        <p:spPr>
          <a:xfrm>
            <a:off x="233364" y="1555010"/>
            <a:ext cx="8803132" cy="2060564"/>
          </a:xfrm>
          <a:prstGeom prst="rect">
            <a:avLst/>
          </a:prstGeom>
        </p:spPr>
        <p:txBody>
          <a:bodyPr wrap="square">
            <a:spAutoFit/>
          </a:bodyPr>
          <a:lstStyle/>
          <a:p>
            <a:pPr>
              <a:lnSpc>
                <a:spcPct val="150000"/>
              </a:lnSpc>
            </a:pPr>
            <a:endParaRPr lang="en-US" sz="1600" b="1" i="1" dirty="0">
              <a:solidFill>
                <a:schemeClr val="tx1">
                  <a:lumMod val="65000"/>
                  <a:lumOff val="35000"/>
                </a:schemeClr>
              </a:solidFill>
              <a:latin typeface="Arial" panose="020B0604020202020204" pitchFamily="34" charset="0"/>
              <a:cs typeface="Arial" panose="020B0604020202020204" pitchFamily="34" charset="0"/>
            </a:endParaRPr>
          </a:p>
          <a:p>
            <a:pPr marL="361950" lvl="1" eaLnBrk="0" hangingPunct="0">
              <a:lnSpc>
                <a:spcPct val="90000"/>
              </a:lnSpc>
              <a:spcBef>
                <a:spcPct val="20000"/>
              </a:spcBef>
              <a:buClr>
                <a:schemeClr val="tx2"/>
              </a:buClr>
              <a:buSzPct val="65000"/>
              <a:defRPr/>
            </a:pPr>
            <a:endParaRPr lang="en-GB" sz="1400" dirty="0">
              <a:solidFill>
                <a:srgbClr val="000000"/>
              </a:solidFill>
              <a:latin typeface="Calibri" charset="0"/>
              <a:ea typeface="Arial" charset="0"/>
              <a:cs typeface="Arial" charset="0"/>
            </a:endParaRPr>
          </a:p>
          <a:p>
            <a:pPr marL="361950" lvl="1" eaLnBrk="0" hangingPunct="0">
              <a:lnSpc>
                <a:spcPct val="90000"/>
              </a:lnSpc>
              <a:spcBef>
                <a:spcPct val="20000"/>
              </a:spcBef>
              <a:buClr>
                <a:schemeClr val="tx2"/>
              </a:buClr>
              <a:buSzPct val="65000"/>
              <a:defRPr/>
            </a:pPr>
            <a:endParaRPr lang="en-GB" sz="1400" dirty="0">
              <a:solidFill>
                <a:srgbClr val="000000"/>
              </a:solidFill>
              <a:latin typeface="Calibri" charset="0"/>
              <a:ea typeface="Arial" charset="0"/>
              <a:cs typeface="Arial" charset="0"/>
            </a:endParaRPr>
          </a:p>
          <a:p>
            <a:pPr eaLnBrk="0" hangingPunct="0">
              <a:lnSpc>
                <a:spcPct val="90000"/>
              </a:lnSpc>
              <a:spcBef>
                <a:spcPct val="25000"/>
              </a:spcBef>
              <a:buClr>
                <a:schemeClr val="tx2"/>
              </a:buClr>
              <a:buSzPct val="105000"/>
              <a:defRPr/>
            </a:pPr>
            <a:endParaRPr lang="en-GB" sz="1400" dirty="0">
              <a:solidFill>
                <a:srgbClr val="000000"/>
              </a:solidFill>
              <a:latin typeface="Calibri" charset="0"/>
              <a:ea typeface="Arial" charset="0"/>
              <a:cs typeface="Arial" charset="0"/>
            </a:endParaRPr>
          </a:p>
          <a:p>
            <a:pPr marL="0" lvl="1">
              <a:lnSpc>
                <a:spcPct val="150000"/>
              </a:lnSpc>
            </a:pPr>
            <a:endParaRPr lang="en-GB" sz="1400" b="1" dirty="0">
              <a:solidFill>
                <a:srgbClr val="000000"/>
              </a:solidFill>
              <a:latin typeface="Calibri"/>
              <a:ea typeface="Arial" charset="0"/>
              <a:cs typeface="Calibri"/>
            </a:endParaRPr>
          </a:p>
          <a:p>
            <a:pPr>
              <a:lnSpc>
                <a:spcPct val="150000"/>
              </a:lnSpc>
            </a:pPr>
            <a:r>
              <a:rPr lang="en-US" sz="1200" dirty="0">
                <a:solidFill>
                  <a:schemeClr val="tx1">
                    <a:lumMod val="50000"/>
                    <a:lumOff val="50000"/>
                  </a:schemeClr>
                </a:solidFill>
                <a:latin typeface="Arial" panose="020B0604020202020204" pitchFamily="34" charset="0"/>
                <a:cs typeface="Arial" panose="020B0604020202020204" pitchFamily="34" charset="0"/>
              </a:rPr>
              <a:t> </a:t>
            </a:r>
          </a:p>
          <a:p>
            <a:pPr lvl="1">
              <a:lnSpc>
                <a:spcPct val="150000"/>
              </a:lnSpc>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3" name="Rectangle 12"/>
          <p:cNvSpPr>
            <a:spLocks noChangeArrowheads="1"/>
          </p:cNvSpPr>
          <p:nvPr/>
        </p:nvSpPr>
        <p:spPr bwMode="auto">
          <a:xfrm>
            <a:off x="1403648" y="5877272"/>
            <a:ext cx="8883834" cy="1036205"/>
          </a:xfrm>
          <a:prstGeom prst="rect">
            <a:avLst/>
          </a:prstGeom>
          <a:noFill/>
          <a:ln>
            <a:noFill/>
          </a:ln>
          <a:effectLst/>
          <a:extLst>
            <a:ext uri="{909E8E84-426E-40dd-AFC4-6F175D3DCCD1}">
              <a14:hiddenFill xmlns="" xmlns:a14="http://schemas.microsoft.com/office/drawing/2010/main">
                <a:solidFill>
                  <a:srgbClr val="FF4D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p>
            <a:pPr eaLnBrk="0" hangingPunct="0">
              <a:lnSpc>
                <a:spcPct val="90000"/>
              </a:lnSpc>
              <a:spcBef>
                <a:spcPct val="25000"/>
              </a:spcBef>
              <a:buClr>
                <a:schemeClr val="tx2"/>
              </a:buClr>
              <a:buSzPct val="105000"/>
              <a:defRPr/>
            </a:pPr>
            <a:endParaRPr lang="en-GB" sz="1400" dirty="0">
              <a:solidFill>
                <a:srgbClr val="000000"/>
              </a:solidFill>
              <a:latin typeface="Calibri" charset="0"/>
              <a:cs typeface="Arial" charset="0"/>
            </a:endParaRPr>
          </a:p>
          <a:p>
            <a:pPr marL="180975" indent="-180975" eaLnBrk="0" hangingPunct="0">
              <a:lnSpc>
                <a:spcPct val="90000"/>
              </a:lnSpc>
              <a:spcBef>
                <a:spcPct val="25000"/>
              </a:spcBef>
              <a:buClr>
                <a:schemeClr val="tx2"/>
              </a:buClr>
              <a:buSzPct val="105000"/>
              <a:buFont typeface="Wingdings" charset="0"/>
              <a:buChar char="q"/>
              <a:defRPr/>
            </a:pPr>
            <a:endParaRPr lang="en-GB" sz="1600" dirty="0">
              <a:solidFill>
                <a:srgbClr val="000000"/>
              </a:solidFill>
              <a:latin typeface="Calibri" charset="0"/>
              <a:cs typeface="Arial" charset="0"/>
            </a:endParaRPr>
          </a:p>
        </p:txBody>
      </p:sp>
      <p:sp>
        <p:nvSpPr>
          <p:cNvPr id="21" name="Content Placeholder 1">
            <a:extLst>
              <a:ext uri="{FF2B5EF4-FFF2-40B4-BE49-F238E27FC236}">
                <a16:creationId xmlns:a16="http://schemas.microsoft.com/office/drawing/2014/main" xmlns="" id="{5D07FCCE-8A2A-464F-91BA-86A338DE3038}"/>
              </a:ext>
            </a:extLst>
          </p:cNvPr>
          <p:cNvSpPr txBox="1">
            <a:spLocks/>
          </p:cNvSpPr>
          <p:nvPr/>
        </p:nvSpPr>
        <p:spPr>
          <a:xfrm>
            <a:off x="0" y="1430057"/>
            <a:ext cx="9144000" cy="447274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lvl="1" indent="0">
              <a:lnSpc>
                <a:spcPct val="100000"/>
              </a:lnSpc>
              <a:spcBef>
                <a:spcPts val="0"/>
              </a:spcBef>
              <a:buClr>
                <a:schemeClr val="tx1"/>
              </a:buClr>
              <a:buNone/>
            </a:pPr>
            <a:endParaRPr lang="en-US" sz="2000" dirty="0">
              <a:solidFill>
                <a:schemeClr val="tx1"/>
              </a:solidFill>
            </a:endParaRPr>
          </a:p>
          <a:p>
            <a:pPr marL="457200" lvl="1" indent="0">
              <a:spcBef>
                <a:spcPts val="0"/>
              </a:spcBef>
              <a:buClr>
                <a:schemeClr val="tx1"/>
              </a:buClr>
              <a:buNone/>
            </a:pPr>
            <a:endParaRPr lang="en-US" sz="2000" dirty="0">
              <a:solidFill>
                <a:schemeClr val="tx1"/>
              </a:solidFill>
            </a:endParaRPr>
          </a:p>
        </p:txBody>
      </p:sp>
      <p:graphicFrame>
        <p:nvGraphicFramePr>
          <p:cNvPr id="102" name="Table 101"/>
          <p:cNvGraphicFramePr>
            <a:graphicFrameLocks noGrp="1"/>
          </p:cNvGraphicFramePr>
          <p:nvPr>
            <p:extLst/>
          </p:nvPr>
        </p:nvGraphicFramePr>
        <p:xfrm>
          <a:off x="333748" y="1417638"/>
          <a:ext cx="8353051" cy="4869515"/>
        </p:xfrm>
        <a:graphic>
          <a:graphicData uri="http://schemas.openxmlformats.org/drawingml/2006/table">
            <a:tbl>
              <a:tblPr/>
              <a:tblGrid>
                <a:gridCol w="1478478">
                  <a:extLst>
                    <a:ext uri="{9D8B030D-6E8A-4147-A177-3AD203B41FA5}">
                      <a16:colId xmlns:a16="http://schemas.microsoft.com/office/drawing/2014/main" xmlns="" val="2963729295"/>
                    </a:ext>
                  </a:extLst>
                </a:gridCol>
                <a:gridCol w="1393451">
                  <a:extLst>
                    <a:ext uri="{9D8B030D-6E8A-4147-A177-3AD203B41FA5}">
                      <a16:colId xmlns:a16="http://schemas.microsoft.com/office/drawing/2014/main" xmlns="" val="2733538080"/>
                    </a:ext>
                  </a:extLst>
                </a:gridCol>
                <a:gridCol w="1780961">
                  <a:extLst>
                    <a:ext uri="{9D8B030D-6E8A-4147-A177-3AD203B41FA5}">
                      <a16:colId xmlns:a16="http://schemas.microsoft.com/office/drawing/2014/main" xmlns="" val="455419774"/>
                    </a:ext>
                  </a:extLst>
                </a:gridCol>
                <a:gridCol w="2092226">
                  <a:extLst>
                    <a:ext uri="{9D8B030D-6E8A-4147-A177-3AD203B41FA5}">
                      <a16:colId xmlns:a16="http://schemas.microsoft.com/office/drawing/2014/main" xmlns="" val="3467724274"/>
                    </a:ext>
                  </a:extLst>
                </a:gridCol>
                <a:gridCol w="1607935">
                  <a:extLst>
                    <a:ext uri="{9D8B030D-6E8A-4147-A177-3AD203B41FA5}">
                      <a16:colId xmlns:a16="http://schemas.microsoft.com/office/drawing/2014/main" xmlns="" val="2470348525"/>
                    </a:ext>
                  </a:extLst>
                </a:gridCol>
              </a:tblGrid>
              <a:tr h="465176">
                <a:tc>
                  <a:txBody>
                    <a:bodyPr/>
                    <a:lstStyle>
                      <a:lvl1pPr marL="88900"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88900" marR="0" lvl="0" indent="0" algn="l" defTabSz="914400" rtl="0" eaLnBrk="1" fontAlgn="base" latinLnBrk="0" hangingPunct="1">
                        <a:lnSpc>
                          <a:spcPct val="107000"/>
                        </a:lnSpc>
                        <a:spcBef>
                          <a:spcPts val="300"/>
                        </a:spcBef>
                        <a:spcAft>
                          <a:spcPts val="300"/>
                        </a:spcAft>
                        <a:buClrTx/>
                        <a:buSzTx/>
                        <a:buFontTx/>
                        <a:buNone/>
                        <a:tabLst/>
                      </a:pPr>
                      <a:r>
                        <a:rPr kumimoji="0" lang="en-US" altLang="en-US"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Calibri" panose="020F0502020204030204" pitchFamily="34" charset="0"/>
                        </a:rPr>
                        <a:t>Output Indicator</a:t>
                      </a:r>
                      <a:endParaRPr kumimoji="0" lang="en-US" altLang="en-US" sz="16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lvl1pPr marL="88900"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88900" marR="0" lvl="0" indent="0" algn="l" defTabSz="914400" rtl="0" eaLnBrk="1" fontAlgn="base" latinLnBrk="0" hangingPunct="1">
                        <a:lnSpc>
                          <a:spcPct val="107000"/>
                        </a:lnSpc>
                        <a:spcBef>
                          <a:spcPts val="300"/>
                        </a:spcBef>
                        <a:spcAft>
                          <a:spcPts val="30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Planned Target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lvl1pPr marL="79375"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79375" marR="0" lvl="0" indent="0" algn="ctr" defTabSz="914400" rtl="0" eaLnBrk="1" fontAlgn="base" latinLnBrk="0" hangingPunct="1">
                        <a:lnSpc>
                          <a:spcPct val="107000"/>
                        </a:lnSpc>
                        <a:spcBef>
                          <a:spcPts val="300"/>
                        </a:spcBef>
                        <a:spcAft>
                          <a:spcPts val="300"/>
                        </a:spcAft>
                        <a:buClrTx/>
                        <a:buSzTx/>
                        <a:buFontTx/>
                        <a:buNone/>
                        <a:tabLst/>
                      </a:pPr>
                      <a:r>
                        <a:rPr kumimoji="0" lang="en-US" alt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Calibri" panose="020F0502020204030204" pitchFamily="34" charset="0"/>
                        </a:rPr>
                        <a:t>Actual Achievement</a:t>
                      </a: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ECE"/>
                    </a:solidFill>
                  </a:tcPr>
                </a:tc>
                <a:tc>
                  <a:txBody>
                    <a:bodyPr/>
                    <a:lstStyle>
                      <a:lvl1pPr marL="79375"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79375" marR="0" lvl="0" indent="0" algn="ctr" defTabSz="914400" rtl="0" eaLnBrk="1" fontAlgn="base" latinLnBrk="0" hangingPunct="1">
                        <a:lnSpc>
                          <a:spcPct val="107000"/>
                        </a:lnSpc>
                        <a:spcBef>
                          <a:spcPts val="300"/>
                        </a:spcBef>
                        <a:spcAft>
                          <a:spcPts val="300"/>
                        </a:spcAft>
                        <a:buClrTx/>
                        <a:buSzTx/>
                        <a:buFontTx/>
                        <a:buNone/>
                        <a:tabLst/>
                      </a:pPr>
                      <a:r>
                        <a:rPr kumimoji="0" lang="en-US" alt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Calibri" panose="020F0502020204030204" pitchFamily="34" charset="0"/>
                        </a:rPr>
                        <a:t>Reason for Variance</a:t>
                      </a: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marL="79375"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79375" marR="0" lvl="0" indent="0" algn="ctr" defTabSz="914400" rtl="0" eaLnBrk="1" fontAlgn="base" latinLnBrk="0" hangingPunct="1">
                        <a:lnSpc>
                          <a:spcPct val="107000"/>
                        </a:lnSpc>
                        <a:spcBef>
                          <a:spcPts val="300"/>
                        </a:spcBef>
                        <a:spcAft>
                          <a:spcPts val="300"/>
                        </a:spcAft>
                        <a:buClrTx/>
                        <a:buSzTx/>
                        <a:buFontTx/>
                        <a:buNone/>
                        <a:tabLst/>
                      </a:pPr>
                      <a:r>
                        <a:rPr kumimoji="0" lang="en-US" altLang="en-US" sz="1600" b="1" i="0" u="none" strike="noStrike" cap="none" normalizeH="0" baseline="0" dirty="0" smtClean="0">
                          <a:ln>
                            <a:noFill/>
                          </a:ln>
                          <a:solidFill>
                            <a:schemeClr val="bg1"/>
                          </a:solidFill>
                          <a:effectLst/>
                          <a:latin typeface="Arial Narrow" panose="020B0606020202030204" pitchFamily="34" charset="0"/>
                          <a:ea typeface="ＭＳ Ｐゴシック" panose="020B0600070205080204" pitchFamily="34" charset="-128"/>
                          <a:cs typeface="Calibri" panose="020F0502020204030204" pitchFamily="34" charset="0"/>
                        </a:rPr>
                        <a:t>Remedial Action</a:t>
                      </a:r>
                      <a:endPar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435864685"/>
                  </a:ext>
                </a:extLst>
              </a:tr>
              <a:tr h="1207413">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Number of people with disabilities employed at SEE by end of December</a:t>
                      </a:r>
                    </a:p>
                  </a:txBody>
                  <a:tcPr marR="9525"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          N/A </a:t>
                      </a:r>
                    </a:p>
                  </a:txBody>
                  <a:tcPr marR="9525"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N/A</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N/A</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                                                    </a:t>
                      </a:r>
                    </a:p>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N/A</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29984362"/>
                  </a:ext>
                </a:extLst>
              </a:tr>
              <a:tr h="1136524">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Percentage Annual Increase of goods and services by end of December</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txBody>
                  <a:tcPr marR="9525"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           2.5%</a:t>
                      </a:r>
                    </a:p>
                  </a:txBody>
                  <a:tcPr marR="9525"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703% </a:t>
                      </a: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increase in sales from R1 049 560.79 in Q1 to R8 249  663.93 in Q2</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Drastic increase in sales orders and the expansion of SEE’s delivery footprint.t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SEE continues to execute its strategy of customer acquisition &amp; retention.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92626472"/>
                  </a:ext>
                </a:extLst>
              </a:tr>
              <a:tr h="1964073">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Number of customer agreements entered into annually</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txBody>
                  <a:tcPr marR="9525"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 2 customer Agreements</a:t>
                      </a:r>
                    </a:p>
                  </a:txBody>
                  <a:tcPr marR="9525"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1 customer agreement </a:t>
                      </a: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entered into by end of September 2021</a:t>
                      </a:r>
                    </a:p>
                    <a:p>
                      <a:pPr marL="0" marR="0" lvl="0" indent="0" algn="l" defTabSz="914400" rtl="0" eaLnBrk="1" fontAlgn="base" latinLnBrk="0" hangingPunct="1">
                        <a:lnSpc>
                          <a:spcPct val="107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7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7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Delayed finalization of  3 customer sales contracts due to administrative processes.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800"/>
                        </a:spcBef>
                        <a:buClr>
                          <a:schemeClr val="tx1"/>
                        </a:buClr>
                        <a:buSzPct val="80000"/>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lnSpc>
                          <a:spcPct val="90000"/>
                        </a:lnSpc>
                        <a:spcBef>
                          <a:spcPts val="600"/>
                        </a:spcBef>
                        <a:buSzPct val="80000"/>
                        <a:buFont typeface="Corbel" panose="020B0503020204020204" pitchFamily="34" charset="0"/>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ts val="600"/>
                        </a:spcBef>
                        <a:buClr>
                          <a:schemeClr val="tx1"/>
                        </a:buClr>
                        <a:buSzPct val="80000"/>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lnSpc>
                          <a:spcPct val="90000"/>
                        </a:lnSpc>
                        <a:spcBef>
                          <a:spcPts val="600"/>
                        </a:spcBef>
                        <a:buFont typeface="Corbel" panose="020B0503020204020204" pitchFamily="34" charset="0"/>
                        <a:defRPr sz="1600">
                          <a:solidFill>
                            <a:schemeClr val="tx1"/>
                          </a:solidFill>
                          <a:latin typeface="Calibri" panose="020F0502020204030204" pitchFamily="34" charset="0"/>
                          <a:ea typeface="ＭＳ Ｐゴシック" panose="020B0600070205080204" pitchFamily="34" charset="-128"/>
                        </a:defRPr>
                      </a:lvl4pPr>
                      <a:lvl5pPr marL="2057400" indent="-228600" eaLnBrk="0" hangingPunct="0">
                        <a:lnSpc>
                          <a:spcPct val="90000"/>
                        </a:lnSpc>
                        <a:spcBef>
                          <a:spcPts val="600"/>
                        </a:spcBef>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600"/>
                        </a:spcBef>
                        <a:spcAft>
                          <a:spcPct val="0"/>
                        </a:spcAft>
                        <a:buClr>
                          <a:schemeClr val="tx1"/>
                        </a:buClr>
                        <a:buSzPct val="80000"/>
                        <a:buFont typeface="Arial" panose="020B0604020202020204" pitchFamily="34" charset="0"/>
                        <a:defRPr sz="16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rPr>
                        <a:t>Expedite the  market penetration efforts  to get more customers on board.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87635264"/>
                  </a:ext>
                </a:extLst>
              </a:tr>
            </a:tbl>
          </a:graphicData>
        </a:graphic>
      </p:graphicFrame>
    </p:spTree>
    <p:extLst>
      <p:ext uri="{BB962C8B-B14F-4D97-AF65-F5344CB8AC3E}">
        <p14:creationId xmlns:p14="http://schemas.microsoft.com/office/powerpoint/2010/main" xmlns="" val="49635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590550" y="-145425"/>
            <a:ext cx="8229600" cy="1446550"/>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400" b="1" dirty="0">
                <a:solidFill>
                  <a:srgbClr val="FF0000"/>
                </a:solidFill>
              </a:rPr>
              <a:t>QUARTER </a:t>
            </a:r>
            <a:r>
              <a:rPr lang="en-US" sz="2400" b="1" dirty="0" smtClean="0">
                <a:solidFill>
                  <a:srgbClr val="FF0000"/>
                </a:solidFill>
              </a:rPr>
              <a:t>1 2021/22 </a:t>
            </a:r>
            <a:r>
              <a:rPr lang="en-US" sz="2400" b="1" dirty="0">
                <a:solidFill>
                  <a:srgbClr val="FF0000"/>
                </a:solidFill>
              </a:rPr>
              <a:t>&amp; QUARTER </a:t>
            </a:r>
            <a:r>
              <a:rPr lang="en-US" sz="2400" b="1" dirty="0" smtClean="0">
                <a:solidFill>
                  <a:srgbClr val="FF0000"/>
                </a:solidFill>
              </a:rPr>
              <a:t>2 </a:t>
            </a:r>
            <a:r>
              <a:rPr lang="en-US" sz="2400" b="1" dirty="0">
                <a:solidFill>
                  <a:srgbClr val="FF0000"/>
                </a:solidFill>
              </a:rPr>
              <a:t>2021/22</a:t>
            </a:r>
            <a:r>
              <a:rPr lang="en-US" sz="2400" b="1" dirty="0">
                <a:solidFill>
                  <a:prstClr val="black"/>
                </a:solidFill>
              </a:rPr>
              <a:t/>
            </a:r>
            <a:br>
              <a:rPr lang="en-US" sz="2400" b="1" dirty="0">
                <a:solidFill>
                  <a:prstClr val="black"/>
                </a:solidFill>
              </a:rPr>
            </a:br>
            <a:r>
              <a:rPr lang="en-US" sz="2400" b="1" dirty="0" smtClean="0">
                <a:solidFill>
                  <a:prstClr val="black"/>
                </a:solidFill>
              </a:rPr>
              <a:t>PUBLIC EMPLOYMENT SERVICES PERFORMANCE </a:t>
            </a:r>
            <a:r>
              <a:rPr lang="en-US" sz="2400" b="1" dirty="0">
                <a:solidFill>
                  <a:prstClr val="black"/>
                </a:solidFill>
              </a:rPr>
              <a:t>PER PROVINCE</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311936327"/>
              </p:ext>
            </p:extLst>
          </p:nvPr>
        </p:nvGraphicFramePr>
        <p:xfrm>
          <a:off x="196246" y="1396049"/>
          <a:ext cx="8737601" cy="5201395"/>
        </p:xfrm>
        <a:graphic>
          <a:graphicData uri="http://schemas.openxmlformats.org/drawingml/2006/table">
            <a:tbl>
              <a:tblPr/>
              <a:tblGrid>
                <a:gridCol w="1156304">
                  <a:extLst>
                    <a:ext uri="{9D8B030D-6E8A-4147-A177-3AD203B41FA5}">
                      <a16:colId xmlns:a16="http://schemas.microsoft.com/office/drawing/2014/main" xmlns="" val="20000"/>
                    </a:ext>
                  </a:extLst>
                </a:gridCol>
                <a:gridCol w="829474">
                  <a:extLst>
                    <a:ext uri="{9D8B030D-6E8A-4147-A177-3AD203B41FA5}">
                      <a16:colId xmlns:a16="http://schemas.microsoft.com/office/drawing/2014/main" xmlns="" val="20001"/>
                    </a:ext>
                  </a:extLst>
                </a:gridCol>
                <a:gridCol w="735697">
                  <a:extLst>
                    <a:ext uri="{9D8B030D-6E8A-4147-A177-3AD203B41FA5}">
                      <a16:colId xmlns:a16="http://schemas.microsoft.com/office/drawing/2014/main" xmlns="" val="20002"/>
                    </a:ext>
                  </a:extLst>
                </a:gridCol>
                <a:gridCol w="939036">
                  <a:extLst>
                    <a:ext uri="{9D8B030D-6E8A-4147-A177-3AD203B41FA5}">
                      <a16:colId xmlns:a16="http://schemas.microsoft.com/office/drawing/2014/main" xmlns="" val="20003"/>
                    </a:ext>
                  </a:extLst>
                </a:gridCol>
                <a:gridCol w="1030134">
                  <a:extLst>
                    <a:ext uri="{9D8B030D-6E8A-4147-A177-3AD203B41FA5}">
                      <a16:colId xmlns:a16="http://schemas.microsoft.com/office/drawing/2014/main" xmlns="" val="20004"/>
                    </a:ext>
                  </a:extLst>
                </a:gridCol>
                <a:gridCol w="882184">
                  <a:extLst>
                    <a:ext uri="{9D8B030D-6E8A-4147-A177-3AD203B41FA5}">
                      <a16:colId xmlns:a16="http://schemas.microsoft.com/office/drawing/2014/main" xmlns="" val="20005"/>
                    </a:ext>
                  </a:extLst>
                </a:gridCol>
                <a:gridCol w="957342">
                  <a:extLst>
                    <a:ext uri="{9D8B030D-6E8A-4147-A177-3AD203B41FA5}">
                      <a16:colId xmlns:a16="http://schemas.microsoft.com/office/drawing/2014/main" xmlns="" val="20006"/>
                    </a:ext>
                  </a:extLst>
                </a:gridCol>
                <a:gridCol w="1030134">
                  <a:extLst>
                    <a:ext uri="{9D8B030D-6E8A-4147-A177-3AD203B41FA5}">
                      <a16:colId xmlns:a16="http://schemas.microsoft.com/office/drawing/2014/main" xmlns="" val="20007"/>
                    </a:ext>
                  </a:extLst>
                </a:gridCol>
                <a:gridCol w="1177296">
                  <a:extLst>
                    <a:ext uri="{9D8B030D-6E8A-4147-A177-3AD203B41FA5}">
                      <a16:colId xmlns:a16="http://schemas.microsoft.com/office/drawing/2014/main" xmlns="" val="20008"/>
                    </a:ext>
                  </a:extLst>
                </a:gridCol>
              </a:tblGrid>
              <a:tr h="393060">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Q1 </a:t>
                      </a:r>
                      <a:r>
                        <a:rPr lang="en-US" sz="1600" b="1" dirty="0" smtClean="0">
                          <a:solidFill>
                            <a:schemeClr val="tx1"/>
                          </a:solidFill>
                        </a:rPr>
                        <a:t>2021/22</a:t>
                      </a:r>
                      <a:endParaRPr lang="en-ZA" sz="1600" b="1" dirty="0">
                        <a:solidFill>
                          <a:schemeClr val="tx1"/>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Q2 </a:t>
                      </a:r>
                      <a:r>
                        <a:rPr lang="en-US" sz="1600" b="1" i="0" u="none" strike="noStrike" dirty="0" smtClean="0">
                          <a:solidFill>
                            <a:schemeClr val="tx1"/>
                          </a:solidFill>
                          <a:effectLst/>
                          <a:latin typeface="+mn-lt"/>
                        </a:rPr>
                        <a:t>2021/22</a:t>
                      </a:r>
                      <a:endParaRPr lang="en-ZA" sz="1600" b="1" i="0" u="none" strike="noStrike" dirty="0">
                        <a:solidFill>
                          <a:schemeClr val="tx1"/>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17412">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a:t>
                      </a:r>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a:t>
                      </a:r>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414048">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mn-lt"/>
                          <a:ea typeface="+mn-ea"/>
                          <a:cs typeface="+mn-cs"/>
                        </a:rPr>
                        <a:t>100%</a:t>
                      </a:r>
                      <a:endParaRPr kumimoji="0" lang="en-ZA" sz="1600" b="1" i="0" u="none" strike="noStrike" kern="1200" cap="none" spc="0" normalizeH="0" baseline="0" noProof="0" dirty="0">
                        <a:ln>
                          <a:noFill/>
                        </a:ln>
                        <a:solidFill>
                          <a:srgbClr val="00682F"/>
                        </a:solidFill>
                        <a:effectLst/>
                        <a:uLnTx/>
                        <a:uFillTx/>
                        <a:latin typeface="+mn-lt"/>
                        <a:ea typeface="+mn-ea"/>
                        <a:cs typeface="+mn-cs"/>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9253" marR="83280" marT="925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3383">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7412">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2</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2</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50%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17412">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2</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mn-lt"/>
                          <a:ea typeface="+mn-ea"/>
                          <a:cs typeface="+mn-cs"/>
                        </a:rPr>
                        <a:t>50%</a:t>
                      </a:r>
                      <a:endParaRPr kumimoji="0" lang="en-ZA" sz="16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2</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2</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50%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5478">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mn-lt"/>
                          <a:ea typeface="+mn-ea"/>
                          <a:cs typeface="+mn-cs"/>
                        </a:rPr>
                        <a:t>100%</a:t>
                      </a:r>
                      <a:endParaRPr kumimoji="0" lang="en-ZA" sz="1600" b="1" i="0" u="none" strike="noStrike" kern="1200" cap="none" spc="0" normalizeH="0" baseline="0" noProof="0" dirty="0">
                        <a:ln>
                          <a:noFill/>
                        </a:ln>
                        <a:solidFill>
                          <a:srgbClr val="00682F"/>
                        </a:solidFill>
                        <a:effectLst/>
                        <a:uLnTx/>
                        <a:uFillTx/>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3468">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27646">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17412">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4</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100%</a:t>
                      </a:r>
                      <a:endParaRPr lang="en-ZA" sz="1600" b="1" i="0" u="none" strike="noStrike" dirty="0">
                        <a:solidFill>
                          <a:srgbClr val="00682F"/>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9466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682F"/>
                          </a:solidFill>
                          <a:effectLst/>
                          <a:latin typeface="+mn-lt"/>
                        </a:rPr>
                        <a:t>3</a:t>
                      </a:r>
                      <a:endParaRPr lang="en-ZA" sz="1600" b="1" i="0" u="none" strike="noStrike" dirty="0">
                        <a:solidFill>
                          <a:srgbClr val="00682F"/>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1</a:t>
                      </a:r>
                      <a:endParaRPr lang="en-ZA" sz="1600" b="1" i="0" u="none" strike="noStrike" kern="1200" dirty="0">
                        <a:solidFill>
                          <a:srgbClr val="FF0000"/>
                        </a:solidFill>
                        <a:effectLst/>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ZA" sz="1600" b="1" i="0" u="none" strike="noStrike" kern="1200" dirty="0" smtClean="0">
                          <a:solidFill>
                            <a:srgbClr val="00682F"/>
                          </a:solidFill>
                          <a:effectLst/>
                          <a:latin typeface="+mn-lt"/>
                          <a:ea typeface="+mn-ea"/>
                          <a:cs typeface="+mn-cs"/>
                        </a:rPr>
                        <a:t>4</a:t>
                      </a:r>
                      <a:endParaRPr lang="en-ZA" sz="1600" b="1" i="0" u="none" strike="noStrike" kern="1200" dirty="0">
                        <a:solidFill>
                          <a:srgbClr val="00682F"/>
                        </a:solidFill>
                        <a:effectLst/>
                        <a:latin typeface="+mn-lt"/>
                        <a:ea typeface="+mn-ea"/>
                        <a:cs typeface="+mn-cs"/>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ZA" sz="1600" b="1" i="0" u="none" strike="noStrike" kern="1200" dirty="0" smtClean="0">
                          <a:solidFill>
                            <a:srgbClr val="FF0000"/>
                          </a:solidFill>
                          <a:effectLst/>
                          <a:latin typeface="+mn-lt"/>
                          <a:ea typeface="+mn-ea"/>
                          <a:cs typeface="+mn-cs"/>
                        </a:rPr>
                        <a:t>0</a:t>
                      </a:r>
                      <a:endParaRPr lang="en-ZA" sz="1600" b="1" i="0" u="none" strike="noStrike" kern="1200" dirty="0">
                        <a:solidFill>
                          <a:srgbClr val="FF0000"/>
                        </a:solidFill>
                        <a:effectLst/>
                        <a:latin typeface="+mn-lt"/>
                        <a:ea typeface="+mn-ea"/>
                        <a:cs typeface="+mn-cs"/>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682F"/>
                          </a:solidFill>
                          <a:effectLst/>
                          <a:uLnTx/>
                          <a:uFillTx/>
                          <a:latin typeface="Calibri"/>
                          <a:ea typeface="+mn-ea"/>
                          <a:cs typeface="+mn-cs"/>
                        </a:rPr>
                        <a:t>100%</a:t>
                      </a:r>
                      <a:endParaRPr kumimoji="0" lang="en-ZA" sz="1600" b="1" i="0" u="none" strike="noStrike" kern="1200" cap="none" spc="0" normalizeH="0" baseline="0" noProof="0" dirty="0">
                        <a:ln>
                          <a:noFill/>
                        </a:ln>
                        <a:solidFill>
                          <a:srgbClr val="00682F"/>
                        </a:solidFill>
                        <a:effectLst/>
                        <a:uLnTx/>
                        <a:uFillTx/>
                        <a:latin typeface="Calibri"/>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33794" name="Slide Number Placeholder 3"/>
          <p:cNvSpPr>
            <a:spLocks noGrp="1"/>
          </p:cNvSpPr>
          <p:nvPr>
            <p:ph type="sldNum" sz="quarter" idx="12"/>
          </p:nvPr>
        </p:nvSpPr>
        <p:spPr bwMode="auto">
          <a:xfrm>
            <a:off x="6443662" y="-53658"/>
            <a:ext cx="2700338" cy="3352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b="1" smtClean="0">
                <a:solidFill>
                  <a:schemeClr val="bg1"/>
                </a:solidFill>
              </a:rPr>
              <a:pPr/>
              <a:t>11</a:t>
            </a:fld>
            <a:endParaRPr lang="en-US" altLang="en-US" sz="1200" b="1" dirty="0" smtClean="0">
              <a:solidFill>
                <a:schemeClr val="bg1"/>
              </a:solidFill>
            </a:endParaRPr>
          </a:p>
        </p:txBody>
      </p:sp>
    </p:spTree>
    <p:extLst>
      <p:ext uri="{BB962C8B-B14F-4D97-AF65-F5344CB8AC3E}">
        <p14:creationId xmlns:p14="http://schemas.microsoft.com/office/powerpoint/2010/main" xmlns="" val="34009576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7" y="404664"/>
            <a:ext cx="9395320" cy="994172"/>
          </a:xfrm>
        </p:spPr>
        <p:txBody>
          <a:bodyPr>
            <a:normAutofit/>
          </a:bodyPr>
          <a:lstStyle/>
          <a:p>
            <a:r>
              <a:rPr lang="en-ZA" sz="3000" b="1" dirty="0" smtClean="0"/>
              <a:t> </a:t>
            </a:r>
            <a:r>
              <a:rPr lang="en-ZA" sz="3000" b="1" dirty="0"/>
              <a:t>IMPACT ANALYSIS: </a:t>
            </a:r>
            <a:r>
              <a:rPr lang="en-ZA" sz="3000" b="1" dirty="0" smtClean="0">
                <a:cs typeface="Arial" panose="020B0604020202020204" pitchFamily="34" charset="0"/>
              </a:rPr>
              <a:t>SIGNED CUSTOMER AGREEMENTS</a:t>
            </a:r>
            <a:endParaRPr lang="en-ZA" sz="3000" b="1" dirty="0"/>
          </a:p>
        </p:txBody>
      </p:sp>
      <p:sp>
        <p:nvSpPr>
          <p:cNvPr id="11" name="Rectangle 10"/>
          <p:cNvSpPr/>
          <p:nvPr/>
        </p:nvSpPr>
        <p:spPr>
          <a:xfrm>
            <a:off x="244203" y="5013176"/>
            <a:ext cx="8899797" cy="523220"/>
          </a:xfrm>
          <a:prstGeom prst="rect">
            <a:avLst/>
          </a:prstGeom>
        </p:spPr>
        <p:txBody>
          <a:bodyPr wrap="square">
            <a:spAutoFit/>
          </a:bodyPr>
          <a:lstStyle/>
          <a:p>
            <a:r>
              <a:rPr lang="en-ZA" sz="1400" b="1" dirty="0" smtClean="0"/>
              <a:t>Customer agreements have been signed however the next phase is to convert them into realizable sales output</a:t>
            </a:r>
          </a:p>
        </p:txBody>
      </p:sp>
      <p:pic>
        <p:nvPicPr>
          <p:cNvPr id="3" name="Picture 2"/>
          <p:cNvPicPr>
            <a:picLocks noChangeAspect="1"/>
          </p:cNvPicPr>
          <p:nvPr/>
        </p:nvPicPr>
        <p:blipFill>
          <a:blip r:embed="rId2"/>
          <a:stretch>
            <a:fillRect/>
          </a:stretch>
        </p:blipFill>
        <p:spPr>
          <a:xfrm>
            <a:off x="250901" y="1414861"/>
            <a:ext cx="8601252" cy="3454300"/>
          </a:xfrm>
          <a:prstGeom prst="rect">
            <a:avLst/>
          </a:prstGeom>
        </p:spPr>
      </p:pic>
    </p:spTree>
    <p:extLst>
      <p:ext uri="{BB962C8B-B14F-4D97-AF65-F5344CB8AC3E}">
        <p14:creationId xmlns:p14="http://schemas.microsoft.com/office/powerpoint/2010/main" xmlns="" val="6372764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000" b="1" dirty="0"/>
              <a:t>IMPACT ANALYSIS: </a:t>
            </a:r>
            <a:r>
              <a:rPr lang="en-ZA" sz="3000" b="1" dirty="0">
                <a:cs typeface="Arial" panose="020B0604020202020204" pitchFamily="34" charset="0"/>
              </a:rPr>
              <a:t>FACTORY EMPLOYEES</a:t>
            </a:r>
            <a:endParaRPr lang="en-ZA" sz="3000" b="1" dirty="0"/>
          </a:p>
        </p:txBody>
      </p:sp>
      <p:pic>
        <p:nvPicPr>
          <p:cNvPr id="10" name="Picture 9"/>
          <p:cNvPicPr>
            <a:picLocks noChangeAspect="1"/>
          </p:cNvPicPr>
          <p:nvPr/>
        </p:nvPicPr>
        <p:blipFill>
          <a:blip r:embed="rId2"/>
          <a:stretch>
            <a:fillRect/>
          </a:stretch>
        </p:blipFill>
        <p:spPr>
          <a:xfrm>
            <a:off x="251328" y="1351257"/>
            <a:ext cx="8641151" cy="4248835"/>
          </a:xfrm>
          <a:prstGeom prst="rect">
            <a:avLst/>
          </a:prstGeom>
        </p:spPr>
      </p:pic>
      <p:sp>
        <p:nvSpPr>
          <p:cNvPr id="11" name="Rectangle 10"/>
          <p:cNvSpPr/>
          <p:nvPr/>
        </p:nvSpPr>
        <p:spPr>
          <a:xfrm>
            <a:off x="237628" y="5877272"/>
            <a:ext cx="8899797" cy="307777"/>
          </a:xfrm>
          <a:prstGeom prst="rect">
            <a:avLst/>
          </a:prstGeom>
        </p:spPr>
        <p:txBody>
          <a:bodyPr wrap="square">
            <a:spAutoFit/>
          </a:bodyPr>
          <a:lstStyle/>
          <a:p>
            <a:r>
              <a:rPr lang="en-ZA" sz="1400" b="1" dirty="0" smtClean="0"/>
              <a:t>Ndabeni factory lost one employee and there were transfers across factories as well as retirements</a:t>
            </a:r>
            <a:endParaRPr lang="en-ZA" sz="1400" b="1" dirty="0"/>
          </a:p>
        </p:txBody>
      </p:sp>
    </p:spTree>
    <p:extLst>
      <p:ext uri="{BB962C8B-B14F-4D97-AF65-F5344CB8AC3E}">
        <p14:creationId xmlns:p14="http://schemas.microsoft.com/office/powerpoint/2010/main" xmlns="" val="35232825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000" b="1" dirty="0"/>
              <a:t>IMPACT ANALYSIS: </a:t>
            </a:r>
            <a:r>
              <a:rPr lang="en-ZA" sz="3000" b="1" dirty="0" smtClean="0">
                <a:cs typeface="Arial" panose="020B0604020202020204" pitchFamily="34" charset="0"/>
              </a:rPr>
              <a:t>SALES REPORT</a:t>
            </a:r>
            <a:endParaRPr lang="en-ZA" sz="3000" b="1" dirty="0"/>
          </a:p>
        </p:txBody>
      </p:sp>
      <p:sp>
        <p:nvSpPr>
          <p:cNvPr id="11" name="Rectangle 10"/>
          <p:cNvSpPr/>
          <p:nvPr/>
        </p:nvSpPr>
        <p:spPr>
          <a:xfrm>
            <a:off x="237628" y="5877272"/>
            <a:ext cx="8899797" cy="307777"/>
          </a:xfrm>
          <a:prstGeom prst="rect">
            <a:avLst/>
          </a:prstGeom>
        </p:spPr>
        <p:txBody>
          <a:bodyPr wrap="square">
            <a:spAutoFit/>
          </a:bodyPr>
          <a:lstStyle/>
          <a:p>
            <a:r>
              <a:rPr lang="en-ZA" sz="1400" b="1" dirty="0" smtClean="0"/>
              <a:t>Production output per factory : Durban factory still on revamp due to damage caused by flooding</a:t>
            </a:r>
            <a:endParaRPr lang="en-ZA" sz="1400" b="1" dirty="0"/>
          </a:p>
        </p:txBody>
      </p:sp>
      <p:pic>
        <p:nvPicPr>
          <p:cNvPr id="3" name="Picture 2"/>
          <p:cNvPicPr>
            <a:picLocks noChangeAspect="1"/>
          </p:cNvPicPr>
          <p:nvPr/>
        </p:nvPicPr>
        <p:blipFill>
          <a:blip r:embed="rId2"/>
          <a:stretch>
            <a:fillRect/>
          </a:stretch>
        </p:blipFill>
        <p:spPr>
          <a:xfrm>
            <a:off x="250901" y="1364984"/>
            <a:ext cx="8641579" cy="4182178"/>
          </a:xfrm>
          <a:prstGeom prst="rect">
            <a:avLst/>
          </a:prstGeom>
        </p:spPr>
      </p:pic>
    </p:spTree>
    <p:extLst>
      <p:ext uri="{BB962C8B-B14F-4D97-AF65-F5344CB8AC3E}">
        <p14:creationId xmlns:p14="http://schemas.microsoft.com/office/powerpoint/2010/main" xmlns="" val="22032779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000" b="1" dirty="0"/>
              <a:t>IMPACT ANALYSIS: </a:t>
            </a:r>
            <a:r>
              <a:rPr lang="en-ZA" sz="3000" b="1" dirty="0" smtClean="0">
                <a:cs typeface="Arial" panose="020B0604020202020204" pitchFamily="34" charset="0"/>
              </a:rPr>
              <a:t>MAJOR SALES PER CUSTOMER</a:t>
            </a:r>
            <a:endParaRPr lang="en-ZA" sz="3000" b="1" dirty="0"/>
          </a:p>
        </p:txBody>
      </p:sp>
      <p:sp>
        <p:nvSpPr>
          <p:cNvPr id="11" name="Rectangle 10"/>
          <p:cNvSpPr/>
          <p:nvPr/>
        </p:nvSpPr>
        <p:spPr>
          <a:xfrm>
            <a:off x="237628" y="5877272"/>
            <a:ext cx="8899797" cy="523220"/>
          </a:xfrm>
          <a:prstGeom prst="rect">
            <a:avLst/>
          </a:prstGeom>
        </p:spPr>
        <p:txBody>
          <a:bodyPr wrap="square">
            <a:spAutoFit/>
          </a:bodyPr>
          <a:lstStyle/>
          <a:p>
            <a:r>
              <a:rPr lang="en-ZA" sz="1400" b="1" dirty="0" smtClean="0"/>
              <a:t>Western Cape continues to dominate SEE sales contribution –  Surge in sales from labour centres </a:t>
            </a:r>
          </a:p>
          <a:p>
            <a:r>
              <a:rPr lang="en-ZA" sz="1400" b="1" dirty="0" smtClean="0"/>
              <a:t>Across various provinces has also been observed</a:t>
            </a:r>
            <a:endParaRPr lang="en-ZA" sz="1400" b="1" dirty="0"/>
          </a:p>
        </p:txBody>
      </p:sp>
      <p:pic>
        <p:nvPicPr>
          <p:cNvPr id="4" name="Picture 3"/>
          <p:cNvPicPr>
            <a:picLocks noChangeAspect="1"/>
          </p:cNvPicPr>
          <p:nvPr/>
        </p:nvPicPr>
        <p:blipFill>
          <a:blip r:embed="rId2"/>
          <a:stretch>
            <a:fillRect/>
          </a:stretch>
        </p:blipFill>
        <p:spPr>
          <a:xfrm>
            <a:off x="250900" y="1405546"/>
            <a:ext cx="8626763" cy="4039677"/>
          </a:xfrm>
          <a:prstGeom prst="rect">
            <a:avLst/>
          </a:prstGeom>
        </p:spPr>
      </p:pic>
    </p:spTree>
    <p:extLst>
      <p:ext uri="{BB962C8B-B14F-4D97-AF65-F5344CB8AC3E}">
        <p14:creationId xmlns:p14="http://schemas.microsoft.com/office/powerpoint/2010/main" xmlns="" val="366514581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xfrm>
            <a:off x="7010400" y="-8509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b="1" smtClean="0">
                <a:solidFill>
                  <a:schemeClr val="bg1"/>
                </a:solidFill>
              </a:rPr>
              <a:pPr/>
              <a:t>114</a:t>
            </a:fld>
            <a:endParaRPr lang="en-US" altLang="en-US" sz="1200" b="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31788"/>
            <a:ext cx="8229600" cy="1143000"/>
          </a:xfrm>
        </p:spPr>
        <p:txBody>
          <a:bodyPr/>
          <a:lstStyle/>
          <a:p>
            <a:r>
              <a:rPr lang="en-ZA" altLang="en-US" sz="2400" b="1" dirty="0" smtClean="0">
                <a:ea typeface="ＭＳ Ｐゴシック" pitchFamily="34" charset="-128"/>
              </a:rPr>
              <a:t>QUARTER 2 OVERALL PERFORMANCE</a:t>
            </a:r>
          </a:p>
        </p:txBody>
      </p:sp>
      <p:sp>
        <p:nvSpPr>
          <p:cNvPr id="34819" name="Content Placeholder 2"/>
          <p:cNvSpPr>
            <a:spLocks noGrp="1"/>
          </p:cNvSpPr>
          <p:nvPr>
            <p:ph idx="1"/>
          </p:nvPr>
        </p:nvSpPr>
        <p:spPr>
          <a:xfrm>
            <a:off x="457200" y="1474788"/>
            <a:ext cx="8229600" cy="4525963"/>
          </a:xfrm>
        </p:spPr>
        <p:txBody>
          <a:bodyPr/>
          <a:lstStyle/>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lvl="0" indent="0" algn="ctr">
              <a:buNone/>
              <a:defRPr/>
            </a:pPr>
            <a:r>
              <a:rPr lang="en-US" sz="2400" b="1" dirty="0">
                <a:solidFill>
                  <a:prstClr val="black"/>
                </a:solidFill>
                <a:ea typeface="ＭＳ Ｐゴシック" pitchFamily="-80" charset="-128"/>
                <a:cs typeface="+mj-cs"/>
              </a:rPr>
              <a:t>OVERALL ACHIEVEMENTS PER STRATEGIC OBJECTIVE AND PER BRANCH  DURING </a:t>
            </a:r>
            <a:r>
              <a:rPr lang="en-US" sz="2400" b="1" u="sng" dirty="0">
                <a:solidFill>
                  <a:srgbClr val="FF0000"/>
                </a:solidFill>
                <a:ea typeface="ＭＳ Ｐゴシック" pitchFamily="-80" charset="-128"/>
                <a:cs typeface="+mj-cs"/>
              </a:rPr>
              <a:t>QUARTER </a:t>
            </a:r>
            <a:r>
              <a:rPr lang="en-US" sz="2400" b="1" u="sng" dirty="0" smtClean="0">
                <a:solidFill>
                  <a:srgbClr val="FF0000"/>
                </a:solidFill>
                <a:ea typeface="ＭＳ Ｐゴシック" pitchFamily="-80" charset="-128"/>
                <a:cs typeface="+mj-cs"/>
              </a:rPr>
              <a:t>2 </a:t>
            </a:r>
          </a:p>
          <a:p>
            <a:pPr marL="0" lvl="0" indent="0" algn="ctr">
              <a:buNone/>
              <a:defRPr/>
            </a:pPr>
            <a:endParaRPr lang="en-US" sz="2400" b="1" dirty="0">
              <a:solidFill>
                <a:prstClr val="black"/>
              </a:solidFill>
              <a:ea typeface="ＭＳ Ｐゴシック" pitchFamily="-80" charset="-128"/>
              <a:cs typeface="+mj-cs"/>
            </a:endParaRPr>
          </a:p>
          <a:p>
            <a:pPr marL="0" indent="0" algn="ctr">
              <a:buNone/>
            </a:pPr>
            <a:r>
              <a:rPr lang="en-ZA" altLang="en-US" sz="2400" b="1" dirty="0">
                <a:solidFill>
                  <a:srgbClr val="000000"/>
                </a:solidFill>
                <a:ea typeface="ＭＳ Ｐゴシック" pitchFamily="34" charset="-128"/>
              </a:rPr>
              <a:t>01 </a:t>
            </a:r>
            <a:r>
              <a:rPr lang="en-ZA" altLang="en-US" sz="2400" b="1" dirty="0" smtClean="0">
                <a:solidFill>
                  <a:srgbClr val="000000"/>
                </a:solidFill>
                <a:ea typeface="ＭＳ Ｐゴシック" pitchFamily="34" charset="-128"/>
              </a:rPr>
              <a:t>JULY </a:t>
            </a:r>
            <a:r>
              <a:rPr lang="en-ZA" altLang="en-US" sz="2400" b="1" dirty="0">
                <a:solidFill>
                  <a:srgbClr val="000000"/>
                </a:solidFill>
                <a:ea typeface="ＭＳ Ｐゴシック" pitchFamily="34" charset="-128"/>
              </a:rPr>
              <a:t>2021 – 30 </a:t>
            </a:r>
            <a:r>
              <a:rPr lang="en-ZA" altLang="en-US" sz="2400" b="1" dirty="0" smtClean="0">
                <a:solidFill>
                  <a:srgbClr val="000000"/>
                </a:solidFill>
                <a:ea typeface="ＭＳ Ｐゴシック" pitchFamily="34" charset="-128"/>
              </a:rPr>
              <a:t>SEPTEMBER </a:t>
            </a:r>
            <a:r>
              <a:rPr lang="en-ZA" altLang="en-US" sz="2400" b="1" dirty="0">
                <a:solidFill>
                  <a:srgbClr val="000000"/>
                </a:solidFill>
                <a:ea typeface="ＭＳ Ｐゴシック" pitchFamily="34" charset="-128"/>
              </a:rPr>
              <a:t>2021</a:t>
            </a:r>
          </a:p>
          <a:p>
            <a:pPr marL="0" indent="0" algn="ctr">
              <a:buFont typeface="Arial" pitchFamily="34" charset="0"/>
              <a:buNone/>
            </a:pPr>
            <a:endParaRPr lang="en-ZA" altLang="en-US" sz="2400" b="1" dirty="0" smtClean="0">
              <a:ea typeface="ＭＳ Ｐゴシック" pitchFamily="34" charset="-128"/>
            </a:endParaRPr>
          </a:p>
        </p:txBody>
      </p:sp>
      <p:sp>
        <p:nvSpPr>
          <p:cNvPr id="34820" name="Slide Number Placeholder 1"/>
          <p:cNvSpPr>
            <a:spLocks noGrp="1"/>
          </p:cNvSpPr>
          <p:nvPr>
            <p:ph type="sldNum" sz="quarter" idx="12"/>
          </p:nvPr>
        </p:nvSpPr>
        <p:spPr bwMode="auto">
          <a:xfrm>
            <a:off x="7010400" y="-33337"/>
            <a:ext cx="2133600" cy="2568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b="1" smtClean="0">
                <a:solidFill>
                  <a:schemeClr val="bg1"/>
                </a:solidFill>
              </a:rPr>
              <a:pPr/>
              <a:t>12</a:t>
            </a:fld>
            <a:endParaRPr lang="en-US" altLang="en-US" sz="1200" b="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7200"/>
            <a:ext cx="8229600" cy="1143000"/>
          </a:xfrm>
        </p:spPr>
        <p:txBody>
          <a:bodyPr/>
          <a:lstStyle/>
          <a:p>
            <a:r>
              <a:rPr lang="en-ZA" altLang="en-US" sz="2400" b="1" dirty="0" smtClean="0">
                <a:ea typeface="ＭＳ Ｐゴシック" pitchFamily="34" charset="-128"/>
              </a:rPr>
              <a:t>PROGRAMME 1</a:t>
            </a:r>
            <a:br>
              <a:rPr lang="en-ZA" altLang="en-US" sz="2400" b="1" dirty="0" smtClean="0">
                <a:ea typeface="ＭＳ Ｐゴシック" pitchFamily="34" charset="-128"/>
              </a:rPr>
            </a:br>
            <a:endParaRPr lang="en-ZA" altLang="en-US" sz="2400" dirty="0" smtClean="0">
              <a:ea typeface="ＭＳ Ｐゴシック" pitchFamily="34" charset="-128"/>
            </a:endParaRPr>
          </a:p>
        </p:txBody>
      </p:sp>
      <p:sp>
        <p:nvSpPr>
          <p:cNvPr id="35843" name="Content Placeholder 2"/>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ADMINISTRATION</a:t>
            </a:r>
          </a:p>
        </p:txBody>
      </p:sp>
      <p:sp>
        <p:nvSpPr>
          <p:cNvPr id="35844" name="Slide Number Placeholder 3"/>
          <p:cNvSpPr>
            <a:spLocks noGrp="1"/>
          </p:cNvSpPr>
          <p:nvPr>
            <p:ph type="sldNum" sz="quarter" idx="12"/>
          </p:nvPr>
        </p:nvSpPr>
        <p:spPr bwMode="auto">
          <a:xfrm>
            <a:off x="7010400" y="1"/>
            <a:ext cx="2133600" cy="203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04FDEDC-C1DE-4537-9FCF-752A5E04A130}" type="slidenum">
              <a:rPr lang="en-US" altLang="en-US" sz="1200" b="1" smtClean="0">
                <a:solidFill>
                  <a:schemeClr val="bg1"/>
                </a:solidFill>
              </a:rPr>
              <a:pPr/>
              <a:t>13</a:t>
            </a:fld>
            <a:endParaRPr lang="en-US" altLang="en-US" sz="1200" b="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34297" y="43543"/>
            <a:ext cx="8549126" cy="1143000"/>
          </a:xfrm>
        </p:spPr>
        <p:txBody>
          <a:bodyPr/>
          <a:lstStyle/>
          <a:p>
            <a:r>
              <a:rPr lang="en-ZA" altLang="en-US" sz="2400" b="1" dirty="0" smtClean="0">
                <a:ea typeface="ＭＳ Ｐゴシック" pitchFamily="34" charset="-128"/>
                <a:cs typeface="Times New Roman" pitchFamily="18" charset="0"/>
              </a:rPr>
              <a:t>PROGRAMME 1: ADMINISTRATION</a:t>
            </a:r>
            <a:endParaRPr lang="en-US" altLang="en-US" sz="2400" dirty="0" smtClean="0">
              <a:ea typeface="ＭＳ Ｐゴシック" pitchFamily="34" charset="-128"/>
            </a:endParaRPr>
          </a:p>
        </p:txBody>
      </p:sp>
      <p:sp>
        <p:nvSpPr>
          <p:cNvPr id="59439" name="Slide Number Placeholder 3"/>
          <p:cNvSpPr>
            <a:spLocks noGrp="1"/>
          </p:cNvSpPr>
          <p:nvPr>
            <p:ph type="sldNum" sz="quarter" idx="12"/>
          </p:nvPr>
        </p:nvSpPr>
        <p:spPr bwMode="auto">
          <a:xfrm>
            <a:off x="6946900" y="21500"/>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208482102"/>
              </p:ext>
            </p:extLst>
          </p:nvPr>
        </p:nvGraphicFramePr>
        <p:xfrm>
          <a:off x="209728" y="1344670"/>
          <a:ext cx="8767125" cy="5311311"/>
        </p:xfrm>
        <a:graphic>
          <a:graphicData uri="http://schemas.openxmlformats.org/drawingml/2006/table">
            <a:tbl>
              <a:tblPr firstRow="1" bandRow="1">
                <a:tableStyleId>{5C22544A-7EE6-4342-B048-85BDC9FD1C3A}</a:tableStyleId>
              </a:tblPr>
              <a:tblGrid>
                <a:gridCol w="1333322">
                  <a:extLst>
                    <a:ext uri="{9D8B030D-6E8A-4147-A177-3AD203B41FA5}">
                      <a16:colId xmlns:a16="http://schemas.microsoft.com/office/drawing/2014/main" xmlns="" val="2771763257"/>
                    </a:ext>
                  </a:extLst>
                </a:gridCol>
                <a:gridCol w="1657350">
                  <a:extLst>
                    <a:ext uri="{9D8B030D-6E8A-4147-A177-3AD203B41FA5}">
                      <a16:colId xmlns:a16="http://schemas.microsoft.com/office/drawing/2014/main" xmlns="" val="513508963"/>
                    </a:ext>
                  </a:extLst>
                </a:gridCol>
                <a:gridCol w="1514475">
                  <a:extLst>
                    <a:ext uri="{9D8B030D-6E8A-4147-A177-3AD203B41FA5}">
                      <a16:colId xmlns:a16="http://schemas.microsoft.com/office/drawing/2014/main" xmlns="" val="1960038187"/>
                    </a:ext>
                  </a:extLst>
                </a:gridCol>
                <a:gridCol w="2508553">
                  <a:extLst>
                    <a:ext uri="{9D8B030D-6E8A-4147-A177-3AD203B41FA5}">
                      <a16:colId xmlns:a16="http://schemas.microsoft.com/office/drawing/2014/main" xmlns="" val="1824400755"/>
                    </a:ext>
                  </a:extLst>
                </a:gridCol>
                <a:gridCol w="1753425">
                  <a:extLst>
                    <a:ext uri="{9D8B030D-6E8A-4147-A177-3AD203B41FA5}">
                      <a16:colId xmlns:a16="http://schemas.microsoft.com/office/drawing/2014/main" xmlns="" val="1642314456"/>
                    </a:ext>
                  </a:extLst>
                </a:gridCol>
              </a:tblGrid>
              <a:tr h="624301">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 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363081">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PRIORITY 1: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Capable, Ethical and Developmental State</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algn="l" defTabSz="457200" rtl="0" eaLnBrk="1" latinLnBrk="0" hangingPunct="1">
                        <a:lnSpc>
                          <a:spcPct val="115000"/>
                        </a:lnSpc>
                        <a:spcAft>
                          <a:spcPts val="0"/>
                        </a:spcAft>
                      </a:pPr>
                      <a:endParaRPr lang="en-ZA" sz="1400" b="1"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3786744"/>
                  </a:ext>
                </a:extLst>
              </a:tr>
              <a:tr h="1943369">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1.1 </a:t>
                      </a:r>
                      <a:r>
                        <a:rPr lang="en-ZA" sz="1400" dirty="0" smtClean="0">
                          <a:solidFill>
                            <a:srgbClr val="000000"/>
                          </a:solidFill>
                          <a:effectLst/>
                          <a:latin typeface="Calibri" panose="020F0502020204030204" pitchFamily="34" charset="0"/>
                          <a:ea typeface="Calibri" panose="020F0502020204030204" pitchFamily="34" charset="0"/>
                        </a:rPr>
                        <a:t>Vacant funded posts maintained at 3% or less for every quarter </a:t>
                      </a:r>
                      <a:endParaRPr lang="en-ZA" sz="1400" dirty="0">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15000"/>
                        </a:lnSpc>
                        <a:spcAft>
                          <a:spcPts val="0"/>
                        </a:spcAft>
                      </a:pPr>
                      <a:r>
                        <a:rPr lang="en-ZA" sz="1400" kern="1200" dirty="0" smtClean="0">
                          <a:solidFill>
                            <a:srgbClr val="000000"/>
                          </a:solidFill>
                          <a:effectLst/>
                          <a:latin typeface="+mn-lt"/>
                          <a:ea typeface="Calibri" panose="020F0502020204030204" pitchFamily="34" charset="0"/>
                          <a:cs typeface="+mn-cs"/>
                        </a:rPr>
                        <a:t>Vacant funded posts maintained at 3% or less for every quarter</a:t>
                      </a:r>
                      <a:endParaRPr lang="en-ZA" sz="1400" kern="1200" dirty="0">
                        <a:solidFill>
                          <a:srgbClr val="000000"/>
                        </a:solidFill>
                        <a:effectLst/>
                        <a:latin typeface="+mn-lt"/>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mn-lt"/>
                          <a:ea typeface="Calibri" panose="020F0502020204030204" pitchFamily="34" charset="0"/>
                          <a:cs typeface="Arial" panose="020B0604020202020204" pitchFamily="34" charset="0"/>
                        </a:rPr>
                        <a:t>NOT ACHIEVED</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kern="1200" dirty="0" smtClean="0">
                          <a:solidFill>
                            <a:srgbClr val="000000"/>
                          </a:solidFill>
                          <a:effectLst/>
                          <a:latin typeface="+mn-lt"/>
                          <a:ea typeface="Calibri" panose="020F0502020204030204" pitchFamily="34" charset="0"/>
                          <a:cs typeface="+mn-cs"/>
                        </a:rPr>
                        <a:t>10.41%</a:t>
                      </a:r>
                      <a:endParaRPr lang="en-ZA" sz="1400" kern="1200" noProof="0" dirty="0" smtClean="0">
                        <a:solidFill>
                          <a:srgbClr val="000000"/>
                        </a:solidFill>
                        <a:effectLst/>
                        <a:latin typeface="+mn-lt"/>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r>
                        <a:rPr lang="en-ZA" sz="1400" kern="1200" dirty="0" smtClean="0">
                          <a:solidFill>
                            <a:srgbClr val="000000"/>
                          </a:solidFill>
                          <a:effectLst/>
                          <a:latin typeface="+mn-lt"/>
                          <a:ea typeface="Calibri" panose="020F0502020204030204" pitchFamily="34" charset="0"/>
                          <a:cs typeface="+mn-cs"/>
                        </a:rPr>
                        <a:t>Unavailability of panel members.</a:t>
                      </a:r>
                    </a:p>
                    <a:p>
                      <a:pPr lvl="0"/>
                      <a:endParaRPr lang="en-ZA" sz="1400" kern="1200" dirty="0" smtClean="0">
                        <a:solidFill>
                          <a:srgbClr val="000000"/>
                        </a:solidFill>
                        <a:effectLst/>
                        <a:latin typeface="+mn-lt"/>
                        <a:ea typeface="Calibri" panose="020F0502020204030204" pitchFamily="34" charset="0"/>
                        <a:cs typeface="+mn-cs"/>
                      </a:endParaRPr>
                    </a:p>
                    <a:p>
                      <a:r>
                        <a:rPr lang="en-ZA" sz="1400" kern="1200" dirty="0" smtClean="0">
                          <a:solidFill>
                            <a:srgbClr val="000000"/>
                          </a:solidFill>
                          <a:effectLst/>
                          <a:latin typeface="+mn-lt"/>
                          <a:ea typeface="Calibri" panose="020F0502020204030204" pitchFamily="34" charset="0"/>
                          <a:cs typeface="+mn-cs"/>
                        </a:rPr>
                        <a:t>Delay in capturing of applications as a result of the new HRM circular on advertising all vacant posts of DPSA Public Service Vacancy Circular.</a:t>
                      </a:r>
                      <a:endParaRPr lang="en-ZA" sz="1400" kern="1200" dirty="0">
                        <a:solidFill>
                          <a:srgbClr val="000000"/>
                        </a:solidFill>
                        <a:effectLst/>
                        <a:latin typeface="+mn-lt"/>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gn="l" defTabSz="457200" rtl="0" eaLnBrk="1" latinLnBrk="0" hangingPunct="1">
                        <a:lnSpc>
                          <a:spcPct val="115000"/>
                        </a:lnSpc>
                        <a:spcAft>
                          <a:spcPts val="0"/>
                        </a:spcAft>
                        <a:buFont typeface="Symbol" panose="05050102010706020507" pitchFamily="18" charset="2"/>
                        <a:buNone/>
                      </a:pPr>
                      <a:r>
                        <a:rPr lang="en-ZA" sz="1400" kern="1200" dirty="0">
                          <a:solidFill>
                            <a:srgbClr val="000000"/>
                          </a:solidFill>
                          <a:effectLst/>
                          <a:latin typeface="Calibri" panose="020F0502020204030204" pitchFamily="34" charset="0"/>
                          <a:ea typeface="Calibri" panose="020F0502020204030204" pitchFamily="34" charset="0"/>
                          <a:cs typeface="+mn-cs"/>
                        </a:rPr>
                        <a:t>Appointment of Data </a:t>
                      </a:r>
                      <a:r>
                        <a:rPr lang="en-ZA" sz="1400" kern="1200" dirty="0" smtClean="0">
                          <a:solidFill>
                            <a:srgbClr val="000000"/>
                          </a:solidFill>
                          <a:effectLst/>
                          <a:latin typeface="Calibri" panose="020F0502020204030204" pitchFamily="34" charset="0"/>
                          <a:ea typeface="Calibri" panose="020F0502020204030204" pitchFamily="34" charset="0"/>
                          <a:cs typeface="+mn-cs"/>
                        </a:rPr>
                        <a:t>Capturers</a:t>
                      </a:r>
                    </a:p>
                    <a:p>
                      <a:pPr marL="0" lvl="0" indent="0" algn="l" defTabSz="457200" rtl="0" eaLnBrk="1" latinLnBrk="0" hangingPunct="1">
                        <a:lnSpc>
                          <a:spcPct val="115000"/>
                        </a:lnSpc>
                        <a:spcAft>
                          <a:spcPts val="0"/>
                        </a:spcAft>
                        <a:buFont typeface="Symbol" panose="05050102010706020507" pitchFamily="18" charset="2"/>
                        <a:buNone/>
                      </a:pPr>
                      <a:endParaRPr lang="en-ZA" sz="1400" kern="1200" dirty="0">
                        <a:solidFill>
                          <a:srgbClr val="000000"/>
                        </a:solidFill>
                        <a:effectLst/>
                        <a:latin typeface="Calibri" panose="020F0502020204030204" pitchFamily="34" charset="0"/>
                        <a:ea typeface="Calibri" panose="020F0502020204030204" pitchFamily="34" charset="0"/>
                        <a:cs typeface="+mn-cs"/>
                      </a:endParaRPr>
                    </a:p>
                    <a:p>
                      <a:pPr marL="0" algn="l" defTabSz="457200" rtl="0" eaLnBrk="1" latinLnBrk="0" hangingPunct="1">
                        <a:lnSpc>
                          <a:spcPct val="115000"/>
                        </a:lnSpc>
                        <a:spcAft>
                          <a:spcPts val="0"/>
                        </a:spcAft>
                      </a:pPr>
                      <a:r>
                        <a:rPr lang="en-ZA" sz="1400" kern="1200" dirty="0">
                          <a:solidFill>
                            <a:srgbClr val="000000"/>
                          </a:solidFill>
                          <a:effectLst/>
                          <a:latin typeface="Calibri" panose="020F0502020204030204" pitchFamily="34" charset="0"/>
                          <a:ea typeface="Calibri" panose="020F0502020204030204" pitchFamily="34" charset="0"/>
                          <a:cs typeface="+mn-cs"/>
                        </a:rPr>
                        <a:t>Working remunerative overtime</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r h="2380560">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2.1 % of SMS positions occupied by women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algn="l" defTabSz="457200" rtl="0" eaLnBrk="1" latinLnBrk="0" hangingPunct="1"/>
                      <a:endParaRPr lang="en-ZA" sz="1400" kern="1200" dirty="0">
                        <a:solidFill>
                          <a:schemeClr val="dk1"/>
                        </a:solidFill>
                        <a:effectLst/>
                        <a:latin typeface="+mj-lt"/>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ZA" sz="1400" kern="1200" dirty="0" smtClean="0">
                          <a:solidFill>
                            <a:srgbClr val="000000"/>
                          </a:solidFill>
                          <a:effectLst/>
                          <a:latin typeface="+mn-lt"/>
                          <a:ea typeface="Calibri" panose="020F0502020204030204" pitchFamily="34" charset="0"/>
                          <a:cs typeface="+mn-cs"/>
                        </a:rPr>
                        <a:t>44% of SMS posts occupied by Women</a:t>
                      </a:r>
                      <a:endParaRPr lang="en-ZA" sz="1400" kern="1200" dirty="0">
                        <a:solidFill>
                          <a:srgbClr val="000000"/>
                        </a:solidFill>
                        <a:effectLst/>
                        <a:latin typeface="+mn-lt"/>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rgbClr val="339966"/>
                          </a:solidFill>
                          <a:effectLst/>
                          <a:latin typeface="Calibri" panose="020F0502020204030204" pitchFamily="34" charset="0"/>
                          <a:ea typeface="Calibri" panose="020F0502020204030204" pitchFamily="34" charset="0"/>
                          <a:cs typeface="+mn-cs"/>
                        </a:rPr>
                        <a:t>ACHIEVED</a:t>
                      </a:r>
                    </a:p>
                    <a:p>
                      <a:r>
                        <a:rPr lang="en-US" sz="1400" kern="1200" dirty="0" smtClean="0">
                          <a:solidFill>
                            <a:srgbClr val="000000"/>
                          </a:solidFill>
                          <a:effectLst/>
                          <a:latin typeface="+mn-lt"/>
                          <a:ea typeface="Calibri" panose="020F0502020204030204" pitchFamily="34" charset="0"/>
                          <a:cs typeface="+mn-cs"/>
                        </a:rPr>
                        <a:t>69 (47.9%)</a:t>
                      </a:r>
                      <a:endParaRPr lang="en-ZA" sz="1400" kern="1200" dirty="0" smtClean="0">
                        <a:solidFill>
                          <a:srgbClr val="000000"/>
                        </a:solidFill>
                        <a:effectLst/>
                        <a:latin typeface="+mn-lt"/>
                        <a:ea typeface="Calibri" panose="020F0502020204030204" pitchFamily="34" charset="0"/>
                        <a:cs typeface="+mn-cs"/>
                      </a:endParaRPr>
                    </a:p>
                    <a:p>
                      <a:pPr>
                        <a:lnSpc>
                          <a:spcPct val="115000"/>
                        </a:lnSpc>
                        <a:spcAft>
                          <a:spcPts val="0"/>
                        </a:spcAft>
                      </a:pPr>
                      <a:endParaRPr lang="en-ZA" sz="1400" kern="1200" dirty="0" smtClean="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kern="1200" dirty="0" smtClean="0">
                          <a:solidFill>
                            <a:srgbClr val="000000"/>
                          </a:solidFill>
                          <a:effectLst/>
                          <a:latin typeface="+mn-lt"/>
                          <a:ea typeface="Calibri" panose="020F0502020204030204" pitchFamily="34" charset="0"/>
                          <a:cs typeface="+mn-cs"/>
                        </a:rPr>
                        <a:t>There was a lot emphasis and consciousness on meeting the EE targets and this was communicated by the HRM practitioners during R&amp;S panel sittings as well the constant  reminder that we have a target on Females  occupying SMS posts</a:t>
                      </a:r>
                      <a:endParaRPr lang="en-ZA" sz="1400" kern="1200" dirty="0">
                        <a:solidFill>
                          <a:srgbClr val="000000"/>
                        </a:solidFill>
                        <a:effectLst/>
                        <a:latin typeface="+mn-lt"/>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N/A</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02012816"/>
                  </a:ext>
                </a:extLst>
              </a:tr>
            </a:tbl>
          </a:graphicData>
        </a:graphic>
      </p:graphicFrame>
    </p:spTree>
    <p:extLst>
      <p:ext uri="{BB962C8B-B14F-4D97-AF65-F5344CB8AC3E}">
        <p14:creationId xmlns:p14="http://schemas.microsoft.com/office/powerpoint/2010/main" xmlns="" val="1113824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400" b="1" dirty="0" smtClean="0">
                <a:ea typeface="ＭＳ Ｐゴシック" pitchFamily="34" charset="-128"/>
                <a:cs typeface="Times New Roman" pitchFamily="18" charset="0"/>
              </a:rPr>
              <a:t>PROGRAMME 1: ADMINISTRATION</a:t>
            </a:r>
            <a:endParaRPr lang="en-US" altLang="en-US" sz="2400" dirty="0" smtClean="0">
              <a:ea typeface="ＭＳ Ｐゴシック" pitchFamily="34" charset="-128"/>
            </a:endParaRPr>
          </a:p>
        </p:txBody>
      </p:sp>
      <p:sp>
        <p:nvSpPr>
          <p:cNvPr id="59439" name="Slide Number Placeholder 3"/>
          <p:cNvSpPr>
            <a:spLocks noGrp="1"/>
          </p:cNvSpPr>
          <p:nvPr>
            <p:ph type="sldNum" sz="quarter" idx="12"/>
          </p:nvPr>
        </p:nvSpPr>
        <p:spPr bwMode="auto">
          <a:xfrm>
            <a:off x="6946900" y="-8390"/>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06486328"/>
              </p:ext>
            </p:extLst>
          </p:nvPr>
        </p:nvGraphicFramePr>
        <p:xfrm>
          <a:off x="196647" y="1215258"/>
          <a:ext cx="8760540" cy="5368423"/>
        </p:xfrm>
        <a:graphic>
          <a:graphicData uri="http://schemas.openxmlformats.org/drawingml/2006/table">
            <a:tbl>
              <a:tblPr firstRow="1" bandRow="1">
                <a:tableStyleId>{5C22544A-7EE6-4342-B048-85BDC9FD1C3A}</a:tableStyleId>
              </a:tblPr>
              <a:tblGrid>
                <a:gridCol w="1752108">
                  <a:extLst>
                    <a:ext uri="{9D8B030D-6E8A-4147-A177-3AD203B41FA5}">
                      <a16:colId xmlns:a16="http://schemas.microsoft.com/office/drawing/2014/main" xmlns="" val="2771763257"/>
                    </a:ext>
                  </a:extLst>
                </a:gridCol>
                <a:gridCol w="1299270">
                  <a:extLst>
                    <a:ext uri="{9D8B030D-6E8A-4147-A177-3AD203B41FA5}">
                      <a16:colId xmlns:a16="http://schemas.microsoft.com/office/drawing/2014/main" xmlns="" val="774226913"/>
                    </a:ext>
                  </a:extLst>
                </a:gridCol>
                <a:gridCol w="1562100">
                  <a:extLst>
                    <a:ext uri="{9D8B030D-6E8A-4147-A177-3AD203B41FA5}">
                      <a16:colId xmlns:a16="http://schemas.microsoft.com/office/drawing/2014/main" xmlns="" val="2171221216"/>
                    </a:ext>
                  </a:extLst>
                </a:gridCol>
                <a:gridCol w="1847850">
                  <a:extLst>
                    <a:ext uri="{9D8B030D-6E8A-4147-A177-3AD203B41FA5}">
                      <a16:colId xmlns:a16="http://schemas.microsoft.com/office/drawing/2014/main" xmlns="" val="1445623443"/>
                    </a:ext>
                  </a:extLst>
                </a:gridCol>
                <a:gridCol w="2299212">
                  <a:extLst>
                    <a:ext uri="{9D8B030D-6E8A-4147-A177-3AD203B41FA5}">
                      <a16:colId xmlns:a16="http://schemas.microsoft.com/office/drawing/2014/main" xmlns="" val="3874304674"/>
                    </a:ext>
                  </a:extLst>
                </a:gridCol>
              </a:tblGrid>
              <a:tr h="974103">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OUTPUT INDICATOR</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QUARTER 2 TARRGET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ACTUAL PERFORMANCE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REASON FOR VARIANCE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REMEDIAL ACTION</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407254">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dk1"/>
                          </a:solidFill>
                          <a:effectLst/>
                          <a:latin typeface="Calibri" panose="020F0502020204030204" pitchFamily="34" charset="0"/>
                          <a:ea typeface="Calibri" panose="020F0502020204030204" pitchFamily="34" charset="0"/>
                          <a:cs typeface="+mn-cs"/>
                        </a:rPr>
                        <a:t>PRIORITY 1: </a:t>
                      </a:r>
                      <a:r>
                        <a:rPr lang="en-US" sz="1400" b="1" kern="1200" noProof="0" dirty="0" smtClean="0">
                          <a:solidFill>
                            <a:schemeClr val="dk1"/>
                          </a:solidFill>
                          <a:effectLst/>
                          <a:latin typeface="Calibri" panose="020F0502020204030204" pitchFamily="34" charset="0"/>
                          <a:ea typeface="Calibri" panose="020F0502020204030204" pitchFamily="34" charset="0"/>
                          <a:cs typeface="+mn-cs"/>
                        </a:rPr>
                        <a:t>A Capable, Ethical and Developmental State</a:t>
                      </a:r>
                      <a:endParaRPr lang="en-ZA" sz="1400" b="1" kern="1200" noProof="0" dirty="0" smtClean="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1594827">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3.1 Percentage increase of system availability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Increase systems availability to 98%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rgbClr val="339966"/>
                          </a:solidFill>
                          <a:effectLst/>
                          <a:latin typeface="Calibri" panose="020F0502020204030204" pitchFamily="34" charset="0"/>
                          <a:ea typeface="Calibri" panose="020F0502020204030204" pitchFamily="34" charset="0"/>
                          <a:cs typeface="+mn-cs"/>
                        </a:rPr>
                        <a:t>ACHIEVED</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1400" kern="1200" dirty="0" smtClean="0">
                        <a:solidFill>
                          <a:schemeClr val="dk1"/>
                        </a:solidFill>
                        <a:effectLst/>
                        <a:latin typeface="Calibri" panose="020F0502020204030204" pitchFamily="34" charset="0"/>
                        <a:ea typeface="Calibri" panose="020F0502020204030204" pitchFamily="34" charset="0"/>
                        <a:cs typeface="+mn-cs"/>
                      </a:endParaRPr>
                    </a:p>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99% Systems Availability</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Stable data lines, with close to zero downtimes. Major Downtimes on UIF’s ABSA building only</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N/A</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r h="2392239">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4.1 Ensure functionality of ethics structures and adequate capacity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Roll Out of the Ethics Management Plan activities for Q2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rgbClr val="339966"/>
                          </a:solidFill>
                          <a:effectLst/>
                          <a:latin typeface="Calibri" panose="020F0502020204030204" pitchFamily="34" charset="0"/>
                          <a:ea typeface="Calibri" panose="020F0502020204030204" pitchFamily="34" charset="0"/>
                          <a:cs typeface="+mn-cs"/>
                        </a:rPr>
                        <a:t>ACHIEVED</a:t>
                      </a:r>
                    </a:p>
                    <a:p>
                      <a:pPr marL="0" marR="0" lvl="0" indent="0" algn="l" defTabSz="457200" rtl="0" eaLnBrk="1" fontAlgn="auto" latinLnBrk="0" hangingPunct="1">
                        <a:lnSpc>
                          <a:spcPct val="115000"/>
                        </a:lnSpc>
                        <a:spcBef>
                          <a:spcPts val="0"/>
                        </a:spcBef>
                        <a:spcAft>
                          <a:spcPts val="0"/>
                        </a:spcAft>
                        <a:buClrTx/>
                        <a:buSzTx/>
                        <a:buFontTx/>
                        <a:buNone/>
                        <a:tabLst/>
                        <a:defRPr/>
                      </a:pPr>
                      <a:endParaRPr lang="en-US" sz="1400" kern="1200" dirty="0" smtClean="0">
                        <a:solidFill>
                          <a:schemeClr val="dk1"/>
                        </a:solidFill>
                        <a:effectLst/>
                        <a:latin typeface="Calibri" panose="020F0502020204030204" pitchFamily="34" charset="0"/>
                        <a:ea typeface="Calibri" panose="020F0502020204030204" pitchFamily="34" charset="0"/>
                        <a:cs typeface="+mn-cs"/>
                      </a:endParaRPr>
                    </a:p>
                    <a:p>
                      <a:pPr>
                        <a:lnSpc>
                          <a:spcPct val="115000"/>
                        </a:lnSpc>
                        <a:spcAft>
                          <a:spcPts val="0"/>
                        </a:spcAft>
                      </a:pPr>
                      <a:r>
                        <a:rPr lang="en-US" sz="1400" dirty="0" smtClean="0">
                          <a:effectLst/>
                          <a:latin typeface="Calibri" panose="020F0502020204030204" pitchFamily="34" charset="0"/>
                          <a:ea typeface="Calibri" panose="020F0502020204030204" pitchFamily="34" charset="0"/>
                        </a:rPr>
                        <a:t>Financial disclosures of other categories of employees submitted to Ethics Office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N/A</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N/A</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650335608"/>
                  </a:ext>
                </a:extLst>
              </a:tr>
            </a:tbl>
          </a:graphicData>
        </a:graphic>
      </p:graphicFrame>
    </p:spTree>
    <p:extLst>
      <p:ext uri="{BB962C8B-B14F-4D97-AF65-F5344CB8AC3E}">
        <p14:creationId xmlns:p14="http://schemas.microsoft.com/office/powerpoint/2010/main" xmlns="" val="356487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sp>
        <p:nvSpPr>
          <p:cNvPr id="59439" name="Slide Number Placeholder 3"/>
          <p:cNvSpPr>
            <a:spLocks noGrp="1"/>
          </p:cNvSpPr>
          <p:nvPr>
            <p:ph type="sldNum" sz="quarter" idx="12"/>
          </p:nvPr>
        </p:nvSpPr>
        <p:spPr bwMode="auto">
          <a:xfrm>
            <a:off x="6970803" y="16008"/>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379909728"/>
              </p:ext>
            </p:extLst>
          </p:nvPr>
        </p:nvGraphicFramePr>
        <p:xfrm>
          <a:off x="196647" y="1215258"/>
          <a:ext cx="8760540" cy="4499742"/>
        </p:xfrm>
        <a:graphic>
          <a:graphicData uri="http://schemas.openxmlformats.org/drawingml/2006/table">
            <a:tbl>
              <a:tblPr firstRow="1" bandRow="1">
                <a:tableStyleId>{5C22544A-7EE6-4342-B048-85BDC9FD1C3A}</a:tableStyleId>
              </a:tblPr>
              <a:tblGrid>
                <a:gridCol w="1317828">
                  <a:extLst>
                    <a:ext uri="{9D8B030D-6E8A-4147-A177-3AD203B41FA5}">
                      <a16:colId xmlns:a16="http://schemas.microsoft.com/office/drawing/2014/main" xmlns="" val="2771763257"/>
                    </a:ext>
                  </a:extLst>
                </a:gridCol>
                <a:gridCol w="1200150">
                  <a:extLst>
                    <a:ext uri="{9D8B030D-6E8A-4147-A177-3AD203B41FA5}">
                      <a16:colId xmlns:a16="http://schemas.microsoft.com/office/drawing/2014/main" xmlns="" val="141898321"/>
                    </a:ext>
                  </a:extLst>
                </a:gridCol>
                <a:gridCol w="1533525">
                  <a:extLst>
                    <a:ext uri="{9D8B030D-6E8A-4147-A177-3AD203B41FA5}">
                      <a16:colId xmlns:a16="http://schemas.microsoft.com/office/drawing/2014/main" xmlns="" val="1664259493"/>
                    </a:ext>
                  </a:extLst>
                </a:gridCol>
                <a:gridCol w="2200275">
                  <a:extLst>
                    <a:ext uri="{9D8B030D-6E8A-4147-A177-3AD203B41FA5}">
                      <a16:colId xmlns:a16="http://schemas.microsoft.com/office/drawing/2014/main" xmlns="" val="3143731459"/>
                    </a:ext>
                  </a:extLst>
                </a:gridCol>
                <a:gridCol w="2508762">
                  <a:extLst>
                    <a:ext uri="{9D8B030D-6E8A-4147-A177-3AD203B41FA5}">
                      <a16:colId xmlns:a16="http://schemas.microsoft.com/office/drawing/2014/main" xmlns="" val="2500587974"/>
                    </a:ext>
                  </a:extLst>
                </a:gridCol>
              </a:tblGrid>
              <a:tr h="825208">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OUTPUT INDICATOR</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QUARTER 2 TARRGET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ACTUAL PERFORMANCE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REASON FOR VARIANCE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REMEDIAL ACTION</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619093">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dk1"/>
                          </a:solidFill>
                          <a:effectLst/>
                          <a:latin typeface="Calibri" panose="020F0502020204030204" pitchFamily="34" charset="0"/>
                          <a:ea typeface="Calibri" panose="020F0502020204030204" pitchFamily="34" charset="0"/>
                          <a:cs typeface="+mn-cs"/>
                        </a:rPr>
                        <a:t>PRIORITY 1: </a:t>
                      </a:r>
                      <a:r>
                        <a:rPr lang="en-US" sz="1400" b="1" kern="1200" noProof="0" dirty="0" smtClean="0">
                          <a:solidFill>
                            <a:schemeClr val="dk1"/>
                          </a:solidFill>
                          <a:effectLst/>
                          <a:latin typeface="Calibri" panose="020F0502020204030204" pitchFamily="34" charset="0"/>
                          <a:ea typeface="Calibri" panose="020F0502020204030204" pitchFamily="34" charset="0"/>
                          <a:cs typeface="+mn-cs"/>
                        </a:rPr>
                        <a:t>A Capable, Ethical and Developmental State</a:t>
                      </a:r>
                      <a:endParaRPr lang="en-ZA" sz="1400" b="1" kern="1200" noProof="0" dirty="0" smtClean="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3055441">
                <a:tc>
                  <a:txBody>
                    <a:bodyPr/>
                    <a:lstStyle/>
                    <a:p>
                      <a:pPr>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4.2 Percentage resolution of reported incidents of corruption in the Department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93%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rgbClr val="FF0000"/>
                          </a:solidFill>
                          <a:effectLst/>
                          <a:latin typeface="Calibri" panose="020F0502020204030204" pitchFamily="34" charset="0"/>
                          <a:ea typeface="Calibri" panose="020F0502020204030204" pitchFamily="34" charset="0"/>
                          <a:cs typeface="+mn-cs"/>
                        </a:rPr>
                        <a:t>NOT ACHIEVED</a:t>
                      </a:r>
                    </a:p>
                    <a:p>
                      <a:pPr algn="l">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329 Cases received and 220 finalized (220/329= 67%)</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400" dirty="0" smtClean="0">
                          <a:effectLst/>
                          <a:latin typeface="Calibri" panose="020F0502020204030204" pitchFamily="34" charset="0"/>
                          <a:ea typeface="Calibri" panose="020F0502020204030204" pitchFamily="34" charset="0"/>
                          <a:cs typeface="Calibri" panose="020F0502020204030204" pitchFamily="34" charset="0"/>
                        </a:rPr>
                        <a:t>4 Cases were referred to ER</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400" dirty="0" smtClean="0">
                          <a:effectLst/>
                          <a:latin typeface="Calibri" panose="020F0502020204030204" pitchFamily="34" charset="0"/>
                          <a:ea typeface="Calibri" panose="020F0502020204030204" pitchFamily="34" charset="0"/>
                        </a:rPr>
                        <a:t>10 Cases referred to SAPS</a:t>
                      </a:r>
                      <a:endParaRPr lang="en-US" sz="1400" kern="1200" dirty="0" smtClean="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Anti-fraud and corruption time-frame in completing the investigation is 90 days and not integrated to the time frame with Employment relation in terms of reaching the 90 days deadline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To have a consensus with all relevant stakeholders in relation to reasonable time frames between Anti- Fraud and Employment Relations for resolution of reported incidents </a:t>
                      </a:r>
                      <a:r>
                        <a:rPr lang="en-ZA" sz="1400" dirty="0" smtClean="0">
                          <a:solidFill>
                            <a:srgbClr val="000000"/>
                          </a:solidFill>
                          <a:effectLst/>
                          <a:latin typeface="Calibri" panose="020F0502020204030204" pitchFamily="34" charset="0"/>
                          <a:ea typeface="Calibri" panose="020F0502020204030204" pitchFamily="34" charset="0"/>
                        </a:rPr>
                        <a:t>by disciplinary and criminal interventions</a:t>
                      </a:r>
                      <a:r>
                        <a:rPr lang="en-US" sz="1400" dirty="0" smtClean="0">
                          <a:effectLst/>
                          <a:latin typeface="Calibri" panose="020F0502020204030204" pitchFamily="34" charset="0"/>
                          <a:ea typeface="Calibri" panose="020F0502020204030204" pitchFamily="34" charset="0"/>
                        </a:rPr>
                        <a: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06413975"/>
                  </a:ext>
                </a:extLst>
              </a:tr>
            </a:tbl>
          </a:graphicData>
        </a:graphic>
      </p:graphicFrame>
    </p:spTree>
    <p:extLst>
      <p:ext uri="{BB962C8B-B14F-4D97-AF65-F5344CB8AC3E}">
        <p14:creationId xmlns:p14="http://schemas.microsoft.com/office/powerpoint/2010/main" xmlns="" val="191875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400" b="1" dirty="0" smtClean="0">
                <a:ea typeface="ＭＳ Ｐゴシック" pitchFamily="34" charset="-128"/>
                <a:cs typeface="Times New Roman" pitchFamily="18" charset="0"/>
              </a:rPr>
              <a:t>PROGRAMME 1: ADMINISTRATION</a:t>
            </a:r>
            <a:endParaRPr lang="en-US" altLang="en-US" sz="2400" dirty="0" smtClean="0">
              <a:ea typeface="ＭＳ Ｐゴシック" pitchFamily="34" charset="-128"/>
            </a:endParaRPr>
          </a:p>
        </p:txBody>
      </p:sp>
      <p:sp>
        <p:nvSpPr>
          <p:cNvPr id="59439" name="Slide Number Placeholder 3"/>
          <p:cNvSpPr>
            <a:spLocks noGrp="1"/>
          </p:cNvSpPr>
          <p:nvPr>
            <p:ph type="sldNum" sz="quarter" idx="12"/>
          </p:nvPr>
        </p:nvSpPr>
        <p:spPr bwMode="auto">
          <a:xfrm>
            <a:off x="6946900" y="43543"/>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04159236"/>
              </p:ext>
            </p:extLst>
          </p:nvPr>
        </p:nvGraphicFramePr>
        <p:xfrm>
          <a:off x="196647" y="1215257"/>
          <a:ext cx="8760540" cy="5261743"/>
        </p:xfrm>
        <a:graphic>
          <a:graphicData uri="http://schemas.openxmlformats.org/drawingml/2006/table">
            <a:tbl>
              <a:tblPr firstRow="1" bandRow="1">
                <a:tableStyleId>{5C22544A-7EE6-4342-B048-85BDC9FD1C3A}</a:tableStyleId>
              </a:tblPr>
              <a:tblGrid>
                <a:gridCol w="1555953">
                  <a:extLst>
                    <a:ext uri="{9D8B030D-6E8A-4147-A177-3AD203B41FA5}">
                      <a16:colId xmlns:a16="http://schemas.microsoft.com/office/drawing/2014/main" xmlns="" val="2771763257"/>
                    </a:ext>
                  </a:extLst>
                </a:gridCol>
                <a:gridCol w="1171575">
                  <a:extLst>
                    <a:ext uri="{9D8B030D-6E8A-4147-A177-3AD203B41FA5}">
                      <a16:colId xmlns:a16="http://schemas.microsoft.com/office/drawing/2014/main" xmlns="" val="2992032757"/>
                    </a:ext>
                  </a:extLst>
                </a:gridCol>
                <a:gridCol w="1552575">
                  <a:extLst>
                    <a:ext uri="{9D8B030D-6E8A-4147-A177-3AD203B41FA5}">
                      <a16:colId xmlns:a16="http://schemas.microsoft.com/office/drawing/2014/main" xmlns="" val="1649124975"/>
                    </a:ext>
                  </a:extLst>
                </a:gridCol>
                <a:gridCol w="1971675">
                  <a:extLst>
                    <a:ext uri="{9D8B030D-6E8A-4147-A177-3AD203B41FA5}">
                      <a16:colId xmlns:a16="http://schemas.microsoft.com/office/drawing/2014/main" xmlns="" val="2981018323"/>
                    </a:ext>
                  </a:extLst>
                </a:gridCol>
                <a:gridCol w="2508762">
                  <a:extLst>
                    <a:ext uri="{9D8B030D-6E8A-4147-A177-3AD203B41FA5}">
                      <a16:colId xmlns:a16="http://schemas.microsoft.com/office/drawing/2014/main" xmlns="" val="2500587974"/>
                    </a:ext>
                  </a:extLst>
                </a:gridCol>
              </a:tblGrid>
              <a:tr h="654254">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OUTPUT INDICATOR</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QUARTER 2 TARRGET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ACTUAL PERFORMANCE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REASON FOR VARIANCE</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kern="1200" dirty="0" smtClean="0">
                          <a:solidFill>
                            <a:schemeClr val="dk1"/>
                          </a:solidFill>
                          <a:effectLst/>
                          <a:latin typeface="Calibri" panose="020F0502020204030204" pitchFamily="34" charset="0"/>
                          <a:ea typeface="Calibri" panose="020F0502020204030204" pitchFamily="34" charset="0"/>
                          <a:cs typeface="+mn-cs"/>
                        </a:rPr>
                        <a:t>REMEDIAL ACTION</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490838">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dk1"/>
                          </a:solidFill>
                          <a:effectLst/>
                          <a:latin typeface="Calibri" panose="020F0502020204030204" pitchFamily="34" charset="0"/>
                          <a:ea typeface="Calibri" panose="020F0502020204030204" pitchFamily="34" charset="0"/>
                          <a:cs typeface="+mn-cs"/>
                        </a:rPr>
                        <a:t>PRIORITY 1: </a:t>
                      </a:r>
                      <a:r>
                        <a:rPr lang="en-US" sz="1400" b="1" kern="1200" noProof="0" dirty="0" smtClean="0">
                          <a:solidFill>
                            <a:schemeClr val="dk1"/>
                          </a:solidFill>
                          <a:effectLst/>
                          <a:latin typeface="Calibri" panose="020F0502020204030204" pitchFamily="34" charset="0"/>
                          <a:ea typeface="Calibri" panose="020F0502020204030204" pitchFamily="34" charset="0"/>
                          <a:cs typeface="+mn-cs"/>
                        </a:rPr>
                        <a:t>A Capable, Ethical and Developmental State</a:t>
                      </a:r>
                      <a:endParaRPr lang="en-ZA" sz="1400" b="1" kern="1200" noProof="0" dirty="0" smtClean="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4116651">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5.1</a:t>
                      </a:r>
                      <a:r>
                        <a:rPr lang="en-ZA"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solidFill>
                            <a:srgbClr val="000000"/>
                          </a:solidFill>
                          <a:effectLst/>
                          <a:latin typeface="Calibri" panose="020F0502020204030204" pitchFamily="34" charset="0"/>
                          <a:ea typeface="Calibri" panose="020F0502020204030204" pitchFamily="34" charset="0"/>
                        </a:rPr>
                        <a:t>Number of Annual Financial Statements (AFS) and Interim Financial Statements (IFS) compiled per year that comply with guidelines issued by the National Treasury</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1 IFS by 31 July 2021</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339966"/>
                          </a:solidFill>
                          <a:effectLst/>
                          <a:uLnTx/>
                          <a:uFillTx/>
                          <a:latin typeface="Calibri" panose="020F0502020204030204" pitchFamily="34" charset="0"/>
                          <a:ea typeface="Calibri" panose="020F0502020204030204" pitchFamily="34" charset="0"/>
                          <a:cs typeface="+mn-cs"/>
                        </a:rPr>
                        <a:t>ACHIEVED</a:t>
                      </a:r>
                    </a:p>
                    <a:p>
                      <a:r>
                        <a:rPr lang="en-US" sz="1400" dirty="0" smtClean="0">
                          <a:effectLst/>
                          <a:latin typeface="Calibri" panose="020F0502020204030204" pitchFamily="34" charset="0"/>
                          <a:ea typeface="Calibri" panose="020F0502020204030204" pitchFamily="34" charset="0"/>
                        </a:rPr>
                        <a:t>IFS submitted on 16 September 2021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The delay in submission, can be attributed to the delay in the AGSA concluding the auditing of the AFS and in turn requested an extension for the conclusion thereof. As result of the aforementioned, the IFS was impacted by the finalisation of the AFS whereby the closing audited figures are required for the opening balances of the IFS.</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The DEL cannot implement corrective measures as the delay was attributed to the AGSA</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265434504"/>
                  </a:ext>
                </a:extLst>
              </a:tr>
            </a:tbl>
          </a:graphicData>
        </a:graphic>
      </p:graphicFrame>
    </p:spTree>
    <p:extLst>
      <p:ext uri="{BB962C8B-B14F-4D97-AF65-F5344CB8AC3E}">
        <p14:creationId xmlns:p14="http://schemas.microsoft.com/office/powerpoint/2010/main" xmlns="" val="59777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400" b="1" dirty="0" smtClean="0">
                <a:ea typeface="ＭＳ Ｐゴシック" pitchFamily="34" charset="-128"/>
                <a:cs typeface="Times New Roman" pitchFamily="18" charset="0"/>
              </a:rPr>
              <a:t>PROGRAMME 1: ADMINISTRATION</a:t>
            </a:r>
            <a:endParaRPr lang="en-US" altLang="en-US" sz="2400" dirty="0" smtClean="0">
              <a:ea typeface="ＭＳ Ｐゴシック" pitchFamily="34" charset="-128"/>
            </a:endParaRPr>
          </a:p>
        </p:txBody>
      </p:sp>
      <p:sp>
        <p:nvSpPr>
          <p:cNvPr id="59439" name="Slide Number Placeholder 3"/>
          <p:cNvSpPr>
            <a:spLocks noGrp="1"/>
          </p:cNvSpPr>
          <p:nvPr>
            <p:ph type="sldNum" sz="quarter" idx="12"/>
          </p:nvPr>
        </p:nvSpPr>
        <p:spPr bwMode="auto">
          <a:xfrm>
            <a:off x="6946900" y="11340"/>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72960681"/>
              </p:ext>
            </p:extLst>
          </p:nvPr>
        </p:nvGraphicFramePr>
        <p:xfrm>
          <a:off x="226503" y="1363554"/>
          <a:ext cx="8884914" cy="5321726"/>
        </p:xfrm>
        <a:graphic>
          <a:graphicData uri="http://schemas.openxmlformats.org/drawingml/2006/table">
            <a:tbl>
              <a:tblPr firstRow="1" bandRow="1">
                <a:tableStyleId>{5C22544A-7EE6-4342-B048-85BDC9FD1C3A}</a:tableStyleId>
              </a:tblPr>
              <a:tblGrid>
                <a:gridCol w="1411797">
                  <a:extLst>
                    <a:ext uri="{9D8B030D-6E8A-4147-A177-3AD203B41FA5}">
                      <a16:colId xmlns:a16="http://schemas.microsoft.com/office/drawing/2014/main" xmlns="" val="2771763257"/>
                    </a:ext>
                  </a:extLst>
                </a:gridCol>
                <a:gridCol w="1343025">
                  <a:extLst>
                    <a:ext uri="{9D8B030D-6E8A-4147-A177-3AD203B41FA5}">
                      <a16:colId xmlns:a16="http://schemas.microsoft.com/office/drawing/2014/main" xmlns="" val="3033395949"/>
                    </a:ext>
                  </a:extLst>
                </a:gridCol>
                <a:gridCol w="1866900">
                  <a:extLst>
                    <a:ext uri="{9D8B030D-6E8A-4147-A177-3AD203B41FA5}">
                      <a16:colId xmlns:a16="http://schemas.microsoft.com/office/drawing/2014/main" xmlns="" val="929373387"/>
                    </a:ext>
                  </a:extLst>
                </a:gridCol>
                <a:gridCol w="1762125">
                  <a:extLst>
                    <a:ext uri="{9D8B030D-6E8A-4147-A177-3AD203B41FA5}">
                      <a16:colId xmlns:a16="http://schemas.microsoft.com/office/drawing/2014/main" xmlns="" val="4084790876"/>
                    </a:ext>
                  </a:extLst>
                </a:gridCol>
                <a:gridCol w="2501067">
                  <a:extLst>
                    <a:ext uri="{9D8B030D-6E8A-4147-A177-3AD203B41FA5}">
                      <a16:colId xmlns:a16="http://schemas.microsoft.com/office/drawing/2014/main" xmlns="" val="3270141455"/>
                    </a:ext>
                  </a:extLst>
                </a:gridCol>
              </a:tblGrid>
              <a:tr h="941804">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a:t>
                      </a:r>
                      <a:r>
                        <a:rPr lang="en-ZA" sz="1600" baseline="0" dirty="0" smtClean="0">
                          <a:solidFill>
                            <a:schemeClr val="tx1"/>
                          </a:solidFill>
                        </a:rPr>
                        <a:t> </a:t>
                      </a:r>
                      <a:r>
                        <a:rPr lang="en-ZA" sz="1600" dirty="0" smtClean="0">
                          <a:solidFill>
                            <a:schemeClr val="tx1"/>
                          </a:solidFill>
                        </a:rPr>
                        <a:t>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360431">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PRIORITY 1: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Capable, Ethical and Developmental State</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4019491">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6.1 Percentage reporting of all detected Irregular and/or Unauthorised expenditure cases per financial year, to the Accounting Officer </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100% reporting of the detected occurrences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339966"/>
                          </a:solidFill>
                          <a:effectLst/>
                          <a:uLnTx/>
                          <a:uFillTx/>
                          <a:latin typeface="Calibri" panose="020F0502020204030204" pitchFamily="34" charset="0"/>
                          <a:ea typeface="Calibri" panose="020F0502020204030204" pitchFamily="34" charset="0"/>
                          <a:cs typeface="+mn-cs"/>
                        </a:rPr>
                        <a:t>ACHIEVED</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rPr>
                        <a:t>R70 776 456.96 (100%)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ZA" sz="1400" kern="1200" dirty="0" smtClean="0">
                          <a:solidFill>
                            <a:srgbClr val="000000"/>
                          </a:solidFill>
                          <a:effectLst/>
                          <a:latin typeface="Calibri" panose="020F0502020204030204" pitchFamily="34" charset="0"/>
                          <a:ea typeface="Calibri" panose="020F0502020204030204" pitchFamily="34" charset="0"/>
                          <a:cs typeface="+mn-cs"/>
                        </a:rPr>
                        <a:t>None</a:t>
                      </a:r>
                      <a:endParaRPr lang="en-ZA" sz="1400" kern="12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mn-cs"/>
                        </a:rPr>
                        <a:t>Cases are reported to Employment Relations to carry out an investigation on what transpired and if found liable, the responsible official(s) are either reprimanded and /or required to repay the expense incurred by the Department. A request for condonation is done to National Treasury, should the expenditure be beneficial for the Department and no official(s) found liable for the expenditure.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mn-cs"/>
                      </a:endParaRPr>
                    </a:p>
                    <a:p>
                      <a:endParaRPr lang="en-ZA" dirty="0"/>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02012816"/>
                  </a:ext>
                </a:extLst>
              </a:tr>
            </a:tbl>
          </a:graphicData>
        </a:graphic>
      </p:graphicFrame>
    </p:spTree>
    <p:extLst>
      <p:ext uri="{BB962C8B-B14F-4D97-AF65-F5344CB8AC3E}">
        <p14:creationId xmlns:p14="http://schemas.microsoft.com/office/powerpoint/2010/main" xmlns="" val="4285734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400" b="1" dirty="0" smtClean="0">
                <a:ea typeface="ＭＳ Ｐゴシック" pitchFamily="34" charset="-128"/>
                <a:cs typeface="Times New Roman" pitchFamily="18" charset="0"/>
              </a:rPr>
              <a:t>PROGRAMME 1: ADMINISTRATION</a:t>
            </a:r>
            <a:endParaRPr lang="en-US" altLang="en-US" sz="2400" dirty="0" smtClean="0">
              <a:ea typeface="ＭＳ Ｐゴシック" pitchFamily="34" charset="-128"/>
            </a:endParaRPr>
          </a:p>
        </p:txBody>
      </p:sp>
      <p:sp>
        <p:nvSpPr>
          <p:cNvPr id="59439" name="Slide Number Placeholder 3"/>
          <p:cNvSpPr>
            <a:spLocks noGrp="1"/>
          </p:cNvSpPr>
          <p:nvPr>
            <p:ph type="sldNum" sz="quarter" idx="12"/>
          </p:nvPr>
        </p:nvSpPr>
        <p:spPr bwMode="auto">
          <a:xfrm>
            <a:off x="6946900" y="51980"/>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14926329"/>
              </p:ext>
            </p:extLst>
          </p:nvPr>
        </p:nvGraphicFramePr>
        <p:xfrm>
          <a:off x="226503" y="1363553"/>
          <a:ext cx="8775155" cy="5260767"/>
        </p:xfrm>
        <a:graphic>
          <a:graphicData uri="http://schemas.openxmlformats.org/drawingml/2006/table">
            <a:tbl>
              <a:tblPr firstRow="1" bandRow="1">
                <a:tableStyleId>{5C22544A-7EE6-4342-B048-85BDC9FD1C3A}</a:tableStyleId>
              </a:tblPr>
              <a:tblGrid>
                <a:gridCol w="1649798">
                  <a:extLst>
                    <a:ext uri="{9D8B030D-6E8A-4147-A177-3AD203B41FA5}">
                      <a16:colId xmlns:a16="http://schemas.microsoft.com/office/drawing/2014/main" xmlns="" val="2771763257"/>
                    </a:ext>
                  </a:extLst>
                </a:gridCol>
                <a:gridCol w="1324821">
                  <a:extLst>
                    <a:ext uri="{9D8B030D-6E8A-4147-A177-3AD203B41FA5}">
                      <a16:colId xmlns:a16="http://schemas.microsoft.com/office/drawing/2014/main" xmlns="" val="20001"/>
                    </a:ext>
                  </a:extLst>
                </a:gridCol>
                <a:gridCol w="1987409">
                  <a:extLst>
                    <a:ext uri="{9D8B030D-6E8A-4147-A177-3AD203B41FA5}">
                      <a16:colId xmlns:a16="http://schemas.microsoft.com/office/drawing/2014/main" xmlns="" val="20002"/>
                    </a:ext>
                  </a:extLst>
                </a:gridCol>
                <a:gridCol w="1498019">
                  <a:extLst>
                    <a:ext uri="{9D8B030D-6E8A-4147-A177-3AD203B41FA5}">
                      <a16:colId xmlns:a16="http://schemas.microsoft.com/office/drawing/2014/main" xmlns="" val="125444733"/>
                    </a:ext>
                  </a:extLst>
                </a:gridCol>
                <a:gridCol w="2315108">
                  <a:extLst>
                    <a:ext uri="{9D8B030D-6E8A-4147-A177-3AD203B41FA5}">
                      <a16:colId xmlns:a16="http://schemas.microsoft.com/office/drawing/2014/main" xmlns="" val="1805026710"/>
                    </a:ext>
                  </a:extLst>
                </a:gridCol>
              </a:tblGrid>
              <a:tr h="797913">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 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610480">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PRIORITY 1: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Capable, Ethical and Developmental State</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3852374">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7.1 Percentage reporting of all detected Fruitless and Wasteful Expenditure cases per financial year, to the Accounting Officer </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100% reporting of the detected occurrences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339966"/>
                          </a:solidFill>
                          <a:effectLst/>
                          <a:uLnTx/>
                          <a:uFillTx/>
                          <a:latin typeface="Calibri" panose="020F0502020204030204" pitchFamily="34" charset="0"/>
                          <a:ea typeface="Calibri" panose="020F0502020204030204" pitchFamily="34" charset="0"/>
                          <a:cs typeface="+mn-cs"/>
                        </a:rPr>
                        <a:t>ACHIEVED</a:t>
                      </a:r>
                    </a:p>
                    <a:p>
                      <a:pPr algn="ctr">
                        <a:lnSpc>
                          <a:spcPct val="115000"/>
                        </a:lnSpc>
                        <a:spcAft>
                          <a:spcPts val="0"/>
                        </a:spcAft>
                      </a:pPr>
                      <a:endParaRPr lang="en-ZA" sz="1400" dirty="0" smtClean="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0"/>
                        </a:spcAft>
                      </a:pPr>
                      <a:r>
                        <a:rPr lang="en-ZA" sz="1400" dirty="0" smtClean="0">
                          <a:effectLst/>
                          <a:latin typeface="Calibri" panose="020F0502020204030204" pitchFamily="34" charset="0"/>
                          <a:ea typeface="Calibri" panose="020F0502020204030204" pitchFamily="34" charset="0"/>
                        </a:rPr>
                        <a:t>R3 342 901.88 </a:t>
                      </a:r>
                      <a:r>
                        <a:rPr lang="en-ZA" sz="1400" dirty="0" smtClean="0">
                          <a:effectLst/>
                          <a:latin typeface="Calibri" panose="020F0502020204030204" pitchFamily="34" charset="0"/>
                          <a:ea typeface="Calibri" panose="020F0502020204030204" pitchFamily="34" charset="0"/>
                          <a:cs typeface="Calibri" panose="020F0502020204030204" pitchFamily="34" charset="0"/>
                        </a:rPr>
                        <a:t>(100%)</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None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ZA" sz="1400" dirty="0" smtClean="0">
                          <a:effectLst/>
                          <a:latin typeface="Calibri" panose="020F0502020204030204" pitchFamily="34" charset="0"/>
                          <a:ea typeface="Calibri" panose="020F0502020204030204" pitchFamily="34" charset="0"/>
                          <a:cs typeface="Arial" panose="020B0604020202020204" pitchFamily="34" charset="0"/>
                        </a:rPr>
                        <a:t>Cases are reported to Employment Relations to carry out an investigation on what transpired and if found liable, the responsible official(s) are either reprimanded and /or required to repay the expense incurred by the Department. </a:t>
                      </a:r>
                      <a:endParaRPr lang="en-ZA" sz="1400" kern="1200" dirty="0">
                        <a:solidFill>
                          <a:srgbClr val="000000"/>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55304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smtClean="0">
              <a:solidFill>
                <a:schemeClr val="bg2"/>
              </a:solidFill>
              <a:latin typeface="Arial" charset="0"/>
              <a:cs typeface="Arial" charset="0"/>
            </a:endParaRPr>
          </a:p>
        </p:txBody>
      </p:sp>
      <p:sp>
        <p:nvSpPr>
          <p:cNvPr id="4" name="Content Placeholder 2"/>
          <p:cNvSpPr>
            <a:spLocks noGrp="1"/>
          </p:cNvSpPr>
          <p:nvPr>
            <p:ph idx="1"/>
          </p:nvPr>
        </p:nvSpPr>
        <p:spPr>
          <a:xfrm>
            <a:off x="396875" y="1346200"/>
            <a:ext cx="8408988" cy="4537075"/>
          </a:xfrm>
        </p:spPr>
        <p:txBody>
          <a:bodyPr>
            <a:normAutofit fontScale="62500" lnSpcReduction="20000"/>
          </a:bodyPr>
          <a:lstStyle/>
          <a:p>
            <a:pPr eaLnBrk="1" hangingPunct="1">
              <a:lnSpc>
                <a:spcPct val="160000"/>
              </a:lnSpc>
              <a:spcBef>
                <a:spcPct val="0"/>
              </a:spcBef>
              <a:buFont typeface="Wingdings" pitchFamily="2" charset="2"/>
              <a:buChar char="q"/>
              <a:defRPr/>
            </a:pPr>
            <a:r>
              <a:rPr lang="en-US" sz="2600" b="1" dirty="0" smtClean="0">
                <a:solidFill>
                  <a:prstClr val="black"/>
                </a:solidFill>
                <a:ea typeface="+mn-ea"/>
                <a:cs typeface="Calibri" pitchFamily="34" charset="0"/>
              </a:rPr>
              <a:t>LEGEND</a:t>
            </a:r>
          </a:p>
          <a:p>
            <a:pPr lvl="0" eaLnBrk="1" hangingPunct="1">
              <a:lnSpc>
                <a:spcPct val="160000"/>
              </a:lnSpc>
              <a:spcBef>
                <a:spcPct val="0"/>
              </a:spcBef>
              <a:buFont typeface="Wingdings" pitchFamily="2" charset="2"/>
              <a:buChar char="q"/>
              <a:defRPr/>
            </a:pPr>
            <a:r>
              <a:rPr lang="en-US" sz="2600" b="1" dirty="0">
                <a:solidFill>
                  <a:srgbClr val="000000"/>
                </a:solidFill>
                <a:ea typeface="ＭＳ Ｐゴシック" pitchFamily="34" charset="-128"/>
              </a:rPr>
              <a:t>OVERALL ACHIEVEMENT PER BRANCH DURING </a:t>
            </a:r>
            <a:r>
              <a:rPr lang="en-US" sz="2600" b="1" dirty="0">
                <a:solidFill>
                  <a:srgbClr val="FF0000"/>
                </a:solidFill>
                <a:ea typeface="ＭＳ Ｐゴシック" pitchFamily="34" charset="-128"/>
              </a:rPr>
              <a:t>QUARTER 1 </a:t>
            </a:r>
            <a:r>
              <a:rPr lang="en-US" sz="2600" b="1" dirty="0">
                <a:solidFill>
                  <a:srgbClr val="000000"/>
                </a:solidFill>
                <a:ea typeface="ＭＳ Ｐゴシック" pitchFamily="34" charset="-128"/>
              </a:rPr>
              <a:t>OF APRIL-JUNE </a:t>
            </a:r>
            <a:r>
              <a:rPr lang="en-US" sz="2600" b="1" dirty="0" smtClean="0">
                <a:solidFill>
                  <a:srgbClr val="000000"/>
                </a:solidFill>
                <a:ea typeface="ＭＳ Ｐゴシック" pitchFamily="34" charset="-128"/>
              </a:rPr>
              <a:t>2021-22</a:t>
            </a:r>
          </a:p>
          <a:p>
            <a:pPr eaLnBrk="1" hangingPunct="1">
              <a:lnSpc>
                <a:spcPct val="160000"/>
              </a:lnSpc>
              <a:spcBef>
                <a:spcPct val="0"/>
              </a:spcBef>
              <a:buFont typeface="Wingdings" pitchFamily="2" charset="2"/>
              <a:buChar char="q"/>
              <a:defRPr/>
            </a:pPr>
            <a:r>
              <a:rPr lang="en-US" sz="2600" b="1" dirty="0">
                <a:ea typeface="ＭＳ Ｐゴシック" pitchFamily="34" charset="-128"/>
              </a:rPr>
              <a:t>OVERALL ACHIEVEMENT PER BRANCH DURING </a:t>
            </a:r>
            <a:r>
              <a:rPr lang="en-US" sz="2600" b="1" dirty="0">
                <a:solidFill>
                  <a:srgbClr val="FF0000"/>
                </a:solidFill>
                <a:ea typeface="ＭＳ Ｐゴシック" pitchFamily="34" charset="-128"/>
              </a:rPr>
              <a:t>QUARTER 2 </a:t>
            </a:r>
            <a:r>
              <a:rPr lang="en-US" sz="2600" b="1" dirty="0">
                <a:ea typeface="ＭＳ Ｐゴシック" pitchFamily="34" charset="-128"/>
              </a:rPr>
              <a:t>OF JULY- SEPTEMBER </a:t>
            </a:r>
            <a:r>
              <a:rPr lang="en-US" sz="2600" b="1" dirty="0" smtClean="0">
                <a:ea typeface="ＭＳ Ｐゴシック" pitchFamily="34" charset="-128"/>
              </a:rPr>
              <a:t>2021-22</a:t>
            </a:r>
            <a:endParaRPr lang="en-US" sz="2600" b="1" dirty="0" smtClean="0">
              <a:solidFill>
                <a:srgbClr val="000000"/>
              </a:solidFill>
              <a:ea typeface="ＭＳ Ｐゴシック" pitchFamily="34" charset="-128"/>
            </a:endParaRPr>
          </a:p>
          <a:p>
            <a:pPr lvl="0" eaLnBrk="1" hangingPunct="1">
              <a:lnSpc>
                <a:spcPct val="160000"/>
              </a:lnSpc>
              <a:spcBef>
                <a:spcPct val="0"/>
              </a:spcBef>
              <a:buFont typeface="Wingdings" pitchFamily="2" charset="2"/>
              <a:buChar char="q"/>
              <a:defRPr/>
            </a:pPr>
            <a:r>
              <a:rPr lang="en-ZA" altLang="en-US" sz="2600" b="1" dirty="0" smtClean="0">
                <a:solidFill>
                  <a:srgbClr val="000000"/>
                </a:solidFill>
                <a:ea typeface="ＭＳ Ｐゴシック" pitchFamily="34" charset="-128"/>
              </a:rPr>
              <a:t>COMPARATIVE ANALYSIS PER PROGRAMME FOR Q1 2021/22 TO Q2 2021/22 </a:t>
            </a:r>
          </a:p>
          <a:p>
            <a:pPr eaLnBrk="1" hangingPunct="1">
              <a:lnSpc>
                <a:spcPct val="160000"/>
              </a:lnSpc>
              <a:spcBef>
                <a:spcPct val="0"/>
              </a:spcBef>
              <a:buFont typeface="Wingdings" pitchFamily="2" charset="2"/>
              <a:buChar char="q"/>
              <a:defRPr/>
            </a:pPr>
            <a:r>
              <a:rPr lang="en-ZA" altLang="en-US" sz="2600" b="1" dirty="0" smtClean="0">
                <a:ea typeface="ＭＳ Ｐゴシック" pitchFamily="34" charset="-128"/>
              </a:rPr>
              <a:t>PERFORMANCE TREND PER QUARTER: 2020/21 and 2021/22</a:t>
            </a:r>
          </a:p>
          <a:p>
            <a:pPr lvl="0" eaLnBrk="1" hangingPunct="1">
              <a:lnSpc>
                <a:spcPct val="160000"/>
              </a:lnSpc>
              <a:spcBef>
                <a:spcPct val="0"/>
              </a:spcBef>
              <a:buFont typeface="Wingdings" pitchFamily="2" charset="2"/>
              <a:buChar char="q"/>
              <a:defRPr/>
            </a:pPr>
            <a:r>
              <a:rPr lang="en-US" sz="2600" b="1" dirty="0">
                <a:solidFill>
                  <a:prstClr val="black"/>
                </a:solidFill>
              </a:rPr>
              <a:t>INSPECTIONS AND ENFORCEMENT SERVICES (IES) &amp; PUBLIC EMPLOYMENT SERVICES (PES) PERFORMANCE PER PROVINCE QUARTER </a:t>
            </a:r>
            <a:r>
              <a:rPr lang="en-US" sz="2600" b="1" dirty="0" smtClean="0">
                <a:solidFill>
                  <a:prstClr val="black"/>
                </a:solidFill>
              </a:rPr>
              <a:t>1 2021-22 </a:t>
            </a:r>
            <a:r>
              <a:rPr lang="en-US" sz="2600" b="1" dirty="0">
                <a:solidFill>
                  <a:prstClr val="black"/>
                </a:solidFill>
              </a:rPr>
              <a:t>&amp; QUARTER </a:t>
            </a:r>
            <a:r>
              <a:rPr lang="en-US" sz="2600" b="1" dirty="0" smtClean="0">
                <a:solidFill>
                  <a:prstClr val="black"/>
                </a:solidFill>
              </a:rPr>
              <a:t>2 2021-22</a:t>
            </a:r>
          </a:p>
          <a:p>
            <a:pPr lvl="0" eaLnBrk="1" hangingPunct="1">
              <a:lnSpc>
                <a:spcPct val="160000"/>
              </a:lnSpc>
              <a:spcBef>
                <a:spcPct val="0"/>
              </a:spcBef>
              <a:buFont typeface="Wingdings" pitchFamily="2" charset="2"/>
              <a:buChar char="q"/>
              <a:defRPr/>
            </a:pPr>
            <a:r>
              <a:rPr lang="en-ZA" altLang="en-US" sz="2600" b="1" dirty="0">
                <a:solidFill>
                  <a:prstClr val="black"/>
                </a:solidFill>
              </a:rPr>
              <a:t>MAJOR PERFORMANCE CHALLENGES ENCOUNTERED DURING </a:t>
            </a:r>
            <a:r>
              <a:rPr lang="en-US" sz="2600" b="1" u="sng" dirty="0">
                <a:solidFill>
                  <a:srgbClr val="FF0000"/>
                </a:solidFill>
              </a:rPr>
              <a:t>QUARTER </a:t>
            </a:r>
            <a:r>
              <a:rPr lang="en-US" sz="2600" b="1" u="sng" dirty="0" smtClean="0">
                <a:solidFill>
                  <a:srgbClr val="FF0000"/>
                </a:solidFill>
              </a:rPr>
              <a:t>2</a:t>
            </a:r>
          </a:p>
          <a:p>
            <a:pPr lvl="0" eaLnBrk="1" hangingPunct="1">
              <a:lnSpc>
                <a:spcPct val="160000"/>
              </a:lnSpc>
              <a:spcBef>
                <a:spcPct val="0"/>
              </a:spcBef>
              <a:buFont typeface="Wingdings" pitchFamily="2" charset="2"/>
              <a:buChar char="q"/>
              <a:defRPr/>
            </a:pPr>
            <a:r>
              <a:rPr lang="en-US" sz="2600" b="1" dirty="0" smtClean="0">
                <a:ea typeface="ＭＳ Ｐゴシック" pitchFamily="-80" charset="-128"/>
              </a:rPr>
              <a:t>FINANCIAL REPORT</a:t>
            </a:r>
          </a:p>
          <a:p>
            <a:pPr lvl="0" eaLnBrk="1" hangingPunct="1">
              <a:lnSpc>
                <a:spcPct val="160000"/>
              </a:lnSpc>
              <a:spcBef>
                <a:spcPct val="0"/>
              </a:spcBef>
              <a:buFont typeface="Wingdings" pitchFamily="2" charset="2"/>
              <a:buChar char="q"/>
              <a:defRPr/>
            </a:pPr>
            <a:r>
              <a:rPr lang="en-US" sz="2600" b="1" dirty="0" smtClean="0">
                <a:ea typeface="ＭＳ Ｐゴシック" pitchFamily="-80" charset="-128"/>
              </a:rPr>
              <a:t>SEE</a:t>
            </a: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7010400" y="-7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b="1" smtClean="0">
                <a:solidFill>
                  <a:schemeClr val="bg1"/>
                </a:solidFill>
              </a:rPr>
              <a:pPr/>
              <a:t>2</a:t>
            </a:fld>
            <a:endParaRPr lang="en-US" altLang="en-US" sz="1200" b="1"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199" y="317922"/>
            <a:ext cx="8501063" cy="1143000"/>
          </a:xfrm>
        </p:spPr>
        <p:txBody>
          <a:bodyPr/>
          <a:lstStyle/>
          <a:p>
            <a:r>
              <a:rPr lang="en-ZA" altLang="en-US" sz="2400" b="1" dirty="0" smtClean="0">
                <a:ea typeface="ＭＳ Ｐゴシック" pitchFamily="34" charset="-128"/>
              </a:rPr>
              <a:t>PROGRAMME 2</a:t>
            </a:r>
            <a:br>
              <a:rPr lang="en-ZA" altLang="en-US" sz="2400" b="1" dirty="0" smtClean="0">
                <a:ea typeface="ＭＳ Ｐゴシック" pitchFamily="34" charset="-128"/>
              </a:rPr>
            </a:br>
            <a:endParaRPr lang="en-ZA" altLang="en-US" sz="2400" dirty="0" smtClean="0">
              <a:ea typeface="ＭＳ Ｐゴシック" pitchFamily="34" charset="-128"/>
            </a:endParaRPr>
          </a:p>
        </p:txBody>
      </p:sp>
      <p:sp>
        <p:nvSpPr>
          <p:cNvPr id="39939" name="Content Placeholder 2"/>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b="1" dirty="0" smtClean="0">
                <a:ea typeface="ＭＳ Ｐゴシック" pitchFamily="34" charset="-128"/>
              </a:rPr>
              <a:t>INSPECTION AND ENFORCEMENT SERVICES</a:t>
            </a:r>
          </a:p>
        </p:txBody>
      </p:sp>
      <p:sp>
        <p:nvSpPr>
          <p:cNvPr id="39940" name="Slide Number Placeholder 3"/>
          <p:cNvSpPr>
            <a:spLocks noGrp="1"/>
          </p:cNvSpPr>
          <p:nvPr>
            <p:ph type="sldNum" sz="quarter" idx="12"/>
          </p:nvPr>
        </p:nvSpPr>
        <p:spPr bwMode="auto">
          <a:xfrm>
            <a:off x="7010400" y="-4720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F0D283-9772-42AD-B797-8037A6F94FC8}"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62603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31722" y="459087"/>
            <a:ext cx="8229600" cy="742950"/>
          </a:xfrm>
        </p:spPr>
        <p:txBody>
          <a:bodyPr/>
          <a:lstStyle/>
          <a:p>
            <a:r>
              <a:rPr lang="en-US" altLang="en-US" sz="2000" b="1" dirty="0" smtClean="0">
                <a:ea typeface="ＭＳ Ｐゴシック" pitchFamily="34" charset="-128"/>
              </a:rPr>
              <a:t>INSPECTION AND ENFORCEMENT SERVICES (IES)</a:t>
            </a:r>
            <a:endParaRPr lang="en-ZA" altLang="en-US" sz="20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6755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75262227"/>
              </p:ext>
            </p:extLst>
          </p:nvPr>
        </p:nvGraphicFramePr>
        <p:xfrm>
          <a:off x="226502" y="1363552"/>
          <a:ext cx="8724458" cy="5265848"/>
        </p:xfrm>
        <a:graphic>
          <a:graphicData uri="http://schemas.openxmlformats.org/drawingml/2006/table">
            <a:tbl>
              <a:tblPr firstRow="1" bandRow="1">
                <a:tableStyleId>{5C22544A-7EE6-4342-B048-85BDC9FD1C3A}</a:tableStyleId>
              </a:tblPr>
              <a:tblGrid>
                <a:gridCol w="1122716">
                  <a:extLst>
                    <a:ext uri="{9D8B030D-6E8A-4147-A177-3AD203B41FA5}">
                      <a16:colId xmlns:a16="http://schemas.microsoft.com/office/drawing/2014/main" xmlns="" val="2771763257"/>
                    </a:ext>
                  </a:extLst>
                </a:gridCol>
                <a:gridCol w="1022662">
                  <a:extLst>
                    <a:ext uri="{9D8B030D-6E8A-4147-A177-3AD203B41FA5}">
                      <a16:colId xmlns:a16="http://schemas.microsoft.com/office/drawing/2014/main" xmlns="" val="1129722811"/>
                    </a:ext>
                  </a:extLst>
                </a:gridCol>
                <a:gridCol w="1537604">
                  <a:extLst>
                    <a:ext uri="{9D8B030D-6E8A-4147-A177-3AD203B41FA5}">
                      <a16:colId xmlns:a16="http://schemas.microsoft.com/office/drawing/2014/main" xmlns="" val="2304424847"/>
                    </a:ext>
                  </a:extLst>
                </a:gridCol>
                <a:gridCol w="2292427">
                  <a:extLst>
                    <a:ext uri="{9D8B030D-6E8A-4147-A177-3AD203B41FA5}">
                      <a16:colId xmlns:a16="http://schemas.microsoft.com/office/drawing/2014/main" xmlns="" val="3639550289"/>
                    </a:ext>
                  </a:extLst>
                </a:gridCol>
                <a:gridCol w="2749049">
                  <a:extLst>
                    <a:ext uri="{9D8B030D-6E8A-4147-A177-3AD203B41FA5}">
                      <a16:colId xmlns:a16="http://schemas.microsoft.com/office/drawing/2014/main" xmlns="" val="3983808497"/>
                    </a:ext>
                  </a:extLst>
                </a:gridCol>
              </a:tblGrid>
              <a:tr h="541805">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75269">
                <a:tc gridSpan="5">
                  <a:txBody>
                    <a:bodyPr/>
                    <a:lstStyle/>
                    <a:p>
                      <a:pPr>
                        <a:lnSpc>
                          <a:spcPct val="115000"/>
                        </a:lnSpc>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4: </a:t>
                      </a:r>
                      <a:r>
                        <a:rPr lang="en-ZA"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4148774">
                <a:tc>
                  <a:txBody>
                    <a:bodyPr/>
                    <a:lstStyle/>
                    <a:p>
                      <a:pPr>
                        <a:lnSpc>
                          <a:spcPct val="115000"/>
                        </a:lnSpc>
                        <a:spcAft>
                          <a:spcPts val="0"/>
                        </a:spcAft>
                      </a:pPr>
                      <a:r>
                        <a:rPr lang="en-ZA" sz="1400" dirty="0" smtClean="0">
                          <a:effectLst/>
                          <a:latin typeface="+mn-lt"/>
                          <a:ea typeface="Calibri" panose="020F0502020204030204" pitchFamily="34" charset="0"/>
                          <a:cs typeface="Calibri" panose="020F0502020204030204" pitchFamily="34" charset="0"/>
                        </a:rPr>
                        <a:t>1.1 Number of employers /workplaces / users</a:t>
                      </a:r>
                      <a:endParaRPr lang="en-ZA" sz="1400"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mn-lt"/>
                          <a:ea typeface="Calibri" panose="020F0502020204030204" pitchFamily="34" charset="0"/>
                          <a:cs typeface="Calibri" panose="020F0502020204030204" pitchFamily="34" charset="0"/>
                        </a:rPr>
                        <a:t>inspected per year to determine compliance with</a:t>
                      </a:r>
                      <a:endParaRPr lang="en-ZA" sz="1400" dirty="0" smtClean="0">
                        <a:effectLst/>
                        <a:latin typeface="+mn-lt"/>
                        <a:ea typeface="Calibri" panose="020F0502020204030204" pitchFamily="34" charset="0"/>
                        <a:cs typeface="Times New Roman" panose="02020603050405020304" pitchFamily="18" charset="0"/>
                      </a:endParaRPr>
                    </a:p>
                    <a:p>
                      <a:r>
                        <a:rPr lang="en-ZA" sz="1400" dirty="0" smtClean="0">
                          <a:effectLst/>
                          <a:latin typeface="+mn-lt"/>
                          <a:ea typeface="Calibri" panose="020F0502020204030204" pitchFamily="34" charset="0"/>
                        </a:rPr>
                        <a:t>employment law</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defTabSz="457200" rtl="0" eaLnBrk="1" latinLnBrk="0" hangingPunct="1">
                        <a:lnSpc>
                          <a:spcPct val="115000"/>
                        </a:lnSpc>
                        <a:spcAft>
                          <a:spcPts val="0"/>
                        </a:spcAft>
                        <a:buNone/>
                      </a:pPr>
                      <a:r>
                        <a:rPr lang="en-ZA" sz="1400" b="1" dirty="0" smtClean="0">
                          <a:effectLst/>
                          <a:latin typeface="+mn-lt"/>
                          <a:ea typeface="Calibri" panose="020F0502020204030204" pitchFamily="34" charset="0"/>
                        </a:rPr>
                        <a:t>148 452</a:t>
                      </a:r>
                      <a:endParaRPr lang="en-ZA" sz="1400" b="1" kern="1200" dirty="0">
                        <a:solidFill>
                          <a:schemeClr val="dk1"/>
                        </a:solidFill>
                        <a:effectLst/>
                        <a:latin typeface="+mn-lt"/>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1" dirty="0">
                          <a:solidFill>
                            <a:srgbClr val="FF0000"/>
                          </a:solidFill>
                          <a:effectLst/>
                          <a:latin typeface="+mn-lt"/>
                          <a:ea typeface="Times New Roman" panose="02020603050405020304" pitchFamily="18" charset="0"/>
                          <a:cs typeface="Calibri" panose="020F0502020204030204" pitchFamily="34" charset="0"/>
                        </a:rPr>
                        <a:t>NOT ACHIEVED</a:t>
                      </a:r>
                      <a:r>
                        <a:rPr lang="en-US" sz="1400" dirty="0">
                          <a:effectLst/>
                          <a:latin typeface="+mn-lt"/>
                          <a:ea typeface="Times New Roman" panose="02020603050405020304" pitchFamily="18" charset="0"/>
                          <a:cs typeface="Calibri" panose="020F0502020204030204" pitchFamily="34" charset="0"/>
                        </a:rPr>
                        <a:t> </a:t>
                      </a:r>
                      <a:endParaRPr lang="en-US" sz="1400" dirty="0" smtClean="0">
                        <a:effectLst/>
                        <a:latin typeface="+mn-lt"/>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smtClean="0">
                          <a:effectLst/>
                          <a:latin typeface="+mn-lt"/>
                          <a:ea typeface="Calibri" panose="020F0502020204030204" pitchFamily="34" charset="0"/>
                        </a:rPr>
                        <a:t>116 328 </a:t>
                      </a:r>
                      <a:r>
                        <a:rPr lang="en-ZA" sz="1400" dirty="0" smtClean="0">
                          <a:effectLst/>
                          <a:latin typeface="+mn-lt"/>
                          <a:ea typeface="Calibri" panose="020F0502020204030204" pitchFamily="34" charset="0"/>
                        </a:rPr>
                        <a:t>Employers were inspected to</a:t>
                      </a:r>
                      <a:r>
                        <a:rPr lang="en-ZA" sz="1400" b="1" dirty="0" smtClean="0">
                          <a:effectLst/>
                          <a:latin typeface="+mn-lt"/>
                          <a:ea typeface="Calibri" panose="020F0502020204030204" pitchFamily="34" charset="0"/>
                        </a:rPr>
                        <a:t> </a:t>
                      </a:r>
                      <a:r>
                        <a:rPr lang="en-ZA" sz="1400" dirty="0" smtClean="0">
                          <a:effectLst/>
                          <a:latin typeface="+mn-lt"/>
                          <a:ea typeface="Calibri" panose="020F0502020204030204" pitchFamily="34" charset="0"/>
                        </a:rPr>
                        <a:t>determine compliance with employment law against a target of </a:t>
                      </a:r>
                      <a:r>
                        <a:rPr lang="en-ZA" sz="1400" b="1" dirty="0" smtClean="0">
                          <a:effectLst/>
                          <a:latin typeface="+mn-lt"/>
                          <a:ea typeface="Calibri" panose="020F0502020204030204" pitchFamily="34" charset="0"/>
                        </a:rPr>
                        <a:t>148 452 </a:t>
                      </a:r>
                      <a:r>
                        <a:rPr lang="en-ZA" sz="1400" dirty="0" smtClean="0">
                          <a:effectLst/>
                          <a:latin typeface="+mn-lt"/>
                          <a:ea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smtClean="0">
                        <a:effectLst/>
                        <a:latin typeface="+mn-lt"/>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Calibri" panose="020F0502020204030204" pitchFamily="34" charset="0"/>
                        </a:rPr>
                        <a:t>The variance is </a:t>
                      </a:r>
                      <a:r>
                        <a:rPr lang="en-ZA" sz="1400" b="1" dirty="0" smtClean="0">
                          <a:effectLst/>
                          <a:latin typeface="+mn-lt"/>
                          <a:ea typeface="Calibri" panose="020F0502020204030204" pitchFamily="34" charset="0"/>
                        </a:rPr>
                        <a:t>–32 124.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dirty="0" smtClean="0">
                        <a:effectLst/>
                        <a:latin typeface="+mn-lt"/>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effectLst/>
                          <a:latin typeface="+mn-lt"/>
                          <a:ea typeface="Calibri" panose="020F0502020204030204" pitchFamily="34" charset="0"/>
                        </a:rPr>
                        <a:t>The total number of compliant employers was</a:t>
                      </a:r>
                      <a:r>
                        <a:rPr lang="en-ZA" sz="1400" b="1" dirty="0" smtClean="0">
                          <a:effectLst/>
                          <a:latin typeface="+mn-lt"/>
                          <a:ea typeface="Calibri" panose="020F0502020204030204" pitchFamily="34" charset="0"/>
                        </a:rPr>
                        <a:t> 88 765</a:t>
                      </a:r>
                      <a:endParaRPr kumimoji="0" lang="en-ZA" sz="14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Some workplaces were still inaccessible due to the number of COVID positive case, however, administrative inspections had been introduced. These were not as effective as they could have been due to process and system challenges.</a:t>
                      </a:r>
                      <a:endParaRPr lang="en-ZA" sz="1400" dirty="0" smtClean="0">
                        <a:effectLst/>
                        <a:latin typeface="+mn-lt"/>
                        <a:ea typeface="Calibri" panose="020F0502020204030204" pitchFamily="34" charset="0"/>
                        <a:cs typeface="Times New Roman" panose="02020603050405020304" pitchFamily="18" charset="0"/>
                      </a:endParaRPr>
                    </a:p>
                    <a:p>
                      <a:pPr marL="45720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 </a:t>
                      </a:r>
                      <a:endParaRPr lang="en-ZA" sz="1400" dirty="0" smtClean="0">
                        <a:effectLst/>
                        <a:latin typeface="+mn-lt"/>
                        <a:ea typeface="Calibri" panose="020F0502020204030204" pitchFamily="34" charset="0"/>
                        <a:cs typeface="Times New Roman" panose="02020603050405020304" pitchFamily="18" charset="0"/>
                      </a:endParaRPr>
                    </a:p>
                    <a:p>
                      <a:pPr marL="0" lvl="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Some offices took longer than anticipated to fill vacancies and this had an effect on the achievement of targets.</a:t>
                      </a: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Streamlining of processes and effective change management, both internally and externally. </a:t>
                      </a:r>
                      <a:endParaRPr lang="en-ZA" sz="1400" dirty="0" smtClean="0">
                        <a:effectLst/>
                        <a:latin typeface="+mn-lt"/>
                        <a:ea typeface="Calibri" panose="020F0502020204030204" pitchFamily="34" charset="0"/>
                        <a:cs typeface="Times New Roman" panose="02020603050405020304" pitchFamily="18" charset="0"/>
                      </a:endParaRPr>
                    </a:p>
                    <a:p>
                      <a:pPr marL="45720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 </a:t>
                      </a:r>
                      <a:endParaRPr lang="en-ZA" sz="1400" dirty="0" smtClean="0">
                        <a:effectLst/>
                        <a:latin typeface="+mn-lt"/>
                        <a:ea typeface="Calibri" panose="020F0502020204030204" pitchFamily="34"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endParaRPr lang="en-US" sz="1400" dirty="0" smtClean="0">
                        <a:effectLst/>
                        <a:latin typeface="+mn-lt"/>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endParaRPr lang="en-US" sz="1400" dirty="0" smtClean="0">
                        <a:effectLst/>
                        <a:latin typeface="+mn-lt"/>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endParaRPr lang="en-US" sz="1400" dirty="0" smtClean="0">
                        <a:effectLst/>
                        <a:latin typeface="+mn-lt"/>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endParaRPr lang="en-US" sz="1400" dirty="0" smtClean="0">
                        <a:effectLst/>
                        <a:latin typeface="+mn-lt"/>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endParaRPr lang="en-US" sz="1400" dirty="0" smtClean="0">
                        <a:effectLst/>
                        <a:latin typeface="+mn-lt"/>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endParaRPr lang="en-US" sz="1400" dirty="0" smtClean="0">
                        <a:effectLst/>
                        <a:latin typeface="+mn-lt"/>
                        <a:ea typeface="Times New Roman" panose="02020603050405020304" pitchFamily="18" charset="0"/>
                        <a:cs typeface="Calibri" panose="020F0502020204030204" pitchFamily="34" charset="0"/>
                      </a:endParaRPr>
                    </a:p>
                    <a:p>
                      <a:pPr marL="0" lvl="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Prioritize the filling of vacancies</a:t>
                      </a:r>
                      <a:endParaRPr lang="en-ZA" sz="1400" dirty="0" smtClean="0">
                        <a:effectLst/>
                        <a:latin typeface="+mn-lt"/>
                        <a:ea typeface="Calibri" panose="020F0502020204030204" pitchFamily="34" charset="0"/>
                        <a:cs typeface="Times New Roman" panose="02020603050405020304" pitchFamily="18" charset="0"/>
                      </a:endParaRPr>
                    </a:p>
                    <a:p>
                      <a:pPr marL="45720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  </a:t>
                      </a:r>
                      <a:endParaRPr lang="en-ZA" sz="1400" dirty="0" smtClean="0">
                        <a:effectLst/>
                        <a:latin typeface="+mn-lt"/>
                        <a:ea typeface="Calibri" panose="020F0502020204030204" pitchFamily="34" charset="0"/>
                        <a:cs typeface="Times New Roman" panose="02020603050405020304" pitchFamily="18" charset="0"/>
                      </a:endParaRPr>
                    </a:p>
                    <a:p>
                      <a:pPr marL="45720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 </a:t>
                      </a:r>
                      <a:endParaRPr lang="en-ZA" sz="1400" dirty="0" smtClean="0">
                        <a:effectLst/>
                        <a:latin typeface="+mn-lt"/>
                        <a:ea typeface="Calibri" panose="020F0502020204030204" pitchFamily="34" charset="0"/>
                        <a:cs typeface="Times New Roman" panose="02020603050405020304" pitchFamily="18" charset="0"/>
                      </a:endParaRPr>
                    </a:p>
                    <a:p>
                      <a:pPr marL="0" lvl="0" indent="0">
                        <a:lnSpc>
                          <a:spcPct val="115000"/>
                        </a:lnSpc>
                        <a:spcAft>
                          <a:spcPts val="0"/>
                        </a:spcAft>
                        <a:buFont typeface="Arial" panose="020B0604020202020204" pitchFamily="34" charset="0"/>
                        <a:buNone/>
                      </a:pPr>
                      <a:r>
                        <a:rPr lang="en-US" sz="1400" dirty="0" smtClean="0">
                          <a:effectLst/>
                          <a:latin typeface="+mn-lt"/>
                          <a:ea typeface="Times New Roman" panose="02020603050405020304" pitchFamily="18" charset="0"/>
                          <a:cs typeface="Calibri" panose="020F0502020204030204" pitchFamily="34" charset="0"/>
                        </a:rPr>
                        <a:t>Develop and implement a catch up strategy.</a:t>
                      </a:r>
                    </a:p>
                    <a:p>
                      <a:pPr marL="0" lvl="0" indent="0">
                        <a:lnSpc>
                          <a:spcPct val="115000"/>
                        </a:lnSpc>
                        <a:spcAft>
                          <a:spcPts val="0"/>
                        </a:spcAft>
                        <a:buFont typeface="Symbol" panose="05050102010706020507" pitchFamily="18" charset="2"/>
                        <a:buNone/>
                      </a:pPr>
                      <a:endParaRPr lang="en-US" sz="1400" dirty="0" smtClean="0">
                        <a:effectLst/>
                        <a:latin typeface="+mn-lt"/>
                        <a:ea typeface="Calibri" panose="020F0502020204030204"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1829054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31722" y="459087"/>
            <a:ext cx="8229600" cy="742950"/>
          </a:xfrm>
        </p:spPr>
        <p:txBody>
          <a:bodyPr/>
          <a:lstStyle/>
          <a:p>
            <a:r>
              <a:rPr lang="en-US" altLang="en-US" sz="2400" b="1" dirty="0" smtClean="0">
                <a:ea typeface="ＭＳ Ｐゴシック" pitchFamily="34" charset="-128"/>
              </a:rPr>
              <a:t>INSPECTION AND ENFORCEMENT SERVICES (IES)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45282"/>
            <a:ext cx="2133600" cy="3428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4006226471"/>
              </p:ext>
            </p:extLst>
          </p:nvPr>
        </p:nvGraphicFramePr>
        <p:xfrm>
          <a:off x="226502" y="1363553"/>
          <a:ext cx="8765098" cy="5263388"/>
        </p:xfrm>
        <a:graphic>
          <a:graphicData uri="http://schemas.openxmlformats.org/drawingml/2006/table">
            <a:tbl>
              <a:tblPr firstRow="1" bandRow="1">
                <a:tableStyleId>{5C22544A-7EE6-4342-B048-85BDC9FD1C3A}</a:tableStyleId>
              </a:tblPr>
              <a:tblGrid>
                <a:gridCol w="1127946">
                  <a:extLst>
                    <a:ext uri="{9D8B030D-6E8A-4147-A177-3AD203B41FA5}">
                      <a16:colId xmlns:a16="http://schemas.microsoft.com/office/drawing/2014/main" xmlns="" val="2771763257"/>
                    </a:ext>
                  </a:extLst>
                </a:gridCol>
                <a:gridCol w="1027426">
                  <a:extLst>
                    <a:ext uri="{9D8B030D-6E8A-4147-A177-3AD203B41FA5}">
                      <a16:colId xmlns:a16="http://schemas.microsoft.com/office/drawing/2014/main" xmlns="" val="1129722811"/>
                    </a:ext>
                  </a:extLst>
                </a:gridCol>
                <a:gridCol w="1544766">
                  <a:extLst>
                    <a:ext uri="{9D8B030D-6E8A-4147-A177-3AD203B41FA5}">
                      <a16:colId xmlns:a16="http://schemas.microsoft.com/office/drawing/2014/main" xmlns="" val="2304424847"/>
                    </a:ext>
                  </a:extLst>
                </a:gridCol>
                <a:gridCol w="2303106">
                  <a:extLst>
                    <a:ext uri="{9D8B030D-6E8A-4147-A177-3AD203B41FA5}">
                      <a16:colId xmlns:a16="http://schemas.microsoft.com/office/drawing/2014/main" xmlns="" val="3639550289"/>
                    </a:ext>
                  </a:extLst>
                </a:gridCol>
                <a:gridCol w="2761854">
                  <a:extLst>
                    <a:ext uri="{9D8B030D-6E8A-4147-A177-3AD203B41FA5}">
                      <a16:colId xmlns:a16="http://schemas.microsoft.com/office/drawing/2014/main" xmlns="" val="3983808497"/>
                    </a:ext>
                  </a:extLst>
                </a:gridCol>
              </a:tblGrid>
              <a:tr h="728376">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626057">
                <a:tc gridSpan="5">
                  <a:txBody>
                    <a:bodyPr/>
                    <a:lstStyle/>
                    <a:p>
                      <a:pPr>
                        <a:lnSpc>
                          <a:spcPct val="115000"/>
                        </a:lnSpc>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4: </a:t>
                      </a:r>
                      <a:r>
                        <a:rPr lang="en-ZA"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3908955">
                <a:tc>
                  <a:txBody>
                    <a:bodyPr/>
                    <a:lstStyle/>
                    <a:p>
                      <a:pPr>
                        <a:lnSpc>
                          <a:spcPct val="115000"/>
                        </a:lnSpc>
                        <a:spcAft>
                          <a:spcPts val="0"/>
                        </a:spcAft>
                      </a:pPr>
                      <a:r>
                        <a:rPr lang="en-ZA" sz="1400" dirty="0" smtClean="0">
                          <a:effectLst/>
                          <a:latin typeface="+mn-lt"/>
                          <a:ea typeface="Calibri" panose="020F0502020204030204" pitchFamily="34" charset="0"/>
                          <a:cs typeface="Calibri" panose="020F0502020204030204" pitchFamily="34" charset="0"/>
                        </a:rPr>
                        <a:t>1.1 Number of employers /workplaces / users</a:t>
                      </a:r>
                      <a:endParaRPr lang="en-ZA" sz="1400"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mn-lt"/>
                          <a:ea typeface="Calibri" panose="020F0502020204030204" pitchFamily="34" charset="0"/>
                          <a:cs typeface="Calibri" panose="020F0502020204030204" pitchFamily="34" charset="0"/>
                        </a:rPr>
                        <a:t>inspected per year to determine compliance with</a:t>
                      </a:r>
                      <a:endParaRPr lang="en-ZA" sz="1400" dirty="0" smtClean="0">
                        <a:effectLst/>
                        <a:latin typeface="+mn-lt"/>
                        <a:ea typeface="Calibri" panose="020F0502020204030204" pitchFamily="34" charset="0"/>
                        <a:cs typeface="Times New Roman" panose="02020603050405020304" pitchFamily="18" charset="0"/>
                      </a:endParaRPr>
                    </a:p>
                    <a:p>
                      <a:r>
                        <a:rPr lang="en-ZA" sz="1400" dirty="0" smtClean="0">
                          <a:effectLst/>
                          <a:latin typeface="+mn-lt"/>
                          <a:ea typeface="Calibri" panose="020F0502020204030204" pitchFamily="34" charset="0"/>
                        </a:rPr>
                        <a:t>employment law</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defTabSz="457200" rtl="0" eaLnBrk="1" latinLnBrk="0" hangingPunct="1">
                        <a:lnSpc>
                          <a:spcPct val="115000"/>
                        </a:lnSpc>
                        <a:spcAft>
                          <a:spcPts val="0"/>
                        </a:spcAft>
                        <a:buNone/>
                      </a:pPr>
                      <a:r>
                        <a:rPr lang="en-ZA" sz="1400" b="1" dirty="0" smtClean="0">
                          <a:effectLst/>
                          <a:latin typeface="+mn-lt"/>
                          <a:ea typeface="Calibri" panose="020F0502020204030204" pitchFamily="34" charset="0"/>
                        </a:rPr>
                        <a:t>148 452</a:t>
                      </a:r>
                      <a:endParaRPr lang="en-ZA" sz="1400" b="1" kern="1200" dirty="0">
                        <a:solidFill>
                          <a:schemeClr val="dk1"/>
                        </a:solidFill>
                        <a:effectLst/>
                        <a:latin typeface="+mn-lt"/>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b="1" dirty="0">
                          <a:solidFill>
                            <a:srgbClr val="FF0000"/>
                          </a:solidFill>
                          <a:effectLst/>
                          <a:latin typeface="+mn-lt"/>
                          <a:ea typeface="Times New Roman" panose="02020603050405020304" pitchFamily="18" charset="0"/>
                          <a:cs typeface="Calibri" panose="020F0502020204030204" pitchFamily="34" charset="0"/>
                        </a:rPr>
                        <a:t>NOT ACHIEVED</a:t>
                      </a:r>
                      <a:r>
                        <a:rPr lang="en-US" sz="1400" dirty="0">
                          <a:effectLst/>
                          <a:latin typeface="+mn-lt"/>
                          <a:ea typeface="Times New Roman" panose="02020603050405020304" pitchFamily="18" charset="0"/>
                          <a:cs typeface="Calibri" panose="020F0502020204030204" pitchFamily="34" charset="0"/>
                        </a:rPr>
                        <a:t> </a:t>
                      </a:r>
                      <a:endParaRPr lang="en-US" sz="1400" dirty="0" smtClean="0">
                        <a:effectLst/>
                        <a:latin typeface="+mn-lt"/>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116 328 </a:t>
                      </a: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Employers were inspected to</a:t>
                      </a: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 </a:t>
                      </a: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determine compliance with employment law against a target of </a:t>
                      </a: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148 452 </a:t>
                      </a: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The variance is </a:t>
                      </a: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–32 124.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The total number of compliant employers was</a:t>
                      </a: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mn-cs"/>
                        </a:rPr>
                        <a:t> 88 765</a:t>
                      </a:r>
                      <a:endParaRPr kumimoji="0" lang="en-ZA" sz="14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15000"/>
                        </a:lnSpc>
                        <a:spcAft>
                          <a:spcPts val="0"/>
                        </a:spcAft>
                        <a:buFont typeface="Symbol" panose="05050102010706020507" pitchFamily="18" charset="2"/>
                        <a:buNone/>
                      </a:pPr>
                      <a:r>
                        <a:rPr lang="en-US" sz="1400" dirty="0" smtClean="0">
                          <a:effectLst/>
                          <a:latin typeface="+mn-lt"/>
                          <a:ea typeface="Times New Roman" panose="02020603050405020304" pitchFamily="18" charset="0"/>
                          <a:cs typeface="Calibri" panose="020F0502020204030204" pitchFamily="34" charset="0"/>
                        </a:rPr>
                        <a:t>The Branch recruited a number of new inspectors, some are yet to be fully effective.</a:t>
                      </a:r>
                    </a:p>
                    <a:p>
                      <a:pPr marL="0" lvl="0" indent="0">
                        <a:lnSpc>
                          <a:spcPct val="115000"/>
                        </a:lnSpc>
                        <a:spcAft>
                          <a:spcPts val="0"/>
                        </a:spcAft>
                        <a:buFont typeface="Symbol" panose="05050102010706020507" pitchFamily="18" charset="2"/>
                        <a:buNone/>
                      </a:pPr>
                      <a:endParaRPr lang="en-US" sz="1400" dirty="0" smtClean="0">
                        <a:effectLst/>
                        <a:latin typeface="+mn-lt"/>
                        <a:ea typeface="Calibri" panose="020F0502020204030204" pitchFamily="34" charset="0"/>
                        <a:cs typeface="Calibri" panose="020F0502020204030204" pitchFamily="34" charset="0"/>
                      </a:endParaRPr>
                    </a:p>
                    <a:p>
                      <a:pPr marL="0" lvl="0" indent="0">
                        <a:lnSpc>
                          <a:spcPct val="115000"/>
                        </a:lnSpc>
                        <a:spcAft>
                          <a:spcPts val="0"/>
                        </a:spcAft>
                        <a:buFont typeface="Symbol" panose="05050102010706020507" pitchFamily="18" charset="2"/>
                        <a:buNone/>
                      </a:pPr>
                      <a:endParaRPr lang="en-ZA" sz="1400" dirty="0" smtClean="0">
                        <a:effectLst/>
                        <a:latin typeface="+mn-lt"/>
                        <a:ea typeface="Calibri" panose="020F0502020204030204" pitchFamily="34" charset="0"/>
                        <a:cs typeface="Times New Roman" panose="02020603050405020304" pitchFamily="18" charset="0"/>
                      </a:endParaRPr>
                    </a:p>
                    <a:p>
                      <a:pPr marL="457200">
                        <a:lnSpc>
                          <a:spcPct val="115000"/>
                        </a:lnSpc>
                        <a:spcAft>
                          <a:spcPts val="0"/>
                        </a:spcAft>
                      </a:pPr>
                      <a:r>
                        <a:rPr lang="en-US" sz="1400" dirty="0" smtClean="0">
                          <a:effectLst/>
                          <a:latin typeface="+mn-lt"/>
                          <a:ea typeface="Times New Roman" panose="02020603050405020304" pitchFamily="18" charset="0"/>
                          <a:cs typeface="Calibri" panose="020F0502020204030204" pitchFamily="34" charset="0"/>
                        </a:rPr>
                        <a:t> </a:t>
                      </a:r>
                      <a:endParaRPr lang="en-ZA" sz="1400" dirty="0" smtClean="0">
                        <a:effectLst/>
                        <a:latin typeface="+mn-lt"/>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en-US" sz="1400" dirty="0" smtClean="0">
                          <a:effectLst/>
                          <a:latin typeface="+mn-lt"/>
                          <a:ea typeface="Times New Roman" panose="02020603050405020304" pitchFamily="18" charset="0"/>
                          <a:cs typeface="Calibri" panose="020F0502020204030204" pitchFamily="34" charset="0"/>
                        </a:rPr>
                        <a:t>The Branch took a decision to utilize the Case Management System for reporting purposes, some work done, such as inspections, could not be quality passed on time and thus was not part of the report.</a:t>
                      </a: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gn="l" defTabSz="457200" rtl="0" eaLnBrk="1" latinLnBrk="0" hangingPunct="1">
                        <a:lnSpc>
                          <a:spcPct val="115000"/>
                        </a:lnSpc>
                        <a:spcAft>
                          <a:spcPts val="0"/>
                        </a:spcAft>
                        <a:buFont typeface="Symbol" panose="05050102010706020507" pitchFamily="18" charset="2"/>
                        <a:buNone/>
                      </a:pPr>
                      <a:r>
                        <a:rPr lang="en-US" sz="1400" kern="1200" dirty="0" smtClean="0">
                          <a:solidFill>
                            <a:schemeClr val="dk1"/>
                          </a:solidFill>
                          <a:effectLst/>
                          <a:latin typeface="+mn-lt"/>
                          <a:ea typeface="Times New Roman" panose="02020603050405020304" pitchFamily="18" charset="0"/>
                          <a:cs typeface="Calibri" panose="020F0502020204030204" pitchFamily="34" charset="0"/>
                        </a:rPr>
                        <a:t> Training and development of new inspectors to be complemented with coaching and monitoring.</a:t>
                      </a:r>
                      <a:endParaRPr lang="en-ZA" sz="1400" kern="1200" dirty="0" smtClean="0">
                        <a:solidFill>
                          <a:schemeClr val="dk1"/>
                        </a:solidFill>
                        <a:effectLst/>
                        <a:latin typeface="+mn-lt"/>
                        <a:ea typeface="Times New Roman" panose="02020603050405020304" pitchFamily="18" charset="0"/>
                        <a:cs typeface="Calibri" panose="020F0502020204030204" pitchFamily="34" charset="0"/>
                      </a:endParaRPr>
                    </a:p>
                    <a:p>
                      <a:pPr marL="0" lvl="0" indent="0" algn="l" defTabSz="457200" rtl="0" eaLnBrk="1" latinLnBrk="0" hangingPunct="1">
                        <a:lnSpc>
                          <a:spcPct val="115000"/>
                        </a:lnSpc>
                        <a:spcAft>
                          <a:spcPts val="0"/>
                        </a:spcAft>
                        <a:buFont typeface="Symbol" panose="05050102010706020507" pitchFamily="18" charset="2"/>
                        <a:buNone/>
                      </a:pPr>
                      <a:r>
                        <a:rPr lang="en-US" sz="1400" kern="1200" dirty="0" smtClean="0">
                          <a:solidFill>
                            <a:schemeClr val="dk1"/>
                          </a:solidFill>
                          <a:effectLst/>
                          <a:latin typeface="+mn-lt"/>
                          <a:ea typeface="Times New Roman" panose="02020603050405020304" pitchFamily="18" charset="0"/>
                          <a:cs typeface="Calibri" panose="020F0502020204030204" pitchFamily="34" charset="0"/>
                        </a:rPr>
                        <a:t> </a:t>
                      </a:r>
                      <a:endParaRPr lang="en-ZA" sz="1400" kern="1200" dirty="0" smtClean="0">
                        <a:solidFill>
                          <a:schemeClr val="dk1"/>
                        </a:solidFill>
                        <a:effectLst/>
                        <a:latin typeface="+mn-lt"/>
                        <a:ea typeface="Times New Roman" panose="02020603050405020304" pitchFamily="18" charset="0"/>
                        <a:cs typeface="Calibri" panose="020F0502020204030204" pitchFamily="34" charset="0"/>
                      </a:endParaRPr>
                    </a:p>
                    <a:p>
                      <a:pPr marL="0" lvl="0" indent="0">
                        <a:lnSpc>
                          <a:spcPct val="115000"/>
                        </a:lnSpc>
                        <a:spcAft>
                          <a:spcPts val="0"/>
                        </a:spcAft>
                        <a:buFont typeface="Symbol" panose="05050102010706020507" pitchFamily="18" charset="2"/>
                        <a:buNone/>
                      </a:pPr>
                      <a:endParaRPr lang="en-ZA" sz="1400" dirty="0" smtClean="0">
                        <a:effectLst/>
                        <a:latin typeface="+mn-lt"/>
                        <a:ea typeface="Calibri" panose="020F0502020204030204" pitchFamily="34" charset="0"/>
                        <a:cs typeface="Times New Roman" panose="02020603050405020304" pitchFamily="18" charset="0"/>
                      </a:endParaRPr>
                    </a:p>
                    <a:p>
                      <a:pPr marL="457200">
                        <a:lnSpc>
                          <a:spcPct val="115000"/>
                        </a:lnSpc>
                        <a:spcAft>
                          <a:spcPts val="0"/>
                        </a:spcAft>
                      </a:pPr>
                      <a:r>
                        <a:rPr lang="en-US" sz="1400" dirty="0" smtClean="0">
                          <a:effectLst/>
                          <a:latin typeface="+mn-lt"/>
                          <a:ea typeface="Times New Roman" panose="02020603050405020304" pitchFamily="18" charset="0"/>
                          <a:cs typeface="Calibri" panose="020F0502020204030204" pitchFamily="34" charset="0"/>
                        </a:rPr>
                        <a:t>  </a:t>
                      </a:r>
                      <a:endParaRPr lang="en-ZA" sz="1400" dirty="0" smtClean="0">
                        <a:effectLst/>
                        <a:latin typeface="+mn-lt"/>
                        <a:ea typeface="Calibri" panose="020F0502020204030204" pitchFamily="34" charset="0"/>
                        <a:cs typeface="Times New Roman" panose="02020603050405020304" pitchFamily="18" charset="0"/>
                      </a:endParaRPr>
                    </a:p>
                    <a:p>
                      <a:endParaRPr lang="en-US" sz="1400" dirty="0" smtClean="0">
                        <a:effectLst/>
                        <a:latin typeface="+mn-lt"/>
                        <a:ea typeface="Times New Roman" panose="02020603050405020304" pitchFamily="18" charset="0"/>
                      </a:endParaRPr>
                    </a:p>
                    <a:p>
                      <a:r>
                        <a:rPr lang="en-US" sz="1400" dirty="0" smtClean="0">
                          <a:effectLst/>
                          <a:latin typeface="+mn-lt"/>
                          <a:ea typeface="Times New Roman" panose="02020603050405020304" pitchFamily="18" charset="0"/>
                        </a:rPr>
                        <a:t>All role players in the Case Management System to do their work effectively. The system to be enhance to ensure that users are fully enabled to capture all the relevant data.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1230450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81960" y="508249"/>
            <a:ext cx="8229600" cy="742950"/>
          </a:xfrm>
        </p:spPr>
        <p:txBody>
          <a:bodyPr/>
          <a:lstStyle/>
          <a:p>
            <a:r>
              <a:rPr lang="en-US" altLang="en-US" sz="2400" b="1" dirty="0" smtClean="0">
                <a:ea typeface="ＭＳ Ｐゴシック" pitchFamily="34" charset="-128"/>
              </a:rPr>
              <a:t>IES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9561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95760432"/>
              </p:ext>
            </p:extLst>
          </p:nvPr>
        </p:nvGraphicFramePr>
        <p:xfrm>
          <a:off x="226503" y="1363553"/>
          <a:ext cx="8740515" cy="5322382"/>
        </p:xfrm>
        <a:graphic>
          <a:graphicData uri="http://schemas.openxmlformats.org/drawingml/2006/table">
            <a:tbl>
              <a:tblPr firstRow="1" bandRow="1">
                <a:tableStyleId>{5C22544A-7EE6-4342-B048-85BDC9FD1C3A}</a:tableStyleId>
              </a:tblPr>
              <a:tblGrid>
                <a:gridCol w="1649922">
                  <a:extLst>
                    <a:ext uri="{9D8B030D-6E8A-4147-A177-3AD203B41FA5}">
                      <a16:colId xmlns:a16="http://schemas.microsoft.com/office/drawing/2014/main" xmlns="" val="2771763257"/>
                    </a:ext>
                  </a:extLst>
                </a:gridCol>
                <a:gridCol w="1400175">
                  <a:extLst>
                    <a:ext uri="{9D8B030D-6E8A-4147-A177-3AD203B41FA5}">
                      <a16:colId xmlns:a16="http://schemas.microsoft.com/office/drawing/2014/main" xmlns="" val="2688958612"/>
                    </a:ext>
                  </a:extLst>
                </a:gridCol>
                <a:gridCol w="1724025">
                  <a:extLst>
                    <a:ext uri="{9D8B030D-6E8A-4147-A177-3AD203B41FA5}">
                      <a16:colId xmlns:a16="http://schemas.microsoft.com/office/drawing/2014/main" xmlns="" val="4245139817"/>
                    </a:ext>
                  </a:extLst>
                </a:gridCol>
                <a:gridCol w="2218290">
                  <a:extLst>
                    <a:ext uri="{9D8B030D-6E8A-4147-A177-3AD203B41FA5}">
                      <a16:colId xmlns:a16="http://schemas.microsoft.com/office/drawing/2014/main" xmlns="" val="2885498147"/>
                    </a:ext>
                  </a:extLst>
                </a:gridCol>
                <a:gridCol w="1748103">
                  <a:extLst>
                    <a:ext uri="{9D8B030D-6E8A-4147-A177-3AD203B41FA5}">
                      <a16:colId xmlns:a16="http://schemas.microsoft.com/office/drawing/2014/main" xmlns="" val="1642314456"/>
                    </a:ext>
                  </a:extLst>
                </a:gridCol>
              </a:tblGrid>
              <a:tr h="736540">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 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633074">
                <a:tc gridSpan="5">
                  <a:txBody>
                    <a:bodyPr/>
                    <a:lstStyle/>
                    <a:p>
                      <a:pPr>
                        <a:lnSpc>
                          <a:spcPct val="115000"/>
                        </a:lnSpc>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4: </a:t>
                      </a:r>
                      <a:r>
                        <a:rPr lang="en-ZA"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algn="l" defTabSz="457200" rtl="0" eaLnBrk="1" latinLnBrk="0" hangingPunct="1">
                        <a:lnSpc>
                          <a:spcPct val="115000"/>
                        </a:lnSpc>
                        <a:spcAft>
                          <a:spcPts val="0"/>
                        </a:spcAft>
                      </a:pPr>
                      <a:endParaRPr lang="en-ZA" sz="1400" b="1"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3786744"/>
                  </a:ext>
                </a:extLst>
              </a:tr>
              <a:tr h="3952768">
                <a:tc>
                  <a:txBody>
                    <a:bodyPr/>
                    <a:lstStyle/>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1.2 Percentage of non-compliant</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Employers/workplaces/users of those inspected served with a notice in terms</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kern="100" dirty="0" smtClean="0">
                          <a:effectLst/>
                          <a:latin typeface="Calibri" panose="020F0502020204030204" pitchFamily="34" charset="0"/>
                          <a:ea typeface="SimSun" panose="02010600030101010101" pitchFamily="2" charset="-122"/>
                          <a:cs typeface="Calibri" panose="020F0502020204030204" pitchFamily="34" charset="0"/>
                        </a:rPr>
                        <a:t>of relevant employment law within 14 calendar days of the</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kern="100" dirty="0" smtClean="0">
                          <a:effectLst/>
                          <a:latin typeface="Calibri" panose="020F0502020204030204" pitchFamily="34" charset="0"/>
                          <a:ea typeface="SimSun" panose="02010600030101010101" pitchFamily="2" charset="-122"/>
                        </a:rPr>
                        <a:t>inspection</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US" sz="1400" b="1" dirty="0" smtClean="0">
                          <a:effectLst/>
                          <a:latin typeface="Calibri" panose="020F0502020204030204" pitchFamily="34" charset="0"/>
                          <a:ea typeface="Calibri" panose="020F0502020204030204" pitchFamily="34" charset="0"/>
                        </a:rPr>
                        <a:t>90%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 </a:t>
                      </a:r>
                      <a:r>
                        <a:rPr lang="en-US" sz="1400" b="1" dirty="0" smtClean="0">
                          <a:effectLst/>
                          <a:latin typeface="Calibri" panose="020F0502020204030204" pitchFamily="34" charset="0"/>
                          <a:ea typeface="Calibri" panose="020F0502020204030204" pitchFamily="34" charset="0"/>
                          <a:cs typeface="Calibri" panose="020F0502020204030204" pitchFamily="34" charset="0"/>
                        </a:rPr>
                        <a:t>116 328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employers inspected </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27 563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non-compliant.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100% (27 489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of the</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27 563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non-compliant employers)</a:t>
                      </a: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were served </a:t>
                      </a:r>
                      <a:r>
                        <a:rPr lang="en-ZA" sz="1400" dirty="0" smtClean="0">
                          <a:effectLst/>
                          <a:latin typeface="Calibri" panose="020F0502020204030204" pitchFamily="34" charset="0"/>
                          <a:ea typeface="Calibri" panose="020F0502020204030204" pitchFamily="34" charset="0"/>
                          <a:cs typeface="Arial" panose="020B0604020202020204" pitchFamily="34" charset="0"/>
                        </a:rPr>
                        <a:t>with notices within 14 calendar days of the Inspection.</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 </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US" sz="1400" dirty="0" smtClean="0">
                          <a:effectLst/>
                          <a:latin typeface="Calibri" panose="020F0502020204030204" pitchFamily="34" charset="0"/>
                          <a:ea typeface="Calibri" panose="020F0502020204030204" pitchFamily="34" charset="0"/>
                        </a:rPr>
                        <a:t>A concerted effort was made to achieve the target. The Branch encourages the issuing of notices to non-compliant employers as it benefits the vulnerable workers and improves enforcement.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None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1808844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1150" y="498417"/>
            <a:ext cx="8229600" cy="742950"/>
          </a:xfrm>
        </p:spPr>
        <p:txBody>
          <a:bodyPr/>
          <a:lstStyle/>
          <a:p>
            <a:r>
              <a:rPr lang="en-US" altLang="en-US" sz="2400" b="1" dirty="0" smtClean="0">
                <a:ea typeface="ＭＳ Ｐゴシック" pitchFamily="34" charset="-128"/>
              </a:rPr>
              <a:t>IES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7699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309791097"/>
              </p:ext>
            </p:extLst>
          </p:nvPr>
        </p:nvGraphicFramePr>
        <p:xfrm>
          <a:off x="226502" y="1363555"/>
          <a:ext cx="8722235" cy="5263387"/>
        </p:xfrm>
        <a:graphic>
          <a:graphicData uri="http://schemas.openxmlformats.org/drawingml/2006/table">
            <a:tbl>
              <a:tblPr firstRow="1" bandRow="1">
                <a:tableStyleId>{5C22544A-7EE6-4342-B048-85BDC9FD1C3A}</a:tableStyleId>
              </a:tblPr>
              <a:tblGrid>
                <a:gridCol w="1516573">
                  <a:extLst>
                    <a:ext uri="{9D8B030D-6E8A-4147-A177-3AD203B41FA5}">
                      <a16:colId xmlns:a16="http://schemas.microsoft.com/office/drawing/2014/main" xmlns="" val="2771763257"/>
                    </a:ext>
                  </a:extLst>
                </a:gridCol>
                <a:gridCol w="1162050">
                  <a:extLst>
                    <a:ext uri="{9D8B030D-6E8A-4147-A177-3AD203B41FA5}">
                      <a16:colId xmlns:a16="http://schemas.microsoft.com/office/drawing/2014/main" xmlns="" val="726834622"/>
                    </a:ext>
                  </a:extLst>
                </a:gridCol>
                <a:gridCol w="1600200">
                  <a:extLst>
                    <a:ext uri="{9D8B030D-6E8A-4147-A177-3AD203B41FA5}">
                      <a16:colId xmlns:a16="http://schemas.microsoft.com/office/drawing/2014/main" xmlns="" val="1473138602"/>
                    </a:ext>
                  </a:extLst>
                </a:gridCol>
                <a:gridCol w="2686050">
                  <a:extLst>
                    <a:ext uri="{9D8B030D-6E8A-4147-A177-3AD203B41FA5}">
                      <a16:colId xmlns:a16="http://schemas.microsoft.com/office/drawing/2014/main" xmlns="" val="1611850802"/>
                    </a:ext>
                  </a:extLst>
                </a:gridCol>
                <a:gridCol w="1757362">
                  <a:extLst>
                    <a:ext uri="{9D8B030D-6E8A-4147-A177-3AD203B41FA5}">
                      <a16:colId xmlns:a16="http://schemas.microsoft.com/office/drawing/2014/main" xmlns="" val="1948315872"/>
                    </a:ext>
                  </a:extLst>
                </a:gridCol>
              </a:tblGrid>
              <a:tr h="691684">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 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94518">
                <a:tc gridSpan="5">
                  <a:txBody>
                    <a:bodyPr/>
                    <a:lstStyle/>
                    <a:p>
                      <a:pPr>
                        <a:lnSpc>
                          <a:spcPct val="115000"/>
                        </a:lnSpc>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4: </a:t>
                      </a:r>
                      <a:r>
                        <a:rPr lang="en-ZA"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3977185">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rPr>
                        <a:t>1.3 Percentage of non-compliant employers/workplaces/users  received by Statutory Services referred for prosecution within 30 calendar days</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US" sz="1400" b="1" dirty="0" smtClean="0">
                          <a:effectLst/>
                          <a:latin typeface="Calibri" panose="020F0502020204030204" pitchFamily="34" charset="0"/>
                          <a:ea typeface="Calibri" panose="020F0502020204030204" pitchFamily="34" charset="0"/>
                        </a:rPr>
                        <a:t>65%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en-ZA" sz="1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NOT ACHIEVED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55%</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(1 806 of 3 297) of non-compliant employers/workplaces/users received by Statutory Services referred for prosecution within 30 calendar days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kern="100" dirty="0">
                        <a:solidFill>
                          <a:schemeClr val="dk1"/>
                        </a:solidFill>
                        <a:effectLst/>
                        <a:latin typeface="Calibri" panose="020F0502020204030204" pitchFamily="34" charset="0"/>
                        <a:ea typeface="SimSun" panose="02010600030101010101" pitchFamily="2" charset="-122"/>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15000"/>
                        </a:lnSpc>
                        <a:spcAft>
                          <a:spcPts val="0"/>
                        </a:spcAft>
                        <a:buFont typeface="Symbol" panose="05050102010706020507" pitchFamily="18" charset="2"/>
                        <a:buNone/>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There was about 20% improvement on the achievement of targets as compared to the 1st quarter due to some of the interventions that were effected in quarter 1.</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The Branch has explored and put in place measures to strengthen relations with the courts however, some areas are more effective than others, as a result, this initiative has not been fully effective.</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15000"/>
                        </a:lnSpc>
                        <a:spcAft>
                          <a:spcPts val="1000"/>
                        </a:spcAft>
                        <a:buFont typeface="Symbol" panose="05050102010706020507" pitchFamily="18" charset="2"/>
                        <a:buNone/>
                      </a:pPr>
                      <a:r>
                        <a:rPr lang="en-US"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We are continuing to put in place measures to strengthen the relations with the courts in some areas.</a:t>
                      </a:r>
                      <a:endPar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ZA" dirty="0"/>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2917651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1150" y="498417"/>
            <a:ext cx="8229600" cy="742950"/>
          </a:xfrm>
        </p:spPr>
        <p:txBody>
          <a:bodyPr/>
          <a:lstStyle/>
          <a:p>
            <a:r>
              <a:rPr lang="en-US" altLang="en-US" sz="2400" b="1" dirty="0" smtClean="0">
                <a:ea typeface="ＭＳ Ｐゴシック" pitchFamily="34" charset="-128"/>
              </a:rPr>
              <a:t>IES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6939280" y="-5667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74378220"/>
              </p:ext>
            </p:extLst>
          </p:nvPr>
        </p:nvGraphicFramePr>
        <p:xfrm>
          <a:off x="226502" y="1363555"/>
          <a:ext cx="8722235" cy="5263387"/>
        </p:xfrm>
        <a:graphic>
          <a:graphicData uri="http://schemas.openxmlformats.org/drawingml/2006/table">
            <a:tbl>
              <a:tblPr firstRow="1" bandRow="1">
                <a:tableStyleId>{5C22544A-7EE6-4342-B048-85BDC9FD1C3A}</a:tableStyleId>
              </a:tblPr>
              <a:tblGrid>
                <a:gridCol w="1744447">
                  <a:extLst>
                    <a:ext uri="{9D8B030D-6E8A-4147-A177-3AD203B41FA5}">
                      <a16:colId xmlns:a16="http://schemas.microsoft.com/office/drawing/2014/main" xmlns="" val="2771763257"/>
                    </a:ext>
                  </a:extLst>
                </a:gridCol>
                <a:gridCol w="1187887">
                  <a:extLst>
                    <a:ext uri="{9D8B030D-6E8A-4147-A177-3AD203B41FA5}">
                      <a16:colId xmlns:a16="http://schemas.microsoft.com/office/drawing/2014/main" xmlns="" val="774226913"/>
                    </a:ext>
                  </a:extLst>
                </a:gridCol>
                <a:gridCol w="1803689">
                  <a:extLst>
                    <a:ext uri="{9D8B030D-6E8A-4147-A177-3AD203B41FA5}">
                      <a16:colId xmlns:a16="http://schemas.microsoft.com/office/drawing/2014/main" xmlns="" val="20002"/>
                    </a:ext>
                  </a:extLst>
                </a:gridCol>
                <a:gridCol w="1819275">
                  <a:extLst>
                    <a:ext uri="{9D8B030D-6E8A-4147-A177-3AD203B41FA5}">
                      <a16:colId xmlns:a16="http://schemas.microsoft.com/office/drawing/2014/main" xmlns="" val="2461787896"/>
                    </a:ext>
                  </a:extLst>
                </a:gridCol>
                <a:gridCol w="2166937">
                  <a:extLst>
                    <a:ext uri="{9D8B030D-6E8A-4147-A177-3AD203B41FA5}">
                      <a16:colId xmlns:a16="http://schemas.microsoft.com/office/drawing/2014/main" xmlns="" val="3385915454"/>
                    </a:ext>
                  </a:extLst>
                </a:gridCol>
              </a:tblGrid>
              <a:tr h="691684">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 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94518">
                <a:tc gridSpan="5">
                  <a:txBody>
                    <a:bodyPr/>
                    <a:lstStyle/>
                    <a:p>
                      <a:pPr>
                        <a:lnSpc>
                          <a:spcPct val="115000"/>
                        </a:lnSpc>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4: </a:t>
                      </a:r>
                      <a:r>
                        <a:rPr lang="en-ZA"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3977185">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rPr>
                        <a:t>1.3 Percentage of non-compliant employers/workplaces/users  received by Statutory Services referred for prosecution within 30 calendar days</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US" sz="1400" b="1" dirty="0" smtClean="0">
                          <a:effectLst/>
                          <a:latin typeface="Calibri" panose="020F0502020204030204" pitchFamily="34" charset="0"/>
                          <a:ea typeface="Calibri" panose="020F0502020204030204" pitchFamily="34" charset="0"/>
                        </a:rPr>
                        <a:t>65%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en-ZA" sz="14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NOT ACHIEVED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55%</a:t>
                      </a: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(1 806 of 3 297) of non-compliant employers/workplaces/users received by Statutory Services referred for prosecution within 30 calendar days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kern="100" dirty="0">
                        <a:solidFill>
                          <a:schemeClr val="dk1"/>
                        </a:solidFill>
                        <a:effectLst/>
                        <a:latin typeface="Calibri" panose="020F0502020204030204" pitchFamily="34" charset="0"/>
                        <a:ea typeface="SimSun" panose="02010600030101010101" pitchFamily="2" charset="-122"/>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l" defTabSz="457200" rtl="0" eaLnBrk="1" latinLnBrk="0" hangingPunct="1">
                        <a:lnSpc>
                          <a:spcPct val="115000"/>
                        </a:lnSpc>
                        <a:spcAft>
                          <a:spcPts val="0"/>
                        </a:spcAft>
                      </a:pPr>
                      <a:r>
                        <a:rPr lang="en-US"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Printers were still unavailable for part of the quarter and this had a negative effect in the work in this area.</a:t>
                      </a:r>
                      <a:endPar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p>
                      <a:pPr marL="457200">
                        <a:lnSpc>
                          <a:spcPct val="115000"/>
                        </a:lnSpc>
                        <a:spcAft>
                          <a:spcPts val="0"/>
                        </a:spcAft>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 </a:t>
                      </a:r>
                    </a:p>
                    <a:p>
                      <a:pPr marL="0" lvl="0" indent="0">
                        <a:lnSpc>
                          <a:spcPct val="115000"/>
                        </a:lnSpc>
                        <a:spcAft>
                          <a:spcPts val="1000"/>
                        </a:spcAft>
                        <a:buFont typeface="Symbol" panose="05050102010706020507" pitchFamily="18" charset="2"/>
                        <a:buNone/>
                      </a:pPr>
                      <a:r>
                        <a:rPr lang="en-US" sz="1400" dirty="0" smtClean="0">
                          <a:effectLst/>
                          <a:latin typeface="Calibri" panose="020F0502020204030204" pitchFamily="34" charset="0"/>
                          <a:ea typeface="Times New Roman" panose="02020603050405020304" pitchFamily="18" charset="0"/>
                          <a:cs typeface="Calibri" panose="020F0502020204030204" pitchFamily="34" charset="0"/>
                        </a:rPr>
                        <a:t>Some backlog cases were still being dealt with and fell outside of the reporting period</a:t>
                      </a: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sz="1400" kern="100" dirty="0">
                        <a:solidFill>
                          <a:schemeClr val="dk1"/>
                        </a:solidFill>
                        <a:effectLst/>
                        <a:latin typeface="Calibri" panose="020F0502020204030204" pitchFamily="34" charset="0"/>
                        <a:ea typeface="SimSun" panose="02010600030101010101" pitchFamily="2" charset="-122"/>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lvl="0" indent="0">
                        <a:lnSpc>
                          <a:spcPct val="115000"/>
                        </a:lnSpc>
                        <a:spcAft>
                          <a:spcPts val="0"/>
                        </a:spcAft>
                        <a:buFont typeface="Symbol" panose="05050102010706020507" pitchFamily="18" charset="2"/>
                        <a:buNone/>
                      </a:pPr>
                      <a:r>
                        <a:rPr lang="en-US"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Printers were procured however we are still exploring the use of technology to submit documents. </a:t>
                      </a:r>
                      <a:endParaRPr lang="en-ZA"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p>
                      <a:pPr marL="457200">
                        <a:lnSpc>
                          <a:spcPct val="115000"/>
                        </a:lnSpc>
                        <a:spcAft>
                          <a:spcPts val="100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400" kern="1200" dirty="0" smtClean="0">
                          <a:solidFill>
                            <a:schemeClr val="dk1"/>
                          </a:solidFill>
                          <a:effectLst/>
                          <a:latin typeface="Calibri" panose="020F0502020204030204" pitchFamily="34" charset="0"/>
                          <a:ea typeface="Times New Roman" panose="02020603050405020304" pitchFamily="18" charset="0"/>
                          <a:cs typeface="Calibri" panose="020F0502020204030204" pitchFamily="34" charset="0"/>
                        </a:rPr>
                        <a:t>Prioritize the finalization of backlog cases.</a:t>
                      </a:r>
                      <a:endParaRPr lang="en-ZA" sz="1400" kern="1200" dirty="0">
                        <a:solidFill>
                          <a:schemeClr val="dk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2755944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1" y="449255"/>
            <a:ext cx="8229600" cy="742950"/>
          </a:xfrm>
        </p:spPr>
        <p:txBody>
          <a:bodyPr/>
          <a:lstStyle/>
          <a:p>
            <a:r>
              <a:rPr lang="en-US" altLang="en-US" sz="2400" b="1" dirty="0" smtClean="0">
                <a:ea typeface="ＭＳ Ｐゴシック" pitchFamily="34" charset="-128"/>
              </a:rPr>
              <a:t>IES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7617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529268777"/>
              </p:ext>
            </p:extLst>
          </p:nvPr>
        </p:nvGraphicFramePr>
        <p:xfrm>
          <a:off x="226502" y="1363553"/>
          <a:ext cx="8750351" cy="5292885"/>
        </p:xfrm>
        <a:graphic>
          <a:graphicData uri="http://schemas.openxmlformats.org/drawingml/2006/table">
            <a:tbl>
              <a:tblPr firstRow="1" bandRow="1">
                <a:tableStyleId>{5C22544A-7EE6-4342-B048-85BDC9FD1C3A}</a:tableStyleId>
              </a:tblPr>
              <a:tblGrid>
                <a:gridCol w="1448059">
                  <a:extLst>
                    <a:ext uri="{9D8B030D-6E8A-4147-A177-3AD203B41FA5}">
                      <a16:colId xmlns:a16="http://schemas.microsoft.com/office/drawing/2014/main" xmlns="" val="2771763257"/>
                    </a:ext>
                  </a:extLst>
                </a:gridCol>
                <a:gridCol w="1459164">
                  <a:extLst>
                    <a:ext uri="{9D8B030D-6E8A-4147-A177-3AD203B41FA5}">
                      <a16:colId xmlns:a16="http://schemas.microsoft.com/office/drawing/2014/main" xmlns="" val="815354334"/>
                    </a:ext>
                  </a:extLst>
                </a:gridCol>
                <a:gridCol w="2705100">
                  <a:extLst>
                    <a:ext uri="{9D8B030D-6E8A-4147-A177-3AD203B41FA5}">
                      <a16:colId xmlns:a16="http://schemas.microsoft.com/office/drawing/2014/main" xmlns="" val="3230024889"/>
                    </a:ext>
                  </a:extLst>
                </a:gridCol>
                <a:gridCol w="1504950">
                  <a:extLst>
                    <a:ext uri="{9D8B030D-6E8A-4147-A177-3AD203B41FA5}">
                      <a16:colId xmlns:a16="http://schemas.microsoft.com/office/drawing/2014/main" xmlns="" val="529365878"/>
                    </a:ext>
                  </a:extLst>
                </a:gridCol>
                <a:gridCol w="1633078">
                  <a:extLst>
                    <a:ext uri="{9D8B030D-6E8A-4147-A177-3AD203B41FA5}">
                      <a16:colId xmlns:a16="http://schemas.microsoft.com/office/drawing/2014/main" xmlns="" val="2425074634"/>
                    </a:ext>
                  </a:extLst>
                </a:gridCol>
              </a:tblGrid>
              <a:tr h="662202">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a:t>
                      </a:r>
                      <a:r>
                        <a:rPr lang="en-ZA" sz="1600" baseline="0" dirty="0" smtClean="0">
                          <a:solidFill>
                            <a:schemeClr val="tx1"/>
                          </a:solidFill>
                        </a:rPr>
                        <a:t> </a:t>
                      </a:r>
                      <a:r>
                        <a:rPr lang="en-ZA" sz="1600" dirty="0" smtClean="0">
                          <a:solidFill>
                            <a:schemeClr val="tx1"/>
                          </a:solidFill>
                        </a:rPr>
                        <a:t>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69178">
                <a:tc gridSpan="5">
                  <a:txBody>
                    <a:bodyPr/>
                    <a:lstStyle/>
                    <a:p>
                      <a:pPr>
                        <a:lnSpc>
                          <a:spcPct val="115000"/>
                        </a:lnSpc>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2: 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PRIORITY 4: </a:t>
                      </a:r>
                      <a:r>
                        <a:rPr lang="en-ZA" sz="1400" b="1" dirty="0" smtClean="0">
                          <a:solidFill>
                            <a:schemeClr val="tx1"/>
                          </a:solidFill>
                          <a:effectLst/>
                          <a:latin typeface="Calibri" panose="020F0502020204030204" pitchFamily="34" charset="0"/>
                          <a:ea typeface="Calibri" panose="020F0502020204030204" pitchFamily="34" charset="0"/>
                          <a:cs typeface="Arial" panose="020B0604020202020204" pitchFamily="34" charset="0"/>
                        </a:rPr>
                        <a:t>Consolidating the Social Wage through Reliable and Quality Basic Services</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4061505">
                <a:tc>
                  <a:txBody>
                    <a:bodyPr/>
                    <a:lstStyle/>
                    <a:p>
                      <a:pPr>
                        <a:lnSpc>
                          <a:spcPct val="115000"/>
                        </a:lnSpc>
                        <a:spcAft>
                          <a:spcPts val="0"/>
                        </a:spcAft>
                      </a:pPr>
                      <a:r>
                        <a:rPr lang="en-ZA" sz="1400" kern="100" dirty="0" smtClean="0">
                          <a:effectLst/>
                          <a:latin typeface="Calibri" panose="020F0502020204030204" pitchFamily="34" charset="0"/>
                          <a:ea typeface="SimSun" panose="02010600030101010101" pitchFamily="2" charset="-122"/>
                        </a:rPr>
                        <a:t>1.4 Number of formal Advocacy sessions conducted per year to increase awareness of employment law </a:t>
                      </a:r>
                      <a:endParaRPr lang="en-ZA" sz="1400" kern="1200" dirty="0">
                        <a:solidFill>
                          <a:schemeClr val="dk1"/>
                        </a:solidFill>
                        <a:effectLst/>
                        <a:latin typeface="+mj-lt"/>
                        <a:ea typeface="Calibri" panose="020F0502020204030204" pitchFamily="34" charset="0"/>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Employment standards and Occupational health and Safety</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effectLst/>
                          <a:latin typeface="Calibri" panose="020F0502020204030204" pitchFamily="34" charset="0"/>
                          <a:ea typeface="Times New Roman" panose="02020603050405020304" pitchFamily="18" charset="0"/>
                          <a:cs typeface="Arial" panose="020B0604020202020204" pitchFamily="34" charset="0"/>
                        </a:rPr>
                        <a:t>1X Seminar </a:t>
                      </a:r>
                      <a:endParaRPr lang="en-ZA" sz="1400" dirty="0">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000" dirty="0">
                          <a:effectLst/>
                          <a:latin typeface="Calibri" panose="020F0502020204030204" pitchFamily="34" charset="0"/>
                          <a:ea typeface="Times New Roman" panose="02020603050405020304" pitchFamily="18" charset="0"/>
                          <a:cs typeface="Arial" panose="020B0604020202020204" pitchFamily="34" charset="0"/>
                        </a:rPr>
                        <a:t> </a:t>
                      </a:r>
                      <a:r>
                        <a:rPr kumimoji="0" lang="en-ZA" sz="1400" b="1" i="0" u="none" strike="noStrike" kern="1200" cap="none" spc="0" normalizeH="0" baseline="0" noProof="0" dirty="0" smtClean="0">
                          <a:ln>
                            <a:noFill/>
                          </a:ln>
                          <a:solidFill>
                            <a:srgbClr val="00B050"/>
                          </a:solidFill>
                          <a:effectLst/>
                          <a:uLnTx/>
                          <a:uFillTx/>
                          <a:latin typeface="Calibri" panose="020F0502020204030204" pitchFamily="34" charset="0"/>
                          <a:ea typeface="Calibri" panose="020F0502020204030204" pitchFamily="34" charset="0"/>
                          <a:cs typeface="Arial" panose="020B0604020202020204" pitchFamily="34" charset="0"/>
                        </a:rPr>
                        <a:t>ACHIEVED</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kern="100" dirty="0">
                          <a:solidFill>
                            <a:schemeClr val="dk1"/>
                          </a:solidFill>
                          <a:effectLst/>
                          <a:latin typeface="Calibri" panose="020F0502020204030204" pitchFamily="34" charset="0"/>
                          <a:ea typeface="SimSun" panose="02010600030101010101" pitchFamily="2" charset="-122"/>
                          <a:cs typeface="+mn-cs"/>
                        </a:rPr>
                        <a:t> </a:t>
                      </a:r>
                      <a:r>
                        <a:rPr lang="en-ZA" sz="1400" b="1" dirty="0" smtClean="0">
                          <a:effectLst/>
                          <a:latin typeface="Calibri" panose="020F0502020204030204" pitchFamily="34" charset="0"/>
                          <a:ea typeface="Calibri" panose="020F0502020204030204" pitchFamily="34" charset="0"/>
                          <a:cs typeface="Arial" panose="020B0604020202020204" pitchFamily="34" charset="0"/>
                        </a:rPr>
                        <a:t>2X Seminar were held</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The following advocacy sessions were conducted:</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21st July2021 Hospitality Sector</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26th August 2021: Hospitality Sector</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In Q3, 2 physical Seminars are to be hosted in the Eastern Cape Province (Mthatha &amp; Komani) on the 18/19 November 2021 and a physical Seminar for the Limpopo Province in December 2021.</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kern="100" dirty="0">
                        <a:solidFill>
                          <a:schemeClr val="dk1"/>
                        </a:solidFill>
                        <a:effectLst/>
                        <a:latin typeface="Calibri" panose="020F0502020204030204" pitchFamily="34" charset="0"/>
                        <a:ea typeface="SimSun" panose="02010600030101010101" pitchFamily="2" charset="-122"/>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ZA" sz="1400" kern="1200" dirty="0" smtClean="0">
                          <a:solidFill>
                            <a:schemeClr val="dk1"/>
                          </a:solidFill>
                          <a:effectLst/>
                          <a:latin typeface="Calibri" panose="020F0502020204030204" pitchFamily="34" charset="0"/>
                          <a:ea typeface="Times New Roman" panose="02020603050405020304" pitchFamily="18" charset="0"/>
                          <a:cs typeface="Arial" panose="020B0604020202020204" pitchFamily="34" charset="0"/>
                        </a:rPr>
                        <a:t>None</a:t>
                      </a:r>
                      <a:endParaRPr lang="en-ZA" sz="1400" kern="1200" dirty="0">
                        <a:solidFill>
                          <a:schemeClr val="dk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ZA" sz="1400" kern="1200" dirty="0" smtClean="0">
                          <a:solidFill>
                            <a:schemeClr val="dk1"/>
                          </a:solidFill>
                          <a:effectLst/>
                          <a:latin typeface="Calibri" panose="020F0502020204030204" pitchFamily="34" charset="0"/>
                          <a:ea typeface="Times New Roman" panose="02020603050405020304" pitchFamily="18" charset="0"/>
                          <a:cs typeface="Arial" panose="020B0604020202020204" pitchFamily="34" charset="0"/>
                        </a:rPr>
                        <a:t>N/A</a:t>
                      </a:r>
                      <a:endParaRPr lang="en-ZA" sz="1400" kern="1200" dirty="0">
                        <a:solidFill>
                          <a:schemeClr val="dk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302012816"/>
                  </a:ext>
                </a:extLst>
              </a:tr>
            </a:tbl>
          </a:graphicData>
        </a:graphic>
      </p:graphicFrame>
    </p:spTree>
    <p:extLst>
      <p:ext uri="{BB962C8B-B14F-4D97-AF65-F5344CB8AC3E}">
        <p14:creationId xmlns:p14="http://schemas.microsoft.com/office/powerpoint/2010/main" xmlns="" val="3268738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ZA" altLang="en-US" sz="2400" b="1" dirty="0" smtClean="0">
                <a:ea typeface="ＭＳ Ｐゴシック" pitchFamily="34" charset="-128"/>
              </a:rPr>
              <a:t>PROGRAMME 3</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0180" name="Content Placeholder 1"/>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b="1" dirty="0" smtClean="0">
                <a:ea typeface="ＭＳ Ｐゴシック" pitchFamily="34" charset="-128"/>
              </a:rPr>
              <a:t>PUBLIC EMPLOYMENT SERVICES</a:t>
            </a:r>
          </a:p>
        </p:txBody>
      </p:sp>
      <p:sp>
        <p:nvSpPr>
          <p:cNvPr id="50179" name="Slide Number Placeholder 3"/>
          <p:cNvSpPr>
            <a:spLocks noGrp="1"/>
          </p:cNvSpPr>
          <p:nvPr>
            <p:ph type="sldNum" sz="quarter" idx="12"/>
          </p:nvPr>
        </p:nvSpPr>
        <p:spPr bwMode="auto">
          <a:xfrm>
            <a:off x="7010400" y="-60641"/>
            <a:ext cx="2133600" cy="3352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CEBEC86-B8A7-4DCD-AD25-37F7E2804A3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330068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0"/>
            <a:ext cx="8521148" cy="853997"/>
          </a:xfrm>
        </p:spPr>
        <p:txBody>
          <a:bodyPr/>
          <a:lstStyle/>
          <a:p>
            <a:r>
              <a:rPr lang="en-US" altLang="en-US" sz="2400" b="1" dirty="0" smtClean="0">
                <a:ea typeface="ＭＳ Ｐゴシック" pitchFamily="34" charset="-128"/>
              </a:rPr>
              <a:t>PUBLIC EMPLOYMENT SERVICES (PES)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9021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42802107"/>
              </p:ext>
            </p:extLst>
          </p:nvPr>
        </p:nvGraphicFramePr>
        <p:xfrm>
          <a:off x="127819" y="944216"/>
          <a:ext cx="8820919" cy="2467258"/>
        </p:xfrm>
        <a:graphic>
          <a:graphicData uri="http://schemas.openxmlformats.org/drawingml/2006/table">
            <a:tbl>
              <a:tblPr firstRow="1" bandRow="1">
                <a:tableStyleId>{5C22544A-7EE6-4342-B048-85BDC9FD1C3A}</a:tableStyleId>
              </a:tblPr>
              <a:tblGrid>
                <a:gridCol w="1764184">
                  <a:extLst>
                    <a:ext uri="{9D8B030D-6E8A-4147-A177-3AD203B41FA5}">
                      <a16:colId xmlns:a16="http://schemas.microsoft.com/office/drawing/2014/main" xmlns="" val="2771763257"/>
                    </a:ext>
                  </a:extLst>
                </a:gridCol>
                <a:gridCol w="1479270">
                  <a:extLst>
                    <a:ext uri="{9D8B030D-6E8A-4147-A177-3AD203B41FA5}">
                      <a16:colId xmlns:a16="http://schemas.microsoft.com/office/drawing/2014/main" xmlns="" val="774226913"/>
                    </a:ext>
                  </a:extLst>
                </a:gridCol>
                <a:gridCol w="1921163">
                  <a:extLst>
                    <a:ext uri="{9D8B030D-6E8A-4147-A177-3AD203B41FA5}">
                      <a16:colId xmlns:a16="http://schemas.microsoft.com/office/drawing/2014/main" xmlns="" val="95394607"/>
                    </a:ext>
                  </a:extLst>
                </a:gridCol>
                <a:gridCol w="1756064">
                  <a:extLst>
                    <a:ext uri="{9D8B030D-6E8A-4147-A177-3AD203B41FA5}">
                      <a16:colId xmlns:a16="http://schemas.microsoft.com/office/drawing/2014/main" xmlns="" val="1747583744"/>
                    </a:ext>
                  </a:extLst>
                </a:gridCol>
                <a:gridCol w="1900238">
                  <a:extLst>
                    <a:ext uri="{9D8B030D-6E8A-4147-A177-3AD203B41FA5}">
                      <a16:colId xmlns:a16="http://schemas.microsoft.com/office/drawing/2014/main" xmlns="" val="2051230606"/>
                    </a:ext>
                  </a:extLst>
                </a:gridCol>
              </a:tblGrid>
              <a:tr h="598834">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26609">
                <a:tc gridSpan="5">
                  <a:txBody>
                    <a:bodyPr/>
                    <a:lstStyle/>
                    <a:p>
                      <a:pPr marR="1012825">
                        <a:lnSpc>
                          <a:spcPct val="115000"/>
                        </a:lnSpc>
                        <a:spcAft>
                          <a:spcPts val="0"/>
                        </a:spcAft>
                      </a:pPr>
                      <a:r>
                        <a:rPr lang="en-ZA"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PRIORITY 2: </a:t>
                      </a: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lang="en-ZA" sz="2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PRIORITY 3: </a:t>
                      </a: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sz="14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1261818">
                <a:tc>
                  <a:txBody>
                    <a:bodyPr/>
                    <a:lstStyle/>
                    <a:p>
                      <a:pPr>
                        <a:lnSpc>
                          <a:spcPct val="115000"/>
                        </a:lnSpc>
                        <a:spcAft>
                          <a:spcPts val="0"/>
                        </a:spcAft>
                      </a:pPr>
                      <a:r>
                        <a:rPr lang="en-GB" sz="1400" kern="50" dirty="0" smtClean="0">
                          <a:effectLst/>
                          <a:latin typeface="Calibri" panose="020F0502020204030204" pitchFamily="34" charset="0"/>
                          <a:ea typeface="SimSun" panose="02010600030101010101" pitchFamily="2" charset="-122"/>
                        </a:rPr>
                        <a:t>1.1 Number of work-seekers registered on Employment Services of South Africa per year</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ZA" sz="1400" b="1" dirty="0" smtClean="0">
                          <a:effectLst/>
                          <a:latin typeface="Calibri" panose="020F0502020204030204" pitchFamily="34" charset="0"/>
                          <a:ea typeface="Calibri" panose="020F0502020204030204" pitchFamily="34" charset="0"/>
                        </a:rPr>
                        <a:t>200 640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rPr>
                        <a:t>ACHIEVED</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rPr>
                        <a:t>A total of</a:t>
                      </a:r>
                      <a:r>
                        <a:rPr lang="en-US" sz="1400" b="1" dirty="0" smtClean="0">
                          <a:effectLst/>
                          <a:latin typeface="Calibri" panose="020F0502020204030204" pitchFamily="34" charset="0"/>
                          <a:ea typeface="Calibri" panose="020F0502020204030204" pitchFamily="34" charset="0"/>
                        </a:rPr>
                        <a:t> 233 198 </a:t>
                      </a:r>
                      <a:r>
                        <a:rPr lang="en-ZA" sz="1400" dirty="0" smtClean="0">
                          <a:solidFill>
                            <a:srgbClr val="000000"/>
                          </a:solidFill>
                          <a:effectLst/>
                          <a:latin typeface="Calibri" panose="020F0502020204030204" pitchFamily="34" charset="0"/>
                          <a:ea typeface="Calibri" panose="020F0502020204030204" pitchFamily="34" charset="0"/>
                        </a:rPr>
                        <a:t>work-seekers were registered with a variance of</a:t>
                      </a:r>
                      <a:r>
                        <a:rPr lang="en-ZA" sz="1400" b="1" dirty="0" smtClean="0">
                          <a:solidFill>
                            <a:srgbClr val="000000"/>
                          </a:solidFill>
                          <a:effectLst/>
                          <a:latin typeface="Calibri" panose="020F0502020204030204" pitchFamily="34" charset="0"/>
                          <a:ea typeface="Calibri" panose="020F0502020204030204" pitchFamily="34" charset="0"/>
                        </a:rPr>
                        <a:t> </a:t>
                      </a:r>
                      <a:r>
                        <a:rPr lang="en-ZA" sz="1400" b="1" dirty="0" smtClean="0">
                          <a:effectLst/>
                          <a:latin typeface="Calibri" panose="020F0502020204030204" pitchFamily="34" charset="0"/>
                          <a:ea typeface="Calibri" panose="020F0502020204030204" pitchFamily="34" charset="0"/>
                        </a:rPr>
                        <a:t>32 558</a:t>
                      </a:r>
                      <a:endPar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kern="50" dirty="0">
                          <a:solidFill>
                            <a:schemeClr val="dk1"/>
                          </a:solidFill>
                          <a:effectLst/>
                          <a:latin typeface="Calibri" panose="020F0502020204030204" pitchFamily="34" charset="0"/>
                          <a:ea typeface="SimSun" panose="02010600030101010101" pitchFamily="2" charset="-122"/>
                          <a:cs typeface="+mn-cs"/>
                        </a:rPr>
                        <a:t>High levels of unemployment in the country. Companies are closing down due to COVID- 19.</a:t>
                      </a:r>
                      <a:endParaRPr lang="en-ZA" sz="1400" kern="50" dirty="0">
                        <a:solidFill>
                          <a:schemeClr val="dk1"/>
                        </a:solidFill>
                        <a:effectLst/>
                        <a:latin typeface="Calibri" panose="020F0502020204030204" pitchFamily="34" charset="0"/>
                        <a:ea typeface="SimSun" panose="02010600030101010101" pitchFamily="2" charset="-122"/>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299616083"/>
              </p:ext>
            </p:extLst>
          </p:nvPr>
        </p:nvGraphicFramePr>
        <p:xfrm>
          <a:off x="127818" y="3411474"/>
          <a:ext cx="8926729" cy="3229619"/>
        </p:xfrm>
        <a:graphic>
          <a:graphicData uri="http://schemas.openxmlformats.org/drawingml/2006/table">
            <a:tbl>
              <a:tblPr/>
              <a:tblGrid>
                <a:gridCol w="1449165">
                  <a:extLst>
                    <a:ext uri="{9D8B030D-6E8A-4147-A177-3AD203B41FA5}">
                      <a16:colId xmlns:a16="http://schemas.microsoft.com/office/drawing/2014/main" xmlns="" val="20000"/>
                    </a:ext>
                  </a:extLst>
                </a:gridCol>
                <a:gridCol w="3038733">
                  <a:extLst>
                    <a:ext uri="{9D8B030D-6E8A-4147-A177-3AD203B41FA5}">
                      <a16:colId xmlns:a16="http://schemas.microsoft.com/office/drawing/2014/main" xmlns="" val="20001"/>
                    </a:ext>
                  </a:extLst>
                </a:gridCol>
                <a:gridCol w="2490736">
                  <a:extLst>
                    <a:ext uri="{9D8B030D-6E8A-4147-A177-3AD203B41FA5}">
                      <a16:colId xmlns:a16="http://schemas.microsoft.com/office/drawing/2014/main" xmlns="" val="20002"/>
                    </a:ext>
                  </a:extLst>
                </a:gridCol>
                <a:gridCol w="1948095">
                  <a:extLst>
                    <a:ext uri="{9D8B030D-6E8A-4147-A177-3AD203B41FA5}">
                      <a16:colId xmlns:a16="http://schemas.microsoft.com/office/drawing/2014/main" xmlns="" val="20003"/>
                    </a:ext>
                  </a:extLst>
                </a:gridCol>
              </a:tblGrid>
              <a:tr h="205414">
                <a:tc rowSpan="2">
                  <a:txBody>
                    <a:bodyPr/>
                    <a:lstStyle/>
                    <a:p>
                      <a:pPr marL="0" marR="0">
                        <a:spcBef>
                          <a:spcPts val="0"/>
                        </a:spcBef>
                        <a:spcAft>
                          <a:spcPts val="0"/>
                        </a:spcAft>
                      </a:pPr>
                      <a:r>
                        <a:rPr lang="en-US" sz="1400" b="1" dirty="0">
                          <a:effectLst/>
                          <a:latin typeface="+mn-lt"/>
                          <a:ea typeface="Times New Roman"/>
                          <a:cs typeface="Arial"/>
                        </a:rPr>
                        <a:t>Prov.</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mn-lt"/>
                          <a:ea typeface="Times New Roman"/>
                          <a:cs typeface="Arial"/>
                        </a:rPr>
                        <a:t>Target to be registered</a:t>
                      </a:r>
                      <a:endParaRPr lang="en-US" sz="1400" dirty="0">
                        <a:effectLst/>
                        <a:latin typeface="+mn-lt"/>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mn-lt"/>
                          <a:ea typeface="Times New Roman"/>
                          <a:cs typeface="Arial"/>
                        </a:rPr>
                        <a:t>Actual registered</a:t>
                      </a:r>
                      <a:endParaRPr lang="en-US" sz="1400" dirty="0">
                        <a:effectLst/>
                        <a:latin typeface="+mn-lt"/>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mn-lt"/>
                          <a:ea typeface="Times New Roman"/>
                          <a:cs typeface="Arial"/>
                        </a:rPr>
                        <a:t>Variances</a:t>
                      </a:r>
                      <a:endParaRPr lang="en-US" sz="1400" dirty="0">
                        <a:effectLst/>
                        <a:latin typeface="+mn-lt"/>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96398">
                <a:tc vMerge="1">
                  <a:txBody>
                    <a:bodyPr/>
                    <a:lstStyle/>
                    <a:p>
                      <a:endParaRPr lang="en-US"/>
                    </a:p>
                  </a:txBody>
                  <a:tcPr/>
                </a:tc>
                <a:tc>
                  <a:txBody>
                    <a:bodyPr/>
                    <a:lstStyle/>
                    <a:p>
                      <a:pPr algn="ctr">
                        <a:spcAft>
                          <a:spcPts val="0"/>
                        </a:spcAft>
                      </a:pPr>
                      <a:r>
                        <a:rPr lang="en-US" sz="1400" b="1" dirty="0" smtClean="0">
                          <a:effectLst/>
                          <a:latin typeface="+mn-lt"/>
                          <a:ea typeface="Times New Roman"/>
                          <a:cs typeface="Arial"/>
                        </a:rPr>
                        <a:t>Q2</a:t>
                      </a:r>
                      <a:endParaRPr lang="en-ZA" sz="1400" b="1" dirty="0">
                        <a:effectLst/>
                        <a:latin typeface="+mn-lt"/>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400" b="1" dirty="0" smtClean="0">
                          <a:solidFill>
                            <a:schemeClr val="tx1"/>
                          </a:solidFill>
                          <a:effectLst/>
                          <a:latin typeface="+mn-lt"/>
                          <a:ea typeface="Times New Roman"/>
                          <a:cs typeface="Arial"/>
                        </a:rPr>
                        <a:t>Q2</a:t>
                      </a:r>
                      <a:endParaRPr lang="en-ZA" sz="1400" b="1" dirty="0">
                        <a:solidFill>
                          <a:schemeClr val="tx1"/>
                        </a:solidFill>
                        <a:effectLst/>
                        <a:latin typeface="+mn-lt"/>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400" b="1" dirty="0" smtClean="0">
                          <a:effectLst/>
                          <a:latin typeface="+mn-lt"/>
                          <a:ea typeface="Times New Roman"/>
                          <a:cs typeface="Arial"/>
                        </a:rPr>
                        <a:t>Q2</a:t>
                      </a:r>
                      <a:endParaRPr lang="en-ZA" sz="1400" dirty="0">
                        <a:effectLst/>
                        <a:latin typeface="+mn-lt"/>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25858">
                <a:tc>
                  <a:txBody>
                    <a:bodyPr/>
                    <a:lstStyle/>
                    <a:p>
                      <a:pPr marL="0" marR="0">
                        <a:spcBef>
                          <a:spcPts val="0"/>
                        </a:spcBef>
                        <a:spcAft>
                          <a:spcPts val="0"/>
                        </a:spcAft>
                      </a:pPr>
                      <a:r>
                        <a:rPr lang="en-US" sz="1400" dirty="0">
                          <a:effectLst/>
                          <a:latin typeface="+mn-lt"/>
                          <a:ea typeface="Times New Roman"/>
                          <a:cs typeface="Arial"/>
                        </a:rPr>
                        <a:t>EC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dirty="0">
                          <a:effectLst/>
                          <a:latin typeface="+mn-lt"/>
                          <a:ea typeface="Times New Roman" panose="02020603050405020304" pitchFamily="18" charset="0"/>
                          <a:cs typeface="Calibri" panose="020F0502020204030204" pitchFamily="34" charset="0"/>
                        </a:rPr>
                        <a:t>24 000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27 372</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3 372</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25858">
                <a:tc>
                  <a:txBody>
                    <a:bodyPr/>
                    <a:lstStyle/>
                    <a:p>
                      <a:pPr marL="0" marR="0">
                        <a:spcBef>
                          <a:spcPts val="0"/>
                        </a:spcBef>
                        <a:spcAft>
                          <a:spcPts val="0"/>
                        </a:spcAft>
                      </a:pPr>
                      <a:r>
                        <a:rPr lang="en-US" sz="1400" dirty="0">
                          <a:effectLst/>
                          <a:latin typeface="+mn-lt"/>
                          <a:ea typeface="Times New Roman"/>
                          <a:cs typeface="Arial"/>
                        </a:rPr>
                        <a:t>FS</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14 000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18 518</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4 518</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25858">
                <a:tc>
                  <a:txBody>
                    <a:bodyPr/>
                    <a:lstStyle/>
                    <a:p>
                      <a:pPr marL="0" marR="0">
                        <a:spcBef>
                          <a:spcPts val="0"/>
                        </a:spcBef>
                        <a:spcAft>
                          <a:spcPts val="0"/>
                        </a:spcAft>
                      </a:pPr>
                      <a:r>
                        <a:rPr lang="en-US" sz="1400" dirty="0">
                          <a:effectLst/>
                          <a:latin typeface="+mn-lt"/>
                          <a:ea typeface="Times New Roman"/>
                          <a:cs typeface="Arial"/>
                        </a:rPr>
                        <a:t>GP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52 000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FF0000"/>
                          </a:solidFill>
                          <a:effectLst/>
                          <a:latin typeface="+mn-lt"/>
                          <a:ea typeface="Calibri" panose="020F0502020204030204" pitchFamily="34" charset="0"/>
                          <a:cs typeface="Calibri" panose="020F0502020204030204" pitchFamily="34" charset="0"/>
                        </a:rPr>
                        <a:t>47 050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FF0000"/>
                          </a:solidFill>
                          <a:effectLst/>
                          <a:latin typeface="+mn-lt"/>
                          <a:ea typeface="Calibri" panose="020F0502020204030204" pitchFamily="34" charset="0"/>
                          <a:cs typeface="Calibri" panose="020F0502020204030204" pitchFamily="34" charset="0"/>
                        </a:rPr>
                        <a:t>-4 950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25858">
                <a:tc>
                  <a:txBody>
                    <a:bodyPr/>
                    <a:lstStyle/>
                    <a:p>
                      <a:pPr marL="0" marR="0">
                        <a:spcBef>
                          <a:spcPts val="0"/>
                        </a:spcBef>
                        <a:spcAft>
                          <a:spcPts val="0"/>
                        </a:spcAft>
                      </a:pPr>
                      <a:r>
                        <a:rPr lang="en-US" sz="1400" dirty="0">
                          <a:effectLst/>
                          <a:latin typeface="+mn-lt"/>
                          <a:ea typeface="Times New Roman"/>
                          <a:cs typeface="Arial"/>
                        </a:rPr>
                        <a:t>KZN</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34 000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FF0000"/>
                          </a:solidFill>
                          <a:effectLst/>
                          <a:latin typeface="+mn-lt"/>
                          <a:ea typeface="Calibri" panose="020F0502020204030204" pitchFamily="34" charset="0"/>
                          <a:cs typeface="Calibri" panose="020F0502020204030204" pitchFamily="34" charset="0"/>
                        </a:rPr>
                        <a:t>31 131</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FF0000"/>
                          </a:solidFill>
                          <a:effectLst/>
                          <a:latin typeface="+mn-lt"/>
                          <a:ea typeface="Calibri" panose="020F0502020204030204" pitchFamily="34" charset="0"/>
                          <a:cs typeface="Calibri" panose="020F0502020204030204" pitchFamily="34" charset="0"/>
                        </a:rPr>
                        <a:t>-2 869</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25858">
                <a:tc>
                  <a:txBody>
                    <a:bodyPr/>
                    <a:lstStyle/>
                    <a:p>
                      <a:pPr marL="0" marR="0">
                        <a:spcBef>
                          <a:spcPts val="0"/>
                        </a:spcBef>
                        <a:spcAft>
                          <a:spcPts val="0"/>
                        </a:spcAft>
                      </a:pPr>
                      <a:r>
                        <a:rPr lang="en-US" sz="1400" dirty="0">
                          <a:effectLst/>
                          <a:latin typeface="+mn-lt"/>
                          <a:ea typeface="Times New Roman"/>
                          <a:cs typeface="Arial"/>
                        </a:rPr>
                        <a:t>LP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14 000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16 653</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2 653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25858">
                <a:tc>
                  <a:txBody>
                    <a:bodyPr/>
                    <a:lstStyle/>
                    <a:p>
                      <a:pPr marL="0" marR="0">
                        <a:spcBef>
                          <a:spcPts val="0"/>
                        </a:spcBef>
                        <a:spcAft>
                          <a:spcPts val="0"/>
                        </a:spcAft>
                      </a:pPr>
                      <a:r>
                        <a:rPr lang="en-US" sz="1400" dirty="0">
                          <a:effectLst/>
                          <a:latin typeface="+mn-lt"/>
                          <a:ea typeface="Times New Roman"/>
                          <a:cs typeface="Arial"/>
                        </a:rPr>
                        <a:t>MP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16 000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21 480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5 480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25858">
                <a:tc>
                  <a:txBody>
                    <a:bodyPr/>
                    <a:lstStyle/>
                    <a:p>
                      <a:pPr marL="0" marR="0">
                        <a:spcBef>
                          <a:spcPts val="0"/>
                        </a:spcBef>
                        <a:spcAft>
                          <a:spcPts val="0"/>
                        </a:spcAft>
                      </a:pPr>
                      <a:r>
                        <a:rPr lang="en-US" sz="1400" dirty="0">
                          <a:effectLst/>
                          <a:latin typeface="+mn-lt"/>
                          <a:ea typeface="Times New Roman"/>
                          <a:cs typeface="Arial"/>
                        </a:rPr>
                        <a:t>NC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8 640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9 781</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1 141</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25858">
                <a:tc>
                  <a:txBody>
                    <a:bodyPr/>
                    <a:lstStyle/>
                    <a:p>
                      <a:pPr marL="0" marR="0">
                        <a:spcBef>
                          <a:spcPts val="0"/>
                        </a:spcBef>
                        <a:spcAft>
                          <a:spcPts val="0"/>
                        </a:spcAft>
                      </a:pPr>
                      <a:r>
                        <a:rPr lang="en-US" sz="1400" dirty="0">
                          <a:effectLst/>
                          <a:latin typeface="+mn-lt"/>
                          <a:ea typeface="Times New Roman"/>
                          <a:cs typeface="Arial"/>
                        </a:rPr>
                        <a:t>NW</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12 000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13 350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1 350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25858">
                <a:tc>
                  <a:txBody>
                    <a:bodyPr/>
                    <a:lstStyle/>
                    <a:p>
                      <a:pPr marL="0" marR="0">
                        <a:spcBef>
                          <a:spcPts val="0"/>
                        </a:spcBef>
                        <a:spcAft>
                          <a:spcPts val="0"/>
                        </a:spcAft>
                      </a:pPr>
                      <a:r>
                        <a:rPr lang="en-US" sz="1400" dirty="0">
                          <a:effectLst/>
                          <a:latin typeface="+mn-lt"/>
                          <a:ea typeface="Times New Roman"/>
                          <a:cs typeface="Arial"/>
                        </a:rPr>
                        <a:t>WC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mn-lt"/>
                          <a:ea typeface="Times New Roman" panose="02020603050405020304" pitchFamily="18" charset="0"/>
                          <a:cs typeface="Calibri" panose="020F0502020204030204" pitchFamily="34" charset="0"/>
                        </a:rPr>
                        <a:t>26 000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28 110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mn-lt"/>
                          <a:ea typeface="Calibri" panose="020F0502020204030204" pitchFamily="34" charset="0"/>
                          <a:cs typeface="Calibri" panose="020F0502020204030204" pitchFamily="34" charset="0"/>
                        </a:rPr>
                        <a:t>2 110</a:t>
                      </a:r>
                      <a:endParaRPr lang="en-ZA"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25858">
                <a:tc>
                  <a:txBody>
                    <a:bodyPr/>
                    <a:lstStyle/>
                    <a:p>
                      <a:pPr marL="0" marR="0">
                        <a:spcBef>
                          <a:spcPts val="0"/>
                        </a:spcBef>
                        <a:spcAft>
                          <a:spcPts val="0"/>
                        </a:spcAft>
                      </a:pPr>
                      <a:r>
                        <a:rPr lang="en-US" sz="1400" dirty="0" smtClean="0">
                          <a:effectLst/>
                          <a:latin typeface="+mn-lt"/>
                          <a:ea typeface="Times New Roman"/>
                        </a:rPr>
                        <a:t>*Online</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mn-lt"/>
                          <a:ea typeface="Times New Roman" panose="02020603050405020304" pitchFamily="18" charset="0"/>
                          <a:cs typeface="Calibri" panose="020F0502020204030204" pitchFamily="34" charset="0"/>
                        </a:rPr>
                        <a:t>0</a:t>
                      </a:r>
                      <a:endParaRPr lang="en-ZA"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19 753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mn-lt"/>
                          <a:ea typeface="Calibri" panose="020F0502020204030204" pitchFamily="34" charset="0"/>
                          <a:cs typeface="Calibri" panose="020F0502020204030204" pitchFamily="34" charset="0"/>
                        </a:rPr>
                        <a:t>19 753</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349259">
                <a:tc>
                  <a:txBody>
                    <a:bodyPr/>
                    <a:lstStyle/>
                    <a:p>
                      <a:pPr marL="0" marR="0">
                        <a:spcBef>
                          <a:spcPts val="0"/>
                        </a:spcBef>
                        <a:spcAft>
                          <a:spcPts val="0"/>
                        </a:spcAft>
                      </a:pPr>
                      <a:r>
                        <a:rPr lang="en-US" sz="1400" b="1" dirty="0">
                          <a:effectLst/>
                          <a:latin typeface="+mn-lt"/>
                          <a:ea typeface="Times New Roman"/>
                          <a:cs typeface="Arial"/>
                        </a:rPr>
                        <a:t>TOTAL</a:t>
                      </a:r>
                      <a:endParaRPr lang="en-US" sz="1400" dirty="0">
                        <a:effectLst/>
                        <a:latin typeface="+mn-lt"/>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200 640</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mn-lt"/>
                          <a:ea typeface="Calibri" panose="020F0502020204030204" pitchFamily="34" charset="0"/>
                          <a:cs typeface="Calibri" panose="020F0502020204030204" pitchFamily="34" charset="0"/>
                        </a:rPr>
                        <a:t>233 198</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mn-lt"/>
                          <a:ea typeface="Calibri" panose="020F0502020204030204" pitchFamily="34" charset="0"/>
                          <a:cs typeface="Calibri" panose="020F0502020204030204" pitchFamily="34" charset="0"/>
                        </a:rPr>
                        <a:t>32 558</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1199310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4520" y="141953"/>
            <a:ext cx="8229600" cy="742950"/>
          </a:xfrm>
        </p:spPr>
        <p:txBody>
          <a:bodyPr/>
          <a:lstStyle/>
          <a:p>
            <a:r>
              <a:rPr lang="en-US" altLang="en-US" sz="2400" b="1" dirty="0">
                <a:solidFill>
                  <a:prstClr val="black"/>
                </a:solidFill>
                <a:ea typeface="ＭＳ Ｐゴシック" pitchFamily="34" charset="-128"/>
              </a:rPr>
              <a:t>PES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399" y="-3712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558999122"/>
              </p:ext>
            </p:extLst>
          </p:nvPr>
        </p:nvGraphicFramePr>
        <p:xfrm>
          <a:off x="186814" y="724079"/>
          <a:ext cx="8771755" cy="2716497"/>
        </p:xfrm>
        <a:graphic>
          <a:graphicData uri="http://schemas.openxmlformats.org/drawingml/2006/table">
            <a:tbl>
              <a:tblPr firstRow="1" bandRow="1">
                <a:tableStyleId>{5C22544A-7EE6-4342-B048-85BDC9FD1C3A}</a:tableStyleId>
              </a:tblPr>
              <a:tblGrid>
                <a:gridCol w="2008078">
                  <a:extLst>
                    <a:ext uri="{9D8B030D-6E8A-4147-A177-3AD203B41FA5}">
                      <a16:colId xmlns:a16="http://schemas.microsoft.com/office/drawing/2014/main" xmlns="" val="2771763257"/>
                    </a:ext>
                  </a:extLst>
                </a:gridCol>
                <a:gridCol w="1500624">
                  <a:extLst>
                    <a:ext uri="{9D8B030D-6E8A-4147-A177-3AD203B41FA5}">
                      <a16:colId xmlns:a16="http://schemas.microsoft.com/office/drawing/2014/main" xmlns="" val="20001"/>
                    </a:ext>
                  </a:extLst>
                </a:gridCol>
                <a:gridCol w="1754351">
                  <a:extLst>
                    <a:ext uri="{9D8B030D-6E8A-4147-A177-3AD203B41FA5}">
                      <a16:colId xmlns:a16="http://schemas.microsoft.com/office/drawing/2014/main" xmlns="" val="3593272057"/>
                    </a:ext>
                  </a:extLst>
                </a:gridCol>
                <a:gridCol w="1754351">
                  <a:extLst>
                    <a:ext uri="{9D8B030D-6E8A-4147-A177-3AD203B41FA5}">
                      <a16:colId xmlns:a16="http://schemas.microsoft.com/office/drawing/2014/main" xmlns="" val="38176381"/>
                    </a:ext>
                  </a:extLst>
                </a:gridCol>
                <a:gridCol w="1754351">
                  <a:extLst>
                    <a:ext uri="{9D8B030D-6E8A-4147-A177-3AD203B41FA5}">
                      <a16:colId xmlns:a16="http://schemas.microsoft.com/office/drawing/2014/main" xmlns="" val="1642314456"/>
                    </a:ext>
                  </a:extLst>
                </a:gridCol>
              </a:tblGrid>
              <a:tr h="563815">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23237">
                <a:tc gridSpan="5">
                  <a:txBody>
                    <a:bodyPr/>
                    <a:lstStyle/>
                    <a:p>
                      <a:pPr marL="0" marR="1012825"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2: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3: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dirty="0"/>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L="0" algn="l" defTabSz="457200" rtl="0" eaLnBrk="1" latinLnBrk="0" hangingPunct="1">
                        <a:lnSpc>
                          <a:spcPct val="115000"/>
                        </a:lnSpc>
                        <a:spcAft>
                          <a:spcPts val="0"/>
                        </a:spcAft>
                      </a:pPr>
                      <a:endParaRPr lang="en-ZA" sz="1400" b="1"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3786744"/>
                  </a:ext>
                </a:extLst>
              </a:tr>
              <a:tr h="1602518">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2.1 Number of employment opportunities registered on the Employment Services South Africa per year</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ZA" sz="1200" b="1" dirty="0" smtClean="0">
                          <a:effectLst/>
                          <a:latin typeface="Calibri" panose="020F0502020204030204" pitchFamily="34" charset="0"/>
                          <a:ea typeface="Calibri" panose="020F0502020204030204" pitchFamily="34" charset="0"/>
                        </a:rPr>
                        <a:t>50 000</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rPr>
                        <a:t>ACHIEVED</a:t>
                      </a: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68 710 </a:t>
                      </a:r>
                      <a:r>
                        <a:rPr lang="en-ZA" sz="1400" dirty="0" smtClean="0">
                          <a:effectLst/>
                          <a:latin typeface="Calibri" panose="020F0502020204030204" pitchFamily="34" charset="0"/>
                          <a:ea typeface="Calibri" panose="020F0502020204030204" pitchFamily="34" charset="0"/>
                          <a:cs typeface="Calibri" panose="020F0502020204030204" pitchFamily="34" charset="0"/>
                        </a:rPr>
                        <a:t>work and learning opportunities</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 </a:t>
                      </a:r>
                      <a:r>
                        <a:rPr lang="en-ZA" sz="1400" dirty="0" smtClean="0">
                          <a:effectLst/>
                          <a:latin typeface="Calibri" panose="020F0502020204030204" pitchFamily="34" charset="0"/>
                          <a:ea typeface="Calibri" panose="020F0502020204030204" pitchFamily="34" charset="0"/>
                          <a:cs typeface="Calibri" panose="020F0502020204030204" pitchFamily="34" charset="0"/>
                        </a:rPr>
                        <a:t>registered with a variance of</a:t>
                      </a:r>
                      <a:r>
                        <a:rPr lang="en-ZA" sz="1400" b="1" dirty="0" smtClean="0">
                          <a:effectLst/>
                          <a:latin typeface="Calibri" panose="020F0502020204030204" pitchFamily="34" charset="0"/>
                          <a:ea typeface="Calibri" panose="020F0502020204030204" pitchFamily="34" charset="0"/>
                          <a:cs typeface="Calibri" panose="020F0502020204030204" pitchFamily="34" charset="0"/>
                        </a:rPr>
                        <a:t> 18 710</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rPr>
                        <a:t>Increase in registered employment opportunities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4277396592"/>
              </p:ext>
            </p:extLst>
          </p:nvPr>
        </p:nvGraphicFramePr>
        <p:xfrm>
          <a:off x="186813" y="3399727"/>
          <a:ext cx="8957186" cy="3340608"/>
        </p:xfrm>
        <a:graphic>
          <a:graphicData uri="http://schemas.openxmlformats.org/drawingml/2006/table">
            <a:tbl>
              <a:tblPr/>
              <a:tblGrid>
                <a:gridCol w="1472456">
                  <a:extLst>
                    <a:ext uri="{9D8B030D-6E8A-4147-A177-3AD203B41FA5}">
                      <a16:colId xmlns:a16="http://schemas.microsoft.com/office/drawing/2014/main" xmlns="" val="20000"/>
                    </a:ext>
                  </a:extLst>
                </a:gridCol>
                <a:gridCol w="3087571">
                  <a:extLst>
                    <a:ext uri="{9D8B030D-6E8A-4147-A177-3AD203B41FA5}">
                      <a16:colId xmlns:a16="http://schemas.microsoft.com/office/drawing/2014/main" xmlns="" val="20001"/>
                    </a:ext>
                  </a:extLst>
                </a:gridCol>
                <a:gridCol w="2530767">
                  <a:extLst>
                    <a:ext uri="{9D8B030D-6E8A-4147-A177-3AD203B41FA5}">
                      <a16:colId xmlns:a16="http://schemas.microsoft.com/office/drawing/2014/main" xmlns="" val="20002"/>
                    </a:ext>
                  </a:extLst>
                </a:gridCol>
                <a:gridCol w="1866392">
                  <a:extLst>
                    <a:ext uri="{9D8B030D-6E8A-4147-A177-3AD203B41FA5}">
                      <a16:colId xmlns:a16="http://schemas.microsoft.com/office/drawing/2014/main" xmlns="" val="20003"/>
                    </a:ext>
                  </a:extLst>
                </a:gridCol>
              </a:tblGrid>
              <a:tr h="189079">
                <a:tc rowSpan="2">
                  <a:txBody>
                    <a:bodyPr/>
                    <a:lstStyle/>
                    <a:p>
                      <a:pPr marL="0" marR="0">
                        <a:spcBef>
                          <a:spcPts val="0"/>
                        </a:spcBef>
                        <a:spcAft>
                          <a:spcPts val="0"/>
                        </a:spcAft>
                      </a:pPr>
                      <a:r>
                        <a:rPr lang="en-US" sz="1400" b="1" dirty="0">
                          <a:effectLst/>
                          <a:latin typeface="+mn-lt"/>
                          <a:ea typeface="Times New Roman"/>
                          <a:cs typeface="Arial"/>
                        </a:rPr>
                        <a:t>Prov.</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Target to be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Actual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Variances</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62068">
                <a:tc vMerge="1">
                  <a:txBody>
                    <a:bodyPr/>
                    <a:lstStyle/>
                    <a:p>
                      <a:endParaRPr lang="en-US"/>
                    </a:p>
                  </a:txBody>
                  <a:tcPr/>
                </a:tc>
                <a:tc>
                  <a:txBody>
                    <a:bodyPr/>
                    <a:lstStyle/>
                    <a:p>
                      <a:pPr algn="ctr">
                        <a:spcAft>
                          <a:spcPts val="0"/>
                        </a:spcAft>
                      </a:pPr>
                      <a:r>
                        <a:rPr lang="en-US" sz="1200" b="1" dirty="0" smtClean="0">
                          <a:effectLst/>
                          <a:latin typeface="Calibri"/>
                          <a:ea typeface="Times New Roman"/>
                          <a:cs typeface="Arial"/>
                        </a:rPr>
                        <a:t>Q2</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solidFill>
                            <a:schemeClr val="tx1"/>
                          </a:solidFill>
                          <a:effectLst/>
                          <a:latin typeface="Calibri"/>
                          <a:ea typeface="Times New Roman"/>
                          <a:cs typeface="Arial"/>
                        </a:rPr>
                        <a:t>Q2</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Q2</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17441">
                <a:tc>
                  <a:txBody>
                    <a:bodyPr/>
                    <a:lstStyle/>
                    <a:p>
                      <a:pPr marL="0" marR="0">
                        <a:spcBef>
                          <a:spcPts val="0"/>
                        </a:spcBef>
                        <a:spcAft>
                          <a:spcPts val="0"/>
                        </a:spcAft>
                      </a:pPr>
                      <a:r>
                        <a:rPr lang="en-US" sz="1400" dirty="0" smtClean="0">
                          <a:effectLst/>
                          <a:latin typeface="+mn-lt"/>
                          <a:ea typeface="Times New Roman"/>
                          <a:cs typeface="Arial"/>
                        </a:rPr>
                        <a:t>EC**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6 841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10 714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3 873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7441">
                <a:tc>
                  <a:txBody>
                    <a:bodyPr/>
                    <a:lstStyle/>
                    <a:p>
                      <a:pPr marL="0" marR="0">
                        <a:spcBef>
                          <a:spcPts val="0"/>
                        </a:spcBef>
                        <a:spcAft>
                          <a:spcPts val="0"/>
                        </a:spcAft>
                      </a:pPr>
                      <a:r>
                        <a:rPr lang="en-US" sz="1400" dirty="0" smtClean="0">
                          <a:effectLst/>
                          <a:latin typeface="+mn-lt"/>
                          <a:ea typeface="Times New Roman"/>
                          <a:cs typeface="Arial"/>
                        </a:rPr>
                        <a:t>FS**</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3 948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4 759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7441">
                <a:tc>
                  <a:txBody>
                    <a:bodyPr/>
                    <a:lstStyle/>
                    <a:p>
                      <a:pPr marL="0" marR="0">
                        <a:spcBef>
                          <a:spcPts val="0"/>
                        </a:spcBef>
                        <a:spcAft>
                          <a:spcPts val="0"/>
                        </a:spcAft>
                      </a:pPr>
                      <a:r>
                        <a:rPr lang="en-US" sz="1400" dirty="0">
                          <a:effectLst/>
                          <a:latin typeface="+mn-lt"/>
                          <a:ea typeface="Times New Roman"/>
                          <a:cs typeface="Arial"/>
                        </a:rPr>
                        <a:t>GP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9 579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1 2474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2 895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7441">
                <a:tc>
                  <a:txBody>
                    <a:bodyPr/>
                    <a:lstStyle/>
                    <a:p>
                      <a:pPr marL="0" marR="0">
                        <a:spcBef>
                          <a:spcPts val="0"/>
                        </a:spcBef>
                        <a:spcAft>
                          <a:spcPts val="0"/>
                        </a:spcAft>
                      </a:pPr>
                      <a:r>
                        <a:rPr lang="en-US" sz="1400" dirty="0">
                          <a:effectLst/>
                          <a:latin typeface="+mn-lt"/>
                          <a:ea typeface="Times New Roman"/>
                          <a:cs typeface="Arial"/>
                        </a:rPr>
                        <a:t>KZN</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7 895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8 890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7441">
                <a:tc>
                  <a:txBody>
                    <a:bodyPr/>
                    <a:lstStyle/>
                    <a:p>
                      <a:pPr marL="0" marR="0">
                        <a:spcBef>
                          <a:spcPts val="0"/>
                        </a:spcBef>
                        <a:spcAft>
                          <a:spcPts val="0"/>
                        </a:spcAft>
                      </a:pPr>
                      <a:r>
                        <a:rPr lang="en-US" sz="1400" dirty="0">
                          <a:effectLst/>
                          <a:latin typeface="+mn-lt"/>
                          <a:ea typeface="Times New Roman"/>
                          <a:cs typeface="Arial"/>
                        </a:rPr>
                        <a:t>LP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5 263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10 127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4 864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7441">
                <a:tc>
                  <a:txBody>
                    <a:bodyPr/>
                    <a:lstStyle/>
                    <a:p>
                      <a:pPr marL="0" marR="0">
                        <a:spcBef>
                          <a:spcPts val="0"/>
                        </a:spcBef>
                        <a:spcAft>
                          <a:spcPts val="0"/>
                        </a:spcAft>
                      </a:pPr>
                      <a:r>
                        <a:rPr lang="en-US" sz="1400" dirty="0">
                          <a:effectLst/>
                          <a:latin typeface="+mn-lt"/>
                          <a:ea typeface="Times New Roman"/>
                          <a:cs typeface="Arial"/>
                        </a:rPr>
                        <a:t>MP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4 211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5 075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864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17441">
                <a:tc>
                  <a:txBody>
                    <a:bodyPr/>
                    <a:lstStyle/>
                    <a:p>
                      <a:pPr marL="0" marR="0">
                        <a:spcBef>
                          <a:spcPts val="0"/>
                        </a:spcBef>
                        <a:spcAft>
                          <a:spcPts val="0"/>
                        </a:spcAft>
                      </a:pPr>
                      <a:r>
                        <a:rPr lang="en-US" sz="1400" dirty="0">
                          <a:effectLst/>
                          <a:latin typeface="+mn-lt"/>
                          <a:ea typeface="Times New Roman"/>
                          <a:cs typeface="Arial"/>
                        </a:rPr>
                        <a:t>NC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3  053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4 742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1 689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17441">
                <a:tc>
                  <a:txBody>
                    <a:bodyPr/>
                    <a:lstStyle/>
                    <a:p>
                      <a:pPr marL="0" marR="0">
                        <a:spcBef>
                          <a:spcPts val="0"/>
                        </a:spcBef>
                        <a:spcAft>
                          <a:spcPts val="0"/>
                        </a:spcAft>
                      </a:pPr>
                      <a:r>
                        <a:rPr lang="en-US" sz="1400" dirty="0" smtClean="0">
                          <a:effectLst/>
                          <a:latin typeface="+mn-lt"/>
                          <a:ea typeface="Times New Roman"/>
                          <a:cs typeface="Arial"/>
                        </a:rPr>
                        <a:t>NW**</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3 421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4 003</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582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17441">
                <a:tc>
                  <a:txBody>
                    <a:bodyPr/>
                    <a:lstStyle/>
                    <a:p>
                      <a:pPr marL="0" marR="0">
                        <a:spcBef>
                          <a:spcPts val="0"/>
                        </a:spcBef>
                        <a:spcAft>
                          <a:spcPts val="0"/>
                        </a:spcAft>
                      </a:pPr>
                      <a:r>
                        <a:rPr lang="en-US" sz="1400" dirty="0">
                          <a:effectLst/>
                          <a:latin typeface="+mn-lt"/>
                          <a:ea typeface="Times New Roman"/>
                          <a:cs typeface="Arial"/>
                        </a:rPr>
                        <a:t>WC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5 789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6 109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7441">
                <a:tc>
                  <a:txBody>
                    <a:bodyPr/>
                    <a:lstStyle/>
                    <a:p>
                      <a:pPr marL="0" marR="0">
                        <a:spcBef>
                          <a:spcPts val="0"/>
                        </a:spcBef>
                        <a:spcAft>
                          <a:spcPts val="0"/>
                        </a:spcAft>
                      </a:pPr>
                      <a:r>
                        <a:rPr lang="en-US" sz="1400" dirty="0" smtClean="0">
                          <a:effectLst/>
                          <a:latin typeface="+mn-lt"/>
                          <a:ea typeface="Times New Roman"/>
                        </a:rPr>
                        <a:t>*Online</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1 817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1 817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17441">
                <a:tc>
                  <a:txBody>
                    <a:bodyPr/>
                    <a:lstStyle/>
                    <a:p>
                      <a:pPr marL="0" marR="0">
                        <a:spcBef>
                          <a:spcPts val="0"/>
                        </a:spcBef>
                        <a:spcAft>
                          <a:spcPts val="0"/>
                        </a:spcAft>
                      </a:pPr>
                      <a:r>
                        <a:rPr lang="en-US" sz="1400" b="1" dirty="0">
                          <a:effectLst/>
                          <a:latin typeface="+mn-lt"/>
                          <a:ea typeface="Times New Roman"/>
                          <a:cs typeface="Arial"/>
                        </a:rPr>
                        <a:t>TOTAL</a:t>
                      </a:r>
                      <a:endParaRPr lang="en-US" sz="1400" dirty="0">
                        <a:effectLst/>
                        <a:latin typeface="+mn-lt"/>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50 000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68 710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18 710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17441">
                <a:tc gridSpan="4">
                  <a:txBody>
                    <a:bodyPr/>
                    <a:lstStyle/>
                    <a:p>
                      <a:pPr>
                        <a:lnSpc>
                          <a:spcPct val="115000"/>
                        </a:lnSpc>
                        <a:spcAft>
                          <a:spcPts val="0"/>
                        </a:spcAft>
                      </a:pP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43601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94507"/>
            <a:ext cx="837184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400" b="1" dirty="0"/>
              <a:t>LEGEND</a:t>
            </a:r>
          </a:p>
        </p:txBody>
      </p:sp>
      <p:sp>
        <p:nvSpPr>
          <p:cNvPr id="20489" name="Slide Number Placeholder 5"/>
          <p:cNvSpPr>
            <a:spLocks noGrp="1"/>
          </p:cNvSpPr>
          <p:nvPr>
            <p:ph type="sldNum" sz="quarter" idx="12"/>
          </p:nvPr>
        </p:nvSpPr>
        <p:spPr bwMode="auto">
          <a:xfrm>
            <a:off x="7010400" y="-428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smtClean="0">
                <a:solidFill>
                  <a:schemeClr val="bg1"/>
                </a:solidFill>
              </a:rPr>
              <a:pPr/>
              <a:t>3</a:t>
            </a:fld>
            <a:endParaRPr lang="en-US" altLang="en-US" sz="1200" b="1" dirty="0" smtClean="0">
              <a:solidFill>
                <a:schemeClr val="bg1"/>
              </a:solidFill>
            </a:endParaRPr>
          </a:p>
        </p:txBody>
      </p:sp>
    </p:spTree>
    <p:extLst>
      <p:ext uri="{BB962C8B-B14F-4D97-AF65-F5344CB8AC3E}">
        <p14:creationId xmlns:p14="http://schemas.microsoft.com/office/powerpoint/2010/main" xmlns="" val="3069730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504537"/>
          </a:xfrm>
        </p:spPr>
        <p:txBody>
          <a:bodyPr/>
          <a:lstStyle/>
          <a:p>
            <a:r>
              <a:rPr lang="en-US" altLang="en-US" sz="2400" b="1" dirty="0">
                <a:solidFill>
                  <a:prstClr val="black"/>
                </a:solidFill>
                <a:ea typeface="ＭＳ Ｐゴシック" pitchFamily="34" charset="-128"/>
              </a:rPr>
              <a:t>PES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13043"/>
            <a:ext cx="2133600" cy="2975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704656784"/>
              </p:ext>
            </p:extLst>
          </p:nvPr>
        </p:nvGraphicFramePr>
        <p:xfrm>
          <a:off x="201563" y="816141"/>
          <a:ext cx="8702930" cy="2442209"/>
        </p:xfrm>
        <a:graphic>
          <a:graphicData uri="http://schemas.openxmlformats.org/drawingml/2006/table">
            <a:tbl>
              <a:tblPr firstRow="1" bandRow="1">
                <a:tableStyleId>{5C22544A-7EE6-4342-B048-85BDC9FD1C3A}</a:tableStyleId>
              </a:tblPr>
              <a:tblGrid>
                <a:gridCol w="1740586">
                  <a:extLst>
                    <a:ext uri="{9D8B030D-6E8A-4147-A177-3AD203B41FA5}">
                      <a16:colId xmlns:a16="http://schemas.microsoft.com/office/drawing/2014/main" xmlns="" val="2771763257"/>
                    </a:ext>
                  </a:extLst>
                </a:gridCol>
                <a:gridCol w="1145435">
                  <a:extLst>
                    <a:ext uri="{9D8B030D-6E8A-4147-A177-3AD203B41FA5}">
                      <a16:colId xmlns:a16="http://schemas.microsoft.com/office/drawing/2014/main" xmlns="" val="774226913"/>
                    </a:ext>
                  </a:extLst>
                </a:gridCol>
                <a:gridCol w="2335737">
                  <a:extLst>
                    <a:ext uri="{9D8B030D-6E8A-4147-A177-3AD203B41FA5}">
                      <a16:colId xmlns:a16="http://schemas.microsoft.com/office/drawing/2014/main" xmlns="" val="4263880029"/>
                    </a:ext>
                  </a:extLst>
                </a:gridCol>
                <a:gridCol w="2492243">
                  <a:extLst>
                    <a:ext uri="{9D8B030D-6E8A-4147-A177-3AD203B41FA5}">
                      <a16:colId xmlns:a16="http://schemas.microsoft.com/office/drawing/2014/main" xmlns="" val="38176381"/>
                    </a:ext>
                  </a:extLst>
                </a:gridCol>
                <a:gridCol w="988929">
                  <a:extLst>
                    <a:ext uri="{9D8B030D-6E8A-4147-A177-3AD203B41FA5}">
                      <a16:colId xmlns:a16="http://schemas.microsoft.com/office/drawing/2014/main" xmlns="" val="2493713815"/>
                    </a:ext>
                  </a:extLst>
                </a:gridCol>
              </a:tblGrid>
              <a:tr h="427426">
                <a:tc>
                  <a:txBody>
                    <a:bodyPr/>
                    <a:lstStyle/>
                    <a:p>
                      <a:r>
                        <a:rPr lang="en-ZA" sz="1400" b="1" dirty="0" smtClean="0">
                          <a:solidFill>
                            <a:schemeClr val="tx1"/>
                          </a:solidFill>
                          <a:effectLst/>
                        </a:rPr>
                        <a:t>OUTPUT INDICATOR</a:t>
                      </a:r>
                      <a:endParaRPr lang="en-ZA" sz="1400" b="1" dirty="0">
                        <a:solidFill>
                          <a:schemeClr val="tx1"/>
                        </a:solidFill>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b="1" dirty="0" smtClean="0">
                          <a:solidFill>
                            <a:schemeClr val="tx1"/>
                          </a:solidFill>
                          <a:effectLst/>
                        </a:rPr>
                        <a:t>QUARTER 2</a:t>
                      </a:r>
                      <a:r>
                        <a:rPr lang="en-ZA" sz="1400" b="1" baseline="0" dirty="0" smtClean="0">
                          <a:solidFill>
                            <a:schemeClr val="tx1"/>
                          </a:solidFill>
                          <a:effectLst/>
                        </a:rPr>
                        <a:t> </a:t>
                      </a:r>
                      <a:r>
                        <a:rPr lang="en-ZA" sz="1400" b="1" dirty="0" smtClean="0">
                          <a:solidFill>
                            <a:schemeClr val="tx1"/>
                          </a:solidFill>
                          <a:effectLst/>
                        </a:rPr>
                        <a:t>TARRGET</a:t>
                      </a:r>
                      <a:endParaRPr lang="en-ZA" sz="1400" b="1" dirty="0">
                        <a:solidFill>
                          <a:schemeClr val="tx1"/>
                        </a:solidFill>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b="1" dirty="0" smtClean="0">
                          <a:solidFill>
                            <a:schemeClr val="tx1"/>
                          </a:solidFill>
                          <a:effectLst/>
                        </a:rPr>
                        <a:t>ACTUAL PERFORMANCE</a:t>
                      </a:r>
                      <a:endParaRPr lang="en-ZA" sz="1400" b="1" dirty="0">
                        <a:solidFill>
                          <a:schemeClr val="tx1"/>
                        </a:solidFill>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b="1" dirty="0" smtClean="0">
                          <a:solidFill>
                            <a:schemeClr val="tx1"/>
                          </a:solidFill>
                          <a:effectLst/>
                        </a:rPr>
                        <a:t>REASON FOR VARIANCE</a:t>
                      </a:r>
                      <a:endParaRPr lang="en-ZA" sz="1400" b="1" dirty="0">
                        <a:solidFill>
                          <a:schemeClr val="tx1"/>
                        </a:solidFill>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b="1" dirty="0" smtClean="0">
                          <a:solidFill>
                            <a:schemeClr val="tx1"/>
                          </a:solidFill>
                          <a:effectLst/>
                        </a:rPr>
                        <a:t>REMEDIAL</a:t>
                      </a:r>
                      <a:r>
                        <a:rPr lang="en-ZA" sz="1400" b="1" baseline="0" dirty="0" smtClean="0">
                          <a:solidFill>
                            <a:schemeClr val="tx1"/>
                          </a:solidFill>
                          <a:effectLst/>
                        </a:rPr>
                        <a:t> ACTION</a:t>
                      </a:r>
                      <a:endParaRPr lang="en-ZA" sz="1400" b="1" dirty="0">
                        <a:solidFill>
                          <a:schemeClr val="tx1"/>
                        </a:solidFill>
                        <a:effectLs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14336">
                <a:tc gridSpan="5">
                  <a:txBody>
                    <a:bodyPr/>
                    <a:lstStyle/>
                    <a:p>
                      <a:pPr marL="0" marR="1012825"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2: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3: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2723786744"/>
                  </a:ext>
                </a:extLst>
              </a:tr>
              <a:tr h="1373885">
                <a:tc>
                  <a:txBody>
                    <a:bodyPr/>
                    <a:lstStyle/>
                    <a:p>
                      <a:pPr>
                        <a:lnSpc>
                          <a:spcPct val="115000"/>
                        </a:lnSpc>
                        <a:spcAft>
                          <a:spcPts val="0"/>
                        </a:spcAft>
                      </a:pPr>
                      <a:r>
                        <a:rPr lang="en-GB" sz="1400" kern="50" dirty="0" smtClean="0">
                          <a:effectLst/>
                          <a:latin typeface="Calibri" panose="020F0502020204030204" pitchFamily="34" charset="0"/>
                          <a:ea typeface="SimSun" panose="02010600030101010101" pitchFamily="2" charset="-122"/>
                        </a:rPr>
                        <a:t>3.1 Number of registered work-seekers provided with employment counselling per year</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ZA" sz="1400" b="1" dirty="0" smtClean="0">
                          <a:effectLst/>
                          <a:latin typeface="Calibri" panose="020F0502020204030204" pitchFamily="34" charset="0"/>
                          <a:ea typeface="Times New Roman" panose="02020603050405020304" pitchFamily="18" charset="0"/>
                        </a:rPr>
                        <a:t>119 600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rPr>
                        <a:t>ACHIEVED</a:t>
                      </a:r>
                    </a:p>
                    <a:p>
                      <a:pPr>
                        <a:lnSpc>
                          <a:spcPct val="115000"/>
                        </a:lnSpc>
                        <a:spcAft>
                          <a:spcPts val="0"/>
                        </a:spcAft>
                      </a:pPr>
                      <a:r>
                        <a:rPr lang="en-US" sz="1400" b="1" kern="1200" dirty="0" smtClean="0">
                          <a:solidFill>
                            <a:srgbClr val="000000"/>
                          </a:solidFill>
                          <a:effectLst/>
                          <a:latin typeface="Calibri" panose="020F0502020204030204" pitchFamily="34" charset="0"/>
                          <a:ea typeface="Calibri" panose="020F0502020204030204" pitchFamily="34" charset="0"/>
                          <a:cs typeface="Maiandra GD" panose="020E0502030308020204" pitchFamily="34" charset="0"/>
                        </a:rPr>
                        <a:t>145 855 </a:t>
                      </a:r>
                      <a:r>
                        <a:rPr lang="en-US" sz="1400" kern="1200" dirty="0" smtClean="0">
                          <a:solidFill>
                            <a:srgbClr val="000000"/>
                          </a:solidFill>
                          <a:effectLst/>
                          <a:latin typeface="Calibri" panose="020F0502020204030204" pitchFamily="34" charset="0"/>
                          <a:ea typeface="Calibri" panose="020F0502020204030204" pitchFamily="34" charset="0"/>
                          <a:cs typeface="Maiandra GD" panose="020E0502030308020204" pitchFamily="34" charset="0"/>
                        </a:rPr>
                        <a:t>work-seekers</a:t>
                      </a:r>
                      <a:r>
                        <a:rPr lang="en-US" sz="1400" b="1" kern="1200" dirty="0" smtClean="0">
                          <a:solidFill>
                            <a:srgbClr val="000000"/>
                          </a:solidFill>
                          <a:effectLst/>
                          <a:latin typeface="Calibri" panose="020F0502020204030204" pitchFamily="34" charset="0"/>
                          <a:ea typeface="Calibri" panose="020F0502020204030204" pitchFamily="34" charset="0"/>
                          <a:cs typeface="Maiandra GD" panose="020E0502030308020204" pitchFamily="34" charset="0"/>
                        </a:rPr>
                        <a:t> </a:t>
                      </a:r>
                      <a:r>
                        <a:rPr lang="en-US" sz="1400" kern="1200" dirty="0" smtClean="0">
                          <a:solidFill>
                            <a:srgbClr val="000000"/>
                          </a:solidFill>
                          <a:effectLst/>
                          <a:latin typeface="Calibri" panose="020F0502020204030204" pitchFamily="34" charset="0"/>
                          <a:ea typeface="Calibri" panose="020F0502020204030204" pitchFamily="34" charset="0"/>
                          <a:cs typeface="Maiandra GD" panose="020E0502030308020204" pitchFamily="34" charset="0"/>
                        </a:rPr>
                        <a:t>were provided with employment counseling with a variance of </a:t>
                      </a:r>
                      <a:r>
                        <a:rPr lang="en-US" sz="1400" b="1" kern="1200" dirty="0" smtClean="0">
                          <a:solidFill>
                            <a:srgbClr val="000000"/>
                          </a:solidFill>
                          <a:effectLst/>
                          <a:latin typeface="Calibri" panose="020F0502020204030204" pitchFamily="34" charset="0"/>
                          <a:ea typeface="Calibri" panose="020F0502020204030204" pitchFamily="34" charset="0"/>
                          <a:cs typeface="Maiandra GD" panose="020E0502030308020204" pitchFamily="34" charset="0"/>
                        </a:rPr>
                        <a:t>26 255</a:t>
                      </a:r>
                      <a:endPar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High levels of unemployment necessitated that more people be provided with employment counselling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02362978"/>
              </p:ext>
            </p:extLst>
          </p:nvPr>
        </p:nvGraphicFramePr>
        <p:xfrm>
          <a:off x="157317" y="3230133"/>
          <a:ext cx="8791422" cy="3438323"/>
        </p:xfrm>
        <a:graphic>
          <a:graphicData uri="http://schemas.openxmlformats.org/drawingml/2006/table">
            <a:tbl>
              <a:tblPr/>
              <a:tblGrid>
                <a:gridCol w="1427199">
                  <a:extLst>
                    <a:ext uri="{9D8B030D-6E8A-4147-A177-3AD203B41FA5}">
                      <a16:colId xmlns:a16="http://schemas.microsoft.com/office/drawing/2014/main" xmlns="" val="20000"/>
                    </a:ext>
                  </a:extLst>
                </a:gridCol>
                <a:gridCol w="2992673">
                  <a:extLst>
                    <a:ext uri="{9D8B030D-6E8A-4147-A177-3AD203B41FA5}">
                      <a16:colId xmlns:a16="http://schemas.microsoft.com/office/drawing/2014/main" xmlns="" val="20001"/>
                    </a:ext>
                  </a:extLst>
                </a:gridCol>
                <a:gridCol w="2452983">
                  <a:extLst>
                    <a:ext uri="{9D8B030D-6E8A-4147-A177-3AD203B41FA5}">
                      <a16:colId xmlns:a16="http://schemas.microsoft.com/office/drawing/2014/main" xmlns="" val="20002"/>
                    </a:ext>
                  </a:extLst>
                </a:gridCol>
                <a:gridCol w="1918567">
                  <a:extLst>
                    <a:ext uri="{9D8B030D-6E8A-4147-A177-3AD203B41FA5}">
                      <a16:colId xmlns:a16="http://schemas.microsoft.com/office/drawing/2014/main" xmlns="" val="20003"/>
                    </a:ext>
                  </a:extLst>
                </a:gridCol>
              </a:tblGrid>
              <a:tr h="230134">
                <a:tc rowSpan="2">
                  <a:txBody>
                    <a:bodyPr/>
                    <a:lstStyle/>
                    <a:p>
                      <a:pPr marL="0" marR="0">
                        <a:spcBef>
                          <a:spcPts val="0"/>
                        </a:spcBef>
                        <a:spcAft>
                          <a:spcPts val="0"/>
                        </a:spcAft>
                      </a:pPr>
                      <a:r>
                        <a:rPr lang="en-US" sz="1400" b="1" dirty="0">
                          <a:effectLst/>
                          <a:latin typeface="+mn-lt"/>
                          <a:ea typeface="Times New Roman"/>
                          <a:cs typeface="Arial"/>
                        </a:rPr>
                        <a:t>Prov.</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Target to be provided with counselling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Actual provided with counselling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Variances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60737">
                <a:tc vMerge="1">
                  <a:txBody>
                    <a:bodyPr/>
                    <a:lstStyle/>
                    <a:p>
                      <a:endParaRPr lang="en-US"/>
                    </a:p>
                  </a:txBody>
                  <a:tcPr/>
                </a:tc>
                <a:tc>
                  <a:txBody>
                    <a:bodyPr/>
                    <a:lstStyle/>
                    <a:p>
                      <a:pPr algn="ctr">
                        <a:spcAft>
                          <a:spcPts val="0"/>
                        </a:spcAft>
                      </a:pPr>
                      <a:r>
                        <a:rPr lang="en-US" sz="1200" b="1" dirty="0" smtClean="0">
                          <a:effectLst/>
                          <a:latin typeface="Calibri"/>
                          <a:ea typeface="Times New Roman"/>
                          <a:cs typeface="Arial"/>
                        </a:rPr>
                        <a:t>Q2</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solidFill>
                            <a:schemeClr val="tx1"/>
                          </a:solidFill>
                          <a:effectLst/>
                          <a:latin typeface="Calibri"/>
                          <a:ea typeface="Times New Roman"/>
                          <a:cs typeface="Arial"/>
                        </a:rPr>
                        <a:t>Q2</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Q2</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15656">
                <a:tc>
                  <a:txBody>
                    <a:bodyPr/>
                    <a:lstStyle/>
                    <a:p>
                      <a:pPr marL="0" marR="0">
                        <a:spcBef>
                          <a:spcPts val="0"/>
                        </a:spcBef>
                        <a:spcAft>
                          <a:spcPts val="0"/>
                        </a:spcAft>
                      </a:pPr>
                      <a:r>
                        <a:rPr lang="en-US" sz="1400" dirty="0" smtClean="0">
                          <a:effectLst/>
                          <a:latin typeface="+mn-lt"/>
                          <a:ea typeface="Times New Roman"/>
                          <a:cs typeface="Arial"/>
                        </a:rPr>
                        <a:t>EC**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15 187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18 215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3 028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5656">
                <a:tc>
                  <a:txBody>
                    <a:bodyPr/>
                    <a:lstStyle/>
                    <a:p>
                      <a:pPr marL="0" marR="0">
                        <a:spcBef>
                          <a:spcPts val="0"/>
                        </a:spcBef>
                        <a:spcAft>
                          <a:spcPts val="0"/>
                        </a:spcAft>
                      </a:pPr>
                      <a:r>
                        <a:rPr lang="en-US" sz="1400" dirty="0" smtClean="0">
                          <a:effectLst/>
                          <a:latin typeface="+mn-lt"/>
                          <a:ea typeface="Times New Roman"/>
                          <a:cs typeface="Arial"/>
                        </a:rPr>
                        <a:t>FS**</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10 442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12 226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1 784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5656">
                <a:tc>
                  <a:txBody>
                    <a:bodyPr/>
                    <a:lstStyle/>
                    <a:p>
                      <a:pPr marL="0" marR="0">
                        <a:spcBef>
                          <a:spcPts val="0"/>
                        </a:spcBef>
                        <a:spcAft>
                          <a:spcPts val="0"/>
                        </a:spcAft>
                      </a:pPr>
                      <a:r>
                        <a:rPr lang="en-US" sz="1400" dirty="0">
                          <a:effectLst/>
                          <a:latin typeface="+mn-lt"/>
                          <a:ea typeface="Times New Roman"/>
                          <a:cs typeface="Arial"/>
                        </a:rPr>
                        <a:t>GP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24 679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33 199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8 520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5656">
                <a:tc>
                  <a:txBody>
                    <a:bodyPr/>
                    <a:lstStyle/>
                    <a:p>
                      <a:pPr marL="0" marR="0">
                        <a:spcBef>
                          <a:spcPts val="0"/>
                        </a:spcBef>
                        <a:spcAft>
                          <a:spcPts val="0"/>
                        </a:spcAft>
                      </a:pPr>
                      <a:r>
                        <a:rPr lang="en-US" sz="1400" dirty="0">
                          <a:effectLst/>
                          <a:latin typeface="+mn-lt"/>
                          <a:ea typeface="Times New Roman"/>
                          <a:cs typeface="Arial"/>
                        </a:rPr>
                        <a:t>KZN</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15 187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19 954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4 767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5656">
                <a:tc>
                  <a:txBody>
                    <a:bodyPr/>
                    <a:lstStyle/>
                    <a:p>
                      <a:pPr marL="0" marR="0">
                        <a:spcBef>
                          <a:spcPts val="0"/>
                        </a:spcBef>
                        <a:spcAft>
                          <a:spcPts val="0"/>
                        </a:spcAft>
                      </a:pPr>
                      <a:r>
                        <a:rPr lang="en-US" sz="1400" dirty="0">
                          <a:effectLst/>
                          <a:latin typeface="+mn-lt"/>
                          <a:ea typeface="Times New Roman"/>
                          <a:cs typeface="Arial"/>
                        </a:rPr>
                        <a:t>LP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12 340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13 872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1 532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5656">
                <a:tc>
                  <a:txBody>
                    <a:bodyPr/>
                    <a:lstStyle/>
                    <a:p>
                      <a:pPr marL="0" marR="0">
                        <a:spcBef>
                          <a:spcPts val="0"/>
                        </a:spcBef>
                        <a:spcAft>
                          <a:spcPts val="0"/>
                        </a:spcAft>
                      </a:pPr>
                      <a:r>
                        <a:rPr lang="en-US" sz="1400" dirty="0">
                          <a:effectLst/>
                          <a:latin typeface="+mn-lt"/>
                          <a:ea typeface="Times New Roman"/>
                          <a:cs typeface="Arial"/>
                        </a:rPr>
                        <a:t>MP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14 238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16 330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2 092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215656">
                <a:tc>
                  <a:txBody>
                    <a:bodyPr/>
                    <a:lstStyle/>
                    <a:p>
                      <a:pPr marL="0" marR="0">
                        <a:spcBef>
                          <a:spcPts val="0"/>
                        </a:spcBef>
                        <a:spcAft>
                          <a:spcPts val="0"/>
                        </a:spcAft>
                      </a:pPr>
                      <a:r>
                        <a:rPr lang="en-US" sz="1400" dirty="0">
                          <a:effectLst/>
                          <a:latin typeface="+mn-lt"/>
                          <a:ea typeface="Times New Roman"/>
                          <a:cs typeface="Arial"/>
                        </a:rPr>
                        <a:t>NC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6 645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8 615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1 970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15656">
                <a:tc>
                  <a:txBody>
                    <a:bodyPr/>
                    <a:lstStyle/>
                    <a:p>
                      <a:pPr marL="0" marR="0">
                        <a:spcBef>
                          <a:spcPts val="0"/>
                        </a:spcBef>
                        <a:spcAft>
                          <a:spcPts val="0"/>
                        </a:spcAft>
                      </a:pPr>
                      <a:r>
                        <a:rPr lang="en-US" sz="1400" dirty="0" smtClean="0">
                          <a:effectLst/>
                          <a:latin typeface="+mn-lt"/>
                          <a:ea typeface="Times New Roman"/>
                          <a:cs typeface="Arial"/>
                        </a:rPr>
                        <a:t>NW**</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9 492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11 440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1 948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15656">
                <a:tc>
                  <a:txBody>
                    <a:bodyPr/>
                    <a:lstStyle/>
                    <a:p>
                      <a:pPr marL="0" marR="0">
                        <a:spcBef>
                          <a:spcPts val="0"/>
                        </a:spcBef>
                        <a:spcAft>
                          <a:spcPts val="0"/>
                        </a:spcAft>
                      </a:pPr>
                      <a:r>
                        <a:rPr lang="en-US" sz="1400" dirty="0">
                          <a:effectLst/>
                          <a:latin typeface="+mn-lt"/>
                          <a:ea typeface="Times New Roman"/>
                          <a:cs typeface="Arial"/>
                        </a:rPr>
                        <a:t>WC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11 390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11 996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606</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5656">
                <a:tc>
                  <a:txBody>
                    <a:bodyPr/>
                    <a:lstStyle/>
                    <a:p>
                      <a:pPr marL="0" marR="0">
                        <a:spcBef>
                          <a:spcPts val="0"/>
                        </a:spcBef>
                        <a:spcAft>
                          <a:spcPts val="0"/>
                        </a:spcAft>
                      </a:pPr>
                      <a:r>
                        <a:rPr lang="en-US" sz="1400" dirty="0" smtClean="0">
                          <a:effectLst/>
                          <a:latin typeface="+mn-lt"/>
                          <a:ea typeface="Times New Roman"/>
                        </a:rPr>
                        <a:t>*Online</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a:effectLst/>
                          <a:latin typeface="Calibri" panose="020F0502020204030204" pitchFamily="34" charset="0"/>
                          <a:ea typeface="Times New Roman" panose="02020603050405020304" pitchFamily="18" charset="0"/>
                          <a:cs typeface="Calibri" panose="020F0502020204030204" pitchFamily="34" charset="0"/>
                        </a:rPr>
                        <a:t>0</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15656">
                <a:tc>
                  <a:txBody>
                    <a:bodyPr/>
                    <a:lstStyle/>
                    <a:p>
                      <a:pPr marL="0" marR="0">
                        <a:spcBef>
                          <a:spcPts val="0"/>
                        </a:spcBef>
                        <a:spcAft>
                          <a:spcPts val="0"/>
                        </a:spcAft>
                      </a:pPr>
                      <a:r>
                        <a:rPr lang="en-US" sz="1400" b="1" dirty="0">
                          <a:effectLst/>
                          <a:latin typeface="+mn-lt"/>
                          <a:ea typeface="Times New Roman"/>
                          <a:cs typeface="Arial"/>
                        </a:rPr>
                        <a:t>TOTAL</a:t>
                      </a:r>
                      <a:endParaRPr lang="en-US" sz="1400" dirty="0">
                        <a:effectLst/>
                        <a:latin typeface="+mn-lt"/>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Calibri" panose="020F0502020204030204" pitchFamily="34" charset="0"/>
                          <a:ea typeface="Times New Roman" panose="02020603050405020304" pitchFamily="18" charset="0"/>
                          <a:cs typeface="Calibri" panose="020F0502020204030204" pitchFamily="34" charset="0"/>
                        </a:rPr>
                        <a:t>119 600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145 855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26 255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326305">
                <a:tc gridSpan="4">
                  <a:txBody>
                    <a:bodyPr/>
                    <a:lstStyle/>
                    <a:p>
                      <a:pPr>
                        <a:lnSpc>
                          <a:spcPct val="100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801021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48596" y="255180"/>
            <a:ext cx="8229600" cy="742950"/>
          </a:xfrm>
        </p:spPr>
        <p:txBody>
          <a:bodyPr/>
          <a:lstStyle/>
          <a:p>
            <a:r>
              <a:rPr lang="en-US" altLang="en-US" sz="2400" b="1" dirty="0">
                <a:solidFill>
                  <a:prstClr val="black"/>
                </a:solidFill>
                <a:ea typeface="ＭＳ Ｐゴシック" pitchFamily="34" charset="-128"/>
              </a:rPr>
              <a:t>PES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8459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1"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439691392"/>
              </p:ext>
            </p:extLst>
          </p:nvPr>
        </p:nvGraphicFramePr>
        <p:xfrm>
          <a:off x="129308" y="827550"/>
          <a:ext cx="8903855" cy="2425944"/>
        </p:xfrm>
        <a:graphic>
          <a:graphicData uri="http://schemas.openxmlformats.org/drawingml/2006/table">
            <a:tbl>
              <a:tblPr firstRow="1" bandRow="1">
                <a:tableStyleId>{5C22544A-7EE6-4342-B048-85BDC9FD1C3A}</a:tableStyleId>
              </a:tblPr>
              <a:tblGrid>
                <a:gridCol w="2269508">
                  <a:extLst>
                    <a:ext uri="{9D8B030D-6E8A-4147-A177-3AD203B41FA5}">
                      <a16:colId xmlns:a16="http://schemas.microsoft.com/office/drawing/2014/main" xmlns="" val="2771763257"/>
                    </a:ext>
                  </a:extLst>
                </a:gridCol>
                <a:gridCol w="1292034">
                  <a:extLst>
                    <a:ext uri="{9D8B030D-6E8A-4147-A177-3AD203B41FA5}">
                      <a16:colId xmlns:a16="http://schemas.microsoft.com/office/drawing/2014/main" xmlns="" val="20001"/>
                    </a:ext>
                  </a:extLst>
                </a:gridCol>
                <a:gridCol w="2223062">
                  <a:extLst>
                    <a:ext uri="{9D8B030D-6E8A-4147-A177-3AD203B41FA5}">
                      <a16:colId xmlns:a16="http://schemas.microsoft.com/office/drawing/2014/main" xmlns="" val="3593272057"/>
                    </a:ext>
                  </a:extLst>
                </a:gridCol>
                <a:gridCol w="1769423">
                  <a:extLst>
                    <a:ext uri="{9D8B030D-6E8A-4147-A177-3AD203B41FA5}">
                      <a16:colId xmlns:a16="http://schemas.microsoft.com/office/drawing/2014/main" xmlns="" val="20003"/>
                    </a:ext>
                  </a:extLst>
                </a:gridCol>
                <a:gridCol w="1349828">
                  <a:extLst>
                    <a:ext uri="{9D8B030D-6E8A-4147-A177-3AD203B41FA5}">
                      <a16:colId xmlns:a16="http://schemas.microsoft.com/office/drawing/2014/main" xmlns="" val="20004"/>
                    </a:ext>
                  </a:extLst>
                </a:gridCol>
              </a:tblGrid>
              <a:tr h="547960">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567799">
                <a:tc gridSpan="5">
                  <a:txBody>
                    <a:bodyPr/>
                    <a:lstStyle/>
                    <a:p>
                      <a:pPr marL="0" marR="1012825"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2: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3: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dirty="0"/>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1310185">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4.1 Number of registered employment opportunities filled by registered work seekers per year</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en-ZA" sz="1400" b="1" dirty="0" smtClean="0">
                          <a:effectLst/>
                          <a:latin typeface="Calibri" panose="020F0502020204030204" pitchFamily="34" charset="0"/>
                          <a:ea typeface="Calibri" panose="020F0502020204030204" pitchFamily="34" charset="0"/>
                        </a:rPr>
                        <a:t>25 000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823B"/>
                          </a:solidFill>
                          <a:effectLst/>
                          <a:uLnTx/>
                          <a:uFillTx/>
                          <a:latin typeface="Calibri" panose="020F0502020204030204" pitchFamily="34" charset="0"/>
                          <a:ea typeface="Times New Roman" panose="02020603050405020304" pitchFamily="18" charset="0"/>
                          <a:cs typeface="Calibri" panose="020F0502020204030204" pitchFamily="34" charset="0"/>
                        </a:rPr>
                        <a:t>ACHIEVED</a:t>
                      </a:r>
                    </a:p>
                    <a:p>
                      <a:pPr>
                        <a:lnSpc>
                          <a:spcPct val="115000"/>
                        </a:lnSpc>
                        <a:spcAft>
                          <a:spcPts val="0"/>
                        </a:spcAft>
                      </a:pPr>
                      <a:r>
                        <a:rPr lang="en-US" sz="1400" b="1" kern="1200" dirty="0" smtClean="0">
                          <a:solidFill>
                            <a:srgbClr val="000000"/>
                          </a:solidFill>
                          <a:effectLst/>
                          <a:latin typeface="Calibri" panose="020F0502020204030204" pitchFamily="34" charset="0"/>
                          <a:ea typeface="Calibri" panose="020F0502020204030204" pitchFamily="34" charset="0"/>
                        </a:rPr>
                        <a:t>32 025 </a:t>
                      </a:r>
                      <a:r>
                        <a:rPr lang="en-US" sz="1400" kern="1200" dirty="0" smtClean="0">
                          <a:solidFill>
                            <a:srgbClr val="000000"/>
                          </a:solidFill>
                          <a:effectLst/>
                          <a:latin typeface="Calibri" panose="020F0502020204030204" pitchFamily="34" charset="0"/>
                          <a:ea typeface="MS PGothic" panose="020B0600070205080204" pitchFamily="34" charset="-128"/>
                        </a:rPr>
                        <a:t>registered work and learning opportunities filled by registered work seekers, with a variance of </a:t>
                      </a:r>
                      <a:r>
                        <a:rPr lang="en-US" sz="1400" b="1" kern="1200" dirty="0" smtClean="0">
                          <a:solidFill>
                            <a:srgbClr val="000000"/>
                          </a:solidFill>
                          <a:effectLst/>
                          <a:latin typeface="Calibri" panose="020F0502020204030204" pitchFamily="34" charset="0"/>
                          <a:ea typeface="MS PGothic" panose="020B0600070205080204" pitchFamily="34" charset="-128"/>
                        </a:rPr>
                        <a:t>7 025.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kern="1200" dirty="0" smtClean="0">
                          <a:solidFill>
                            <a:schemeClr val="dk1"/>
                          </a:solidFill>
                          <a:effectLst/>
                          <a:latin typeface="Calibri" panose="020F0502020204030204" pitchFamily="34" charset="0"/>
                          <a:ea typeface="Calibri" panose="020F0502020204030204" pitchFamily="34" charset="0"/>
                          <a:cs typeface="+mn-cs"/>
                        </a:rPr>
                        <a:t>Improved employer confirmation of placement.</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545429683"/>
              </p:ext>
            </p:extLst>
          </p:nvPr>
        </p:nvGraphicFramePr>
        <p:xfrm>
          <a:off x="129307" y="3271521"/>
          <a:ext cx="8903856" cy="3314409"/>
        </p:xfrm>
        <a:graphic>
          <a:graphicData uri="http://schemas.openxmlformats.org/drawingml/2006/table">
            <a:tbl>
              <a:tblPr/>
              <a:tblGrid>
                <a:gridCol w="1445452">
                  <a:extLst>
                    <a:ext uri="{9D8B030D-6E8A-4147-A177-3AD203B41FA5}">
                      <a16:colId xmlns:a16="http://schemas.microsoft.com/office/drawing/2014/main" xmlns="" val="20000"/>
                    </a:ext>
                  </a:extLst>
                </a:gridCol>
                <a:gridCol w="3030946">
                  <a:extLst>
                    <a:ext uri="{9D8B030D-6E8A-4147-A177-3AD203B41FA5}">
                      <a16:colId xmlns:a16="http://schemas.microsoft.com/office/drawing/2014/main" xmlns="" val="20001"/>
                    </a:ext>
                  </a:extLst>
                </a:gridCol>
                <a:gridCol w="2484355">
                  <a:extLst>
                    <a:ext uri="{9D8B030D-6E8A-4147-A177-3AD203B41FA5}">
                      <a16:colId xmlns:a16="http://schemas.microsoft.com/office/drawing/2014/main" xmlns="" val="20002"/>
                    </a:ext>
                  </a:extLst>
                </a:gridCol>
                <a:gridCol w="1943103">
                  <a:extLst>
                    <a:ext uri="{9D8B030D-6E8A-4147-A177-3AD203B41FA5}">
                      <a16:colId xmlns:a16="http://schemas.microsoft.com/office/drawing/2014/main" xmlns="" val="20003"/>
                    </a:ext>
                  </a:extLst>
                </a:gridCol>
              </a:tblGrid>
              <a:tr h="211473">
                <a:tc rowSpan="2">
                  <a:txBody>
                    <a:bodyPr/>
                    <a:lstStyle/>
                    <a:p>
                      <a:pPr marL="0" marR="0">
                        <a:spcBef>
                          <a:spcPts val="0"/>
                        </a:spcBef>
                        <a:spcAft>
                          <a:spcPts val="0"/>
                        </a:spcAft>
                      </a:pPr>
                      <a:r>
                        <a:rPr lang="en-US" sz="1400" b="1" dirty="0">
                          <a:effectLst/>
                          <a:latin typeface="+mn-lt"/>
                          <a:ea typeface="Times New Roman"/>
                          <a:cs typeface="Arial"/>
                        </a:rPr>
                        <a:t>Prov.</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Target to be </a:t>
                      </a:r>
                      <a:r>
                        <a:rPr lang="en-US" sz="1400" b="1" dirty="0" smtClean="0">
                          <a:effectLst/>
                          <a:latin typeface="Calibri"/>
                          <a:ea typeface="Times New Roman"/>
                          <a:cs typeface="Arial"/>
                        </a:rPr>
                        <a:t>filled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Actual </a:t>
                      </a:r>
                      <a:r>
                        <a:rPr lang="en-US" sz="1400" b="1" dirty="0" smtClean="0">
                          <a:effectLst/>
                          <a:latin typeface="Calibri"/>
                          <a:ea typeface="Times New Roman"/>
                          <a:cs typeface="Arial"/>
                        </a:rPr>
                        <a:t>filled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Variances</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81264">
                <a:tc vMerge="1">
                  <a:txBody>
                    <a:bodyPr/>
                    <a:lstStyle/>
                    <a:p>
                      <a:endParaRPr lang="en-US"/>
                    </a:p>
                  </a:txBody>
                  <a:tcPr/>
                </a:tc>
                <a:tc>
                  <a:txBody>
                    <a:bodyPr/>
                    <a:lstStyle/>
                    <a:p>
                      <a:pPr algn="ctr">
                        <a:spcAft>
                          <a:spcPts val="0"/>
                        </a:spcAft>
                      </a:pPr>
                      <a:r>
                        <a:rPr lang="en-US" sz="1200" b="1" dirty="0" smtClean="0">
                          <a:effectLst/>
                          <a:latin typeface="Calibri"/>
                          <a:ea typeface="Times New Roman"/>
                          <a:cs typeface="Arial"/>
                        </a:rPr>
                        <a:t>Q2</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solidFill>
                            <a:schemeClr val="tx1"/>
                          </a:solidFill>
                          <a:effectLst/>
                          <a:latin typeface="Calibri"/>
                          <a:ea typeface="Times New Roman"/>
                          <a:cs typeface="Arial"/>
                        </a:rPr>
                        <a:t>Q2</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Q2</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229422">
                <a:tc>
                  <a:txBody>
                    <a:bodyPr/>
                    <a:lstStyle/>
                    <a:p>
                      <a:pPr marL="0" marR="0">
                        <a:spcBef>
                          <a:spcPts val="0"/>
                        </a:spcBef>
                        <a:spcAft>
                          <a:spcPts val="0"/>
                        </a:spcAft>
                      </a:pPr>
                      <a:r>
                        <a:rPr lang="en-US" sz="1400" dirty="0">
                          <a:effectLst/>
                          <a:latin typeface="+mn-lt"/>
                          <a:ea typeface="Times New Roman"/>
                          <a:cs typeface="Arial"/>
                        </a:rPr>
                        <a:t>EC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3 421</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b="1" dirty="0">
                          <a:solidFill>
                            <a:srgbClr val="000000"/>
                          </a:solidFill>
                          <a:effectLst/>
                          <a:latin typeface="+mn-lt"/>
                          <a:ea typeface="Calibri" panose="020F0502020204030204" pitchFamily="34" charset="0"/>
                          <a:cs typeface="Calibri" panose="020F0502020204030204" pitchFamily="34" charset="0"/>
                        </a:rPr>
                        <a:t>4 982</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dirty="0">
                          <a:solidFill>
                            <a:srgbClr val="000000"/>
                          </a:solidFill>
                          <a:effectLst/>
                          <a:latin typeface="+mn-lt"/>
                          <a:ea typeface="Calibri" panose="020F0502020204030204" pitchFamily="34" charset="0"/>
                          <a:cs typeface="Calibri" panose="020F0502020204030204" pitchFamily="34" charset="0"/>
                        </a:rPr>
                        <a:t>1 561</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29422">
                <a:tc>
                  <a:txBody>
                    <a:bodyPr/>
                    <a:lstStyle/>
                    <a:p>
                      <a:pPr marL="0" marR="0">
                        <a:spcBef>
                          <a:spcPts val="0"/>
                        </a:spcBef>
                        <a:spcAft>
                          <a:spcPts val="0"/>
                        </a:spcAft>
                      </a:pPr>
                      <a:r>
                        <a:rPr lang="en-US" sz="1400" dirty="0">
                          <a:effectLst/>
                          <a:latin typeface="+mn-lt"/>
                          <a:ea typeface="Times New Roman"/>
                          <a:cs typeface="Arial"/>
                        </a:rPr>
                        <a:t>FS</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1 974</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000000"/>
                          </a:solidFill>
                          <a:effectLst/>
                          <a:latin typeface="+mn-lt"/>
                          <a:ea typeface="Calibri" panose="020F0502020204030204" pitchFamily="34" charset="0"/>
                          <a:cs typeface="Calibri" panose="020F0502020204030204" pitchFamily="34" charset="0"/>
                        </a:rPr>
                        <a:t>2 417</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443</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29422">
                <a:tc>
                  <a:txBody>
                    <a:bodyPr/>
                    <a:lstStyle/>
                    <a:p>
                      <a:pPr marL="0" marR="0">
                        <a:spcBef>
                          <a:spcPts val="0"/>
                        </a:spcBef>
                        <a:spcAft>
                          <a:spcPts val="0"/>
                        </a:spcAft>
                      </a:pPr>
                      <a:r>
                        <a:rPr lang="en-US" sz="1400" dirty="0">
                          <a:effectLst/>
                          <a:latin typeface="+mn-lt"/>
                          <a:ea typeface="Times New Roman"/>
                          <a:cs typeface="Arial"/>
                        </a:rPr>
                        <a:t>GP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4 789</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FF0000"/>
                          </a:solidFill>
                          <a:effectLst/>
                          <a:latin typeface="+mn-lt"/>
                          <a:ea typeface="Calibri" panose="020F0502020204030204" pitchFamily="34" charset="0"/>
                          <a:cs typeface="Calibri" panose="020F0502020204030204" pitchFamily="34" charset="0"/>
                        </a:rPr>
                        <a:t>4 586</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-203</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29422">
                <a:tc>
                  <a:txBody>
                    <a:bodyPr/>
                    <a:lstStyle/>
                    <a:p>
                      <a:pPr marL="0" marR="0">
                        <a:spcBef>
                          <a:spcPts val="0"/>
                        </a:spcBef>
                        <a:spcAft>
                          <a:spcPts val="0"/>
                        </a:spcAft>
                      </a:pPr>
                      <a:r>
                        <a:rPr lang="en-US" sz="1400" dirty="0" smtClean="0">
                          <a:effectLst/>
                          <a:latin typeface="+mn-lt"/>
                          <a:ea typeface="Times New Roman"/>
                          <a:cs typeface="Arial"/>
                        </a:rPr>
                        <a:t>KZN**</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3 947</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FF0000"/>
                          </a:solidFill>
                          <a:effectLst/>
                          <a:latin typeface="+mn-lt"/>
                          <a:ea typeface="Calibri" panose="020F0502020204030204" pitchFamily="34" charset="0"/>
                          <a:cs typeface="Calibri" panose="020F0502020204030204" pitchFamily="34" charset="0"/>
                        </a:rPr>
                        <a:t>3 577</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-370</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29422">
                <a:tc>
                  <a:txBody>
                    <a:bodyPr/>
                    <a:lstStyle/>
                    <a:p>
                      <a:pPr marL="0" marR="0">
                        <a:spcBef>
                          <a:spcPts val="0"/>
                        </a:spcBef>
                        <a:spcAft>
                          <a:spcPts val="0"/>
                        </a:spcAft>
                      </a:pPr>
                      <a:r>
                        <a:rPr lang="en-US" sz="1400" dirty="0">
                          <a:effectLst/>
                          <a:latin typeface="+mn-lt"/>
                          <a:ea typeface="Times New Roman"/>
                          <a:cs typeface="Arial"/>
                        </a:rPr>
                        <a:t>LP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2 632</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000000"/>
                          </a:solidFill>
                          <a:effectLst/>
                          <a:latin typeface="+mn-lt"/>
                          <a:ea typeface="Calibri" panose="020F0502020204030204" pitchFamily="34" charset="0"/>
                          <a:cs typeface="Calibri" panose="020F0502020204030204" pitchFamily="34" charset="0"/>
                        </a:rPr>
                        <a:t>6 409</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3 777</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29422">
                <a:tc>
                  <a:txBody>
                    <a:bodyPr/>
                    <a:lstStyle/>
                    <a:p>
                      <a:pPr marL="0" marR="0">
                        <a:spcBef>
                          <a:spcPts val="0"/>
                        </a:spcBef>
                        <a:spcAft>
                          <a:spcPts val="0"/>
                        </a:spcAft>
                      </a:pPr>
                      <a:r>
                        <a:rPr lang="en-US" sz="1400" dirty="0" smtClean="0">
                          <a:effectLst/>
                          <a:latin typeface="+mn-lt"/>
                          <a:ea typeface="Times New Roman"/>
                          <a:cs typeface="Arial"/>
                        </a:rPr>
                        <a:t>MP**</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2 105</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000000"/>
                          </a:solidFill>
                          <a:effectLst/>
                          <a:latin typeface="+mn-lt"/>
                          <a:ea typeface="Calibri" panose="020F0502020204030204" pitchFamily="34" charset="0"/>
                          <a:cs typeface="Calibri" panose="020F0502020204030204" pitchFamily="34" charset="0"/>
                        </a:rPr>
                        <a:t>2 551</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446</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29422">
                <a:tc>
                  <a:txBody>
                    <a:bodyPr/>
                    <a:lstStyle/>
                    <a:p>
                      <a:pPr marL="0" marR="0">
                        <a:spcBef>
                          <a:spcPts val="0"/>
                        </a:spcBef>
                        <a:spcAft>
                          <a:spcPts val="0"/>
                        </a:spcAft>
                      </a:pPr>
                      <a:r>
                        <a:rPr lang="en-US" sz="1400" dirty="0">
                          <a:effectLst/>
                          <a:latin typeface="+mn-lt"/>
                          <a:ea typeface="Times New Roman"/>
                          <a:cs typeface="Arial"/>
                        </a:rPr>
                        <a:t>NC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1 526</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000000"/>
                          </a:solidFill>
                          <a:effectLst/>
                          <a:latin typeface="+mn-lt"/>
                          <a:ea typeface="Calibri" panose="020F0502020204030204" pitchFamily="34" charset="0"/>
                          <a:cs typeface="Calibri" panose="020F0502020204030204" pitchFamily="34" charset="0"/>
                        </a:rPr>
                        <a:t>2 256</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730</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29422">
                <a:tc>
                  <a:txBody>
                    <a:bodyPr/>
                    <a:lstStyle/>
                    <a:p>
                      <a:pPr marL="0" marR="0">
                        <a:spcBef>
                          <a:spcPts val="0"/>
                        </a:spcBef>
                        <a:spcAft>
                          <a:spcPts val="0"/>
                        </a:spcAft>
                      </a:pPr>
                      <a:r>
                        <a:rPr lang="en-US" sz="1400" dirty="0" smtClean="0">
                          <a:effectLst/>
                          <a:latin typeface="+mn-lt"/>
                          <a:ea typeface="Times New Roman"/>
                          <a:cs typeface="Arial"/>
                        </a:rPr>
                        <a:t>NW**</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1 711</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a:solidFill>
                            <a:srgbClr val="000000"/>
                          </a:solidFill>
                          <a:effectLst/>
                          <a:latin typeface="+mn-lt"/>
                          <a:ea typeface="Calibri" panose="020F0502020204030204" pitchFamily="34" charset="0"/>
                          <a:cs typeface="Calibri" panose="020F0502020204030204" pitchFamily="34" charset="0"/>
                        </a:rPr>
                        <a:t>1 932</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221</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29422">
                <a:tc>
                  <a:txBody>
                    <a:bodyPr/>
                    <a:lstStyle/>
                    <a:p>
                      <a:pPr marL="0" marR="0">
                        <a:spcBef>
                          <a:spcPts val="0"/>
                        </a:spcBef>
                        <a:spcAft>
                          <a:spcPts val="0"/>
                        </a:spcAft>
                      </a:pPr>
                      <a:r>
                        <a:rPr lang="en-US" sz="1400" dirty="0">
                          <a:effectLst/>
                          <a:latin typeface="+mn-lt"/>
                          <a:ea typeface="Times New Roman"/>
                          <a:cs typeface="Arial"/>
                        </a:rPr>
                        <a:t>WC</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2 895</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400" b="1" dirty="0">
                          <a:solidFill>
                            <a:srgbClr val="000000"/>
                          </a:solidFill>
                          <a:effectLst/>
                          <a:latin typeface="+mn-lt"/>
                          <a:ea typeface="Calibri" panose="020F0502020204030204" pitchFamily="34" charset="0"/>
                          <a:cs typeface="Calibri" panose="020F0502020204030204" pitchFamily="34" charset="0"/>
                        </a:rPr>
                        <a:t>3 315</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b="1">
                          <a:solidFill>
                            <a:srgbClr val="000000"/>
                          </a:solidFill>
                          <a:effectLst/>
                          <a:latin typeface="+mn-lt"/>
                          <a:ea typeface="Calibri" panose="020F0502020204030204" pitchFamily="34" charset="0"/>
                          <a:cs typeface="Calibri" panose="020F0502020204030204" pitchFamily="34" charset="0"/>
                        </a:rPr>
                        <a:t>420</a:t>
                      </a:r>
                      <a:endParaRPr lang="en-ZA" sz="1400" b="1">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11473">
                <a:tc>
                  <a:txBody>
                    <a:bodyPr/>
                    <a:lstStyle/>
                    <a:p>
                      <a:pPr marL="0" marR="0">
                        <a:spcBef>
                          <a:spcPts val="0"/>
                        </a:spcBef>
                        <a:spcAft>
                          <a:spcPts val="0"/>
                        </a:spcAft>
                      </a:pPr>
                      <a:r>
                        <a:rPr lang="en-US" sz="1400" dirty="0" smtClean="0">
                          <a:effectLst/>
                          <a:latin typeface="+mn-lt"/>
                          <a:ea typeface="Times New Roman"/>
                        </a:rPr>
                        <a:t>*Online</a:t>
                      </a:r>
                      <a:endParaRPr lang="en-US" sz="1400" dirty="0">
                        <a:effectLst/>
                        <a:latin typeface="+mn-lt"/>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ZA" sz="1400" b="1" dirty="0">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endParaRPr lang="en-ZA" sz="1400" b="1">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ZA" sz="1400" b="1" dirty="0">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29422">
                <a:tc>
                  <a:txBody>
                    <a:bodyPr/>
                    <a:lstStyle/>
                    <a:p>
                      <a:pPr marL="0" marR="0">
                        <a:spcBef>
                          <a:spcPts val="0"/>
                        </a:spcBef>
                        <a:spcAft>
                          <a:spcPts val="0"/>
                        </a:spcAft>
                      </a:pPr>
                      <a:r>
                        <a:rPr lang="en-US" sz="1400" b="1" dirty="0">
                          <a:effectLst/>
                          <a:latin typeface="+mn-lt"/>
                          <a:ea typeface="Times New Roman"/>
                          <a:cs typeface="Arial"/>
                        </a:rPr>
                        <a:t>TOTAL</a:t>
                      </a:r>
                      <a:endParaRPr lang="en-US" sz="1400" dirty="0">
                        <a:effectLst/>
                        <a:latin typeface="+mn-lt"/>
                        <a:ea typeface="Times New Roman"/>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effectLst/>
                          <a:latin typeface="+mn-lt"/>
                          <a:ea typeface="Times New Roman" panose="02020603050405020304" pitchFamily="18" charset="0"/>
                          <a:cs typeface="Calibri" panose="020F0502020204030204" pitchFamily="34" charset="0"/>
                        </a:rPr>
                        <a:t>25 000</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GB" sz="1400" b="1" dirty="0">
                          <a:solidFill>
                            <a:srgbClr val="000000"/>
                          </a:solidFill>
                          <a:effectLst/>
                          <a:latin typeface="+mn-lt"/>
                          <a:ea typeface="Calibri" panose="020F0502020204030204" pitchFamily="34" charset="0"/>
                          <a:cs typeface="Calibri" panose="020F0502020204030204" pitchFamily="34" charset="0"/>
                        </a:rPr>
                        <a:t>32 025</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400" b="1" dirty="0">
                          <a:solidFill>
                            <a:srgbClr val="000000"/>
                          </a:solidFill>
                          <a:effectLst/>
                          <a:latin typeface="+mn-lt"/>
                          <a:ea typeface="Calibri" panose="020F0502020204030204" pitchFamily="34" charset="0"/>
                          <a:cs typeface="Calibri" panose="020F0502020204030204" pitchFamily="34" charset="0"/>
                        </a:rPr>
                        <a:t>7 025</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51169">
                <a:tc gridSpan="4">
                  <a:txBody>
                    <a:bodyPr/>
                    <a:lstStyle/>
                    <a:p>
                      <a:pPr>
                        <a:lnSpc>
                          <a:spcPct val="115000"/>
                        </a:lnSpc>
                        <a:spcAft>
                          <a:spcPts val="0"/>
                        </a:spcAft>
                      </a:pPr>
                      <a:fld id="{EB2A3C99-CD06-467C-88AB-BD64C65C865C}" type="slidenum">
                        <a:rPr lang="en-ZA" sz="1200" b="1" smtClean="0">
                          <a:effectLst/>
                          <a:latin typeface="Calibri" panose="020F0502020204030204" pitchFamily="34" charset="0"/>
                          <a:ea typeface="Calibri" panose="020F0502020204030204" pitchFamily="34" charset="0"/>
                          <a:cs typeface="Calibri" panose="020F0502020204030204" pitchFamily="34" charset="0"/>
                        </a:rPr>
                        <a:pPr>
                          <a:lnSpc>
                            <a:spcPct val="115000"/>
                          </a:lnSpc>
                          <a:spcAft>
                            <a:spcPts val="0"/>
                          </a:spcAft>
                        </a:pPr>
                        <a:t>31</a:t>
                      </a:fld>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574576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US" altLang="en-US" sz="2400" b="1" dirty="0" smtClean="0">
                <a:ea typeface="ＭＳ Ｐゴシック" pitchFamily="34" charset="-128"/>
              </a:rPr>
              <a:t>PES</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6985000" y="-6947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788327310"/>
              </p:ext>
            </p:extLst>
          </p:nvPr>
        </p:nvGraphicFramePr>
        <p:xfrm>
          <a:off x="226502" y="1363552"/>
          <a:ext cx="8846378" cy="5293280"/>
        </p:xfrm>
        <a:graphic>
          <a:graphicData uri="http://schemas.openxmlformats.org/drawingml/2006/table">
            <a:tbl>
              <a:tblPr firstRow="1" bandRow="1">
                <a:tableStyleId>{5C22544A-7EE6-4342-B048-85BDC9FD1C3A}</a:tableStyleId>
              </a:tblPr>
              <a:tblGrid>
                <a:gridCol w="1754003">
                  <a:extLst>
                    <a:ext uri="{9D8B030D-6E8A-4147-A177-3AD203B41FA5}">
                      <a16:colId xmlns:a16="http://schemas.microsoft.com/office/drawing/2014/main" xmlns="" val="2771763257"/>
                    </a:ext>
                  </a:extLst>
                </a:gridCol>
                <a:gridCol w="1941255">
                  <a:extLst>
                    <a:ext uri="{9D8B030D-6E8A-4147-A177-3AD203B41FA5}">
                      <a16:colId xmlns:a16="http://schemas.microsoft.com/office/drawing/2014/main" xmlns="" val="774226913"/>
                    </a:ext>
                  </a:extLst>
                </a:gridCol>
                <a:gridCol w="1859280">
                  <a:extLst>
                    <a:ext uri="{9D8B030D-6E8A-4147-A177-3AD203B41FA5}">
                      <a16:colId xmlns:a16="http://schemas.microsoft.com/office/drawing/2014/main" xmlns="" val="2100290721"/>
                    </a:ext>
                  </a:extLst>
                </a:gridCol>
                <a:gridCol w="1461474">
                  <a:extLst>
                    <a:ext uri="{9D8B030D-6E8A-4147-A177-3AD203B41FA5}">
                      <a16:colId xmlns:a16="http://schemas.microsoft.com/office/drawing/2014/main" xmlns="" val="998449977"/>
                    </a:ext>
                  </a:extLst>
                </a:gridCol>
                <a:gridCol w="153966">
                  <a:extLst>
                    <a:ext uri="{9D8B030D-6E8A-4147-A177-3AD203B41FA5}">
                      <a16:colId xmlns:a16="http://schemas.microsoft.com/office/drawing/2014/main" xmlns="" val="1642314456"/>
                    </a:ext>
                  </a:extLst>
                </a:gridCol>
                <a:gridCol w="1676400">
                  <a:extLst>
                    <a:ext uri="{9D8B030D-6E8A-4147-A177-3AD203B41FA5}">
                      <a16:colId xmlns:a16="http://schemas.microsoft.com/office/drawing/2014/main" xmlns="" val="4075599070"/>
                    </a:ext>
                  </a:extLst>
                </a:gridCol>
              </a:tblGrid>
              <a:tr h="728575">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a:t>
                      </a:r>
                      <a:r>
                        <a:rPr lang="en-ZA" sz="1600" baseline="0" dirty="0" smtClean="0">
                          <a:solidFill>
                            <a:schemeClr val="tx1"/>
                          </a:solidFill>
                        </a:rPr>
                        <a:t> </a:t>
                      </a:r>
                      <a:r>
                        <a:rPr lang="en-ZA" sz="1600" dirty="0" smtClean="0">
                          <a:solidFill>
                            <a:schemeClr val="tx1"/>
                          </a:solidFill>
                        </a:rPr>
                        <a:t>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xmlns="" val="4135774162"/>
                  </a:ext>
                </a:extLst>
              </a:tr>
              <a:tr h="963778">
                <a:tc gridSpan="6">
                  <a:txBody>
                    <a:bodyPr/>
                    <a:lstStyle/>
                    <a:p>
                      <a:pPr marL="0" marR="1012825"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2: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Economic Transformation and Job Creation </a:t>
                      </a:r>
                      <a:endParaRPr kumimoji="0" lang="en-ZA"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PRIORITY 3: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Education, Skills and Health</a:t>
                      </a:r>
                      <a:endParaRPr kumimoji="0" lang="en-ZA"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pPr marL="0" algn="l" defTabSz="457200" rtl="0" eaLnBrk="1" latinLnBrk="0" hangingPunct="1">
                        <a:lnSpc>
                          <a:spcPct val="115000"/>
                        </a:lnSpc>
                        <a:spcAft>
                          <a:spcPts val="0"/>
                        </a:spcAft>
                      </a:pPr>
                      <a:endParaRPr lang="en-ZA" sz="1400" b="1"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xmlns="" val="2723786744"/>
                  </a:ext>
                </a:extLst>
              </a:tr>
              <a:tr h="3600927">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5.1 Number of partnerships agreements concluded with various stakeholders </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en-ZA" sz="1400" b="1" dirty="0" smtClean="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NOT ACHIEVED</a:t>
                      </a:r>
                    </a:p>
                    <a:p>
                      <a:pPr>
                        <a:lnSpc>
                          <a:spcPct val="115000"/>
                        </a:lnSpc>
                        <a:spcAft>
                          <a:spcPts val="0"/>
                        </a:spcAft>
                      </a:pPr>
                      <a:r>
                        <a:rPr lang="en-Z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r>
                        <a:rPr lang="en-US" sz="1400" kern="1200" dirty="0" smtClean="0">
                          <a:solidFill>
                            <a:schemeClr val="dk1"/>
                          </a:solidFill>
                          <a:effectLst/>
                          <a:latin typeface="Calibri" panose="020F0502020204030204" pitchFamily="34" charset="0"/>
                          <a:ea typeface="Calibri" panose="020F0502020204030204" pitchFamily="34" charset="0"/>
                          <a:cs typeface="+mn-cs"/>
                        </a:rPr>
                        <a:t>Verification process still in progress</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nSpc>
                          <a:spcPct val="115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mn-cs"/>
                        </a:rPr>
                        <a:t>Finalisation of the verification</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bl>
          </a:graphicData>
        </a:graphic>
      </p:graphicFrame>
    </p:spTree>
    <p:extLst>
      <p:ext uri="{BB962C8B-B14F-4D97-AF65-F5344CB8AC3E}">
        <p14:creationId xmlns:p14="http://schemas.microsoft.com/office/powerpoint/2010/main" xmlns="" val="3200642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ZA" altLang="en-US" sz="2400" b="1" dirty="0" smtClean="0">
                <a:ea typeface="ＭＳ Ｐゴシック" pitchFamily="34" charset="-128"/>
              </a:rPr>
              <a:t>PROGRAMME 4:</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8372" name="Content Placeholder 1"/>
          <p:cNvSpPr>
            <a:spLocks noGrp="1"/>
          </p:cNvSpPr>
          <p:nvPr>
            <p:ph idx="1"/>
          </p:nvPr>
        </p:nvSpPr>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LABOUR POLICY AND INDUSTRIAL RELATIONS</a:t>
            </a:r>
          </a:p>
        </p:txBody>
      </p:sp>
      <p:sp>
        <p:nvSpPr>
          <p:cNvPr id="58371" name="Slide Number Placeholder 3"/>
          <p:cNvSpPr>
            <a:spLocks noGrp="1"/>
          </p:cNvSpPr>
          <p:nvPr>
            <p:ph type="sldNum" sz="quarter" idx="12"/>
          </p:nvPr>
        </p:nvSpPr>
        <p:spPr bwMode="auto">
          <a:xfrm>
            <a:off x="7010400" y="-6381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1278909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400" b="1" dirty="0">
                <a:solidFill>
                  <a:prstClr val="black"/>
                </a:solidFill>
                <a:ea typeface="ＭＳ Ｐゴシック" pitchFamily="34" charset="-128"/>
                <a:cs typeface="Times New Roman" pitchFamily="18" charset="0"/>
              </a:rPr>
              <a:t>LABOUR POLICY &amp; INDUSTRIAL RELATIONS (LP &amp; IR)</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34957" y="-5965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852629258"/>
              </p:ext>
            </p:extLst>
          </p:nvPr>
        </p:nvGraphicFramePr>
        <p:xfrm>
          <a:off x="226502" y="1363554"/>
          <a:ext cx="8750350" cy="5163192"/>
        </p:xfrm>
        <a:graphic>
          <a:graphicData uri="http://schemas.openxmlformats.org/drawingml/2006/table">
            <a:tbl>
              <a:tblPr firstRow="1" bandRow="1">
                <a:tableStyleId>{5C22544A-7EE6-4342-B048-85BDC9FD1C3A}</a:tableStyleId>
              </a:tblPr>
              <a:tblGrid>
                <a:gridCol w="1750070">
                  <a:extLst>
                    <a:ext uri="{9D8B030D-6E8A-4147-A177-3AD203B41FA5}">
                      <a16:colId xmlns:a16="http://schemas.microsoft.com/office/drawing/2014/main" xmlns="" val="2771763257"/>
                    </a:ext>
                  </a:extLst>
                </a:gridCol>
                <a:gridCol w="1750070">
                  <a:extLst>
                    <a:ext uri="{9D8B030D-6E8A-4147-A177-3AD203B41FA5}">
                      <a16:colId xmlns:a16="http://schemas.microsoft.com/office/drawing/2014/main" xmlns="" val="774226913"/>
                    </a:ext>
                  </a:extLst>
                </a:gridCol>
                <a:gridCol w="1750070">
                  <a:extLst>
                    <a:ext uri="{9D8B030D-6E8A-4147-A177-3AD203B41FA5}">
                      <a16:colId xmlns:a16="http://schemas.microsoft.com/office/drawing/2014/main" xmlns="" val="3593272057"/>
                    </a:ext>
                  </a:extLst>
                </a:gridCol>
                <a:gridCol w="1750070">
                  <a:extLst>
                    <a:ext uri="{9D8B030D-6E8A-4147-A177-3AD203B41FA5}">
                      <a16:colId xmlns:a16="http://schemas.microsoft.com/office/drawing/2014/main" xmlns="" val="38176381"/>
                    </a:ext>
                  </a:extLst>
                </a:gridCol>
                <a:gridCol w="1750070">
                  <a:extLst>
                    <a:ext uri="{9D8B030D-6E8A-4147-A177-3AD203B41FA5}">
                      <a16:colId xmlns:a16="http://schemas.microsoft.com/office/drawing/2014/main" xmlns="" val="1642314456"/>
                    </a:ext>
                  </a:extLst>
                </a:gridCol>
              </a:tblGrid>
              <a:tr h="652272">
                <a:tc>
                  <a:txBody>
                    <a:bodyPr/>
                    <a:lstStyle/>
                    <a:p>
                      <a:r>
                        <a:rPr lang="en-ZA" sz="1600" dirty="0" smtClean="0">
                          <a:solidFill>
                            <a:schemeClr val="tx1"/>
                          </a:solidFill>
                          <a:latin typeface="+mn-lt"/>
                        </a:rPr>
                        <a:t>OUTPUT INDICATOR</a:t>
                      </a:r>
                      <a:endParaRPr lang="en-ZA" sz="160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n-lt"/>
                        </a:rPr>
                        <a:t>QUARTER 2 TARRGET</a:t>
                      </a:r>
                      <a:endParaRPr lang="en-ZA" sz="160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n-lt"/>
                        </a:rPr>
                        <a:t>ACTUAL PERFORMANCE</a:t>
                      </a:r>
                      <a:endParaRPr lang="en-ZA" sz="160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n-lt"/>
                        </a:rPr>
                        <a:t>REASON FOR VARIANCE</a:t>
                      </a:r>
                      <a:endParaRPr lang="en-ZA" sz="160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n-lt"/>
                        </a:rPr>
                        <a:t>REMEDIAL</a:t>
                      </a:r>
                      <a:r>
                        <a:rPr lang="en-ZA" sz="1600" baseline="0" dirty="0" smtClean="0">
                          <a:solidFill>
                            <a:schemeClr val="tx1"/>
                          </a:solidFill>
                          <a:latin typeface="+mn-lt"/>
                        </a:rPr>
                        <a:t> ACTION</a:t>
                      </a:r>
                      <a:endParaRPr lang="en-ZA" sz="1600" dirty="0">
                        <a:solidFill>
                          <a:schemeClr val="tx1"/>
                        </a:solidFill>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289177">
                <a:tc gridSpan="5">
                  <a:txBody>
                    <a:bodyPr/>
                    <a:lstStyle/>
                    <a:p>
                      <a:pPr marR="1010920">
                        <a:lnSpc>
                          <a:spcPct val="115000"/>
                        </a:lnSpc>
                        <a:spcAft>
                          <a:spcPts val="0"/>
                        </a:spcAft>
                      </a:pPr>
                      <a:r>
                        <a:rPr lang="en-US" sz="1600" b="1" dirty="0">
                          <a:solidFill>
                            <a:schemeClr val="tx1"/>
                          </a:solidFill>
                          <a:effectLst/>
                          <a:latin typeface="+mn-lt"/>
                          <a:ea typeface="Times New Roman" panose="02020603050405020304" pitchFamily="18" charset="0"/>
                          <a:cs typeface="Arial" panose="020B0604020202020204" pitchFamily="34" charset="0"/>
                        </a:rPr>
                        <a:t>PRIORITY 6: Social cohesion and safe communities </a:t>
                      </a:r>
                      <a:endParaRPr lang="en-ZA"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pPr marR="1010920">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R="1010920">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R="1010920">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marR="1010920">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3786744"/>
                  </a:ext>
                </a:extLst>
              </a:tr>
              <a:tr h="1593407">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1.1 Amendments to the Employment Equity Act </a:t>
                      </a:r>
                      <a:r>
                        <a:rPr lang="en-ZA" sz="1400" dirty="0" smtClean="0">
                          <a:solidFill>
                            <a:srgbClr val="000000"/>
                          </a:solidFill>
                          <a:effectLst/>
                          <a:latin typeface="Calibri" panose="020F0502020204030204" pitchFamily="34" charset="0"/>
                          <a:ea typeface="Calibri" panose="020F0502020204030204" pitchFamily="34" charset="0"/>
                        </a:rPr>
                        <a:t>promulgated and implemented per annum </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a:t>
                      </a:r>
                      <a:r>
                        <a:rPr lang="en-ZA" sz="1400" b="1" baseline="0" dirty="0" smtClean="0">
                          <a:effectLst/>
                          <a:latin typeface="+mn-lt"/>
                          <a:ea typeface="Calibri" panose="020F0502020204030204" pitchFamily="34" charset="0"/>
                          <a:cs typeface="Times New Roman" panose="02020603050405020304" pitchFamily="18" charset="0"/>
                        </a:rPr>
                        <a:t> TARGET</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r h="2628336">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2.1 </a:t>
                      </a:r>
                      <a:r>
                        <a:rPr lang="en-ZA" sz="1400" dirty="0" smtClean="0">
                          <a:solidFill>
                            <a:srgbClr val="000000"/>
                          </a:solidFill>
                          <a:effectLst/>
                          <a:latin typeface="Calibri" panose="020F0502020204030204" pitchFamily="34" charset="0"/>
                          <a:ea typeface="Calibri" panose="020F0502020204030204" pitchFamily="34" charset="0"/>
                        </a:rPr>
                        <a:t>Annual EE Report and Public Register published per annum </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a:t>
                      </a:r>
                      <a:r>
                        <a:rPr lang="en-ZA" sz="1400" b="1" baseline="0" dirty="0" smtClean="0">
                          <a:effectLst/>
                          <a:latin typeface="+mn-lt"/>
                          <a:ea typeface="Calibri" panose="020F0502020204030204" pitchFamily="34" charset="0"/>
                          <a:cs typeface="Times New Roman" panose="02020603050405020304" pitchFamily="18" charset="0"/>
                        </a:rPr>
                        <a:t> TARGET</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740961932"/>
                  </a:ext>
                </a:extLst>
              </a:tr>
            </a:tbl>
          </a:graphicData>
        </a:graphic>
      </p:graphicFrame>
    </p:spTree>
    <p:extLst>
      <p:ext uri="{BB962C8B-B14F-4D97-AF65-F5344CB8AC3E}">
        <p14:creationId xmlns:p14="http://schemas.microsoft.com/office/powerpoint/2010/main" xmlns="" val="914327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400" b="1" dirty="0">
                <a:solidFill>
                  <a:prstClr val="black"/>
                </a:solidFill>
                <a:ea typeface="ＭＳ Ｐゴシック" pitchFamily="34" charset="-128"/>
                <a:cs typeface="Times New Roman" pitchFamily="18" charset="0"/>
              </a:rPr>
              <a:t>LABOUR POLICY &amp; INDUSTRIAL RELATIONS (LP &amp; IR)</a:t>
            </a:r>
            <a:endParaRPr lang="en-ZA" altLang="en-US" sz="2400" dirty="0" smtClean="0">
              <a:ea typeface="ＭＳ Ｐゴシック" pitchFamily="34" charset="-128"/>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037012704"/>
              </p:ext>
            </p:extLst>
          </p:nvPr>
        </p:nvGraphicFramePr>
        <p:xfrm>
          <a:off x="226499" y="1363552"/>
          <a:ext cx="8746051" cy="5256322"/>
        </p:xfrm>
        <a:graphic>
          <a:graphicData uri="http://schemas.openxmlformats.org/drawingml/2006/table">
            <a:tbl>
              <a:tblPr firstRow="1" bandRow="1">
                <a:tableStyleId>{5C22544A-7EE6-4342-B048-85BDC9FD1C3A}</a:tableStyleId>
              </a:tblPr>
              <a:tblGrid>
                <a:gridCol w="2278576">
                  <a:extLst>
                    <a:ext uri="{9D8B030D-6E8A-4147-A177-3AD203B41FA5}">
                      <a16:colId xmlns:a16="http://schemas.microsoft.com/office/drawing/2014/main" xmlns="" val="2771763257"/>
                    </a:ext>
                  </a:extLst>
                </a:gridCol>
                <a:gridCol w="1524000">
                  <a:extLst>
                    <a:ext uri="{9D8B030D-6E8A-4147-A177-3AD203B41FA5}">
                      <a16:colId xmlns:a16="http://schemas.microsoft.com/office/drawing/2014/main" xmlns="" val="4277729255"/>
                    </a:ext>
                  </a:extLst>
                </a:gridCol>
                <a:gridCol w="1600200">
                  <a:extLst>
                    <a:ext uri="{9D8B030D-6E8A-4147-A177-3AD203B41FA5}">
                      <a16:colId xmlns:a16="http://schemas.microsoft.com/office/drawing/2014/main" xmlns="" val="1597653753"/>
                    </a:ext>
                  </a:extLst>
                </a:gridCol>
                <a:gridCol w="1573908">
                  <a:extLst>
                    <a:ext uri="{9D8B030D-6E8A-4147-A177-3AD203B41FA5}">
                      <a16:colId xmlns:a16="http://schemas.microsoft.com/office/drawing/2014/main" xmlns="" val="135073887"/>
                    </a:ext>
                  </a:extLst>
                </a:gridCol>
                <a:gridCol w="1769367">
                  <a:extLst>
                    <a:ext uri="{9D8B030D-6E8A-4147-A177-3AD203B41FA5}">
                      <a16:colId xmlns:a16="http://schemas.microsoft.com/office/drawing/2014/main" xmlns="" val="1642314456"/>
                    </a:ext>
                  </a:extLst>
                </a:gridCol>
              </a:tblGrid>
              <a:tr h="710881">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a:t>
                      </a:r>
                      <a:r>
                        <a:rPr lang="en-ZA" sz="1600" baseline="0" dirty="0" smtClean="0">
                          <a:solidFill>
                            <a:schemeClr val="tx1"/>
                          </a:solidFill>
                        </a:rPr>
                        <a:t> </a:t>
                      </a:r>
                      <a:r>
                        <a:rPr lang="en-ZA" sz="1600" dirty="0" smtClean="0">
                          <a:solidFill>
                            <a:schemeClr val="tx1"/>
                          </a:solidFill>
                        </a:rPr>
                        <a:t>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272503">
                <a:tc gridSpan="5">
                  <a:txBody>
                    <a:bodyPr/>
                    <a:lstStyle/>
                    <a:p>
                      <a:pPr marR="1010920">
                        <a:lnSpc>
                          <a:spcPct val="115000"/>
                        </a:lnSpc>
                        <a:spcAft>
                          <a:spcPts val="0"/>
                        </a:spcAft>
                      </a:pPr>
                      <a:r>
                        <a:rPr lang="en-US" sz="1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PRIORITY 6: Social cohesion and safe communities </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R="1010920">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23786744"/>
                  </a:ext>
                </a:extLst>
              </a:tr>
              <a:tr h="1030095">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2.2  </a:t>
                      </a:r>
                      <a:r>
                        <a:rPr lang="en-ZA" sz="1400" dirty="0" smtClean="0">
                          <a:solidFill>
                            <a:srgbClr val="000000"/>
                          </a:solidFill>
                          <a:effectLst/>
                          <a:latin typeface="Calibri" panose="020F0502020204030204" pitchFamily="34" charset="0"/>
                          <a:ea typeface="Calibri" panose="020F0502020204030204" pitchFamily="34" charset="0"/>
                        </a:rPr>
                        <a:t>Annual EE report and Public Register developed per annum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a:t>
                      </a:r>
                      <a:r>
                        <a:rPr lang="en-ZA" sz="1400" b="1" baseline="0" dirty="0" smtClean="0">
                          <a:effectLst/>
                          <a:latin typeface="+mn-lt"/>
                          <a:ea typeface="Calibri" panose="020F0502020204030204" pitchFamily="34" charset="0"/>
                          <a:cs typeface="Times New Roman" panose="02020603050405020304" pitchFamily="18" charset="0"/>
                        </a:rPr>
                        <a:t> TARGET</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101266608"/>
                  </a:ext>
                </a:extLst>
              </a:tr>
              <a:tr h="1389937">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2.3 </a:t>
                      </a:r>
                      <a:r>
                        <a:rPr lang="en-ZA" sz="1400" dirty="0" smtClean="0">
                          <a:solidFill>
                            <a:srgbClr val="000000"/>
                          </a:solidFill>
                          <a:effectLst/>
                          <a:latin typeface="Calibri" panose="020F0502020204030204" pitchFamily="34" charset="0"/>
                          <a:ea typeface="Calibri" panose="020F0502020204030204" pitchFamily="34" charset="0"/>
                        </a:rPr>
                        <a:t>Income differential data collection tool (EEA4 form) for designated employers developed per annum </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 TARGET</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r h="1852906">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2.4 </a:t>
                      </a:r>
                      <a:r>
                        <a:rPr lang="en-ZA" sz="1400" dirty="0" smtClean="0">
                          <a:solidFill>
                            <a:srgbClr val="000000"/>
                          </a:solidFill>
                          <a:effectLst/>
                          <a:latin typeface="Calibri" panose="020F0502020204030204" pitchFamily="34" charset="0"/>
                          <a:ea typeface="Calibri" panose="020F0502020204030204" pitchFamily="34" charset="0"/>
                        </a:rPr>
                        <a:t>Law and policy interventions developed to protect specific groups of workers who are particularly vulnerable to specific forms of gender-based violence per annum </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 TARGET</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740961932"/>
                  </a:ext>
                </a:extLst>
              </a:tr>
            </a:tbl>
          </a:graphicData>
        </a:graphic>
      </p:graphicFrame>
      <p:sp>
        <p:nvSpPr>
          <p:cNvPr id="5" name="Slide Number Placeholder 3"/>
          <p:cNvSpPr>
            <a:spLocks noGrp="1"/>
          </p:cNvSpPr>
          <p:nvPr>
            <p:ph type="sldNum" sz="quarter" idx="12"/>
          </p:nvPr>
        </p:nvSpPr>
        <p:spPr bwMode="auto">
          <a:xfrm>
            <a:off x="7010400" y="-5352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150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000" b="1" dirty="0">
                <a:solidFill>
                  <a:prstClr val="black"/>
                </a:solidFill>
                <a:ea typeface="ＭＳ Ｐゴシック" pitchFamily="34" charset="-128"/>
                <a:cs typeface="Times New Roman" pitchFamily="18" charset="0"/>
              </a:rPr>
              <a:t>LABOUR POLICY &amp; INDUSTRIAL RELATIONS (LP &amp; IR)</a:t>
            </a:r>
            <a:endParaRPr lang="en-ZA" altLang="en-US" sz="20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2984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699549979"/>
              </p:ext>
            </p:extLst>
          </p:nvPr>
        </p:nvGraphicFramePr>
        <p:xfrm>
          <a:off x="201051" y="1317522"/>
          <a:ext cx="8836177" cy="5266158"/>
        </p:xfrm>
        <a:graphic>
          <a:graphicData uri="http://schemas.openxmlformats.org/drawingml/2006/table">
            <a:tbl>
              <a:tblPr firstRow="1" bandRow="1">
                <a:tableStyleId>{5C22544A-7EE6-4342-B048-85BDC9FD1C3A}</a:tableStyleId>
              </a:tblPr>
              <a:tblGrid>
                <a:gridCol w="1143719">
                  <a:extLst>
                    <a:ext uri="{9D8B030D-6E8A-4147-A177-3AD203B41FA5}">
                      <a16:colId xmlns:a16="http://schemas.microsoft.com/office/drawing/2014/main" xmlns="" val="2771763257"/>
                    </a:ext>
                  </a:extLst>
                </a:gridCol>
                <a:gridCol w="1555267">
                  <a:extLst>
                    <a:ext uri="{9D8B030D-6E8A-4147-A177-3AD203B41FA5}">
                      <a16:colId xmlns:a16="http://schemas.microsoft.com/office/drawing/2014/main" xmlns="" val="1285304406"/>
                    </a:ext>
                  </a:extLst>
                </a:gridCol>
                <a:gridCol w="2545093">
                  <a:extLst>
                    <a:ext uri="{9D8B030D-6E8A-4147-A177-3AD203B41FA5}">
                      <a16:colId xmlns:a16="http://schemas.microsoft.com/office/drawing/2014/main" xmlns="" val="4224864091"/>
                    </a:ext>
                  </a:extLst>
                </a:gridCol>
                <a:gridCol w="1648362">
                  <a:extLst>
                    <a:ext uri="{9D8B030D-6E8A-4147-A177-3AD203B41FA5}">
                      <a16:colId xmlns:a16="http://schemas.microsoft.com/office/drawing/2014/main" xmlns="" val="3056727066"/>
                    </a:ext>
                  </a:extLst>
                </a:gridCol>
                <a:gridCol w="1943736">
                  <a:extLst>
                    <a:ext uri="{9D8B030D-6E8A-4147-A177-3AD203B41FA5}">
                      <a16:colId xmlns:a16="http://schemas.microsoft.com/office/drawing/2014/main" xmlns="" val="2649001837"/>
                    </a:ext>
                  </a:extLst>
                </a:gridCol>
              </a:tblGrid>
              <a:tr h="744386">
                <a:tc>
                  <a:txBody>
                    <a:bodyPr/>
                    <a:lstStyle/>
                    <a:p>
                      <a:r>
                        <a:rPr lang="en-ZA" sz="1600" dirty="0" smtClean="0">
                          <a:solidFill>
                            <a:schemeClr val="tx1"/>
                          </a:solidFill>
                        </a:rPr>
                        <a:t>OUTPUT INDICATOR</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QUARTER 2 TARRGET</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ACTUAL PERFORMANCE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REASON FOR VARIANCE</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rPr>
                        <a:t>REMEDIAL</a:t>
                      </a:r>
                      <a:r>
                        <a:rPr lang="en-ZA" sz="1600" baseline="0" dirty="0" smtClean="0">
                          <a:solidFill>
                            <a:schemeClr val="tx1"/>
                          </a:solidFill>
                        </a:rPr>
                        <a:t> ACTION</a:t>
                      </a:r>
                      <a:endParaRPr lang="en-ZA" sz="16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352489">
                <a:tc gridSpan="5">
                  <a:txBody>
                    <a:bodyPr/>
                    <a:lstStyle/>
                    <a:p>
                      <a:pPr marR="1010920">
                        <a:lnSpc>
                          <a:spcPct val="115000"/>
                        </a:lnSpc>
                        <a:spcAft>
                          <a:spcPts val="0"/>
                        </a:spcAft>
                      </a:pPr>
                      <a:r>
                        <a:rPr lang="en-ZA"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PRIORITY 2: </a:t>
                      </a: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lang="en-Z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1591877">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rPr>
                        <a:t>3.1 </a:t>
                      </a:r>
                      <a:r>
                        <a:rPr lang="en-ZA" sz="1400" dirty="0" smtClean="0">
                          <a:solidFill>
                            <a:srgbClr val="000000"/>
                          </a:solidFill>
                          <a:effectLst/>
                          <a:latin typeface="Calibri" panose="020F0502020204030204" pitchFamily="34" charset="0"/>
                          <a:ea typeface="Calibri" panose="020F0502020204030204" pitchFamily="34" charset="0"/>
                        </a:rPr>
                        <a:t>Review of the National Minimum Wage level per annum </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en-ZA" sz="1400" b="1" dirty="0" smtClean="0">
                          <a:effectLst/>
                          <a:latin typeface="+mn-lt"/>
                          <a:ea typeface="Calibri" panose="020F0502020204030204" pitchFamily="34" charset="0"/>
                          <a:cs typeface="Times New Roman" panose="02020603050405020304" pitchFamily="18" charset="0"/>
                        </a:rPr>
                        <a:t>NO TARGET</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effectLst/>
                          <a:latin typeface="+mn-lt"/>
                          <a:ea typeface="+mn-ea"/>
                          <a:cs typeface="+mn-cs"/>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solidFill>
                            <a:schemeClr val="tx1"/>
                          </a:solidFill>
                          <a:effectLst/>
                          <a:latin typeface="+mn-lt"/>
                          <a:ea typeface="Times New Roman"/>
                        </a:rPr>
                        <a:t>N/A</a:t>
                      </a:r>
                      <a:endParaRPr lang="en-ZA" sz="1400" b="0" dirty="0">
                        <a:solidFill>
                          <a:schemeClr val="tx1"/>
                        </a:solidFill>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ZA" sz="1400" b="0" dirty="0" smtClean="0">
                          <a:effectLst/>
                          <a:latin typeface="+mn-lt"/>
                          <a:ea typeface="Times New Roman"/>
                        </a:rPr>
                        <a:t>N/A</a:t>
                      </a:r>
                      <a:endParaRPr lang="en-ZA" sz="1400" b="0" dirty="0">
                        <a:effectLst/>
                        <a:latin typeface="+mn-lt"/>
                        <a:ea typeface="Times New Roman"/>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2293121"/>
                  </a:ext>
                </a:extLst>
              </a:tr>
              <a:tr h="2577406">
                <a:tc>
                  <a:txBody>
                    <a:bodyPr/>
                    <a:lstStyle/>
                    <a:p>
                      <a:pPr>
                        <a:lnSpc>
                          <a:spcPct val="115000"/>
                        </a:lnSpc>
                        <a:spcAft>
                          <a:spcPts val="0"/>
                        </a:spcAft>
                      </a:pPr>
                      <a:r>
                        <a:rPr lang="en-US"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4.1</a:t>
                      </a:r>
                      <a:r>
                        <a:rPr lang="en-US" sz="1400" kern="1200" baseline="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 </a:t>
                      </a:r>
                      <a:r>
                        <a:rPr lang="en-ZA" sz="1400" kern="1200" dirty="0" smtClean="0">
                          <a:solidFill>
                            <a:schemeClr val="dk1"/>
                          </a:solidFill>
                          <a:effectLst/>
                          <a:latin typeface="Calibri" panose="020F0502020204030204" pitchFamily="34" charset="0"/>
                          <a:ea typeface="Calibri" panose="020F0502020204030204" pitchFamily="34" charset="0"/>
                          <a:cs typeface="Arial" panose="020B0604020202020204" pitchFamily="34" charset="0"/>
                        </a:rPr>
                        <a:t>Percentage </a:t>
                      </a:r>
                      <a:r>
                        <a:rPr lang="en-ZA" sz="140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rPr>
                        <a:t>of collective agreements assessed and verified within 180 working days of receipt per annum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solidFill>
                            <a:srgbClr val="000000"/>
                          </a:solidFill>
                          <a:effectLst/>
                          <a:latin typeface="Calibri" panose="020F0502020204030204" pitchFamily="34" charset="0"/>
                          <a:ea typeface="Times New Roman" panose="02020603050405020304" pitchFamily="18" charset="0"/>
                        </a:rPr>
                        <a:t>100% of collective agreements assessed and verified within 180 working days of receipt by 30 September 2021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3 collective agreements received</a:t>
                      </a:r>
                      <a:endParaRPr lang="en-ZA"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effectLst/>
                          <a:latin typeface="Calibri" panose="020F0502020204030204" pitchFamily="34" charset="0"/>
                          <a:ea typeface="Calibri" panose="020F0502020204030204" pitchFamily="34" charset="0"/>
                        </a:rPr>
                        <a:t>3 assessed and verified within 180 working days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None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a:t>
                      </a: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449939629"/>
                  </a:ext>
                </a:extLst>
              </a:tr>
            </a:tbl>
          </a:graphicData>
        </a:graphic>
      </p:graphicFrame>
    </p:spTree>
    <p:extLst>
      <p:ext uri="{BB962C8B-B14F-4D97-AF65-F5344CB8AC3E}">
        <p14:creationId xmlns:p14="http://schemas.microsoft.com/office/powerpoint/2010/main" xmlns="" val="2544941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400" b="1" dirty="0">
                <a:solidFill>
                  <a:prstClr val="black"/>
                </a:solidFill>
                <a:ea typeface="ＭＳ Ｐゴシック" pitchFamily="34" charset="-128"/>
                <a:cs typeface="Times New Roman" pitchFamily="18" charset="0"/>
              </a:rPr>
              <a:t>LABOUR POLICY &amp; INDUSTRIAL RELATIONS (LP &amp; IR)</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6936298" y="-5352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112023275"/>
              </p:ext>
            </p:extLst>
          </p:nvPr>
        </p:nvGraphicFramePr>
        <p:xfrm>
          <a:off x="226502" y="1054554"/>
          <a:ext cx="8722235" cy="5505341"/>
        </p:xfrm>
        <a:graphic>
          <a:graphicData uri="http://schemas.openxmlformats.org/drawingml/2006/table">
            <a:tbl>
              <a:tblPr firstRow="1" bandRow="1">
                <a:tableStyleId>{5C22544A-7EE6-4342-B048-85BDC9FD1C3A}</a:tableStyleId>
              </a:tblPr>
              <a:tblGrid>
                <a:gridCol w="1128971">
                  <a:extLst>
                    <a:ext uri="{9D8B030D-6E8A-4147-A177-3AD203B41FA5}">
                      <a16:colId xmlns:a16="http://schemas.microsoft.com/office/drawing/2014/main" xmlns="" val="2771763257"/>
                    </a:ext>
                  </a:extLst>
                </a:gridCol>
                <a:gridCol w="2017647">
                  <a:extLst>
                    <a:ext uri="{9D8B030D-6E8A-4147-A177-3AD203B41FA5}">
                      <a16:colId xmlns:a16="http://schemas.microsoft.com/office/drawing/2014/main" xmlns="" val="1285304406"/>
                    </a:ext>
                  </a:extLst>
                </a:gridCol>
                <a:gridCol w="2321374">
                  <a:extLst>
                    <a:ext uri="{9D8B030D-6E8A-4147-A177-3AD203B41FA5}">
                      <a16:colId xmlns:a16="http://schemas.microsoft.com/office/drawing/2014/main" xmlns="" val="985169180"/>
                    </a:ext>
                  </a:extLst>
                </a:gridCol>
                <a:gridCol w="1773254">
                  <a:extLst>
                    <a:ext uri="{9D8B030D-6E8A-4147-A177-3AD203B41FA5}">
                      <a16:colId xmlns:a16="http://schemas.microsoft.com/office/drawing/2014/main" xmlns="" val="3850103175"/>
                    </a:ext>
                  </a:extLst>
                </a:gridCol>
                <a:gridCol w="1480989">
                  <a:extLst>
                    <a:ext uri="{9D8B030D-6E8A-4147-A177-3AD203B41FA5}">
                      <a16:colId xmlns:a16="http://schemas.microsoft.com/office/drawing/2014/main" xmlns="" val="3783638665"/>
                    </a:ext>
                  </a:extLst>
                </a:gridCol>
              </a:tblGrid>
              <a:tr h="726904">
                <a:tc>
                  <a:txBody>
                    <a:bodyPr/>
                    <a:lstStyle/>
                    <a:p>
                      <a:r>
                        <a:rPr lang="en-ZA" sz="1600" dirty="0" smtClean="0">
                          <a:solidFill>
                            <a:schemeClr val="tx1"/>
                          </a:solidFill>
                          <a:latin typeface="+mj-lt"/>
                        </a:rPr>
                        <a:t>OUTPUT INDICATOR</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QUARTER 2 TARRGET</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ACTUAL PERFORMANCE</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REASON FOR VARIANCE</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REMEDIAL</a:t>
                      </a:r>
                      <a:r>
                        <a:rPr lang="en-ZA" sz="1600" baseline="0" dirty="0" smtClean="0">
                          <a:solidFill>
                            <a:schemeClr val="tx1"/>
                          </a:solidFill>
                          <a:latin typeface="+mj-lt"/>
                        </a:rPr>
                        <a:t> ACTION</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351975">
                <a:tc gridSpan="5">
                  <a:txBody>
                    <a:bodyPr/>
                    <a:lstStyle/>
                    <a:p>
                      <a:pPr marR="1010920">
                        <a:lnSpc>
                          <a:spcPct val="115000"/>
                        </a:lnSpc>
                        <a:spcAft>
                          <a:spcPts val="0"/>
                        </a:spcAft>
                      </a:pPr>
                      <a:r>
                        <a:rPr lang="en-ZA" sz="1600" b="1" dirty="0" smtClean="0">
                          <a:solidFill>
                            <a:schemeClr val="tx1"/>
                          </a:solidFill>
                          <a:effectLst/>
                          <a:latin typeface="+mj-lt"/>
                          <a:ea typeface="Calibri" panose="020F0502020204030204" pitchFamily="34" charset="0"/>
                          <a:cs typeface="Times New Roman" panose="02020603050405020304" pitchFamily="18" charset="0"/>
                        </a:rPr>
                        <a:t>PRIORITY 2: </a:t>
                      </a:r>
                      <a:r>
                        <a:rPr lang="en-US" sz="1600" b="1" dirty="0" smtClean="0">
                          <a:solidFill>
                            <a:schemeClr val="tx1"/>
                          </a:solidFill>
                          <a:effectLst/>
                          <a:latin typeface="+mj-lt"/>
                          <a:ea typeface="Calibri" panose="020F0502020204030204" pitchFamily="34" charset="0"/>
                          <a:cs typeface="Times New Roman" panose="02020603050405020304" pitchFamily="18" charset="0"/>
                        </a:rPr>
                        <a:t>Economic Transformation and Job Creation</a:t>
                      </a:r>
                      <a:endParaRPr lang="en-ZA"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4426462">
                <a:tc>
                  <a:txBody>
                    <a:bodyPr/>
                    <a:lstStyle/>
                    <a:p>
                      <a:pPr>
                        <a:lnSpc>
                          <a:spcPct val="115000"/>
                        </a:lnSpc>
                        <a:spcAft>
                          <a:spcPts val="0"/>
                        </a:spcAft>
                      </a:pPr>
                      <a:r>
                        <a:rPr lang="en-US" sz="1400" dirty="0" smtClean="0">
                          <a:effectLst/>
                          <a:latin typeface="Calibri" panose="020F0502020204030204" pitchFamily="34" charset="0"/>
                          <a:ea typeface="Calibri" panose="020F0502020204030204" pitchFamily="34" charset="0"/>
                        </a:rPr>
                        <a:t>5.1 </a:t>
                      </a:r>
                      <a:r>
                        <a:rPr lang="en-ZA" sz="1400" dirty="0" smtClean="0">
                          <a:solidFill>
                            <a:srgbClr val="000000"/>
                          </a:solidFill>
                          <a:effectLst/>
                          <a:latin typeface="Calibri" panose="020F0502020204030204" pitchFamily="34" charset="0"/>
                          <a:ea typeface="Calibri" panose="020F0502020204030204" pitchFamily="34" charset="0"/>
                        </a:rPr>
                        <a:t>Percentage of labour organisations’ applications for registration approved or refused within 90 working days of receipt per annum </a:t>
                      </a:r>
                      <a:endParaRPr lang="en-ZA" sz="1400" dirty="0">
                        <a:latin typeface="+mn-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15000"/>
                        </a:lnSpc>
                        <a:spcAft>
                          <a:spcPts val="0"/>
                        </a:spcAft>
                      </a:pPr>
                      <a:r>
                        <a:rPr lang="en-ZA" sz="1400" kern="1200" dirty="0" smtClean="0">
                          <a:solidFill>
                            <a:schemeClr val="dk1"/>
                          </a:solidFill>
                          <a:effectLst/>
                          <a:latin typeface="Calibri" panose="020F0502020204030204" pitchFamily="34" charset="0"/>
                          <a:ea typeface="Calibri" panose="020F0502020204030204" pitchFamily="34" charset="0"/>
                          <a:cs typeface="+mn-cs"/>
                        </a:rPr>
                        <a:t>100% of labour organisations’ applications for registration approved or refused within 90 working days of receipt by 30 September 2021</a:t>
                      </a:r>
                      <a:endParaRPr lang="en-ZA" sz="14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a:effectLst/>
                          <a:latin typeface="+mn-lt"/>
                          <a:ea typeface="Calibri" panose="020F0502020204030204" pitchFamily="34" charset="0"/>
                          <a:cs typeface="Arial" panose="020B0604020202020204" pitchFamily="34" charset="0"/>
                        </a:rPr>
                        <a:t> </a:t>
                      </a:r>
                      <a:r>
                        <a:rPr lang="en-ZA" sz="1400" b="1" dirty="0" smtClean="0">
                          <a:solidFill>
                            <a:srgbClr val="00B050"/>
                          </a:solidFill>
                          <a:effectLst/>
                          <a:latin typeface="+mn-lt"/>
                          <a:ea typeface="Calibri" panose="020F0502020204030204" pitchFamily="34" charset="0"/>
                          <a:cs typeface="Arial" panose="020B0604020202020204" pitchFamily="34" charset="0"/>
                        </a:rPr>
                        <a:t>ACHIEVED</a:t>
                      </a:r>
                    </a:p>
                    <a:p>
                      <a:pPr>
                        <a:lnSpc>
                          <a:spcPct val="115000"/>
                        </a:lnSpc>
                        <a:spcAft>
                          <a:spcPts val="0"/>
                        </a:spcAft>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Thirty-six (36) applications were received</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Thirty-two (32) – Refused </a:t>
                      </a:r>
                      <a:r>
                        <a:rPr lang="en-ZA" sz="1400" u="sng" dirty="0" smtClean="0">
                          <a:effectLst/>
                          <a:latin typeface="Calibri" panose="020F0502020204030204" pitchFamily="34" charset="0"/>
                          <a:ea typeface="Times New Roman" panose="02020603050405020304" pitchFamily="18" charset="0"/>
                          <a:cs typeface="Arial" panose="020B0604020202020204" pitchFamily="34" charset="0"/>
                        </a:rPr>
                        <a:t>within</a:t>
                      </a: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 90 working days of receipt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Four (4) – Approved </a:t>
                      </a:r>
                      <a:r>
                        <a:rPr lang="en-ZA" sz="1400" u="sng" dirty="0" smtClean="0">
                          <a:effectLst/>
                          <a:latin typeface="Calibri" panose="020F0502020204030204" pitchFamily="34" charset="0"/>
                          <a:ea typeface="Times New Roman" panose="02020603050405020304" pitchFamily="18" charset="0"/>
                          <a:cs typeface="Arial" panose="020B0604020202020204" pitchFamily="34" charset="0"/>
                        </a:rPr>
                        <a:t>within </a:t>
                      </a:r>
                      <a:r>
                        <a:rPr lang="en-ZA" sz="1400" dirty="0" smtClean="0">
                          <a:effectLst/>
                          <a:latin typeface="Calibri" panose="020F0502020204030204" pitchFamily="34" charset="0"/>
                          <a:ea typeface="Times New Roman" panose="02020603050405020304" pitchFamily="18" charset="0"/>
                          <a:cs typeface="Arial" panose="020B0604020202020204" pitchFamily="34" charset="0"/>
                        </a:rPr>
                        <a:t>90 working days of receipt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400" dirty="0" smtClean="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mn-lt"/>
                          <a:ea typeface="Calibri" panose="020F0502020204030204" pitchFamily="34" charset="0"/>
                          <a:cs typeface="Times New Roman" panose="02020603050405020304" pitchFamily="18" charset="0"/>
                        </a:rPr>
                        <a:t>None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Arial" panose="020B0604020202020204" pitchFamily="34" charset="0"/>
                        </a:rPr>
                        <a:t>N/A</a:t>
                      </a:r>
                      <a:endParaRPr kumimoji="0" lang="en-ZA" sz="14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endParaRPr>
                    </a:p>
                    <a:p>
                      <a:endParaRPr lang="en-ZA" sz="1400" dirty="0">
                        <a:latin typeface="+mn-lt"/>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924313960"/>
                  </a:ext>
                </a:extLst>
              </a:tr>
            </a:tbl>
          </a:graphicData>
        </a:graphic>
      </p:graphicFrame>
    </p:spTree>
    <p:extLst>
      <p:ext uri="{BB962C8B-B14F-4D97-AF65-F5344CB8AC3E}">
        <p14:creationId xmlns:p14="http://schemas.microsoft.com/office/powerpoint/2010/main" xmlns="" val="3386047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400" b="1" dirty="0">
                <a:solidFill>
                  <a:prstClr val="black"/>
                </a:solidFill>
                <a:ea typeface="ＭＳ Ｐゴシック" pitchFamily="34" charset="-128"/>
                <a:cs typeface="Times New Roman" pitchFamily="18" charset="0"/>
              </a:rPr>
              <a:t>LABOUR POLICY &amp; INDUSTRIAL RELATIONS (LP &amp; IR)</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6936298" y="-5426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566493912"/>
              </p:ext>
            </p:extLst>
          </p:nvPr>
        </p:nvGraphicFramePr>
        <p:xfrm>
          <a:off x="226502" y="1054554"/>
          <a:ext cx="8722235" cy="5391966"/>
        </p:xfrm>
        <a:graphic>
          <a:graphicData uri="http://schemas.openxmlformats.org/drawingml/2006/table">
            <a:tbl>
              <a:tblPr firstRow="1" bandRow="1">
                <a:tableStyleId>{5C22544A-7EE6-4342-B048-85BDC9FD1C3A}</a:tableStyleId>
              </a:tblPr>
              <a:tblGrid>
                <a:gridCol w="1468948">
                  <a:extLst>
                    <a:ext uri="{9D8B030D-6E8A-4147-A177-3AD203B41FA5}">
                      <a16:colId xmlns:a16="http://schemas.microsoft.com/office/drawing/2014/main" xmlns="" val="2771763257"/>
                    </a:ext>
                  </a:extLst>
                </a:gridCol>
                <a:gridCol w="1438275">
                  <a:extLst>
                    <a:ext uri="{9D8B030D-6E8A-4147-A177-3AD203B41FA5}">
                      <a16:colId xmlns:a16="http://schemas.microsoft.com/office/drawing/2014/main" xmlns="" val="1053001520"/>
                    </a:ext>
                  </a:extLst>
                </a:gridCol>
                <a:gridCol w="3267075">
                  <a:extLst>
                    <a:ext uri="{9D8B030D-6E8A-4147-A177-3AD203B41FA5}">
                      <a16:colId xmlns:a16="http://schemas.microsoft.com/office/drawing/2014/main" xmlns="" val="1310084509"/>
                    </a:ext>
                  </a:extLst>
                </a:gridCol>
                <a:gridCol w="1323975">
                  <a:extLst>
                    <a:ext uri="{9D8B030D-6E8A-4147-A177-3AD203B41FA5}">
                      <a16:colId xmlns:a16="http://schemas.microsoft.com/office/drawing/2014/main" xmlns="" val="449166381"/>
                    </a:ext>
                  </a:extLst>
                </a:gridCol>
                <a:gridCol w="1223962">
                  <a:extLst>
                    <a:ext uri="{9D8B030D-6E8A-4147-A177-3AD203B41FA5}">
                      <a16:colId xmlns:a16="http://schemas.microsoft.com/office/drawing/2014/main" xmlns="" val="359671673"/>
                    </a:ext>
                  </a:extLst>
                </a:gridCol>
              </a:tblGrid>
              <a:tr h="624062">
                <a:tc>
                  <a:txBody>
                    <a:bodyPr/>
                    <a:lstStyle/>
                    <a:p>
                      <a:r>
                        <a:rPr lang="en-ZA" sz="1600" dirty="0" smtClean="0">
                          <a:solidFill>
                            <a:schemeClr val="tx1"/>
                          </a:solidFill>
                          <a:latin typeface="+mj-lt"/>
                        </a:rPr>
                        <a:t>OUTPUT INDICATOR</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QUARTER 2 TARRGET</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ACTUAL PERFORMANCE</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REASON FOR VARIANCE</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600" dirty="0" smtClean="0">
                          <a:solidFill>
                            <a:schemeClr val="tx1"/>
                          </a:solidFill>
                          <a:latin typeface="+mj-lt"/>
                        </a:rPr>
                        <a:t>REMEDIAL</a:t>
                      </a:r>
                      <a:r>
                        <a:rPr lang="en-ZA" sz="1600" baseline="0" dirty="0" smtClean="0">
                          <a:solidFill>
                            <a:schemeClr val="tx1"/>
                          </a:solidFill>
                          <a:latin typeface="+mj-lt"/>
                        </a:rPr>
                        <a:t> ACTION</a:t>
                      </a:r>
                      <a:endParaRPr lang="en-ZA" sz="1600" dirty="0">
                        <a:solidFill>
                          <a:schemeClr val="tx1"/>
                        </a:solidFill>
                        <a:latin typeface="+mj-lt"/>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264405">
                <a:tc gridSpan="5">
                  <a:txBody>
                    <a:bodyPr/>
                    <a:lstStyle/>
                    <a:p>
                      <a:pPr marL="0" marR="101092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Arial" panose="020B0604020202020204" pitchFamily="34" charset="0"/>
                        </a:rPr>
                        <a:t>PRIORITY 7: </a:t>
                      </a:r>
                      <a:r>
                        <a:rPr kumimoji="0" lang="en-US" sz="1400" b="1"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Arial" panose="020B0604020202020204" pitchFamily="34" charset="0"/>
                        </a:rPr>
                        <a:t>A better Africa and World</a:t>
                      </a:r>
                      <a:endParaRPr kumimoji="0" lang="en-ZA" sz="1400" b="1" i="0" u="none" strike="noStrike" kern="1200" cap="none" spc="0" normalizeH="0" baseline="0" noProof="0" dirty="0" smtClean="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723786744"/>
                  </a:ext>
                </a:extLst>
              </a:tr>
              <a:tr h="1866979">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400" dirty="0" smtClean="0">
                          <a:effectLst/>
                          <a:latin typeface="Calibri" panose="020F0502020204030204" pitchFamily="34" charset="0"/>
                          <a:ea typeface="Calibri" panose="020F0502020204030204" pitchFamily="34" charset="0"/>
                        </a:rPr>
                        <a:t>6.1 </a:t>
                      </a:r>
                      <a:r>
                        <a:rPr lang="en-ZA" sz="1400" dirty="0" smtClean="0">
                          <a:solidFill>
                            <a:srgbClr val="000000"/>
                          </a:solidFill>
                          <a:effectLst/>
                          <a:latin typeface="Calibri" panose="020F0502020204030204" pitchFamily="34" charset="0"/>
                          <a:ea typeface="Calibri" panose="020F0502020204030204" pitchFamily="34" charset="0"/>
                        </a:rPr>
                        <a:t>Progress reports on bilateral cooperation and multilateral obligations submitted to by the minister annually </a:t>
                      </a:r>
                      <a:endParaRPr kumimoji="0" lang="en-ZA" sz="1400" b="0" i="0" u="none" strike="noStrike" kern="1200" cap="none" spc="0" normalizeH="0" baseline="0" noProof="0" dirty="0" smtClean="0">
                        <a:ln>
                          <a:noFill/>
                        </a:ln>
                        <a:solidFill>
                          <a:prstClr val="black"/>
                        </a:solidFill>
                        <a:effectLst/>
                        <a:uLnTx/>
                        <a:uFillTx/>
                        <a:latin typeface="+mj-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NO TARGET</a:t>
                      </a:r>
                    </a:p>
                    <a:p>
                      <a:pPr>
                        <a:lnSpc>
                          <a:spcPct val="115000"/>
                        </a:lnSpc>
                        <a:spcAft>
                          <a:spcPts val="1000"/>
                        </a:spcAft>
                      </a:pPr>
                      <a:endParaRPr lang="en-ZA" sz="1400" dirty="0" smtClean="0">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mj-lt"/>
                          <a:ea typeface="Calibri" panose="020F0502020204030204" pitchFamily="34" charset="0"/>
                          <a:cs typeface="Times New Roman" panose="02020603050405020304" pitchFamily="18" charset="0"/>
                        </a:rPr>
                        <a:t>N/A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mj-lt"/>
                          <a:ea typeface="Calibri" panose="020F0502020204030204" pitchFamily="34" charset="0"/>
                          <a:cs typeface="Arial" panose="020B0604020202020204" pitchFamily="34" charset="0"/>
                        </a:rPr>
                        <a:t>N/A</a:t>
                      </a:r>
                      <a:endParaRPr kumimoji="0" lang="en-ZA" sz="1400" b="0" i="0" u="none" strike="noStrike" kern="1200" cap="none" spc="0" normalizeH="0" baseline="0" dirty="0">
                        <a:ln>
                          <a:noFill/>
                        </a:ln>
                        <a:solidFill>
                          <a:prstClr val="black"/>
                        </a:solidFill>
                        <a:effectLst/>
                        <a:uLnTx/>
                        <a:uFillTx/>
                        <a:latin typeface="+mj-lt"/>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r>
                        <a:rPr kumimoji="0" lang="en-ZA" sz="1400" b="0" i="0" u="none" strike="noStrike" kern="1200" cap="none" spc="0" normalizeH="0" baseline="0" dirty="0" smtClean="0">
                          <a:ln>
                            <a:noFill/>
                          </a:ln>
                          <a:solidFill>
                            <a:prstClr val="black"/>
                          </a:solidFill>
                          <a:effectLst/>
                          <a:uLnTx/>
                          <a:uFillTx/>
                          <a:latin typeface="+mj-lt"/>
                          <a:ea typeface="Calibri" panose="020F0502020204030204" pitchFamily="34" charset="0"/>
                          <a:cs typeface="Arial" panose="020B0604020202020204" pitchFamily="34" charset="0"/>
                        </a:rPr>
                        <a:t>N/A</a:t>
                      </a:r>
                      <a:endParaRPr kumimoji="0" lang="en-ZA" sz="1400" b="0" i="0" u="none" strike="noStrike" kern="1200" cap="none" spc="0" normalizeH="0" baseline="0" dirty="0">
                        <a:ln>
                          <a:noFill/>
                        </a:ln>
                        <a:solidFill>
                          <a:prstClr val="black"/>
                        </a:solidFill>
                        <a:effectLst/>
                        <a:uLnTx/>
                        <a:uFillTx/>
                        <a:latin typeface="+mj-lt"/>
                        <a:ea typeface="Calibri" panose="020F0502020204030204" pitchFamily="34" charset="0"/>
                        <a:cs typeface="Arial" panose="020B0604020202020204" pitchFamily="34" charset="0"/>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924313960"/>
                  </a:ext>
                </a:extLst>
              </a:tr>
              <a:tr h="329263">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PRIORITY 2: </a:t>
                      </a:r>
                      <a:r>
                        <a:rPr kumimoji="0" lang="en-US"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Economic Transformation and Job Creation</a:t>
                      </a:r>
                      <a:endParaRPr kumimoji="0" lang="en-ZA" sz="1400" b="0" i="0" u="none" strike="noStrike" kern="1200" cap="none" spc="0" normalizeH="0" baseline="0" noProof="0" dirty="0" smtClean="0">
                        <a:ln>
                          <a:noFill/>
                        </a:ln>
                        <a:solidFill>
                          <a:prstClr val="black"/>
                        </a:solidFill>
                        <a:effectLst/>
                        <a:uLnTx/>
                        <a:uFillTx/>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pPr>
                        <a:lnSpc>
                          <a:spcPct val="115000"/>
                        </a:lnSpc>
                        <a:spcAft>
                          <a:spcPts val="1000"/>
                        </a:spcAft>
                      </a:pPr>
                      <a:endParaRPr lang="en-ZA" sz="1400" dirty="0" smtClean="0">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nSpc>
                          <a:spcPct val="115000"/>
                        </a:lnSpc>
                        <a:spcAft>
                          <a:spcPts val="0"/>
                        </a:spcAft>
                      </a:pPr>
                      <a:endParaRPr lang="en-ZA" sz="1400" dirty="0" smtClean="0">
                        <a:effectLst/>
                        <a:latin typeface="+mj-lt"/>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algn="l" defTabSz="457200" rtl="0" eaLnBrk="1" latinLnBrk="0" hangingPunct="1">
                        <a:lnSpc>
                          <a:spcPct val="115000"/>
                        </a:lnSpc>
                        <a:spcAft>
                          <a:spcPts val="0"/>
                        </a:spcAft>
                      </a:pPr>
                      <a:endParaRPr kumimoji="0" lang="en-ZA" sz="1400" b="0" i="0" u="none" strike="noStrike" kern="1200" cap="none" spc="0" normalizeH="0" baseline="0" dirty="0">
                        <a:ln>
                          <a:noFill/>
                        </a:ln>
                        <a:solidFill>
                          <a:prstClr val="black"/>
                        </a:solidFill>
                        <a:effectLst/>
                        <a:uLnTx/>
                        <a:uFillTx/>
                        <a:latin typeface="+mj-lt"/>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algn="l" defTabSz="457200" rtl="0" eaLnBrk="1" latinLnBrk="0" hangingPunct="1"/>
                      <a:endParaRPr kumimoji="0" lang="en-ZA" sz="1400" b="0" i="0" u="none" strike="noStrike" kern="1200" cap="none" spc="0" normalizeH="0" baseline="0" dirty="0">
                        <a:ln>
                          <a:noFill/>
                        </a:ln>
                        <a:solidFill>
                          <a:prstClr val="black"/>
                        </a:solidFill>
                        <a:effectLst/>
                        <a:uLnTx/>
                        <a:uFillTx/>
                        <a:latin typeface="+mj-lt"/>
                        <a:ea typeface="Calibri" panose="020F0502020204030204" pitchFamily="34" charset="0"/>
                        <a:cs typeface="Arial" panose="020B0604020202020204" pitchFamily="34" charset="0"/>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270679304"/>
                  </a:ext>
                </a:extLst>
              </a:tr>
              <a:tr h="1866979">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7.1 </a:t>
                      </a:r>
                      <a:r>
                        <a:rPr kumimoji="0" lang="en-ZA"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Number of annual labour market trend reports produced per annum </a:t>
                      </a:r>
                      <a:endParaRPr kumimoji="0" lang="en-ZA"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prstClr val="black"/>
                        </a:solidFill>
                        <a:effectLst/>
                        <a:uLnTx/>
                        <a:uFillTx/>
                        <a:latin typeface="+mj-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NO TARGET</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mj-lt"/>
                          <a:ea typeface="Calibri" panose="020F0502020204030204" pitchFamily="34" charset="0"/>
                          <a:cs typeface="Times New Roman" panose="02020603050405020304" pitchFamily="18" charset="0"/>
                        </a:rPr>
                        <a:t>N/A</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lnSpc>
                          <a:spcPct val="115000"/>
                        </a:lnSpc>
                        <a:spcAft>
                          <a:spcPts val="0"/>
                        </a:spcAft>
                      </a:pPr>
                      <a:r>
                        <a:rPr kumimoji="0" lang="en-ZA" sz="1400" b="0" i="0" u="none" strike="noStrike" kern="1200" cap="none" spc="0" normalizeH="0" baseline="0" dirty="0" smtClean="0">
                          <a:ln>
                            <a:noFill/>
                          </a:ln>
                          <a:solidFill>
                            <a:prstClr val="black"/>
                          </a:solidFill>
                          <a:effectLst/>
                          <a:uLnTx/>
                          <a:uFillTx/>
                          <a:latin typeface="+mj-lt"/>
                          <a:ea typeface="Calibri" panose="020F0502020204030204" pitchFamily="34" charset="0"/>
                          <a:cs typeface="Arial" panose="020B0604020202020204" pitchFamily="34" charset="0"/>
                        </a:rPr>
                        <a:t>N/A</a:t>
                      </a:r>
                      <a:endParaRPr kumimoji="0" lang="en-ZA" sz="1400" b="0" i="0" u="none" strike="noStrike" kern="1200" cap="none" spc="0" normalizeH="0" baseline="0" dirty="0">
                        <a:ln>
                          <a:noFill/>
                        </a:ln>
                        <a:solidFill>
                          <a:prstClr val="black"/>
                        </a:solidFill>
                        <a:effectLst/>
                        <a:uLnTx/>
                        <a:uFillTx/>
                        <a:latin typeface="+mj-lt"/>
                        <a:ea typeface="Calibri" panose="020F0502020204030204" pitchFamily="34" charset="0"/>
                        <a:cs typeface="Arial" panose="020B060402020202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457200" rtl="0" eaLnBrk="1" latinLnBrk="0" hangingPunct="1"/>
                      <a:r>
                        <a:rPr kumimoji="0" lang="en-ZA" sz="1400" b="0" i="0" u="none" strike="noStrike" kern="1200" cap="none" spc="0" normalizeH="0" baseline="0" dirty="0" smtClean="0">
                          <a:ln>
                            <a:noFill/>
                          </a:ln>
                          <a:solidFill>
                            <a:prstClr val="black"/>
                          </a:solidFill>
                          <a:effectLst/>
                          <a:uLnTx/>
                          <a:uFillTx/>
                          <a:latin typeface="+mj-lt"/>
                          <a:ea typeface="Calibri" panose="020F0502020204030204" pitchFamily="34" charset="0"/>
                          <a:cs typeface="Arial" panose="020B0604020202020204" pitchFamily="34" charset="0"/>
                        </a:rPr>
                        <a:t>N/A</a:t>
                      </a:r>
                      <a:endParaRPr kumimoji="0" lang="en-ZA" sz="1400" b="0" i="0" u="none" strike="noStrike" kern="1200" cap="none" spc="0" normalizeH="0" baseline="0" dirty="0">
                        <a:ln>
                          <a:noFill/>
                        </a:ln>
                        <a:solidFill>
                          <a:prstClr val="black"/>
                        </a:solidFill>
                        <a:effectLst/>
                        <a:uLnTx/>
                        <a:uFillTx/>
                        <a:latin typeface="+mj-lt"/>
                        <a:ea typeface="Calibri" panose="020F0502020204030204" pitchFamily="34" charset="0"/>
                        <a:cs typeface="Arial" panose="020B0604020202020204" pitchFamily="34" charset="0"/>
                      </a:endParaRPr>
                    </a:p>
                  </a:txBody>
                  <a:tcPr marL="114300" marR="1143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183085285"/>
                  </a:ext>
                </a:extLst>
              </a:tr>
            </a:tbl>
          </a:graphicData>
        </a:graphic>
      </p:graphicFrame>
    </p:spTree>
    <p:extLst>
      <p:ext uri="{BB962C8B-B14F-4D97-AF65-F5344CB8AC3E}">
        <p14:creationId xmlns:p14="http://schemas.microsoft.com/office/powerpoint/2010/main" xmlns="" val="3383206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400" b="1" dirty="0">
                <a:solidFill>
                  <a:prstClr val="black"/>
                </a:solidFill>
                <a:ea typeface="ＭＳ Ｐゴシック" pitchFamily="34" charset="-128"/>
                <a:cs typeface="Times New Roman" pitchFamily="18" charset="0"/>
              </a:rPr>
              <a:t>LABOUR POLICY &amp; INDUSTRIAL RELATIONS (LP &amp; IR)</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6936298" y="-5352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32135671"/>
              </p:ext>
            </p:extLst>
          </p:nvPr>
        </p:nvGraphicFramePr>
        <p:xfrm>
          <a:off x="226502" y="1054554"/>
          <a:ext cx="8722235" cy="5592051"/>
        </p:xfrm>
        <a:graphic>
          <a:graphicData uri="http://schemas.openxmlformats.org/drawingml/2006/table">
            <a:tbl>
              <a:tblPr firstRow="1" bandRow="1">
                <a:tableStyleId>{5C22544A-7EE6-4342-B048-85BDC9FD1C3A}</a:tableStyleId>
              </a:tblPr>
              <a:tblGrid>
                <a:gridCol w="1128971">
                  <a:extLst>
                    <a:ext uri="{9D8B030D-6E8A-4147-A177-3AD203B41FA5}">
                      <a16:colId xmlns:a16="http://schemas.microsoft.com/office/drawing/2014/main" xmlns="" val="2771763257"/>
                    </a:ext>
                  </a:extLst>
                </a:gridCol>
                <a:gridCol w="1001647">
                  <a:extLst>
                    <a:ext uri="{9D8B030D-6E8A-4147-A177-3AD203B41FA5}">
                      <a16:colId xmlns:a16="http://schemas.microsoft.com/office/drawing/2014/main" xmlns="" val="1285304406"/>
                    </a:ext>
                  </a:extLst>
                </a:gridCol>
                <a:gridCol w="4243705">
                  <a:extLst>
                    <a:ext uri="{9D8B030D-6E8A-4147-A177-3AD203B41FA5}">
                      <a16:colId xmlns:a16="http://schemas.microsoft.com/office/drawing/2014/main" xmlns="" val="563757672"/>
                    </a:ext>
                  </a:extLst>
                </a:gridCol>
                <a:gridCol w="1238250">
                  <a:extLst>
                    <a:ext uri="{9D8B030D-6E8A-4147-A177-3AD203B41FA5}">
                      <a16:colId xmlns:a16="http://schemas.microsoft.com/office/drawing/2014/main" xmlns="" val="672000502"/>
                    </a:ext>
                  </a:extLst>
                </a:gridCol>
                <a:gridCol w="1109662">
                  <a:extLst>
                    <a:ext uri="{9D8B030D-6E8A-4147-A177-3AD203B41FA5}">
                      <a16:colId xmlns:a16="http://schemas.microsoft.com/office/drawing/2014/main" xmlns="" val="2376478410"/>
                    </a:ext>
                  </a:extLst>
                </a:gridCol>
              </a:tblGrid>
              <a:tr h="747787">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480888">
                <a:tc gridSpan="5">
                  <a:txBody>
                    <a:bodyPr/>
                    <a:lstStyle/>
                    <a:p>
                      <a:pPr>
                        <a:lnSpc>
                          <a:spcPct val="115000"/>
                        </a:lnSpc>
                        <a:spcAft>
                          <a:spcPts val="0"/>
                        </a:spcAft>
                      </a:pPr>
                      <a:r>
                        <a:rPr lang="en-ZA"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PRIORITY 2: </a:t>
                      </a: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39713651"/>
                  </a:ext>
                </a:extLst>
              </a:tr>
              <a:tr h="4363376">
                <a:tc>
                  <a:txBody>
                    <a:bodyPr/>
                    <a:lstStyle/>
                    <a:p>
                      <a:pPr>
                        <a:lnSpc>
                          <a:spcPct val="115000"/>
                        </a:lnSpc>
                        <a:spcAft>
                          <a:spcPts val="0"/>
                        </a:spcAft>
                      </a:pPr>
                      <a:r>
                        <a:rPr lang="en-GB" sz="1400" dirty="0" smtClean="0">
                          <a:effectLst/>
                          <a:latin typeface="Calibri" panose="020F0502020204030204" pitchFamily="34" charset="0"/>
                          <a:ea typeface="Calibri" panose="020F0502020204030204" pitchFamily="34" charset="0"/>
                        </a:rPr>
                        <a:t>8.1  </a:t>
                      </a:r>
                      <a:r>
                        <a:rPr lang="en-ZA" sz="1400" dirty="0" smtClean="0">
                          <a:solidFill>
                            <a:srgbClr val="000000"/>
                          </a:solidFill>
                          <a:effectLst/>
                          <a:latin typeface="Calibri" panose="020F0502020204030204" pitchFamily="34" charset="0"/>
                          <a:ea typeface="Calibri" panose="020F0502020204030204" pitchFamily="34" charset="0"/>
                        </a:rPr>
                        <a:t>Number of Research reports on the impact of labour legislation to the labour market produced per annum</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Times New Roman" panose="02020603050405020304" pitchFamily="18" charset="0"/>
                        </a:rPr>
                        <a:t>Data collection instruments for research reports piloted by 30 June 2021</a:t>
                      </a:r>
                      <a:r>
                        <a:rPr lang="en-ZA" sz="1400" dirty="0">
                          <a:effectLst/>
                          <a:latin typeface="Calibri" panose="020F0502020204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Calibri" panose="020F0502020204030204" pitchFamily="34" charset="0"/>
                        </a:rPr>
                        <a:t>ACHIEVED </a:t>
                      </a:r>
                    </a:p>
                    <a:p>
                      <a:pPr marL="457200" algn="ctr">
                        <a:lnSpc>
                          <a:spcPct val="115000"/>
                        </a:lnSpc>
                        <a:spcAft>
                          <a:spcPts val="0"/>
                        </a:spcAft>
                      </a:pPr>
                      <a:r>
                        <a:rPr lang="en-ZA" sz="1400" b="1"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Clr>
                          <a:srgbClr val="000000"/>
                        </a:buClr>
                        <a:buFont typeface="+mj-lt"/>
                        <a:buNone/>
                      </a:pPr>
                      <a:r>
                        <a:rPr lang="en-ZA" sz="14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Silicosis Benchmark: </a:t>
                      </a:r>
                      <a:r>
                        <a:rPr lang="en-ZA"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Selection of priority sectors/subsectors for data collection was done. Research protocols completed. Data collection access letters approved and signed. Literature review developed. Development of the prevalence model has commenced. Engagement with companies in high priority sectors where interviews will be undertaken also commenced.</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Clr>
                          <a:srgbClr val="000000"/>
                        </a:buClr>
                        <a:buFont typeface="+mj-lt"/>
                        <a:buNone/>
                      </a:pPr>
                      <a:r>
                        <a:rPr lang="en-ZA" sz="1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Youth employment creation interventions:</a:t>
                      </a:r>
                      <a:r>
                        <a:rPr lang="en-ZA"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Data collection access letters to various stakeholders/institutions approved and signed. Developed data collection instruments. Theory of Change workshop undertaken. Data collection fieldwork started.</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36760555"/>
                  </a:ext>
                </a:extLst>
              </a:tr>
            </a:tbl>
          </a:graphicData>
        </a:graphic>
      </p:graphicFrame>
    </p:spTree>
    <p:extLst>
      <p:ext uri="{BB962C8B-B14F-4D97-AF65-F5344CB8AC3E}">
        <p14:creationId xmlns:p14="http://schemas.microsoft.com/office/powerpoint/2010/main" xmlns="" val="1494226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456928" cy="1143000"/>
          </a:xfrm>
        </p:spPr>
        <p:txBody>
          <a:bodyPr/>
          <a:lstStyle/>
          <a:p>
            <a:r>
              <a:rPr lang="en-US" altLang="en-US" sz="2400" b="1" dirty="0" smtClean="0">
                <a:ea typeface="ＭＳ Ｐゴシック" pitchFamily="34" charset="-128"/>
              </a:rPr>
              <a:t>OVERVIEW OF PERFORMANCE PER QUARTER</a:t>
            </a:r>
          </a:p>
        </p:txBody>
      </p:sp>
      <p:sp>
        <p:nvSpPr>
          <p:cNvPr id="3" name="Content Placeholder 2"/>
          <p:cNvSpPr>
            <a:spLocks noGrp="1"/>
          </p:cNvSpPr>
          <p:nvPr>
            <p:ph idx="1"/>
          </p:nvPr>
        </p:nvSpPr>
        <p:spPr>
          <a:xfrm>
            <a:off x="457199" y="1600200"/>
            <a:ext cx="8456929" cy="4525963"/>
          </a:xfrm>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979920" y="12141"/>
            <a:ext cx="2133600" cy="2624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b="1" smtClean="0">
                <a:solidFill>
                  <a:schemeClr val="bg1"/>
                </a:solidFill>
              </a:rPr>
              <a:pPr/>
              <a:t>4</a:t>
            </a:fld>
            <a:endParaRPr lang="en-US" altLang="en-US" sz="1200" b="1" dirty="0" smtClean="0">
              <a:solidFill>
                <a:schemeClr val="bg1"/>
              </a:solidFill>
            </a:endParaRPr>
          </a:p>
        </p:txBody>
      </p:sp>
      <p:sp>
        <p:nvSpPr>
          <p:cNvPr id="2" name="TextBox 1"/>
          <p:cNvSpPr txBox="1"/>
          <p:nvPr/>
        </p:nvSpPr>
        <p:spPr>
          <a:xfrm>
            <a:off x="935717" y="5660549"/>
            <a:ext cx="3093358"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1400" b="1" dirty="0" smtClean="0"/>
              <a:t>Number of Q1 Planned Targets  22</a:t>
            </a:r>
          </a:p>
          <a:p>
            <a:r>
              <a:rPr lang="en-ZA" sz="1400" b="1" dirty="0" smtClean="0">
                <a:solidFill>
                  <a:srgbClr val="00823B"/>
                </a:solidFill>
              </a:rPr>
              <a:t>Total Achieved</a:t>
            </a:r>
            <a:r>
              <a:rPr lang="en-ZA" sz="1400" b="1" dirty="0" smtClean="0"/>
              <a:t>		</a:t>
            </a:r>
            <a:r>
              <a:rPr lang="en-ZA" sz="1400" b="1" dirty="0" smtClean="0">
                <a:solidFill>
                  <a:srgbClr val="00B050"/>
                </a:solidFill>
              </a:rPr>
              <a:t>             16</a:t>
            </a:r>
          </a:p>
          <a:p>
            <a:r>
              <a:rPr lang="en-ZA" sz="1400" b="1" dirty="0" smtClean="0">
                <a:solidFill>
                  <a:srgbClr val="FF0000"/>
                </a:solidFill>
              </a:rPr>
              <a:t>Total Not Achieved</a:t>
            </a:r>
            <a:r>
              <a:rPr lang="en-ZA" sz="1400" b="1" dirty="0" smtClean="0"/>
              <a:t>		  </a:t>
            </a:r>
            <a:r>
              <a:rPr lang="en-ZA" sz="1400" b="1" dirty="0">
                <a:solidFill>
                  <a:srgbClr val="FF0000"/>
                </a:solidFill>
              </a:rPr>
              <a:t>6</a:t>
            </a:r>
          </a:p>
        </p:txBody>
      </p:sp>
      <p:graphicFrame>
        <p:nvGraphicFramePr>
          <p:cNvPr id="9" name="Chart 8"/>
          <p:cNvGraphicFramePr>
            <a:graphicFrameLocks/>
          </p:cNvGraphicFramePr>
          <p:nvPr>
            <p:extLst>
              <p:ext uri="{D42A27DB-BD31-4B8C-83A1-F6EECF244321}">
                <p14:modId xmlns:p14="http://schemas.microsoft.com/office/powerpoint/2010/main" xmlns="" val="1189715822"/>
              </p:ext>
            </p:extLst>
          </p:nvPr>
        </p:nvGraphicFramePr>
        <p:xfrm>
          <a:off x="304800" y="1495426"/>
          <a:ext cx="4200525" cy="3892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236870630"/>
              </p:ext>
            </p:extLst>
          </p:nvPr>
        </p:nvGraphicFramePr>
        <p:xfrm>
          <a:off x="4581525" y="1495426"/>
          <a:ext cx="4257675" cy="39005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117192" y="5658485"/>
            <a:ext cx="2797810"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ZA" sz="1400" b="1" dirty="0" smtClean="0"/>
              <a:t>Number of Q2 Planned Targets  20</a:t>
            </a:r>
          </a:p>
          <a:p>
            <a:r>
              <a:rPr lang="en-ZA" sz="1400" b="1" dirty="0" smtClean="0">
                <a:solidFill>
                  <a:srgbClr val="00823B"/>
                </a:solidFill>
              </a:rPr>
              <a:t>Total Achieved</a:t>
            </a:r>
            <a:r>
              <a:rPr lang="en-ZA" sz="1400" b="1" dirty="0" smtClean="0"/>
              <a:t>		</a:t>
            </a:r>
            <a:r>
              <a:rPr lang="en-ZA" sz="1400" b="1" dirty="0" smtClean="0">
                <a:solidFill>
                  <a:srgbClr val="00B050"/>
                </a:solidFill>
              </a:rPr>
              <a:t>             15</a:t>
            </a:r>
          </a:p>
          <a:p>
            <a:r>
              <a:rPr lang="en-ZA" sz="1400" b="1" dirty="0" smtClean="0">
                <a:solidFill>
                  <a:srgbClr val="FF0000"/>
                </a:solidFill>
              </a:rPr>
              <a:t>Total Not Achieved</a:t>
            </a:r>
            <a:r>
              <a:rPr lang="en-ZA" sz="1400" b="1" dirty="0" smtClean="0"/>
              <a:t>		  </a:t>
            </a:r>
            <a:r>
              <a:rPr lang="en-ZA" sz="1400" b="1" dirty="0">
                <a:solidFill>
                  <a:srgbClr val="FF0000"/>
                </a:solidFill>
              </a:rPr>
              <a:t>5</a:t>
            </a:r>
          </a:p>
        </p:txBody>
      </p:sp>
    </p:spTree>
    <p:extLst>
      <p:ext uri="{BB962C8B-B14F-4D97-AF65-F5344CB8AC3E}">
        <p14:creationId xmlns:p14="http://schemas.microsoft.com/office/powerpoint/2010/main" xmlns="" val="2214877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311604"/>
            <a:ext cx="8229600" cy="742950"/>
          </a:xfrm>
        </p:spPr>
        <p:txBody>
          <a:bodyPr/>
          <a:lstStyle/>
          <a:p>
            <a:r>
              <a:rPr lang="en-ZA" altLang="en-US" sz="2400" b="1" dirty="0">
                <a:solidFill>
                  <a:prstClr val="black"/>
                </a:solidFill>
                <a:ea typeface="ＭＳ Ｐゴシック" pitchFamily="34" charset="-128"/>
                <a:cs typeface="Times New Roman" pitchFamily="18" charset="0"/>
              </a:rPr>
              <a:t>LABOUR POLICY &amp; INDUSTRIAL RELATIONS (LP &amp; IR)</a:t>
            </a:r>
            <a:endParaRPr lang="en-ZA" altLang="en-US" sz="2400" dirty="0" smtClean="0">
              <a:ea typeface="ＭＳ Ｐゴシック" pitchFamily="34" charset="-128"/>
            </a:endParaRPr>
          </a:p>
        </p:txBody>
      </p:sp>
      <p:sp>
        <p:nvSpPr>
          <p:cNvPr id="40991" name="Slide Number Placeholder 3"/>
          <p:cNvSpPr>
            <a:spLocks noGrp="1"/>
          </p:cNvSpPr>
          <p:nvPr>
            <p:ph type="sldNum" sz="quarter" idx="12"/>
          </p:nvPr>
        </p:nvSpPr>
        <p:spPr bwMode="auto">
          <a:xfrm>
            <a:off x="7010400" y="-4717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E1A3C4-D749-46C3-A888-797CD64CA5F3}"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342374291"/>
              </p:ext>
            </p:extLst>
          </p:nvPr>
        </p:nvGraphicFramePr>
        <p:xfrm>
          <a:off x="226502" y="1054554"/>
          <a:ext cx="8722235" cy="5497896"/>
        </p:xfrm>
        <a:graphic>
          <a:graphicData uri="http://schemas.openxmlformats.org/drawingml/2006/table">
            <a:tbl>
              <a:tblPr firstRow="1" bandRow="1">
                <a:tableStyleId>{5C22544A-7EE6-4342-B048-85BDC9FD1C3A}</a:tableStyleId>
              </a:tblPr>
              <a:tblGrid>
                <a:gridCol w="1128971">
                  <a:extLst>
                    <a:ext uri="{9D8B030D-6E8A-4147-A177-3AD203B41FA5}">
                      <a16:colId xmlns:a16="http://schemas.microsoft.com/office/drawing/2014/main" xmlns="" val="2771763257"/>
                    </a:ext>
                  </a:extLst>
                </a:gridCol>
                <a:gridCol w="1330577">
                  <a:extLst>
                    <a:ext uri="{9D8B030D-6E8A-4147-A177-3AD203B41FA5}">
                      <a16:colId xmlns:a16="http://schemas.microsoft.com/office/drawing/2014/main" xmlns="" val="1285304406"/>
                    </a:ext>
                  </a:extLst>
                </a:gridCol>
                <a:gridCol w="3914775">
                  <a:extLst>
                    <a:ext uri="{9D8B030D-6E8A-4147-A177-3AD203B41FA5}">
                      <a16:colId xmlns:a16="http://schemas.microsoft.com/office/drawing/2014/main" xmlns="" val="1645277081"/>
                    </a:ext>
                  </a:extLst>
                </a:gridCol>
                <a:gridCol w="1238250">
                  <a:extLst>
                    <a:ext uri="{9D8B030D-6E8A-4147-A177-3AD203B41FA5}">
                      <a16:colId xmlns:a16="http://schemas.microsoft.com/office/drawing/2014/main" xmlns="" val="672000502"/>
                    </a:ext>
                  </a:extLst>
                </a:gridCol>
                <a:gridCol w="1109662">
                  <a:extLst>
                    <a:ext uri="{9D8B030D-6E8A-4147-A177-3AD203B41FA5}">
                      <a16:colId xmlns:a16="http://schemas.microsoft.com/office/drawing/2014/main" xmlns="" val="2376478410"/>
                    </a:ext>
                  </a:extLst>
                </a:gridCol>
              </a:tblGrid>
              <a:tr h="479606">
                <a:tc>
                  <a:txBody>
                    <a:bodyPr/>
                    <a:lstStyle/>
                    <a:p>
                      <a:r>
                        <a:rPr lang="en-ZA" sz="1400" dirty="0" smtClean="0">
                          <a:solidFill>
                            <a:schemeClr val="tx1"/>
                          </a:solidFill>
                        </a:rPr>
                        <a:t>OUTPUT INDICATOR</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QUARTER 2</a:t>
                      </a:r>
                      <a:r>
                        <a:rPr lang="en-ZA" sz="1400" baseline="0" dirty="0" smtClean="0">
                          <a:solidFill>
                            <a:schemeClr val="tx1"/>
                          </a:solidFill>
                        </a:rPr>
                        <a:t> </a:t>
                      </a:r>
                      <a:r>
                        <a:rPr lang="en-ZA" sz="1400" dirty="0" smtClean="0">
                          <a:solidFill>
                            <a:schemeClr val="tx1"/>
                          </a:solidFill>
                        </a:rPr>
                        <a:t>TARRGET</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ACTUAL PERFORMANCE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REASON FOR VARIANCE</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sz="1400" dirty="0" smtClean="0">
                          <a:solidFill>
                            <a:schemeClr val="tx1"/>
                          </a:solidFill>
                        </a:rPr>
                        <a:t>REMEDIAL</a:t>
                      </a:r>
                      <a:r>
                        <a:rPr lang="en-ZA" sz="1400" baseline="0" dirty="0" smtClean="0">
                          <a:solidFill>
                            <a:schemeClr val="tx1"/>
                          </a:solidFill>
                        </a:rPr>
                        <a:t> ACTION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135774162"/>
                  </a:ext>
                </a:extLst>
              </a:tr>
              <a:tr h="480888">
                <a:tc gridSpan="5">
                  <a:txBody>
                    <a:bodyPr/>
                    <a:lstStyle/>
                    <a:p>
                      <a:pPr>
                        <a:lnSpc>
                          <a:spcPct val="115000"/>
                        </a:lnSpc>
                        <a:spcAft>
                          <a:spcPts val="0"/>
                        </a:spcAft>
                      </a:pPr>
                      <a:r>
                        <a:rPr lang="en-ZA"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PRIORITY 2: </a:t>
                      </a: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Transformation and Job Creation</a:t>
                      </a:r>
                      <a:endParaRPr lang="en-ZA" sz="14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00"/>
                    </a:solidFill>
                  </a:tcPr>
                </a:tc>
                <a:tc hMerge="1">
                  <a:txBody>
                    <a:bodyPr/>
                    <a:lstStyle/>
                    <a:p>
                      <a:pPr>
                        <a:lnSpc>
                          <a:spcPct val="115000"/>
                        </a:lnSpc>
                        <a:spcAft>
                          <a:spcPts val="0"/>
                        </a:spcAft>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139713651"/>
                  </a:ext>
                </a:extLst>
              </a:tr>
              <a:tr h="4363376">
                <a:tc>
                  <a:txBody>
                    <a:bodyPr/>
                    <a:lstStyle/>
                    <a:p>
                      <a:pPr>
                        <a:lnSpc>
                          <a:spcPct val="115000"/>
                        </a:lnSpc>
                        <a:spcAft>
                          <a:spcPts val="0"/>
                        </a:spcAft>
                      </a:pPr>
                      <a:r>
                        <a:rPr lang="en-GB" sz="1400" dirty="0" smtClean="0">
                          <a:effectLst/>
                          <a:latin typeface="Calibri" panose="020F0502020204030204" pitchFamily="34" charset="0"/>
                          <a:ea typeface="Calibri" panose="020F0502020204030204" pitchFamily="34" charset="0"/>
                        </a:rPr>
                        <a:t>8.1  </a:t>
                      </a:r>
                      <a:r>
                        <a:rPr lang="en-ZA" sz="1400" dirty="0" smtClean="0">
                          <a:solidFill>
                            <a:srgbClr val="000000"/>
                          </a:solidFill>
                          <a:effectLst/>
                          <a:latin typeface="Calibri" panose="020F0502020204030204" pitchFamily="34" charset="0"/>
                          <a:ea typeface="Calibri" panose="020F0502020204030204" pitchFamily="34" charset="0"/>
                        </a:rPr>
                        <a:t>Number of Research reports on the impact of labour legislation to the labour market produced per annum</a:t>
                      </a:r>
                      <a:endParaRPr lang="en-ZA" sz="14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Times New Roman" panose="02020603050405020304" pitchFamily="18" charset="0"/>
                        </a:rPr>
                        <a:t>Data collection instruments for research reports piloted by 30 June 2021</a:t>
                      </a:r>
                      <a:r>
                        <a:rPr lang="en-ZA" sz="1400" dirty="0">
                          <a:effectLst/>
                          <a:latin typeface="Calibri" panose="020F0502020204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a:effectLst/>
                          <a:latin typeface="Calibri" panose="020F0502020204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Calibri" panose="020F0502020204030204" pitchFamily="34" charset="0"/>
                        </a:rPr>
                        <a:t>ACHIEVED </a:t>
                      </a:r>
                      <a:r>
                        <a:rPr lang="en-ZA" sz="1400" b="1"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Clr>
                          <a:srgbClr val="000000"/>
                        </a:buClr>
                        <a:buFont typeface="+mj-lt"/>
                        <a:buNone/>
                      </a:pPr>
                      <a:r>
                        <a:rPr lang="en-ZA" sz="1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Ethics:</a:t>
                      </a:r>
                      <a:r>
                        <a:rPr lang="en-ZA"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Literature review done, data collection instruments developed and tested. Processes to procure online survey tool done, including RFQ, advertisement on Government tender bulletin which resulted in one expression submitted and deviation requested and approved by National Treasury. Consultation process regarding service level agreement (SLA) with Legal Services started and is still on going</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Clr>
                          <a:srgbClr val="000000"/>
                        </a:buClr>
                        <a:buFont typeface="+mj-lt"/>
                        <a:buNone/>
                      </a:pPr>
                      <a:r>
                        <a:rPr lang="en-ZA" sz="1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 New forms of work:</a:t>
                      </a:r>
                      <a:r>
                        <a:rPr lang="en-ZA"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Research completed and report submitted.</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Clr>
                          <a:srgbClr val="000000"/>
                        </a:buClr>
                        <a:buFont typeface="+mj-lt"/>
                        <a:buNone/>
                      </a:pPr>
                      <a:r>
                        <a:rPr lang="en-ZA" sz="1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r>
                        <a:rPr lang="en-ZA" sz="14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Gender stereotypes and Sexism within the Department of Employment and Labour:</a:t>
                      </a:r>
                      <a:r>
                        <a:rPr lang="en-ZA"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Proposal, project plan and questionnaire developed and workshopped.</a:t>
                      </a:r>
                      <a:endParaRPr lang="en-ZA" sz="18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Aft>
                          <a:spcPts val="0"/>
                        </a:spcAft>
                        <a:buClr>
                          <a:srgbClr val="000000"/>
                        </a:buClr>
                        <a:buFont typeface="+mj-lt"/>
                        <a:buNone/>
                      </a:pPr>
                      <a:r>
                        <a:rPr lang="en-ZA" sz="1400" b="1"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a:t>
                      </a:r>
                      <a:r>
                        <a:rPr lang="en-ZA" sz="1800" b="1"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t>
                      </a:r>
                      <a:r>
                        <a:rPr lang="en-ZA" sz="1400" b="1" dirty="0" smtClean="0">
                          <a:solidFill>
                            <a:srgbClr val="000000"/>
                          </a:solidFill>
                          <a:effectLst/>
                          <a:latin typeface="Calibri" panose="020F0502020204030204" pitchFamily="34" charset="0"/>
                          <a:ea typeface="Calibri" panose="020F0502020204030204" pitchFamily="34" charset="0"/>
                        </a:rPr>
                        <a:t>Youth employment schemes:</a:t>
                      </a:r>
                      <a:r>
                        <a:rPr lang="en-ZA" sz="1400" dirty="0" smtClean="0">
                          <a:solidFill>
                            <a:srgbClr val="000000"/>
                          </a:solidFill>
                          <a:effectLst/>
                          <a:latin typeface="Calibri" panose="020F0502020204030204" pitchFamily="34" charset="0"/>
                          <a:ea typeface="Calibri" panose="020F0502020204030204" pitchFamily="34" charset="0"/>
                        </a:rPr>
                        <a:t> Literature review was submitted. Access letter for data collection developed and signed. Data collection started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N/A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36760555"/>
                  </a:ext>
                </a:extLst>
              </a:tr>
            </a:tbl>
          </a:graphicData>
        </a:graphic>
      </p:graphicFrame>
    </p:spTree>
    <p:extLst>
      <p:ext uri="{BB962C8B-B14F-4D97-AF65-F5344CB8AC3E}">
        <p14:creationId xmlns:p14="http://schemas.microsoft.com/office/powerpoint/2010/main" xmlns="" val="40477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US" altLang="en-US" sz="2400" b="1" dirty="0" smtClean="0">
                <a:ea typeface="ＭＳ Ｐゴシック" pitchFamily="34" charset="-128"/>
              </a:rPr>
              <a:t>IMPACT ANALYSIS REPORT: </a:t>
            </a:r>
            <a:r>
              <a:rPr lang="en-ZA" altLang="en-US" sz="2400" b="1" dirty="0" smtClean="0">
                <a:ea typeface="ＭＳ Ｐゴシック" pitchFamily="34" charset="-128"/>
              </a:rPr>
              <a:t>PROGRAMME 2</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6969760" y="-3333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INSPECTION AND ENFORCEMENT SERVICES</a:t>
            </a:r>
          </a:p>
          <a:p>
            <a:pPr marL="0" indent="0" algn="ctr">
              <a:buFont typeface="Arial" pitchFamily="34" charset="0"/>
              <a:buNone/>
            </a:pPr>
            <a:r>
              <a:rPr lang="en-ZA" altLang="en-US" sz="2400" b="1" dirty="0" smtClean="0">
                <a:ea typeface="ＭＳ Ｐゴシック" pitchFamily="34" charset="-128"/>
              </a:rPr>
              <a:t>(IES)</a:t>
            </a:r>
          </a:p>
        </p:txBody>
      </p:sp>
    </p:spTree>
    <p:extLst>
      <p:ext uri="{BB962C8B-B14F-4D97-AF65-F5344CB8AC3E}">
        <p14:creationId xmlns:p14="http://schemas.microsoft.com/office/powerpoint/2010/main" xmlns="" val="868057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3807" y="-2284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175756792"/>
              </p:ext>
            </p:extLst>
          </p:nvPr>
        </p:nvGraphicFramePr>
        <p:xfrm>
          <a:off x="121922" y="1353792"/>
          <a:ext cx="8839201" cy="4555559"/>
        </p:xfrm>
        <a:graphic>
          <a:graphicData uri="http://schemas.openxmlformats.org/drawingml/2006/table">
            <a:tbl>
              <a:tblPr firstRow="1" bandRow="1">
                <a:tableStyleId>{5C22544A-7EE6-4342-B048-85BDC9FD1C3A}</a:tableStyleId>
              </a:tblPr>
              <a:tblGrid>
                <a:gridCol w="1262743">
                  <a:extLst>
                    <a:ext uri="{9D8B030D-6E8A-4147-A177-3AD203B41FA5}">
                      <a16:colId xmlns:a16="http://schemas.microsoft.com/office/drawing/2014/main" xmlns="" val="295939982"/>
                    </a:ext>
                  </a:extLst>
                </a:gridCol>
                <a:gridCol w="1262743">
                  <a:extLst>
                    <a:ext uri="{9D8B030D-6E8A-4147-A177-3AD203B41FA5}">
                      <a16:colId xmlns:a16="http://schemas.microsoft.com/office/drawing/2014/main" xmlns="" val="1735882883"/>
                    </a:ext>
                  </a:extLst>
                </a:gridCol>
                <a:gridCol w="1262743">
                  <a:extLst>
                    <a:ext uri="{9D8B030D-6E8A-4147-A177-3AD203B41FA5}">
                      <a16:colId xmlns:a16="http://schemas.microsoft.com/office/drawing/2014/main" xmlns="" val="3585123539"/>
                    </a:ext>
                  </a:extLst>
                </a:gridCol>
                <a:gridCol w="1262743">
                  <a:extLst>
                    <a:ext uri="{9D8B030D-6E8A-4147-A177-3AD203B41FA5}">
                      <a16:colId xmlns:a16="http://schemas.microsoft.com/office/drawing/2014/main" xmlns="" val="435286878"/>
                    </a:ext>
                  </a:extLst>
                </a:gridCol>
                <a:gridCol w="1262743">
                  <a:extLst>
                    <a:ext uri="{9D8B030D-6E8A-4147-A177-3AD203B41FA5}">
                      <a16:colId xmlns:a16="http://schemas.microsoft.com/office/drawing/2014/main" xmlns="" val="3078020433"/>
                    </a:ext>
                  </a:extLst>
                </a:gridCol>
                <a:gridCol w="1262743">
                  <a:extLst>
                    <a:ext uri="{9D8B030D-6E8A-4147-A177-3AD203B41FA5}">
                      <a16:colId xmlns:a16="http://schemas.microsoft.com/office/drawing/2014/main" xmlns="" val="2217509466"/>
                    </a:ext>
                  </a:extLst>
                </a:gridCol>
                <a:gridCol w="1262743">
                  <a:extLst>
                    <a:ext uri="{9D8B030D-6E8A-4147-A177-3AD203B41FA5}">
                      <a16:colId xmlns:a16="http://schemas.microsoft.com/office/drawing/2014/main" xmlns="" val="3138290164"/>
                    </a:ext>
                  </a:extLst>
                </a:gridCol>
              </a:tblGrid>
              <a:tr h="494143">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r>
                        <a:rPr lang="en-ZA" sz="1400" dirty="0" smtClean="0">
                          <a:latin typeface="+mn-lt"/>
                          <a:cs typeface="Calibri" panose="020F0502020204030204" pitchFamily="34" charset="0"/>
                        </a:rPr>
                        <a:t>PROVINCE</a:t>
                      </a:r>
                      <a:endParaRPr lang="en-ZA" sz="1400"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pPr algn="ctr"/>
                      <a:r>
                        <a:rPr lang="en-ZA" sz="1400" dirty="0" smtClean="0">
                          <a:latin typeface="+mn-lt"/>
                          <a:cs typeface="Calibri" panose="020F0502020204030204" pitchFamily="34" charset="0"/>
                        </a:rPr>
                        <a:t>TARGET</a:t>
                      </a:r>
                      <a:endParaRPr lang="en-ZA" sz="1400"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pPr algn="ctr"/>
                      <a:r>
                        <a:rPr lang="en-ZA" sz="1400" dirty="0" smtClean="0">
                          <a:latin typeface="+mn-lt"/>
                          <a:cs typeface="Calibri" panose="020F0502020204030204" pitchFamily="34" charset="0"/>
                        </a:rPr>
                        <a:t>ACTUAL </a:t>
                      </a:r>
                      <a:endParaRPr lang="en-ZA" sz="1400"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pPr algn="ctr"/>
                      <a:r>
                        <a:rPr lang="en-ZA" sz="1400" dirty="0" smtClean="0">
                          <a:latin typeface="+mn-lt"/>
                          <a:cs typeface="Calibri" panose="020F0502020204030204" pitchFamily="34" charset="0"/>
                        </a:rPr>
                        <a:t>VARIANCE</a:t>
                      </a:r>
                      <a:endParaRPr lang="en-ZA" sz="1400"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pPr algn="ctr"/>
                      <a:r>
                        <a:rPr lang="en-ZA" sz="1400" dirty="0" smtClean="0">
                          <a:latin typeface="+mn-lt"/>
                          <a:cs typeface="Calibri" panose="020F0502020204030204" pitchFamily="34" charset="0"/>
                        </a:rPr>
                        <a:t>COMPLIED</a:t>
                      </a:r>
                      <a:endParaRPr lang="en-ZA" sz="1400"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pPr algn="ctr"/>
                      <a:r>
                        <a:rPr lang="en-ZA" sz="1400" dirty="0" smtClean="0">
                          <a:latin typeface="+mn-lt"/>
                          <a:cs typeface="Calibri" panose="020F0502020204030204" pitchFamily="34" charset="0"/>
                        </a:rPr>
                        <a:t>NON COMPLIED</a:t>
                      </a:r>
                      <a:endParaRPr lang="en-ZA" sz="1400"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Trebuchet MS" panose="020B0603020202020204"/>
                        </a:defRPr>
                      </a:lvl1pPr>
                      <a:lvl2pPr marL="457200" algn="l" defTabSz="457200" rtl="0" eaLnBrk="1" latinLnBrk="0" hangingPunct="1">
                        <a:defRPr sz="1800" b="1" kern="1200">
                          <a:solidFill>
                            <a:schemeClr val="lt1"/>
                          </a:solidFill>
                          <a:latin typeface="Trebuchet MS" panose="020B0603020202020204"/>
                        </a:defRPr>
                      </a:lvl2pPr>
                      <a:lvl3pPr marL="914400" algn="l" defTabSz="457200" rtl="0" eaLnBrk="1" latinLnBrk="0" hangingPunct="1">
                        <a:defRPr sz="1800" b="1" kern="1200">
                          <a:solidFill>
                            <a:schemeClr val="lt1"/>
                          </a:solidFill>
                          <a:latin typeface="Trebuchet MS" panose="020B0603020202020204"/>
                        </a:defRPr>
                      </a:lvl3pPr>
                      <a:lvl4pPr marL="1371600" algn="l" defTabSz="457200" rtl="0" eaLnBrk="1" latinLnBrk="0" hangingPunct="1">
                        <a:defRPr sz="1800" b="1" kern="1200">
                          <a:solidFill>
                            <a:schemeClr val="lt1"/>
                          </a:solidFill>
                          <a:latin typeface="Trebuchet MS" panose="020B0603020202020204"/>
                        </a:defRPr>
                      </a:lvl4pPr>
                      <a:lvl5pPr marL="1828800" algn="l" defTabSz="457200" rtl="0" eaLnBrk="1" latinLnBrk="0" hangingPunct="1">
                        <a:defRPr sz="1800" b="1" kern="1200">
                          <a:solidFill>
                            <a:schemeClr val="lt1"/>
                          </a:solidFill>
                          <a:latin typeface="Trebuchet MS" panose="020B0603020202020204"/>
                        </a:defRPr>
                      </a:lvl5pPr>
                      <a:lvl6pPr marL="2286000" algn="l" defTabSz="457200" rtl="0" eaLnBrk="1" latinLnBrk="0" hangingPunct="1">
                        <a:defRPr sz="1800" b="1" kern="1200">
                          <a:solidFill>
                            <a:schemeClr val="lt1"/>
                          </a:solidFill>
                          <a:latin typeface="Trebuchet MS" panose="020B0603020202020204"/>
                        </a:defRPr>
                      </a:lvl6pPr>
                      <a:lvl7pPr marL="2743200" algn="l" defTabSz="457200" rtl="0" eaLnBrk="1" latinLnBrk="0" hangingPunct="1">
                        <a:defRPr sz="1800" b="1" kern="1200">
                          <a:solidFill>
                            <a:schemeClr val="lt1"/>
                          </a:solidFill>
                          <a:latin typeface="Trebuchet MS" panose="020B0603020202020204"/>
                        </a:defRPr>
                      </a:lvl7pPr>
                      <a:lvl8pPr marL="3200400" algn="l" defTabSz="457200" rtl="0" eaLnBrk="1" latinLnBrk="0" hangingPunct="1">
                        <a:defRPr sz="1800" b="1" kern="1200">
                          <a:solidFill>
                            <a:schemeClr val="lt1"/>
                          </a:solidFill>
                          <a:latin typeface="Trebuchet MS" panose="020B0603020202020204"/>
                        </a:defRPr>
                      </a:lvl8pPr>
                      <a:lvl9pPr marL="3657600" algn="l" defTabSz="457200" rtl="0" eaLnBrk="1" latinLnBrk="0" hangingPunct="1">
                        <a:defRPr sz="1800" b="1" kern="1200">
                          <a:solidFill>
                            <a:schemeClr val="lt1"/>
                          </a:solidFill>
                          <a:latin typeface="Trebuchet MS" panose="020B0603020202020204"/>
                        </a:defRPr>
                      </a:lvl9pPr>
                    </a:lstStyle>
                    <a:p>
                      <a:pPr algn="ctr"/>
                      <a:r>
                        <a:rPr lang="en-ZA" sz="1400" dirty="0" smtClean="0">
                          <a:latin typeface="+mn-lt"/>
                          <a:cs typeface="Calibri" panose="020F0502020204030204" pitchFamily="34" charset="0"/>
                        </a:rPr>
                        <a:t>NOTICES ISSUED</a:t>
                      </a:r>
                      <a:endParaRPr lang="en-ZA" sz="1400" dirty="0">
                        <a:solidFill>
                          <a:schemeClr val="tx1"/>
                        </a:solidFill>
                        <a:latin typeface="+mn-lt"/>
                        <a:cs typeface="Calibri" panose="020F0502020204030204" pitchFamily="34" charset="0"/>
                      </a:endParaRPr>
                    </a:p>
                  </a:txBody>
                  <a:tcPr/>
                </a:tc>
                <a:extLst>
                  <a:ext uri="{0D108BD9-81ED-4DB2-BD59-A6C34878D82A}">
                    <a16:rowId xmlns:a16="http://schemas.microsoft.com/office/drawing/2014/main" xmlns="" val="1183311611"/>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EC</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15 942</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1 1126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-4 816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9 610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1 516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1 515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2356883537"/>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FS</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13 236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12 077</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-1 159</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9 584</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2 493</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2 493</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388143339"/>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GP</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30 348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21 700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-8 648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18 623</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3 077</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3 069</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48996183"/>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KZN</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31 344</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23 838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-7 506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16 948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6 890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6 890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395223752"/>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LP</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14 064</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10 017</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-4 047</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7 660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2 357</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2 356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910337533"/>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MP</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10 608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10 135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-473</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6 614</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3 521</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3 521</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375124694"/>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NC</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6 360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4 541</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-1 819</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2 703</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1 838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1 820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4234211255"/>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NW</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a:effectLst/>
                          <a:latin typeface="+mn-lt"/>
                          <a:cs typeface="Calibri" panose="020F0502020204030204" pitchFamily="34" charset="0"/>
                        </a:rPr>
                        <a:t>10 134</a:t>
                      </a:r>
                      <a:endParaRPr lang="en-ZA"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7 988</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-2 146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6 263</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1 725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1 725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2945231395"/>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WC</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a:effectLst/>
                          <a:latin typeface="+mn-lt"/>
                          <a:cs typeface="Calibri" panose="020F0502020204030204" pitchFamily="34" charset="0"/>
                        </a:rPr>
                        <a:t>16 272</a:t>
                      </a:r>
                      <a:endParaRPr lang="en-ZA"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15 041</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-1 231</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10 616</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4 425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smtClean="0">
                          <a:effectLst/>
                          <a:latin typeface="+mn-lt"/>
                          <a:cs typeface="Calibri" panose="020F0502020204030204" pitchFamily="34" charset="0"/>
                        </a:rPr>
                        <a:t>4 384</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590028359"/>
                  </a:ext>
                </a:extLst>
              </a:tr>
              <a:tr h="3610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HO</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a:effectLst/>
                          <a:latin typeface="+mn-lt"/>
                          <a:cs typeface="Calibri" panose="020F0502020204030204" pitchFamily="34" charset="0"/>
                        </a:rPr>
                        <a:t>144</a:t>
                      </a:r>
                      <a:endParaRPr lang="en-ZA" sz="14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125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-19</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115</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10</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dirty="0">
                          <a:effectLst/>
                          <a:latin typeface="+mn-lt"/>
                          <a:cs typeface="Calibri" panose="020F0502020204030204" pitchFamily="34" charset="0"/>
                        </a:rPr>
                        <a:t>9</a:t>
                      </a:r>
                      <a:endParaRPr lang="en-ZA" sz="14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073172418"/>
                  </a:ext>
                </a:extLst>
              </a:tr>
              <a:tr h="367632">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b="1" dirty="0" smtClean="0">
                          <a:latin typeface="+mn-lt"/>
                          <a:cs typeface="Calibri" panose="020F0502020204030204" pitchFamily="34" charset="0"/>
                        </a:rPr>
                        <a:t>TOTAL</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b="1" dirty="0">
                          <a:effectLst/>
                          <a:latin typeface="+mn-lt"/>
                          <a:cs typeface="Calibri" panose="020F0502020204030204" pitchFamily="34" charset="0"/>
                        </a:rPr>
                        <a:t> 148 452</a:t>
                      </a:r>
                      <a:endParaRPr lang="en-ZA" sz="1400" b="1"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b="1" dirty="0" smtClean="0">
                          <a:effectLst/>
                          <a:latin typeface="+mn-lt"/>
                          <a:cs typeface="Calibri" panose="020F0502020204030204" pitchFamily="34" charset="0"/>
                        </a:rPr>
                        <a:t>116 588</a:t>
                      </a:r>
                      <a:endParaRPr lang="en-ZA" sz="1400" b="1"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b="1" dirty="0">
                          <a:effectLst/>
                          <a:latin typeface="+mn-lt"/>
                          <a:cs typeface="Calibri" panose="020F0502020204030204" pitchFamily="34" charset="0"/>
                        </a:rPr>
                        <a:t>-31 864</a:t>
                      </a:r>
                      <a:endParaRPr lang="en-ZA" sz="1400" b="1"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b="1" dirty="0" smtClean="0">
                          <a:effectLst/>
                          <a:latin typeface="+mn-lt"/>
                          <a:cs typeface="Calibri" panose="020F0502020204030204" pitchFamily="34" charset="0"/>
                        </a:rPr>
                        <a:t>88 736</a:t>
                      </a:r>
                      <a:endParaRPr lang="en-ZA" sz="1400" b="1"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b="1" dirty="0" smtClean="0">
                          <a:effectLst/>
                          <a:latin typeface="+mn-lt"/>
                          <a:cs typeface="Calibri" panose="020F0502020204030204" pitchFamily="34" charset="0"/>
                        </a:rPr>
                        <a:t>27 852</a:t>
                      </a:r>
                      <a:endParaRPr lang="en-ZA" sz="1400" b="1"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algn="ctr">
                        <a:lnSpc>
                          <a:spcPct val="115000"/>
                        </a:lnSpc>
                        <a:spcAft>
                          <a:spcPts val="0"/>
                        </a:spcAft>
                      </a:pPr>
                      <a:r>
                        <a:rPr lang="en-ZA" sz="1400" b="1" dirty="0" smtClean="0">
                          <a:effectLst/>
                          <a:latin typeface="+mn-lt"/>
                          <a:cs typeface="Calibri" panose="020F0502020204030204" pitchFamily="34" charset="0"/>
                        </a:rPr>
                        <a:t>27 782</a:t>
                      </a:r>
                      <a:endParaRPr lang="en-ZA" sz="1400" b="1"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707275062"/>
                  </a:ext>
                </a:extLst>
              </a:tr>
            </a:tbl>
          </a:graphicData>
        </a:graphic>
      </p:graphicFrame>
      <p:sp>
        <p:nvSpPr>
          <p:cNvPr id="6" name="Title 1"/>
          <p:cNvSpPr txBox="1">
            <a:spLocks/>
          </p:cNvSpPr>
          <p:nvPr/>
        </p:nvSpPr>
        <p:spPr>
          <a:xfrm>
            <a:off x="978767" y="342276"/>
            <a:ext cx="6896534" cy="846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400" b="1" i="0" u="none" strike="noStrike" kern="1200" cap="none" spc="0" normalizeH="0" baseline="0" noProof="0" dirty="0" smtClean="0">
                <a:ln>
                  <a:noFill/>
                </a:ln>
                <a:effectLst/>
                <a:uLnTx/>
                <a:uFillTx/>
                <a:latin typeface="Trebuchet MS" panose="020B0603020202020204"/>
                <a:ea typeface="+mj-ea"/>
                <a:cs typeface="+mj-cs"/>
              </a:rPr>
              <a:t>OVERALL PERFORMANCE</a:t>
            </a:r>
            <a:endParaRPr kumimoji="0" lang="en-ZA" sz="2400" b="1" i="0" u="none" strike="noStrike" kern="1200" cap="none" spc="0" normalizeH="0" baseline="0" noProof="0" dirty="0">
              <a:ln>
                <a:noFill/>
              </a:ln>
              <a:effectLst/>
              <a:uLnTx/>
              <a:uFillTx/>
              <a:latin typeface="Trebuchet MS" panose="020B0603020202020204"/>
              <a:ea typeface="+mj-ea"/>
              <a:cs typeface="+mj-cs"/>
            </a:endParaRPr>
          </a:p>
        </p:txBody>
      </p:sp>
      <p:sp>
        <p:nvSpPr>
          <p:cNvPr id="2" name="Rectangle 1"/>
          <p:cNvSpPr/>
          <p:nvPr/>
        </p:nvSpPr>
        <p:spPr>
          <a:xfrm>
            <a:off x="125329" y="5936466"/>
            <a:ext cx="9022078" cy="830997"/>
          </a:xfrm>
          <a:prstGeom prst="rect">
            <a:avLst/>
          </a:prstGeom>
        </p:spPr>
        <p:txBody>
          <a:bodyPr wrap="square">
            <a:spAutoFit/>
          </a:bodyPr>
          <a:lstStyle/>
          <a:p>
            <a:r>
              <a:rPr lang="en-ZA" sz="1000" dirty="0"/>
              <a:t>The target for the Quarter 2 was 148 452 inspections and 116 588 inspections were conducted which constitutes 78,5%. </a:t>
            </a:r>
          </a:p>
          <a:p>
            <a:r>
              <a:rPr lang="en-ZA" sz="1000" dirty="0" smtClean="0"/>
              <a:t>Out </a:t>
            </a:r>
            <a:r>
              <a:rPr lang="en-ZA" sz="1000" dirty="0"/>
              <a:t>of the 116 588 inspected, 88 736 (76.1%) were found compliant and 27 852(23.8%) were non-compliant.</a:t>
            </a:r>
          </a:p>
          <a:p>
            <a:r>
              <a:rPr lang="en-ZA" sz="1000" dirty="0" smtClean="0"/>
              <a:t>27 </a:t>
            </a:r>
            <a:r>
              <a:rPr lang="en-ZA" sz="1000" dirty="0"/>
              <a:t>782 of the non compliant employers were issued with enforcement notices. This constitutes 99.7%  of notices issued to non compliant employers.</a:t>
            </a:r>
          </a:p>
          <a:p>
            <a:endParaRPr lang="en-ZA" dirty="0"/>
          </a:p>
        </p:txBody>
      </p:sp>
    </p:spTree>
    <p:extLst>
      <p:ext uri="{BB962C8B-B14F-4D97-AF65-F5344CB8AC3E}">
        <p14:creationId xmlns:p14="http://schemas.microsoft.com/office/powerpoint/2010/main" xmlns="" val="2832383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pPr>
              <a:defRPr/>
            </a:pPr>
            <a:fld id="{60903E6D-CAD1-4300-B0E1-9415A990CA29}" type="slidenum">
              <a:rPr lang="en-US" smtClean="0"/>
              <a:pPr>
                <a:defRPr/>
              </a:pPr>
              <a:t>‹#›</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95799" y="-44726"/>
            <a:ext cx="8229600" cy="1143000"/>
          </a:xfrm>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9069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029097463"/>
              </p:ext>
            </p:extLst>
          </p:nvPr>
        </p:nvGraphicFramePr>
        <p:xfrm>
          <a:off x="251517" y="1038657"/>
          <a:ext cx="8660834" cy="4585580"/>
        </p:xfrm>
        <a:graphic>
          <a:graphicData uri="http://schemas.openxmlformats.org/drawingml/2006/table">
            <a:tbl>
              <a:tblPr firstRow="1" bandRow="1">
                <a:tableStyleId>{5C22544A-7EE6-4342-B048-85BDC9FD1C3A}</a:tableStyleId>
              </a:tblPr>
              <a:tblGrid>
                <a:gridCol w="1237262">
                  <a:extLst>
                    <a:ext uri="{9D8B030D-6E8A-4147-A177-3AD203B41FA5}">
                      <a16:colId xmlns:a16="http://schemas.microsoft.com/office/drawing/2014/main" xmlns="" val="295939982"/>
                    </a:ext>
                  </a:extLst>
                </a:gridCol>
                <a:gridCol w="1237262">
                  <a:extLst>
                    <a:ext uri="{9D8B030D-6E8A-4147-A177-3AD203B41FA5}">
                      <a16:colId xmlns:a16="http://schemas.microsoft.com/office/drawing/2014/main" xmlns="" val="1735882883"/>
                    </a:ext>
                  </a:extLst>
                </a:gridCol>
                <a:gridCol w="1237262">
                  <a:extLst>
                    <a:ext uri="{9D8B030D-6E8A-4147-A177-3AD203B41FA5}">
                      <a16:colId xmlns:a16="http://schemas.microsoft.com/office/drawing/2014/main" xmlns="" val="3585123539"/>
                    </a:ext>
                  </a:extLst>
                </a:gridCol>
                <a:gridCol w="1237262">
                  <a:extLst>
                    <a:ext uri="{9D8B030D-6E8A-4147-A177-3AD203B41FA5}">
                      <a16:colId xmlns:a16="http://schemas.microsoft.com/office/drawing/2014/main" xmlns="" val="435286878"/>
                    </a:ext>
                  </a:extLst>
                </a:gridCol>
                <a:gridCol w="1237262">
                  <a:extLst>
                    <a:ext uri="{9D8B030D-6E8A-4147-A177-3AD203B41FA5}">
                      <a16:colId xmlns:a16="http://schemas.microsoft.com/office/drawing/2014/main" xmlns="" val="3078020433"/>
                    </a:ext>
                  </a:extLst>
                </a:gridCol>
                <a:gridCol w="1237262">
                  <a:extLst>
                    <a:ext uri="{9D8B030D-6E8A-4147-A177-3AD203B41FA5}">
                      <a16:colId xmlns:a16="http://schemas.microsoft.com/office/drawing/2014/main" xmlns="" val="2217509466"/>
                    </a:ext>
                  </a:extLst>
                </a:gridCol>
                <a:gridCol w="1237262">
                  <a:extLst>
                    <a:ext uri="{9D8B030D-6E8A-4147-A177-3AD203B41FA5}">
                      <a16:colId xmlns:a16="http://schemas.microsoft.com/office/drawing/2014/main" xmlns="" val="3138290164"/>
                    </a:ext>
                  </a:extLst>
                </a:gridCol>
              </a:tblGrid>
              <a:tr h="446215">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PROVINCE</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TARGET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ACTUAL</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VARIANCE</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NON-COMPLIANT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bg1"/>
                          </a:solidFill>
                          <a:effectLst/>
                          <a:latin typeface="+mn-lt"/>
                          <a:ea typeface="+mn-ea"/>
                          <a:cs typeface="Calibri" panose="020F0502020204030204" pitchFamily="34" charset="0"/>
                        </a:rPr>
                        <a:t>NOTICES ISSUED</a:t>
                      </a:r>
                      <a:endParaRPr lang="en-ZA" sz="1400" kern="1200" dirty="0">
                        <a:solidFill>
                          <a:schemeClr val="bg1"/>
                        </a:solidFill>
                        <a:effectLst/>
                        <a:latin typeface="+mn-lt"/>
                        <a:ea typeface="+mn-ea"/>
                        <a:cs typeface="Calibri" panose="020F0502020204030204" pitchFamily="34" charset="0"/>
                      </a:endParaRPr>
                    </a:p>
                  </a:txBody>
                  <a:tcPr marL="9525" marR="9525" marT="9525" marB="0" anchor="ctr"/>
                </a:tc>
                <a:extLst>
                  <a:ext uri="{0D108BD9-81ED-4DB2-BD59-A6C34878D82A}">
                    <a16:rowId xmlns:a16="http://schemas.microsoft.com/office/drawing/2014/main" xmlns="" val="1183311611"/>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EC</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156</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56</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-100</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40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16</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15</a:t>
                      </a:r>
                    </a:p>
                  </a:txBody>
                  <a:tcPr marL="9525" marR="9525" marT="9525" marB="0" anchor="ctr"/>
                </a:tc>
                <a:extLst>
                  <a:ext uri="{0D108BD9-81ED-4DB2-BD59-A6C34878D82A}">
                    <a16:rowId xmlns:a16="http://schemas.microsoft.com/office/drawing/2014/main" xmlns="" val="2356883537"/>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FS</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114</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58</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-56</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13</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45</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45</a:t>
                      </a:r>
                    </a:p>
                  </a:txBody>
                  <a:tcPr marL="9525" marR="9525" marT="9525" marB="0" anchor="ctr"/>
                </a:tc>
                <a:extLst>
                  <a:ext uri="{0D108BD9-81ED-4DB2-BD59-A6C34878D82A}">
                    <a16:rowId xmlns:a16="http://schemas.microsoft.com/office/drawing/2014/main" xmlns="" val="3388143339"/>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GP</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468</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208</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-260</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51</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157</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149</a:t>
                      </a:r>
                    </a:p>
                  </a:txBody>
                  <a:tcPr marL="9525" marR="9525" marT="9525" marB="0" anchor="ctr"/>
                </a:tc>
                <a:extLst>
                  <a:ext uri="{0D108BD9-81ED-4DB2-BD59-A6C34878D82A}">
                    <a16:rowId xmlns:a16="http://schemas.microsoft.com/office/drawing/2014/main" xmlns="" val="348996183"/>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KZN</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324</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253</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-71</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129</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124</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124</a:t>
                      </a:r>
                    </a:p>
                  </a:txBody>
                  <a:tcPr marL="9525" marR="9525" marT="9525" marB="0" anchor="ctr"/>
                </a:tc>
                <a:extLst>
                  <a:ext uri="{0D108BD9-81ED-4DB2-BD59-A6C34878D82A}">
                    <a16:rowId xmlns:a16="http://schemas.microsoft.com/office/drawing/2014/main" xmlns="" val="1395223752"/>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LP</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156</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50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-106</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27</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23</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23</a:t>
                      </a:r>
                    </a:p>
                  </a:txBody>
                  <a:tcPr marL="9525" marR="9525" marT="9525" marB="0" anchor="ctr"/>
                </a:tc>
                <a:extLst>
                  <a:ext uri="{0D108BD9-81ED-4DB2-BD59-A6C34878D82A}">
                    <a16:rowId xmlns:a16="http://schemas.microsoft.com/office/drawing/2014/main" xmlns="" val="1910337533"/>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MP</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156</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34</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-122</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15</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19</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19</a:t>
                      </a:r>
                    </a:p>
                  </a:txBody>
                  <a:tcPr marL="9525" marR="9525" marT="9525" marB="0" anchor="ctr"/>
                </a:tc>
                <a:extLst>
                  <a:ext uri="{0D108BD9-81ED-4DB2-BD59-A6C34878D82A}">
                    <a16:rowId xmlns:a16="http://schemas.microsoft.com/office/drawing/2014/main" xmlns="" val="3375124694"/>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NC</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114</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70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-44</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19</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51</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33</a:t>
                      </a:r>
                    </a:p>
                  </a:txBody>
                  <a:tcPr marL="9525" marR="9525" marT="9525" marB="0" anchor="ctr"/>
                </a:tc>
                <a:extLst>
                  <a:ext uri="{0D108BD9-81ED-4DB2-BD59-A6C34878D82A}">
                    <a16:rowId xmlns:a16="http://schemas.microsoft.com/office/drawing/2014/main" xmlns="" val="4234211255"/>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NW</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114</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38</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-76</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35</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a:t>
                      </a:r>
                    </a:p>
                  </a:txBody>
                  <a:tcPr marL="9525" marR="9525" marT="9525" marB="0" anchor="ctr"/>
                </a:tc>
                <a:extLst>
                  <a:ext uri="{0D108BD9-81ED-4DB2-BD59-A6C34878D82A}">
                    <a16:rowId xmlns:a16="http://schemas.microsoft.com/office/drawing/2014/main" xmlns="" val="2945231395"/>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WC</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kern="1200" dirty="0">
                          <a:solidFill>
                            <a:schemeClr val="dk1"/>
                          </a:solidFill>
                          <a:effectLst/>
                          <a:latin typeface="+mn-lt"/>
                          <a:ea typeface="+mn-ea"/>
                          <a:cs typeface="Calibri" panose="020F0502020204030204" pitchFamily="34" charset="0"/>
                        </a:rPr>
                        <a:t>114</a:t>
                      </a: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103</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dk1"/>
                          </a:solidFill>
                          <a:effectLst/>
                          <a:latin typeface="+mn-lt"/>
                          <a:ea typeface="+mn-ea"/>
                          <a:cs typeface="Calibri" panose="020F0502020204030204" pitchFamily="34" charset="0"/>
                        </a:rPr>
                        <a:t>-11</a:t>
                      </a: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31</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72</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62</a:t>
                      </a:r>
                    </a:p>
                  </a:txBody>
                  <a:tcPr marL="9525" marR="9525" marT="9525" marB="0" anchor="ctr"/>
                </a:tc>
                <a:extLst>
                  <a:ext uri="{0D108BD9-81ED-4DB2-BD59-A6C34878D82A}">
                    <a16:rowId xmlns:a16="http://schemas.microsoft.com/office/drawing/2014/main" xmlns="" val="3590028359"/>
                  </a:ext>
                </a:extLst>
              </a:tr>
              <a:tr h="41355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HO</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endParaRPr lang="en-ZA" sz="1400" kern="1200" dirty="0">
                        <a:solidFill>
                          <a:schemeClr val="dk1"/>
                        </a:solidFill>
                        <a:effectLst/>
                        <a:latin typeface="+mn-lt"/>
                        <a:ea typeface="+mn-ea"/>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 </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endParaRPr lang="en-ZA" sz="1400"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 </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dk1"/>
                          </a:solidFill>
                          <a:effectLst/>
                          <a:latin typeface="+mn-lt"/>
                          <a:ea typeface="+mn-ea"/>
                          <a:cs typeface="Calibri" panose="020F0502020204030204" pitchFamily="34" charset="0"/>
                        </a:rPr>
                        <a:t> </a:t>
                      </a:r>
                    </a:p>
                  </a:txBody>
                  <a:tcPr marL="9525" marR="9525" marT="9525" marB="0" anchor="ctr"/>
                </a:tc>
                <a:extLst>
                  <a:ext uri="{0D108BD9-81ED-4DB2-BD59-A6C34878D82A}">
                    <a16:rowId xmlns:a16="http://schemas.microsoft.com/office/drawing/2014/main" xmlns="" val="1073172418"/>
                  </a:ext>
                </a:extLst>
              </a:tr>
              <a:tr h="36717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b="1" dirty="0" smtClean="0">
                          <a:latin typeface="+mn-lt"/>
                          <a:cs typeface="Calibri" panose="020F0502020204030204" pitchFamily="34" charset="0"/>
                        </a:rPr>
                        <a:t>TOTAL</a:t>
                      </a:r>
                      <a:endParaRPr lang="en-ZA" sz="1400" b="1" dirty="0">
                        <a:solidFill>
                          <a:schemeClr val="tx1"/>
                        </a:solidFill>
                        <a:latin typeface="+mn-lt"/>
                        <a:cs typeface="Calibri" panose="020F0502020204030204" pitchFamily="34" charset="0"/>
                      </a:endParaRPr>
                    </a:p>
                  </a:txBody>
                  <a:tcP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latinLnBrk="0" hangingPunct="1">
                        <a:lnSpc>
                          <a:spcPct val="115000"/>
                        </a:lnSpc>
                        <a:spcBef>
                          <a:spcPts val="500"/>
                        </a:spcBef>
                        <a:spcAft>
                          <a:spcPts val="0"/>
                        </a:spcAft>
                      </a:pPr>
                      <a:r>
                        <a:rPr lang="en-ZA" sz="1400" b="1" kern="1200" dirty="0" smtClean="0">
                          <a:solidFill>
                            <a:schemeClr val="dk1"/>
                          </a:solidFill>
                          <a:effectLst/>
                          <a:latin typeface="+mn-lt"/>
                          <a:ea typeface="+mn-ea"/>
                          <a:cs typeface="Calibri" panose="020F0502020204030204" pitchFamily="34" charset="0"/>
                        </a:rPr>
                        <a:t>1 716</a:t>
                      </a:r>
                      <a:endParaRPr lang="en-ZA" sz="1400" b="1" kern="1200" dirty="0">
                        <a:solidFill>
                          <a:schemeClr val="dk1"/>
                        </a:solidFill>
                        <a:effectLst/>
                        <a:latin typeface="+mn-lt"/>
                        <a:ea typeface="+mn-ea"/>
                        <a:cs typeface="Calibri" panose="020F0502020204030204" pitchFamily="34" charset="0"/>
                      </a:endParaRPr>
                    </a:p>
                  </a:txBody>
                  <a:tcPr marL="68580" marR="68580" marT="0"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b="1" kern="1200" dirty="0">
                          <a:solidFill>
                            <a:schemeClr val="dk1"/>
                          </a:solidFill>
                          <a:effectLst/>
                          <a:latin typeface="+mn-lt"/>
                          <a:ea typeface="+mn-ea"/>
                          <a:cs typeface="Calibri" panose="020F0502020204030204" pitchFamily="34" charset="0"/>
                        </a:rPr>
                        <a:t>870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b="1" kern="1200" dirty="0" smtClean="0">
                          <a:solidFill>
                            <a:schemeClr val="dk1"/>
                          </a:solidFill>
                          <a:effectLst/>
                          <a:latin typeface="+mn-lt"/>
                          <a:ea typeface="+mn-ea"/>
                          <a:cs typeface="Calibri" panose="020F0502020204030204" pitchFamily="34" charset="0"/>
                        </a:rPr>
                        <a:t>-846</a:t>
                      </a:r>
                      <a:endParaRPr lang="en-ZA" sz="1400" b="1" kern="1200" dirty="0">
                        <a:solidFill>
                          <a:schemeClr val="dk1"/>
                        </a:solidFill>
                        <a:effectLst/>
                        <a:latin typeface="+mn-lt"/>
                        <a:ea typeface="+mn-ea"/>
                        <a:cs typeface="Calibri" panose="020F0502020204030204" pitchFamily="34" charset="0"/>
                      </a:endParaRP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b="1" kern="1200" dirty="0">
                          <a:solidFill>
                            <a:schemeClr val="dk1"/>
                          </a:solidFill>
                          <a:effectLst/>
                          <a:latin typeface="+mn-lt"/>
                          <a:ea typeface="+mn-ea"/>
                          <a:cs typeface="Calibri" panose="020F0502020204030204" pitchFamily="34" charset="0"/>
                        </a:rPr>
                        <a:t>360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b="1" kern="1200" dirty="0">
                          <a:solidFill>
                            <a:schemeClr val="dk1"/>
                          </a:solidFill>
                          <a:effectLst/>
                          <a:latin typeface="+mn-lt"/>
                          <a:ea typeface="+mn-ea"/>
                          <a:cs typeface="Calibri" panose="020F0502020204030204" pitchFamily="34" charset="0"/>
                        </a:rPr>
                        <a:t>510</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b="1" kern="1200" dirty="0">
                          <a:solidFill>
                            <a:schemeClr val="dk1"/>
                          </a:solidFill>
                          <a:effectLst/>
                          <a:latin typeface="+mn-lt"/>
                          <a:ea typeface="+mn-ea"/>
                          <a:cs typeface="Calibri" panose="020F0502020204030204" pitchFamily="34" charset="0"/>
                        </a:rPr>
                        <a:t>473</a:t>
                      </a:r>
                    </a:p>
                  </a:txBody>
                  <a:tcPr marL="9525" marR="9525" marT="9525" marB="0" anchor="ctr"/>
                </a:tc>
                <a:extLst>
                  <a:ext uri="{0D108BD9-81ED-4DB2-BD59-A6C34878D82A}">
                    <a16:rowId xmlns:a16="http://schemas.microsoft.com/office/drawing/2014/main" xmlns="" val="707275062"/>
                  </a:ext>
                </a:extLst>
              </a:tr>
            </a:tbl>
          </a:graphicData>
        </a:graphic>
      </p:graphicFrame>
      <p:sp>
        <p:nvSpPr>
          <p:cNvPr id="6" name="Title 1"/>
          <p:cNvSpPr txBox="1">
            <a:spLocks/>
          </p:cNvSpPr>
          <p:nvPr/>
        </p:nvSpPr>
        <p:spPr>
          <a:xfrm>
            <a:off x="978767" y="342276"/>
            <a:ext cx="6896534" cy="846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ZA" sz="3200" b="1" i="0" u="none" strike="noStrike" kern="1200" cap="none" spc="0" normalizeH="0" baseline="0" noProof="0" dirty="0">
              <a:ln>
                <a:noFill/>
              </a:ln>
              <a:solidFill>
                <a:sysClr val="window" lastClr="FFFFFF"/>
              </a:solidFill>
              <a:effectLst/>
              <a:uLnTx/>
              <a:uFillTx/>
              <a:latin typeface="Trebuchet MS" panose="020B0603020202020204"/>
              <a:ea typeface="+mj-ea"/>
              <a:cs typeface="+mj-cs"/>
            </a:endParaRPr>
          </a:p>
        </p:txBody>
      </p:sp>
      <p:sp>
        <p:nvSpPr>
          <p:cNvPr id="7" name="Title 1"/>
          <p:cNvSpPr txBox="1">
            <a:spLocks/>
          </p:cNvSpPr>
          <p:nvPr/>
        </p:nvSpPr>
        <p:spPr>
          <a:xfrm>
            <a:off x="1194384" y="220949"/>
            <a:ext cx="6896534" cy="820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EMPLOYMENT EQUITY</a:t>
            </a:r>
            <a:endParaRPr kumimoji="0" lang="en-ZA"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 name="Rectangle 1"/>
          <p:cNvSpPr/>
          <p:nvPr/>
        </p:nvSpPr>
        <p:spPr>
          <a:xfrm>
            <a:off x="158496" y="5704565"/>
            <a:ext cx="8866903" cy="958211"/>
          </a:xfrm>
          <a:prstGeom prst="rect">
            <a:avLst/>
          </a:prstGeom>
        </p:spPr>
        <p:txBody>
          <a:bodyPr wrap="square">
            <a:spAutoFit/>
          </a:bodyPr>
          <a:lstStyle/>
          <a:p>
            <a:pPr marL="228600" lvl="0" indent="-228600" defTabSz="914400" fontAlgn="auto">
              <a:lnSpc>
                <a:spcPct val="90000"/>
              </a:lnSpc>
              <a:spcBef>
                <a:spcPts val="1000"/>
              </a:spcBef>
              <a:spcAft>
                <a:spcPts val="0"/>
              </a:spcAft>
              <a:buFont typeface="Arial" panose="020B0604020202020204" pitchFamily="34" charset="0"/>
              <a:buChar char="•"/>
              <a:defRPr/>
            </a:pPr>
            <a:r>
              <a:rPr lang="en-ZA" sz="1100" dirty="0">
                <a:latin typeface="Trebuchet MS" panose="020B0603020202020204"/>
                <a:cs typeface="Arial" panose="020B0604020202020204" pitchFamily="34" charset="0"/>
              </a:rPr>
              <a:t>The target for the 2nd Quarter was </a:t>
            </a:r>
            <a:r>
              <a:rPr lang="en-ZA" sz="1100" b="1" dirty="0" smtClean="0">
                <a:latin typeface="Trebuchet MS" panose="020B0603020202020204"/>
                <a:cs typeface="Arial" panose="020B0604020202020204" pitchFamily="34" charset="0"/>
              </a:rPr>
              <a:t>1 716 </a:t>
            </a:r>
            <a:r>
              <a:rPr lang="en-ZA" sz="1100" b="1" dirty="0">
                <a:latin typeface="Trebuchet MS" panose="020B0603020202020204"/>
                <a:cs typeface="Arial" panose="020B0604020202020204" pitchFamily="34" charset="0"/>
              </a:rPr>
              <a:t>inspections </a:t>
            </a:r>
            <a:r>
              <a:rPr lang="en-ZA" sz="1100" dirty="0">
                <a:latin typeface="Trebuchet MS" panose="020B0603020202020204"/>
                <a:cs typeface="Arial" panose="020B0604020202020204" pitchFamily="34" charset="0"/>
              </a:rPr>
              <a:t>and only </a:t>
            </a:r>
            <a:r>
              <a:rPr lang="en-ZA" sz="1100" b="1" dirty="0">
                <a:latin typeface="Trebuchet MS" panose="020B0603020202020204"/>
                <a:cs typeface="Arial" panose="020B0604020202020204" pitchFamily="34" charset="0"/>
              </a:rPr>
              <a:t>870 </a:t>
            </a:r>
            <a:r>
              <a:rPr lang="en-ZA" sz="1100" dirty="0">
                <a:latin typeface="Trebuchet MS" panose="020B0603020202020204"/>
                <a:cs typeface="Arial" panose="020B0604020202020204" pitchFamily="34" charset="0"/>
              </a:rPr>
              <a:t>designated</a:t>
            </a:r>
            <a:r>
              <a:rPr lang="en-ZA" sz="1100" b="1" dirty="0">
                <a:latin typeface="Trebuchet MS" panose="020B0603020202020204"/>
                <a:cs typeface="Arial" panose="020B0604020202020204" pitchFamily="34" charset="0"/>
              </a:rPr>
              <a:t> </a:t>
            </a:r>
            <a:r>
              <a:rPr lang="en-ZA" sz="1100" dirty="0">
                <a:latin typeface="Trebuchet MS" panose="020B0603020202020204"/>
                <a:cs typeface="Arial" panose="020B0604020202020204" pitchFamily="34" charset="0"/>
              </a:rPr>
              <a:t>employers were inspected which constitutes 50.69% of the target</a:t>
            </a:r>
            <a:r>
              <a:rPr lang="en-ZA" sz="1100" dirty="0" smtClean="0">
                <a:latin typeface="Trebuchet MS" panose="020B0603020202020204"/>
                <a:cs typeface="Arial" panose="020B0604020202020204" pitchFamily="34" charset="0"/>
              </a:rPr>
              <a:t>.</a:t>
            </a:r>
            <a:endParaRPr lang="en-ZA" sz="1100" u="sng" dirty="0">
              <a:latin typeface="Trebuchet MS" panose="020B0603020202020204"/>
              <a:cs typeface="Arial" panose="020B0604020202020204" pitchFamily="34" charset="0"/>
            </a:endParaRPr>
          </a:p>
          <a:p>
            <a:pPr marL="228600" lvl="0" indent="-228600" defTabSz="914400" fontAlgn="auto">
              <a:lnSpc>
                <a:spcPct val="90000"/>
              </a:lnSpc>
              <a:spcBef>
                <a:spcPts val="1000"/>
              </a:spcBef>
              <a:spcAft>
                <a:spcPts val="0"/>
              </a:spcAft>
              <a:buFont typeface="Arial" panose="020B0604020202020204" pitchFamily="34" charset="0"/>
              <a:buChar char="•"/>
              <a:defRPr/>
            </a:pPr>
            <a:r>
              <a:rPr lang="en-ZA" sz="1100" b="1" dirty="0">
                <a:latin typeface="Trebuchet MS" panose="020B0603020202020204"/>
                <a:cs typeface="Arial" panose="020B0604020202020204" pitchFamily="34" charset="0"/>
              </a:rPr>
              <a:t>360 (41.38%) out of 870 inspected </a:t>
            </a:r>
            <a:r>
              <a:rPr lang="en-ZA" sz="1100" dirty="0">
                <a:latin typeface="Trebuchet MS" panose="020B0603020202020204"/>
                <a:cs typeface="Arial" panose="020B0604020202020204" pitchFamily="34" charset="0"/>
              </a:rPr>
              <a:t>designated employers were found compliant and </a:t>
            </a:r>
            <a:r>
              <a:rPr lang="en-ZA" sz="1100" b="1" dirty="0">
                <a:latin typeface="Trebuchet MS" panose="020B0603020202020204"/>
                <a:cs typeface="Arial" panose="020B0604020202020204" pitchFamily="34" charset="0"/>
              </a:rPr>
              <a:t>510</a:t>
            </a:r>
            <a:r>
              <a:rPr lang="en-ZA" sz="1100" dirty="0">
                <a:latin typeface="Trebuchet MS" panose="020B0603020202020204"/>
                <a:cs typeface="Arial" panose="020B0604020202020204" pitchFamily="34" charset="0"/>
              </a:rPr>
              <a:t> (58.62%) were found to be non-compliant. </a:t>
            </a:r>
          </a:p>
          <a:p>
            <a:pPr marL="228600" lvl="0" indent="-228600" defTabSz="914400" fontAlgn="auto">
              <a:lnSpc>
                <a:spcPct val="90000"/>
              </a:lnSpc>
              <a:spcBef>
                <a:spcPts val="1000"/>
              </a:spcBef>
              <a:spcAft>
                <a:spcPts val="0"/>
              </a:spcAft>
              <a:buFont typeface="Arial" panose="020B0604020202020204" pitchFamily="34" charset="0"/>
              <a:buChar char="•"/>
              <a:defRPr/>
            </a:pPr>
            <a:r>
              <a:rPr lang="en-ZA" sz="1100" dirty="0">
                <a:latin typeface="Trebuchet MS" panose="020B0603020202020204"/>
                <a:cs typeface="Arial" panose="020B0604020202020204" pitchFamily="34" charset="0"/>
              </a:rPr>
              <a:t>A total of 473 non-complying designated employers were issued with notices to comply within 60 days</a:t>
            </a:r>
            <a:endParaRPr lang="en-ZA" sz="1100" dirty="0"/>
          </a:p>
        </p:txBody>
      </p:sp>
    </p:spTree>
    <p:extLst>
      <p:ext uri="{BB962C8B-B14F-4D97-AF65-F5344CB8AC3E}">
        <p14:creationId xmlns:p14="http://schemas.microsoft.com/office/powerpoint/2010/main" xmlns="" val="2255415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485259930"/>
              </p:ext>
            </p:extLst>
          </p:nvPr>
        </p:nvGraphicFramePr>
        <p:xfrm>
          <a:off x="251519" y="1297880"/>
          <a:ext cx="8648640" cy="4064933"/>
        </p:xfrm>
        <a:graphic>
          <a:graphicData uri="http://schemas.openxmlformats.org/drawingml/2006/table">
            <a:tbl>
              <a:tblPr firstRow="1" bandRow="1">
                <a:tableStyleId>{5C22544A-7EE6-4342-B048-85BDC9FD1C3A}</a:tableStyleId>
              </a:tblPr>
              <a:tblGrid>
                <a:gridCol w="1235520">
                  <a:extLst>
                    <a:ext uri="{9D8B030D-6E8A-4147-A177-3AD203B41FA5}">
                      <a16:colId xmlns:a16="http://schemas.microsoft.com/office/drawing/2014/main" xmlns="" val="295939982"/>
                    </a:ext>
                  </a:extLst>
                </a:gridCol>
                <a:gridCol w="1235520">
                  <a:extLst>
                    <a:ext uri="{9D8B030D-6E8A-4147-A177-3AD203B41FA5}">
                      <a16:colId xmlns:a16="http://schemas.microsoft.com/office/drawing/2014/main" xmlns="" val="1735882883"/>
                    </a:ext>
                  </a:extLst>
                </a:gridCol>
                <a:gridCol w="1235520">
                  <a:extLst>
                    <a:ext uri="{9D8B030D-6E8A-4147-A177-3AD203B41FA5}">
                      <a16:colId xmlns:a16="http://schemas.microsoft.com/office/drawing/2014/main" xmlns="" val="3585123539"/>
                    </a:ext>
                  </a:extLst>
                </a:gridCol>
                <a:gridCol w="1235520">
                  <a:extLst>
                    <a:ext uri="{9D8B030D-6E8A-4147-A177-3AD203B41FA5}">
                      <a16:colId xmlns:a16="http://schemas.microsoft.com/office/drawing/2014/main" xmlns="" val="435286878"/>
                    </a:ext>
                  </a:extLst>
                </a:gridCol>
                <a:gridCol w="1235520">
                  <a:extLst>
                    <a:ext uri="{9D8B030D-6E8A-4147-A177-3AD203B41FA5}">
                      <a16:colId xmlns:a16="http://schemas.microsoft.com/office/drawing/2014/main" xmlns="" val="3078020433"/>
                    </a:ext>
                  </a:extLst>
                </a:gridCol>
                <a:gridCol w="1235520">
                  <a:extLst>
                    <a:ext uri="{9D8B030D-6E8A-4147-A177-3AD203B41FA5}">
                      <a16:colId xmlns:a16="http://schemas.microsoft.com/office/drawing/2014/main" xmlns="" val="2217509466"/>
                    </a:ext>
                  </a:extLst>
                </a:gridCol>
                <a:gridCol w="1235520">
                  <a:extLst>
                    <a:ext uri="{9D8B030D-6E8A-4147-A177-3AD203B41FA5}">
                      <a16:colId xmlns:a16="http://schemas.microsoft.com/office/drawing/2014/main" xmlns="" val="3138290164"/>
                    </a:ext>
                  </a:extLst>
                </a:gridCol>
              </a:tblGrid>
              <a:tr h="383964">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PROVINCE</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TARGET</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ACTUAL</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VARIANCE</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COMPLIANT</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NON-COMPLIANT</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bg1"/>
                          </a:solidFill>
                          <a:effectLst/>
                          <a:latin typeface="+mn-lt"/>
                          <a:ea typeface="+mn-ea"/>
                          <a:cs typeface="+mn-cs"/>
                        </a:rPr>
                        <a:t>NOTICES ISSUED</a:t>
                      </a:r>
                      <a:endParaRPr lang="en-ZA" sz="1400" kern="1200" dirty="0">
                        <a:solidFill>
                          <a:schemeClr val="bg1"/>
                        </a:solidFill>
                        <a:effectLst/>
                        <a:latin typeface="+mn-lt"/>
                        <a:ea typeface="+mn-ea"/>
                        <a:cs typeface="+mn-cs"/>
                      </a:endParaRPr>
                    </a:p>
                  </a:txBody>
                  <a:tcPr marL="9525" marR="9525" marT="9525" marB="0" anchor="b"/>
                </a:tc>
                <a:extLst>
                  <a:ext uri="{0D108BD9-81ED-4DB2-BD59-A6C34878D82A}">
                    <a16:rowId xmlns:a16="http://schemas.microsoft.com/office/drawing/2014/main" xmlns="" val="1183311611"/>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EC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smtClean="0">
                          <a:solidFill>
                            <a:schemeClr val="tx1"/>
                          </a:solidFill>
                          <a:effectLst/>
                          <a:latin typeface="+mn-lt"/>
                          <a:ea typeface="STXinwei"/>
                          <a:cs typeface="Tahoma" panose="020B0604030504040204" pitchFamily="34" charset="0"/>
                        </a:rPr>
                        <a:t>9 </a:t>
                      </a:r>
                      <a:r>
                        <a:rPr lang="en-ZA" sz="1400" b="0" dirty="0">
                          <a:solidFill>
                            <a:schemeClr val="tx1"/>
                          </a:solidFill>
                          <a:effectLst/>
                          <a:latin typeface="+mn-lt"/>
                          <a:ea typeface="STXinwei"/>
                          <a:cs typeface="Tahoma" panose="020B0604030504040204" pitchFamily="34" charset="0"/>
                        </a:rPr>
                        <a:t>984</a:t>
                      </a:r>
                    </a:p>
                  </a:txBody>
                  <a:tcPr marL="68580" marR="68580" marT="0" marB="0" anchor="ctr"/>
                </a:tc>
                <a:tc>
                  <a:txBody>
                    <a:bodyPr/>
                    <a:lstStyle/>
                    <a:p>
                      <a:pPr algn="ctr" fontAlgn="b"/>
                      <a:r>
                        <a:rPr lang="en-ZA" sz="1400" b="0" i="0" u="none" strike="noStrike" dirty="0" smtClean="0">
                          <a:solidFill>
                            <a:schemeClr val="tx1"/>
                          </a:solidFill>
                          <a:effectLst/>
                          <a:latin typeface="+mn-lt"/>
                        </a:rPr>
                        <a:t>6 390</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-3 594</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5 936</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454</a:t>
                      </a:r>
                    </a:p>
                  </a:txBody>
                  <a:tcPr marL="9525" marR="9525" marT="9525" marB="0" anchor="ctr"/>
                </a:tc>
                <a:tc>
                  <a:txBody>
                    <a:bodyPr/>
                    <a:lstStyle/>
                    <a:p>
                      <a:pPr algn="ctr" fontAlgn="b"/>
                      <a:r>
                        <a:rPr lang="en-ZA" sz="1400" b="0" i="0" u="none" strike="noStrike" dirty="0">
                          <a:solidFill>
                            <a:schemeClr val="tx1"/>
                          </a:solidFill>
                          <a:effectLst/>
                          <a:latin typeface="+mn-lt"/>
                        </a:rPr>
                        <a:t>454</a:t>
                      </a:r>
                    </a:p>
                  </a:txBody>
                  <a:tcPr marL="9525" marR="9525" marT="9525" marB="0" anchor="ctr"/>
                </a:tc>
                <a:extLst>
                  <a:ext uri="{0D108BD9-81ED-4DB2-BD59-A6C34878D82A}">
                    <a16:rowId xmlns:a16="http://schemas.microsoft.com/office/drawing/2014/main" xmlns="" val="2356883537"/>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FS</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6 696</a:t>
                      </a:r>
                    </a:p>
                  </a:txBody>
                  <a:tcPr marL="68580" marR="68580" marT="0" marB="0" anchor="ctr"/>
                </a:tc>
                <a:tc>
                  <a:txBody>
                    <a:bodyPr/>
                    <a:lstStyle/>
                    <a:p>
                      <a:pPr algn="ctr" fontAlgn="b"/>
                      <a:r>
                        <a:rPr lang="en-ZA" sz="1400" b="0" i="0" u="none" strike="noStrike" dirty="0" smtClean="0">
                          <a:solidFill>
                            <a:schemeClr val="tx1"/>
                          </a:solidFill>
                          <a:effectLst/>
                          <a:latin typeface="+mn-lt"/>
                        </a:rPr>
                        <a:t>5 697</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--999</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5 407</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290</a:t>
                      </a:r>
                    </a:p>
                  </a:txBody>
                  <a:tcPr marL="9525" marR="9525" marT="9525" marB="0" anchor="ctr"/>
                </a:tc>
                <a:tc>
                  <a:txBody>
                    <a:bodyPr/>
                    <a:lstStyle/>
                    <a:p>
                      <a:pPr algn="ctr" fontAlgn="b"/>
                      <a:r>
                        <a:rPr lang="en-ZA" sz="1400" b="0" i="0" u="none" strike="noStrike" dirty="0">
                          <a:solidFill>
                            <a:schemeClr val="tx1"/>
                          </a:solidFill>
                          <a:effectLst/>
                          <a:latin typeface="+mn-lt"/>
                        </a:rPr>
                        <a:t>290</a:t>
                      </a:r>
                    </a:p>
                  </a:txBody>
                  <a:tcPr marL="9525" marR="9525" marT="9525" marB="0" anchor="ctr"/>
                </a:tc>
                <a:extLst>
                  <a:ext uri="{0D108BD9-81ED-4DB2-BD59-A6C34878D82A}">
                    <a16:rowId xmlns:a16="http://schemas.microsoft.com/office/drawing/2014/main" xmlns="" val="3388143339"/>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GP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18 294</a:t>
                      </a:r>
                    </a:p>
                  </a:txBody>
                  <a:tcPr marL="68580" marR="68580" marT="0" marB="0" anchor="ctr"/>
                </a:tc>
                <a:tc>
                  <a:txBody>
                    <a:bodyPr/>
                    <a:lstStyle/>
                    <a:p>
                      <a:pPr algn="ctr" fontAlgn="b"/>
                      <a:r>
                        <a:rPr lang="en-ZA" sz="1400" b="0" i="0" u="none" strike="noStrike" dirty="0" smtClean="0">
                          <a:solidFill>
                            <a:schemeClr val="tx1"/>
                          </a:solidFill>
                          <a:effectLst/>
                          <a:latin typeface="+mn-lt"/>
                        </a:rPr>
                        <a:t>12 799</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-5 495</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12 501</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298</a:t>
                      </a:r>
                    </a:p>
                  </a:txBody>
                  <a:tcPr marL="9525" marR="9525" marT="9525" marB="0" anchor="ctr"/>
                </a:tc>
                <a:tc>
                  <a:txBody>
                    <a:bodyPr/>
                    <a:lstStyle/>
                    <a:p>
                      <a:pPr algn="ctr" fontAlgn="b"/>
                      <a:r>
                        <a:rPr lang="en-ZA" sz="1400" b="0" i="0" u="none" strike="noStrike" dirty="0">
                          <a:solidFill>
                            <a:schemeClr val="tx1"/>
                          </a:solidFill>
                          <a:effectLst/>
                          <a:latin typeface="+mn-lt"/>
                        </a:rPr>
                        <a:t>298</a:t>
                      </a:r>
                    </a:p>
                  </a:txBody>
                  <a:tcPr marL="9525" marR="9525" marT="9525" marB="0" anchor="ctr"/>
                </a:tc>
                <a:extLst>
                  <a:ext uri="{0D108BD9-81ED-4DB2-BD59-A6C34878D82A}">
                    <a16:rowId xmlns:a16="http://schemas.microsoft.com/office/drawing/2014/main" xmlns="" val="348996183"/>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KZN</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17 256</a:t>
                      </a:r>
                    </a:p>
                  </a:txBody>
                  <a:tcPr marL="68580" marR="68580" marT="0" marB="0" anchor="ctr"/>
                </a:tc>
                <a:tc>
                  <a:txBody>
                    <a:bodyPr/>
                    <a:lstStyle/>
                    <a:p>
                      <a:pPr algn="ctr" fontAlgn="b"/>
                      <a:r>
                        <a:rPr lang="en-ZA" sz="1400" b="0" i="0" u="none" strike="noStrike" dirty="0" smtClean="0">
                          <a:solidFill>
                            <a:schemeClr val="tx1"/>
                          </a:solidFill>
                          <a:effectLst/>
                          <a:latin typeface="+mn-lt"/>
                        </a:rPr>
                        <a:t>12 535</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-4 721</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11 423</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rPr>
                        <a:t>1 112</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rPr>
                        <a:t>1 112</a:t>
                      </a:r>
                      <a:endParaRPr lang="en-ZA" sz="14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xmlns="" val="1395223752"/>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LP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8 214</a:t>
                      </a:r>
                    </a:p>
                  </a:txBody>
                  <a:tcPr marL="68580" marR="68580" marT="0" marB="0" anchor="ctr"/>
                </a:tc>
                <a:tc>
                  <a:txBody>
                    <a:bodyPr/>
                    <a:lstStyle/>
                    <a:p>
                      <a:pPr algn="ctr" fontAlgn="b"/>
                      <a:r>
                        <a:rPr lang="en-ZA" sz="1400" b="0" i="0" u="none" strike="noStrike" dirty="0" smtClean="0">
                          <a:solidFill>
                            <a:schemeClr val="tx1"/>
                          </a:solidFill>
                          <a:effectLst/>
                          <a:latin typeface="+mn-lt"/>
                        </a:rPr>
                        <a:t>6 124</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-2 090</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5 948</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176</a:t>
                      </a:r>
                    </a:p>
                  </a:txBody>
                  <a:tcPr marL="9525" marR="9525" marT="9525" marB="0" anchor="ctr"/>
                </a:tc>
                <a:tc>
                  <a:txBody>
                    <a:bodyPr/>
                    <a:lstStyle/>
                    <a:p>
                      <a:pPr algn="ctr" fontAlgn="b"/>
                      <a:r>
                        <a:rPr lang="en-ZA" sz="1400" b="0" i="0" u="none" strike="noStrike" dirty="0">
                          <a:solidFill>
                            <a:schemeClr val="tx1"/>
                          </a:solidFill>
                          <a:effectLst/>
                          <a:latin typeface="+mn-lt"/>
                        </a:rPr>
                        <a:t>176</a:t>
                      </a:r>
                    </a:p>
                  </a:txBody>
                  <a:tcPr marL="9525" marR="9525" marT="9525" marB="0" anchor="ctr"/>
                </a:tc>
                <a:extLst>
                  <a:ext uri="{0D108BD9-81ED-4DB2-BD59-A6C34878D82A}">
                    <a16:rowId xmlns:a16="http://schemas.microsoft.com/office/drawing/2014/main" xmlns="" val="1910337533"/>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MP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6 450</a:t>
                      </a:r>
                    </a:p>
                  </a:txBody>
                  <a:tcPr marL="68580" marR="68580" marT="0" marB="0" anchor="ctr"/>
                </a:tc>
                <a:tc>
                  <a:txBody>
                    <a:bodyPr/>
                    <a:lstStyle/>
                    <a:p>
                      <a:pPr algn="ctr" fontAlgn="b"/>
                      <a:r>
                        <a:rPr lang="en-ZA" sz="1400" b="0" i="0" u="none" strike="noStrike" dirty="0" smtClean="0">
                          <a:solidFill>
                            <a:schemeClr val="tx1"/>
                          </a:solidFill>
                          <a:effectLst/>
                          <a:latin typeface="+mn-lt"/>
                        </a:rPr>
                        <a:t>5 970</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-480</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5 387</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583</a:t>
                      </a:r>
                    </a:p>
                  </a:txBody>
                  <a:tcPr marL="9525" marR="9525" marT="9525" marB="0" anchor="ctr"/>
                </a:tc>
                <a:tc>
                  <a:txBody>
                    <a:bodyPr/>
                    <a:lstStyle/>
                    <a:p>
                      <a:pPr algn="ctr" fontAlgn="b"/>
                      <a:r>
                        <a:rPr lang="en-ZA" sz="1400" b="0" i="0" u="none" strike="noStrike" dirty="0">
                          <a:solidFill>
                            <a:schemeClr val="tx1"/>
                          </a:solidFill>
                          <a:effectLst/>
                          <a:latin typeface="+mn-lt"/>
                        </a:rPr>
                        <a:t>583</a:t>
                      </a:r>
                    </a:p>
                  </a:txBody>
                  <a:tcPr marL="9525" marR="9525" marT="9525" marB="0" anchor="ctr"/>
                </a:tc>
                <a:extLst>
                  <a:ext uri="{0D108BD9-81ED-4DB2-BD59-A6C34878D82A}">
                    <a16:rowId xmlns:a16="http://schemas.microsoft.com/office/drawing/2014/main" xmlns="" val="3375124694"/>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3 174</a:t>
                      </a:r>
                    </a:p>
                  </a:txBody>
                  <a:tcPr marL="68580" marR="68580" marT="0" marB="0" anchor="ctr"/>
                </a:tc>
                <a:tc>
                  <a:txBody>
                    <a:bodyPr/>
                    <a:lstStyle/>
                    <a:p>
                      <a:pPr algn="ctr" fontAlgn="b"/>
                      <a:r>
                        <a:rPr lang="en-ZA" sz="1400" b="0" i="0" u="none" strike="noStrike" dirty="0" smtClean="0">
                          <a:solidFill>
                            <a:schemeClr val="tx1"/>
                          </a:solidFill>
                          <a:effectLst/>
                          <a:latin typeface="+mn-lt"/>
                        </a:rPr>
                        <a:t>1 973</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-1 201</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1 672</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301</a:t>
                      </a:r>
                    </a:p>
                  </a:txBody>
                  <a:tcPr marL="9525" marR="9525" marT="9525" marB="0" anchor="ctr"/>
                </a:tc>
                <a:tc>
                  <a:txBody>
                    <a:bodyPr/>
                    <a:lstStyle/>
                    <a:p>
                      <a:pPr algn="ctr" fontAlgn="b"/>
                      <a:r>
                        <a:rPr lang="en-ZA" sz="1400" b="0" i="0" u="none" strike="noStrike" dirty="0">
                          <a:solidFill>
                            <a:schemeClr val="tx1"/>
                          </a:solidFill>
                          <a:effectLst/>
                          <a:latin typeface="+mn-lt"/>
                        </a:rPr>
                        <a:t>301</a:t>
                      </a:r>
                    </a:p>
                  </a:txBody>
                  <a:tcPr marL="9525" marR="9525" marT="9525" marB="0" anchor="ctr"/>
                </a:tc>
                <a:extLst>
                  <a:ext uri="{0D108BD9-81ED-4DB2-BD59-A6C34878D82A}">
                    <a16:rowId xmlns:a16="http://schemas.microsoft.com/office/drawing/2014/main" xmlns="" val="4234211255"/>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NW</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5 568</a:t>
                      </a:r>
                    </a:p>
                  </a:txBody>
                  <a:tcPr marL="68580" marR="68580" marT="0" marB="0" anchor="ctr"/>
                </a:tc>
                <a:tc>
                  <a:txBody>
                    <a:bodyPr/>
                    <a:lstStyle/>
                    <a:p>
                      <a:pPr algn="ctr" fontAlgn="b"/>
                      <a:r>
                        <a:rPr lang="en-ZA" sz="1400" b="0" i="0" u="none" strike="noStrike" dirty="0" smtClean="0">
                          <a:solidFill>
                            <a:schemeClr val="tx1"/>
                          </a:solidFill>
                          <a:effectLst/>
                          <a:latin typeface="+mn-lt"/>
                        </a:rPr>
                        <a:t>4 690</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--878</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4 404</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286</a:t>
                      </a:r>
                    </a:p>
                  </a:txBody>
                  <a:tcPr marL="9525" marR="9525" marT="9525" marB="0" anchor="ctr"/>
                </a:tc>
                <a:tc>
                  <a:txBody>
                    <a:bodyPr/>
                    <a:lstStyle/>
                    <a:p>
                      <a:pPr algn="ctr" fontAlgn="b"/>
                      <a:r>
                        <a:rPr lang="en-ZA" sz="1400" b="0" i="0" u="none" strike="noStrike" dirty="0">
                          <a:solidFill>
                            <a:schemeClr val="tx1"/>
                          </a:solidFill>
                          <a:effectLst/>
                          <a:latin typeface="+mn-lt"/>
                        </a:rPr>
                        <a:t>286</a:t>
                      </a:r>
                    </a:p>
                  </a:txBody>
                  <a:tcPr marL="9525" marR="9525" marT="9525" marB="0" anchor="ctr"/>
                </a:tc>
                <a:extLst>
                  <a:ext uri="{0D108BD9-81ED-4DB2-BD59-A6C34878D82A}">
                    <a16:rowId xmlns:a16="http://schemas.microsoft.com/office/drawing/2014/main" xmlns="" val="2945231395"/>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WC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8 538</a:t>
                      </a:r>
                    </a:p>
                  </a:txBody>
                  <a:tcPr marL="68580" marR="68580" marT="0" marB="0" anchor="ctr"/>
                </a:tc>
                <a:tc>
                  <a:txBody>
                    <a:bodyPr/>
                    <a:lstStyle/>
                    <a:p>
                      <a:pPr algn="ctr" fontAlgn="b"/>
                      <a:r>
                        <a:rPr lang="en-ZA" sz="1400" b="0" i="0" u="none" strike="noStrike" dirty="0" smtClean="0">
                          <a:solidFill>
                            <a:schemeClr val="tx1"/>
                          </a:solidFill>
                          <a:effectLst/>
                          <a:latin typeface="+mn-lt"/>
                        </a:rPr>
                        <a:t>7 091</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Arial" panose="020B0604020202020204" pitchFamily="34" charset="0"/>
                        </a:rPr>
                        <a:t>-1 447</a:t>
                      </a:r>
                      <a:endParaRPr lang="en-ZA" sz="1400" b="0"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rPr>
                        <a:t>6 916</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175</a:t>
                      </a:r>
                    </a:p>
                  </a:txBody>
                  <a:tcPr marL="9525" marR="9525" marT="9525" marB="0" anchor="ctr"/>
                </a:tc>
                <a:tc>
                  <a:txBody>
                    <a:bodyPr/>
                    <a:lstStyle/>
                    <a:p>
                      <a:pPr algn="ctr" fontAlgn="b"/>
                      <a:r>
                        <a:rPr lang="en-ZA" sz="1400" b="0" i="0" u="none" strike="noStrike" dirty="0">
                          <a:solidFill>
                            <a:schemeClr val="tx1"/>
                          </a:solidFill>
                          <a:effectLst/>
                          <a:latin typeface="+mn-lt"/>
                        </a:rPr>
                        <a:t>175</a:t>
                      </a:r>
                    </a:p>
                  </a:txBody>
                  <a:tcPr marL="9525" marR="9525" marT="9525" marB="0" anchor="ctr"/>
                </a:tc>
                <a:extLst>
                  <a:ext uri="{0D108BD9-81ED-4DB2-BD59-A6C34878D82A}">
                    <a16:rowId xmlns:a16="http://schemas.microsoft.com/office/drawing/2014/main" xmlns="" val="3590028359"/>
                  </a:ext>
                </a:extLst>
              </a:tr>
              <a:tr h="25423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HO</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endParaRPr lang="en-ZA" sz="1400" b="0" dirty="0">
                        <a:solidFill>
                          <a:schemeClr val="tx1"/>
                        </a:solidFill>
                        <a:effectLst/>
                        <a:latin typeface="+mn-lt"/>
                        <a:ea typeface="STXinwei"/>
                        <a:cs typeface="Tahoma" panose="020B0604030504040204" pitchFamily="34" charset="0"/>
                      </a:endParaRPr>
                    </a:p>
                  </a:txBody>
                  <a:tcPr marL="68580" marR="68580" marT="0"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tc>
                  <a:txBody>
                    <a:bodyPr/>
                    <a:lstStyle/>
                    <a:p>
                      <a:pPr algn="ctr" fontAlgn="b"/>
                      <a:endParaRPr lang="en-ZA" sz="1400" b="1"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extLst>
                  <a:ext uri="{0D108BD9-81ED-4DB2-BD59-A6C34878D82A}">
                    <a16:rowId xmlns:a16="http://schemas.microsoft.com/office/drawing/2014/main" xmlns="" val="1073172418"/>
                  </a:ext>
                </a:extLst>
              </a:tr>
              <a:tr h="3259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TOTAL</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1" dirty="0" smtClean="0">
                          <a:solidFill>
                            <a:schemeClr val="tx1"/>
                          </a:solidFill>
                          <a:effectLst/>
                          <a:latin typeface="+mn-lt"/>
                          <a:ea typeface="STXinwei"/>
                          <a:cs typeface="Tahoma" panose="020B0604030504040204" pitchFamily="34" charset="0"/>
                        </a:rPr>
                        <a:t>84 174</a:t>
                      </a:r>
                      <a:endParaRPr lang="en-ZA" sz="1400" b="1" dirty="0">
                        <a:solidFill>
                          <a:schemeClr val="tx1"/>
                        </a:solidFill>
                        <a:effectLst/>
                        <a:latin typeface="+mn-lt"/>
                        <a:ea typeface="STXinwei"/>
                        <a:cs typeface="Tahoma" panose="020B0604030504040204" pitchFamily="34" charset="0"/>
                      </a:endParaRPr>
                    </a:p>
                  </a:txBody>
                  <a:tcPr marL="68580" marR="68580" marT="0" marB="0" anchor="ctr"/>
                </a:tc>
                <a:tc>
                  <a:txBody>
                    <a:bodyPr/>
                    <a:lstStyle/>
                    <a:p>
                      <a:pPr algn="ctr" fontAlgn="b"/>
                      <a:r>
                        <a:rPr lang="en-ZA" sz="1400" b="1" i="0" u="none" strike="noStrike" dirty="0" smtClean="0">
                          <a:solidFill>
                            <a:schemeClr val="tx1"/>
                          </a:solidFill>
                          <a:effectLst/>
                          <a:latin typeface="+mn-lt"/>
                        </a:rPr>
                        <a:t>63 269</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cs typeface="Arial" panose="020B0604020202020204" pitchFamily="34" charset="0"/>
                        </a:rPr>
                        <a:t>-20 905</a:t>
                      </a:r>
                      <a:endParaRPr lang="en-ZA" sz="1400" b="1" i="0" u="none" strike="noStrike" dirty="0">
                        <a:solidFill>
                          <a:schemeClr val="tx1"/>
                        </a:solidFill>
                        <a:effectLst/>
                        <a:latin typeface="+mn-lt"/>
                        <a:cs typeface="Arial" panose="020B0604020202020204" pitchFamily="34" charset="0"/>
                      </a:endParaRPr>
                    </a:p>
                  </a:txBody>
                  <a:tcPr marL="9525" marR="9525" marT="9525" marB="0" anchor="ctr"/>
                </a:tc>
                <a:tc>
                  <a:txBody>
                    <a:bodyPr/>
                    <a:lstStyle/>
                    <a:p>
                      <a:pPr algn="ctr" fontAlgn="b"/>
                      <a:r>
                        <a:rPr lang="en-ZA" sz="1400" b="1" i="0" u="none" strike="noStrike" dirty="0" smtClean="0">
                          <a:solidFill>
                            <a:schemeClr val="tx1"/>
                          </a:solidFill>
                          <a:effectLst/>
                          <a:latin typeface="+mn-lt"/>
                        </a:rPr>
                        <a:t>59 594</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rPr>
                        <a:t>3 675</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rPr>
                        <a:t>3 675</a:t>
                      </a:r>
                      <a:endParaRPr lang="en-ZA" sz="14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xmlns="" val="707275062"/>
                  </a:ext>
                </a:extLst>
              </a:tr>
            </a:tbl>
          </a:graphicData>
        </a:graphic>
      </p:graphicFrame>
      <p:sp>
        <p:nvSpPr>
          <p:cNvPr id="6" name="Title 1"/>
          <p:cNvSpPr txBox="1">
            <a:spLocks/>
          </p:cNvSpPr>
          <p:nvPr/>
        </p:nvSpPr>
        <p:spPr>
          <a:xfrm>
            <a:off x="978767" y="342276"/>
            <a:ext cx="6896534" cy="846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ZA" sz="3200" b="1" i="0" u="none" strike="noStrike" kern="1200" cap="none" spc="0" normalizeH="0" baseline="0" noProof="0" dirty="0">
              <a:ln>
                <a:noFill/>
              </a:ln>
              <a:solidFill>
                <a:sysClr val="window" lastClr="FFFFFF"/>
              </a:solidFill>
              <a:effectLst/>
              <a:uLnTx/>
              <a:uFillTx/>
              <a:latin typeface="Trebuchet MS" panose="020B0603020202020204"/>
              <a:ea typeface="+mj-ea"/>
              <a:cs typeface="+mj-cs"/>
            </a:endParaRPr>
          </a:p>
        </p:txBody>
      </p:sp>
      <p:sp>
        <p:nvSpPr>
          <p:cNvPr id="7" name="Title 1"/>
          <p:cNvSpPr txBox="1">
            <a:spLocks/>
          </p:cNvSpPr>
          <p:nvPr/>
        </p:nvSpPr>
        <p:spPr>
          <a:xfrm>
            <a:off x="795799" y="388888"/>
            <a:ext cx="6896534" cy="820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ZA" sz="3200" b="1" i="0" u="none" strike="noStrike" kern="1200" cap="none" spc="0" normalizeH="0" baseline="0" noProof="0" dirty="0">
              <a:ln>
                <a:noFill/>
              </a:ln>
              <a:solidFill>
                <a:sysClr val="window" lastClr="FFFFFF"/>
              </a:solidFill>
              <a:effectLst/>
              <a:uLnTx/>
              <a:uFillTx/>
              <a:latin typeface="Trebuchet MS" panose="020B0603020202020204"/>
              <a:ea typeface="+mj-ea"/>
              <a:cs typeface="+mj-cs"/>
            </a:endParaRPr>
          </a:p>
        </p:txBody>
      </p:sp>
      <p:sp>
        <p:nvSpPr>
          <p:cNvPr id="2" name="Rectangle 1"/>
          <p:cNvSpPr/>
          <p:nvPr/>
        </p:nvSpPr>
        <p:spPr>
          <a:xfrm>
            <a:off x="1134399" y="548489"/>
            <a:ext cx="7262469" cy="424732"/>
          </a:xfrm>
          <a:prstGeom prst="rect">
            <a:avLst/>
          </a:prstGeom>
        </p:spPr>
        <p:txBody>
          <a:bodyPr wrap="square">
            <a:spAutoFit/>
          </a:bodyPr>
          <a:lstStyle/>
          <a:p>
            <a:pPr algn="ctr" defTabSz="914400" fontAlgn="auto">
              <a:lnSpc>
                <a:spcPct val="90000"/>
              </a:lnSpc>
              <a:spcAft>
                <a:spcPts val="0"/>
              </a:spcAft>
              <a:defRPr/>
            </a:pPr>
            <a:r>
              <a:rPr lang="en-ZA" sz="2400" b="1" dirty="0">
                <a:latin typeface="Calibri" panose="020F0502020204030204" pitchFamily="34" charset="0"/>
                <a:ea typeface="+mj-ea"/>
                <a:cs typeface="Calibri" panose="020F0502020204030204" pitchFamily="34" charset="0"/>
              </a:rPr>
              <a:t>BASIC CONDITIONS OF EMPLOYMENT ACT</a:t>
            </a:r>
          </a:p>
        </p:txBody>
      </p:sp>
      <p:sp>
        <p:nvSpPr>
          <p:cNvPr id="4" name="Rectangle 3"/>
          <p:cNvSpPr/>
          <p:nvPr/>
        </p:nvSpPr>
        <p:spPr>
          <a:xfrm>
            <a:off x="336863" y="5427277"/>
            <a:ext cx="8648640" cy="1277273"/>
          </a:xfrm>
          <a:prstGeom prst="rect">
            <a:avLst/>
          </a:prstGeom>
        </p:spPr>
        <p:txBody>
          <a:bodyPr wrap="square">
            <a:spAutoFit/>
          </a:bodyPr>
          <a:lstStyle/>
          <a:p>
            <a:r>
              <a:rPr lang="en-ZA" sz="1100" dirty="0"/>
              <a:t>The target for the 2nd Quarter  for BCEA inspections was 84 174 inspections and only </a:t>
            </a:r>
            <a:r>
              <a:rPr lang="en-ZA" sz="1100" b="1" dirty="0"/>
              <a:t>63 269 </a:t>
            </a:r>
            <a:r>
              <a:rPr lang="en-ZA" sz="1100" dirty="0"/>
              <a:t>employers were inspected which constitutes </a:t>
            </a:r>
            <a:r>
              <a:rPr lang="en-ZA" sz="1100" b="1" dirty="0"/>
              <a:t>75.16% </a:t>
            </a:r>
            <a:r>
              <a:rPr lang="en-ZA" sz="1100" dirty="0"/>
              <a:t>of the target.</a:t>
            </a:r>
          </a:p>
          <a:p>
            <a:endParaRPr lang="en-ZA" sz="1100" dirty="0"/>
          </a:p>
          <a:p>
            <a:r>
              <a:rPr lang="en-ZA" sz="1100" b="1" dirty="0" smtClean="0"/>
              <a:t>50 594 </a:t>
            </a:r>
            <a:r>
              <a:rPr lang="en-ZA" sz="1100" b="1" dirty="0"/>
              <a:t>(94.19%) </a:t>
            </a:r>
            <a:r>
              <a:rPr lang="en-ZA" sz="1100" dirty="0"/>
              <a:t>out of </a:t>
            </a:r>
            <a:r>
              <a:rPr lang="en-ZA" sz="1100" dirty="0" smtClean="0"/>
              <a:t>63 269 </a:t>
            </a:r>
            <a:r>
              <a:rPr lang="en-ZA" sz="1100" dirty="0"/>
              <a:t>inspected employers were found compliant and </a:t>
            </a:r>
            <a:r>
              <a:rPr lang="en-ZA" sz="1100" dirty="0" smtClean="0"/>
              <a:t>3 675 </a:t>
            </a:r>
            <a:r>
              <a:rPr lang="en-ZA" sz="1100" dirty="0"/>
              <a:t>(5.81%) were found to be non-compliant. </a:t>
            </a:r>
          </a:p>
          <a:p>
            <a:endParaRPr lang="en-ZA" sz="1100" dirty="0"/>
          </a:p>
          <a:p>
            <a:r>
              <a:rPr lang="en-ZA" sz="1100" dirty="0"/>
              <a:t>All those employers who were found non compliant were issued with notices.</a:t>
            </a:r>
          </a:p>
          <a:p>
            <a:endParaRPr lang="en-ZA" sz="1100" dirty="0"/>
          </a:p>
        </p:txBody>
      </p:sp>
    </p:spTree>
    <p:extLst>
      <p:ext uri="{BB962C8B-B14F-4D97-AF65-F5344CB8AC3E}">
        <p14:creationId xmlns:p14="http://schemas.microsoft.com/office/powerpoint/2010/main" xmlns="" val="1309295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65734"/>
            <a:ext cx="8229600" cy="1143000"/>
          </a:xfrm>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ZA" sz="2400" b="1" dirty="0">
                <a:latin typeface="Calibri" panose="020F0502020204030204" pitchFamily="34" charset="0"/>
                <a:ea typeface="+mj-ea"/>
                <a:cs typeface="Calibri" panose="020F0502020204030204" pitchFamily="34" charset="0"/>
              </a:rPr>
              <a:t>OCCUPATIONAL HEALTH AND SAFETY </a:t>
            </a: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6953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en-US" sz="1200" b="1"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smtClean="0">
              <a:ea typeface="ＭＳ Ｐゴシック" pitchFamily="34" charset="-128"/>
            </a:endParaRPr>
          </a:p>
          <a:p>
            <a:pPr marL="0" indent="0">
              <a:buFont typeface="Arial" pitchFamily="34" charset="0"/>
              <a:buNone/>
            </a:pPr>
            <a:endParaRPr lang="en-ZA" altLang="en-US"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p:txBody>
      </p:sp>
      <p:sp>
        <p:nvSpPr>
          <p:cNvPr id="2" name="Rectangle 1"/>
          <p:cNvSpPr/>
          <p:nvPr/>
        </p:nvSpPr>
        <p:spPr>
          <a:xfrm>
            <a:off x="2286000" y="2890391"/>
            <a:ext cx="4572000" cy="107721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none" spc="0" normalizeH="0" baseline="0" noProof="0" dirty="0" smtClean="0">
                <a:ln>
                  <a:noFill/>
                </a:ln>
                <a:solidFill>
                  <a:prstClr val="white"/>
                </a:solidFill>
                <a:effectLst/>
                <a:uLnTx/>
                <a:uFillTx/>
                <a:latin typeface="Trebuchet MS" panose="020B0603020202020204"/>
                <a:ea typeface="+mj-ea"/>
                <a:cs typeface="+mj-cs"/>
              </a:rPr>
              <a:t>OCCUPATIONAL HEALTH AND SAFETY </a:t>
            </a:r>
            <a:endParaRPr kumimoji="0" lang="en-ZA" sz="1800" b="0" i="0" u="none" strike="noStrike" kern="0" cap="none" spc="0" normalizeH="0" baseline="0" noProof="0" dirty="0" smtClean="0">
              <a:ln>
                <a:noFill/>
              </a:ln>
              <a:solidFill>
                <a:sysClr val="windowText" lastClr="000000"/>
              </a:solidFill>
              <a:effectLst/>
              <a:uLnTx/>
              <a:uFillTx/>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016623994"/>
              </p:ext>
            </p:extLst>
          </p:nvPr>
        </p:nvGraphicFramePr>
        <p:xfrm>
          <a:off x="251519" y="1095896"/>
          <a:ext cx="8685215" cy="4224410"/>
        </p:xfrm>
        <a:graphic>
          <a:graphicData uri="http://schemas.openxmlformats.org/drawingml/2006/table">
            <a:tbl>
              <a:tblPr firstRow="1" bandRow="1">
                <a:tableStyleId>{5C22544A-7EE6-4342-B048-85BDC9FD1C3A}</a:tableStyleId>
              </a:tblPr>
              <a:tblGrid>
                <a:gridCol w="1240745">
                  <a:extLst>
                    <a:ext uri="{9D8B030D-6E8A-4147-A177-3AD203B41FA5}">
                      <a16:colId xmlns:a16="http://schemas.microsoft.com/office/drawing/2014/main" xmlns="" val="295939982"/>
                    </a:ext>
                  </a:extLst>
                </a:gridCol>
                <a:gridCol w="1240745">
                  <a:extLst>
                    <a:ext uri="{9D8B030D-6E8A-4147-A177-3AD203B41FA5}">
                      <a16:colId xmlns:a16="http://schemas.microsoft.com/office/drawing/2014/main" xmlns="" val="1735882883"/>
                    </a:ext>
                  </a:extLst>
                </a:gridCol>
                <a:gridCol w="1240745">
                  <a:extLst>
                    <a:ext uri="{9D8B030D-6E8A-4147-A177-3AD203B41FA5}">
                      <a16:colId xmlns:a16="http://schemas.microsoft.com/office/drawing/2014/main" xmlns="" val="3585123539"/>
                    </a:ext>
                  </a:extLst>
                </a:gridCol>
                <a:gridCol w="1240745">
                  <a:extLst>
                    <a:ext uri="{9D8B030D-6E8A-4147-A177-3AD203B41FA5}">
                      <a16:colId xmlns:a16="http://schemas.microsoft.com/office/drawing/2014/main" xmlns="" val="435286878"/>
                    </a:ext>
                  </a:extLst>
                </a:gridCol>
                <a:gridCol w="1240745">
                  <a:extLst>
                    <a:ext uri="{9D8B030D-6E8A-4147-A177-3AD203B41FA5}">
                      <a16:colId xmlns:a16="http://schemas.microsoft.com/office/drawing/2014/main" xmlns="" val="3078020433"/>
                    </a:ext>
                  </a:extLst>
                </a:gridCol>
                <a:gridCol w="1240745">
                  <a:extLst>
                    <a:ext uri="{9D8B030D-6E8A-4147-A177-3AD203B41FA5}">
                      <a16:colId xmlns:a16="http://schemas.microsoft.com/office/drawing/2014/main" xmlns="" val="2217509466"/>
                    </a:ext>
                  </a:extLst>
                </a:gridCol>
                <a:gridCol w="1240745">
                  <a:extLst>
                    <a:ext uri="{9D8B030D-6E8A-4147-A177-3AD203B41FA5}">
                      <a16:colId xmlns:a16="http://schemas.microsoft.com/office/drawing/2014/main" xmlns="" val="3138290164"/>
                    </a:ext>
                  </a:extLst>
                </a:gridCol>
              </a:tblGrid>
              <a:tr h="400485">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PROVINCE</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TARGET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ACTUAL</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VARIANCE</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Calibri" panose="020F0502020204030204" pitchFamily="34" charset="0"/>
                        </a:rPr>
                        <a:t>NON-COMPLIANT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bg1"/>
                          </a:solidFill>
                          <a:effectLst/>
                          <a:latin typeface="+mn-lt"/>
                          <a:ea typeface="+mn-ea"/>
                          <a:cs typeface="Calibri" panose="020F0502020204030204" pitchFamily="34" charset="0"/>
                        </a:rPr>
                        <a:t>NOTICES ISSUED</a:t>
                      </a:r>
                      <a:endParaRPr lang="en-ZA" sz="1400" kern="1200" dirty="0">
                        <a:solidFill>
                          <a:schemeClr val="bg1"/>
                        </a:solidFill>
                        <a:effectLst/>
                        <a:latin typeface="+mn-lt"/>
                        <a:ea typeface="+mn-ea"/>
                        <a:cs typeface="Calibri" panose="020F0502020204030204" pitchFamily="34" charset="0"/>
                      </a:endParaRPr>
                    </a:p>
                  </a:txBody>
                  <a:tcPr marL="9525" marR="9525" marT="9525" marB="0" anchor="ctr"/>
                </a:tc>
                <a:extLst>
                  <a:ext uri="{0D108BD9-81ED-4DB2-BD59-A6C34878D82A}">
                    <a16:rowId xmlns:a16="http://schemas.microsoft.com/office/drawing/2014/main" xmlns="" val="1183311611"/>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EC</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Calibri" panose="020F0502020204030204" pitchFamily="34" charset="0"/>
                        </a:rPr>
                        <a:t>4 404</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3 493</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-911</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2 677</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816</a:t>
                      </a:r>
                    </a:p>
                  </a:txBody>
                  <a:tcPr marL="9525" marR="9525" marT="9525" marB="0" anchor="ctr"/>
                </a:tc>
                <a:tc>
                  <a:txBody>
                    <a:bodyPr/>
                    <a:lstStyle/>
                    <a:p>
                      <a:pPr algn="ctr" fontAlgn="b"/>
                      <a:r>
                        <a:rPr lang="en-ZA" sz="1400" b="0" i="0" u="none" strike="noStrike">
                          <a:solidFill>
                            <a:schemeClr val="tx1"/>
                          </a:solidFill>
                          <a:effectLst/>
                          <a:latin typeface="+mn-lt"/>
                          <a:cs typeface="Calibri" panose="020F0502020204030204" pitchFamily="34" charset="0"/>
                        </a:rPr>
                        <a:t>816</a:t>
                      </a:r>
                    </a:p>
                  </a:txBody>
                  <a:tcPr marL="9525" marR="9525" marT="9525" marB="0" anchor="ctr"/>
                </a:tc>
                <a:extLst>
                  <a:ext uri="{0D108BD9-81ED-4DB2-BD59-A6C34878D82A}">
                    <a16:rowId xmlns:a16="http://schemas.microsoft.com/office/drawing/2014/main" xmlns="" val="2356883537"/>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FS</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Calibri" panose="020F0502020204030204" pitchFamily="34" charset="0"/>
                        </a:rPr>
                        <a:t>5 196</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5 333</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137</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3 623</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1 710</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1 710</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3388143339"/>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GP</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9 354</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6 731</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-2 623</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5 165</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1 566</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1 566</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348996183"/>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KZN</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11 892</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8 845</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-3 047</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4 727</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4 118</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4 118</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1395223752"/>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LP</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4 476</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3 109</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-1 367</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1 315</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1 794</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1 793</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1910337533"/>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MP</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2 784</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2 735</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-49</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a:solidFill>
                            <a:schemeClr val="tx1"/>
                          </a:solidFill>
                          <a:effectLst/>
                          <a:latin typeface="+mn-lt"/>
                          <a:cs typeface="Calibri" panose="020F0502020204030204" pitchFamily="34" charset="0"/>
                        </a:rPr>
                        <a:t>950</a:t>
                      </a: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1 785</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1 785</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3375124694"/>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NC</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1 854</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1 461</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-393</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a:solidFill>
                            <a:schemeClr val="tx1"/>
                          </a:solidFill>
                          <a:effectLst/>
                          <a:latin typeface="+mn-lt"/>
                          <a:cs typeface="Calibri" panose="020F0502020204030204" pitchFamily="34" charset="0"/>
                        </a:rPr>
                        <a:t>581</a:t>
                      </a: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880</a:t>
                      </a: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880</a:t>
                      </a:r>
                    </a:p>
                  </a:txBody>
                  <a:tcPr marL="9525" marR="9525" marT="9525" marB="0" anchor="ctr"/>
                </a:tc>
                <a:extLst>
                  <a:ext uri="{0D108BD9-81ED-4DB2-BD59-A6C34878D82A}">
                    <a16:rowId xmlns:a16="http://schemas.microsoft.com/office/drawing/2014/main" xmlns="" val="4234211255"/>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NW</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3 324</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2 046</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-1 278</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1 202</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844</a:t>
                      </a: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844</a:t>
                      </a:r>
                    </a:p>
                  </a:txBody>
                  <a:tcPr marL="9525" marR="9525" marT="9525" marB="0" anchor="ctr"/>
                </a:tc>
                <a:extLst>
                  <a:ext uri="{0D108BD9-81ED-4DB2-BD59-A6C34878D82A}">
                    <a16:rowId xmlns:a16="http://schemas.microsoft.com/office/drawing/2014/main" xmlns="" val="2945231395"/>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WC</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5 862</a:t>
                      </a:r>
                    </a:p>
                  </a:txBody>
                  <a:tcPr marL="68580" marR="68580" marT="0"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6 239</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377</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2 861</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3 378</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0" i="0" u="none" strike="noStrike" dirty="0" smtClean="0">
                          <a:solidFill>
                            <a:schemeClr val="tx1"/>
                          </a:solidFill>
                          <a:effectLst/>
                          <a:latin typeface="+mn-lt"/>
                          <a:cs typeface="Calibri" panose="020F0502020204030204" pitchFamily="34" charset="0"/>
                        </a:rPr>
                        <a:t>3 347</a:t>
                      </a:r>
                      <a:endParaRPr lang="en-ZA" sz="1400" b="0"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3590028359"/>
                  </a:ext>
                </a:extLst>
              </a:tr>
              <a:tr h="376997">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HO</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0">
                          <a:solidFill>
                            <a:schemeClr val="tx1"/>
                          </a:solidFill>
                          <a:effectLst/>
                          <a:latin typeface="+mn-lt"/>
                          <a:ea typeface="STXinwei"/>
                          <a:cs typeface="Calibri" panose="020F0502020204030204" pitchFamily="34" charset="0"/>
                        </a:rPr>
                        <a:t>144</a:t>
                      </a:r>
                    </a:p>
                  </a:txBody>
                  <a:tcPr marL="68580" marR="68580" marT="0"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125</a:t>
                      </a:r>
                    </a:p>
                  </a:txBody>
                  <a:tcPr marL="9525" marR="9525" marT="9525" marB="0" anchor="ctr"/>
                </a:tc>
                <a:tc>
                  <a:txBody>
                    <a:bodyPr/>
                    <a:lstStyle/>
                    <a:p>
                      <a:pPr algn="ctr"/>
                      <a:r>
                        <a:rPr lang="en-ZA" sz="1400" b="0" dirty="0" smtClean="0">
                          <a:solidFill>
                            <a:schemeClr val="tx1"/>
                          </a:solidFill>
                          <a:latin typeface="+mn-lt"/>
                          <a:cs typeface="Calibri" panose="020F0502020204030204" pitchFamily="34" charset="0"/>
                        </a:rPr>
                        <a:t>-19</a:t>
                      </a:r>
                      <a:endParaRPr lang="en-ZA" sz="1400" b="0" dirty="0">
                        <a:solidFill>
                          <a:schemeClr val="tx1"/>
                        </a:solidFill>
                        <a:latin typeface="+mn-lt"/>
                        <a:cs typeface="Calibri" panose="020F0502020204030204" pitchFamily="34" charset="0"/>
                      </a:endParaRPr>
                    </a:p>
                  </a:txBody>
                  <a:tcPr anchor="ctr"/>
                </a:tc>
                <a:tc>
                  <a:txBody>
                    <a:bodyPr/>
                    <a:lstStyle/>
                    <a:p>
                      <a:pPr algn="ctr" fontAlgn="b"/>
                      <a:r>
                        <a:rPr lang="en-ZA" sz="1400" b="0" i="0" u="none" strike="noStrike" dirty="0">
                          <a:solidFill>
                            <a:schemeClr val="tx1"/>
                          </a:solidFill>
                          <a:effectLst/>
                          <a:latin typeface="+mn-lt"/>
                          <a:cs typeface="Calibri" panose="020F0502020204030204" pitchFamily="34" charset="0"/>
                        </a:rPr>
                        <a:t>115</a:t>
                      </a: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10</a:t>
                      </a:r>
                    </a:p>
                  </a:txBody>
                  <a:tcPr marL="9525" marR="9525" marT="9525" marB="0" anchor="ctr"/>
                </a:tc>
                <a:tc>
                  <a:txBody>
                    <a:bodyPr/>
                    <a:lstStyle/>
                    <a:p>
                      <a:pPr algn="ctr" fontAlgn="b"/>
                      <a:r>
                        <a:rPr lang="en-ZA" sz="1400" b="0" i="0" u="none" strike="noStrike" dirty="0">
                          <a:solidFill>
                            <a:schemeClr val="tx1"/>
                          </a:solidFill>
                          <a:effectLst/>
                          <a:latin typeface="+mn-lt"/>
                          <a:cs typeface="Calibri" panose="020F0502020204030204" pitchFamily="34" charset="0"/>
                        </a:rPr>
                        <a:t>9</a:t>
                      </a:r>
                    </a:p>
                  </a:txBody>
                  <a:tcPr marL="9525" marR="9525" marT="9525" marB="0" anchor="ctr"/>
                </a:tc>
                <a:extLst>
                  <a:ext uri="{0D108BD9-81ED-4DB2-BD59-A6C34878D82A}">
                    <a16:rowId xmlns:a16="http://schemas.microsoft.com/office/drawing/2014/main" xmlns="" val="1073172418"/>
                  </a:ext>
                </a:extLst>
              </a:tr>
              <a:tr h="334716">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cs typeface="Calibri" panose="020F0502020204030204" pitchFamily="34" charset="0"/>
                        </a:rPr>
                        <a:t>TOTAL</a:t>
                      </a:r>
                      <a:endParaRPr lang="en-ZA" sz="1400" b="1" dirty="0">
                        <a:solidFill>
                          <a:schemeClr val="tx1"/>
                        </a:solidFill>
                        <a:latin typeface="+mn-lt"/>
                        <a:cs typeface="Calibri" panose="020F0502020204030204" pitchFamily="34" charset="0"/>
                      </a:endParaRPr>
                    </a:p>
                  </a:txBody>
                  <a:tcPr/>
                </a:tc>
                <a:tc>
                  <a:txBody>
                    <a:bodyPr/>
                    <a:lstStyle/>
                    <a:p>
                      <a:pPr algn="ctr">
                        <a:lnSpc>
                          <a:spcPct val="115000"/>
                        </a:lnSpc>
                        <a:spcBef>
                          <a:spcPts val="500"/>
                        </a:spcBef>
                        <a:spcAft>
                          <a:spcPts val="0"/>
                        </a:spcAft>
                      </a:pPr>
                      <a:r>
                        <a:rPr lang="en-ZA" sz="1400" b="1" dirty="0">
                          <a:solidFill>
                            <a:schemeClr val="tx1"/>
                          </a:solidFill>
                          <a:effectLst/>
                          <a:latin typeface="+mn-lt"/>
                          <a:ea typeface="STXinwei"/>
                          <a:cs typeface="Calibri" panose="020F0502020204030204" pitchFamily="34" charset="0"/>
                        </a:rPr>
                        <a:t>49 290</a:t>
                      </a:r>
                    </a:p>
                  </a:txBody>
                  <a:tcPr marL="68580" marR="68580" marT="0" marB="0" anchor="ctr"/>
                </a:tc>
                <a:tc>
                  <a:txBody>
                    <a:bodyPr/>
                    <a:lstStyle/>
                    <a:p>
                      <a:pPr algn="ctr" fontAlgn="b"/>
                      <a:r>
                        <a:rPr lang="en-ZA" sz="1400" b="1" i="0" u="none" strike="noStrike" dirty="0" smtClean="0">
                          <a:solidFill>
                            <a:schemeClr val="tx1"/>
                          </a:solidFill>
                          <a:effectLst/>
                          <a:latin typeface="+mn-lt"/>
                          <a:cs typeface="Calibri" panose="020F0502020204030204" pitchFamily="34" charset="0"/>
                        </a:rPr>
                        <a:t>40 117</a:t>
                      </a:r>
                      <a:endParaRPr lang="en-ZA" sz="1400" b="1"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a:r>
                        <a:rPr lang="en-ZA" sz="1400" b="1" dirty="0" smtClean="0">
                          <a:solidFill>
                            <a:schemeClr val="tx1"/>
                          </a:solidFill>
                          <a:latin typeface="+mn-lt"/>
                          <a:cs typeface="Calibri" panose="020F0502020204030204" pitchFamily="34" charset="0"/>
                        </a:rPr>
                        <a:t>-9 173</a:t>
                      </a:r>
                      <a:endParaRPr lang="en-ZA" sz="1400" b="1" dirty="0">
                        <a:solidFill>
                          <a:schemeClr val="tx1"/>
                        </a:solidFill>
                        <a:latin typeface="+mn-lt"/>
                        <a:cs typeface="Calibri" panose="020F0502020204030204" pitchFamily="34" charset="0"/>
                      </a:endParaRPr>
                    </a:p>
                  </a:txBody>
                  <a:tcPr anchor="ctr"/>
                </a:tc>
                <a:tc>
                  <a:txBody>
                    <a:bodyPr/>
                    <a:lstStyle/>
                    <a:p>
                      <a:pPr algn="ctr" fontAlgn="b"/>
                      <a:r>
                        <a:rPr lang="en-ZA" sz="1400" b="1" i="0" u="none" strike="noStrike" dirty="0" smtClean="0">
                          <a:solidFill>
                            <a:schemeClr val="tx1"/>
                          </a:solidFill>
                          <a:effectLst/>
                          <a:latin typeface="+mn-lt"/>
                          <a:cs typeface="Calibri" panose="020F0502020204030204" pitchFamily="34" charset="0"/>
                        </a:rPr>
                        <a:t>23 216</a:t>
                      </a:r>
                      <a:endParaRPr lang="en-ZA" sz="1400" b="1"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1" i="0" u="none" strike="noStrike" dirty="0" smtClean="0">
                          <a:solidFill>
                            <a:schemeClr val="tx1"/>
                          </a:solidFill>
                          <a:effectLst/>
                          <a:latin typeface="+mn-lt"/>
                          <a:cs typeface="Calibri" panose="020F0502020204030204" pitchFamily="34" charset="0"/>
                        </a:rPr>
                        <a:t>16 901</a:t>
                      </a:r>
                      <a:endParaRPr lang="en-ZA" sz="1400" b="1"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ZA" sz="1400" b="1" i="0" u="none" strike="noStrike" dirty="0" smtClean="0">
                          <a:solidFill>
                            <a:schemeClr val="tx1"/>
                          </a:solidFill>
                          <a:effectLst/>
                          <a:latin typeface="+mn-lt"/>
                          <a:cs typeface="Calibri" panose="020F0502020204030204" pitchFamily="34" charset="0"/>
                        </a:rPr>
                        <a:t>16 868</a:t>
                      </a:r>
                      <a:endParaRPr lang="en-ZA" sz="1400" b="1" i="0" u="none" strike="noStrike" dirty="0">
                        <a:solidFill>
                          <a:schemeClr val="tx1"/>
                        </a:solidFill>
                        <a:effectLst/>
                        <a:latin typeface="+mn-lt"/>
                        <a:cs typeface="Calibri" panose="020F0502020204030204" pitchFamily="34" charset="0"/>
                      </a:endParaRPr>
                    </a:p>
                  </a:txBody>
                  <a:tcPr marL="9525" marR="9525" marT="9525" marB="0" anchor="ctr"/>
                </a:tc>
                <a:extLst>
                  <a:ext uri="{0D108BD9-81ED-4DB2-BD59-A6C34878D82A}">
                    <a16:rowId xmlns:a16="http://schemas.microsoft.com/office/drawing/2014/main" xmlns="" val="707275062"/>
                  </a:ext>
                </a:extLst>
              </a:tr>
            </a:tbl>
          </a:graphicData>
        </a:graphic>
      </p:graphicFrame>
      <p:sp>
        <p:nvSpPr>
          <p:cNvPr id="3" name="Rectangle 2"/>
          <p:cNvSpPr/>
          <p:nvPr/>
        </p:nvSpPr>
        <p:spPr>
          <a:xfrm>
            <a:off x="312234" y="5404525"/>
            <a:ext cx="8685215" cy="1107996"/>
          </a:xfrm>
          <a:prstGeom prst="rect">
            <a:avLst/>
          </a:prstGeom>
        </p:spPr>
        <p:txBody>
          <a:bodyPr wrap="square">
            <a:spAutoFit/>
          </a:bodyPr>
          <a:lstStyle/>
          <a:p>
            <a:r>
              <a:rPr lang="en-ZA" sz="1100" dirty="0"/>
              <a:t>The target for the 2nd Quarter  for OHS inspections was </a:t>
            </a:r>
            <a:r>
              <a:rPr lang="en-ZA" sz="1100" dirty="0" smtClean="0"/>
              <a:t>49 290 </a:t>
            </a:r>
            <a:r>
              <a:rPr lang="en-ZA" sz="1100" dirty="0"/>
              <a:t>inspections and only </a:t>
            </a:r>
            <a:r>
              <a:rPr lang="en-ZA" sz="1100" b="1" dirty="0"/>
              <a:t>40 117</a:t>
            </a:r>
            <a:r>
              <a:rPr lang="en-ZA" sz="1100" dirty="0"/>
              <a:t>employers were inspected which constitutes 81.6% of the target.</a:t>
            </a:r>
          </a:p>
          <a:p>
            <a:endParaRPr lang="en-ZA" sz="1100" dirty="0"/>
          </a:p>
          <a:p>
            <a:r>
              <a:rPr lang="en-ZA" sz="1100" b="1" dirty="0" smtClean="0"/>
              <a:t>23 216 </a:t>
            </a:r>
            <a:r>
              <a:rPr lang="en-ZA" sz="1100" b="1" dirty="0"/>
              <a:t>(58%) </a:t>
            </a:r>
            <a:r>
              <a:rPr lang="en-ZA" sz="1100" dirty="0"/>
              <a:t>out of 40 117 inspected employers were found compliant and </a:t>
            </a:r>
            <a:r>
              <a:rPr lang="en-ZA" sz="1100" dirty="0" smtClean="0"/>
              <a:t>16 901 </a:t>
            </a:r>
            <a:r>
              <a:rPr lang="en-ZA" sz="1100" dirty="0"/>
              <a:t>(42%) were found to be non-compliant. </a:t>
            </a:r>
          </a:p>
          <a:p>
            <a:endParaRPr lang="en-ZA" sz="1100" dirty="0"/>
          </a:p>
          <a:p>
            <a:r>
              <a:rPr lang="en-ZA" sz="1100" dirty="0"/>
              <a:t>16 868 employers which is 99.7% were issued with notices out of a total of  16 906 non compliant employers. </a:t>
            </a:r>
          </a:p>
        </p:txBody>
      </p:sp>
    </p:spTree>
    <p:extLst>
      <p:ext uri="{BB962C8B-B14F-4D97-AF65-F5344CB8AC3E}">
        <p14:creationId xmlns:p14="http://schemas.microsoft.com/office/powerpoint/2010/main" xmlns="" val="4274129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20713" y="206563"/>
            <a:ext cx="8229600" cy="1143000"/>
          </a:xfrm>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9899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smtClean="0">
              <a:ea typeface="ＭＳ Ｐゴシック" pitchFamily="34" charset="-128"/>
            </a:endParaRPr>
          </a:p>
          <a:p>
            <a:pPr marL="0" indent="0">
              <a:buFont typeface="Arial" pitchFamily="34" charset="0"/>
              <a:buNone/>
            </a:pPr>
            <a:endParaRPr lang="en-ZA" altLang="en-US"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p:txBody>
      </p:sp>
      <p:sp>
        <p:nvSpPr>
          <p:cNvPr id="5" name="Title 1"/>
          <p:cNvSpPr txBox="1">
            <a:spLocks/>
          </p:cNvSpPr>
          <p:nvPr/>
        </p:nvSpPr>
        <p:spPr>
          <a:xfrm>
            <a:off x="1451107" y="231800"/>
            <a:ext cx="6896534"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457200" latinLnBrk="0">
              <a:lnSpc>
                <a:spcPct val="115000"/>
              </a:lnSpc>
              <a:buClrTx/>
              <a:buSzTx/>
              <a:buFontTx/>
              <a:buNone/>
              <a:tabLst/>
              <a:defRPr/>
            </a:pPr>
            <a:r>
              <a:rPr lang="en-ZA" sz="2400" b="1" dirty="0">
                <a:latin typeface="Calibri" panose="020F0502020204030204" pitchFamily="34" charset="0"/>
                <a:cs typeface="Calibri" panose="020F0502020204030204" pitchFamily="34" charset="0"/>
              </a:rPr>
              <a:t>EMPLOYER AUDIT SERVICES (UI)</a:t>
            </a:r>
          </a:p>
        </p:txBody>
      </p:sp>
      <p:graphicFrame>
        <p:nvGraphicFramePr>
          <p:cNvPr id="6" name="Content Placeholder 4"/>
          <p:cNvGraphicFramePr>
            <a:graphicFrameLocks/>
          </p:cNvGraphicFramePr>
          <p:nvPr>
            <p:extLst>
              <p:ext uri="{D42A27DB-BD31-4B8C-83A1-F6EECF244321}">
                <p14:modId xmlns:p14="http://schemas.microsoft.com/office/powerpoint/2010/main" xmlns="" val="3759371044"/>
              </p:ext>
            </p:extLst>
          </p:nvPr>
        </p:nvGraphicFramePr>
        <p:xfrm>
          <a:off x="251519" y="1349563"/>
          <a:ext cx="8685215" cy="3853053"/>
        </p:xfrm>
        <a:graphic>
          <a:graphicData uri="http://schemas.openxmlformats.org/drawingml/2006/table">
            <a:tbl>
              <a:tblPr firstRow="1" bandRow="1">
                <a:tableStyleId>{5C22544A-7EE6-4342-B048-85BDC9FD1C3A}</a:tableStyleId>
              </a:tblPr>
              <a:tblGrid>
                <a:gridCol w="1240745">
                  <a:extLst>
                    <a:ext uri="{9D8B030D-6E8A-4147-A177-3AD203B41FA5}">
                      <a16:colId xmlns:a16="http://schemas.microsoft.com/office/drawing/2014/main" xmlns="" val="295939982"/>
                    </a:ext>
                  </a:extLst>
                </a:gridCol>
                <a:gridCol w="1240745">
                  <a:extLst>
                    <a:ext uri="{9D8B030D-6E8A-4147-A177-3AD203B41FA5}">
                      <a16:colId xmlns:a16="http://schemas.microsoft.com/office/drawing/2014/main" xmlns="" val="1735882883"/>
                    </a:ext>
                  </a:extLst>
                </a:gridCol>
                <a:gridCol w="1240745">
                  <a:extLst>
                    <a:ext uri="{9D8B030D-6E8A-4147-A177-3AD203B41FA5}">
                      <a16:colId xmlns:a16="http://schemas.microsoft.com/office/drawing/2014/main" xmlns="" val="3585123539"/>
                    </a:ext>
                  </a:extLst>
                </a:gridCol>
                <a:gridCol w="1240745">
                  <a:extLst>
                    <a:ext uri="{9D8B030D-6E8A-4147-A177-3AD203B41FA5}">
                      <a16:colId xmlns:a16="http://schemas.microsoft.com/office/drawing/2014/main" xmlns="" val="435286878"/>
                    </a:ext>
                  </a:extLst>
                </a:gridCol>
                <a:gridCol w="1240745">
                  <a:extLst>
                    <a:ext uri="{9D8B030D-6E8A-4147-A177-3AD203B41FA5}">
                      <a16:colId xmlns:a16="http://schemas.microsoft.com/office/drawing/2014/main" xmlns="" val="3078020433"/>
                    </a:ext>
                  </a:extLst>
                </a:gridCol>
                <a:gridCol w="1240745">
                  <a:extLst>
                    <a:ext uri="{9D8B030D-6E8A-4147-A177-3AD203B41FA5}">
                      <a16:colId xmlns:a16="http://schemas.microsoft.com/office/drawing/2014/main" xmlns="" val="2217509466"/>
                    </a:ext>
                  </a:extLst>
                </a:gridCol>
                <a:gridCol w="1240745">
                  <a:extLst>
                    <a:ext uri="{9D8B030D-6E8A-4147-A177-3AD203B41FA5}">
                      <a16:colId xmlns:a16="http://schemas.microsoft.com/office/drawing/2014/main" xmlns="" val="3138290164"/>
                    </a:ext>
                  </a:extLst>
                </a:gridCol>
              </a:tblGrid>
              <a:tr h="346695">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PROVINCE</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TARGET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ACTUAL</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VARIANCE</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NON-COMPLIANT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bg1"/>
                          </a:solidFill>
                          <a:effectLst/>
                          <a:latin typeface="+mn-lt"/>
                          <a:ea typeface="+mn-ea"/>
                          <a:cs typeface="+mn-cs"/>
                        </a:rPr>
                        <a:t>NOTICES ISSUED</a:t>
                      </a:r>
                      <a:endParaRPr lang="en-ZA" sz="1400" kern="1200" dirty="0">
                        <a:solidFill>
                          <a:schemeClr val="bg1"/>
                        </a:solidFill>
                        <a:effectLst/>
                        <a:latin typeface="+mn-lt"/>
                        <a:ea typeface="+mn-ea"/>
                        <a:cs typeface="+mn-cs"/>
                      </a:endParaRPr>
                    </a:p>
                  </a:txBody>
                  <a:tcPr marL="9525" marR="9525" marT="9525" marB="0" anchor="ctr"/>
                </a:tc>
                <a:extLst>
                  <a:ext uri="{0D108BD9-81ED-4DB2-BD59-A6C34878D82A}">
                    <a16:rowId xmlns:a16="http://schemas.microsoft.com/office/drawing/2014/main" xmlns="" val="1183311611"/>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EC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812</a:t>
                      </a:r>
                    </a:p>
                  </a:txBody>
                  <a:tcPr marL="68580" marR="68580" marT="0" marB="0" anchor="ctr"/>
                </a:tc>
                <a:tc>
                  <a:txBody>
                    <a:bodyPr/>
                    <a:lstStyle/>
                    <a:p>
                      <a:pPr algn="ctr" fontAlgn="b"/>
                      <a:r>
                        <a:rPr lang="en-ZA" sz="1400" b="0" i="0" u="none" strike="noStrike" dirty="0">
                          <a:solidFill>
                            <a:schemeClr val="tx1"/>
                          </a:solidFill>
                          <a:effectLst/>
                          <a:latin typeface="+mn-lt"/>
                        </a:rPr>
                        <a:t>796</a:t>
                      </a:r>
                    </a:p>
                  </a:txBody>
                  <a:tcPr marL="9525" marR="9525" marT="9525" marB="0" anchor="ctr"/>
                </a:tc>
                <a:tc>
                  <a:txBody>
                    <a:bodyPr/>
                    <a:lstStyle/>
                    <a:p>
                      <a:pPr algn="ctr"/>
                      <a:r>
                        <a:rPr lang="en-ZA" sz="1400" b="0" dirty="0" smtClean="0">
                          <a:solidFill>
                            <a:schemeClr val="tx1"/>
                          </a:solidFill>
                          <a:latin typeface="+mn-lt"/>
                        </a:rPr>
                        <a:t>-16</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652</a:t>
                      </a:r>
                    </a:p>
                  </a:txBody>
                  <a:tcPr marL="9525" marR="9525" marT="9525" marB="0" anchor="ctr"/>
                </a:tc>
                <a:tc>
                  <a:txBody>
                    <a:bodyPr/>
                    <a:lstStyle/>
                    <a:p>
                      <a:pPr algn="ctr" fontAlgn="b"/>
                      <a:r>
                        <a:rPr lang="en-ZA" sz="1400" b="0" i="0" u="none" strike="noStrike" dirty="0">
                          <a:solidFill>
                            <a:schemeClr val="tx1"/>
                          </a:solidFill>
                          <a:effectLst/>
                          <a:latin typeface="+mn-lt"/>
                        </a:rPr>
                        <a:t>144</a:t>
                      </a:r>
                    </a:p>
                  </a:txBody>
                  <a:tcPr marL="9525" marR="9525" marT="9525" marB="0" anchor="ctr"/>
                </a:tc>
                <a:tc>
                  <a:txBody>
                    <a:bodyPr/>
                    <a:lstStyle/>
                    <a:p>
                      <a:pPr algn="ctr" fontAlgn="b"/>
                      <a:r>
                        <a:rPr lang="en-ZA" sz="1400" b="0" i="0" u="none" strike="noStrike" dirty="0">
                          <a:solidFill>
                            <a:schemeClr val="tx1"/>
                          </a:solidFill>
                          <a:effectLst/>
                          <a:latin typeface="+mn-lt"/>
                        </a:rPr>
                        <a:t>144</a:t>
                      </a:r>
                    </a:p>
                  </a:txBody>
                  <a:tcPr marL="9525" marR="9525" marT="9525" marB="0" anchor="ctr"/>
                </a:tc>
                <a:extLst>
                  <a:ext uri="{0D108BD9-81ED-4DB2-BD59-A6C34878D82A}">
                    <a16:rowId xmlns:a16="http://schemas.microsoft.com/office/drawing/2014/main" xmlns="" val="2356883537"/>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FS</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816</a:t>
                      </a:r>
                    </a:p>
                  </a:txBody>
                  <a:tcPr marL="68580" marR="68580" marT="0" marB="0" anchor="ctr"/>
                </a:tc>
                <a:tc>
                  <a:txBody>
                    <a:bodyPr/>
                    <a:lstStyle/>
                    <a:p>
                      <a:pPr algn="ctr" fontAlgn="b"/>
                      <a:r>
                        <a:rPr lang="en-ZA" sz="1400" b="0" i="0" u="none" strike="noStrike" dirty="0">
                          <a:solidFill>
                            <a:schemeClr val="tx1"/>
                          </a:solidFill>
                          <a:effectLst/>
                          <a:latin typeface="+mn-lt"/>
                        </a:rPr>
                        <a:t>600</a:t>
                      </a:r>
                    </a:p>
                  </a:txBody>
                  <a:tcPr marL="9525" marR="9525" marT="9525" marB="0" anchor="ctr"/>
                </a:tc>
                <a:tc>
                  <a:txBody>
                    <a:bodyPr/>
                    <a:lstStyle/>
                    <a:p>
                      <a:pPr algn="ctr"/>
                      <a:r>
                        <a:rPr lang="en-ZA" sz="1400" b="0" dirty="0" smtClean="0">
                          <a:solidFill>
                            <a:schemeClr val="tx1"/>
                          </a:solidFill>
                          <a:latin typeface="+mn-lt"/>
                        </a:rPr>
                        <a:t>-216</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364</a:t>
                      </a:r>
                    </a:p>
                  </a:txBody>
                  <a:tcPr marL="9525" marR="9525" marT="9525" marB="0" anchor="ctr"/>
                </a:tc>
                <a:tc>
                  <a:txBody>
                    <a:bodyPr/>
                    <a:lstStyle/>
                    <a:p>
                      <a:pPr algn="ctr" fontAlgn="b"/>
                      <a:r>
                        <a:rPr lang="en-ZA" sz="1400" b="0" i="0" u="none" strike="noStrike" dirty="0">
                          <a:solidFill>
                            <a:schemeClr val="tx1"/>
                          </a:solidFill>
                          <a:effectLst/>
                          <a:latin typeface="+mn-lt"/>
                        </a:rPr>
                        <a:t>236</a:t>
                      </a:r>
                    </a:p>
                  </a:txBody>
                  <a:tcPr marL="9525" marR="9525" marT="9525" marB="0" anchor="ctr"/>
                </a:tc>
                <a:tc>
                  <a:txBody>
                    <a:bodyPr/>
                    <a:lstStyle/>
                    <a:p>
                      <a:pPr algn="ctr" fontAlgn="b"/>
                      <a:r>
                        <a:rPr lang="en-ZA" sz="1400" b="0" i="0" u="none" strike="noStrike" dirty="0">
                          <a:solidFill>
                            <a:schemeClr val="tx1"/>
                          </a:solidFill>
                          <a:effectLst/>
                          <a:latin typeface="+mn-lt"/>
                        </a:rPr>
                        <a:t>236</a:t>
                      </a:r>
                    </a:p>
                  </a:txBody>
                  <a:tcPr marL="9525" marR="9525" marT="9525" marB="0" anchor="ctr"/>
                </a:tc>
                <a:extLst>
                  <a:ext uri="{0D108BD9-81ED-4DB2-BD59-A6C34878D82A}">
                    <a16:rowId xmlns:a16="http://schemas.microsoft.com/office/drawing/2014/main" xmlns="" val="3388143339"/>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GP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1 530</a:t>
                      </a:r>
                    </a:p>
                  </a:txBody>
                  <a:tcPr marL="68580" marR="68580" marT="0" marB="0" anchor="ctr"/>
                </a:tc>
                <a:tc>
                  <a:txBody>
                    <a:bodyPr/>
                    <a:lstStyle/>
                    <a:p>
                      <a:pPr algn="ctr" fontAlgn="b"/>
                      <a:r>
                        <a:rPr lang="en-ZA" sz="1400" b="0" i="0" u="none" strike="noStrike" dirty="0" smtClean="0">
                          <a:solidFill>
                            <a:schemeClr val="tx1"/>
                          </a:solidFill>
                          <a:effectLst/>
                          <a:latin typeface="+mn-lt"/>
                        </a:rPr>
                        <a:t>1 380</a:t>
                      </a:r>
                      <a:endParaRPr lang="en-ZA" sz="1400" b="0" i="0" u="none" strike="noStrike" dirty="0">
                        <a:solidFill>
                          <a:schemeClr val="tx1"/>
                        </a:solidFill>
                        <a:effectLst/>
                        <a:latin typeface="+mn-lt"/>
                      </a:endParaRPr>
                    </a:p>
                  </a:txBody>
                  <a:tcPr marL="9525" marR="9525" marT="9525" marB="0" anchor="ctr"/>
                </a:tc>
                <a:tc>
                  <a:txBody>
                    <a:bodyPr/>
                    <a:lstStyle/>
                    <a:p>
                      <a:pPr algn="ctr"/>
                      <a:r>
                        <a:rPr lang="en-ZA" sz="1400" b="0" dirty="0" smtClean="0">
                          <a:solidFill>
                            <a:schemeClr val="tx1"/>
                          </a:solidFill>
                          <a:latin typeface="+mn-lt"/>
                        </a:rPr>
                        <a:t>-150</a:t>
                      </a:r>
                      <a:endParaRPr lang="en-ZA" sz="1400" b="0" dirty="0">
                        <a:solidFill>
                          <a:schemeClr val="tx1"/>
                        </a:solidFill>
                        <a:latin typeface="+mn-lt"/>
                      </a:endParaRPr>
                    </a:p>
                  </a:txBody>
                  <a:tcPr anchor="ctr"/>
                </a:tc>
                <a:tc>
                  <a:txBody>
                    <a:bodyPr/>
                    <a:lstStyle/>
                    <a:p>
                      <a:pPr algn="ctr" fontAlgn="b"/>
                      <a:r>
                        <a:rPr lang="en-ZA" sz="1400" b="0" i="0" u="none" strike="noStrike" dirty="0" smtClean="0">
                          <a:solidFill>
                            <a:schemeClr val="tx1"/>
                          </a:solidFill>
                          <a:effectLst/>
                          <a:latin typeface="+mn-lt"/>
                        </a:rPr>
                        <a:t>749</a:t>
                      </a:r>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631</a:t>
                      </a:r>
                    </a:p>
                  </a:txBody>
                  <a:tcPr marL="9525" marR="9525" marT="9525" marB="0" anchor="ctr"/>
                </a:tc>
                <a:tc>
                  <a:txBody>
                    <a:bodyPr/>
                    <a:lstStyle/>
                    <a:p>
                      <a:pPr algn="ctr" fontAlgn="b"/>
                      <a:r>
                        <a:rPr lang="en-ZA" sz="1400" b="0" i="0" u="none" strike="noStrike" dirty="0">
                          <a:solidFill>
                            <a:schemeClr val="tx1"/>
                          </a:solidFill>
                          <a:effectLst/>
                          <a:latin typeface="+mn-lt"/>
                        </a:rPr>
                        <a:t>631</a:t>
                      </a:r>
                    </a:p>
                  </a:txBody>
                  <a:tcPr marL="9525" marR="9525" marT="9525" marB="0" anchor="ctr"/>
                </a:tc>
                <a:extLst>
                  <a:ext uri="{0D108BD9-81ED-4DB2-BD59-A6C34878D82A}">
                    <a16:rowId xmlns:a16="http://schemas.microsoft.com/office/drawing/2014/main" xmlns="" val="348996183"/>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KZN</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1 176</a:t>
                      </a:r>
                    </a:p>
                  </a:txBody>
                  <a:tcPr marL="68580" marR="68580" marT="0" marB="0" anchor="ctr"/>
                </a:tc>
                <a:tc>
                  <a:txBody>
                    <a:bodyPr/>
                    <a:lstStyle/>
                    <a:p>
                      <a:pPr algn="ctr" fontAlgn="b"/>
                      <a:r>
                        <a:rPr lang="en-ZA" sz="1400" b="0" i="0" u="none" strike="noStrike" dirty="0" smtClean="0">
                          <a:solidFill>
                            <a:schemeClr val="tx1"/>
                          </a:solidFill>
                          <a:effectLst/>
                          <a:latin typeface="+mn-lt"/>
                        </a:rPr>
                        <a:t>1 207</a:t>
                      </a:r>
                      <a:endParaRPr lang="en-ZA" sz="1400" b="0" i="0" u="none" strike="noStrike" dirty="0">
                        <a:solidFill>
                          <a:schemeClr val="tx1"/>
                        </a:solidFill>
                        <a:effectLst/>
                        <a:latin typeface="+mn-lt"/>
                      </a:endParaRPr>
                    </a:p>
                  </a:txBody>
                  <a:tcPr marL="9525" marR="9525" marT="9525" marB="0" anchor="ctr"/>
                </a:tc>
                <a:tc>
                  <a:txBody>
                    <a:bodyPr/>
                    <a:lstStyle/>
                    <a:p>
                      <a:pPr algn="ctr"/>
                      <a:r>
                        <a:rPr lang="en-ZA" sz="1400" b="0" dirty="0" smtClean="0">
                          <a:solidFill>
                            <a:schemeClr val="tx1"/>
                          </a:solidFill>
                          <a:latin typeface="+mn-lt"/>
                        </a:rPr>
                        <a:t>31</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403</a:t>
                      </a:r>
                    </a:p>
                  </a:txBody>
                  <a:tcPr marL="9525" marR="9525" marT="9525" marB="0" anchor="ctr"/>
                </a:tc>
                <a:tc>
                  <a:txBody>
                    <a:bodyPr/>
                    <a:lstStyle/>
                    <a:p>
                      <a:pPr algn="ctr" fontAlgn="b"/>
                      <a:r>
                        <a:rPr lang="en-ZA" sz="1400" b="0" i="0" u="none" strike="noStrike" dirty="0">
                          <a:solidFill>
                            <a:schemeClr val="tx1"/>
                          </a:solidFill>
                          <a:effectLst/>
                          <a:latin typeface="+mn-lt"/>
                        </a:rPr>
                        <a:t>804</a:t>
                      </a:r>
                    </a:p>
                  </a:txBody>
                  <a:tcPr marL="9525" marR="9525" marT="9525" marB="0" anchor="ctr"/>
                </a:tc>
                <a:tc>
                  <a:txBody>
                    <a:bodyPr/>
                    <a:lstStyle/>
                    <a:p>
                      <a:pPr algn="ctr" fontAlgn="b"/>
                      <a:r>
                        <a:rPr lang="en-ZA" sz="1400" b="0" i="0" u="none" strike="noStrike" dirty="0">
                          <a:solidFill>
                            <a:schemeClr val="tx1"/>
                          </a:solidFill>
                          <a:effectLst/>
                          <a:latin typeface="+mn-lt"/>
                        </a:rPr>
                        <a:t>804</a:t>
                      </a:r>
                    </a:p>
                  </a:txBody>
                  <a:tcPr marL="9525" marR="9525" marT="9525" marB="0" anchor="ctr"/>
                </a:tc>
                <a:extLst>
                  <a:ext uri="{0D108BD9-81ED-4DB2-BD59-A6C34878D82A}">
                    <a16:rowId xmlns:a16="http://schemas.microsoft.com/office/drawing/2014/main" xmlns="" val="1395223752"/>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LP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810</a:t>
                      </a:r>
                    </a:p>
                  </a:txBody>
                  <a:tcPr marL="68580" marR="68580" marT="0" marB="0" anchor="ctr"/>
                </a:tc>
                <a:tc>
                  <a:txBody>
                    <a:bodyPr/>
                    <a:lstStyle/>
                    <a:p>
                      <a:pPr algn="ctr" fontAlgn="b"/>
                      <a:r>
                        <a:rPr lang="en-ZA" sz="1400" b="0" i="0" u="none" strike="noStrike" dirty="0">
                          <a:solidFill>
                            <a:schemeClr val="tx1"/>
                          </a:solidFill>
                          <a:effectLst/>
                          <a:latin typeface="+mn-lt"/>
                        </a:rPr>
                        <a:t>415</a:t>
                      </a:r>
                    </a:p>
                  </a:txBody>
                  <a:tcPr marL="9525" marR="9525" marT="9525" marB="0" anchor="ctr"/>
                </a:tc>
                <a:tc>
                  <a:txBody>
                    <a:bodyPr/>
                    <a:lstStyle/>
                    <a:p>
                      <a:pPr algn="ctr"/>
                      <a:r>
                        <a:rPr lang="en-ZA" sz="1400" b="0" dirty="0" smtClean="0">
                          <a:solidFill>
                            <a:schemeClr val="tx1"/>
                          </a:solidFill>
                          <a:latin typeface="+mn-lt"/>
                        </a:rPr>
                        <a:t>-395</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228</a:t>
                      </a:r>
                    </a:p>
                  </a:txBody>
                  <a:tcPr marL="9525" marR="9525" marT="9525" marB="0" anchor="ctr"/>
                </a:tc>
                <a:tc>
                  <a:txBody>
                    <a:bodyPr/>
                    <a:lstStyle/>
                    <a:p>
                      <a:pPr algn="ctr" fontAlgn="b"/>
                      <a:r>
                        <a:rPr lang="en-ZA" sz="1400" b="0" i="0" u="none" strike="noStrike" dirty="0">
                          <a:solidFill>
                            <a:schemeClr val="tx1"/>
                          </a:solidFill>
                          <a:effectLst/>
                          <a:latin typeface="+mn-lt"/>
                        </a:rPr>
                        <a:t>187</a:t>
                      </a:r>
                    </a:p>
                  </a:txBody>
                  <a:tcPr marL="9525" marR="9525" marT="9525" marB="0" anchor="ctr"/>
                </a:tc>
                <a:tc>
                  <a:txBody>
                    <a:bodyPr/>
                    <a:lstStyle/>
                    <a:p>
                      <a:pPr algn="ctr" fontAlgn="b"/>
                      <a:r>
                        <a:rPr lang="en-ZA" sz="1400" b="0" i="0" u="none" strike="noStrike" dirty="0">
                          <a:solidFill>
                            <a:schemeClr val="tx1"/>
                          </a:solidFill>
                          <a:effectLst/>
                          <a:latin typeface="+mn-lt"/>
                        </a:rPr>
                        <a:t>187</a:t>
                      </a:r>
                    </a:p>
                  </a:txBody>
                  <a:tcPr marL="9525" marR="9525" marT="9525" marB="0" anchor="ctr"/>
                </a:tc>
                <a:extLst>
                  <a:ext uri="{0D108BD9-81ED-4DB2-BD59-A6C34878D82A}">
                    <a16:rowId xmlns:a16="http://schemas.microsoft.com/office/drawing/2014/main" xmlns="" val="1910337533"/>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MP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810</a:t>
                      </a:r>
                    </a:p>
                  </a:txBody>
                  <a:tcPr marL="68580" marR="68580" marT="0" marB="0" anchor="ctr"/>
                </a:tc>
                <a:tc>
                  <a:txBody>
                    <a:bodyPr/>
                    <a:lstStyle/>
                    <a:p>
                      <a:pPr algn="ctr" fontAlgn="b"/>
                      <a:r>
                        <a:rPr lang="en-ZA" sz="1400" b="0" i="0" u="none" strike="noStrike" dirty="0">
                          <a:solidFill>
                            <a:schemeClr val="tx1"/>
                          </a:solidFill>
                          <a:effectLst/>
                          <a:latin typeface="+mn-lt"/>
                        </a:rPr>
                        <a:t>983</a:t>
                      </a:r>
                    </a:p>
                  </a:txBody>
                  <a:tcPr marL="9525" marR="9525" marT="9525" marB="0" anchor="ctr"/>
                </a:tc>
                <a:tc>
                  <a:txBody>
                    <a:bodyPr/>
                    <a:lstStyle/>
                    <a:p>
                      <a:pPr algn="ctr"/>
                      <a:r>
                        <a:rPr lang="en-ZA" sz="1400" b="0" dirty="0" smtClean="0">
                          <a:solidFill>
                            <a:schemeClr val="tx1"/>
                          </a:solidFill>
                          <a:latin typeface="+mn-lt"/>
                        </a:rPr>
                        <a:t>173</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172</a:t>
                      </a:r>
                    </a:p>
                  </a:txBody>
                  <a:tcPr marL="9525" marR="9525" marT="9525" marB="0" anchor="ctr"/>
                </a:tc>
                <a:tc>
                  <a:txBody>
                    <a:bodyPr/>
                    <a:lstStyle/>
                    <a:p>
                      <a:pPr algn="ctr" fontAlgn="b"/>
                      <a:r>
                        <a:rPr lang="en-ZA" sz="1400" b="0" i="0" u="none" strike="noStrike" dirty="0">
                          <a:solidFill>
                            <a:schemeClr val="tx1"/>
                          </a:solidFill>
                          <a:effectLst/>
                          <a:latin typeface="+mn-lt"/>
                        </a:rPr>
                        <a:t>811</a:t>
                      </a:r>
                    </a:p>
                  </a:txBody>
                  <a:tcPr marL="9525" marR="9525" marT="9525" marB="0" anchor="ctr"/>
                </a:tc>
                <a:tc>
                  <a:txBody>
                    <a:bodyPr/>
                    <a:lstStyle/>
                    <a:p>
                      <a:pPr algn="ctr" fontAlgn="b"/>
                      <a:r>
                        <a:rPr lang="en-ZA" sz="1400" b="0" i="0" u="none" strike="noStrike" dirty="0">
                          <a:solidFill>
                            <a:schemeClr val="tx1"/>
                          </a:solidFill>
                          <a:effectLst/>
                          <a:latin typeface="+mn-lt"/>
                        </a:rPr>
                        <a:t>811</a:t>
                      </a:r>
                    </a:p>
                  </a:txBody>
                  <a:tcPr marL="9525" marR="9525" marT="9525" marB="0" anchor="ctr"/>
                </a:tc>
                <a:extLst>
                  <a:ext uri="{0D108BD9-81ED-4DB2-BD59-A6C34878D82A}">
                    <a16:rowId xmlns:a16="http://schemas.microsoft.com/office/drawing/2014/main" xmlns="" val="3375124694"/>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810</a:t>
                      </a:r>
                    </a:p>
                  </a:txBody>
                  <a:tcPr marL="68580" marR="68580" marT="0" marB="0" anchor="ctr"/>
                </a:tc>
                <a:tc>
                  <a:txBody>
                    <a:bodyPr/>
                    <a:lstStyle/>
                    <a:p>
                      <a:pPr algn="ctr" fontAlgn="b"/>
                      <a:r>
                        <a:rPr lang="en-ZA" sz="1400" b="0" i="0" u="none" strike="noStrike" dirty="0">
                          <a:solidFill>
                            <a:schemeClr val="tx1"/>
                          </a:solidFill>
                          <a:effectLst/>
                          <a:latin typeface="+mn-lt"/>
                        </a:rPr>
                        <a:t>757</a:t>
                      </a:r>
                    </a:p>
                  </a:txBody>
                  <a:tcPr marL="9525" marR="9525" marT="9525" marB="0" anchor="ctr"/>
                </a:tc>
                <a:tc>
                  <a:txBody>
                    <a:bodyPr/>
                    <a:lstStyle/>
                    <a:p>
                      <a:pPr algn="ctr"/>
                      <a:r>
                        <a:rPr lang="en-ZA" sz="1400" b="0" dirty="0" smtClean="0">
                          <a:solidFill>
                            <a:schemeClr val="tx1"/>
                          </a:solidFill>
                          <a:latin typeface="+mn-lt"/>
                        </a:rPr>
                        <a:t>-53</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368</a:t>
                      </a:r>
                    </a:p>
                  </a:txBody>
                  <a:tcPr marL="9525" marR="9525" marT="9525" marB="0" anchor="ctr"/>
                </a:tc>
                <a:tc>
                  <a:txBody>
                    <a:bodyPr/>
                    <a:lstStyle/>
                    <a:p>
                      <a:pPr algn="ctr" fontAlgn="b"/>
                      <a:r>
                        <a:rPr lang="en-ZA" sz="1400" b="0" i="0" u="none" strike="noStrike" dirty="0">
                          <a:solidFill>
                            <a:schemeClr val="tx1"/>
                          </a:solidFill>
                          <a:effectLst/>
                          <a:latin typeface="+mn-lt"/>
                        </a:rPr>
                        <a:t>389</a:t>
                      </a:r>
                    </a:p>
                  </a:txBody>
                  <a:tcPr marL="9525" marR="9525" marT="9525" marB="0" anchor="ctr"/>
                </a:tc>
                <a:tc>
                  <a:txBody>
                    <a:bodyPr/>
                    <a:lstStyle/>
                    <a:p>
                      <a:pPr algn="ctr" fontAlgn="b"/>
                      <a:r>
                        <a:rPr lang="en-ZA" sz="1400" b="0" i="0" u="none" strike="noStrike" dirty="0">
                          <a:solidFill>
                            <a:schemeClr val="tx1"/>
                          </a:solidFill>
                          <a:effectLst/>
                          <a:latin typeface="+mn-lt"/>
                        </a:rPr>
                        <a:t>389</a:t>
                      </a:r>
                    </a:p>
                  </a:txBody>
                  <a:tcPr marL="9525" marR="9525" marT="9525" marB="0" anchor="ctr"/>
                </a:tc>
                <a:extLst>
                  <a:ext uri="{0D108BD9-81ED-4DB2-BD59-A6C34878D82A}">
                    <a16:rowId xmlns:a16="http://schemas.microsoft.com/office/drawing/2014/main" xmlns="" val="4234211255"/>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NW</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720</a:t>
                      </a:r>
                    </a:p>
                  </a:txBody>
                  <a:tcPr marL="68580" marR="68580" marT="0" marB="0" anchor="ctr"/>
                </a:tc>
                <a:tc>
                  <a:txBody>
                    <a:bodyPr/>
                    <a:lstStyle/>
                    <a:p>
                      <a:pPr algn="ctr" fontAlgn="b"/>
                      <a:r>
                        <a:rPr lang="en-ZA" sz="1400" b="0" i="0" u="none" strike="noStrike" dirty="0">
                          <a:solidFill>
                            <a:schemeClr val="tx1"/>
                          </a:solidFill>
                          <a:effectLst/>
                          <a:latin typeface="+mn-lt"/>
                        </a:rPr>
                        <a:t>866</a:t>
                      </a:r>
                    </a:p>
                  </a:txBody>
                  <a:tcPr marL="9525" marR="9525" marT="9525" marB="0" anchor="ctr"/>
                </a:tc>
                <a:tc>
                  <a:txBody>
                    <a:bodyPr/>
                    <a:lstStyle/>
                    <a:p>
                      <a:pPr algn="ctr"/>
                      <a:r>
                        <a:rPr lang="en-ZA" sz="1400" b="0" dirty="0" smtClean="0">
                          <a:solidFill>
                            <a:schemeClr val="tx1"/>
                          </a:solidFill>
                          <a:latin typeface="+mn-lt"/>
                        </a:rPr>
                        <a:t>146</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494</a:t>
                      </a:r>
                    </a:p>
                  </a:txBody>
                  <a:tcPr marL="9525" marR="9525" marT="9525" marB="0" anchor="ctr"/>
                </a:tc>
                <a:tc>
                  <a:txBody>
                    <a:bodyPr/>
                    <a:lstStyle/>
                    <a:p>
                      <a:pPr algn="ctr" fontAlgn="b"/>
                      <a:r>
                        <a:rPr lang="en-ZA" sz="1400" b="0" i="0" u="none" strike="noStrike" dirty="0">
                          <a:solidFill>
                            <a:schemeClr val="tx1"/>
                          </a:solidFill>
                          <a:effectLst/>
                          <a:latin typeface="+mn-lt"/>
                        </a:rPr>
                        <a:t>372</a:t>
                      </a:r>
                    </a:p>
                  </a:txBody>
                  <a:tcPr marL="9525" marR="9525" marT="9525" marB="0" anchor="ctr"/>
                </a:tc>
                <a:tc>
                  <a:txBody>
                    <a:bodyPr/>
                    <a:lstStyle/>
                    <a:p>
                      <a:pPr algn="ctr" fontAlgn="b"/>
                      <a:r>
                        <a:rPr lang="en-ZA" sz="1400" b="0" i="0" u="none" strike="noStrike" dirty="0">
                          <a:solidFill>
                            <a:schemeClr val="tx1"/>
                          </a:solidFill>
                          <a:effectLst/>
                          <a:latin typeface="+mn-lt"/>
                        </a:rPr>
                        <a:t>372</a:t>
                      </a:r>
                    </a:p>
                  </a:txBody>
                  <a:tcPr marL="9525" marR="9525" marT="9525" marB="0" anchor="ctr"/>
                </a:tc>
                <a:extLst>
                  <a:ext uri="{0D108BD9-81ED-4DB2-BD59-A6C34878D82A}">
                    <a16:rowId xmlns:a16="http://schemas.microsoft.com/office/drawing/2014/main" xmlns="" val="2945231395"/>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WC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1 170</a:t>
                      </a:r>
                    </a:p>
                  </a:txBody>
                  <a:tcPr marL="68580" marR="68580" marT="0" marB="0" anchor="ctr"/>
                </a:tc>
                <a:tc>
                  <a:txBody>
                    <a:bodyPr/>
                    <a:lstStyle/>
                    <a:p>
                      <a:pPr algn="ctr" fontAlgn="b"/>
                      <a:r>
                        <a:rPr lang="en-ZA" sz="1400" b="0" i="0" u="none" strike="noStrike" dirty="0" smtClean="0">
                          <a:solidFill>
                            <a:schemeClr val="tx1"/>
                          </a:solidFill>
                          <a:effectLst/>
                          <a:latin typeface="+mn-lt"/>
                        </a:rPr>
                        <a:t>1 038</a:t>
                      </a:r>
                      <a:endParaRPr lang="en-ZA" sz="1400" b="0" i="0" u="none" strike="noStrike" dirty="0">
                        <a:solidFill>
                          <a:schemeClr val="tx1"/>
                        </a:solidFill>
                        <a:effectLst/>
                        <a:latin typeface="+mn-lt"/>
                      </a:endParaRPr>
                    </a:p>
                  </a:txBody>
                  <a:tcPr marL="9525" marR="9525" marT="9525" marB="0" anchor="ctr"/>
                </a:tc>
                <a:tc>
                  <a:txBody>
                    <a:bodyPr/>
                    <a:lstStyle/>
                    <a:p>
                      <a:pPr algn="ctr"/>
                      <a:r>
                        <a:rPr lang="en-ZA" sz="1400" b="0" dirty="0" smtClean="0">
                          <a:solidFill>
                            <a:schemeClr val="tx1"/>
                          </a:solidFill>
                          <a:latin typeface="+mn-lt"/>
                        </a:rPr>
                        <a:t>-132</a:t>
                      </a:r>
                      <a:endParaRPr lang="en-ZA" sz="1400" b="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557</a:t>
                      </a:r>
                    </a:p>
                  </a:txBody>
                  <a:tcPr marL="9525" marR="9525" marT="9525" marB="0" anchor="ctr"/>
                </a:tc>
                <a:tc>
                  <a:txBody>
                    <a:bodyPr/>
                    <a:lstStyle/>
                    <a:p>
                      <a:pPr algn="ctr" fontAlgn="b"/>
                      <a:r>
                        <a:rPr lang="en-ZA" sz="1400" b="0" i="0" u="none" strike="noStrike" dirty="0">
                          <a:solidFill>
                            <a:schemeClr val="tx1"/>
                          </a:solidFill>
                          <a:effectLst/>
                          <a:latin typeface="+mn-lt"/>
                        </a:rPr>
                        <a:t>481</a:t>
                      </a:r>
                    </a:p>
                  </a:txBody>
                  <a:tcPr marL="9525" marR="9525" marT="9525" marB="0" anchor="ctr"/>
                </a:tc>
                <a:tc>
                  <a:txBody>
                    <a:bodyPr/>
                    <a:lstStyle/>
                    <a:p>
                      <a:pPr algn="ctr" fontAlgn="b"/>
                      <a:r>
                        <a:rPr lang="en-ZA" sz="1400" b="0" i="0" u="none" strike="noStrike" dirty="0">
                          <a:solidFill>
                            <a:schemeClr val="tx1"/>
                          </a:solidFill>
                          <a:effectLst/>
                          <a:latin typeface="+mn-lt"/>
                        </a:rPr>
                        <a:t>481</a:t>
                      </a:r>
                    </a:p>
                  </a:txBody>
                  <a:tcPr marL="9525" marR="9525" marT="9525" marB="0" anchor="ctr"/>
                </a:tc>
                <a:extLst>
                  <a:ext uri="{0D108BD9-81ED-4DB2-BD59-A6C34878D82A}">
                    <a16:rowId xmlns:a16="http://schemas.microsoft.com/office/drawing/2014/main" xmlns="" val="3590028359"/>
                  </a:ext>
                </a:extLst>
              </a:tr>
              <a:tr h="212355">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HO</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endParaRPr lang="en-ZA" sz="1400" b="0" dirty="0">
                        <a:solidFill>
                          <a:schemeClr val="tx1"/>
                        </a:solidFill>
                        <a:effectLst/>
                        <a:latin typeface="+mn-lt"/>
                        <a:ea typeface="STXinwei"/>
                        <a:cs typeface="Tahoma" panose="020B0604030504040204" pitchFamily="34" charset="0"/>
                      </a:endParaRPr>
                    </a:p>
                  </a:txBody>
                  <a:tcPr marL="68580" marR="68580" marT="0"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tc>
                  <a:txBody>
                    <a:bodyPr/>
                    <a:lstStyle/>
                    <a:p>
                      <a:pPr algn="ctr"/>
                      <a:endParaRPr lang="en-ZA" sz="1400" b="0" dirty="0">
                        <a:solidFill>
                          <a:schemeClr val="tx1"/>
                        </a:solidFill>
                        <a:latin typeface="+mn-lt"/>
                      </a:endParaRPr>
                    </a:p>
                  </a:txBody>
                  <a:tcPr anchor="ctr"/>
                </a:tc>
                <a:tc>
                  <a:txBody>
                    <a:bodyPr/>
                    <a:lstStyle/>
                    <a:p>
                      <a:pPr algn="ctr" fontAlgn="b"/>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extLst>
                  <a:ext uri="{0D108BD9-81ED-4DB2-BD59-A6C34878D82A}">
                    <a16:rowId xmlns:a16="http://schemas.microsoft.com/office/drawing/2014/main" xmlns="" val="1073172418"/>
                  </a:ext>
                </a:extLst>
              </a:tr>
              <a:tr h="28218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TOTAL</a:t>
                      </a:r>
                      <a:endParaRPr lang="en-ZA" sz="1400" b="1"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mn-lt"/>
                          <a:ea typeface="STXinwei"/>
                          <a:cs typeface="Tahoma" panose="020B0604030504040204" pitchFamily="34" charset="0"/>
                        </a:rPr>
                        <a:t>       8 654</a:t>
                      </a:r>
                      <a:endParaRPr lang="en-ZA" sz="1400" b="1" dirty="0">
                        <a:solidFill>
                          <a:schemeClr val="tx1"/>
                        </a:solidFill>
                        <a:latin typeface="+mn-lt"/>
                      </a:endParaRPr>
                    </a:p>
                  </a:txBody>
                  <a:tcPr anchor="ctr"/>
                </a:tc>
                <a:tc>
                  <a:txBody>
                    <a:bodyPr/>
                    <a:lstStyle/>
                    <a:p>
                      <a:pPr algn="ctr" fontAlgn="b"/>
                      <a:r>
                        <a:rPr lang="en-ZA" sz="1400" b="1" i="0" u="none" strike="noStrike" dirty="0" smtClean="0">
                          <a:solidFill>
                            <a:schemeClr val="tx1"/>
                          </a:solidFill>
                          <a:effectLst/>
                          <a:latin typeface="+mn-lt"/>
                        </a:rPr>
                        <a:t>8 042</a:t>
                      </a:r>
                      <a:endParaRPr lang="en-ZA" sz="1400" b="1" i="0" u="none" strike="noStrike" dirty="0">
                        <a:solidFill>
                          <a:schemeClr val="tx1"/>
                        </a:solidFill>
                        <a:effectLst/>
                        <a:latin typeface="+mn-lt"/>
                      </a:endParaRPr>
                    </a:p>
                  </a:txBody>
                  <a:tcPr marL="9525" marR="9525" marT="9525" marB="0" anchor="ctr"/>
                </a:tc>
                <a:tc>
                  <a:txBody>
                    <a:bodyPr/>
                    <a:lstStyle/>
                    <a:p>
                      <a:pPr algn="ctr"/>
                      <a:r>
                        <a:rPr lang="en-ZA" sz="1400" b="1" dirty="0" smtClean="0">
                          <a:solidFill>
                            <a:schemeClr val="tx1"/>
                          </a:solidFill>
                          <a:latin typeface="+mn-lt"/>
                        </a:rPr>
                        <a:t>-612</a:t>
                      </a:r>
                      <a:endParaRPr lang="en-ZA" sz="1400" b="1" dirty="0">
                        <a:solidFill>
                          <a:schemeClr val="tx1"/>
                        </a:solidFill>
                        <a:latin typeface="+mn-lt"/>
                      </a:endParaRPr>
                    </a:p>
                  </a:txBody>
                  <a:tcPr anchor="ctr"/>
                </a:tc>
                <a:tc>
                  <a:txBody>
                    <a:bodyPr/>
                    <a:lstStyle/>
                    <a:p>
                      <a:pPr algn="ctr" fontAlgn="b"/>
                      <a:r>
                        <a:rPr lang="en-ZA" sz="1400" b="1" i="0" u="none" strike="noStrike" dirty="0" smtClean="0">
                          <a:solidFill>
                            <a:schemeClr val="tx1"/>
                          </a:solidFill>
                          <a:effectLst/>
                          <a:latin typeface="+mn-lt"/>
                        </a:rPr>
                        <a:t>3 987</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rPr>
                        <a:t>4 055</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rPr>
                        <a:t>4 055</a:t>
                      </a:r>
                      <a:endParaRPr lang="en-ZA" sz="14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xmlns="" val="707275062"/>
                  </a:ext>
                </a:extLst>
              </a:tr>
            </a:tbl>
          </a:graphicData>
        </a:graphic>
      </p:graphicFrame>
      <p:sp>
        <p:nvSpPr>
          <p:cNvPr id="2" name="Rectangle 1"/>
          <p:cNvSpPr/>
          <p:nvPr/>
        </p:nvSpPr>
        <p:spPr>
          <a:xfrm>
            <a:off x="312234" y="5323268"/>
            <a:ext cx="8685215" cy="1384995"/>
          </a:xfrm>
          <a:prstGeom prst="rect">
            <a:avLst/>
          </a:prstGeom>
        </p:spPr>
        <p:txBody>
          <a:bodyPr wrap="square">
            <a:spAutoFit/>
          </a:bodyPr>
          <a:lstStyle/>
          <a:p>
            <a:r>
              <a:rPr lang="en-ZA" sz="1100" dirty="0"/>
              <a:t>The target for the 2nd Quarter for UI inspections was </a:t>
            </a:r>
            <a:r>
              <a:rPr lang="en-ZA" sz="1100" dirty="0" smtClean="0"/>
              <a:t>8 654 </a:t>
            </a:r>
            <a:r>
              <a:rPr lang="en-ZA" sz="1100" dirty="0"/>
              <a:t>inspections and </a:t>
            </a:r>
            <a:r>
              <a:rPr lang="en-ZA" sz="1100" dirty="0" smtClean="0"/>
              <a:t>8 042 </a:t>
            </a:r>
            <a:r>
              <a:rPr lang="en-ZA" sz="1100" dirty="0"/>
              <a:t>employers were inspected which constitutes </a:t>
            </a:r>
            <a:r>
              <a:rPr lang="en-ZA" sz="1100" b="1" dirty="0"/>
              <a:t>92.93%</a:t>
            </a:r>
            <a:r>
              <a:rPr lang="en-ZA" sz="1100" dirty="0"/>
              <a:t> of the target.</a:t>
            </a:r>
          </a:p>
          <a:p>
            <a:endParaRPr lang="en-ZA" sz="1100" dirty="0"/>
          </a:p>
          <a:p>
            <a:r>
              <a:rPr lang="en-ZA" sz="1100" b="1" dirty="0" smtClean="0"/>
              <a:t>3 987(49.58</a:t>
            </a:r>
            <a:r>
              <a:rPr lang="en-ZA" sz="1100" b="1" dirty="0"/>
              <a:t>%) </a:t>
            </a:r>
            <a:r>
              <a:rPr lang="en-ZA" sz="1100" dirty="0"/>
              <a:t>out of </a:t>
            </a:r>
            <a:r>
              <a:rPr lang="en-ZA" sz="1100" dirty="0" smtClean="0"/>
              <a:t>8 042 </a:t>
            </a:r>
            <a:r>
              <a:rPr lang="en-ZA" sz="1100" dirty="0"/>
              <a:t>inspected employers were found compliant and </a:t>
            </a:r>
            <a:r>
              <a:rPr lang="en-ZA" sz="1100" dirty="0" smtClean="0"/>
              <a:t>4 055 </a:t>
            </a:r>
            <a:r>
              <a:rPr lang="en-ZA" sz="1100" dirty="0"/>
              <a:t>(50.42%) were found to be non-compliant. </a:t>
            </a:r>
          </a:p>
          <a:p>
            <a:endParaRPr lang="en-ZA" sz="1100" dirty="0"/>
          </a:p>
          <a:p>
            <a:r>
              <a:rPr lang="en-ZA" sz="1100" dirty="0"/>
              <a:t>All those employers who were found non compliant were issued with notices.</a:t>
            </a:r>
          </a:p>
          <a:p>
            <a:endParaRPr lang="en-ZA" dirty="0"/>
          </a:p>
        </p:txBody>
      </p:sp>
    </p:spTree>
    <p:extLst>
      <p:ext uri="{BB962C8B-B14F-4D97-AF65-F5344CB8AC3E}">
        <p14:creationId xmlns:p14="http://schemas.microsoft.com/office/powerpoint/2010/main" xmlns="" val="2569931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78" y="206564"/>
            <a:ext cx="8229600" cy="1143000"/>
          </a:xfrm>
        </p:spPr>
        <p:txBody>
          <a:bodyPr/>
          <a:lstStyle/>
          <a:p>
            <a:r>
              <a:rPr lang="en-ZA" sz="2400" b="1" dirty="0">
                <a:latin typeface="Calibri" panose="020F0502020204030204" pitchFamily="34" charset="0"/>
                <a:ea typeface="+mj-ea"/>
                <a:cs typeface="Calibri" panose="020F0502020204030204" pitchFamily="34" charset="0"/>
              </a:rPr>
              <a:t>EMPLOYER AUDIT SERVICES (COID)</a:t>
            </a:r>
            <a:endParaRPr lang="en-ZA"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010400" y="-41613"/>
            <a:ext cx="2133600" cy="365125"/>
          </a:xfrm>
        </p:spPr>
        <p:txBody>
          <a:bodyPr/>
          <a:lstStyle/>
          <a:p>
            <a:pPr>
              <a:defRPr/>
            </a:pPr>
            <a:fld id="{A79B0E16-3B21-4DA7-809D-032F5E4D0A06}" type="slidenum">
              <a:rPr lang="en-US" b="1" smtClean="0">
                <a:solidFill>
                  <a:schemeClr val="bg1"/>
                </a:solidFill>
              </a:rPr>
              <a:pPr>
                <a:defRPr/>
              </a:pPr>
              <a:t>48</a:t>
            </a:fld>
            <a:endParaRPr lang="en-US" b="1" dirty="0">
              <a:solidFill>
                <a:schemeClr val="bg1"/>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334919162"/>
              </p:ext>
            </p:extLst>
          </p:nvPr>
        </p:nvGraphicFramePr>
        <p:xfrm>
          <a:off x="251517" y="1349564"/>
          <a:ext cx="8660834" cy="3853053"/>
        </p:xfrm>
        <a:graphic>
          <a:graphicData uri="http://schemas.openxmlformats.org/drawingml/2006/table">
            <a:tbl>
              <a:tblPr firstRow="1" bandRow="1">
                <a:tableStyleId>{5C22544A-7EE6-4342-B048-85BDC9FD1C3A}</a:tableStyleId>
              </a:tblPr>
              <a:tblGrid>
                <a:gridCol w="1237262">
                  <a:extLst>
                    <a:ext uri="{9D8B030D-6E8A-4147-A177-3AD203B41FA5}">
                      <a16:colId xmlns:a16="http://schemas.microsoft.com/office/drawing/2014/main" xmlns="" val="295939982"/>
                    </a:ext>
                  </a:extLst>
                </a:gridCol>
                <a:gridCol w="1237262">
                  <a:extLst>
                    <a:ext uri="{9D8B030D-6E8A-4147-A177-3AD203B41FA5}">
                      <a16:colId xmlns:a16="http://schemas.microsoft.com/office/drawing/2014/main" xmlns="" val="1735882883"/>
                    </a:ext>
                  </a:extLst>
                </a:gridCol>
                <a:gridCol w="1237262">
                  <a:extLst>
                    <a:ext uri="{9D8B030D-6E8A-4147-A177-3AD203B41FA5}">
                      <a16:colId xmlns:a16="http://schemas.microsoft.com/office/drawing/2014/main" xmlns="" val="3585123539"/>
                    </a:ext>
                  </a:extLst>
                </a:gridCol>
                <a:gridCol w="1237262">
                  <a:extLst>
                    <a:ext uri="{9D8B030D-6E8A-4147-A177-3AD203B41FA5}">
                      <a16:colId xmlns:a16="http://schemas.microsoft.com/office/drawing/2014/main" xmlns="" val="435286878"/>
                    </a:ext>
                  </a:extLst>
                </a:gridCol>
                <a:gridCol w="1237262">
                  <a:extLst>
                    <a:ext uri="{9D8B030D-6E8A-4147-A177-3AD203B41FA5}">
                      <a16:colId xmlns:a16="http://schemas.microsoft.com/office/drawing/2014/main" xmlns="" val="3078020433"/>
                    </a:ext>
                  </a:extLst>
                </a:gridCol>
                <a:gridCol w="1237262">
                  <a:extLst>
                    <a:ext uri="{9D8B030D-6E8A-4147-A177-3AD203B41FA5}">
                      <a16:colId xmlns:a16="http://schemas.microsoft.com/office/drawing/2014/main" xmlns="" val="2217509466"/>
                    </a:ext>
                  </a:extLst>
                </a:gridCol>
                <a:gridCol w="1237262">
                  <a:extLst>
                    <a:ext uri="{9D8B030D-6E8A-4147-A177-3AD203B41FA5}">
                      <a16:colId xmlns:a16="http://schemas.microsoft.com/office/drawing/2014/main" xmlns="" val="3138290164"/>
                    </a:ext>
                  </a:extLst>
                </a:gridCol>
              </a:tblGrid>
              <a:tr h="339830">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PROVINCE</a:t>
                      </a:r>
                    </a:p>
                  </a:txBody>
                  <a:tcPr marL="9525" marR="9525" marT="9525" marB="0" anchor="b"/>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TARGET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ACTUAL</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VARIANCE</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NON-COMPLIANT</a:t>
                      </a:r>
                    </a:p>
                  </a:txBody>
                  <a:tcPr marL="9525" marR="9525" marT="9525" marB="0" anchor="ctr"/>
                </a:tc>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ctr" defTabSz="457200" rtl="0" eaLnBrk="1" fontAlgn="b" latinLnBrk="0" hangingPunct="1">
                        <a:lnSpc>
                          <a:spcPct val="115000"/>
                        </a:lnSpc>
                        <a:spcAft>
                          <a:spcPts val="0"/>
                        </a:spcAft>
                      </a:pPr>
                      <a:r>
                        <a:rPr lang="en-ZA" sz="1400" kern="1200" dirty="0" smtClean="0">
                          <a:solidFill>
                            <a:schemeClr val="bg1"/>
                          </a:solidFill>
                          <a:effectLst/>
                          <a:latin typeface="+mn-lt"/>
                          <a:ea typeface="+mn-ea"/>
                          <a:cs typeface="+mn-cs"/>
                        </a:rPr>
                        <a:t>NOTICES ISSUED</a:t>
                      </a:r>
                      <a:endParaRPr lang="en-ZA" sz="1400" kern="1200" dirty="0">
                        <a:solidFill>
                          <a:schemeClr val="bg1"/>
                        </a:solidFill>
                        <a:effectLst/>
                        <a:latin typeface="+mn-lt"/>
                        <a:ea typeface="+mn-ea"/>
                        <a:cs typeface="+mn-cs"/>
                      </a:endParaRPr>
                    </a:p>
                  </a:txBody>
                  <a:tcPr marL="9525" marR="9525" marT="9525" marB="0" anchor="ctr"/>
                </a:tc>
                <a:extLst>
                  <a:ext uri="{0D108BD9-81ED-4DB2-BD59-A6C34878D82A}">
                    <a16:rowId xmlns:a16="http://schemas.microsoft.com/office/drawing/2014/main" xmlns="" val="1183311611"/>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EC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586</a:t>
                      </a:r>
                    </a:p>
                  </a:txBody>
                  <a:tcPr marL="68580" marR="68580" marT="0" marB="0" anchor="ctr"/>
                </a:tc>
                <a:tc>
                  <a:txBody>
                    <a:bodyPr/>
                    <a:lstStyle/>
                    <a:p>
                      <a:pPr algn="ctr" fontAlgn="b"/>
                      <a:r>
                        <a:rPr lang="en-ZA" sz="1400" b="0" i="0" u="none" strike="noStrike" dirty="0">
                          <a:solidFill>
                            <a:schemeClr val="tx1"/>
                          </a:solidFill>
                          <a:effectLst/>
                          <a:latin typeface="+mn-lt"/>
                        </a:rPr>
                        <a:t>391</a:t>
                      </a:r>
                    </a:p>
                  </a:txBody>
                  <a:tcPr marL="9525" marR="9525" marT="9525" marB="0" anchor="ctr"/>
                </a:tc>
                <a:tc>
                  <a:txBody>
                    <a:bodyPr/>
                    <a:lstStyle/>
                    <a:p>
                      <a:pPr algn="ctr"/>
                      <a:r>
                        <a:rPr lang="en-ZA" sz="1400" dirty="0" smtClean="0">
                          <a:solidFill>
                            <a:schemeClr val="tx1"/>
                          </a:solidFill>
                          <a:latin typeface="+mn-lt"/>
                        </a:rPr>
                        <a:t>-195</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305</a:t>
                      </a:r>
                    </a:p>
                  </a:txBody>
                  <a:tcPr marL="9525" marR="9525" marT="9525" marB="0" anchor="ctr"/>
                </a:tc>
                <a:tc>
                  <a:txBody>
                    <a:bodyPr/>
                    <a:lstStyle/>
                    <a:p>
                      <a:pPr algn="ctr" fontAlgn="b"/>
                      <a:r>
                        <a:rPr lang="en-ZA" sz="1400" b="0" i="0" u="none" strike="noStrike">
                          <a:solidFill>
                            <a:schemeClr val="tx1"/>
                          </a:solidFill>
                          <a:effectLst/>
                          <a:latin typeface="+mn-lt"/>
                        </a:rPr>
                        <a:t>86</a:t>
                      </a:r>
                    </a:p>
                  </a:txBody>
                  <a:tcPr marL="9525" marR="9525" marT="9525" marB="0" anchor="ctr"/>
                </a:tc>
                <a:tc>
                  <a:txBody>
                    <a:bodyPr/>
                    <a:lstStyle/>
                    <a:p>
                      <a:pPr algn="ctr" fontAlgn="b"/>
                      <a:r>
                        <a:rPr lang="en-ZA" sz="1400" b="0" i="0" u="none" strike="noStrike">
                          <a:solidFill>
                            <a:schemeClr val="tx1"/>
                          </a:solidFill>
                          <a:effectLst/>
                          <a:latin typeface="+mn-lt"/>
                        </a:rPr>
                        <a:t>86</a:t>
                      </a:r>
                    </a:p>
                  </a:txBody>
                  <a:tcPr marL="9525" marR="9525" marT="9525" marB="0" anchor="ctr"/>
                </a:tc>
                <a:extLst>
                  <a:ext uri="{0D108BD9-81ED-4DB2-BD59-A6C34878D82A}">
                    <a16:rowId xmlns:a16="http://schemas.microsoft.com/office/drawing/2014/main" xmlns="" val="2356883537"/>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FS</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414</a:t>
                      </a:r>
                    </a:p>
                  </a:txBody>
                  <a:tcPr marL="68580" marR="68580" marT="0" marB="0" anchor="ctr"/>
                </a:tc>
                <a:tc>
                  <a:txBody>
                    <a:bodyPr/>
                    <a:lstStyle/>
                    <a:p>
                      <a:pPr algn="ctr" fontAlgn="b"/>
                      <a:r>
                        <a:rPr lang="en-ZA" sz="1400" b="0" i="0" u="none" strike="noStrike" dirty="0">
                          <a:solidFill>
                            <a:schemeClr val="tx1"/>
                          </a:solidFill>
                          <a:effectLst/>
                          <a:latin typeface="+mn-lt"/>
                        </a:rPr>
                        <a:t>389</a:t>
                      </a:r>
                    </a:p>
                  </a:txBody>
                  <a:tcPr marL="9525" marR="9525" marT="9525" marB="0" anchor="ctr"/>
                </a:tc>
                <a:tc>
                  <a:txBody>
                    <a:bodyPr/>
                    <a:lstStyle/>
                    <a:p>
                      <a:pPr algn="ctr"/>
                      <a:r>
                        <a:rPr lang="en-ZA" sz="1400" dirty="0" smtClean="0">
                          <a:solidFill>
                            <a:schemeClr val="tx1"/>
                          </a:solidFill>
                          <a:latin typeface="+mn-lt"/>
                        </a:rPr>
                        <a:t>-250</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177</a:t>
                      </a:r>
                    </a:p>
                  </a:txBody>
                  <a:tcPr marL="9525" marR="9525" marT="9525" marB="0" anchor="ctr"/>
                </a:tc>
                <a:tc>
                  <a:txBody>
                    <a:bodyPr/>
                    <a:lstStyle/>
                    <a:p>
                      <a:pPr algn="ctr" fontAlgn="b"/>
                      <a:r>
                        <a:rPr lang="en-ZA" sz="1400" b="0" i="0" u="none" strike="noStrike" dirty="0">
                          <a:solidFill>
                            <a:schemeClr val="tx1"/>
                          </a:solidFill>
                          <a:effectLst/>
                          <a:latin typeface="+mn-lt"/>
                        </a:rPr>
                        <a:t>212</a:t>
                      </a:r>
                    </a:p>
                  </a:txBody>
                  <a:tcPr marL="9525" marR="9525" marT="9525" marB="0" anchor="ctr"/>
                </a:tc>
                <a:tc>
                  <a:txBody>
                    <a:bodyPr/>
                    <a:lstStyle/>
                    <a:p>
                      <a:pPr algn="ctr" fontAlgn="b"/>
                      <a:r>
                        <a:rPr lang="en-ZA" sz="1400" b="0" i="0" u="none" strike="noStrike" dirty="0">
                          <a:solidFill>
                            <a:schemeClr val="tx1"/>
                          </a:solidFill>
                          <a:effectLst/>
                          <a:latin typeface="+mn-lt"/>
                        </a:rPr>
                        <a:t>212</a:t>
                      </a:r>
                    </a:p>
                  </a:txBody>
                  <a:tcPr marL="9525" marR="9525" marT="9525" marB="0" anchor="ctr"/>
                </a:tc>
                <a:extLst>
                  <a:ext uri="{0D108BD9-81ED-4DB2-BD59-A6C34878D82A}">
                    <a16:rowId xmlns:a16="http://schemas.microsoft.com/office/drawing/2014/main" xmlns="" val="3388143339"/>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GP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702</a:t>
                      </a:r>
                    </a:p>
                  </a:txBody>
                  <a:tcPr marL="68580" marR="68580" marT="0" marB="0" anchor="ctr"/>
                </a:tc>
                <a:tc>
                  <a:txBody>
                    <a:bodyPr/>
                    <a:lstStyle/>
                    <a:p>
                      <a:pPr algn="ctr" fontAlgn="b"/>
                      <a:r>
                        <a:rPr lang="en-ZA" sz="1400" b="0" i="0" u="none" strike="noStrike" dirty="0">
                          <a:solidFill>
                            <a:schemeClr val="tx1"/>
                          </a:solidFill>
                          <a:effectLst/>
                          <a:latin typeface="+mn-lt"/>
                        </a:rPr>
                        <a:t>582</a:t>
                      </a:r>
                    </a:p>
                  </a:txBody>
                  <a:tcPr marL="9525" marR="9525" marT="9525" marB="0" anchor="ctr"/>
                </a:tc>
                <a:tc>
                  <a:txBody>
                    <a:bodyPr/>
                    <a:lstStyle/>
                    <a:p>
                      <a:pPr algn="ctr"/>
                      <a:r>
                        <a:rPr lang="en-ZA" sz="1400" dirty="0" smtClean="0">
                          <a:solidFill>
                            <a:schemeClr val="tx1"/>
                          </a:solidFill>
                          <a:latin typeface="+mn-lt"/>
                        </a:rPr>
                        <a:t>-120</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157</a:t>
                      </a:r>
                    </a:p>
                  </a:txBody>
                  <a:tcPr marL="9525" marR="9525" marT="9525" marB="0" anchor="ctr"/>
                </a:tc>
                <a:tc>
                  <a:txBody>
                    <a:bodyPr/>
                    <a:lstStyle/>
                    <a:p>
                      <a:pPr algn="ctr" fontAlgn="b"/>
                      <a:r>
                        <a:rPr lang="en-ZA" sz="1400" b="0" i="0" u="none" strike="noStrike" dirty="0">
                          <a:solidFill>
                            <a:schemeClr val="tx1"/>
                          </a:solidFill>
                          <a:effectLst/>
                          <a:latin typeface="+mn-lt"/>
                        </a:rPr>
                        <a:t>425</a:t>
                      </a:r>
                    </a:p>
                  </a:txBody>
                  <a:tcPr marL="9525" marR="9525" marT="9525" marB="0" anchor="ctr"/>
                </a:tc>
                <a:tc>
                  <a:txBody>
                    <a:bodyPr/>
                    <a:lstStyle/>
                    <a:p>
                      <a:pPr algn="ctr" fontAlgn="b"/>
                      <a:r>
                        <a:rPr lang="en-ZA" sz="1400" b="0" i="0" u="none" strike="noStrike" dirty="0">
                          <a:solidFill>
                            <a:schemeClr val="tx1"/>
                          </a:solidFill>
                          <a:effectLst/>
                          <a:latin typeface="+mn-lt"/>
                        </a:rPr>
                        <a:t>425</a:t>
                      </a:r>
                    </a:p>
                  </a:txBody>
                  <a:tcPr marL="9525" marR="9525" marT="9525" marB="0" anchor="ctr"/>
                </a:tc>
                <a:extLst>
                  <a:ext uri="{0D108BD9-81ED-4DB2-BD59-A6C34878D82A}">
                    <a16:rowId xmlns:a16="http://schemas.microsoft.com/office/drawing/2014/main" xmlns="" val="348996183"/>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KZN</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696</a:t>
                      </a:r>
                    </a:p>
                  </a:txBody>
                  <a:tcPr marL="68580" marR="68580" marT="0" marB="0" anchor="ctr"/>
                </a:tc>
                <a:tc>
                  <a:txBody>
                    <a:bodyPr/>
                    <a:lstStyle/>
                    <a:p>
                      <a:pPr algn="ctr" fontAlgn="b"/>
                      <a:r>
                        <a:rPr lang="en-ZA" sz="1400" b="0" i="0" u="none" strike="noStrike" dirty="0">
                          <a:solidFill>
                            <a:schemeClr val="tx1"/>
                          </a:solidFill>
                          <a:effectLst/>
                          <a:latin typeface="+mn-lt"/>
                        </a:rPr>
                        <a:t>685</a:t>
                      </a:r>
                    </a:p>
                  </a:txBody>
                  <a:tcPr marL="9525" marR="9525" marT="9525" marB="0" anchor="ctr"/>
                </a:tc>
                <a:tc>
                  <a:txBody>
                    <a:bodyPr/>
                    <a:lstStyle/>
                    <a:p>
                      <a:pPr algn="ctr"/>
                      <a:r>
                        <a:rPr lang="en-ZA" sz="1400" dirty="0" smtClean="0">
                          <a:solidFill>
                            <a:schemeClr val="tx1"/>
                          </a:solidFill>
                          <a:latin typeface="+mn-lt"/>
                        </a:rPr>
                        <a:t>-11</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295</a:t>
                      </a:r>
                    </a:p>
                  </a:txBody>
                  <a:tcPr marL="9525" marR="9525" marT="9525" marB="0" anchor="ctr"/>
                </a:tc>
                <a:tc>
                  <a:txBody>
                    <a:bodyPr/>
                    <a:lstStyle/>
                    <a:p>
                      <a:pPr algn="ctr" fontAlgn="b"/>
                      <a:r>
                        <a:rPr lang="en-ZA" sz="1400" b="0" i="0" u="none" strike="noStrike" dirty="0">
                          <a:solidFill>
                            <a:schemeClr val="tx1"/>
                          </a:solidFill>
                          <a:effectLst/>
                          <a:latin typeface="+mn-lt"/>
                        </a:rPr>
                        <a:t>390</a:t>
                      </a:r>
                    </a:p>
                  </a:txBody>
                  <a:tcPr marL="9525" marR="9525" marT="9525" marB="0" anchor="ctr"/>
                </a:tc>
                <a:tc>
                  <a:txBody>
                    <a:bodyPr/>
                    <a:lstStyle/>
                    <a:p>
                      <a:pPr algn="ctr" fontAlgn="b"/>
                      <a:r>
                        <a:rPr lang="en-ZA" sz="1400" b="0" i="0" u="none" strike="noStrike" dirty="0">
                          <a:solidFill>
                            <a:schemeClr val="tx1"/>
                          </a:solidFill>
                          <a:effectLst/>
                          <a:latin typeface="+mn-lt"/>
                        </a:rPr>
                        <a:t>390</a:t>
                      </a:r>
                    </a:p>
                  </a:txBody>
                  <a:tcPr marL="9525" marR="9525" marT="9525" marB="0" anchor="ctr"/>
                </a:tc>
                <a:extLst>
                  <a:ext uri="{0D108BD9-81ED-4DB2-BD59-A6C34878D82A}">
                    <a16:rowId xmlns:a16="http://schemas.microsoft.com/office/drawing/2014/main" xmlns="" val="1395223752"/>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LP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408</a:t>
                      </a:r>
                    </a:p>
                  </a:txBody>
                  <a:tcPr marL="68580" marR="68580" marT="0" marB="0" anchor="ctr"/>
                </a:tc>
                <a:tc>
                  <a:txBody>
                    <a:bodyPr/>
                    <a:lstStyle/>
                    <a:p>
                      <a:pPr algn="ctr" fontAlgn="b"/>
                      <a:r>
                        <a:rPr lang="en-ZA" sz="1400" b="0" i="0" u="none" strike="noStrike" dirty="0">
                          <a:solidFill>
                            <a:schemeClr val="tx1"/>
                          </a:solidFill>
                          <a:effectLst/>
                          <a:latin typeface="+mn-lt"/>
                        </a:rPr>
                        <a:t>319</a:t>
                      </a:r>
                    </a:p>
                  </a:txBody>
                  <a:tcPr marL="9525" marR="9525" marT="9525" marB="0" anchor="ctr"/>
                </a:tc>
                <a:tc>
                  <a:txBody>
                    <a:bodyPr/>
                    <a:lstStyle/>
                    <a:p>
                      <a:pPr algn="ctr"/>
                      <a:r>
                        <a:rPr lang="en-ZA" sz="1400" dirty="0" smtClean="0">
                          <a:solidFill>
                            <a:schemeClr val="tx1"/>
                          </a:solidFill>
                          <a:latin typeface="+mn-lt"/>
                        </a:rPr>
                        <a:t>-89</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142</a:t>
                      </a:r>
                    </a:p>
                  </a:txBody>
                  <a:tcPr marL="9525" marR="9525" marT="9525" marB="0" anchor="ctr"/>
                </a:tc>
                <a:tc>
                  <a:txBody>
                    <a:bodyPr/>
                    <a:lstStyle/>
                    <a:p>
                      <a:pPr algn="ctr" fontAlgn="b"/>
                      <a:r>
                        <a:rPr lang="en-ZA" sz="1400" b="0" i="0" u="none" strike="noStrike" dirty="0">
                          <a:solidFill>
                            <a:schemeClr val="tx1"/>
                          </a:solidFill>
                          <a:effectLst/>
                          <a:latin typeface="+mn-lt"/>
                        </a:rPr>
                        <a:t>177</a:t>
                      </a:r>
                    </a:p>
                  </a:txBody>
                  <a:tcPr marL="9525" marR="9525" marT="9525" marB="0" anchor="ctr"/>
                </a:tc>
                <a:tc>
                  <a:txBody>
                    <a:bodyPr/>
                    <a:lstStyle/>
                    <a:p>
                      <a:pPr algn="ctr" fontAlgn="b"/>
                      <a:r>
                        <a:rPr lang="en-ZA" sz="1400" b="0" i="0" u="none" strike="noStrike" dirty="0">
                          <a:solidFill>
                            <a:schemeClr val="tx1"/>
                          </a:solidFill>
                          <a:effectLst/>
                          <a:latin typeface="+mn-lt"/>
                        </a:rPr>
                        <a:t>177</a:t>
                      </a:r>
                    </a:p>
                  </a:txBody>
                  <a:tcPr marL="9525" marR="9525" marT="9525" marB="0" anchor="ctr"/>
                </a:tc>
                <a:extLst>
                  <a:ext uri="{0D108BD9-81ED-4DB2-BD59-A6C34878D82A}">
                    <a16:rowId xmlns:a16="http://schemas.microsoft.com/office/drawing/2014/main" xmlns="" val="1910337533"/>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MP</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408</a:t>
                      </a:r>
                    </a:p>
                  </a:txBody>
                  <a:tcPr marL="68580" marR="68580" marT="0" marB="0" anchor="ctr"/>
                </a:tc>
                <a:tc>
                  <a:txBody>
                    <a:bodyPr/>
                    <a:lstStyle/>
                    <a:p>
                      <a:pPr algn="ctr" fontAlgn="b"/>
                      <a:r>
                        <a:rPr lang="en-ZA" sz="1400" b="0" i="0" u="none" strike="noStrike" dirty="0">
                          <a:solidFill>
                            <a:schemeClr val="tx1"/>
                          </a:solidFill>
                          <a:effectLst/>
                          <a:latin typeface="+mn-lt"/>
                        </a:rPr>
                        <a:t>413</a:t>
                      </a:r>
                    </a:p>
                  </a:txBody>
                  <a:tcPr marL="9525" marR="9525" marT="9525" marB="0" anchor="ctr"/>
                </a:tc>
                <a:tc>
                  <a:txBody>
                    <a:bodyPr/>
                    <a:lstStyle/>
                    <a:p>
                      <a:pPr algn="ctr"/>
                      <a:r>
                        <a:rPr lang="en-ZA" sz="1400" dirty="0" smtClean="0">
                          <a:solidFill>
                            <a:schemeClr val="tx1"/>
                          </a:solidFill>
                          <a:latin typeface="+mn-lt"/>
                        </a:rPr>
                        <a:t>5</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90</a:t>
                      </a:r>
                    </a:p>
                  </a:txBody>
                  <a:tcPr marL="9525" marR="9525" marT="9525" marB="0" anchor="ctr"/>
                </a:tc>
                <a:tc>
                  <a:txBody>
                    <a:bodyPr/>
                    <a:lstStyle/>
                    <a:p>
                      <a:pPr algn="ctr" fontAlgn="b"/>
                      <a:r>
                        <a:rPr lang="en-ZA" sz="1400" b="0" i="0" u="none" strike="noStrike" dirty="0">
                          <a:solidFill>
                            <a:schemeClr val="tx1"/>
                          </a:solidFill>
                          <a:effectLst/>
                          <a:latin typeface="+mn-lt"/>
                        </a:rPr>
                        <a:t>323</a:t>
                      </a:r>
                    </a:p>
                  </a:txBody>
                  <a:tcPr marL="9525" marR="9525" marT="9525" marB="0" anchor="ctr"/>
                </a:tc>
                <a:tc>
                  <a:txBody>
                    <a:bodyPr/>
                    <a:lstStyle/>
                    <a:p>
                      <a:pPr algn="ctr" fontAlgn="b"/>
                      <a:r>
                        <a:rPr lang="en-ZA" sz="1400" b="0" i="0" u="none" strike="noStrike" dirty="0">
                          <a:solidFill>
                            <a:schemeClr val="tx1"/>
                          </a:solidFill>
                          <a:effectLst/>
                          <a:latin typeface="+mn-lt"/>
                        </a:rPr>
                        <a:t>323</a:t>
                      </a:r>
                    </a:p>
                  </a:txBody>
                  <a:tcPr marL="9525" marR="9525" marT="9525" marB="0" anchor="ctr"/>
                </a:tc>
                <a:extLst>
                  <a:ext uri="{0D108BD9-81ED-4DB2-BD59-A6C34878D82A}">
                    <a16:rowId xmlns:a16="http://schemas.microsoft.com/office/drawing/2014/main" xmlns="" val="3375124694"/>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408</a:t>
                      </a:r>
                    </a:p>
                  </a:txBody>
                  <a:tcPr marL="68580" marR="68580" marT="0" marB="0" anchor="ctr"/>
                </a:tc>
                <a:tc>
                  <a:txBody>
                    <a:bodyPr/>
                    <a:lstStyle/>
                    <a:p>
                      <a:pPr algn="ctr" fontAlgn="b"/>
                      <a:r>
                        <a:rPr lang="en-ZA" sz="1400" b="0" i="0" u="none" strike="noStrike" dirty="0">
                          <a:solidFill>
                            <a:schemeClr val="tx1"/>
                          </a:solidFill>
                          <a:effectLst/>
                          <a:latin typeface="+mn-lt"/>
                        </a:rPr>
                        <a:t>280</a:t>
                      </a:r>
                    </a:p>
                  </a:txBody>
                  <a:tcPr marL="9525" marR="9525" marT="9525" marB="0" anchor="ctr"/>
                </a:tc>
                <a:tc>
                  <a:txBody>
                    <a:bodyPr/>
                    <a:lstStyle/>
                    <a:p>
                      <a:pPr algn="ctr"/>
                      <a:r>
                        <a:rPr lang="en-ZA" sz="1400" dirty="0" smtClean="0">
                          <a:solidFill>
                            <a:schemeClr val="tx1"/>
                          </a:solidFill>
                          <a:latin typeface="+mn-lt"/>
                        </a:rPr>
                        <a:t>-128</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63</a:t>
                      </a:r>
                    </a:p>
                  </a:txBody>
                  <a:tcPr marL="9525" marR="9525" marT="9525" marB="0" anchor="ctr"/>
                </a:tc>
                <a:tc>
                  <a:txBody>
                    <a:bodyPr/>
                    <a:lstStyle/>
                    <a:p>
                      <a:pPr algn="ctr" fontAlgn="b"/>
                      <a:r>
                        <a:rPr lang="en-ZA" sz="1400" b="0" i="0" u="none" strike="noStrike" dirty="0">
                          <a:solidFill>
                            <a:schemeClr val="tx1"/>
                          </a:solidFill>
                          <a:effectLst/>
                          <a:latin typeface="+mn-lt"/>
                        </a:rPr>
                        <a:t>217</a:t>
                      </a:r>
                    </a:p>
                  </a:txBody>
                  <a:tcPr marL="9525" marR="9525" marT="9525" marB="0" anchor="ctr"/>
                </a:tc>
                <a:tc>
                  <a:txBody>
                    <a:bodyPr/>
                    <a:lstStyle/>
                    <a:p>
                      <a:pPr algn="ctr" fontAlgn="b"/>
                      <a:r>
                        <a:rPr lang="en-ZA" sz="1400" b="0" i="0" u="none" strike="noStrike" dirty="0">
                          <a:solidFill>
                            <a:schemeClr val="tx1"/>
                          </a:solidFill>
                          <a:effectLst/>
                          <a:latin typeface="+mn-lt"/>
                        </a:rPr>
                        <a:t>217</a:t>
                      </a:r>
                    </a:p>
                  </a:txBody>
                  <a:tcPr marL="9525" marR="9525" marT="9525" marB="0" anchor="ctr"/>
                </a:tc>
                <a:extLst>
                  <a:ext uri="{0D108BD9-81ED-4DB2-BD59-A6C34878D82A}">
                    <a16:rowId xmlns:a16="http://schemas.microsoft.com/office/drawing/2014/main" xmlns="" val="4234211255"/>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NW</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408</a:t>
                      </a:r>
                    </a:p>
                  </a:txBody>
                  <a:tcPr marL="68580" marR="68580" marT="0" marB="0" anchor="ctr"/>
                </a:tc>
                <a:tc>
                  <a:txBody>
                    <a:bodyPr/>
                    <a:lstStyle/>
                    <a:p>
                      <a:pPr algn="ctr" fontAlgn="b"/>
                      <a:r>
                        <a:rPr lang="en-ZA" sz="1400" b="0" i="0" u="none" strike="noStrike" dirty="0">
                          <a:solidFill>
                            <a:schemeClr val="tx1"/>
                          </a:solidFill>
                          <a:effectLst/>
                          <a:latin typeface="+mn-lt"/>
                        </a:rPr>
                        <a:t>348</a:t>
                      </a:r>
                    </a:p>
                  </a:txBody>
                  <a:tcPr marL="9525" marR="9525" marT="9525" marB="0" anchor="ctr"/>
                </a:tc>
                <a:tc>
                  <a:txBody>
                    <a:bodyPr/>
                    <a:lstStyle/>
                    <a:p>
                      <a:pPr algn="ctr"/>
                      <a:r>
                        <a:rPr lang="en-ZA" sz="1400" dirty="0" smtClean="0">
                          <a:solidFill>
                            <a:schemeClr val="tx1"/>
                          </a:solidFill>
                          <a:latin typeface="+mn-lt"/>
                        </a:rPr>
                        <a:t>-60</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128</a:t>
                      </a:r>
                    </a:p>
                  </a:txBody>
                  <a:tcPr marL="9525" marR="9525" marT="9525" marB="0" anchor="ctr"/>
                </a:tc>
                <a:tc>
                  <a:txBody>
                    <a:bodyPr/>
                    <a:lstStyle/>
                    <a:p>
                      <a:pPr algn="ctr" fontAlgn="b"/>
                      <a:r>
                        <a:rPr lang="en-ZA" sz="1400" b="0" i="0" u="none" strike="noStrike" dirty="0">
                          <a:solidFill>
                            <a:schemeClr val="tx1"/>
                          </a:solidFill>
                          <a:effectLst/>
                          <a:latin typeface="+mn-lt"/>
                        </a:rPr>
                        <a:t>220</a:t>
                      </a:r>
                    </a:p>
                  </a:txBody>
                  <a:tcPr marL="9525" marR="9525" marT="9525" marB="0" anchor="ctr"/>
                </a:tc>
                <a:tc>
                  <a:txBody>
                    <a:bodyPr/>
                    <a:lstStyle/>
                    <a:p>
                      <a:pPr algn="ctr" fontAlgn="b"/>
                      <a:r>
                        <a:rPr lang="en-ZA" sz="1400" b="0" i="0" u="none" strike="noStrike" dirty="0">
                          <a:solidFill>
                            <a:schemeClr val="tx1"/>
                          </a:solidFill>
                          <a:effectLst/>
                          <a:latin typeface="+mn-lt"/>
                        </a:rPr>
                        <a:t>220</a:t>
                      </a:r>
                    </a:p>
                  </a:txBody>
                  <a:tcPr marL="9525" marR="9525" marT="9525" marB="0" anchor="ctr"/>
                </a:tc>
                <a:extLst>
                  <a:ext uri="{0D108BD9-81ED-4DB2-BD59-A6C34878D82A}">
                    <a16:rowId xmlns:a16="http://schemas.microsoft.com/office/drawing/2014/main" xmlns="" val="2945231395"/>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WC</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0" dirty="0">
                          <a:solidFill>
                            <a:schemeClr val="tx1"/>
                          </a:solidFill>
                          <a:effectLst/>
                          <a:latin typeface="+mn-lt"/>
                          <a:ea typeface="STXinwei"/>
                          <a:cs typeface="Tahoma" panose="020B0604030504040204" pitchFamily="34" charset="0"/>
                        </a:rPr>
                        <a:t>588</a:t>
                      </a:r>
                    </a:p>
                  </a:txBody>
                  <a:tcPr marL="68580" marR="68580" marT="0" marB="0" anchor="ctr"/>
                </a:tc>
                <a:tc>
                  <a:txBody>
                    <a:bodyPr/>
                    <a:lstStyle/>
                    <a:p>
                      <a:pPr algn="ctr" fontAlgn="b"/>
                      <a:r>
                        <a:rPr lang="en-ZA" sz="1400" b="0" i="0" u="none" strike="noStrike" dirty="0">
                          <a:solidFill>
                            <a:schemeClr val="tx1"/>
                          </a:solidFill>
                          <a:effectLst/>
                          <a:latin typeface="+mn-lt"/>
                        </a:rPr>
                        <a:t>570</a:t>
                      </a:r>
                    </a:p>
                  </a:txBody>
                  <a:tcPr marL="9525" marR="9525" marT="9525" marB="0" anchor="ctr"/>
                </a:tc>
                <a:tc>
                  <a:txBody>
                    <a:bodyPr/>
                    <a:lstStyle/>
                    <a:p>
                      <a:pPr algn="ctr"/>
                      <a:r>
                        <a:rPr lang="en-ZA" sz="1400" dirty="0" smtClean="0">
                          <a:solidFill>
                            <a:schemeClr val="tx1"/>
                          </a:solidFill>
                          <a:latin typeface="+mn-lt"/>
                        </a:rPr>
                        <a:t>-18</a:t>
                      </a:r>
                      <a:endParaRPr lang="en-ZA" sz="1400" dirty="0">
                        <a:solidFill>
                          <a:schemeClr val="tx1"/>
                        </a:solidFill>
                        <a:latin typeface="+mn-lt"/>
                      </a:endParaRPr>
                    </a:p>
                  </a:txBody>
                  <a:tcPr anchor="ctr"/>
                </a:tc>
                <a:tc>
                  <a:txBody>
                    <a:bodyPr/>
                    <a:lstStyle/>
                    <a:p>
                      <a:pPr algn="ctr" fontAlgn="b"/>
                      <a:r>
                        <a:rPr lang="en-ZA" sz="1400" b="0" i="0" u="none" strike="noStrike" dirty="0">
                          <a:solidFill>
                            <a:schemeClr val="tx1"/>
                          </a:solidFill>
                          <a:effectLst/>
                          <a:latin typeface="+mn-lt"/>
                        </a:rPr>
                        <a:t>251</a:t>
                      </a:r>
                    </a:p>
                  </a:txBody>
                  <a:tcPr marL="9525" marR="9525" marT="9525" marB="0" anchor="ctr"/>
                </a:tc>
                <a:tc>
                  <a:txBody>
                    <a:bodyPr/>
                    <a:lstStyle/>
                    <a:p>
                      <a:pPr algn="ctr" fontAlgn="b"/>
                      <a:r>
                        <a:rPr lang="en-ZA" sz="1400" b="0" i="0" u="none" strike="noStrike" dirty="0">
                          <a:solidFill>
                            <a:schemeClr val="tx1"/>
                          </a:solidFill>
                          <a:effectLst/>
                          <a:latin typeface="+mn-lt"/>
                        </a:rPr>
                        <a:t>319</a:t>
                      </a:r>
                    </a:p>
                  </a:txBody>
                  <a:tcPr marL="9525" marR="9525" marT="9525" marB="0" anchor="ctr"/>
                </a:tc>
                <a:tc>
                  <a:txBody>
                    <a:bodyPr/>
                    <a:lstStyle/>
                    <a:p>
                      <a:pPr algn="ctr" fontAlgn="b"/>
                      <a:r>
                        <a:rPr lang="en-ZA" sz="1400" b="0" i="0" u="none" strike="noStrike" dirty="0">
                          <a:solidFill>
                            <a:schemeClr val="tx1"/>
                          </a:solidFill>
                          <a:effectLst/>
                          <a:latin typeface="+mn-lt"/>
                        </a:rPr>
                        <a:t>319</a:t>
                      </a:r>
                    </a:p>
                  </a:txBody>
                  <a:tcPr marL="9525" marR="9525" marT="9525" marB="0" anchor="ctr"/>
                </a:tc>
                <a:extLst>
                  <a:ext uri="{0D108BD9-81ED-4DB2-BD59-A6C34878D82A}">
                    <a16:rowId xmlns:a16="http://schemas.microsoft.com/office/drawing/2014/main" xmlns="" val="3590028359"/>
                  </a:ext>
                </a:extLst>
              </a:tr>
              <a:tr h="20106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HO</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endParaRPr lang="en-ZA" sz="1400" dirty="0">
                        <a:solidFill>
                          <a:schemeClr val="tx1"/>
                        </a:solidFill>
                        <a:effectLst/>
                        <a:latin typeface="+mn-lt"/>
                        <a:ea typeface="STXinwei"/>
                        <a:cs typeface="Tahoma" panose="020B0604030504040204" pitchFamily="34" charset="0"/>
                      </a:endParaRPr>
                    </a:p>
                  </a:txBody>
                  <a:tcPr marL="68580" marR="68580" marT="0" marB="0" anchor="ctr"/>
                </a:tc>
                <a:tc>
                  <a:txBody>
                    <a:bodyPr/>
                    <a:lstStyle/>
                    <a:p>
                      <a:pPr algn="ctr" fontAlgn="b"/>
                      <a:r>
                        <a:rPr lang="en-ZA" sz="1400" b="0" i="0" u="none" strike="noStrike">
                          <a:solidFill>
                            <a:schemeClr val="tx1"/>
                          </a:solidFill>
                          <a:effectLst/>
                          <a:latin typeface="+mn-lt"/>
                        </a:rPr>
                        <a:t> </a:t>
                      </a:r>
                    </a:p>
                  </a:txBody>
                  <a:tcPr marL="9525" marR="9525" marT="9525" marB="0" anchor="ctr"/>
                </a:tc>
                <a:tc>
                  <a:txBody>
                    <a:bodyPr/>
                    <a:lstStyle/>
                    <a:p>
                      <a:pPr algn="ctr"/>
                      <a:endParaRPr lang="en-ZA" sz="1400" dirty="0">
                        <a:solidFill>
                          <a:schemeClr val="tx1"/>
                        </a:solidFill>
                        <a:latin typeface="+mn-lt"/>
                      </a:endParaRPr>
                    </a:p>
                  </a:txBody>
                  <a:tcPr anchor="ctr"/>
                </a:tc>
                <a:tc>
                  <a:txBody>
                    <a:bodyPr/>
                    <a:lstStyle/>
                    <a:p>
                      <a:pPr algn="ctr" fontAlgn="b"/>
                      <a:endParaRPr lang="en-ZA" sz="1400" b="0" i="0" u="none" strike="noStrike" dirty="0">
                        <a:solidFill>
                          <a:schemeClr val="tx1"/>
                        </a:solidFill>
                        <a:effectLst/>
                        <a:latin typeface="+mn-lt"/>
                      </a:endParaRPr>
                    </a:p>
                  </a:txBody>
                  <a:tcPr marL="9525" marR="9525" marT="9525"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tc>
                  <a:txBody>
                    <a:bodyPr/>
                    <a:lstStyle/>
                    <a:p>
                      <a:pPr algn="ctr" fontAlgn="b"/>
                      <a:r>
                        <a:rPr lang="en-ZA" sz="1400" b="0" i="0" u="none" strike="noStrike" dirty="0">
                          <a:solidFill>
                            <a:schemeClr val="tx1"/>
                          </a:solidFill>
                          <a:effectLst/>
                          <a:latin typeface="+mn-lt"/>
                        </a:rPr>
                        <a:t> </a:t>
                      </a:r>
                    </a:p>
                  </a:txBody>
                  <a:tcPr marL="9525" marR="9525" marT="9525" marB="0" anchor="ctr"/>
                </a:tc>
                <a:extLst>
                  <a:ext uri="{0D108BD9-81ED-4DB2-BD59-A6C34878D82A}">
                    <a16:rowId xmlns:a16="http://schemas.microsoft.com/office/drawing/2014/main" xmlns="" val="1073172418"/>
                  </a:ext>
                </a:extLst>
              </a:tr>
              <a:tr h="28400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TOTAL</a:t>
                      </a:r>
                      <a:endParaRPr lang="en-ZA" sz="1400" b="1" dirty="0">
                        <a:solidFill>
                          <a:schemeClr val="tx1"/>
                        </a:solidFill>
                        <a:latin typeface="+mn-lt"/>
                      </a:endParaRPr>
                    </a:p>
                  </a:txBody>
                  <a:tcPr/>
                </a:tc>
                <a:tc>
                  <a:txBody>
                    <a:bodyPr/>
                    <a:lstStyle/>
                    <a:p>
                      <a:pPr algn="ctr">
                        <a:lnSpc>
                          <a:spcPct val="115000"/>
                        </a:lnSpc>
                        <a:spcBef>
                          <a:spcPts val="500"/>
                        </a:spcBef>
                        <a:spcAft>
                          <a:spcPts val="0"/>
                        </a:spcAft>
                      </a:pPr>
                      <a:r>
                        <a:rPr lang="en-ZA" sz="1400" b="1" dirty="0" smtClean="0">
                          <a:solidFill>
                            <a:schemeClr val="tx1"/>
                          </a:solidFill>
                          <a:effectLst/>
                          <a:latin typeface="+mn-lt"/>
                          <a:ea typeface="STXinwei"/>
                          <a:cs typeface="Tahoma" panose="020B0604030504040204" pitchFamily="34" charset="0"/>
                        </a:rPr>
                        <a:t>4 618 </a:t>
                      </a:r>
                      <a:endParaRPr lang="en-ZA" sz="1400" b="1" dirty="0">
                        <a:solidFill>
                          <a:schemeClr val="tx1"/>
                        </a:solidFill>
                        <a:effectLst/>
                        <a:latin typeface="+mn-lt"/>
                        <a:ea typeface="STXinwei"/>
                        <a:cs typeface="Tahoma" panose="020B0604030504040204" pitchFamily="34" charset="0"/>
                      </a:endParaRPr>
                    </a:p>
                  </a:txBody>
                  <a:tcPr marL="68580" marR="68580" marT="0" marB="0" anchor="ctr"/>
                </a:tc>
                <a:tc>
                  <a:txBody>
                    <a:bodyPr/>
                    <a:lstStyle/>
                    <a:p>
                      <a:pPr algn="ctr" fontAlgn="b"/>
                      <a:r>
                        <a:rPr lang="en-ZA" sz="1400" b="1" i="0" u="none" strike="noStrike" dirty="0" smtClean="0">
                          <a:solidFill>
                            <a:schemeClr val="tx1"/>
                          </a:solidFill>
                          <a:effectLst/>
                          <a:latin typeface="+mn-lt"/>
                        </a:rPr>
                        <a:t>3 977</a:t>
                      </a:r>
                      <a:endParaRPr lang="en-ZA" sz="1400" b="1" i="0" u="none" strike="noStrike" dirty="0">
                        <a:solidFill>
                          <a:schemeClr val="tx1"/>
                        </a:solidFill>
                        <a:effectLst/>
                        <a:latin typeface="+mn-lt"/>
                      </a:endParaRPr>
                    </a:p>
                  </a:txBody>
                  <a:tcPr marL="9525" marR="9525" marT="9525" marB="0" anchor="ctr"/>
                </a:tc>
                <a:tc>
                  <a:txBody>
                    <a:bodyPr/>
                    <a:lstStyle/>
                    <a:p>
                      <a:pPr algn="ctr"/>
                      <a:r>
                        <a:rPr lang="en-ZA" sz="1400" b="1" dirty="0" smtClean="0">
                          <a:solidFill>
                            <a:schemeClr val="tx1"/>
                          </a:solidFill>
                          <a:latin typeface="+mn-lt"/>
                        </a:rPr>
                        <a:t>-641</a:t>
                      </a:r>
                      <a:endParaRPr lang="en-ZA" sz="1400" b="1" dirty="0">
                        <a:solidFill>
                          <a:schemeClr val="tx1"/>
                        </a:solidFill>
                        <a:latin typeface="+mn-lt"/>
                      </a:endParaRPr>
                    </a:p>
                  </a:txBody>
                  <a:tcPr anchor="ctr"/>
                </a:tc>
                <a:tc>
                  <a:txBody>
                    <a:bodyPr/>
                    <a:lstStyle/>
                    <a:p>
                      <a:pPr algn="ctr" fontAlgn="b"/>
                      <a:r>
                        <a:rPr lang="en-ZA" sz="1400" b="1" i="0" u="none" strike="noStrike" dirty="0" smtClean="0">
                          <a:solidFill>
                            <a:schemeClr val="tx1"/>
                          </a:solidFill>
                          <a:effectLst/>
                          <a:latin typeface="+mn-lt"/>
                        </a:rPr>
                        <a:t>1 608</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rPr>
                        <a:t>2 369</a:t>
                      </a:r>
                      <a:endParaRPr lang="en-ZA" sz="1400" b="1" i="0" u="none" strike="noStrike" dirty="0">
                        <a:solidFill>
                          <a:schemeClr val="tx1"/>
                        </a:solidFill>
                        <a:effectLst/>
                        <a:latin typeface="+mn-lt"/>
                      </a:endParaRPr>
                    </a:p>
                  </a:txBody>
                  <a:tcPr marL="9525" marR="9525" marT="9525" marB="0" anchor="ctr"/>
                </a:tc>
                <a:tc>
                  <a:txBody>
                    <a:bodyPr/>
                    <a:lstStyle/>
                    <a:p>
                      <a:pPr algn="ctr" fontAlgn="b"/>
                      <a:r>
                        <a:rPr lang="en-ZA" sz="1400" b="1" i="0" u="none" strike="noStrike" dirty="0" smtClean="0">
                          <a:solidFill>
                            <a:schemeClr val="tx1"/>
                          </a:solidFill>
                          <a:effectLst/>
                          <a:latin typeface="+mn-lt"/>
                        </a:rPr>
                        <a:t>2 369</a:t>
                      </a:r>
                      <a:endParaRPr lang="en-ZA" sz="14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xmlns="" val="707275062"/>
                  </a:ext>
                </a:extLst>
              </a:tr>
            </a:tbl>
          </a:graphicData>
        </a:graphic>
      </p:graphicFrame>
      <p:sp>
        <p:nvSpPr>
          <p:cNvPr id="3" name="Rectangle 2"/>
          <p:cNvSpPr/>
          <p:nvPr/>
        </p:nvSpPr>
        <p:spPr>
          <a:xfrm>
            <a:off x="336861" y="5347349"/>
            <a:ext cx="8660834" cy="1107996"/>
          </a:xfrm>
          <a:prstGeom prst="rect">
            <a:avLst/>
          </a:prstGeom>
        </p:spPr>
        <p:txBody>
          <a:bodyPr wrap="square">
            <a:spAutoFit/>
          </a:bodyPr>
          <a:lstStyle/>
          <a:p>
            <a:r>
              <a:rPr lang="en-ZA" sz="1100" dirty="0"/>
              <a:t>The target for the 2nd Quarter  for COID inspections was </a:t>
            </a:r>
            <a:r>
              <a:rPr lang="en-ZA" sz="1100" dirty="0" smtClean="0"/>
              <a:t>4 618 </a:t>
            </a:r>
            <a:r>
              <a:rPr lang="en-ZA" sz="1100" dirty="0"/>
              <a:t>inspections and </a:t>
            </a:r>
            <a:r>
              <a:rPr lang="en-ZA" sz="1100" dirty="0" smtClean="0"/>
              <a:t>3 977 </a:t>
            </a:r>
            <a:r>
              <a:rPr lang="en-ZA" sz="1100" dirty="0"/>
              <a:t>employers were inspected which constitutes </a:t>
            </a:r>
            <a:r>
              <a:rPr lang="en-ZA" sz="1100" b="1" dirty="0"/>
              <a:t>86.12% </a:t>
            </a:r>
            <a:r>
              <a:rPr lang="en-ZA" sz="1100" dirty="0"/>
              <a:t>of the target.</a:t>
            </a:r>
          </a:p>
          <a:p>
            <a:endParaRPr lang="en-ZA" sz="1100" dirty="0"/>
          </a:p>
          <a:p>
            <a:r>
              <a:rPr lang="en-ZA" sz="1100" dirty="0" smtClean="0"/>
              <a:t>1 608 </a:t>
            </a:r>
            <a:r>
              <a:rPr lang="en-ZA" sz="1100" b="1" dirty="0"/>
              <a:t>(40.43.%) </a:t>
            </a:r>
            <a:r>
              <a:rPr lang="en-ZA" sz="1100" dirty="0"/>
              <a:t>out of </a:t>
            </a:r>
            <a:r>
              <a:rPr lang="en-ZA" sz="1100" dirty="0" smtClean="0"/>
              <a:t>3 977 </a:t>
            </a:r>
            <a:r>
              <a:rPr lang="en-ZA" sz="1100" dirty="0"/>
              <a:t>inspected employers were found compliant and </a:t>
            </a:r>
            <a:r>
              <a:rPr lang="en-ZA" sz="1100" dirty="0" smtClean="0"/>
              <a:t>2 369 </a:t>
            </a:r>
            <a:r>
              <a:rPr lang="en-ZA" sz="1100" dirty="0"/>
              <a:t>(59.57%) were found to be non-compliant. </a:t>
            </a:r>
          </a:p>
          <a:p>
            <a:endParaRPr lang="en-ZA" sz="1100" dirty="0"/>
          </a:p>
          <a:p>
            <a:r>
              <a:rPr lang="en-ZA" sz="1100" dirty="0"/>
              <a:t>All those employers who were found non compliant were issued with notices.</a:t>
            </a:r>
          </a:p>
        </p:txBody>
      </p:sp>
    </p:spTree>
    <p:extLst>
      <p:ext uri="{BB962C8B-B14F-4D97-AF65-F5344CB8AC3E}">
        <p14:creationId xmlns:p14="http://schemas.microsoft.com/office/powerpoint/2010/main" xmlns="" val="1543628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58" y="127569"/>
            <a:ext cx="8229600" cy="1143000"/>
          </a:xfrm>
        </p:spPr>
        <p:txBody>
          <a:bodyPr/>
          <a:lstStyle/>
          <a:p>
            <a:r>
              <a:rPr lang="en-ZA" sz="2400" b="1" dirty="0">
                <a:latin typeface="Calibri" panose="020F0502020204030204" pitchFamily="34" charset="0"/>
                <a:ea typeface="+mj-ea"/>
                <a:cs typeface="Calibri" panose="020F0502020204030204" pitchFamily="34" charset="0"/>
              </a:rPr>
              <a:t>OVERALL NON COMPLIANT EMPLOYERS REFERRED TO COURT</a:t>
            </a:r>
          </a:p>
        </p:txBody>
      </p:sp>
      <p:sp>
        <p:nvSpPr>
          <p:cNvPr id="4" name="Slide Number Placeholder 3"/>
          <p:cNvSpPr>
            <a:spLocks noGrp="1"/>
          </p:cNvSpPr>
          <p:nvPr>
            <p:ph type="sldNum" sz="quarter" idx="12"/>
          </p:nvPr>
        </p:nvSpPr>
        <p:spPr>
          <a:xfrm>
            <a:off x="7061198" y="-39052"/>
            <a:ext cx="2133600" cy="365125"/>
          </a:xfrm>
        </p:spPr>
        <p:txBody>
          <a:bodyPr/>
          <a:lstStyle/>
          <a:p>
            <a:pPr>
              <a:defRPr/>
            </a:pPr>
            <a:fld id="{A79B0E16-3B21-4DA7-809D-032F5E4D0A06}" type="slidenum">
              <a:rPr lang="en-US" b="1" smtClean="0">
                <a:solidFill>
                  <a:schemeClr val="bg1"/>
                </a:solidFill>
              </a:rPr>
              <a:pPr>
                <a:defRPr/>
              </a:pPr>
              <a:t>49</a:t>
            </a:fld>
            <a:endParaRPr lang="en-US" b="1" dirty="0">
              <a:solidFill>
                <a:schemeClr val="bg1"/>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529865611"/>
              </p:ext>
            </p:extLst>
          </p:nvPr>
        </p:nvGraphicFramePr>
        <p:xfrm>
          <a:off x="251518" y="1349563"/>
          <a:ext cx="8697412" cy="3970774"/>
        </p:xfrm>
        <a:graphic>
          <a:graphicData uri="http://schemas.openxmlformats.org/drawingml/2006/table">
            <a:tbl>
              <a:tblPr firstRow="1" bandRow="1">
                <a:tableStyleId>{5C22544A-7EE6-4342-B048-85BDC9FD1C3A}</a:tableStyleId>
              </a:tblPr>
              <a:tblGrid>
                <a:gridCol w="1340961">
                  <a:extLst>
                    <a:ext uri="{9D8B030D-6E8A-4147-A177-3AD203B41FA5}">
                      <a16:colId xmlns:a16="http://schemas.microsoft.com/office/drawing/2014/main" xmlns="" val="295939982"/>
                    </a:ext>
                  </a:extLst>
                </a:gridCol>
                <a:gridCol w="1558175">
                  <a:extLst>
                    <a:ext uri="{9D8B030D-6E8A-4147-A177-3AD203B41FA5}">
                      <a16:colId xmlns:a16="http://schemas.microsoft.com/office/drawing/2014/main" xmlns="" val="1735882883"/>
                    </a:ext>
                  </a:extLst>
                </a:gridCol>
                <a:gridCol w="1449569">
                  <a:extLst>
                    <a:ext uri="{9D8B030D-6E8A-4147-A177-3AD203B41FA5}">
                      <a16:colId xmlns:a16="http://schemas.microsoft.com/office/drawing/2014/main" xmlns="" val="3585123539"/>
                    </a:ext>
                  </a:extLst>
                </a:gridCol>
                <a:gridCol w="1449569">
                  <a:extLst>
                    <a:ext uri="{9D8B030D-6E8A-4147-A177-3AD203B41FA5}">
                      <a16:colId xmlns:a16="http://schemas.microsoft.com/office/drawing/2014/main" xmlns="" val="435286878"/>
                    </a:ext>
                  </a:extLst>
                </a:gridCol>
                <a:gridCol w="1449569">
                  <a:extLst>
                    <a:ext uri="{9D8B030D-6E8A-4147-A177-3AD203B41FA5}">
                      <a16:colId xmlns:a16="http://schemas.microsoft.com/office/drawing/2014/main" xmlns="" val="3078020433"/>
                    </a:ext>
                  </a:extLst>
                </a:gridCol>
                <a:gridCol w="1449569">
                  <a:extLst>
                    <a:ext uri="{9D8B030D-6E8A-4147-A177-3AD203B41FA5}">
                      <a16:colId xmlns:a16="http://schemas.microsoft.com/office/drawing/2014/main" xmlns="" val="2217509466"/>
                    </a:ext>
                  </a:extLst>
                </a:gridCol>
              </a:tblGrid>
              <a:tr h="617974">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mn-lt"/>
                          <a:ea typeface="+mn-ea"/>
                          <a:cs typeface="+mn-cs"/>
                        </a:rPr>
                        <a:t>PROVINCE</a:t>
                      </a:r>
                    </a:p>
                  </a:txBody>
                  <a:tcPr marL="9525" marR="9525" marT="9525" marB="0" anchor="b"/>
                </a:tc>
                <a:tc>
                  <a:txBody>
                    <a:bodyPr/>
                    <a:lstStyle/>
                    <a:p>
                      <a:pPr algn="ctr"/>
                      <a:r>
                        <a:rPr lang="en-ZA" sz="1400" dirty="0" smtClean="0">
                          <a:latin typeface="+mn-lt"/>
                        </a:rPr>
                        <a:t>NON COMPLIANT</a:t>
                      </a:r>
                      <a:endParaRPr lang="en-ZA" sz="1400" dirty="0">
                        <a:latin typeface="+mn-lt"/>
                      </a:endParaRPr>
                    </a:p>
                  </a:txBody>
                  <a:tcPr anchor="ctr"/>
                </a:tc>
                <a:tc>
                  <a:txBody>
                    <a:bodyPr/>
                    <a:lstStyle/>
                    <a:p>
                      <a:pPr algn="ctr"/>
                      <a:r>
                        <a:rPr lang="en-ZA" sz="1400" dirty="0" smtClean="0">
                          <a:latin typeface="+mn-lt"/>
                        </a:rPr>
                        <a:t>NOTICES</a:t>
                      </a:r>
                      <a:r>
                        <a:rPr lang="en-ZA" sz="1400" baseline="0" dirty="0" smtClean="0">
                          <a:latin typeface="+mn-lt"/>
                        </a:rPr>
                        <a:t> </a:t>
                      </a:r>
                      <a:endParaRPr lang="en-ZA" sz="1400" dirty="0">
                        <a:latin typeface="+mn-lt"/>
                      </a:endParaRPr>
                    </a:p>
                  </a:txBody>
                  <a:tcPr anchor="ctr"/>
                </a:tc>
                <a:tc>
                  <a:txBody>
                    <a:bodyPr/>
                    <a:lstStyle/>
                    <a:p>
                      <a:pPr algn="ctr"/>
                      <a:r>
                        <a:rPr lang="en-ZA" sz="1400" dirty="0" smtClean="0">
                          <a:latin typeface="+mn-lt"/>
                        </a:rPr>
                        <a:t>REFERRED TO SS</a:t>
                      </a:r>
                      <a:endParaRPr lang="en-ZA" sz="1400" dirty="0">
                        <a:latin typeface="+mn-lt"/>
                      </a:endParaRPr>
                    </a:p>
                  </a:txBody>
                  <a:tcPr anchor="ctr"/>
                </a:tc>
                <a:tc>
                  <a:txBody>
                    <a:bodyPr/>
                    <a:lstStyle/>
                    <a:p>
                      <a:pPr algn="ctr"/>
                      <a:r>
                        <a:rPr lang="en-ZA" sz="1400" dirty="0" smtClean="0">
                          <a:latin typeface="+mn-lt"/>
                        </a:rPr>
                        <a:t>COURT/CCMA referrals</a:t>
                      </a:r>
                      <a:endParaRPr lang="en-ZA" sz="1400" dirty="0">
                        <a:latin typeface="+mn-lt"/>
                      </a:endParaRPr>
                    </a:p>
                  </a:txBody>
                  <a:tcPr anchor="ctr"/>
                </a:tc>
                <a:tc>
                  <a:txBody>
                    <a:bodyPr/>
                    <a:lstStyle/>
                    <a:p>
                      <a:pPr algn="ctr"/>
                      <a:r>
                        <a:rPr lang="en-ZA" sz="1400" dirty="0" smtClean="0">
                          <a:latin typeface="+mn-lt"/>
                        </a:rPr>
                        <a:t>% of  court/ ccma referral</a:t>
                      </a:r>
                      <a:endParaRPr lang="en-ZA" sz="1400" dirty="0">
                        <a:latin typeface="+mn-lt"/>
                      </a:endParaRPr>
                    </a:p>
                  </a:txBody>
                  <a:tcPr anchor="ctr"/>
                </a:tc>
                <a:extLst>
                  <a:ext uri="{0D108BD9-81ED-4DB2-BD59-A6C34878D82A}">
                    <a16:rowId xmlns:a16="http://schemas.microsoft.com/office/drawing/2014/main" xmlns="" val="1183311611"/>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EC</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1 515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1 515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177</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117</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66%</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56883537"/>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FS</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2 493</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2 493</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345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74</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21%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88143339"/>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GP</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3 069</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3 069</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533</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508</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95%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8996183"/>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KZN</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6 890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6 890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110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108</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98%</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95223752"/>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LP</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2 356</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2 356</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72</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45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63%</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10337533"/>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MP</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3 521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3 521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1 001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280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28%</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75124694"/>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NC</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1 820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1 820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361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275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76%</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34211255"/>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NW</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1 725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1 725</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101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98</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97%</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45231395"/>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WC</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4 384</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smtClean="0">
                          <a:solidFill>
                            <a:schemeClr val="tx1"/>
                          </a:solidFill>
                          <a:effectLst/>
                          <a:latin typeface="+mn-lt"/>
                          <a:ea typeface="Calibri" panose="020F0502020204030204" pitchFamily="34" charset="0"/>
                          <a:cs typeface="Arial" panose="020B0604020202020204" pitchFamily="34" charset="0"/>
                        </a:rPr>
                        <a:t>4 384</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596</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301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51%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90028359"/>
                  </a:ext>
                </a:extLst>
              </a:tr>
              <a:tr h="28709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HO</a:t>
                      </a:r>
                      <a:endParaRPr lang="en-ZA" sz="1400" b="1" dirty="0">
                        <a:solidFill>
                          <a:schemeClr val="tx1"/>
                        </a:solidFill>
                        <a:latin typeface="+mn-lt"/>
                      </a:endParaRPr>
                    </a:p>
                  </a:txBody>
                  <a:tcP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9</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9</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1</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solidFill>
                            <a:schemeClr val="tx1"/>
                          </a:solidFill>
                          <a:effectLst/>
                          <a:latin typeface="+mn-lt"/>
                          <a:ea typeface="Calibri" panose="020F0502020204030204" pitchFamily="34" charset="0"/>
                          <a:cs typeface="Arial" panose="020B0604020202020204" pitchFamily="34" charset="0"/>
                        </a:rPr>
                        <a:t>0%</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73172418"/>
                  </a:ext>
                </a:extLst>
              </a:tr>
              <a:tr h="254901">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mn-lt"/>
                        </a:rPr>
                        <a:t>TOTAL</a:t>
                      </a:r>
                      <a:endParaRPr lang="en-ZA" sz="1400" b="1" dirty="0">
                        <a:solidFill>
                          <a:schemeClr val="tx1"/>
                        </a:solidFill>
                        <a:latin typeface="+mn-lt"/>
                      </a:endParaRPr>
                    </a:p>
                  </a:txBody>
                  <a:tcPr/>
                </a:tc>
                <a:tc>
                  <a:txBody>
                    <a:bodyPr/>
                    <a:lstStyle/>
                    <a:p>
                      <a:pPr algn="ctr">
                        <a:lnSpc>
                          <a:spcPct val="115000"/>
                        </a:lnSpc>
                        <a:spcAft>
                          <a:spcPts val="0"/>
                        </a:spcAft>
                      </a:pPr>
                      <a:r>
                        <a:rPr lang="en-ZA" sz="1400" b="1" dirty="0" smtClean="0">
                          <a:solidFill>
                            <a:schemeClr val="tx1"/>
                          </a:solidFill>
                          <a:effectLst/>
                          <a:latin typeface="+mn-lt"/>
                          <a:ea typeface="Calibri" panose="020F0502020204030204" pitchFamily="34" charset="0"/>
                          <a:cs typeface="Arial" panose="020B0604020202020204" pitchFamily="34" charset="0"/>
                        </a:rPr>
                        <a:t>27 782</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smtClean="0">
                          <a:solidFill>
                            <a:schemeClr val="tx1"/>
                          </a:solidFill>
                          <a:effectLst/>
                          <a:latin typeface="+mn-lt"/>
                          <a:ea typeface="Calibri" panose="020F0502020204030204" pitchFamily="34" charset="0"/>
                          <a:cs typeface="Arial" panose="020B0604020202020204" pitchFamily="34" charset="0"/>
                        </a:rPr>
                        <a:t>27 782</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smtClean="0">
                          <a:solidFill>
                            <a:schemeClr val="tx1"/>
                          </a:solidFill>
                          <a:effectLst/>
                          <a:latin typeface="+mn-lt"/>
                          <a:ea typeface="Calibri" panose="020F0502020204030204" pitchFamily="34" charset="0"/>
                          <a:cs typeface="Arial" panose="020B0604020202020204" pitchFamily="34" charset="0"/>
                        </a:rPr>
                        <a:t>3 297</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smtClean="0">
                          <a:solidFill>
                            <a:schemeClr val="tx1"/>
                          </a:solidFill>
                          <a:effectLst/>
                          <a:latin typeface="+mn-lt"/>
                          <a:ea typeface="Calibri" panose="020F0502020204030204" pitchFamily="34" charset="0"/>
                          <a:cs typeface="Arial" panose="020B0604020202020204" pitchFamily="34" charset="0"/>
                        </a:rPr>
                        <a:t>1 806</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solidFill>
                            <a:schemeClr val="tx1"/>
                          </a:solidFill>
                          <a:effectLst/>
                          <a:latin typeface="+mn-lt"/>
                          <a:ea typeface="Calibri" panose="020F0502020204030204" pitchFamily="34" charset="0"/>
                          <a:cs typeface="Arial" panose="020B0604020202020204" pitchFamily="34" charset="0"/>
                        </a:rPr>
                        <a:t>55%</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07275062"/>
                  </a:ext>
                </a:extLst>
              </a:tr>
            </a:tbl>
          </a:graphicData>
        </a:graphic>
      </p:graphicFrame>
      <p:sp>
        <p:nvSpPr>
          <p:cNvPr id="3" name="Rectangle 2"/>
          <p:cNvSpPr/>
          <p:nvPr/>
        </p:nvSpPr>
        <p:spPr>
          <a:xfrm>
            <a:off x="336862" y="5438646"/>
            <a:ext cx="8697412" cy="769441"/>
          </a:xfrm>
          <a:prstGeom prst="rect">
            <a:avLst/>
          </a:prstGeom>
        </p:spPr>
        <p:txBody>
          <a:bodyPr wrap="square">
            <a:spAutoFit/>
          </a:bodyPr>
          <a:lstStyle/>
          <a:p>
            <a:r>
              <a:rPr lang="en-ZA" sz="1100" dirty="0"/>
              <a:t>All non compliant employers were issued with notices and out of </a:t>
            </a:r>
            <a:r>
              <a:rPr lang="en-ZA" sz="1100" dirty="0" smtClean="0"/>
              <a:t>27 782 </a:t>
            </a:r>
            <a:r>
              <a:rPr lang="en-ZA" sz="1100" dirty="0"/>
              <a:t>notices issued only </a:t>
            </a:r>
            <a:r>
              <a:rPr lang="en-ZA" sz="1100" dirty="0" smtClean="0"/>
              <a:t>3 297 </a:t>
            </a:r>
            <a:r>
              <a:rPr lang="en-ZA" sz="1100" dirty="0"/>
              <a:t>were referred to SS. This number constitutes 11.8% of notices.</a:t>
            </a:r>
          </a:p>
          <a:p>
            <a:endParaRPr lang="en-ZA" sz="1100" dirty="0"/>
          </a:p>
          <a:p>
            <a:r>
              <a:rPr lang="en-ZA" sz="1100" dirty="0"/>
              <a:t>In turn SS referred </a:t>
            </a:r>
            <a:r>
              <a:rPr lang="en-ZA" sz="1100" dirty="0" smtClean="0"/>
              <a:t>1 806 </a:t>
            </a:r>
            <a:r>
              <a:rPr lang="en-ZA" sz="1100" dirty="0"/>
              <a:t>of the </a:t>
            </a:r>
            <a:r>
              <a:rPr lang="en-ZA" sz="1100" dirty="0" smtClean="0"/>
              <a:t>3 297 </a:t>
            </a:r>
            <a:r>
              <a:rPr lang="en-ZA" sz="1100" dirty="0"/>
              <a:t>received notices to either the Courts or the CCMA. This amounts to </a:t>
            </a:r>
            <a:r>
              <a:rPr lang="en-ZA" sz="1100" b="1" dirty="0"/>
              <a:t>55% </a:t>
            </a:r>
            <a:r>
              <a:rPr lang="en-ZA" sz="1100" dirty="0"/>
              <a:t>of the received notices</a:t>
            </a:r>
          </a:p>
        </p:txBody>
      </p:sp>
    </p:spTree>
    <p:extLst>
      <p:ext uri="{BB962C8B-B14F-4D97-AF65-F5344CB8AC3E}">
        <p14:creationId xmlns:p14="http://schemas.microsoft.com/office/powerpoint/2010/main" xmlns="" val="3795661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301626"/>
            <a:ext cx="8229600" cy="1143000"/>
          </a:xfrm>
        </p:spPr>
        <p:txBody>
          <a:bodyPr/>
          <a:lstStyle/>
          <a:p>
            <a:r>
              <a:rPr lang="en-US" altLang="en-US" sz="2000" b="1" dirty="0">
                <a:ea typeface="ＭＳ Ｐゴシック" pitchFamily="34" charset="-128"/>
              </a:rPr>
              <a:t>OVERVIEW OF CUMULATIVE PERFORMANCE </a:t>
            </a:r>
            <a:br>
              <a:rPr lang="en-US" altLang="en-US" sz="2000" b="1" dirty="0">
                <a:ea typeface="ＭＳ Ｐゴシック" pitchFamily="34" charset="-128"/>
              </a:rPr>
            </a:br>
            <a:r>
              <a:rPr lang="en-US" altLang="en-US" sz="2000" b="1" dirty="0">
                <a:ea typeface="ＭＳ Ｐゴシック" pitchFamily="34" charset="-128"/>
              </a:rPr>
              <a:t>(1 APRIL </a:t>
            </a:r>
            <a:r>
              <a:rPr lang="en-US" altLang="en-US" sz="2000" b="1" dirty="0" smtClean="0">
                <a:ea typeface="ＭＳ Ｐゴシック" pitchFamily="34" charset="-128"/>
              </a:rPr>
              <a:t>2021 </a:t>
            </a:r>
            <a:r>
              <a:rPr lang="en-US" altLang="en-US" sz="2000" b="1" dirty="0">
                <a:ea typeface="ＭＳ Ｐゴシック" pitchFamily="34" charset="-128"/>
              </a:rPr>
              <a:t>– </a:t>
            </a:r>
            <a:r>
              <a:rPr lang="en-US" altLang="en-US" sz="2000" b="1" dirty="0" smtClean="0">
                <a:ea typeface="ＭＳ Ｐゴシック" pitchFamily="34" charset="-128"/>
              </a:rPr>
              <a:t>30 SEPTEMBER 2021)</a:t>
            </a:r>
            <a:endParaRPr lang="en-US" altLang="en-US" sz="2000" b="1" dirty="0">
              <a:ea typeface="ＭＳ Ｐゴシック" pitchFamily="34" charset="-128"/>
            </a:endParaRPr>
          </a:p>
        </p:txBody>
      </p:sp>
      <p:sp>
        <p:nvSpPr>
          <p:cNvPr id="3" name="Content Placeholder 2"/>
          <p:cNvSpPr>
            <a:spLocks noGrp="1"/>
          </p:cNvSpPr>
          <p:nvPr>
            <p:ph idx="1"/>
          </p:nvPr>
        </p:nvSpPr>
        <p:spPr>
          <a:xfrm>
            <a:off x="457199" y="1600200"/>
            <a:ext cx="8456929" cy="4525963"/>
          </a:xfrm>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7010400" y="-21907"/>
            <a:ext cx="2133600" cy="3235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b="1" smtClean="0">
                <a:solidFill>
                  <a:schemeClr val="bg1"/>
                </a:solidFill>
              </a:rPr>
              <a:pPr/>
              <a:t>5</a:t>
            </a:fld>
            <a:endParaRPr lang="en-US" altLang="en-US" sz="1200" b="1" dirty="0" smtClean="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xmlns="" val="2002416667"/>
              </p:ext>
            </p:extLst>
          </p:nvPr>
        </p:nvGraphicFramePr>
        <p:xfrm>
          <a:off x="847726" y="1924288"/>
          <a:ext cx="7229474" cy="3877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2286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latin typeface="Calibri" panose="020F0502020204030204" pitchFamily="34" charset="0"/>
                <a:ea typeface="+mj-ea"/>
                <a:cs typeface="Calibri" panose="020F0502020204030204" pitchFamily="34" charset="0"/>
              </a:rPr>
              <a:t>MONIES RECOVERED</a:t>
            </a:r>
            <a:endParaRPr lang="en-ZA"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7010400" y="-90487"/>
            <a:ext cx="2133600" cy="365125"/>
          </a:xfrm>
        </p:spPr>
        <p:txBody>
          <a:bodyPr/>
          <a:lstStyle/>
          <a:p>
            <a:pPr>
              <a:defRPr/>
            </a:pPr>
            <a:fld id="{A79B0E16-3B21-4DA7-809D-032F5E4D0A06}" type="slidenum">
              <a:rPr lang="en-US" b="1" smtClean="0">
                <a:solidFill>
                  <a:schemeClr val="bg1"/>
                </a:solidFill>
              </a:rPr>
              <a:pPr>
                <a:defRPr/>
              </a:pPr>
              <a:t>50</a:t>
            </a:fld>
            <a:endParaRPr lang="en-US"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31974746"/>
              </p:ext>
            </p:extLst>
          </p:nvPr>
        </p:nvGraphicFramePr>
        <p:xfrm>
          <a:off x="247680" y="1382079"/>
          <a:ext cx="8648640" cy="5242244"/>
        </p:xfrm>
        <a:graphic>
          <a:graphicData uri="http://schemas.openxmlformats.org/drawingml/2006/table">
            <a:tbl>
              <a:tblPr firstRow="1" bandRow="1">
                <a:tableStyleId>{5C22544A-7EE6-4342-B048-85BDC9FD1C3A}</a:tableStyleId>
              </a:tblPr>
              <a:tblGrid>
                <a:gridCol w="1333442">
                  <a:extLst>
                    <a:ext uri="{9D8B030D-6E8A-4147-A177-3AD203B41FA5}">
                      <a16:colId xmlns:a16="http://schemas.microsoft.com/office/drawing/2014/main" xmlns="" val="295939982"/>
                    </a:ext>
                  </a:extLst>
                </a:gridCol>
                <a:gridCol w="1549438">
                  <a:extLst>
                    <a:ext uri="{9D8B030D-6E8A-4147-A177-3AD203B41FA5}">
                      <a16:colId xmlns:a16="http://schemas.microsoft.com/office/drawing/2014/main" xmlns="" val="1735882883"/>
                    </a:ext>
                  </a:extLst>
                </a:gridCol>
                <a:gridCol w="1441440">
                  <a:extLst>
                    <a:ext uri="{9D8B030D-6E8A-4147-A177-3AD203B41FA5}">
                      <a16:colId xmlns:a16="http://schemas.microsoft.com/office/drawing/2014/main" xmlns="" val="3585123539"/>
                    </a:ext>
                  </a:extLst>
                </a:gridCol>
                <a:gridCol w="1441440">
                  <a:extLst>
                    <a:ext uri="{9D8B030D-6E8A-4147-A177-3AD203B41FA5}">
                      <a16:colId xmlns:a16="http://schemas.microsoft.com/office/drawing/2014/main" xmlns="" val="435286878"/>
                    </a:ext>
                  </a:extLst>
                </a:gridCol>
                <a:gridCol w="1441440">
                  <a:extLst>
                    <a:ext uri="{9D8B030D-6E8A-4147-A177-3AD203B41FA5}">
                      <a16:colId xmlns:a16="http://schemas.microsoft.com/office/drawing/2014/main" xmlns="" val="3078020433"/>
                    </a:ext>
                  </a:extLst>
                </a:gridCol>
                <a:gridCol w="1441440">
                  <a:extLst>
                    <a:ext uri="{9D8B030D-6E8A-4147-A177-3AD203B41FA5}">
                      <a16:colId xmlns:a16="http://schemas.microsoft.com/office/drawing/2014/main" xmlns="" val="2217509466"/>
                    </a:ext>
                  </a:extLst>
                </a:gridCol>
              </a:tblGrid>
              <a:tr h="384243">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pPr marL="0" algn="l" defTabSz="457200" rtl="0" eaLnBrk="1" fontAlgn="b" latinLnBrk="0" hangingPunct="1">
                        <a:lnSpc>
                          <a:spcPct val="115000"/>
                        </a:lnSpc>
                        <a:spcAft>
                          <a:spcPts val="0"/>
                        </a:spcAft>
                      </a:pPr>
                      <a:r>
                        <a:rPr lang="en-ZA" sz="1400" kern="1200" dirty="0">
                          <a:solidFill>
                            <a:schemeClr val="bg1"/>
                          </a:solidFill>
                          <a:effectLst/>
                          <a:latin typeface="Arial" panose="020B0604020202020204" pitchFamily="34" charset="0"/>
                          <a:ea typeface="+mn-ea"/>
                          <a:cs typeface="Arial" panose="020B0604020202020204" pitchFamily="34" charset="0"/>
                        </a:rPr>
                        <a:t>PROVINCE</a:t>
                      </a:r>
                    </a:p>
                  </a:txBody>
                  <a:tcPr marL="9525" marR="9525" marT="9525" marB="0" anchor="b"/>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MONIES PER LEGISLATION</a:t>
                      </a: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183311611"/>
                  </a:ext>
                </a:extLst>
              </a:tr>
              <a:tr h="384243">
                <a:tc>
                  <a:txBody>
                    <a:bodyPr/>
                    <a:lstStyle/>
                    <a:p>
                      <a:pPr marL="0" algn="l" defTabSz="457200" rtl="0" eaLnBrk="1" fontAlgn="b" latinLnBrk="0" hangingPunct="1">
                        <a:lnSpc>
                          <a:spcPct val="115000"/>
                        </a:lnSpc>
                        <a:spcAft>
                          <a:spcPts val="0"/>
                        </a:spcAft>
                      </a:pPr>
                      <a:endParaRPr lang="en-ZA" sz="1400"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b"/>
                </a:tc>
                <a:tc>
                  <a:txBody>
                    <a:bodyPr/>
                    <a:lstStyle/>
                    <a:p>
                      <a:pPr algn="ctr"/>
                      <a:r>
                        <a:rPr lang="en-ZA" sz="1400" b="1" dirty="0" smtClean="0">
                          <a:latin typeface="Arial" panose="020B0604020202020204" pitchFamily="34" charset="0"/>
                          <a:cs typeface="Arial" panose="020B0604020202020204" pitchFamily="34" charset="0"/>
                        </a:rPr>
                        <a:t>BCEA</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NMWA</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COIDA</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UICA</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b="1" dirty="0" smtClean="0">
                          <a:latin typeface="Arial" panose="020B0604020202020204" pitchFamily="34" charset="0"/>
                          <a:cs typeface="Arial" panose="020B0604020202020204" pitchFamily="34" charset="0"/>
                        </a:rPr>
                        <a:t>EE</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09269128"/>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EC</a:t>
                      </a:r>
                      <a:endParaRPr lang="en-ZA" sz="1400" b="1"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ZA" sz="1200" b="0" dirty="0" smtClean="0">
                          <a:solidFill>
                            <a:schemeClr val="tx1"/>
                          </a:solidFill>
                          <a:latin typeface="Arial" panose="020B0604020202020204" pitchFamily="34" charset="0"/>
                          <a:cs typeface="Arial" panose="020B0604020202020204" pitchFamily="34" charset="0"/>
                        </a:rPr>
                        <a:t>R1 124</a:t>
                      </a:r>
                      <a:r>
                        <a:rPr lang="en-ZA" sz="1200" b="0" baseline="0" dirty="0" smtClean="0">
                          <a:solidFill>
                            <a:schemeClr val="tx1"/>
                          </a:solidFill>
                          <a:latin typeface="Arial" panose="020B0604020202020204" pitchFamily="34" charset="0"/>
                          <a:cs typeface="Arial" panose="020B0604020202020204" pitchFamily="34" charset="0"/>
                        </a:rPr>
                        <a:t> 142.00</a:t>
                      </a:r>
                      <a:endParaRPr lang="en-ZA"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sz="1600" dirty="0">
                        <a:solidFill>
                          <a:schemeClr val="tx1"/>
                        </a:solidFill>
                      </a:endParaRPr>
                    </a:p>
                  </a:txBody>
                  <a:tcPr/>
                </a:tc>
                <a:tc>
                  <a:txBody>
                    <a:bodyPr/>
                    <a:lstStyle/>
                    <a:p>
                      <a:pPr algn="ctr"/>
                      <a:r>
                        <a:rPr lang="en-ZA" sz="1200" b="0" kern="1200" dirty="0" smtClean="0">
                          <a:solidFill>
                            <a:schemeClr val="tx1"/>
                          </a:solidFill>
                          <a:effectLst/>
                          <a:latin typeface="Arial" panose="020B0604020202020204" pitchFamily="34" charset="0"/>
                          <a:ea typeface="+mn-ea"/>
                          <a:cs typeface="Arial" panose="020B0604020202020204" pitchFamily="34" charset="0"/>
                        </a:rPr>
                        <a:t>R130</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846.10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kern="1200" dirty="0" smtClean="0">
                          <a:solidFill>
                            <a:schemeClr val="tx1"/>
                          </a:solidFill>
                          <a:effectLst/>
                          <a:latin typeface="Arial" panose="020B0604020202020204" pitchFamily="34" charset="0"/>
                          <a:ea typeface="+mn-ea"/>
                          <a:cs typeface="Arial" panose="020B0604020202020204" pitchFamily="34" charset="0"/>
                        </a:rPr>
                        <a:t>R229 648.10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56883537"/>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FS</a:t>
                      </a:r>
                      <a:endParaRPr lang="en-ZA" sz="1400" b="1" dirty="0">
                        <a:solidFill>
                          <a:schemeClr val="tx1"/>
                        </a:solidFill>
                        <a:latin typeface="Arial" panose="020B0604020202020204" pitchFamily="34" charset="0"/>
                        <a:cs typeface="Arial" panose="020B0604020202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Arial" panose="020B0604020202020204" pitchFamily="34" charset="0"/>
                          <a:cs typeface="Arial" panose="020B0604020202020204" pitchFamily="34" charset="0"/>
                        </a:rPr>
                        <a:t>R490 159.61</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600" dirty="0" smtClean="0">
                        <a:solidFill>
                          <a:schemeClr val="tx1"/>
                        </a:solidFill>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R 98 808.73</a:t>
                      </a: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88143339"/>
                  </a:ext>
                </a:extLst>
              </a:tr>
              <a:tr h="608384">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GP</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kern="1200" dirty="0" smtClean="0">
                          <a:solidFill>
                            <a:schemeClr val="tx1"/>
                          </a:solidFill>
                          <a:effectLst/>
                          <a:latin typeface="Arial" panose="020B0604020202020204" pitchFamily="34" charset="0"/>
                          <a:ea typeface="+mn-ea"/>
                          <a:cs typeface="Arial" panose="020B0604020202020204" pitchFamily="34" charset="0"/>
                        </a:rPr>
                        <a:t>R328 103.41</a:t>
                      </a:r>
                    </a:p>
                  </a:txBody>
                  <a:tcPr/>
                </a:tc>
                <a:tc>
                  <a:txBody>
                    <a:bodyPr/>
                    <a:lstStyle/>
                    <a:p>
                      <a:pPr algn="ctr"/>
                      <a:r>
                        <a:rPr lang="en-ZA" sz="1200" b="0" kern="1200" dirty="0" smtClean="0">
                          <a:solidFill>
                            <a:schemeClr val="tx1"/>
                          </a:solidFill>
                          <a:effectLst/>
                          <a:latin typeface="Arial" panose="020B0604020202020204" pitchFamily="34" charset="0"/>
                          <a:ea typeface="+mn-ea"/>
                          <a:cs typeface="Arial" panose="020B0604020202020204" pitchFamily="34" charset="0"/>
                        </a:rPr>
                        <a:t>R36 802.00</a:t>
                      </a: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R45 210</a:t>
                      </a:r>
                      <a:r>
                        <a:rPr lang="en-ZA" sz="1200" b="0" baseline="0" dirty="0" smtClean="0">
                          <a:solidFill>
                            <a:schemeClr val="tx1"/>
                          </a:solidFill>
                          <a:latin typeface="Arial" panose="020B0604020202020204" pitchFamily="34" charset="0"/>
                          <a:cs typeface="Arial" panose="020B0604020202020204" pitchFamily="34" charset="0"/>
                        </a:rPr>
                        <a:t> 878.95</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kern="1200" dirty="0" smtClean="0">
                          <a:solidFill>
                            <a:schemeClr val="tx1"/>
                          </a:solidFill>
                          <a:effectLst/>
                          <a:latin typeface="Arial" panose="020B0604020202020204" pitchFamily="34" charset="0"/>
                          <a:ea typeface="+mn-ea"/>
                          <a:cs typeface="Arial" panose="020B0604020202020204" pitchFamily="34" charset="0"/>
                        </a:rPr>
                        <a:t>R280 186.57</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8996183"/>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KZN</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chemeClr val="tx1"/>
                          </a:solidFill>
                          <a:latin typeface="Arial" panose="020B0604020202020204" pitchFamily="34" charset="0"/>
                          <a:cs typeface="Arial" panose="020B0604020202020204" pitchFamily="34" charset="0"/>
                        </a:rPr>
                        <a:t>R96 192.00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R1 702 421.11</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R76</a:t>
                      </a:r>
                      <a:r>
                        <a:rPr lang="en-ZA" sz="1200" b="0" baseline="0" dirty="0" smtClean="0">
                          <a:solidFill>
                            <a:schemeClr val="tx1"/>
                          </a:solidFill>
                          <a:latin typeface="Arial" panose="020B0604020202020204" pitchFamily="34" charset="0"/>
                          <a:cs typeface="Arial" panose="020B0604020202020204" pitchFamily="34" charset="0"/>
                        </a:rPr>
                        <a:t> 669.74</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95223752"/>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LP</a:t>
                      </a:r>
                      <a:endParaRPr lang="en-ZA" sz="1400" b="1" dirty="0">
                        <a:solidFill>
                          <a:schemeClr val="tx1"/>
                        </a:solidFill>
                        <a:latin typeface="Arial" panose="020B0604020202020204" pitchFamily="34" charset="0"/>
                        <a:cs typeface="Arial" panose="020B0604020202020204" pitchFamily="34" charset="0"/>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R 1 139 319.02</a:t>
                      </a:r>
                      <a:endParaRPr lang="en-ZA" sz="1200" b="0" dirty="0">
                        <a:solidFill>
                          <a:schemeClr val="tx1"/>
                        </a:solidFill>
                        <a:latin typeface="Arial" panose="020B0604020202020204" pitchFamily="34" charset="0"/>
                        <a:cs typeface="Arial" panose="020B0604020202020204" pitchFamily="34" charset="0"/>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600" dirty="0">
                        <a:solidFill>
                          <a:schemeClr val="tx1"/>
                        </a:solidFill>
                      </a:endParaRPr>
                    </a:p>
                  </a:txBody>
                  <a:tcPr/>
                </a:tc>
                <a:tc>
                  <a:txBody>
                    <a:bodyPr/>
                    <a:lstStyle/>
                    <a:p>
                      <a:pPr algn="ctr"/>
                      <a:r>
                        <a:rPr lang="en-ZA" sz="1200" b="0" kern="1200" dirty="0" smtClean="0">
                          <a:solidFill>
                            <a:schemeClr val="tx1"/>
                          </a:solidFill>
                          <a:effectLst/>
                          <a:latin typeface="Arial" panose="020B0604020202020204" pitchFamily="34" charset="0"/>
                          <a:ea typeface="+mn-ea"/>
                          <a:cs typeface="Arial" panose="020B0604020202020204" pitchFamily="34" charset="0"/>
                        </a:rPr>
                        <a:t>R 4 877 402.01</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R193 251.19</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10337533"/>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MP</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kern="1200" dirty="0" smtClean="0">
                          <a:solidFill>
                            <a:schemeClr val="tx1"/>
                          </a:solidFill>
                          <a:effectLst/>
                          <a:latin typeface="Arial" panose="020B0604020202020204" pitchFamily="34" charset="0"/>
                          <a:ea typeface="+mn-ea"/>
                          <a:cs typeface="Arial" panose="020B0604020202020204" pitchFamily="34" charset="0"/>
                        </a:rPr>
                        <a:t>R92 013.00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b="0" kern="1200" dirty="0" smtClean="0">
                          <a:solidFill>
                            <a:schemeClr val="tx1"/>
                          </a:solidFill>
                          <a:effectLst/>
                          <a:latin typeface="Arial" panose="020B0604020202020204" pitchFamily="34" charset="0"/>
                          <a:ea typeface="+mn-ea"/>
                          <a:cs typeface="Arial" panose="020B0604020202020204" pitchFamily="34" charset="0"/>
                        </a:rPr>
                        <a:t>R26 087.</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R175 850.00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R239 815.00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5124694"/>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NC</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chemeClr val="tx1"/>
                          </a:solidFill>
                          <a:latin typeface="Arial" panose="020B0604020202020204" pitchFamily="34" charset="0"/>
                          <a:cs typeface="Arial" panose="020B0604020202020204" pitchFamily="34" charset="0"/>
                        </a:rPr>
                        <a:t>R123 010.61</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R2 566 348.00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R381</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116.36</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R208</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 591.15</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4234211255"/>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NW</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chemeClr val="tx1"/>
                          </a:solidFill>
                          <a:latin typeface="Arial" panose="020B0604020202020204" pitchFamily="34" charset="0"/>
                          <a:cs typeface="Arial" panose="020B0604020202020204" pitchFamily="34" charset="0"/>
                        </a:rPr>
                        <a:t>R2 450.00</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R358 250.00</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lvl="0" algn="ctr"/>
                      <a:r>
                        <a:rPr lang="en-ZA" sz="1200" b="0" kern="1200" dirty="0" smtClean="0">
                          <a:solidFill>
                            <a:schemeClr val="tx1"/>
                          </a:solidFill>
                          <a:effectLst/>
                          <a:latin typeface="Arial" panose="020B0604020202020204" pitchFamily="34" charset="0"/>
                          <a:ea typeface="+mn-ea"/>
                          <a:cs typeface="Arial" panose="020B0604020202020204" pitchFamily="34" charset="0"/>
                        </a:rPr>
                        <a:t>R220 100.00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R102 050.00</a:t>
                      </a:r>
                    </a:p>
                  </a:txBody>
                  <a:tcPr/>
                </a:tc>
                <a:tc>
                  <a:txBody>
                    <a:bodyPr/>
                    <a:lstStyle/>
                    <a:p>
                      <a:pPr algn="ct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45231395"/>
                  </a:ext>
                </a:extLst>
              </a:tr>
              <a:tr h="356879">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WC</a:t>
                      </a:r>
                      <a:endParaRPr lang="en-ZA" sz="1400" b="1"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ZA" sz="1200" b="0" dirty="0" smtClean="0">
                          <a:solidFill>
                            <a:schemeClr val="tx1"/>
                          </a:solidFill>
                          <a:latin typeface="Arial" panose="020B0604020202020204" pitchFamily="34" charset="0"/>
                          <a:cs typeface="Arial" panose="020B0604020202020204" pitchFamily="34" charset="0"/>
                        </a:rPr>
                        <a:t>R210 088.32</a:t>
                      </a:r>
                      <a:endParaRPr lang="en-ZA"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sz="1600" dirty="0">
                        <a:solidFill>
                          <a:srgbClr val="FF0000"/>
                        </a:solidFill>
                      </a:endParaRPr>
                    </a:p>
                  </a:txBody>
                  <a:tcPr marL="9525" marR="9525" marT="9525" marB="0" anchor="ct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R204</a:t>
                      </a:r>
                      <a:r>
                        <a:rPr lang="en-ZA" sz="1200" b="0" baseline="0" dirty="0" smtClean="0">
                          <a:solidFill>
                            <a:schemeClr val="tx1"/>
                          </a:solidFill>
                          <a:latin typeface="Arial" panose="020B0604020202020204" pitchFamily="34" charset="0"/>
                          <a:cs typeface="Arial" panose="020B0604020202020204" pitchFamily="34" charset="0"/>
                        </a:rPr>
                        <a:t> 829.04</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0" dirty="0" smtClean="0">
                          <a:solidFill>
                            <a:schemeClr val="tx1"/>
                          </a:solidFill>
                          <a:latin typeface="Arial" panose="020B0604020202020204" pitchFamily="34" charset="0"/>
                          <a:cs typeface="Arial" panose="020B0604020202020204" pitchFamily="34" charset="0"/>
                        </a:rPr>
                        <a:t>R1 531 466.28</a:t>
                      </a: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90028359"/>
                  </a:ext>
                </a:extLst>
              </a:tr>
              <a:tr h="401958">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HO</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ZA"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chemeClr val="tx1"/>
                          </a:solidFill>
                          <a:latin typeface="Arial" panose="020B0604020202020204" pitchFamily="34" charset="0"/>
                          <a:cs typeface="Arial" panose="020B0604020202020204" pitchFamily="34" charset="0"/>
                        </a:rPr>
                        <a:t>R20</a:t>
                      </a:r>
                      <a:r>
                        <a:rPr lang="en-ZA" sz="1200" baseline="0" dirty="0" smtClean="0">
                          <a:solidFill>
                            <a:schemeClr val="tx1"/>
                          </a:solidFill>
                          <a:latin typeface="Arial" panose="020B0604020202020204" pitchFamily="34" charset="0"/>
                          <a:cs typeface="Arial" panose="020B0604020202020204" pitchFamily="34" charset="0"/>
                        </a:rPr>
                        <a:t> 000</a:t>
                      </a:r>
                      <a:endParaRPr lang="en-ZA"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73172418"/>
                  </a:ext>
                </a:extLst>
              </a:tr>
              <a:tr h="608384">
                <a:tc>
                  <a:txBody>
                    <a:bodyPr/>
                    <a:lstStyle>
                      <a:lvl1pPr marL="0" algn="l" defTabSz="457200" rtl="0" eaLnBrk="1" latinLnBrk="0" hangingPunct="1">
                        <a:defRPr sz="1800" kern="1200">
                          <a:solidFill>
                            <a:schemeClr val="dk1"/>
                          </a:solidFill>
                          <a:latin typeface="Trebuchet MS" panose="020B0603020202020204"/>
                        </a:defRPr>
                      </a:lvl1pPr>
                      <a:lvl2pPr marL="457200" algn="l" defTabSz="457200" rtl="0" eaLnBrk="1" latinLnBrk="0" hangingPunct="1">
                        <a:defRPr sz="1800" kern="1200">
                          <a:solidFill>
                            <a:schemeClr val="dk1"/>
                          </a:solidFill>
                          <a:latin typeface="Trebuchet MS" panose="020B0603020202020204"/>
                        </a:defRPr>
                      </a:lvl2pPr>
                      <a:lvl3pPr marL="914400" algn="l" defTabSz="457200" rtl="0" eaLnBrk="1" latinLnBrk="0" hangingPunct="1">
                        <a:defRPr sz="1800" kern="1200">
                          <a:solidFill>
                            <a:schemeClr val="dk1"/>
                          </a:solidFill>
                          <a:latin typeface="Trebuchet MS" panose="020B0603020202020204"/>
                        </a:defRPr>
                      </a:lvl3pPr>
                      <a:lvl4pPr marL="1371600" algn="l" defTabSz="457200" rtl="0" eaLnBrk="1" latinLnBrk="0" hangingPunct="1">
                        <a:defRPr sz="1800" kern="1200">
                          <a:solidFill>
                            <a:schemeClr val="dk1"/>
                          </a:solidFill>
                          <a:latin typeface="Trebuchet MS" panose="020B0603020202020204"/>
                        </a:defRPr>
                      </a:lvl4pPr>
                      <a:lvl5pPr marL="1828800" algn="l" defTabSz="457200" rtl="0" eaLnBrk="1" latinLnBrk="0" hangingPunct="1">
                        <a:defRPr sz="1800" kern="1200">
                          <a:solidFill>
                            <a:schemeClr val="dk1"/>
                          </a:solidFill>
                          <a:latin typeface="Trebuchet MS" panose="020B0603020202020204"/>
                        </a:defRPr>
                      </a:lvl5pPr>
                      <a:lvl6pPr marL="2286000" algn="l" defTabSz="457200" rtl="0" eaLnBrk="1" latinLnBrk="0" hangingPunct="1">
                        <a:defRPr sz="1800" kern="1200">
                          <a:solidFill>
                            <a:schemeClr val="dk1"/>
                          </a:solidFill>
                          <a:latin typeface="Trebuchet MS" panose="020B0603020202020204"/>
                        </a:defRPr>
                      </a:lvl6pPr>
                      <a:lvl7pPr marL="2743200" algn="l" defTabSz="457200" rtl="0" eaLnBrk="1" latinLnBrk="0" hangingPunct="1">
                        <a:defRPr sz="1800" kern="1200">
                          <a:solidFill>
                            <a:schemeClr val="dk1"/>
                          </a:solidFill>
                          <a:latin typeface="Trebuchet MS" panose="020B0603020202020204"/>
                        </a:defRPr>
                      </a:lvl7pPr>
                      <a:lvl8pPr marL="3200400" algn="l" defTabSz="457200" rtl="0" eaLnBrk="1" latinLnBrk="0" hangingPunct="1">
                        <a:defRPr sz="1800" kern="1200">
                          <a:solidFill>
                            <a:schemeClr val="dk1"/>
                          </a:solidFill>
                          <a:latin typeface="Trebuchet MS" panose="020B0603020202020204"/>
                        </a:defRPr>
                      </a:lvl8pPr>
                      <a:lvl9pPr marL="3657600" algn="l" defTabSz="457200" rtl="0" eaLnBrk="1" latinLnBrk="0" hangingPunct="1">
                        <a:defRPr sz="1800" kern="1200">
                          <a:solidFill>
                            <a:schemeClr val="dk1"/>
                          </a:solidFill>
                          <a:latin typeface="Trebuchet MS" panose="020B0603020202020204"/>
                        </a:defRPr>
                      </a:lvl9pPr>
                    </a:lstStyle>
                    <a:p>
                      <a:r>
                        <a:rPr lang="en-ZA" sz="1400" dirty="0" smtClean="0">
                          <a:latin typeface="Arial" panose="020B0604020202020204" pitchFamily="34" charset="0"/>
                          <a:cs typeface="Arial" panose="020B0604020202020204" pitchFamily="34" charset="0"/>
                        </a:rPr>
                        <a:t>TOTAL</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panose="020B0604020202020204" pitchFamily="34" charset="0"/>
                          <a:cs typeface="Arial" panose="020B0604020202020204" pitchFamily="34" charset="0"/>
                        </a:rPr>
                        <a:t>R641 769.02</a:t>
                      </a:r>
                    </a:p>
                  </a:txBody>
                  <a:tcPr/>
                </a:tc>
                <a:tc>
                  <a:txBody>
                    <a:bodyPr/>
                    <a:lstStyle/>
                    <a:p>
                      <a:pPr algn="ctr"/>
                      <a:r>
                        <a:rPr lang="en-ZA" sz="1200" b="1" dirty="0" smtClean="0">
                          <a:solidFill>
                            <a:schemeClr val="tx1"/>
                          </a:solidFill>
                          <a:latin typeface="Arial" panose="020B0604020202020204" pitchFamily="34" charset="0"/>
                          <a:cs typeface="Arial" panose="020B0604020202020204" pitchFamily="34" charset="0"/>
                        </a:rPr>
                        <a:t>R7</a:t>
                      </a:r>
                      <a:r>
                        <a:rPr lang="en-ZA" sz="1200" b="1" baseline="0" dirty="0" smtClean="0">
                          <a:solidFill>
                            <a:schemeClr val="tx1"/>
                          </a:solidFill>
                          <a:latin typeface="Arial" panose="020B0604020202020204" pitchFamily="34" charset="0"/>
                          <a:cs typeface="Arial" panose="020B0604020202020204" pitchFamily="34" charset="0"/>
                        </a:rPr>
                        <a:t> 653 617.06</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smtClean="0">
                          <a:solidFill>
                            <a:schemeClr val="tx1"/>
                          </a:solidFill>
                          <a:latin typeface="Arial" panose="020B0604020202020204" pitchFamily="34" charset="0"/>
                          <a:cs typeface="Arial" panose="020B0604020202020204" pitchFamily="34" charset="0"/>
                        </a:rPr>
                        <a:t>R51 201 022.46</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smtClean="0">
                          <a:solidFill>
                            <a:schemeClr val="tx1"/>
                          </a:solidFill>
                          <a:latin typeface="Arial" panose="020B0604020202020204" pitchFamily="34" charset="0"/>
                          <a:cs typeface="Arial" panose="020B0604020202020204" pitchFamily="34" charset="0"/>
                        </a:rPr>
                        <a:t>R2 960</a:t>
                      </a:r>
                      <a:r>
                        <a:rPr lang="en-ZA" sz="1200" b="1" baseline="0" dirty="0" smtClean="0">
                          <a:solidFill>
                            <a:schemeClr val="tx1"/>
                          </a:solidFill>
                          <a:latin typeface="Arial" panose="020B0604020202020204" pitchFamily="34" charset="0"/>
                          <a:cs typeface="Arial" panose="020B0604020202020204" pitchFamily="34" charset="0"/>
                        </a:rPr>
                        <a:t> 486.92</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smtClean="0">
                          <a:solidFill>
                            <a:schemeClr val="tx1"/>
                          </a:solidFill>
                          <a:latin typeface="Arial" panose="020B0604020202020204" pitchFamily="34" charset="0"/>
                          <a:cs typeface="Arial" panose="020B0604020202020204" pitchFamily="34" charset="0"/>
                        </a:rPr>
                        <a:t>R20 000</a:t>
                      </a:r>
                      <a:endParaRPr lang="en-ZA" sz="12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07275062"/>
                  </a:ext>
                </a:extLst>
              </a:tr>
            </a:tbl>
          </a:graphicData>
        </a:graphic>
      </p:graphicFrame>
    </p:spTree>
    <p:extLst>
      <p:ext uri="{BB962C8B-B14F-4D97-AF65-F5344CB8AC3E}">
        <p14:creationId xmlns:p14="http://schemas.microsoft.com/office/powerpoint/2010/main" xmlns="" val="2584789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US" altLang="en-US" sz="2400" b="1" dirty="0" smtClean="0">
                <a:ea typeface="ＭＳ Ｐゴシック" pitchFamily="34" charset="-128"/>
              </a:rPr>
              <a:t>IMPACT ANALYSIS REPORT: </a:t>
            </a:r>
            <a:r>
              <a:rPr lang="en-ZA" altLang="en-US" sz="2400" b="1" dirty="0" smtClean="0">
                <a:ea typeface="ＭＳ Ｐゴシック" pitchFamily="34" charset="-128"/>
              </a:rPr>
              <a:t>PROGRAMME </a:t>
            </a:r>
            <a:r>
              <a:rPr lang="en-ZA" altLang="en-US" sz="2400" b="1" dirty="0">
                <a:ea typeface="ＭＳ Ｐゴシック" pitchFamily="34" charset="-128"/>
              </a:rPr>
              <a:t>3</a:t>
            </a:r>
            <a:r>
              <a:rPr lang="en-ZA" altLang="en-US" sz="2400" b="1" dirty="0" smtClean="0">
                <a:ea typeface="ＭＳ Ｐゴシック" pitchFamily="34" charset="-128"/>
              </a:rPr>
              <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PUBLIC EMPLOYMENT SERVICES</a:t>
            </a:r>
          </a:p>
          <a:p>
            <a:pPr marL="0" indent="0" algn="ctr">
              <a:buFont typeface="Arial" pitchFamily="34" charset="0"/>
              <a:buNone/>
            </a:pPr>
            <a:r>
              <a:rPr lang="en-ZA" altLang="en-US" sz="2400" b="1" dirty="0" smtClean="0">
                <a:ea typeface="ＭＳ Ｐゴシック" pitchFamily="34" charset="-128"/>
              </a:rPr>
              <a:t>(PES)</a:t>
            </a:r>
          </a:p>
        </p:txBody>
      </p:sp>
    </p:spTree>
    <p:extLst>
      <p:ext uri="{BB962C8B-B14F-4D97-AF65-F5344CB8AC3E}">
        <p14:creationId xmlns:p14="http://schemas.microsoft.com/office/powerpoint/2010/main" xmlns="" val="34450357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2400" b="1" dirty="0" smtClean="0">
                <a:cs typeface="Arial" panose="020B0604020202020204" pitchFamily="34" charset="0"/>
              </a:rPr>
              <a:t>WORK SEEKERS REGISTERED BY AGE GROUPS</a:t>
            </a:r>
            <a:endParaRPr lang="en-ZA" altLang="en-US" sz="2400" dirty="0" smtClean="0"/>
          </a:p>
        </p:txBody>
      </p:sp>
      <p:sp>
        <p:nvSpPr>
          <p:cNvPr id="25603" name="Content Placeholder 5"/>
          <p:cNvSpPr>
            <a:spLocks noGrp="1"/>
          </p:cNvSpPr>
          <p:nvPr>
            <p:ph sz="quarter" idx="4"/>
          </p:nvPr>
        </p:nvSpPr>
        <p:spPr>
          <a:xfrm>
            <a:off x="5254752" y="1417638"/>
            <a:ext cx="3718560" cy="4938712"/>
          </a:xfrm>
        </p:spPr>
        <p:txBody>
          <a:bodyPr/>
          <a:lstStyle/>
          <a:p>
            <a:pPr>
              <a:defRPr/>
            </a:pPr>
            <a:r>
              <a:rPr lang="en-ZA" altLang="en-US" sz="1400" dirty="0" smtClean="0">
                <a:ea typeface="MS PGothic" pitchFamily="34" charset="-128"/>
              </a:rPr>
              <a:t>51% (477 630) of registered work seekers are young people aged 15-35 years</a:t>
            </a:r>
          </a:p>
          <a:p>
            <a:pPr>
              <a:defRPr/>
            </a:pPr>
            <a:r>
              <a:rPr lang="en-ZA" altLang="en-US" sz="1400" dirty="0" smtClean="0">
                <a:ea typeface="MS PGothic" pitchFamily="34" charset="-128"/>
              </a:rPr>
              <a:t>49% ( 460 870) are adults aged 36 years and above</a:t>
            </a:r>
          </a:p>
          <a:p>
            <a:pPr>
              <a:defRPr/>
            </a:pPr>
            <a:r>
              <a:rPr lang="en-ZA" altLang="en-US" sz="1400" dirty="0" smtClean="0">
                <a:ea typeface="MS PGothic" pitchFamily="34" charset="-128"/>
              </a:rPr>
              <a:t>The remaining 5 is not specified by age group.</a:t>
            </a:r>
          </a:p>
          <a:p>
            <a:pPr>
              <a:defRPr/>
            </a:pPr>
            <a:r>
              <a:rPr lang="en-ZA" altLang="en-US" sz="1400" dirty="0" smtClean="0">
                <a:ea typeface="MS PGothic" pitchFamily="34" charset="-128"/>
              </a:rPr>
              <a:t>The figures are inline with that of Stats SA’s latest QLFS, which show high youth unemployment rate. </a:t>
            </a:r>
          </a:p>
          <a:p>
            <a:pPr>
              <a:defRPr/>
            </a:pPr>
            <a:r>
              <a:rPr lang="en-ZA" altLang="en-US" sz="1400" dirty="0" smtClean="0">
                <a:ea typeface="MS PGothic" pitchFamily="34" charset="-128"/>
              </a:rPr>
              <a:t>According to the latest QLFS 4 of 2020,   46% of young people aged 15-34 years were unemployed.</a:t>
            </a:r>
          </a:p>
          <a:p>
            <a:pPr marL="0" indent="0">
              <a:buFont typeface="Arial" panose="020B0604020202020204" pitchFamily="34" charset="0"/>
              <a:buNone/>
              <a:defRPr/>
            </a:pPr>
            <a:endParaRPr lang="en-ZA" altLang="en-US" sz="1400" dirty="0" smtClean="0">
              <a:ea typeface="MS PGothic" pitchFamily="34" charset="-128"/>
            </a:endParaRPr>
          </a:p>
          <a:p>
            <a:pPr marL="0" indent="0">
              <a:buNone/>
              <a:defRPr/>
            </a:pPr>
            <a:endParaRPr lang="en-ZA" altLang="en-US" sz="1800" dirty="0" smtClean="0">
              <a:solidFill>
                <a:srgbClr val="FF0000"/>
              </a:solidFill>
              <a:ea typeface="MS PGothic" pitchFamily="34" charset="-128"/>
            </a:endParaRPr>
          </a:p>
          <a:p>
            <a:pPr>
              <a:defRPr/>
            </a:pPr>
            <a:endParaRPr lang="en-ZA" altLang="en-US" sz="1800" dirty="0" smtClean="0">
              <a:solidFill>
                <a:srgbClr val="FF0000"/>
              </a:solidFill>
              <a:ea typeface="MS PGothic" pitchFamily="34" charset="-128"/>
            </a:endParaRPr>
          </a:p>
          <a:p>
            <a:pPr>
              <a:defRPr/>
            </a:pPr>
            <a:endParaRPr lang="en-ZA" altLang="en-US" sz="1800" dirty="0">
              <a:solidFill>
                <a:srgbClr val="FF0000"/>
              </a:solidFill>
              <a:ea typeface="MS PGothic" pitchFamily="34" charset="-128"/>
            </a:endParaRPr>
          </a:p>
          <a:p>
            <a:pPr>
              <a:defRPr/>
            </a:pPr>
            <a:endParaRPr lang="en-ZA" altLang="en-US" sz="1800" dirty="0" smtClean="0">
              <a:solidFill>
                <a:srgbClr val="FF0000"/>
              </a:solidFill>
              <a:ea typeface="MS PGothic" pitchFamily="34" charset="-128"/>
            </a:endParaRPr>
          </a:p>
          <a:p>
            <a:pPr>
              <a:defRPr/>
            </a:pPr>
            <a:endParaRPr lang="en-ZA" altLang="en-US" sz="1800" dirty="0">
              <a:solidFill>
                <a:srgbClr val="FF0000"/>
              </a:solidFill>
              <a:ea typeface="MS PGothic" pitchFamily="34" charset="-128"/>
            </a:endParaRPr>
          </a:p>
          <a:p>
            <a:pPr>
              <a:defRPr/>
            </a:pPr>
            <a:endParaRPr lang="en-ZA" altLang="en-US" sz="1800" dirty="0">
              <a:solidFill>
                <a:srgbClr val="FF0000"/>
              </a:solidFill>
              <a:ea typeface="MS PGothic" pitchFamily="34" charset="-128"/>
            </a:endParaRPr>
          </a:p>
          <a:p>
            <a:pPr marL="0" indent="0">
              <a:buFont typeface="Arial" panose="020B0604020202020204" pitchFamily="34" charset="0"/>
              <a:buNone/>
              <a:defRPr/>
            </a:pPr>
            <a:endParaRPr lang="en-ZA" altLang="en-US" sz="1200" dirty="0" smtClean="0">
              <a:solidFill>
                <a:srgbClr val="FF0000"/>
              </a:solidFill>
              <a:ea typeface="MS PGothic" pitchFamily="34" charset="-128"/>
            </a:endParaRPr>
          </a:p>
        </p:txBody>
      </p:sp>
      <p:sp>
        <p:nvSpPr>
          <p:cNvPr id="28676" name="Slide Number Placeholder 6"/>
          <p:cNvSpPr>
            <a:spLocks noGrp="1"/>
          </p:cNvSpPr>
          <p:nvPr>
            <p:ph type="sldNum" sz="quarter" idx="12"/>
          </p:nvPr>
        </p:nvSpPr>
        <p:spPr bwMode="auto">
          <a:xfrm>
            <a:off x="7010400" y="-7397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2D48CB-4FAB-4FF3-8180-39AB322F666E}"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74073" y="1417639"/>
          <a:ext cx="4123315" cy="43478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541537" y="1417639"/>
          <a:ext cx="4038977" cy="40066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265113" y="1831016"/>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206458507"/>
              </p:ext>
            </p:extLst>
          </p:nvPr>
        </p:nvGraphicFramePr>
        <p:xfrm>
          <a:off x="170688" y="1417638"/>
          <a:ext cx="5084064" cy="52148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950289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400" b="1" dirty="0" smtClean="0">
                <a:cs typeface="Arial" panose="020B0604020202020204" pitchFamily="34" charset="0"/>
              </a:rPr>
              <a:t>WORK SEEKERS REGISTERED BY AGE GROUPS AND PROVINCE</a:t>
            </a:r>
            <a:endParaRPr lang="en-ZA" altLang="en-US" sz="2400" dirty="0" smtClean="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1304167007"/>
              </p:ext>
            </p:extLst>
          </p:nvPr>
        </p:nvGraphicFramePr>
        <p:xfrm>
          <a:off x="219232" y="1412876"/>
          <a:ext cx="8705536" cy="5064444"/>
        </p:xfrm>
        <a:graphic>
          <a:graphicData uri="http://schemas.openxmlformats.org/drawingml/2006/table">
            <a:tbl>
              <a:tblPr firstRow="1" bandRow="1">
                <a:tableStyleId>{5C22544A-7EE6-4342-B048-85BDC9FD1C3A}</a:tableStyleId>
              </a:tblPr>
              <a:tblGrid>
                <a:gridCol w="621824">
                  <a:extLst>
                    <a:ext uri="{9D8B030D-6E8A-4147-A177-3AD203B41FA5}">
                      <a16:colId xmlns:a16="http://schemas.microsoft.com/office/drawing/2014/main" xmlns="" val="20000"/>
                    </a:ext>
                  </a:extLst>
                </a:gridCol>
                <a:gridCol w="621824">
                  <a:extLst>
                    <a:ext uri="{9D8B030D-6E8A-4147-A177-3AD203B41FA5}">
                      <a16:colId xmlns:a16="http://schemas.microsoft.com/office/drawing/2014/main" xmlns="" val="20003"/>
                    </a:ext>
                  </a:extLst>
                </a:gridCol>
                <a:gridCol w="621824">
                  <a:extLst>
                    <a:ext uri="{9D8B030D-6E8A-4147-A177-3AD203B41FA5}">
                      <a16:colId xmlns:a16="http://schemas.microsoft.com/office/drawing/2014/main" xmlns="" val="20004"/>
                    </a:ext>
                  </a:extLst>
                </a:gridCol>
                <a:gridCol w="621824">
                  <a:extLst>
                    <a:ext uri="{9D8B030D-6E8A-4147-A177-3AD203B41FA5}">
                      <a16:colId xmlns:a16="http://schemas.microsoft.com/office/drawing/2014/main" xmlns="" val="20005"/>
                    </a:ext>
                  </a:extLst>
                </a:gridCol>
                <a:gridCol w="621824">
                  <a:extLst>
                    <a:ext uri="{9D8B030D-6E8A-4147-A177-3AD203B41FA5}">
                      <a16:colId xmlns:a16="http://schemas.microsoft.com/office/drawing/2014/main" xmlns="" val="20006"/>
                    </a:ext>
                  </a:extLst>
                </a:gridCol>
                <a:gridCol w="621824">
                  <a:extLst>
                    <a:ext uri="{9D8B030D-6E8A-4147-A177-3AD203B41FA5}">
                      <a16:colId xmlns:a16="http://schemas.microsoft.com/office/drawing/2014/main" xmlns="" val="20007"/>
                    </a:ext>
                  </a:extLst>
                </a:gridCol>
                <a:gridCol w="621824">
                  <a:extLst>
                    <a:ext uri="{9D8B030D-6E8A-4147-A177-3AD203B41FA5}">
                      <a16:colId xmlns:a16="http://schemas.microsoft.com/office/drawing/2014/main" xmlns="" val="20008"/>
                    </a:ext>
                  </a:extLst>
                </a:gridCol>
                <a:gridCol w="621824">
                  <a:extLst>
                    <a:ext uri="{9D8B030D-6E8A-4147-A177-3AD203B41FA5}">
                      <a16:colId xmlns:a16="http://schemas.microsoft.com/office/drawing/2014/main" xmlns="" val="20009"/>
                    </a:ext>
                  </a:extLst>
                </a:gridCol>
                <a:gridCol w="621824">
                  <a:extLst>
                    <a:ext uri="{9D8B030D-6E8A-4147-A177-3AD203B41FA5}">
                      <a16:colId xmlns:a16="http://schemas.microsoft.com/office/drawing/2014/main" xmlns="" val="20010"/>
                    </a:ext>
                  </a:extLst>
                </a:gridCol>
                <a:gridCol w="621824">
                  <a:extLst>
                    <a:ext uri="{9D8B030D-6E8A-4147-A177-3AD203B41FA5}">
                      <a16:colId xmlns:a16="http://schemas.microsoft.com/office/drawing/2014/main" xmlns="" val="20011"/>
                    </a:ext>
                  </a:extLst>
                </a:gridCol>
                <a:gridCol w="621824">
                  <a:extLst>
                    <a:ext uri="{9D8B030D-6E8A-4147-A177-3AD203B41FA5}">
                      <a16:colId xmlns:a16="http://schemas.microsoft.com/office/drawing/2014/main" xmlns="" val="1250758082"/>
                    </a:ext>
                  </a:extLst>
                </a:gridCol>
                <a:gridCol w="621824">
                  <a:extLst>
                    <a:ext uri="{9D8B030D-6E8A-4147-A177-3AD203B41FA5}">
                      <a16:colId xmlns:a16="http://schemas.microsoft.com/office/drawing/2014/main" xmlns="" val="3474825643"/>
                    </a:ext>
                  </a:extLst>
                </a:gridCol>
                <a:gridCol w="621824">
                  <a:extLst>
                    <a:ext uri="{9D8B030D-6E8A-4147-A177-3AD203B41FA5}">
                      <a16:colId xmlns:a16="http://schemas.microsoft.com/office/drawing/2014/main" xmlns="" val="20012"/>
                    </a:ext>
                  </a:extLst>
                </a:gridCol>
                <a:gridCol w="621824">
                  <a:extLst>
                    <a:ext uri="{9D8B030D-6E8A-4147-A177-3AD203B41FA5}">
                      <a16:colId xmlns:a16="http://schemas.microsoft.com/office/drawing/2014/main" xmlns="" val="20013"/>
                    </a:ext>
                  </a:extLst>
                </a:gridCol>
              </a:tblGrid>
              <a:tr h="422037">
                <a:tc>
                  <a:txBody>
                    <a:bodyPr/>
                    <a:lstStyle/>
                    <a:p>
                      <a:pPr algn="l" fontAlgn="b"/>
                      <a:r>
                        <a:rPr lang="en-ZA" sz="1100" b="0" i="0" u="none" strike="noStrike" dirty="0">
                          <a:solidFill>
                            <a:srgbClr val="000000"/>
                          </a:solidFill>
                          <a:effectLst/>
                          <a:latin typeface="Calibri"/>
                        </a:rPr>
                        <a:t> </a:t>
                      </a:r>
                    </a:p>
                  </a:txBody>
                  <a:tcPr marL="9525" marR="9525" marT="9525" marB="0" anchor="b"/>
                </a:tc>
                <a:tc>
                  <a:txBody>
                    <a:bodyPr/>
                    <a:lstStyle/>
                    <a:p>
                      <a:pPr algn="ctr" fontAlgn="b"/>
                      <a:r>
                        <a:rPr lang="en-ZA" sz="1200" b="1" i="0" u="none" strike="noStrike" dirty="0">
                          <a:solidFill>
                            <a:srgbClr val="000000"/>
                          </a:solidFill>
                          <a:effectLst/>
                          <a:latin typeface="Calibri"/>
                        </a:rPr>
                        <a:t>15-25</a:t>
                      </a:r>
                    </a:p>
                  </a:txBody>
                  <a:tcPr marL="9525" marR="9525" marT="9525" marB="0" anchor="ctr"/>
                </a:tc>
                <a:tc>
                  <a:txBody>
                    <a:bodyPr/>
                    <a:lstStyle/>
                    <a:p>
                      <a:pPr algn="ctr"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b"/>
                      <a:r>
                        <a:rPr lang="en-ZA" sz="1200" b="1" i="0" u="none" strike="noStrike" dirty="0">
                          <a:solidFill>
                            <a:srgbClr val="000000"/>
                          </a:solidFill>
                          <a:effectLst/>
                          <a:latin typeface="Calibri"/>
                        </a:rPr>
                        <a:t>26-35</a:t>
                      </a:r>
                    </a:p>
                  </a:txBody>
                  <a:tcPr marL="9525" marR="9525" marT="9525" marB="0" anchor="ctr"/>
                </a:tc>
                <a:tc>
                  <a:txBody>
                    <a:bodyPr/>
                    <a:lstStyle/>
                    <a:p>
                      <a:pPr algn="ctr"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b"/>
                      <a:r>
                        <a:rPr lang="en-ZA" sz="1200" b="1" i="0" u="none" strike="noStrike" dirty="0">
                          <a:solidFill>
                            <a:srgbClr val="000000"/>
                          </a:solidFill>
                          <a:effectLst/>
                          <a:latin typeface="Calibri"/>
                        </a:rPr>
                        <a:t>36-45</a:t>
                      </a:r>
                    </a:p>
                  </a:txBody>
                  <a:tcPr marL="9525" marR="9525" marT="9525" marB="0" anchor="ctr"/>
                </a:tc>
                <a:tc>
                  <a:txBody>
                    <a:bodyPr/>
                    <a:lstStyle/>
                    <a:p>
                      <a:pPr algn="ctr" fontAlgn="b"/>
                      <a:r>
                        <a:rPr lang="en-ZA" sz="1200" b="1" i="0" u="none" strike="noStrike" dirty="0" smtClean="0">
                          <a:solidFill>
                            <a:srgbClr val="000000"/>
                          </a:solidFill>
                          <a:effectLst/>
                          <a:latin typeface="Calibri"/>
                        </a:rPr>
                        <a:t>%</a:t>
                      </a:r>
                      <a:r>
                        <a:rPr lang="en-ZA" sz="1200" b="1" i="0" u="none" strike="noStrike" dirty="0">
                          <a:solidFill>
                            <a:srgbClr val="000000"/>
                          </a:solidFill>
                          <a:effectLst/>
                          <a:latin typeface="Calibri"/>
                        </a:rPr>
                        <a:t> </a:t>
                      </a:r>
                    </a:p>
                  </a:txBody>
                  <a:tcPr marL="9525" marR="9525" marT="9525" marB="0" anchor="ctr"/>
                </a:tc>
                <a:tc>
                  <a:txBody>
                    <a:bodyPr/>
                    <a:lstStyle/>
                    <a:p>
                      <a:pPr algn="ctr" fontAlgn="b"/>
                      <a:r>
                        <a:rPr lang="en-ZA" sz="1200" b="1" i="0" u="none" strike="noStrike" dirty="0">
                          <a:solidFill>
                            <a:srgbClr val="000000"/>
                          </a:solidFill>
                          <a:effectLst/>
                          <a:latin typeface="Calibri"/>
                        </a:rPr>
                        <a:t>46-60</a:t>
                      </a:r>
                    </a:p>
                  </a:txBody>
                  <a:tcPr marL="9525" marR="9525" marT="9525" marB="0" anchor="ctr"/>
                </a:tc>
                <a:tc>
                  <a:txBody>
                    <a:bodyPr/>
                    <a:lstStyle/>
                    <a:p>
                      <a:pPr algn="ctr"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b"/>
                      <a:r>
                        <a:rPr lang="en-ZA" sz="1200" b="1" i="0" u="none" strike="noStrike" dirty="0" smtClean="0">
                          <a:solidFill>
                            <a:srgbClr val="000000"/>
                          </a:solidFill>
                          <a:effectLst/>
                          <a:latin typeface="Calibri"/>
                        </a:rPr>
                        <a:t>61</a:t>
                      </a:r>
                      <a:r>
                        <a:rPr lang="en-ZA" sz="1200" b="1" i="0" u="none" strike="noStrike" dirty="0">
                          <a:solidFill>
                            <a:srgbClr val="000000"/>
                          </a:solidFill>
                          <a:effectLst/>
                          <a:latin typeface="Calibri"/>
                        </a:rPr>
                        <a:t>+</a:t>
                      </a:r>
                    </a:p>
                  </a:txBody>
                  <a:tcPr marL="9525" marR="9525" marT="9525" marB="0" anchor="ctr"/>
                </a:tc>
                <a:tc>
                  <a:txBody>
                    <a:bodyPr/>
                    <a:lstStyle/>
                    <a:p>
                      <a:pPr algn="ctr" fontAlgn="b"/>
                      <a:r>
                        <a:rPr lang="en-ZA" sz="1200" b="1" i="0" u="none" strike="noStrike" dirty="0" smtClean="0">
                          <a:solidFill>
                            <a:srgbClr val="000000"/>
                          </a:solidFill>
                          <a:effectLst/>
                          <a:latin typeface="Calibri"/>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b"/>
                      <a:r>
                        <a:rPr lang="en-ZA" sz="1200" b="1" i="0" u="none" strike="noStrike" dirty="0" smtClean="0">
                          <a:solidFill>
                            <a:srgbClr val="000000"/>
                          </a:solidFill>
                          <a:effectLst/>
                          <a:latin typeface="Calibri"/>
                        </a:rPr>
                        <a:t>Unspecified</a:t>
                      </a:r>
                      <a:endParaRPr lang="en-ZA" sz="1200" b="1" i="0" u="none" strike="noStrike" dirty="0">
                        <a:solidFill>
                          <a:srgbClr val="000000"/>
                        </a:solidFill>
                        <a:effectLst/>
                        <a:latin typeface="Calibri"/>
                      </a:endParaRPr>
                    </a:p>
                  </a:txBody>
                  <a:tcPr marL="9525" marR="9525" marT="9525" marB="0" anchor="ctr"/>
                </a:tc>
                <a:tc>
                  <a:txBody>
                    <a:bodyPr/>
                    <a:lstStyle/>
                    <a:p>
                      <a:pPr algn="ctr" fontAlgn="b"/>
                      <a:r>
                        <a:rPr lang="en-ZA" sz="1200" b="1" i="0" u="none" strike="noStrike" dirty="0">
                          <a:solidFill>
                            <a:srgbClr val="000000"/>
                          </a:solidFill>
                          <a:effectLst/>
                          <a:latin typeface="Calibri"/>
                        </a:rPr>
                        <a:t> </a:t>
                      </a:r>
                      <a:r>
                        <a:rPr lang="en-ZA" sz="1200" b="1" i="0" u="none" strike="noStrike" dirty="0" smtClean="0">
                          <a:solidFill>
                            <a:srgbClr val="000000"/>
                          </a:solidFill>
                          <a:effectLst/>
                          <a:latin typeface="Calibri"/>
                        </a:rPr>
                        <a:t>%</a:t>
                      </a:r>
                      <a:endParaRPr lang="en-ZA" sz="1200" b="1" i="0" u="none" strike="noStrike" dirty="0">
                        <a:solidFill>
                          <a:srgbClr val="000000"/>
                        </a:solidFill>
                        <a:effectLst/>
                        <a:latin typeface="Calibri"/>
                      </a:endParaRPr>
                    </a:p>
                  </a:txBody>
                  <a:tcPr marL="9525" marR="9525" marT="9525" marB="0" anchor="ctr"/>
                </a:tc>
                <a:tc>
                  <a:txBody>
                    <a:bodyPr/>
                    <a:lstStyle/>
                    <a:p>
                      <a:pPr algn="ctr" fontAlgn="b"/>
                      <a:r>
                        <a:rPr lang="en-ZA" sz="1200" b="1" i="0" u="none" strike="noStrike" dirty="0">
                          <a:solidFill>
                            <a:srgbClr val="000000"/>
                          </a:solidFill>
                          <a:effectLst/>
                          <a:latin typeface="Calibri"/>
                        </a:rPr>
                        <a:t>Total</a:t>
                      </a:r>
                    </a:p>
                  </a:txBody>
                  <a:tcPr marL="9525" marR="9525" marT="9525" marB="0" anchor="ctr"/>
                </a:tc>
                <a:extLst>
                  <a:ext uri="{0D108BD9-81ED-4DB2-BD59-A6C34878D82A}">
                    <a16:rowId xmlns:a16="http://schemas.microsoft.com/office/drawing/2014/main" xmlns="" val="10000"/>
                  </a:ext>
                </a:extLst>
              </a:tr>
              <a:tr h="422037">
                <a:tc>
                  <a:txBody>
                    <a:bodyPr/>
                    <a:lstStyle/>
                    <a:p>
                      <a:pPr algn="l" fontAlgn="ctr"/>
                      <a:r>
                        <a:rPr lang="en-ZA" sz="1000" b="0" i="0" u="none" strike="noStrike">
                          <a:solidFill>
                            <a:srgbClr val="000000"/>
                          </a:solidFill>
                          <a:effectLst/>
                          <a:latin typeface="Calibri"/>
                        </a:rPr>
                        <a:t>Eastern Cape</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18 537</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35 005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25 261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21 856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6 266</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106 925</a:t>
                      </a:r>
                    </a:p>
                  </a:txBody>
                  <a:tcPr marL="9525" marR="9525" marT="9525" marB="0" anchor="ctr"/>
                </a:tc>
                <a:extLst>
                  <a:ext uri="{0D108BD9-81ED-4DB2-BD59-A6C34878D82A}">
                    <a16:rowId xmlns:a16="http://schemas.microsoft.com/office/drawing/2014/main" xmlns="" val="10001"/>
                  </a:ext>
                </a:extLst>
              </a:tr>
              <a:tr h="422037">
                <a:tc>
                  <a:txBody>
                    <a:bodyPr/>
                    <a:lstStyle/>
                    <a:p>
                      <a:pPr algn="l" fontAlgn="ctr"/>
                      <a:r>
                        <a:rPr lang="en-ZA" sz="1000" b="0" i="0" u="none" strike="noStrike">
                          <a:solidFill>
                            <a:srgbClr val="000000"/>
                          </a:solidFill>
                          <a:effectLst/>
                          <a:latin typeface="Calibri"/>
                        </a:rPr>
                        <a:t>Free State</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10 691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19 513</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12 439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9 730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3 528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55 901</a:t>
                      </a:r>
                    </a:p>
                  </a:txBody>
                  <a:tcPr marL="9525" marR="9525" marT="9525" marB="0" anchor="ctr"/>
                </a:tc>
                <a:extLst>
                  <a:ext uri="{0D108BD9-81ED-4DB2-BD59-A6C34878D82A}">
                    <a16:rowId xmlns:a16="http://schemas.microsoft.com/office/drawing/2014/main" xmlns="" val="10002"/>
                  </a:ext>
                </a:extLst>
              </a:tr>
              <a:tr h="422037">
                <a:tc>
                  <a:txBody>
                    <a:bodyPr/>
                    <a:lstStyle/>
                    <a:p>
                      <a:pPr algn="l" fontAlgn="ctr"/>
                      <a:r>
                        <a:rPr lang="en-ZA" sz="1000" b="0" i="0" u="none" strike="noStrike">
                          <a:solidFill>
                            <a:srgbClr val="000000"/>
                          </a:solidFill>
                          <a:effectLst/>
                          <a:latin typeface="Calibri"/>
                        </a:rPr>
                        <a:t>Gauteng</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24 420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84 267</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67 869</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58 513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24 652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259 721</a:t>
                      </a:r>
                    </a:p>
                  </a:txBody>
                  <a:tcPr marL="9525" marR="9525" marT="9525" marB="0" anchor="ctr"/>
                </a:tc>
                <a:extLst>
                  <a:ext uri="{0D108BD9-81ED-4DB2-BD59-A6C34878D82A}">
                    <a16:rowId xmlns:a16="http://schemas.microsoft.com/office/drawing/2014/main" xmlns="" val="10003"/>
                  </a:ext>
                </a:extLst>
              </a:tr>
              <a:tr h="422037">
                <a:tc>
                  <a:txBody>
                    <a:bodyPr/>
                    <a:lstStyle/>
                    <a:p>
                      <a:pPr algn="l" fontAlgn="ctr"/>
                      <a:r>
                        <a:rPr lang="en-ZA" sz="1000" b="0" i="0" u="none" strike="noStrike">
                          <a:solidFill>
                            <a:srgbClr val="000000"/>
                          </a:solidFill>
                          <a:effectLst/>
                          <a:latin typeface="Calibri"/>
                        </a:rPr>
                        <a:t>KwaZulu Natal</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15 477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43 848</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30 498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23 610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9 350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122 786</a:t>
                      </a:r>
                    </a:p>
                  </a:txBody>
                  <a:tcPr marL="9525" marR="9525" marT="9525" marB="0" anchor="ctr"/>
                </a:tc>
                <a:extLst>
                  <a:ext uri="{0D108BD9-81ED-4DB2-BD59-A6C34878D82A}">
                    <a16:rowId xmlns:a16="http://schemas.microsoft.com/office/drawing/2014/main" xmlns="" val="10004"/>
                  </a:ext>
                </a:extLst>
              </a:tr>
              <a:tr h="422037">
                <a:tc>
                  <a:txBody>
                    <a:bodyPr/>
                    <a:lstStyle/>
                    <a:p>
                      <a:pPr algn="l" fontAlgn="ctr"/>
                      <a:r>
                        <a:rPr lang="en-ZA" sz="1000" b="0" i="0" u="none" strike="noStrike">
                          <a:solidFill>
                            <a:srgbClr val="000000"/>
                          </a:solidFill>
                          <a:effectLst/>
                          <a:latin typeface="Calibri"/>
                        </a:rPr>
                        <a:t>Limpopo</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9 459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21 907</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14 853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11 660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3 328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61 207</a:t>
                      </a:r>
                    </a:p>
                  </a:txBody>
                  <a:tcPr marL="9525" marR="9525" marT="9525" marB="0" anchor="ctr"/>
                </a:tc>
                <a:extLst>
                  <a:ext uri="{0D108BD9-81ED-4DB2-BD59-A6C34878D82A}">
                    <a16:rowId xmlns:a16="http://schemas.microsoft.com/office/drawing/2014/main" xmlns="" val="10005"/>
                  </a:ext>
                </a:extLst>
              </a:tr>
              <a:tr h="422037">
                <a:tc>
                  <a:txBody>
                    <a:bodyPr/>
                    <a:lstStyle/>
                    <a:p>
                      <a:pPr algn="l" fontAlgn="ctr"/>
                      <a:r>
                        <a:rPr lang="en-ZA" sz="1000" b="0" i="0" u="none" strike="noStrike">
                          <a:solidFill>
                            <a:srgbClr val="000000"/>
                          </a:solidFill>
                          <a:effectLst/>
                          <a:latin typeface="Calibri"/>
                        </a:rPr>
                        <a:t>Mpumalanga</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12 193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27 678</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18 210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13 974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4 558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76 615</a:t>
                      </a:r>
                    </a:p>
                  </a:txBody>
                  <a:tcPr marL="9525" marR="9525" marT="9525" marB="0" anchor="ctr"/>
                </a:tc>
                <a:extLst>
                  <a:ext uri="{0D108BD9-81ED-4DB2-BD59-A6C34878D82A}">
                    <a16:rowId xmlns:a16="http://schemas.microsoft.com/office/drawing/2014/main" xmlns="" val="10006"/>
                  </a:ext>
                </a:extLst>
              </a:tr>
              <a:tr h="422037">
                <a:tc>
                  <a:txBody>
                    <a:bodyPr/>
                    <a:lstStyle/>
                    <a:p>
                      <a:pPr algn="l" fontAlgn="ctr"/>
                      <a:r>
                        <a:rPr lang="en-ZA" sz="1000" b="0" i="0" u="none" strike="noStrike">
                          <a:solidFill>
                            <a:srgbClr val="000000"/>
                          </a:solidFill>
                          <a:effectLst/>
                          <a:latin typeface="Calibri"/>
                        </a:rPr>
                        <a:t>Northern Cape</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7 854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12 073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7 890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6 327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2 033</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36 177</a:t>
                      </a:r>
                    </a:p>
                  </a:txBody>
                  <a:tcPr marL="9525" marR="9525" marT="9525" marB="0" anchor="ctr"/>
                </a:tc>
                <a:extLst>
                  <a:ext uri="{0D108BD9-81ED-4DB2-BD59-A6C34878D82A}">
                    <a16:rowId xmlns:a16="http://schemas.microsoft.com/office/drawing/2014/main" xmlns="" val="10007"/>
                  </a:ext>
                </a:extLst>
              </a:tr>
              <a:tr h="422037">
                <a:tc>
                  <a:txBody>
                    <a:bodyPr/>
                    <a:lstStyle/>
                    <a:p>
                      <a:pPr algn="l" fontAlgn="ctr"/>
                      <a:r>
                        <a:rPr lang="en-ZA" sz="1000" b="0" i="0" u="none" strike="noStrike">
                          <a:solidFill>
                            <a:srgbClr val="000000"/>
                          </a:solidFill>
                          <a:effectLst/>
                          <a:latin typeface="Calibri"/>
                        </a:rPr>
                        <a:t>North West</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7 082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16 726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11 532</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9 343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3 251</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47 934</a:t>
                      </a:r>
                    </a:p>
                  </a:txBody>
                  <a:tcPr marL="9525" marR="9525" marT="9525" marB="0" anchor="ctr"/>
                </a:tc>
                <a:extLst>
                  <a:ext uri="{0D108BD9-81ED-4DB2-BD59-A6C34878D82A}">
                    <a16:rowId xmlns:a16="http://schemas.microsoft.com/office/drawing/2014/main" xmlns="" val="10008"/>
                  </a:ext>
                </a:extLst>
              </a:tr>
              <a:tr h="422037">
                <a:tc>
                  <a:txBody>
                    <a:bodyPr/>
                    <a:lstStyle/>
                    <a:p>
                      <a:pPr algn="l" fontAlgn="ctr"/>
                      <a:r>
                        <a:rPr lang="en-ZA" sz="1000" b="0" i="0" u="none" strike="noStrike">
                          <a:solidFill>
                            <a:srgbClr val="000000"/>
                          </a:solidFill>
                          <a:effectLst/>
                          <a:latin typeface="Calibri"/>
                        </a:rPr>
                        <a:t>Western Cape</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15 486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29 883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20 463</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18 989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5 827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90 648</a:t>
                      </a:r>
                    </a:p>
                  </a:txBody>
                  <a:tcPr marL="9525" marR="9525" marT="9525" marB="0" anchor="ctr"/>
                </a:tc>
                <a:extLst>
                  <a:ext uri="{0D108BD9-81ED-4DB2-BD59-A6C34878D82A}">
                    <a16:rowId xmlns:a16="http://schemas.microsoft.com/office/drawing/2014/main" xmlns="" val="10009"/>
                  </a:ext>
                </a:extLst>
              </a:tr>
              <a:tr h="422037">
                <a:tc>
                  <a:txBody>
                    <a:bodyPr/>
                    <a:lstStyle/>
                    <a:p>
                      <a:pPr algn="l" fontAlgn="ctr"/>
                      <a:r>
                        <a:rPr lang="en-ZA" sz="1000" b="0" i="0" u="none" strike="noStrike">
                          <a:solidFill>
                            <a:srgbClr val="000000"/>
                          </a:solidFill>
                          <a:effectLst/>
                          <a:latin typeface="Calibri"/>
                        </a:rPr>
                        <a:t>Online</a:t>
                      </a:r>
                    </a:p>
                  </a:txBody>
                  <a:tcPr marL="85729" marR="9525" marT="9525" marB="0" anchor="ctr"/>
                </a:tc>
                <a:tc>
                  <a:txBody>
                    <a:bodyPr/>
                    <a:lstStyle/>
                    <a:p>
                      <a:pPr algn="ctr" fontAlgn="b"/>
                      <a:r>
                        <a:rPr lang="en-ZA" sz="1200" b="0" i="0" u="none" strike="noStrike">
                          <a:solidFill>
                            <a:srgbClr val="000000"/>
                          </a:solidFill>
                          <a:effectLst/>
                          <a:latin typeface="Calibri" panose="020F0502020204030204" pitchFamily="34" charset="0"/>
                        </a:rPr>
                        <a:t>31 159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34 372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9 483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3 994</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1 583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80 591</a:t>
                      </a:r>
                    </a:p>
                  </a:txBody>
                  <a:tcPr marL="9525" marR="9525" marT="9525" marB="0" anchor="ctr"/>
                </a:tc>
                <a:extLst>
                  <a:ext uri="{0D108BD9-81ED-4DB2-BD59-A6C34878D82A}">
                    <a16:rowId xmlns:a16="http://schemas.microsoft.com/office/drawing/2014/main" xmlns="" val="10010"/>
                  </a:ext>
                </a:extLst>
              </a:tr>
              <a:tr h="422037">
                <a:tc>
                  <a:txBody>
                    <a:bodyPr/>
                    <a:lstStyle/>
                    <a:p>
                      <a:pPr algn="l" fontAlgn="ctr"/>
                      <a:r>
                        <a:rPr lang="en-ZA" sz="1000" b="1" i="0" u="none" strike="noStrike" dirty="0">
                          <a:solidFill>
                            <a:srgbClr val="000000"/>
                          </a:solidFill>
                          <a:effectLst/>
                          <a:latin typeface="Calibri"/>
                        </a:rPr>
                        <a:t>Total</a:t>
                      </a:r>
                    </a:p>
                  </a:txBody>
                  <a:tcPr marL="85729"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152 358</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16%</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325 272</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35%</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218 498</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23%</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177 996</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19%</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64 376</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7%</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938 505</a:t>
                      </a:r>
                    </a:p>
                  </a:txBody>
                  <a:tcPr marL="9525" marR="9525" marT="9525" marB="0" anchor="ctr"/>
                </a:tc>
                <a:extLst>
                  <a:ext uri="{0D108BD9-81ED-4DB2-BD59-A6C34878D82A}">
                    <a16:rowId xmlns:a16="http://schemas.microsoft.com/office/drawing/2014/main" xmlns="" val="10011"/>
                  </a:ext>
                </a:extLst>
              </a:tr>
            </a:tbl>
          </a:graphicData>
        </a:graphic>
      </p:graphicFrame>
      <p:sp>
        <p:nvSpPr>
          <p:cNvPr id="29896" name="Slide Number Placeholder 3"/>
          <p:cNvSpPr>
            <a:spLocks noGrp="1"/>
          </p:cNvSpPr>
          <p:nvPr>
            <p:ph type="sldNum" sz="quarter" idx="12"/>
          </p:nvPr>
        </p:nvSpPr>
        <p:spPr bwMode="auto">
          <a:xfrm>
            <a:off x="7091680" y="-13969"/>
            <a:ext cx="2133600" cy="28860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6F006A8-E7EC-48D5-8590-30504A14DE2A}"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443988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65116"/>
            <a:ext cx="8229600" cy="1143000"/>
          </a:xfrm>
        </p:spPr>
        <p:txBody>
          <a:bodyPr/>
          <a:lstStyle/>
          <a:p>
            <a:r>
              <a:rPr lang="en-ZA" altLang="en-US" sz="2400" b="1" dirty="0" smtClean="0"/>
              <a:t>WORK SEEKERS REGISTERED BY GENDER</a:t>
            </a:r>
            <a:endParaRPr lang="en-ZA" altLang="en-US" sz="2400" dirty="0" smtClean="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xmlns="" val="3517958160"/>
              </p:ext>
            </p:extLst>
          </p:nvPr>
        </p:nvGraphicFramePr>
        <p:xfrm>
          <a:off x="193040" y="1295719"/>
          <a:ext cx="6280911" cy="5348922"/>
        </p:xfrm>
        <a:graphic>
          <a:graphicData uri="http://schemas.openxmlformats.org/drawingml/2006/table">
            <a:tbl>
              <a:tblPr firstRow="1" bandRow="1">
                <a:tableStyleId>{5C22544A-7EE6-4342-B048-85BDC9FD1C3A}</a:tableStyleId>
              </a:tblPr>
              <a:tblGrid>
                <a:gridCol w="971873">
                  <a:extLst>
                    <a:ext uri="{9D8B030D-6E8A-4147-A177-3AD203B41FA5}">
                      <a16:colId xmlns:a16="http://schemas.microsoft.com/office/drawing/2014/main" xmlns="" val="20000"/>
                    </a:ext>
                  </a:extLst>
                </a:gridCol>
                <a:gridCol w="833034">
                  <a:extLst>
                    <a:ext uri="{9D8B030D-6E8A-4147-A177-3AD203B41FA5}">
                      <a16:colId xmlns:a16="http://schemas.microsoft.com/office/drawing/2014/main" xmlns="" val="20001"/>
                    </a:ext>
                  </a:extLst>
                </a:gridCol>
                <a:gridCol w="708701">
                  <a:extLst>
                    <a:ext uri="{9D8B030D-6E8A-4147-A177-3AD203B41FA5}">
                      <a16:colId xmlns:a16="http://schemas.microsoft.com/office/drawing/2014/main" xmlns="" val="20002"/>
                    </a:ext>
                  </a:extLst>
                </a:gridCol>
                <a:gridCol w="795734">
                  <a:extLst>
                    <a:ext uri="{9D8B030D-6E8A-4147-A177-3AD203B41FA5}">
                      <a16:colId xmlns:a16="http://schemas.microsoft.com/office/drawing/2014/main" xmlns="" val="20003"/>
                    </a:ext>
                  </a:extLst>
                </a:gridCol>
                <a:gridCol w="758434">
                  <a:extLst>
                    <a:ext uri="{9D8B030D-6E8A-4147-A177-3AD203B41FA5}">
                      <a16:colId xmlns:a16="http://schemas.microsoft.com/office/drawing/2014/main" xmlns="" val="20004"/>
                    </a:ext>
                  </a:extLst>
                </a:gridCol>
                <a:gridCol w="795734">
                  <a:extLst>
                    <a:ext uri="{9D8B030D-6E8A-4147-A177-3AD203B41FA5}">
                      <a16:colId xmlns:a16="http://schemas.microsoft.com/office/drawing/2014/main" xmlns="" val="20007"/>
                    </a:ext>
                  </a:extLst>
                </a:gridCol>
                <a:gridCol w="632287">
                  <a:extLst>
                    <a:ext uri="{9D8B030D-6E8A-4147-A177-3AD203B41FA5}">
                      <a16:colId xmlns:a16="http://schemas.microsoft.com/office/drawing/2014/main" xmlns="" val="758209865"/>
                    </a:ext>
                  </a:extLst>
                </a:gridCol>
                <a:gridCol w="785114">
                  <a:extLst>
                    <a:ext uri="{9D8B030D-6E8A-4147-A177-3AD203B41FA5}">
                      <a16:colId xmlns:a16="http://schemas.microsoft.com/office/drawing/2014/main" xmlns="" val="1019772020"/>
                    </a:ext>
                  </a:extLst>
                </a:gridCol>
              </a:tblGrid>
              <a:tr h="449243">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85741" marR="9527" marT="9523"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Female</a:t>
                      </a:r>
                    </a:p>
                  </a:txBody>
                  <a:tcPr marL="85741" marR="9527" marT="9523"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a:t>
                      </a:r>
                      <a:r>
                        <a:rPr lang="en-ZA" sz="1400" b="1" i="0" u="none" strike="noStrike" dirty="0" smtClean="0">
                          <a:solidFill>
                            <a:srgbClr val="000000"/>
                          </a:solidFill>
                          <a:effectLst/>
                          <a:latin typeface="Calibri" panose="020F0502020204030204" pitchFamily="34" charset="0"/>
                          <a:cs typeface="Calibri" panose="020F0502020204030204" pitchFamily="34" charset="0"/>
                        </a:rPr>
                        <a:t>%</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85741" marR="9527" marT="9523"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Male</a:t>
                      </a:r>
                    </a:p>
                  </a:txBody>
                  <a:tcPr marL="85741" marR="9527" marT="9523"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 </a:t>
                      </a:r>
                      <a:r>
                        <a:rPr lang="en-ZA" sz="1400" b="1" i="0" u="none" strike="noStrike" dirty="0" smtClean="0">
                          <a:solidFill>
                            <a:srgbClr val="000000"/>
                          </a:solidFill>
                          <a:effectLst/>
                          <a:latin typeface="Calibri" panose="020F0502020204030204" pitchFamily="34" charset="0"/>
                          <a:cs typeface="Calibri" panose="020F0502020204030204" pitchFamily="34" charset="0"/>
                        </a:rPr>
                        <a:t>%</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85741" marR="9527" marT="9523" marB="0" anchor="ctr"/>
                </a:tc>
                <a:tc>
                  <a:txBody>
                    <a:bodyPr/>
                    <a:lstStyle/>
                    <a:p>
                      <a:pPr algn="ctr"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Unspecified</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85741" marR="9527" marT="9523" marB="0" anchor="ctr"/>
                </a:tc>
                <a:tc>
                  <a:txBody>
                    <a:bodyPr/>
                    <a:lstStyle/>
                    <a:p>
                      <a:pPr algn="ctr"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85741" marR="9527" marT="9523" marB="0" anchor="ctr"/>
                </a:tc>
                <a:tc>
                  <a:txBody>
                    <a:bodyPr/>
                    <a:lstStyle/>
                    <a:p>
                      <a:pPr algn="ctr"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Total</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85741" marR="9527" marT="9523" marB="0" anchor="ctr"/>
                </a:tc>
                <a:extLst>
                  <a:ext uri="{0D108BD9-81ED-4DB2-BD59-A6C34878D82A}">
                    <a16:rowId xmlns:a16="http://schemas.microsoft.com/office/drawing/2014/main" xmlns="" val="10000"/>
                  </a:ext>
                </a:extLst>
              </a:tr>
              <a:tr h="471929">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Eastern Cape</a:t>
                      </a:r>
                    </a:p>
                  </a:txBody>
                  <a:tcPr marL="85741" marR="9527" marT="9523"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54 610</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51</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52 315</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49</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106 925</a:t>
                      </a:r>
                    </a:p>
                  </a:txBody>
                  <a:tcPr marL="9527" marR="9527" marT="9524" marB="0" anchor="ctr"/>
                </a:tc>
                <a:extLst>
                  <a:ext uri="{0D108BD9-81ED-4DB2-BD59-A6C34878D82A}">
                    <a16:rowId xmlns:a16="http://schemas.microsoft.com/office/drawing/2014/main" xmlns="" val="10001"/>
                  </a:ext>
                </a:extLst>
              </a:tr>
              <a:tr h="430778">
                <a:tc>
                  <a:txBody>
                    <a:bodyPr/>
                    <a:lstStyle/>
                    <a:p>
                      <a:pPr algn="l" fontAlgn="ctr"/>
                      <a:r>
                        <a:rPr lang="en-ZA" sz="1200" b="0" i="0" u="none" strike="noStrike">
                          <a:solidFill>
                            <a:srgbClr val="000000"/>
                          </a:solidFill>
                          <a:effectLst/>
                          <a:latin typeface="Calibri" panose="020F0502020204030204" pitchFamily="34" charset="0"/>
                          <a:cs typeface="Calibri" panose="020F0502020204030204" pitchFamily="34" charset="0"/>
                        </a:rPr>
                        <a:t>Free State</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28 783</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51</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27 118</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49</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55 901</a:t>
                      </a:r>
                    </a:p>
                  </a:txBody>
                  <a:tcPr marL="9527" marR="9527" marT="9524" marB="0" anchor="ctr"/>
                </a:tc>
                <a:extLst>
                  <a:ext uri="{0D108BD9-81ED-4DB2-BD59-A6C34878D82A}">
                    <a16:rowId xmlns:a16="http://schemas.microsoft.com/office/drawing/2014/main" xmlns="" val="10002"/>
                  </a:ext>
                </a:extLst>
              </a:tr>
              <a:tr h="430778">
                <a:tc>
                  <a:txBody>
                    <a:bodyPr/>
                    <a:lstStyle/>
                    <a:p>
                      <a:pPr algn="l" fontAlgn="ctr"/>
                      <a:r>
                        <a:rPr lang="en-ZA" sz="1200" b="0" i="0" u="none" strike="noStrike">
                          <a:solidFill>
                            <a:srgbClr val="000000"/>
                          </a:solidFill>
                          <a:effectLst/>
                          <a:latin typeface="Calibri" panose="020F0502020204030204" pitchFamily="34" charset="0"/>
                          <a:cs typeface="Calibri" panose="020F0502020204030204" pitchFamily="34" charset="0"/>
                        </a:rPr>
                        <a:t>Gauteng</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113 388</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44</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146 333</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56</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259 721</a:t>
                      </a:r>
                    </a:p>
                  </a:txBody>
                  <a:tcPr marL="9527" marR="9527" marT="9524" marB="0" anchor="ctr"/>
                </a:tc>
                <a:extLst>
                  <a:ext uri="{0D108BD9-81ED-4DB2-BD59-A6C34878D82A}">
                    <a16:rowId xmlns:a16="http://schemas.microsoft.com/office/drawing/2014/main" xmlns="" val="10003"/>
                  </a:ext>
                </a:extLst>
              </a:tr>
              <a:tr h="497804">
                <a:tc>
                  <a:txBody>
                    <a:bodyPr/>
                    <a:lstStyle/>
                    <a:p>
                      <a:pPr algn="l" fontAlgn="ctr"/>
                      <a:r>
                        <a:rPr lang="en-ZA" sz="1200" b="0" i="0" u="none" strike="noStrike">
                          <a:solidFill>
                            <a:srgbClr val="000000"/>
                          </a:solidFill>
                          <a:effectLst/>
                          <a:latin typeface="Calibri" panose="020F0502020204030204" pitchFamily="34" charset="0"/>
                          <a:cs typeface="Calibri" panose="020F0502020204030204" pitchFamily="34" charset="0"/>
                        </a:rPr>
                        <a:t>KwaZulu Natal</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55 411</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45</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67 375</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55</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122 786</a:t>
                      </a:r>
                    </a:p>
                  </a:txBody>
                  <a:tcPr marL="9527" marR="9527" marT="9524" marB="0" anchor="ctr"/>
                </a:tc>
                <a:extLst>
                  <a:ext uri="{0D108BD9-81ED-4DB2-BD59-A6C34878D82A}">
                    <a16:rowId xmlns:a16="http://schemas.microsoft.com/office/drawing/2014/main" xmlns="" val="10004"/>
                  </a:ext>
                </a:extLst>
              </a:tr>
              <a:tr h="430778">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Limpopo</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34 120</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56</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27 087</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44</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61 207</a:t>
                      </a:r>
                    </a:p>
                  </a:txBody>
                  <a:tcPr marL="9527" marR="9527" marT="9524" marB="0" anchor="ctr"/>
                </a:tc>
                <a:extLst>
                  <a:ext uri="{0D108BD9-81ED-4DB2-BD59-A6C34878D82A}">
                    <a16:rowId xmlns:a16="http://schemas.microsoft.com/office/drawing/2014/main" xmlns="" val="10005"/>
                  </a:ext>
                </a:extLst>
              </a:tr>
              <a:tr h="471929">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Mpumalanga</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34 822</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45</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41 793</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55</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76 615</a:t>
                      </a:r>
                    </a:p>
                  </a:txBody>
                  <a:tcPr marL="9527" marR="9527" marT="9524" marB="0" anchor="ctr"/>
                </a:tc>
                <a:extLst>
                  <a:ext uri="{0D108BD9-81ED-4DB2-BD59-A6C34878D82A}">
                    <a16:rowId xmlns:a16="http://schemas.microsoft.com/office/drawing/2014/main" xmlns="" val="10006"/>
                  </a:ext>
                </a:extLst>
              </a:tr>
              <a:tr h="471929">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Northern Cape</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16 990</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47</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19 187</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53</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36 177</a:t>
                      </a:r>
                    </a:p>
                  </a:txBody>
                  <a:tcPr marL="9527" marR="9527" marT="9524" marB="0" anchor="ctr"/>
                </a:tc>
                <a:extLst>
                  <a:ext uri="{0D108BD9-81ED-4DB2-BD59-A6C34878D82A}">
                    <a16:rowId xmlns:a16="http://schemas.microsoft.com/office/drawing/2014/main" xmlns="" val="10007"/>
                  </a:ext>
                </a:extLst>
              </a:tr>
              <a:tr h="471929">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North West</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22 142</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46</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25 792</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54</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47 934</a:t>
                      </a:r>
                    </a:p>
                  </a:txBody>
                  <a:tcPr marL="9527" marR="9527" marT="9524" marB="0" anchor="ctr"/>
                </a:tc>
                <a:extLst>
                  <a:ext uri="{0D108BD9-81ED-4DB2-BD59-A6C34878D82A}">
                    <a16:rowId xmlns:a16="http://schemas.microsoft.com/office/drawing/2014/main" xmlns="" val="10008"/>
                  </a:ext>
                </a:extLst>
              </a:tr>
              <a:tr h="471929">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Western Cape</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48 214</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53</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42 433</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47</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0</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90 648</a:t>
                      </a:r>
                    </a:p>
                  </a:txBody>
                  <a:tcPr marL="9527" marR="9527" marT="9524" marB="0" anchor="ctr"/>
                </a:tc>
                <a:extLst>
                  <a:ext uri="{0D108BD9-81ED-4DB2-BD59-A6C34878D82A}">
                    <a16:rowId xmlns:a16="http://schemas.microsoft.com/office/drawing/2014/main" xmlns="" val="10009"/>
                  </a:ext>
                </a:extLst>
              </a:tr>
              <a:tr h="374948">
                <a:tc>
                  <a:txBody>
                    <a:bodyPr/>
                    <a:lstStyle/>
                    <a:p>
                      <a:pPr algn="l" fontAlgn="ctr"/>
                      <a:r>
                        <a:rPr lang="en-ZA" sz="1200" b="0" i="0" u="none" strike="noStrike" dirty="0">
                          <a:solidFill>
                            <a:srgbClr val="000000"/>
                          </a:solidFill>
                          <a:effectLst/>
                          <a:latin typeface="Calibri" panose="020F0502020204030204" pitchFamily="34" charset="0"/>
                          <a:cs typeface="Calibri" panose="020F0502020204030204" pitchFamily="34" charset="0"/>
                        </a:rPr>
                        <a:t>Online</a:t>
                      </a:r>
                    </a:p>
                  </a:txBody>
                  <a:tcPr marL="85741" marR="9527" marT="9523"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49 310</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61</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31 281</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39</a:t>
                      </a:r>
                    </a:p>
                  </a:txBody>
                  <a:tcPr marL="9527" marR="9527"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80 591</a:t>
                      </a:r>
                    </a:p>
                  </a:txBody>
                  <a:tcPr marL="9527" marR="9527" marT="9524" marB="0" anchor="ctr"/>
                </a:tc>
                <a:extLst>
                  <a:ext uri="{0D108BD9-81ED-4DB2-BD59-A6C34878D82A}">
                    <a16:rowId xmlns:a16="http://schemas.microsoft.com/office/drawing/2014/main" xmlns="" val="10010"/>
                  </a:ext>
                </a:extLst>
              </a:tr>
              <a:tr h="374948">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Total</a:t>
                      </a:r>
                    </a:p>
                  </a:txBody>
                  <a:tcPr marL="85741" marR="9527" marT="9523"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457 790</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49</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480 714</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51</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1</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0</a:t>
                      </a:r>
                    </a:p>
                  </a:txBody>
                  <a:tcPr marL="9527" marR="9527" marT="9524"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938 505</a:t>
                      </a:r>
                    </a:p>
                  </a:txBody>
                  <a:tcPr marL="9527" marR="9527" marT="9524" marB="0" anchor="ctr"/>
                </a:tc>
                <a:extLst>
                  <a:ext uri="{0D108BD9-81ED-4DB2-BD59-A6C34878D82A}">
                    <a16:rowId xmlns:a16="http://schemas.microsoft.com/office/drawing/2014/main" xmlns="" val="10011"/>
                  </a:ext>
                </a:extLst>
              </a:tr>
            </a:tbl>
          </a:graphicData>
        </a:graphic>
      </p:graphicFrame>
      <p:sp>
        <p:nvSpPr>
          <p:cNvPr id="30842" name="Content Placeholder 3"/>
          <p:cNvSpPr>
            <a:spLocks noGrp="1"/>
          </p:cNvSpPr>
          <p:nvPr>
            <p:ph sz="half" idx="2"/>
          </p:nvPr>
        </p:nvSpPr>
        <p:spPr>
          <a:xfrm>
            <a:off x="6545072" y="1417638"/>
            <a:ext cx="2598928" cy="4409123"/>
          </a:xfrm>
        </p:spPr>
        <p:txBody>
          <a:bodyPr/>
          <a:lstStyle/>
          <a:p>
            <a:pPr marL="0" indent="0">
              <a:buNone/>
            </a:pPr>
            <a:r>
              <a:rPr lang="en-ZA" altLang="en-US" sz="1400" dirty="0" smtClean="0"/>
              <a:t>Gender split of work seekers registered is 49% females and 51% males.</a:t>
            </a:r>
          </a:p>
          <a:p>
            <a:endParaRPr lang="en-ZA" altLang="en-US" sz="1400" dirty="0" smtClean="0"/>
          </a:p>
          <a:p>
            <a:endParaRPr lang="en-ZA" altLang="en-US" dirty="0" smtClean="0"/>
          </a:p>
        </p:txBody>
      </p:sp>
      <p:sp>
        <p:nvSpPr>
          <p:cNvPr id="30843"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D603259-5BE0-4BD0-8723-7807B87FE723}"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185505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79120" y="185738"/>
            <a:ext cx="8229600" cy="1143000"/>
          </a:xfrm>
        </p:spPr>
        <p:txBody>
          <a:bodyPr/>
          <a:lstStyle/>
          <a:p>
            <a:r>
              <a:rPr lang="en-ZA" altLang="en-US" sz="2400" b="1" dirty="0" smtClean="0"/>
              <a:t>WORK SEEKERS REGISTERED BY DISABILITY</a:t>
            </a:r>
            <a:endParaRPr lang="en-ZA" altLang="en-US" sz="2400" dirty="0" smtClean="0"/>
          </a:p>
        </p:txBody>
      </p:sp>
      <p:sp>
        <p:nvSpPr>
          <p:cNvPr id="29699" name="Content Placeholder 5"/>
          <p:cNvSpPr>
            <a:spLocks noGrp="1"/>
          </p:cNvSpPr>
          <p:nvPr>
            <p:ph sz="quarter" idx="4"/>
          </p:nvPr>
        </p:nvSpPr>
        <p:spPr>
          <a:xfrm>
            <a:off x="5601589" y="1300163"/>
            <a:ext cx="3733800" cy="4606925"/>
          </a:xfrm>
        </p:spPr>
        <p:txBody>
          <a:bodyPr/>
          <a:lstStyle/>
          <a:p>
            <a:pPr>
              <a:defRPr/>
            </a:pPr>
            <a:endParaRPr lang="en-ZA" altLang="en-US" sz="2000" dirty="0" smtClean="0">
              <a:ea typeface="MS PGothic" pitchFamily="34" charset="-128"/>
            </a:endParaRPr>
          </a:p>
          <a:p>
            <a:pPr>
              <a:defRPr/>
            </a:pPr>
            <a:r>
              <a:rPr lang="en-ZA" altLang="en-US" sz="1600" dirty="0" smtClean="0">
                <a:ea typeface="MS PGothic" pitchFamily="34" charset="-128"/>
              </a:rPr>
              <a:t>0.3% (2 438) of work seekers registered on ESSA have different forms of disabilities:</a:t>
            </a:r>
          </a:p>
          <a:p>
            <a:pPr lvl="1">
              <a:defRPr/>
            </a:pPr>
            <a:r>
              <a:rPr lang="en-ZA" altLang="en-US" sz="1600" dirty="0" smtClean="0">
                <a:ea typeface="MS PGothic" pitchFamily="34" charset="-128"/>
              </a:rPr>
              <a:t>1 270 blindness</a:t>
            </a:r>
          </a:p>
          <a:p>
            <a:pPr lvl="1">
              <a:defRPr/>
            </a:pPr>
            <a:r>
              <a:rPr lang="en-ZA" altLang="en-US" sz="1600" dirty="0" smtClean="0">
                <a:ea typeface="MS PGothic" pitchFamily="34" charset="-128"/>
              </a:rPr>
              <a:t>391 physical disability</a:t>
            </a:r>
          </a:p>
          <a:p>
            <a:pPr lvl="1">
              <a:defRPr/>
            </a:pPr>
            <a:r>
              <a:rPr lang="en-ZA" altLang="en-US" sz="1600" dirty="0" smtClean="0">
                <a:ea typeface="MS PGothic" pitchFamily="34" charset="-128"/>
              </a:rPr>
              <a:t>288 chronic condition</a:t>
            </a:r>
          </a:p>
          <a:p>
            <a:pPr lvl="1">
              <a:defRPr/>
            </a:pPr>
            <a:r>
              <a:rPr lang="en-ZA" altLang="en-US" sz="1600" dirty="0" smtClean="0">
                <a:ea typeface="MS PGothic" pitchFamily="34" charset="-128"/>
              </a:rPr>
              <a:t>117 Deafness </a:t>
            </a:r>
          </a:p>
          <a:p>
            <a:pPr lvl="1">
              <a:defRPr/>
            </a:pPr>
            <a:r>
              <a:rPr lang="en-ZA" altLang="en-US" sz="1600" dirty="0" smtClean="0">
                <a:ea typeface="MS PGothic" pitchFamily="34" charset="-128"/>
              </a:rPr>
              <a:t>32 Partially sighted, e.t.c</a:t>
            </a:r>
          </a:p>
          <a:p>
            <a:pPr lvl="1">
              <a:defRPr/>
            </a:pPr>
            <a:endParaRPr lang="en-ZA" altLang="en-US" dirty="0">
              <a:solidFill>
                <a:srgbClr val="FF0000"/>
              </a:solidFill>
              <a:ea typeface="MS PGothic" pitchFamily="34" charset="-128"/>
            </a:endParaRPr>
          </a:p>
          <a:p>
            <a:pPr lvl="1">
              <a:defRPr/>
            </a:pPr>
            <a:endParaRPr lang="en-ZA" altLang="en-US" dirty="0" smtClean="0">
              <a:solidFill>
                <a:srgbClr val="FF0000"/>
              </a:solidFill>
              <a:ea typeface="MS PGothic" pitchFamily="34" charset="-128"/>
            </a:endParaRPr>
          </a:p>
          <a:p>
            <a:pPr lvl="1">
              <a:defRPr/>
            </a:pPr>
            <a:endParaRPr lang="en-ZA" altLang="en-US" dirty="0">
              <a:solidFill>
                <a:srgbClr val="FF0000"/>
              </a:solidFill>
              <a:ea typeface="MS PGothic" pitchFamily="34" charset="-128"/>
            </a:endParaRPr>
          </a:p>
          <a:p>
            <a:pPr lvl="1">
              <a:defRPr/>
            </a:pPr>
            <a:endParaRPr lang="en-ZA" altLang="en-US" dirty="0" smtClean="0">
              <a:solidFill>
                <a:srgbClr val="FF0000"/>
              </a:solidFill>
              <a:ea typeface="MS PGothic" pitchFamily="34" charset="-128"/>
            </a:endParaRPr>
          </a:p>
          <a:p>
            <a:pPr marL="457200" lvl="1" indent="0">
              <a:buFont typeface="Arial" panose="020B0604020202020204" pitchFamily="34" charset="0"/>
              <a:buNone/>
              <a:defRPr/>
            </a:pPr>
            <a:endParaRPr lang="en-ZA" altLang="en-US" dirty="0" smtClean="0">
              <a:ea typeface="MS PGothic" pitchFamily="34" charset="-128"/>
            </a:endParaRPr>
          </a:p>
          <a:p>
            <a:pPr lvl="1">
              <a:defRPr/>
            </a:pPr>
            <a:endParaRPr lang="en-ZA" altLang="en-US" dirty="0" smtClean="0">
              <a:ea typeface="MS PGothic" pitchFamily="34" charset="-128"/>
            </a:endParaRPr>
          </a:p>
        </p:txBody>
      </p:sp>
      <p:sp>
        <p:nvSpPr>
          <p:cNvPr id="31748" name="Slide Number Placeholder 6"/>
          <p:cNvSpPr>
            <a:spLocks noGrp="1"/>
          </p:cNvSpPr>
          <p:nvPr>
            <p:ph type="sldNum" sz="quarter" idx="12"/>
          </p:nvPr>
        </p:nvSpPr>
        <p:spPr bwMode="auto">
          <a:xfrm>
            <a:off x="6956425" y="-6496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0BE447D-4920-4670-A3ED-E2C09A92658B}" type="slidenum">
              <a:rPr kumimoji="0" lang="en-US" altLang="en-US" sz="1200" b="0"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8" name="Content Placeholder 7"/>
          <p:cNvGraphicFramePr>
            <a:graphicFrameLocks noGrp="1"/>
          </p:cNvGraphicFramePr>
          <p:nvPr>
            <p:ph sz="half" idx="2"/>
          </p:nvPr>
        </p:nvGraphicFramePr>
        <p:xfrm>
          <a:off x="374649" y="1757237"/>
          <a:ext cx="4714875" cy="3760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xmlns="" val="1746678001"/>
              </p:ext>
            </p:extLst>
          </p:nvPr>
        </p:nvGraphicFramePr>
        <p:xfrm>
          <a:off x="219456" y="1300163"/>
          <a:ext cx="5730240" cy="5307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06224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422640" cy="924242"/>
          </a:xfrm>
        </p:spPr>
        <p:txBody>
          <a:bodyPr/>
          <a:lstStyle/>
          <a:p>
            <a:r>
              <a:rPr lang="en-ZA" altLang="en-US" sz="2200" b="1" dirty="0" smtClean="0"/>
              <a:t>WORK SEEKERS </a:t>
            </a:r>
            <a:r>
              <a:rPr lang="en-ZA" altLang="en-US" sz="2400" b="1" dirty="0" smtClean="0"/>
              <a:t>REGISTERED</a:t>
            </a:r>
            <a:r>
              <a:rPr lang="en-ZA" altLang="en-US" sz="2200" b="1" dirty="0" smtClean="0"/>
              <a:t> WITH DISABILITY BY PROVINCE</a:t>
            </a:r>
            <a:endParaRPr lang="en-ZA" altLang="en-US" sz="2200" dirty="0" smtClean="0"/>
          </a:p>
        </p:txBody>
      </p:sp>
      <p:sp>
        <p:nvSpPr>
          <p:cNvPr id="32772"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112E5A2-6F81-45E1-AAF8-26765A5886D5}"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xmlns="" val="2060955184"/>
              </p:ext>
            </p:extLst>
          </p:nvPr>
        </p:nvGraphicFramePr>
        <p:xfrm>
          <a:off x="243840" y="1371596"/>
          <a:ext cx="8636000" cy="5095248"/>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xmlns="" val="20000"/>
                    </a:ext>
                  </a:extLst>
                </a:gridCol>
                <a:gridCol w="2159000">
                  <a:extLst>
                    <a:ext uri="{9D8B030D-6E8A-4147-A177-3AD203B41FA5}">
                      <a16:colId xmlns:a16="http://schemas.microsoft.com/office/drawing/2014/main" xmlns="" val="20001"/>
                    </a:ext>
                  </a:extLst>
                </a:gridCol>
                <a:gridCol w="2159000">
                  <a:extLst>
                    <a:ext uri="{9D8B030D-6E8A-4147-A177-3AD203B41FA5}">
                      <a16:colId xmlns:a16="http://schemas.microsoft.com/office/drawing/2014/main" xmlns="" val="20002"/>
                    </a:ext>
                  </a:extLst>
                </a:gridCol>
                <a:gridCol w="2159000">
                  <a:extLst>
                    <a:ext uri="{9D8B030D-6E8A-4147-A177-3AD203B41FA5}">
                      <a16:colId xmlns:a16="http://schemas.microsoft.com/office/drawing/2014/main" xmlns="" val="20003"/>
                    </a:ext>
                  </a:extLst>
                </a:gridCol>
              </a:tblGrid>
              <a:tr h="424604">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 </a:t>
                      </a:r>
                      <a:r>
                        <a:rPr lang="en-ZA" sz="1400" b="1" i="0" u="none" strike="noStrike" dirty="0" smtClean="0">
                          <a:solidFill>
                            <a:srgbClr val="000000"/>
                          </a:solidFill>
                          <a:effectLst/>
                          <a:latin typeface="Calibri" panose="020F0502020204030204" pitchFamily="34" charset="0"/>
                          <a:cs typeface="Calibri" panose="020F0502020204030204" pitchFamily="34" charset="0"/>
                        </a:rPr>
                        <a:t>Province</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4" marB="0" anchor="b"/>
                </a:tc>
                <a:tc>
                  <a:txBody>
                    <a:bodyPr/>
                    <a:lstStyle/>
                    <a:p>
                      <a:pPr algn="ctr" fontAlgn="b"/>
                      <a:r>
                        <a:rPr lang="en-ZA" sz="1400" b="1" i="0" u="none" strike="noStrike" dirty="0" smtClean="0">
                          <a:solidFill>
                            <a:srgbClr val="000000"/>
                          </a:solidFill>
                          <a:effectLst/>
                          <a:latin typeface="Calibri" panose="020F0502020204030204" pitchFamily="34" charset="0"/>
                          <a:cs typeface="Calibri" panose="020F0502020204030204" pitchFamily="34" charset="0"/>
                        </a:rPr>
                        <a:t>WS registered</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4" marB="0" anchor="b"/>
                </a:tc>
                <a:tc>
                  <a:txBody>
                    <a:bodyPr/>
                    <a:lstStyle/>
                    <a:p>
                      <a:pPr algn="ctr" fontAlgn="b"/>
                      <a:r>
                        <a:rPr lang="en-ZA" sz="1400" b="1" i="0" u="none" strike="noStrike" dirty="0" smtClean="0">
                          <a:solidFill>
                            <a:srgbClr val="000000"/>
                          </a:solidFill>
                          <a:effectLst/>
                          <a:latin typeface="Calibri" panose="020F0502020204030204" pitchFamily="34" charset="0"/>
                          <a:cs typeface="Calibri" panose="020F0502020204030204" pitchFamily="34" charset="0"/>
                        </a:rPr>
                        <a:t>WS with disabilities</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4" marB="0" anchor="b"/>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4" marB="0" anchor="b"/>
                </a:tc>
                <a:extLst>
                  <a:ext uri="{0D108BD9-81ED-4DB2-BD59-A6C34878D82A}">
                    <a16:rowId xmlns:a16="http://schemas.microsoft.com/office/drawing/2014/main" xmlns="" val="10000"/>
                  </a:ext>
                </a:extLst>
              </a:tr>
              <a:tr h="424604">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Eastern Cape</a:t>
                      </a:r>
                    </a:p>
                  </a:txBody>
                  <a:tcPr marL="85725" marR="9525"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106 925</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248</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0.2</a:t>
                      </a:r>
                    </a:p>
                  </a:txBody>
                  <a:tcPr marL="9525" marR="9525" marT="9525" marB="0" anchor="b"/>
                </a:tc>
                <a:extLst>
                  <a:ext uri="{0D108BD9-81ED-4DB2-BD59-A6C34878D82A}">
                    <a16:rowId xmlns:a16="http://schemas.microsoft.com/office/drawing/2014/main" xmlns="" val="10001"/>
                  </a:ext>
                </a:extLst>
              </a:tr>
              <a:tr h="424604">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Free State</a:t>
                      </a:r>
                    </a:p>
                  </a:txBody>
                  <a:tcPr marL="85725" marR="9525"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55 901</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195</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0.3</a:t>
                      </a:r>
                    </a:p>
                  </a:txBody>
                  <a:tcPr marL="9525" marR="9525" marT="9525" marB="0" anchor="b"/>
                </a:tc>
                <a:extLst>
                  <a:ext uri="{0D108BD9-81ED-4DB2-BD59-A6C34878D82A}">
                    <a16:rowId xmlns:a16="http://schemas.microsoft.com/office/drawing/2014/main" xmlns="" val="10002"/>
                  </a:ext>
                </a:extLst>
              </a:tr>
              <a:tr h="424604">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Gauteng</a:t>
                      </a:r>
                    </a:p>
                  </a:txBody>
                  <a:tcPr marL="85725" marR="9525"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259 721</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462</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0.2</a:t>
                      </a:r>
                    </a:p>
                  </a:txBody>
                  <a:tcPr marL="9525" marR="9525" marT="9525" marB="0" anchor="b"/>
                </a:tc>
                <a:extLst>
                  <a:ext uri="{0D108BD9-81ED-4DB2-BD59-A6C34878D82A}">
                    <a16:rowId xmlns:a16="http://schemas.microsoft.com/office/drawing/2014/main" xmlns="" val="10003"/>
                  </a:ext>
                </a:extLst>
              </a:tr>
              <a:tr h="424604">
                <a:tc>
                  <a:txBody>
                    <a:bodyPr/>
                    <a:lstStyle/>
                    <a:p>
                      <a:pPr algn="l" fontAlgn="ctr"/>
                      <a:r>
                        <a:rPr lang="en-ZA" sz="1400" b="0" i="0" u="none" strike="noStrike" dirty="0" err="1">
                          <a:solidFill>
                            <a:srgbClr val="000000"/>
                          </a:solidFill>
                          <a:effectLst/>
                          <a:latin typeface="Calibri" panose="020F0502020204030204" pitchFamily="34" charset="0"/>
                          <a:cs typeface="Calibri" panose="020F0502020204030204" pitchFamily="34" charset="0"/>
                        </a:rPr>
                        <a:t>KwaZulu</a:t>
                      </a:r>
                      <a:r>
                        <a:rPr lang="en-ZA" sz="1400" b="0" i="0" u="none" strike="noStrike" dirty="0">
                          <a:solidFill>
                            <a:srgbClr val="000000"/>
                          </a:solidFill>
                          <a:effectLst/>
                          <a:latin typeface="Calibri" panose="020F0502020204030204" pitchFamily="34" charset="0"/>
                          <a:cs typeface="Calibri" panose="020F0502020204030204" pitchFamily="34" charset="0"/>
                        </a:rPr>
                        <a:t> Natal</a:t>
                      </a:r>
                    </a:p>
                  </a:txBody>
                  <a:tcPr marL="85725" marR="9525"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122 786</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374</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0.3</a:t>
                      </a:r>
                    </a:p>
                  </a:txBody>
                  <a:tcPr marL="9525" marR="9525" marT="9525" marB="0" anchor="b"/>
                </a:tc>
                <a:extLst>
                  <a:ext uri="{0D108BD9-81ED-4DB2-BD59-A6C34878D82A}">
                    <a16:rowId xmlns:a16="http://schemas.microsoft.com/office/drawing/2014/main" xmlns="" val="10004"/>
                  </a:ext>
                </a:extLst>
              </a:tr>
              <a:tr h="424604">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Limpopo</a:t>
                      </a:r>
                    </a:p>
                  </a:txBody>
                  <a:tcPr marL="85725" marR="9525"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61 207</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158</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0.3</a:t>
                      </a:r>
                    </a:p>
                  </a:txBody>
                  <a:tcPr marL="9525" marR="9525" marT="9525" marB="0" anchor="b"/>
                </a:tc>
                <a:extLst>
                  <a:ext uri="{0D108BD9-81ED-4DB2-BD59-A6C34878D82A}">
                    <a16:rowId xmlns:a16="http://schemas.microsoft.com/office/drawing/2014/main" xmlns="" val="10005"/>
                  </a:ext>
                </a:extLst>
              </a:tr>
              <a:tr h="424604">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Mpumalanga</a:t>
                      </a:r>
                    </a:p>
                  </a:txBody>
                  <a:tcPr marL="85725" marR="9525" marT="9524"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76 615</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148</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0.2</a:t>
                      </a:r>
                    </a:p>
                  </a:txBody>
                  <a:tcPr marL="9525" marR="9525" marT="9525" marB="0" anchor="b"/>
                </a:tc>
                <a:extLst>
                  <a:ext uri="{0D108BD9-81ED-4DB2-BD59-A6C34878D82A}">
                    <a16:rowId xmlns:a16="http://schemas.microsoft.com/office/drawing/2014/main" xmlns="" val="10006"/>
                  </a:ext>
                </a:extLst>
              </a:tr>
              <a:tr h="424604">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Northern Cape</a:t>
                      </a:r>
                    </a:p>
                  </a:txBody>
                  <a:tcPr marL="85725" marR="9525"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36 177</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86</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0.2</a:t>
                      </a:r>
                    </a:p>
                  </a:txBody>
                  <a:tcPr marL="9525" marR="9525" marT="9525" marB="0" anchor="b"/>
                </a:tc>
                <a:extLst>
                  <a:ext uri="{0D108BD9-81ED-4DB2-BD59-A6C34878D82A}">
                    <a16:rowId xmlns:a16="http://schemas.microsoft.com/office/drawing/2014/main" xmlns="" val="10007"/>
                  </a:ext>
                </a:extLst>
              </a:tr>
              <a:tr h="424604">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North West</a:t>
                      </a:r>
                    </a:p>
                  </a:txBody>
                  <a:tcPr marL="85725" marR="9525"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47 934</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96</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0.2</a:t>
                      </a:r>
                    </a:p>
                  </a:txBody>
                  <a:tcPr marL="9525" marR="9525" marT="9525" marB="0" anchor="b"/>
                </a:tc>
                <a:extLst>
                  <a:ext uri="{0D108BD9-81ED-4DB2-BD59-A6C34878D82A}">
                    <a16:rowId xmlns:a16="http://schemas.microsoft.com/office/drawing/2014/main" xmlns="" val="10008"/>
                  </a:ext>
                </a:extLst>
              </a:tr>
              <a:tr h="424604">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Western Cape</a:t>
                      </a:r>
                    </a:p>
                  </a:txBody>
                  <a:tcPr marL="85725" marR="9525"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90 648</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349</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0.4</a:t>
                      </a:r>
                    </a:p>
                  </a:txBody>
                  <a:tcPr marL="9525" marR="9525" marT="9525" marB="0" anchor="b"/>
                </a:tc>
                <a:extLst>
                  <a:ext uri="{0D108BD9-81ED-4DB2-BD59-A6C34878D82A}">
                    <a16:rowId xmlns:a16="http://schemas.microsoft.com/office/drawing/2014/main" xmlns="" val="10009"/>
                  </a:ext>
                </a:extLst>
              </a:tr>
              <a:tr h="424604">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Online</a:t>
                      </a:r>
                    </a:p>
                  </a:txBody>
                  <a:tcPr marL="85725" marR="9525" marT="9524"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80 591</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322</a:t>
                      </a:r>
                    </a:p>
                  </a:txBody>
                  <a:tcPr marL="9525" marR="9525" marT="9525" marB="0" anchor="b"/>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0.4</a:t>
                      </a:r>
                    </a:p>
                  </a:txBody>
                  <a:tcPr marL="9525" marR="9525" marT="9525" marB="0" anchor="b"/>
                </a:tc>
                <a:extLst>
                  <a:ext uri="{0D108BD9-81ED-4DB2-BD59-A6C34878D82A}">
                    <a16:rowId xmlns:a16="http://schemas.microsoft.com/office/drawing/2014/main" xmlns="" val="10010"/>
                  </a:ext>
                </a:extLst>
              </a:tr>
              <a:tr h="424604">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Total</a:t>
                      </a:r>
                    </a:p>
                  </a:txBody>
                  <a:tcPr marL="85725" marR="9525" marT="9524"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938 505</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2 438</a:t>
                      </a:r>
                    </a:p>
                  </a:txBody>
                  <a:tcPr marL="9525" marR="9525" marT="9525" marB="0" anchor="b"/>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0.3</a:t>
                      </a:r>
                    </a:p>
                  </a:txBody>
                  <a:tcPr marL="9525" marR="9525" marT="9525" marB="0" anchor="b"/>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2923960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54083" y="104486"/>
            <a:ext cx="8229600" cy="1143000"/>
          </a:xfrm>
        </p:spPr>
        <p:txBody>
          <a:bodyPr/>
          <a:lstStyle/>
          <a:p>
            <a:r>
              <a:rPr lang="en-ZA" altLang="en-US" sz="2400" b="1" dirty="0" smtClean="0"/>
              <a:t>WORK SEEKERS REGISTERED BY EQUITY GROUP</a:t>
            </a:r>
            <a:endParaRPr lang="en-ZA" altLang="en-US" sz="2400" dirty="0" smtClean="0"/>
          </a:p>
        </p:txBody>
      </p:sp>
      <p:sp>
        <p:nvSpPr>
          <p:cNvPr id="31747" name="Content Placeholder 5"/>
          <p:cNvSpPr>
            <a:spLocks noGrp="1"/>
          </p:cNvSpPr>
          <p:nvPr>
            <p:ph sz="quarter" idx="4"/>
          </p:nvPr>
        </p:nvSpPr>
        <p:spPr>
          <a:xfrm>
            <a:off x="5622138" y="1417638"/>
            <a:ext cx="3557587" cy="4384675"/>
          </a:xfrm>
        </p:spPr>
        <p:txBody>
          <a:bodyPr/>
          <a:lstStyle/>
          <a:p>
            <a:pPr>
              <a:defRPr/>
            </a:pPr>
            <a:r>
              <a:rPr lang="en-ZA" altLang="en-US" sz="1600" dirty="0" smtClean="0">
                <a:ea typeface="MS PGothic" pitchFamily="34" charset="-128"/>
              </a:rPr>
              <a:t>85% (798 059) of work seekers registered are Africans, </a:t>
            </a:r>
          </a:p>
          <a:p>
            <a:pPr>
              <a:defRPr/>
            </a:pPr>
            <a:r>
              <a:rPr lang="en-ZA" altLang="en-US" sz="1600" dirty="0" smtClean="0">
                <a:ea typeface="MS PGothic" pitchFamily="34" charset="-128"/>
              </a:rPr>
              <a:t>9% (82 792)  Coloureds, </a:t>
            </a:r>
          </a:p>
          <a:p>
            <a:pPr>
              <a:defRPr/>
            </a:pPr>
            <a:r>
              <a:rPr lang="en-ZA" altLang="en-US" sz="1600" dirty="0" smtClean="0">
                <a:ea typeface="MS PGothic" pitchFamily="34" charset="-128"/>
              </a:rPr>
              <a:t>4% (34 572) Whites, </a:t>
            </a:r>
          </a:p>
          <a:p>
            <a:pPr>
              <a:defRPr/>
            </a:pPr>
            <a:r>
              <a:rPr lang="en-ZA" altLang="en-US" sz="1600" dirty="0" smtClean="0">
                <a:ea typeface="MS PGothic" pitchFamily="34" charset="-128"/>
              </a:rPr>
              <a:t>1% (11 414) Indians and </a:t>
            </a:r>
          </a:p>
          <a:p>
            <a:pPr>
              <a:defRPr/>
            </a:pPr>
            <a:r>
              <a:rPr lang="en-ZA" altLang="en-US" sz="1600" dirty="0" smtClean="0">
                <a:ea typeface="MS PGothic" pitchFamily="34" charset="-128"/>
              </a:rPr>
              <a:t>1% (11 668) unspecified.</a:t>
            </a:r>
          </a:p>
          <a:p>
            <a:pPr marL="0" indent="0">
              <a:buFont typeface="Arial" panose="020B0604020202020204" pitchFamily="34" charset="0"/>
              <a:buNone/>
              <a:defRPr/>
            </a:pPr>
            <a:r>
              <a:rPr lang="en-ZA" altLang="en-US" sz="1600" dirty="0" smtClean="0">
                <a:ea typeface="MS PGothic" pitchFamily="34" charset="-128"/>
              </a:rPr>
              <a:t>.</a:t>
            </a:r>
          </a:p>
          <a:p>
            <a:pPr marL="0" indent="0">
              <a:buFont typeface="Arial" panose="020B0604020202020204" pitchFamily="34" charset="0"/>
              <a:buNone/>
              <a:defRPr/>
            </a:pPr>
            <a:endParaRPr lang="en-ZA" altLang="en-US" sz="1600" dirty="0" smtClean="0">
              <a:solidFill>
                <a:srgbClr val="FF0000"/>
              </a:solidFill>
              <a:ea typeface="MS PGothic" pitchFamily="34" charset="-128"/>
            </a:endParaRPr>
          </a:p>
          <a:p>
            <a:pPr marL="0" indent="0">
              <a:buFont typeface="Arial" panose="020B0604020202020204" pitchFamily="34" charset="0"/>
              <a:buNone/>
              <a:defRPr/>
            </a:pPr>
            <a:endParaRPr lang="en-ZA" altLang="en-US" sz="1600" dirty="0" smtClean="0">
              <a:solidFill>
                <a:srgbClr val="FF0000"/>
              </a:solidFill>
              <a:ea typeface="MS PGothic" pitchFamily="34" charset="-128"/>
            </a:endParaRPr>
          </a:p>
          <a:p>
            <a:pPr>
              <a:defRPr/>
            </a:pPr>
            <a:endParaRPr lang="en-ZA" altLang="en-US" sz="1600" dirty="0" smtClean="0">
              <a:solidFill>
                <a:srgbClr val="FF0000"/>
              </a:solidFill>
              <a:ea typeface="MS PGothic" pitchFamily="34" charset="-128"/>
            </a:endParaRPr>
          </a:p>
        </p:txBody>
      </p:sp>
      <p:sp>
        <p:nvSpPr>
          <p:cNvPr id="33796" name="Slide Number Placeholder 6"/>
          <p:cNvSpPr>
            <a:spLocks noGrp="1"/>
          </p:cNvSpPr>
          <p:nvPr>
            <p:ph type="sldNum" sz="quarter" idx="12"/>
          </p:nvPr>
        </p:nvSpPr>
        <p:spPr bwMode="auto">
          <a:xfrm>
            <a:off x="7010400" y="-4921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D79DED7-F298-494B-861A-4D02FC8071FF}"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10" name="Content Placeholder 9"/>
          <p:cNvGraphicFramePr>
            <a:graphicFrameLocks noGrp="1"/>
          </p:cNvGraphicFramePr>
          <p:nvPr>
            <p:ph sz="half" idx="2"/>
          </p:nvPr>
        </p:nvGraphicFramePr>
        <p:xfrm>
          <a:off x="295275" y="1417638"/>
          <a:ext cx="4737901" cy="470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49382" y="1288473"/>
          <a:ext cx="4879831" cy="4370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nvGraphicFramePr>
        <p:xfrm>
          <a:off x="368135" y="1335881"/>
          <a:ext cx="4316682" cy="4322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800" name="Chart 8"/>
          <p:cNvGraphicFramePr>
            <a:graphicFrameLocks/>
          </p:cNvGraphicFramePr>
          <p:nvPr/>
        </p:nvGraphicFramePr>
        <p:xfrm>
          <a:off x="630238" y="1571625"/>
          <a:ext cx="4454525" cy="4033838"/>
        </p:xfrm>
        <a:graphic>
          <a:graphicData uri="http://schemas.openxmlformats.org/presentationml/2006/ole">
            <p:oleObj spid="_x0000_s1068" r:id="rId6" imgW="4456562" imgH="4035902" progId="Excel.Chart.8">
              <p:embed/>
            </p:oleObj>
          </a:graphicData>
        </a:graphic>
      </p:graphicFrame>
      <p:graphicFrame>
        <p:nvGraphicFramePr>
          <p:cNvPr id="11" name="Chart 10"/>
          <p:cNvGraphicFramePr>
            <a:graphicFrameLocks/>
          </p:cNvGraphicFramePr>
          <p:nvPr/>
        </p:nvGraphicFramePr>
        <p:xfrm>
          <a:off x="1062037" y="1670049"/>
          <a:ext cx="3884613" cy="36425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nvGraphicFramePr>
        <p:xfrm>
          <a:off x="368135" y="1312068"/>
          <a:ext cx="4850143" cy="42338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a:graphicFrameLocks/>
          </p:cNvGraphicFramePr>
          <p:nvPr/>
        </p:nvGraphicFramePr>
        <p:xfrm>
          <a:off x="1219200" y="1338263"/>
          <a:ext cx="4028766" cy="31257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 name="Chart 11"/>
          <p:cNvGraphicFramePr>
            <a:graphicFrameLocks/>
          </p:cNvGraphicFramePr>
          <p:nvPr>
            <p:extLst>
              <p:ext uri="{D42A27DB-BD31-4B8C-83A1-F6EECF244321}">
                <p14:modId xmlns:p14="http://schemas.microsoft.com/office/powerpoint/2010/main" xmlns="" val="2145960745"/>
              </p:ext>
            </p:extLst>
          </p:nvPr>
        </p:nvGraphicFramePr>
        <p:xfrm>
          <a:off x="204788" y="1457324"/>
          <a:ext cx="5389308" cy="427963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xmlns="" val="1531617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400" b="1" dirty="0" smtClean="0"/>
              <a:t>WORK SEEKERS REGISTERED BY EQUITY GROUP AND PROVINCE</a:t>
            </a:r>
            <a:endParaRPr lang="en-ZA" altLang="en-US" sz="2400" dirty="0" smtClean="0"/>
          </a:p>
        </p:txBody>
      </p:sp>
      <p:sp>
        <p:nvSpPr>
          <p:cNvPr id="34819"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EFDC275-B6D5-4459-84AB-8708191A5454}"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118711056"/>
              </p:ext>
            </p:extLst>
          </p:nvPr>
        </p:nvGraphicFramePr>
        <p:xfrm>
          <a:off x="294636" y="1417632"/>
          <a:ext cx="8564880" cy="5196528"/>
        </p:xfrm>
        <a:graphic>
          <a:graphicData uri="http://schemas.openxmlformats.org/drawingml/2006/table">
            <a:tbl>
              <a:tblPr firstRow="1" bandRow="1">
                <a:tableStyleId>{5C22544A-7EE6-4342-B048-85BDC9FD1C3A}</a:tableStyleId>
              </a:tblPr>
              <a:tblGrid>
                <a:gridCol w="713740">
                  <a:extLst>
                    <a:ext uri="{9D8B030D-6E8A-4147-A177-3AD203B41FA5}">
                      <a16:colId xmlns:a16="http://schemas.microsoft.com/office/drawing/2014/main" xmlns="" val="20000"/>
                    </a:ext>
                  </a:extLst>
                </a:gridCol>
                <a:gridCol w="713740">
                  <a:extLst>
                    <a:ext uri="{9D8B030D-6E8A-4147-A177-3AD203B41FA5}">
                      <a16:colId xmlns:a16="http://schemas.microsoft.com/office/drawing/2014/main" xmlns="" val="20001"/>
                    </a:ext>
                  </a:extLst>
                </a:gridCol>
                <a:gridCol w="713740">
                  <a:extLst>
                    <a:ext uri="{9D8B030D-6E8A-4147-A177-3AD203B41FA5}">
                      <a16:colId xmlns:a16="http://schemas.microsoft.com/office/drawing/2014/main" xmlns="" val="20002"/>
                    </a:ext>
                  </a:extLst>
                </a:gridCol>
                <a:gridCol w="713740">
                  <a:extLst>
                    <a:ext uri="{9D8B030D-6E8A-4147-A177-3AD203B41FA5}">
                      <a16:colId xmlns:a16="http://schemas.microsoft.com/office/drawing/2014/main" xmlns="" val="20003"/>
                    </a:ext>
                  </a:extLst>
                </a:gridCol>
                <a:gridCol w="713740">
                  <a:extLst>
                    <a:ext uri="{9D8B030D-6E8A-4147-A177-3AD203B41FA5}">
                      <a16:colId xmlns:a16="http://schemas.microsoft.com/office/drawing/2014/main" xmlns="" val="20004"/>
                    </a:ext>
                  </a:extLst>
                </a:gridCol>
                <a:gridCol w="713740">
                  <a:extLst>
                    <a:ext uri="{9D8B030D-6E8A-4147-A177-3AD203B41FA5}">
                      <a16:colId xmlns:a16="http://schemas.microsoft.com/office/drawing/2014/main" xmlns="" val="20005"/>
                    </a:ext>
                  </a:extLst>
                </a:gridCol>
                <a:gridCol w="713740">
                  <a:extLst>
                    <a:ext uri="{9D8B030D-6E8A-4147-A177-3AD203B41FA5}">
                      <a16:colId xmlns:a16="http://schemas.microsoft.com/office/drawing/2014/main" xmlns="" val="20006"/>
                    </a:ext>
                  </a:extLst>
                </a:gridCol>
                <a:gridCol w="713740">
                  <a:extLst>
                    <a:ext uri="{9D8B030D-6E8A-4147-A177-3AD203B41FA5}">
                      <a16:colId xmlns:a16="http://schemas.microsoft.com/office/drawing/2014/main" xmlns="" val="20007"/>
                    </a:ext>
                  </a:extLst>
                </a:gridCol>
                <a:gridCol w="713740">
                  <a:extLst>
                    <a:ext uri="{9D8B030D-6E8A-4147-A177-3AD203B41FA5}">
                      <a16:colId xmlns:a16="http://schemas.microsoft.com/office/drawing/2014/main" xmlns="" val="20008"/>
                    </a:ext>
                  </a:extLst>
                </a:gridCol>
                <a:gridCol w="713740">
                  <a:extLst>
                    <a:ext uri="{9D8B030D-6E8A-4147-A177-3AD203B41FA5}">
                      <a16:colId xmlns:a16="http://schemas.microsoft.com/office/drawing/2014/main" xmlns="" val="20009"/>
                    </a:ext>
                  </a:extLst>
                </a:gridCol>
                <a:gridCol w="713740">
                  <a:extLst>
                    <a:ext uri="{9D8B030D-6E8A-4147-A177-3AD203B41FA5}">
                      <a16:colId xmlns:a16="http://schemas.microsoft.com/office/drawing/2014/main" xmlns="" val="20010"/>
                    </a:ext>
                  </a:extLst>
                </a:gridCol>
                <a:gridCol w="713740">
                  <a:extLst>
                    <a:ext uri="{9D8B030D-6E8A-4147-A177-3AD203B41FA5}">
                      <a16:colId xmlns:a16="http://schemas.microsoft.com/office/drawing/2014/main" xmlns="" val="20011"/>
                    </a:ext>
                  </a:extLst>
                </a:gridCol>
              </a:tblGrid>
              <a:tr h="433044">
                <a:tc>
                  <a:txBody>
                    <a:bodyPr/>
                    <a:lstStyle/>
                    <a:p>
                      <a:pPr algn="l" fontAlgn="ctr"/>
                      <a:r>
                        <a:rPr lang="en-ZA" sz="1000" b="0" i="0" u="none" strike="noStrike">
                          <a:solidFill>
                            <a:srgbClr val="000000"/>
                          </a:solidFill>
                          <a:effectLst/>
                          <a:latin typeface="Calibri"/>
                        </a:rPr>
                        <a:t> </a:t>
                      </a:r>
                    </a:p>
                  </a:txBody>
                  <a:tcPr marL="85725" marR="9525" marT="9524" marB="0" anchor="ctr"/>
                </a:tc>
                <a:tc>
                  <a:txBody>
                    <a:bodyPr/>
                    <a:lstStyle/>
                    <a:p>
                      <a:pPr algn="l" fontAlgn="ctr"/>
                      <a:r>
                        <a:rPr lang="en-ZA" sz="900" b="0" i="0" u="none" strike="noStrike" dirty="0">
                          <a:solidFill>
                            <a:srgbClr val="000000"/>
                          </a:solidFill>
                          <a:effectLst/>
                          <a:latin typeface="Calibri"/>
                        </a:rPr>
                        <a:t>African</a:t>
                      </a:r>
                    </a:p>
                  </a:txBody>
                  <a:tcPr marL="85725" marR="9525" marT="9524" marB="0" anchor="ctr"/>
                </a:tc>
                <a:tc>
                  <a:txBody>
                    <a:bodyPr/>
                    <a:lstStyle/>
                    <a:p>
                      <a:pPr algn="l" fontAlgn="ctr"/>
                      <a:r>
                        <a:rPr lang="en-ZA" sz="900" b="0" i="0" u="none" strike="noStrike" dirty="0">
                          <a:solidFill>
                            <a:srgbClr val="000000"/>
                          </a:solidFill>
                          <a:effectLst/>
                          <a:latin typeface="Calibri"/>
                        </a:rPr>
                        <a:t>%</a:t>
                      </a:r>
                    </a:p>
                  </a:txBody>
                  <a:tcPr marL="85725" marR="9525" marT="9524" marB="0" anchor="ctr"/>
                </a:tc>
                <a:tc>
                  <a:txBody>
                    <a:bodyPr/>
                    <a:lstStyle/>
                    <a:p>
                      <a:pPr algn="l" fontAlgn="ctr"/>
                      <a:r>
                        <a:rPr lang="en-ZA" sz="900" b="0" i="0" u="none" strike="noStrike" dirty="0">
                          <a:solidFill>
                            <a:srgbClr val="000000"/>
                          </a:solidFill>
                          <a:effectLst/>
                          <a:latin typeface="Calibri"/>
                        </a:rPr>
                        <a:t>Coloured</a:t>
                      </a:r>
                    </a:p>
                  </a:txBody>
                  <a:tcPr marL="85725" marR="9525" marT="9524" marB="0" anchor="ctr"/>
                </a:tc>
                <a:tc>
                  <a:txBody>
                    <a:bodyPr/>
                    <a:lstStyle/>
                    <a:p>
                      <a:pPr algn="l" fontAlgn="ctr"/>
                      <a:r>
                        <a:rPr lang="en-ZA" sz="900" b="0" i="0" u="none" strike="noStrike" dirty="0">
                          <a:solidFill>
                            <a:srgbClr val="000000"/>
                          </a:solidFill>
                          <a:effectLst/>
                          <a:latin typeface="Calibri"/>
                        </a:rPr>
                        <a:t> </a:t>
                      </a:r>
                      <a:r>
                        <a:rPr lang="en-ZA" sz="900" b="0" i="0" u="none" strike="noStrike" dirty="0" smtClean="0">
                          <a:solidFill>
                            <a:srgbClr val="000000"/>
                          </a:solidFill>
                          <a:effectLst/>
                          <a:latin typeface="Calibri"/>
                        </a:rPr>
                        <a:t>%</a:t>
                      </a:r>
                      <a:endParaRPr lang="en-ZA" sz="900" b="0" i="0" u="none" strike="noStrike" dirty="0">
                        <a:solidFill>
                          <a:srgbClr val="000000"/>
                        </a:solidFill>
                        <a:effectLst/>
                        <a:latin typeface="Calibri"/>
                      </a:endParaRPr>
                    </a:p>
                  </a:txBody>
                  <a:tcPr marL="85725" marR="9525" marT="9524" marB="0" anchor="ctr"/>
                </a:tc>
                <a:tc>
                  <a:txBody>
                    <a:bodyPr/>
                    <a:lstStyle/>
                    <a:p>
                      <a:pPr algn="l" fontAlgn="ctr"/>
                      <a:r>
                        <a:rPr lang="en-ZA" sz="900" b="0" i="0" u="none" strike="noStrike" dirty="0">
                          <a:solidFill>
                            <a:srgbClr val="000000"/>
                          </a:solidFill>
                          <a:effectLst/>
                          <a:latin typeface="Calibri"/>
                        </a:rPr>
                        <a:t>Indian</a:t>
                      </a:r>
                    </a:p>
                  </a:txBody>
                  <a:tcPr marL="85725" marR="9525" marT="9524" marB="0" anchor="ctr"/>
                </a:tc>
                <a:tc>
                  <a:txBody>
                    <a:bodyPr/>
                    <a:lstStyle/>
                    <a:p>
                      <a:pPr algn="l" fontAlgn="ctr"/>
                      <a:r>
                        <a:rPr lang="en-ZA" sz="900" b="0" i="0" u="none" strike="noStrike" dirty="0">
                          <a:solidFill>
                            <a:srgbClr val="000000"/>
                          </a:solidFill>
                          <a:effectLst/>
                          <a:latin typeface="Calibri"/>
                        </a:rPr>
                        <a:t>%</a:t>
                      </a:r>
                    </a:p>
                  </a:txBody>
                  <a:tcPr marL="85725" marR="9525" marT="9524" marB="0" anchor="ctr"/>
                </a:tc>
                <a:tc>
                  <a:txBody>
                    <a:bodyPr/>
                    <a:lstStyle/>
                    <a:p>
                      <a:pPr algn="l" fontAlgn="ctr"/>
                      <a:r>
                        <a:rPr lang="en-ZA" sz="900" b="0" i="0" u="none" strike="noStrike" dirty="0">
                          <a:solidFill>
                            <a:srgbClr val="000000"/>
                          </a:solidFill>
                          <a:effectLst/>
                          <a:latin typeface="Calibri"/>
                        </a:rPr>
                        <a:t>White</a:t>
                      </a:r>
                    </a:p>
                  </a:txBody>
                  <a:tcPr marL="85725" marR="9525" marT="9524" marB="0" anchor="ctr"/>
                </a:tc>
                <a:tc>
                  <a:txBody>
                    <a:bodyPr/>
                    <a:lstStyle/>
                    <a:p>
                      <a:pPr algn="l" fontAlgn="ctr"/>
                      <a:r>
                        <a:rPr lang="en-ZA" sz="900" b="0" i="0" u="none" strike="noStrike" dirty="0">
                          <a:solidFill>
                            <a:srgbClr val="000000"/>
                          </a:solidFill>
                          <a:effectLst/>
                          <a:latin typeface="Calibri"/>
                        </a:rPr>
                        <a:t>%</a:t>
                      </a:r>
                    </a:p>
                  </a:txBody>
                  <a:tcPr marL="85725" marR="9525" marT="9524" marB="0" anchor="ctr"/>
                </a:tc>
                <a:tc>
                  <a:txBody>
                    <a:bodyPr/>
                    <a:lstStyle/>
                    <a:p>
                      <a:pPr algn="l" fontAlgn="ctr"/>
                      <a:r>
                        <a:rPr lang="en-ZA" sz="900" b="0" i="0" u="none" strike="noStrike" dirty="0">
                          <a:solidFill>
                            <a:srgbClr val="000000"/>
                          </a:solidFill>
                          <a:effectLst/>
                          <a:latin typeface="Calibri"/>
                        </a:rPr>
                        <a:t>Unspecified</a:t>
                      </a:r>
                    </a:p>
                  </a:txBody>
                  <a:tcPr marL="85725" marR="9525" marT="9524" marB="0" anchor="ctr"/>
                </a:tc>
                <a:tc>
                  <a:txBody>
                    <a:bodyPr/>
                    <a:lstStyle/>
                    <a:p>
                      <a:pPr algn="l" fontAlgn="ctr"/>
                      <a:r>
                        <a:rPr lang="en-ZA" sz="900" b="0" i="0" u="none" strike="noStrike" dirty="0">
                          <a:solidFill>
                            <a:srgbClr val="000000"/>
                          </a:solidFill>
                          <a:effectLst/>
                          <a:latin typeface="Calibri"/>
                        </a:rPr>
                        <a:t>%</a:t>
                      </a:r>
                    </a:p>
                  </a:txBody>
                  <a:tcPr marL="85725" marR="9525" marT="9524" marB="0" anchor="ctr"/>
                </a:tc>
                <a:tc>
                  <a:txBody>
                    <a:bodyPr/>
                    <a:lstStyle/>
                    <a:p>
                      <a:pPr algn="l" fontAlgn="ctr"/>
                      <a:r>
                        <a:rPr lang="en-ZA" sz="900" b="1" i="0" u="none" strike="noStrike" dirty="0">
                          <a:solidFill>
                            <a:srgbClr val="000000"/>
                          </a:solidFill>
                          <a:effectLst/>
                          <a:latin typeface="Calibri"/>
                        </a:rPr>
                        <a:t>Total</a:t>
                      </a:r>
                    </a:p>
                  </a:txBody>
                  <a:tcPr marL="85725" marR="9525" marT="9524" marB="0" anchor="ctr"/>
                </a:tc>
                <a:extLst>
                  <a:ext uri="{0D108BD9-81ED-4DB2-BD59-A6C34878D82A}">
                    <a16:rowId xmlns:a16="http://schemas.microsoft.com/office/drawing/2014/main" xmlns="" val="10000"/>
                  </a:ext>
                </a:extLst>
              </a:tr>
              <a:tr h="433044">
                <a:tc>
                  <a:txBody>
                    <a:bodyPr/>
                    <a:lstStyle/>
                    <a:p>
                      <a:pPr algn="l" fontAlgn="ctr"/>
                      <a:r>
                        <a:rPr lang="en-ZA" sz="1000" b="0" i="0" u="none" strike="noStrike">
                          <a:solidFill>
                            <a:srgbClr val="000000"/>
                          </a:solidFill>
                          <a:effectLst/>
                          <a:latin typeface="Calibri"/>
                        </a:rPr>
                        <a:t>Eastern Cape</a:t>
                      </a:r>
                    </a:p>
                  </a:txBody>
                  <a:tcPr marL="85725" marR="9525" marT="9524" marB="0" anchor="ctr"/>
                </a:tc>
                <a:tc>
                  <a:txBody>
                    <a:bodyPr/>
                    <a:lstStyle/>
                    <a:p>
                      <a:pPr algn="ctr" fontAlgn="ctr"/>
                      <a:r>
                        <a:rPr lang="en-ZA" sz="1000" b="0" i="0" u="none" strike="noStrike" dirty="0">
                          <a:solidFill>
                            <a:srgbClr val="000000"/>
                          </a:solidFill>
                          <a:effectLst/>
                          <a:latin typeface="Arial" panose="020B0604020202020204" pitchFamily="34" charset="0"/>
                        </a:rPr>
                        <a:t>91 643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10 933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264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3 553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532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106 925</a:t>
                      </a:r>
                    </a:p>
                  </a:txBody>
                  <a:tcPr marL="9525" marR="9525" marT="9525" marB="0" anchor="ctr"/>
                </a:tc>
                <a:extLst>
                  <a:ext uri="{0D108BD9-81ED-4DB2-BD59-A6C34878D82A}">
                    <a16:rowId xmlns:a16="http://schemas.microsoft.com/office/drawing/2014/main" xmlns="" val="10001"/>
                  </a:ext>
                </a:extLst>
              </a:tr>
              <a:tr h="433044">
                <a:tc>
                  <a:txBody>
                    <a:bodyPr/>
                    <a:lstStyle/>
                    <a:p>
                      <a:pPr algn="l" fontAlgn="ctr"/>
                      <a:r>
                        <a:rPr lang="en-ZA" sz="1000" b="0" i="0" u="none" strike="noStrike">
                          <a:solidFill>
                            <a:srgbClr val="000000"/>
                          </a:solidFill>
                          <a:effectLst/>
                          <a:latin typeface="Calibri"/>
                        </a:rPr>
                        <a:t>Free State</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52 488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1 139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2 197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55 901</a:t>
                      </a:r>
                    </a:p>
                  </a:txBody>
                  <a:tcPr marL="9525" marR="9525" marT="9525" marB="0" anchor="ctr"/>
                </a:tc>
                <a:extLst>
                  <a:ext uri="{0D108BD9-81ED-4DB2-BD59-A6C34878D82A}">
                    <a16:rowId xmlns:a16="http://schemas.microsoft.com/office/drawing/2014/main" xmlns="" val="10002"/>
                  </a:ext>
                </a:extLst>
              </a:tr>
              <a:tr h="433044">
                <a:tc>
                  <a:txBody>
                    <a:bodyPr/>
                    <a:lstStyle/>
                    <a:p>
                      <a:pPr algn="l" fontAlgn="ctr"/>
                      <a:r>
                        <a:rPr lang="en-ZA" sz="1000" b="0" i="0" u="none" strike="noStrike">
                          <a:solidFill>
                            <a:srgbClr val="000000"/>
                          </a:solidFill>
                          <a:effectLst/>
                          <a:latin typeface="Calibri"/>
                        </a:rPr>
                        <a:t>Gauteng</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237 453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6 579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1 179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8 927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5 583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259 721</a:t>
                      </a:r>
                    </a:p>
                  </a:txBody>
                  <a:tcPr marL="9525" marR="9525" marT="9525" marB="0" anchor="ctr"/>
                </a:tc>
                <a:extLst>
                  <a:ext uri="{0D108BD9-81ED-4DB2-BD59-A6C34878D82A}">
                    <a16:rowId xmlns:a16="http://schemas.microsoft.com/office/drawing/2014/main" xmlns="" val="10003"/>
                  </a:ext>
                </a:extLst>
              </a:tr>
              <a:tr h="433044">
                <a:tc>
                  <a:txBody>
                    <a:bodyPr/>
                    <a:lstStyle/>
                    <a:p>
                      <a:pPr algn="l" fontAlgn="ctr"/>
                      <a:r>
                        <a:rPr lang="en-ZA" sz="1000" b="0" i="0" u="none" strike="noStrike">
                          <a:solidFill>
                            <a:srgbClr val="000000"/>
                          </a:solidFill>
                          <a:effectLst/>
                          <a:latin typeface="Calibri"/>
                        </a:rPr>
                        <a:t>KwaZulu Natal</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109 257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2 459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7 915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2 815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340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122 786</a:t>
                      </a:r>
                    </a:p>
                  </a:txBody>
                  <a:tcPr marL="9525" marR="9525" marT="9525" marB="0" anchor="ctr"/>
                </a:tc>
                <a:extLst>
                  <a:ext uri="{0D108BD9-81ED-4DB2-BD59-A6C34878D82A}">
                    <a16:rowId xmlns:a16="http://schemas.microsoft.com/office/drawing/2014/main" xmlns="" val="10004"/>
                  </a:ext>
                </a:extLst>
              </a:tr>
              <a:tr h="433044">
                <a:tc>
                  <a:txBody>
                    <a:bodyPr/>
                    <a:lstStyle/>
                    <a:p>
                      <a:pPr algn="l" fontAlgn="ctr"/>
                      <a:r>
                        <a:rPr lang="en-ZA" sz="1000" b="0" i="0" u="none" strike="noStrike">
                          <a:solidFill>
                            <a:srgbClr val="000000"/>
                          </a:solidFill>
                          <a:effectLst/>
                          <a:latin typeface="Calibri"/>
                        </a:rPr>
                        <a:t>Limpopo</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59 929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150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692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61 207</a:t>
                      </a:r>
                    </a:p>
                  </a:txBody>
                  <a:tcPr marL="9525" marR="9525" marT="9525" marB="0" anchor="ctr"/>
                </a:tc>
                <a:extLst>
                  <a:ext uri="{0D108BD9-81ED-4DB2-BD59-A6C34878D82A}">
                    <a16:rowId xmlns:a16="http://schemas.microsoft.com/office/drawing/2014/main" xmlns="" val="10005"/>
                  </a:ext>
                </a:extLst>
              </a:tr>
              <a:tr h="433044">
                <a:tc>
                  <a:txBody>
                    <a:bodyPr/>
                    <a:lstStyle/>
                    <a:p>
                      <a:pPr algn="l" fontAlgn="ctr"/>
                      <a:r>
                        <a:rPr lang="en-ZA" sz="1000" b="0" i="0" u="none" strike="noStrike">
                          <a:solidFill>
                            <a:srgbClr val="000000"/>
                          </a:solidFill>
                          <a:effectLst/>
                          <a:latin typeface="Calibri"/>
                        </a:rPr>
                        <a:t>Mpumalanga</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72 781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773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207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2 311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543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76 615</a:t>
                      </a:r>
                    </a:p>
                  </a:txBody>
                  <a:tcPr marL="9525" marR="9525" marT="9525" marB="0" anchor="ctr"/>
                </a:tc>
                <a:extLst>
                  <a:ext uri="{0D108BD9-81ED-4DB2-BD59-A6C34878D82A}">
                    <a16:rowId xmlns:a16="http://schemas.microsoft.com/office/drawing/2014/main" xmlns="" val="10006"/>
                  </a:ext>
                </a:extLst>
              </a:tr>
              <a:tr h="433044">
                <a:tc>
                  <a:txBody>
                    <a:bodyPr/>
                    <a:lstStyle/>
                    <a:p>
                      <a:pPr algn="l" fontAlgn="ctr"/>
                      <a:r>
                        <a:rPr lang="en-ZA" sz="1000" b="0" i="0" u="none" strike="noStrike">
                          <a:solidFill>
                            <a:srgbClr val="000000"/>
                          </a:solidFill>
                          <a:effectLst/>
                          <a:latin typeface="Calibri"/>
                        </a:rPr>
                        <a:t>Northern Cape</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19 237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14 439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137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2 328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36 177</a:t>
                      </a:r>
                    </a:p>
                  </a:txBody>
                  <a:tcPr marL="9525" marR="9525" marT="9525" marB="0" anchor="ctr"/>
                </a:tc>
                <a:extLst>
                  <a:ext uri="{0D108BD9-81ED-4DB2-BD59-A6C34878D82A}">
                    <a16:rowId xmlns:a16="http://schemas.microsoft.com/office/drawing/2014/main" xmlns="" val="10007"/>
                  </a:ext>
                </a:extLst>
              </a:tr>
              <a:tr h="433044">
                <a:tc>
                  <a:txBody>
                    <a:bodyPr/>
                    <a:lstStyle/>
                    <a:p>
                      <a:pPr algn="l" fontAlgn="ctr"/>
                      <a:r>
                        <a:rPr lang="en-ZA" sz="1000" b="0" i="0" u="none" strike="noStrike">
                          <a:solidFill>
                            <a:srgbClr val="000000"/>
                          </a:solidFill>
                          <a:effectLst/>
                          <a:latin typeface="Calibri"/>
                        </a:rPr>
                        <a:t>North West</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44 828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1 041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447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1 537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81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47 934</a:t>
                      </a:r>
                    </a:p>
                  </a:txBody>
                  <a:tcPr marL="9525" marR="9525" marT="9525" marB="0" anchor="ctr"/>
                </a:tc>
                <a:extLst>
                  <a:ext uri="{0D108BD9-81ED-4DB2-BD59-A6C34878D82A}">
                    <a16:rowId xmlns:a16="http://schemas.microsoft.com/office/drawing/2014/main" xmlns="" val="10008"/>
                  </a:ext>
                </a:extLst>
              </a:tr>
              <a:tr h="433044">
                <a:tc>
                  <a:txBody>
                    <a:bodyPr/>
                    <a:lstStyle/>
                    <a:p>
                      <a:pPr algn="l" fontAlgn="ctr"/>
                      <a:r>
                        <a:rPr lang="en-ZA" sz="1000" b="0" i="0" u="none" strike="noStrike">
                          <a:solidFill>
                            <a:srgbClr val="000000"/>
                          </a:solidFill>
                          <a:effectLst/>
                          <a:latin typeface="Calibri"/>
                        </a:rPr>
                        <a:t>Western Cape</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38 281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42 453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370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7 598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1 946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90 648</a:t>
                      </a:r>
                    </a:p>
                  </a:txBody>
                  <a:tcPr marL="9525" marR="9525" marT="9525" marB="0" anchor="ctr"/>
                </a:tc>
                <a:extLst>
                  <a:ext uri="{0D108BD9-81ED-4DB2-BD59-A6C34878D82A}">
                    <a16:rowId xmlns:a16="http://schemas.microsoft.com/office/drawing/2014/main" xmlns="" val="10009"/>
                  </a:ext>
                </a:extLst>
              </a:tr>
              <a:tr h="433044">
                <a:tc>
                  <a:txBody>
                    <a:bodyPr/>
                    <a:lstStyle/>
                    <a:p>
                      <a:pPr algn="l" fontAlgn="ctr"/>
                      <a:r>
                        <a:rPr lang="en-ZA" sz="1000" b="0" i="0" u="none" strike="noStrike">
                          <a:solidFill>
                            <a:srgbClr val="000000"/>
                          </a:solidFill>
                          <a:effectLst/>
                          <a:latin typeface="Calibri"/>
                        </a:rPr>
                        <a:t>Online</a:t>
                      </a:r>
                    </a:p>
                  </a:txBody>
                  <a:tcPr marL="85725" marR="9525" marT="9524" marB="0" anchor="ctr"/>
                </a:tc>
                <a:tc>
                  <a:txBody>
                    <a:bodyPr/>
                    <a:lstStyle/>
                    <a:p>
                      <a:pPr algn="ctr" fontAlgn="ctr"/>
                      <a:r>
                        <a:rPr lang="en-ZA" sz="1000" b="0" i="0" u="none" strike="noStrike">
                          <a:solidFill>
                            <a:srgbClr val="000000"/>
                          </a:solidFill>
                          <a:effectLst/>
                          <a:latin typeface="Arial" panose="020B0604020202020204" pitchFamily="34" charset="0"/>
                        </a:rPr>
                        <a:t>72 162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2 640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687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2 614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2 488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80 591</a:t>
                      </a:r>
                    </a:p>
                  </a:txBody>
                  <a:tcPr marL="9525" marR="9525" marT="9525" marB="0" anchor="ctr"/>
                </a:tc>
                <a:extLst>
                  <a:ext uri="{0D108BD9-81ED-4DB2-BD59-A6C34878D82A}">
                    <a16:rowId xmlns:a16="http://schemas.microsoft.com/office/drawing/2014/main" xmlns="" val="10010"/>
                  </a:ext>
                </a:extLst>
              </a:tr>
              <a:tr h="433044">
                <a:tc>
                  <a:txBody>
                    <a:bodyPr/>
                    <a:lstStyle/>
                    <a:p>
                      <a:pPr algn="l" fontAlgn="ctr"/>
                      <a:r>
                        <a:rPr lang="en-ZA" sz="1100" b="1" i="0" u="none" strike="noStrike" dirty="0">
                          <a:solidFill>
                            <a:srgbClr val="000000"/>
                          </a:solidFill>
                          <a:effectLst/>
                          <a:latin typeface="Calibri"/>
                        </a:rPr>
                        <a:t>Total</a:t>
                      </a:r>
                    </a:p>
                  </a:txBody>
                  <a:tcPr marL="85725" marR="9525" marT="9524" marB="0" anchor="ctr"/>
                </a:tc>
                <a:tc>
                  <a:txBody>
                    <a:bodyPr/>
                    <a:lstStyle/>
                    <a:p>
                      <a:pPr algn="ctr" fontAlgn="ctr"/>
                      <a:r>
                        <a:rPr lang="en-ZA" sz="1100" b="1" i="0" u="none" strike="noStrike" dirty="0">
                          <a:solidFill>
                            <a:srgbClr val="000000"/>
                          </a:solidFill>
                          <a:effectLst/>
                          <a:latin typeface="Arial" panose="020B0604020202020204" pitchFamily="34" charset="0"/>
                        </a:rPr>
                        <a:t>798 059</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85</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82 792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11 414</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34 572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11 668</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938 505</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575242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11200" y="117412"/>
            <a:ext cx="8229600" cy="1012825"/>
          </a:xfrm>
        </p:spPr>
        <p:txBody>
          <a:bodyPr/>
          <a:lstStyle/>
          <a:p>
            <a:r>
              <a:rPr lang="en-ZA" altLang="en-US" sz="2400" b="1" dirty="0" smtClean="0"/>
              <a:t>OPPORTUNITIES REGISTERED BY ECONOMIC SECTOR</a:t>
            </a:r>
          </a:p>
        </p:txBody>
      </p:sp>
      <p:sp>
        <p:nvSpPr>
          <p:cNvPr id="36867" name="Content Placeholder 3"/>
          <p:cNvSpPr>
            <a:spLocks noGrp="1"/>
          </p:cNvSpPr>
          <p:nvPr>
            <p:ph sz="half" idx="2"/>
          </p:nvPr>
        </p:nvSpPr>
        <p:spPr>
          <a:xfrm>
            <a:off x="5643182" y="1324674"/>
            <a:ext cx="3382962" cy="5163503"/>
          </a:xfrm>
        </p:spPr>
        <p:txBody>
          <a:bodyPr/>
          <a:lstStyle/>
          <a:p>
            <a:pPr>
              <a:defRPr/>
            </a:pPr>
            <a:endParaRPr lang="en-ZA" altLang="en-US" sz="1600" dirty="0" smtClean="0">
              <a:solidFill>
                <a:srgbClr val="FF0000"/>
              </a:solidFill>
              <a:ea typeface="MS PGothic" pitchFamily="34" charset="-128"/>
            </a:endParaRPr>
          </a:p>
          <a:p>
            <a:pPr>
              <a:defRPr/>
            </a:pPr>
            <a:r>
              <a:rPr lang="en-ZA" altLang="en-US" sz="1400" dirty="0" smtClean="0">
                <a:ea typeface="MS PGothic" pitchFamily="34" charset="-128"/>
              </a:rPr>
              <a:t>Only 27% (22 983) of registered work and learning opportunities are classified by economic sector, 73% (60 799) are not classified.</a:t>
            </a:r>
          </a:p>
          <a:p>
            <a:pPr>
              <a:defRPr/>
            </a:pPr>
            <a:r>
              <a:rPr lang="en-ZA" altLang="en-US" sz="1400" dirty="0">
                <a:ea typeface="MS PGothic" pitchFamily="34" charset="-128"/>
              </a:rPr>
              <a:t>T</a:t>
            </a:r>
            <a:r>
              <a:rPr lang="en-ZA" altLang="en-US" sz="1400" dirty="0" smtClean="0">
                <a:ea typeface="MS PGothic" pitchFamily="34" charset="-128"/>
              </a:rPr>
              <a:t>he following sectors registered most of the opportunities: </a:t>
            </a:r>
          </a:p>
          <a:p>
            <a:pPr>
              <a:buFont typeface="Wingdings" panose="05000000000000000000" pitchFamily="2" charset="2"/>
              <a:buChar char="ü"/>
              <a:defRPr/>
            </a:pPr>
            <a:r>
              <a:rPr lang="en-ZA" altLang="en-US" sz="1400" dirty="0" smtClean="0">
                <a:ea typeface="MS PGothic" pitchFamily="34" charset="-128"/>
              </a:rPr>
              <a:t>safety </a:t>
            </a:r>
            <a:r>
              <a:rPr lang="en-ZA" altLang="en-US" sz="1400" dirty="0">
                <a:ea typeface="MS PGothic" pitchFamily="34" charset="-128"/>
              </a:rPr>
              <a:t>and security </a:t>
            </a:r>
            <a:r>
              <a:rPr lang="en-ZA" altLang="en-US" sz="1400" dirty="0" smtClean="0">
                <a:ea typeface="MS PGothic" pitchFamily="34" charset="-128"/>
              </a:rPr>
              <a:t>(8 722), </a:t>
            </a:r>
          </a:p>
          <a:p>
            <a:pPr>
              <a:buFont typeface="Wingdings" panose="05000000000000000000" pitchFamily="2" charset="2"/>
              <a:buChar char="ü"/>
              <a:defRPr/>
            </a:pPr>
            <a:r>
              <a:rPr lang="en-ZA" altLang="en-US" sz="1400" dirty="0" smtClean="0">
                <a:ea typeface="MS PGothic" pitchFamily="34" charset="-128"/>
              </a:rPr>
              <a:t>Agriculture (5 881), </a:t>
            </a:r>
          </a:p>
          <a:p>
            <a:pPr>
              <a:buFont typeface="Wingdings" panose="05000000000000000000" pitchFamily="2" charset="2"/>
              <a:buChar char="ü"/>
              <a:defRPr/>
            </a:pPr>
            <a:r>
              <a:rPr lang="en-ZA" altLang="en-US" sz="1400" dirty="0" smtClean="0">
                <a:ea typeface="MS PGothic" pitchFamily="34" charset="-128"/>
              </a:rPr>
              <a:t>Manufacturing (3 112) e.t.c.</a:t>
            </a:r>
          </a:p>
          <a:p>
            <a:pPr>
              <a:buFont typeface="Wingdings" panose="05000000000000000000" pitchFamily="2" charset="2"/>
              <a:buChar char="ü"/>
              <a:defRPr/>
            </a:pPr>
            <a:endParaRPr lang="en-ZA" altLang="en-US" sz="1400" dirty="0" smtClean="0">
              <a:ea typeface="MS PGothic" pitchFamily="34" charset="-128"/>
            </a:endParaRPr>
          </a:p>
          <a:p>
            <a:pPr>
              <a:defRPr/>
            </a:pPr>
            <a:endParaRPr lang="en-ZA" altLang="en-US" sz="1000" dirty="0">
              <a:solidFill>
                <a:srgbClr val="FF0000"/>
              </a:solidFill>
              <a:ea typeface="MS PGothic" pitchFamily="34" charset="-128"/>
            </a:endParaRPr>
          </a:p>
          <a:p>
            <a:pPr>
              <a:defRPr/>
            </a:pPr>
            <a:endParaRPr lang="en-ZA" altLang="en-US" sz="1000" dirty="0" smtClean="0">
              <a:solidFill>
                <a:srgbClr val="FF0000"/>
              </a:solidFill>
              <a:ea typeface="MS PGothic" pitchFamily="34" charset="-128"/>
            </a:endParaRPr>
          </a:p>
          <a:p>
            <a:pPr>
              <a:defRPr/>
            </a:pPr>
            <a:endParaRPr lang="en-ZA" altLang="en-US" sz="1000" dirty="0">
              <a:solidFill>
                <a:srgbClr val="FF0000"/>
              </a:solidFill>
              <a:ea typeface="MS PGothic" pitchFamily="34" charset="-128"/>
            </a:endParaRPr>
          </a:p>
          <a:p>
            <a:pPr>
              <a:defRPr/>
            </a:pPr>
            <a:endParaRPr lang="en-ZA" altLang="en-US" sz="1000" dirty="0" smtClean="0">
              <a:solidFill>
                <a:srgbClr val="FF0000"/>
              </a:solidFill>
              <a:ea typeface="MS PGothic" pitchFamily="34" charset="-128"/>
            </a:endParaRPr>
          </a:p>
          <a:p>
            <a:pPr marL="0" indent="0">
              <a:buFont typeface="Arial" panose="020B0604020202020204" pitchFamily="34" charset="0"/>
              <a:buNone/>
              <a:defRPr/>
            </a:pPr>
            <a:endParaRPr lang="en-ZA" altLang="en-US" sz="1000" dirty="0">
              <a:solidFill>
                <a:srgbClr val="FF0000"/>
              </a:solidFill>
              <a:ea typeface="MS PGothic" pitchFamily="34" charset="-128"/>
            </a:endParaRPr>
          </a:p>
          <a:p>
            <a:pPr marL="0" indent="0">
              <a:buFont typeface="Arial" panose="020B0604020202020204" pitchFamily="34" charset="0"/>
              <a:buNone/>
              <a:defRPr/>
            </a:pPr>
            <a:endParaRPr lang="en-ZA" altLang="en-US" sz="1000" dirty="0" smtClean="0">
              <a:ea typeface="MS PGothic" pitchFamily="34" charset="-128"/>
            </a:endParaRPr>
          </a:p>
          <a:p>
            <a:pPr marL="0" indent="0">
              <a:buFont typeface="Arial" panose="020B0604020202020204" pitchFamily="34" charset="0"/>
              <a:buNone/>
              <a:defRPr/>
            </a:pPr>
            <a:endParaRPr lang="en-ZA" altLang="en-US" sz="1000" dirty="0" smtClean="0">
              <a:ea typeface="MS PGothic" pitchFamily="34" charset="-128"/>
            </a:endParaRPr>
          </a:p>
          <a:p>
            <a:pPr marL="0" indent="0">
              <a:buFont typeface="Arial" panose="020B0604020202020204" pitchFamily="34" charset="0"/>
              <a:buNone/>
              <a:defRPr/>
            </a:pPr>
            <a:endParaRPr lang="en-ZA" altLang="en-US" sz="1000" dirty="0">
              <a:ea typeface="MS PGothic" pitchFamily="34" charset="-128"/>
            </a:endParaRPr>
          </a:p>
          <a:p>
            <a:pPr marL="0" indent="0">
              <a:buFont typeface="Arial" panose="020B0604020202020204" pitchFamily="34" charset="0"/>
              <a:buNone/>
              <a:defRPr/>
            </a:pPr>
            <a:endParaRPr lang="en-ZA" altLang="en-US" sz="1000" dirty="0" smtClean="0">
              <a:ea typeface="MS PGothic" pitchFamily="34" charset="-128"/>
            </a:endParaRPr>
          </a:p>
        </p:txBody>
      </p:sp>
      <p:sp>
        <p:nvSpPr>
          <p:cNvPr id="36868"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B549BD4-307A-4412-8240-69264362340B}"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xmlns="" val="2696215343"/>
              </p:ext>
            </p:extLst>
          </p:nvPr>
        </p:nvGraphicFramePr>
        <p:xfrm>
          <a:off x="182880" y="1324674"/>
          <a:ext cx="5293360" cy="51675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41724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b="1" dirty="0" smtClean="0">
                <a:ea typeface="ＭＳ Ｐゴシック" pitchFamily="34" charset="-128"/>
              </a:rPr>
              <a:t>QUARTER 2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a:t>
            </a:r>
            <a:r>
              <a:rPr lang="en-US" sz="2400" b="1" dirty="0" smtClean="0">
                <a:solidFill>
                  <a:prstClr val="black"/>
                </a:solidFill>
                <a:ea typeface="ＭＳ Ｐゴシック" pitchFamily="-80" charset="-128"/>
                <a:cs typeface="+mj-cs"/>
              </a:rPr>
              <a:t> PER BRANCH  DURING </a:t>
            </a:r>
            <a:r>
              <a:rPr lang="en-US" sz="2400" b="1" u="sng" dirty="0">
                <a:solidFill>
                  <a:srgbClr val="FF0000"/>
                </a:solidFill>
                <a:ea typeface="ＭＳ Ｐゴシック" pitchFamily="-80" charset="-128"/>
                <a:cs typeface="+mj-cs"/>
              </a:rPr>
              <a:t>QUARTER 2</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JULY </a:t>
            </a:r>
            <a:r>
              <a:rPr lang="en-US" sz="2400" b="1" dirty="0">
                <a:solidFill>
                  <a:prstClr val="black"/>
                </a:solidFill>
                <a:ea typeface="ＭＳ Ｐゴシック" pitchFamily="-80" charset="-128"/>
                <a:cs typeface="+mj-cs"/>
              </a:rPr>
              <a:t>TO </a:t>
            </a:r>
            <a:r>
              <a:rPr lang="en-US" sz="2400" b="1" dirty="0" smtClean="0">
                <a:solidFill>
                  <a:prstClr val="black"/>
                </a:solidFill>
                <a:ea typeface="ＭＳ Ｐゴシック" pitchFamily="-80" charset="-128"/>
                <a:cs typeface="+mj-cs"/>
              </a:rPr>
              <a:t>SEPTEMBER 2021-22</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7010400" y="-31113"/>
            <a:ext cx="2133600" cy="22415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920EC9B-F213-4794-9686-B4DEABB24D7C}"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421106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52272" y="66198"/>
            <a:ext cx="8229600" cy="1025842"/>
          </a:xfrm>
        </p:spPr>
        <p:txBody>
          <a:bodyPr/>
          <a:lstStyle/>
          <a:p>
            <a:r>
              <a:rPr lang="en-ZA" altLang="en-US" sz="2400" b="1" dirty="0" smtClean="0"/>
              <a:t>OPPORTUNITIES BY ECONOMIC SECTOR AND PROVINCE</a:t>
            </a:r>
          </a:p>
        </p:txBody>
      </p:sp>
      <p:sp>
        <p:nvSpPr>
          <p:cNvPr id="37891" name="Slide Number Placeholder 3"/>
          <p:cNvSpPr>
            <a:spLocks noGrp="1"/>
          </p:cNvSpPr>
          <p:nvPr>
            <p:ph type="sldNum" sz="quarter" idx="12"/>
          </p:nvPr>
        </p:nvSpPr>
        <p:spPr bwMode="auto">
          <a:xfrm>
            <a:off x="7010400" y="-25083"/>
            <a:ext cx="2133600" cy="18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B64E08-DFC1-475F-B81C-D27639271379}"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17180948"/>
              </p:ext>
            </p:extLst>
          </p:nvPr>
        </p:nvGraphicFramePr>
        <p:xfrm>
          <a:off x="97540" y="914401"/>
          <a:ext cx="8936733" cy="5815586"/>
        </p:xfrm>
        <a:graphic>
          <a:graphicData uri="http://schemas.openxmlformats.org/drawingml/2006/table">
            <a:tbl>
              <a:tblPr firstRow="1" bandRow="1">
                <a:tableStyleId>{5C22544A-7EE6-4342-B048-85BDC9FD1C3A}</a:tableStyleId>
              </a:tblPr>
              <a:tblGrid>
                <a:gridCol w="342263">
                  <a:extLst>
                    <a:ext uri="{9D8B030D-6E8A-4147-A177-3AD203B41FA5}">
                      <a16:colId xmlns:a16="http://schemas.microsoft.com/office/drawing/2014/main" xmlns="" val="20000"/>
                    </a:ext>
                  </a:extLst>
                </a:gridCol>
                <a:gridCol w="402741">
                  <a:extLst>
                    <a:ext uri="{9D8B030D-6E8A-4147-A177-3AD203B41FA5}">
                      <a16:colId xmlns:a16="http://schemas.microsoft.com/office/drawing/2014/main" xmlns="" val="20001"/>
                    </a:ext>
                  </a:extLst>
                </a:gridCol>
                <a:gridCol w="366691">
                  <a:extLst>
                    <a:ext uri="{9D8B030D-6E8A-4147-A177-3AD203B41FA5}">
                      <a16:colId xmlns:a16="http://schemas.microsoft.com/office/drawing/2014/main" xmlns="" val="1773751463"/>
                    </a:ext>
                  </a:extLst>
                </a:gridCol>
                <a:gridCol w="366690">
                  <a:extLst>
                    <a:ext uri="{9D8B030D-6E8A-4147-A177-3AD203B41FA5}">
                      <a16:colId xmlns:a16="http://schemas.microsoft.com/office/drawing/2014/main" xmlns="" val="2598218017"/>
                    </a:ext>
                  </a:extLst>
                </a:gridCol>
                <a:gridCol w="380529">
                  <a:extLst>
                    <a:ext uri="{9D8B030D-6E8A-4147-A177-3AD203B41FA5}">
                      <a16:colId xmlns:a16="http://schemas.microsoft.com/office/drawing/2014/main" xmlns="" val="2204218737"/>
                    </a:ext>
                  </a:extLst>
                </a:gridCol>
                <a:gridCol w="415120">
                  <a:extLst>
                    <a:ext uri="{9D8B030D-6E8A-4147-A177-3AD203B41FA5}">
                      <a16:colId xmlns:a16="http://schemas.microsoft.com/office/drawing/2014/main" xmlns="" val="372995762"/>
                    </a:ext>
                  </a:extLst>
                </a:gridCol>
                <a:gridCol w="435878">
                  <a:extLst>
                    <a:ext uri="{9D8B030D-6E8A-4147-A177-3AD203B41FA5}">
                      <a16:colId xmlns:a16="http://schemas.microsoft.com/office/drawing/2014/main" xmlns="" val="530286729"/>
                    </a:ext>
                  </a:extLst>
                </a:gridCol>
                <a:gridCol w="498146">
                  <a:extLst>
                    <a:ext uri="{9D8B030D-6E8A-4147-A177-3AD203B41FA5}">
                      <a16:colId xmlns:a16="http://schemas.microsoft.com/office/drawing/2014/main" xmlns="" val="26595294"/>
                    </a:ext>
                  </a:extLst>
                </a:gridCol>
                <a:gridCol w="456633">
                  <a:extLst>
                    <a:ext uri="{9D8B030D-6E8A-4147-A177-3AD203B41FA5}">
                      <a16:colId xmlns:a16="http://schemas.microsoft.com/office/drawing/2014/main" xmlns="" val="1579634258"/>
                    </a:ext>
                  </a:extLst>
                </a:gridCol>
                <a:gridCol w="484309">
                  <a:extLst>
                    <a:ext uri="{9D8B030D-6E8A-4147-A177-3AD203B41FA5}">
                      <a16:colId xmlns:a16="http://schemas.microsoft.com/office/drawing/2014/main" xmlns="" val="1383140994"/>
                    </a:ext>
                  </a:extLst>
                </a:gridCol>
                <a:gridCol w="387447">
                  <a:extLst>
                    <a:ext uri="{9D8B030D-6E8A-4147-A177-3AD203B41FA5}">
                      <a16:colId xmlns:a16="http://schemas.microsoft.com/office/drawing/2014/main" xmlns="" val="2555592238"/>
                    </a:ext>
                  </a:extLst>
                </a:gridCol>
                <a:gridCol w="422040">
                  <a:extLst>
                    <a:ext uri="{9D8B030D-6E8A-4147-A177-3AD203B41FA5}">
                      <a16:colId xmlns:a16="http://schemas.microsoft.com/office/drawing/2014/main" xmlns="" val="20002"/>
                    </a:ext>
                  </a:extLst>
                </a:gridCol>
                <a:gridCol w="501652">
                  <a:extLst>
                    <a:ext uri="{9D8B030D-6E8A-4147-A177-3AD203B41FA5}">
                      <a16:colId xmlns:a16="http://schemas.microsoft.com/office/drawing/2014/main" xmlns="" val="1878797028"/>
                    </a:ext>
                  </a:extLst>
                </a:gridCol>
                <a:gridCol w="358481">
                  <a:extLst>
                    <a:ext uri="{9D8B030D-6E8A-4147-A177-3AD203B41FA5}">
                      <a16:colId xmlns:a16="http://schemas.microsoft.com/office/drawing/2014/main" xmlns="" val="20003"/>
                    </a:ext>
                  </a:extLst>
                </a:gridCol>
                <a:gridCol w="364476">
                  <a:extLst>
                    <a:ext uri="{9D8B030D-6E8A-4147-A177-3AD203B41FA5}">
                      <a16:colId xmlns:a16="http://schemas.microsoft.com/office/drawing/2014/main" xmlns="" val="20004"/>
                    </a:ext>
                  </a:extLst>
                </a:gridCol>
                <a:gridCol w="456633">
                  <a:extLst>
                    <a:ext uri="{9D8B030D-6E8A-4147-A177-3AD203B41FA5}">
                      <a16:colId xmlns:a16="http://schemas.microsoft.com/office/drawing/2014/main" xmlns="" val="20005"/>
                    </a:ext>
                  </a:extLst>
                </a:gridCol>
                <a:gridCol w="442796">
                  <a:extLst>
                    <a:ext uri="{9D8B030D-6E8A-4147-A177-3AD203B41FA5}">
                      <a16:colId xmlns:a16="http://schemas.microsoft.com/office/drawing/2014/main" xmlns="" val="20006"/>
                    </a:ext>
                  </a:extLst>
                </a:gridCol>
                <a:gridCol w="415120">
                  <a:extLst>
                    <a:ext uri="{9D8B030D-6E8A-4147-A177-3AD203B41FA5}">
                      <a16:colId xmlns:a16="http://schemas.microsoft.com/office/drawing/2014/main" xmlns="" val="20007"/>
                    </a:ext>
                  </a:extLst>
                </a:gridCol>
                <a:gridCol w="339016">
                  <a:extLst>
                    <a:ext uri="{9D8B030D-6E8A-4147-A177-3AD203B41FA5}">
                      <a16:colId xmlns:a16="http://schemas.microsoft.com/office/drawing/2014/main" xmlns="" val="20008"/>
                    </a:ext>
                  </a:extLst>
                </a:gridCol>
                <a:gridCol w="532740">
                  <a:extLst>
                    <a:ext uri="{9D8B030D-6E8A-4147-A177-3AD203B41FA5}">
                      <a16:colId xmlns:a16="http://schemas.microsoft.com/office/drawing/2014/main" xmlns="" val="20009"/>
                    </a:ext>
                  </a:extLst>
                </a:gridCol>
                <a:gridCol w="567332">
                  <a:extLst>
                    <a:ext uri="{9D8B030D-6E8A-4147-A177-3AD203B41FA5}">
                      <a16:colId xmlns:a16="http://schemas.microsoft.com/office/drawing/2014/main" xmlns="" val="20010"/>
                    </a:ext>
                  </a:extLst>
                </a:gridCol>
              </a:tblGrid>
              <a:tr h="851881">
                <a:tc>
                  <a:txBody>
                    <a:bodyPr/>
                    <a:lstStyle/>
                    <a:p>
                      <a:pPr algn="l" fontAlgn="ctr"/>
                      <a:r>
                        <a:rPr lang="en-ZA" sz="800" b="0" i="0" u="none" strike="noStrike" dirty="0">
                          <a:solidFill>
                            <a:srgbClr val="000000"/>
                          </a:solidFill>
                          <a:effectLst/>
                          <a:latin typeface="Calibri"/>
                        </a:rPr>
                        <a:t> </a:t>
                      </a:r>
                    </a:p>
                  </a:txBody>
                  <a:tcPr marL="85725" marR="9525" marT="9525" marB="0" anchor="ctr"/>
                </a:tc>
                <a:tc>
                  <a:txBody>
                    <a:bodyPr/>
                    <a:lstStyle/>
                    <a:p>
                      <a:pPr algn="ctr" fontAlgn="ctr"/>
                      <a:r>
                        <a:rPr lang="en-ZA" sz="1000" b="0" i="0" u="none" strike="noStrike" dirty="0" err="1">
                          <a:solidFill>
                            <a:srgbClr val="000000"/>
                          </a:solidFill>
                          <a:effectLst/>
                          <a:latin typeface="Calibri" panose="020F0502020204030204" pitchFamily="34" charset="0"/>
                        </a:rPr>
                        <a:t>Fanance</a:t>
                      </a:r>
                      <a:r>
                        <a:rPr lang="en-ZA" sz="1000" b="0" i="0" u="none" strike="noStrike" dirty="0">
                          <a:solidFill>
                            <a:srgbClr val="000000"/>
                          </a:solidFill>
                          <a:effectLst/>
                          <a:latin typeface="Calibri" panose="020F0502020204030204" pitchFamily="34" charset="0"/>
                        </a:rPr>
                        <a:t>&amp; Accounting</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Banking</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Chemical</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clothing &amp; textile</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Construction</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Education</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Energy</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Forestry</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Information systems</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Insurance</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Local govt</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Media, advertising and publishing</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Mining</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Manufacturing</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Safety and security</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Agriculture</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Public sector</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Services</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Unspecified</a:t>
                      </a:r>
                    </a:p>
                  </a:txBody>
                  <a:tcPr marL="9525" marR="9525" marT="9525" marB="0" vert="vert270"/>
                </a:tc>
                <a:tc>
                  <a:txBody>
                    <a:bodyPr/>
                    <a:lstStyle/>
                    <a:p>
                      <a:pPr algn="ctr" fontAlgn="ctr"/>
                      <a:r>
                        <a:rPr lang="en-ZA" sz="1000" b="0" i="0" u="none" strike="noStrike" dirty="0">
                          <a:solidFill>
                            <a:srgbClr val="000000"/>
                          </a:solidFill>
                          <a:effectLst/>
                          <a:latin typeface="Calibri" panose="020F0502020204030204" pitchFamily="34" charset="0"/>
                        </a:rPr>
                        <a:t>Total</a:t>
                      </a:r>
                    </a:p>
                  </a:txBody>
                  <a:tcPr marL="9525" marR="9525" marT="9525" marB="0" vert="vert270"/>
                </a:tc>
                <a:extLst>
                  <a:ext uri="{0D108BD9-81ED-4DB2-BD59-A6C34878D82A}">
                    <a16:rowId xmlns:a16="http://schemas.microsoft.com/office/drawing/2014/main" xmlns="" val="10000"/>
                  </a:ext>
                </a:extLst>
              </a:tr>
              <a:tr h="497725">
                <a:tc>
                  <a:txBody>
                    <a:bodyPr/>
                    <a:lstStyle/>
                    <a:p>
                      <a:pPr algn="l" fontAlgn="ctr"/>
                      <a:r>
                        <a:rPr lang="en-ZA" sz="1000" b="0" i="0" u="none" strike="noStrike" dirty="0" smtClean="0">
                          <a:solidFill>
                            <a:srgbClr val="000000"/>
                          </a:solidFill>
                          <a:effectLst/>
                          <a:latin typeface="Calibri"/>
                        </a:rPr>
                        <a:t>EC</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128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99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174</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1 162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2 124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9 161</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13 012</a:t>
                      </a:r>
                    </a:p>
                  </a:txBody>
                  <a:tcPr marL="9525" marR="9525" marT="9525" marB="0" anchor="ctr"/>
                </a:tc>
                <a:extLst>
                  <a:ext uri="{0D108BD9-81ED-4DB2-BD59-A6C34878D82A}">
                    <a16:rowId xmlns:a16="http://schemas.microsoft.com/office/drawing/2014/main" xmlns="" val="10001"/>
                  </a:ext>
                </a:extLst>
              </a:tr>
              <a:tr h="395471">
                <a:tc>
                  <a:txBody>
                    <a:bodyPr/>
                    <a:lstStyle/>
                    <a:p>
                      <a:pPr algn="l" fontAlgn="ctr"/>
                      <a:r>
                        <a:rPr lang="en-ZA" sz="1000" b="0" i="0" u="none" strike="noStrike" dirty="0" smtClean="0">
                          <a:solidFill>
                            <a:srgbClr val="000000"/>
                          </a:solidFill>
                          <a:effectLst/>
                          <a:latin typeface="Calibri"/>
                        </a:rPr>
                        <a:t>FS</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2 002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267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162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5 849</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8 458</a:t>
                      </a:r>
                    </a:p>
                  </a:txBody>
                  <a:tcPr marL="9525" marR="9525" marT="9525" marB="0" anchor="ctr"/>
                </a:tc>
                <a:extLst>
                  <a:ext uri="{0D108BD9-81ED-4DB2-BD59-A6C34878D82A}">
                    <a16:rowId xmlns:a16="http://schemas.microsoft.com/office/drawing/2014/main" xmlns="" val="10002"/>
                  </a:ext>
                </a:extLst>
              </a:tr>
              <a:tr h="395471">
                <a:tc>
                  <a:txBody>
                    <a:bodyPr/>
                    <a:lstStyle/>
                    <a:p>
                      <a:pPr algn="l" fontAlgn="ctr"/>
                      <a:r>
                        <a:rPr lang="en-ZA" sz="1000" b="0" i="0" u="none" strike="noStrike" dirty="0" smtClean="0">
                          <a:solidFill>
                            <a:srgbClr val="000000"/>
                          </a:solidFill>
                          <a:effectLst/>
                          <a:latin typeface="Calibri"/>
                        </a:rPr>
                        <a:t>GP</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65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151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432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80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721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180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255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691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1 831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1 537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5 527</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11 628</a:t>
                      </a:r>
                    </a:p>
                  </a:txBody>
                  <a:tcPr marL="9525" marR="9525" marT="9525" marB="0" anchor="ctr"/>
                </a:tc>
                <a:extLst>
                  <a:ext uri="{0D108BD9-81ED-4DB2-BD59-A6C34878D82A}">
                    <a16:rowId xmlns:a16="http://schemas.microsoft.com/office/drawing/2014/main" xmlns="" val="10003"/>
                  </a:ext>
                </a:extLst>
              </a:tr>
              <a:tr h="497725">
                <a:tc>
                  <a:txBody>
                    <a:bodyPr/>
                    <a:lstStyle/>
                    <a:p>
                      <a:pPr algn="l" fontAlgn="ctr"/>
                      <a:r>
                        <a:rPr lang="en-ZA" sz="1000" b="0" i="0" u="none" strike="noStrike" dirty="0" smtClean="0">
                          <a:solidFill>
                            <a:srgbClr val="000000"/>
                          </a:solidFill>
                          <a:effectLst/>
                          <a:latin typeface="Calibri"/>
                        </a:rPr>
                        <a:t>KZN</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425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569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945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6 846</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8 940</a:t>
                      </a:r>
                    </a:p>
                  </a:txBody>
                  <a:tcPr marL="9525" marR="9525" marT="9525" marB="0" anchor="ctr"/>
                </a:tc>
                <a:extLst>
                  <a:ext uri="{0D108BD9-81ED-4DB2-BD59-A6C34878D82A}">
                    <a16:rowId xmlns:a16="http://schemas.microsoft.com/office/drawing/2014/main" xmlns="" val="10004"/>
                  </a:ext>
                </a:extLst>
              </a:tr>
              <a:tr h="395471">
                <a:tc>
                  <a:txBody>
                    <a:bodyPr/>
                    <a:lstStyle/>
                    <a:p>
                      <a:pPr algn="l" fontAlgn="ctr"/>
                      <a:r>
                        <a:rPr lang="en-ZA" sz="1000" b="0" i="0" u="none" strike="noStrike" dirty="0" smtClean="0">
                          <a:solidFill>
                            <a:srgbClr val="000000"/>
                          </a:solidFill>
                          <a:effectLst/>
                          <a:latin typeface="Calibri"/>
                        </a:rPr>
                        <a:t>LP</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509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318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10 799</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11 640</a:t>
                      </a:r>
                    </a:p>
                  </a:txBody>
                  <a:tcPr marL="9525" marR="9525" marT="9525" marB="0" anchor="ctr"/>
                </a:tc>
                <a:extLst>
                  <a:ext uri="{0D108BD9-81ED-4DB2-BD59-A6C34878D82A}">
                    <a16:rowId xmlns:a16="http://schemas.microsoft.com/office/drawing/2014/main" xmlns="" val="10005"/>
                  </a:ext>
                </a:extLst>
              </a:tr>
              <a:tr h="497725">
                <a:tc>
                  <a:txBody>
                    <a:bodyPr/>
                    <a:lstStyle/>
                    <a:p>
                      <a:pPr algn="l" fontAlgn="ctr"/>
                      <a:r>
                        <a:rPr lang="en-ZA" sz="1000" b="0" i="0" u="none" strike="noStrike" dirty="0" smtClean="0">
                          <a:solidFill>
                            <a:srgbClr val="000000"/>
                          </a:solidFill>
                          <a:effectLst/>
                          <a:latin typeface="Calibri"/>
                        </a:rPr>
                        <a:t>MP</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150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2 174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382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2 911</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5 669</a:t>
                      </a:r>
                    </a:p>
                  </a:txBody>
                  <a:tcPr marL="9525" marR="9525" marT="9525" marB="0" anchor="ctr"/>
                </a:tc>
                <a:extLst>
                  <a:ext uri="{0D108BD9-81ED-4DB2-BD59-A6C34878D82A}">
                    <a16:rowId xmlns:a16="http://schemas.microsoft.com/office/drawing/2014/main" xmlns="" val="10006"/>
                  </a:ext>
                </a:extLst>
              </a:tr>
              <a:tr h="497725">
                <a:tc>
                  <a:txBody>
                    <a:bodyPr/>
                    <a:lstStyle/>
                    <a:p>
                      <a:pPr algn="l" fontAlgn="ctr"/>
                      <a:r>
                        <a:rPr lang="en-ZA" sz="1000" b="0" i="0" u="none" strike="noStrike" dirty="0" smtClean="0">
                          <a:solidFill>
                            <a:srgbClr val="000000"/>
                          </a:solidFill>
                          <a:effectLst/>
                          <a:latin typeface="Calibri"/>
                        </a:rPr>
                        <a:t>NC</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175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395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5 658</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6 515</a:t>
                      </a:r>
                    </a:p>
                  </a:txBody>
                  <a:tcPr marL="9525" marR="9525" marT="9525" marB="0" anchor="ctr"/>
                </a:tc>
                <a:extLst>
                  <a:ext uri="{0D108BD9-81ED-4DB2-BD59-A6C34878D82A}">
                    <a16:rowId xmlns:a16="http://schemas.microsoft.com/office/drawing/2014/main" xmlns="" val="10007"/>
                  </a:ext>
                </a:extLst>
              </a:tr>
              <a:tr h="497725">
                <a:tc>
                  <a:txBody>
                    <a:bodyPr/>
                    <a:lstStyle/>
                    <a:p>
                      <a:pPr algn="l" fontAlgn="ctr"/>
                      <a:r>
                        <a:rPr lang="en-ZA" sz="1000" b="0" i="0" u="none" strike="noStrike" dirty="0" smtClean="0">
                          <a:solidFill>
                            <a:srgbClr val="000000"/>
                          </a:solidFill>
                          <a:effectLst/>
                          <a:latin typeface="Calibri"/>
                        </a:rPr>
                        <a:t>NW</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150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401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1 290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2 506</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4 629</a:t>
                      </a:r>
                    </a:p>
                  </a:txBody>
                  <a:tcPr marL="9525" marR="9525" marT="9525" marB="0" anchor="ctr"/>
                </a:tc>
                <a:extLst>
                  <a:ext uri="{0D108BD9-81ED-4DB2-BD59-A6C34878D82A}">
                    <a16:rowId xmlns:a16="http://schemas.microsoft.com/office/drawing/2014/main" xmlns="" val="10008"/>
                  </a:ext>
                </a:extLst>
              </a:tr>
              <a:tr h="497725">
                <a:tc>
                  <a:txBody>
                    <a:bodyPr/>
                    <a:lstStyle/>
                    <a:p>
                      <a:pPr algn="l" fontAlgn="ctr"/>
                      <a:r>
                        <a:rPr lang="en-ZA" sz="1000" b="0" i="0" u="none" strike="noStrike" dirty="0" smtClean="0">
                          <a:solidFill>
                            <a:srgbClr val="000000"/>
                          </a:solidFill>
                          <a:effectLst/>
                          <a:latin typeface="Calibri"/>
                        </a:rPr>
                        <a:t>WC</a:t>
                      </a:r>
                      <a:endParaRPr lang="en-ZA" sz="1000" b="0" i="0" u="none" strike="noStrike" dirty="0">
                        <a:solidFill>
                          <a:srgbClr val="000000"/>
                        </a:solidFill>
                        <a:effectLst/>
                        <a:latin typeface="Calibri"/>
                      </a:endParaRP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870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523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10 825</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12 260</a:t>
                      </a:r>
                    </a:p>
                  </a:txBody>
                  <a:tcPr marL="9525" marR="9525" marT="9525" marB="0" anchor="ctr"/>
                </a:tc>
                <a:extLst>
                  <a:ext uri="{0D108BD9-81ED-4DB2-BD59-A6C34878D82A}">
                    <a16:rowId xmlns:a16="http://schemas.microsoft.com/office/drawing/2014/main" xmlns="" val="10009"/>
                  </a:ext>
                </a:extLst>
              </a:tr>
              <a:tr h="395471">
                <a:tc>
                  <a:txBody>
                    <a:bodyPr/>
                    <a:lstStyle/>
                    <a:p>
                      <a:pPr algn="l" fontAlgn="ctr"/>
                      <a:r>
                        <a:rPr lang="en-ZA" sz="900" b="0" i="0" u="none" strike="noStrike" dirty="0">
                          <a:solidFill>
                            <a:srgbClr val="000000"/>
                          </a:solidFill>
                          <a:effectLst/>
                          <a:latin typeface="Calibri"/>
                        </a:rPr>
                        <a:t>Online</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252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717</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1 031</a:t>
                      </a:r>
                    </a:p>
                  </a:txBody>
                  <a:tcPr marL="9525" marR="9525" marT="9525" marB="0" anchor="ctr"/>
                </a:tc>
                <a:extLst>
                  <a:ext uri="{0D108BD9-81ED-4DB2-BD59-A6C34878D82A}">
                    <a16:rowId xmlns:a16="http://schemas.microsoft.com/office/drawing/2014/main" xmlns="" val="10010"/>
                  </a:ext>
                </a:extLst>
              </a:tr>
              <a:tr h="395471">
                <a:tc>
                  <a:txBody>
                    <a:bodyPr/>
                    <a:lstStyle/>
                    <a:p>
                      <a:pPr algn="l" fontAlgn="ctr"/>
                      <a:r>
                        <a:rPr lang="en-ZA" sz="900" b="1" i="0" u="none" strike="noStrike" dirty="0">
                          <a:solidFill>
                            <a:srgbClr val="000000"/>
                          </a:solidFill>
                          <a:effectLst/>
                          <a:latin typeface="Calibri"/>
                        </a:rPr>
                        <a:t>Total</a:t>
                      </a:r>
                    </a:p>
                  </a:txBody>
                  <a:tcPr marL="857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60</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128</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129</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237</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893</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60</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432</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105</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57</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2 106</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350</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494</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3 112</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8 722</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5 881</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209</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60 799</a:t>
                      </a:r>
                    </a:p>
                  </a:txBody>
                  <a:tcPr marL="9525" marR="9525" marT="9525" marB="0" anchor="ctr"/>
                </a:tc>
                <a:tc>
                  <a:txBody>
                    <a:bodyPr/>
                    <a:lstStyle/>
                    <a:p>
                      <a:pPr algn="ctr" fontAlgn="b"/>
                      <a:r>
                        <a:rPr lang="en-ZA" sz="1000" b="0" i="0" u="none" strike="noStrike" dirty="0">
                          <a:solidFill>
                            <a:srgbClr val="000000"/>
                          </a:solidFill>
                          <a:effectLst/>
                          <a:latin typeface="Arial" panose="020B0604020202020204" pitchFamily="34" charset="0"/>
                          <a:cs typeface="Arial" panose="020B0604020202020204" pitchFamily="34" charset="0"/>
                        </a:rPr>
                        <a:t>83 782</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681589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37616" y="151552"/>
            <a:ext cx="8229600" cy="1143000"/>
          </a:xfrm>
        </p:spPr>
        <p:txBody>
          <a:bodyPr/>
          <a:lstStyle/>
          <a:p>
            <a:r>
              <a:rPr lang="en-ZA" altLang="en-US" sz="2400" b="1" dirty="0" smtClean="0"/>
              <a:t>OPPORTUNITIES REGISTERED BY OPPORTUNITY TYPE</a:t>
            </a:r>
            <a:endParaRPr lang="en-ZA" altLang="en-US" sz="2400" dirty="0" smtClean="0"/>
          </a:p>
        </p:txBody>
      </p:sp>
      <p:sp>
        <p:nvSpPr>
          <p:cNvPr id="38915" name="Content Placeholder 3"/>
          <p:cNvSpPr>
            <a:spLocks noGrp="1"/>
          </p:cNvSpPr>
          <p:nvPr>
            <p:ph sz="half" idx="2"/>
          </p:nvPr>
        </p:nvSpPr>
        <p:spPr>
          <a:xfrm>
            <a:off x="5877878" y="1396620"/>
            <a:ext cx="3885882" cy="4708525"/>
          </a:xfrm>
        </p:spPr>
        <p:txBody>
          <a:bodyPr/>
          <a:lstStyle/>
          <a:p>
            <a:pPr>
              <a:defRPr/>
            </a:pPr>
            <a:endParaRPr lang="en-ZA" altLang="en-US" sz="1800" dirty="0" smtClean="0">
              <a:ea typeface="MS PGothic" pitchFamily="34" charset="-128"/>
            </a:endParaRPr>
          </a:p>
          <a:p>
            <a:pPr>
              <a:defRPr/>
            </a:pPr>
            <a:r>
              <a:rPr lang="en-ZA" altLang="en-US" sz="1600" dirty="0" smtClean="0">
                <a:ea typeface="MS PGothic" pitchFamily="34" charset="-128"/>
              </a:rPr>
              <a:t>53% (44 115) of opportunities </a:t>
            </a:r>
          </a:p>
          <a:p>
            <a:pPr marL="0" indent="0">
              <a:buNone/>
              <a:defRPr/>
            </a:pPr>
            <a:r>
              <a:rPr lang="en-ZA" altLang="en-US" sz="1600" dirty="0">
                <a:ea typeface="MS PGothic" pitchFamily="34" charset="-128"/>
              </a:rPr>
              <a:t> </a:t>
            </a:r>
            <a:r>
              <a:rPr lang="en-ZA" altLang="en-US" sz="1600" dirty="0" smtClean="0">
                <a:ea typeface="MS PGothic" pitchFamily="34" charset="-128"/>
              </a:rPr>
              <a:t>       registered are formal jobs,</a:t>
            </a:r>
          </a:p>
          <a:p>
            <a:pPr>
              <a:defRPr/>
            </a:pPr>
            <a:r>
              <a:rPr lang="en-ZA" altLang="en-US" sz="1600" dirty="0" smtClean="0">
                <a:ea typeface="MS PGothic" pitchFamily="34" charset="-128"/>
              </a:rPr>
              <a:t>24% (20 104) </a:t>
            </a:r>
            <a:r>
              <a:rPr lang="en-ZA" altLang="en-US" sz="1600" dirty="0">
                <a:ea typeface="MS PGothic" pitchFamily="34" charset="-128"/>
              </a:rPr>
              <a:t>projects,</a:t>
            </a:r>
          </a:p>
          <a:p>
            <a:pPr marL="342900" lvl="1" indent="-342900">
              <a:buFont typeface="Arial" panose="020B0604020202020204" pitchFamily="34" charset="0"/>
              <a:buChar char="•"/>
              <a:defRPr/>
            </a:pPr>
            <a:r>
              <a:rPr lang="en-ZA" altLang="en-US" sz="1600" dirty="0" smtClean="0">
                <a:ea typeface="MS PGothic" pitchFamily="34" charset="-128"/>
              </a:rPr>
              <a:t>10% </a:t>
            </a:r>
            <a:r>
              <a:rPr lang="en-ZA" altLang="en-US" sz="1600" dirty="0">
                <a:ea typeface="MS PGothic" pitchFamily="34" charset="-128"/>
              </a:rPr>
              <a:t>(8 </a:t>
            </a:r>
            <a:r>
              <a:rPr lang="en-ZA" altLang="en-US" sz="1600" dirty="0" smtClean="0">
                <a:ea typeface="MS PGothic" pitchFamily="34" charset="-128"/>
              </a:rPr>
              <a:t>269) </a:t>
            </a:r>
            <a:r>
              <a:rPr lang="en-ZA" altLang="en-US" sz="1600" dirty="0">
                <a:ea typeface="MS PGothic" pitchFamily="34" charset="-128"/>
              </a:rPr>
              <a:t>UIF-LAP,</a:t>
            </a:r>
          </a:p>
          <a:p>
            <a:pPr marL="342900" lvl="1" indent="-342900">
              <a:buFont typeface="Arial" panose="020B0604020202020204" pitchFamily="34" charset="0"/>
              <a:buChar char="•"/>
              <a:defRPr/>
            </a:pPr>
            <a:r>
              <a:rPr lang="en-ZA" altLang="en-US" sz="1600" dirty="0">
                <a:ea typeface="MS PGothic" pitchFamily="34" charset="-128"/>
              </a:rPr>
              <a:t>8</a:t>
            </a:r>
            <a:r>
              <a:rPr lang="en-ZA" altLang="en-US" sz="1600" dirty="0" smtClean="0">
                <a:ea typeface="MS PGothic" pitchFamily="34" charset="-128"/>
              </a:rPr>
              <a:t>% (6 885) leanerships,</a:t>
            </a:r>
          </a:p>
          <a:p>
            <a:pPr marL="342900" lvl="1" indent="-342900">
              <a:buFont typeface="Arial" panose="020B0604020202020204" pitchFamily="34" charset="0"/>
              <a:buChar char="•"/>
              <a:defRPr/>
            </a:pPr>
            <a:r>
              <a:rPr lang="en-ZA" altLang="en-US" sz="1600" dirty="0">
                <a:ea typeface="MS PGothic" pitchFamily="34" charset="-128"/>
              </a:rPr>
              <a:t>3</a:t>
            </a:r>
            <a:r>
              <a:rPr lang="en-ZA" altLang="en-US" sz="1600" dirty="0" smtClean="0">
                <a:ea typeface="MS PGothic" pitchFamily="34" charset="-128"/>
              </a:rPr>
              <a:t>% </a:t>
            </a:r>
            <a:r>
              <a:rPr lang="en-ZA" altLang="en-US" sz="1600" dirty="0">
                <a:ea typeface="MS PGothic" pitchFamily="34" charset="-128"/>
              </a:rPr>
              <a:t>(</a:t>
            </a:r>
            <a:r>
              <a:rPr lang="en-ZA" altLang="en-US" sz="1600" dirty="0" smtClean="0">
                <a:ea typeface="MS PGothic" pitchFamily="34" charset="-128"/>
              </a:rPr>
              <a:t>2 750) </a:t>
            </a:r>
            <a:r>
              <a:rPr lang="en-ZA" altLang="en-US" sz="1600" dirty="0">
                <a:ea typeface="MS PGothic" pitchFamily="34" charset="-128"/>
              </a:rPr>
              <a:t>Internship</a:t>
            </a:r>
            <a:r>
              <a:rPr lang="en-ZA" altLang="en-US" sz="1600" dirty="0" smtClean="0">
                <a:ea typeface="MS PGothic" pitchFamily="34" charset="-128"/>
              </a:rPr>
              <a:t>, e.t.c</a:t>
            </a:r>
          </a:p>
          <a:p>
            <a:pPr marL="457200" lvl="1" indent="0">
              <a:buFont typeface="Arial" panose="020B0604020202020204" pitchFamily="34" charset="0"/>
              <a:buNone/>
              <a:defRPr/>
            </a:pPr>
            <a:endParaRPr lang="en-ZA" altLang="en-US" sz="1400" dirty="0" smtClean="0">
              <a:solidFill>
                <a:srgbClr val="FF0000"/>
              </a:solidFill>
              <a:ea typeface="MS PGothic" pitchFamily="34" charset="-128"/>
            </a:endParaRPr>
          </a:p>
          <a:p>
            <a:pPr marL="457200" lvl="1" indent="0">
              <a:buFont typeface="Arial" panose="020B0604020202020204" pitchFamily="34" charset="0"/>
              <a:buNone/>
              <a:defRPr/>
            </a:pPr>
            <a:endParaRPr lang="en-ZA" altLang="en-US" sz="1400" dirty="0" smtClean="0">
              <a:ea typeface="MS PGothic" pitchFamily="34" charset="-128"/>
            </a:endParaRPr>
          </a:p>
        </p:txBody>
      </p:sp>
      <p:sp>
        <p:nvSpPr>
          <p:cNvPr id="38916"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B01A2BB-7E96-491E-9EB1-D5995EE3AA3A}"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6" name="Content Placeholder 5"/>
          <p:cNvGraphicFramePr>
            <a:graphicFrameLocks noGrp="1"/>
          </p:cNvGraphicFramePr>
          <p:nvPr>
            <p:ph sz="half" idx="1"/>
          </p:nvPr>
        </p:nvGraphicFramePr>
        <p:xfrm>
          <a:off x="457200" y="1663811"/>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933335954"/>
              </p:ext>
            </p:extLst>
          </p:nvPr>
        </p:nvGraphicFramePr>
        <p:xfrm>
          <a:off x="195072" y="1417638"/>
          <a:ext cx="5925312" cy="5092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016513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27888" y="16133"/>
            <a:ext cx="8229600" cy="1143000"/>
          </a:xfrm>
        </p:spPr>
        <p:txBody>
          <a:bodyPr/>
          <a:lstStyle/>
          <a:p>
            <a:r>
              <a:rPr lang="en-ZA" altLang="en-US" sz="2000" b="1" dirty="0" smtClean="0"/>
              <a:t>OPPORTUNITIES REGISTERED BY OPPORTUNITY TYPE AND PROVINCE</a:t>
            </a:r>
            <a:endParaRPr lang="en-ZA" altLang="en-US" sz="2000" dirty="0" smtClean="0"/>
          </a:p>
        </p:txBody>
      </p:sp>
      <p:sp>
        <p:nvSpPr>
          <p:cNvPr id="39939" name="Slide Number Placeholder 3"/>
          <p:cNvSpPr>
            <a:spLocks noGrp="1"/>
          </p:cNvSpPr>
          <p:nvPr>
            <p:ph type="sldNum" sz="quarter" idx="12"/>
          </p:nvPr>
        </p:nvSpPr>
        <p:spPr bwMode="auto">
          <a:xfrm>
            <a:off x="7010400" y="-5365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CE2B9E-0D31-4F24-A6E7-65740793EDEA}"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21122880"/>
              </p:ext>
            </p:extLst>
          </p:nvPr>
        </p:nvGraphicFramePr>
        <p:xfrm>
          <a:off x="134115" y="1036316"/>
          <a:ext cx="8877800" cy="5674859"/>
        </p:xfrm>
        <a:graphic>
          <a:graphicData uri="http://schemas.openxmlformats.org/drawingml/2006/table">
            <a:tbl>
              <a:tblPr firstRow="1" bandRow="1">
                <a:tableStyleId>{5C22544A-7EE6-4342-B048-85BDC9FD1C3A}</a:tableStyleId>
              </a:tblPr>
              <a:tblGrid>
                <a:gridCol w="633981">
                  <a:extLst>
                    <a:ext uri="{9D8B030D-6E8A-4147-A177-3AD203B41FA5}">
                      <a16:colId xmlns:a16="http://schemas.microsoft.com/office/drawing/2014/main" xmlns="" val="20000"/>
                    </a:ext>
                  </a:extLst>
                </a:gridCol>
                <a:gridCol w="548640">
                  <a:extLst>
                    <a:ext uri="{9D8B030D-6E8A-4147-A177-3AD203B41FA5}">
                      <a16:colId xmlns:a16="http://schemas.microsoft.com/office/drawing/2014/main" xmlns="" val="20001"/>
                    </a:ext>
                  </a:extLst>
                </a:gridCol>
                <a:gridCol w="438912">
                  <a:extLst>
                    <a:ext uri="{9D8B030D-6E8A-4147-A177-3AD203B41FA5}">
                      <a16:colId xmlns:a16="http://schemas.microsoft.com/office/drawing/2014/main" xmlns="" val="20002"/>
                    </a:ext>
                  </a:extLst>
                </a:gridCol>
                <a:gridCol w="475488">
                  <a:extLst>
                    <a:ext uri="{9D8B030D-6E8A-4147-A177-3AD203B41FA5}">
                      <a16:colId xmlns:a16="http://schemas.microsoft.com/office/drawing/2014/main" xmlns="" val="20003"/>
                    </a:ext>
                  </a:extLst>
                </a:gridCol>
                <a:gridCol w="512064">
                  <a:extLst>
                    <a:ext uri="{9D8B030D-6E8A-4147-A177-3AD203B41FA5}">
                      <a16:colId xmlns:a16="http://schemas.microsoft.com/office/drawing/2014/main" xmlns="" val="20004"/>
                    </a:ext>
                  </a:extLst>
                </a:gridCol>
                <a:gridCol w="536448">
                  <a:extLst>
                    <a:ext uri="{9D8B030D-6E8A-4147-A177-3AD203B41FA5}">
                      <a16:colId xmlns:a16="http://schemas.microsoft.com/office/drawing/2014/main" xmlns="" val="20005"/>
                    </a:ext>
                  </a:extLst>
                </a:gridCol>
                <a:gridCol w="426720">
                  <a:extLst>
                    <a:ext uri="{9D8B030D-6E8A-4147-A177-3AD203B41FA5}">
                      <a16:colId xmlns:a16="http://schemas.microsoft.com/office/drawing/2014/main" xmlns="" val="20006"/>
                    </a:ext>
                  </a:extLst>
                </a:gridCol>
                <a:gridCol w="487680">
                  <a:extLst>
                    <a:ext uri="{9D8B030D-6E8A-4147-A177-3AD203B41FA5}">
                      <a16:colId xmlns:a16="http://schemas.microsoft.com/office/drawing/2014/main" xmlns="" val="20007"/>
                    </a:ext>
                  </a:extLst>
                </a:gridCol>
                <a:gridCol w="426720">
                  <a:extLst>
                    <a:ext uri="{9D8B030D-6E8A-4147-A177-3AD203B41FA5}">
                      <a16:colId xmlns:a16="http://schemas.microsoft.com/office/drawing/2014/main" xmlns="" val="20008"/>
                    </a:ext>
                  </a:extLst>
                </a:gridCol>
                <a:gridCol w="597408">
                  <a:extLst>
                    <a:ext uri="{9D8B030D-6E8A-4147-A177-3AD203B41FA5}">
                      <a16:colId xmlns:a16="http://schemas.microsoft.com/office/drawing/2014/main" xmlns="" val="20009"/>
                    </a:ext>
                  </a:extLst>
                </a:gridCol>
                <a:gridCol w="438912">
                  <a:extLst>
                    <a:ext uri="{9D8B030D-6E8A-4147-A177-3AD203B41FA5}">
                      <a16:colId xmlns:a16="http://schemas.microsoft.com/office/drawing/2014/main" xmlns="" val="20010"/>
                    </a:ext>
                  </a:extLst>
                </a:gridCol>
                <a:gridCol w="499872">
                  <a:extLst>
                    <a:ext uri="{9D8B030D-6E8A-4147-A177-3AD203B41FA5}">
                      <a16:colId xmlns:a16="http://schemas.microsoft.com/office/drawing/2014/main" xmlns="" val="20011"/>
                    </a:ext>
                  </a:extLst>
                </a:gridCol>
                <a:gridCol w="388898">
                  <a:extLst>
                    <a:ext uri="{9D8B030D-6E8A-4147-A177-3AD203B41FA5}">
                      <a16:colId xmlns:a16="http://schemas.microsoft.com/office/drawing/2014/main" xmlns="" val="20012"/>
                    </a:ext>
                  </a:extLst>
                </a:gridCol>
                <a:gridCol w="493211">
                  <a:extLst>
                    <a:ext uri="{9D8B030D-6E8A-4147-A177-3AD203B41FA5}">
                      <a16:colId xmlns:a16="http://schemas.microsoft.com/office/drawing/2014/main" xmlns="" val="20013"/>
                    </a:ext>
                  </a:extLst>
                </a:gridCol>
                <a:gridCol w="493211">
                  <a:extLst>
                    <a:ext uri="{9D8B030D-6E8A-4147-A177-3AD203B41FA5}">
                      <a16:colId xmlns:a16="http://schemas.microsoft.com/office/drawing/2014/main" xmlns="" val="967781006"/>
                    </a:ext>
                  </a:extLst>
                </a:gridCol>
                <a:gridCol w="551016">
                  <a:extLst>
                    <a:ext uri="{9D8B030D-6E8A-4147-A177-3AD203B41FA5}">
                      <a16:colId xmlns:a16="http://schemas.microsoft.com/office/drawing/2014/main" xmlns="" val="2372165597"/>
                    </a:ext>
                  </a:extLst>
                </a:gridCol>
                <a:gridCol w="377952">
                  <a:extLst>
                    <a:ext uri="{9D8B030D-6E8A-4147-A177-3AD203B41FA5}">
                      <a16:colId xmlns:a16="http://schemas.microsoft.com/office/drawing/2014/main" xmlns="" val="20014"/>
                    </a:ext>
                  </a:extLst>
                </a:gridCol>
                <a:gridCol w="550667">
                  <a:extLst>
                    <a:ext uri="{9D8B030D-6E8A-4147-A177-3AD203B41FA5}">
                      <a16:colId xmlns:a16="http://schemas.microsoft.com/office/drawing/2014/main" xmlns="" val="20015"/>
                    </a:ext>
                  </a:extLst>
                </a:gridCol>
              </a:tblGrid>
              <a:tr h="792484">
                <a:tc>
                  <a:txBody>
                    <a:bodyPr/>
                    <a:lstStyle/>
                    <a:p>
                      <a:pPr algn="l" fontAlgn="ctr"/>
                      <a:r>
                        <a:rPr lang="en-ZA" sz="1000" b="0" i="0" u="none" strike="noStrike">
                          <a:solidFill>
                            <a:srgbClr val="000000"/>
                          </a:solidFill>
                          <a:effectLst/>
                          <a:latin typeface="Calibri"/>
                        </a:rPr>
                        <a:t> </a:t>
                      </a:r>
                    </a:p>
                  </a:txBody>
                  <a:tcPr marL="85725" marR="9525" marT="9526" marB="0" anchor="ctr"/>
                </a:tc>
                <a:tc>
                  <a:txBody>
                    <a:bodyPr/>
                    <a:lstStyle/>
                    <a:p>
                      <a:pPr algn="ctr" fontAlgn="ctr"/>
                      <a:r>
                        <a:rPr lang="en-ZA" sz="1000" b="1" i="0" u="none" strike="noStrike" dirty="0">
                          <a:solidFill>
                            <a:srgbClr val="000000"/>
                          </a:solidFill>
                          <a:effectLst/>
                          <a:latin typeface="Calibri" panose="020F0502020204030204" pitchFamily="34" charset="0"/>
                        </a:rPr>
                        <a:t>Formal Job</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Apprenticeship</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err="1">
                          <a:solidFill>
                            <a:srgbClr val="000000"/>
                          </a:solidFill>
                          <a:effectLst/>
                          <a:latin typeface="Calibri" panose="020F0502020204030204" pitchFamily="34" charset="0"/>
                        </a:rPr>
                        <a:t>Learnership</a:t>
                      </a:r>
                      <a:endParaRPr lang="en-ZA" sz="1000" b="1" i="0" u="none" strike="noStrike" dirty="0">
                        <a:solidFill>
                          <a:srgbClr val="000000"/>
                        </a:solidFill>
                        <a:effectLst/>
                        <a:latin typeface="Calibri" panose="020F0502020204030204" pitchFamily="34" charset="0"/>
                      </a:endParaRP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Internship</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Projects</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Operation Phakisa</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UIF-LAP</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Will- Programme</a:t>
                      </a:r>
                    </a:p>
                  </a:txBody>
                  <a:tcPr marL="9525" marR="9525" marT="9525" marB="0" vert="vert270" anchor="ctr"/>
                </a:tc>
                <a:tc>
                  <a:txBody>
                    <a:bodyPr/>
                    <a:lstStyle/>
                    <a:p>
                      <a:pPr algn="ctr" fontAlgn="ctr"/>
                      <a:r>
                        <a:rPr lang="en-ZA" sz="1000" b="1"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b"/>
                      <a:r>
                        <a:rPr lang="en-ZA" sz="1100" b="1" i="0" u="none" strike="noStrike" dirty="0">
                          <a:solidFill>
                            <a:srgbClr val="000000"/>
                          </a:solidFill>
                          <a:effectLst/>
                          <a:latin typeface="Calibri" panose="020F0502020204030204" pitchFamily="34" charset="0"/>
                        </a:rPr>
                        <a:t>Total</a:t>
                      </a:r>
                    </a:p>
                  </a:txBody>
                  <a:tcPr marL="9525" marR="9525" marT="9525" marB="0" vert="vert270" anchor="ctr"/>
                </a:tc>
                <a:extLst>
                  <a:ext uri="{0D108BD9-81ED-4DB2-BD59-A6C34878D82A}">
                    <a16:rowId xmlns:a16="http://schemas.microsoft.com/office/drawing/2014/main" xmlns="" val="10000"/>
                  </a:ext>
                </a:extLst>
              </a:tr>
              <a:tr h="410482">
                <a:tc>
                  <a:txBody>
                    <a:bodyPr/>
                    <a:lstStyle/>
                    <a:p>
                      <a:pPr algn="l" fontAlgn="ctr"/>
                      <a:r>
                        <a:rPr lang="en-ZA" sz="1000" b="0" i="0" u="none" strike="noStrike">
                          <a:solidFill>
                            <a:srgbClr val="000000"/>
                          </a:solidFill>
                          <a:effectLst/>
                          <a:latin typeface="Calibri"/>
                        </a:rPr>
                        <a:t>Eastern Cape</a:t>
                      </a:r>
                    </a:p>
                  </a:txBody>
                  <a:tcPr marL="85725" marR="9525" marT="9526" marB="0" anchor="ctr"/>
                </a:tc>
                <a:tc>
                  <a:txBody>
                    <a:bodyPr/>
                    <a:lstStyle/>
                    <a:p>
                      <a:pPr algn="ctr" fontAlgn="ctr"/>
                      <a:r>
                        <a:rPr lang="en-ZA" sz="1000" b="0" i="0" u="none" strike="noStrike" dirty="0">
                          <a:solidFill>
                            <a:srgbClr val="000000"/>
                          </a:solidFill>
                          <a:effectLst/>
                          <a:latin typeface="Arial" panose="020B0604020202020204" pitchFamily="34" charset="0"/>
                        </a:rPr>
                        <a:t>5 935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186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476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248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4 533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1 627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13 012</a:t>
                      </a:r>
                    </a:p>
                  </a:txBody>
                  <a:tcPr marL="9525" marR="9525" marT="9525" marB="0" anchor="ctr"/>
                </a:tc>
                <a:extLst>
                  <a:ext uri="{0D108BD9-81ED-4DB2-BD59-A6C34878D82A}">
                    <a16:rowId xmlns:a16="http://schemas.microsoft.com/office/drawing/2014/main" xmlns="" val="10001"/>
                  </a:ext>
                </a:extLst>
              </a:tr>
              <a:tr h="410482">
                <a:tc>
                  <a:txBody>
                    <a:bodyPr/>
                    <a:lstStyle/>
                    <a:p>
                      <a:pPr algn="l" fontAlgn="ctr"/>
                      <a:r>
                        <a:rPr lang="en-ZA" sz="1000" b="0" i="0" u="none" strike="noStrike">
                          <a:solidFill>
                            <a:srgbClr val="000000"/>
                          </a:solidFill>
                          <a:effectLst/>
                          <a:latin typeface="Calibri"/>
                        </a:rPr>
                        <a:t>Free State</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2 659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160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1 014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352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3 462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811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8 458</a:t>
                      </a:r>
                    </a:p>
                  </a:txBody>
                  <a:tcPr marL="9525" marR="9525" marT="9525" marB="0" anchor="ctr"/>
                </a:tc>
                <a:extLst>
                  <a:ext uri="{0D108BD9-81ED-4DB2-BD59-A6C34878D82A}">
                    <a16:rowId xmlns:a16="http://schemas.microsoft.com/office/drawing/2014/main" xmlns="" val="10002"/>
                  </a:ext>
                </a:extLst>
              </a:tr>
              <a:tr h="410482">
                <a:tc>
                  <a:txBody>
                    <a:bodyPr/>
                    <a:lstStyle/>
                    <a:p>
                      <a:pPr algn="l" fontAlgn="ctr"/>
                      <a:r>
                        <a:rPr lang="en-ZA" sz="1000" b="0" i="0" u="none" strike="noStrike">
                          <a:solidFill>
                            <a:srgbClr val="000000"/>
                          </a:solidFill>
                          <a:effectLst/>
                          <a:latin typeface="Calibri"/>
                        </a:rPr>
                        <a:t>Gauteng</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4 161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330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2 295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899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2 949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866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11 628</a:t>
                      </a:r>
                    </a:p>
                  </a:txBody>
                  <a:tcPr marL="9525" marR="9525" marT="9525" marB="0" anchor="ctr"/>
                </a:tc>
                <a:extLst>
                  <a:ext uri="{0D108BD9-81ED-4DB2-BD59-A6C34878D82A}">
                    <a16:rowId xmlns:a16="http://schemas.microsoft.com/office/drawing/2014/main" xmlns="" val="10003"/>
                  </a:ext>
                </a:extLst>
              </a:tr>
              <a:tr h="516617">
                <a:tc>
                  <a:txBody>
                    <a:bodyPr/>
                    <a:lstStyle/>
                    <a:p>
                      <a:pPr algn="l" fontAlgn="ctr"/>
                      <a:r>
                        <a:rPr lang="en-ZA" sz="1000" b="0" i="0" u="none" strike="noStrike">
                          <a:solidFill>
                            <a:srgbClr val="000000"/>
                          </a:solidFill>
                          <a:effectLst/>
                          <a:latin typeface="Calibri"/>
                        </a:rPr>
                        <a:t>KwaZulu Natal</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5 915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434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231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1 951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346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8 940</a:t>
                      </a:r>
                    </a:p>
                  </a:txBody>
                  <a:tcPr marL="9525" marR="9525" marT="9525" marB="0" anchor="ctr"/>
                </a:tc>
                <a:extLst>
                  <a:ext uri="{0D108BD9-81ED-4DB2-BD59-A6C34878D82A}">
                    <a16:rowId xmlns:a16="http://schemas.microsoft.com/office/drawing/2014/main" xmlns="" val="10004"/>
                  </a:ext>
                </a:extLst>
              </a:tr>
              <a:tr h="410482">
                <a:tc>
                  <a:txBody>
                    <a:bodyPr/>
                    <a:lstStyle/>
                    <a:p>
                      <a:pPr algn="l" fontAlgn="ctr"/>
                      <a:r>
                        <a:rPr lang="en-ZA" sz="1000" b="0" i="0" u="none" strike="noStrike">
                          <a:solidFill>
                            <a:srgbClr val="000000"/>
                          </a:solidFill>
                          <a:effectLst/>
                          <a:latin typeface="Calibri"/>
                        </a:rPr>
                        <a:t>Limpopo</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10 511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250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597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11 640</a:t>
                      </a:r>
                    </a:p>
                  </a:txBody>
                  <a:tcPr marL="9525" marR="9525" marT="9525" marB="0" anchor="ctr"/>
                </a:tc>
                <a:extLst>
                  <a:ext uri="{0D108BD9-81ED-4DB2-BD59-A6C34878D82A}">
                    <a16:rowId xmlns:a16="http://schemas.microsoft.com/office/drawing/2014/main" xmlns="" val="10005"/>
                  </a:ext>
                </a:extLst>
              </a:tr>
              <a:tr h="410482">
                <a:tc>
                  <a:txBody>
                    <a:bodyPr/>
                    <a:lstStyle/>
                    <a:p>
                      <a:pPr algn="l" fontAlgn="ctr"/>
                      <a:r>
                        <a:rPr lang="en-ZA" sz="1000" b="0" i="0" u="none" strike="noStrike">
                          <a:solidFill>
                            <a:srgbClr val="000000"/>
                          </a:solidFill>
                          <a:effectLst/>
                          <a:latin typeface="Calibri"/>
                        </a:rPr>
                        <a:t>Mpumalanga</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4 302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376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219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726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5 669</a:t>
                      </a:r>
                    </a:p>
                  </a:txBody>
                  <a:tcPr marL="9525" marR="9525" marT="9525" marB="0" anchor="ctr"/>
                </a:tc>
                <a:extLst>
                  <a:ext uri="{0D108BD9-81ED-4DB2-BD59-A6C34878D82A}">
                    <a16:rowId xmlns:a16="http://schemas.microsoft.com/office/drawing/2014/main" xmlns="" val="10006"/>
                  </a:ext>
                </a:extLst>
              </a:tr>
              <a:tr h="565285">
                <a:tc>
                  <a:txBody>
                    <a:bodyPr/>
                    <a:lstStyle/>
                    <a:p>
                      <a:pPr algn="l" fontAlgn="ctr"/>
                      <a:r>
                        <a:rPr lang="en-ZA" sz="1000" b="0" i="0" u="none" strike="noStrike">
                          <a:solidFill>
                            <a:srgbClr val="000000"/>
                          </a:solidFill>
                          <a:effectLst/>
                          <a:latin typeface="Calibri"/>
                        </a:rPr>
                        <a:t>Northern Cape</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1 531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319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928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347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2 520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840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6 515</a:t>
                      </a:r>
                    </a:p>
                  </a:txBody>
                  <a:tcPr marL="9525" marR="9525" marT="9525" marB="0" anchor="ctr"/>
                </a:tc>
                <a:extLst>
                  <a:ext uri="{0D108BD9-81ED-4DB2-BD59-A6C34878D82A}">
                    <a16:rowId xmlns:a16="http://schemas.microsoft.com/office/drawing/2014/main" xmlns="" val="10007"/>
                  </a:ext>
                </a:extLst>
              </a:tr>
              <a:tr h="410482">
                <a:tc>
                  <a:txBody>
                    <a:bodyPr/>
                    <a:lstStyle/>
                    <a:p>
                      <a:pPr algn="l" fontAlgn="ctr"/>
                      <a:r>
                        <a:rPr lang="en-ZA" sz="1000" b="0" i="0" u="none" strike="noStrike">
                          <a:solidFill>
                            <a:srgbClr val="000000"/>
                          </a:solidFill>
                          <a:effectLst/>
                          <a:latin typeface="Calibri"/>
                        </a:rPr>
                        <a:t>North West</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1 779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248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170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1 641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376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4 629</a:t>
                      </a:r>
                    </a:p>
                  </a:txBody>
                  <a:tcPr marL="9525" marR="9525" marT="9525" marB="0" anchor="ctr"/>
                </a:tc>
                <a:extLst>
                  <a:ext uri="{0D108BD9-81ED-4DB2-BD59-A6C34878D82A}">
                    <a16:rowId xmlns:a16="http://schemas.microsoft.com/office/drawing/2014/main" xmlns="" val="10008"/>
                  </a:ext>
                </a:extLst>
              </a:tr>
              <a:tr h="516617">
                <a:tc>
                  <a:txBody>
                    <a:bodyPr/>
                    <a:lstStyle/>
                    <a:p>
                      <a:pPr algn="l" fontAlgn="ctr"/>
                      <a:r>
                        <a:rPr lang="en-ZA" sz="1000" b="0" i="0" u="none" strike="noStrike" dirty="0">
                          <a:solidFill>
                            <a:srgbClr val="000000"/>
                          </a:solidFill>
                          <a:effectLst/>
                          <a:latin typeface="Calibri"/>
                        </a:rPr>
                        <a:t>Western Cape</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6 614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823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161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1 772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2 785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12 260</a:t>
                      </a:r>
                    </a:p>
                  </a:txBody>
                  <a:tcPr marL="9525" marR="9525" marT="9525" marB="0" anchor="ctr"/>
                </a:tc>
                <a:extLst>
                  <a:ext uri="{0D108BD9-81ED-4DB2-BD59-A6C34878D82A}">
                    <a16:rowId xmlns:a16="http://schemas.microsoft.com/office/drawing/2014/main" xmlns="" val="10009"/>
                  </a:ext>
                </a:extLst>
              </a:tr>
              <a:tr h="410482">
                <a:tc>
                  <a:txBody>
                    <a:bodyPr/>
                    <a:lstStyle/>
                    <a:p>
                      <a:pPr algn="l" fontAlgn="ctr"/>
                      <a:r>
                        <a:rPr lang="en-ZA" sz="1000" b="0" i="0" u="none" strike="noStrike" dirty="0">
                          <a:solidFill>
                            <a:srgbClr val="000000"/>
                          </a:solidFill>
                          <a:effectLst/>
                          <a:latin typeface="Calibri"/>
                        </a:rPr>
                        <a:t>Online</a:t>
                      </a:r>
                    </a:p>
                  </a:txBody>
                  <a:tcPr marL="85725" marR="9525" marT="9526" marB="0" anchor="ctr"/>
                </a:tc>
                <a:tc>
                  <a:txBody>
                    <a:bodyPr/>
                    <a:lstStyle/>
                    <a:p>
                      <a:pPr algn="ctr" fontAlgn="ctr"/>
                      <a:r>
                        <a:rPr lang="en-ZA" sz="1000" b="0" i="0" u="none" strike="noStrike">
                          <a:solidFill>
                            <a:srgbClr val="000000"/>
                          </a:solidFill>
                          <a:effectLst/>
                          <a:latin typeface="Arial" panose="020B0604020202020204" pitchFamily="34" charset="0"/>
                        </a:rPr>
                        <a:t>708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1 031</a:t>
                      </a:r>
                    </a:p>
                  </a:txBody>
                  <a:tcPr marL="9525" marR="9525" marT="9525" marB="0" anchor="ctr"/>
                </a:tc>
                <a:extLst>
                  <a:ext uri="{0D108BD9-81ED-4DB2-BD59-A6C34878D82A}">
                    <a16:rowId xmlns:a16="http://schemas.microsoft.com/office/drawing/2014/main" xmlns="" val="10010"/>
                  </a:ext>
                </a:extLst>
              </a:tr>
              <a:tr h="410482">
                <a:tc>
                  <a:txBody>
                    <a:bodyPr/>
                    <a:lstStyle/>
                    <a:p>
                      <a:pPr algn="l" fontAlgn="ctr"/>
                      <a:r>
                        <a:rPr lang="en-ZA" sz="1000" b="1" i="0" u="none" strike="noStrike" dirty="0">
                          <a:solidFill>
                            <a:srgbClr val="000000"/>
                          </a:solidFill>
                          <a:effectLst/>
                          <a:latin typeface="Calibri"/>
                        </a:rPr>
                        <a:t>Total</a:t>
                      </a:r>
                    </a:p>
                  </a:txBody>
                  <a:tcPr marL="85725" marR="9525" marT="9526" marB="0" anchor="ctr"/>
                </a:tc>
                <a:tc>
                  <a:txBody>
                    <a:bodyPr/>
                    <a:lstStyle/>
                    <a:p>
                      <a:pPr algn="ctr" fontAlgn="ctr"/>
                      <a:r>
                        <a:rPr lang="en-ZA" sz="1000" b="1" i="0" u="none" strike="noStrike" dirty="0">
                          <a:solidFill>
                            <a:srgbClr val="000000"/>
                          </a:solidFill>
                          <a:effectLst/>
                          <a:latin typeface="Arial" panose="020B0604020202020204" pitchFamily="34" charset="0"/>
                        </a:rPr>
                        <a:t>44 115</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53%</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1 492</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2%</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6 885</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8%</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2 750</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3%</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20 104</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24%</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0%</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8 269</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10%</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165</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0%</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83 782</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8708016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8480" y="293450"/>
            <a:ext cx="8229600" cy="1143000"/>
          </a:xfrm>
        </p:spPr>
        <p:txBody>
          <a:bodyPr/>
          <a:lstStyle/>
          <a:p>
            <a:r>
              <a:rPr lang="en-ZA" altLang="en-US" sz="2400" b="1" dirty="0" smtClean="0"/>
              <a:t>OPPORTUNITIES AND PLACEMENTS BY ECONOMIC SECTOR</a:t>
            </a:r>
            <a:br>
              <a:rPr lang="en-ZA" altLang="en-US" sz="2400" b="1" dirty="0" smtClean="0"/>
            </a:br>
            <a:endParaRPr lang="en-ZA" altLang="en-US" sz="3200" dirty="0" smtClean="0">
              <a:solidFill>
                <a:srgbClr val="FF0000"/>
              </a:solidFill>
            </a:endParaRPr>
          </a:p>
        </p:txBody>
      </p:sp>
      <p:sp>
        <p:nvSpPr>
          <p:cNvPr id="39939" name="Content Placeholder 2"/>
          <p:cNvSpPr>
            <a:spLocks noGrp="1"/>
          </p:cNvSpPr>
          <p:nvPr>
            <p:ph idx="1"/>
          </p:nvPr>
        </p:nvSpPr>
        <p:spPr>
          <a:xfrm>
            <a:off x="457200" y="1600200"/>
            <a:ext cx="8113776" cy="4337304"/>
          </a:xfrm>
        </p:spPr>
        <p:txBody>
          <a:bodyPr/>
          <a:lstStyle/>
          <a:p>
            <a:pPr>
              <a:defRPr/>
            </a:pPr>
            <a:endParaRPr lang="en-ZA" altLang="en-US" dirty="0" smtClean="0">
              <a:ea typeface="MS PGothic" pitchFamily="34" charset="-128"/>
            </a:endParaRPr>
          </a:p>
          <a:p>
            <a:pPr>
              <a:defRPr/>
            </a:pPr>
            <a:endParaRPr lang="en-ZA" altLang="en-US" dirty="0">
              <a:ea typeface="MS PGothic" pitchFamily="34" charset="-128"/>
            </a:endParaRPr>
          </a:p>
          <a:p>
            <a:pPr>
              <a:defRPr/>
            </a:pPr>
            <a:endParaRPr lang="en-ZA" altLang="en-US" dirty="0" smtClean="0">
              <a:ea typeface="MS PGothic" pitchFamily="34" charset="-128"/>
            </a:endParaRPr>
          </a:p>
          <a:p>
            <a:pPr>
              <a:defRPr/>
            </a:pPr>
            <a:endParaRPr lang="en-ZA" altLang="en-US" dirty="0">
              <a:ea typeface="MS PGothic" pitchFamily="34" charset="-128"/>
            </a:endParaRPr>
          </a:p>
          <a:p>
            <a:pPr>
              <a:defRPr/>
            </a:pPr>
            <a:endParaRPr lang="en-ZA" altLang="en-US" dirty="0" smtClean="0">
              <a:ea typeface="MS PGothic" pitchFamily="34" charset="-128"/>
            </a:endParaRPr>
          </a:p>
          <a:p>
            <a:pPr>
              <a:defRPr/>
            </a:pPr>
            <a:endParaRPr lang="en-ZA" altLang="en-US" dirty="0">
              <a:ea typeface="MS PGothic" pitchFamily="34" charset="-128"/>
            </a:endParaRPr>
          </a:p>
          <a:p>
            <a:pPr>
              <a:defRPr/>
            </a:pPr>
            <a:endParaRPr lang="en-ZA" altLang="en-US" dirty="0" smtClean="0">
              <a:ea typeface="MS PGothic" pitchFamily="34" charset="-128"/>
            </a:endParaRPr>
          </a:p>
          <a:p>
            <a:pPr marL="0" indent="0">
              <a:buFont typeface="Arial" panose="020B0604020202020204" pitchFamily="34" charset="0"/>
              <a:buNone/>
              <a:defRPr/>
            </a:pPr>
            <a:endParaRPr lang="en-ZA" altLang="en-US" sz="1400" dirty="0">
              <a:ea typeface="MS PGothic" pitchFamily="34" charset="-128"/>
            </a:endParaRPr>
          </a:p>
          <a:p>
            <a:pPr marL="0" indent="0">
              <a:buFont typeface="Arial" panose="020B0604020202020204" pitchFamily="34" charset="0"/>
              <a:buNone/>
              <a:defRPr/>
            </a:pPr>
            <a:endParaRPr lang="en-ZA" altLang="en-US" sz="800" dirty="0" smtClean="0">
              <a:ea typeface="MS PGothic" pitchFamily="34" charset="-128"/>
            </a:endParaRPr>
          </a:p>
          <a:p>
            <a:pPr marL="0" indent="0">
              <a:buFont typeface="Arial" panose="020B0604020202020204" pitchFamily="34" charset="0"/>
              <a:buNone/>
              <a:defRPr/>
            </a:pPr>
            <a:r>
              <a:rPr lang="en-ZA" altLang="en-US" sz="1400" dirty="0" smtClean="0">
                <a:ea typeface="MS PGothic" pitchFamily="34" charset="-128"/>
              </a:rPr>
              <a:t>60 799 registered opportunities and 30 054</a:t>
            </a:r>
            <a:r>
              <a:rPr lang="en-ZA" altLang="en-US" sz="1400" dirty="0" smtClean="0">
                <a:solidFill>
                  <a:srgbClr val="C00000"/>
                </a:solidFill>
                <a:ea typeface="MS PGothic" pitchFamily="34" charset="-128"/>
              </a:rPr>
              <a:t> </a:t>
            </a:r>
            <a:r>
              <a:rPr lang="en-ZA" altLang="en-US" sz="1400" dirty="0" smtClean="0">
                <a:ea typeface="MS PGothic" pitchFamily="34" charset="-128"/>
              </a:rPr>
              <a:t>placements are not classified by economic sector, and not included in the graph.</a:t>
            </a:r>
          </a:p>
        </p:txBody>
      </p:sp>
      <p:sp>
        <p:nvSpPr>
          <p:cNvPr id="40964" name="Slide Number Placeholder 3"/>
          <p:cNvSpPr>
            <a:spLocks noGrp="1"/>
          </p:cNvSpPr>
          <p:nvPr>
            <p:ph type="sldNum" sz="quarter" idx="12"/>
          </p:nvPr>
        </p:nvSpPr>
        <p:spPr bwMode="auto">
          <a:xfrm>
            <a:off x="7010400" y="-48259"/>
            <a:ext cx="2133600" cy="32289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0160A0-2E73-4BAA-BFEE-8EBB1D7E9040}"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1155987858"/>
              </p:ext>
            </p:extLst>
          </p:nvPr>
        </p:nvGraphicFramePr>
        <p:xfrm>
          <a:off x="85344" y="1341120"/>
          <a:ext cx="8802624" cy="4424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422428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ZA" altLang="en-US" sz="2400" b="1" dirty="0" smtClean="0"/>
              <a:t>OPPORTUNITIES REGISTERED BY EMPLOYMENT TYPE AND PROVINCE</a:t>
            </a:r>
            <a:endParaRPr lang="en-ZA" altLang="en-US" sz="2400" dirty="0" smtClean="0"/>
          </a:p>
        </p:txBody>
      </p:sp>
      <p:sp>
        <p:nvSpPr>
          <p:cNvPr id="41987" name="Content Placeholder 3"/>
          <p:cNvSpPr>
            <a:spLocks noGrp="1"/>
          </p:cNvSpPr>
          <p:nvPr>
            <p:ph sz="half" idx="2"/>
          </p:nvPr>
        </p:nvSpPr>
        <p:spPr>
          <a:xfrm>
            <a:off x="5766818" y="1332294"/>
            <a:ext cx="3377182" cy="4525963"/>
          </a:xfrm>
        </p:spPr>
        <p:txBody>
          <a:bodyPr/>
          <a:lstStyle/>
          <a:p>
            <a:endParaRPr lang="en-ZA" altLang="en-US" sz="1800" dirty="0" smtClean="0"/>
          </a:p>
          <a:p>
            <a:r>
              <a:rPr lang="en-ZA" altLang="en-US" sz="1600" dirty="0" smtClean="0"/>
              <a:t>76% (64 041) of opportunities registered are of contract type,</a:t>
            </a:r>
          </a:p>
          <a:p>
            <a:r>
              <a:rPr lang="en-ZA" altLang="en-US" sz="1600" dirty="0" smtClean="0"/>
              <a:t>16% (13 462) temporary opportunities,</a:t>
            </a:r>
          </a:p>
          <a:p>
            <a:r>
              <a:rPr lang="en-ZA" altLang="en-US" sz="1600" dirty="0" smtClean="0"/>
              <a:t>5% (3 738) permanent opportunities.</a:t>
            </a:r>
          </a:p>
          <a:p>
            <a:r>
              <a:rPr lang="en-ZA" altLang="en-US" sz="1600" dirty="0" smtClean="0"/>
              <a:t>The remaining 3% (2 541) is classified as other.</a:t>
            </a:r>
          </a:p>
          <a:p>
            <a:endParaRPr lang="en-ZA" altLang="en-US" sz="1800" dirty="0" smtClean="0">
              <a:solidFill>
                <a:srgbClr val="FF0000"/>
              </a:solidFill>
            </a:endParaRPr>
          </a:p>
          <a:p>
            <a:endParaRPr lang="en-ZA" altLang="en-US" dirty="0" smtClean="0"/>
          </a:p>
        </p:txBody>
      </p:sp>
      <p:sp>
        <p:nvSpPr>
          <p:cNvPr id="41988" name="Slide Number Placeholder 4"/>
          <p:cNvSpPr>
            <a:spLocks noGrp="1"/>
          </p:cNvSpPr>
          <p:nvPr>
            <p:ph type="sldNum" sz="quarter" idx="12"/>
          </p:nvPr>
        </p:nvSpPr>
        <p:spPr bwMode="auto">
          <a:xfrm>
            <a:off x="7010400" y="-24129"/>
            <a:ext cx="2133600" cy="29876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18C01DD-7778-48E8-99EF-A38CF2A1C1F2}"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64</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1601719502"/>
              </p:ext>
            </p:extLst>
          </p:nvPr>
        </p:nvGraphicFramePr>
        <p:xfrm>
          <a:off x="134109" y="1332299"/>
          <a:ext cx="5632709" cy="5287956"/>
        </p:xfrm>
        <a:graphic>
          <a:graphicData uri="http://schemas.openxmlformats.org/drawingml/2006/table">
            <a:tbl>
              <a:tblPr firstRow="1" bandRow="1">
                <a:tableStyleId>{5C22544A-7EE6-4342-B048-85BDC9FD1C3A}</a:tableStyleId>
              </a:tblPr>
              <a:tblGrid>
                <a:gridCol w="563271">
                  <a:extLst>
                    <a:ext uri="{9D8B030D-6E8A-4147-A177-3AD203B41FA5}">
                      <a16:colId xmlns:a16="http://schemas.microsoft.com/office/drawing/2014/main" xmlns="" val="20000"/>
                    </a:ext>
                  </a:extLst>
                </a:gridCol>
                <a:gridCol w="609989">
                  <a:extLst>
                    <a:ext uri="{9D8B030D-6E8A-4147-A177-3AD203B41FA5}">
                      <a16:colId xmlns:a16="http://schemas.microsoft.com/office/drawing/2014/main" xmlns="" val="20001"/>
                    </a:ext>
                  </a:extLst>
                </a:gridCol>
                <a:gridCol w="516552">
                  <a:extLst>
                    <a:ext uri="{9D8B030D-6E8A-4147-A177-3AD203B41FA5}">
                      <a16:colId xmlns:a16="http://schemas.microsoft.com/office/drawing/2014/main" xmlns="" val="20002"/>
                    </a:ext>
                  </a:extLst>
                </a:gridCol>
                <a:gridCol w="563271">
                  <a:extLst>
                    <a:ext uri="{9D8B030D-6E8A-4147-A177-3AD203B41FA5}">
                      <a16:colId xmlns:a16="http://schemas.microsoft.com/office/drawing/2014/main" xmlns="" val="20003"/>
                    </a:ext>
                  </a:extLst>
                </a:gridCol>
                <a:gridCol w="563271">
                  <a:extLst>
                    <a:ext uri="{9D8B030D-6E8A-4147-A177-3AD203B41FA5}">
                      <a16:colId xmlns:a16="http://schemas.microsoft.com/office/drawing/2014/main" xmlns="" val="20004"/>
                    </a:ext>
                  </a:extLst>
                </a:gridCol>
                <a:gridCol w="563271">
                  <a:extLst>
                    <a:ext uri="{9D8B030D-6E8A-4147-A177-3AD203B41FA5}">
                      <a16:colId xmlns:a16="http://schemas.microsoft.com/office/drawing/2014/main" xmlns="" val="20005"/>
                    </a:ext>
                  </a:extLst>
                </a:gridCol>
                <a:gridCol w="563271">
                  <a:extLst>
                    <a:ext uri="{9D8B030D-6E8A-4147-A177-3AD203B41FA5}">
                      <a16:colId xmlns:a16="http://schemas.microsoft.com/office/drawing/2014/main" xmlns="" val="20006"/>
                    </a:ext>
                  </a:extLst>
                </a:gridCol>
                <a:gridCol w="563271">
                  <a:extLst>
                    <a:ext uri="{9D8B030D-6E8A-4147-A177-3AD203B41FA5}">
                      <a16:colId xmlns:a16="http://schemas.microsoft.com/office/drawing/2014/main" xmlns="" val="20007"/>
                    </a:ext>
                  </a:extLst>
                </a:gridCol>
                <a:gridCol w="421987">
                  <a:extLst>
                    <a:ext uri="{9D8B030D-6E8A-4147-A177-3AD203B41FA5}">
                      <a16:colId xmlns:a16="http://schemas.microsoft.com/office/drawing/2014/main" xmlns="" val="20008"/>
                    </a:ext>
                  </a:extLst>
                </a:gridCol>
                <a:gridCol w="704555">
                  <a:extLst>
                    <a:ext uri="{9D8B030D-6E8A-4147-A177-3AD203B41FA5}">
                      <a16:colId xmlns:a16="http://schemas.microsoft.com/office/drawing/2014/main" xmlns="" val="20009"/>
                    </a:ext>
                  </a:extLst>
                </a:gridCol>
              </a:tblGrid>
              <a:tr h="752711">
                <a:tc>
                  <a:txBody>
                    <a:bodyPr/>
                    <a:lstStyle/>
                    <a:p>
                      <a:pPr algn="l" fontAlgn="ctr"/>
                      <a:r>
                        <a:rPr lang="en-ZA" sz="1000" b="0" i="0" u="none" strike="noStrike" dirty="0">
                          <a:solidFill>
                            <a:srgbClr val="000000"/>
                          </a:solidFill>
                          <a:effectLst/>
                          <a:latin typeface="Calibri"/>
                        </a:rPr>
                        <a:t> </a:t>
                      </a:r>
                    </a:p>
                  </a:txBody>
                  <a:tcPr marL="85711" marR="9523" marT="9527" marB="0" anchor="ctr"/>
                </a:tc>
                <a:tc>
                  <a:txBody>
                    <a:bodyPr/>
                    <a:lstStyle/>
                    <a:p>
                      <a:pPr algn="ctr" fontAlgn="ctr"/>
                      <a:r>
                        <a:rPr lang="en-ZA" sz="1100" b="0" i="0" u="none" strike="noStrike" dirty="0">
                          <a:solidFill>
                            <a:srgbClr val="000000"/>
                          </a:solidFill>
                          <a:effectLst/>
                          <a:latin typeface="Calibri" panose="020F0502020204030204" pitchFamily="34" charset="0"/>
                        </a:rPr>
                        <a:t>Contract</a:t>
                      </a:r>
                    </a:p>
                  </a:txBody>
                  <a:tcPr marL="9525" marR="9525" marT="9525" marB="0" vert="vert270" anchor="ctr"/>
                </a:tc>
                <a:tc>
                  <a:txBody>
                    <a:bodyPr/>
                    <a:lstStyle/>
                    <a:p>
                      <a:pPr algn="ctr" fontAlgn="ctr"/>
                      <a:r>
                        <a:rPr lang="en-ZA" sz="11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Permanent</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Temporary</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100" b="0" i="0" u="none" strike="noStrike" dirty="0" smtClean="0">
                          <a:solidFill>
                            <a:srgbClr val="000000"/>
                          </a:solidFill>
                          <a:effectLst/>
                          <a:latin typeface="Calibri" panose="020F0502020204030204" pitchFamily="34" charset="0"/>
                        </a:rPr>
                        <a:t>Other</a:t>
                      </a:r>
                      <a:endParaRPr lang="en-ZA" sz="11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p>
                      <a:pPr algn="ctr" fontAlgn="b"/>
                      <a:r>
                        <a:rPr lang="en-ZA" sz="1100" b="0"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b"/>
                      <a:r>
                        <a:rPr lang="en-ZA" sz="1100" b="0" i="0" u="none" strike="noStrike" dirty="0">
                          <a:solidFill>
                            <a:srgbClr val="000000"/>
                          </a:solidFill>
                          <a:effectLst/>
                          <a:latin typeface="Calibri" panose="020F0502020204030204" pitchFamily="34" charset="0"/>
                        </a:rPr>
                        <a:t>Total</a:t>
                      </a:r>
                    </a:p>
                  </a:txBody>
                  <a:tcPr marL="9525" marR="9525" marT="9525" marB="0" vert="vert270" anchor="ctr"/>
                </a:tc>
                <a:extLst>
                  <a:ext uri="{0D108BD9-81ED-4DB2-BD59-A6C34878D82A}">
                    <a16:rowId xmlns:a16="http://schemas.microsoft.com/office/drawing/2014/main" xmlns="" val="10000"/>
                  </a:ext>
                </a:extLst>
              </a:tr>
              <a:tr h="464327">
                <a:tc>
                  <a:txBody>
                    <a:bodyPr/>
                    <a:lstStyle/>
                    <a:p>
                      <a:pPr algn="l" fontAlgn="ctr"/>
                      <a:r>
                        <a:rPr lang="en-ZA" sz="900" b="0" i="0" u="none" strike="noStrike" dirty="0">
                          <a:solidFill>
                            <a:srgbClr val="000000"/>
                          </a:solidFill>
                          <a:effectLst/>
                          <a:latin typeface="Calibri"/>
                        </a:rPr>
                        <a:t>Eastern Cape</a:t>
                      </a:r>
                    </a:p>
                  </a:txBody>
                  <a:tcPr marL="85711" marR="9523" marT="9527" marB="0" anchor="ctr"/>
                </a:tc>
                <a:tc>
                  <a:txBody>
                    <a:bodyPr/>
                    <a:lstStyle/>
                    <a:p>
                      <a:pPr algn="ctr" fontAlgn="ctr"/>
                      <a:r>
                        <a:rPr lang="en-ZA" sz="1000" b="0" i="0" u="none" strike="noStrike" dirty="0">
                          <a:solidFill>
                            <a:srgbClr val="000000"/>
                          </a:solidFill>
                          <a:effectLst/>
                          <a:latin typeface="Arial" panose="020B0604020202020204" pitchFamily="34" charset="0"/>
                        </a:rPr>
                        <a:t>10 619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645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1 675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73</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13 012</a:t>
                      </a:r>
                    </a:p>
                  </a:txBody>
                  <a:tcPr marL="9525" marR="9525" marT="9525" marB="0" anchor="ctr"/>
                </a:tc>
                <a:extLst>
                  <a:ext uri="{0D108BD9-81ED-4DB2-BD59-A6C34878D82A}">
                    <a16:rowId xmlns:a16="http://schemas.microsoft.com/office/drawing/2014/main" xmlns="" val="10001"/>
                  </a:ext>
                </a:extLst>
              </a:tr>
              <a:tr h="368935">
                <a:tc>
                  <a:txBody>
                    <a:bodyPr/>
                    <a:lstStyle/>
                    <a:p>
                      <a:pPr algn="l" fontAlgn="ctr"/>
                      <a:r>
                        <a:rPr lang="en-ZA" sz="900" b="0" i="0" u="none" strike="noStrike" dirty="0">
                          <a:solidFill>
                            <a:srgbClr val="000000"/>
                          </a:solidFill>
                          <a:effectLst/>
                          <a:latin typeface="Calibri"/>
                        </a:rPr>
                        <a:t>Free State</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7 300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454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632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8 458</a:t>
                      </a:r>
                    </a:p>
                  </a:txBody>
                  <a:tcPr marL="9525" marR="9525" marT="9525" marB="0" anchor="ctr"/>
                </a:tc>
                <a:extLst>
                  <a:ext uri="{0D108BD9-81ED-4DB2-BD59-A6C34878D82A}">
                    <a16:rowId xmlns:a16="http://schemas.microsoft.com/office/drawing/2014/main" xmlns="" val="10002"/>
                  </a:ext>
                </a:extLst>
              </a:tr>
              <a:tr h="368935">
                <a:tc>
                  <a:txBody>
                    <a:bodyPr/>
                    <a:lstStyle/>
                    <a:p>
                      <a:pPr algn="l" fontAlgn="ctr"/>
                      <a:r>
                        <a:rPr lang="en-ZA" sz="900" b="0" i="0" u="none" strike="noStrike" dirty="0">
                          <a:solidFill>
                            <a:srgbClr val="000000"/>
                          </a:solidFill>
                          <a:effectLst/>
                          <a:latin typeface="Calibri"/>
                        </a:rPr>
                        <a:t>Gauteng</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8 910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666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1 359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693</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11 628</a:t>
                      </a:r>
                    </a:p>
                  </a:txBody>
                  <a:tcPr marL="9525" marR="9525" marT="9525" marB="0" anchor="ctr"/>
                </a:tc>
                <a:extLst>
                  <a:ext uri="{0D108BD9-81ED-4DB2-BD59-A6C34878D82A}">
                    <a16:rowId xmlns:a16="http://schemas.microsoft.com/office/drawing/2014/main" xmlns="" val="10003"/>
                  </a:ext>
                </a:extLst>
              </a:tr>
              <a:tr h="464327">
                <a:tc>
                  <a:txBody>
                    <a:bodyPr/>
                    <a:lstStyle/>
                    <a:p>
                      <a:pPr algn="l" fontAlgn="ctr"/>
                      <a:r>
                        <a:rPr lang="en-ZA" sz="900" b="0" i="0" u="none" strike="noStrike" dirty="0" err="1">
                          <a:solidFill>
                            <a:srgbClr val="000000"/>
                          </a:solidFill>
                          <a:effectLst/>
                          <a:latin typeface="Calibri"/>
                        </a:rPr>
                        <a:t>KwaZulu</a:t>
                      </a:r>
                      <a:r>
                        <a:rPr lang="en-ZA" sz="900" b="0" i="0" u="none" strike="noStrike" dirty="0">
                          <a:solidFill>
                            <a:srgbClr val="000000"/>
                          </a:solidFill>
                          <a:effectLst/>
                          <a:latin typeface="Calibri"/>
                        </a:rPr>
                        <a:t> Natal</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8 026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594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295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8 940</a:t>
                      </a:r>
                    </a:p>
                  </a:txBody>
                  <a:tcPr marL="9525" marR="9525" marT="9525" marB="0" anchor="ctr"/>
                </a:tc>
                <a:extLst>
                  <a:ext uri="{0D108BD9-81ED-4DB2-BD59-A6C34878D82A}">
                    <a16:rowId xmlns:a16="http://schemas.microsoft.com/office/drawing/2014/main" xmlns="" val="10004"/>
                  </a:ext>
                </a:extLst>
              </a:tr>
              <a:tr h="368935">
                <a:tc>
                  <a:txBody>
                    <a:bodyPr/>
                    <a:lstStyle/>
                    <a:p>
                      <a:pPr algn="l" fontAlgn="ctr"/>
                      <a:r>
                        <a:rPr lang="en-ZA" sz="900" b="0" i="0" u="none" strike="noStrike" dirty="0">
                          <a:solidFill>
                            <a:srgbClr val="000000"/>
                          </a:solidFill>
                          <a:effectLst/>
                          <a:latin typeface="Calibri"/>
                        </a:rPr>
                        <a:t>Limpopo</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9 579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116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1 823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11 640</a:t>
                      </a:r>
                    </a:p>
                  </a:txBody>
                  <a:tcPr marL="9525" marR="9525" marT="9525" marB="0" anchor="ctr"/>
                </a:tc>
                <a:extLst>
                  <a:ext uri="{0D108BD9-81ED-4DB2-BD59-A6C34878D82A}">
                    <a16:rowId xmlns:a16="http://schemas.microsoft.com/office/drawing/2014/main" xmlns="" val="10005"/>
                  </a:ext>
                </a:extLst>
              </a:tr>
              <a:tr h="464327">
                <a:tc>
                  <a:txBody>
                    <a:bodyPr/>
                    <a:lstStyle/>
                    <a:p>
                      <a:pPr algn="l" fontAlgn="ctr"/>
                      <a:r>
                        <a:rPr lang="en-ZA" sz="900" b="0" i="0" u="none" strike="noStrike" dirty="0">
                          <a:solidFill>
                            <a:srgbClr val="000000"/>
                          </a:solidFill>
                          <a:effectLst/>
                          <a:latin typeface="Calibri"/>
                        </a:rPr>
                        <a:t>Mpumalanga</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4 473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402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723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71</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5  </a:t>
                      </a:r>
                      <a:r>
                        <a:rPr lang="en-ZA" sz="1100" b="1" i="0" u="none" strike="noStrike" dirty="0">
                          <a:solidFill>
                            <a:srgbClr val="000000"/>
                          </a:solidFill>
                          <a:effectLst/>
                          <a:latin typeface="Calibri" panose="020F0502020204030204" pitchFamily="34" charset="0"/>
                        </a:rPr>
                        <a:t>669</a:t>
                      </a:r>
                    </a:p>
                  </a:txBody>
                  <a:tcPr marL="9525" marR="9525" marT="9525" marB="0" anchor="ctr"/>
                </a:tc>
                <a:extLst>
                  <a:ext uri="{0D108BD9-81ED-4DB2-BD59-A6C34878D82A}">
                    <a16:rowId xmlns:a16="http://schemas.microsoft.com/office/drawing/2014/main" xmlns="" val="10006"/>
                  </a:ext>
                </a:extLst>
              </a:tr>
              <a:tr h="464327">
                <a:tc>
                  <a:txBody>
                    <a:bodyPr/>
                    <a:lstStyle/>
                    <a:p>
                      <a:pPr algn="l" fontAlgn="ctr"/>
                      <a:r>
                        <a:rPr lang="en-ZA" sz="900" b="0" i="0" u="none" strike="noStrike" dirty="0">
                          <a:solidFill>
                            <a:srgbClr val="000000"/>
                          </a:solidFill>
                          <a:effectLst/>
                          <a:latin typeface="Calibri"/>
                        </a:rPr>
                        <a:t>Northern Cape</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4 699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189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1 367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260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6 515</a:t>
                      </a:r>
                    </a:p>
                  </a:txBody>
                  <a:tcPr marL="9525" marR="9525" marT="9525" marB="0" anchor="ctr"/>
                </a:tc>
                <a:extLst>
                  <a:ext uri="{0D108BD9-81ED-4DB2-BD59-A6C34878D82A}">
                    <a16:rowId xmlns:a16="http://schemas.microsoft.com/office/drawing/2014/main" xmlns="" val="10007"/>
                  </a:ext>
                </a:extLst>
              </a:tr>
              <a:tr h="368935">
                <a:tc>
                  <a:txBody>
                    <a:bodyPr/>
                    <a:lstStyle/>
                    <a:p>
                      <a:pPr algn="l" fontAlgn="ctr"/>
                      <a:r>
                        <a:rPr lang="en-ZA" sz="900" b="0" i="0" u="none" strike="noStrike" dirty="0">
                          <a:solidFill>
                            <a:srgbClr val="000000"/>
                          </a:solidFill>
                          <a:effectLst/>
                          <a:latin typeface="Calibri"/>
                        </a:rPr>
                        <a:t>North West</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3 951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161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4 629</a:t>
                      </a:r>
                    </a:p>
                  </a:txBody>
                  <a:tcPr marL="9525" marR="9525" marT="9525" marB="0" anchor="ctr"/>
                </a:tc>
                <a:extLst>
                  <a:ext uri="{0D108BD9-81ED-4DB2-BD59-A6C34878D82A}">
                    <a16:rowId xmlns:a16="http://schemas.microsoft.com/office/drawing/2014/main" xmlns="" val="10008"/>
                  </a:ext>
                </a:extLst>
              </a:tr>
              <a:tr h="464327">
                <a:tc>
                  <a:txBody>
                    <a:bodyPr/>
                    <a:lstStyle/>
                    <a:p>
                      <a:pPr algn="l" fontAlgn="ctr"/>
                      <a:r>
                        <a:rPr lang="en-ZA" sz="900" b="0" i="0" u="none" strike="noStrike" dirty="0">
                          <a:solidFill>
                            <a:srgbClr val="000000"/>
                          </a:solidFill>
                          <a:effectLst/>
                          <a:latin typeface="Calibri"/>
                        </a:rPr>
                        <a:t>Western Cape</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6 117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409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5 071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663</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12 260</a:t>
                      </a:r>
                    </a:p>
                  </a:txBody>
                  <a:tcPr marL="9525" marR="9525" marT="9525" marB="0" anchor="ctr"/>
                </a:tc>
                <a:extLst>
                  <a:ext uri="{0D108BD9-81ED-4DB2-BD59-A6C34878D82A}">
                    <a16:rowId xmlns:a16="http://schemas.microsoft.com/office/drawing/2014/main" xmlns="" val="10009"/>
                  </a:ext>
                </a:extLst>
              </a:tr>
              <a:tr h="368935">
                <a:tc>
                  <a:txBody>
                    <a:bodyPr/>
                    <a:lstStyle/>
                    <a:p>
                      <a:pPr algn="l" fontAlgn="ctr"/>
                      <a:r>
                        <a:rPr lang="en-ZA" sz="900" b="0" i="0" u="none" strike="noStrike" dirty="0">
                          <a:solidFill>
                            <a:srgbClr val="000000"/>
                          </a:solidFill>
                          <a:effectLst/>
                          <a:latin typeface="Calibri"/>
                        </a:rPr>
                        <a:t>Online</a:t>
                      </a:r>
                    </a:p>
                  </a:txBody>
                  <a:tcPr marL="85711" marR="9523" marT="9527" marB="0" anchor="ctr"/>
                </a:tc>
                <a:tc>
                  <a:txBody>
                    <a:bodyPr/>
                    <a:lstStyle/>
                    <a:p>
                      <a:pPr algn="ctr" fontAlgn="ctr"/>
                      <a:r>
                        <a:rPr lang="en-ZA" sz="1000" b="0" i="0" u="none" strike="noStrike">
                          <a:solidFill>
                            <a:srgbClr val="000000"/>
                          </a:solidFill>
                          <a:effectLst/>
                          <a:latin typeface="Arial" panose="020B0604020202020204" pitchFamily="34" charset="0"/>
                        </a:rPr>
                        <a:t>367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560</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1 031</a:t>
                      </a:r>
                    </a:p>
                  </a:txBody>
                  <a:tcPr marL="9525" marR="9525" marT="9525" marB="0" anchor="ctr"/>
                </a:tc>
                <a:extLst>
                  <a:ext uri="{0D108BD9-81ED-4DB2-BD59-A6C34878D82A}">
                    <a16:rowId xmlns:a16="http://schemas.microsoft.com/office/drawing/2014/main" xmlns="" val="10010"/>
                  </a:ext>
                </a:extLst>
              </a:tr>
              <a:tr h="368935">
                <a:tc>
                  <a:txBody>
                    <a:bodyPr/>
                    <a:lstStyle/>
                    <a:p>
                      <a:pPr algn="l" fontAlgn="ctr"/>
                      <a:r>
                        <a:rPr lang="en-ZA" sz="800" b="1" i="0" u="none" strike="noStrike" dirty="0">
                          <a:solidFill>
                            <a:srgbClr val="000000"/>
                          </a:solidFill>
                          <a:effectLst/>
                          <a:latin typeface="Calibri"/>
                        </a:rPr>
                        <a:t>Total</a:t>
                      </a:r>
                    </a:p>
                  </a:txBody>
                  <a:tcPr marL="85711" marR="9523" marT="9527" marB="0" anchor="ctr"/>
                </a:tc>
                <a:tc>
                  <a:txBody>
                    <a:bodyPr/>
                    <a:lstStyle/>
                    <a:p>
                      <a:pPr algn="ctr" fontAlgn="ctr"/>
                      <a:r>
                        <a:rPr lang="en-ZA" sz="1000" b="1" i="0" u="none" strike="noStrike" dirty="0">
                          <a:solidFill>
                            <a:srgbClr val="000000"/>
                          </a:solidFill>
                          <a:effectLst/>
                          <a:latin typeface="Arial" panose="020B0604020202020204" pitchFamily="34" charset="0"/>
                        </a:rPr>
                        <a:t>64 041</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76%</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3 738</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4%</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13 462</a:t>
                      </a:r>
                    </a:p>
                  </a:txBody>
                  <a:tcPr marL="9525" marR="9525" marT="9525" marB="0" anchor="ctr"/>
                </a:tc>
                <a:tc>
                  <a:txBody>
                    <a:bodyPr/>
                    <a:lstStyle/>
                    <a:p>
                      <a:pPr algn="ctr" fontAlgn="ctr"/>
                      <a:r>
                        <a:rPr lang="en-ZA" sz="1000" b="1" i="0" u="none" strike="noStrike" dirty="0" smtClean="0">
                          <a:solidFill>
                            <a:srgbClr val="000000"/>
                          </a:solidFill>
                          <a:effectLst/>
                          <a:latin typeface="Arial" panose="020B0604020202020204" pitchFamily="34" charset="0"/>
                        </a:rPr>
                        <a:t>16%</a:t>
                      </a:r>
                      <a:endParaRPr lang="en-ZA"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rPr>
                        <a:t>2 541</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3%</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83 782</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623464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463280" cy="1143000"/>
          </a:xfrm>
        </p:spPr>
        <p:txBody>
          <a:bodyPr/>
          <a:lstStyle/>
          <a:p>
            <a:r>
              <a:rPr lang="en-ZA" altLang="en-US" sz="2400" b="1" dirty="0" smtClean="0"/>
              <a:t>WORK SEEKERS  REGISTERED AND EMPLOYMENT COUNSELLING BY PROVINCE</a:t>
            </a:r>
          </a:p>
        </p:txBody>
      </p:sp>
      <p:sp>
        <p:nvSpPr>
          <p:cNvPr id="40963" name="Content Placeholder 3"/>
          <p:cNvSpPr>
            <a:spLocks noGrp="1"/>
          </p:cNvSpPr>
          <p:nvPr>
            <p:ph sz="half" idx="2"/>
          </p:nvPr>
        </p:nvSpPr>
        <p:spPr>
          <a:xfrm>
            <a:off x="5961888" y="1412876"/>
            <a:ext cx="3060192" cy="4708525"/>
          </a:xfrm>
        </p:spPr>
        <p:txBody>
          <a:bodyPr/>
          <a:lstStyle/>
          <a:p>
            <a:pPr>
              <a:defRPr/>
            </a:pPr>
            <a:r>
              <a:rPr lang="en-ZA" altLang="en-US" sz="1400" dirty="0" smtClean="0">
                <a:ea typeface="MS PGothic" pitchFamily="34" charset="-128"/>
              </a:rPr>
              <a:t>A total of 246 454 registered work seekers were provided with employment counselling.</a:t>
            </a:r>
          </a:p>
          <a:p>
            <a:pPr>
              <a:defRPr/>
            </a:pPr>
            <a:r>
              <a:rPr lang="en-ZA" altLang="en-US" sz="1400" dirty="0" smtClean="0">
                <a:ea typeface="MS PGothic" pitchFamily="34" charset="-128"/>
              </a:rPr>
              <a:t>Gauteng (55 313), </a:t>
            </a:r>
            <a:r>
              <a:rPr lang="en-ZA" altLang="en-US" sz="1400" dirty="0">
                <a:ea typeface="MS PGothic" pitchFamily="34" charset="-128"/>
              </a:rPr>
              <a:t>KwaZulu Natal </a:t>
            </a:r>
            <a:r>
              <a:rPr lang="en-ZA" altLang="en-US" sz="1400" dirty="0" smtClean="0">
                <a:ea typeface="MS PGothic" pitchFamily="34" charset="-128"/>
              </a:rPr>
              <a:t>                (36 373), Eastern Cape (30 632), </a:t>
            </a:r>
            <a:r>
              <a:rPr lang="en-ZA" altLang="en-US" sz="1400" dirty="0">
                <a:ea typeface="MS PGothic" pitchFamily="34" charset="-128"/>
              </a:rPr>
              <a:t>Mpumalanga </a:t>
            </a:r>
            <a:r>
              <a:rPr lang="en-ZA" altLang="en-US" sz="1400" dirty="0" smtClean="0">
                <a:ea typeface="MS PGothic" pitchFamily="34" charset="-128"/>
              </a:rPr>
              <a:t>(28 844) e.t.c.</a:t>
            </a:r>
          </a:p>
          <a:p>
            <a:pPr marL="0" indent="0">
              <a:buFont typeface="Arial" panose="020B0604020202020204" pitchFamily="34" charset="0"/>
              <a:buNone/>
              <a:defRPr/>
            </a:pPr>
            <a:endParaRPr lang="en-ZA" altLang="en-US" dirty="0" smtClean="0">
              <a:solidFill>
                <a:srgbClr val="C00000"/>
              </a:solidFill>
              <a:ea typeface="MS PGothic" pitchFamily="34" charset="-128"/>
            </a:endParaRPr>
          </a:p>
        </p:txBody>
      </p:sp>
      <p:sp>
        <p:nvSpPr>
          <p:cNvPr id="44036"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C0CE1ED-DA94-4683-B2B0-3CF4E963B0AC}"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 val="1081856577"/>
              </p:ext>
            </p:extLst>
          </p:nvPr>
        </p:nvGraphicFramePr>
        <p:xfrm>
          <a:off x="231648" y="1412876"/>
          <a:ext cx="6083808" cy="5170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48386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91312" y="92075"/>
            <a:ext cx="8229600" cy="1056322"/>
          </a:xfrm>
        </p:spPr>
        <p:txBody>
          <a:bodyPr/>
          <a:lstStyle/>
          <a:p>
            <a:r>
              <a:rPr lang="en-ZA" altLang="en-US" sz="2400" b="1" dirty="0" smtClean="0"/>
              <a:t>EMPLOYMENT COUNSELLING BY AGE GROUP AND PROVINCE</a:t>
            </a:r>
          </a:p>
        </p:txBody>
      </p:sp>
      <p:sp>
        <p:nvSpPr>
          <p:cNvPr id="45059"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09EB85A-36B8-4C41-9A6A-B65C918FBDF4}"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66</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340777310"/>
              </p:ext>
            </p:extLst>
          </p:nvPr>
        </p:nvGraphicFramePr>
        <p:xfrm>
          <a:off x="158496" y="1330956"/>
          <a:ext cx="8827013" cy="5301492"/>
        </p:xfrm>
        <a:graphic>
          <a:graphicData uri="http://schemas.openxmlformats.org/drawingml/2006/table">
            <a:tbl>
              <a:tblPr firstRow="1" bandRow="1">
                <a:tableStyleId>{5C22544A-7EE6-4342-B048-85BDC9FD1C3A}</a:tableStyleId>
              </a:tblPr>
              <a:tblGrid>
                <a:gridCol w="630501">
                  <a:extLst>
                    <a:ext uri="{9D8B030D-6E8A-4147-A177-3AD203B41FA5}">
                      <a16:colId xmlns:a16="http://schemas.microsoft.com/office/drawing/2014/main" xmlns="" val="20000"/>
                    </a:ext>
                  </a:extLst>
                </a:gridCol>
                <a:gridCol w="630501">
                  <a:extLst>
                    <a:ext uri="{9D8B030D-6E8A-4147-A177-3AD203B41FA5}">
                      <a16:colId xmlns:a16="http://schemas.microsoft.com/office/drawing/2014/main" xmlns="" val="2121210727"/>
                    </a:ext>
                  </a:extLst>
                </a:gridCol>
                <a:gridCol w="630501">
                  <a:extLst>
                    <a:ext uri="{9D8B030D-6E8A-4147-A177-3AD203B41FA5}">
                      <a16:colId xmlns:a16="http://schemas.microsoft.com/office/drawing/2014/main" xmlns="" val="2361644095"/>
                    </a:ext>
                  </a:extLst>
                </a:gridCol>
                <a:gridCol w="630501">
                  <a:extLst>
                    <a:ext uri="{9D8B030D-6E8A-4147-A177-3AD203B41FA5}">
                      <a16:colId xmlns:a16="http://schemas.microsoft.com/office/drawing/2014/main" xmlns="" val="20001"/>
                    </a:ext>
                  </a:extLst>
                </a:gridCol>
                <a:gridCol w="630501">
                  <a:extLst>
                    <a:ext uri="{9D8B030D-6E8A-4147-A177-3AD203B41FA5}">
                      <a16:colId xmlns:a16="http://schemas.microsoft.com/office/drawing/2014/main" xmlns="" val="20002"/>
                    </a:ext>
                  </a:extLst>
                </a:gridCol>
                <a:gridCol w="630501">
                  <a:extLst>
                    <a:ext uri="{9D8B030D-6E8A-4147-A177-3AD203B41FA5}">
                      <a16:colId xmlns:a16="http://schemas.microsoft.com/office/drawing/2014/main" xmlns="" val="20003"/>
                    </a:ext>
                  </a:extLst>
                </a:gridCol>
                <a:gridCol w="630501">
                  <a:extLst>
                    <a:ext uri="{9D8B030D-6E8A-4147-A177-3AD203B41FA5}">
                      <a16:colId xmlns:a16="http://schemas.microsoft.com/office/drawing/2014/main" xmlns="" val="20004"/>
                    </a:ext>
                  </a:extLst>
                </a:gridCol>
                <a:gridCol w="630501">
                  <a:extLst>
                    <a:ext uri="{9D8B030D-6E8A-4147-A177-3AD203B41FA5}">
                      <a16:colId xmlns:a16="http://schemas.microsoft.com/office/drawing/2014/main" xmlns="" val="20005"/>
                    </a:ext>
                  </a:extLst>
                </a:gridCol>
                <a:gridCol w="630501">
                  <a:extLst>
                    <a:ext uri="{9D8B030D-6E8A-4147-A177-3AD203B41FA5}">
                      <a16:colId xmlns:a16="http://schemas.microsoft.com/office/drawing/2014/main" xmlns="" val="20006"/>
                    </a:ext>
                  </a:extLst>
                </a:gridCol>
                <a:gridCol w="630501">
                  <a:extLst>
                    <a:ext uri="{9D8B030D-6E8A-4147-A177-3AD203B41FA5}">
                      <a16:colId xmlns:a16="http://schemas.microsoft.com/office/drawing/2014/main" xmlns="" val="20007"/>
                    </a:ext>
                  </a:extLst>
                </a:gridCol>
                <a:gridCol w="559086">
                  <a:extLst>
                    <a:ext uri="{9D8B030D-6E8A-4147-A177-3AD203B41FA5}">
                      <a16:colId xmlns:a16="http://schemas.microsoft.com/office/drawing/2014/main" xmlns="" val="20008"/>
                    </a:ext>
                  </a:extLst>
                </a:gridCol>
                <a:gridCol w="774183">
                  <a:extLst>
                    <a:ext uri="{9D8B030D-6E8A-4147-A177-3AD203B41FA5}">
                      <a16:colId xmlns:a16="http://schemas.microsoft.com/office/drawing/2014/main" xmlns="" val="20009"/>
                    </a:ext>
                  </a:extLst>
                </a:gridCol>
                <a:gridCol w="558233">
                  <a:extLst>
                    <a:ext uri="{9D8B030D-6E8A-4147-A177-3AD203B41FA5}">
                      <a16:colId xmlns:a16="http://schemas.microsoft.com/office/drawing/2014/main" xmlns="" val="20010"/>
                    </a:ext>
                  </a:extLst>
                </a:gridCol>
                <a:gridCol w="630501">
                  <a:extLst>
                    <a:ext uri="{9D8B030D-6E8A-4147-A177-3AD203B41FA5}">
                      <a16:colId xmlns:a16="http://schemas.microsoft.com/office/drawing/2014/main" xmlns="" val="20011"/>
                    </a:ext>
                  </a:extLst>
                </a:gridCol>
              </a:tblGrid>
              <a:tr h="441791">
                <a:tc>
                  <a:txBody>
                    <a:bodyPr/>
                    <a:lstStyle/>
                    <a:p>
                      <a:pPr algn="l" fontAlgn="b"/>
                      <a:r>
                        <a:rPr lang="en-ZA" sz="1100" b="0" i="0" u="none" strike="noStrike">
                          <a:solidFill>
                            <a:srgbClr val="000000"/>
                          </a:solidFill>
                          <a:effectLst/>
                          <a:latin typeface="Calibri"/>
                        </a:rPr>
                        <a:t> </a:t>
                      </a:r>
                    </a:p>
                  </a:txBody>
                  <a:tcPr marL="9525" marR="9525" marT="9524" marB="0" anchor="b"/>
                </a:tc>
                <a:tc>
                  <a:txBody>
                    <a:bodyPr/>
                    <a:lstStyle/>
                    <a:p>
                      <a:pPr algn="ctr" fontAlgn="b"/>
                      <a:r>
                        <a:rPr lang="en-ZA" sz="1200" b="1" i="0" u="none" strike="noStrike" dirty="0">
                          <a:solidFill>
                            <a:srgbClr val="000000"/>
                          </a:solidFill>
                          <a:effectLst/>
                          <a:latin typeface="Calibri" panose="020F0502020204030204" pitchFamily="34" charset="0"/>
                        </a:rPr>
                        <a:t>15-25</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 </a:t>
                      </a:r>
                      <a:r>
                        <a:rPr lang="en-ZA" sz="1200" b="1" i="0" u="none" strike="noStrike" dirty="0" smtClean="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a:solidFill>
                            <a:srgbClr val="000000"/>
                          </a:solidFill>
                          <a:effectLst/>
                          <a:latin typeface="Calibri" panose="020F0502020204030204" pitchFamily="34" charset="0"/>
                        </a:rPr>
                        <a:t>26-35</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 </a:t>
                      </a:r>
                      <a:r>
                        <a:rPr lang="en-ZA" sz="1200" b="1" i="0" u="none" strike="noStrike" dirty="0" smtClean="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a:solidFill>
                            <a:srgbClr val="000000"/>
                          </a:solidFill>
                          <a:effectLst/>
                          <a:latin typeface="Calibri" panose="020F0502020204030204" pitchFamily="34" charset="0"/>
                        </a:rPr>
                        <a:t>36-45</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 </a:t>
                      </a:r>
                      <a:r>
                        <a:rPr lang="en-ZA" sz="1200" b="1" i="0" u="none" strike="noStrike" dirty="0" smtClean="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46-60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 </a:t>
                      </a:r>
                      <a:r>
                        <a:rPr lang="en-ZA" sz="1200" b="1" i="0" u="none" strike="noStrike" dirty="0" smtClean="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 </a:t>
                      </a:r>
                      <a:r>
                        <a:rPr lang="en-ZA" sz="1200" b="1" i="0" u="none" strike="noStrike" dirty="0" smtClean="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Unspecified</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 </a:t>
                      </a:r>
                      <a:r>
                        <a:rPr lang="en-ZA" sz="1200" b="1" i="0" u="none" strike="noStrike" dirty="0" smtClean="0">
                          <a:solidFill>
                            <a:srgbClr val="000000"/>
                          </a:solidFill>
                          <a:effectLst/>
                          <a:latin typeface="Calibri" panose="020F0502020204030204" pitchFamily="34" charset="0"/>
                        </a:rPr>
                        <a:t>%</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Total</a:t>
                      </a:r>
                    </a:p>
                  </a:txBody>
                  <a:tcPr marL="9525" marR="9525" marT="9525" marB="0" anchor="ctr"/>
                </a:tc>
                <a:extLst>
                  <a:ext uri="{0D108BD9-81ED-4DB2-BD59-A6C34878D82A}">
                    <a16:rowId xmlns:a16="http://schemas.microsoft.com/office/drawing/2014/main" xmlns="" val="10000"/>
                  </a:ext>
                </a:extLst>
              </a:tr>
              <a:tr h="441791">
                <a:tc>
                  <a:txBody>
                    <a:bodyPr/>
                    <a:lstStyle/>
                    <a:p>
                      <a:pPr algn="l" fontAlgn="ctr"/>
                      <a:r>
                        <a:rPr lang="en-ZA" sz="1000" b="0" i="0" u="none" strike="noStrike">
                          <a:solidFill>
                            <a:srgbClr val="000000"/>
                          </a:solidFill>
                          <a:effectLst/>
                          <a:latin typeface="Calibri"/>
                        </a:rPr>
                        <a:t>Eastern Cape</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7 006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13 137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6 752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3 582</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155</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30 632</a:t>
                      </a:r>
                    </a:p>
                  </a:txBody>
                  <a:tcPr marL="9525" marR="9525" marT="9525" marB="0" anchor="ctr"/>
                </a:tc>
                <a:extLst>
                  <a:ext uri="{0D108BD9-81ED-4DB2-BD59-A6C34878D82A}">
                    <a16:rowId xmlns:a16="http://schemas.microsoft.com/office/drawing/2014/main" xmlns="" val="10001"/>
                  </a:ext>
                </a:extLst>
              </a:tr>
              <a:tr h="441791">
                <a:tc>
                  <a:txBody>
                    <a:bodyPr/>
                    <a:lstStyle/>
                    <a:p>
                      <a:pPr algn="l" fontAlgn="ctr"/>
                      <a:r>
                        <a:rPr lang="en-ZA" sz="1000" b="0" i="0" u="none" strike="noStrike">
                          <a:solidFill>
                            <a:srgbClr val="000000"/>
                          </a:solidFill>
                          <a:effectLst/>
                          <a:latin typeface="Calibri"/>
                        </a:rPr>
                        <a:t>Free State</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4 321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8 611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3 075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1 212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103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17 322</a:t>
                      </a:r>
                    </a:p>
                  </a:txBody>
                  <a:tcPr marL="9525" marR="9525" marT="9525" marB="0" anchor="ctr"/>
                </a:tc>
                <a:extLst>
                  <a:ext uri="{0D108BD9-81ED-4DB2-BD59-A6C34878D82A}">
                    <a16:rowId xmlns:a16="http://schemas.microsoft.com/office/drawing/2014/main" xmlns="" val="10002"/>
                  </a:ext>
                </a:extLst>
              </a:tr>
              <a:tr h="441791">
                <a:tc>
                  <a:txBody>
                    <a:bodyPr/>
                    <a:lstStyle/>
                    <a:p>
                      <a:pPr algn="l" fontAlgn="ctr"/>
                      <a:r>
                        <a:rPr lang="en-ZA" sz="1000" b="0" i="0" u="none" strike="noStrike">
                          <a:solidFill>
                            <a:srgbClr val="000000"/>
                          </a:solidFill>
                          <a:effectLst/>
                          <a:latin typeface="Calibri"/>
                        </a:rPr>
                        <a:t>Gauteng</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13 180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27 416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10 430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3 954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333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55 313</a:t>
                      </a:r>
                    </a:p>
                  </a:txBody>
                  <a:tcPr marL="9525" marR="9525" marT="9525" marB="0" anchor="ctr"/>
                </a:tc>
                <a:extLst>
                  <a:ext uri="{0D108BD9-81ED-4DB2-BD59-A6C34878D82A}">
                    <a16:rowId xmlns:a16="http://schemas.microsoft.com/office/drawing/2014/main" xmlns="" val="10003"/>
                  </a:ext>
                </a:extLst>
              </a:tr>
              <a:tr h="441791">
                <a:tc>
                  <a:txBody>
                    <a:bodyPr/>
                    <a:lstStyle/>
                    <a:p>
                      <a:pPr algn="l" fontAlgn="ctr"/>
                      <a:r>
                        <a:rPr lang="en-ZA" sz="1000" b="0" i="0" u="none" strike="noStrike">
                          <a:solidFill>
                            <a:srgbClr val="000000"/>
                          </a:solidFill>
                          <a:effectLst/>
                          <a:latin typeface="Calibri"/>
                        </a:rPr>
                        <a:t>KwaZulu Natal</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7 553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16 855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8 384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3 251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329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36 373</a:t>
                      </a:r>
                    </a:p>
                  </a:txBody>
                  <a:tcPr marL="9525" marR="9525" marT="9525" marB="0" anchor="ctr"/>
                </a:tc>
                <a:extLst>
                  <a:ext uri="{0D108BD9-81ED-4DB2-BD59-A6C34878D82A}">
                    <a16:rowId xmlns:a16="http://schemas.microsoft.com/office/drawing/2014/main" xmlns="" val="10004"/>
                  </a:ext>
                </a:extLst>
              </a:tr>
              <a:tr h="441791">
                <a:tc>
                  <a:txBody>
                    <a:bodyPr/>
                    <a:lstStyle/>
                    <a:p>
                      <a:pPr algn="l" fontAlgn="ctr"/>
                      <a:r>
                        <a:rPr lang="en-ZA" sz="1000" b="0" i="0" u="none" strike="noStrike" dirty="0">
                          <a:solidFill>
                            <a:srgbClr val="000000"/>
                          </a:solidFill>
                          <a:effectLst/>
                          <a:latin typeface="Calibri"/>
                        </a:rPr>
                        <a:t>Limpopo</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5 995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12 810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5 091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2 094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26 017</a:t>
                      </a:r>
                    </a:p>
                  </a:txBody>
                  <a:tcPr marL="9525" marR="9525" marT="9525" marB="0" anchor="ctr"/>
                </a:tc>
                <a:extLst>
                  <a:ext uri="{0D108BD9-81ED-4DB2-BD59-A6C34878D82A}">
                    <a16:rowId xmlns:a16="http://schemas.microsoft.com/office/drawing/2014/main" xmlns="" val="10005"/>
                  </a:ext>
                </a:extLst>
              </a:tr>
              <a:tr h="441791">
                <a:tc>
                  <a:txBody>
                    <a:bodyPr/>
                    <a:lstStyle/>
                    <a:p>
                      <a:pPr algn="l" fontAlgn="ctr"/>
                      <a:r>
                        <a:rPr lang="en-ZA" sz="1000" b="0" i="0" u="none" strike="noStrike">
                          <a:solidFill>
                            <a:srgbClr val="000000"/>
                          </a:solidFill>
                          <a:effectLst/>
                          <a:latin typeface="Calibri"/>
                        </a:rPr>
                        <a:t>Mpumalanga</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6 897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13 461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5 877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2 299</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310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28 844</a:t>
                      </a:r>
                    </a:p>
                  </a:txBody>
                  <a:tcPr marL="9525" marR="9525" marT="9525" marB="0" anchor="ctr"/>
                </a:tc>
                <a:extLst>
                  <a:ext uri="{0D108BD9-81ED-4DB2-BD59-A6C34878D82A}">
                    <a16:rowId xmlns:a16="http://schemas.microsoft.com/office/drawing/2014/main" xmlns="" val="10006"/>
                  </a:ext>
                </a:extLst>
              </a:tr>
              <a:tr h="441791">
                <a:tc>
                  <a:txBody>
                    <a:bodyPr/>
                    <a:lstStyle/>
                    <a:p>
                      <a:pPr algn="l" fontAlgn="ctr"/>
                      <a:r>
                        <a:rPr lang="en-ZA" sz="1000" b="0" i="0" u="none" strike="noStrike">
                          <a:solidFill>
                            <a:srgbClr val="000000"/>
                          </a:solidFill>
                          <a:effectLst/>
                          <a:latin typeface="Calibri"/>
                        </a:rPr>
                        <a:t>Northern Cape</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3 196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5 626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3 016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1 718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190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13 746</a:t>
                      </a:r>
                    </a:p>
                  </a:txBody>
                  <a:tcPr marL="9525" marR="9525" marT="9525" marB="0" anchor="ctr"/>
                </a:tc>
                <a:extLst>
                  <a:ext uri="{0D108BD9-81ED-4DB2-BD59-A6C34878D82A}">
                    <a16:rowId xmlns:a16="http://schemas.microsoft.com/office/drawing/2014/main" xmlns="" val="10007"/>
                  </a:ext>
                </a:extLst>
              </a:tr>
              <a:tr h="441791">
                <a:tc>
                  <a:txBody>
                    <a:bodyPr/>
                    <a:lstStyle/>
                    <a:p>
                      <a:pPr algn="l" fontAlgn="ctr"/>
                      <a:r>
                        <a:rPr lang="en-ZA" sz="1000" b="0" i="0" u="none" strike="noStrike">
                          <a:solidFill>
                            <a:srgbClr val="000000"/>
                          </a:solidFill>
                          <a:effectLst/>
                          <a:latin typeface="Calibri"/>
                        </a:rPr>
                        <a:t>North West</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4 528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8 514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3 925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1 377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18 420</a:t>
                      </a:r>
                    </a:p>
                  </a:txBody>
                  <a:tcPr marL="9525" marR="9525" marT="9525" marB="0" anchor="ctr"/>
                </a:tc>
                <a:extLst>
                  <a:ext uri="{0D108BD9-81ED-4DB2-BD59-A6C34878D82A}">
                    <a16:rowId xmlns:a16="http://schemas.microsoft.com/office/drawing/2014/main" xmlns="" val="10008"/>
                  </a:ext>
                </a:extLst>
              </a:tr>
              <a:tr h="441791">
                <a:tc>
                  <a:txBody>
                    <a:bodyPr/>
                    <a:lstStyle/>
                    <a:p>
                      <a:pPr algn="l" fontAlgn="ctr"/>
                      <a:r>
                        <a:rPr lang="en-ZA" sz="1000" b="0" i="0" u="none" strike="noStrike">
                          <a:solidFill>
                            <a:srgbClr val="000000"/>
                          </a:solidFill>
                          <a:effectLst/>
                          <a:latin typeface="Calibri"/>
                        </a:rPr>
                        <a:t>Western Cape</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5 994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8 116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3 012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1 470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184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18 776</a:t>
                      </a:r>
                    </a:p>
                  </a:txBody>
                  <a:tcPr marL="9525" marR="9525" marT="9525" marB="0" anchor="ctr"/>
                </a:tc>
                <a:extLst>
                  <a:ext uri="{0D108BD9-81ED-4DB2-BD59-A6C34878D82A}">
                    <a16:rowId xmlns:a16="http://schemas.microsoft.com/office/drawing/2014/main" xmlns="" val="10009"/>
                  </a:ext>
                </a:extLst>
              </a:tr>
              <a:tr h="441791">
                <a:tc>
                  <a:txBody>
                    <a:bodyPr/>
                    <a:lstStyle/>
                    <a:p>
                      <a:pPr algn="l" fontAlgn="ctr"/>
                      <a:r>
                        <a:rPr lang="en-ZA" sz="1000" b="0" i="0" u="none" strike="noStrike">
                          <a:solidFill>
                            <a:srgbClr val="000000"/>
                          </a:solidFill>
                          <a:effectLst/>
                          <a:latin typeface="Calibri"/>
                        </a:rPr>
                        <a:t>Online</a:t>
                      </a:r>
                    </a:p>
                  </a:txBody>
                  <a:tcPr marL="85725" marR="9525" marT="9524" marB="0" anchor="ctr"/>
                </a:tc>
                <a:tc>
                  <a:txBody>
                    <a:bodyPr/>
                    <a:lstStyle/>
                    <a:p>
                      <a:pPr algn="ctr" fontAlgn="b"/>
                      <a:r>
                        <a:rPr lang="en-ZA" sz="1200" b="0" i="0" u="none" strike="noStrike">
                          <a:solidFill>
                            <a:srgbClr val="000000"/>
                          </a:solidFill>
                          <a:effectLst/>
                          <a:latin typeface="Calibri" panose="020F0502020204030204" pitchFamily="34" charset="0"/>
                        </a:rPr>
                        <a:t>251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608</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107</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1 011</a:t>
                      </a:r>
                    </a:p>
                  </a:txBody>
                  <a:tcPr marL="9525" marR="9525" marT="9525" marB="0" anchor="ctr"/>
                </a:tc>
                <a:extLst>
                  <a:ext uri="{0D108BD9-81ED-4DB2-BD59-A6C34878D82A}">
                    <a16:rowId xmlns:a16="http://schemas.microsoft.com/office/drawing/2014/main" xmlns="" val="10010"/>
                  </a:ext>
                </a:extLst>
              </a:tr>
              <a:tr h="441791">
                <a:tc>
                  <a:txBody>
                    <a:bodyPr/>
                    <a:lstStyle/>
                    <a:p>
                      <a:pPr algn="l" fontAlgn="ctr"/>
                      <a:r>
                        <a:rPr lang="en-ZA" sz="1000" b="1" i="0" u="none" strike="noStrike" dirty="0">
                          <a:solidFill>
                            <a:srgbClr val="000000"/>
                          </a:solidFill>
                          <a:effectLst/>
                          <a:latin typeface="Calibri"/>
                        </a:rPr>
                        <a:t>Total</a:t>
                      </a:r>
                    </a:p>
                  </a:txBody>
                  <a:tcPr marL="85725" marR="9525" marT="9524" marB="0" anchor="ctr"/>
                </a:tc>
                <a:tc>
                  <a:txBody>
                    <a:bodyPr/>
                    <a:lstStyle/>
                    <a:p>
                      <a:pPr algn="ctr" fontAlgn="b"/>
                      <a:r>
                        <a:rPr lang="en-ZA" sz="1200" b="1" i="0" u="none" strike="noStrike" dirty="0">
                          <a:solidFill>
                            <a:srgbClr val="000000"/>
                          </a:solidFill>
                          <a:effectLst/>
                          <a:latin typeface="Calibri" panose="020F0502020204030204" pitchFamily="34" charset="0"/>
                        </a:rPr>
                        <a:t>58 921</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24%</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115 154</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47%</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a:solidFill>
                            <a:srgbClr val="000000"/>
                          </a:solidFill>
                          <a:effectLst/>
                          <a:latin typeface="Calibri" panose="020F0502020204030204" pitchFamily="34" charset="0"/>
                        </a:rPr>
                        <a:t>49 669</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20%</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a:solidFill>
                            <a:srgbClr val="000000"/>
                          </a:solidFill>
                          <a:effectLst/>
                          <a:latin typeface="Calibri" panose="020F0502020204030204" pitchFamily="34" charset="0"/>
                        </a:rPr>
                        <a:t>20 981</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9%</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1 728</a:t>
                      </a:r>
                    </a:p>
                  </a:txBody>
                  <a:tcPr marL="9525" marR="9525" marT="9525" marB="0" anchor="ctr"/>
                </a:tc>
                <a:tc>
                  <a:txBody>
                    <a:bodyPr/>
                    <a:lstStyle/>
                    <a:p>
                      <a:pPr algn="ctr" fontAlgn="b"/>
                      <a:r>
                        <a:rPr lang="en-ZA" sz="1200" b="1" i="0" u="none" strike="noStrike" dirty="0" smtClean="0">
                          <a:solidFill>
                            <a:srgbClr val="000000"/>
                          </a:solidFill>
                          <a:effectLst/>
                          <a:latin typeface="Calibri" panose="020F0502020204030204" pitchFamily="34" charset="0"/>
                        </a:rPr>
                        <a:t>1%</a:t>
                      </a:r>
                      <a:endParaRPr lang="en-ZA"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200" b="1" i="0" u="none" strike="noStrike" dirty="0">
                          <a:solidFill>
                            <a:srgbClr val="000000"/>
                          </a:solidFill>
                          <a:effectLst/>
                          <a:latin typeface="Calibri" panose="020F0502020204030204" pitchFamily="34" charset="0"/>
                        </a:rPr>
                        <a:t>246 454</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9977007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ZA" altLang="en-US" sz="2400" b="1" dirty="0" smtClean="0"/>
              <a:t>EMPLOYMENT COUNSELLING BY GENDER AND PROVINCE</a:t>
            </a:r>
          </a:p>
        </p:txBody>
      </p:sp>
      <p:sp>
        <p:nvSpPr>
          <p:cNvPr id="46083" name="Slide Number Placeholder 3"/>
          <p:cNvSpPr>
            <a:spLocks noGrp="1"/>
          </p:cNvSpPr>
          <p:nvPr>
            <p:ph type="sldNum" sz="quarter" idx="12"/>
          </p:nvPr>
        </p:nvSpPr>
        <p:spPr bwMode="auto">
          <a:xfrm>
            <a:off x="7010400" y="-7397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FAB1EA4-31BA-497F-84C7-FD14DD14E73C}"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67</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291368011"/>
              </p:ext>
            </p:extLst>
          </p:nvPr>
        </p:nvGraphicFramePr>
        <p:xfrm>
          <a:off x="284478" y="1417632"/>
          <a:ext cx="8585202" cy="4973004"/>
        </p:xfrm>
        <a:graphic>
          <a:graphicData uri="http://schemas.openxmlformats.org/drawingml/2006/table">
            <a:tbl>
              <a:tblPr firstRow="1" bandRow="1">
                <a:tableStyleId>{5C22544A-7EE6-4342-B048-85BDC9FD1C3A}</a:tableStyleId>
              </a:tblPr>
              <a:tblGrid>
                <a:gridCol w="1430867">
                  <a:extLst>
                    <a:ext uri="{9D8B030D-6E8A-4147-A177-3AD203B41FA5}">
                      <a16:colId xmlns:a16="http://schemas.microsoft.com/office/drawing/2014/main" xmlns="" val="20000"/>
                    </a:ext>
                  </a:extLst>
                </a:gridCol>
                <a:gridCol w="1430867">
                  <a:extLst>
                    <a:ext uri="{9D8B030D-6E8A-4147-A177-3AD203B41FA5}">
                      <a16:colId xmlns:a16="http://schemas.microsoft.com/office/drawing/2014/main" xmlns="" val="20001"/>
                    </a:ext>
                  </a:extLst>
                </a:gridCol>
                <a:gridCol w="1430867">
                  <a:extLst>
                    <a:ext uri="{9D8B030D-6E8A-4147-A177-3AD203B41FA5}">
                      <a16:colId xmlns:a16="http://schemas.microsoft.com/office/drawing/2014/main" xmlns="" val="20002"/>
                    </a:ext>
                  </a:extLst>
                </a:gridCol>
                <a:gridCol w="1430867">
                  <a:extLst>
                    <a:ext uri="{9D8B030D-6E8A-4147-A177-3AD203B41FA5}">
                      <a16:colId xmlns:a16="http://schemas.microsoft.com/office/drawing/2014/main" xmlns="" val="20003"/>
                    </a:ext>
                  </a:extLst>
                </a:gridCol>
                <a:gridCol w="1430867">
                  <a:extLst>
                    <a:ext uri="{9D8B030D-6E8A-4147-A177-3AD203B41FA5}">
                      <a16:colId xmlns:a16="http://schemas.microsoft.com/office/drawing/2014/main" xmlns="" val="20004"/>
                    </a:ext>
                  </a:extLst>
                </a:gridCol>
                <a:gridCol w="1430867">
                  <a:extLst>
                    <a:ext uri="{9D8B030D-6E8A-4147-A177-3AD203B41FA5}">
                      <a16:colId xmlns:a16="http://schemas.microsoft.com/office/drawing/2014/main" xmlns="" val="20005"/>
                    </a:ext>
                  </a:extLst>
                </a:gridCol>
              </a:tblGrid>
              <a:tr h="414417">
                <a:tc>
                  <a:txBody>
                    <a:bodyPr/>
                    <a:lstStyle/>
                    <a:p>
                      <a:pPr algn="ctr" fontAlgn="ctr"/>
                      <a:r>
                        <a:rPr lang="en-ZA" sz="1200" b="0" i="0" u="none" strike="noStrike" dirty="0">
                          <a:solidFill>
                            <a:srgbClr val="000000"/>
                          </a:solidFill>
                          <a:effectLst/>
                          <a:latin typeface="+mn-lt"/>
                        </a:rPr>
                        <a:t> </a:t>
                      </a:r>
                    </a:p>
                  </a:txBody>
                  <a:tcPr marL="85725" marR="9525" marT="9524" marB="0" anchor="ctr"/>
                </a:tc>
                <a:tc>
                  <a:txBody>
                    <a:bodyPr/>
                    <a:lstStyle/>
                    <a:p>
                      <a:pPr algn="ctr" fontAlgn="ctr"/>
                      <a:r>
                        <a:rPr lang="en-ZA" sz="1200" b="1" i="0" u="none" strike="noStrike" dirty="0">
                          <a:solidFill>
                            <a:srgbClr val="000000"/>
                          </a:solidFill>
                          <a:effectLst/>
                          <a:latin typeface="+mn-lt"/>
                        </a:rPr>
                        <a:t>Female</a:t>
                      </a:r>
                    </a:p>
                  </a:txBody>
                  <a:tcPr marL="85725" marR="9525" marT="9524" marB="0" anchor="ctr"/>
                </a:tc>
                <a:tc>
                  <a:txBody>
                    <a:bodyPr/>
                    <a:lstStyle/>
                    <a:p>
                      <a:pPr algn="ctr" fontAlgn="ctr"/>
                      <a:r>
                        <a:rPr lang="en-ZA" sz="1200" b="1" i="0" u="none" strike="noStrike" dirty="0">
                          <a:solidFill>
                            <a:srgbClr val="000000"/>
                          </a:solidFill>
                          <a:effectLst/>
                          <a:latin typeface="+mn-lt"/>
                        </a:rPr>
                        <a:t> </a:t>
                      </a:r>
                      <a:r>
                        <a:rPr lang="en-ZA" sz="1200" b="1" i="0" u="none" strike="noStrike" dirty="0" smtClean="0">
                          <a:solidFill>
                            <a:srgbClr val="000000"/>
                          </a:solidFill>
                          <a:effectLst/>
                          <a:latin typeface="+mn-lt"/>
                        </a:rPr>
                        <a:t>%</a:t>
                      </a:r>
                      <a:endParaRPr lang="en-ZA" sz="1200" b="1" i="0" u="none" strike="noStrike" dirty="0">
                        <a:solidFill>
                          <a:srgbClr val="000000"/>
                        </a:solidFill>
                        <a:effectLst/>
                        <a:latin typeface="+mn-lt"/>
                      </a:endParaRPr>
                    </a:p>
                  </a:txBody>
                  <a:tcPr marL="85725" marR="9525" marT="9524" marB="0" anchor="ctr"/>
                </a:tc>
                <a:tc>
                  <a:txBody>
                    <a:bodyPr/>
                    <a:lstStyle/>
                    <a:p>
                      <a:pPr algn="ctr" fontAlgn="ctr"/>
                      <a:r>
                        <a:rPr lang="en-ZA" sz="1200" b="1" i="0" u="none" strike="noStrike" dirty="0">
                          <a:solidFill>
                            <a:srgbClr val="000000"/>
                          </a:solidFill>
                          <a:effectLst/>
                          <a:latin typeface="+mn-lt"/>
                        </a:rPr>
                        <a:t>Male</a:t>
                      </a:r>
                    </a:p>
                  </a:txBody>
                  <a:tcPr marL="85725" marR="9525" marT="9524" marB="0" anchor="ctr"/>
                </a:tc>
                <a:tc>
                  <a:txBody>
                    <a:bodyPr/>
                    <a:lstStyle/>
                    <a:p>
                      <a:pPr algn="ctr" fontAlgn="ctr"/>
                      <a:r>
                        <a:rPr lang="en-ZA" sz="1200" b="1" i="0" u="none" strike="noStrike" dirty="0">
                          <a:solidFill>
                            <a:srgbClr val="000000"/>
                          </a:solidFill>
                          <a:effectLst/>
                          <a:latin typeface="+mn-lt"/>
                        </a:rPr>
                        <a:t> </a:t>
                      </a:r>
                      <a:r>
                        <a:rPr lang="en-ZA" sz="1200" b="1" i="0" u="none" strike="noStrike" dirty="0" smtClean="0">
                          <a:solidFill>
                            <a:srgbClr val="000000"/>
                          </a:solidFill>
                          <a:effectLst/>
                          <a:latin typeface="+mn-lt"/>
                        </a:rPr>
                        <a:t>%</a:t>
                      </a:r>
                      <a:endParaRPr lang="en-ZA" sz="1200" b="1" i="0" u="none" strike="noStrike" dirty="0">
                        <a:solidFill>
                          <a:srgbClr val="000000"/>
                        </a:solidFill>
                        <a:effectLst/>
                        <a:latin typeface="+mn-lt"/>
                      </a:endParaRPr>
                    </a:p>
                  </a:txBody>
                  <a:tcPr marL="85725" marR="9525" marT="9524" marB="0" anchor="ctr"/>
                </a:tc>
                <a:tc>
                  <a:txBody>
                    <a:bodyPr/>
                    <a:lstStyle/>
                    <a:p>
                      <a:pPr algn="ctr" fontAlgn="ctr"/>
                      <a:r>
                        <a:rPr lang="en-ZA" sz="1200" b="1" i="0" u="none" strike="noStrike" dirty="0">
                          <a:solidFill>
                            <a:srgbClr val="000000"/>
                          </a:solidFill>
                          <a:effectLst/>
                          <a:latin typeface="+mn-lt"/>
                        </a:rPr>
                        <a:t>Total</a:t>
                      </a:r>
                    </a:p>
                  </a:txBody>
                  <a:tcPr marL="85725" marR="9525" marT="9524" marB="0" anchor="ctr"/>
                </a:tc>
                <a:extLst>
                  <a:ext uri="{0D108BD9-81ED-4DB2-BD59-A6C34878D82A}">
                    <a16:rowId xmlns:a16="http://schemas.microsoft.com/office/drawing/2014/main" xmlns="" val="10000"/>
                  </a:ext>
                </a:extLst>
              </a:tr>
              <a:tr h="414417">
                <a:tc>
                  <a:txBody>
                    <a:bodyPr/>
                    <a:lstStyle/>
                    <a:p>
                      <a:pPr algn="l" fontAlgn="ctr"/>
                      <a:r>
                        <a:rPr lang="en-ZA" sz="1200" b="0" i="0" u="none" strike="noStrike" dirty="0">
                          <a:solidFill>
                            <a:srgbClr val="000000"/>
                          </a:solidFill>
                          <a:effectLst/>
                          <a:latin typeface="+mn-lt"/>
                        </a:rPr>
                        <a:t>Eastern Cape</a:t>
                      </a:r>
                    </a:p>
                  </a:txBody>
                  <a:tcPr marL="85725" marR="9525" marT="9524" marB="0" anchor="ctr"/>
                </a:tc>
                <a:tc>
                  <a:txBody>
                    <a:bodyPr/>
                    <a:lstStyle/>
                    <a:p>
                      <a:pPr algn="ctr" fontAlgn="ctr"/>
                      <a:r>
                        <a:rPr lang="en-ZA" sz="1200" b="0" i="0" u="none" strike="noStrike">
                          <a:solidFill>
                            <a:srgbClr val="000000"/>
                          </a:solidFill>
                          <a:effectLst/>
                          <a:latin typeface="+mn-lt"/>
                        </a:rPr>
                        <a:t>17 256</a:t>
                      </a:r>
                    </a:p>
                  </a:txBody>
                  <a:tcPr marL="9525" marR="9525" marT="9525" marB="0" anchor="ctr"/>
                </a:tc>
                <a:tc>
                  <a:txBody>
                    <a:bodyPr/>
                    <a:lstStyle/>
                    <a:p>
                      <a:pPr algn="ctr" fontAlgn="ctr"/>
                      <a:r>
                        <a:rPr lang="en-ZA" sz="1200" b="0" i="0" u="none" strike="noStrike">
                          <a:solidFill>
                            <a:srgbClr val="000000"/>
                          </a:solidFill>
                          <a:effectLst/>
                          <a:latin typeface="+mn-lt"/>
                        </a:rPr>
                        <a:t>56</a:t>
                      </a:r>
                    </a:p>
                  </a:txBody>
                  <a:tcPr marL="9525" marR="9525" marT="9525" marB="0" anchor="ctr"/>
                </a:tc>
                <a:tc>
                  <a:txBody>
                    <a:bodyPr/>
                    <a:lstStyle/>
                    <a:p>
                      <a:pPr algn="ctr" fontAlgn="ctr"/>
                      <a:r>
                        <a:rPr lang="en-ZA" sz="1200" b="0" i="0" u="none" strike="noStrike">
                          <a:solidFill>
                            <a:srgbClr val="000000"/>
                          </a:solidFill>
                          <a:effectLst/>
                          <a:latin typeface="+mn-lt"/>
                        </a:rPr>
                        <a:t>13 376</a:t>
                      </a:r>
                    </a:p>
                  </a:txBody>
                  <a:tcPr marL="9525" marR="9525" marT="9525" marB="0" anchor="ctr"/>
                </a:tc>
                <a:tc>
                  <a:txBody>
                    <a:bodyPr/>
                    <a:lstStyle/>
                    <a:p>
                      <a:pPr algn="ctr" fontAlgn="ctr"/>
                      <a:r>
                        <a:rPr lang="en-ZA" sz="1200" b="0" i="0" u="none" strike="noStrike">
                          <a:solidFill>
                            <a:srgbClr val="000000"/>
                          </a:solidFill>
                          <a:effectLst/>
                          <a:latin typeface="+mn-lt"/>
                        </a:rPr>
                        <a:t>44</a:t>
                      </a:r>
                    </a:p>
                  </a:txBody>
                  <a:tcPr marL="9525" marR="9525" marT="9525" marB="0" anchor="ctr"/>
                </a:tc>
                <a:tc>
                  <a:txBody>
                    <a:bodyPr/>
                    <a:lstStyle/>
                    <a:p>
                      <a:pPr algn="ctr" fontAlgn="ctr"/>
                      <a:r>
                        <a:rPr lang="en-ZA" sz="1200" b="1" i="0" u="none" strike="noStrike" dirty="0">
                          <a:solidFill>
                            <a:srgbClr val="000000"/>
                          </a:solidFill>
                          <a:effectLst/>
                          <a:latin typeface="+mn-lt"/>
                        </a:rPr>
                        <a:t>30 632</a:t>
                      </a:r>
                    </a:p>
                  </a:txBody>
                  <a:tcPr marL="9525" marR="9525" marT="9525" marB="0" anchor="ctr"/>
                </a:tc>
                <a:extLst>
                  <a:ext uri="{0D108BD9-81ED-4DB2-BD59-A6C34878D82A}">
                    <a16:rowId xmlns:a16="http://schemas.microsoft.com/office/drawing/2014/main" xmlns="" val="10001"/>
                  </a:ext>
                </a:extLst>
              </a:tr>
              <a:tr h="414417">
                <a:tc>
                  <a:txBody>
                    <a:bodyPr/>
                    <a:lstStyle/>
                    <a:p>
                      <a:pPr algn="l" fontAlgn="ctr"/>
                      <a:r>
                        <a:rPr lang="en-ZA" sz="1200" b="0" i="0" u="none" strike="noStrike">
                          <a:solidFill>
                            <a:srgbClr val="000000"/>
                          </a:solidFill>
                          <a:effectLst/>
                          <a:latin typeface="+mn-lt"/>
                        </a:rPr>
                        <a:t>Free State</a:t>
                      </a:r>
                    </a:p>
                  </a:txBody>
                  <a:tcPr marL="85725" marR="9525" marT="9524" marB="0" anchor="ctr"/>
                </a:tc>
                <a:tc>
                  <a:txBody>
                    <a:bodyPr/>
                    <a:lstStyle/>
                    <a:p>
                      <a:pPr algn="ctr" fontAlgn="ctr"/>
                      <a:r>
                        <a:rPr lang="en-ZA" sz="1200" b="0" i="0" u="none" strike="noStrike">
                          <a:solidFill>
                            <a:srgbClr val="000000"/>
                          </a:solidFill>
                          <a:effectLst/>
                          <a:latin typeface="+mn-lt"/>
                        </a:rPr>
                        <a:t>10 141</a:t>
                      </a:r>
                    </a:p>
                  </a:txBody>
                  <a:tcPr marL="9525" marR="9525" marT="9525" marB="0" anchor="ctr"/>
                </a:tc>
                <a:tc>
                  <a:txBody>
                    <a:bodyPr/>
                    <a:lstStyle/>
                    <a:p>
                      <a:pPr algn="ctr" fontAlgn="ctr"/>
                      <a:r>
                        <a:rPr lang="en-ZA" sz="1200" b="0" i="0" u="none" strike="noStrike">
                          <a:solidFill>
                            <a:srgbClr val="000000"/>
                          </a:solidFill>
                          <a:effectLst/>
                          <a:latin typeface="+mn-lt"/>
                        </a:rPr>
                        <a:t>59</a:t>
                      </a:r>
                    </a:p>
                  </a:txBody>
                  <a:tcPr marL="9525" marR="9525" marT="9525" marB="0" anchor="ctr"/>
                </a:tc>
                <a:tc>
                  <a:txBody>
                    <a:bodyPr/>
                    <a:lstStyle/>
                    <a:p>
                      <a:pPr algn="ctr" fontAlgn="ctr"/>
                      <a:r>
                        <a:rPr lang="en-ZA" sz="1200" b="0" i="0" u="none" strike="noStrike">
                          <a:solidFill>
                            <a:srgbClr val="000000"/>
                          </a:solidFill>
                          <a:effectLst/>
                          <a:latin typeface="+mn-lt"/>
                        </a:rPr>
                        <a:t>7 181</a:t>
                      </a:r>
                    </a:p>
                  </a:txBody>
                  <a:tcPr marL="9525" marR="9525" marT="9525" marB="0" anchor="ctr"/>
                </a:tc>
                <a:tc>
                  <a:txBody>
                    <a:bodyPr/>
                    <a:lstStyle/>
                    <a:p>
                      <a:pPr algn="ctr" fontAlgn="ctr"/>
                      <a:r>
                        <a:rPr lang="en-ZA" sz="1200" b="0" i="0" u="none" strike="noStrike">
                          <a:solidFill>
                            <a:srgbClr val="000000"/>
                          </a:solidFill>
                          <a:effectLst/>
                          <a:latin typeface="+mn-lt"/>
                        </a:rPr>
                        <a:t>41</a:t>
                      </a:r>
                    </a:p>
                  </a:txBody>
                  <a:tcPr marL="9525" marR="9525" marT="9525" marB="0" anchor="ctr"/>
                </a:tc>
                <a:tc>
                  <a:txBody>
                    <a:bodyPr/>
                    <a:lstStyle/>
                    <a:p>
                      <a:pPr algn="ctr" fontAlgn="ctr"/>
                      <a:r>
                        <a:rPr lang="en-ZA" sz="1200" b="1" i="0" u="none" strike="noStrike" dirty="0">
                          <a:solidFill>
                            <a:srgbClr val="000000"/>
                          </a:solidFill>
                          <a:effectLst/>
                          <a:latin typeface="+mn-lt"/>
                        </a:rPr>
                        <a:t>17 322</a:t>
                      </a:r>
                    </a:p>
                  </a:txBody>
                  <a:tcPr marL="9525" marR="9525" marT="9525" marB="0" anchor="ctr"/>
                </a:tc>
                <a:extLst>
                  <a:ext uri="{0D108BD9-81ED-4DB2-BD59-A6C34878D82A}">
                    <a16:rowId xmlns:a16="http://schemas.microsoft.com/office/drawing/2014/main" xmlns="" val="10002"/>
                  </a:ext>
                </a:extLst>
              </a:tr>
              <a:tr h="414417">
                <a:tc>
                  <a:txBody>
                    <a:bodyPr/>
                    <a:lstStyle/>
                    <a:p>
                      <a:pPr algn="l" fontAlgn="ctr"/>
                      <a:r>
                        <a:rPr lang="en-ZA" sz="1200" b="0" i="0" u="none" strike="noStrike">
                          <a:solidFill>
                            <a:srgbClr val="000000"/>
                          </a:solidFill>
                          <a:effectLst/>
                          <a:latin typeface="+mn-lt"/>
                        </a:rPr>
                        <a:t>Gauteng</a:t>
                      </a:r>
                    </a:p>
                  </a:txBody>
                  <a:tcPr marL="85725" marR="9525" marT="9524" marB="0" anchor="ctr"/>
                </a:tc>
                <a:tc>
                  <a:txBody>
                    <a:bodyPr/>
                    <a:lstStyle/>
                    <a:p>
                      <a:pPr algn="ctr" fontAlgn="ctr"/>
                      <a:r>
                        <a:rPr lang="en-ZA" sz="1200" b="0" i="0" u="none" strike="noStrike">
                          <a:solidFill>
                            <a:srgbClr val="000000"/>
                          </a:solidFill>
                          <a:effectLst/>
                          <a:latin typeface="+mn-lt"/>
                        </a:rPr>
                        <a:t>29 914</a:t>
                      </a:r>
                    </a:p>
                  </a:txBody>
                  <a:tcPr marL="9525" marR="9525" marT="9525" marB="0" anchor="ctr"/>
                </a:tc>
                <a:tc>
                  <a:txBody>
                    <a:bodyPr/>
                    <a:lstStyle/>
                    <a:p>
                      <a:pPr algn="ctr" fontAlgn="ctr"/>
                      <a:r>
                        <a:rPr lang="en-ZA" sz="1200" b="0" i="0" u="none" strike="noStrike">
                          <a:solidFill>
                            <a:srgbClr val="000000"/>
                          </a:solidFill>
                          <a:effectLst/>
                          <a:latin typeface="+mn-lt"/>
                        </a:rPr>
                        <a:t>54</a:t>
                      </a:r>
                    </a:p>
                  </a:txBody>
                  <a:tcPr marL="9525" marR="9525" marT="9525" marB="0" anchor="ctr"/>
                </a:tc>
                <a:tc>
                  <a:txBody>
                    <a:bodyPr/>
                    <a:lstStyle/>
                    <a:p>
                      <a:pPr algn="ctr" fontAlgn="ctr"/>
                      <a:r>
                        <a:rPr lang="en-ZA" sz="1200" b="0" i="0" u="none" strike="noStrike">
                          <a:solidFill>
                            <a:srgbClr val="000000"/>
                          </a:solidFill>
                          <a:effectLst/>
                          <a:latin typeface="+mn-lt"/>
                        </a:rPr>
                        <a:t>25 399</a:t>
                      </a:r>
                    </a:p>
                  </a:txBody>
                  <a:tcPr marL="9525" marR="9525" marT="9525" marB="0" anchor="ctr"/>
                </a:tc>
                <a:tc>
                  <a:txBody>
                    <a:bodyPr/>
                    <a:lstStyle/>
                    <a:p>
                      <a:pPr algn="ctr" fontAlgn="ctr"/>
                      <a:r>
                        <a:rPr lang="en-ZA" sz="1200" b="0" i="0" u="none" strike="noStrike">
                          <a:solidFill>
                            <a:srgbClr val="000000"/>
                          </a:solidFill>
                          <a:effectLst/>
                          <a:latin typeface="+mn-lt"/>
                        </a:rPr>
                        <a:t>46</a:t>
                      </a:r>
                    </a:p>
                  </a:txBody>
                  <a:tcPr marL="9525" marR="9525" marT="9525" marB="0" anchor="ctr"/>
                </a:tc>
                <a:tc>
                  <a:txBody>
                    <a:bodyPr/>
                    <a:lstStyle/>
                    <a:p>
                      <a:pPr algn="ctr" fontAlgn="ctr"/>
                      <a:r>
                        <a:rPr lang="en-ZA" sz="1200" b="1" i="0" u="none" strike="noStrike" dirty="0">
                          <a:solidFill>
                            <a:srgbClr val="000000"/>
                          </a:solidFill>
                          <a:effectLst/>
                          <a:latin typeface="+mn-lt"/>
                        </a:rPr>
                        <a:t>55 313</a:t>
                      </a:r>
                    </a:p>
                  </a:txBody>
                  <a:tcPr marL="9525" marR="9525" marT="9525" marB="0" anchor="ctr"/>
                </a:tc>
                <a:extLst>
                  <a:ext uri="{0D108BD9-81ED-4DB2-BD59-A6C34878D82A}">
                    <a16:rowId xmlns:a16="http://schemas.microsoft.com/office/drawing/2014/main" xmlns="" val="10003"/>
                  </a:ext>
                </a:extLst>
              </a:tr>
              <a:tr h="414417">
                <a:tc>
                  <a:txBody>
                    <a:bodyPr/>
                    <a:lstStyle/>
                    <a:p>
                      <a:pPr algn="l" fontAlgn="ctr"/>
                      <a:r>
                        <a:rPr lang="en-ZA" sz="1200" b="0" i="0" u="none" strike="noStrike">
                          <a:solidFill>
                            <a:srgbClr val="000000"/>
                          </a:solidFill>
                          <a:effectLst/>
                          <a:latin typeface="+mn-lt"/>
                        </a:rPr>
                        <a:t>KwaZulu Natal</a:t>
                      </a:r>
                    </a:p>
                  </a:txBody>
                  <a:tcPr marL="85725" marR="9525" marT="9524" marB="0" anchor="ctr"/>
                </a:tc>
                <a:tc>
                  <a:txBody>
                    <a:bodyPr/>
                    <a:lstStyle/>
                    <a:p>
                      <a:pPr algn="ctr" fontAlgn="ctr"/>
                      <a:r>
                        <a:rPr lang="en-ZA" sz="1200" b="0" i="0" u="none" strike="noStrike">
                          <a:solidFill>
                            <a:srgbClr val="000000"/>
                          </a:solidFill>
                          <a:effectLst/>
                          <a:latin typeface="+mn-lt"/>
                        </a:rPr>
                        <a:t>19 954</a:t>
                      </a:r>
                    </a:p>
                  </a:txBody>
                  <a:tcPr marL="9525" marR="9525" marT="9525" marB="0" anchor="ctr"/>
                </a:tc>
                <a:tc>
                  <a:txBody>
                    <a:bodyPr/>
                    <a:lstStyle/>
                    <a:p>
                      <a:pPr algn="ctr" fontAlgn="ctr"/>
                      <a:r>
                        <a:rPr lang="en-ZA" sz="1200" b="0" i="0" u="none" strike="noStrike">
                          <a:solidFill>
                            <a:srgbClr val="000000"/>
                          </a:solidFill>
                          <a:effectLst/>
                          <a:latin typeface="+mn-lt"/>
                        </a:rPr>
                        <a:t>55</a:t>
                      </a:r>
                    </a:p>
                  </a:txBody>
                  <a:tcPr marL="9525" marR="9525" marT="9525" marB="0" anchor="ctr"/>
                </a:tc>
                <a:tc>
                  <a:txBody>
                    <a:bodyPr/>
                    <a:lstStyle/>
                    <a:p>
                      <a:pPr algn="ctr" fontAlgn="ctr"/>
                      <a:r>
                        <a:rPr lang="en-ZA" sz="1200" b="0" i="0" u="none" strike="noStrike">
                          <a:solidFill>
                            <a:srgbClr val="000000"/>
                          </a:solidFill>
                          <a:effectLst/>
                          <a:latin typeface="+mn-lt"/>
                        </a:rPr>
                        <a:t>16 419</a:t>
                      </a:r>
                    </a:p>
                  </a:txBody>
                  <a:tcPr marL="9525" marR="9525" marT="9525" marB="0" anchor="ctr"/>
                </a:tc>
                <a:tc>
                  <a:txBody>
                    <a:bodyPr/>
                    <a:lstStyle/>
                    <a:p>
                      <a:pPr algn="ctr" fontAlgn="ctr"/>
                      <a:r>
                        <a:rPr lang="en-ZA" sz="1200" b="0" i="0" u="none" strike="noStrike">
                          <a:solidFill>
                            <a:srgbClr val="000000"/>
                          </a:solidFill>
                          <a:effectLst/>
                          <a:latin typeface="+mn-lt"/>
                        </a:rPr>
                        <a:t>45</a:t>
                      </a:r>
                    </a:p>
                  </a:txBody>
                  <a:tcPr marL="9525" marR="9525" marT="9525" marB="0" anchor="ctr"/>
                </a:tc>
                <a:tc>
                  <a:txBody>
                    <a:bodyPr/>
                    <a:lstStyle/>
                    <a:p>
                      <a:pPr algn="ctr" fontAlgn="ctr"/>
                      <a:r>
                        <a:rPr lang="en-ZA" sz="1200" b="1" i="0" u="none" strike="noStrike">
                          <a:solidFill>
                            <a:srgbClr val="000000"/>
                          </a:solidFill>
                          <a:effectLst/>
                          <a:latin typeface="+mn-lt"/>
                        </a:rPr>
                        <a:t>36 373</a:t>
                      </a:r>
                    </a:p>
                  </a:txBody>
                  <a:tcPr marL="9525" marR="9525" marT="9525" marB="0" anchor="ctr"/>
                </a:tc>
                <a:extLst>
                  <a:ext uri="{0D108BD9-81ED-4DB2-BD59-A6C34878D82A}">
                    <a16:rowId xmlns:a16="http://schemas.microsoft.com/office/drawing/2014/main" xmlns="" val="10004"/>
                  </a:ext>
                </a:extLst>
              </a:tr>
              <a:tr h="414417">
                <a:tc>
                  <a:txBody>
                    <a:bodyPr/>
                    <a:lstStyle/>
                    <a:p>
                      <a:pPr algn="l" fontAlgn="ctr"/>
                      <a:r>
                        <a:rPr lang="en-ZA" sz="1200" b="0" i="0" u="none" strike="noStrike">
                          <a:solidFill>
                            <a:srgbClr val="000000"/>
                          </a:solidFill>
                          <a:effectLst/>
                          <a:latin typeface="+mn-lt"/>
                        </a:rPr>
                        <a:t>Limpopo</a:t>
                      </a:r>
                    </a:p>
                  </a:txBody>
                  <a:tcPr marL="85725" marR="9525" marT="9524" marB="0" anchor="ctr"/>
                </a:tc>
                <a:tc>
                  <a:txBody>
                    <a:bodyPr/>
                    <a:lstStyle/>
                    <a:p>
                      <a:pPr algn="ctr" fontAlgn="ctr"/>
                      <a:r>
                        <a:rPr lang="en-ZA" sz="1200" b="0" i="0" u="none" strike="noStrike">
                          <a:solidFill>
                            <a:srgbClr val="000000"/>
                          </a:solidFill>
                          <a:effectLst/>
                          <a:latin typeface="+mn-lt"/>
                        </a:rPr>
                        <a:t>17 803</a:t>
                      </a:r>
                    </a:p>
                  </a:txBody>
                  <a:tcPr marL="9525" marR="9525" marT="9525" marB="0" anchor="ctr"/>
                </a:tc>
                <a:tc>
                  <a:txBody>
                    <a:bodyPr/>
                    <a:lstStyle/>
                    <a:p>
                      <a:pPr algn="ctr" fontAlgn="ctr"/>
                      <a:r>
                        <a:rPr lang="en-ZA" sz="1200" b="0" i="0" u="none" strike="noStrike">
                          <a:solidFill>
                            <a:srgbClr val="000000"/>
                          </a:solidFill>
                          <a:effectLst/>
                          <a:latin typeface="+mn-lt"/>
                        </a:rPr>
                        <a:t>68</a:t>
                      </a:r>
                    </a:p>
                  </a:txBody>
                  <a:tcPr marL="9525" marR="9525" marT="9525" marB="0" anchor="ctr"/>
                </a:tc>
                <a:tc>
                  <a:txBody>
                    <a:bodyPr/>
                    <a:lstStyle/>
                    <a:p>
                      <a:pPr algn="ctr" fontAlgn="ctr"/>
                      <a:r>
                        <a:rPr lang="en-ZA" sz="1200" b="0" i="0" u="none" strike="noStrike">
                          <a:solidFill>
                            <a:srgbClr val="000000"/>
                          </a:solidFill>
                          <a:effectLst/>
                          <a:latin typeface="+mn-lt"/>
                        </a:rPr>
                        <a:t>8 214</a:t>
                      </a:r>
                    </a:p>
                  </a:txBody>
                  <a:tcPr marL="9525" marR="9525" marT="9525" marB="0" anchor="ctr"/>
                </a:tc>
                <a:tc>
                  <a:txBody>
                    <a:bodyPr/>
                    <a:lstStyle/>
                    <a:p>
                      <a:pPr algn="ctr" fontAlgn="ctr"/>
                      <a:r>
                        <a:rPr lang="en-ZA" sz="1200" b="0" i="0" u="none" strike="noStrike">
                          <a:solidFill>
                            <a:srgbClr val="000000"/>
                          </a:solidFill>
                          <a:effectLst/>
                          <a:latin typeface="+mn-lt"/>
                        </a:rPr>
                        <a:t>32</a:t>
                      </a:r>
                    </a:p>
                  </a:txBody>
                  <a:tcPr marL="9525" marR="9525" marT="9525" marB="0" anchor="ctr"/>
                </a:tc>
                <a:tc>
                  <a:txBody>
                    <a:bodyPr/>
                    <a:lstStyle/>
                    <a:p>
                      <a:pPr algn="ctr" fontAlgn="ctr"/>
                      <a:r>
                        <a:rPr lang="en-ZA" sz="1200" b="1" i="0" u="none" strike="noStrike">
                          <a:solidFill>
                            <a:srgbClr val="000000"/>
                          </a:solidFill>
                          <a:effectLst/>
                          <a:latin typeface="+mn-lt"/>
                        </a:rPr>
                        <a:t>26 017</a:t>
                      </a:r>
                    </a:p>
                  </a:txBody>
                  <a:tcPr marL="9525" marR="9525" marT="9525" marB="0" anchor="ctr"/>
                </a:tc>
                <a:extLst>
                  <a:ext uri="{0D108BD9-81ED-4DB2-BD59-A6C34878D82A}">
                    <a16:rowId xmlns:a16="http://schemas.microsoft.com/office/drawing/2014/main" xmlns="" val="10005"/>
                  </a:ext>
                </a:extLst>
              </a:tr>
              <a:tr h="414417">
                <a:tc>
                  <a:txBody>
                    <a:bodyPr/>
                    <a:lstStyle/>
                    <a:p>
                      <a:pPr algn="l" fontAlgn="ctr"/>
                      <a:r>
                        <a:rPr lang="en-ZA" sz="1200" b="0" i="0" u="none" strike="noStrike">
                          <a:solidFill>
                            <a:srgbClr val="000000"/>
                          </a:solidFill>
                          <a:effectLst/>
                          <a:latin typeface="+mn-lt"/>
                        </a:rPr>
                        <a:t>Mpumalanga</a:t>
                      </a:r>
                    </a:p>
                  </a:txBody>
                  <a:tcPr marL="85725" marR="9525" marT="9524" marB="0" anchor="ctr"/>
                </a:tc>
                <a:tc>
                  <a:txBody>
                    <a:bodyPr/>
                    <a:lstStyle/>
                    <a:p>
                      <a:pPr algn="ctr" fontAlgn="ctr"/>
                      <a:r>
                        <a:rPr lang="en-ZA" sz="1200" b="0" i="0" u="none" strike="noStrike">
                          <a:solidFill>
                            <a:srgbClr val="000000"/>
                          </a:solidFill>
                          <a:effectLst/>
                          <a:latin typeface="+mn-lt"/>
                        </a:rPr>
                        <a:t>14 851</a:t>
                      </a:r>
                    </a:p>
                  </a:txBody>
                  <a:tcPr marL="9525" marR="9525" marT="9525" marB="0" anchor="ctr"/>
                </a:tc>
                <a:tc>
                  <a:txBody>
                    <a:bodyPr/>
                    <a:lstStyle/>
                    <a:p>
                      <a:pPr algn="ctr" fontAlgn="ctr"/>
                      <a:r>
                        <a:rPr lang="en-ZA" sz="1200" b="0" i="0" u="none" strike="noStrike" dirty="0">
                          <a:solidFill>
                            <a:srgbClr val="000000"/>
                          </a:solidFill>
                          <a:effectLst/>
                          <a:latin typeface="+mn-lt"/>
                        </a:rPr>
                        <a:t>51</a:t>
                      </a:r>
                    </a:p>
                  </a:txBody>
                  <a:tcPr marL="9525" marR="9525" marT="9525" marB="0" anchor="ctr"/>
                </a:tc>
                <a:tc>
                  <a:txBody>
                    <a:bodyPr/>
                    <a:lstStyle/>
                    <a:p>
                      <a:pPr algn="ctr" fontAlgn="ctr"/>
                      <a:r>
                        <a:rPr lang="en-ZA" sz="1200" b="0" i="0" u="none" strike="noStrike">
                          <a:solidFill>
                            <a:srgbClr val="000000"/>
                          </a:solidFill>
                          <a:effectLst/>
                          <a:latin typeface="+mn-lt"/>
                        </a:rPr>
                        <a:t>13 993</a:t>
                      </a:r>
                    </a:p>
                  </a:txBody>
                  <a:tcPr marL="9525" marR="9525" marT="9525" marB="0" anchor="ctr"/>
                </a:tc>
                <a:tc>
                  <a:txBody>
                    <a:bodyPr/>
                    <a:lstStyle/>
                    <a:p>
                      <a:pPr algn="ctr" fontAlgn="ctr"/>
                      <a:r>
                        <a:rPr lang="en-ZA" sz="1200" b="0" i="0" u="none" strike="noStrike">
                          <a:solidFill>
                            <a:srgbClr val="000000"/>
                          </a:solidFill>
                          <a:effectLst/>
                          <a:latin typeface="+mn-lt"/>
                        </a:rPr>
                        <a:t>49</a:t>
                      </a:r>
                    </a:p>
                  </a:txBody>
                  <a:tcPr marL="9525" marR="9525" marT="9525" marB="0" anchor="ctr"/>
                </a:tc>
                <a:tc>
                  <a:txBody>
                    <a:bodyPr/>
                    <a:lstStyle/>
                    <a:p>
                      <a:pPr algn="ctr" fontAlgn="ctr"/>
                      <a:r>
                        <a:rPr lang="en-ZA" sz="1200" b="1" i="0" u="none" strike="noStrike" dirty="0">
                          <a:solidFill>
                            <a:srgbClr val="000000"/>
                          </a:solidFill>
                          <a:effectLst/>
                          <a:latin typeface="+mn-lt"/>
                        </a:rPr>
                        <a:t>28 844</a:t>
                      </a:r>
                    </a:p>
                  </a:txBody>
                  <a:tcPr marL="9525" marR="9525" marT="9525" marB="0" anchor="ctr"/>
                </a:tc>
                <a:extLst>
                  <a:ext uri="{0D108BD9-81ED-4DB2-BD59-A6C34878D82A}">
                    <a16:rowId xmlns:a16="http://schemas.microsoft.com/office/drawing/2014/main" xmlns="" val="10006"/>
                  </a:ext>
                </a:extLst>
              </a:tr>
              <a:tr h="414417">
                <a:tc>
                  <a:txBody>
                    <a:bodyPr/>
                    <a:lstStyle/>
                    <a:p>
                      <a:pPr algn="l" fontAlgn="ctr"/>
                      <a:r>
                        <a:rPr lang="en-ZA" sz="1200" b="0" i="0" u="none" strike="noStrike">
                          <a:solidFill>
                            <a:srgbClr val="000000"/>
                          </a:solidFill>
                          <a:effectLst/>
                          <a:latin typeface="+mn-lt"/>
                        </a:rPr>
                        <a:t>Northern Cape</a:t>
                      </a:r>
                    </a:p>
                  </a:txBody>
                  <a:tcPr marL="85725" marR="9525" marT="9524" marB="0" anchor="ctr"/>
                </a:tc>
                <a:tc>
                  <a:txBody>
                    <a:bodyPr/>
                    <a:lstStyle/>
                    <a:p>
                      <a:pPr algn="ctr" fontAlgn="ctr"/>
                      <a:r>
                        <a:rPr lang="en-ZA" sz="1200" b="0" i="0" u="none" strike="noStrike">
                          <a:solidFill>
                            <a:srgbClr val="000000"/>
                          </a:solidFill>
                          <a:effectLst/>
                          <a:latin typeface="+mn-lt"/>
                        </a:rPr>
                        <a:t>6 604</a:t>
                      </a:r>
                    </a:p>
                  </a:txBody>
                  <a:tcPr marL="9525" marR="9525" marT="9525" marB="0" anchor="ctr"/>
                </a:tc>
                <a:tc>
                  <a:txBody>
                    <a:bodyPr/>
                    <a:lstStyle/>
                    <a:p>
                      <a:pPr algn="ctr" fontAlgn="ctr"/>
                      <a:r>
                        <a:rPr lang="en-ZA" sz="1200" b="0" i="0" u="none" strike="noStrike">
                          <a:solidFill>
                            <a:srgbClr val="000000"/>
                          </a:solidFill>
                          <a:effectLst/>
                          <a:latin typeface="+mn-lt"/>
                        </a:rPr>
                        <a:t>48</a:t>
                      </a:r>
                    </a:p>
                  </a:txBody>
                  <a:tcPr marL="9525" marR="9525" marT="9525" marB="0" anchor="ctr"/>
                </a:tc>
                <a:tc>
                  <a:txBody>
                    <a:bodyPr/>
                    <a:lstStyle/>
                    <a:p>
                      <a:pPr algn="ctr" fontAlgn="ctr"/>
                      <a:r>
                        <a:rPr lang="en-ZA" sz="1200" b="0" i="0" u="none" strike="noStrike">
                          <a:solidFill>
                            <a:srgbClr val="000000"/>
                          </a:solidFill>
                          <a:effectLst/>
                          <a:latin typeface="+mn-lt"/>
                        </a:rPr>
                        <a:t>7 142</a:t>
                      </a:r>
                    </a:p>
                  </a:txBody>
                  <a:tcPr marL="9525" marR="9525" marT="9525" marB="0" anchor="ctr"/>
                </a:tc>
                <a:tc>
                  <a:txBody>
                    <a:bodyPr/>
                    <a:lstStyle/>
                    <a:p>
                      <a:pPr algn="ctr" fontAlgn="ctr"/>
                      <a:r>
                        <a:rPr lang="en-ZA" sz="1200" b="0" i="0" u="none" strike="noStrike">
                          <a:solidFill>
                            <a:srgbClr val="000000"/>
                          </a:solidFill>
                          <a:effectLst/>
                          <a:latin typeface="+mn-lt"/>
                        </a:rPr>
                        <a:t>52</a:t>
                      </a:r>
                    </a:p>
                  </a:txBody>
                  <a:tcPr marL="9525" marR="9525" marT="9525" marB="0" anchor="ctr"/>
                </a:tc>
                <a:tc>
                  <a:txBody>
                    <a:bodyPr/>
                    <a:lstStyle/>
                    <a:p>
                      <a:pPr algn="ctr" fontAlgn="ctr"/>
                      <a:r>
                        <a:rPr lang="en-ZA" sz="1200" b="1" i="0" u="none" strike="noStrike" dirty="0">
                          <a:solidFill>
                            <a:srgbClr val="000000"/>
                          </a:solidFill>
                          <a:effectLst/>
                          <a:latin typeface="+mn-lt"/>
                        </a:rPr>
                        <a:t>13 746</a:t>
                      </a:r>
                    </a:p>
                  </a:txBody>
                  <a:tcPr marL="9525" marR="9525" marT="9525" marB="0" anchor="ctr"/>
                </a:tc>
                <a:extLst>
                  <a:ext uri="{0D108BD9-81ED-4DB2-BD59-A6C34878D82A}">
                    <a16:rowId xmlns:a16="http://schemas.microsoft.com/office/drawing/2014/main" xmlns="" val="10007"/>
                  </a:ext>
                </a:extLst>
              </a:tr>
              <a:tr h="414417">
                <a:tc>
                  <a:txBody>
                    <a:bodyPr/>
                    <a:lstStyle/>
                    <a:p>
                      <a:pPr algn="l" fontAlgn="ctr"/>
                      <a:r>
                        <a:rPr lang="en-ZA" sz="1200" b="0" i="0" u="none" strike="noStrike" dirty="0">
                          <a:solidFill>
                            <a:srgbClr val="000000"/>
                          </a:solidFill>
                          <a:effectLst/>
                          <a:latin typeface="+mn-lt"/>
                        </a:rPr>
                        <a:t>North West</a:t>
                      </a:r>
                    </a:p>
                  </a:txBody>
                  <a:tcPr marL="85725" marR="9525" marT="9524" marB="0" anchor="ctr"/>
                </a:tc>
                <a:tc>
                  <a:txBody>
                    <a:bodyPr/>
                    <a:lstStyle/>
                    <a:p>
                      <a:pPr algn="ctr" fontAlgn="ctr"/>
                      <a:r>
                        <a:rPr lang="en-ZA" sz="1200" b="0" i="0" u="none" strike="noStrike">
                          <a:solidFill>
                            <a:srgbClr val="000000"/>
                          </a:solidFill>
                          <a:effectLst/>
                          <a:latin typeface="+mn-lt"/>
                        </a:rPr>
                        <a:t>10 200</a:t>
                      </a:r>
                    </a:p>
                  </a:txBody>
                  <a:tcPr marL="9525" marR="9525" marT="9525" marB="0" anchor="ctr"/>
                </a:tc>
                <a:tc>
                  <a:txBody>
                    <a:bodyPr/>
                    <a:lstStyle/>
                    <a:p>
                      <a:pPr algn="ctr" fontAlgn="ctr"/>
                      <a:r>
                        <a:rPr lang="en-ZA" sz="1200" b="0" i="0" u="none" strike="noStrike">
                          <a:solidFill>
                            <a:srgbClr val="000000"/>
                          </a:solidFill>
                          <a:effectLst/>
                          <a:latin typeface="+mn-lt"/>
                        </a:rPr>
                        <a:t>55</a:t>
                      </a:r>
                    </a:p>
                  </a:txBody>
                  <a:tcPr marL="9525" marR="9525" marT="9525" marB="0" anchor="ctr"/>
                </a:tc>
                <a:tc>
                  <a:txBody>
                    <a:bodyPr/>
                    <a:lstStyle/>
                    <a:p>
                      <a:pPr algn="ctr" fontAlgn="ctr"/>
                      <a:r>
                        <a:rPr lang="en-ZA" sz="1200" b="0" i="0" u="none" strike="noStrike">
                          <a:solidFill>
                            <a:srgbClr val="000000"/>
                          </a:solidFill>
                          <a:effectLst/>
                          <a:latin typeface="+mn-lt"/>
                        </a:rPr>
                        <a:t>8 220</a:t>
                      </a:r>
                    </a:p>
                  </a:txBody>
                  <a:tcPr marL="9525" marR="9525" marT="9525" marB="0" anchor="ctr"/>
                </a:tc>
                <a:tc>
                  <a:txBody>
                    <a:bodyPr/>
                    <a:lstStyle/>
                    <a:p>
                      <a:pPr algn="ctr" fontAlgn="ctr"/>
                      <a:r>
                        <a:rPr lang="en-ZA" sz="1200" b="0" i="0" u="none" strike="noStrike">
                          <a:solidFill>
                            <a:srgbClr val="000000"/>
                          </a:solidFill>
                          <a:effectLst/>
                          <a:latin typeface="+mn-lt"/>
                        </a:rPr>
                        <a:t>45</a:t>
                      </a:r>
                    </a:p>
                  </a:txBody>
                  <a:tcPr marL="9525" marR="9525" marT="9525" marB="0" anchor="ctr"/>
                </a:tc>
                <a:tc>
                  <a:txBody>
                    <a:bodyPr/>
                    <a:lstStyle/>
                    <a:p>
                      <a:pPr algn="ctr" fontAlgn="ctr"/>
                      <a:r>
                        <a:rPr lang="en-ZA" sz="1200" b="1" i="0" u="none" strike="noStrike" dirty="0">
                          <a:solidFill>
                            <a:srgbClr val="000000"/>
                          </a:solidFill>
                          <a:effectLst/>
                          <a:latin typeface="+mn-lt"/>
                        </a:rPr>
                        <a:t>18 420</a:t>
                      </a:r>
                    </a:p>
                  </a:txBody>
                  <a:tcPr marL="9525" marR="9525" marT="9525" marB="0" anchor="ctr"/>
                </a:tc>
                <a:extLst>
                  <a:ext uri="{0D108BD9-81ED-4DB2-BD59-A6C34878D82A}">
                    <a16:rowId xmlns:a16="http://schemas.microsoft.com/office/drawing/2014/main" xmlns="" val="10008"/>
                  </a:ext>
                </a:extLst>
              </a:tr>
              <a:tr h="414417">
                <a:tc>
                  <a:txBody>
                    <a:bodyPr/>
                    <a:lstStyle/>
                    <a:p>
                      <a:pPr algn="l" fontAlgn="ctr"/>
                      <a:r>
                        <a:rPr lang="en-ZA" sz="1200" b="0" i="0" u="none" strike="noStrike" dirty="0">
                          <a:solidFill>
                            <a:srgbClr val="000000"/>
                          </a:solidFill>
                          <a:effectLst/>
                          <a:latin typeface="+mn-lt"/>
                        </a:rPr>
                        <a:t>Western Cape</a:t>
                      </a:r>
                    </a:p>
                  </a:txBody>
                  <a:tcPr marL="85725" marR="9525" marT="9524" marB="0" anchor="ctr"/>
                </a:tc>
                <a:tc>
                  <a:txBody>
                    <a:bodyPr/>
                    <a:lstStyle/>
                    <a:p>
                      <a:pPr algn="ctr" fontAlgn="ctr"/>
                      <a:r>
                        <a:rPr lang="en-ZA" sz="1200" b="0" i="0" u="none" strike="noStrike">
                          <a:solidFill>
                            <a:srgbClr val="000000"/>
                          </a:solidFill>
                          <a:effectLst/>
                          <a:latin typeface="+mn-lt"/>
                        </a:rPr>
                        <a:t>11 955</a:t>
                      </a:r>
                    </a:p>
                  </a:txBody>
                  <a:tcPr marL="9525" marR="9525" marT="9525" marB="0" anchor="ctr"/>
                </a:tc>
                <a:tc>
                  <a:txBody>
                    <a:bodyPr/>
                    <a:lstStyle/>
                    <a:p>
                      <a:pPr algn="ctr" fontAlgn="ctr"/>
                      <a:r>
                        <a:rPr lang="en-ZA" sz="1200" b="0" i="0" u="none" strike="noStrike">
                          <a:solidFill>
                            <a:srgbClr val="000000"/>
                          </a:solidFill>
                          <a:effectLst/>
                          <a:latin typeface="+mn-lt"/>
                        </a:rPr>
                        <a:t>64</a:t>
                      </a:r>
                    </a:p>
                  </a:txBody>
                  <a:tcPr marL="9525" marR="9525" marT="9525" marB="0" anchor="ctr"/>
                </a:tc>
                <a:tc>
                  <a:txBody>
                    <a:bodyPr/>
                    <a:lstStyle/>
                    <a:p>
                      <a:pPr algn="ctr" fontAlgn="ctr"/>
                      <a:r>
                        <a:rPr lang="en-ZA" sz="1200" b="0" i="0" u="none" strike="noStrike" dirty="0">
                          <a:solidFill>
                            <a:srgbClr val="000000"/>
                          </a:solidFill>
                          <a:effectLst/>
                          <a:latin typeface="+mn-lt"/>
                        </a:rPr>
                        <a:t>6 821</a:t>
                      </a:r>
                    </a:p>
                  </a:txBody>
                  <a:tcPr marL="9525" marR="9525" marT="9525" marB="0" anchor="ctr"/>
                </a:tc>
                <a:tc>
                  <a:txBody>
                    <a:bodyPr/>
                    <a:lstStyle/>
                    <a:p>
                      <a:pPr algn="ctr" fontAlgn="ctr"/>
                      <a:r>
                        <a:rPr lang="en-ZA" sz="1200" b="0" i="0" u="none" strike="noStrike">
                          <a:solidFill>
                            <a:srgbClr val="000000"/>
                          </a:solidFill>
                          <a:effectLst/>
                          <a:latin typeface="+mn-lt"/>
                        </a:rPr>
                        <a:t>36</a:t>
                      </a:r>
                    </a:p>
                  </a:txBody>
                  <a:tcPr marL="9525" marR="9525" marT="9525" marB="0" anchor="ctr"/>
                </a:tc>
                <a:tc>
                  <a:txBody>
                    <a:bodyPr/>
                    <a:lstStyle/>
                    <a:p>
                      <a:pPr algn="ctr" fontAlgn="ctr"/>
                      <a:r>
                        <a:rPr lang="en-ZA" sz="1200" b="1" i="0" u="none" strike="noStrike" dirty="0">
                          <a:solidFill>
                            <a:srgbClr val="000000"/>
                          </a:solidFill>
                          <a:effectLst/>
                          <a:latin typeface="+mn-lt"/>
                        </a:rPr>
                        <a:t>18 776</a:t>
                      </a:r>
                    </a:p>
                  </a:txBody>
                  <a:tcPr marL="9525" marR="9525" marT="9525" marB="0" anchor="ctr"/>
                </a:tc>
                <a:extLst>
                  <a:ext uri="{0D108BD9-81ED-4DB2-BD59-A6C34878D82A}">
                    <a16:rowId xmlns:a16="http://schemas.microsoft.com/office/drawing/2014/main" xmlns="" val="10009"/>
                  </a:ext>
                </a:extLst>
              </a:tr>
              <a:tr h="414417">
                <a:tc>
                  <a:txBody>
                    <a:bodyPr/>
                    <a:lstStyle/>
                    <a:p>
                      <a:pPr algn="l" fontAlgn="ctr"/>
                      <a:r>
                        <a:rPr lang="en-ZA" sz="1200" b="0" i="0" u="none" strike="noStrike" dirty="0">
                          <a:solidFill>
                            <a:srgbClr val="000000"/>
                          </a:solidFill>
                          <a:effectLst/>
                          <a:latin typeface="+mn-lt"/>
                        </a:rPr>
                        <a:t>Online</a:t>
                      </a:r>
                    </a:p>
                  </a:txBody>
                  <a:tcPr marL="85725" marR="9525" marT="9524" marB="0" anchor="ctr"/>
                </a:tc>
                <a:tc>
                  <a:txBody>
                    <a:bodyPr/>
                    <a:lstStyle/>
                    <a:p>
                      <a:pPr algn="ctr" fontAlgn="ctr"/>
                      <a:r>
                        <a:rPr lang="en-ZA" sz="1200" b="0" i="0" u="none" strike="noStrike">
                          <a:solidFill>
                            <a:srgbClr val="000000"/>
                          </a:solidFill>
                          <a:effectLst/>
                          <a:latin typeface="+mn-lt"/>
                        </a:rPr>
                        <a:t>597</a:t>
                      </a:r>
                    </a:p>
                  </a:txBody>
                  <a:tcPr marL="9525" marR="9525" marT="9525" marB="0" anchor="ctr"/>
                </a:tc>
                <a:tc>
                  <a:txBody>
                    <a:bodyPr/>
                    <a:lstStyle/>
                    <a:p>
                      <a:pPr algn="ctr" fontAlgn="ctr"/>
                      <a:r>
                        <a:rPr lang="en-ZA" sz="1200" b="0" i="0" u="none" strike="noStrike">
                          <a:solidFill>
                            <a:srgbClr val="000000"/>
                          </a:solidFill>
                          <a:effectLst/>
                          <a:latin typeface="+mn-lt"/>
                        </a:rPr>
                        <a:t>59</a:t>
                      </a:r>
                    </a:p>
                  </a:txBody>
                  <a:tcPr marL="9525" marR="9525" marT="9525" marB="0" anchor="ctr"/>
                </a:tc>
                <a:tc>
                  <a:txBody>
                    <a:bodyPr/>
                    <a:lstStyle/>
                    <a:p>
                      <a:pPr algn="ctr" fontAlgn="ctr"/>
                      <a:r>
                        <a:rPr lang="en-ZA" sz="1200" b="0" i="0" u="none" strike="noStrike">
                          <a:solidFill>
                            <a:srgbClr val="000000"/>
                          </a:solidFill>
                          <a:effectLst/>
                          <a:latin typeface="+mn-lt"/>
                        </a:rPr>
                        <a:t>414</a:t>
                      </a:r>
                    </a:p>
                  </a:txBody>
                  <a:tcPr marL="9525" marR="9525" marT="9525" marB="0" anchor="ctr"/>
                </a:tc>
                <a:tc>
                  <a:txBody>
                    <a:bodyPr/>
                    <a:lstStyle/>
                    <a:p>
                      <a:pPr algn="ctr" fontAlgn="ctr"/>
                      <a:r>
                        <a:rPr lang="en-ZA" sz="1200" b="0" i="0" u="none" strike="noStrike">
                          <a:solidFill>
                            <a:srgbClr val="000000"/>
                          </a:solidFill>
                          <a:effectLst/>
                          <a:latin typeface="+mn-lt"/>
                        </a:rPr>
                        <a:t>41</a:t>
                      </a:r>
                    </a:p>
                  </a:txBody>
                  <a:tcPr marL="9525" marR="9525" marT="9525" marB="0" anchor="ctr"/>
                </a:tc>
                <a:tc>
                  <a:txBody>
                    <a:bodyPr/>
                    <a:lstStyle/>
                    <a:p>
                      <a:pPr algn="ctr" fontAlgn="ctr"/>
                      <a:r>
                        <a:rPr lang="en-ZA" sz="1200" b="1" i="0" u="none" strike="noStrike" dirty="0">
                          <a:solidFill>
                            <a:srgbClr val="000000"/>
                          </a:solidFill>
                          <a:effectLst/>
                          <a:latin typeface="+mn-lt"/>
                        </a:rPr>
                        <a:t>1 011</a:t>
                      </a:r>
                    </a:p>
                  </a:txBody>
                  <a:tcPr marL="9525" marR="9525" marT="9525" marB="0" anchor="ctr"/>
                </a:tc>
                <a:extLst>
                  <a:ext uri="{0D108BD9-81ED-4DB2-BD59-A6C34878D82A}">
                    <a16:rowId xmlns:a16="http://schemas.microsoft.com/office/drawing/2014/main" xmlns="" val="10010"/>
                  </a:ext>
                </a:extLst>
              </a:tr>
              <a:tr h="414417">
                <a:tc>
                  <a:txBody>
                    <a:bodyPr/>
                    <a:lstStyle/>
                    <a:p>
                      <a:pPr algn="l" fontAlgn="ctr"/>
                      <a:r>
                        <a:rPr lang="en-ZA" sz="1200" b="1" i="0" u="none" strike="noStrike" dirty="0">
                          <a:solidFill>
                            <a:srgbClr val="000000"/>
                          </a:solidFill>
                          <a:effectLst/>
                          <a:latin typeface="+mn-lt"/>
                        </a:rPr>
                        <a:t>Total</a:t>
                      </a:r>
                    </a:p>
                  </a:txBody>
                  <a:tcPr marL="85725" marR="9525" marT="9524" marB="0" anchor="ctr"/>
                </a:tc>
                <a:tc>
                  <a:txBody>
                    <a:bodyPr/>
                    <a:lstStyle/>
                    <a:p>
                      <a:pPr algn="ctr" fontAlgn="ctr"/>
                      <a:r>
                        <a:rPr lang="en-ZA" sz="1200" b="1" i="0" u="none" strike="noStrike" dirty="0">
                          <a:solidFill>
                            <a:srgbClr val="000000"/>
                          </a:solidFill>
                          <a:effectLst/>
                          <a:latin typeface="+mn-lt"/>
                        </a:rPr>
                        <a:t>139 275</a:t>
                      </a:r>
                    </a:p>
                  </a:txBody>
                  <a:tcPr marL="9525" marR="9525" marT="9525" marB="0" anchor="ctr"/>
                </a:tc>
                <a:tc>
                  <a:txBody>
                    <a:bodyPr/>
                    <a:lstStyle/>
                    <a:p>
                      <a:pPr algn="ctr" fontAlgn="ctr"/>
                      <a:r>
                        <a:rPr lang="en-ZA" sz="1200" b="1" i="0" u="none" strike="noStrike" dirty="0" smtClean="0">
                          <a:solidFill>
                            <a:srgbClr val="000000"/>
                          </a:solidFill>
                          <a:effectLst/>
                          <a:latin typeface="+mn-lt"/>
                        </a:rPr>
                        <a:t>57%</a:t>
                      </a:r>
                      <a:endParaRPr lang="en-ZA" sz="1200" b="1" i="0" u="none" strike="noStrike" dirty="0">
                        <a:solidFill>
                          <a:srgbClr val="000000"/>
                        </a:solidFill>
                        <a:effectLst/>
                        <a:latin typeface="+mn-lt"/>
                      </a:endParaRPr>
                    </a:p>
                  </a:txBody>
                  <a:tcPr marL="9525" marR="9525" marT="9525" marB="0" anchor="ctr"/>
                </a:tc>
                <a:tc>
                  <a:txBody>
                    <a:bodyPr/>
                    <a:lstStyle/>
                    <a:p>
                      <a:pPr algn="ctr" fontAlgn="ctr"/>
                      <a:r>
                        <a:rPr lang="en-ZA" sz="1200" b="1" i="0" u="none" strike="noStrike" dirty="0">
                          <a:solidFill>
                            <a:srgbClr val="000000"/>
                          </a:solidFill>
                          <a:effectLst/>
                          <a:latin typeface="+mn-lt"/>
                        </a:rPr>
                        <a:t>107 179</a:t>
                      </a:r>
                    </a:p>
                  </a:txBody>
                  <a:tcPr marL="9525" marR="9525" marT="9525" marB="0" anchor="ctr"/>
                </a:tc>
                <a:tc>
                  <a:txBody>
                    <a:bodyPr/>
                    <a:lstStyle/>
                    <a:p>
                      <a:pPr algn="ctr" fontAlgn="ctr"/>
                      <a:r>
                        <a:rPr lang="en-ZA" sz="1200" b="1" i="0" u="none" strike="noStrike" dirty="0" smtClean="0">
                          <a:solidFill>
                            <a:srgbClr val="000000"/>
                          </a:solidFill>
                          <a:effectLst/>
                          <a:latin typeface="+mn-lt"/>
                        </a:rPr>
                        <a:t>43%</a:t>
                      </a:r>
                      <a:endParaRPr lang="en-ZA" sz="1200" b="1" i="0" u="none" strike="noStrike" dirty="0">
                        <a:solidFill>
                          <a:srgbClr val="000000"/>
                        </a:solidFill>
                        <a:effectLst/>
                        <a:latin typeface="+mn-lt"/>
                      </a:endParaRPr>
                    </a:p>
                  </a:txBody>
                  <a:tcPr marL="9525" marR="9525" marT="9525" marB="0" anchor="ctr"/>
                </a:tc>
                <a:tc>
                  <a:txBody>
                    <a:bodyPr/>
                    <a:lstStyle/>
                    <a:p>
                      <a:pPr algn="ctr" fontAlgn="ctr"/>
                      <a:r>
                        <a:rPr lang="en-ZA" sz="1200" b="1" i="0" u="none" strike="noStrike" dirty="0">
                          <a:solidFill>
                            <a:srgbClr val="000000"/>
                          </a:solidFill>
                          <a:effectLst/>
                          <a:latin typeface="+mn-lt"/>
                        </a:rPr>
                        <a:t>246 454</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7944561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55904" y="169286"/>
            <a:ext cx="8229600" cy="1143000"/>
          </a:xfrm>
        </p:spPr>
        <p:txBody>
          <a:bodyPr/>
          <a:lstStyle/>
          <a:p>
            <a:r>
              <a:rPr lang="en-ZA" altLang="en-US" sz="2400" b="1" dirty="0" smtClean="0"/>
              <a:t>EMPLOYMENT COUNSELLING BY EQUITY GROUP AND PROVINCE</a:t>
            </a:r>
          </a:p>
        </p:txBody>
      </p:sp>
      <p:sp>
        <p:nvSpPr>
          <p:cNvPr id="47107"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7D1409-DAAA-4984-97B2-98A0A9421DD1}"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68</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230946979"/>
              </p:ext>
            </p:extLst>
          </p:nvPr>
        </p:nvGraphicFramePr>
        <p:xfrm>
          <a:off x="97536" y="1305872"/>
          <a:ext cx="8887968" cy="5338764"/>
        </p:xfrm>
        <a:graphic>
          <a:graphicData uri="http://schemas.openxmlformats.org/drawingml/2006/table">
            <a:tbl>
              <a:tblPr firstRow="1" bandRow="1">
                <a:tableStyleId>{5C22544A-7EE6-4342-B048-85BDC9FD1C3A}</a:tableStyleId>
              </a:tblPr>
              <a:tblGrid>
                <a:gridCol w="86563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82752">
                  <a:extLst>
                    <a:ext uri="{9D8B030D-6E8A-4147-A177-3AD203B41FA5}">
                      <a16:colId xmlns:a16="http://schemas.microsoft.com/office/drawing/2014/main" xmlns="" val="20002"/>
                    </a:ext>
                  </a:extLst>
                </a:gridCol>
                <a:gridCol w="731520">
                  <a:extLst>
                    <a:ext uri="{9D8B030D-6E8A-4147-A177-3AD203B41FA5}">
                      <a16:colId xmlns:a16="http://schemas.microsoft.com/office/drawing/2014/main" xmlns="" val="20003"/>
                    </a:ext>
                  </a:extLst>
                </a:gridCol>
                <a:gridCol w="670560">
                  <a:extLst>
                    <a:ext uri="{9D8B030D-6E8A-4147-A177-3AD203B41FA5}">
                      <a16:colId xmlns:a16="http://schemas.microsoft.com/office/drawing/2014/main" xmlns="" val="20004"/>
                    </a:ext>
                  </a:extLst>
                </a:gridCol>
                <a:gridCol w="682752">
                  <a:extLst>
                    <a:ext uri="{9D8B030D-6E8A-4147-A177-3AD203B41FA5}">
                      <a16:colId xmlns:a16="http://schemas.microsoft.com/office/drawing/2014/main" xmlns="" val="20005"/>
                    </a:ext>
                  </a:extLst>
                </a:gridCol>
                <a:gridCol w="637032">
                  <a:extLst>
                    <a:ext uri="{9D8B030D-6E8A-4147-A177-3AD203B41FA5}">
                      <a16:colId xmlns:a16="http://schemas.microsoft.com/office/drawing/2014/main" xmlns="" val="20006"/>
                    </a:ext>
                  </a:extLst>
                </a:gridCol>
                <a:gridCol w="740664">
                  <a:extLst>
                    <a:ext uri="{9D8B030D-6E8A-4147-A177-3AD203B41FA5}">
                      <a16:colId xmlns:a16="http://schemas.microsoft.com/office/drawing/2014/main" xmlns="" val="20007"/>
                    </a:ext>
                  </a:extLst>
                </a:gridCol>
                <a:gridCol w="633984">
                  <a:extLst>
                    <a:ext uri="{9D8B030D-6E8A-4147-A177-3AD203B41FA5}">
                      <a16:colId xmlns:a16="http://schemas.microsoft.com/office/drawing/2014/main" xmlns="" val="1732086492"/>
                    </a:ext>
                  </a:extLst>
                </a:gridCol>
                <a:gridCol w="847344">
                  <a:extLst>
                    <a:ext uri="{9D8B030D-6E8A-4147-A177-3AD203B41FA5}">
                      <a16:colId xmlns:a16="http://schemas.microsoft.com/office/drawing/2014/main" xmlns="" val="338793640"/>
                    </a:ext>
                  </a:extLst>
                </a:gridCol>
                <a:gridCol w="740664">
                  <a:extLst>
                    <a:ext uri="{9D8B030D-6E8A-4147-A177-3AD203B41FA5}">
                      <a16:colId xmlns:a16="http://schemas.microsoft.com/office/drawing/2014/main" xmlns="" val="20008"/>
                    </a:ext>
                  </a:extLst>
                </a:gridCol>
                <a:gridCol w="740664">
                  <a:extLst>
                    <a:ext uri="{9D8B030D-6E8A-4147-A177-3AD203B41FA5}">
                      <a16:colId xmlns:a16="http://schemas.microsoft.com/office/drawing/2014/main" xmlns="" val="20009"/>
                    </a:ext>
                  </a:extLst>
                </a:gridCol>
              </a:tblGrid>
              <a:tr h="444897">
                <a:tc>
                  <a:txBody>
                    <a:bodyPr/>
                    <a:lstStyle/>
                    <a:p>
                      <a:pPr algn="l" fontAlgn="ctr"/>
                      <a:r>
                        <a:rPr lang="en-ZA" sz="1000" b="0" i="0" u="none" strike="noStrike">
                          <a:solidFill>
                            <a:srgbClr val="000000"/>
                          </a:solidFill>
                          <a:effectLst/>
                          <a:latin typeface="Calibri"/>
                        </a:rPr>
                        <a:t> </a:t>
                      </a:r>
                    </a:p>
                  </a:txBody>
                  <a:tcPr marL="85725" marR="9525" marT="9524" marB="0" anchor="ctr"/>
                </a:tc>
                <a:tc>
                  <a:txBody>
                    <a:bodyPr/>
                    <a:lstStyle/>
                    <a:p>
                      <a:pPr algn="ctr" fontAlgn="ctr"/>
                      <a:r>
                        <a:rPr lang="en-ZA" sz="1200" b="1" i="0" u="none" strike="noStrike" dirty="0">
                          <a:solidFill>
                            <a:srgbClr val="000000"/>
                          </a:solidFill>
                          <a:effectLst/>
                          <a:latin typeface="Calibri" panose="020F0502020204030204" pitchFamily="34" charset="0"/>
                        </a:rPr>
                        <a:t>African</a:t>
                      </a:r>
                    </a:p>
                  </a:txBody>
                  <a:tcPr marL="85725" marR="9525" marT="9525" marB="0" anchor="ctr"/>
                </a:tc>
                <a:tc>
                  <a:txBody>
                    <a:bodyPr/>
                    <a:lstStyle/>
                    <a:p>
                      <a:pPr algn="ctr" fontAlgn="ctr"/>
                      <a:r>
                        <a:rPr lang="en-ZA" sz="1200" b="1" i="0" u="none" strike="noStrike">
                          <a:solidFill>
                            <a:srgbClr val="000000"/>
                          </a:solidFill>
                          <a:effectLst/>
                          <a:latin typeface="Calibri" panose="020F0502020204030204" pitchFamily="34" charset="0"/>
                        </a:rPr>
                        <a:t>%</a:t>
                      </a:r>
                    </a:p>
                  </a:txBody>
                  <a:tcPr marL="85725" marR="9525" marT="9525" marB="0" anchor="ctr"/>
                </a:tc>
                <a:tc>
                  <a:txBody>
                    <a:bodyPr/>
                    <a:lstStyle/>
                    <a:p>
                      <a:pPr algn="ctr" fontAlgn="ctr"/>
                      <a:r>
                        <a:rPr lang="en-ZA" sz="1200" b="1" i="0" u="none" strike="noStrike">
                          <a:solidFill>
                            <a:srgbClr val="000000"/>
                          </a:solidFill>
                          <a:effectLst/>
                          <a:latin typeface="Calibri" panose="020F0502020204030204" pitchFamily="34" charset="0"/>
                        </a:rPr>
                        <a:t>Coloured</a:t>
                      </a:r>
                    </a:p>
                  </a:txBody>
                  <a:tcPr marL="85725" marR="9525" marT="9525" marB="0" anchor="ctr"/>
                </a:tc>
                <a:tc>
                  <a:txBody>
                    <a:bodyPr/>
                    <a:lstStyle/>
                    <a:p>
                      <a:pPr algn="ctr" fontAlgn="ctr"/>
                      <a:r>
                        <a:rPr lang="en-ZA" sz="1200" b="1" i="0" u="none" strike="noStrike">
                          <a:solidFill>
                            <a:srgbClr val="000000"/>
                          </a:solidFill>
                          <a:effectLst/>
                          <a:latin typeface="Calibri" panose="020F0502020204030204" pitchFamily="34" charset="0"/>
                        </a:rPr>
                        <a:t>%</a:t>
                      </a:r>
                    </a:p>
                  </a:txBody>
                  <a:tcPr marL="85725" marR="9525" marT="9525" marB="0" anchor="ctr"/>
                </a:tc>
                <a:tc>
                  <a:txBody>
                    <a:bodyPr/>
                    <a:lstStyle/>
                    <a:p>
                      <a:pPr algn="ctr" fontAlgn="ctr"/>
                      <a:r>
                        <a:rPr lang="en-ZA" sz="1200" b="1" i="0" u="none" strike="noStrike" dirty="0">
                          <a:solidFill>
                            <a:srgbClr val="000000"/>
                          </a:solidFill>
                          <a:effectLst/>
                          <a:latin typeface="Calibri" panose="020F0502020204030204" pitchFamily="34" charset="0"/>
                        </a:rPr>
                        <a:t>Indian</a:t>
                      </a:r>
                    </a:p>
                  </a:txBody>
                  <a:tcPr marL="85725" marR="9525" marT="9525" marB="0" anchor="ctr"/>
                </a:tc>
                <a:tc>
                  <a:txBody>
                    <a:bodyPr/>
                    <a:lstStyle/>
                    <a:p>
                      <a:pPr algn="ctr" fontAlgn="ctr"/>
                      <a:r>
                        <a:rPr lang="en-ZA" sz="1200" b="1" i="0" u="none" strike="noStrike">
                          <a:solidFill>
                            <a:srgbClr val="000000"/>
                          </a:solidFill>
                          <a:effectLst/>
                          <a:latin typeface="Calibri" panose="020F0502020204030204" pitchFamily="34" charset="0"/>
                        </a:rPr>
                        <a:t>%</a:t>
                      </a:r>
                    </a:p>
                  </a:txBody>
                  <a:tcPr marL="85725" marR="9525" marT="9525" marB="0" anchor="ctr"/>
                </a:tc>
                <a:tc>
                  <a:txBody>
                    <a:bodyPr/>
                    <a:lstStyle/>
                    <a:p>
                      <a:pPr algn="ctr" fontAlgn="ctr"/>
                      <a:r>
                        <a:rPr lang="en-ZA" sz="1200" b="1" i="0" u="none" strike="noStrike">
                          <a:solidFill>
                            <a:srgbClr val="000000"/>
                          </a:solidFill>
                          <a:effectLst/>
                          <a:latin typeface="Calibri" panose="020F0502020204030204" pitchFamily="34" charset="0"/>
                        </a:rPr>
                        <a:t>White</a:t>
                      </a:r>
                    </a:p>
                  </a:txBody>
                  <a:tcPr marL="85725" marR="9525" marT="9525" marB="0" anchor="ctr"/>
                </a:tc>
                <a:tc>
                  <a:txBody>
                    <a:bodyPr/>
                    <a:lstStyle/>
                    <a:p>
                      <a:pPr algn="ctr" fontAlgn="ctr"/>
                      <a:r>
                        <a:rPr lang="en-ZA" sz="1200" b="1" i="0" u="none" strike="noStrike" dirty="0">
                          <a:solidFill>
                            <a:srgbClr val="000000"/>
                          </a:solidFill>
                          <a:effectLst/>
                          <a:latin typeface="Calibri" panose="020F0502020204030204" pitchFamily="34" charset="0"/>
                        </a:rPr>
                        <a:t>%</a:t>
                      </a:r>
                    </a:p>
                  </a:txBody>
                  <a:tcPr marL="85725" marR="9525" marT="9525" marB="0" anchor="ctr"/>
                </a:tc>
                <a:tc>
                  <a:txBody>
                    <a:bodyPr/>
                    <a:lstStyle/>
                    <a:p>
                      <a:pPr algn="ctr" fontAlgn="ctr"/>
                      <a:r>
                        <a:rPr lang="en-ZA" sz="1200" b="1" i="0" u="none" strike="noStrike" dirty="0">
                          <a:solidFill>
                            <a:srgbClr val="000000"/>
                          </a:solidFill>
                          <a:effectLst/>
                          <a:latin typeface="Calibri" panose="020F0502020204030204" pitchFamily="34" charset="0"/>
                        </a:rPr>
                        <a:t>Unspecified</a:t>
                      </a:r>
                    </a:p>
                  </a:txBody>
                  <a:tcPr marL="85725" marR="9525" marT="9525" marB="0" anchor="ctr"/>
                </a:tc>
                <a:tc>
                  <a:txBody>
                    <a:bodyPr/>
                    <a:lstStyle/>
                    <a:p>
                      <a:pPr algn="ctr" fontAlgn="ctr"/>
                      <a:r>
                        <a:rPr lang="en-ZA" sz="1200" b="1" i="0" u="none" strike="noStrike" dirty="0">
                          <a:solidFill>
                            <a:srgbClr val="000000"/>
                          </a:solidFill>
                          <a:effectLst/>
                          <a:latin typeface="Calibri" panose="020F0502020204030204" pitchFamily="34" charset="0"/>
                        </a:rPr>
                        <a:t>%</a:t>
                      </a:r>
                    </a:p>
                  </a:txBody>
                  <a:tcPr marL="85725" marR="9525" marT="9525" marB="0" anchor="ctr"/>
                </a:tc>
                <a:tc>
                  <a:txBody>
                    <a:bodyPr/>
                    <a:lstStyle/>
                    <a:p>
                      <a:pPr algn="ctr" fontAlgn="ctr"/>
                      <a:r>
                        <a:rPr lang="en-ZA" sz="1200" b="1" i="0" u="none" strike="noStrike" dirty="0">
                          <a:solidFill>
                            <a:srgbClr val="000000"/>
                          </a:solidFill>
                          <a:effectLst/>
                          <a:latin typeface="Calibri" panose="020F0502020204030204" pitchFamily="34" charset="0"/>
                        </a:rPr>
                        <a:t>Total</a:t>
                      </a:r>
                    </a:p>
                  </a:txBody>
                  <a:tcPr marL="85725" marR="9525" marT="9525" marB="0" anchor="ctr"/>
                </a:tc>
                <a:extLst>
                  <a:ext uri="{0D108BD9-81ED-4DB2-BD59-A6C34878D82A}">
                    <a16:rowId xmlns:a16="http://schemas.microsoft.com/office/drawing/2014/main" xmlns="" val="10000"/>
                  </a:ext>
                </a:extLst>
              </a:tr>
              <a:tr h="444897">
                <a:tc>
                  <a:txBody>
                    <a:bodyPr/>
                    <a:lstStyle/>
                    <a:p>
                      <a:pPr algn="l" fontAlgn="ctr"/>
                      <a:r>
                        <a:rPr lang="en-ZA" sz="1050" b="0" i="0" u="none" strike="noStrike" dirty="0">
                          <a:solidFill>
                            <a:srgbClr val="000000"/>
                          </a:solidFill>
                          <a:effectLst/>
                          <a:latin typeface="Calibri"/>
                        </a:rPr>
                        <a:t>Eastern Cape</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27 511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2 701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246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146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30 632</a:t>
                      </a:r>
                    </a:p>
                  </a:txBody>
                  <a:tcPr marL="9525" marR="9525" marT="9525" marB="0" anchor="ctr"/>
                </a:tc>
                <a:extLst>
                  <a:ext uri="{0D108BD9-81ED-4DB2-BD59-A6C34878D82A}">
                    <a16:rowId xmlns:a16="http://schemas.microsoft.com/office/drawing/2014/main" xmlns="" val="10001"/>
                  </a:ext>
                </a:extLst>
              </a:tr>
              <a:tr h="444897">
                <a:tc>
                  <a:txBody>
                    <a:bodyPr/>
                    <a:lstStyle/>
                    <a:p>
                      <a:pPr algn="l" fontAlgn="ctr"/>
                      <a:r>
                        <a:rPr lang="en-ZA" sz="1050" b="0" i="0" u="none" strike="noStrike">
                          <a:solidFill>
                            <a:srgbClr val="000000"/>
                          </a:solidFill>
                          <a:effectLst/>
                          <a:latin typeface="Calibri"/>
                        </a:rPr>
                        <a:t>Free State</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16 897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240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65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a:solidFill>
                            <a:srgbClr val="000000"/>
                          </a:solidFill>
                          <a:effectLst/>
                          <a:latin typeface="Arial" panose="020B0604020202020204" pitchFamily="34" charset="0"/>
                        </a:rPr>
                        <a:t>17 322</a:t>
                      </a:r>
                    </a:p>
                  </a:txBody>
                  <a:tcPr marL="9525" marR="9525" marT="9525" marB="0" anchor="ctr"/>
                </a:tc>
                <a:extLst>
                  <a:ext uri="{0D108BD9-81ED-4DB2-BD59-A6C34878D82A}">
                    <a16:rowId xmlns:a16="http://schemas.microsoft.com/office/drawing/2014/main" xmlns="" val="10002"/>
                  </a:ext>
                </a:extLst>
              </a:tr>
              <a:tr h="444897">
                <a:tc>
                  <a:txBody>
                    <a:bodyPr/>
                    <a:lstStyle/>
                    <a:p>
                      <a:pPr algn="l" fontAlgn="ctr"/>
                      <a:r>
                        <a:rPr lang="en-ZA" sz="1050" b="0" i="0" u="none" strike="noStrike">
                          <a:solidFill>
                            <a:srgbClr val="000000"/>
                          </a:solidFill>
                          <a:effectLst/>
                          <a:latin typeface="Calibri"/>
                        </a:rPr>
                        <a:t>Gauteng</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53 135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1 021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172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836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149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55 313</a:t>
                      </a:r>
                    </a:p>
                  </a:txBody>
                  <a:tcPr marL="9525" marR="9525" marT="9525" marB="0" anchor="ctr"/>
                </a:tc>
                <a:extLst>
                  <a:ext uri="{0D108BD9-81ED-4DB2-BD59-A6C34878D82A}">
                    <a16:rowId xmlns:a16="http://schemas.microsoft.com/office/drawing/2014/main" xmlns="" val="10003"/>
                  </a:ext>
                </a:extLst>
              </a:tr>
              <a:tr h="444897">
                <a:tc>
                  <a:txBody>
                    <a:bodyPr/>
                    <a:lstStyle/>
                    <a:p>
                      <a:pPr algn="l" fontAlgn="ctr"/>
                      <a:r>
                        <a:rPr lang="en-ZA" sz="1050" b="0" i="0" u="none" strike="noStrike">
                          <a:solidFill>
                            <a:srgbClr val="000000"/>
                          </a:solidFill>
                          <a:effectLst/>
                          <a:latin typeface="Calibri"/>
                        </a:rPr>
                        <a:t>KwaZulu Natal</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35 592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268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383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79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36 373</a:t>
                      </a:r>
                    </a:p>
                  </a:txBody>
                  <a:tcPr marL="9525" marR="9525" marT="9525" marB="0" anchor="ctr"/>
                </a:tc>
                <a:extLst>
                  <a:ext uri="{0D108BD9-81ED-4DB2-BD59-A6C34878D82A}">
                    <a16:rowId xmlns:a16="http://schemas.microsoft.com/office/drawing/2014/main" xmlns="" val="10004"/>
                  </a:ext>
                </a:extLst>
              </a:tr>
              <a:tr h="444897">
                <a:tc>
                  <a:txBody>
                    <a:bodyPr/>
                    <a:lstStyle/>
                    <a:p>
                      <a:pPr algn="l" fontAlgn="ctr"/>
                      <a:r>
                        <a:rPr lang="en-ZA" sz="1050" b="0" i="0" u="none" strike="noStrike">
                          <a:solidFill>
                            <a:srgbClr val="000000"/>
                          </a:solidFill>
                          <a:effectLst/>
                          <a:latin typeface="Calibri"/>
                        </a:rPr>
                        <a:t>Limpopo</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25 884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71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26 017</a:t>
                      </a:r>
                    </a:p>
                  </a:txBody>
                  <a:tcPr marL="9525" marR="9525" marT="9525" marB="0" anchor="ctr"/>
                </a:tc>
                <a:extLst>
                  <a:ext uri="{0D108BD9-81ED-4DB2-BD59-A6C34878D82A}">
                    <a16:rowId xmlns:a16="http://schemas.microsoft.com/office/drawing/2014/main" xmlns="" val="10005"/>
                  </a:ext>
                </a:extLst>
              </a:tr>
              <a:tr h="444897">
                <a:tc>
                  <a:txBody>
                    <a:bodyPr/>
                    <a:lstStyle/>
                    <a:p>
                      <a:pPr algn="l" fontAlgn="ctr"/>
                      <a:r>
                        <a:rPr lang="en-ZA" sz="1050" b="0" i="0" u="none" strike="noStrike">
                          <a:solidFill>
                            <a:srgbClr val="000000"/>
                          </a:solidFill>
                          <a:effectLst/>
                          <a:latin typeface="Calibri"/>
                        </a:rPr>
                        <a:t>Mpumalanga</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28 364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156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174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128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28 844</a:t>
                      </a:r>
                    </a:p>
                  </a:txBody>
                  <a:tcPr marL="9525" marR="9525" marT="9525" marB="0" anchor="ctr"/>
                </a:tc>
                <a:extLst>
                  <a:ext uri="{0D108BD9-81ED-4DB2-BD59-A6C34878D82A}">
                    <a16:rowId xmlns:a16="http://schemas.microsoft.com/office/drawing/2014/main" xmlns="" val="10006"/>
                  </a:ext>
                </a:extLst>
              </a:tr>
              <a:tr h="444897">
                <a:tc>
                  <a:txBody>
                    <a:bodyPr/>
                    <a:lstStyle/>
                    <a:p>
                      <a:pPr algn="l" fontAlgn="ctr"/>
                      <a:r>
                        <a:rPr lang="en-ZA" sz="1050" b="0" i="0" u="none" strike="noStrike" dirty="0">
                          <a:solidFill>
                            <a:srgbClr val="000000"/>
                          </a:solidFill>
                          <a:effectLst/>
                          <a:latin typeface="Calibri"/>
                        </a:rPr>
                        <a:t>Northern Cape</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7 093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6 364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230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13 746</a:t>
                      </a:r>
                    </a:p>
                  </a:txBody>
                  <a:tcPr marL="9525" marR="9525" marT="9525" marB="0" anchor="ctr"/>
                </a:tc>
                <a:extLst>
                  <a:ext uri="{0D108BD9-81ED-4DB2-BD59-A6C34878D82A}">
                    <a16:rowId xmlns:a16="http://schemas.microsoft.com/office/drawing/2014/main" xmlns="" val="10007"/>
                  </a:ext>
                </a:extLst>
              </a:tr>
              <a:tr h="444897">
                <a:tc>
                  <a:txBody>
                    <a:bodyPr/>
                    <a:lstStyle/>
                    <a:p>
                      <a:pPr algn="l" fontAlgn="ctr"/>
                      <a:r>
                        <a:rPr lang="en-ZA" sz="1050" b="0" i="0" u="none" strike="noStrike" dirty="0">
                          <a:solidFill>
                            <a:srgbClr val="000000"/>
                          </a:solidFill>
                          <a:effectLst/>
                          <a:latin typeface="Calibri"/>
                        </a:rPr>
                        <a:t>North West</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18 042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213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106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43</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18 420</a:t>
                      </a:r>
                    </a:p>
                  </a:txBody>
                  <a:tcPr marL="9525" marR="9525" marT="9525" marB="0" anchor="ctr"/>
                </a:tc>
                <a:extLst>
                  <a:ext uri="{0D108BD9-81ED-4DB2-BD59-A6C34878D82A}">
                    <a16:rowId xmlns:a16="http://schemas.microsoft.com/office/drawing/2014/main" xmlns="" val="10008"/>
                  </a:ext>
                </a:extLst>
              </a:tr>
              <a:tr h="444897">
                <a:tc>
                  <a:txBody>
                    <a:bodyPr/>
                    <a:lstStyle/>
                    <a:p>
                      <a:pPr algn="l" fontAlgn="ctr"/>
                      <a:r>
                        <a:rPr lang="en-ZA" sz="1050" b="0" i="0" u="none" strike="noStrike" dirty="0">
                          <a:solidFill>
                            <a:srgbClr val="000000"/>
                          </a:solidFill>
                          <a:effectLst/>
                          <a:latin typeface="Calibri"/>
                        </a:rPr>
                        <a:t>Western Cape</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10 237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7 899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398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200</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18 776</a:t>
                      </a:r>
                    </a:p>
                  </a:txBody>
                  <a:tcPr marL="9525" marR="9525" marT="9525" marB="0" anchor="ctr"/>
                </a:tc>
                <a:extLst>
                  <a:ext uri="{0D108BD9-81ED-4DB2-BD59-A6C34878D82A}">
                    <a16:rowId xmlns:a16="http://schemas.microsoft.com/office/drawing/2014/main" xmlns="" val="10009"/>
                  </a:ext>
                </a:extLst>
              </a:tr>
              <a:tr h="444897">
                <a:tc>
                  <a:txBody>
                    <a:bodyPr/>
                    <a:lstStyle/>
                    <a:p>
                      <a:pPr algn="l" fontAlgn="ctr"/>
                      <a:r>
                        <a:rPr lang="en-ZA" sz="1050" b="0" i="0" u="none" strike="noStrike" dirty="0">
                          <a:solidFill>
                            <a:srgbClr val="000000"/>
                          </a:solidFill>
                          <a:effectLst/>
                          <a:latin typeface="Calibri"/>
                        </a:rPr>
                        <a:t>Online</a:t>
                      </a:r>
                    </a:p>
                  </a:txBody>
                  <a:tcPr marL="85725" marR="9525" marT="9524" marB="0" anchor="ctr"/>
                </a:tc>
                <a:tc>
                  <a:txBody>
                    <a:bodyPr/>
                    <a:lstStyle/>
                    <a:p>
                      <a:pPr algn="ctr" fontAlgn="ctr"/>
                      <a:r>
                        <a:rPr lang="en-ZA" sz="1100" b="0" i="0" u="none" strike="noStrike">
                          <a:solidFill>
                            <a:srgbClr val="000000"/>
                          </a:solidFill>
                          <a:effectLst/>
                          <a:latin typeface="Arial" panose="020B0604020202020204" pitchFamily="34" charset="0"/>
                        </a:rPr>
                        <a:t>948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1 011</a:t>
                      </a:r>
                    </a:p>
                  </a:txBody>
                  <a:tcPr marL="9525" marR="9525" marT="9525" marB="0" anchor="ctr"/>
                </a:tc>
                <a:extLst>
                  <a:ext uri="{0D108BD9-81ED-4DB2-BD59-A6C34878D82A}">
                    <a16:rowId xmlns:a16="http://schemas.microsoft.com/office/drawing/2014/main" xmlns="" val="10010"/>
                  </a:ext>
                </a:extLst>
              </a:tr>
              <a:tr h="444897">
                <a:tc>
                  <a:txBody>
                    <a:bodyPr/>
                    <a:lstStyle/>
                    <a:p>
                      <a:pPr algn="l" fontAlgn="ctr"/>
                      <a:r>
                        <a:rPr lang="en-ZA" sz="1050" b="1" i="0" u="none" strike="noStrike" dirty="0">
                          <a:solidFill>
                            <a:srgbClr val="000000"/>
                          </a:solidFill>
                          <a:effectLst/>
                          <a:latin typeface="Calibri"/>
                        </a:rPr>
                        <a:t>Total</a:t>
                      </a:r>
                    </a:p>
                  </a:txBody>
                  <a:tcPr marL="85725" marR="9525" marT="9524" marB="0" anchor="ctr"/>
                </a:tc>
                <a:tc>
                  <a:txBody>
                    <a:bodyPr/>
                    <a:lstStyle/>
                    <a:p>
                      <a:pPr algn="ctr" fontAlgn="ctr"/>
                      <a:r>
                        <a:rPr lang="en-ZA" sz="1100" b="1" i="0" u="none" strike="noStrike" dirty="0">
                          <a:solidFill>
                            <a:srgbClr val="000000"/>
                          </a:solidFill>
                          <a:effectLst/>
                          <a:latin typeface="Arial" panose="020B0604020202020204" pitchFamily="34" charset="0"/>
                        </a:rPr>
                        <a:t>223 703</a:t>
                      </a:r>
                    </a:p>
                  </a:txBody>
                  <a:tcPr marL="9525" marR="9525" marT="9525" marB="0" anchor="ctr"/>
                </a:tc>
                <a:tc>
                  <a:txBody>
                    <a:bodyPr/>
                    <a:lstStyle/>
                    <a:p>
                      <a:pPr algn="ctr" fontAlgn="ctr"/>
                      <a:r>
                        <a:rPr lang="en-ZA" sz="1100" b="1" i="0" u="none" strike="noStrike" dirty="0" smtClean="0">
                          <a:solidFill>
                            <a:srgbClr val="000000"/>
                          </a:solidFill>
                          <a:effectLst/>
                          <a:latin typeface="Arial" panose="020B0604020202020204" pitchFamily="34" charset="0"/>
                        </a:rPr>
                        <a:t>91%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100" b="1" i="0" u="none" strike="noStrike">
                          <a:solidFill>
                            <a:srgbClr val="000000"/>
                          </a:solidFill>
                          <a:effectLst/>
                          <a:latin typeface="Arial" panose="020B0604020202020204" pitchFamily="34" charset="0"/>
                        </a:rPr>
                        <a:t>18 952</a:t>
                      </a:r>
                    </a:p>
                  </a:txBody>
                  <a:tcPr marL="9525" marR="9525" marT="9525" marB="0" anchor="ctr"/>
                </a:tc>
                <a:tc>
                  <a:txBody>
                    <a:bodyPr/>
                    <a:lstStyle/>
                    <a:p>
                      <a:pPr algn="ctr" fontAlgn="ctr"/>
                      <a:r>
                        <a:rPr lang="en-ZA" sz="1100" b="1" i="0" u="none" strike="noStrike" dirty="0" smtClean="0">
                          <a:solidFill>
                            <a:srgbClr val="000000"/>
                          </a:solidFill>
                          <a:effectLst/>
                          <a:latin typeface="Arial" panose="020B0604020202020204" pitchFamily="34" charset="0"/>
                        </a:rPr>
                        <a:t>8%</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731</a:t>
                      </a:r>
                    </a:p>
                  </a:txBody>
                  <a:tcPr marL="9525" marR="9525" marT="9525" marB="0" anchor="ctr"/>
                </a:tc>
                <a:tc>
                  <a:txBody>
                    <a:bodyPr/>
                    <a:lstStyle/>
                    <a:p>
                      <a:pPr algn="ctr" fontAlgn="ctr"/>
                      <a:r>
                        <a:rPr lang="en-ZA" sz="1100" b="1" i="0" u="none" strike="noStrike" dirty="0" smtClean="0">
                          <a:solidFill>
                            <a:srgbClr val="000000"/>
                          </a:solidFill>
                          <a:effectLst/>
                          <a:latin typeface="Arial" panose="020B0604020202020204" pitchFamily="34" charset="0"/>
                        </a:rPr>
                        <a:t>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2 191</a:t>
                      </a:r>
                    </a:p>
                  </a:txBody>
                  <a:tcPr marL="9525" marR="9525" marT="9525" marB="0" anchor="ctr"/>
                </a:tc>
                <a:tc>
                  <a:txBody>
                    <a:bodyPr/>
                    <a:lstStyle/>
                    <a:p>
                      <a:pPr algn="ctr" fontAlgn="ctr"/>
                      <a:r>
                        <a:rPr lang="en-ZA" sz="1100" b="1" i="0" u="none" strike="noStrike" dirty="0" smtClean="0">
                          <a:solidFill>
                            <a:srgbClr val="000000"/>
                          </a:solidFill>
                          <a:effectLst/>
                          <a:latin typeface="Arial" panose="020B0604020202020204" pitchFamily="34" charset="0"/>
                        </a:rPr>
                        <a:t>1%</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877</a:t>
                      </a:r>
                    </a:p>
                  </a:txBody>
                  <a:tcPr marL="9525" marR="9525" marT="9525" marB="0" anchor="ctr"/>
                </a:tc>
                <a:tc>
                  <a:txBody>
                    <a:bodyPr/>
                    <a:lstStyle/>
                    <a:p>
                      <a:pPr algn="ctr" fontAlgn="ctr"/>
                      <a:r>
                        <a:rPr lang="en-ZA" sz="1100" b="1" i="0" u="none" strike="noStrike" dirty="0" smtClean="0">
                          <a:solidFill>
                            <a:srgbClr val="000000"/>
                          </a:solidFill>
                          <a:effectLst/>
                          <a:latin typeface="Arial" panose="020B0604020202020204" pitchFamily="34" charset="0"/>
                        </a:rPr>
                        <a:t>0%</a:t>
                      </a:r>
                      <a:endParaRPr lang="en-ZA" sz="11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246 454</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4345269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01040" y="115890"/>
            <a:ext cx="8229600" cy="1143000"/>
          </a:xfrm>
        </p:spPr>
        <p:txBody>
          <a:bodyPr/>
          <a:lstStyle/>
          <a:p>
            <a:r>
              <a:rPr lang="en-ZA" altLang="en-US" sz="2400" b="1" dirty="0" smtClean="0"/>
              <a:t>EMPLOYMENT COUNSELLING BY DISABILITY</a:t>
            </a:r>
          </a:p>
        </p:txBody>
      </p:sp>
      <p:sp>
        <p:nvSpPr>
          <p:cNvPr id="48131" name="Content Placeholder 3"/>
          <p:cNvSpPr>
            <a:spLocks noGrp="1"/>
          </p:cNvSpPr>
          <p:nvPr>
            <p:ph sz="half" idx="2"/>
          </p:nvPr>
        </p:nvSpPr>
        <p:spPr>
          <a:xfrm>
            <a:off x="6065837" y="1421004"/>
            <a:ext cx="3078163" cy="4708525"/>
          </a:xfrm>
        </p:spPr>
        <p:txBody>
          <a:bodyPr/>
          <a:lstStyle/>
          <a:p>
            <a:r>
              <a:rPr lang="en-ZA" altLang="en-US" sz="1400" dirty="0" smtClean="0"/>
              <a:t>A total of 1 890 (1%) registered work seekers who received employment counselling have different forms of disabilities:</a:t>
            </a:r>
          </a:p>
          <a:p>
            <a:pPr lvl="1"/>
            <a:r>
              <a:rPr lang="en-ZA" altLang="en-US" sz="1400" dirty="0" smtClean="0"/>
              <a:t>741 blindness</a:t>
            </a:r>
          </a:p>
          <a:p>
            <a:pPr lvl="1"/>
            <a:r>
              <a:rPr lang="en-ZA" altLang="en-US" sz="1400" dirty="0" smtClean="0"/>
              <a:t>513 Physical disability</a:t>
            </a:r>
          </a:p>
          <a:p>
            <a:pPr lvl="1"/>
            <a:r>
              <a:rPr lang="en-ZA" altLang="en-US" sz="1400" dirty="0" smtClean="0"/>
              <a:t>213 chronic condition,</a:t>
            </a:r>
          </a:p>
          <a:p>
            <a:pPr lvl="1"/>
            <a:r>
              <a:rPr lang="en-ZA" altLang="en-US" sz="1400" dirty="0" smtClean="0"/>
              <a:t>105 Partially sighted e.t.c.</a:t>
            </a:r>
          </a:p>
          <a:p>
            <a:endParaRPr lang="en-ZA" altLang="en-US" sz="1400" dirty="0" smtClean="0"/>
          </a:p>
        </p:txBody>
      </p:sp>
      <p:sp>
        <p:nvSpPr>
          <p:cNvPr id="48132"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67BEE4-CB3D-44AF-B6D1-2A34040C9A7C}"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nvGraphicFramePr>
        <p:xfrm>
          <a:off x="303164" y="1600200"/>
          <a:ext cx="5453111" cy="3974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2421488285"/>
              </p:ext>
            </p:extLst>
          </p:nvPr>
        </p:nvGraphicFramePr>
        <p:xfrm>
          <a:off x="207265" y="1600199"/>
          <a:ext cx="6156960" cy="4708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23920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QUARTER 2 PERFORMANCE PER BRANCH 2021-22</a:t>
            </a:r>
            <a:endParaRPr lang="en-ZA"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10474878"/>
              </p:ext>
            </p:extLst>
          </p:nvPr>
        </p:nvGraphicFramePr>
        <p:xfrm>
          <a:off x="225425" y="1321928"/>
          <a:ext cx="8693150" cy="5130132"/>
        </p:xfrm>
        <a:graphic>
          <a:graphicData uri="http://schemas.openxmlformats.org/drawingml/2006/table">
            <a:tbl>
              <a:tblPr/>
              <a:tblGrid>
                <a:gridCol w="2593715">
                  <a:extLst>
                    <a:ext uri="{9D8B030D-6E8A-4147-A177-3AD203B41FA5}">
                      <a16:colId xmlns:a16="http://schemas.microsoft.com/office/drawing/2014/main" xmlns="" val="1085446327"/>
                    </a:ext>
                  </a:extLst>
                </a:gridCol>
                <a:gridCol w="1080176">
                  <a:extLst>
                    <a:ext uri="{9D8B030D-6E8A-4147-A177-3AD203B41FA5}">
                      <a16:colId xmlns:a16="http://schemas.microsoft.com/office/drawing/2014/main" xmlns="" val="2287847642"/>
                    </a:ext>
                  </a:extLst>
                </a:gridCol>
                <a:gridCol w="1118984">
                  <a:extLst>
                    <a:ext uri="{9D8B030D-6E8A-4147-A177-3AD203B41FA5}">
                      <a16:colId xmlns:a16="http://schemas.microsoft.com/office/drawing/2014/main" xmlns="" val="984017635"/>
                    </a:ext>
                  </a:extLst>
                </a:gridCol>
                <a:gridCol w="1177198">
                  <a:extLst>
                    <a:ext uri="{9D8B030D-6E8A-4147-A177-3AD203B41FA5}">
                      <a16:colId xmlns:a16="http://schemas.microsoft.com/office/drawing/2014/main" xmlns="" val="59271099"/>
                    </a:ext>
                  </a:extLst>
                </a:gridCol>
                <a:gridCol w="1313028">
                  <a:extLst>
                    <a:ext uri="{9D8B030D-6E8A-4147-A177-3AD203B41FA5}">
                      <a16:colId xmlns:a16="http://schemas.microsoft.com/office/drawing/2014/main" xmlns="" val="1369106986"/>
                    </a:ext>
                  </a:extLst>
                </a:gridCol>
                <a:gridCol w="1410049">
                  <a:extLst>
                    <a:ext uri="{9D8B030D-6E8A-4147-A177-3AD203B41FA5}">
                      <a16:colId xmlns:a16="http://schemas.microsoft.com/office/drawing/2014/main" xmlns="" val="3578915492"/>
                    </a:ext>
                  </a:extLst>
                </a:gridCol>
              </a:tblGrid>
              <a:tr h="1174470">
                <a:tc>
                  <a:txBody>
                    <a:bodyPr/>
                    <a:lstStyle/>
                    <a:p>
                      <a:pPr algn="ctr" fontAlgn="b">
                        <a:spcAft>
                          <a:spcPts val="0"/>
                        </a:spcAft>
                      </a:pPr>
                      <a:r>
                        <a:rPr lang="en-US" sz="1400" b="1" kern="1200" dirty="0">
                          <a:solidFill>
                            <a:srgbClr val="000000"/>
                          </a:solidFill>
                          <a:effectLst/>
                          <a:latin typeface="Arial" panose="020B0604020202020204" pitchFamily="34" charset="0"/>
                          <a:ea typeface="DengXian"/>
                          <a:cs typeface="Arial" panose="020B0604020202020204" pitchFamily="34" charset="0"/>
                        </a:rPr>
                        <a:t>BRANCH</a:t>
                      </a:r>
                      <a:endParaRPr lang="en-ZA" sz="1400" dirty="0">
                        <a:effectLst/>
                        <a:latin typeface="Arial" panose="020B060402020202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Arial" panose="020B060402020202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Arial" panose="020B0604020202020204" pitchFamily="34" charset="0"/>
                          <a:ea typeface="DengXian"/>
                          <a:cs typeface="Arial" panose="020B0604020202020204" pitchFamily="34" charset="0"/>
                        </a:rPr>
                        <a:t>Annual </a:t>
                      </a:r>
                      <a:r>
                        <a:rPr lang="en-US" sz="1400" b="1" kern="1200" dirty="0">
                          <a:solidFill>
                            <a:srgbClr val="000000"/>
                          </a:solidFill>
                          <a:effectLst/>
                          <a:latin typeface="Arial" panose="020B0604020202020204" pitchFamily="34" charset="0"/>
                          <a:ea typeface="DengXian"/>
                          <a:cs typeface="Arial" panose="020B0604020202020204" pitchFamily="34" charset="0"/>
                        </a:rPr>
                        <a:t>Planned Indicators</a:t>
                      </a:r>
                      <a:endParaRPr lang="en-ZA" sz="1400" dirty="0">
                        <a:effectLst/>
                        <a:latin typeface="Arial" panose="020B060402020202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Arial" panose="020B0604020202020204" pitchFamily="34" charset="0"/>
                          <a:ea typeface="DengXian"/>
                          <a:cs typeface="Arial" panose="020B0604020202020204" pitchFamily="34" charset="0"/>
                        </a:rPr>
                        <a:t>Indicators with Targets for </a:t>
                      </a:r>
                      <a:r>
                        <a:rPr lang="en-US" sz="1400" b="1" kern="1200" dirty="0" smtClean="0">
                          <a:effectLst/>
                          <a:latin typeface="Arial" panose="020B0604020202020204" pitchFamily="34" charset="0"/>
                          <a:ea typeface="DengXian"/>
                          <a:cs typeface="Arial" panose="020B0604020202020204" pitchFamily="34" charset="0"/>
                        </a:rPr>
                        <a:t>Q2</a:t>
                      </a:r>
                      <a:endParaRPr lang="en-ZA" sz="1400" dirty="0">
                        <a:effectLst/>
                        <a:latin typeface="Arial" panose="020B060402020202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23B"/>
                          </a:solidFill>
                          <a:effectLst/>
                          <a:latin typeface="Arial" panose="020B0604020202020204" pitchFamily="34" charset="0"/>
                          <a:ea typeface="DengXian"/>
                          <a:cs typeface="Arial" panose="020B0604020202020204" pitchFamily="34" charset="0"/>
                        </a:rPr>
                        <a:t>Achieved</a:t>
                      </a:r>
                      <a:endParaRPr lang="en-ZA" sz="1400" dirty="0">
                        <a:solidFill>
                          <a:srgbClr val="00823B"/>
                        </a:solidFill>
                        <a:effectLst/>
                        <a:latin typeface="Arial" panose="020B060402020202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Arial" panose="020B0604020202020204" pitchFamily="34" charset="0"/>
                          <a:ea typeface="DengXian"/>
                          <a:cs typeface="Arial" panose="020B0604020202020204" pitchFamily="34" charset="0"/>
                        </a:rPr>
                        <a:t>Not Achieved</a:t>
                      </a:r>
                      <a:endParaRPr lang="en-ZA" sz="1400" dirty="0">
                        <a:effectLst/>
                        <a:latin typeface="Arial" panose="020B060402020202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Arial" panose="020B0604020202020204" pitchFamily="34" charset="0"/>
                          <a:ea typeface="DengXian"/>
                          <a:cs typeface="Arial" panose="020B0604020202020204" pitchFamily="34" charset="0"/>
                        </a:rPr>
                        <a:t>Overall % Achievement</a:t>
                      </a:r>
                      <a:endParaRPr lang="en-ZA" sz="1400" dirty="0">
                        <a:effectLst/>
                        <a:latin typeface="Arial" panose="020B060402020202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689762427"/>
                  </a:ext>
                </a:extLst>
              </a:tr>
              <a:tr h="730455">
                <a:tc>
                  <a:txBody>
                    <a:bodyPr/>
                    <a:lstStyle/>
                    <a:p>
                      <a:pPr fontAlgn="b">
                        <a:spcAft>
                          <a:spcPts val="0"/>
                        </a:spcAft>
                      </a:pPr>
                      <a:r>
                        <a:rPr lang="en-US" sz="1400" b="1" kern="1200" dirty="0">
                          <a:solidFill>
                            <a:srgbClr val="000000"/>
                          </a:solidFill>
                          <a:effectLst/>
                          <a:latin typeface="+mn-lt"/>
                          <a:ea typeface="DengXian"/>
                          <a:cs typeface="Arial" panose="020B0604020202020204" pitchFamily="34" charset="0"/>
                        </a:rPr>
                        <a:t>Administration </a:t>
                      </a:r>
                      <a:endParaRPr lang="en-US" sz="1400" b="1" kern="1200" dirty="0" smtClean="0">
                        <a:solidFill>
                          <a:srgbClr val="000000"/>
                        </a:solidFill>
                        <a:effectLst/>
                        <a:latin typeface="+mn-lt"/>
                        <a:ea typeface="DengXian"/>
                        <a:cs typeface="Arial" panose="020B0604020202020204" pitchFamily="34" charset="0"/>
                      </a:endParaRPr>
                    </a:p>
                    <a:p>
                      <a:pPr fontAlgn="b">
                        <a:spcAft>
                          <a:spcPts val="0"/>
                        </a:spcAft>
                      </a:pPr>
                      <a:endParaRPr lang="en-ZA" sz="1400" b="1" dirty="0">
                        <a:effectLst/>
                        <a:latin typeface="+mn-lt"/>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8</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8</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3</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63%</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497931"/>
                  </a:ext>
                </a:extLst>
              </a:tr>
              <a:tr h="896899">
                <a:tc>
                  <a:txBody>
                    <a:bodyPr/>
                    <a:lstStyle/>
                    <a:p>
                      <a:pPr fontAlgn="b">
                        <a:spcAft>
                          <a:spcPts val="0"/>
                        </a:spcAft>
                      </a:pPr>
                      <a:r>
                        <a:rPr lang="en-US" sz="1400" b="1" kern="1200" dirty="0">
                          <a:solidFill>
                            <a:srgbClr val="000000"/>
                          </a:solidFill>
                          <a:effectLst/>
                          <a:latin typeface="+mn-lt"/>
                          <a:ea typeface="DengXian"/>
                          <a:cs typeface="Arial" panose="020B0604020202020204" pitchFamily="34" charset="0"/>
                        </a:rPr>
                        <a:t>Inspections and Enforcement </a:t>
                      </a:r>
                      <a:r>
                        <a:rPr lang="en-US" sz="1400" b="1" kern="1200" dirty="0" smtClean="0">
                          <a:solidFill>
                            <a:srgbClr val="000000"/>
                          </a:solidFill>
                          <a:effectLst/>
                          <a:latin typeface="+mn-lt"/>
                          <a:ea typeface="DengXian"/>
                          <a:cs typeface="Arial" panose="020B0604020202020204" pitchFamily="34" charset="0"/>
                        </a:rPr>
                        <a:t>Services</a:t>
                      </a:r>
                    </a:p>
                    <a:p>
                      <a:pPr fontAlgn="b">
                        <a:spcAft>
                          <a:spcPts val="0"/>
                        </a:spcAft>
                      </a:pPr>
                      <a:endParaRPr lang="en-ZA" sz="1400" b="1" dirty="0">
                        <a:effectLst/>
                        <a:latin typeface="+mn-lt"/>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7</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2</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2</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50%</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1269208"/>
                  </a:ext>
                </a:extLst>
              </a:tr>
              <a:tr h="757509">
                <a:tc>
                  <a:txBody>
                    <a:bodyPr/>
                    <a:lstStyle/>
                    <a:p>
                      <a:pPr fontAlgn="b">
                        <a:spcAft>
                          <a:spcPts val="0"/>
                        </a:spcAft>
                      </a:pPr>
                      <a:r>
                        <a:rPr lang="en-US" sz="1400" b="1" kern="1200" dirty="0" smtClean="0">
                          <a:solidFill>
                            <a:srgbClr val="000000"/>
                          </a:solidFill>
                          <a:effectLst/>
                          <a:latin typeface="+mn-lt"/>
                          <a:ea typeface="DengXian"/>
                          <a:cs typeface="Arial" panose="020B0604020202020204" pitchFamily="34" charset="0"/>
                        </a:rPr>
                        <a:t>Public </a:t>
                      </a:r>
                      <a:r>
                        <a:rPr lang="en-US" sz="1400" b="1" kern="1200" dirty="0">
                          <a:solidFill>
                            <a:srgbClr val="000000"/>
                          </a:solidFill>
                          <a:effectLst/>
                          <a:latin typeface="+mn-lt"/>
                          <a:ea typeface="DengXian"/>
                          <a:cs typeface="Arial" panose="020B0604020202020204" pitchFamily="34" charset="0"/>
                        </a:rPr>
                        <a:t>Employment Services</a:t>
                      </a:r>
                      <a:endParaRPr lang="en-ZA" sz="1400" b="1" dirty="0">
                        <a:effectLst/>
                        <a:latin typeface="+mn-lt"/>
                        <a:ea typeface="DengXian"/>
                        <a:cs typeface="Arial" panose="020B0604020202020204" pitchFamily="34" charset="0"/>
                      </a:endParaRPr>
                    </a:p>
                    <a:p>
                      <a:pPr fontAlgn="b">
                        <a:spcAft>
                          <a:spcPts val="0"/>
                        </a:spcAft>
                      </a:pPr>
                      <a:r>
                        <a:rPr lang="en-US" sz="1400" b="1" dirty="0">
                          <a:effectLst/>
                          <a:latin typeface="+mn-lt"/>
                          <a:ea typeface="DengXian"/>
                          <a:cs typeface="Arial" panose="020B0604020202020204" pitchFamily="34" charset="0"/>
                        </a:rPr>
                        <a:t> </a:t>
                      </a:r>
                      <a:endParaRPr lang="en-ZA" sz="1400" b="1" dirty="0">
                        <a:effectLst/>
                        <a:latin typeface="+mn-lt"/>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6</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5</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0</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1879744"/>
                  </a:ext>
                </a:extLst>
              </a:tr>
              <a:tr h="775546">
                <a:tc>
                  <a:txBody>
                    <a:bodyPr/>
                    <a:lstStyle/>
                    <a:p>
                      <a:pPr fontAlgn="b">
                        <a:spcAft>
                          <a:spcPts val="0"/>
                        </a:spcAft>
                      </a:pPr>
                      <a:r>
                        <a:rPr lang="en-US" sz="1400" b="1" kern="1200" dirty="0">
                          <a:solidFill>
                            <a:srgbClr val="000000"/>
                          </a:solidFill>
                          <a:effectLst/>
                          <a:latin typeface="+mn-lt"/>
                          <a:ea typeface="DengXian"/>
                          <a:cs typeface="Arial" panose="020B0604020202020204" pitchFamily="34" charset="0"/>
                        </a:rPr>
                        <a:t>Labour Policy and Industrial </a:t>
                      </a:r>
                      <a:r>
                        <a:rPr lang="en-US" sz="1400" b="1" kern="1200" dirty="0" smtClean="0">
                          <a:solidFill>
                            <a:srgbClr val="000000"/>
                          </a:solidFill>
                          <a:effectLst/>
                          <a:latin typeface="+mn-lt"/>
                          <a:ea typeface="DengXian"/>
                          <a:cs typeface="Arial" panose="020B0604020202020204" pitchFamily="34" charset="0"/>
                        </a:rPr>
                        <a:t>Relations</a:t>
                      </a:r>
                      <a:endParaRPr lang="en-ZA" sz="1400" b="1" kern="1200" dirty="0" smtClean="0">
                        <a:solidFill>
                          <a:srgbClr val="000000"/>
                        </a:solidFill>
                        <a:effectLst/>
                        <a:latin typeface="+mn-lt"/>
                        <a:ea typeface="DengXian"/>
                        <a:cs typeface="Arial" panose="020B0604020202020204" pitchFamily="34" charset="0"/>
                      </a:endParaRPr>
                    </a:p>
                    <a:p>
                      <a:pPr fontAlgn="b">
                        <a:spcAft>
                          <a:spcPts val="0"/>
                        </a:spcAft>
                      </a:pPr>
                      <a:endParaRPr lang="en-ZA" sz="1400" b="1" dirty="0">
                        <a:effectLst/>
                        <a:latin typeface="+mn-lt"/>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10</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3</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3</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0</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spcAft>
                          <a:spcPts val="0"/>
                        </a:spcAft>
                      </a:pPr>
                      <a:r>
                        <a:rPr lang="en-ZA" sz="1400" b="1" kern="1200"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kern="1200"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831494"/>
                  </a:ext>
                </a:extLst>
              </a:tr>
              <a:tr h="795253">
                <a:tc>
                  <a:txBody>
                    <a:bodyPr/>
                    <a:lstStyle/>
                    <a:p>
                      <a:pPr algn="ctr" fontAlgn="b">
                        <a:spcAft>
                          <a:spcPts val="0"/>
                        </a:spcAft>
                      </a:pPr>
                      <a:endParaRPr lang="en-US" sz="1400" b="1" kern="1200" dirty="0" smtClean="0">
                        <a:solidFill>
                          <a:srgbClr val="000000"/>
                        </a:solidFill>
                        <a:effectLst/>
                        <a:latin typeface="+mn-lt"/>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mn-lt"/>
                          <a:ea typeface="DengXian"/>
                          <a:cs typeface="Arial" panose="020B0604020202020204" pitchFamily="34" charset="0"/>
                        </a:rPr>
                        <a:t>OVERALL  </a:t>
                      </a:r>
                      <a:r>
                        <a:rPr lang="en-US" sz="1400" b="1" kern="1200" dirty="0">
                          <a:solidFill>
                            <a:srgbClr val="000000"/>
                          </a:solidFill>
                          <a:effectLst/>
                          <a:latin typeface="+mn-lt"/>
                          <a:ea typeface="DengXian"/>
                          <a:cs typeface="Arial" panose="020B0604020202020204" pitchFamily="34" charset="0"/>
                        </a:rPr>
                        <a:t>PERFORMANCE </a:t>
                      </a:r>
                      <a:endParaRPr lang="en-ZA" sz="1400" dirty="0">
                        <a:effectLst/>
                        <a:latin typeface="+mn-lt"/>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28</a:t>
                      </a:r>
                      <a:endParaRPr lang="en-ZA" sz="1400" b="1" dirty="0">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20</a:t>
                      </a:r>
                      <a:endParaRPr lang="en-ZA" sz="1400" b="1" dirty="0">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15</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5</a:t>
                      </a:r>
                      <a:endParaRPr lang="en-ZA" sz="1400" b="1" dirty="0">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457200" rtl="0" eaLnBrk="1" latinLnBrk="0" hangingPunct="1">
                        <a:spcAft>
                          <a:spcPts val="0"/>
                        </a:spcAft>
                      </a:pPr>
                      <a:endParaRPr lang="en-ZA" sz="1400" b="1" kern="1200" dirty="0" smtClean="0">
                        <a:solidFill>
                          <a:srgbClr val="FF0000"/>
                        </a:solidFill>
                        <a:effectLst/>
                        <a:latin typeface="+mn-lt"/>
                        <a:ea typeface="Times New Roman" panose="02020603050405020304" pitchFamily="18" charset="0"/>
                        <a:cs typeface="Arial" panose="020B0604020202020204" pitchFamily="34" charset="0"/>
                      </a:endParaRPr>
                    </a:p>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776797"/>
                  </a:ext>
                </a:extLst>
              </a:tr>
            </a:tbl>
          </a:graphicData>
        </a:graphic>
      </p:graphicFrame>
      <p:sp>
        <p:nvSpPr>
          <p:cNvPr id="29699" name="Slide Number Placeholder 4"/>
          <p:cNvSpPr>
            <a:spLocks noGrp="1"/>
          </p:cNvSpPr>
          <p:nvPr>
            <p:ph type="sldNum" sz="quarter" idx="12"/>
          </p:nvPr>
        </p:nvSpPr>
        <p:spPr>
          <a:xfrm>
            <a:off x="7010400" y="1"/>
            <a:ext cx="2133600" cy="274638"/>
          </a:xfrm>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lvl="0"/>
            <a:endParaRPr lang="en-US" altLang="en-US" sz="1200" dirty="0" smtClean="0">
              <a:solidFill>
                <a:prstClr val="white"/>
              </a:solidFill>
            </a:endParaRPr>
          </a:p>
          <a:p>
            <a:pPr lvl="0"/>
            <a:endParaRPr lang="en-US" altLang="en-US" sz="1200" dirty="0">
              <a:solidFill>
                <a:prstClr val="white"/>
              </a:solidFill>
            </a:endParaRPr>
          </a:p>
          <a:p>
            <a:pPr lvl="0"/>
            <a:fld id="{3920EC9B-F213-4794-9686-B4DEABB24D7C}" type="slidenum">
              <a:rPr lang="en-US" altLang="en-US" sz="1200" b="1" smtClean="0">
                <a:solidFill>
                  <a:prstClr val="white"/>
                </a:solidFill>
              </a:rPr>
              <a:pPr lvl="0"/>
              <a:t>7</a:t>
            </a:fld>
            <a:endParaRPr lang="en-US" altLang="en-US" sz="1200" b="1" dirty="0">
              <a:solidFill>
                <a:prstClr val="white"/>
              </a:solidFill>
            </a:endParaRPr>
          </a:p>
          <a:p>
            <a:pPr lvl="0"/>
            <a:endParaRPr lang="en-US" altLang="en-US" noProof="0" dirty="0" smtClean="0"/>
          </a:p>
        </p:txBody>
      </p:sp>
    </p:spTree>
    <p:extLst>
      <p:ext uri="{BB962C8B-B14F-4D97-AF65-F5344CB8AC3E}">
        <p14:creationId xmlns:p14="http://schemas.microsoft.com/office/powerpoint/2010/main" xmlns="" val="36579283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11199" y="74105"/>
            <a:ext cx="8229600" cy="1143000"/>
          </a:xfrm>
        </p:spPr>
        <p:txBody>
          <a:bodyPr/>
          <a:lstStyle/>
          <a:p>
            <a:r>
              <a:rPr lang="en-ZA" altLang="en-US" sz="2400" b="1" dirty="0" smtClean="0"/>
              <a:t>EMPLOYMENT COUNSELLING BY DISABILITY AND PROVINCE</a:t>
            </a:r>
          </a:p>
        </p:txBody>
      </p:sp>
      <p:sp>
        <p:nvSpPr>
          <p:cNvPr id="49155"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5A3B52-95B1-426E-8A01-FAC7C00BDF05}"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70</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241850056"/>
              </p:ext>
            </p:extLst>
          </p:nvPr>
        </p:nvGraphicFramePr>
        <p:xfrm>
          <a:off x="170693" y="1121668"/>
          <a:ext cx="8770106" cy="5627307"/>
        </p:xfrm>
        <a:graphic>
          <a:graphicData uri="http://schemas.openxmlformats.org/drawingml/2006/table">
            <a:tbl>
              <a:tblPr firstRow="1" bandRow="1">
                <a:tableStyleId>{5C22544A-7EE6-4342-B048-85BDC9FD1C3A}</a:tableStyleId>
              </a:tblPr>
              <a:tblGrid>
                <a:gridCol w="783924">
                  <a:extLst>
                    <a:ext uri="{9D8B030D-6E8A-4147-A177-3AD203B41FA5}">
                      <a16:colId xmlns:a16="http://schemas.microsoft.com/office/drawing/2014/main" xmlns="" val="20000"/>
                    </a:ext>
                  </a:extLst>
                </a:gridCol>
                <a:gridCol w="677762">
                  <a:extLst>
                    <a:ext uri="{9D8B030D-6E8A-4147-A177-3AD203B41FA5}">
                      <a16:colId xmlns:a16="http://schemas.microsoft.com/office/drawing/2014/main" xmlns="" val="20001"/>
                    </a:ext>
                  </a:extLst>
                </a:gridCol>
                <a:gridCol w="730842">
                  <a:extLst>
                    <a:ext uri="{9D8B030D-6E8A-4147-A177-3AD203B41FA5}">
                      <a16:colId xmlns:a16="http://schemas.microsoft.com/office/drawing/2014/main" xmlns="" val="20002"/>
                    </a:ext>
                  </a:extLst>
                </a:gridCol>
                <a:gridCol w="730842">
                  <a:extLst>
                    <a:ext uri="{9D8B030D-6E8A-4147-A177-3AD203B41FA5}">
                      <a16:colId xmlns:a16="http://schemas.microsoft.com/office/drawing/2014/main" xmlns="" val="20003"/>
                    </a:ext>
                  </a:extLst>
                </a:gridCol>
                <a:gridCol w="730842">
                  <a:extLst>
                    <a:ext uri="{9D8B030D-6E8A-4147-A177-3AD203B41FA5}">
                      <a16:colId xmlns:a16="http://schemas.microsoft.com/office/drawing/2014/main" xmlns="" val="20004"/>
                    </a:ext>
                  </a:extLst>
                </a:gridCol>
                <a:gridCol w="730842">
                  <a:extLst>
                    <a:ext uri="{9D8B030D-6E8A-4147-A177-3AD203B41FA5}">
                      <a16:colId xmlns:a16="http://schemas.microsoft.com/office/drawing/2014/main" xmlns="" val="20005"/>
                    </a:ext>
                  </a:extLst>
                </a:gridCol>
                <a:gridCol w="730842">
                  <a:extLst>
                    <a:ext uri="{9D8B030D-6E8A-4147-A177-3AD203B41FA5}">
                      <a16:colId xmlns:a16="http://schemas.microsoft.com/office/drawing/2014/main" xmlns="" val="20006"/>
                    </a:ext>
                  </a:extLst>
                </a:gridCol>
                <a:gridCol w="730842">
                  <a:extLst>
                    <a:ext uri="{9D8B030D-6E8A-4147-A177-3AD203B41FA5}">
                      <a16:colId xmlns:a16="http://schemas.microsoft.com/office/drawing/2014/main" xmlns="" val="20007"/>
                    </a:ext>
                  </a:extLst>
                </a:gridCol>
                <a:gridCol w="730842">
                  <a:extLst>
                    <a:ext uri="{9D8B030D-6E8A-4147-A177-3AD203B41FA5}">
                      <a16:colId xmlns:a16="http://schemas.microsoft.com/office/drawing/2014/main" xmlns="" val="20008"/>
                    </a:ext>
                  </a:extLst>
                </a:gridCol>
                <a:gridCol w="730842">
                  <a:extLst>
                    <a:ext uri="{9D8B030D-6E8A-4147-A177-3AD203B41FA5}">
                      <a16:colId xmlns:a16="http://schemas.microsoft.com/office/drawing/2014/main" xmlns="" val="20009"/>
                    </a:ext>
                  </a:extLst>
                </a:gridCol>
                <a:gridCol w="730842">
                  <a:extLst>
                    <a:ext uri="{9D8B030D-6E8A-4147-A177-3AD203B41FA5}">
                      <a16:colId xmlns:a16="http://schemas.microsoft.com/office/drawing/2014/main" xmlns="" val="20010"/>
                    </a:ext>
                  </a:extLst>
                </a:gridCol>
                <a:gridCol w="730842">
                  <a:extLst>
                    <a:ext uri="{9D8B030D-6E8A-4147-A177-3AD203B41FA5}">
                      <a16:colId xmlns:a16="http://schemas.microsoft.com/office/drawing/2014/main" xmlns="" val="20011"/>
                    </a:ext>
                  </a:extLst>
                </a:gridCol>
              </a:tblGrid>
              <a:tr h="792476">
                <a:tc>
                  <a:txBody>
                    <a:bodyPr/>
                    <a:lstStyle/>
                    <a:p>
                      <a:pPr algn="l" fontAlgn="ctr"/>
                      <a:r>
                        <a:rPr lang="en-ZA" sz="1000" b="0" i="0" u="none" strike="noStrike" dirty="0">
                          <a:solidFill>
                            <a:srgbClr val="000000"/>
                          </a:solidFill>
                          <a:effectLst/>
                          <a:latin typeface="Calibri" panose="020F0502020204030204" pitchFamily="34" charset="0"/>
                        </a:rPr>
                        <a:t> </a:t>
                      </a:r>
                    </a:p>
                  </a:txBody>
                  <a:tcPr marL="85725" marR="9525" marT="9525" marB="0" anchor="ctr"/>
                </a:tc>
                <a:tc>
                  <a:txBody>
                    <a:bodyPr/>
                    <a:lstStyle/>
                    <a:p>
                      <a:pPr algn="ctr" fontAlgn="ctr"/>
                      <a:r>
                        <a:rPr lang="en-ZA" sz="1100" b="0" i="0" u="none" strike="noStrike" dirty="0">
                          <a:solidFill>
                            <a:srgbClr val="000000"/>
                          </a:solidFill>
                          <a:effectLst/>
                          <a:latin typeface="Calibri" panose="020F0502020204030204" pitchFamily="34" charset="0"/>
                        </a:rPr>
                        <a:t>None</a:t>
                      </a:r>
                    </a:p>
                  </a:txBody>
                  <a:tcPr marL="9525" marR="9525" marT="9525" marB="0" vert="vert270" anchor="ctr"/>
                </a:tc>
                <a:tc>
                  <a:txBody>
                    <a:bodyPr/>
                    <a:lstStyle/>
                    <a:p>
                      <a:pPr algn="ctr" fontAlgn="ctr"/>
                      <a:r>
                        <a:rPr lang="en-ZA" sz="1100" b="0" i="0" u="none" strike="noStrike">
                          <a:solidFill>
                            <a:srgbClr val="000000"/>
                          </a:solidFill>
                          <a:effectLst/>
                          <a:latin typeface="Calibri" panose="020F0502020204030204" pitchFamily="34" charset="0"/>
                        </a:rPr>
                        <a:t>Blindness</a:t>
                      </a:r>
                    </a:p>
                  </a:txBody>
                  <a:tcPr marL="9525" marR="9525" marT="9525" marB="0" vert="vert270" anchor="ctr"/>
                </a:tc>
                <a:tc>
                  <a:txBody>
                    <a:bodyPr/>
                    <a:lstStyle/>
                    <a:p>
                      <a:pPr algn="ctr" fontAlgn="ctr"/>
                      <a:r>
                        <a:rPr lang="en-ZA" sz="1100" b="0" i="0" u="none" strike="noStrike">
                          <a:solidFill>
                            <a:srgbClr val="000000"/>
                          </a:solidFill>
                          <a:effectLst/>
                          <a:latin typeface="Calibri" panose="020F0502020204030204" pitchFamily="34" charset="0"/>
                        </a:rPr>
                        <a:t>Deafness</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Chronic Condition</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Mental, Neurological</a:t>
                      </a:r>
                    </a:p>
                  </a:txBody>
                  <a:tcPr marL="9525" marR="9525" marT="9525" marB="0" vert="vert270" anchor="ctr"/>
                </a:tc>
                <a:tc>
                  <a:txBody>
                    <a:bodyPr/>
                    <a:lstStyle/>
                    <a:p>
                      <a:pPr algn="ctr" fontAlgn="ctr"/>
                      <a:r>
                        <a:rPr lang="en-ZA" sz="1100" b="0" i="0" u="none" strike="noStrike">
                          <a:solidFill>
                            <a:srgbClr val="000000"/>
                          </a:solidFill>
                          <a:effectLst/>
                          <a:latin typeface="Calibri" panose="020F0502020204030204" pitchFamily="34" charset="0"/>
                        </a:rPr>
                        <a:t>Physical Disability</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Hard of Hearing</a:t>
                      </a:r>
                    </a:p>
                  </a:txBody>
                  <a:tcPr marL="9525" marR="9525" marT="9525" marB="0" vert="vert270" anchor="ctr"/>
                </a:tc>
                <a:tc>
                  <a:txBody>
                    <a:bodyPr/>
                    <a:lstStyle/>
                    <a:p>
                      <a:pPr algn="ctr" fontAlgn="ctr"/>
                      <a:r>
                        <a:rPr lang="en-ZA" sz="1100" b="0" i="0" u="none" strike="noStrike" dirty="0">
                          <a:solidFill>
                            <a:srgbClr val="000000"/>
                          </a:solidFill>
                          <a:effectLst/>
                          <a:latin typeface="Calibri" panose="020F0502020204030204" pitchFamily="34" charset="0"/>
                        </a:rPr>
                        <a:t>Partially Sighted</a:t>
                      </a:r>
                    </a:p>
                  </a:txBody>
                  <a:tcPr marL="9525" marR="9525" marT="9525" marB="0" vert="vert270" anchor="ctr"/>
                </a:tc>
                <a:tc>
                  <a:txBody>
                    <a:bodyPr/>
                    <a:lstStyle/>
                    <a:p>
                      <a:pPr algn="ctr" fontAlgn="ctr"/>
                      <a:r>
                        <a:rPr lang="en-ZA" sz="1100" b="0" i="0" u="none" strike="noStrike">
                          <a:solidFill>
                            <a:srgbClr val="000000"/>
                          </a:solidFill>
                          <a:effectLst/>
                          <a:latin typeface="Calibri" panose="020F0502020204030204" pitchFamily="34" charset="0"/>
                        </a:rPr>
                        <a:t>Speech Impaired</a:t>
                      </a:r>
                    </a:p>
                  </a:txBody>
                  <a:tcPr marL="9525" marR="9525" marT="9525" marB="0" vert="vert270" anchor="ctr"/>
                </a:tc>
                <a:tc>
                  <a:txBody>
                    <a:bodyPr/>
                    <a:lstStyle/>
                    <a:p>
                      <a:pPr algn="ctr" fontAlgn="ctr"/>
                      <a:r>
                        <a:rPr lang="en-ZA" sz="1100" b="0" i="0" u="none" strike="noStrike">
                          <a:solidFill>
                            <a:srgbClr val="000000"/>
                          </a:solidFill>
                          <a:effectLst/>
                          <a:latin typeface="Calibri" panose="020F0502020204030204" pitchFamily="34" charset="0"/>
                        </a:rPr>
                        <a:t>Visually Impaired</a:t>
                      </a:r>
                    </a:p>
                  </a:txBody>
                  <a:tcPr marL="9525" marR="9525" marT="9525" marB="0" vert="vert270" anchor="ctr"/>
                </a:tc>
                <a:tc>
                  <a:txBody>
                    <a:bodyPr/>
                    <a:lstStyle/>
                    <a:p>
                      <a:pPr algn="ctr" fontAlgn="ctr"/>
                      <a:r>
                        <a:rPr lang="en-ZA" sz="1100" b="1" i="0" u="none" strike="noStrike" dirty="0">
                          <a:solidFill>
                            <a:srgbClr val="000000"/>
                          </a:solidFill>
                          <a:effectLst/>
                          <a:latin typeface="Calibri" panose="020F0502020204030204" pitchFamily="34" charset="0"/>
                        </a:rPr>
                        <a:t>Total</a:t>
                      </a:r>
                    </a:p>
                  </a:txBody>
                  <a:tcPr marL="9525" marR="9525" marT="9525" marB="0" vert="vert270" anchor="ctr"/>
                </a:tc>
                <a:extLst>
                  <a:ext uri="{0D108BD9-81ED-4DB2-BD59-A6C34878D82A}">
                    <a16:rowId xmlns:a16="http://schemas.microsoft.com/office/drawing/2014/main" xmlns="" val="10000"/>
                  </a:ext>
                </a:extLst>
              </a:tr>
              <a:tr h="451104">
                <a:tc>
                  <a:txBody>
                    <a:bodyPr/>
                    <a:lstStyle/>
                    <a:p>
                      <a:pPr algn="l" fontAlgn="ctr"/>
                      <a:r>
                        <a:rPr lang="en-ZA" sz="1000" b="0" i="0" u="none" strike="noStrike">
                          <a:solidFill>
                            <a:srgbClr val="000000"/>
                          </a:solidFill>
                          <a:effectLst/>
                          <a:latin typeface="Calibri" panose="020F0502020204030204" pitchFamily="34" charset="0"/>
                        </a:rPr>
                        <a:t>Eastern Cape</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30 450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121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15</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27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30 632</a:t>
                      </a:r>
                    </a:p>
                  </a:txBody>
                  <a:tcPr marL="9525" marR="9525" marT="9525" marB="0" anchor="ctr"/>
                </a:tc>
                <a:extLst>
                  <a:ext uri="{0D108BD9-81ED-4DB2-BD59-A6C34878D82A}">
                    <a16:rowId xmlns:a16="http://schemas.microsoft.com/office/drawing/2014/main" xmlns="" val="10001"/>
                  </a:ext>
                </a:extLst>
              </a:tr>
              <a:tr h="443890">
                <a:tc>
                  <a:txBody>
                    <a:bodyPr/>
                    <a:lstStyle/>
                    <a:p>
                      <a:pPr algn="l" fontAlgn="ctr"/>
                      <a:r>
                        <a:rPr lang="en-ZA" sz="1000" b="0" i="0" u="none" strike="noStrike">
                          <a:solidFill>
                            <a:srgbClr val="000000"/>
                          </a:solidFill>
                          <a:effectLst/>
                          <a:latin typeface="Calibri" panose="020F0502020204030204" pitchFamily="34" charset="0"/>
                        </a:rPr>
                        <a:t>Free State</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17 167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14</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56</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20</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17 322</a:t>
                      </a:r>
                    </a:p>
                  </a:txBody>
                  <a:tcPr marL="9525" marR="9525" marT="9525" marB="0" anchor="ctr"/>
                </a:tc>
                <a:extLst>
                  <a:ext uri="{0D108BD9-81ED-4DB2-BD59-A6C34878D82A}">
                    <a16:rowId xmlns:a16="http://schemas.microsoft.com/office/drawing/2014/main" xmlns="" val="10002"/>
                  </a:ext>
                </a:extLst>
              </a:tr>
              <a:tr h="443890">
                <a:tc>
                  <a:txBody>
                    <a:bodyPr/>
                    <a:lstStyle/>
                    <a:p>
                      <a:pPr algn="l" fontAlgn="ctr"/>
                      <a:r>
                        <a:rPr lang="en-ZA" sz="1000" b="0" i="0" u="none" strike="noStrike">
                          <a:solidFill>
                            <a:srgbClr val="000000"/>
                          </a:solidFill>
                          <a:effectLst/>
                          <a:latin typeface="Calibri" panose="020F0502020204030204" pitchFamily="34" charset="0"/>
                        </a:rPr>
                        <a:t>Gauteng</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54 799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171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138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29</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15</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55 313</a:t>
                      </a:r>
                    </a:p>
                  </a:txBody>
                  <a:tcPr marL="9525" marR="9525" marT="9525" marB="0" anchor="ctr"/>
                </a:tc>
                <a:extLst>
                  <a:ext uri="{0D108BD9-81ED-4DB2-BD59-A6C34878D82A}">
                    <a16:rowId xmlns:a16="http://schemas.microsoft.com/office/drawing/2014/main" xmlns="" val="10003"/>
                  </a:ext>
                </a:extLst>
              </a:tr>
              <a:tr h="443890">
                <a:tc>
                  <a:txBody>
                    <a:bodyPr/>
                    <a:lstStyle/>
                    <a:p>
                      <a:pPr algn="l" fontAlgn="ctr"/>
                      <a:r>
                        <a:rPr lang="en-ZA" sz="1000" b="0" i="0" u="none" strike="noStrike">
                          <a:solidFill>
                            <a:srgbClr val="000000"/>
                          </a:solidFill>
                          <a:effectLst/>
                          <a:latin typeface="Calibri" panose="020F0502020204030204" pitchFamily="34" charset="0"/>
                        </a:rPr>
                        <a:t>KwaZulu Natal</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35 977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151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36 373</a:t>
                      </a:r>
                    </a:p>
                  </a:txBody>
                  <a:tcPr marL="9525" marR="9525" marT="9525" marB="0" anchor="ctr"/>
                </a:tc>
                <a:extLst>
                  <a:ext uri="{0D108BD9-81ED-4DB2-BD59-A6C34878D82A}">
                    <a16:rowId xmlns:a16="http://schemas.microsoft.com/office/drawing/2014/main" xmlns="" val="10004"/>
                  </a:ext>
                </a:extLst>
              </a:tr>
              <a:tr h="443890">
                <a:tc>
                  <a:txBody>
                    <a:bodyPr/>
                    <a:lstStyle/>
                    <a:p>
                      <a:pPr algn="l" fontAlgn="ctr"/>
                      <a:r>
                        <a:rPr lang="en-ZA" sz="1000" b="0" i="0" u="none" strike="noStrike">
                          <a:solidFill>
                            <a:srgbClr val="000000"/>
                          </a:solidFill>
                          <a:effectLst/>
                          <a:latin typeface="Calibri" panose="020F0502020204030204" pitchFamily="34" charset="0"/>
                        </a:rPr>
                        <a:t>Limpopo</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25 872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61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0" i="0" u="none" strike="noStrike" dirty="0">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26 017</a:t>
                      </a:r>
                    </a:p>
                  </a:txBody>
                  <a:tcPr marL="9525" marR="9525" marT="9525" marB="0" anchor="ctr"/>
                </a:tc>
                <a:extLst>
                  <a:ext uri="{0D108BD9-81ED-4DB2-BD59-A6C34878D82A}">
                    <a16:rowId xmlns:a16="http://schemas.microsoft.com/office/drawing/2014/main" xmlns="" val="10005"/>
                  </a:ext>
                </a:extLst>
              </a:tr>
              <a:tr h="443890">
                <a:tc>
                  <a:txBody>
                    <a:bodyPr/>
                    <a:lstStyle/>
                    <a:p>
                      <a:pPr algn="l" fontAlgn="ctr"/>
                      <a:r>
                        <a:rPr lang="en-ZA" sz="1000" b="0" i="0" u="none" strike="noStrike">
                          <a:solidFill>
                            <a:srgbClr val="000000"/>
                          </a:solidFill>
                          <a:effectLst/>
                          <a:latin typeface="Calibri" panose="020F0502020204030204" pitchFamily="34" charset="0"/>
                        </a:rPr>
                        <a:t>Mpumalanga</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28 671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93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26</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28 844</a:t>
                      </a:r>
                    </a:p>
                  </a:txBody>
                  <a:tcPr marL="9525" marR="9525" marT="9525" marB="0" anchor="ctr"/>
                </a:tc>
                <a:extLst>
                  <a:ext uri="{0D108BD9-81ED-4DB2-BD59-A6C34878D82A}">
                    <a16:rowId xmlns:a16="http://schemas.microsoft.com/office/drawing/2014/main" xmlns="" val="10006"/>
                  </a:ext>
                </a:extLst>
              </a:tr>
              <a:tr h="443890">
                <a:tc>
                  <a:txBody>
                    <a:bodyPr/>
                    <a:lstStyle/>
                    <a:p>
                      <a:pPr algn="l" fontAlgn="ctr"/>
                      <a:r>
                        <a:rPr lang="en-ZA" sz="1000" b="0" i="0" u="none" strike="noStrike">
                          <a:solidFill>
                            <a:srgbClr val="000000"/>
                          </a:solidFill>
                          <a:effectLst/>
                          <a:latin typeface="Calibri" panose="020F0502020204030204" pitchFamily="34" charset="0"/>
                        </a:rPr>
                        <a:t>Northern Cape</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13 678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13 746</a:t>
                      </a:r>
                    </a:p>
                  </a:txBody>
                  <a:tcPr marL="9525" marR="9525" marT="9525" marB="0" anchor="ctr"/>
                </a:tc>
                <a:extLst>
                  <a:ext uri="{0D108BD9-81ED-4DB2-BD59-A6C34878D82A}">
                    <a16:rowId xmlns:a16="http://schemas.microsoft.com/office/drawing/2014/main" xmlns="" val="10007"/>
                  </a:ext>
                </a:extLst>
              </a:tr>
              <a:tr h="443890">
                <a:tc>
                  <a:txBody>
                    <a:bodyPr/>
                    <a:lstStyle/>
                    <a:p>
                      <a:pPr algn="l" fontAlgn="ctr"/>
                      <a:r>
                        <a:rPr lang="en-ZA" sz="1000" b="0" i="0" u="none" strike="noStrike">
                          <a:solidFill>
                            <a:srgbClr val="000000"/>
                          </a:solidFill>
                          <a:effectLst/>
                          <a:latin typeface="Calibri" panose="020F0502020204030204" pitchFamily="34" charset="0"/>
                        </a:rPr>
                        <a:t>North West</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18 331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18 420</a:t>
                      </a:r>
                    </a:p>
                  </a:txBody>
                  <a:tcPr marL="9525" marR="9525" marT="9525" marB="0" anchor="ctr"/>
                </a:tc>
                <a:extLst>
                  <a:ext uri="{0D108BD9-81ED-4DB2-BD59-A6C34878D82A}">
                    <a16:rowId xmlns:a16="http://schemas.microsoft.com/office/drawing/2014/main" xmlns="" val="10008"/>
                  </a:ext>
                </a:extLst>
              </a:tr>
              <a:tr h="443890">
                <a:tc>
                  <a:txBody>
                    <a:bodyPr/>
                    <a:lstStyle/>
                    <a:p>
                      <a:pPr algn="l" fontAlgn="ctr"/>
                      <a:r>
                        <a:rPr lang="en-ZA" sz="1000" b="0" i="0" u="none" strike="noStrike">
                          <a:solidFill>
                            <a:srgbClr val="000000"/>
                          </a:solidFill>
                          <a:effectLst/>
                          <a:latin typeface="Calibri" panose="020F0502020204030204" pitchFamily="34" charset="0"/>
                        </a:rPr>
                        <a:t>Western Cape</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18 611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81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19</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18 776</a:t>
                      </a:r>
                    </a:p>
                  </a:txBody>
                  <a:tcPr marL="9525" marR="9525" marT="9525" marB="0" anchor="ctr"/>
                </a:tc>
                <a:extLst>
                  <a:ext uri="{0D108BD9-81ED-4DB2-BD59-A6C34878D82A}">
                    <a16:rowId xmlns:a16="http://schemas.microsoft.com/office/drawing/2014/main" xmlns="" val="10009"/>
                  </a:ext>
                </a:extLst>
              </a:tr>
              <a:tr h="388717">
                <a:tc>
                  <a:txBody>
                    <a:bodyPr/>
                    <a:lstStyle/>
                    <a:p>
                      <a:pPr algn="l" fontAlgn="ctr"/>
                      <a:r>
                        <a:rPr lang="en-ZA" sz="1000" b="0" i="0" u="none" strike="noStrike">
                          <a:solidFill>
                            <a:srgbClr val="000000"/>
                          </a:solidFill>
                          <a:effectLst/>
                          <a:latin typeface="Calibri" panose="020F0502020204030204" pitchFamily="34" charset="0"/>
                        </a:rPr>
                        <a:t>Online</a:t>
                      </a:r>
                    </a:p>
                  </a:txBody>
                  <a:tcPr marL="857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1 008</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1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1 011</a:t>
                      </a:r>
                    </a:p>
                  </a:txBody>
                  <a:tcPr marL="9525" marR="9525" marT="9525" marB="0" anchor="ctr"/>
                </a:tc>
                <a:extLst>
                  <a:ext uri="{0D108BD9-81ED-4DB2-BD59-A6C34878D82A}">
                    <a16:rowId xmlns:a16="http://schemas.microsoft.com/office/drawing/2014/main" xmlns="" val="10010"/>
                  </a:ext>
                </a:extLst>
              </a:tr>
              <a:tr h="443890">
                <a:tc>
                  <a:txBody>
                    <a:bodyPr/>
                    <a:lstStyle/>
                    <a:p>
                      <a:pPr algn="l" fontAlgn="ctr"/>
                      <a:r>
                        <a:rPr lang="en-ZA" sz="1000" b="1" i="0" u="none" strike="noStrike" dirty="0">
                          <a:solidFill>
                            <a:srgbClr val="000000"/>
                          </a:solidFill>
                          <a:effectLst/>
                          <a:latin typeface="Calibri" panose="020F0502020204030204" pitchFamily="34" charset="0"/>
                        </a:rPr>
                        <a:t>Total</a:t>
                      </a:r>
                    </a:p>
                  </a:txBody>
                  <a:tcPr marL="857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244 564</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741</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80</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213</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88</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513</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59</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105</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43</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48</a:t>
                      </a:r>
                    </a:p>
                  </a:txBody>
                  <a:tcPr marL="9525" marR="9525" marT="9525" marB="0" anchor="ctr"/>
                </a:tc>
                <a:tc>
                  <a:txBody>
                    <a:bodyPr/>
                    <a:lstStyle/>
                    <a:p>
                      <a:pPr algn="ctr" fontAlgn="ctr"/>
                      <a:r>
                        <a:rPr lang="en-ZA" sz="1100" b="1" i="0" u="none" strike="noStrike" dirty="0">
                          <a:solidFill>
                            <a:srgbClr val="000000"/>
                          </a:solidFill>
                          <a:effectLst/>
                          <a:latin typeface="Arial" panose="020B0604020202020204" pitchFamily="34" charset="0"/>
                        </a:rPr>
                        <a:t>246 454</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0581199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76656" y="71120"/>
            <a:ext cx="8229600" cy="1143000"/>
          </a:xfrm>
        </p:spPr>
        <p:txBody>
          <a:bodyPr/>
          <a:lstStyle/>
          <a:p>
            <a:r>
              <a:rPr lang="en-ZA" altLang="en-US" sz="2400" b="1" dirty="0" smtClean="0"/>
              <a:t>PLACEMENT BY EMPLOYMENT TYPE AND PROVINCE</a:t>
            </a:r>
            <a:endParaRPr lang="en-ZA" altLang="en-US" sz="2400" dirty="0" smtClean="0"/>
          </a:p>
        </p:txBody>
      </p:sp>
      <p:sp>
        <p:nvSpPr>
          <p:cNvPr id="53251" name="Content Placeholder 3"/>
          <p:cNvSpPr>
            <a:spLocks noGrp="1"/>
          </p:cNvSpPr>
          <p:nvPr>
            <p:ph sz="half" idx="2"/>
          </p:nvPr>
        </p:nvSpPr>
        <p:spPr>
          <a:xfrm>
            <a:off x="6182935" y="1221233"/>
            <a:ext cx="2961065" cy="4525963"/>
          </a:xfrm>
        </p:spPr>
        <p:txBody>
          <a:bodyPr/>
          <a:lstStyle/>
          <a:p>
            <a:endParaRPr lang="en-ZA" altLang="en-US" sz="1800" dirty="0" smtClean="0"/>
          </a:p>
          <a:p>
            <a:r>
              <a:rPr lang="en-ZA" altLang="en-US" sz="1400" dirty="0" smtClean="0"/>
              <a:t>75% (27 860) of placement are  of contract type,</a:t>
            </a:r>
          </a:p>
          <a:p>
            <a:r>
              <a:rPr lang="en-ZA" altLang="en-US" sz="1400" dirty="0" smtClean="0"/>
              <a:t>20% (7 448) temporary opportunities,</a:t>
            </a:r>
          </a:p>
          <a:p>
            <a:r>
              <a:rPr lang="en-ZA" altLang="en-US" sz="1400" dirty="0" smtClean="0"/>
              <a:t>3% (1 095) permanent opportunities.</a:t>
            </a:r>
          </a:p>
          <a:p>
            <a:r>
              <a:rPr lang="en-ZA" altLang="en-US" sz="1400" dirty="0" smtClean="0"/>
              <a:t>The remaining 2% (790) is classified as other.</a:t>
            </a:r>
          </a:p>
          <a:p>
            <a:endParaRPr lang="en-ZA" altLang="en-US" sz="1800" dirty="0" smtClean="0">
              <a:solidFill>
                <a:srgbClr val="FF0000"/>
              </a:solidFill>
            </a:endParaRPr>
          </a:p>
          <a:p>
            <a:endParaRPr lang="en-ZA" altLang="en-US" dirty="0" smtClean="0"/>
          </a:p>
        </p:txBody>
      </p:sp>
      <p:sp>
        <p:nvSpPr>
          <p:cNvPr id="53252" name="Slide Number Placeholder 4"/>
          <p:cNvSpPr>
            <a:spLocks noGrp="1"/>
          </p:cNvSpPr>
          <p:nvPr>
            <p:ph type="sldNum" sz="quarter" idx="12"/>
          </p:nvPr>
        </p:nvSpPr>
        <p:spPr bwMode="auto">
          <a:xfrm>
            <a:off x="7010400" y="-11144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34112F-A40F-44FA-99E5-444F03ED812F}"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71</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2776075665"/>
              </p:ext>
            </p:extLst>
          </p:nvPr>
        </p:nvGraphicFramePr>
        <p:xfrm>
          <a:off x="146302" y="1214121"/>
          <a:ext cx="6036633" cy="5393942"/>
        </p:xfrm>
        <a:graphic>
          <a:graphicData uri="http://schemas.openxmlformats.org/drawingml/2006/table">
            <a:tbl>
              <a:tblPr firstRow="1" bandRow="1">
                <a:tableStyleId>{5C22544A-7EE6-4342-B048-85BDC9FD1C3A}</a:tableStyleId>
              </a:tblPr>
              <a:tblGrid>
                <a:gridCol w="603664">
                  <a:extLst>
                    <a:ext uri="{9D8B030D-6E8A-4147-A177-3AD203B41FA5}">
                      <a16:colId xmlns:a16="http://schemas.microsoft.com/office/drawing/2014/main" xmlns="" val="20000"/>
                    </a:ext>
                  </a:extLst>
                </a:gridCol>
                <a:gridCol w="653732">
                  <a:extLst>
                    <a:ext uri="{9D8B030D-6E8A-4147-A177-3AD203B41FA5}">
                      <a16:colId xmlns:a16="http://schemas.microsoft.com/office/drawing/2014/main" xmlns="" val="20001"/>
                    </a:ext>
                  </a:extLst>
                </a:gridCol>
                <a:gridCol w="553594">
                  <a:extLst>
                    <a:ext uri="{9D8B030D-6E8A-4147-A177-3AD203B41FA5}">
                      <a16:colId xmlns:a16="http://schemas.microsoft.com/office/drawing/2014/main" xmlns="" val="20002"/>
                    </a:ext>
                  </a:extLst>
                </a:gridCol>
                <a:gridCol w="603664">
                  <a:extLst>
                    <a:ext uri="{9D8B030D-6E8A-4147-A177-3AD203B41FA5}">
                      <a16:colId xmlns:a16="http://schemas.microsoft.com/office/drawing/2014/main" xmlns="" val="20003"/>
                    </a:ext>
                  </a:extLst>
                </a:gridCol>
                <a:gridCol w="646983">
                  <a:extLst>
                    <a:ext uri="{9D8B030D-6E8A-4147-A177-3AD203B41FA5}">
                      <a16:colId xmlns:a16="http://schemas.microsoft.com/office/drawing/2014/main" xmlns="" val="20004"/>
                    </a:ext>
                  </a:extLst>
                </a:gridCol>
                <a:gridCol w="560342">
                  <a:extLst>
                    <a:ext uri="{9D8B030D-6E8A-4147-A177-3AD203B41FA5}">
                      <a16:colId xmlns:a16="http://schemas.microsoft.com/office/drawing/2014/main" xmlns="" val="20005"/>
                    </a:ext>
                  </a:extLst>
                </a:gridCol>
                <a:gridCol w="603664">
                  <a:extLst>
                    <a:ext uri="{9D8B030D-6E8A-4147-A177-3AD203B41FA5}">
                      <a16:colId xmlns:a16="http://schemas.microsoft.com/office/drawing/2014/main" xmlns="" val="20006"/>
                    </a:ext>
                  </a:extLst>
                </a:gridCol>
                <a:gridCol w="603664">
                  <a:extLst>
                    <a:ext uri="{9D8B030D-6E8A-4147-A177-3AD203B41FA5}">
                      <a16:colId xmlns:a16="http://schemas.microsoft.com/office/drawing/2014/main" xmlns="" val="20007"/>
                    </a:ext>
                  </a:extLst>
                </a:gridCol>
                <a:gridCol w="452247">
                  <a:extLst>
                    <a:ext uri="{9D8B030D-6E8A-4147-A177-3AD203B41FA5}">
                      <a16:colId xmlns:a16="http://schemas.microsoft.com/office/drawing/2014/main" xmlns="" val="20008"/>
                    </a:ext>
                  </a:extLst>
                </a:gridCol>
                <a:gridCol w="755079">
                  <a:extLst>
                    <a:ext uri="{9D8B030D-6E8A-4147-A177-3AD203B41FA5}">
                      <a16:colId xmlns:a16="http://schemas.microsoft.com/office/drawing/2014/main" xmlns="" val="20009"/>
                    </a:ext>
                  </a:extLst>
                </a:gridCol>
              </a:tblGrid>
              <a:tr h="825382">
                <a:tc>
                  <a:txBody>
                    <a:bodyPr/>
                    <a:lstStyle/>
                    <a:p>
                      <a:pPr algn="l" fontAlgn="ctr"/>
                      <a:r>
                        <a:rPr lang="en-ZA" sz="1000" b="0" i="0" u="none" strike="noStrike" dirty="0">
                          <a:solidFill>
                            <a:srgbClr val="000000"/>
                          </a:solidFill>
                          <a:effectLst/>
                          <a:latin typeface="Calibri"/>
                        </a:rPr>
                        <a:t> </a:t>
                      </a:r>
                    </a:p>
                  </a:txBody>
                  <a:tcPr marL="85711" marR="9523" marT="9527" marB="0" anchor="ctr"/>
                </a:tc>
                <a:tc>
                  <a:txBody>
                    <a:bodyPr/>
                    <a:lstStyle/>
                    <a:p>
                      <a:pPr algn="ctr" fontAlgn="ctr"/>
                      <a:r>
                        <a:rPr lang="en-ZA" sz="1000" b="0" i="0" u="none" strike="noStrike" dirty="0">
                          <a:solidFill>
                            <a:srgbClr val="000000"/>
                          </a:solidFill>
                          <a:effectLst/>
                          <a:latin typeface="Calibri" panose="020F0502020204030204" pitchFamily="34" charset="0"/>
                        </a:rPr>
                        <a:t>Contract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Permanent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Temporary</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dirty="0">
                          <a:solidFill>
                            <a:srgbClr val="000000"/>
                          </a:solidFill>
                          <a:effectLst/>
                          <a:latin typeface="Calibri" panose="020F0502020204030204" pitchFamily="34" charset="0"/>
                        </a:rPr>
                        <a:t>Other</a:t>
                      </a:r>
                    </a:p>
                  </a:txBody>
                  <a:tcPr marL="9525" marR="9525" marT="9525" marB="0" vert="vert270" anchor="ctr"/>
                </a:tc>
                <a:tc>
                  <a:txBody>
                    <a:bodyPr/>
                    <a:lstStyle/>
                    <a:p>
                      <a:pPr algn="ctr" fontAlgn="b"/>
                      <a:r>
                        <a:rPr lang="en-ZA" sz="11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b"/>
                      <a:r>
                        <a:rPr lang="en-ZA" sz="1100" b="0" i="0" u="none" strike="noStrike">
                          <a:solidFill>
                            <a:srgbClr val="000000"/>
                          </a:solidFill>
                          <a:effectLst/>
                          <a:latin typeface="Calibri" panose="020F0502020204030204" pitchFamily="34" charset="0"/>
                        </a:rPr>
                        <a:t>Total</a:t>
                      </a:r>
                    </a:p>
                  </a:txBody>
                  <a:tcPr marL="9525" marR="9525" marT="9525" marB="0" vert="vert270" anchor="ctr"/>
                </a:tc>
                <a:extLst>
                  <a:ext uri="{0D108BD9-81ED-4DB2-BD59-A6C34878D82A}">
                    <a16:rowId xmlns:a16="http://schemas.microsoft.com/office/drawing/2014/main" xmlns="" val="10000"/>
                  </a:ext>
                </a:extLst>
              </a:tr>
              <a:tr h="509158">
                <a:tc>
                  <a:txBody>
                    <a:bodyPr/>
                    <a:lstStyle/>
                    <a:p>
                      <a:pPr algn="l" fontAlgn="ctr"/>
                      <a:r>
                        <a:rPr lang="en-ZA" sz="1050" b="0" i="0" u="none" strike="noStrike" dirty="0">
                          <a:solidFill>
                            <a:srgbClr val="000000"/>
                          </a:solidFill>
                          <a:effectLst/>
                          <a:latin typeface="Calibri"/>
                        </a:rPr>
                        <a:t>Eastern Cape</a:t>
                      </a:r>
                    </a:p>
                  </a:txBody>
                  <a:tcPr marL="85711" marR="9523" marT="9527" marB="0" anchor="ctr"/>
                </a:tc>
                <a:tc>
                  <a:txBody>
                    <a:bodyPr/>
                    <a:lstStyle/>
                    <a:p>
                      <a:pPr algn="ctr" fontAlgn="ctr"/>
                      <a:r>
                        <a:rPr lang="en-ZA" sz="1050" b="0" i="0" u="none" strike="noStrike" dirty="0">
                          <a:solidFill>
                            <a:srgbClr val="000000"/>
                          </a:solidFill>
                          <a:effectLst/>
                          <a:latin typeface="Arial" panose="020B0604020202020204" pitchFamily="34" charset="0"/>
                          <a:cs typeface="Arial" panose="020B0604020202020204" pitchFamily="34" charset="0"/>
                        </a:rPr>
                        <a:t>4 178</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152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597</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tc>
                <a:tc>
                  <a:txBody>
                    <a:bodyPr/>
                    <a:lstStyle/>
                    <a:p>
                      <a:pPr algn="ctr" fontAlgn="ctr"/>
                      <a:r>
                        <a:rPr lang="en-ZA" sz="105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4 979</a:t>
                      </a:r>
                    </a:p>
                  </a:txBody>
                  <a:tcPr marL="9525" marR="9525" marT="9525" marB="0" anchor="ctr"/>
                </a:tc>
                <a:extLst>
                  <a:ext uri="{0D108BD9-81ED-4DB2-BD59-A6C34878D82A}">
                    <a16:rowId xmlns:a16="http://schemas.microsoft.com/office/drawing/2014/main" xmlns="" val="10001"/>
                  </a:ext>
                </a:extLst>
              </a:tr>
              <a:tr h="404554">
                <a:tc>
                  <a:txBody>
                    <a:bodyPr/>
                    <a:lstStyle/>
                    <a:p>
                      <a:pPr algn="l" fontAlgn="ctr"/>
                      <a:r>
                        <a:rPr lang="en-ZA" sz="1050" b="0" i="0" u="none" strike="noStrike" dirty="0">
                          <a:solidFill>
                            <a:srgbClr val="000000"/>
                          </a:solidFill>
                          <a:effectLst/>
                          <a:latin typeface="Calibri"/>
                        </a:rPr>
                        <a:t>Free State</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2 306</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64</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530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2 906</a:t>
                      </a:r>
                    </a:p>
                  </a:txBody>
                  <a:tcPr marL="9525" marR="9525" marT="9525" marB="0" anchor="ctr"/>
                </a:tc>
                <a:extLst>
                  <a:ext uri="{0D108BD9-81ED-4DB2-BD59-A6C34878D82A}">
                    <a16:rowId xmlns:a16="http://schemas.microsoft.com/office/drawing/2014/main" xmlns="" val="10002"/>
                  </a:ext>
                </a:extLst>
              </a:tr>
              <a:tr h="404554">
                <a:tc>
                  <a:txBody>
                    <a:bodyPr/>
                    <a:lstStyle/>
                    <a:p>
                      <a:pPr algn="l" fontAlgn="ctr"/>
                      <a:r>
                        <a:rPr lang="en-ZA" sz="1050" b="0" i="0" u="none" strike="noStrike" dirty="0">
                          <a:solidFill>
                            <a:srgbClr val="000000"/>
                          </a:solidFill>
                          <a:effectLst/>
                          <a:latin typeface="Calibri"/>
                        </a:rPr>
                        <a:t>Gauteng</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3 590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172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476</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310</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4 548</a:t>
                      </a:r>
                    </a:p>
                  </a:txBody>
                  <a:tcPr marL="9525" marR="9525" marT="9525" marB="0" anchor="ctr"/>
                </a:tc>
                <a:extLst>
                  <a:ext uri="{0D108BD9-81ED-4DB2-BD59-A6C34878D82A}">
                    <a16:rowId xmlns:a16="http://schemas.microsoft.com/office/drawing/2014/main" xmlns="" val="10003"/>
                  </a:ext>
                </a:extLst>
              </a:tr>
              <a:tr h="509158">
                <a:tc>
                  <a:txBody>
                    <a:bodyPr/>
                    <a:lstStyle/>
                    <a:p>
                      <a:pPr algn="l" fontAlgn="ctr"/>
                      <a:r>
                        <a:rPr lang="en-ZA" sz="1050" b="0" i="0" u="none" strike="noStrike" dirty="0" err="1">
                          <a:solidFill>
                            <a:srgbClr val="000000"/>
                          </a:solidFill>
                          <a:effectLst/>
                          <a:latin typeface="Calibri"/>
                        </a:rPr>
                        <a:t>KwaZulu</a:t>
                      </a:r>
                      <a:r>
                        <a:rPr lang="en-ZA" sz="1050" b="0" i="0" u="none" strike="noStrike" dirty="0">
                          <a:solidFill>
                            <a:srgbClr val="000000"/>
                          </a:solidFill>
                          <a:effectLst/>
                          <a:latin typeface="Calibri"/>
                        </a:rPr>
                        <a:t> Natal</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3 634</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92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231</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73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en-ZA" sz="105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3 963</a:t>
                      </a:r>
                    </a:p>
                  </a:txBody>
                  <a:tcPr marL="9525" marR="9525" marT="9525" marB="0" anchor="ctr"/>
                </a:tc>
                <a:extLst>
                  <a:ext uri="{0D108BD9-81ED-4DB2-BD59-A6C34878D82A}">
                    <a16:rowId xmlns:a16="http://schemas.microsoft.com/office/drawing/2014/main" xmlns="" val="10004"/>
                  </a:ext>
                </a:extLst>
              </a:tr>
              <a:tr h="404554">
                <a:tc>
                  <a:txBody>
                    <a:bodyPr/>
                    <a:lstStyle/>
                    <a:p>
                      <a:pPr algn="l" fontAlgn="ctr"/>
                      <a:r>
                        <a:rPr lang="en-ZA" sz="1050" b="0" i="0" u="none" strike="noStrike" dirty="0">
                          <a:solidFill>
                            <a:srgbClr val="000000"/>
                          </a:solidFill>
                          <a:effectLst/>
                          <a:latin typeface="Calibri"/>
                        </a:rPr>
                        <a:t>Limpopo</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6 300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1 557</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73</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7 943</a:t>
                      </a:r>
                    </a:p>
                  </a:txBody>
                  <a:tcPr marL="9525" marR="9525" marT="9525" marB="0" anchor="ctr"/>
                </a:tc>
                <a:extLst>
                  <a:ext uri="{0D108BD9-81ED-4DB2-BD59-A6C34878D82A}">
                    <a16:rowId xmlns:a16="http://schemas.microsoft.com/office/drawing/2014/main" xmlns="" val="10005"/>
                  </a:ext>
                </a:extLst>
              </a:tr>
              <a:tr h="509158">
                <a:tc>
                  <a:txBody>
                    <a:bodyPr/>
                    <a:lstStyle/>
                    <a:p>
                      <a:pPr algn="l" fontAlgn="ctr"/>
                      <a:r>
                        <a:rPr lang="en-ZA" sz="1050" b="0" i="0" u="none" strike="noStrike" dirty="0">
                          <a:solidFill>
                            <a:srgbClr val="000000"/>
                          </a:solidFill>
                          <a:effectLst/>
                          <a:latin typeface="Calibri"/>
                        </a:rPr>
                        <a:t>Mpumalanga</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1 503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65</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287</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505</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2 324</a:t>
                      </a:r>
                    </a:p>
                  </a:txBody>
                  <a:tcPr marL="9525" marR="9525" marT="9525" marB="0" anchor="ctr"/>
                </a:tc>
                <a:extLst>
                  <a:ext uri="{0D108BD9-81ED-4DB2-BD59-A6C34878D82A}">
                    <a16:rowId xmlns:a16="http://schemas.microsoft.com/office/drawing/2014/main" xmlns="" val="10006"/>
                  </a:ext>
                </a:extLst>
              </a:tr>
              <a:tr h="509158">
                <a:tc>
                  <a:txBody>
                    <a:bodyPr/>
                    <a:lstStyle/>
                    <a:p>
                      <a:pPr algn="l" fontAlgn="ctr"/>
                      <a:r>
                        <a:rPr lang="en-ZA" sz="1050" b="0" i="0" u="none" strike="noStrike" dirty="0">
                          <a:solidFill>
                            <a:srgbClr val="000000"/>
                          </a:solidFill>
                          <a:effectLst/>
                          <a:latin typeface="Calibri"/>
                        </a:rPr>
                        <a:t>Northern Cape</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2 050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63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895</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189</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3 234</a:t>
                      </a:r>
                    </a:p>
                  </a:txBody>
                  <a:tcPr marL="9525" marR="9525" marT="9525" marB="0" anchor="ctr"/>
                </a:tc>
                <a:extLst>
                  <a:ext uri="{0D108BD9-81ED-4DB2-BD59-A6C34878D82A}">
                    <a16:rowId xmlns:a16="http://schemas.microsoft.com/office/drawing/2014/main" xmlns="" val="10007"/>
                  </a:ext>
                </a:extLst>
              </a:tr>
              <a:tr h="404554">
                <a:tc>
                  <a:txBody>
                    <a:bodyPr/>
                    <a:lstStyle/>
                    <a:p>
                      <a:pPr algn="l" fontAlgn="ctr"/>
                      <a:r>
                        <a:rPr lang="en-ZA" sz="1050" b="0" i="0" u="none" strike="noStrike" dirty="0">
                          <a:solidFill>
                            <a:srgbClr val="000000"/>
                          </a:solidFill>
                          <a:effectLst/>
                          <a:latin typeface="Calibri"/>
                        </a:rPr>
                        <a:t>North West</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1 454</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87</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209</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ZA" sz="105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1 667</a:t>
                      </a:r>
                    </a:p>
                  </a:txBody>
                  <a:tcPr marL="9525" marR="9525" marT="9525" marB="0" anchor="ctr"/>
                </a:tc>
                <a:extLst>
                  <a:ext uri="{0D108BD9-81ED-4DB2-BD59-A6C34878D82A}">
                    <a16:rowId xmlns:a16="http://schemas.microsoft.com/office/drawing/2014/main" xmlns="" val="10008"/>
                  </a:ext>
                </a:extLst>
              </a:tr>
              <a:tr h="509158">
                <a:tc>
                  <a:txBody>
                    <a:bodyPr/>
                    <a:lstStyle/>
                    <a:p>
                      <a:pPr algn="l" fontAlgn="ctr"/>
                      <a:r>
                        <a:rPr lang="en-ZA" sz="1050" b="0" i="0" u="none" strike="noStrike" dirty="0">
                          <a:solidFill>
                            <a:srgbClr val="000000"/>
                          </a:solidFill>
                          <a:effectLst/>
                          <a:latin typeface="Calibri"/>
                        </a:rPr>
                        <a:t>Western Cape</a:t>
                      </a:r>
                    </a:p>
                  </a:txBody>
                  <a:tcPr marL="85711" marR="9523" marT="9527"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2 845</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51</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72</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2 606</a:t>
                      </a:r>
                    </a:p>
                  </a:txBody>
                  <a:tcPr marL="9525" marR="9525" marT="9525" marB="0" anchor="ctr"/>
                </a:tc>
                <a:tc>
                  <a:txBody>
                    <a:bodyPr/>
                    <a:lstStyle/>
                    <a:p>
                      <a:pPr algn="ctr" fontAlgn="ctr"/>
                      <a:r>
                        <a:rPr lang="en-ZA" sz="105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tc>
                <a:tc>
                  <a:txBody>
                    <a:bodyPr/>
                    <a:lstStyle/>
                    <a:p>
                      <a:pPr algn="ctr" fontAlgn="ctr"/>
                      <a:r>
                        <a:rPr lang="en-ZA" sz="1050" b="0" i="0" u="none" strike="noStrike" dirty="0">
                          <a:solidFill>
                            <a:srgbClr val="000000"/>
                          </a:solidFill>
                          <a:effectLst/>
                          <a:latin typeface="Arial" panose="020B0604020202020204" pitchFamily="34" charset="0"/>
                          <a:cs typeface="Arial" panose="020B0604020202020204" pitchFamily="34" charset="0"/>
                        </a:rPr>
                        <a:t>106</a:t>
                      </a:r>
                    </a:p>
                  </a:txBody>
                  <a:tcPr marL="9525" marR="9525" marT="9525" marB="0" anchor="ctr"/>
                </a:tc>
                <a:tc>
                  <a:txBody>
                    <a:bodyPr/>
                    <a:lstStyle/>
                    <a:p>
                      <a:pPr algn="ctr" fontAlgn="b"/>
                      <a:r>
                        <a:rPr lang="en-ZA" sz="105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5 629</a:t>
                      </a:r>
                    </a:p>
                  </a:txBody>
                  <a:tcPr marL="9525" marR="9525" marT="9525" marB="0" anchor="ctr"/>
                </a:tc>
                <a:extLst>
                  <a:ext uri="{0D108BD9-81ED-4DB2-BD59-A6C34878D82A}">
                    <a16:rowId xmlns:a16="http://schemas.microsoft.com/office/drawing/2014/main" xmlns="" val="10009"/>
                  </a:ext>
                </a:extLst>
              </a:tr>
              <a:tr h="404554">
                <a:tc>
                  <a:txBody>
                    <a:bodyPr/>
                    <a:lstStyle/>
                    <a:p>
                      <a:pPr algn="l" fontAlgn="ctr"/>
                      <a:r>
                        <a:rPr lang="en-ZA" sz="1050" b="1" i="0" u="none" strike="noStrike" dirty="0">
                          <a:solidFill>
                            <a:srgbClr val="000000"/>
                          </a:solidFill>
                          <a:effectLst/>
                          <a:latin typeface="Calibri"/>
                        </a:rPr>
                        <a:t>Total</a:t>
                      </a:r>
                    </a:p>
                  </a:txBody>
                  <a:tcPr marL="85711" marR="9523" marT="9527" marB="0" anchor="ctr"/>
                </a:tc>
                <a:tc>
                  <a:txBody>
                    <a:bodyPr/>
                    <a:lstStyle/>
                    <a:p>
                      <a:pPr algn="ctr" fontAlgn="ctr"/>
                      <a:r>
                        <a:rPr lang="en-ZA" sz="1050" b="1" i="0" u="none" strike="noStrike" dirty="0">
                          <a:solidFill>
                            <a:srgbClr val="000000"/>
                          </a:solidFill>
                          <a:effectLst/>
                          <a:latin typeface="Arial" panose="020B0604020202020204" pitchFamily="34" charset="0"/>
                          <a:cs typeface="Arial" panose="020B0604020202020204" pitchFamily="34" charset="0"/>
                        </a:rPr>
                        <a:t>27 860</a:t>
                      </a:r>
                    </a:p>
                  </a:txBody>
                  <a:tcPr marL="9525" marR="9525" marT="9525" marB="0" anchor="ctr"/>
                </a:tc>
                <a:tc>
                  <a:txBody>
                    <a:bodyPr/>
                    <a:lstStyle/>
                    <a:p>
                      <a:pPr algn="ctr" fontAlgn="ctr"/>
                      <a:r>
                        <a:rPr lang="en-ZA" sz="1050" b="1" i="0" u="none" strike="noStrike" dirty="0" smtClean="0">
                          <a:solidFill>
                            <a:srgbClr val="000000"/>
                          </a:solidFill>
                          <a:effectLst/>
                          <a:latin typeface="Arial" panose="020B0604020202020204" pitchFamily="34" charset="0"/>
                          <a:cs typeface="Arial" panose="020B0604020202020204" pitchFamily="34" charset="0"/>
                        </a:rPr>
                        <a:t>75%</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ZA" sz="1050" b="1" i="0" u="none" strike="noStrike" dirty="0">
                          <a:solidFill>
                            <a:srgbClr val="000000"/>
                          </a:solidFill>
                          <a:effectLst/>
                          <a:latin typeface="Arial" panose="020B0604020202020204" pitchFamily="34" charset="0"/>
                          <a:cs typeface="Arial" panose="020B0604020202020204" pitchFamily="34" charset="0"/>
                        </a:rPr>
                        <a:t>1 095</a:t>
                      </a:r>
                    </a:p>
                  </a:txBody>
                  <a:tcPr marL="9525" marR="9525" marT="9525" marB="0" anchor="ctr"/>
                </a:tc>
                <a:tc>
                  <a:txBody>
                    <a:bodyPr/>
                    <a:lstStyle/>
                    <a:p>
                      <a:pPr algn="ctr" fontAlgn="ctr"/>
                      <a:r>
                        <a:rPr lang="en-ZA" sz="1050" b="1" i="0" u="none" strike="noStrike" dirty="0" smtClean="0">
                          <a:solidFill>
                            <a:srgbClr val="000000"/>
                          </a:solidFill>
                          <a:effectLst/>
                          <a:latin typeface="Arial" panose="020B0604020202020204" pitchFamily="34" charset="0"/>
                          <a:cs typeface="Arial" panose="020B0604020202020204" pitchFamily="34" charset="0"/>
                        </a:rPr>
                        <a:t>3%</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ZA" sz="1050" b="1" i="0" u="none" strike="noStrike" dirty="0">
                          <a:solidFill>
                            <a:srgbClr val="000000"/>
                          </a:solidFill>
                          <a:effectLst/>
                          <a:latin typeface="Arial" panose="020B0604020202020204" pitchFamily="34" charset="0"/>
                          <a:cs typeface="Arial" panose="020B0604020202020204" pitchFamily="34" charset="0"/>
                        </a:rPr>
                        <a:t>7 448</a:t>
                      </a:r>
                    </a:p>
                  </a:txBody>
                  <a:tcPr marL="9525" marR="9525" marT="9525" marB="0" anchor="ctr"/>
                </a:tc>
                <a:tc>
                  <a:txBody>
                    <a:bodyPr/>
                    <a:lstStyle/>
                    <a:p>
                      <a:pPr algn="ctr" fontAlgn="ctr"/>
                      <a:r>
                        <a:rPr lang="en-ZA" sz="1050" b="1" i="0" u="none" strike="noStrike" dirty="0" smtClean="0">
                          <a:solidFill>
                            <a:srgbClr val="000000"/>
                          </a:solidFill>
                          <a:effectLst/>
                          <a:latin typeface="Arial" panose="020B0604020202020204" pitchFamily="34" charset="0"/>
                          <a:cs typeface="Arial" panose="020B0604020202020204" pitchFamily="34" charset="0"/>
                        </a:rPr>
                        <a:t>20%</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ZA" sz="1050" b="1" i="0" u="none" strike="noStrike" dirty="0">
                          <a:solidFill>
                            <a:srgbClr val="000000"/>
                          </a:solidFill>
                          <a:effectLst/>
                          <a:latin typeface="Arial" panose="020B0604020202020204" pitchFamily="34" charset="0"/>
                          <a:cs typeface="Arial" panose="020B0604020202020204" pitchFamily="34" charset="0"/>
                        </a:rPr>
                        <a:t>790</a:t>
                      </a:r>
                    </a:p>
                  </a:txBody>
                  <a:tcPr marL="9525" marR="9525" marT="9525" marB="0" anchor="ctr"/>
                </a:tc>
                <a:tc>
                  <a:txBody>
                    <a:bodyPr/>
                    <a:lstStyle/>
                    <a:p>
                      <a:pPr algn="ctr" fontAlgn="b"/>
                      <a:r>
                        <a:rPr lang="en-ZA" sz="1050" b="1" i="0" u="none" strike="noStrike" dirty="0" smtClean="0">
                          <a:solidFill>
                            <a:srgbClr val="000000"/>
                          </a:solidFill>
                          <a:effectLst/>
                          <a:latin typeface="Arial" panose="020B0604020202020204" pitchFamily="34" charset="0"/>
                          <a:cs typeface="Arial" panose="020B0604020202020204" pitchFamily="34" charset="0"/>
                        </a:rPr>
                        <a:t>2%</a:t>
                      </a:r>
                      <a:endParaRPr lang="en-ZA"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ZA" sz="1050" b="1" i="0" u="none" strike="noStrike" dirty="0">
                          <a:solidFill>
                            <a:srgbClr val="000000"/>
                          </a:solidFill>
                          <a:effectLst/>
                          <a:latin typeface="Arial" panose="020B0604020202020204" pitchFamily="34" charset="0"/>
                          <a:cs typeface="Arial" panose="020B0604020202020204" pitchFamily="34" charset="0"/>
                        </a:rPr>
                        <a:t>37 193</a:t>
                      </a: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840433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14400" y="92075"/>
            <a:ext cx="8229600" cy="1143000"/>
          </a:xfrm>
        </p:spPr>
        <p:txBody>
          <a:bodyPr/>
          <a:lstStyle/>
          <a:p>
            <a:r>
              <a:rPr lang="en-US" altLang="en-US" sz="2400" b="1" dirty="0" smtClean="0">
                <a:solidFill>
                  <a:srgbClr val="000000"/>
                </a:solidFill>
                <a:cs typeface="Arial" panose="020B0604020202020204" pitchFamily="34" charset="0"/>
              </a:rPr>
              <a:t>PLACEMENTS BY OPPORTUNITY TYPE </a:t>
            </a:r>
            <a:endParaRPr lang="en-ZA" altLang="en-US" sz="2400" dirty="0" smtClean="0"/>
          </a:p>
        </p:txBody>
      </p:sp>
      <p:sp>
        <p:nvSpPr>
          <p:cNvPr id="50179" name="Content Placeholder 3"/>
          <p:cNvSpPr>
            <a:spLocks noGrp="1"/>
          </p:cNvSpPr>
          <p:nvPr>
            <p:ph sz="half" idx="2"/>
          </p:nvPr>
        </p:nvSpPr>
        <p:spPr>
          <a:xfrm>
            <a:off x="6108192" y="1556467"/>
            <a:ext cx="2865120" cy="4525963"/>
          </a:xfrm>
        </p:spPr>
        <p:txBody>
          <a:bodyPr/>
          <a:lstStyle/>
          <a:p>
            <a:pPr>
              <a:defRPr/>
            </a:pPr>
            <a:r>
              <a:rPr lang="en-ZA" altLang="en-US" sz="1600" dirty="0" smtClean="0">
                <a:ea typeface="MS PGothic" pitchFamily="34" charset="-128"/>
              </a:rPr>
              <a:t>37 193</a:t>
            </a:r>
            <a:r>
              <a:rPr lang="en-ZA" altLang="en-US" sz="1600" dirty="0" smtClean="0">
                <a:solidFill>
                  <a:srgbClr val="FF0000"/>
                </a:solidFill>
                <a:ea typeface="MS PGothic" pitchFamily="34" charset="-128"/>
              </a:rPr>
              <a:t> </a:t>
            </a:r>
            <a:r>
              <a:rPr lang="en-ZA" altLang="en-US" sz="1600" dirty="0" smtClean="0">
                <a:ea typeface="MS PGothic" pitchFamily="34" charset="-128"/>
              </a:rPr>
              <a:t>work and learning opportunities were filled by registered work seekers, of which: </a:t>
            </a:r>
          </a:p>
          <a:p>
            <a:pPr lvl="1">
              <a:defRPr/>
            </a:pPr>
            <a:r>
              <a:rPr lang="en-ZA" altLang="en-US" sz="1600" dirty="0" smtClean="0">
                <a:ea typeface="MS PGothic" pitchFamily="34" charset="-128"/>
              </a:rPr>
              <a:t>57% (21 096) were formal jobs; </a:t>
            </a:r>
          </a:p>
          <a:p>
            <a:pPr lvl="1">
              <a:defRPr/>
            </a:pPr>
            <a:r>
              <a:rPr lang="en-ZA" altLang="en-US" sz="1600" dirty="0" smtClean="0">
                <a:ea typeface="MS PGothic" pitchFamily="34" charset="-128"/>
              </a:rPr>
              <a:t>26% (9 659) Projects; </a:t>
            </a:r>
          </a:p>
          <a:p>
            <a:pPr lvl="1">
              <a:defRPr/>
            </a:pPr>
            <a:r>
              <a:rPr lang="en-ZA" altLang="en-US" sz="1600" dirty="0">
                <a:ea typeface="MS PGothic" pitchFamily="34" charset="-128"/>
              </a:rPr>
              <a:t>9</a:t>
            </a:r>
            <a:r>
              <a:rPr lang="en-ZA" altLang="en-US" sz="1600" dirty="0" smtClean="0">
                <a:ea typeface="MS PGothic" pitchFamily="34" charset="-128"/>
              </a:rPr>
              <a:t>% (3 340) UIF-LAP;</a:t>
            </a:r>
          </a:p>
          <a:p>
            <a:pPr lvl="1">
              <a:defRPr/>
            </a:pPr>
            <a:r>
              <a:rPr lang="en-ZA" altLang="en-US" sz="1600" dirty="0" smtClean="0">
                <a:ea typeface="MS PGothic" pitchFamily="34" charset="-128"/>
              </a:rPr>
              <a:t>7% </a:t>
            </a:r>
            <a:r>
              <a:rPr lang="en-ZA" altLang="en-US" sz="1600" dirty="0">
                <a:ea typeface="MS PGothic" pitchFamily="34" charset="-128"/>
              </a:rPr>
              <a:t>(2 669) learnership</a:t>
            </a:r>
            <a:endParaRPr lang="en-ZA" altLang="en-US" sz="1600" dirty="0" smtClean="0">
              <a:ea typeface="MS PGothic" pitchFamily="34" charset="-128"/>
            </a:endParaRPr>
          </a:p>
          <a:p>
            <a:pPr marL="457200" lvl="1" indent="0">
              <a:buFont typeface="Arial" panose="020B0604020202020204" pitchFamily="34" charset="0"/>
              <a:buNone/>
              <a:defRPr/>
            </a:pPr>
            <a:r>
              <a:rPr lang="en-ZA" altLang="en-US" sz="1600" dirty="0" smtClean="0">
                <a:ea typeface="MS PGothic" pitchFamily="34" charset="-128"/>
              </a:rPr>
              <a:t>e.t.c</a:t>
            </a:r>
          </a:p>
          <a:p>
            <a:pPr marL="457200" lvl="1" indent="0">
              <a:buFont typeface="Arial" panose="020B0604020202020204" pitchFamily="34" charset="0"/>
              <a:buNone/>
              <a:defRPr/>
            </a:pPr>
            <a:endParaRPr lang="en-ZA" altLang="en-US" sz="1600" dirty="0" smtClean="0">
              <a:ea typeface="MS PGothic" pitchFamily="34" charset="-128"/>
            </a:endParaRPr>
          </a:p>
        </p:txBody>
      </p:sp>
      <p:sp>
        <p:nvSpPr>
          <p:cNvPr id="51204"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5D80B23-314A-4BDF-BC0B-5F563A214B81}"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72</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588397" y="1417638"/>
          <a:ext cx="3907403" cy="44822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4095504526"/>
              </p:ext>
            </p:extLst>
          </p:nvPr>
        </p:nvGraphicFramePr>
        <p:xfrm>
          <a:off x="231648" y="1417638"/>
          <a:ext cx="5876544" cy="51294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33392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92480" y="33842"/>
            <a:ext cx="8229600" cy="1143000"/>
          </a:xfrm>
        </p:spPr>
        <p:txBody>
          <a:bodyPr/>
          <a:lstStyle/>
          <a:p>
            <a:r>
              <a:rPr lang="en-ZA" altLang="en-US" sz="2600" b="1" dirty="0" smtClean="0"/>
              <a:t>PLACEMENT BY OPPORTUNITY TYPE AND PROVINCE</a:t>
            </a:r>
            <a:endParaRPr lang="en-ZA" altLang="en-US" sz="2600" dirty="0" smtClean="0"/>
          </a:p>
        </p:txBody>
      </p:sp>
      <p:sp>
        <p:nvSpPr>
          <p:cNvPr id="52227"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E49D352-2CBC-449E-90EA-EA3AAA510186}"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73</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145846624"/>
              </p:ext>
            </p:extLst>
          </p:nvPr>
        </p:nvGraphicFramePr>
        <p:xfrm>
          <a:off x="97536" y="1011939"/>
          <a:ext cx="8924544" cy="5768772"/>
        </p:xfrm>
        <a:graphic>
          <a:graphicData uri="http://schemas.openxmlformats.org/drawingml/2006/table">
            <a:tbl>
              <a:tblPr firstRow="1" bandRow="1">
                <a:tableStyleId>{5C22544A-7EE6-4342-B048-85BDC9FD1C3A}</a:tableStyleId>
              </a:tblPr>
              <a:tblGrid>
                <a:gridCol w="557784">
                  <a:extLst>
                    <a:ext uri="{9D8B030D-6E8A-4147-A177-3AD203B41FA5}">
                      <a16:colId xmlns:a16="http://schemas.microsoft.com/office/drawing/2014/main" xmlns="" val="20000"/>
                    </a:ext>
                  </a:extLst>
                </a:gridCol>
                <a:gridCol w="557784">
                  <a:extLst>
                    <a:ext uri="{9D8B030D-6E8A-4147-A177-3AD203B41FA5}">
                      <a16:colId xmlns:a16="http://schemas.microsoft.com/office/drawing/2014/main" xmlns="" val="20001"/>
                    </a:ext>
                  </a:extLst>
                </a:gridCol>
                <a:gridCol w="557784">
                  <a:extLst>
                    <a:ext uri="{9D8B030D-6E8A-4147-A177-3AD203B41FA5}">
                      <a16:colId xmlns:a16="http://schemas.microsoft.com/office/drawing/2014/main" xmlns="" val="20002"/>
                    </a:ext>
                  </a:extLst>
                </a:gridCol>
                <a:gridCol w="557784">
                  <a:extLst>
                    <a:ext uri="{9D8B030D-6E8A-4147-A177-3AD203B41FA5}">
                      <a16:colId xmlns:a16="http://schemas.microsoft.com/office/drawing/2014/main" xmlns="" val="20003"/>
                    </a:ext>
                  </a:extLst>
                </a:gridCol>
                <a:gridCol w="557784">
                  <a:extLst>
                    <a:ext uri="{9D8B030D-6E8A-4147-A177-3AD203B41FA5}">
                      <a16:colId xmlns:a16="http://schemas.microsoft.com/office/drawing/2014/main" xmlns="" val="20004"/>
                    </a:ext>
                  </a:extLst>
                </a:gridCol>
                <a:gridCol w="557784">
                  <a:extLst>
                    <a:ext uri="{9D8B030D-6E8A-4147-A177-3AD203B41FA5}">
                      <a16:colId xmlns:a16="http://schemas.microsoft.com/office/drawing/2014/main" xmlns="" val="20005"/>
                    </a:ext>
                  </a:extLst>
                </a:gridCol>
                <a:gridCol w="557784">
                  <a:extLst>
                    <a:ext uri="{9D8B030D-6E8A-4147-A177-3AD203B41FA5}">
                      <a16:colId xmlns:a16="http://schemas.microsoft.com/office/drawing/2014/main" xmlns="" val="20006"/>
                    </a:ext>
                  </a:extLst>
                </a:gridCol>
                <a:gridCol w="557784">
                  <a:extLst>
                    <a:ext uri="{9D8B030D-6E8A-4147-A177-3AD203B41FA5}">
                      <a16:colId xmlns:a16="http://schemas.microsoft.com/office/drawing/2014/main" xmlns="" val="20007"/>
                    </a:ext>
                  </a:extLst>
                </a:gridCol>
                <a:gridCol w="557784">
                  <a:extLst>
                    <a:ext uri="{9D8B030D-6E8A-4147-A177-3AD203B41FA5}">
                      <a16:colId xmlns:a16="http://schemas.microsoft.com/office/drawing/2014/main" xmlns="" val="20008"/>
                    </a:ext>
                  </a:extLst>
                </a:gridCol>
                <a:gridCol w="557784">
                  <a:extLst>
                    <a:ext uri="{9D8B030D-6E8A-4147-A177-3AD203B41FA5}">
                      <a16:colId xmlns:a16="http://schemas.microsoft.com/office/drawing/2014/main" xmlns="" val="20009"/>
                    </a:ext>
                  </a:extLst>
                </a:gridCol>
                <a:gridCol w="557784">
                  <a:extLst>
                    <a:ext uri="{9D8B030D-6E8A-4147-A177-3AD203B41FA5}">
                      <a16:colId xmlns:a16="http://schemas.microsoft.com/office/drawing/2014/main" xmlns="" val="20010"/>
                    </a:ext>
                  </a:extLst>
                </a:gridCol>
                <a:gridCol w="557784">
                  <a:extLst>
                    <a:ext uri="{9D8B030D-6E8A-4147-A177-3AD203B41FA5}">
                      <a16:colId xmlns:a16="http://schemas.microsoft.com/office/drawing/2014/main" xmlns="" val="20011"/>
                    </a:ext>
                  </a:extLst>
                </a:gridCol>
                <a:gridCol w="557784">
                  <a:extLst>
                    <a:ext uri="{9D8B030D-6E8A-4147-A177-3AD203B41FA5}">
                      <a16:colId xmlns:a16="http://schemas.microsoft.com/office/drawing/2014/main" xmlns="" val="20012"/>
                    </a:ext>
                  </a:extLst>
                </a:gridCol>
                <a:gridCol w="557784">
                  <a:extLst>
                    <a:ext uri="{9D8B030D-6E8A-4147-A177-3AD203B41FA5}">
                      <a16:colId xmlns:a16="http://schemas.microsoft.com/office/drawing/2014/main" xmlns="" val="20013"/>
                    </a:ext>
                  </a:extLst>
                </a:gridCol>
                <a:gridCol w="557784">
                  <a:extLst>
                    <a:ext uri="{9D8B030D-6E8A-4147-A177-3AD203B41FA5}">
                      <a16:colId xmlns:a16="http://schemas.microsoft.com/office/drawing/2014/main" xmlns="" val="20014"/>
                    </a:ext>
                  </a:extLst>
                </a:gridCol>
                <a:gridCol w="557784">
                  <a:extLst>
                    <a:ext uri="{9D8B030D-6E8A-4147-A177-3AD203B41FA5}">
                      <a16:colId xmlns:a16="http://schemas.microsoft.com/office/drawing/2014/main" xmlns="" val="20015"/>
                    </a:ext>
                  </a:extLst>
                </a:gridCol>
              </a:tblGrid>
              <a:tr h="631474">
                <a:tc>
                  <a:txBody>
                    <a:bodyPr/>
                    <a:lstStyle/>
                    <a:p>
                      <a:pPr algn="l" fontAlgn="b"/>
                      <a:r>
                        <a:rPr lang="en-ZA" sz="11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ctr"/>
                      <a:r>
                        <a:rPr lang="en-ZA" sz="1000" b="0" i="0" u="none" strike="noStrike" dirty="0">
                          <a:solidFill>
                            <a:srgbClr val="000000"/>
                          </a:solidFill>
                          <a:effectLst/>
                          <a:latin typeface="Calibri" panose="020F0502020204030204" pitchFamily="34" charset="0"/>
                        </a:rPr>
                        <a:t>Formal Job</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Apprenticeship</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Learnership</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Internship</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Projects</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dirty="0">
                          <a:solidFill>
                            <a:srgbClr val="000000"/>
                          </a:solidFill>
                          <a:effectLst/>
                          <a:latin typeface="Calibri" panose="020F0502020204030204" pitchFamily="34" charset="0"/>
                        </a:rPr>
                        <a:t>UIF-LAP</a:t>
                      </a:r>
                    </a:p>
                  </a:txBody>
                  <a:tcPr marL="9525" marR="9525" marT="9525" marB="0" vert="vert270" anchor="ctr"/>
                </a:tc>
                <a:tc>
                  <a:txBody>
                    <a:bodyPr/>
                    <a:lstStyle/>
                    <a:p>
                      <a:pPr algn="ctr" fontAlgn="ctr"/>
                      <a:r>
                        <a:rPr lang="en-ZA" sz="1000" b="0"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dirty="0">
                          <a:solidFill>
                            <a:srgbClr val="000000"/>
                          </a:solidFill>
                          <a:effectLst/>
                          <a:latin typeface="Calibri" panose="020F0502020204030204" pitchFamily="34" charset="0"/>
                        </a:rPr>
                        <a:t>Will- Programme</a:t>
                      </a:r>
                    </a:p>
                  </a:txBody>
                  <a:tcPr marL="9525" marR="9525" marT="9525" marB="0" vert="vert270" anchor="ctr"/>
                </a:tc>
                <a:tc>
                  <a:txBody>
                    <a:bodyPr/>
                    <a:lstStyle/>
                    <a:p>
                      <a:pPr algn="ctr" fontAlgn="ctr"/>
                      <a:r>
                        <a:rPr lang="en-ZA" sz="1000" b="0" i="0" u="none" strike="noStrike" dirty="0">
                          <a:solidFill>
                            <a:srgbClr val="000000"/>
                          </a:solidFill>
                          <a:effectLst/>
                          <a:latin typeface="Calibri" panose="020F0502020204030204" pitchFamily="34" charset="0"/>
                        </a:rPr>
                        <a:t>%</a:t>
                      </a:r>
                    </a:p>
                  </a:txBody>
                  <a:tcPr marL="9525" marR="9525" marT="9525" marB="0" vert="vert270" anchor="ctr"/>
                </a:tc>
                <a:tc>
                  <a:txBody>
                    <a:bodyPr/>
                    <a:lstStyle/>
                    <a:p>
                      <a:pPr algn="ctr" fontAlgn="ctr"/>
                      <a:r>
                        <a:rPr lang="en-ZA" sz="1000" b="0" i="0" u="none" strike="noStrike">
                          <a:solidFill>
                            <a:srgbClr val="000000"/>
                          </a:solidFill>
                          <a:effectLst/>
                          <a:latin typeface="Calibri" panose="020F0502020204030204" pitchFamily="34" charset="0"/>
                        </a:rPr>
                        <a:t>Total</a:t>
                      </a:r>
                    </a:p>
                  </a:txBody>
                  <a:tcPr marL="9525" marR="9525" marT="9525" marB="0" vert="vert270" anchor="ctr"/>
                </a:tc>
                <a:extLst>
                  <a:ext uri="{0D108BD9-81ED-4DB2-BD59-A6C34878D82A}">
                    <a16:rowId xmlns:a16="http://schemas.microsoft.com/office/drawing/2014/main" xmlns="" val="10000"/>
                  </a:ext>
                </a:extLst>
              </a:tr>
              <a:tr h="538955">
                <a:tc>
                  <a:txBody>
                    <a:bodyPr/>
                    <a:lstStyle/>
                    <a:p>
                      <a:pPr algn="l" fontAlgn="b"/>
                      <a:r>
                        <a:rPr lang="en-ZA" sz="1100" b="0" i="0" u="none" strike="noStrike">
                          <a:solidFill>
                            <a:srgbClr val="000000"/>
                          </a:solidFill>
                          <a:effectLst/>
                          <a:latin typeface="Calibri" panose="020F0502020204030204" pitchFamily="34" charset="0"/>
                        </a:rPr>
                        <a:t>Eastern Cape</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2 083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221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1 616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994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4 979</a:t>
                      </a:r>
                    </a:p>
                  </a:txBody>
                  <a:tcPr marL="9525" marR="9525" marT="9525" marB="0" anchor="ctr"/>
                </a:tc>
                <a:extLst>
                  <a:ext uri="{0D108BD9-81ED-4DB2-BD59-A6C34878D82A}">
                    <a16:rowId xmlns:a16="http://schemas.microsoft.com/office/drawing/2014/main" xmlns="" val="10001"/>
                  </a:ext>
                </a:extLst>
              </a:tr>
              <a:tr h="510927">
                <a:tc>
                  <a:txBody>
                    <a:bodyPr/>
                    <a:lstStyle/>
                    <a:p>
                      <a:pPr algn="l" fontAlgn="b"/>
                      <a:r>
                        <a:rPr lang="en-ZA" sz="1100" b="0" i="0" u="none" strike="noStrike">
                          <a:solidFill>
                            <a:srgbClr val="000000"/>
                          </a:solidFill>
                          <a:effectLst/>
                          <a:latin typeface="Calibri" panose="020F0502020204030204" pitchFamily="34" charset="0"/>
                        </a:rPr>
                        <a:t>Free State</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1 114</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352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1 387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2 906</a:t>
                      </a:r>
                    </a:p>
                  </a:txBody>
                  <a:tcPr marL="9525" marR="9525" marT="9525" marB="0" anchor="ctr"/>
                </a:tc>
                <a:extLst>
                  <a:ext uri="{0D108BD9-81ED-4DB2-BD59-A6C34878D82A}">
                    <a16:rowId xmlns:a16="http://schemas.microsoft.com/office/drawing/2014/main" xmlns="" val="10002"/>
                  </a:ext>
                </a:extLst>
              </a:tr>
              <a:tr h="510927">
                <a:tc>
                  <a:txBody>
                    <a:bodyPr/>
                    <a:lstStyle/>
                    <a:p>
                      <a:pPr algn="l" fontAlgn="b"/>
                      <a:r>
                        <a:rPr lang="en-ZA" sz="1100" b="0" i="0" u="none" strike="noStrike">
                          <a:solidFill>
                            <a:srgbClr val="000000"/>
                          </a:solidFill>
                          <a:effectLst/>
                          <a:latin typeface="Calibri" panose="020F0502020204030204" pitchFamily="34" charset="0"/>
                        </a:rPr>
                        <a:t>Gauteng</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1 341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1 099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1 503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496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4 548</a:t>
                      </a:r>
                    </a:p>
                  </a:txBody>
                  <a:tcPr marL="9525" marR="9525" marT="9525" marB="0" anchor="ctr"/>
                </a:tc>
                <a:extLst>
                  <a:ext uri="{0D108BD9-81ED-4DB2-BD59-A6C34878D82A}">
                    <a16:rowId xmlns:a16="http://schemas.microsoft.com/office/drawing/2014/main" xmlns="" val="10003"/>
                  </a:ext>
                </a:extLst>
              </a:tr>
              <a:tr h="510927">
                <a:tc>
                  <a:txBody>
                    <a:bodyPr/>
                    <a:lstStyle/>
                    <a:p>
                      <a:pPr algn="l" fontAlgn="b"/>
                      <a:r>
                        <a:rPr lang="en-ZA" sz="1100" b="0" i="0" u="none" strike="noStrike">
                          <a:solidFill>
                            <a:srgbClr val="000000"/>
                          </a:solidFill>
                          <a:effectLst/>
                          <a:latin typeface="Calibri" panose="020F0502020204030204" pitchFamily="34" charset="0"/>
                        </a:rPr>
                        <a:t>KwaZulu Natal</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2 242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1 256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273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3 963</a:t>
                      </a:r>
                    </a:p>
                  </a:txBody>
                  <a:tcPr marL="9525" marR="9525" marT="9525" marB="0" anchor="ctr"/>
                </a:tc>
                <a:extLst>
                  <a:ext uri="{0D108BD9-81ED-4DB2-BD59-A6C34878D82A}">
                    <a16:rowId xmlns:a16="http://schemas.microsoft.com/office/drawing/2014/main" xmlns="" val="10004"/>
                  </a:ext>
                </a:extLst>
              </a:tr>
              <a:tr h="510927">
                <a:tc>
                  <a:txBody>
                    <a:bodyPr/>
                    <a:lstStyle/>
                    <a:p>
                      <a:pPr algn="l" fontAlgn="b"/>
                      <a:r>
                        <a:rPr lang="en-ZA" sz="1100" b="0" i="0" u="none" strike="noStrike">
                          <a:solidFill>
                            <a:srgbClr val="000000"/>
                          </a:solidFill>
                          <a:effectLst/>
                          <a:latin typeface="Calibri" panose="020F0502020204030204" pitchFamily="34" charset="0"/>
                        </a:rPr>
                        <a:t>Limpopo</a:t>
                      </a:r>
                    </a:p>
                  </a:txBody>
                  <a:tcPr marL="9525" marR="9525" marT="9525" marB="0" anchor="b"/>
                </a:tc>
                <a:tc>
                  <a:txBody>
                    <a:bodyPr/>
                    <a:lstStyle/>
                    <a:p>
                      <a:pPr algn="ctr" fontAlgn="ctr"/>
                      <a:r>
                        <a:rPr lang="en-ZA" sz="1000" b="0" i="0" u="none" strike="noStrike" dirty="0">
                          <a:solidFill>
                            <a:srgbClr val="000000"/>
                          </a:solidFill>
                          <a:effectLst/>
                          <a:latin typeface="Arial" panose="020B0604020202020204" pitchFamily="34" charset="0"/>
                        </a:rPr>
                        <a:t>7 399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228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244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7 943</a:t>
                      </a:r>
                    </a:p>
                  </a:txBody>
                  <a:tcPr marL="9525" marR="9525" marT="9525" marB="0" anchor="ctr"/>
                </a:tc>
                <a:extLst>
                  <a:ext uri="{0D108BD9-81ED-4DB2-BD59-A6C34878D82A}">
                    <a16:rowId xmlns:a16="http://schemas.microsoft.com/office/drawing/2014/main" xmlns="" val="10005"/>
                  </a:ext>
                </a:extLst>
              </a:tr>
              <a:tr h="510927">
                <a:tc>
                  <a:txBody>
                    <a:bodyPr/>
                    <a:lstStyle/>
                    <a:p>
                      <a:pPr algn="l" fontAlgn="b"/>
                      <a:r>
                        <a:rPr lang="en-ZA" sz="1100" b="0" i="0" u="none" strike="noStrike">
                          <a:solidFill>
                            <a:srgbClr val="000000"/>
                          </a:solidFill>
                          <a:effectLst/>
                          <a:latin typeface="Calibri" panose="020F0502020204030204" pitchFamily="34" charset="0"/>
                        </a:rPr>
                        <a:t>Mpumalanga</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1 913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2 324</a:t>
                      </a:r>
                    </a:p>
                  </a:txBody>
                  <a:tcPr marL="9525" marR="9525" marT="9525" marB="0" anchor="ctr"/>
                </a:tc>
                <a:extLst>
                  <a:ext uri="{0D108BD9-81ED-4DB2-BD59-A6C34878D82A}">
                    <a16:rowId xmlns:a16="http://schemas.microsoft.com/office/drawing/2014/main" xmlns="" val="10006"/>
                  </a:ext>
                </a:extLst>
              </a:tr>
              <a:tr h="510927">
                <a:tc>
                  <a:txBody>
                    <a:bodyPr/>
                    <a:lstStyle/>
                    <a:p>
                      <a:pPr algn="l" fontAlgn="b"/>
                      <a:r>
                        <a:rPr lang="en-ZA" sz="1100" b="0" i="0" u="none" strike="noStrike">
                          <a:solidFill>
                            <a:srgbClr val="000000"/>
                          </a:solidFill>
                          <a:effectLst/>
                          <a:latin typeface="Calibri" panose="020F0502020204030204" pitchFamily="34" charset="0"/>
                        </a:rPr>
                        <a:t>Northern Cape</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880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146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249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1 738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3 234</a:t>
                      </a:r>
                    </a:p>
                  </a:txBody>
                  <a:tcPr marL="9525" marR="9525" marT="9525" marB="0" anchor="ctr"/>
                </a:tc>
                <a:extLst>
                  <a:ext uri="{0D108BD9-81ED-4DB2-BD59-A6C34878D82A}">
                    <a16:rowId xmlns:a16="http://schemas.microsoft.com/office/drawing/2014/main" xmlns="" val="10007"/>
                  </a:ext>
                </a:extLst>
              </a:tr>
              <a:tr h="510927">
                <a:tc>
                  <a:txBody>
                    <a:bodyPr/>
                    <a:lstStyle/>
                    <a:p>
                      <a:pPr algn="l" fontAlgn="b"/>
                      <a:r>
                        <a:rPr lang="en-ZA" sz="1100" b="0" i="0" u="none" strike="noStrike">
                          <a:solidFill>
                            <a:srgbClr val="000000"/>
                          </a:solidFill>
                          <a:effectLst/>
                          <a:latin typeface="Calibri" panose="020F0502020204030204" pitchFamily="34" charset="0"/>
                        </a:rPr>
                        <a:t>North West</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604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173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820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49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54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1 667</a:t>
                      </a:r>
                    </a:p>
                  </a:txBody>
                  <a:tcPr marL="9525" marR="9525" marT="9525" marB="0" anchor="ctr"/>
                </a:tc>
                <a:extLst>
                  <a:ext uri="{0D108BD9-81ED-4DB2-BD59-A6C34878D82A}">
                    <a16:rowId xmlns:a16="http://schemas.microsoft.com/office/drawing/2014/main" xmlns="" val="10008"/>
                  </a:ext>
                </a:extLst>
              </a:tr>
              <a:tr h="510927">
                <a:tc>
                  <a:txBody>
                    <a:bodyPr/>
                    <a:lstStyle/>
                    <a:p>
                      <a:pPr algn="l" fontAlgn="b"/>
                      <a:r>
                        <a:rPr lang="en-ZA" sz="1100" b="0" i="0" u="none" strike="noStrike">
                          <a:solidFill>
                            <a:srgbClr val="000000"/>
                          </a:solidFill>
                          <a:effectLst/>
                          <a:latin typeface="Calibri" panose="020F0502020204030204" pitchFamily="34" charset="0"/>
                        </a:rPr>
                        <a:t>Western Cape</a:t>
                      </a:r>
                    </a:p>
                  </a:txBody>
                  <a:tcPr marL="9525" marR="9525" marT="9525" marB="0" anchor="b"/>
                </a:tc>
                <a:tc>
                  <a:txBody>
                    <a:bodyPr/>
                    <a:lstStyle/>
                    <a:p>
                      <a:pPr algn="ctr" fontAlgn="ctr"/>
                      <a:r>
                        <a:rPr lang="en-ZA" sz="1000" b="0" i="0" u="none" strike="noStrike">
                          <a:solidFill>
                            <a:srgbClr val="000000"/>
                          </a:solidFill>
                          <a:effectLst/>
                          <a:latin typeface="Arial" panose="020B0604020202020204" pitchFamily="34" charset="0"/>
                        </a:rPr>
                        <a:t>3 520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63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117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920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1 065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19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rPr>
                        <a:t> </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5 629</a:t>
                      </a:r>
                    </a:p>
                  </a:txBody>
                  <a:tcPr marL="9525" marR="9525" marT="9525" marB="0" anchor="ctr"/>
                </a:tc>
                <a:extLst>
                  <a:ext uri="{0D108BD9-81ED-4DB2-BD59-A6C34878D82A}">
                    <a16:rowId xmlns:a16="http://schemas.microsoft.com/office/drawing/2014/main" xmlns="" val="10009"/>
                  </a:ext>
                </a:extLst>
              </a:tr>
              <a:tr h="510927">
                <a:tc>
                  <a:txBody>
                    <a:bodyPr/>
                    <a:lstStyle/>
                    <a:p>
                      <a:pPr algn="l" fontAlgn="b"/>
                      <a:r>
                        <a:rPr lang="en-ZA" sz="1100" b="0"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21 096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277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1</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2 669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97</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9 659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26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3 340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55</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37 193</a:t>
                      </a:r>
                    </a:p>
                  </a:txBody>
                  <a:tcPr marL="9525" marR="9525" marT="952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3816419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422640" cy="976312"/>
          </a:xfrm>
        </p:spPr>
        <p:txBody>
          <a:bodyPr/>
          <a:lstStyle/>
          <a:p>
            <a:r>
              <a:rPr lang="en-ZA" altLang="en-US" sz="2400" b="1" dirty="0" smtClean="0"/>
              <a:t>PLACEMENT BY ECONOMIC SECTOR</a:t>
            </a:r>
          </a:p>
        </p:txBody>
      </p:sp>
      <p:sp>
        <p:nvSpPr>
          <p:cNvPr id="52227" name="Content Placeholder 3"/>
          <p:cNvSpPr>
            <a:spLocks noGrp="1"/>
          </p:cNvSpPr>
          <p:nvPr>
            <p:ph sz="half" idx="2"/>
          </p:nvPr>
        </p:nvSpPr>
        <p:spPr>
          <a:xfrm>
            <a:off x="4766056" y="1280795"/>
            <a:ext cx="4231640" cy="5191125"/>
          </a:xfrm>
        </p:spPr>
        <p:txBody>
          <a:bodyPr/>
          <a:lstStyle/>
          <a:p>
            <a:pPr>
              <a:defRPr/>
            </a:pPr>
            <a:r>
              <a:rPr lang="en-ZA" sz="1400" dirty="0" smtClean="0">
                <a:ea typeface="MS PGothic" pitchFamily="34" charset="-128"/>
              </a:rPr>
              <a:t>A total of 37 193 opportunities are filled by registered work seekers </a:t>
            </a:r>
          </a:p>
          <a:p>
            <a:pPr>
              <a:defRPr/>
            </a:pPr>
            <a:r>
              <a:rPr lang="en-ZA" sz="1400" dirty="0" smtClean="0">
                <a:ea typeface="MS PGothic" pitchFamily="34" charset="-128"/>
              </a:rPr>
              <a:t>Only 19% (7 139) of the opportunities are classified by economic sector and 81% (30 054) are not.</a:t>
            </a:r>
          </a:p>
          <a:p>
            <a:pPr>
              <a:defRPr/>
            </a:pPr>
            <a:r>
              <a:rPr lang="en-ZA" sz="1400" dirty="0" smtClean="0">
                <a:ea typeface="MS PGothic" pitchFamily="34" charset="-128"/>
              </a:rPr>
              <a:t>Agricultural sector had most of the placement (3 026), safety and security (1 948), </a:t>
            </a:r>
            <a:r>
              <a:rPr lang="en-ZA" sz="1400" dirty="0">
                <a:ea typeface="MS PGothic" pitchFamily="34" charset="-128"/>
              </a:rPr>
              <a:t>),  local government (496</a:t>
            </a:r>
            <a:r>
              <a:rPr lang="en-ZA" sz="1400" dirty="0" smtClean="0">
                <a:ea typeface="MS PGothic" pitchFamily="34" charset="-128"/>
              </a:rPr>
              <a:t>), education (446) and so forth.</a:t>
            </a:r>
          </a:p>
          <a:p>
            <a:pPr marL="0" indent="0">
              <a:buFont typeface="Arial" panose="020B0604020202020204" pitchFamily="34" charset="0"/>
              <a:buNone/>
              <a:defRPr/>
            </a:pPr>
            <a:endParaRPr lang="en-ZA" sz="1400" b="1" dirty="0">
              <a:solidFill>
                <a:srgbClr val="FF0000"/>
              </a:solidFill>
              <a:ea typeface="MS PGothic" pitchFamily="34" charset="-128"/>
            </a:endParaRPr>
          </a:p>
          <a:p>
            <a:pPr marL="0" indent="0">
              <a:buFont typeface="Arial" panose="020B0604020202020204" pitchFamily="34" charset="0"/>
              <a:buNone/>
              <a:defRPr/>
            </a:pPr>
            <a:r>
              <a:rPr lang="en-ZA" sz="1400" b="1" dirty="0">
                <a:ea typeface="MS PGothic" pitchFamily="34" charset="-128"/>
              </a:rPr>
              <a:t>Challenges </a:t>
            </a:r>
            <a:r>
              <a:rPr lang="en-ZA" sz="1400" b="1" dirty="0" smtClean="0">
                <a:ea typeface="MS PGothic" pitchFamily="34" charset="-128"/>
              </a:rPr>
              <a:t>experienced include </a:t>
            </a:r>
            <a:r>
              <a:rPr lang="en-ZA" sz="1400" dirty="0">
                <a:ea typeface="MS PGothic" pitchFamily="34" charset="-128"/>
              </a:rPr>
              <a:t>:</a:t>
            </a:r>
          </a:p>
          <a:p>
            <a:pPr>
              <a:defRPr/>
            </a:pPr>
            <a:r>
              <a:rPr lang="en-ZA" sz="1400" dirty="0">
                <a:ea typeface="MS PGothic" pitchFamily="34" charset="-128"/>
              </a:rPr>
              <a:t>Skills mismatch</a:t>
            </a:r>
            <a:r>
              <a:rPr lang="en-ZA" sz="1400" dirty="0" smtClean="0">
                <a:ea typeface="MS PGothic" pitchFamily="34" charset="-128"/>
              </a:rPr>
              <a:t>.</a:t>
            </a:r>
          </a:p>
          <a:p>
            <a:pPr>
              <a:defRPr/>
            </a:pPr>
            <a:r>
              <a:rPr lang="en-ZA" sz="1400" dirty="0" smtClean="0">
                <a:ea typeface="MS PGothic" pitchFamily="34" charset="-128"/>
              </a:rPr>
              <a:t>Number of work </a:t>
            </a:r>
            <a:r>
              <a:rPr lang="en-ZA" sz="1400" dirty="0">
                <a:ea typeface="MS PGothic" pitchFamily="34" charset="-128"/>
              </a:rPr>
              <a:t>seekers lack required experience</a:t>
            </a:r>
            <a:r>
              <a:rPr lang="en-ZA" sz="1400" dirty="0" smtClean="0">
                <a:ea typeface="MS PGothic" pitchFamily="34" charset="-128"/>
              </a:rPr>
              <a:t>.</a:t>
            </a:r>
          </a:p>
          <a:p>
            <a:pPr>
              <a:defRPr/>
            </a:pPr>
            <a:r>
              <a:rPr lang="en-ZA" sz="1400" dirty="0" err="1" smtClean="0">
                <a:ea typeface="MS PGothic" pitchFamily="34" charset="-128"/>
              </a:rPr>
              <a:t>Covid</a:t>
            </a:r>
            <a:r>
              <a:rPr lang="en-ZA" sz="1400" dirty="0" smtClean="0">
                <a:ea typeface="MS PGothic" pitchFamily="34" charset="-128"/>
              </a:rPr>
              <a:t> 19 pandemic lockdown impacted the economy negatively and led to closure of some businesses</a:t>
            </a:r>
          </a:p>
          <a:p>
            <a:pPr marL="0" indent="0">
              <a:buFont typeface="Arial" panose="020B0604020202020204" pitchFamily="34" charset="0"/>
              <a:buNone/>
              <a:defRPr/>
            </a:pPr>
            <a:endParaRPr lang="en-ZA" sz="1400" dirty="0">
              <a:ea typeface="MS PGothic" pitchFamily="34" charset="-128"/>
            </a:endParaRPr>
          </a:p>
          <a:p>
            <a:pPr marL="0" indent="0">
              <a:buFont typeface="Arial" panose="020B0604020202020204" pitchFamily="34" charset="0"/>
              <a:buNone/>
              <a:defRPr/>
            </a:pPr>
            <a:r>
              <a:rPr lang="en-US" sz="1400" b="1" dirty="0">
                <a:ea typeface="MS PGothic" pitchFamily="34" charset="-128"/>
              </a:rPr>
              <a:t>Interventions :</a:t>
            </a:r>
          </a:p>
          <a:p>
            <a:pPr>
              <a:defRPr/>
            </a:pPr>
            <a:r>
              <a:rPr lang="en-ZA" sz="1400" dirty="0" smtClean="0">
                <a:ea typeface="MS PGothic" pitchFamily="34" charset="-128"/>
              </a:rPr>
              <a:t>Profile work seekers on ESSA database</a:t>
            </a:r>
          </a:p>
          <a:p>
            <a:pPr>
              <a:defRPr/>
            </a:pPr>
            <a:r>
              <a:rPr lang="en-ZA" altLang="en-US" sz="1400" dirty="0">
                <a:ea typeface="MS PGothic" pitchFamily="34" charset="-128"/>
              </a:rPr>
              <a:t>Collaborate with business and other departments to identify new employment opportunities </a:t>
            </a:r>
          </a:p>
          <a:p>
            <a:pPr>
              <a:defRPr/>
            </a:pPr>
            <a:r>
              <a:rPr lang="en-ZA" altLang="en-US" sz="1400" dirty="0" smtClean="0">
                <a:ea typeface="MS PGothic" pitchFamily="34" charset="-128"/>
              </a:rPr>
              <a:t>Implement </a:t>
            </a:r>
            <a:r>
              <a:rPr lang="en-ZA" altLang="en-US" sz="1400" dirty="0">
                <a:ea typeface="MS PGothic" pitchFamily="34" charset="-128"/>
              </a:rPr>
              <a:t>Employment Schemes as soon as budget is availed </a:t>
            </a:r>
          </a:p>
          <a:p>
            <a:pPr>
              <a:defRPr/>
            </a:pPr>
            <a:endParaRPr lang="en-ZA" altLang="en-US" dirty="0" smtClean="0">
              <a:solidFill>
                <a:srgbClr val="FF0000"/>
              </a:solidFill>
              <a:ea typeface="MS PGothic" pitchFamily="34" charset="-128"/>
            </a:endParaRPr>
          </a:p>
        </p:txBody>
      </p:sp>
      <p:sp>
        <p:nvSpPr>
          <p:cNvPr id="54276"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35663C9-D7C1-4D4D-8B9D-7EDFF96E3BD0}"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xmlns="" val="2780169382"/>
              </p:ext>
            </p:extLst>
          </p:nvPr>
        </p:nvGraphicFramePr>
        <p:xfrm>
          <a:off x="243840" y="1372870"/>
          <a:ext cx="4632960" cy="509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767207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721042"/>
          </a:xfrm>
        </p:spPr>
        <p:txBody>
          <a:bodyPr/>
          <a:lstStyle/>
          <a:p>
            <a:r>
              <a:rPr lang="en-ZA" altLang="en-US" sz="2400" b="1" dirty="0" smtClean="0"/>
              <a:t>PLACEMENT BY ECONOMIC SECTOR AND PROVINCE</a:t>
            </a:r>
          </a:p>
        </p:txBody>
      </p:sp>
      <p:sp>
        <p:nvSpPr>
          <p:cNvPr id="55299" name="Slide Number Placeholder 3"/>
          <p:cNvSpPr>
            <a:spLocks noGrp="1"/>
          </p:cNvSpPr>
          <p:nvPr>
            <p:ph type="sldNum" sz="quarter" idx="12"/>
          </p:nvPr>
        </p:nvSpPr>
        <p:spPr bwMode="auto">
          <a:xfrm>
            <a:off x="7010400" y="-11080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1238DB-62DF-4A04-8D97-D77F3666FB16}"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75</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4086491283"/>
              </p:ext>
            </p:extLst>
          </p:nvPr>
        </p:nvGraphicFramePr>
        <p:xfrm>
          <a:off x="178124" y="1015998"/>
          <a:ext cx="8807385" cy="5701933"/>
        </p:xfrm>
        <a:graphic>
          <a:graphicData uri="http://schemas.openxmlformats.org/drawingml/2006/table">
            <a:tbl>
              <a:tblPr firstRow="1" bandRow="1">
                <a:tableStyleId>{5C22544A-7EE6-4342-B048-85BDC9FD1C3A}</a:tableStyleId>
              </a:tblPr>
              <a:tblGrid>
                <a:gridCol w="562467">
                  <a:extLst>
                    <a:ext uri="{9D8B030D-6E8A-4147-A177-3AD203B41FA5}">
                      <a16:colId xmlns:a16="http://schemas.microsoft.com/office/drawing/2014/main" xmlns="" val="20000"/>
                    </a:ext>
                  </a:extLst>
                </a:gridCol>
                <a:gridCol w="412246">
                  <a:extLst>
                    <a:ext uri="{9D8B030D-6E8A-4147-A177-3AD203B41FA5}">
                      <a16:colId xmlns:a16="http://schemas.microsoft.com/office/drawing/2014/main" xmlns="" val="20001"/>
                    </a:ext>
                  </a:extLst>
                </a:gridCol>
                <a:gridCol w="412246">
                  <a:extLst>
                    <a:ext uri="{9D8B030D-6E8A-4147-A177-3AD203B41FA5}">
                      <a16:colId xmlns:a16="http://schemas.microsoft.com/office/drawing/2014/main" xmlns="" val="3182909459"/>
                    </a:ext>
                  </a:extLst>
                </a:gridCol>
                <a:gridCol w="412246">
                  <a:extLst>
                    <a:ext uri="{9D8B030D-6E8A-4147-A177-3AD203B41FA5}">
                      <a16:colId xmlns:a16="http://schemas.microsoft.com/office/drawing/2014/main" xmlns="" val="20002"/>
                    </a:ext>
                  </a:extLst>
                </a:gridCol>
                <a:gridCol w="412246">
                  <a:extLst>
                    <a:ext uri="{9D8B030D-6E8A-4147-A177-3AD203B41FA5}">
                      <a16:colId xmlns:a16="http://schemas.microsoft.com/office/drawing/2014/main" xmlns="" val="20003"/>
                    </a:ext>
                  </a:extLst>
                </a:gridCol>
                <a:gridCol w="412246">
                  <a:extLst>
                    <a:ext uri="{9D8B030D-6E8A-4147-A177-3AD203B41FA5}">
                      <a16:colId xmlns:a16="http://schemas.microsoft.com/office/drawing/2014/main" xmlns="" val="20004"/>
                    </a:ext>
                  </a:extLst>
                </a:gridCol>
                <a:gridCol w="412246">
                  <a:extLst>
                    <a:ext uri="{9D8B030D-6E8A-4147-A177-3AD203B41FA5}">
                      <a16:colId xmlns:a16="http://schemas.microsoft.com/office/drawing/2014/main" xmlns="" val="20005"/>
                    </a:ext>
                  </a:extLst>
                </a:gridCol>
                <a:gridCol w="412246">
                  <a:extLst>
                    <a:ext uri="{9D8B030D-6E8A-4147-A177-3AD203B41FA5}">
                      <a16:colId xmlns:a16="http://schemas.microsoft.com/office/drawing/2014/main" xmlns="" val="20006"/>
                    </a:ext>
                  </a:extLst>
                </a:gridCol>
                <a:gridCol w="412246">
                  <a:extLst>
                    <a:ext uri="{9D8B030D-6E8A-4147-A177-3AD203B41FA5}">
                      <a16:colId xmlns:a16="http://schemas.microsoft.com/office/drawing/2014/main" xmlns="" val="20007"/>
                    </a:ext>
                  </a:extLst>
                </a:gridCol>
                <a:gridCol w="412246">
                  <a:extLst>
                    <a:ext uri="{9D8B030D-6E8A-4147-A177-3AD203B41FA5}">
                      <a16:colId xmlns:a16="http://schemas.microsoft.com/office/drawing/2014/main" xmlns="" val="20008"/>
                    </a:ext>
                  </a:extLst>
                </a:gridCol>
                <a:gridCol w="300567">
                  <a:extLst>
                    <a:ext uri="{9D8B030D-6E8A-4147-A177-3AD203B41FA5}">
                      <a16:colId xmlns:a16="http://schemas.microsoft.com/office/drawing/2014/main" xmlns="" val="20009"/>
                    </a:ext>
                  </a:extLst>
                </a:gridCol>
                <a:gridCol w="418671">
                  <a:extLst>
                    <a:ext uri="{9D8B030D-6E8A-4147-A177-3AD203B41FA5}">
                      <a16:colId xmlns:a16="http://schemas.microsoft.com/office/drawing/2014/main" xmlns="" val="20010"/>
                    </a:ext>
                  </a:extLst>
                </a:gridCol>
                <a:gridCol w="615693">
                  <a:extLst>
                    <a:ext uri="{9D8B030D-6E8A-4147-A177-3AD203B41FA5}">
                      <a16:colId xmlns:a16="http://schemas.microsoft.com/office/drawing/2014/main" xmlns="" val="20011"/>
                    </a:ext>
                  </a:extLst>
                </a:gridCol>
                <a:gridCol w="314051">
                  <a:extLst>
                    <a:ext uri="{9D8B030D-6E8A-4147-A177-3AD203B41FA5}">
                      <a16:colId xmlns:a16="http://schemas.microsoft.com/office/drawing/2014/main" xmlns="" val="20012"/>
                    </a:ext>
                  </a:extLst>
                </a:gridCol>
                <a:gridCol w="412246">
                  <a:extLst>
                    <a:ext uri="{9D8B030D-6E8A-4147-A177-3AD203B41FA5}">
                      <a16:colId xmlns:a16="http://schemas.microsoft.com/office/drawing/2014/main" xmlns="" val="20013"/>
                    </a:ext>
                  </a:extLst>
                </a:gridCol>
                <a:gridCol w="412246">
                  <a:extLst>
                    <a:ext uri="{9D8B030D-6E8A-4147-A177-3AD203B41FA5}">
                      <a16:colId xmlns:a16="http://schemas.microsoft.com/office/drawing/2014/main" xmlns="" val="20014"/>
                    </a:ext>
                  </a:extLst>
                </a:gridCol>
                <a:gridCol w="412246">
                  <a:extLst>
                    <a:ext uri="{9D8B030D-6E8A-4147-A177-3AD203B41FA5}">
                      <a16:colId xmlns:a16="http://schemas.microsoft.com/office/drawing/2014/main" xmlns="" val="20015"/>
                    </a:ext>
                  </a:extLst>
                </a:gridCol>
                <a:gridCol w="412246">
                  <a:extLst>
                    <a:ext uri="{9D8B030D-6E8A-4147-A177-3AD203B41FA5}">
                      <a16:colId xmlns:a16="http://schemas.microsoft.com/office/drawing/2014/main" xmlns="" val="20016"/>
                    </a:ext>
                  </a:extLst>
                </a:gridCol>
                <a:gridCol w="358909">
                  <a:extLst>
                    <a:ext uri="{9D8B030D-6E8A-4147-A177-3AD203B41FA5}">
                      <a16:colId xmlns:a16="http://schemas.microsoft.com/office/drawing/2014/main" xmlns="" val="254639706"/>
                    </a:ext>
                  </a:extLst>
                </a:gridCol>
                <a:gridCol w="465583">
                  <a:extLst>
                    <a:ext uri="{9D8B030D-6E8A-4147-A177-3AD203B41FA5}">
                      <a16:colId xmlns:a16="http://schemas.microsoft.com/office/drawing/2014/main" xmlns="" val="1384479404"/>
                    </a:ext>
                  </a:extLst>
                </a:gridCol>
                <a:gridCol w="412246">
                  <a:extLst>
                    <a:ext uri="{9D8B030D-6E8A-4147-A177-3AD203B41FA5}">
                      <a16:colId xmlns:a16="http://schemas.microsoft.com/office/drawing/2014/main" xmlns="" val="939982556"/>
                    </a:ext>
                  </a:extLst>
                </a:gridCol>
              </a:tblGrid>
              <a:tr h="727458">
                <a:tc>
                  <a:txBody>
                    <a:bodyPr/>
                    <a:lstStyle/>
                    <a:p>
                      <a:pPr algn="l" fontAlgn="ctr"/>
                      <a:endParaRPr lang="en-ZA" sz="900" b="0" i="0" u="none" strike="noStrike" dirty="0">
                        <a:solidFill>
                          <a:srgbClr val="000000"/>
                        </a:solidFill>
                        <a:effectLst/>
                        <a:latin typeface="Calibri"/>
                      </a:endParaRPr>
                    </a:p>
                  </a:txBody>
                  <a:tcPr marL="9525" marR="9525" marT="9525" marB="0" vert="vert270" anchor="ctr"/>
                </a:tc>
                <a:tc>
                  <a:txBody>
                    <a:bodyPr/>
                    <a:lstStyle/>
                    <a:p>
                      <a:pPr algn="ctr" fontAlgn="ctr"/>
                      <a:r>
                        <a:rPr lang="en-ZA" sz="1000" b="0" i="0" u="none" strike="noStrike" dirty="0" smtClean="0">
                          <a:solidFill>
                            <a:srgbClr val="000000"/>
                          </a:solidFill>
                          <a:effectLst/>
                          <a:latin typeface="Arial" panose="020B0604020202020204" pitchFamily="34" charset="0"/>
                          <a:cs typeface="Arial" panose="020B0604020202020204" pitchFamily="34" charset="0"/>
                        </a:rPr>
                        <a:t>Finance</a:t>
                      </a:r>
                      <a:r>
                        <a:rPr lang="en-ZA" sz="1000" b="0" i="0" u="none" strike="noStrike" dirty="0">
                          <a:solidFill>
                            <a:srgbClr val="000000"/>
                          </a:solidFill>
                          <a:effectLst/>
                          <a:latin typeface="Arial" panose="020B0604020202020204" pitchFamily="34" charset="0"/>
                          <a:cs typeface="Arial" panose="020B0604020202020204" pitchFamily="34" charset="0"/>
                        </a:rPr>
                        <a:t>&amp; Accounting</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Banking</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Chemical</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clothing &amp; textile</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Construction</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Education</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Energy</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Forestry</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Information systems</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Insurance</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Local govt</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Media, Advertising and publishing</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Mining</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Manufacturing</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Safety and security</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Agriculture</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Public sector</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Services</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Unspecified</a:t>
                      </a:r>
                    </a:p>
                  </a:txBody>
                  <a:tcPr marL="9525" marR="9525" marT="9525" marB="0" vert="vert270"/>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vert="vert270"/>
                </a:tc>
                <a:extLst>
                  <a:ext uri="{0D108BD9-81ED-4DB2-BD59-A6C34878D82A}">
                    <a16:rowId xmlns:a16="http://schemas.microsoft.com/office/drawing/2014/main" xmlns="" val="10000"/>
                  </a:ext>
                </a:extLst>
              </a:tr>
              <a:tr h="600058">
                <a:tc>
                  <a:txBody>
                    <a:bodyPr/>
                    <a:lstStyle/>
                    <a:p>
                      <a:pPr algn="l" fontAlgn="ctr"/>
                      <a:r>
                        <a:rPr lang="en-ZA" sz="1000" b="0" i="0" u="none" strike="noStrike" dirty="0">
                          <a:solidFill>
                            <a:srgbClr val="000000"/>
                          </a:solidFill>
                          <a:effectLst/>
                          <a:latin typeface="Calibri"/>
                        </a:rPr>
                        <a:t>Eastern Cape</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123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194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1 123</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3 361</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4 979</a:t>
                      </a:r>
                    </a:p>
                  </a:txBody>
                  <a:tcPr marL="9525" marR="9525" marT="9525" marB="0" anchor="ctr"/>
                </a:tc>
                <a:extLst>
                  <a:ext uri="{0D108BD9-81ED-4DB2-BD59-A6C34878D82A}">
                    <a16:rowId xmlns:a16="http://schemas.microsoft.com/office/drawing/2014/main" xmlns="" val="10001"/>
                  </a:ext>
                </a:extLst>
              </a:tr>
              <a:tr h="452352">
                <a:tc>
                  <a:txBody>
                    <a:bodyPr/>
                    <a:lstStyle/>
                    <a:p>
                      <a:pPr algn="l" fontAlgn="ctr"/>
                      <a:r>
                        <a:rPr lang="en-ZA" sz="1000" b="0" i="0" u="none" strike="noStrike">
                          <a:solidFill>
                            <a:srgbClr val="000000"/>
                          </a:solidFill>
                          <a:effectLst/>
                          <a:latin typeface="Calibri"/>
                        </a:rPr>
                        <a:t>Free State</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59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59</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2 781</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2 906</a:t>
                      </a:r>
                    </a:p>
                  </a:txBody>
                  <a:tcPr marL="9525" marR="9525" marT="9525" marB="0" anchor="ctr"/>
                </a:tc>
                <a:extLst>
                  <a:ext uri="{0D108BD9-81ED-4DB2-BD59-A6C34878D82A}">
                    <a16:rowId xmlns:a16="http://schemas.microsoft.com/office/drawing/2014/main" xmlns="" val="10002"/>
                  </a:ext>
                </a:extLst>
              </a:tr>
              <a:tr h="328207">
                <a:tc>
                  <a:txBody>
                    <a:bodyPr/>
                    <a:lstStyle/>
                    <a:p>
                      <a:pPr algn="l" fontAlgn="ctr"/>
                      <a:r>
                        <a:rPr lang="en-ZA" sz="1000" b="0" i="0" u="none" strike="noStrike">
                          <a:solidFill>
                            <a:srgbClr val="000000"/>
                          </a:solidFill>
                          <a:effectLst/>
                          <a:latin typeface="Calibri"/>
                        </a:rPr>
                        <a:t>Gauteng</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178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64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147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214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97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932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2 706</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4 548</a:t>
                      </a:r>
                    </a:p>
                  </a:txBody>
                  <a:tcPr marL="9525" marR="9525" marT="9525" marB="0" anchor="ctr"/>
                </a:tc>
                <a:extLst>
                  <a:ext uri="{0D108BD9-81ED-4DB2-BD59-A6C34878D82A}">
                    <a16:rowId xmlns:a16="http://schemas.microsoft.com/office/drawing/2014/main" xmlns="" val="10003"/>
                  </a:ext>
                </a:extLst>
              </a:tr>
              <a:tr h="600058">
                <a:tc>
                  <a:txBody>
                    <a:bodyPr/>
                    <a:lstStyle/>
                    <a:p>
                      <a:pPr algn="l" fontAlgn="ctr"/>
                      <a:r>
                        <a:rPr lang="en-ZA" sz="1000" b="0" i="0" u="none" strike="noStrike">
                          <a:solidFill>
                            <a:srgbClr val="000000"/>
                          </a:solidFill>
                          <a:effectLst/>
                          <a:latin typeface="Calibri"/>
                        </a:rPr>
                        <a:t>KwaZulu Natal</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191</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457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3 235</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3 963</a:t>
                      </a:r>
                    </a:p>
                  </a:txBody>
                  <a:tcPr marL="9525" marR="9525" marT="9525" marB="0" anchor="ctr"/>
                </a:tc>
                <a:extLst>
                  <a:ext uri="{0D108BD9-81ED-4DB2-BD59-A6C34878D82A}">
                    <a16:rowId xmlns:a16="http://schemas.microsoft.com/office/drawing/2014/main" xmlns="" val="10004"/>
                  </a:ext>
                </a:extLst>
              </a:tr>
              <a:tr h="413067">
                <a:tc>
                  <a:txBody>
                    <a:bodyPr/>
                    <a:lstStyle/>
                    <a:p>
                      <a:pPr algn="l" fontAlgn="ctr"/>
                      <a:r>
                        <a:rPr lang="en-ZA" sz="1000" b="0" i="0" u="none" strike="noStrike">
                          <a:solidFill>
                            <a:srgbClr val="000000"/>
                          </a:solidFill>
                          <a:effectLst/>
                          <a:latin typeface="Calibri"/>
                        </a:rPr>
                        <a:t>Limpopo</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68</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7 855</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7 943</a:t>
                      </a:r>
                    </a:p>
                  </a:txBody>
                  <a:tcPr marL="9525" marR="9525" marT="9525" marB="0" anchor="ctr"/>
                </a:tc>
                <a:extLst>
                  <a:ext uri="{0D108BD9-81ED-4DB2-BD59-A6C34878D82A}">
                    <a16:rowId xmlns:a16="http://schemas.microsoft.com/office/drawing/2014/main" xmlns="" val="10005"/>
                  </a:ext>
                </a:extLst>
              </a:tr>
              <a:tr h="452352">
                <a:tc>
                  <a:txBody>
                    <a:bodyPr/>
                    <a:lstStyle/>
                    <a:p>
                      <a:pPr algn="l" fontAlgn="ctr"/>
                      <a:r>
                        <a:rPr lang="en-ZA" sz="1000" b="0" i="0" u="none" strike="noStrike">
                          <a:solidFill>
                            <a:srgbClr val="000000"/>
                          </a:solidFill>
                          <a:effectLst/>
                          <a:latin typeface="Calibri"/>
                        </a:rPr>
                        <a:t>Mpumalanga</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797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317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1 198</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2 324</a:t>
                      </a:r>
                    </a:p>
                  </a:txBody>
                  <a:tcPr marL="9525" marR="9525" marT="9525" marB="0" anchor="ctr"/>
                </a:tc>
                <a:extLst>
                  <a:ext uri="{0D108BD9-81ED-4DB2-BD59-A6C34878D82A}">
                    <a16:rowId xmlns:a16="http://schemas.microsoft.com/office/drawing/2014/main" xmlns="" val="10006"/>
                  </a:ext>
                </a:extLst>
              </a:tr>
              <a:tr h="600058">
                <a:tc>
                  <a:txBody>
                    <a:bodyPr/>
                    <a:lstStyle/>
                    <a:p>
                      <a:pPr algn="l" fontAlgn="ctr"/>
                      <a:r>
                        <a:rPr lang="en-ZA" sz="1000" b="0" i="0" u="none" strike="noStrike">
                          <a:solidFill>
                            <a:srgbClr val="000000"/>
                          </a:solidFill>
                          <a:effectLst/>
                          <a:latin typeface="Calibri"/>
                        </a:rPr>
                        <a:t>Northern Cape</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147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206</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2 879</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3 234</a:t>
                      </a:r>
                    </a:p>
                  </a:txBody>
                  <a:tcPr marL="9525" marR="9525" marT="9525" marB="0" anchor="ctr"/>
                </a:tc>
                <a:extLst>
                  <a:ext uri="{0D108BD9-81ED-4DB2-BD59-A6C34878D82A}">
                    <a16:rowId xmlns:a16="http://schemas.microsoft.com/office/drawing/2014/main" xmlns="" val="10007"/>
                  </a:ext>
                </a:extLst>
              </a:tr>
              <a:tr h="600058">
                <a:tc>
                  <a:txBody>
                    <a:bodyPr/>
                    <a:lstStyle/>
                    <a:p>
                      <a:pPr algn="l" fontAlgn="ctr"/>
                      <a:r>
                        <a:rPr lang="en-ZA" sz="1000" b="0" i="0" u="none" strike="noStrike">
                          <a:solidFill>
                            <a:srgbClr val="000000"/>
                          </a:solidFill>
                          <a:effectLst/>
                          <a:latin typeface="Calibri"/>
                        </a:rPr>
                        <a:t>North West</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449</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920</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1 667</a:t>
                      </a:r>
                    </a:p>
                  </a:txBody>
                  <a:tcPr marL="9525" marR="9525" marT="9525" marB="0" anchor="ctr"/>
                </a:tc>
                <a:extLst>
                  <a:ext uri="{0D108BD9-81ED-4DB2-BD59-A6C34878D82A}">
                    <a16:rowId xmlns:a16="http://schemas.microsoft.com/office/drawing/2014/main" xmlns="" val="10008"/>
                  </a:ext>
                </a:extLst>
              </a:tr>
              <a:tr h="600058">
                <a:tc>
                  <a:txBody>
                    <a:bodyPr/>
                    <a:lstStyle/>
                    <a:p>
                      <a:pPr algn="l" fontAlgn="ctr"/>
                      <a:r>
                        <a:rPr lang="en-ZA" sz="1000" b="0" i="0" u="none" strike="noStrike" dirty="0">
                          <a:solidFill>
                            <a:srgbClr val="000000"/>
                          </a:solidFill>
                          <a:effectLst/>
                          <a:latin typeface="Calibri"/>
                        </a:rPr>
                        <a:t>Western Cape</a:t>
                      </a:r>
                    </a:p>
                  </a:txBody>
                  <a:tcPr marL="857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405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105</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ctr"/>
                      <a:r>
                        <a:rPr lang="en-ZA" sz="1000" b="0" i="0" u="none" strike="noStrike">
                          <a:solidFill>
                            <a:srgbClr val="000000"/>
                          </a:solidFill>
                          <a:effectLst/>
                          <a:latin typeface="Arial" panose="020B0604020202020204" pitchFamily="34" charset="0"/>
                          <a:cs typeface="Arial" panose="020B0604020202020204" pitchFamily="34" charset="0"/>
                        </a:rPr>
                        <a:t>5 119</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5 629</a:t>
                      </a:r>
                    </a:p>
                  </a:txBody>
                  <a:tcPr marL="9525" marR="9525" marT="9525" marB="0" anchor="ctr"/>
                </a:tc>
                <a:extLst>
                  <a:ext uri="{0D108BD9-81ED-4DB2-BD59-A6C34878D82A}">
                    <a16:rowId xmlns:a16="http://schemas.microsoft.com/office/drawing/2014/main" xmlns="" val="10009"/>
                  </a:ext>
                </a:extLst>
              </a:tr>
              <a:tr h="328207">
                <a:tc>
                  <a:txBody>
                    <a:bodyPr/>
                    <a:lstStyle/>
                    <a:p>
                      <a:pPr algn="l" fontAlgn="ctr"/>
                      <a:r>
                        <a:rPr lang="en-ZA" sz="1000" b="1" i="0" u="none" strike="noStrike" dirty="0">
                          <a:solidFill>
                            <a:srgbClr val="000000"/>
                          </a:solidFill>
                          <a:effectLst/>
                          <a:latin typeface="Calibri"/>
                        </a:rPr>
                        <a:t>Total</a:t>
                      </a:r>
                    </a:p>
                  </a:txBody>
                  <a:tcPr marL="857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126</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446</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178</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496</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247</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268</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124</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1 948</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3 026</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tc>
                <a:tc>
                  <a:txBody>
                    <a:bodyPr/>
                    <a:lstStyle/>
                    <a:p>
                      <a:pPr algn="ctr" fontAlgn="ctr"/>
                      <a:r>
                        <a:rPr lang="en-ZA" sz="1000" b="1" i="0" u="none" strike="noStrike" dirty="0">
                          <a:solidFill>
                            <a:srgbClr val="000000"/>
                          </a:solidFill>
                          <a:effectLst/>
                          <a:latin typeface="Arial" panose="020B0604020202020204" pitchFamily="34" charset="0"/>
                          <a:cs typeface="Arial" panose="020B0604020202020204" pitchFamily="34" charset="0"/>
                        </a:rPr>
                        <a:t>30 054</a:t>
                      </a:r>
                    </a:p>
                  </a:txBody>
                  <a:tcPr marL="9525" marR="9525" marT="9525" marB="0" anchor="ct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37 193</a:t>
                      </a:r>
                    </a:p>
                  </a:txBody>
                  <a:tcPr marL="9525" marR="9525" marT="952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0341590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ZA" altLang="en-US" sz="2400" b="1" dirty="0" smtClean="0"/>
              <a:t>PLACEMENT BY AGE GROUP</a:t>
            </a:r>
            <a:br>
              <a:rPr lang="en-ZA" altLang="en-US" sz="2400" b="1" dirty="0" smtClean="0"/>
            </a:br>
            <a:endParaRPr lang="en-ZA" altLang="en-US" sz="2400" b="1" dirty="0" smtClean="0"/>
          </a:p>
        </p:txBody>
      </p:sp>
      <p:sp>
        <p:nvSpPr>
          <p:cNvPr id="54275" name="Content Placeholder 3"/>
          <p:cNvSpPr>
            <a:spLocks noGrp="1"/>
          </p:cNvSpPr>
          <p:nvPr>
            <p:ph sz="half" idx="2"/>
          </p:nvPr>
        </p:nvSpPr>
        <p:spPr>
          <a:xfrm>
            <a:off x="5437632" y="1417638"/>
            <a:ext cx="3396806" cy="4708525"/>
          </a:xfrm>
        </p:spPr>
        <p:txBody>
          <a:bodyPr/>
          <a:lstStyle/>
          <a:p>
            <a:pPr marL="0" indent="0">
              <a:buFont typeface="Arial" panose="020B0604020202020204" pitchFamily="34" charset="0"/>
              <a:buNone/>
              <a:defRPr/>
            </a:pPr>
            <a:endParaRPr lang="en-ZA" altLang="en-US" sz="1600" dirty="0" smtClean="0">
              <a:ea typeface="MS PGothic" pitchFamily="34" charset="-128"/>
            </a:endParaRPr>
          </a:p>
          <a:p>
            <a:pPr>
              <a:defRPr/>
            </a:pPr>
            <a:r>
              <a:rPr lang="en-ZA" altLang="en-US" sz="1600" dirty="0" smtClean="0">
                <a:ea typeface="MS PGothic" pitchFamily="34" charset="-128"/>
              </a:rPr>
              <a:t>71% (26 486) of work seekers placed are young people aged 15-35 years.</a:t>
            </a:r>
          </a:p>
          <a:p>
            <a:pPr>
              <a:defRPr/>
            </a:pPr>
            <a:r>
              <a:rPr lang="en-ZA" altLang="en-US" sz="1600" dirty="0" smtClean="0">
                <a:ea typeface="MS PGothic" pitchFamily="34" charset="-128"/>
              </a:rPr>
              <a:t>29% (10 707) aged 36 years and above. </a:t>
            </a:r>
          </a:p>
          <a:p>
            <a:pPr marL="0" indent="0">
              <a:buFont typeface="Arial" panose="020B0604020202020204" pitchFamily="34" charset="0"/>
              <a:buNone/>
              <a:defRPr/>
            </a:pPr>
            <a:endParaRPr lang="en-ZA" altLang="en-US" sz="1600" dirty="0" smtClean="0">
              <a:ea typeface="MS PGothic" pitchFamily="34" charset="-128"/>
            </a:endParaRPr>
          </a:p>
        </p:txBody>
      </p:sp>
      <p:sp>
        <p:nvSpPr>
          <p:cNvPr id="56324"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E8AB107-FFA5-4C59-B672-E249B69E1509}"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548244" y="1834738"/>
          <a:ext cx="4099956" cy="3888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785227542"/>
              </p:ext>
            </p:extLst>
          </p:nvPr>
        </p:nvGraphicFramePr>
        <p:xfrm>
          <a:off x="182880" y="1528923"/>
          <a:ext cx="5596128" cy="48596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480787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52272" y="157799"/>
            <a:ext cx="8229600" cy="1143000"/>
          </a:xfrm>
        </p:spPr>
        <p:txBody>
          <a:bodyPr/>
          <a:lstStyle/>
          <a:p>
            <a:r>
              <a:rPr lang="en-ZA" altLang="en-US" sz="2400" b="1" dirty="0" smtClean="0"/>
              <a:t>PLACEMENT BY AGE GROUP AND PROVINCE</a:t>
            </a:r>
          </a:p>
        </p:txBody>
      </p:sp>
      <p:sp>
        <p:nvSpPr>
          <p:cNvPr id="57347" name="Slide Number Placeholder 3"/>
          <p:cNvSpPr>
            <a:spLocks noGrp="1"/>
          </p:cNvSpPr>
          <p:nvPr>
            <p:ph type="sldNum" sz="quarter" idx="12"/>
          </p:nvPr>
        </p:nvSpPr>
        <p:spPr bwMode="auto">
          <a:xfrm>
            <a:off x="7010400" y="-4254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CFC8FEF-78E3-41B4-97F5-57851C0947FE}"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062947415"/>
              </p:ext>
            </p:extLst>
          </p:nvPr>
        </p:nvGraphicFramePr>
        <p:xfrm>
          <a:off x="207264" y="1316742"/>
          <a:ext cx="8766048" cy="5352281"/>
        </p:xfrm>
        <a:graphic>
          <a:graphicData uri="http://schemas.openxmlformats.org/drawingml/2006/table">
            <a:tbl>
              <a:tblPr firstRow="1" bandRow="1">
                <a:tableStyleId>{5C22544A-7EE6-4342-B048-85BDC9FD1C3A}</a:tableStyleId>
              </a:tblPr>
              <a:tblGrid>
                <a:gridCol w="730504">
                  <a:extLst>
                    <a:ext uri="{9D8B030D-6E8A-4147-A177-3AD203B41FA5}">
                      <a16:colId xmlns:a16="http://schemas.microsoft.com/office/drawing/2014/main" xmlns="" val="20000"/>
                    </a:ext>
                  </a:extLst>
                </a:gridCol>
                <a:gridCol w="730504">
                  <a:extLst>
                    <a:ext uri="{9D8B030D-6E8A-4147-A177-3AD203B41FA5}">
                      <a16:colId xmlns:a16="http://schemas.microsoft.com/office/drawing/2014/main" xmlns="" val="20001"/>
                    </a:ext>
                  </a:extLst>
                </a:gridCol>
                <a:gridCol w="730504">
                  <a:extLst>
                    <a:ext uri="{9D8B030D-6E8A-4147-A177-3AD203B41FA5}">
                      <a16:colId xmlns:a16="http://schemas.microsoft.com/office/drawing/2014/main" xmlns="" val="20002"/>
                    </a:ext>
                  </a:extLst>
                </a:gridCol>
                <a:gridCol w="730504">
                  <a:extLst>
                    <a:ext uri="{9D8B030D-6E8A-4147-A177-3AD203B41FA5}">
                      <a16:colId xmlns:a16="http://schemas.microsoft.com/office/drawing/2014/main" xmlns="" val="20003"/>
                    </a:ext>
                  </a:extLst>
                </a:gridCol>
                <a:gridCol w="730504">
                  <a:extLst>
                    <a:ext uri="{9D8B030D-6E8A-4147-A177-3AD203B41FA5}">
                      <a16:colId xmlns:a16="http://schemas.microsoft.com/office/drawing/2014/main" xmlns="" val="20004"/>
                    </a:ext>
                  </a:extLst>
                </a:gridCol>
                <a:gridCol w="730504">
                  <a:extLst>
                    <a:ext uri="{9D8B030D-6E8A-4147-A177-3AD203B41FA5}">
                      <a16:colId xmlns:a16="http://schemas.microsoft.com/office/drawing/2014/main" xmlns="" val="20005"/>
                    </a:ext>
                  </a:extLst>
                </a:gridCol>
                <a:gridCol w="730504">
                  <a:extLst>
                    <a:ext uri="{9D8B030D-6E8A-4147-A177-3AD203B41FA5}">
                      <a16:colId xmlns:a16="http://schemas.microsoft.com/office/drawing/2014/main" xmlns="" val="20006"/>
                    </a:ext>
                  </a:extLst>
                </a:gridCol>
                <a:gridCol w="730504">
                  <a:extLst>
                    <a:ext uri="{9D8B030D-6E8A-4147-A177-3AD203B41FA5}">
                      <a16:colId xmlns:a16="http://schemas.microsoft.com/office/drawing/2014/main" xmlns="" val="20007"/>
                    </a:ext>
                  </a:extLst>
                </a:gridCol>
                <a:gridCol w="730504">
                  <a:extLst>
                    <a:ext uri="{9D8B030D-6E8A-4147-A177-3AD203B41FA5}">
                      <a16:colId xmlns:a16="http://schemas.microsoft.com/office/drawing/2014/main" xmlns="" val="20008"/>
                    </a:ext>
                  </a:extLst>
                </a:gridCol>
                <a:gridCol w="730504">
                  <a:extLst>
                    <a:ext uri="{9D8B030D-6E8A-4147-A177-3AD203B41FA5}">
                      <a16:colId xmlns:a16="http://schemas.microsoft.com/office/drawing/2014/main" xmlns="" val="20009"/>
                    </a:ext>
                  </a:extLst>
                </a:gridCol>
                <a:gridCol w="730504">
                  <a:extLst>
                    <a:ext uri="{9D8B030D-6E8A-4147-A177-3AD203B41FA5}">
                      <a16:colId xmlns:a16="http://schemas.microsoft.com/office/drawing/2014/main" xmlns="" val="20010"/>
                    </a:ext>
                  </a:extLst>
                </a:gridCol>
                <a:gridCol w="730504">
                  <a:extLst>
                    <a:ext uri="{9D8B030D-6E8A-4147-A177-3AD203B41FA5}">
                      <a16:colId xmlns:a16="http://schemas.microsoft.com/office/drawing/2014/main" xmlns="" val="20011"/>
                    </a:ext>
                  </a:extLst>
                </a:gridCol>
              </a:tblGrid>
              <a:tr h="486571">
                <a:tc>
                  <a:txBody>
                    <a:bodyPr/>
                    <a:lstStyle/>
                    <a:p>
                      <a:pPr algn="l" fontAlgn="b"/>
                      <a:r>
                        <a:rPr lang="en-ZA" sz="1100" b="0" i="0" u="none" strike="noStrike" dirty="0">
                          <a:solidFill>
                            <a:srgbClr val="000000"/>
                          </a:solidFill>
                          <a:effectLst/>
                          <a:latin typeface="Calibri"/>
                        </a:rPr>
                        <a:t> </a:t>
                      </a:r>
                    </a:p>
                  </a:txBody>
                  <a:tcPr marL="9526" marR="9526" marT="9524" marB="0" anchor="b"/>
                </a:tc>
                <a:tc>
                  <a:txBody>
                    <a:bodyPr/>
                    <a:lstStyle/>
                    <a:p>
                      <a:pPr algn="ctr" fontAlgn="b"/>
                      <a:r>
                        <a:rPr lang="en-ZA" sz="1100" b="0" i="0" u="none" strike="noStrike" dirty="0">
                          <a:solidFill>
                            <a:srgbClr val="000000"/>
                          </a:solidFill>
                          <a:effectLst/>
                          <a:latin typeface="Calibri"/>
                        </a:rPr>
                        <a:t>15-25</a:t>
                      </a:r>
                    </a:p>
                  </a:txBody>
                  <a:tcPr marL="9526" marR="9526" marT="9524" marB="0" anchor="ctr"/>
                </a:tc>
                <a:tc>
                  <a:txBody>
                    <a:bodyPr/>
                    <a:lstStyle/>
                    <a:p>
                      <a:pPr algn="ctr" fontAlgn="b"/>
                      <a:r>
                        <a:rPr lang="en-ZA" sz="1100" b="0" i="0" u="none" strike="noStrike">
                          <a:solidFill>
                            <a:srgbClr val="000000"/>
                          </a:solidFill>
                          <a:effectLst/>
                          <a:latin typeface="Calibri"/>
                        </a:rPr>
                        <a:t>%</a:t>
                      </a:r>
                    </a:p>
                  </a:txBody>
                  <a:tcPr marL="9526" marR="9526" marT="9524" marB="0" anchor="ctr"/>
                </a:tc>
                <a:tc>
                  <a:txBody>
                    <a:bodyPr/>
                    <a:lstStyle/>
                    <a:p>
                      <a:pPr algn="ctr" fontAlgn="b"/>
                      <a:r>
                        <a:rPr lang="en-ZA" sz="1100" b="0" i="0" u="none" strike="noStrike">
                          <a:solidFill>
                            <a:srgbClr val="000000"/>
                          </a:solidFill>
                          <a:effectLst/>
                          <a:latin typeface="Calibri"/>
                        </a:rPr>
                        <a:t>26-35</a:t>
                      </a:r>
                    </a:p>
                  </a:txBody>
                  <a:tcPr marL="9526" marR="9526" marT="9524" marB="0" anchor="ctr"/>
                </a:tc>
                <a:tc>
                  <a:txBody>
                    <a:bodyPr/>
                    <a:lstStyle/>
                    <a:p>
                      <a:pPr algn="ctr" fontAlgn="b"/>
                      <a:r>
                        <a:rPr lang="en-ZA" sz="1100" b="0" i="0" u="none" strike="noStrike">
                          <a:solidFill>
                            <a:srgbClr val="000000"/>
                          </a:solidFill>
                          <a:effectLst/>
                          <a:latin typeface="Calibri"/>
                        </a:rPr>
                        <a:t>%</a:t>
                      </a:r>
                    </a:p>
                  </a:txBody>
                  <a:tcPr marL="9526" marR="9526" marT="9524" marB="0" anchor="ctr"/>
                </a:tc>
                <a:tc>
                  <a:txBody>
                    <a:bodyPr/>
                    <a:lstStyle/>
                    <a:p>
                      <a:pPr algn="ctr" fontAlgn="b"/>
                      <a:r>
                        <a:rPr lang="en-ZA" sz="1100" b="0" i="0" u="none" strike="noStrike">
                          <a:solidFill>
                            <a:srgbClr val="000000"/>
                          </a:solidFill>
                          <a:effectLst/>
                          <a:latin typeface="Calibri"/>
                        </a:rPr>
                        <a:t>36-45</a:t>
                      </a:r>
                    </a:p>
                  </a:txBody>
                  <a:tcPr marL="9526" marR="9526" marT="9524" marB="0" anchor="ctr"/>
                </a:tc>
                <a:tc>
                  <a:txBody>
                    <a:bodyPr/>
                    <a:lstStyle/>
                    <a:p>
                      <a:pPr algn="ctr" fontAlgn="b"/>
                      <a:r>
                        <a:rPr lang="en-ZA" sz="1100" b="0" i="0" u="none" strike="noStrike">
                          <a:solidFill>
                            <a:srgbClr val="000000"/>
                          </a:solidFill>
                          <a:effectLst/>
                          <a:latin typeface="Calibri"/>
                        </a:rPr>
                        <a:t>%</a:t>
                      </a:r>
                    </a:p>
                  </a:txBody>
                  <a:tcPr marL="9526" marR="9526" marT="9524" marB="0" anchor="ctr"/>
                </a:tc>
                <a:tc>
                  <a:txBody>
                    <a:bodyPr/>
                    <a:lstStyle/>
                    <a:p>
                      <a:pPr algn="ctr" fontAlgn="b"/>
                      <a:r>
                        <a:rPr lang="en-ZA" sz="1100" b="0" i="0" u="none" strike="noStrike">
                          <a:solidFill>
                            <a:srgbClr val="000000"/>
                          </a:solidFill>
                          <a:effectLst/>
                          <a:latin typeface="Calibri"/>
                        </a:rPr>
                        <a:t>46-60</a:t>
                      </a:r>
                    </a:p>
                  </a:txBody>
                  <a:tcPr marL="9526" marR="9526" marT="9524" marB="0" anchor="ctr"/>
                </a:tc>
                <a:tc>
                  <a:txBody>
                    <a:bodyPr/>
                    <a:lstStyle/>
                    <a:p>
                      <a:pPr algn="ctr" fontAlgn="b"/>
                      <a:r>
                        <a:rPr lang="en-ZA" sz="1100" b="0" i="0" u="none" strike="noStrike">
                          <a:solidFill>
                            <a:srgbClr val="000000"/>
                          </a:solidFill>
                          <a:effectLst/>
                          <a:latin typeface="Calibri"/>
                        </a:rPr>
                        <a:t>%</a:t>
                      </a:r>
                    </a:p>
                  </a:txBody>
                  <a:tcPr marL="9526" marR="9526" marT="9524" marB="0" anchor="ctr"/>
                </a:tc>
                <a:tc>
                  <a:txBody>
                    <a:bodyPr/>
                    <a:lstStyle/>
                    <a:p>
                      <a:pPr algn="ctr" fontAlgn="b"/>
                      <a:r>
                        <a:rPr lang="en-ZA" sz="1100" b="0" i="0" u="none" strike="noStrike">
                          <a:solidFill>
                            <a:srgbClr val="000000"/>
                          </a:solidFill>
                          <a:effectLst/>
                          <a:latin typeface="Calibri"/>
                        </a:rPr>
                        <a:t>61+</a:t>
                      </a:r>
                    </a:p>
                  </a:txBody>
                  <a:tcPr marL="9526" marR="9526" marT="9524" marB="0" anchor="ctr"/>
                </a:tc>
                <a:tc>
                  <a:txBody>
                    <a:bodyPr/>
                    <a:lstStyle/>
                    <a:p>
                      <a:pPr algn="ctr" fontAlgn="b"/>
                      <a:r>
                        <a:rPr lang="en-ZA" sz="1100" b="0" i="0" u="none" strike="noStrike">
                          <a:solidFill>
                            <a:srgbClr val="000000"/>
                          </a:solidFill>
                          <a:effectLst/>
                          <a:latin typeface="Calibri"/>
                        </a:rPr>
                        <a:t>%</a:t>
                      </a:r>
                    </a:p>
                  </a:txBody>
                  <a:tcPr marL="9526" marR="9526" marT="9524" marB="0" anchor="ctr"/>
                </a:tc>
                <a:tc>
                  <a:txBody>
                    <a:bodyPr/>
                    <a:lstStyle/>
                    <a:p>
                      <a:pPr algn="ctr" fontAlgn="b"/>
                      <a:r>
                        <a:rPr lang="en-ZA" sz="1100" b="1" i="0" u="none" strike="noStrike" dirty="0">
                          <a:solidFill>
                            <a:srgbClr val="000000"/>
                          </a:solidFill>
                          <a:effectLst/>
                          <a:latin typeface="Calibri"/>
                        </a:rPr>
                        <a:t>Total</a:t>
                      </a:r>
                    </a:p>
                  </a:txBody>
                  <a:tcPr marL="9526" marR="9526" marT="9524" marB="0" anchor="ctr"/>
                </a:tc>
                <a:extLst>
                  <a:ext uri="{0D108BD9-81ED-4DB2-BD59-A6C34878D82A}">
                    <a16:rowId xmlns:a16="http://schemas.microsoft.com/office/drawing/2014/main" xmlns="" val="10000"/>
                  </a:ext>
                </a:extLst>
              </a:tr>
              <a:tr h="486571">
                <a:tc>
                  <a:txBody>
                    <a:bodyPr/>
                    <a:lstStyle/>
                    <a:p>
                      <a:pPr algn="l" fontAlgn="ctr"/>
                      <a:r>
                        <a:rPr lang="en-ZA" sz="1000" b="0" i="0" u="none" strike="noStrike" dirty="0">
                          <a:solidFill>
                            <a:srgbClr val="000000"/>
                          </a:solidFill>
                          <a:effectLst/>
                          <a:latin typeface="Calibri"/>
                        </a:rPr>
                        <a:t>Eastern Cape</a:t>
                      </a:r>
                    </a:p>
                  </a:txBody>
                  <a:tcPr marL="85730" marR="9526" marT="9524" marB="0" anchor="ctr"/>
                </a:tc>
                <a:tc>
                  <a:txBody>
                    <a:bodyPr/>
                    <a:lstStyle/>
                    <a:p>
                      <a:pPr algn="ctr" fontAlgn="b"/>
                      <a:r>
                        <a:rPr lang="en-ZA" sz="1100" b="0" i="0" u="none" strike="noStrike" dirty="0">
                          <a:solidFill>
                            <a:srgbClr val="000000"/>
                          </a:solidFill>
                          <a:effectLst/>
                          <a:latin typeface="Calibri" panose="020F0502020204030204" pitchFamily="34" charset="0"/>
                        </a:rPr>
                        <a:t>1 071</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2 006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1 100</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745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4 979</a:t>
                      </a:r>
                    </a:p>
                  </a:txBody>
                  <a:tcPr marL="9525" marR="9525" marT="9525" marB="0" anchor="ctr"/>
                </a:tc>
                <a:extLst>
                  <a:ext uri="{0D108BD9-81ED-4DB2-BD59-A6C34878D82A}">
                    <a16:rowId xmlns:a16="http://schemas.microsoft.com/office/drawing/2014/main" xmlns="" val="10001"/>
                  </a:ext>
                </a:extLst>
              </a:tr>
              <a:tr h="486571">
                <a:tc>
                  <a:txBody>
                    <a:bodyPr/>
                    <a:lstStyle/>
                    <a:p>
                      <a:pPr algn="l" fontAlgn="ctr"/>
                      <a:r>
                        <a:rPr lang="en-ZA" sz="1000" b="0" i="0" u="none" strike="noStrike">
                          <a:solidFill>
                            <a:srgbClr val="000000"/>
                          </a:solidFill>
                          <a:effectLst/>
                          <a:latin typeface="Calibri"/>
                        </a:rPr>
                        <a:t>Free State</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831</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1 315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492</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253</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2 906</a:t>
                      </a:r>
                    </a:p>
                  </a:txBody>
                  <a:tcPr marL="9525" marR="9525" marT="9525" marB="0" anchor="ctr"/>
                </a:tc>
                <a:extLst>
                  <a:ext uri="{0D108BD9-81ED-4DB2-BD59-A6C34878D82A}">
                    <a16:rowId xmlns:a16="http://schemas.microsoft.com/office/drawing/2014/main" xmlns="" val="10002"/>
                  </a:ext>
                </a:extLst>
              </a:tr>
              <a:tr h="486571">
                <a:tc>
                  <a:txBody>
                    <a:bodyPr/>
                    <a:lstStyle/>
                    <a:p>
                      <a:pPr algn="l" fontAlgn="ctr"/>
                      <a:r>
                        <a:rPr lang="en-ZA" sz="1000" b="0" i="0" u="none" strike="noStrike">
                          <a:solidFill>
                            <a:srgbClr val="000000"/>
                          </a:solidFill>
                          <a:effectLst/>
                          <a:latin typeface="Calibri"/>
                        </a:rPr>
                        <a:t>Gauteng</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1 636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2 105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572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225</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4 548</a:t>
                      </a:r>
                    </a:p>
                  </a:txBody>
                  <a:tcPr marL="9525" marR="9525" marT="9525" marB="0" anchor="ctr"/>
                </a:tc>
                <a:extLst>
                  <a:ext uri="{0D108BD9-81ED-4DB2-BD59-A6C34878D82A}">
                    <a16:rowId xmlns:a16="http://schemas.microsoft.com/office/drawing/2014/main" xmlns="" val="10003"/>
                  </a:ext>
                </a:extLst>
              </a:tr>
              <a:tr h="486571">
                <a:tc>
                  <a:txBody>
                    <a:bodyPr/>
                    <a:lstStyle/>
                    <a:p>
                      <a:pPr algn="l" fontAlgn="ctr"/>
                      <a:r>
                        <a:rPr lang="en-ZA" sz="1000" b="0" i="0" u="none" strike="noStrike">
                          <a:solidFill>
                            <a:srgbClr val="000000"/>
                          </a:solidFill>
                          <a:effectLst/>
                          <a:latin typeface="Calibri"/>
                        </a:rPr>
                        <a:t>KwaZulu Natal</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975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1 836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793</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341</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3 963</a:t>
                      </a:r>
                    </a:p>
                  </a:txBody>
                  <a:tcPr marL="9525" marR="9525" marT="9525" marB="0" anchor="ctr"/>
                </a:tc>
                <a:extLst>
                  <a:ext uri="{0D108BD9-81ED-4DB2-BD59-A6C34878D82A}">
                    <a16:rowId xmlns:a16="http://schemas.microsoft.com/office/drawing/2014/main" xmlns="" val="10004"/>
                  </a:ext>
                </a:extLst>
              </a:tr>
              <a:tr h="486571">
                <a:tc>
                  <a:txBody>
                    <a:bodyPr/>
                    <a:lstStyle/>
                    <a:p>
                      <a:pPr algn="l" fontAlgn="ctr"/>
                      <a:r>
                        <a:rPr lang="en-ZA" sz="1000" b="0" i="0" u="none" strike="noStrike">
                          <a:solidFill>
                            <a:srgbClr val="000000"/>
                          </a:solidFill>
                          <a:effectLst/>
                          <a:latin typeface="Calibri"/>
                        </a:rPr>
                        <a:t>Limpopo</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1 685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3 705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1 796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750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7 943</a:t>
                      </a:r>
                    </a:p>
                  </a:txBody>
                  <a:tcPr marL="9525" marR="9525" marT="9525" marB="0" anchor="ctr"/>
                </a:tc>
                <a:extLst>
                  <a:ext uri="{0D108BD9-81ED-4DB2-BD59-A6C34878D82A}">
                    <a16:rowId xmlns:a16="http://schemas.microsoft.com/office/drawing/2014/main" xmlns="" val="10005"/>
                  </a:ext>
                </a:extLst>
              </a:tr>
              <a:tr h="486571">
                <a:tc>
                  <a:txBody>
                    <a:bodyPr/>
                    <a:lstStyle/>
                    <a:p>
                      <a:pPr algn="l" fontAlgn="ctr"/>
                      <a:r>
                        <a:rPr lang="en-ZA" sz="1000" b="0" i="0" u="none" strike="noStrike">
                          <a:solidFill>
                            <a:srgbClr val="000000"/>
                          </a:solidFill>
                          <a:effectLst/>
                          <a:latin typeface="Calibri"/>
                        </a:rPr>
                        <a:t>Mpumalanga</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637</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1 172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387</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128</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2 324</a:t>
                      </a:r>
                    </a:p>
                  </a:txBody>
                  <a:tcPr marL="9525" marR="9525" marT="9525" marB="0" anchor="ctr"/>
                </a:tc>
                <a:extLst>
                  <a:ext uri="{0D108BD9-81ED-4DB2-BD59-A6C34878D82A}">
                    <a16:rowId xmlns:a16="http://schemas.microsoft.com/office/drawing/2014/main" xmlns="" val="10006"/>
                  </a:ext>
                </a:extLst>
              </a:tr>
              <a:tr h="486571">
                <a:tc>
                  <a:txBody>
                    <a:bodyPr/>
                    <a:lstStyle/>
                    <a:p>
                      <a:pPr algn="l" fontAlgn="ctr"/>
                      <a:r>
                        <a:rPr lang="en-ZA" sz="1000" b="0" i="0" u="none" strike="noStrike">
                          <a:solidFill>
                            <a:srgbClr val="000000"/>
                          </a:solidFill>
                          <a:effectLst/>
                          <a:latin typeface="Calibri"/>
                        </a:rPr>
                        <a:t>Northern Cape</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1 109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1 249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568</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282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3 234</a:t>
                      </a:r>
                    </a:p>
                  </a:txBody>
                  <a:tcPr marL="9525" marR="9525" marT="9525" marB="0" anchor="ctr"/>
                </a:tc>
                <a:extLst>
                  <a:ext uri="{0D108BD9-81ED-4DB2-BD59-A6C34878D82A}">
                    <a16:rowId xmlns:a16="http://schemas.microsoft.com/office/drawing/2014/main" xmlns="" val="10007"/>
                  </a:ext>
                </a:extLst>
              </a:tr>
              <a:tr h="486571">
                <a:tc>
                  <a:txBody>
                    <a:bodyPr/>
                    <a:lstStyle/>
                    <a:p>
                      <a:pPr algn="l" fontAlgn="ctr"/>
                      <a:r>
                        <a:rPr lang="en-ZA" sz="1000" b="0" i="0" u="none" strike="noStrike">
                          <a:solidFill>
                            <a:srgbClr val="000000"/>
                          </a:solidFill>
                          <a:effectLst/>
                          <a:latin typeface="Calibri"/>
                        </a:rPr>
                        <a:t>North West</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412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850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262</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140</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1 667</a:t>
                      </a:r>
                    </a:p>
                  </a:txBody>
                  <a:tcPr marL="9525" marR="9525" marT="9525" marB="0" anchor="ctr"/>
                </a:tc>
                <a:extLst>
                  <a:ext uri="{0D108BD9-81ED-4DB2-BD59-A6C34878D82A}">
                    <a16:rowId xmlns:a16="http://schemas.microsoft.com/office/drawing/2014/main" xmlns="" val="10008"/>
                  </a:ext>
                </a:extLst>
              </a:tr>
              <a:tr h="486571">
                <a:tc>
                  <a:txBody>
                    <a:bodyPr/>
                    <a:lstStyle/>
                    <a:p>
                      <a:pPr algn="l" fontAlgn="ctr"/>
                      <a:r>
                        <a:rPr lang="en-ZA" sz="1000" b="0" i="0" u="none" strike="noStrike">
                          <a:solidFill>
                            <a:srgbClr val="000000"/>
                          </a:solidFill>
                          <a:effectLst/>
                          <a:latin typeface="Calibri"/>
                        </a:rPr>
                        <a:t>Western Cape</a:t>
                      </a:r>
                    </a:p>
                  </a:txBody>
                  <a:tcPr marL="85730" marR="9526" marT="9524" marB="0" anchor="ctr"/>
                </a:tc>
                <a:tc>
                  <a:txBody>
                    <a:bodyPr/>
                    <a:lstStyle/>
                    <a:p>
                      <a:pPr algn="ctr" fontAlgn="b"/>
                      <a:r>
                        <a:rPr lang="en-ZA" sz="1100" b="0" i="0" u="none" strike="noStrike">
                          <a:solidFill>
                            <a:srgbClr val="000000"/>
                          </a:solidFill>
                          <a:effectLst/>
                          <a:latin typeface="Calibri" panose="020F0502020204030204" pitchFamily="34" charset="0"/>
                        </a:rPr>
                        <a:t>1 954</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1 938</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904</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778</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ZA"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ZA" sz="11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5 629</a:t>
                      </a:r>
                    </a:p>
                  </a:txBody>
                  <a:tcPr marL="9525" marR="9525" marT="9525" marB="0" anchor="ctr"/>
                </a:tc>
                <a:extLst>
                  <a:ext uri="{0D108BD9-81ED-4DB2-BD59-A6C34878D82A}">
                    <a16:rowId xmlns:a16="http://schemas.microsoft.com/office/drawing/2014/main" xmlns="" val="10009"/>
                  </a:ext>
                </a:extLst>
              </a:tr>
              <a:tr h="486571">
                <a:tc>
                  <a:txBody>
                    <a:bodyPr/>
                    <a:lstStyle/>
                    <a:p>
                      <a:pPr algn="l" fontAlgn="ctr"/>
                      <a:r>
                        <a:rPr lang="en-ZA" sz="1000" b="1" i="0" u="none" strike="noStrike" dirty="0">
                          <a:solidFill>
                            <a:srgbClr val="000000"/>
                          </a:solidFill>
                          <a:effectLst/>
                          <a:latin typeface="Calibri"/>
                        </a:rPr>
                        <a:t>Total</a:t>
                      </a:r>
                    </a:p>
                  </a:txBody>
                  <a:tcPr marL="85730" marR="9526" marT="9524" marB="0" anchor="ctr"/>
                </a:tc>
                <a:tc>
                  <a:txBody>
                    <a:bodyPr/>
                    <a:lstStyle/>
                    <a:p>
                      <a:pPr algn="ctr" fontAlgn="b"/>
                      <a:r>
                        <a:rPr lang="en-ZA" sz="1100" b="1" i="0" u="none" strike="noStrike" dirty="0">
                          <a:solidFill>
                            <a:srgbClr val="000000"/>
                          </a:solidFill>
                          <a:effectLst/>
                          <a:latin typeface="Calibri" panose="020F0502020204030204" pitchFamily="34" charset="0"/>
                        </a:rPr>
                        <a:t>10 310</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28%</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16 176</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43%</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6 874</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18%</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3 642</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10%</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191</a:t>
                      </a:r>
                    </a:p>
                  </a:txBody>
                  <a:tcPr marL="9525" marR="9525" marT="9525" marB="0" anchor="ctr"/>
                </a:tc>
                <a:tc>
                  <a:txBody>
                    <a:bodyPr/>
                    <a:lstStyle/>
                    <a:p>
                      <a:pPr algn="ctr" fontAlgn="b"/>
                      <a:r>
                        <a:rPr lang="en-ZA" sz="1100" b="1" i="0" u="none" strike="noStrike" dirty="0" smtClean="0">
                          <a:solidFill>
                            <a:srgbClr val="000000"/>
                          </a:solidFill>
                          <a:effectLst/>
                          <a:latin typeface="Calibri" panose="020F0502020204030204" pitchFamily="34" charset="0"/>
                        </a:rPr>
                        <a:t>1%</a:t>
                      </a:r>
                      <a:endParaRPr lang="en-ZA"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ZA" sz="1100" b="1" i="0" u="none" strike="noStrike" dirty="0">
                          <a:solidFill>
                            <a:srgbClr val="000000"/>
                          </a:solidFill>
                          <a:effectLst/>
                          <a:latin typeface="Calibri" panose="020F0502020204030204" pitchFamily="34" charset="0"/>
                        </a:rPr>
                        <a:t>37 193</a:t>
                      </a:r>
                    </a:p>
                  </a:txBody>
                  <a:tcPr marL="9525" marR="9525" marT="952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796660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98576" y="149354"/>
            <a:ext cx="8229600" cy="1143000"/>
          </a:xfrm>
        </p:spPr>
        <p:txBody>
          <a:bodyPr/>
          <a:lstStyle/>
          <a:p>
            <a:r>
              <a:rPr lang="en-ZA" altLang="en-US" sz="2400" b="1" dirty="0" smtClean="0"/>
              <a:t>PLACEMENT BY GENDER AND PROVINCE</a:t>
            </a:r>
          </a:p>
        </p:txBody>
      </p:sp>
      <p:sp>
        <p:nvSpPr>
          <p:cNvPr id="55299" name="Content Placeholder 3"/>
          <p:cNvSpPr>
            <a:spLocks noGrp="1"/>
          </p:cNvSpPr>
          <p:nvPr>
            <p:ph sz="half" idx="2"/>
          </p:nvPr>
        </p:nvSpPr>
        <p:spPr>
          <a:xfrm>
            <a:off x="6035040" y="1407791"/>
            <a:ext cx="2880360" cy="5018722"/>
          </a:xfrm>
        </p:spPr>
        <p:txBody>
          <a:bodyPr/>
          <a:lstStyle/>
          <a:p>
            <a:pPr>
              <a:defRPr/>
            </a:pPr>
            <a:r>
              <a:rPr lang="en-ZA" altLang="en-US" sz="1600" dirty="0" smtClean="0">
                <a:ea typeface="MS PGothic" pitchFamily="34" charset="-128"/>
              </a:rPr>
              <a:t>Placement by gender shows </a:t>
            </a:r>
          </a:p>
          <a:p>
            <a:pPr>
              <a:buFont typeface="Wingdings" panose="05000000000000000000" pitchFamily="2" charset="2"/>
              <a:buChar char="ü"/>
              <a:defRPr/>
            </a:pPr>
            <a:r>
              <a:rPr lang="en-ZA" altLang="en-US" sz="1600" dirty="0" smtClean="0">
                <a:ea typeface="MS PGothic" pitchFamily="34" charset="-128"/>
              </a:rPr>
              <a:t>60% (22 435) females and </a:t>
            </a:r>
          </a:p>
          <a:p>
            <a:pPr>
              <a:buFont typeface="Wingdings" panose="05000000000000000000" pitchFamily="2" charset="2"/>
              <a:buChar char="ü"/>
              <a:defRPr/>
            </a:pPr>
            <a:r>
              <a:rPr lang="en-ZA" altLang="en-US" sz="1600" dirty="0" smtClean="0">
                <a:ea typeface="MS PGothic" pitchFamily="34" charset="-128"/>
              </a:rPr>
              <a:t>40% (14 758) males.</a:t>
            </a:r>
          </a:p>
          <a:p>
            <a:pPr>
              <a:buFont typeface="Wingdings" panose="05000000000000000000" pitchFamily="2" charset="2"/>
              <a:buChar char="ü"/>
              <a:defRPr/>
            </a:pPr>
            <a:endParaRPr lang="en-ZA" altLang="en-US" sz="2000" dirty="0" smtClean="0">
              <a:ea typeface="MS PGothic" pitchFamily="34" charset="-128"/>
            </a:endParaRPr>
          </a:p>
        </p:txBody>
      </p:sp>
      <p:sp>
        <p:nvSpPr>
          <p:cNvPr id="58372" name="Slide Number Placeholder 4"/>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95320B2-B5C2-4ED4-B1FD-DA2A4DACBDF0}"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78</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1333574848"/>
              </p:ext>
            </p:extLst>
          </p:nvPr>
        </p:nvGraphicFramePr>
        <p:xfrm>
          <a:off x="228601" y="1292354"/>
          <a:ext cx="5717030" cy="5362445"/>
        </p:xfrm>
        <a:graphic>
          <a:graphicData uri="http://schemas.openxmlformats.org/drawingml/2006/table">
            <a:tbl>
              <a:tblPr firstRow="1" bandRow="1">
                <a:tableStyleId>{5C22544A-7EE6-4342-B048-85BDC9FD1C3A}</a:tableStyleId>
              </a:tblPr>
              <a:tblGrid>
                <a:gridCol w="1457130">
                  <a:extLst>
                    <a:ext uri="{9D8B030D-6E8A-4147-A177-3AD203B41FA5}">
                      <a16:colId xmlns:a16="http://schemas.microsoft.com/office/drawing/2014/main" xmlns="" val="20000"/>
                    </a:ext>
                  </a:extLst>
                </a:gridCol>
                <a:gridCol w="866402">
                  <a:extLst>
                    <a:ext uri="{9D8B030D-6E8A-4147-A177-3AD203B41FA5}">
                      <a16:colId xmlns:a16="http://schemas.microsoft.com/office/drawing/2014/main" xmlns="" val="20001"/>
                    </a:ext>
                  </a:extLst>
                </a:gridCol>
                <a:gridCol w="761383">
                  <a:extLst>
                    <a:ext uri="{9D8B030D-6E8A-4147-A177-3AD203B41FA5}">
                      <a16:colId xmlns:a16="http://schemas.microsoft.com/office/drawing/2014/main" xmlns="" val="20002"/>
                    </a:ext>
                  </a:extLst>
                </a:gridCol>
                <a:gridCol w="1023932">
                  <a:extLst>
                    <a:ext uri="{9D8B030D-6E8A-4147-A177-3AD203B41FA5}">
                      <a16:colId xmlns:a16="http://schemas.microsoft.com/office/drawing/2014/main" xmlns="" val="20003"/>
                    </a:ext>
                  </a:extLst>
                </a:gridCol>
                <a:gridCol w="655345">
                  <a:extLst>
                    <a:ext uri="{9D8B030D-6E8A-4147-A177-3AD203B41FA5}">
                      <a16:colId xmlns:a16="http://schemas.microsoft.com/office/drawing/2014/main" xmlns="" val="20004"/>
                    </a:ext>
                  </a:extLst>
                </a:gridCol>
                <a:gridCol w="952838">
                  <a:extLst>
                    <a:ext uri="{9D8B030D-6E8A-4147-A177-3AD203B41FA5}">
                      <a16:colId xmlns:a16="http://schemas.microsoft.com/office/drawing/2014/main" xmlns="" val="20005"/>
                    </a:ext>
                  </a:extLst>
                </a:gridCol>
              </a:tblGrid>
              <a:tr h="487495">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Female</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Male</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a:t>
                      </a:r>
                    </a:p>
                  </a:txBody>
                  <a:tcPr marL="85696" marR="9522" marT="9526"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 </a:t>
                      </a:r>
                      <a:r>
                        <a:rPr lang="en-ZA" sz="1400" b="0" i="0" u="none" strike="noStrike" dirty="0" smtClean="0">
                          <a:solidFill>
                            <a:srgbClr val="000000"/>
                          </a:solidFill>
                          <a:effectLst/>
                          <a:latin typeface="Calibri" panose="020F0502020204030204" pitchFamily="34" charset="0"/>
                          <a:cs typeface="Calibri" panose="020F0502020204030204" pitchFamily="34" charset="0"/>
                        </a:rPr>
                        <a:t>Total</a:t>
                      </a:r>
                      <a:endParaRPr lang="en-ZA" sz="1400" b="0" i="0" u="none" strike="noStrike" dirty="0">
                        <a:solidFill>
                          <a:srgbClr val="000000"/>
                        </a:solidFill>
                        <a:effectLst/>
                        <a:latin typeface="Calibri" panose="020F0502020204030204" pitchFamily="34" charset="0"/>
                        <a:cs typeface="Calibri" panose="020F0502020204030204" pitchFamily="34" charset="0"/>
                      </a:endParaRPr>
                    </a:p>
                  </a:txBody>
                  <a:tcPr marL="9522" marR="9522" marT="9526" marB="0" anchor="ctr"/>
                </a:tc>
                <a:extLst>
                  <a:ext uri="{0D108BD9-81ED-4DB2-BD59-A6C34878D82A}">
                    <a16:rowId xmlns:a16="http://schemas.microsoft.com/office/drawing/2014/main" xmlns="" val="10000"/>
                  </a:ext>
                </a:extLst>
              </a:tr>
              <a:tr h="487495">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Eastern Cape</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2 538</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51</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2 441</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49</a:t>
                      </a: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4 979</a:t>
                      </a:r>
                    </a:p>
                  </a:txBody>
                  <a:tcPr marL="9525" marR="9525" marT="9525" marB="0" anchor="ctr"/>
                </a:tc>
                <a:extLst>
                  <a:ext uri="{0D108BD9-81ED-4DB2-BD59-A6C34878D82A}">
                    <a16:rowId xmlns:a16="http://schemas.microsoft.com/office/drawing/2014/main" xmlns="" val="10001"/>
                  </a:ext>
                </a:extLst>
              </a:tr>
              <a:tr h="487495">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Free State</a:t>
                      </a:r>
                    </a:p>
                  </a:txBody>
                  <a:tcPr marL="85696" marR="9522" marT="9526"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1 578</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54</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1 328</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46</a:t>
                      </a:r>
                    </a:p>
                  </a:txBody>
                  <a:tcPr marL="9525" marR="9525" marT="9525" marB="0" anchor="ctr"/>
                </a:tc>
                <a:tc>
                  <a:txBody>
                    <a:bodyPr/>
                    <a:lstStyle/>
                    <a:p>
                      <a:pPr algn="ctr" fontAlgn="b"/>
                      <a:r>
                        <a:rPr lang="en-ZA" sz="1400" b="1" i="0" u="none" strike="noStrike">
                          <a:solidFill>
                            <a:srgbClr val="000000"/>
                          </a:solidFill>
                          <a:effectLst/>
                          <a:latin typeface="Calibri" panose="020F0502020204030204" pitchFamily="34" charset="0"/>
                          <a:cs typeface="Calibri" panose="020F0502020204030204" pitchFamily="34" charset="0"/>
                        </a:rPr>
                        <a:t>2 906</a:t>
                      </a:r>
                    </a:p>
                  </a:txBody>
                  <a:tcPr marL="9525" marR="9525" marT="9525" marB="0" anchor="ctr"/>
                </a:tc>
                <a:extLst>
                  <a:ext uri="{0D108BD9-81ED-4DB2-BD59-A6C34878D82A}">
                    <a16:rowId xmlns:a16="http://schemas.microsoft.com/office/drawing/2014/main" xmlns="" val="10002"/>
                  </a:ext>
                </a:extLst>
              </a:tr>
              <a:tr h="487495">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Gauteng</a:t>
                      </a:r>
                    </a:p>
                  </a:txBody>
                  <a:tcPr marL="85696" marR="9522" marT="9526"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2 440</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54</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2 108</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46</a:t>
                      </a:r>
                    </a:p>
                  </a:txBody>
                  <a:tcPr marL="9525" marR="9525" marT="9525" marB="0" anchor="ctr"/>
                </a:tc>
                <a:tc>
                  <a:txBody>
                    <a:bodyPr/>
                    <a:lstStyle/>
                    <a:p>
                      <a:pPr algn="ctr" fontAlgn="b"/>
                      <a:r>
                        <a:rPr lang="en-ZA" sz="1400" b="1" i="0" u="none" strike="noStrike">
                          <a:solidFill>
                            <a:srgbClr val="000000"/>
                          </a:solidFill>
                          <a:effectLst/>
                          <a:latin typeface="Calibri" panose="020F0502020204030204" pitchFamily="34" charset="0"/>
                          <a:cs typeface="Calibri" panose="020F0502020204030204" pitchFamily="34" charset="0"/>
                        </a:rPr>
                        <a:t>4 548</a:t>
                      </a:r>
                    </a:p>
                  </a:txBody>
                  <a:tcPr marL="9525" marR="9525" marT="9525" marB="0" anchor="ctr"/>
                </a:tc>
                <a:extLst>
                  <a:ext uri="{0D108BD9-81ED-4DB2-BD59-A6C34878D82A}">
                    <a16:rowId xmlns:a16="http://schemas.microsoft.com/office/drawing/2014/main" xmlns="" val="10003"/>
                  </a:ext>
                </a:extLst>
              </a:tr>
              <a:tr h="487495">
                <a:tc>
                  <a:txBody>
                    <a:bodyPr/>
                    <a:lstStyle/>
                    <a:p>
                      <a:pPr algn="l" fontAlgn="ctr"/>
                      <a:r>
                        <a:rPr lang="en-ZA" sz="1400" b="0" i="0" u="none" strike="noStrike" dirty="0" err="1">
                          <a:solidFill>
                            <a:srgbClr val="000000"/>
                          </a:solidFill>
                          <a:effectLst/>
                          <a:latin typeface="Calibri" panose="020F0502020204030204" pitchFamily="34" charset="0"/>
                          <a:cs typeface="Calibri" panose="020F0502020204030204" pitchFamily="34" charset="0"/>
                        </a:rPr>
                        <a:t>KwaZulu</a:t>
                      </a:r>
                      <a:r>
                        <a:rPr lang="en-ZA" sz="1400" b="0" i="0" u="none" strike="noStrike" dirty="0">
                          <a:solidFill>
                            <a:srgbClr val="000000"/>
                          </a:solidFill>
                          <a:effectLst/>
                          <a:latin typeface="Calibri" panose="020F0502020204030204" pitchFamily="34" charset="0"/>
                          <a:cs typeface="Calibri" panose="020F0502020204030204" pitchFamily="34" charset="0"/>
                        </a:rPr>
                        <a:t> Natal</a:t>
                      </a:r>
                    </a:p>
                  </a:txBody>
                  <a:tcPr marL="85696" marR="9522" marT="9526"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2 043</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52</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1 920</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48</a:t>
                      </a:r>
                    </a:p>
                  </a:txBody>
                  <a:tcPr marL="9525" marR="9525" marT="9525" marB="0" anchor="ctr"/>
                </a:tc>
                <a:tc>
                  <a:txBody>
                    <a:bodyPr/>
                    <a:lstStyle/>
                    <a:p>
                      <a:pPr algn="ctr" fontAlgn="b"/>
                      <a:r>
                        <a:rPr lang="en-ZA" sz="1400" b="1" i="0" u="none" strike="noStrike">
                          <a:solidFill>
                            <a:srgbClr val="000000"/>
                          </a:solidFill>
                          <a:effectLst/>
                          <a:latin typeface="Calibri" panose="020F0502020204030204" pitchFamily="34" charset="0"/>
                          <a:cs typeface="Calibri" panose="020F0502020204030204" pitchFamily="34" charset="0"/>
                        </a:rPr>
                        <a:t>3 963</a:t>
                      </a:r>
                    </a:p>
                  </a:txBody>
                  <a:tcPr marL="9525" marR="9525" marT="9525" marB="0" anchor="ctr"/>
                </a:tc>
                <a:extLst>
                  <a:ext uri="{0D108BD9-81ED-4DB2-BD59-A6C34878D82A}">
                    <a16:rowId xmlns:a16="http://schemas.microsoft.com/office/drawing/2014/main" xmlns="" val="10004"/>
                  </a:ext>
                </a:extLst>
              </a:tr>
              <a:tr h="487495">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Limpopo</a:t>
                      </a:r>
                    </a:p>
                  </a:txBody>
                  <a:tcPr marL="85696" marR="9522" marT="9526"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6 279</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79</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1 664</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21</a:t>
                      </a: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7 943</a:t>
                      </a:r>
                    </a:p>
                  </a:txBody>
                  <a:tcPr marL="9525" marR="9525" marT="9525" marB="0" anchor="ctr"/>
                </a:tc>
                <a:extLst>
                  <a:ext uri="{0D108BD9-81ED-4DB2-BD59-A6C34878D82A}">
                    <a16:rowId xmlns:a16="http://schemas.microsoft.com/office/drawing/2014/main" xmlns="" val="10005"/>
                  </a:ext>
                </a:extLst>
              </a:tr>
              <a:tr h="487495">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Mpumalanga</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1 432</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62</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892</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38</a:t>
                      </a: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2 324</a:t>
                      </a:r>
                    </a:p>
                  </a:txBody>
                  <a:tcPr marL="9525" marR="9525" marT="9525" marB="0" anchor="ctr"/>
                </a:tc>
                <a:extLst>
                  <a:ext uri="{0D108BD9-81ED-4DB2-BD59-A6C34878D82A}">
                    <a16:rowId xmlns:a16="http://schemas.microsoft.com/office/drawing/2014/main" xmlns="" val="10006"/>
                  </a:ext>
                </a:extLst>
              </a:tr>
              <a:tr h="487495">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Northern Cape</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1 538</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48</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1 696</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52</a:t>
                      </a: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3 234</a:t>
                      </a:r>
                    </a:p>
                  </a:txBody>
                  <a:tcPr marL="9525" marR="9525" marT="9525" marB="0" anchor="ctr"/>
                </a:tc>
                <a:extLst>
                  <a:ext uri="{0D108BD9-81ED-4DB2-BD59-A6C34878D82A}">
                    <a16:rowId xmlns:a16="http://schemas.microsoft.com/office/drawing/2014/main" xmlns="" val="10007"/>
                  </a:ext>
                </a:extLst>
              </a:tr>
              <a:tr h="487495">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North West</a:t>
                      </a:r>
                    </a:p>
                  </a:txBody>
                  <a:tcPr marL="85696" marR="9522" marT="9526"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889</a:t>
                      </a:r>
                    </a:p>
                  </a:txBody>
                  <a:tcPr marL="9525" marR="9525" marT="9525"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53</a:t>
                      </a:r>
                    </a:p>
                  </a:txBody>
                  <a:tcPr marL="9525" marR="9525" marT="9525"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778</a:t>
                      </a:r>
                    </a:p>
                  </a:txBody>
                  <a:tcPr marL="9525" marR="9525" marT="9525" marB="0" anchor="ctr"/>
                </a:tc>
                <a:tc>
                  <a:txBody>
                    <a:bodyPr/>
                    <a:lstStyle/>
                    <a:p>
                      <a:pPr algn="ctr" fontAlgn="b"/>
                      <a:r>
                        <a:rPr lang="en-ZA" sz="1400" b="0" i="0" u="none" strike="noStrike">
                          <a:solidFill>
                            <a:srgbClr val="000000"/>
                          </a:solidFill>
                          <a:effectLst/>
                          <a:latin typeface="Calibri" panose="020F0502020204030204" pitchFamily="34" charset="0"/>
                          <a:cs typeface="Calibri" panose="020F0502020204030204" pitchFamily="34" charset="0"/>
                        </a:rPr>
                        <a:t>47</a:t>
                      </a: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1 667</a:t>
                      </a:r>
                    </a:p>
                  </a:txBody>
                  <a:tcPr marL="9525" marR="9525" marT="9525" marB="0" anchor="ctr"/>
                </a:tc>
                <a:extLst>
                  <a:ext uri="{0D108BD9-81ED-4DB2-BD59-A6C34878D82A}">
                    <a16:rowId xmlns:a16="http://schemas.microsoft.com/office/drawing/2014/main" xmlns="" val="10008"/>
                  </a:ext>
                </a:extLst>
              </a:tr>
              <a:tr h="487495">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Western Cape</a:t>
                      </a:r>
                    </a:p>
                  </a:txBody>
                  <a:tcPr marL="85696" marR="9522" marT="9526"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3 698</a:t>
                      </a:r>
                    </a:p>
                  </a:txBody>
                  <a:tcPr marL="9525" marR="9525" marT="9525" marB="0" anchor="ctr"/>
                </a:tc>
                <a:tc>
                  <a:txBody>
                    <a:bodyPr/>
                    <a:lstStyle/>
                    <a:p>
                      <a:pPr algn="ctr" fontAlgn="ctr"/>
                      <a:r>
                        <a:rPr lang="en-ZA" sz="1400" b="0" i="0" u="none" strike="noStrike">
                          <a:solidFill>
                            <a:srgbClr val="000000"/>
                          </a:solidFill>
                          <a:effectLst/>
                          <a:latin typeface="Calibri" panose="020F0502020204030204" pitchFamily="34" charset="0"/>
                          <a:cs typeface="Calibri" panose="020F0502020204030204" pitchFamily="34" charset="0"/>
                        </a:rPr>
                        <a:t>66</a:t>
                      </a:r>
                    </a:p>
                  </a:txBody>
                  <a:tcPr marL="9525" marR="9525" marT="9525" marB="0" anchor="ctr"/>
                </a:tc>
                <a:tc>
                  <a:txBody>
                    <a:bodyPr/>
                    <a:lstStyle/>
                    <a:p>
                      <a:pPr algn="ctr" fontAlgn="ctr"/>
                      <a:r>
                        <a:rPr lang="en-ZA" sz="1400" b="0" i="0" u="none" strike="noStrike" dirty="0">
                          <a:solidFill>
                            <a:srgbClr val="000000"/>
                          </a:solidFill>
                          <a:effectLst/>
                          <a:latin typeface="Calibri" panose="020F0502020204030204" pitchFamily="34" charset="0"/>
                          <a:cs typeface="Calibri" panose="020F0502020204030204" pitchFamily="34" charset="0"/>
                        </a:rPr>
                        <a:t>1 931</a:t>
                      </a:r>
                    </a:p>
                  </a:txBody>
                  <a:tcPr marL="9525" marR="9525" marT="9525" marB="0" anchor="ctr"/>
                </a:tc>
                <a:tc>
                  <a:txBody>
                    <a:bodyPr/>
                    <a:lstStyle/>
                    <a:p>
                      <a:pPr algn="ctr" fontAlgn="b"/>
                      <a:r>
                        <a:rPr lang="en-ZA" sz="1400" b="0" i="0" u="none" strike="noStrike" dirty="0">
                          <a:solidFill>
                            <a:srgbClr val="000000"/>
                          </a:solidFill>
                          <a:effectLst/>
                          <a:latin typeface="Calibri" panose="020F0502020204030204" pitchFamily="34" charset="0"/>
                          <a:cs typeface="Calibri" panose="020F0502020204030204" pitchFamily="34" charset="0"/>
                        </a:rPr>
                        <a:t>34</a:t>
                      </a: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5 629</a:t>
                      </a:r>
                    </a:p>
                  </a:txBody>
                  <a:tcPr marL="9525" marR="9525" marT="9525" marB="0" anchor="ctr"/>
                </a:tc>
                <a:extLst>
                  <a:ext uri="{0D108BD9-81ED-4DB2-BD59-A6C34878D82A}">
                    <a16:rowId xmlns:a16="http://schemas.microsoft.com/office/drawing/2014/main" xmlns="" val="10009"/>
                  </a:ext>
                </a:extLst>
              </a:tr>
              <a:tr h="487495">
                <a:tc>
                  <a:txBody>
                    <a:bodyPr/>
                    <a:lstStyle/>
                    <a:p>
                      <a:pPr algn="l"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Total</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85696" marR="9522" marT="9526"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22 435</a:t>
                      </a:r>
                    </a:p>
                  </a:txBody>
                  <a:tcPr marL="9525" marR="9525" marT="9525" marB="0" anchor="ctr"/>
                </a:tc>
                <a:tc>
                  <a:txBody>
                    <a:bodyPr/>
                    <a:lstStyle/>
                    <a:p>
                      <a:pPr algn="ctr" fontAlgn="ctr"/>
                      <a:r>
                        <a:rPr lang="en-ZA" sz="1400" b="1" i="0" u="none" strike="noStrike" dirty="0" smtClean="0">
                          <a:solidFill>
                            <a:srgbClr val="000000"/>
                          </a:solidFill>
                          <a:effectLst/>
                          <a:latin typeface="Calibri" panose="020F0502020204030204" pitchFamily="34" charset="0"/>
                          <a:cs typeface="Calibri" panose="020F0502020204030204" pitchFamily="34" charset="0"/>
                        </a:rPr>
                        <a:t>60%</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ZA" sz="1400" b="1" i="0" u="none" strike="noStrike" dirty="0">
                          <a:solidFill>
                            <a:srgbClr val="000000"/>
                          </a:solidFill>
                          <a:effectLst/>
                          <a:latin typeface="Calibri" panose="020F0502020204030204" pitchFamily="34" charset="0"/>
                          <a:cs typeface="Calibri" panose="020F0502020204030204" pitchFamily="34" charset="0"/>
                        </a:rPr>
                        <a:t>14 758</a:t>
                      </a:r>
                    </a:p>
                  </a:txBody>
                  <a:tcPr marL="9525" marR="9525" marT="9525" marB="0" anchor="ctr"/>
                </a:tc>
                <a:tc>
                  <a:txBody>
                    <a:bodyPr/>
                    <a:lstStyle/>
                    <a:p>
                      <a:pPr algn="ctr" fontAlgn="b"/>
                      <a:r>
                        <a:rPr lang="en-ZA" sz="1400" b="1" i="0" u="none" strike="noStrike" dirty="0" smtClean="0">
                          <a:solidFill>
                            <a:srgbClr val="000000"/>
                          </a:solidFill>
                          <a:effectLst/>
                          <a:latin typeface="Calibri" panose="020F0502020204030204" pitchFamily="34" charset="0"/>
                          <a:cs typeface="Calibri" panose="020F0502020204030204" pitchFamily="34" charset="0"/>
                        </a:rPr>
                        <a:t>40%</a:t>
                      </a:r>
                      <a:endParaRPr lang="en-ZA"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ZA" sz="1400" b="1" i="0" u="none" strike="noStrike" dirty="0">
                          <a:solidFill>
                            <a:srgbClr val="000000"/>
                          </a:solidFill>
                          <a:effectLst/>
                          <a:latin typeface="Calibri" panose="020F0502020204030204" pitchFamily="34" charset="0"/>
                          <a:cs typeface="Calibri" panose="020F0502020204030204" pitchFamily="34" charset="0"/>
                        </a:rPr>
                        <a:t>37 193</a:t>
                      </a:r>
                    </a:p>
                  </a:txBody>
                  <a:tcPr marL="9525" marR="9525" marT="952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9356164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ZA" altLang="en-US" sz="2400" b="1" dirty="0" smtClean="0"/>
              <a:t>WORK SEEKERS REGISTERED, EMPLOYMENT COUNSELLING, OPPORTUNITIES AND PLACEMENT BY PROVINCE</a:t>
            </a:r>
            <a:br>
              <a:rPr lang="en-ZA" altLang="en-US" sz="2400" b="1" dirty="0" smtClean="0"/>
            </a:br>
            <a:endParaRPr lang="en-ZA" altLang="en-US" sz="2400" b="1" dirty="0" smtClean="0">
              <a:solidFill>
                <a:srgbClr val="0070C0"/>
              </a:solidFill>
            </a:endParaRPr>
          </a:p>
        </p:txBody>
      </p:sp>
      <p:sp>
        <p:nvSpPr>
          <p:cNvPr id="61443" name="Content Placeholder 3"/>
          <p:cNvSpPr>
            <a:spLocks noGrp="1"/>
          </p:cNvSpPr>
          <p:nvPr>
            <p:ph sz="half" idx="2"/>
          </p:nvPr>
        </p:nvSpPr>
        <p:spPr>
          <a:xfrm>
            <a:off x="6047232" y="1417638"/>
            <a:ext cx="2779267" cy="4708525"/>
          </a:xfrm>
        </p:spPr>
        <p:txBody>
          <a:bodyPr/>
          <a:lstStyle/>
          <a:p>
            <a:pPr marL="0" indent="0">
              <a:buFont typeface="Arial" panose="020B0604020202020204" pitchFamily="34" charset="0"/>
              <a:buNone/>
              <a:defRPr/>
            </a:pPr>
            <a:r>
              <a:rPr lang="en-ZA" altLang="en-US" sz="1200" b="1" dirty="0" smtClean="0">
                <a:ea typeface="MS PGothic" pitchFamily="34" charset="-128"/>
              </a:rPr>
              <a:t>Findings</a:t>
            </a:r>
          </a:p>
          <a:p>
            <a:pPr>
              <a:defRPr/>
            </a:pPr>
            <a:r>
              <a:rPr lang="en-ZA" altLang="en-US" sz="1200" dirty="0" smtClean="0">
                <a:ea typeface="MS PGothic" pitchFamily="34" charset="-128"/>
              </a:rPr>
              <a:t>Total number of </a:t>
            </a:r>
            <a:r>
              <a:rPr lang="en-ZA" altLang="en-US" sz="1200" dirty="0" err="1" smtClean="0">
                <a:ea typeface="MS PGothic" pitchFamily="34" charset="-128"/>
              </a:rPr>
              <a:t>workseekers</a:t>
            </a:r>
            <a:r>
              <a:rPr lang="en-ZA" altLang="en-US" sz="1200" dirty="0" smtClean="0">
                <a:ea typeface="MS PGothic" pitchFamily="34" charset="-128"/>
              </a:rPr>
              <a:t> registered, employment counselling, opportunities registered and placement in 2020/21 is as follows:</a:t>
            </a:r>
          </a:p>
          <a:p>
            <a:pPr lvl="1">
              <a:defRPr/>
            </a:pPr>
            <a:r>
              <a:rPr lang="en-ZA" altLang="en-US" sz="1200" dirty="0" smtClean="0">
                <a:ea typeface="MS PGothic" pitchFamily="34" charset="-128"/>
              </a:rPr>
              <a:t>938 505 work seekers registered,</a:t>
            </a:r>
          </a:p>
          <a:p>
            <a:pPr lvl="1">
              <a:defRPr/>
            </a:pPr>
            <a:r>
              <a:rPr lang="en-ZA" altLang="en-US" sz="1200" dirty="0" smtClean="0">
                <a:ea typeface="MS PGothic" pitchFamily="34" charset="-128"/>
              </a:rPr>
              <a:t>246 454 work seekers provided with employment counselling,</a:t>
            </a:r>
          </a:p>
          <a:p>
            <a:pPr lvl="1">
              <a:defRPr/>
            </a:pPr>
            <a:r>
              <a:rPr lang="en-ZA" altLang="en-US" sz="1200" dirty="0" smtClean="0">
                <a:ea typeface="MS PGothic" pitchFamily="34" charset="-128"/>
              </a:rPr>
              <a:t>83 782 opportunities registered,</a:t>
            </a:r>
          </a:p>
          <a:p>
            <a:pPr lvl="1">
              <a:defRPr/>
            </a:pPr>
            <a:r>
              <a:rPr lang="en-ZA" altLang="en-US" sz="1200" dirty="0" smtClean="0">
                <a:ea typeface="MS PGothic" pitchFamily="34" charset="-128"/>
              </a:rPr>
              <a:t>37 193 work seekers placed in opportunities.</a:t>
            </a:r>
          </a:p>
          <a:p>
            <a:pPr>
              <a:defRPr/>
            </a:pPr>
            <a:r>
              <a:rPr lang="en-ZA" altLang="en-US" sz="1200" dirty="0" smtClean="0">
                <a:ea typeface="MS PGothic" pitchFamily="34" charset="-128"/>
              </a:rPr>
              <a:t>Opportunity rate against work seekers registered is 9%.</a:t>
            </a:r>
          </a:p>
          <a:p>
            <a:pPr>
              <a:defRPr/>
            </a:pPr>
            <a:r>
              <a:rPr lang="en-ZA" altLang="en-US" sz="1200" dirty="0" smtClean="0">
                <a:ea typeface="MS PGothic" pitchFamily="34" charset="-128"/>
              </a:rPr>
              <a:t>Placement rate against work seekers registered is 4%,</a:t>
            </a:r>
          </a:p>
          <a:p>
            <a:pPr>
              <a:defRPr/>
            </a:pPr>
            <a:r>
              <a:rPr lang="en-ZA" altLang="en-US" sz="1200" dirty="0" smtClean="0">
                <a:ea typeface="MS PGothic" pitchFamily="34" charset="-128"/>
              </a:rPr>
              <a:t>Placement rate against registered opportunities is  44%</a:t>
            </a:r>
          </a:p>
          <a:p>
            <a:pPr>
              <a:defRPr/>
            </a:pPr>
            <a:r>
              <a:rPr lang="en-ZA" altLang="en-US" sz="1200" dirty="0" smtClean="0">
                <a:ea typeface="MS PGothic" pitchFamily="34" charset="-128"/>
              </a:rPr>
              <a:t>Provincial break downs are depicted in the graph.</a:t>
            </a:r>
          </a:p>
        </p:txBody>
      </p:sp>
      <p:sp>
        <p:nvSpPr>
          <p:cNvPr id="59396" name="Slide Number Placeholder 4"/>
          <p:cNvSpPr>
            <a:spLocks noGrp="1"/>
          </p:cNvSpPr>
          <p:nvPr>
            <p:ph type="sldNum" sz="quarter" idx="12"/>
          </p:nvPr>
        </p:nvSpPr>
        <p:spPr bwMode="auto">
          <a:xfrm>
            <a:off x="7069137" y="-3238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BE33C0-40C1-46DE-91DF-CB371E9C1D7E}"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79</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xmlns="" val="1610492738"/>
              </p:ext>
            </p:extLst>
          </p:nvPr>
        </p:nvGraphicFramePr>
        <p:xfrm>
          <a:off x="121920" y="1255776"/>
          <a:ext cx="6035040" cy="5401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35129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5760" y="294640"/>
            <a:ext cx="8376603" cy="614998"/>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COMPARATIVE ANALYSIS PER PROGRAMME FOR Q1 TO Q2 2021-22</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82213273"/>
              </p:ext>
            </p:extLst>
          </p:nvPr>
        </p:nvGraphicFramePr>
        <p:xfrm>
          <a:off x="174172" y="1285293"/>
          <a:ext cx="8756468" cy="5328867"/>
        </p:xfrm>
        <a:graphic>
          <a:graphicData uri="http://schemas.openxmlformats.org/drawingml/2006/table">
            <a:tbl>
              <a:tblPr firstRow="1" bandRow="1">
                <a:tableStyleId>{5C22544A-7EE6-4342-B048-85BDC9FD1C3A}</a:tableStyleId>
              </a:tblPr>
              <a:tblGrid>
                <a:gridCol w="2507390">
                  <a:extLst>
                    <a:ext uri="{9D8B030D-6E8A-4147-A177-3AD203B41FA5}">
                      <a16:colId xmlns:a16="http://schemas.microsoft.com/office/drawing/2014/main" xmlns="" val="20000"/>
                    </a:ext>
                  </a:extLst>
                </a:gridCol>
                <a:gridCol w="997614">
                  <a:extLst>
                    <a:ext uri="{9D8B030D-6E8A-4147-A177-3AD203B41FA5}">
                      <a16:colId xmlns:a16="http://schemas.microsoft.com/office/drawing/2014/main" xmlns="" val="20001"/>
                    </a:ext>
                  </a:extLst>
                </a:gridCol>
                <a:gridCol w="1106725">
                  <a:extLst>
                    <a:ext uri="{9D8B030D-6E8A-4147-A177-3AD203B41FA5}">
                      <a16:colId xmlns:a16="http://schemas.microsoft.com/office/drawing/2014/main" xmlns="" val="20002"/>
                    </a:ext>
                  </a:extLst>
                </a:gridCol>
                <a:gridCol w="1059962">
                  <a:extLst>
                    <a:ext uri="{9D8B030D-6E8A-4147-A177-3AD203B41FA5}">
                      <a16:colId xmlns:a16="http://schemas.microsoft.com/office/drawing/2014/main" xmlns="" val="20003"/>
                    </a:ext>
                  </a:extLst>
                </a:gridCol>
                <a:gridCol w="997614">
                  <a:extLst>
                    <a:ext uri="{9D8B030D-6E8A-4147-A177-3AD203B41FA5}">
                      <a16:colId xmlns:a16="http://schemas.microsoft.com/office/drawing/2014/main" xmlns="" val="20004"/>
                    </a:ext>
                  </a:extLst>
                </a:gridCol>
                <a:gridCol w="1059962">
                  <a:extLst>
                    <a:ext uri="{9D8B030D-6E8A-4147-A177-3AD203B41FA5}">
                      <a16:colId xmlns:a16="http://schemas.microsoft.com/office/drawing/2014/main" xmlns="" val="20005"/>
                    </a:ext>
                  </a:extLst>
                </a:gridCol>
                <a:gridCol w="1027201">
                  <a:extLst>
                    <a:ext uri="{9D8B030D-6E8A-4147-A177-3AD203B41FA5}">
                      <a16:colId xmlns:a16="http://schemas.microsoft.com/office/drawing/2014/main" xmlns="" val="20006"/>
                    </a:ext>
                  </a:extLst>
                </a:gridCol>
              </a:tblGrid>
              <a:tr h="550381">
                <a:tc rowSpan="2">
                  <a:txBody>
                    <a:body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dirty="0" smtClean="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2021/22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2</a:t>
                      </a:r>
                    </a:p>
                    <a:p>
                      <a:pPr algn="ctr"/>
                      <a:r>
                        <a:rPr lang="en-US" sz="1400" dirty="0" smtClean="0">
                          <a:solidFill>
                            <a:schemeClr val="bg1"/>
                          </a:solidFill>
                        </a:rPr>
                        <a:t>2021/22</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1241566">
                <a:tc vMerge="1">
                  <a:txBody>
                    <a:bodyPr/>
                    <a:lstStyle/>
                    <a:p>
                      <a:endParaRPr lang="en-US"/>
                    </a:p>
                  </a:txBody>
                  <a:tcPr/>
                </a:tc>
                <a:tc>
                  <a:txBody>
                    <a:bodyPr/>
                    <a:lstStyle/>
                    <a:p>
                      <a:pPr algn="ctr"/>
                      <a:r>
                        <a:rPr lang="en-US" sz="1400" b="1" dirty="0" smtClean="0">
                          <a:solidFill>
                            <a:schemeClr val="tx1"/>
                          </a:solidFill>
                        </a:rPr>
                        <a:t>Quarter 1</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B050"/>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2</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B050"/>
                          </a:solidFill>
                        </a:rPr>
                        <a:t>Overall Achieved </a:t>
                      </a:r>
                    </a:p>
                    <a:p>
                      <a:pPr algn="ct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507864">
                <a:tc>
                  <a:txBody>
                    <a:bodyPr/>
                    <a:lstStyle/>
                    <a:p>
                      <a:r>
                        <a:rPr lang="en-US" sz="1400" b="1" dirty="0" smtClean="0"/>
                        <a:t>Administration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7</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71%</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8</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63%</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43416">
                <a:tc>
                  <a:txBody>
                    <a:bodyPr/>
                    <a:lstStyle/>
                    <a:p>
                      <a:r>
                        <a:rPr lang="en-US" sz="1400" b="1" dirty="0" smtClean="0"/>
                        <a:t>Inspection and Enforcement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1</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25%</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4</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2</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50%</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87643">
                <a:tc>
                  <a:txBody>
                    <a:bodyPr/>
                    <a:lstStyle/>
                    <a:p>
                      <a:r>
                        <a:rPr lang="en-US" sz="1400" b="1" dirty="0" smtClean="0"/>
                        <a:t>Public Employment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5</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5</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5410">
                <a:tc>
                  <a:txBody>
                    <a:bodyPr/>
                    <a:lstStyle/>
                    <a:p>
                      <a:r>
                        <a:rPr lang="en-US" sz="1400" b="1" dirty="0" smtClean="0"/>
                        <a:t>Labour Policy and Industrial Relations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6</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5</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solidFill>
                            <a:srgbClr val="FF0000"/>
                          </a:solidFill>
                          <a:effectLst/>
                          <a:latin typeface="+mn-lt"/>
                          <a:ea typeface="Times New Roman" panose="02020603050405020304" pitchFamily="18" charset="0"/>
                          <a:cs typeface="Arial" panose="020B0604020202020204" pitchFamily="34" charset="0"/>
                        </a:rPr>
                        <a:t>83%</a:t>
                      </a:r>
                      <a:endParaRPr lang="en-ZA" sz="1400" b="1" dirty="0">
                        <a:solidFill>
                          <a:srgbClr val="FF0000"/>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3</a:t>
                      </a:r>
                      <a:endParaRPr lang="en-ZA" sz="1400" b="1" dirty="0">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solidFill>
                            <a:srgbClr val="00823B"/>
                          </a:solidFill>
                          <a:effectLst/>
                          <a:latin typeface="+mn-lt"/>
                          <a:ea typeface="Times New Roman" panose="02020603050405020304" pitchFamily="18" charset="0"/>
                          <a:cs typeface="Arial" panose="020B0604020202020204" pitchFamily="34" charset="0"/>
                        </a:rPr>
                        <a:t>3</a:t>
                      </a:r>
                      <a:endParaRPr lang="en-ZA" sz="1400" b="1" dirty="0">
                        <a:solidFill>
                          <a:srgbClr val="00823B"/>
                        </a:solidFill>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en-ZA" sz="1400" b="1" kern="1200" dirty="0" smtClean="0">
                          <a:solidFill>
                            <a:srgbClr val="00682F"/>
                          </a:solidFill>
                          <a:effectLst/>
                          <a:latin typeface="+mn-lt"/>
                          <a:ea typeface="Times New Roman" panose="02020603050405020304" pitchFamily="18" charset="0"/>
                          <a:cs typeface="Arial" panose="020B0604020202020204" pitchFamily="34" charset="0"/>
                        </a:rPr>
                        <a:t>100%</a:t>
                      </a:r>
                      <a:endParaRPr lang="en-ZA" sz="1400" b="1" kern="1200" dirty="0">
                        <a:solidFill>
                          <a:srgbClr val="00682F"/>
                        </a:solidFill>
                        <a:effectLst/>
                        <a:latin typeface="+mn-lt"/>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79771">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22</a:t>
                      </a:r>
                      <a:endParaRPr lang="en-ZA" sz="1400" b="1" dirty="0">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16</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457200" rtl="0" eaLnBrk="1" latinLnBrk="0" hangingPunct="1">
                        <a:spcAft>
                          <a:spcPts val="0"/>
                        </a:spcAft>
                      </a:pPr>
                      <a:endParaRPr lang="en-ZA" sz="1400" b="1" kern="1200" dirty="0" smtClean="0">
                        <a:solidFill>
                          <a:srgbClr val="FF0000"/>
                        </a:solidFill>
                        <a:effectLst/>
                        <a:latin typeface="+mn-lt"/>
                        <a:ea typeface="Times New Roman" panose="02020603050405020304" pitchFamily="18" charset="0"/>
                        <a:cs typeface="Arial" panose="020B0604020202020204" pitchFamily="34" charset="0"/>
                      </a:endParaRPr>
                    </a:p>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20</a:t>
                      </a:r>
                      <a:endParaRPr lang="en-ZA" sz="1400" b="1" dirty="0">
                        <a:effectLst/>
                        <a:latin typeface="+mn-lt"/>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ZA" sz="1400" b="1" dirty="0" smtClean="0">
                          <a:effectLst/>
                          <a:latin typeface="+mn-lt"/>
                          <a:ea typeface="Times New Roman" panose="02020603050405020304" pitchFamily="18" charset="0"/>
                          <a:cs typeface="Arial" panose="020B0604020202020204" pitchFamily="34" charset="0"/>
                        </a:rPr>
                        <a:t>15</a:t>
                      </a:r>
                      <a:endParaRPr lang="en-ZA" sz="1400" b="1" dirty="0">
                        <a:effectLst/>
                        <a:latin typeface="+mn-lt"/>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457200" rtl="0" eaLnBrk="1" latinLnBrk="0" hangingPunct="1">
                        <a:spcAft>
                          <a:spcPts val="0"/>
                        </a:spcAft>
                      </a:pPr>
                      <a:endParaRPr lang="en-ZA" sz="1400" b="1" kern="1200" dirty="0" smtClean="0">
                        <a:solidFill>
                          <a:srgbClr val="FF0000"/>
                        </a:solidFill>
                        <a:effectLst/>
                        <a:latin typeface="+mn-lt"/>
                        <a:ea typeface="Times New Roman" panose="02020603050405020304" pitchFamily="18" charset="0"/>
                        <a:cs typeface="Arial" panose="020B0604020202020204" pitchFamily="34" charset="0"/>
                      </a:endParaRPr>
                    </a:p>
                    <a:p>
                      <a:pPr marL="0" algn="ctr" defTabSz="457200" rtl="0" eaLnBrk="1" latinLnBrk="0" hangingPunct="1">
                        <a:spcAft>
                          <a:spcPts val="0"/>
                        </a:spcAft>
                      </a:pPr>
                      <a:r>
                        <a:rPr lang="en-ZA" sz="1400" b="1" kern="1200" dirty="0" smtClean="0">
                          <a:solidFill>
                            <a:srgbClr val="FF0000"/>
                          </a:solidFill>
                          <a:effectLst/>
                          <a:latin typeface="+mn-lt"/>
                          <a:ea typeface="Times New Roman" panose="02020603050405020304" pitchFamily="18" charset="0"/>
                          <a:cs typeface="Arial" panose="020B0604020202020204" pitchFamily="34" charset="0"/>
                        </a:rPr>
                        <a:t>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782816">
                <a:tc gridSpan="7">
                  <a:txBody>
                    <a:bodyPr/>
                    <a:lstStyle/>
                    <a:p>
                      <a:r>
                        <a:rPr lang="en-US" sz="1200" b="1" kern="1200" dirty="0" smtClean="0">
                          <a:solidFill>
                            <a:schemeClr val="dk1"/>
                          </a:solidFill>
                          <a:effectLst/>
                          <a:latin typeface="+mn-lt"/>
                          <a:ea typeface="+mn-ea"/>
                          <a:cs typeface="+mn-cs"/>
                        </a:rPr>
                        <a:t>***</a:t>
                      </a:r>
                      <a:r>
                        <a:rPr lang="en-US" sz="1200" kern="1200" dirty="0" smtClean="0">
                          <a:solidFill>
                            <a:schemeClr val="dk1"/>
                          </a:solidFill>
                          <a:effectLst/>
                          <a:latin typeface="+mn-lt"/>
                          <a:ea typeface="+mn-ea"/>
                          <a:cs typeface="+mn-cs"/>
                        </a:rPr>
                        <a:t> </a:t>
                      </a:r>
                      <a:r>
                        <a:rPr lang="en-US" sz="1200" b="1" kern="1200" dirty="0" smtClean="0">
                          <a:solidFill>
                            <a:schemeClr val="dk1"/>
                          </a:solidFill>
                          <a:effectLst/>
                          <a:latin typeface="+mn-lt"/>
                          <a:ea typeface="+mn-ea"/>
                          <a:cs typeface="+mn-cs"/>
                        </a:rPr>
                        <a:t>LP &amp; IR had no target for seven (7) of their Output</a:t>
                      </a:r>
                      <a:r>
                        <a:rPr lang="en-US" sz="1200" b="1" kern="1200" baseline="0" dirty="0" smtClean="0">
                          <a:solidFill>
                            <a:schemeClr val="dk1"/>
                          </a:solidFill>
                          <a:effectLst/>
                          <a:latin typeface="+mn-lt"/>
                          <a:ea typeface="+mn-ea"/>
                          <a:cs typeface="+mn-cs"/>
                        </a:rPr>
                        <a:t> Indicators </a:t>
                      </a:r>
                      <a:r>
                        <a:rPr lang="en-ZA" sz="1200" b="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I</a:t>
                      </a:r>
                      <a:r>
                        <a:rPr lang="en-ZA" sz="1200" b="1" kern="1200" dirty="0" smtClean="0">
                          <a:solidFill>
                            <a:schemeClr val="dk1"/>
                          </a:solidFill>
                          <a:effectLst/>
                          <a:latin typeface="+mn-lt"/>
                          <a:ea typeface="+mn-ea"/>
                          <a:cs typeface="+mn-cs"/>
                        </a:rPr>
                        <a:t>ndicator: 1.1, 2.1, 2.2, 2.4,</a:t>
                      </a:r>
                      <a:r>
                        <a:rPr lang="en-ZA" sz="1200" b="1" kern="1200" baseline="0" dirty="0" smtClean="0">
                          <a:solidFill>
                            <a:schemeClr val="dk1"/>
                          </a:solidFill>
                          <a:effectLst/>
                          <a:latin typeface="+mn-lt"/>
                          <a:ea typeface="+mn-ea"/>
                          <a:cs typeface="+mn-cs"/>
                        </a:rPr>
                        <a:t> 3.1 , 6</a:t>
                      </a:r>
                      <a:r>
                        <a:rPr lang="en-ZA" sz="1200" b="1" kern="1200" dirty="0" smtClean="0">
                          <a:solidFill>
                            <a:schemeClr val="dk1"/>
                          </a:solidFill>
                          <a:effectLst/>
                          <a:latin typeface="+mn-lt"/>
                          <a:ea typeface="+mn-ea"/>
                          <a:cs typeface="+mn-cs"/>
                        </a:rPr>
                        <a:t>.1 &amp;7.1  </a:t>
                      </a:r>
                      <a:endParaRPr lang="en-ZA" sz="1200" kern="1200" dirty="0" smtClean="0">
                        <a:solidFill>
                          <a:schemeClr val="dk1"/>
                        </a:solidFill>
                        <a:effectLst/>
                        <a:latin typeface="+mn-lt"/>
                        <a:ea typeface="+mn-ea"/>
                        <a:cs typeface="+mn-cs"/>
                      </a:endParaRPr>
                    </a:p>
                    <a:p>
                      <a:endParaRPr lang="en-ZA" sz="1200" kern="1200" dirty="0" smtClean="0">
                        <a:solidFill>
                          <a:schemeClr val="dk1"/>
                        </a:solidFill>
                        <a:effectLst/>
                        <a:latin typeface="+mn-lt"/>
                        <a:ea typeface="+mn-ea"/>
                        <a:cs typeface="+mn-cs"/>
                      </a:endParaRPr>
                    </a:p>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30724" name="Slide Number Placeholder 3"/>
          <p:cNvSpPr>
            <a:spLocks noGrp="1"/>
          </p:cNvSpPr>
          <p:nvPr>
            <p:ph type="sldNum" sz="quarter" idx="12"/>
          </p:nvPr>
        </p:nvSpPr>
        <p:spPr bwMode="auto">
          <a:xfrm>
            <a:off x="6751864" y="-34341"/>
            <a:ext cx="2392136" cy="3445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E661F85-E3A0-4437-90F6-C2195EEB8C69}"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7553080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365125"/>
            <a:ext cx="8229600" cy="782002"/>
          </a:xfrm>
        </p:spPr>
        <p:txBody>
          <a:bodyPr/>
          <a:lstStyle/>
          <a:p>
            <a:r>
              <a:rPr lang="en-US" altLang="en-US" sz="2400" b="1" dirty="0" smtClean="0">
                <a:solidFill>
                  <a:srgbClr val="000000"/>
                </a:solidFill>
                <a:latin typeface="Calibri" panose="020F0502020204030204" pitchFamily="34" charset="0"/>
                <a:cs typeface="Calibri" panose="020F0502020204030204" pitchFamily="34" charset="0"/>
              </a:rPr>
              <a:t>PARTNERSHIPS AGREEMENTS CONCLUDED</a:t>
            </a:r>
            <a:br>
              <a:rPr lang="en-US" altLang="en-US" sz="2400" b="1" dirty="0" smtClean="0">
                <a:solidFill>
                  <a:srgbClr val="000000"/>
                </a:solidFill>
                <a:latin typeface="Calibri" panose="020F0502020204030204" pitchFamily="34" charset="0"/>
                <a:cs typeface="Calibri" panose="020F0502020204030204" pitchFamily="34" charset="0"/>
              </a:rPr>
            </a:br>
            <a:r>
              <a:rPr lang="en-US" altLang="en-US" sz="2400" b="1" dirty="0" smtClean="0">
                <a:solidFill>
                  <a:srgbClr val="000000"/>
                </a:solidFill>
                <a:latin typeface="Calibri" panose="020F0502020204030204" pitchFamily="34" charset="0"/>
                <a:cs typeface="Calibri" panose="020F0502020204030204" pitchFamily="34" charset="0"/>
              </a:rPr>
              <a:t>Areas of collaboration &amp; Provincial footprint</a:t>
            </a:r>
            <a:endParaRPr lang="en-ZA" altLang="en-US" sz="2400" dirty="0" smtClean="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68081584"/>
              </p:ext>
            </p:extLst>
          </p:nvPr>
        </p:nvGraphicFramePr>
        <p:xfrm>
          <a:off x="213360" y="1256341"/>
          <a:ext cx="8686801" cy="5428400"/>
        </p:xfrm>
        <a:graphic>
          <a:graphicData uri="http://schemas.openxmlformats.org/drawingml/2006/table">
            <a:tbl>
              <a:tblPr firstRow="1" bandRow="1">
                <a:tableStyleId>{5C22544A-7EE6-4342-B048-85BDC9FD1C3A}</a:tableStyleId>
              </a:tblPr>
              <a:tblGrid>
                <a:gridCol w="589280">
                  <a:extLst>
                    <a:ext uri="{9D8B030D-6E8A-4147-A177-3AD203B41FA5}">
                      <a16:colId xmlns:a16="http://schemas.microsoft.com/office/drawing/2014/main" xmlns="" val="20000"/>
                    </a:ext>
                  </a:extLst>
                </a:gridCol>
                <a:gridCol w="1899920">
                  <a:extLst>
                    <a:ext uri="{9D8B030D-6E8A-4147-A177-3AD203B41FA5}">
                      <a16:colId xmlns:a16="http://schemas.microsoft.com/office/drawing/2014/main" xmlns="" val="20001"/>
                    </a:ext>
                  </a:extLst>
                </a:gridCol>
                <a:gridCol w="4049635">
                  <a:extLst>
                    <a:ext uri="{9D8B030D-6E8A-4147-A177-3AD203B41FA5}">
                      <a16:colId xmlns:a16="http://schemas.microsoft.com/office/drawing/2014/main" xmlns="" val="20002"/>
                    </a:ext>
                  </a:extLst>
                </a:gridCol>
                <a:gridCol w="2147966">
                  <a:extLst>
                    <a:ext uri="{9D8B030D-6E8A-4147-A177-3AD203B41FA5}">
                      <a16:colId xmlns:a16="http://schemas.microsoft.com/office/drawing/2014/main" xmlns="" val="20003"/>
                    </a:ext>
                  </a:extLst>
                </a:gridCol>
              </a:tblGrid>
              <a:tr h="381163">
                <a:tc>
                  <a:txBody>
                    <a:bodyPr/>
                    <a:lstStyle/>
                    <a:p>
                      <a:endParaRPr lang="en-ZA" sz="1400" dirty="0"/>
                    </a:p>
                  </a:txBody>
                  <a:tcPr marL="91424" marR="91424" marT="45724" marB="45724"/>
                </a:tc>
                <a:tc>
                  <a:txBody>
                    <a:bodyPr/>
                    <a:lstStyle/>
                    <a:p>
                      <a:r>
                        <a:rPr lang="en-ZA" sz="1400" b="1" i="0" u="none" strike="noStrike" kern="1200" baseline="0" dirty="0" smtClean="0">
                          <a:solidFill>
                            <a:schemeClr val="lt1"/>
                          </a:solidFill>
                          <a:latin typeface="+mn-lt"/>
                          <a:ea typeface="+mn-ea"/>
                          <a:cs typeface="+mn-cs"/>
                        </a:rPr>
                        <a:t>Collaborative Partner</a:t>
                      </a:r>
                      <a:endParaRPr lang="en-ZA" sz="1400" dirty="0"/>
                    </a:p>
                  </a:txBody>
                  <a:tcPr marL="91424" marR="91424" marT="45724" marB="45724"/>
                </a:tc>
                <a:tc>
                  <a:txBody>
                    <a:bodyPr/>
                    <a:lstStyle/>
                    <a:p>
                      <a:r>
                        <a:rPr lang="en-ZA" sz="1400" dirty="0" smtClean="0"/>
                        <a:t>Area of collaboration</a:t>
                      </a:r>
                      <a:endParaRPr lang="en-ZA" sz="1400" dirty="0"/>
                    </a:p>
                  </a:txBody>
                  <a:tcPr marL="91424" marR="91424" marT="45724" marB="45724"/>
                </a:tc>
                <a:tc>
                  <a:txBody>
                    <a:bodyPr/>
                    <a:lstStyle/>
                    <a:p>
                      <a:r>
                        <a:rPr lang="en-ZA" sz="1400" dirty="0" smtClean="0"/>
                        <a:t>Province</a:t>
                      </a:r>
                      <a:endParaRPr lang="en-ZA" sz="1400" dirty="0"/>
                    </a:p>
                  </a:txBody>
                  <a:tcPr marL="91424" marR="91424" marT="45724" marB="45724"/>
                </a:tc>
                <a:extLst>
                  <a:ext uri="{0D108BD9-81ED-4DB2-BD59-A6C34878D82A}">
                    <a16:rowId xmlns:a16="http://schemas.microsoft.com/office/drawing/2014/main" xmlns="" val="10000"/>
                  </a:ext>
                </a:extLst>
              </a:tr>
              <a:tr h="401358">
                <a:tc>
                  <a:txBody>
                    <a:bodyPr/>
                    <a:lstStyle/>
                    <a:p>
                      <a:r>
                        <a:rPr lang="en-ZA" sz="1400" dirty="0" smtClean="0"/>
                        <a:t>1</a:t>
                      </a:r>
                      <a:endParaRPr lang="en-ZA" sz="1400" dirty="0"/>
                    </a:p>
                  </a:txBody>
                  <a:tcPr marL="91424" marR="91424" marT="45724" marB="45724"/>
                </a:tc>
                <a:tc>
                  <a:txBody>
                    <a:bodyPr/>
                    <a:lstStyle/>
                    <a:p>
                      <a:r>
                        <a:rPr lang="en-ZA" sz="1400" b="0" i="0" u="none" strike="noStrike" kern="1200" baseline="0" dirty="0" smtClean="0">
                          <a:solidFill>
                            <a:schemeClr val="dk1"/>
                          </a:solidFill>
                          <a:latin typeface="+mn-lt"/>
                          <a:ea typeface="+mn-ea"/>
                          <a:cs typeface="+mn-cs"/>
                        </a:rPr>
                        <a:t>Department of Economic Development and Tourism (DEDAT)</a:t>
                      </a:r>
                      <a:endParaRPr lang="en-ZA" sz="1400" dirty="0"/>
                    </a:p>
                  </a:txBody>
                  <a:tcPr marL="91424" marR="91424" marT="45724" marB="45724"/>
                </a:tc>
                <a:tc>
                  <a:txBody>
                    <a:bodyPr/>
                    <a:lstStyle/>
                    <a:p>
                      <a:r>
                        <a:rPr lang="en-ZA" sz="1400" dirty="0" smtClean="0"/>
                        <a:t>Work opportunities and counselling</a:t>
                      </a:r>
                      <a:endParaRPr lang="en-ZA" sz="1400" dirty="0"/>
                    </a:p>
                  </a:txBody>
                  <a:tcPr marL="91424" marR="91424" marT="45724" marB="45724"/>
                </a:tc>
                <a:tc>
                  <a:txBody>
                    <a:bodyPr/>
                    <a:lstStyle/>
                    <a:p>
                      <a:r>
                        <a:rPr lang="en-ZA" sz="1400" dirty="0" smtClean="0"/>
                        <a:t>Western Cape</a:t>
                      </a:r>
                      <a:endParaRPr lang="en-ZA" sz="1400" dirty="0"/>
                    </a:p>
                  </a:txBody>
                  <a:tcPr marL="91424" marR="91424" marT="45724" marB="45724"/>
                </a:tc>
                <a:extLst>
                  <a:ext uri="{0D108BD9-81ED-4DB2-BD59-A6C34878D82A}">
                    <a16:rowId xmlns:a16="http://schemas.microsoft.com/office/drawing/2014/main" xmlns="" val="10001"/>
                  </a:ext>
                </a:extLst>
              </a:tr>
              <a:tr h="401358">
                <a:tc>
                  <a:txBody>
                    <a:bodyPr/>
                    <a:lstStyle/>
                    <a:p>
                      <a:r>
                        <a:rPr lang="en-ZA" sz="1400" dirty="0" smtClean="0"/>
                        <a:t>2</a:t>
                      </a:r>
                      <a:endParaRPr lang="en-ZA" sz="1400" dirty="0"/>
                    </a:p>
                  </a:txBody>
                  <a:tcPr marL="91424" marR="91424" marT="45724" marB="45724"/>
                </a:tc>
                <a:tc>
                  <a:txBody>
                    <a:bodyPr/>
                    <a:lstStyle/>
                    <a:p>
                      <a:r>
                        <a:rPr lang="en-ZA" sz="1400" b="0" i="0" u="none" strike="noStrike" kern="1200" baseline="0" dirty="0" smtClean="0">
                          <a:solidFill>
                            <a:schemeClr val="dk1"/>
                          </a:solidFill>
                          <a:latin typeface="+mn-lt"/>
                          <a:ea typeface="+mn-ea"/>
                          <a:cs typeface="+mn-cs"/>
                        </a:rPr>
                        <a:t>Department of Public works and Infrastructure</a:t>
                      </a:r>
                      <a:endParaRPr lang="en-ZA" sz="1400" dirty="0"/>
                    </a:p>
                  </a:txBody>
                  <a:tcPr marL="91424" marR="91424" marT="45724" marB="45724"/>
                </a:tc>
                <a:tc>
                  <a:txBody>
                    <a:bodyPr/>
                    <a:lstStyle/>
                    <a:p>
                      <a:r>
                        <a:rPr lang="en-ZA" sz="1400" dirty="0" smtClean="0"/>
                        <a:t>EPWP work opportunities at district level.</a:t>
                      </a:r>
                      <a:endParaRPr lang="en-ZA" sz="1400" dirty="0"/>
                    </a:p>
                  </a:txBody>
                  <a:tcPr marL="91424" marR="91424" marT="45724" marB="45724"/>
                </a:tc>
                <a:tc>
                  <a:txBody>
                    <a:bodyPr/>
                    <a:lstStyle/>
                    <a:p>
                      <a:r>
                        <a:rPr lang="en-ZA" sz="1400" dirty="0" smtClean="0"/>
                        <a:t>KwaZulu</a:t>
                      </a:r>
                      <a:r>
                        <a:rPr lang="en-ZA" sz="1400" baseline="0" dirty="0" smtClean="0"/>
                        <a:t> Natal</a:t>
                      </a:r>
                      <a:endParaRPr lang="en-ZA" sz="1400" dirty="0"/>
                    </a:p>
                  </a:txBody>
                  <a:tcPr marL="91424" marR="91424" marT="45724" marB="45724"/>
                </a:tc>
                <a:extLst>
                  <a:ext uri="{0D108BD9-81ED-4DB2-BD59-A6C34878D82A}">
                    <a16:rowId xmlns:a16="http://schemas.microsoft.com/office/drawing/2014/main" xmlns="" val="10002"/>
                  </a:ext>
                </a:extLst>
              </a:tr>
              <a:tr h="414800">
                <a:tc>
                  <a:txBody>
                    <a:bodyPr/>
                    <a:lstStyle/>
                    <a:p>
                      <a:r>
                        <a:rPr lang="en-ZA" sz="1400" dirty="0" smtClean="0"/>
                        <a:t>3</a:t>
                      </a:r>
                      <a:endParaRPr lang="en-ZA" sz="1400" dirty="0"/>
                    </a:p>
                  </a:txBody>
                  <a:tcPr marL="91424" marR="91424" marT="45724" marB="45724"/>
                </a:tc>
                <a:tc>
                  <a:txBody>
                    <a:bodyPr/>
                    <a:lstStyle/>
                    <a:p>
                      <a:r>
                        <a:rPr lang="en-ZA" sz="1400" b="0" i="0" u="none" strike="noStrike" kern="1200" baseline="0" dirty="0" smtClean="0">
                          <a:solidFill>
                            <a:schemeClr val="dk1"/>
                          </a:solidFill>
                          <a:latin typeface="+mn-lt"/>
                          <a:ea typeface="+mn-ea"/>
                          <a:cs typeface="+mn-cs"/>
                        </a:rPr>
                        <a:t>Eagle Eye security specialists</a:t>
                      </a:r>
                      <a:endParaRPr lang="en-ZA" sz="1400" dirty="0"/>
                    </a:p>
                  </a:txBody>
                  <a:tcPr marL="91424" marR="91424" marT="45724" marB="45724"/>
                </a:tc>
                <a:tc>
                  <a:txBody>
                    <a:bodyPr/>
                    <a:lstStyle/>
                    <a:p>
                      <a:r>
                        <a:rPr lang="en-ZA" sz="1400" dirty="0" smtClean="0"/>
                        <a:t>Work opportunities and counselling</a:t>
                      </a:r>
                    </a:p>
                  </a:txBody>
                  <a:tcPr marL="91424" marR="91424" marT="45724" marB="45724"/>
                </a:tc>
                <a:tc>
                  <a:txBody>
                    <a:bodyPr/>
                    <a:lstStyle/>
                    <a:p>
                      <a:r>
                        <a:rPr lang="en-ZA" sz="1400" dirty="0" smtClean="0"/>
                        <a:t>Johannesburg</a:t>
                      </a:r>
                      <a:endParaRPr lang="en-ZA" sz="1400" dirty="0"/>
                    </a:p>
                  </a:txBody>
                  <a:tcPr marL="91424" marR="91424" marT="45724" marB="45724"/>
                </a:tc>
                <a:extLst>
                  <a:ext uri="{0D108BD9-81ED-4DB2-BD59-A6C34878D82A}">
                    <a16:rowId xmlns:a16="http://schemas.microsoft.com/office/drawing/2014/main" xmlns="" val="10003"/>
                  </a:ext>
                </a:extLst>
              </a:tr>
              <a:tr h="566621">
                <a:tc>
                  <a:txBody>
                    <a:bodyPr/>
                    <a:lstStyle/>
                    <a:p>
                      <a:r>
                        <a:rPr lang="en-ZA" sz="1400" dirty="0" smtClean="0"/>
                        <a:t>4</a:t>
                      </a:r>
                      <a:endParaRPr lang="en-ZA" sz="1400" dirty="0"/>
                    </a:p>
                  </a:txBody>
                  <a:tcPr marL="91424" marR="91424" marT="45724" marB="45724"/>
                </a:tc>
                <a:tc>
                  <a:txBody>
                    <a:bodyPr/>
                    <a:lstStyle/>
                    <a:p>
                      <a:r>
                        <a:rPr lang="en-ZA" sz="1400" b="0" i="0" u="none" strike="noStrike" kern="1200" baseline="0" dirty="0" smtClean="0">
                          <a:solidFill>
                            <a:schemeClr val="dk1"/>
                          </a:solidFill>
                          <a:latin typeface="+mn-lt"/>
                          <a:ea typeface="+mn-ea"/>
                          <a:cs typeface="+mn-cs"/>
                        </a:rPr>
                        <a:t>The National School of Government</a:t>
                      </a:r>
                      <a:endParaRPr lang="en-ZA" sz="1400" dirty="0"/>
                    </a:p>
                  </a:txBody>
                  <a:tcPr marL="91424" marR="91424" marT="45724" marB="45724"/>
                </a:tc>
                <a:tc>
                  <a:txBody>
                    <a:bodyPr/>
                    <a:lstStyle/>
                    <a:p>
                      <a:r>
                        <a:rPr lang="en-ZA" sz="1400" dirty="0" smtClean="0"/>
                        <a:t>Work opportunities and counselling</a:t>
                      </a:r>
                    </a:p>
                  </a:txBody>
                  <a:tcPr marL="91424" marR="91424" marT="45724" marB="45724"/>
                </a:tc>
                <a:tc>
                  <a:txBody>
                    <a:bodyPr/>
                    <a:lstStyle/>
                    <a:p>
                      <a:r>
                        <a:rPr lang="en-ZA" sz="1400" dirty="0" smtClean="0"/>
                        <a:t>Pretoria</a:t>
                      </a:r>
                      <a:endParaRPr lang="en-ZA" sz="1400" dirty="0"/>
                    </a:p>
                  </a:txBody>
                  <a:tcPr marL="91424" marR="91424" marT="45724" marB="45724"/>
                </a:tc>
                <a:extLst>
                  <a:ext uri="{0D108BD9-81ED-4DB2-BD59-A6C34878D82A}">
                    <a16:rowId xmlns:a16="http://schemas.microsoft.com/office/drawing/2014/main" xmlns="" val="10004"/>
                  </a:ext>
                </a:extLst>
              </a:tr>
              <a:tr h="401358">
                <a:tc>
                  <a:txBody>
                    <a:bodyPr/>
                    <a:lstStyle/>
                    <a:p>
                      <a:r>
                        <a:rPr lang="en-ZA" sz="1400" dirty="0" smtClean="0"/>
                        <a:t>5</a:t>
                      </a:r>
                      <a:endParaRPr lang="en-ZA" sz="1400" dirty="0"/>
                    </a:p>
                  </a:txBody>
                  <a:tcPr marL="91424" marR="91424" marT="45724" marB="45724"/>
                </a:tc>
                <a:tc>
                  <a:txBody>
                    <a:bodyPr/>
                    <a:lstStyle/>
                    <a:p>
                      <a:r>
                        <a:rPr lang="en-ZA" sz="1400" b="0" i="0" u="none" strike="noStrike" kern="1200" baseline="0" dirty="0" smtClean="0">
                          <a:solidFill>
                            <a:schemeClr val="dk1"/>
                          </a:solidFill>
                          <a:latin typeface="+mn-lt"/>
                          <a:ea typeface="+mn-ea"/>
                          <a:cs typeface="+mn-cs"/>
                        </a:rPr>
                        <a:t>South African Airways (soc) ltd</a:t>
                      </a:r>
                      <a:endParaRPr lang="en-ZA" sz="1400" dirty="0"/>
                    </a:p>
                  </a:txBody>
                  <a:tcPr marL="91424" marR="91424" marT="45724" marB="45724"/>
                </a:tc>
                <a:tc>
                  <a:txBody>
                    <a:bodyPr/>
                    <a:lstStyle/>
                    <a:p>
                      <a:r>
                        <a:rPr lang="en-ZA" sz="1400" dirty="0" smtClean="0"/>
                        <a:t>Work opportunities and counselling</a:t>
                      </a:r>
                      <a:endParaRPr lang="en-ZA" sz="1400" dirty="0"/>
                    </a:p>
                  </a:txBody>
                  <a:tcPr marL="91424" marR="91424" marT="45724" marB="45724"/>
                </a:tc>
                <a:tc>
                  <a:txBody>
                    <a:bodyPr/>
                    <a:lstStyle/>
                    <a:p>
                      <a:r>
                        <a:rPr lang="en-ZA" sz="1400" dirty="0" smtClean="0"/>
                        <a:t>Johannesburg</a:t>
                      </a:r>
                      <a:endParaRPr lang="en-ZA" sz="1400" dirty="0"/>
                    </a:p>
                  </a:txBody>
                  <a:tcPr marL="91424" marR="91424" marT="45724" marB="45724"/>
                </a:tc>
                <a:extLst>
                  <a:ext uri="{0D108BD9-81ED-4DB2-BD59-A6C34878D82A}">
                    <a16:rowId xmlns:a16="http://schemas.microsoft.com/office/drawing/2014/main" xmlns="" val="10005"/>
                  </a:ext>
                </a:extLst>
              </a:tr>
              <a:tr h="566621">
                <a:tc>
                  <a:txBody>
                    <a:bodyPr/>
                    <a:lstStyle/>
                    <a:p>
                      <a:r>
                        <a:rPr lang="en-ZA" sz="1400" dirty="0" smtClean="0"/>
                        <a:t>6</a:t>
                      </a:r>
                      <a:endParaRPr lang="en-ZA" sz="1400" dirty="0"/>
                    </a:p>
                  </a:txBody>
                  <a:tcPr marL="91424" marR="91424" marT="45724" marB="45724"/>
                </a:tc>
                <a:tc>
                  <a:txBody>
                    <a:bodyPr/>
                    <a:lstStyle/>
                    <a:p>
                      <a:r>
                        <a:rPr lang="en-ZA" sz="1400" dirty="0" smtClean="0"/>
                        <a:t>The South African Career Development Association</a:t>
                      </a:r>
                      <a:endParaRPr lang="en-ZA" sz="1400" dirty="0"/>
                    </a:p>
                  </a:txBody>
                  <a:tcPr marL="91424" marR="91424" marT="45724" marB="45724"/>
                </a:tc>
                <a:tc>
                  <a:txBody>
                    <a:bodyPr/>
                    <a:lstStyle/>
                    <a:p>
                      <a:r>
                        <a:rPr lang="en-ZA" sz="1400" dirty="0" smtClean="0"/>
                        <a:t>Work opportunities, counselling, sharing latest best practices.</a:t>
                      </a:r>
                      <a:endParaRPr lang="en-ZA" sz="1400" dirty="0"/>
                    </a:p>
                  </a:txBody>
                  <a:tcPr marL="91424" marR="91424" marT="45724" marB="45724"/>
                </a:tc>
                <a:tc>
                  <a:txBody>
                    <a:bodyPr/>
                    <a:lstStyle/>
                    <a:p>
                      <a:r>
                        <a:rPr lang="en-ZA" sz="1400" dirty="0" smtClean="0"/>
                        <a:t>Pretoria</a:t>
                      </a:r>
                      <a:endParaRPr lang="en-ZA" sz="1400" dirty="0"/>
                    </a:p>
                  </a:txBody>
                  <a:tcPr marL="91424" marR="91424" marT="45724" marB="45724"/>
                </a:tc>
                <a:extLst>
                  <a:ext uri="{0D108BD9-81ED-4DB2-BD59-A6C34878D82A}">
                    <a16:rowId xmlns:a16="http://schemas.microsoft.com/office/drawing/2014/main" xmlns="" val="10006"/>
                  </a:ext>
                </a:extLst>
              </a:tr>
              <a:tr h="401358">
                <a:tc>
                  <a:txBody>
                    <a:bodyPr/>
                    <a:lstStyle/>
                    <a:p>
                      <a:r>
                        <a:rPr lang="en-ZA" sz="1400" dirty="0" smtClean="0"/>
                        <a:t>7</a:t>
                      </a:r>
                      <a:endParaRPr lang="en-ZA" sz="1400" dirty="0"/>
                    </a:p>
                  </a:txBody>
                  <a:tcPr marL="91424" marR="91424" marT="45724" marB="45724"/>
                </a:tc>
                <a:tc>
                  <a:txBody>
                    <a:bodyPr/>
                    <a:lstStyle/>
                    <a:p>
                      <a:r>
                        <a:rPr lang="en-ZA" sz="1400" dirty="0" smtClean="0"/>
                        <a:t>South African oil and gas alliance</a:t>
                      </a:r>
                      <a:endParaRPr lang="en-ZA" sz="1400" dirty="0"/>
                    </a:p>
                  </a:txBody>
                  <a:tcPr marL="91424" marR="91424" marT="45724" marB="45724"/>
                </a:tc>
                <a:tc>
                  <a:txBody>
                    <a:bodyPr/>
                    <a:lstStyle/>
                    <a:p>
                      <a:r>
                        <a:rPr lang="en-ZA" sz="1400" dirty="0" smtClean="0"/>
                        <a:t>Work opportunities and counselling</a:t>
                      </a:r>
                      <a:endParaRPr lang="en-ZA" sz="1400" dirty="0"/>
                    </a:p>
                  </a:txBody>
                  <a:tcPr marL="91424" marR="91424" marT="45724" marB="45724"/>
                </a:tc>
                <a:tc>
                  <a:txBody>
                    <a:bodyPr/>
                    <a:lstStyle/>
                    <a:p>
                      <a:r>
                        <a:rPr lang="en-ZA" sz="1400" dirty="0" smtClean="0"/>
                        <a:t>Western Cape</a:t>
                      </a:r>
                      <a:endParaRPr lang="en-ZA" sz="1400" dirty="0"/>
                    </a:p>
                  </a:txBody>
                  <a:tcPr marL="91424" marR="91424" marT="45724" marB="45724"/>
                </a:tc>
                <a:extLst>
                  <a:ext uri="{0D108BD9-81ED-4DB2-BD59-A6C34878D82A}">
                    <a16:rowId xmlns:a16="http://schemas.microsoft.com/office/drawing/2014/main" xmlns="" val="10007"/>
                  </a:ext>
                </a:extLst>
              </a:tr>
              <a:tr h="401358">
                <a:tc>
                  <a:txBody>
                    <a:bodyPr/>
                    <a:lstStyle/>
                    <a:p>
                      <a:r>
                        <a:rPr lang="en-ZA" sz="1400" dirty="0" smtClean="0"/>
                        <a:t>8</a:t>
                      </a:r>
                      <a:endParaRPr lang="en-ZA" sz="1400" dirty="0"/>
                    </a:p>
                  </a:txBody>
                  <a:tcPr marL="91424" marR="91424" marT="45724" marB="4572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mn-lt"/>
                          <a:ea typeface="+mn-ea"/>
                          <a:cs typeface="+mn-cs"/>
                        </a:rPr>
                        <a:t>Saldanha bay IDZ licencing company (soc) ltd</a:t>
                      </a:r>
                    </a:p>
                  </a:txBody>
                  <a:tcPr marL="91424" marR="91424" marT="45724" marB="45724"/>
                </a:tc>
                <a:tc>
                  <a:txBody>
                    <a:bodyPr/>
                    <a:lstStyle/>
                    <a:p>
                      <a:r>
                        <a:rPr lang="en-ZA" sz="1400" dirty="0" smtClean="0"/>
                        <a:t>Work opportunities and counselling</a:t>
                      </a:r>
                      <a:endParaRPr lang="en-ZA" sz="1400" dirty="0"/>
                    </a:p>
                  </a:txBody>
                  <a:tcPr marL="91424" marR="91424" marT="45724" marB="45724"/>
                </a:tc>
                <a:tc>
                  <a:txBody>
                    <a:bodyPr/>
                    <a:lstStyle/>
                    <a:p>
                      <a:r>
                        <a:rPr lang="en-ZA" sz="1400" dirty="0" smtClean="0"/>
                        <a:t>Western Cape</a:t>
                      </a:r>
                      <a:endParaRPr lang="en-ZA" sz="1400" dirty="0"/>
                    </a:p>
                  </a:txBody>
                  <a:tcPr marL="91424" marR="91424" marT="45724" marB="45724"/>
                </a:tc>
                <a:extLst>
                  <a:ext uri="{0D108BD9-81ED-4DB2-BD59-A6C34878D82A}">
                    <a16:rowId xmlns:a16="http://schemas.microsoft.com/office/drawing/2014/main" xmlns="" val="10008"/>
                  </a:ext>
                </a:extLst>
              </a:tr>
            </a:tbl>
          </a:graphicData>
        </a:graphic>
      </p:graphicFrame>
      <p:sp>
        <p:nvSpPr>
          <p:cNvPr id="62519" name="Slide Number Placeholder 3"/>
          <p:cNvSpPr>
            <a:spLocks noGrp="1"/>
          </p:cNvSpPr>
          <p:nvPr>
            <p:ph type="sldNum" sz="quarter" idx="12"/>
          </p:nvPr>
        </p:nvSpPr>
        <p:spPr bwMode="auto">
          <a:xfrm>
            <a:off x="7091680" y="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62527E-3798-4A25-8D29-0C7B6EE158DE}"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80</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732640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2400" b="1" dirty="0" smtClean="0">
                <a:solidFill>
                  <a:srgbClr val="000000"/>
                </a:solidFill>
                <a:latin typeface="Calibri" panose="020F0502020204030204" pitchFamily="34" charset="0"/>
                <a:cs typeface="Calibri" panose="020F0502020204030204" pitchFamily="34" charset="0"/>
              </a:rPr>
              <a:t>PARTNERSHIPS AGREEMENTS CONCLUDED</a:t>
            </a:r>
            <a:br>
              <a:rPr lang="en-US" altLang="en-US" sz="2400" b="1" dirty="0" smtClean="0">
                <a:solidFill>
                  <a:srgbClr val="000000"/>
                </a:solidFill>
                <a:latin typeface="Calibri" panose="020F0502020204030204" pitchFamily="34" charset="0"/>
                <a:cs typeface="Calibri" panose="020F0502020204030204" pitchFamily="34" charset="0"/>
              </a:rPr>
            </a:br>
            <a:r>
              <a:rPr lang="en-US" altLang="en-US" sz="2400" b="1" dirty="0" smtClean="0">
                <a:solidFill>
                  <a:srgbClr val="000000"/>
                </a:solidFill>
                <a:latin typeface="Calibri" panose="020F0502020204030204" pitchFamily="34" charset="0"/>
                <a:cs typeface="Calibri" panose="020F0502020204030204" pitchFamily="34" charset="0"/>
              </a:rPr>
              <a:t>Areas of collaboration &amp; Provincial footprint </a:t>
            </a:r>
            <a:endParaRPr lang="en-ZA" altLang="en-US" sz="2400" dirty="0" smtClean="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37320249"/>
              </p:ext>
            </p:extLst>
          </p:nvPr>
        </p:nvGraphicFramePr>
        <p:xfrm>
          <a:off x="335280" y="1330959"/>
          <a:ext cx="8514080" cy="5255580"/>
        </p:xfrm>
        <a:graphic>
          <a:graphicData uri="http://schemas.openxmlformats.org/drawingml/2006/table">
            <a:tbl>
              <a:tblPr firstRow="1" bandRow="1">
                <a:tableStyleId>{5C22544A-7EE6-4342-B048-85BDC9FD1C3A}</a:tableStyleId>
              </a:tblPr>
              <a:tblGrid>
                <a:gridCol w="772160">
                  <a:extLst>
                    <a:ext uri="{9D8B030D-6E8A-4147-A177-3AD203B41FA5}">
                      <a16:colId xmlns:a16="http://schemas.microsoft.com/office/drawing/2014/main" xmlns="" val="20000"/>
                    </a:ext>
                  </a:extLst>
                </a:gridCol>
                <a:gridCol w="2560320">
                  <a:extLst>
                    <a:ext uri="{9D8B030D-6E8A-4147-A177-3AD203B41FA5}">
                      <a16:colId xmlns:a16="http://schemas.microsoft.com/office/drawing/2014/main" xmlns="" val="20001"/>
                    </a:ext>
                  </a:extLst>
                </a:gridCol>
                <a:gridCol w="3053080">
                  <a:extLst>
                    <a:ext uri="{9D8B030D-6E8A-4147-A177-3AD203B41FA5}">
                      <a16:colId xmlns:a16="http://schemas.microsoft.com/office/drawing/2014/main" xmlns="" val="20002"/>
                    </a:ext>
                  </a:extLst>
                </a:gridCol>
                <a:gridCol w="2128520">
                  <a:extLst>
                    <a:ext uri="{9D8B030D-6E8A-4147-A177-3AD203B41FA5}">
                      <a16:colId xmlns:a16="http://schemas.microsoft.com/office/drawing/2014/main" xmlns="" val="20003"/>
                    </a:ext>
                  </a:extLst>
                </a:gridCol>
              </a:tblGrid>
              <a:tr h="656028">
                <a:tc>
                  <a:txBody>
                    <a:bodyPr/>
                    <a:lstStyle/>
                    <a:p>
                      <a:r>
                        <a:rPr lang="en-ZA" sz="1400" dirty="0" smtClean="0"/>
                        <a:t>9</a:t>
                      </a:r>
                      <a:endParaRPr lang="en-ZA" sz="1400" dirty="0"/>
                    </a:p>
                  </a:txBody>
                  <a:tcPr marL="91424" marR="91424" marT="45741" marB="45741"/>
                </a:tc>
                <a:tc>
                  <a:txBody>
                    <a:bodyPr/>
                    <a:lstStyle/>
                    <a:p>
                      <a:r>
                        <a:rPr lang="en-ZA" sz="1400" dirty="0" smtClean="0"/>
                        <a:t>Northern Cape </a:t>
                      </a:r>
                      <a:r>
                        <a:rPr lang="en-ZA" sz="1400" dirty="0" err="1" smtClean="0"/>
                        <a:t>tvet</a:t>
                      </a:r>
                      <a:r>
                        <a:rPr lang="en-ZA" sz="1400" dirty="0" smtClean="0"/>
                        <a:t> rural college</a:t>
                      </a:r>
                      <a:endParaRPr lang="en-ZA" sz="1400" dirty="0"/>
                    </a:p>
                  </a:txBody>
                  <a:tcPr marL="91424" marR="91424" marT="45741" marB="45741"/>
                </a:tc>
                <a:tc>
                  <a:txBody>
                    <a:bodyPr/>
                    <a:lstStyle/>
                    <a:p>
                      <a:r>
                        <a:rPr lang="en-ZA" sz="1400" dirty="0" smtClean="0"/>
                        <a:t>Work opportunities, counselling and training opportunities.</a:t>
                      </a:r>
                      <a:endParaRPr lang="en-ZA" sz="1400" dirty="0"/>
                    </a:p>
                  </a:txBody>
                  <a:tcPr marL="91424" marR="91424" marT="45741" marB="45741"/>
                </a:tc>
                <a:tc>
                  <a:txBody>
                    <a:bodyPr/>
                    <a:lstStyle/>
                    <a:p>
                      <a:r>
                        <a:rPr lang="en-ZA" sz="1400" dirty="0" smtClean="0"/>
                        <a:t>Northern</a:t>
                      </a:r>
                      <a:r>
                        <a:rPr lang="en-ZA" sz="1400" baseline="0" dirty="0" smtClean="0"/>
                        <a:t> Cape</a:t>
                      </a:r>
                      <a:endParaRPr lang="en-ZA" sz="1400" dirty="0"/>
                    </a:p>
                  </a:txBody>
                  <a:tcPr marL="91424" marR="91424" marT="45741" marB="45741"/>
                </a:tc>
                <a:extLst>
                  <a:ext uri="{0D108BD9-81ED-4DB2-BD59-A6C34878D82A}">
                    <a16:rowId xmlns:a16="http://schemas.microsoft.com/office/drawing/2014/main" xmlns="" val="10000"/>
                  </a:ext>
                </a:extLst>
              </a:tr>
              <a:tr h="656028">
                <a:tc>
                  <a:txBody>
                    <a:bodyPr/>
                    <a:lstStyle/>
                    <a:p>
                      <a:r>
                        <a:rPr lang="en-ZA" sz="1400" dirty="0" smtClean="0"/>
                        <a:t>10</a:t>
                      </a:r>
                      <a:endParaRPr lang="en-ZA" sz="1400" dirty="0"/>
                    </a:p>
                  </a:txBody>
                  <a:tcPr marL="91424" marR="91424" marT="45741" marB="45741"/>
                </a:tc>
                <a:tc>
                  <a:txBody>
                    <a:bodyPr/>
                    <a:lstStyle/>
                    <a:p>
                      <a:r>
                        <a:rPr lang="en-ZA" sz="1400" dirty="0" err="1" smtClean="0"/>
                        <a:t>Ukwazi</a:t>
                      </a:r>
                      <a:r>
                        <a:rPr lang="en-ZA" sz="1400" dirty="0" smtClean="0"/>
                        <a:t> School of nursing (</a:t>
                      </a:r>
                      <a:r>
                        <a:rPr lang="en-ZA" sz="1400" dirty="0" err="1" smtClean="0"/>
                        <a:t>pty</a:t>
                      </a:r>
                      <a:r>
                        <a:rPr lang="en-ZA" sz="1400" dirty="0" smtClean="0"/>
                        <a:t>) ltd</a:t>
                      </a:r>
                      <a:endParaRPr lang="en-ZA" sz="1400" dirty="0"/>
                    </a:p>
                  </a:txBody>
                  <a:tcPr marL="91424" marR="91424" marT="45741" marB="45741"/>
                </a:tc>
                <a:tc>
                  <a:txBody>
                    <a:bodyPr/>
                    <a:lstStyle/>
                    <a:p>
                      <a:r>
                        <a:rPr lang="en-ZA" sz="1400" dirty="0" smtClean="0"/>
                        <a:t>Work opportunities, counselling and training opportunities.</a:t>
                      </a:r>
                      <a:endParaRPr lang="en-ZA" sz="1400" dirty="0"/>
                    </a:p>
                  </a:txBody>
                  <a:tcPr marL="91424" marR="91424" marT="45741" marB="45741"/>
                </a:tc>
                <a:tc>
                  <a:txBody>
                    <a:bodyPr/>
                    <a:lstStyle/>
                    <a:p>
                      <a:r>
                        <a:rPr lang="en-ZA" sz="1400" dirty="0" smtClean="0"/>
                        <a:t>Johannesburg</a:t>
                      </a:r>
                      <a:endParaRPr lang="en-ZA" sz="1400" dirty="0"/>
                    </a:p>
                  </a:txBody>
                  <a:tcPr marL="91424" marR="91424" marT="45741" marB="45741"/>
                </a:tc>
                <a:extLst>
                  <a:ext uri="{0D108BD9-81ED-4DB2-BD59-A6C34878D82A}">
                    <a16:rowId xmlns:a16="http://schemas.microsoft.com/office/drawing/2014/main" xmlns="" val="10001"/>
                  </a:ext>
                </a:extLst>
              </a:tr>
              <a:tr h="1043049">
                <a:tc>
                  <a:txBody>
                    <a:bodyPr/>
                    <a:lstStyle/>
                    <a:p>
                      <a:r>
                        <a:rPr lang="en-ZA" sz="1400" dirty="0" smtClean="0"/>
                        <a:t>11</a:t>
                      </a:r>
                      <a:endParaRPr lang="en-ZA" sz="1400" dirty="0"/>
                    </a:p>
                  </a:txBody>
                  <a:tcPr marL="91453" marR="91453" marT="45735" marB="45735"/>
                </a:tc>
                <a:tc>
                  <a:txBody>
                    <a:bodyPr/>
                    <a:lstStyle/>
                    <a:p>
                      <a:r>
                        <a:rPr lang="en-ZA" sz="1400" dirty="0" smtClean="0"/>
                        <a:t>Wholesale and Retail sector education and training authority</a:t>
                      </a:r>
                    </a:p>
                    <a:p>
                      <a:endParaRPr lang="en-ZA" sz="1400" dirty="0"/>
                    </a:p>
                  </a:txBody>
                  <a:tcPr marL="91453" marR="91453" marT="45735" marB="45735"/>
                </a:tc>
                <a:tc>
                  <a:txBody>
                    <a:bodyPr/>
                    <a:lstStyle/>
                    <a:p>
                      <a:r>
                        <a:rPr lang="en-ZA" sz="1400" dirty="0" smtClean="0"/>
                        <a:t>Work opportunities, counselling and training opportunities</a:t>
                      </a:r>
                      <a:endParaRPr lang="en-ZA" sz="1400" dirty="0"/>
                    </a:p>
                  </a:txBody>
                  <a:tcPr marL="91453" marR="91453" marT="45735" marB="45735"/>
                </a:tc>
                <a:tc>
                  <a:txBody>
                    <a:bodyPr/>
                    <a:lstStyle/>
                    <a:p>
                      <a:r>
                        <a:rPr lang="en-ZA" sz="1400" dirty="0" smtClean="0"/>
                        <a:t>Pretoria</a:t>
                      </a:r>
                      <a:endParaRPr lang="en-ZA" sz="1400" dirty="0"/>
                    </a:p>
                  </a:txBody>
                  <a:tcPr marL="91453" marR="91453" marT="45735" marB="45735"/>
                </a:tc>
                <a:extLst>
                  <a:ext uri="{0D108BD9-81ED-4DB2-BD59-A6C34878D82A}">
                    <a16:rowId xmlns:a16="http://schemas.microsoft.com/office/drawing/2014/main" xmlns="" val="10002"/>
                  </a:ext>
                </a:extLst>
              </a:tr>
              <a:tr h="811260">
                <a:tc>
                  <a:txBody>
                    <a:bodyPr/>
                    <a:lstStyle/>
                    <a:p>
                      <a:r>
                        <a:rPr lang="en-ZA" sz="1400" dirty="0" smtClean="0"/>
                        <a:t>12</a:t>
                      </a:r>
                      <a:endParaRPr lang="en-ZA" sz="1400" dirty="0"/>
                    </a:p>
                  </a:txBody>
                  <a:tcPr marL="91453" marR="91453" marT="45735" marB="45735"/>
                </a:tc>
                <a:tc>
                  <a:txBody>
                    <a:bodyPr/>
                    <a:lstStyle/>
                    <a:p>
                      <a:r>
                        <a:rPr lang="en-ZA" sz="1400" dirty="0" smtClean="0"/>
                        <a:t>Agri-SA Northern Cape</a:t>
                      </a:r>
                      <a:endParaRPr lang="en-ZA" sz="1400" dirty="0"/>
                    </a:p>
                  </a:txBody>
                  <a:tcPr marL="91453" marR="91453" marT="45735" marB="45735"/>
                </a:tc>
                <a:tc>
                  <a:txBody>
                    <a:bodyPr/>
                    <a:lstStyle/>
                    <a:p>
                      <a:r>
                        <a:rPr lang="en-ZA" sz="1400" dirty="0" smtClean="0"/>
                        <a:t>Work opportunities, counselling and training opportunities</a:t>
                      </a:r>
                      <a:endParaRPr lang="en-ZA" sz="1400" dirty="0"/>
                    </a:p>
                  </a:txBody>
                  <a:tcPr marL="91453" marR="91453" marT="45735" marB="45735"/>
                </a:tc>
                <a:tc>
                  <a:txBody>
                    <a:bodyPr/>
                    <a:lstStyle/>
                    <a:p>
                      <a:r>
                        <a:rPr lang="en-ZA" sz="1400" dirty="0" smtClean="0"/>
                        <a:t>Northern</a:t>
                      </a:r>
                      <a:r>
                        <a:rPr lang="en-ZA" sz="1400" baseline="0" dirty="0" smtClean="0"/>
                        <a:t> Cape</a:t>
                      </a:r>
                      <a:endParaRPr lang="en-ZA" sz="1400" dirty="0"/>
                    </a:p>
                  </a:txBody>
                  <a:tcPr marL="91453" marR="91453" marT="45735" marB="45735"/>
                </a:tc>
                <a:extLst>
                  <a:ext uri="{0D108BD9-81ED-4DB2-BD59-A6C34878D82A}">
                    <a16:rowId xmlns:a16="http://schemas.microsoft.com/office/drawing/2014/main" xmlns="" val="10003"/>
                  </a:ext>
                </a:extLst>
              </a:tr>
              <a:tr h="579472">
                <a:tc>
                  <a:txBody>
                    <a:bodyPr/>
                    <a:lstStyle/>
                    <a:p>
                      <a:r>
                        <a:rPr lang="en-ZA" sz="1400" dirty="0" smtClean="0"/>
                        <a:t>13</a:t>
                      </a:r>
                      <a:endParaRPr lang="en-ZA" sz="1400" dirty="0"/>
                    </a:p>
                  </a:txBody>
                  <a:tcPr marL="91453" marR="91453" marT="45735" marB="45735"/>
                </a:tc>
                <a:tc>
                  <a:txBody>
                    <a:bodyPr/>
                    <a:lstStyle/>
                    <a:p>
                      <a:r>
                        <a:rPr lang="en-ZA" sz="1400" dirty="0" smtClean="0"/>
                        <a:t>South African Qualifications Authority</a:t>
                      </a:r>
                      <a:endParaRPr lang="en-ZA" sz="1400" dirty="0"/>
                    </a:p>
                  </a:txBody>
                  <a:tcPr marL="91453" marR="91453" marT="45735" marB="45735"/>
                </a:tc>
                <a:tc>
                  <a:txBody>
                    <a:bodyPr/>
                    <a:lstStyle/>
                    <a:p>
                      <a:r>
                        <a:rPr lang="en-ZA" sz="1400" dirty="0" smtClean="0"/>
                        <a:t>Data sharing with PES.</a:t>
                      </a:r>
                      <a:endParaRPr lang="en-ZA" sz="1400" dirty="0"/>
                    </a:p>
                  </a:txBody>
                  <a:tcPr marL="91453" marR="91453" marT="45735" marB="45735"/>
                </a:tc>
                <a:tc>
                  <a:txBody>
                    <a:bodyPr/>
                    <a:lstStyle/>
                    <a:p>
                      <a:r>
                        <a:rPr lang="en-ZA" sz="1400" dirty="0" smtClean="0"/>
                        <a:t>Pretoria</a:t>
                      </a:r>
                      <a:endParaRPr lang="en-ZA" sz="1400" dirty="0"/>
                    </a:p>
                  </a:txBody>
                  <a:tcPr marL="91453" marR="91453" marT="45735" marB="45735"/>
                </a:tc>
                <a:extLst>
                  <a:ext uri="{0D108BD9-81ED-4DB2-BD59-A6C34878D82A}">
                    <a16:rowId xmlns:a16="http://schemas.microsoft.com/office/drawing/2014/main" xmlns="" val="10004"/>
                  </a:ext>
                </a:extLst>
              </a:tr>
              <a:tr h="811260">
                <a:tc>
                  <a:txBody>
                    <a:bodyPr/>
                    <a:lstStyle/>
                    <a:p>
                      <a:r>
                        <a:rPr lang="en-ZA" sz="1400" dirty="0" smtClean="0"/>
                        <a:t>14</a:t>
                      </a:r>
                      <a:endParaRPr lang="en-ZA" sz="1400" dirty="0"/>
                    </a:p>
                  </a:txBody>
                  <a:tcPr marL="91453" marR="91453" marT="45735" marB="45735"/>
                </a:tc>
                <a:tc>
                  <a:txBody>
                    <a:bodyPr/>
                    <a:lstStyle/>
                    <a:p>
                      <a:r>
                        <a:rPr lang="en-ZA" sz="1400" dirty="0" smtClean="0"/>
                        <a:t>CSX Technologies</a:t>
                      </a:r>
                      <a:endParaRPr lang="en-ZA" sz="1400" dirty="0"/>
                    </a:p>
                  </a:txBody>
                  <a:tcPr marL="91453" marR="91453" marT="45735" marB="45735"/>
                </a:tc>
                <a:tc>
                  <a:txBody>
                    <a:bodyPr/>
                    <a:lstStyle/>
                    <a:p>
                      <a:r>
                        <a:rPr lang="en-ZA" sz="1400" dirty="0" smtClean="0"/>
                        <a:t>Automation of Pencil tests for psychometric assessment</a:t>
                      </a:r>
                      <a:endParaRPr lang="en-ZA" sz="1400" dirty="0"/>
                    </a:p>
                  </a:txBody>
                  <a:tcPr marL="91453" marR="91453" marT="45735" marB="45735"/>
                </a:tc>
                <a:tc>
                  <a:txBody>
                    <a:bodyPr/>
                    <a:lstStyle/>
                    <a:p>
                      <a:r>
                        <a:rPr lang="en-ZA" sz="1400" dirty="0" smtClean="0"/>
                        <a:t>Pretoria</a:t>
                      </a:r>
                      <a:endParaRPr lang="en-ZA" sz="1400" dirty="0"/>
                    </a:p>
                  </a:txBody>
                  <a:tcPr marL="91453" marR="91453" marT="45735" marB="45735"/>
                </a:tc>
                <a:extLst>
                  <a:ext uri="{0D108BD9-81ED-4DB2-BD59-A6C34878D82A}">
                    <a16:rowId xmlns:a16="http://schemas.microsoft.com/office/drawing/2014/main" xmlns="" val="10005"/>
                  </a:ext>
                </a:extLst>
              </a:tr>
              <a:tr h="698483">
                <a:tc>
                  <a:txBody>
                    <a:bodyPr/>
                    <a:lstStyle/>
                    <a:p>
                      <a:r>
                        <a:rPr lang="en-ZA" sz="1400" dirty="0" smtClean="0"/>
                        <a:t>15</a:t>
                      </a:r>
                      <a:endParaRPr lang="en-ZA" sz="1400" dirty="0"/>
                    </a:p>
                  </a:txBody>
                  <a:tcPr marL="91453" marR="91453" marT="45735" marB="45735"/>
                </a:tc>
                <a:tc>
                  <a:txBody>
                    <a:bodyPr/>
                    <a:lstStyle/>
                    <a:p>
                      <a:r>
                        <a:rPr lang="en-ZA" sz="1400" dirty="0" smtClean="0"/>
                        <a:t>Assessment World</a:t>
                      </a:r>
                      <a:endParaRPr lang="en-ZA" sz="1400" dirty="0"/>
                    </a:p>
                  </a:txBody>
                  <a:tcPr marL="91453" marR="91453" marT="45735" marB="45735"/>
                </a:tc>
                <a:tc>
                  <a:txBody>
                    <a:bodyPr/>
                    <a:lstStyle/>
                    <a:p>
                      <a:r>
                        <a:rPr lang="en-ZA" sz="1400" dirty="0" smtClean="0"/>
                        <a:t>Provision of Psychometric assessment instrument </a:t>
                      </a:r>
                      <a:r>
                        <a:rPr lang="en-ZA" sz="1400" dirty="0" err="1" smtClean="0"/>
                        <a:t>SpeeX</a:t>
                      </a:r>
                      <a:endParaRPr lang="en-ZA" sz="1400" dirty="0"/>
                    </a:p>
                  </a:txBody>
                  <a:tcPr marL="91453" marR="91453" marT="45735" marB="45735"/>
                </a:tc>
                <a:tc>
                  <a:txBody>
                    <a:bodyPr/>
                    <a:lstStyle/>
                    <a:p>
                      <a:r>
                        <a:rPr lang="en-ZA" sz="1400" dirty="0" smtClean="0"/>
                        <a:t>Pretoria</a:t>
                      </a:r>
                      <a:endParaRPr lang="en-ZA" sz="1400" dirty="0"/>
                    </a:p>
                  </a:txBody>
                  <a:tcPr marL="91453" marR="91453" marT="45735" marB="45735"/>
                </a:tc>
                <a:extLst>
                  <a:ext uri="{0D108BD9-81ED-4DB2-BD59-A6C34878D82A}">
                    <a16:rowId xmlns:a16="http://schemas.microsoft.com/office/drawing/2014/main" xmlns="" val="10006"/>
                  </a:ext>
                </a:extLst>
              </a:tr>
            </a:tbl>
          </a:graphicData>
        </a:graphic>
      </p:graphicFrame>
      <p:sp>
        <p:nvSpPr>
          <p:cNvPr id="63533"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00F542F-3D74-4FC3-968F-A9909084CB0C}"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81</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4766208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ZA" altLang="en-US" sz="2400" b="1" dirty="0" smtClean="0"/>
              <a:t>NATIONAL EMPLOYMENT POLICY(NEP) </a:t>
            </a:r>
            <a:br>
              <a:rPr lang="en-ZA" altLang="en-US" sz="2400" b="1" dirty="0" smtClean="0"/>
            </a:br>
            <a:r>
              <a:rPr lang="en-ZA" altLang="en-US" sz="2400" b="1" dirty="0" smtClean="0">
                <a:solidFill>
                  <a:srgbClr val="000000"/>
                </a:solidFill>
              </a:rPr>
              <a:t>POLICY INTENTION</a:t>
            </a:r>
            <a:endParaRPr lang="en-ZA" altLang="en-US" sz="2400" b="1" dirty="0" smtClean="0"/>
          </a:p>
        </p:txBody>
      </p:sp>
      <p:sp>
        <p:nvSpPr>
          <p:cNvPr id="65539" name="Content Placeholder 2"/>
          <p:cNvSpPr>
            <a:spLocks noGrp="1"/>
          </p:cNvSpPr>
          <p:nvPr>
            <p:ph idx="1"/>
          </p:nvPr>
        </p:nvSpPr>
        <p:spPr>
          <a:xfrm>
            <a:off x="264160" y="1531430"/>
            <a:ext cx="8605520" cy="5155882"/>
          </a:xfrm>
        </p:spPr>
        <p:txBody>
          <a:bodyPr/>
          <a:lstStyle/>
          <a:p>
            <a:pPr algn="just"/>
            <a:r>
              <a:rPr lang="en-ZA" altLang="en-US" sz="2000" dirty="0" smtClean="0"/>
              <a:t>The NEP is aimed at fostering a </a:t>
            </a:r>
            <a:r>
              <a:rPr lang="en-US" altLang="en-US" sz="2000" dirty="0" smtClean="0"/>
              <a:t>demand-led employment growth;</a:t>
            </a:r>
          </a:p>
          <a:p>
            <a:pPr algn="just"/>
            <a:endParaRPr lang="en-US" altLang="en-US" sz="2000" dirty="0" smtClean="0"/>
          </a:p>
          <a:p>
            <a:pPr algn="just"/>
            <a:r>
              <a:rPr lang="en-US" altLang="en-US" sz="2000" dirty="0" smtClean="0"/>
              <a:t>Emphasizing implementation and institutional concerns that underscore demand-side policy that can promote full, productive and freely chosen employment.</a:t>
            </a:r>
          </a:p>
          <a:p>
            <a:pPr algn="just"/>
            <a:endParaRPr lang="en-US" altLang="en-US" sz="2000" dirty="0" smtClean="0"/>
          </a:p>
          <a:p>
            <a:pPr algn="just"/>
            <a:r>
              <a:rPr lang="en-US" altLang="en-US" sz="2000" dirty="0" smtClean="0"/>
              <a:t>This intervention needs to confront the reality that unemployment is extremely high especially amongst women and youth. </a:t>
            </a:r>
          </a:p>
          <a:p>
            <a:pPr algn="just"/>
            <a:endParaRPr lang="en-US" altLang="en-US" sz="2000" dirty="0" smtClean="0"/>
          </a:p>
          <a:p>
            <a:pPr algn="just"/>
            <a:r>
              <a:rPr lang="en-US" altLang="en-US" sz="2000" dirty="0" smtClean="0"/>
              <a:t>The policy seeks to translate growth into jobs, must lead to the development of appropriate procedures and reforms that should be undertaken to ensure  that investments lead to sustainable growth and decent jobs.</a:t>
            </a:r>
          </a:p>
          <a:p>
            <a:pPr algn="just"/>
            <a:endParaRPr lang="en-ZA" altLang="en-US" sz="2400" dirty="0" smtClean="0"/>
          </a:p>
        </p:txBody>
      </p:sp>
      <p:sp>
        <p:nvSpPr>
          <p:cNvPr id="65540"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EA5A45-5C6E-4A92-A026-BF46CF28BAEE}"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82</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828297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ZA" altLang="en-US" sz="2400" b="1" dirty="0" smtClean="0"/>
              <a:t>PROGRESS- NEP</a:t>
            </a:r>
          </a:p>
        </p:txBody>
      </p:sp>
      <p:sp>
        <p:nvSpPr>
          <p:cNvPr id="3" name="Content Placeholder 2"/>
          <p:cNvSpPr>
            <a:spLocks noGrp="1"/>
          </p:cNvSpPr>
          <p:nvPr>
            <p:ph idx="1"/>
          </p:nvPr>
        </p:nvSpPr>
        <p:spPr>
          <a:xfrm>
            <a:off x="223520" y="1502982"/>
            <a:ext cx="8666480" cy="4708525"/>
          </a:xfrm>
        </p:spPr>
        <p:txBody>
          <a:bodyPr/>
          <a:lstStyle/>
          <a:p>
            <a:pPr>
              <a:defRPr/>
            </a:pPr>
            <a:r>
              <a:rPr lang="en-ZA" sz="2000" dirty="0">
                <a:ea typeface="MS PGothic" pitchFamily="34" charset="-128"/>
              </a:rPr>
              <a:t>D</a:t>
            </a:r>
            <a:r>
              <a:rPr lang="en-ZA" sz="2000" dirty="0" smtClean="0">
                <a:ea typeface="MS PGothic" pitchFamily="34" charset="-128"/>
              </a:rPr>
              <a:t>raft situational analysis was presented to stakeholders: the steering committee, DEL, ILO, and ES Board Secretariat.</a:t>
            </a:r>
          </a:p>
          <a:p>
            <a:pPr>
              <a:defRPr/>
            </a:pPr>
            <a:endParaRPr lang="en-ZA" sz="2000" dirty="0" smtClean="0">
              <a:ea typeface="MS PGothic" pitchFamily="34" charset="-128"/>
            </a:endParaRPr>
          </a:p>
          <a:p>
            <a:pPr>
              <a:defRPr/>
            </a:pPr>
            <a:r>
              <a:rPr lang="en-ZA" sz="2000" dirty="0">
                <a:ea typeface="MS PGothic" pitchFamily="34" charset="-128"/>
              </a:rPr>
              <a:t>P</a:t>
            </a:r>
            <a:r>
              <a:rPr lang="en-ZA" sz="2000" dirty="0" smtClean="0">
                <a:ea typeface="MS PGothic" pitchFamily="34" charset="-128"/>
              </a:rPr>
              <a:t>reliminary scenarios for the econometric modelling of different policy options have been developed.</a:t>
            </a:r>
          </a:p>
          <a:p>
            <a:pPr>
              <a:defRPr/>
            </a:pPr>
            <a:endParaRPr lang="en-ZA" sz="2000" dirty="0" smtClean="0">
              <a:ea typeface="MS PGothic" pitchFamily="34" charset="-128"/>
            </a:endParaRPr>
          </a:p>
          <a:p>
            <a:pPr>
              <a:defRPr/>
            </a:pPr>
            <a:r>
              <a:rPr lang="en-ZA" sz="2000" dirty="0">
                <a:ea typeface="MS PGothic" pitchFamily="34" charset="-128"/>
              </a:rPr>
              <a:t>B</a:t>
            </a:r>
            <a:r>
              <a:rPr lang="en-ZA" sz="2000" dirty="0" smtClean="0">
                <a:ea typeface="MS PGothic" pitchFamily="34" charset="-128"/>
              </a:rPr>
              <a:t>road areas in labour market and beyond, that the NEP will have to respond to, have been outlined.</a:t>
            </a:r>
          </a:p>
          <a:p>
            <a:pPr>
              <a:defRPr/>
            </a:pPr>
            <a:endParaRPr lang="en-ZA" sz="2000" dirty="0" smtClean="0">
              <a:ea typeface="MS PGothic" pitchFamily="34" charset="-128"/>
            </a:endParaRPr>
          </a:p>
          <a:p>
            <a:pPr>
              <a:defRPr/>
            </a:pPr>
            <a:r>
              <a:rPr lang="en-ZA" sz="2000" dirty="0">
                <a:ea typeface="MS PGothic" pitchFamily="34" charset="-128"/>
              </a:rPr>
              <a:t>T</a:t>
            </a:r>
            <a:r>
              <a:rPr lang="en-ZA" sz="2000" dirty="0" smtClean="0">
                <a:ea typeface="MS PGothic" pitchFamily="34" charset="-128"/>
              </a:rPr>
              <a:t>he situational analysis and econometric modelling have been workshopped with representatives of social partners.</a:t>
            </a:r>
          </a:p>
          <a:p>
            <a:pPr marL="0" indent="0">
              <a:buFont typeface="Arial" panose="020B0604020202020204" pitchFamily="34" charset="0"/>
              <a:buNone/>
              <a:defRPr/>
            </a:pPr>
            <a:endParaRPr lang="en-ZA" sz="2000" dirty="0">
              <a:ea typeface="MS PGothic" pitchFamily="34" charset="-128"/>
            </a:endParaRPr>
          </a:p>
        </p:txBody>
      </p:sp>
      <p:sp>
        <p:nvSpPr>
          <p:cNvPr id="66564" name="Slide Number Placeholder 3"/>
          <p:cNvSpPr>
            <a:spLocks noGrp="1"/>
          </p:cNvSpPr>
          <p:nvPr>
            <p:ph type="sldNum" sz="quarter" idx="12"/>
          </p:nvPr>
        </p:nvSpPr>
        <p:spPr bwMode="auto">
          <a:xfrm>
            <a:off x="708152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2094DDC-EC6C-4A93-8383-D7B076DA1FC7}"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83</a:t>
            </a:fld>
            <a:endParaRPr kumimoji="0" lang="en-US" altLang="en-US" sz="1200" b="1"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3150465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ZA" altLang="en-US" sz="2400" b="1" dirty="0"/>
              <a:t>NATIONAL LABOUR MIGRATION POLICY (NLMP) :POLICY INTENTION</a:t>
            </a:r>
          </a:p>
        </p:txBody>
      </p:sp>
      <p:sp>
        <p:nvSpPr>
          <p:cNvPr id="69635" name="Content Placeholder 2"/>
          <p:cNvSpPr>
            <a:spLocks noGrp="1"/>
          </p:cNvSpPr>
          <p:nvPr>
            <p:ph idx="1"/>
          </p:nvPr>
        </p:nvSpPr>
        <p:spPr>
          <a:xfrm>
            <a:off x="213360" y="1527366"/>
            <a:ext cx="8674608" cy="4525963"/>
          </a:xfrm>
        </p:spPr>
        <p:txBody>
          <a:bodyPr/>
          <a:lstStyle/>
          <a:p>
            <a:pPr algn="just"/>
            <a:r>
              <a:rPr lang="en-ZA" altLang="en-US" sz="2400" dirty="0" smtClean="0"/>
              <a:t>To address inadequate current policy framework;</a:t>
            </a:r>
          </a:p>
          <a:p>
            <a:pPr lvl="1" algn="just">
              <a:buFont typeface="Arial" panose="020B0604020202020204" pitchFamily="34" charset="0"/>
              <a:buChar char="•"/>
            </a:pPr>
            <a:endParaRPr lang="en-ZA" altLang="en-US" sz="2400" dirty="0" smtClean="0"/>
          </a:p>
          <a:p>
            <a:pPr algn="just"/>
            <a:r>
              <a:rPr lang="en-ZA" altLang="en-US" sz="2400" b="1" dirty="0" smtClean="0"/>
              <a:t>NLMP to achieve the following</a:t>
            </a:r>
            <a:r>
              <a:rPr lang="en-ZA" altLang="en-US" sz="2400" dirty="0" smtClean="0"/>
              <a:t>: </a:t>
            </a:r>
          </a:p>
          <a:p>
            <a:pPr marL="514350" indent="-514350" algn="just">
              <a:buAutoNum type="romanLcParenBoth"/>
            </a:pPr>
            <a:r>
              <a:rPr lang="en-ZA" altLang="en-US" sz="2400" dirty="0" smtClean="0"/>
              <a:t>Adoption of guiding principles aligned with constitutional values and international standards and commitments; </a:t>
            </a:r>
          </a:p>
          <a:p>
            <a:pPr marL="514350" indent="-514350" algn="just">
              <a:buAutoNum type="romanLcParenBoth"/>
            </a:pPr>
            <a:endParaRPr lang="en-ZA" altLang="en-US" sz="2400" dirty="0" smtClean="0"/>
          </a:p>
          <a:p>
            <a:pPr marL="0" indent="0" algn="just">
              <a:buNone/>
            </a:pPr>
            <a:r>
              <a:rPr lang="en-ZA" altLang="en-US" sz="2400" dirty="0" smtClean="0"/>
              <a:t>(ii) Identification of national strategic priorities; </a:t>
            </a:r>
          </a:p>
          <a:p>
            <a:pPr marL="0" indent="0" algn="just">
              <a:buNone/>
            </a:pPr>
            <a:endParaRPr lang="en-ZA" altLang="en-US" sz="2400" dirty="0" smtClean="0"/>
          </a:p>
          <a:p>
            <a:pPr marL="0" indent="0" algn="just">
              <a:buNone/>
            </a:pPr>
            <a:r>
              <a:rPr lang="en-ZA" altLang="en-US" sz="2400" dirty="0" smtClean="0"/>
              <a:t>(iii) Sustainable intervention methods, monitoring and effective implementation  mechanisms.</a:t>
            </a:r>
          </a:p>
          <a:p>
            <a:pPr lvl="1" algn="just">
              <a:buFont typeface="Arial" panose="020B0604020202020204" pitchFamily="34" charset="0"/>
              <a:buChar char="•"/>
            </a:pPr>
            <a:endParaRPr lang="en-ZA" altLang="en-US" sz="2000" dirty="0" smtClean="0"/>
          </a:p>
          <a:p>
            <a:endParaRPr lang="en-ZA" altLang="en-US" dirty="0" smtClean="0"/>
          </a:p>
        </p:txBody>
      </p:sp>
      <p:sp>
        <p:nvSpPr>
          <p:cNvPr id="69636" name="Slide Number Placeholder 3"/>
          <p:cNvSpPr>
            <a:spLocks noGrp="1"/>
          </p:cNvSpPr>
          <p:nvPr>
            <p:ph type="sldNum" sz="quarter" idx="12"/>
          </p:nvPr>
        </p:nvSpPr>
        <p:spPr bwMode="auto">
          <a:xfrm>
            <a:off x="7010400" y="-9048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A83FC60-F3CF-4302-9119-655045023097}" type="slidenum">
              <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84</a:t>
            </a:fld>
            <a:endParaRPr kumimoji="0" lang="en-US" altLang="en-US" sz="1200" b="1" i="0" u="none" strike="noStrike" kern="1200" cap="none" spc="0" normalizeH="0" baseline="0" noProof="0" smtClean="0">
              <a:ln>
                <a:noFill/>
              </a:ln>
              <a:solidFill>
                <a:schemeClr val="bg1"/>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047137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r>
              <a:rPr lang="en-US" altLang="en-US" sz="2400" b="1" dirty="0" smtClean="0">
                <a:ea typeface="ＭＳ Ｐゴシック" pitchFamily="34" charset="-128"/>
              </a:rPr>
              <a:t>IMPACT ANALYSIS REPORT: </a:t>
            </a:r>
            <a:r>
              <a:rPr lang="en-ZA" altLang="en-US" sz="2400" b="1" dirty="0" smtClean="0">
                <a:ea typeface="ＭＳ Ｐゴシック" pitchFamily="34" charset="-128"/>
              </a:rPr>
              <a:t>PROGRAMME 4</a:t>
            </a:r>
            <a:br>
              <a:rPr lang="en-ZA" altLang="en-US" sz="24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85</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LABOUR POLICY AND INDUSTRIAL RELATIONS</a:t>
            </a:r>
          </a:p>
          <a:p>
            <a:pPr marL="0" indent="0" algn="ctr">
              <a:buFont typeface="Arial" pitchFamily="34" charset="0"/>
              <a:buNone/>
            </a:pPr>
            <a:r>
              <a:rPr lang="en-ZA" altLang="en-US" sz="2400" b="1" dirty="0" smtClean="0">
                <a:ea typeface="ＭＳ Ｐゴシック" pitchFamily="34" charset="-128"/>
              </a:rPr>
              <a:t>(LP&amp;IR)</a:t>
            </a:r>
          </a:p>
        </p:txBody>
      </p:sp>
    </p:spTree>
    <p:extLst>
      <p:ext uri="{BB962C8B-B14F-4D97-AF65-F5344CB8AC3E}">
        <p14:creationId xmlns:p14="http://schemas.microsoft.com/office/powerpoint/2010/main" xmlns="" val="40605670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552" y="404664"/>
            <a:ext cx="8229600" cy="634082"/>
          </a:xfrm>
        </p:spPr>
        <p:txBody>
          <a:bodyPr/>
          <a:lstStyle/>
          <a:p>
            <a:r>
              <a:rPr lang="en-ZA" altLang="en-US" sz="2400" b="1" dirty="0" smtClean="0">
                <a:ea typeface="ＭＳ Ｐゴシック" pitchFamily="34" charset="-128"/>
              </a:rPr>
              <a:t>LABOUR ORGANISATIONS (TRADE UNIONS AND EMPLOYERS ORGANISATION) APPLICATIONS , QUARTER 2 </a:t>
            </a:r>
            <a:r>
              <a:rPr lang="en-ZA" altLang="en-US" sz="2400" b="1" dirty="0" smtClean="0">
                <a:solidFill>
                  <a:srgbClr val="FF0000"/>
                </a:solidFill>
                <a:ea typeface="ＭＳ Ｐゴシック" pitchFamily="34" charset="-128"/>
              </a:rPr>
              <a:t>2021/2022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71099541"/>
              </p:ext>
            </p:extLst>
          </p:nvPr>
        </p:nvGraphicFramePr>
        <p:xfrm>
          <a:off x="251520" y="1340768"/>
          <a:ext cx="8640960" cy="5110831"/>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4"/>
                    </a:ext>
                  </a:extLst>
                </a:gridCol>
                <a:gridCol w="1008112">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tblGrid>
              <a:tr h="590044">
                <a:tc>
                  <a:txBody>
                    <a:bodyPr/>
                    <a:lstStyle/>
                    <a:p>
                      <a:r>
                        <a:rPr lang="en-ZA" sz="1200" b="1" dirty="0" smtClean="0">
                          <a:latin typeface="+mn-lt"/>
                          <a:cs typeface="Arial" panose="020B0604020202020204" pitchFamily="34" charset="0"/>
                        </a:rPr>
                        <a:t>LO Process</a:t>
                      </a:r>
                      <a:endParaRPr lang="en-ZA" sz="1200" b="1"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b="1" dirty="0" smtClean="0">
                          <a:latin typeface="+mn-lt"/>
                          <a:cs typeface="Arial" panose="020B0604020202020204" pitchFamily="34" charset="0"/>
                        </a:rPr>
                        <a:t>Q1</a:t>
                      </a:r>
                      <a:endParaRPr lang="en-ZA" sz="1200" b="1"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b="1" dirty="0" smtClean="0">
                          <a:latin typeface="+mn-lt"/>
                          <a:cs typeface="Arial" panose="020B0604020202020204" pitchFamily="34" charset="0"/>
                        </a:rPr>
                        <a:t>Q2</a:t>
                      </a:r>
                      <a:endParaRPr lang="en-ZA" sz="1200" b="1"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b="1" dirty="0" smtClean="0">
                          <a:latin typeface="+mn-lt"/>
                          <a:cs typeface="Arial" panose="020B0604020202020204" pitchFamily="34" charset="0"/>
                        </a:rPr>
                        <a:t>Q3</a:t>
                      </a:r>
                      <a:endParaRPr lang="en-ZA" sz="1200" b="1"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200" b="1" dirty="0" smtClean="0">
                          <a:latin typeface="+mn-lt"/>
                          <a:cs typeface="Arial" panose="020B0604020202020204" pitchFamily="34" charset="0"/>
                        </a:rPr>
                        <a:t>Q4</a:t>
                      </a:r>
                      <a:endParaRPr lang="en-ZA" sz="1200" b="1"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51665">
                <a:tc>
                  <a:txBody>
                    <a:bodyPr/>
                    <a:lstStyle/>
                    <a:p>
                      <a:r>
                        <a:rPr lang="en-ZA" sz="1200" b="0" dirty="0" smtClean="0">
                          <a:latin typeface="+mn-lt"/>
                          <a:cs typeface="Arial" panose="020B0604020202020204" pitchFamily="34" charset="0"/>
                        </a:rPr>
                        <a:t>Applications for registration received</a:t>
                      </a:r>
                    </a:p>
                    <a:p>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32</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36</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24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latin typeface="+mn-lt"/>
                          <a:cs typeface="Arial" panose="020B0604020202020204" pitchFamily="34" charset="0"/>
                        </a:rPr>
                        <a:t>Approved within 90 calendar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Arial" panose="020B0604020202020204" pitchFamily="34" charset="0"/>
                        </a:rPr>
                        <a:t>1</a:t>
                      </a:r>
                      <a:endParaRPr lang="en-ZA" sz="1400" b="0" dirty="0" smtClean="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4</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24163">
                <a:tc>
                  <a:txBody>
                    <a:bodyPr/>
                    <a:lstStyle/>
                    <a:p>
                      <a:r>
                        <a:rPr lang="en-ZA" sz="1200" b="0" dirty="0" smtClean="0">
                          <a:latin typeface="+mn-lt"/>
                          <a:cs typeface="Arial" panose="020B0604020202020204" pitchFamily="34" charset="0"/>
                        </a:rPr>
                        <a:t>Approved longer</a:t>
                      </a:r>
                      <a:r>
                        <a:rPr lang="en-ZA" sz="1200" b="0" baseline="0" dirty="0" smtClean="0">
                          <a:latin typeface="+mn-lt"/>
                          <a:cs typeface="Arial" panose="020B0604020202020204" pitchFamily="34" charset="0"/>
                        </a:rPr>
                        <a:t> than </a:t>
                      </a:r>
                      <a:r>
                        <a:rPr lang="en-ZA" sz="1200" b="0" dirty="0" smtClean="0">
                          <a:latin typeface="+mn-lt"/>
                          <a:cs typeface="Arial" panose="020B0604020202020204" pitchFamily="34" charset="0"/>
                        </a:rPr>
                        <a:t>90 calendar days</a:t>
                      </a:r>
                    </a:p>
                    <a:p>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0</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0</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24163">
                <a:tc>
                  <a:txBody>
                    <a:bodyPr/>
                    <a:lstStyle/>
                    <a:p>
                      <a:r>
                        <a:rPr lang="en-ZA" sz="1200" b="0" dirty="0" smtClean="0">
                          <a:latin typeface="+mn-lt"/>
                          <a:cs typeface="Arial" panose="020B0604020202020204" pitchFamily="34" charset="0"/>
                        </a:rPr>
                        <a:t>Applications refused</a:t>
                      </a:r>
                      <a:r>
                        <a:rPr lang="en-ZA" sz="1200" b="0" baseline="0" dirty="0" smtClean="0">
                          <a:latin typeface="+mn-lt"/>
                          <a:cs typeface="Arial" panose="020B0604020202020204" pitchFamily="34" charset="0"/>
                        </a:rPr>
                        <a:t> within 90 days </a:t>
                      </a:r>
                    </a:p>
                    <a:p>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42</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32</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10928">
                <a:tc>
                  <a:txBody>
                    <a:bodyPr/>
                    <a:lstStyle/>
                    <a:p>
                      <a:r>
                        <a:rPr lang="en-ZA" sz="1200" b="0" dirty="0" smtClean="0">
                          <a:latin typeface="+mn-lt"/>
                          <a:cs typeface="Arial" panose="020B0604020202020204" pitchFamily="34" charset="0"/>
                        </a:rPr>
                        <a:t>Applications refused</a:t>
                      </a:r>
                      <a:r>
                        <a:rPr lang="en-ZA" sz="1200" b="0" baseline="0" dirty="0" smtClean="0">
                          <a:latin typeface="+mn-lt"/>
                          <a:cs typeface="Arial" panose="020B0604020202020204" pitchFamily="34" charset="0"/>
                        </a:rPr>
                        <a:t> longer than 90 days </a:t>
                      </a: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0</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0</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1385705">
                <a:tc>
                  <a:txBody>
                    <a:bodyPr/>
                    <a:lstStyle/>
                    <a:p>
                      <a:r>
                        <a:rPr lang="en-ZA" sz="1200" b="0" dirty="0" smtClean="0">
                          <a:latin typeface="+mn-lt"/>
                          <a:cs typeface="Arial" panose="020B0604020202020204" pitchFamily="34" charset="0"/>
                        </a:rPr>
                        <a:t>TU</a:t>
                      </a:r>
                      <a:r>
                        <a:rPr lang="en-ZA" sz="1200" b="0" baseline="0" dirty="0" smtClean="0">
                          <a:latin typeface="+mn-lt"/>
                          <a:cs typeface="Arial" panose="020B0604020202020204" pitchFamily="34" charset="0"/>
                        </a:rPr>
                        <a:t> cancellations (de-registrations) &amp;</a:t>
                      </a:r>
                    </a:p>
                    <a:p>
                      <a:endParaRPr lang="en-ZA" sz="1200" b="0" baseline="0" dirty="0" smtClean="0">
                        <a:latin typeface="+mn-lt"/>
                        <a:cs typeface="Arial" panose="020B0604020202020204" pitchFamily="34" charset="0"/>
                      </a:endParaRPr>
                    </a:p>
                    <a:p>
                      <a:r>
                        <a:rPr lang="en-US" sz="1200" b="0" baseline="0" dirty="0" smtClean="0">
                          <a:latin typeface="+mn-lt"/>
                          <a:cs typeface="Arial" panose="020B0604020202020204" pitchFamily="34" charset="0"/>
                        </a:rPr>
                        <a:t>EO cancellations (de-registrations)</a:t>
                      </a: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0</a:t>
                      </a:r>
                    </a:p>
                    <a:p>
                      <a:pPr algn="ctr"/>
                      <a:r>
                        <a:rPr lang="en-US" sz="1400" b="0" dirty="0" smtClean="0">
                          <a:latin typeface="+mn-lt"/>
                          <a:cs typeface="Arial" panose="020B0604020202020204" pitchFamily="34" charset="0"/>
                        </a:rPr>
                        <a:t>0</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smtClean="0">
                          <a:latin typeface="+mn-lt"/>
                          <a:cs typeface="Arial" panose="020B0604020202020204" pitchFamily="34" charset="0"/>
                        </a:rPr>
                        <a:t>0</a:t>
                      </a:r>
                    </a:p>
                    <a:p>
                      <a:pPr algn="ctr"/>
                      <a:r>
                        <a:rPr lang="en-US" sz="1400" b="0" dirty="0" smtClean="0">
                          <a:latin typeface="+mn-lt"/>
                          <a:cs typeface="Arial" panose="020B0604020202020204" pitchFamily="34" charset="0"/>
                        </a:rPr>
                        <a:t>0</a:t>
                      </a:r>
                      <a:endParaRPr lang="en-ZA" sz="14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200" b="0" dirty="0">
                        <a:latin typeface="+mn-lt"/>
                        <a:cs typeface="Arial" panose="020B0604020202020204" pitchFamily="34" charset="0"/>
                      </a:endParaRPr>
                    </a:p>
                  </a:txBody>
                  <a:tcPr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a:xfrm>
            <a:off x="7010400" y="-2756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0"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0688529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229600" cy="1143000"/>
          </a:xfrm>
        </p:spPr>
        <p:txBody>
          <a:bodyPr/>
          <a:lstStyle/>
          <a:p>
            <a:r>
              <a:rPr lang="en-ZA" altLang="en-US" sz="2000" b="1" dirty="0">
                <a:ea typeface="ＭＳ Ｐゴシック" pitchFamily="34" charset="-128"/>
              </a:rPr>
              <a:t>TRADE UNION </a:t>
            </a:r>
            <a:r>
              <a:rPr lang="en-ZA" altLang="en-US" sz="2000" b="1" dirty="0" smtClean="0">
                <a:ea typeface="ＭＳ Ｐゴシック" pitchFamily="34" charset="-128"/>
              </a:rPr>
              <a:t>APPLICATIONS RECEIVED PER SECTOR</a:t>
            </a:r>
            <a:r>
              <a:rPr lang="en-ZA" altLang="en-US" sz="2000" b="1" dirty="0">
                <a:ea typeface="ＭＳ Ｐゴシック" pitchFamily="34" charset="-128"/>
              </a:rPr>
              <a:t>: QUARTER </a:t>
            </a:r>
            <a:r>
              <a:rPr lang="en-ZA" altLang="en-US" sz="2000" b="1" dirty="0" smtClean="0">
                <a:ea typeface="ＭＳ Ｐゴシック" pitchFamily="34" charset="-128"/>
              </a:rPr>
              <a:t>2 </a:t>
            </a:r>
            <a:r>
              <a:rPr lang="en-ZA" altLang="en-US" sz="2000" b="1" dirty="0" smtClean="0">
                <a:solidFill>
                  <a:srgbClr val="FF0000"/>
                </a:solidFill>
                <a:ea typeface="ＭＳ Ｐゴシック" pitchFamily="34" charset="-128"/>
              </a:rPr>
              <a:t>2021/22</a:t>
            </a:r>
            <a:r>
              <a:rPr lang="en-ZA" altLang="en-US" sz="2000" b="1" dirty="0">
                <a:ea typeface="ＭＳ Ｐゴシック" pitchFamily="34" charset="-128"/>
              </a:rPr>
              <a:t/>
            </a:r>
            <a:br>
              <a:rPr lang="en-ZA" altLang="en-US" sz="2000" b="1" dirty="0">
                <a:ea typeface="ＭＳ Ｐゴシック" pitchFamily="34" charset="-128"/>
              </a:rPr>
            </a:br>
            <a:endParaRPr lang="en-ZA" altLang="en-US" sz="2000"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29768707"/>
              </p:ext>
            </p:extLst>
          </p:nvPr>
        </p:nvGraphicFramePr>
        <p:xfrm>
          <a:off x="261258" y="1340768"/>
          <a:ext cx="8631221" cy="4688682"/>
        </p:xfrm>
        <a:graphic>
          <a:graphicData uri="http://schemas.openxmlformats.org/drawingml/2006/table">
            <a:tbl>
              <a:tblPr firstRow="1" bandRow="1">
                <a:tableStyleId>{5C22544A-7EE6-4342-B048-85BDC9FD1C3A}</a:tableStyleId>
              </a:tblPr>
              <a:tblGrid>
                <a:gridCol w="1574438">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2304256">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872207">
                  <a:extLst>
                    <a:ext uri="{9D8B030D-6E8A-4147-A177-3AD203B41FA5}">
                      <a16:colId xmlns:a16="http://schemas.microsoft.com/office/drawing/2014/main" xmlns="" val="20004"/>
                    </a:ext>
                  </a:extLst>
                </a:gridCol>
              </a:tblGrid>
              <a:tr h="824809">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75391">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t>
                      </a:r>
                      <a:r>
                        <a:rPr lang="en-ZA" sz="1600" kern="1200" dirty="0" smtClean="0">
                          <a:solidFill>
                            <a:srgbClr val="000000"/>
                          </a:solidFill>
                          <a:effectLst/>
                          <a:latin typeface="+mn-lt"/>
                          <a:ea typeface="Calibri"/>
                          <a:cs typeface="Arial" panose="020B0604020202020204" pitchFamily="34" charset="0"/>
                        </a:rPr>
                        <a:t>&amp; Forestry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206</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566 Farming &amp; 100 Forestry </a:t>
                      </a:r>
                    </a:p>
                    <a:p>
                      <a:pPr marL="285750" marR="0" indent="-285750" algn="ctr" defTabSz="4572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US" sz="1600" kern="1200" dirty="0" smtClean="0">
                          <a:solidFill>
                            <a:schemeClr val="dk1"/>
                          </a:solidFill>
                          <a:effectLst/>
                          <a:latin typeface="+mn-lt"/>
                          <a:ea typeface="Calibri"/>
                          <a:cs typeface="Arial" panose="020B0604020202020204" pitchFamily="34" charset="0"/>
                        </a:rPr>
                        <a:t>4 application received</a:t>
                      </a:r>
                      <a:r>
                        <a:rPr lang="en-US" sz="1600" kern="1200" baseline="0" dirty="0" smtClean="0">
                          <a:solidFill>
                            <a:schemeClr val="dk1"/>
                          </a:solidFill>
                          <a:effectLst/>
                          <a:latin typeface="+mn-lt"/>
                          <a:ea typeface="Calibri"/>
                          <a:cs typeface="Arial" panose="020B0604020202020204" pitchFamily="34" charset="0"/>
                        </a:rPr>
                        <a:t>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8032">
                <a:tc>
                  <a:txBody>
                    <a:bodyPr/>
                    <a:lstStyle/>
                    <a:p>
                      <a:pPr>
                        <a:lnSpc>
                          <a:spcPct val="100000"/>
                        </a:lnSpc>
                        <a:spcAft>
                          <a:spcPts val="0"/>
                        </a:spcAft>
                      </a:pPr>
                      <a:r>
                        <a:rPr lang="en-US" sz="1600" dirty="0" smtClean="0">
                          <a:effectLst/>
                          <a:latin typeface="+mn-lt"/>
                          <a:ea typeface="Calibri"/>
                          <a:cs typeface="Arial" panose="020B0604020202020204" pitchFamily="34" charset="0"/>
                        </a:rPr>
                        <a:t>Administration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0</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600" kern="1200" dirty="0" smtClean="0">
                          <a:solidFill>
                            <a:schemeClr val="dk1"/>
                          </a:solidFill>
                          <a:effectLst/>
                          <a:latin typeface="+mn-lt"/>
                          <a:ea typeface="Calibri"/>
                          <a:cs typeface="Arial" panose="020B0604020202020204" pitchFamily="34" charset="0"/>
                        </a:rPr>
                        <a:t>22</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2322417"/>
                  </a:ext>
                </a:extLst>
              </a:tr>
              <a:tr h="420268">
                <a:tc>
                  <a:txBody>
                    <a:bodyPr/>
                    <a:lstStyle/>
                    <a:p>
                      <a:pPr>
                        <a:lnSpc>
                          <a:spcPct val="100000"/>
                        </a:lnSpc>
                        <a:spcAft>
                          <a:spcPts val="0"/>
                        </a:spcAft>
                      </a:pPr>
                      <a:r>
                        <a:rPr lang="en-US" sz="1600" dirty="0" smtClean="0">
                          <a:effectLst/>
                          <a:latin typeface="+mn-lt"/>
                          <a:ea typeface="Calibri"/>
                          <a:cs typeface="Arial" panose="020B0604020202020204" pitchFamily="34" charset="0"/>
                        </a:rPr>
                        <a:t>Aviation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70</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221</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6044570"/>
                  </a:ext>
                </a:extLst>
              </a:tr>
              <a:tr h="420268">
                <a:tc>
                  <a:txBody>
                    <a:bodyPr/>
                    <a:lstStyle/>
                    <a:p>
                      <a:pPr>
                        <a:lnSpc>
                          <a:spcPct val="100000"/>
                        </a:lnSpc>
                        <a:spcAft>
                          <a:spcPts val="0"/>
                        </a:spcAft>
                      </a:pPr>
                      <a:r>
                        <a:rPr lang="en-US" sz="1600" dirty="0" smtClean="0">
                          <a:effectLst/>
                          <a:latin typeface="+mn-lt"/>
                          <a:ea typeface="Calibri"/>
                          <a:cs typeface="Arial" panose="020B0604020202020204" pitchFamily="34" charset="0"/>
                        </a:rPr>
                        <a:t>BCEA</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0</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138</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4571625"/>
                  </a:ext>
                </a:extLst>
              </a:tr>
              <a:tr h="420268">
                <a:tc>
                  <a:txBody>
                    <a:bodyPr/>
                    <a:lstStyle/>
                    <a:p>
                      <a:pPr>
                        <a:lnSpc>
                          <a:spcPct val="100000"/>
                        </a:lnSpc>
                        <a:spcAft>
                          <a:spcPts val="0"/>
                        </a:spcAft>
                      </a:pPr>
                      <a:r>
                        <a:rPr lang="en-US" sz="1600" dirty="0" smtClean="0">
                          <a:effectLst/>
                          <a:latin typeface="+mn-lt"/>
                          <a:ea typeface="Calibri"/>
                          <a:cs typeface="Arial" panose="020B0604020202020204" pitchFamily="34" charset="0"/>
                        </a:rPr>
                        <a:t>Betting</a:t>
                      </a:r>
                      <a:r>
                        <a:rPr lang="en-US" sz="1600" baseline="0" dirty="0" smtClean="0">
                          <a:effectLst/>
                          <a:latin typeface="+mn-lt"/>
                          <a:ea typeface="Calibri"/>
                          <a:cs typeface="Arial" panose="020B0604020202020204" pitchFamily="34" charset="0"/>
                        </a:rPr>
                        <a:t> &amp; Gambling</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203</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15</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2855298"/>
                  </a:ext>
                </a:extLst>
              </a:tr>
              <a:tr h="420268">
                <a:tc>
                  <a:txBody>
                    <a:bodyPr/>
                    <a:lstStyle/>
                    <a:p>
                      <a:pPr>
                        <a:lnSpc>
                          <a:spcPct val="100000"/>
                        </a:lnSpc>
                        <a:spcAft>
                          <a:spcPts val="0"/>
                        </a:spcAft>
                      </a:pPr>
                      <a:r>
                        <a:rPr lang="en-US" sz="1600" dirty="0" smtClean="0">
                          <a:effectLst/>
                          <a:latin typeface="+mn-lt"/>
                          <a:ea typeface="Calibri"/>
                          <a:cs typeface="Arial" panose="020B0604020202020204" pitchFamily="34" charset="0"/>
                        </a:rPr>
                        <a:t>Boiler makers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47</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7865756"/>
                  </a:ext>
                </a:extLst>
              </a:tr>
              <a:tr h="420268">
                <a:tc>
                  <a:txBody>
                    <a:bodyPr/>
                    <a:lstStyle/>
                    <a:p>
                      <a:pPr>
                        <a:lnSpc>
                          <a:spcPct val="100000"/>
                        </a:lnSpc>
                        <a:spcAft>
                          <a:spcPts val="0"/>
                        </a:spcAft>
                      </a:pPr>
                      <a:r>
                        <a:rPr lang="en-US" sz="1600" dirty="0" smtClean="0">
                          <a:effectLst/>
                          <a:latin typeface="+mn-lt"/>
                          <a:ea typeface="Calibri"/>
                          <a:cs typeface="Arial" panose="020B0604020202020204" pitchFamily="34" charset="0"/>
                        </a:rPr>
                        <a:t>Bookkeeping</a:t>
                      </a:r>
                      <a:r>
                        <a:rPr lang="en-US" sz="1600" baseline="0" dirty="0" smtClean="0">
                          <a:effectLst/>
                          <a:latin typeface="+mn-lt"/>
                          <a:ea typeface="Calibri"/>
                          <a:cs typeface="Arial" panose="020B0604020202020204" pitchFamily="34" charset="0"/>
                        </a:rPr>
                        <a:t>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11</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18161819"/>
                  </a:ext>
                </a:extLst>
              </a:tr>
              <a:tr h="420268">
                <a:tc>
                  <a:txBody>
                    <a:bodyPr/>
                    <a:lstStyle/>
                    <a:p>
                      <a:pPr>
                        <a:lnSpc>
                          <a:spcPct val="100000"/>
                        </a:lnSpc>
                        <a:spcAft>
                          <a:spcPts val="0"/>
                        </a:spcAft>
                      </a:pPr>
                      <a:r>
                        <a:rPr lang="en-US" sz="1600" dirty="0" smtClean="0">
                          <a:effectLst/>
                          <a:latin typeface="+mn-lt"/>
                          <a:ea typeface="Calibri"/>
                          <a:cs typeface="Arial" panose="020B0604020202020204" pitchFamily="34" charset="0"/>
                        </a:rPr>
                        <a:t>Call center</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80</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600" kern="1200" dirty="0" smtClean="0">
                          <a:solidFill>
                            <a:schemeClr val="dk1"/>
                          </a:solidFill>
                          <a:effectLst/>
                          <a:latin typeface="+mn-lt"/>
                          <a:ea typeface="Calibri"/>
                          <a:cs typeface="Arial" panose="020B0604020202020204" pitchFamily="34" charset="0"/>
                        </a:rPr>
                        <a:t>0</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4364929"/>
                  </a:ext>
                </a:extLst>
              </a:tr>
            </a:tbl>
          </a:graphicData>
        </a:graphic>
      </p:graphicFrame>
      <p:sp>
        <p:nvSpPr>
          <p:cNvPr id="2" name="Slide Number Placeholder 1"/>
          <p:cNvSpPr>
            <a:spLocks noGrp="1"/>
          </p:cNvSpPr>
          <p:nvPr>
            <p:ph type="sldNum" sz="quarter" idx="12"/>
          </p:nvPr>
        </p:nvSpPr>
        <p:spPr>
          <a:xfrm>
            <a:off x="7010400" y="-3246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1118442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000" b="1" dirty="0">
                <a:solidFill>
                  <a:prstClr val="black"/>
                </a:solidFill>
                <a:ea typeface="ＭＳ Ｐゴシック" pitchFamily="34" charset="-128"/>
              </a:rPr>
              <a:t>TRADE UNION APPLICATIONS RECEIVED PER SECTOR: QUARTER 2 </a:t>
            </a:r>
            <a:r>
              <a:rPr lang="en-ZA" altLang="en-US" sz="2000" b="1" dirty="0">
                <a:solidFill>
                  <a:srgbClr val="FF0000"/>
                </a:solidFill>
                <a:ea typeface="ＭＳ Ｐゴシック" pitchFamily="34" charset="-128"/>
              </a:rPr>
              <a:t>2021/22</a:t>
            </a:r>
            <a:endParaRPr lang="en-ZA" dirty="0"/>
          </a:p>
        </p:txBody>
      </p:sp>
      <p:graphicFrame>
        <p:nvGraphicFramePr>
          <p:cNvPr id="5" name="Content Placeholder 4"/>
          <p:cNvGraphicFramePr>
            <a:graphicFrameLocks noGrp="1"/>
          </p:cNvGraphicFramePr>
          <p:nvPr>
            <p:ph idx="1"/>
            <p:extLst/>
          </p:nvPr>
        </p:nvGraphicFramePr>
        <p:xfrm>
          <a:off x="256389" y="1340768"/>
          <a:ext cx="8631221" cy="2689032"/>
        </p:xfrm>
        <a:graphic>
          <a:graphicData uri="http://schemas.openxmlformats.org/drawingml/2006/table">
            <a:tbl>
              <a:tblPr firstRow="1" bandRow="1">
                <a:tableStyleId>{5C22544A-7EE6-4342-B048-85BDC9FD1C3A}</a:tableStyleId>
              </a:tblPr>
              <a:tblGrid>
                <a:gridCol w="1574438">
                  <a:extLst>
                    <a:ext uri="{9D8B030D-6E8A-4147-A177-3AD203B41FA5}">
                      <a16:colId xmlns:a16="http://schemas.microsoft.com/office/drawing/2014/main" xmlns="" val="1394363824"/>
                    </a:ext>
                  </a:extLst>
                </a:gridCol>
                <a:gridCol w="1512168">
                  <a:extLst>
                    <a:ext uri="{9D8B030D-6E8A-4147-A177-3AD203B41FA5}">
                      <a16:colId xmlns:a16="http://schemas.microsoft.com/office/drawing/2014/main" xmlns="" val="3147835104"/>
                    </a:ext>
                  </a:extLst>
                </a:gridCol>
                <a:gridCol w="2304256">
                  <a:extLst>
                    <a:ext uri="{9D8B030D-6E8A-4147-A177-3AD203B41FA5}">
                      <a16:colId xmlns:a16="http://schemas.microsoft.com/office/drawing/2014/main" xmlns="" val="3125319688"/>
                    </a:ext>
                  </a:extLst>
                </a:gridCol>
                <a:gridCol w="1368152">
                  <a:extLst>
                    <a:ext uri="{9D8B030D-6E8A-4147-A177-3AD203B41FA5}">
                      <a16:colId xmlns:a16="http://schemas.microsoft.com/office/drawing/2014/main" xmlns="" val="1340323048"/>
                    </a:ext>
                  </a:extLst>
                </a:gridCol>
                <a:gridCol w="1872207">
                  <a:extLst>
                    <a:ext uri="{9D8B030D-6E8A-4147-A177-3AD203B41FA5}">
                      <a16:colId xmlns:a16="http://schemas.microsoft.com/office/drawing/2014/main" xmlns="" val="565162315"/>
                    </a:ext>
                  </a:extLst>
                </a:gridCol>
              </a:tblGrid>
              <a:tr h="824809">
                <a:tc>
                  <a:txBody>
                    <a:bodyPr/>
                    <a:lstStyle/>
                    <a:p>
                      <a:r>
                        <a:rPr lang="en-ZA" sz="1600" dirty="0" smtClean="0">
                          <a:latin typeface="Arial" panose="020B0604020202020204" pitchFamily="34" charset="0"/>
                          <a:cs typeface="Arial" panose="020B0604020202020204" pitchFamily="34" charset="0"/>
                        </a:rPr>
                        <a:t>Sectors</a:t>
                      </a:r>
                      <a:endParaRPr lang="en-ZA" sz="1600" dirty="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Q1</a:t>
                      </a:r>
                      <a:endParaRPr lang="en-ZA" sz="1600" dirty="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Q2</a:t>
                      </a:r>
                      <a:endParaRPr lang="en-ZA" sz="1600" dirty="0" smtClean="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anose="020B0604020202020204" pitchFamily="34" charset="0"/>
                          <a:cs typeface="Arial" panose="020B0604020202020204" pitchFamily="34" charset="0"/>
                        </a:rPr>
                        <a:t>Members</a:t>
                      </a:r>
                    </a:p>
                    <a:p>
                      <a:pPr algn="ctr"/>
                      <a:r>
                        <a:rPr lang="en-US" sz="1600" dirty="0" smtClean="0">
                          <a:latin typeface="Arial" panose="020B0604020202020204" pitchFamily="34" charset="0"/>
                          <a:cs typeface="Arial" panose="020B0604020202020204" pitchFamily="34" charset="0"/>
                        </a:rPr>
                        <a:t>Q3</a:t>
                      </a:r>
                      <a:endParaRPr lang="en-ZA" sz="1600" dirty="0" smtClean="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Arial" panose="020B0604020202020204" pitchFamily="34" charset="0"/>
                        <a:cs typeface="Arial" panose="020B0604020202020204"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8975126"/>
                  </a:ext>
                </a:extLst>
              </a:tr>
              <a:tr h="288032">
                <a:tc>
                  <a:txBody>
                    <a:bodyPr/>
                    <a:lstStyle/>
                    <a:p>
                      <a:r>
                        <a:rPr lang="en-US" sz="1600" kern="1200" dirty="0" smtClean="0">
                          <a:solidFill>
                            <a:schemeClr val="dk1"/>
                          </a:solidFill>
                          <a:effectLst/>
                          <a:latin typeface="+mn-lt"/>
                          <a:ea typeface="Calibri"/>
                          <a:cs typeface="Arial" panose="020B0604020202020204" pitchFamily="34" charset="0"/>
                        </a:rPr>
                        <a:t>Cleaning</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689</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36</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5080027"/>
                  </a:ext>
                </a:extLst>
              </a:tr>
              <a:tr h="288032">
                <a:tc>
                  <a:txBody>
                    <a:bodyPr/>
                    <a:lstStyle/>
                    <a:p>
                      <a:r>
                        <a:rPr lang="en-US" sz="1600" kern="1200" dirty="0" smtClean="0">
                          <a:solidFill>
                            <a:schemeClr val="dk1"/>
                          </a:solidFill>
                          <a:effectLst/>
                          <a:latin typeface="+mn-lt"/>
                          <a:ea typeface="Calibri"/>
                          <a:cs typeface="Arial" panose="020B0604020202020204" pitchFamily="34" charset="0"/>
                        </a:rPr>
                        <a:t>Clothing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4</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8000962"/>
                  </a:ext>
                </a:extLst>
              </a:tr>
              <a:tr h="288032">
                <a:tc>
                  <a:txBody>
                    <a:bodyPr/>
                    <a:lstStyle/>
                    <a:p>
                      <a:r>
                        <a:rPr lang="en-US" sz="1600" kern="1200" dirty="0" smtClean="0">
                          <a:solidFill>
                            <a:schemeClr val="dk1"/>
                          </a:solidFill>
                          <a:effectLst/>
                          <a:latin typeface="+mn-lt"/>
                          <a:ea typeface="Calibri"/>
                          <a:cs typeface="Arial" panose="020B0604020202020204" pitchFamily="34" charset="0"/>
                        </a:rPr>
                        <a:t>Contract Building</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67</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60033946"/>
                  </a:ext>
                </a:extLst>
              </a:tr>
              <a:tr h="288032">
                <a:tc>
                  <a:txBody>
                    <a:bodyPr/>
                    <a:lstStyle/>
                    <a:p>
                      <a:r>
                        <a:rPr lang="en-US" sz="1600" kern="1200" dirty="0" smtClean="0">
                          <a:solidFill>
                            <a:schemeClr val="dk1"/>
                          </a:solidFill>
                          <a:effectLst/>
                          <a:latin typeface="+mn-lt"/>
                          <a:ea typeface="Calibri"/>
                          <a:cs typeface="Arial" panose="020B0604020202020204" pitchFamily="34" charset="0"/>
                        </a:rPr>
                        <a:t>Contract</a:t>
                      </a:r>
                      <a:r>
                        <a:rPr lang="en-US" sz="1600" kern="1200" baseline="0" dirty="0" smtClean="0">
                          <a:solidFill>
                            <a:schemeClr val="dk1"/>
                          </a:solidFill>
                          <a:effectLst/>
                          <a:latin typeface="+mn-lt"/>
                          <a:ea typeface="Calibri"/>
                          <a:cs typeface="Arial" panose="020B0604020202020204" pitchFamily="34" charset="0"/>
                        </a:rPr>
                        <a:t> Workers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0</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30</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22958549"/>
                  </a:ext>
                </a:extLst>
              </a:tr>
              <a:tr h="288032">
                <a:tc>
                  <a:txBody>
                    <a:bodyPr/>
                    <a:lstStyle/>
                    <a:p>
                      <a:r>
                        <a:rPr lang="en-US" sz="1600" kern="1200" dirty="0" smtClean="0">
                          <a:solidFill>
                            <a:schemeClr val="dk1"/>
                          </a:solidFill>
                          <a:effectLst/>
                          <a:latin typeface="+mn-lt"/>
                          <a:ea typeface="Calibri"/>
                          <a:cs typeface="Arial" panose="020B0604020202020204" pitchFamily="34" charset="0"/>
                        </a:rPr>
                        <a:t>Construction &amp; Metal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13</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27</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1084628"/>
                  </a:ext>
                </a:extLst>
              </a:tr>
            </a:tbl>
          </a:graphicData>
        </a:graphic>
      </p:graphicFrame>
      <p:sp>
        <p:nvSpPr>
          <p:cNvPr id="4" name="Slide Number Placeholder 3"/>
          <p:cNvSpPr>
            <a:spLocks noGrp="1"/>
          </p:cNvSpPr>
          <p:nvPr>
            <p:ph type="sldNum" sz="quarter" idx="12"/>
          </p:nvPr>
        </p:nvSpPr>
        <p:spPr>
          <a:xfrm>
            <a:off x="7010400" y="-4349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4349858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000" b="1" dirty="0" smtClean="0">
                <a:ea typeface="ＭＳ Ｐゴシック" pitchFamily="34" charset="-128"/>
              </a:rPr>
              <a:t>TRADE UNION  APPLICATIONS  RECEIVED  PER  SECTOR: QUARTER 2 </a:t>
            </a:r>
            <a:r>
              <a:rPr lang="en-ZA" altLang="en-US" sz="2000" b="1" dirty="0" smtClean="0">
                <a:solidFill>
                  <a:srgbClr val="FF0000"/>
                </a:solidFill>
                <a:ea typeface="ＭＳ Ｐゴシック" pitchFamily="34" charset="-128"/>
              </a:rPr>
              <a:t>2021/22</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217312"/>
          <a:ext cx="8640958" cy="3516968"/>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016224">
                  <a:extLst>
                    <a:ext uri="{9D8B030D-6E8A-4147-A177-3AD203B41FA5}">
                      <a16:colId xmlns:a16="http://schemas.microsoft.com/office/drawing/2014/main" xmlns="" val="20003"/>
                    </a:ext>
                  </a:extLst>
                </a:gridCol>
                <a:gridCol w="1728191">
                  <a:extLst>
                    <a:ext uri="{9D8B030D-6E8A-4147-A177-3AD203B41FA5}">
                      <a16:colId xmlns:a16="http://schemas.microsoft.com/office/drawing/2014/main" xmlns="" val="20004"/>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8626">
                <a:tc>
                  <a:txBody>
                    <a:bodyPr/>
                    <a:lstStyle/>
                    <a:p>
                      <a:r>
                        <a:rPr lang="en-US" sz="1600" kern="1200" dirty="0" smtClean="0">
                          <a:solidFill>
                            <a:schemeClr val="dk1"/>
                          </a:solidFill>
                          <a:effectLst/>
                          <a:latin typeface="+mn-lt"/>
                          <a:ea typeface="Calibri"/>
                          <a:cs typeface="Arial" panose="020B0604020202020204" pitchFamily="34" charset="0"/>
                        </a:rPr>
                        <a:t>Domestic</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18</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29</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83672">
                <a:tc>
                  <a:txBody>
                    <a:bodyPr/>
                    <a:lstStyle/>
                    <a:p>
                      <a:pPr>
                        <a:lnSpc>
                          <a:spcPct val="100000"/>
                        </a:lnSpc>
                        <a:spcAft>
                          <a:spcPts val="0"/>
                        </a:spcAft>
                      </a:pPr>
                      <a:r>
                        <a:rPr lang="en-US" sz="1600" dirty="0" smtClean="0">
                          <a:effectLst/>
                          <a:latin typeface="+mn-lt"/>
                          <a:ea typeface="Calibri"/>
                          <a:cs typeface="Arial" panose="020B0604020202020204" pitchFamily="34" charset="0"/>
                        </a:rPr>
                        <a:t>Education </a:t>
                      </a:r>
                      <a:endParaRPr lang="en-ZA" sz="16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17</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1976930"/>
                  </a:ext>
                </a:extLst>
              </a:tr>
              <a:tr h="436967">
                <a:tc>
                  <a:txBody>
                    <a:bodyPr/>
                    <a:lstStyle/>
                    <a:p>
                      <a:pPr>
                        <a:lnSpc>
                          <a:spcPct val="100000"/>
                        </a:lnSpc>
                        <a:spcAft>
                          <a:spcPts val="0"/>
                        </a:spcAft>
                      </a:pPr>
                      <a:r>
                        <a:rPr lang="en-US" sz="1600" dirty="0" smtClean="0">
                          <a:effectLst/>
                          <a:latin typeface="+mn-lt"/>
                          <a:ea typeface="Calibri"/>
                          <a:cs typeface="Arial" panose="020B0604020202020204" pitchFamily="34" charset="0"/>
                        </a:rPr>
                        <a:t>Engineering</a:t>
                      </a:r>
                      <a:endParaRPr lang="en-ZA" sz="16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45</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92588">
                <a:tc>
                  <a:txBody>
                    <a:bodyPr/>
                    <a:lstStyle/>
                    <a:p>
                      <a:pPr>
                        <a:lnSpc>
                          <a:spcPct val="100000"/>
                        </a:lnSpc>
                        <a:spcAft>
                          <a:spcPts val="0"/>
                        </a:spcAft>
                      </a:pPr>
                      <a:r>
                        <a:rPr lang="en-US" sz="1600" dirty="0" smtClean="0">
                          <a:effectLst/>
                          <a:latin typeface="+mn-lt"/>
                          <a:ea typeface="Calibri"/>
                          <a:cs typeface="Arial" panose="020B0604020202020204" pitchFamily="34" charset="0"/>
                        </a:rPr>
                        <a:t>Food &amp; Beverage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331</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73</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92588">
                <a:tc>
                  <a:txBody>
                    <a:bodyPr/>
                    <a:lstStyle/>
                    <a:p>
                      <a:pPr>
                        <a:lnSpc>
                          <a:spcPct val="115000"/>
                        </a:lnSpc>
                        <a:spcAft>
                          <a:spcPts val="1000"/>
                        </a:spcAft>
                      </a:pPr>
                      <a:r>
                        <a:rPr lang="en-US" sz="1600" dirty="0" smtClean="0">
                          <a:effectLst/>
                          <a:latin typeface="+mn-lt"/>
                          <a:ea typeface="Calibri"/>
                          <a:cs typeface="Arial" panose="020B0604020202020204" pitchFamily="34" charset="0"/>
                        </a:rPr>
                        <a:t>General workers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39</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400387"/>
                  </a:ext>
                </a:extLst>
              </a:tr>
              <a:tr h="292588">
                <a:tc>
                  <a:txBody>
                    <a:bodyPr/>
                    <a:lstStyle/>
                    <a:p>
                      <a:r>
                        <a:rPr lang="en-US" sz="1600" dirty="0" smtClean="0">
                          <a:latin typeface="+mn-lt"/>
                          <a:cs typeface="Arial" panose="020B0604020202020204" pitchFamily="34" charset="0"/>
                        </a:rPr>
                        <a:t>Good &amp;</a:t>
                      </a:r>
                      <a:r>
                        <a:rPr lang="en-US" sz="1600" baseline="0" dirty="0" smtClean="0">
                          <a:latin typeface="+mn-lt"/>
                          <a:cs typeface="Arial" panose="020B0604020202020204" pitchFamily="34" charset="0"/>
                        </a:rPr>
                        <a:t> Services</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mn-lt"/>
                          <a:ea typeface="Calibri"/>
                          <a:cs typeface="Arial" panose="020B0604020202020204" pitchFamily="34" charset="0"/>
                        </a:rPr>
                        <a:t>0</a:t>
                      </a:r>
                      <a:endParaRPr lang="en-ZA" sz="16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28</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7021815"/>
                  </a:ext>
                </a:extLst>
              </a:tr>
            </a:tbl>
          </a:graphicData>
        </a:graphic>
      </p:graphicFrame>
      <p:sp>
        <p:nvSpPr>
          <p:cNvPr id="2" name="Slide Number Placeholder 1"/>
          <p:cNvSpPr>
            <a:spLocks noGrp="1"/>
          </p:cNvSpPr>
          <p:nvPr>
            <p:ph type="sldNum" sz="quarter" idx="12"/>
          </p:nvPr>
        </p:nvSpPr>
        <p:spPr>
          <a:xfrm>
            <a:off x="7010400" y="-711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45377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smtClean="0">
                <a:ea typeface="ＭＳ Ｐゴシック" pitchFamily="34" charset="-128"/>
              </a:rPr>
              <a:t>PERFORMANCE TRENDS FROM 2020/21 </a:t>
            </a:r>
            <a:r>
              <a:rPr lang="en-ZA" altLang="en-US" sz="2400" b="1" dirty="0">
                <a:ea typeface="ＭＳ Ｐゴシック" pitchFamily="34" charset="-128"/>
              </a:rPr>
              <a:t>TO DATE</a:t>
            </a:r>
            <a:endParaRPr lang="en-ZA" altLang="en-US" sz="2400" b="1" dirty="0" smtClean="0">
              <a:ea typeface="ＭＳ Ｐゴシック" pitchFamily="34" charset="-128"/>
            </a:endParaRPr>
          </a:p>
        </p:txBody>
      </p:sp>
      <p:sp>
        <p:nvSpPr>
          <p:cNvPr id="31748" name="Slide Number Placeholder 3"/>
          <p:cNvSpPr>
            <a:spLocks noGrp="1"/>
          </p:cNvSpPr>
          <p:nvPr>
            <p:ph type="sldNum" sz="quarter" idx="12"/>
          </p:nvPr>
        </p:nvSpPr>
        <p:spPr bwMode="auto">
          <a:xfrm>
            <a:off x="7010400" y="-8286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b="1" smtClean="0">
                <a:solidFill>
                  <a:schemeClr val="bg1"/>
                </a:solidFill>
              </a:rPr>
              <a:pPr eaLnBrk="1" hangingPunct="1">
                <a:spcBef>
                  <a:spcPct val="0"/>
                </a:spcBef>
                <a:buFontTx/>
                <a:buNone/>
              </a:pPr>
              <a:t>9</a:t>
            </a:fld>
            <a:endParaRPr lang="en-US" altLang="en-US" sz="1200" b="1" dirty="0" smtClean="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2467555221"/>
              </p:ext>
            </p:extLst>
          </p:nvPr>
        </p:nvGraphicFramePr>
        <p:xfrm>
          <a:off x="790574" y="1531936"/>
          <a:ext cx="7896226"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845837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000" b="1" dirty="0" smtClean="0">
                <a:ea typeface="ＭＳ Ｐゴシック" pitchFamily="34" charset="-128"/>
              </a:rPr>
              <a:t>TRADE UNION  APPLICATIONS  RECEIVED  PER  SECTOR: QUARTER 2 </a:t>
            </a:r>
            <a:r>
              <a:rPr lang="en-ZA" altLang="en-US" sz="2000" b="1" dirty="0" smtClean="0">
                <a:solidFill>
                  <a:srgbClr val="FF0000"/>
                </a:solidFill>
                <a:ea typeface="ＭＳ Ｐゴシック" pitchFamily="34" charset="-128"/>
              </a:rPr>
              <a:t>2021/22</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nvPr>
        </p:nvGraphicFramePr>
        <p:xfrm>
          <a:off x="251521" y="1217312"/>
          <a:ext cx="8640958" cy="4834831"/>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5">
                  <a:extLst>
                    <a:ext uri="{9D8B030D-6E8A-4147-A177-3AD203B41FA5}">
                      <a16:colId xmlns:a16="http://schemas.microsoft.com/office/drawing/2014/main" xmlns="" val="20004"/>
                    </a:ext>
                  </a:extLst>
                </a:gridCol>
              </a:tblGrid>
              <a:tr h="728486">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0040">
                <a:tc>
                  <a:txBody>
                    <a:bodyPr/>
                    <a:lstStyle/>
                    <a:p>
                      <a:r>
                        <a:rPr lang="en-US" sz="1600" dirty="0" smtClean="0">
                          <a:latin typeface="+mn-lt"/>
                          <a:cs typeface="Arial" panose="020B0604020202020204" pitchFamily="34" charset="0"/>
                        </a:rPr>
                        <a:t>Health </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mn-lt"/>
                          <a:ea typeface="Calibri"/>
                          <a:cs typeface="Arial" panose="020B0604020202020204" pitchFamily="34" charset="0"/>
                        </a:rPr>
                        <a:t>55</a:t>
                      </a:r>
                      <a:endParaRPr lang="en-ZA" sz="16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35</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4296890"/>
                  </a:ext>
                </a:extLst>
              </a:tr>
              <a:tr h="36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Calibri"/>
                          <a:cs typeface="Arial" panose="020B0604020202020204" pitchFamily="34" charset="0"/>
                        </a:rPr>
                        <a:t>Hospitality &amp; Catering </a:t>
                      </a:r>
                      <a:endParaRPr lang="en-ZA" sz="16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mn-lt"/>
                          <a:ea typeface="Calibri"/>
                          <a:cs typeface="Arial" panose="020B0604020202020204" pitchFamily="34" charset="0"/>
                        </a:rPr>
                        <a:t>32</a:t>
                      </a:r>
                      <a:endParaRPr lang="en-ZA" sz="16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486</a:t>
                      </a: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2414027"/>
                  </a:ext>
                </a:extLst>
              </a:tr>
              <a:tr h="36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Calibri"/>
                          <a:cs typeface="Arial" panose="020B0604020202020204" pitchFamily="34" charset="0"/>
                        </a:rPr>
                        <a:t>Legal </a:t>
                      </a:r>
                      <a:endParaRPr lang="en-ZA" sz="16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mn-lt"/>
                          <a:ea typeface="Calibri"/>
                          <a:cs typeface="Arial" panose="020B0604020202020204" pitchFamily="34" charset="0"/>
                        </a:rPr>
                        <a:t>0</a:t>
                      </a:r>
                      <a:endParaRPr lang="en-ZA" sz="16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a:t>
                      </a: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9349034"/>
                  </a:ext>
                </a:extLst>
              </a:tr>
              <a:tr h="36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Calibri"/>
                          <a:cs typeface="Arial" panose="020B0604020202020204" pitchFamily="34" charset="0"/>
                        </a:rPr>
                        <a:t>Local</a:t>
                      </a:r>
                      <a:r>
                        <a:rPr lang="en-US" sz="1600" baseline="0" dirty="0" smtClean="0">
                          <a:effectLst/>
                          <a:latin typeface="+mn-lt"/>
                          <a:ea typeface="Calibri"/>
                          <a:cs typeface="Arial" panose="020B0604020202020204" pitchFamily="34" charset="0"/>
                        </a:rPr>
                        <a:t> Government </a:t>
                      </a:r>
                      <a:endParaRPr lang="en-ZA" sz="16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mn-lt"/>
                          <a:ea typeface="Calibri"/>
                          <a:cs typeface="Arial" panose="020B0604020202020204" pitchFamily="34" charset="0"/>
                        </a:rPr>
                        <a:t>0</a:t>
                      </a:r>
                      <a:endParaRPr lang="en-ZA" sz="16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498</a:t>
                      </a: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5878653"/>
                  </a:ext>
                </a:extLst>
              </a:tr>
              <a:tr h="36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mn-lt"/>
                          <a:ea typeface="Calibri"/>
                          <a:cs typeface="Arial" panose="020B0604020202020204" pitchFamily="34" charset="0"/>
                        </a:rPr>
                        <a:t>Nursing &amp; Old Age Homes </a:t>
                      </a:r>
                      <a:endParaRPr lang="en-ZA" sz="16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mn-lt"/>
                          <a:ea typeface="Calibri"/>
                          <a:cs typeface="Arial" panose="020B0604020202020204" pitchFamily="34" charset="0"/>
                        </a:rPr>
                        <a:t>154</a:t>
                      </a:r>
                      <a:endParaRPr lang="en-ZA" sz="16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a:t>
                      </a: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7049964"/>
                  </a:ext>
                </a:extLst>
              </a:tr>
              <a:tr h="360040">
                <a:tc>
                  <a:txBody>
                    <a:bodyPr/>
                    <a:lstStyle/>
                    <a:p>
                      <a:pPr>
                        <a:lnSpc>
                          <a:spcPct val="100000"/>
                        </a:lnSpc>
                        <a:spcAft>
                          <a:spcPts val="0"/>
                        </a:spcAft>
                      </a:pPr>
                      <a:r>
                        <a:rPr lang="en-US" sz="1600" dirty="0" smtClean="0">
                          <a:effectLst/>
                          <a:latin typeface="+mn-lt"/>
                          <a:ea typeface="Calibri"/>
                          <a:cs typeface="Arial" panose="020B0604020202020204" pitchFamily="34" charset="0"/>
                        </a:rPr>
                        <a:t>Manufacturing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27</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276</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60040">
                <a:tc>
                  <a:txBody>
                    <a:bodyPr/>
                    <a:lstStyle/>
                    <a:p>
                      <a:pPr>
                        <a:lnSpc>
                          <a:spcPct val="100000"/>
                        </a:lnSpc>
                        <a:spcAft>
                          <a:spcPts val="0"/>
                        </a:spcAft>
                      </a:pPr>
                      <a:r>
                        <a:rPr lang="en-US" sz="1600" dirty="0" smtClean="0">
                          <a:effectLst/>
                          <a:latin typeface="+mn-lt"/>
                          <a:ea typeface="Calibri"/>
                          <a:cs typeface="Arial" panose="020B0604020202020204" pitchFamily="34" charset="0"/>
                        </a:rPr>
                        <a:t>Metal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577</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94168504"/>
                  </a:ext>
                </a:extLst>
              </a:tr>
              <a:tr h="360040">
                <a:tc>
                  <a:txBody>
                    <a:bodyPr/>
                    <a:lstStyle/>
                    <a:p>
                      <a:pPr>
                        <a:lnSpc>
                          <a:spcPct val="100000"/>
                        </a:lnSpc>
                        <a:spcAft>
                          <a:spcPts val="0"/>
                        </a:spcAft>
                      </a:pPr>
                      <a:r>
                        <a:rPr lang="en-US" sz="1600" dirty="0" smtClean="0">
                          <a:effectLst/>
                          <a:latin typeface="+mn-lt"/>
                          <a:ea typeface="Calibri"/>
                          <a:cs typeface="Arial" panose="020B0604020202020204" pitchFamily="34" charset="0"/>
                        </a:rPr>
                        <a:t>Mining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307</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103</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2483403"/>
                  </a:ext>
                </a:extLst>
              </a:tr>
              <a:tr h="360040">
                <a:tc>
                  <a:txBody>
                    <a:bodyPr/>
                    <a:lstStyle/>
                    <a:p>
                      <a:pPr>
                        <a:lnSpc>
                          <a:spcPct val="100000"/>
                        </a:lnSpc>
                        <a:spcAft>
                          <a:spcPts val="0"/>
                        </a:spcAft>
                      </a:pPr>
                      <a:r>
                        <a:rPr lang="en-US" sz="1600" dirty="0" smtClean="0">
                          <a:effectLst/>
                          <a:latin typeface="+mn-lt"/>
                          <a:ea typeface="Calibri"/>
                          <a:cs typeface="Arial" panose="020B0604020202020204" pitchFamily="34" charset="0"/>
                        </a:rPr>
                        <a:t>Music</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42773577"/>
                  </a:ext>
                </a:extLst>
              </a:tr>
              <a:tr h="360040">
                <a:tc>
                  <a:txBody>
                    <a:bodyPr/>
                    <a:lstStyle/>
                    <a:p>
                      <a:pPr>
                        <a:lnSpc>
                          <a:spcPct val="100000"/>
                        </a:lnSpc>
                        <a:spcAft>
                          <a:spcPts val="0"/>
                        </a:spcAft>
                      </a:pPr>
                      <a:r>
                        <a:rPr lang="en-US" sz="1600" dirty="0" smtClean="0">
                          <a:effectLst/>
                          <a:latin typeface="+mn-lt"/>
                          <a:ea typeface="Calibri"/>
                          <a:cs typeface="Arial" panose="020B0604020202020204" pitchFamily="34" charset="0"/>
                        </a:rPr>
                        <a:t>Packaging</a:t>
                      </a:r>
                      <a:r>
                        <a:rPr lang="en-US" sz="1600" baseline="0" dirty="0" smtClean="0">
                          <a:effectLst/>
                          <a:latin typeface="+mn-lt"/>
                          <a:ea typeface="Calibri"/>
                          <a:cs typeface="Arial" panose="020B0604020202020204" pitchFamily="34" charset="0"/>
                        </a:rPr>
                        <a:t>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0</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solidFill>
                            <a:schemeClr val="tx1"/>
                          </a:solidFill>
                          <a:effectLst/>
                          <a:latin typeface="+mn-lt"/>
                          <a:ea typeface="Calibri"/>
                          <a:cs typeface="Arial" panose="020B0604020202020204" pitchFamily="34" charset="0"/>
                        </a:rPr>
                        <a:t>44</a:t>
                      </a: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1883038"/>
                  </a:ext>
                </a:extLst>
              </a:tr>
            </a:tbl>
          </a:graphicData>
        </a:graphic>
      </p:graphicFrame>
      <p:sp>
        <p:nvSpPr>
          <p:cNvPr id="2" name="Slide Number Placeholder 1"/>
          <p:cNvSpPr>
            <a:spLocks noGrp="1"/>
          </p:cNvSpPr>
          <p:nvPr>
            <p:ph type="sldNum" sz="quarter" idx="12"/>
          </p:nvPr>
        </p:nvSpPr>
        <p:spPr>
          <a:xfrm>
            <a:off x="7010400" y="-711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4263400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000" b="1" dirty="0" smtClean="0">
                <a:ea typeface="ＭＳ Ｐゴシック" pitchFamily="34" charset="-128"/>
              </a:rPr>
              <a:t>TRADE UNION  APPLICATIONS  RECEIVED  PER  SECTOR: QUARTER 2 </a:t>
            </a:r>
            <a:r>
              <a:rPr lang="en-ZA" altLang="en-US" sz="2000" b="1" dirty="0" smtClean="0">
                <a:solidFill>
                  <a:srgbClr val="FF0000"/>
                </a:solidFill>
                <a:ea typeface="ＭＳ Ｐゴシック" pitchFamily="34" charset="-128"/>
              </a:rPr>
              <a:t>2021/22</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21060685"/>
              </p:ext>
            </p:extLst>
          </p:nvPr>
        </p:nvGraphicFramePr>
        <p:xfrm>
          <a:off x="251521" y="1217312"/>
          <a:ext cx="8640958" cy="5295248"/>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5">
                  <a:extLst>
                    <a:ext uri="{9D8B030D-6E8A-4147-A177-3AD203B41FA5}">
                      <a16:colId xmlns:a16="http://schemas.microsoft.com/office/drawing/2014/main" xmlns="" val="20004"/>
                    </a:ext>
                  </a:extLst>
                </a:gridCol>
              </a:tblGrid>
              <a:tr h="783584">
                <a:tc>
                  <a:txBody>
                    <a:bodyPr/>
                    <a:lstStyle/>
                    <a:p>
                      <a:pPr algn="ctr"/>
                      <a:r>
                        <a:rPr lang="en-ZA" sz="1400" dirty="0" smtClean="0">
                          <a:latin typeface="+mn-lt"/>
                          <a:cs typeface="Arial" panose="020B0604020202020204" pitchFamily="34" charset="0"/>
                        </a:rPr>
                        <a:t>Sectors</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Q1</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Q2</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Q3</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Q4</a:t>
                      </a:r>
                      <a:endParaRPr lang="en-ZA" sz="1400" dirty="0" smtClean="0">
                        <a:latin typeface="+mn-lt"/>
                        <a:cs typeface="Arial" panose="020B0604020202020204" pitchFamily="34" charset="0"/>
                      </a:endParaRPr>
                    </a:p>
                    <a:p>
                      <a:pPr algn="ct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7734">
                <a:tc>
                  <a:txBody>
                    <a:bodyPr/>
                    <a:lstStyle/>
                    <a:p>
                      <a:pPr>
                        <a:lnSpc>
                          <a:spcPct val="100000"/>
                        </a:lnSpc>
                        <a:spcAft>
                          <a:spcPts val="0"/>
                        </a:spcAft>
                      </a:pPr>
                      <a:r>
                        <a:rPr lang="en-US" sz="1400" dirty="0" smtClean="0">
                          <a:effectLst/>
                          <a:latin typeface="+mn-lt"/>
                          <a:ea typeface="Calibri"/>
                          <a:cs typeface="Arial" panose="020B0604020202020204" pitchFamily="34" charset="0"/>
                        </a:rPr>
                        <a:t>Printing</a:t>
                      </a:r>
                      <a:r>
                        <a:rPr lang="en-US" sz="1400" baseline="0" dirty="0" smtClean="0">
                          <a:effectLst/>
                          <a:latin typeface="+mn-lt"/>
                          <a:ea typeface="Calibri"/>
                          <a:cs typeface="Arial" panose="020B0604020202020204" pitchFamily="34" charset="0"/>
                        </a:rPr>
                        <a: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201</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43834655"/>
                  </a:ext>
                </a:extLst>
              </a:tr>
              <a:tr h="407734">
                <a:tc>
                  <a:txBody>
                    <a:bodyPr/>
                    <a:lstStyle/>
                    <a:p>
                      <a:pPr>
                        <a:lnSpc>
                          <a:spcPct val="100000"/>
                        </a:lnSpc>
                        <a:spcAft>
                          <a:spcPts val="0"/>
                        </a:spcAft>
                      </a:pPr>
                      <a:r>
                        <a:rPr lang="en-US" sz="1400" dirty="0" smtClean="0">
                          <a:effectLst/>
                          <a:latin typeface="+mn-lt"/>
                          <a:ea typeface="Calibri"/>
                          <a:cs typeface="Arial" panose="020B0604020202020204" pitchFamily="34" charset="0"/>
                        </a:rPr>
                        <a:t>Private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188</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918586"/>
                  </a:ext>
                </a:extLst>
              </a:tr>
              <a:tr h="407734">
                <a:tc>
                  <a:txBody>
                    <a:bodyPr/>
                    <a:lstStyle/>
                    <a:p>
                      <a:pPr>
                        <a:lnSpc>
                          <a:spcPct val="100000"/>
                        </a:lnSpc>
                        <a:spcAft>
                          <a:spcPts val="0"/>
                        </a:spcAft>
                      </a:pPr>
                      <a:r>
                        <a:rPr lang="en-US" sz="1400" dirty="0" smtClean="0">
                          <a:effectLst/>
                          <a:latin typeface="+mn-lt"/>
                          <a:ea typeface="Calibri"/>
                          <a:cs typeface="Arial" panose="020B0604020202020204" pitchFamily="34" charset="0"/>
                        </a:rPr>
                        <a:t>Private Security</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77207527"/>
                  </a:ext>
                </a:extLst>
              </a:tr>
              <a:tr h="462809">
                <a:tc>
                  <a:txBody>
                    <a:bodyPr/>
                    <a:lstStyle/>
                    <a:p>
                      <a:pPr>
                        <a:lnSpc>
                          <a:spcPct val="100000"/>
                        </a:lnSpc>
                        <a:spcAft>
                          <a:spcPts val="0"/>
                        </a:spcAft>
                      </a:pPr>
                      <a:r>
                        <a:rPr lang="en-US" sz="1400" dirty="0" smtClean="0">
                          <a:effectLst/>
                          <a:latin typeface="+mn-lt"/>
                          <a:ea typeface="Calibri"/>
                          <a:cs typeface="Arial" panose="020B0604020202020204" pitchFamily="34" charset="0"/>
                        </a:rPr>
                        <a:t>Public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500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103</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62809">
                <a:tc>
                  <a:txBody>
                    <a:bodyPr/>
                    <a:lstStyle/>
                    <a:p>
                      <a:pPr>
                        <a:lnSpc>
                          <a:spcPct val="100000"/>
                        </a:lnSpc>
                        <a:spcAft>
                          <a:spcPts val="0"/>
                        </a:spcAft>
                      </a:pPr>
                      <a:r>
                        <a:rPr lang="en-US" sz="1400" dirty="0" smtClean="0">
                          <a:effectLst/>
                          <a:latin typeface="+mn-lt"/>
                          <a:ea typeface="Calibri"/>
                          <a:cs typeface="Arial" panose="020B0604020202020204" pitchFamily="34" charset="0"/>
                        </a:rPr>
                        <a:t>Pharmacy</a:t>
                      </a:r>
                      <a:r>
                        <a:rPr lang="en-US" sz="1400" baseline="0" dirty="0" smtClean="0">
                          <a:effectLst/>
                          <a:latin typeface="+mn-lt"/>
                          <a:ea typeface="Calibri"/>
                          <a:cs typeface="Arial" panose="020B0604020202020204" pitchFamily="34" charset="0"/>
                        </a:rPr>
                        <a: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55</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77689906"/>
                  </a:ext>
                </a:extLst>
              </a:tr>
              <a:tr h="410989">
                <a:tc>
                  <a:txBody>
                    <a:bodyPr/>
                    <a:lstStyle/>
                    <a:p>
                      <a:pPr>
                        <a:lnSpc>
                          <a:spcPct val="100000"/>
                        </a:lnSpc>
                        <a:spcAft>
                          <a:spcPts val="0"/>
                        </a:spcAft>
                      </a:pPr>
                      <a:r>
                        <a:rPr lang="en-US" sz="1400" dirty="0" smtClean="0">
                          <a:effectLst/>
                          <a:latin typeface="+mn-lt"/>
                          <a:ea typeface="Calibri"/>
                          <a:cs typeface="Arial" panose="020B0604020202020204" pitchFamily="34" charset="0"/>
                        </a:rPr>
                        <a:t>Restaurant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68</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68078">
                <a:tc>
                  <a:txBody>
                    <a:bodyPr/>
                    <a:lstStyle/>
                    <a:p>
                      <a:pPr marL="0" algn="l" defTabSz="457200" rtl="0" eaLnBrk="1" latinLnBrk="0" hangingPunct="1">
                        <a:lnSpc>
                          <a:spcPct val="100000"/>
                        </a:lnSpc>
                        <a:spcAft>
                          <a:spcPts val="0"/>
                        </a:spcAft>
                      </a:pPr>
                      <a:r>
                        <a:rPr lang="en-US" sz="1400" kern="1200" dirty="0" smtClean="0">
                          <a:solidFill>
                            <a:schemeClr val="dk1"/>
                          </a:solidFill>
                          <a:effectLst/>
                          <a:latin typeface="+mn-lt"/>
                          <a:ea typeface="Calibri"/>
                          <a:cs typeface="Arial" panose="020B0604020202020204" pitchFamily="34" charset="0"/>
                        </a:rPr>
                        <a:t>Retail and Wholesale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n-US" sz="1400" kern="1200" dirty="0" smtClean="0">
                          <a:solidFill>
                            <a:schemeClr val="dk1"/>
                          </a:solidFill>
                          <a:effectLst/>
                          <a:latin typeface="+mn-lt"/>
                          <a:ea typeface="Calibri"/>
                          <a:cs typeface="Arial" panose="020B0604020202020204" pitchFamily="34" charset="0"/>
                        </a:rPr>
                        <a:t>617</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n-US" sz="1400" kern="1200" dirty="0" smtClean="0">
                          <a:solidFill>
                            <a:schemeClr val="dk1"/>
                          </a:solidFill>
                          <a:effectLst/>
                          <a:latin typeface="+mn-lt"/>
                          <a:ea typeface="Calibri"/>
                          <a:cs typeface="Arial" panose="020B0604020202020204" pitchFamily="34" charset="0"/>
                        </a:rPr>
                        <a:t>1 739</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28585">
                <a:tc>
                  <a:txBody>
                    <a:bodyPr/>
                    <a:lstStyle/>
                    <a:p>
                      <a:r>
                        <a:rPr lang="en-US" sz="1400" kern="1200" dirty="0" smtClean="0">
                          <a:solidFill>
                            <a:schemeClr val="dk1"/>
                          </a:solidFill>
                          <a:effectLst/>
                          <a:latin typeface="+mn-lt"/>
                          <a:ea typeface="Calibri"/>
                          <a:cs typeface="Arial" panose="020B0604020202020204" pitchFamily="34" charset="0"/>
                        </a:rPr>
                        <a:t>Security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596</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353</a:t>
                      </a:r>
                      <a:endParaRPr lang="en-ZA" sz="1400" b="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520428">
                <a:tc>
                  <a:txBody>
                    <a:bodyPr/>
                    <a:lstStyle/>
                    <a:p>
                      <a:pPr>
                        <a:lnSpc>
                          <a:spcPct val="100000"/>
                        </a:lnSpc>
                        <a:spcAft>
                          <a:spcPts val="0"/>
                        </a:spcAft>
                      </a:pPr>
                      <a:r>
                        <a:rPr lang="en-US" sz="1400" dirty="0" smtClean="0">
                          <a:effectLst/>
                          <a:latin typeface="+mn-lt"/>
                          <a:ea typeface="Calibri"/>
                          <a:cs typeface="Arial" panose="020B0604020202020204" pitchFamily="34" charset="0"/>
                        </a:rPr>
                        <a:t>Transport &amp;</a:t>
                      </a:r>
                      <a:r>
                        <a:rPr lang="en-US" sz="1400" baseline="0" dirty="0" smtClean="0">
                          <a:effectLst/>
                          <a:latin typeface="+mn-lt"/>
                          <a:ea typeface="Calibri"/>
                          <a:cs typeface="Arial" panose="020B0604020202020204" pitchFamily="34" charset="0"/>
                        </a:rPr>
                        <a:t> Logistics </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effectLst/>
                          <a:latin typeface="+mn-lt"/>
                          <a:ea typeface="Calibri"/>
                          <a:cs typeface="Arial" panose="020B0604020202020204" pitchFamily="34" charset="0"/>
                        </a:rPr>
                        <a:t>668</a:t>
                      </a:r>
                      <a:endParaRPr lang="en-ZA" sz="1400" b="0" dirty="0" smtClean="0">
                        <a:solidFill>
                          <a:schemeClr val="tx1"/>
                        </a:solidFill>
                        <a:effectLst/>
                        <a:latin typeface="+mn-lt"/>
                        <a:ea typeface="Calibri"/>
                        <a:cs typeface="Arial" panose="020B0604020202020204" pitchFamily="34" charset="0"/>
                      </a:endParaRPr>
                    </a:p>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1 085</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6225">
                <a:tc>
                  <a:txBody>
                    <a:bodyPr/>
                    <a:lstStyle/>
                    <a:p>
                      <a:pPr>
                        <a:lnSpc>
                          <a:spcPct val="100000"/>
                        </a:lnSpc>
                        <a:spcAft>
                          <a:spcPts val="0"/>
                        </a:spcAft>
                      </a:pPr>
                      <a:r>
                        <a:rPr lang="en-US" sz="1400" dirty="0" smtClean="0">
                          <a:effectLst/>
                          <a:latin typeface="+mn-lt"/>
                          <a:ea typeface="Calibri"/>
                          <a:cs typeface="Arial" panose="020B0604020202020204" pitchFamily="34" charset="0"/>
                        </a:rPr>
                        <a:t>Textile</a:t>
                      </a:r>
                      <a:r>
                        <a:rPr lang="en-US" sz="1400" baseline="0" dirty="0" smtClean="0">
                          <a:effectLst/>
                          <a:latin typeface="+mn-lt"/>
                          <a:ea typeface="Calibri"/>
                          <a:cs typeface="Arial" panose="020B0604020202020204" pitchFamily="34" charset="0"/>
                        </a:rPr>
                        <a: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08539">
                <a:tc>
                  <a:txBody>
                    <a:bodyPr/>
                    <a:lstStyle/>
                    <a:p>
                      <a:pPr>
                        <a:lnSpc>
                          <a:spcPct val="100000"/>
                        </a:lnSpc>
                        <a:spcAft>
                          <a:spcPts val="0"/>
                        </a:spcAft>
                      </a:pPr>
                      <a:r>
                        <a:rPr lang="en-US" sz="1400" dirty="0" smtClean="0">
                          <a:effectLst/>
                          <a:latin typeface="+mn-lt"/>
                          <a:ea typeface="Calibri"/>
                          <a:cs typeface="Arial" panose="020B0604020202020204" pitchFamily="34" charset="0"/>
                        </a:rPr>
                        <a:t>Unspecified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227</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582</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a:xfrm>
            <a:off x="7010400" y="-711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24317262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lstStyle/>
          <a:p>
            <a:r>
              <a:rPr lang="en-ZA" altLang="en-US" sz="2000" b="1" dirty="0">
                <a:solidFill>
                  <a:schemeClr val="bg1"/>
                </a:solidFill>
                <a:ea typeface="ＭＳ Ｐゴシック" pitchFamily="34" charset="-128"/>
              </a:rPr>
              <a:t>TRADE UNION  APPLICATIONS  RECEIVED  PER  SECTOR: QUARTER 2 2021/22</a:t>
            </a:r>
            <a:r>
              <a:rPr lang="en-ZA" altLang="en-US" b="1" dirty="0">
                <a:solidFill>
                  <a:schemeClr val="bg1"/>
                </a:solidFill>
                <a:ea typeface="ＭＳ Ｐゴシック" pitchFamily="34" charset="-128"/>
              </a:rPr>
              <a:t/>
            </a:r>
            <a:br>
              <a:rPr lang="en-ZA" altLang="en-US" b="1" dirty="0">
                <a:solidFill>
                  <a:schemeClr val="bg1"/>
                </a:solidFill>
                <a:ea typeface="ＭＳ Ｐゴシック" pitchFamily="34" charset="-128"/>
              </a:rPr>
            </a:br>
            <a:endParaRPr lang="en-ZA" dirty="0">
              <a:solidFill>
                <a:schemeClr val="bg1"/>
              </a:solidFill>
            </a:endParaRPr>
          </a:p>
        </p:txBody>
      </p:sp>
      <p:sp>
        <p:nvSpPr>
          <p:cNvPr id="4" name="Slide Number Placeholder 3"/>
          <p:cNvSpPr>
            <a:spLocks noGrp="1"/>
          </p:cNvSpPr>
          <p:nvPr>
            <p:ph type="sldNum" sz="quarter" idx="12"/>
          </p:nvPr>
        </p:nvSpPr>
        <p:spPr>
          <a:xfrm>
            <a:off x="7010400" y="-904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500626814"/>
              </p:ext>
            </p:extLst>
          </p:nvPr>
        </p:nvGraphicFramePr>
        <p:xfrm>
          <a:off x="251521" y="1393563"/>
          <a:ext cx="8640958" cy="1492770"/>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778962609"/>
                    </a:ext>
                  </a:extLst>
                </a:gridCol>
                <a:gridCol w="2232248">
                  <a:extLst>
                    <a:ext uri="{9D8B030D-6E8A-4147-A177-3AD203B41FA5}">
                      <a16:colId xmlns:a16="http://schemas.microsoft.com/office/drawing/2014/main" xmlns="" val="2792554165"/>
                    </a:ext>
                  </a:extLst>
                </a:gridCol>
                <a:gridCol w="1584176">
                  <a:extLst>
                    <a:ext uri="{9D8B030D-6E8A-4147-A177-3AD203B41FA5}">
                      <a16:colId xmlns:a16="http://schemas.microsoft.com/office/drawing/2014/main" xmlns="" val="4194236321"/>
                    </a:ext>
                  </a:extLst>
                </a:gridCol>
                <a:gridCol w="1656184">
                  <a:extLst>
                    <a:ext uri="{9D8B030D-6E8A-4147-A177-3AD203B41FA5}">
                      <a16:colId xmlns:a16="http://schemas.microsoft.com/office/drawing/2014/main" xmlns="" val="819291167"/>
                    </a:ext>
                  </a:extLst>
                </a:gridCol>
                <a:gridCol w="1584175">
                  <a:extLst>
                    <a:ext uri="{9D8B030D-6E8A-4147-A177-3AD203B41FA5}">
                      <a16:colId xmlns:a16="http://schemas.microsoft.com/office/drawing/2014/main" xmlns="" val="908559978"/>
                    </a:ext>
                  </a:extLst>
                </a:gridCol>
              </a:tblGrid>
              <a:tr h="728486">
                <a:tc>
                  <a:txBody>
                    <a:bodyPr/>
                    <a:lstStyle/>
                    <a:p>
                      <a:pPr algn="ctr"/>
                      <a:r>
                        <a:rPr lang="en-ZA" sz="1400" dirty="0" smtClean="0">
                          <a:latin typeface="+mn-lt"/>
                          <a:cs typeface="Arial" panose="020B0604020202020204" pitchFamily="34" charset="0"/>
                        </a:rPr>
                        <a:t>Sectors</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Q1</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Q2</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Q3</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Q4</a:t>
                      </a:r>
                      <a:endParaRPr lang="en-ZA" sz="1400" dirty="0" smtClean="0">
                        <a:latin typeface="+mn-lt"/>
                        <a:cs typeface="Arial" panose="020B0604020202020204" pitchFamily="34" charset="0"/>
                      </a:endParaRPr>
                    </a:p>
                    <a:p>
                      <a:pPr algn="ct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0431278"/>
                  </a:ext>
                </a:extLst>
              </a:tr>
              <a:tr h="380634">
                <a:tc>
                  <a:txBody>
                    <a:bodyPr/>
                    <a:lstStyle/>
                    <a:p>
                      <a:pPr>
                        <a:lnSpc>
                          <a:spcPct val="100000"/>
                        </a:lnSpc>
                        <a:spcAft>
                          <a:spcPts val="0"/>
                        </a:spcAft>
                      </a:pPr>
                      <a:r>
                        <a:rPr lang="en-US" sz="1400" dirty="0" smtClean="0">
                          <a:effectLst/>
                          <a:latin typeface="+mn-lt"/>
                          <a:ea typeface="Calibri"/>
                          <a:cs typeface="Arial" panose="020B0604020202020204" pitchFamily="34" charset="0"/>
                        </a:rPr>
                        <a:t>Waste</a:t>
                      </a:r>
                      <a:r>
                        <a:rPr lang="en-US" sz="1400" baseline="0" dirty="0" smtClean="0">
                          <a:effectLst/>
                          <a:latin typeface="+mn-lt"/>
                          <a:ea typeface="Calibri"/>
                          <a:cs typeface="Arial" panose="020B0604020202020204" pitchFamily="34" charset="0"/>
                        </a:rPr>
                        <a:t> Recycling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26</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5318924"/>
                  </a:ext>
                </a:extLst>
              </a:tr>
              <a:tr h="380634">
                <a:tc>
                  <a:txBody>
                    <a:bodyPr/>
                    <a:lstStyle/>
                    <a:p>
                      <a:pPr>
                        <a:lnSpc>
                          <a:spcPct val="115000"/>
                        </a:lnSpc>
                        <a:spcAft>
                          <a:spcPts val="1000"/>
                        </a:spcAft>
                      </a:pPr>
                      <a:r>
                        <a:rPr lang="en-US" sz="1400" b="1" dirty="0" smtClean="0">
                          <a:effectLst/>
                          <a:latin typeface="+mn-lt"/>
                          <a:ea typeface="Calibri"/>
                          <a:cs typeface="Arial" panose="020B0604020202020204" pitchFamily="34" charset="0"/>
                        </a:rPr>
                        <a:t>TOTAL </a:t>
                      </a:r>
                      <a:endParaRPr lang="en-ZA" sz="1400" b="1"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chemeClr val="tx1"/>
                          </a:solidFill>
                          <a:effectLst/>
                          <a:latin typeface="+mn-lt"/>
                          <a:ea typeface="Calibri"/>
                          <a:cs typeface="Arial" panose="020B0604020202020204" pitchFamily="34" charset="0"/>
                        </a:rPr>
                        <a:t>5 338</a:t>
                      </a:r>
                      <a:endParaRPr lang="en-ZA" sz="1400" b="1" dirty="0">
                        <a:solidFill>
                          <a:schemeClr val="tx1"/>
                        </a:solidFill>
                        <a:effectLst/>
                        <a:latin typeface="+mn-lt"/>
                        <a:ea typeface="Calibri"/>
                        <a:cs typeface="Arial" panose="020B0604020202020204" pitchFamily="34" charset="0"/>
                      </a:endParaRPr>
                    </a:p>
                  </a:txBody>
                  <a:tcPr marL="68580" marR="68580" marT="95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15000"/>
                        </a:lnSpc>
                        <a:spcAft>
                          <a:spcPts val="0"/>
                        </a:spcAft>
                      </a:pPr>
                      <a:r>
                        <a:rPr lang="en-US" sz="1400" b="1" kern="1200" dirty="0" smtClean="0">
                          <a:solidFill>
                            <a:schemeClr val="tx1"/>
                          </a:solidFill>
                          <a:effectLst/>
                          <a:latin typeface="+mn-lt"/>
                          <a:ea typeface="Calibri"/>
                          <a:cs typeface="Arial" panose="020B0604020202020204" pitchFamily="34" charset="0"/>
                        </a:rPr>
                        <a:t>7 334</a:t>
                      </a:r>
                      <a:endParaRPr lang="en-ZA" sz="1400" b="1"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6490813"/>
                  </a:ext>
                </a:extLst>
              </a:tr>
            </a:tbl>
          </a:graphicData>
        </a:graphic>
      </p:graphicFrame>
    </p:spTree>
    <p:extLst>
      <p:ext uri="{BB962C8B-B14F-4D97-AF65-F5344CB8AC3E}">
        <p14:creationId xmlns:p14="http://schemas.microsoft.com/office/powerpoint/2010/main" xmlns="" val="33233701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400" b="1" dirty="0" smtClean="0">
                <a:ea typeface="ＭＳ Ｐゴシック" pitchFamily="34" charset="-128"/>
              </a:rPr>
              <a:t>TRADE UNION  MEMBERS REFUSED PER  SECTOR: QUARTER 2 </a:t>
            </a:r>
            <a:r>
              <a:rPr lang="en-ZA" altLang="en-US" sz="2400" b="1" dirty="0" smtClean="0">
                <a:solidFill>
                  <a:srgbClr val="FF0000"/>
                </a:solidFill>
                <a:ea typeface="ＭＳ Ｐゴシック" pitchFamily="34" charset="-128"/>
              </a:rPr>
              <a:t>2021/22</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03009800"/>
              </p:ext>
            </p:extLst>
          </p:nvPr>
        </p:nvGraphicFramePr>
        <p:xfrm>
          <a:off x="251521" y="1217312"/>
          <a:ext cx="8640958" cy="5325728"/>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5">
                  <a:extLst>
                    <a:ext uri="{9D8B030D-6E8A-4147-A177-3AD203B41FA5}">
                      <a16:colId xmlns:a16="http://schemas.microsoft.com/office/drawing/2014/main" xmlns="" val="20004"/>
                    </a:ext>
                  </a:extLst>
                </a:gridCol>
              </a:tblGrid>
              <a:tr h="922034">
                <a:tc>
                  <a:txBody>
                    <a:bodyPr/>
                    <a:lstStyle/>
                    <a:p>
                      <a:pPr algn="ctr"/>
                      <a:r>
                        <a:rPr lang="en-ZA" sz="1600" dirty="0" smtClean="0">
                          <a:latin typeface="+mn-lt"/>
                          <a:cs typeface="Arial" panose="020B0604020202020204" pitchFamily="34" charset="0"/>
                        </a:rPr>
                        <a:t>Sectors</a:t>
                      </a:r>
                      <a:endParaRPr lang="en-ZA" sz="16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Q1</a:t>
                      </a:r>
                      <a:endParaRPr lang="en-ZA" sz="16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Q2</a:t>
                      </a: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Q3</a:t>
                      </a: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mn-lt"/>
                          <a:cs typeface="Arial" panose="020B0604020202020204" pitchFamily="34" charset="0"/>
                        </a:rPr>
                        <a:t>Members</a:t>
                      </a:r>
                    </a:p>
                    <a:p>
                      <a:pPr algn="ctr"/>
                      <a:r>
                        <a:rPr lang="en-US" sz="1600" dirty="0" smtClean="0">
                          <a:latin typeface="+mn-lt"/>
                          <a:cs typeface="Arial" panose="020B0604020202020204" pitchFamily="34" charset="0"/>
                        </a:rPr>
                        <a:t>Q4</a:t>
                      </a:r>
                      <a:endParaRPr lang="en-ZA" sz="1600" dirty="0" smtClean="0">
                        <a:latin typeface="+mn-lt"/>
                        <a:cs typeface="Arial" panose="020B0604020202020204" pitchFamily="34" charset="0"/>
                      </a:endParaRPr>
                    </a:p>
                    <a:p>
                      <a:pPr algn="ctr"/>
                      <a:endParaRPr lang="en-ZA" sz="16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67396">
                <a:tc>
                  <a:txBody>
                    <a:bodyPr/>
                    <a:lstStyle/>
                    <a:p>
                      <a:pPr>
                        <a:lnSpc>
                          <a:spcPct val="100000"/>
                        </a:lnSpc>
                        <a:spcAft>
                          <a:spcPts val="0"/>
                        </a:spcAft>
                      </a:pPr>
                      <a:r>
                        <a:rPr lang="en-ZA" sz="1600" kern="1200" dirty="0">
                          <a:solidFill>
                            <a:srgbClr val="000000"/>
                          </a:solidFill>
                          <a:effectLst/>
                          <a:latin typeface="+mn-lt"/>
                          <a:ea typeface="Calibri"/>
                          <a:cs typeface="Arial" panose="020B0604020202020204" pitchFamily="34" charset="0"/>
                        </a:rPr>
                        <a:t>Agriculture </a:t>
                      </a:r>
                      <a:endParaRPr lang="en-ZA" sz="16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dirty="0" smtClean="0">
                          <a:solidFill>
                            <a:schemeClr val="tx1"/>
                          </a:solidFill>
                          <a:effectLst/>
                          <a:latin typeface="+mn-lt"/>
                          <a:ea typeface="Calibri"/>
                          <a:cs typeface="Arial" panose="020B0604020202020204" pitchFamily="34" charset="0"/>
                        </a:rPr>
                        <a:t>                 206</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a:cs typeface="Arial" panose="020B0604020202020204" pitchFamily="34" charset="0"/>
                        </a:rPr>
                        <a:t>566 Farming &amp; 100 Forestry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a:cs typeface="Arial" panose="020B0604020202020204" pitchFamily="34" charset="0"/>
                        </a:rPr>
                        <a:t>4 application</a:t>
                      </a:r>
                      <a:r>
                        <a:rPr lang="en-US" sz="1600" b="0" baseline="0" dirty="0" smtClean="0">
                          <a:solidFill>
                            <a:schemeClr val="tx1"/>
                          </a:solidFill>
                          <a:effectLst/>
                          <a:latin typeface="+mn-lt"/>
                          <a:ea typeface="Calibri"/>
                          <a:cs typeface="Arial" panose="020B0604020202020204" pitchFamily="34" charset="0"/>
                        </a:rPr>
                        <a:t> received </a:t>
                      </a:r>
                      <a:endParaRPr lang="en-ZA" sz="16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15000"/>
                        </a:lnSpc>
                        <a:spcAft>
                          <a:spcPts val="0"/>
                        </a:spcAft>
                        <a:buFont typeface="Arial" panose="020B0604020202020204" pitchFamily="34" charset="0"/>
                        <a:buChar char="•"/>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15000"/>
                        </a:lnSpc>
                        <a:spcAft>
                          <a:spcPts val="0"/>
                        </a:spcAft>
                        <a:buFont typeface="Arial" panose="020B0604020202020204" pitchFamily="34" charset="0"/>
                        <a:buChar char="•"/>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9871">
                <a:tc>
                  <a:txBody>
                    <a:bodyPr/>
                    <a:lstStyle/>
                    <a:p>
                      <a:r>
                        <a:rPr lang="en-US" sz="1600" kern="1200" dirty="0" smtClean="0">
                          <a:solidFill>
                            <a:schemeClr val="dk1"/>
                          </a:solidFill>
                          <a:effectLst/>
                          <a:latin typeface="+mn-lt"/>
                          <a:ea typeface="Calibri"/>
                          <a:cs typeface="Arial" panose="020B0604020202020204" pitchFamily="34" charset="0"/>
                        </a:rPr>
                        <a:t>Aviation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70</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221</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8440721"/>
                  </a:ext>
                </a:extLst>
              </a:tr>
              <a:tr h="429871">
                <a:tc>
                  <a:txBody>
                    <a:bodyPr/>
                    <a:lstStyle/>
                    <a:p>
                      <a:r>
                        <a:rPr lang="en-US" sz="1600" kern="1200" dirty="0" smtClean="0">
                          <a:solidFill>
                            <a:schemeClr val="dk1"/>
                          </a:solidFill>
                          <a:effectLst/>
                          <a:latin typeface="+mn-lt"/>
                          <a:ea typeface="Calibri"/>
                          <a:cs typeface="Arial" panose="020B0604020202020204" pitchFamily="34" charset="0"/>
                        </a:rPr>
                        <a:t>Administration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0</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22</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38743563"/>
                  </a:ext>
                </a:extLst>
              </a:tr>
              <a:tr h="429871">
                <a:tc>
                  <a:txBody>
                    <a:bodyPr/>
                    <a:lstStyle/>
                    <a:p>
                      <a:r>
                        <a:rPr lang="en-US" sz="1600" kern="1200" dirty="0" smtClean="0">
                          <a:solidFill>
                            <a:schemeClr val="dk1"/>
                          </a:solidFill>
                          <a:effectLst/>
                          <a:latin typeface="+mn-lt"/>
                          <a:ea typeface="Calibri"/>
                          <a:cs typeface="Arial" panose="020B0604020202020204" pitchFamily="34" charset="0"/>
                        </a:rPr>
                        <a:t>BCEA</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0</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138</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7555875"/>
                  </a:ext>
                </a:extLst>
              </a:tr>
              <a:tr h="557072">
                <a:tc>
                  <a:txBody>
                    <a:bodyPr/>
                    <a:lstStyle/>
                    <a:p>
                      <a:r>
                        <a:rPr lang="en-US" sz="1600" kern="1200" dirty="0" smtClean="0">
                          <a:solidFill>
                            <a:schemeClr val="dk1"/>
                          </a:solidFill>
                          <a:effectLst/>
                          <a:latin typeface="+mn-lt"/>
                          <a:ea typeface="Calibri"/>
                          <a:cs typeface="Arial" panose="020B0604020202020204" pitchFamily="34" charset="0"/>
                        </a:rPr>
                        <a:t>Betting &amp; Gambling</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203</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15</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46423172"/>
                  </a:ext>
                </a:extLst>
              </a:tr>
              <a:tr h="429871">
                <a:tc>
                  <a:txBody>
                    <a:bodyPr/>
                    <a:lstStyle/>
                    <a:p>
                      <a:r>
                        <a:rPr lang="en-US" sz="1600" kern="1200" dirty="0" smtClean="0">
                          <a:solidFill>
                            <a:schemeClr val="dk1"/>
                          </a:solidFill>
                          <a:effectLst/>
                          <a:latin typeface="+mn-lt"/>
                          <a:ea typeface="Calibri"/>
                          <a:cs typeface="Arial" panose="020B0604020202020204" pitchFamily="34" charset="0"/>
                        </a:rPr>
                        <a:t>Boiler Makers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solidFill>
                            <a:schemeClr val="dk1"/>
                          </a:solidFill>
                          <a:effectLst/>
                          <a:latin typeface="+mn-lt"/>
                          <a:ea typeface="Calibri"/>
                          <a:cs typeface="Arial" panose="020B0604020202020204" pitchFamily="34" charset="0"/>
                        </a:rPr>
                        <a:t>0</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solidFill>
                            <a:schemeClr val="dk1"/>
                          </a:solidFill>
                          <a:effectLst/>
                          <a:latin typeface="+mn-lt"/>
                          <a:ea typeface="Calibri"/>
                          <a:cs typeface="Arial" panose="020B0604020202020204" pitchFamily="34" charset="0"/>
                        </a:rPr>
                        <a:t>15</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22469434"/>
                  </a:ext>
                </a:extLst>
              </a:tr>
              <a:tr h="429871">
                <a:tc>
                  <a:txBody>
                    <a:bodyPr/>
                    <a:lstStyle/>
                    <a:p>
                      <a:r>
                        <a:rPr lang="en-US" sz="1600" kern="1200" dirty="0" smtClean="0">
                          <a:solidFill>
                            <a:schemeClr val="dk1"/>
                          </a:solidFill>
                          <a:effectLst/>
                          <a:latin typeface="+mn-lt"/>
                          <a:ea typeface="Calibri"/>
                          <a:cs typeface="Arial" panose="020B0604020202020204" pitchFamily="34" charset="0"/>
                        </a:rPr>
                        <a:t>Bookkeeping </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solidFill>
                            <a:schemeClr val="dk1"/>
                          </a:solidFill>
                          <a:effectLst/>
                          <a:latin typeface="+mn-lt"/>
                          <a:ea typeface="Calibri"/>
                          <a:cs typeface="Arial" panose="020B0604020202020204" pitchFamily="34" charset="0"/>
                        </a:rPr>
                        <a:t>0</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smtClean="0">
                          <a:solidFill>
                            <a:schemeClr val="dk1"/>
                          </a:solidFill>
                          <a:effectLst/>
                          <a:latin typeface="+mn-lt"/>
                          <a:ea typeface="Calibri"/>
                          <a:cs typeface="Arial" panose="020B0604020202020204" pitchFamily="34" charset="0"/>
                        </a:rPr>
                        <a:t>11</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3610197"/>
                  </a:ext>
                </a:extLst>
              </a:tr>
              <a:tr h="429871">
                <a:tc>
                  <a:txBody>
                    <a:bodyPr/>
                    <a:lstStyle/>
                    <a:p>
                      <a:r>
                        <a:rPr lang="en-US" sz="1600" kern="1200" dirty="0" smtClean="0">
                          <a:solidFill>
                            <a:schemeClr val="dk1"/>
                          </a:solidFill>
                          <a:effectLst/>
                          <a:latin typeface="+mn-lt"/>
                          <a:ea typeface="Calibri"/>
                          <a:cs typeface="Arial" panose="020B0604020202020204" pitchFamily="34" charset="0"/>
                        </a:rPr>
                        <a:t>Call Center</a:t>
                      </a:r>
                      <a:endParaRPr lang="en-ZA" sz="16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mn-lt"/>
                          <a:cs typeface="Arial" panose="020B0604020202020204" pitchFamily="34" charset="0"/>
                        </a:rPr>
                        <a:t>80</a:t>
                      </a:r>
                      <a:endParaRPr lang="en-ZA" sz="16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600" b="0" dirty="0" smtClean="0">
                          <a:effectLst/>
                          <a:latin typeface="+mn-lt"/>
                          <a:ea typeface="Calibri"/>
                          <a:cs typeface="Arial" panose="020B0604020202020204" pitchFamily="34" charset="0"/>
                        </a:rPr>
                        <a:t>0</a:t>
                      </a:r>
                      <a:endParaRPr lang="en-ZA" sz="16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6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772186"/>
                  </a:ext>
                </a:extLst>
              </a:tr>
            </a:tbl>
          </a:graphicData>
        </a:graphic>
      </p:graphicFrame>
      <p:sp>
        <p:nvSpPr>
          <p:cNvPr id="2" name="Slide Number Placeholder 1"/>
          <p:cNvSpPr>
            <a:spLocks noGrp="1"/>
          </p:cNvSpPr>
          <p:nvPr>
            <p:ph type="sldNum" sz="quarter" idx="12"/>
          </p:nvPr>
        </p:nvSpPr>
        <p:spPr>
          <a:xfrm>
            <a:off x="7010400" y="-9144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9425277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000" b="1" dirty="0">
                <a:ea typeface="ＭＳ Ｐゴシック" pitchFamily="34" charset="-128"/>
              </a:rPr>
              <a:t>TRADE UNION MEMBERS REFUSED PER  SECTOR: QUARTER 2 </a:t>
            </a:r>
            <a:r>
              <a:rPr lang="en-ZA" altLang="en-US" sz="2000" b="1" dirty="0">
                <a:solidFill>
                  <a:srgbClr val="FF0000"/>
                </a:solidFill>
                <a:ea typeface="ＭＳ Ｐゴシック" pitchFamily="34" charset="-128"/>
              </a:rPr>
              <a:t>2021/22</a:t>
            </a:r>
            <a:r>
              <a:rPr lang="en-ZA" altLang="en-US" sz="2000" b="1" dirty="0">
                <a:ea typeface="ＭＳ Ｐゴシック" pitchFamily="34" charset="-128"/>
              </a:rPr>
              <a:t/>
            </a:r>
            <a:br>
              <a:rPr lang="en-ZA" altLang="en-US" sz="2000" b="1" dirty="0">
                <a:ea typeface="ＭＳ Ｐゴシック" pitchFamily="34" charset="-128"/>
              </a:rPr>
            </a:br>
            <a:endParaRPr lang="en-ZA"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90612460"/>
              </p:ext>
            </p:extLst>
          </p:nvPr>
        </p:nvGraphicFramePr>
        <p:xfrm>
          <a:off x="251521" y="1393622"/>
          <a:ext cx="8640958" cy="3757499"/>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4260659"/>
                    </a:ext>
                  </a:extLst>
                </a:gridCol>
                <a:gridCol w="2232248">
                  <a:extLst>
                    <a:ext uri="{9D8B030D-6E8A-4147-A177-3AD203B41FA5}">
                      <a16:colId xmlns:a16="http://schemas.microsoft.com/office/drawing/2014/main" xmlns="" val="757013111"/>
                    </a:ext>
                  </a:extLst>
                </a:gridCol>
                <a:gridCol w="1584176">
                  <a:extLst>
                    <a:ext uri="{9D8B030D-6E8A-4147-A177-3AD203B41FA5}">
                      <a16:colId xmlns:a16="http://schemas.microsoft.com/office/drawing/2014/main" xmlns="" val="2634343448"/>
                    </a:ext>
                  </a:extLst>
                </a:gridCol>
                <a:gridCol w="1656184">
                  <a:extLst>
                    <a:ext uri="{9D8B030D-6E8A-4147-A177-3AD203B41FA5}">
                      <a16:colId xmlns:a16="http://schemas.microsoft.com/office/drawing/2014/main" xmlns="" val="2378805917"/>
                    </a:ext>
                  </a:extLst>
                </a:gridCol>
                <a:gridCol w="1584175">
                  <a:extLst>
                    <a:ext uri="{9D8B030D-6E8A-4147-A177-3AD203B41FA5}">
                      <a16:colId xmlns:a16="http://schemas.microsoft.com/office/drawing/2014/main" xmlns="" val="4291205413"/>
                    </a:ext>
                  </a:extLst>
                </a:gridCol>
              </a:tblGrid>
              <a:tr h="895048">
                <a:tc>
                  <a:txBody>
                    <a:bodyPr/>
                    <a:lstStyle/>
                    <a:p>
                      <a:pPr algn="ctr"/>
                      <a:r>
                        <a:rPr lang="en-ZA" sz="1400" dirty="0" smtClean="0">
                          <a:latin typeface="+mn-lt"/>
                          <a:cs typeface="Arial" panose="020B0604020202020204" pitchFamily="34" charset="0"/>
                        </a:rPr>
                        <a:t>Sectors</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Q1</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Q2</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Q3</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Q4</a:t>
                      </a:r>
                      <a:endParaRPr lang="en-ZA" sz="1400" dirty="0" smtClean="0">
                        <a:latin typeface="+mn-lt"/>
                        <a:cs typeface="Arial" panose="020B0604020202020204" pitchFamily="34" charset="0"/>
                      </a:endParaRPr>
                    </a:p>
                    <a:p>
                      <a:pPr algn="ct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8662911"/>
                  </a:ext>
                </a:extLst>
              </a:tr>
              <a:tr h="465735">
                <a:tc>
                  <a:txBody>
                    <a:bodyPr/>
                    <a:lstStyle/>
                    <a:p>
                      <a:r>
                        <a:rPr lang="en-US" sz="1400" kern="1200" dirty="0" smtClean="0">
                          <a:solidFill>
                            <a:schemeClr val="dk1"/>
                          </a:solidFill>
                          <a:effectLst/>
                          <a:latin typeface="+mn-lt"/>
                          <a:ea typeface="Calibri"/>
                          <a:cs typeface="Arial" panose="020B0604020202020204" pitchFamily="34" charset="0"/>
                        </a:rPr>
                        <a:t>Cleaning</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689</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36</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711312"/>
                  </a:ext>
                </a:extLst>
              </a:tr>
              <a:tr h="465735">
                <a:tc>
                  <a:txBody>
                    <a:bodyPr/>
                    <a:lstStyle/>
                    <a:p>
                      <a:r>
                        <a:rPr lang="en-US" sz="1400" kern="1200" dirty="0" smtClean="0">
                          <a:solidFill>
                            <a:schemeClr val="dk1"/>
                          </a:solidFill>
                          <a:effectLst/>
                          <a:latin typeface="+mn-lt"/>
                          <a:ea typeface="Calibri"/>
                          <a:cs typeface="Arial" panose="020B0604020202020204" pitchFamily="34" charset="0"/>
                        </a:rPr>
                        <a:t>Clothing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29</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8871928"/>
                  </a:ext>
                </a:extLst>
              </a:tr>
              <a:tr h="465735">
                <a:tc>
                  <a:txBody>
                    <a:bodyPr/>
                    <a:lstStyle/>
                    <a:p>
                      <a:r>
                        <a:rPr lang="en-US" sz="1400" kern="1200" dirty="0" smtClean="0">
                          <a:solidFill>
                            <a:schemeClr val="dk1"/>
                          </a:solidFill>
                          <a:effectLst/>
                          <a:latin typeface="+mn-lt"/>
                          <a:ea typeface="Calibri"/>
                          <a:cs typeface="Arial" panose="020B0604020202020204" pitchFamily="34" charset="0"/>
                        </a:rPr>
                        <a:t>Contract Building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47</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6837630"/>
                  </a:ext>
                </a:extLst>
              </a:tr>
              <a:tr h="465735">
                <a:tc>
                  <a:txBody>
                    <a:bodyPr/>
                    <a:lstStyle/>
                    <a:p>
                      <a:r>
                        <a:rPr lang="en-US" sz="1400" kern="1200" dirty="0" smtClean="0">
                          <a:solidFill>
                            <a:schemeClr val="dk1"/>
                          </a:solidFill>
                          <a:effectLst/>
                          <a:latin typeface="+mn-lt"/>
                          <a:ea typeface="Calibri"/>
                          <a:cs typeface="Arial" panose="020B0604020202020204" pitchFamily="34" charset="0"/>
                        </a:rPr>
                        <a:t>Contract Workers</a:t>
                      </a:r>
                      <a:r>
                        <a:rPr lang="en-US" sz="1400" kern="1200" baseline="0" dirty="0" smtClean="0">
                          <a:solidFill>
                            <a:schemeClr val="dk1"/>
                          </a:solidFill>
                          <a:effectLst/>
                          <a:latin typeface="+mn-lt"/>
                          <a:ea typeface="Calibri"/>
                          <a:cs typeface="Arial" panose="020B0604020202020204" pitchFamily="34" charset="0"/>
                        </a:rPr>
                        <a:t>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0</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30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2389012"/>
                  </a:ext>
                </a:extLst>
              </a:tr>
              <a:tr h="533776">
                <a:tc>
                  <a:txBody>
                    <a:bodyPr/>
                    <a:lstStyle/>
                    <a:p>
                      <a:r>
                        <a:rPr lang="en-US" sz="1400" kern="1200" dirty="0" smtClean="0">
                          <a:solidFill>
                            <a:schemeClr val="dk1"/>
                          </a:solidFill>
                          <a:effectLst/>
                          <a:latin typeface="+mn-lt"/>
                          <a:ea typeface="Calibri"/>
                          <a:cs typeface="Arial" panose="020B0604020202020204" pitchFamily="34" charset="0"/>
                        </a:rPr>
                        <a:t>Construction &amp; Metal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13</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27</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72503540"/>
                  </a:ext>
                </a:extLst>
              </a:tr>
              <a:tr h="465735">
                <a:tc>
                  <a:txBody>
                    <a:bodyPr/>
                    <a:lstStyle/>
                    <a:p>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2372259"/>
                  </a:ext>
                </a:extLst>
              </a:tr>
            </a:tbl>
          </a:graphicData>
        </a:graphic>
      </p:graphicFrame>
      <p:sp>
        <p:nvSpPr>
          <p:cNvPr id="4" name="Slide Number Placeholder 3"/>
          <p:cNvSpPr>
            <a:spLocks noGrp="1"/>
          </p:cNvSpPr>
          <p:nvPr>
            <p:ph type="sldNum" sz="quarter" idx="12"/>
          </p:nvPr>
        </p:nvSpPr>
        <p:spPr>
          <a:xfrm>
            <a:off x="7010400" y="-904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schemeClr val="bg1"/>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1" i="0" u="none" strike="noStrike" kern="1200" cap="none" spc="0" normalizeH="0" baseline="0" noProof="0" dirty="0">
              <a:ln>
                <a:noFill/>
              </a:ln>
              <a:solidFill>
                <a:schemeClr val="bg1"/>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17793849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1008112"/>
          </a:xfrm>
        </p:spPr>
        <p:txBody>
          <a:bodyPr/>
          <a:lstStyle/>
          <a:p>
            <a:r>
              <a:rPr lang="en-ZA" altLang="en-US" sz="2000" b="1" dirty="0" smtClean="0">
                <a:ea typeface="ＭＳ Ｐゴシック" pitchFamily="34" charset="-128"/>
              </a:rPr>
              <a:t>TRADE UNION MEMBERS REFUSED PER  SECTOR: QUARTER 2 </a:t>
            </a:r>
            <a:r>
              <a:rPr lang="en-ZA" altLang="en-US" sz="2000" b="1" dirty="0" smtClean="0">
                <a:solidFill>
                  <a:srgbClr val="FF0000"/>
                </a:solidFill>
                <a:ea typeface="ＭＳ Ｐゴシック" pitchFamily="34" charset="-128"/>
              </a:rPr>
              <a:t>2021/22</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19341069"/>
              </p:ext>
            </p:extLst>
          </p:nvPr>
        </p:nvGraphicFramePr>
        <p:xfrm>
          <a:off x="251521" y="1217312"/>
          <a:ext cx="8640958" cy="5407006"/>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5">
                  <a:extLst>
                    <a:ext uri="{9D8B030D-6E8A-4147-A177-3AD203B41FA5}">
                      <a16:colId xmlns:a16="http://schemas.microsoft.com/office/drawing/2014/main" xmlns="" val="20004"/>
                    </a:ext>
                  </a:extLst>
                </a:gridCol>
              </a:tblGrid>
              <a:tr h="836479">
                <a:tc>
                  <a:txBody>
                    <a:bodyPr/>
                    <a:lstStyle/>
                    <a:p>
                      <a:pPr algn="ctr"/>
                      <a:r>
                        <a:rPr lang="en-ZA" sz="1400" dirty="0" smtClean="0">
                          <a:latin typeface="+mn-lt"/>
                          <a:cs typeface="Arial" panose="020B0604020202020204" pitchFamily="34" charset="0"/>
                        </a:rPr>
                        <a:t>Sectors</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Q1</a:t>
                      </a:r>
                      <a:endParaRPr lang="en-ZA" sz="1400" dirty="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Q2</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Q3</a:t>
                      </a: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Q4</a:t>
                      </a:r>
                      <a:endParaRPr lang="en-ZA" sz="1400" dirty="0" smtClean="0">
                        <a:latin typeface="+mn-lt"/>
                        <a:cs typeface="Arial" panose="020B0604020202020204" pitchFamily="34" charset="0"/>
                      </a:endParaRPr>
                    </a:p>
                    <a:p>
                      <a:pPr algn="ctr"/>
                      <a:endParaRPr lang="en-ZA" sz="1400" dirty="0" smtClean="0">
                        <a:latin typeface="+mn-lt"/>
                        <a:cs typeface="Arial" panose="020B0604020202020204" pitchFamily="34"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05382">
                <a:tc>
                  <a:txBody>
                    <a:bodyPr/>
                    <a:lstStyle/>
                    <a:p>
                      <a:r>
                        <a:rPr lang="en-US" sz="1400" kern="1200" dirty="0" smtClean="0">
                          <a:solidFill>
                            <a:schemeClr val="dk1"/>
                          </a:solidFill>
                          <a:effectLst/>
                          <a:latin typeface="+mn-lt"/>
                          <a:ea typeface="Calibri"/>
                          <a:cs typeface="Arial" panose="020B0604020202020204" pitchFamily="34" charset="0"/>
                        </a:rPr>
                        <a:t>Correctional Services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0</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4219913"/>
                  </a:ext>
                </a:extLst>
              </a:tr>
              <a:tr h="386895">
                <a:tc>
                  <a:txBody>
                    <a:bodyPr/>
                    <a:lstStyle/>
                    <a:p>
                      <a:r>
                        <a:rPr lang="en-US" sz="1400" kern="1200" dirty="0" smtClean="0">
                          <a:solidFill>
                            <a:schemeClr val="dk1"/>
                          </a:solidFill>
                          <a:effectLst/>
                          <a:latin typeface="+mn-lt"/>
                          <a:ea typeface="Calibri"/>
                          <a:cs typeface="Arial" panose="020B0604020202020204" pitchFamily="34" charset="0"/>
                        </a:rPr>
                        <a:t>Domestic</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0</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29</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8551987"/>
                  </a:ext>
                </a:extLst>
              </a:tr>
              <a:tr h="386895">
                <a:tc>
                  <a:txBody>
                    <a:bodyPr/>
                    <a:lstStyle/>
                    <a:p>
                      <a:r>
                        <a:rPr lang="en-US" sz="1400" kern="1200" dirty="0" smtClean="0">
                          <a:solidFill>
                            <a:schemeClr val="dk1"/>
                          </a:solidFill>
                          <a:effectLst/>
                          <a:latin typeface="+mn-lt"/>
                          <a:ea typeface="Calibri"/>
                          <a:cs typeface="Arial" panose="020B0604020202020204" pitchFamily="34" charset="0"/>
                        </a:rPr>
                        <a:t>Drivers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mn-lt"/>
                          <a:cs typeface="Arial" panose="020B0604020202020204" pitchFamily="34" charset="0"/>
                        </a:rPr>
                        <a:t>0</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27634990"/>
                  </a:ext>
                </a:extLst>
              </a:tr>
              <a:tr h="386895">
                <a:tc>
                  <a:txBody>
                    <a:bodyPr/>
                    <a:lstStyle/>
                    <a:p>
                      <a:pPr>
                        <a:lnSpc>
                          <a:spcPct val="100000"/>
                        </a:lnSpc>
                        <a:spcAft>
                          <a:spcPts val="0"/>
                        </a:spcAft>
                      </a:pPr>
                      <a:r>
                        <a:rPr lang="en-US" sz="1400" dirty="0" smtClean="0">
                          <a:effectLst/>
                          <a:latin typeface="+mn-lt"/>
                          <a:ea typeface="Calibri"/>
                          <a:cs typeface="Arial" panose="020B0604020202020204" pitchFamily="34" charset="0"/>
                        </a:rPr>
                        <a:t>ECD</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47312822"/>
                  </a:ext>
                </a:extLst>
              </a:tr>
              <a:tr h="386895">
                <a:tc>
                  <a:txBody>
                    <a:bodyPr/>
                    <a:lstStyle/>
                    <a:p>
                      <a:pPr>
                        <a:lnSpc>
                          <a:spcPct val="100000"/>
                        </a:lnSpc>
                        <a:spcAft>
                          <a:spcPts val="0"/>
                        </a:spcAft>
                      </a:pPr>
                      <a:r>
                        <a:rPr lang="en-US" sz="1400" dirty="0" smtClean="0">
                          <a:effectLst/>
                          <a:latin typeface="+mn-lt"/>
                          <a:ea typeface="Calibri"/>
                          <a:cs typeface="Arial" panose="020B0604020202020204" pitchFamily="34" charset="0"/>
                        </a:rPr>
                        <a:t>Education </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17</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76241974"/>
                  </a:ext>
                </a:extLst>
              </a:tr>
              <a:tr h="294708">
                <a:tc>
                  <a:txBody>
                    <a:bodyPr/>
                    <a:lstStyle/>
                    <a:p>
                      <a:pPr>
                        <a:lnSpc>
                          <a:spcPct val="100000"/>
                        </a:lnSpc>
                        <a:spcAft>
                          <a:spcPts val="0"/>
                        </a:spcAft>
                      </a:pPr>
                      <a:r>
                        <a:rPr lang="en-US" sz="1400" dirty="0" smtClean="0">
                          <a:effectLst/>
                          <a:latin typeface="+mn-lt"/>
                          <a:ea typeface="Calibri"/>
                          <a:cs typeface="Arial" panose="020B0604020202020204" pitchFamily="34" charset="0"/>
                        </a:rPr>
                        <a:t>Engineering</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45</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62939"/>
                  </a:ext>
                </a:extLst>
              </a:tr>
              <a:tr h="364024">
                <a:tc>
                  <a:txBody>
                    <a:bodyPr/>
                    <a:lstStyle/>
                    <a:p>
                      <a:pPr>
                        <a:lnSpc>
                          <a:spcPct val="100000"/>
                        </a:lnSpc>
                        <a:spcAft>
                          <a:spcPts val="0"/>
                        </a:spcAft>
                      </a:pPr>
                      <a:r>
                        <a:rPr lang="en-US" sz="1400" dirty="0" smtClean="0">
                          <a:effectLst/>
                          <a:latin typeface="+mn-lt"/>
                          <a:ea typeface="Calibri"/>
                          <a:cs typeface="Arial" panose="020B0604020202020204" pitchFamily="34" charset="0"/>
                        </a:rPr>
                        <a:t>Filling stations</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32163813"/>
                  </a:ext>
                </a:extLst>
              </a:tr>
              <a:tr h="294708">
                <a:tc>
                  <a:txBody>
                    <a:bodyPr/>
                    <a:lstStyle/>
                    <a:p>
                      <a:pPr>
                        <a:lnSpc>
                          <a:spcPct val="100000"/>
                        </a:lnSpc>
                        <a:spcAft>
                          <a:spcPts val="0"/>
                        </a:spcAft>
                      </a:pPr>
                      <a:r>
                        <a:rPr lang="en-US" sz="1400" dirty="0" smtClean="0">
                          <a:effectLst/>
                          <a:latin typeface="+mn-lt"/>
                          <a:ea typeface="Calibri"/>
                          <a:cs typeface="Arial" panose="020B0604020202020204" pitchFamily="34" charset="0"/>
                        </a:rPr>
                        <a:t>Fishing</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47377785"/>
                  </a:ext>
                </a:extLst>
              </a:tr>
              <a:tr h="364024">
                <a:tc>
                  <a:txBody>
                    <a:bodyPr/>
                    <a:lstStyle/>
                    <a:p>
                      <a:r>
                        <a:rPr lang="en-US" sz="1400" kern="1200" dirty="0" smtClean="0">
                          <a:solidFill>
                            <a:schemeClr val="dk1"/>
                          </a:solidFill>
                          <a:effectLst/>
                          <a:latin typeface="+mn-lt"/>
                          <a:ea typeface="Calibri"/>
                          <a:cs typeface="Arial" panose="020B0604020202020204" pitchFamily="34" charset="0"/>
                        </a:rPr>
                        <a:t>Furniture</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0</a:t>
                      </a:r>
                      <a:endParaRPr lang="en-ZA" sz="1400" b="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8799745"/>
                  </a:ext>
                </a:extLst>
              </a:tr>
              <a:tr h="365963">
                <a:tc>
                  <a:txBody>
                    <a:bodyPr/>
                    <a:lstStyle/>
                    <a:p>
                      <a:pPr>
                        <a:lnSpc>
                          <a:spcPct val="100000"/>
                        </a:lnSpc>
                        <a:spcAft>
                          <a:spcPts val="0"/>
                        </a:spcAft>
                      </a:pPr>
                      <a:r>
                        <a:rPr lang="en-US" sz="1400" dirty="0" smtClean="0">
                          <a:effectLst/>
                          <a:latin typeface="+mn-lt"/>
                          <a:ea typeface="Calibri"/>
                          <a:cs typeface="Arial" panose="020B0604020202020204" pitchFamily="34" charset="0"/>
                        </a:rPr>
                        <a:t>Food &amp; Beverage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331</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73</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89983">
                <a:tc>
                  <a:txBody>
                    <a:bodyPr/>
                    <a:lstStyle/>
                    <a:p>
                      <a:pPr>
                        <a:lnSpc>
                          <a:spcPct val="115000"/>
                        </a:lnSpc>
                        <a:spcAft>
                          <a:spcPts val="1000"/>
                        </a:spcAft>
                      </a:pPr>
                      <a:r>
                        <a:rPr lang="en-US" sz="1400" dirty="0" smtClean="0">
                          <a:effectLst/>
                          <a:latin typeface="+mn-lt"/>
                          <a:ea typeface="Calibri"/>
                          <a:cs typeface="Arial" panose="020B0604020202020204" pitchFamily="34" charset="0"/>
                        </a:rPr>
                        <a:t>General workers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8</a:t>
                      </a:r>
                      <a:endParaRPr lang="en-ZA" sz="1400" b="0" dirty="0">
                        <a:solidFill>
                          <a:schemeClr val="tx1"/>
                        </a:solidFill>
                        <a:effectLst/>
                        <a:latin typeface="+mn-lt"/>
                        <a:ea typeface="Calibri"/>
                        <a:cs typeface="Arial" panose="020B0604020202020204" pitchFamily="34" charset="0"/>
                      </a:endParaRPr>
                    </a:p>
                  </a:txBody>
                  <a:tcPr marL="68580" marR="68580" marT="95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39</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44155">
                <a:tc>
                  <a:txBody>
                    <a:bodyPr/>
                    <a:lstStyle/>
                    <a:p>
                      <a:r>
                        <a:rPr lang="en-US" sz="1400" dirty="0" smtClean="0">
                          <a:latin typeface="+mn-lt"/>
                          <a:cs typeface="Arial" panose="020B0604020202020204" pitchFamily="34" charset="0"/>
                        </a:rPr>
                        <a:t>Good &amp;</a:t>
                      </a:r>
                      <a:r>
                        <a:rPr lang="en-US" sz="1400" baseline="0" dirty="0" smtClean="0">
                          <a:latin typeface="+mn-lt"/>
                          <a:cs typeface="Arial" panose="020B0604020202020204" pitchFamily="34" charset="0"/>
                        </a:rPr>
                        <a:t> Services</a:t>
                      </a:r>
                      <a:endParaRPr lang="en-ZA" sz="1400" dirty="0">
                        <a:latin typeface="+mn-lt"/>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effectLst/>
                          <a:latin typeface="+mn-lt"/>
                          <a:ea typeface="Calibri"/>
                          <a:cs typeface="Arial" panose="020B0604020202020204" pitchFamily="34" charset="0"/>
                        </a:rPr>
                        <a:t>0</a:t>
                      </a:r>
                      <a:endParaRPr lang="en-ZA" sz="14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28</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a:xfrm>
            <a:off x="7010400" y="-13476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5117467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594725" cy="733256"/>
          </a:xfrm>
        </p:spPr>
        <p:txBody>
          <a:bodyPr/>
          <a:lstStyle/>
          <a:p>
            <a:r>
              <a:rPr lang="en-ZA" altLang="en-US" sz="2400" b="1" dirty="0" smtClean="0">
                <a:ea typeface="ＭＳ Ｐゴシック" pitchFamily="34" charset="-128"/>
              </a:rPr>
              <a:t>TRADE UNION  MEMBERS REFUSED PER  SECTOR: QUARTER 2 </a:t>
            </a:r>
            <a:r>
              <a:rPr lang="en-ZA" altLang="en-US" sz="2400" b="1" dirty="0" smtClean="0">
                <a:solidFill>
                  <a:srgbClr val="FF0000"/>
                </a:solidFill>
                <a:ea typeface="ＭＳ Ｐゴシック" pitchFamily="34" charset="-128"/>
              </a:rPr>
              <a:t>2021/22</a:t>
            </a:r>
            <a:r>
              <a:rPr lang="en-ZA" altLang="en-US" sz="2000" b="1" dirty="0" smtClean="0">
                <a:ea typeface="ＭＳ Ｐゴシック" pitchFamily="34" charset="-128"/>
              </a:rPr>
              <a:t/>
            </a:r>
            <a:br>
              <a:rPr lang="en-ZA" altLang="en-US" sz="2000" b="1" dirty="0" smtClean="0">
                <a:ea typeface="ＭＳ Ｐゴシック" pitchFamily="34" charset="-128"/>
              </a:rPr>
            </a:br>
            <a:endParaRPr lang="en-ZA" altLang="en-US" sz="20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86749462"/>
              </p:ext>
            </p:extLst>
          </p:nvPr>
        </p:nvGraphicFramePr>
        <p:xfrm>
          <a:off x="251521" y="1217312"/>
          <a:ext cx="8640958" cy="5295249"/>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5">
                  <a:extLst>
                    <a:ext uri="{9D8B030D-6E8A-4147-A177-3AD203B41FA5}">
                      <a16:colId xmlns:a16="http://schemas.microsoft.com/office/drawing/2014/main" xmlns="" val="20004"/>
                    </a:ext>
                  </a:extLst>
                </a:gridCol>
              </a:tblGrid>
              <a:tr h="859760">
                <a:tc>
                  <a:txBody>
                    <a:bodyPr/>
                    <a:lstStyle/>
                    <a:p>
                      <a:pPr algn="ctr"/>
                      <a:r>
                        <a:rPr lang="en-ZA" sz="1400" dirty="0" smtClean="0">
                          <a:latin typeface="+mn-lt"/>
                          <a:cs typeface="Arial" panose="020B0604020202020204" pitchFamily="34" charset="0"/>
                        </a:rPr>
                        <a:t>Sectors</a:t>
                      </a:r>
                      <a:endParaRPr lang="en-ZA" sz="1400" dirty="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Q1</a:t>
                      </a:r>
                      <a:endParaRPr lang="en-ZA" sz="1400" dirty="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Q2</a:t>
                      </a:r>
                      <a:endParaRPr lang="en-ZA" sz="1400" dirty="0" smtClean="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Q3</a:t>
                      </a:r>
                      <a:endParaRPr lang="en-ZA" sz="1400" dirty="0" smtClean="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Q4</a:t>
                      </a:r>
                      <a:endParaRPr lang="en-ZA" sz="1400" dirty="0" smtClean="0">
                        <a:latin typeface="+mn-lt"/>
                        <a:cs typeface="Arial" panose="020B0604020202020204" pitchFamily="34" charset="0"/>
                      </a:endParaRPr>
                    </a:p>
                    <a:p>
                      <a:pPr algn="ctr"/>
                      <a:endParaRPr lang="en-ZA" sz="1400" dirty="0" smtClean="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47373">
                <a:tc>
                  <a:txBody>
                    <a:bodyPr/>
                    <a:lstStyle/>
                    <a:p>
                      <a:pPr>
                        <a:lnSpc>
                          <a:spcPct val="100000"/>
                        </a:lnSpc>
                        <a:spcAft>
                          <a:spcPts val="0"/>
                        </a:spcAft>
                      </a:pPr>
                      <a:r>
                        <a:rPr lang="en-US" sz="1400" dirty="0" smtClean="0">
                          <a:effectLst/>
                          <a:latin typeface="+mn-lt"/>
                          <a:ea typeface="Calibri"/>
                          <a:cs typeface="Arial" panose="020B0604020202020204" pitchFamily="34" charset="0"/>
                        </a:rPr>
                        <a:t>Health</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effectLst/>
                          <a:latin typeface="+mn-lt"/>
                          <a:ea typeface="Calibri"/>
                          <a:cs typeface="Arial" panose="020B0604020202020204" pitchFamily="34" charset="0"/>
                        </a:rPr>
                        <a:t>55</a:t>
                      </a:r>
                      <a:endParaRPr lang="en-ZA" sz="14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35</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5023229"/>
                  </a:ext>
                </a:extLst>
              </a:tr>
              <a:tr h="5127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Calibri"/>
                          <a:cs typeface="Arial" panose="020B0604020202020204" pitchFamily="34" charset="0"/>
                        </a:rPr>
                        <a:t>Hospitality &amp; Catering</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effectLst/>
                          <a:latin typeface="+mn-lt"/>
                          <a:ea typeface="Calibri"/>
                          <a:cs typeface="Arial" panose="020B0604020202020204" pitchFamily="34" charset="0"/>
                        </a:rPr>
                        <a:t>32</a:t>
                      </a:r>
                      <a:endParaRPr lang="en-ZA" sz="14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486</a:t>
                      </a: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81444243"/>
                  </a:ext>
                </a:extLst>
              </a:tr>
              <a:tr h="4473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Calibri"/>
                          <a:cs typeface="Arial" panose="020B0604020202020204" pitchFamily="34" charset="0"/>
                        </a:rPr>
                        <a:t>Legal</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kern="1200" dirty="0" smtClean="0">
                          <a:solidFill>
                            <a:schemeClr val="tx1"/>
                          </a:solidFill>
                          <a:effectLst/>
                          <a:latin typeface="+mn-lt"/>
                          <a:ea typeface="Calibri"/>
                          <a:cs typeface="Arial" panose="020B0604020202020204" pitchFamily="34" charset="0"/>
                        </a:rPr>
                        <a:t>0</a:t>
                      </a:r>
                      <a:endParaRPr lang="en-ZA" sz="1400" b="0"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07397956"/>
                  </a:ext>
                </a:extLst>
              </a:tr>
              <a:tr h="5127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Nursing &amp; Old Age Homes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154</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0</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8465983"/>
                  </a:ext>
                </a:extLst>
              </a:tr>
              <a:tr h="4509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Manufacturing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27</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276</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135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Metal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0</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Calibri"/>
                          <a:cs typeface="Arial" panose="020B0604020202020204" pitchFamily="34" charset="0"/>
                        </a:rPr>
                        <a:t>577</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0528">
                <a:tc>
                  <a:txBody>
                    <a:bodyPr/>
                    <a:lstStyle/>
                    <a:p>
                      <a:r>
                        <a:rPr lang="en-US" sz="1400" dirty="0" smtClean="0"/>
                        <a:t>Mining</a:t>
                      </a: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307</a:t>
                      </a: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103</a:t>
                      </a: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43889">
                <a:tc>
                  <a:txBody>
                    <a:bodyPr/>
                    <a:lstStyle/>
                    <a:p>
                      <a:pPr>
                        <a:lnSpc>
                          <a:spcPct val="100000"/>
                        </a:lnSpc>
                        <a:spcAft>
                          <a:spcPts val="0"/>
                        </a:spcAft>
                      </a:pPr>
                      <a:r>
                        <a:rPr lang="en-US" sz="1400" dirty="0" smtClean="0">
                          <a:effectLst/>
                          <a:latin typeface="+mn-lt"/>
                          <a:ea typeface="Calibri"/>
                          <a:cs typeface="Arial" panose="020B0604020202020204" pitchFamily="34" charset="0"/>
                        </a:rPr>
                        <a:t>Packaging</a:t>
                      </a:r>
                      <a:r>
                        <a:rPr lang="en-US" sz="1400" baseline="0" dirty="0" smtClean="0">
                          <a:effectLst/>
                          <a:latin typeface="+mn-lt"/>
                          <a:ea typeface="Calibri"/>
                          <a:cs typeface="Arial" panose="020B0604020202020204" pitchFamily="34" charset="0"/>
                        </a:rPr>
                        <a: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44</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23168">
                <a:tc>
                  <a:txBody>
                    <a:bodyPr/>
                    <a:lstStyle/>
                    <a:p>
                      <a:pPr>
                        <a:lnSpc>
                          <a:spcPct val="100000"/>
                        </a:lnSpc>
                        <a:spcAft>
                          <a:spcPts val="0"/>
                        </a:spcAft>
                      </a:pPr>
                      <a:r>
                        <a:rPr lang="en-US" sz="1400" dirty="0" smtClean="0">
                          <a:effectLst/>
                          <a:latin typeface="+mn-lt"/>
                          <a:ea typeface="Calibri"/>
                          <a:cs typeface="Arial" panose="020B0604020202020204" pitchFamily="34" charset="0"/>
                        </a:rPr>
                        <a:t>Printing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201</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423168">
                <a:tc>
                  <a:txBody>
                    <a:bodyPr/>
                    <a:lstStyle/>
                    <a:p>
                      <a:pPr>
                        <a:lnSpc>
                          <a:spcPct val="100000"/>
                        </a:lnSpc>
                        <a:spcAft>
                          <a:spcPts val="0"/>
                        </a:spcAft>
                      </a:pP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592969"/>
                  </a:ext>
                </a:extLst>
              </a:tr>
            </a:tbl>
          </a:graphicData>
        </a:graphic>
      </p:graphicFrame>
      <p:sp>
        <p:nvSpPr>
          <p:cNvPr id="2" name="Slide Number Placeholder 1"/>
          <p:cNvSpPr>
            <a:spLocks noGrp="1"/>
          </p:cNvSpPr>
          <p:nvPr>
            <p:ph type="sldNum" sz="quarter" idx="12"/>
          </p:nvPr>
        </p:nvSpPr>
        <p:spPr>
          <a:xfrm>
            <a:off x="7010400" y="1"/>
            <a:ext cx="2133600" cy="203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3916138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365125"/>
            <a:ext cx="8496943" cy="852187"/>
          </a:xfrm>
        </p:spPr>
        <p:txBody>
          <a:bodyPr/>
          <a:lstStyle/>
          <a:p>
            <a:r>
              <a:rPr lang="en-ZA" altLang="en-US" sz="2400" b="1" dirty="0" smtClean="0">
                <a:ea typeface="ＭＳ Ｐゴシック" pitchFamily="34" charset="-128"/>
              </a:rPr>
              <a:t>TRADE UNION  MEMBERS REFUSED PER  SECTOR: QUARTER 2 </a:t>
            </a:r>
            <a:r>
              <a:rPr lang="en-ZA" altLang="en-US" sz="2400" b="1" dirty="0" smtClean="0">
                <a:solidFill>
                  <a:srgbClr val="FF0000"/>
                </a:solidFill>
                <a:ea typeface="ＭＳ Ｐゴシック" pitchFamily="34" charset="-128"/>
              </a:rPr>
              <a:t>2021/22</a:t>
            </a:r>
            <a:r>
              <a:rPr lang="en-ZA" altLang="en-US" sz="2400" b="1" dirty="0" smtClean="0">
                <a:ea typeface="ＭＳ Ｐゴシック" pitchFamily="34" charset="-128"/>
              </a:rPr>
              <a:t/>
            </a:r>
            <a:br>
              <a:rPr lang="en-ZA" altLang="en-US" sz="2400" b="1" dirty="0" smtClean="0">
                <a:ea typeface="ＭＳ Ｐゴシック" pitchFamily="34" charset="-128"/>
              </a:rPr>
            </a:br>
            <a:endParaRPr lang="en-ZA" altLang="en-US" sz="2400" b="1" dirty="0" smtClean="0">
              <a:ea typeface="ＭＳ Ｐゴシック"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98472600"/>
              </p:ext>
            </p:extLst>
          </p:nvPr>
        </p:nvGraphicFramePr>
        <p:xfrm>
          <a:off x="251521" y="1217312"/>
          <a:ext cx="8640958" cy="5112367"/>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1584175">
                  <a:extLst>
                    <a:ext uri="{9D8B030D-6E8A-4147-A177-3AD203B41FA5}">
                      <a16:colId xmlns:a16="http://schemas.microsoft.com/office/drawing/2014/main" xmlns="" val="20004"/>
                    </a:ext>
                  </a:extLst>
                </a:gridCol>
              </a:tblGrid>
              <a:tr h="899593">
                <a:tc>
                  <a:txBody>
                    <a:bodyPr/>
                    <a:lstStyle/>
                    <a:p>
                      <a:pPr algn="ctr"/>
                      <a:r>
                        <a:rPr lang="en-ZA" sz="1400" dirty="0" smtClean="0">
                          <a:latin typeface="+mn-lt"/>
                          <a:cs typeface="Arial" panose="020B0604020202020204" pitchFamily="34" charset="0"/>
                        </a:rPr>
                        <a:t>Sectors</a:t>
                      </a:r>
                      <a:endParaRPr lang="en-ZA" sz="1400" dirty="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Q1</a:t>
                      </a:r>
                      <a:endParaRPr lang="en-ZA" sz="1400" dirty="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Q2</a:t>
                      </a:r>
                      <a:endParaRPr lang="en-ZA" sz="1400" dirty="0" smtClean="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Q3</a:t>
                      </a:r>
                      <a:endParaRPr lang="en-ZA" sz="1400" dirty="0" smtClean="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tc>
                  <a:txBody>
                    <a:bodyPr/>
                    <a:lstStyle/>
                    <a:p>
                      <a:pPr algn="ctr"/>
                      <a:r>
                        <a:rPr lang="en-ZA" sz="1400" dirty="0" smtClean="0">
                          <a:latin typeface="+mn-lt"/>
                          <a:cs typeface="Arial" panose="020B0604020202020204" pitchFamily="34" charset="0"/>
                        </a:rPr>
                        <a:t>Members</a:t>
                      </a:r>
                    </a:p>
                    <a:p>
                      <a:pPr algn="ctr"/>
                      <a:r>
                        <a:rPr lang="en-US" sz="1400" dirty="0" smtClean="0">
                          <a:latin typeface="+mn-lt"/>
                          <a:cs typeface="Arial" panose="020B0604020202020204" pitchFamily="34" charset="0"/>
                        </a:rPr>
                        <a:t>Q4</a:t>
                      </a:r>
                      <a:endParaRPr lang="en-ZA" sz="1400" dirty="0" smtClean="0">
                        <a:latin typeface="+mn-lt"/>
                        <a:cs typeface="Arial" panose="020B0604020202020204" pitchFamily="34" charset="0"/>
                      </a:endParaRPr>
                    </a:p>
                    <a:p>
                      <a:pPr algn="ctr"/>
                      <a:endParaRPr lang="en-ZA" sz="1400" dirty="0" smtClean="0">
                        <a:latin typeface="+mn-lt"/>
                        <a:cs typeface="Arial" panose="020B0604020202020204" pitchFamily="34" charset="0"/>
                      </a:endParaRPr>
                    </a:p>
                  </a:txBody>
                  <a:tcPr marT="45711" marB="4571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68099">
                <a:tc>
                  <a:txBody>
                    <a:bodyPr/>
                    <a:lstStyle/>
                    <a:p>
                      <a:pPr>
                        <a:lnSpc>
                          <a:spcPct val="100000"/>
                        </a:lnSpc>
                        <a:spcAft>
                          <a:spcPts val="0"/>
                        </a:spcAft>
                      </a:pPr>
                      <a:r>
                        <a:rPr lang="en-US" sz="1400" dirty="0" smtClean="0">
                          <a:effectLst/>
                          <a:latin typeface="+mn-lt"/>
                          <a:ea typeface="Calibri"/>
                          <a:cs typeface="Arial" panose="020B0604020202020204" pitchFamily="34" charset="0"/>
                        </a:rPr>
                        <a:t>Private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188</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38465983"/>
                  </a:ext>
                </a:extLst>
              </a:tr>
              <a:tr h="468099">
                <a:tc>
                  <a:txBody>
                    <a:bodyPr/>
                    <a:lstStyle/>
                    <a:p>
                      <a:pPr>
                        <a:lnSpc>
                          <a:spcPct val="100000"/>
                        </a:lnSpc>
                        <a:spcAft>
                          <a:spcPts val="0"/>
                        </a:spcAft>
                      </a:pPr>
                      <a:r>
                        <a:rPr lang="en-US" sz="1400" dirty="0" smtClean="0">
                          <a:effectLst/>
                          <a:latin typeface="+mn-lt"/>
                          <a:ea typeface="Calibri"/>
                          <a:cs typeface="Arial" panose="020B0604020202020204" pitchFamily="34" charset="0"/>
                        </a:rPr>
                        <a:t>Public</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500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100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41408093"/>
                  </a:ext>
                </a:extLst>
              </a:tr>
              <a:tr h="468099">
                <a:tc>
                  <a:txBody>
                    <a:bodyPr/>
                    <a:lstStyle/>
                    <a:p>
                      <a:pPr>
                        <a:lnSpc>
                          <a:spcPct val="100000"/>
                        </a:lnSpc>
                        <a:spcAft>
                          <a:spcPts val="0"/>
                        </a:spcAft>
                      </a:pPr>
                      <a:r>
                        <a:rPr lang="en-US" sz="1400" dirty="0" smtClean="0">
                          <a:effectLst/>
                          <a:latin typeface="+mn-lt"/>
                          <a:ea typeface="Calibri"/>
                          <a:cs typeface="Arial" panose="020B0604020202020204" pitchFamily="34" charset="0"/>
                        </a:rPr>
                        <a:t>Pharmacy</a:t>
                      </a:r>
                      <a:r>
                        <a:rPr lang="en-US" sz="1400" baseline="0" dirty="0" smtClean="0">
                          <a:effectLst/>
                          <a:latin typeface="+mn-lt"/>
                          <a:ea typeface="Calibri"/>
                          <a:cs typeface="Arial" panose="020B0604020202020204" pitchFamily="34" charset="0"/>
                        </a:rPr>
                        <a: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0</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55</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buFont typeface="Arial" panose="020B0604020202020204" pitchFamily="34" charset="0"/>
                        <a:buNone/>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54882353"/>
                  </a:ext>
                </a:extLst>
              </a:tr>
              <a:tr h="471835">
                <a:tc>
                  <a:txBody>
                    <a:bodyPr/>
                    <a:lstStyle/>
                    <a:p>
                      <a:pPr>
                        <a:lnSpc>
                          <a:spcPct val="100000"/>
                        </a:lnSpc>
                        <a:spcAft>
                          <a:spcPts val="0"/>
                        </a:spcAft>
                      </a:pPr>
                      <a:r>
                        <a:rPr lang="en-US" sz="1400" dirty="0" smtClean="0">
                          <a:effectLst/>
                          <a:latin typeface="+mn-lt"/>
                          <a:ea typeface="Calibri"/>
                          <a:cs typeface="Arial" panose="020B0604020202020204" pitchFamily="34" charset="0"/>
                        </a:rPr>
                        <a:t>Restaurant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63</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5</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37377">
                <a:tc>
                  <a:txBody>
                    <a:bodyPr/>
                    <a:lstStyle/>
                    <a:p>
                      <a:pPr marL="0" algn="l" defTabSz="457200" rtl="0" eaLnBrk="1" latinLnBrk="0" hangingPunct="1">
                        <a:lnSpc>
                          <a:spcPct val="100000"/>
                        </a:lnSpc>
                        <a:spcAft>
                          <a:spcPts val="0"/>
                        </a:spcAft>
                      </a:pPr>
                      <a:r>
                        <a:rPr lang="en-US" sz="1400" kern="1200" dirty="0" smtClean="0">
                          <a:solidFill>
                            <a:schemeClr val="dk1"/>
                          </a:solidFill>
                          <a:effectLst/>
                          <a:latin typeface="+mn-lt"/>
                          <a:ea typeface="Calibri"/>
                          <a:cs typeface="Arial" panose="020B0604020202020204" pitchFamily="34" charset="0"/>
                        </a:rPr>
                        <a:t>Retail and Wholesale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n-US" sz="1400" kern="1200" dirty="0" smtClean="0">
                          <a:solidFill>
                            <a:schemeClr val="dk1"/>
                          </a:solidFill>
                          <a:effectLst/>
                          <a:latin typeface="+mn-lt"/>
                          <a:ea typeface="Calibri"/>
                          <a:cs typeface="Arial" panose="020B0604020202020204" pitchFamily="34" charset="0"/>
                        </a:rPr>
                        <a:t>617</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n-US" sz="1400" kern="1200" dirty="0" smtClean="0">
                          <a:solidFill>
                            <a:schemeClr val="dk1"/>
                          </a:solidFill>
                          <a:effectLst/>
                          <a:latin typeface="+mn-lt"/>
                          <a:ea typeface="Calibri"/>
                          <a:cs typeface="Arial" panose="020B0604020202020204" pitchFamily="34" charset="0"/>
                        </a:rPr>
                        <a:t>1 739</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77232">
                <a:tc>
                  <a:txBody>
                    <a:bodyPr/>
                    <a:lstStyle/>
                    <a:p>
                      <a:r>
                        <a:rPr lang="en-US" sz="1400" kern="1200" dirty="0" smtClean="0">
                          <a:solidFill>
                            <a:schemeClr val="dk1"/>
                          </a:solidFill>
                          <a:effectLst/>
                          <a:latin typeface="+mn-lt"/>
                          <a:ea typeface="Calibri"/>
                          <a:cs typeface="Arial" panose="020B0604020202020204" pitchFamily="34" charset="0"/>
                        </a:rPr>
                        <a:t>Security </a:t>
                      </a:r>
                      <a:endParaRPr lang="en-ZA" sz="1400" kern="1200" dirty="0">
                        <a:solidFill>
                          <a:schemeClr val="dk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596</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353</a:t>
                      </a:r>
                      <a:endParaRPr lang="en-ZA" sz="1400" b="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536487">
                <a:tc>
                  <a:txBody>
                    <a:bodyPr/>
                    <a:lstStyle/>
                    <a:p>
                      <a:pPr>
                        <a:lnSpc>
                          <a:spcPct val="100000"/>
                        </a:lnSpc>
                        <a:spcAft>
                          <a:spcPts val="0"/>
                        </a:spcAft>
                      </a:pPr>
                      <a:r>
                        <a:rPr lang="en-US" sz="1400" dirty="0" smtClean="0">
                          <a:effectLst/>
                          <a:latin typeface="+mn-lt"/>
                          <a:ea typeface="Calibri"/>
                          <a:cs typeface="Arial" panose="020B0604020202020204" pitchFamily="34" charset="0"/>
                        </a:rPr>
                        <a:t>Transport &amp;</a:t>
                      </a:r>
                      <a:r>
                        <a:rPr lang="en-US" sz="1400" baseline="0" dirty="0" smtClean="0">
                          <a:effectLst/>
                          <a:latin typeface="+mn-lt"/>
                          <a:ea typeface="Calibri"/>
                          <a:cs typeface="Arial" panose="020B0604020202020204" pitchFamily="34" charset="0"/>
                        </a:rPr>
                        <a:t> Logistics </a:t>
                      </a:r>
                      <a:endParaRPr lang="en-ZA" sz="1400" dirty="0" smtClean="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solidFill>
                            <a:schemeClr val="tx1"/>
                          </a:solidFill>
                          <a:effectLst/>
                          <a:latin typeface="+mn-lt"/>
                          <a:ea typeface="Calibri"/>
                          <a:cs typeface="Arial" panose="020B0604020202020204" pitchFamily="34" charset="0"/>
                        </a:rPr>
                        <a:t>668</a:t>
                      </a:r>
                      <a:endParaRPr lang="en-ZA" sz="1400" b="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0" dirty="0" smtClean="0">
                          <a:effectLst/>
                          <a:latin typeface="+mn-lt"/>
                          <a:ea typeface="Calibri"/>
                          <a:cs typeface="Arial" panose="020B0604020202020204" pitchFamily="34" charset="0"/>
                        </a:rPr>
                        <a:t>981</a:t>
                      </a: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400" dirty="0"/>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42773">
                <a:tc>
                  <a:txBody>
                    <a:bodyPr/>
                    <a:lstStyle/>
                    <a:p>
                      <a:pPr>
                        <a:lnSpc>
                          <a:spcPct val="100000"/>
                        </a:lnSpc>
                        <a:spcAft>
                          <a:spcPts val="0"/>
                        </a:spcAft>
                      </a:pPr>
                      <a:r>
                        <a:rPr lang="en-US" sz="1400" dirty="0" smtClean="0">
                          <a:effectLst/>
                          <a:latin typeface="+mn-lt"/>
                          <a:ea typeface="Calibri"/>
                          <a:cs typeface="Arial" panose="020B0604020202020204" pitchFamily="34" charset="0"/>
                        </a:rPr>
                        <a:t>Unspecified </a:t>
                      </a:r>
                      <a:endParaRPr lang="en-ZA" sz="140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227</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0" dirty="0" smtClean="0">
                          <a:solidFill>
                            <a:schemeClr val="tx1"/>
                          </a:solidFill>
                          <a:effectLst/>
                          <a:latin typeface="+mn-lt"/>
                          <a:ea typeface="Calibri"/>
                          <a:cs typeface="Arial" panose="020B0604020202020204" pitchFamily="34" charset="0"/>
                        </a:rPr>
                        <a:t>187</a:t>
                      </a:r>
                      <a:endParaRPr lang="en-ZA" sz="1400" b="0"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ZA" sz="1400" b="0"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442773">
                <a:tc>
                  <a:txBody>
                    <a:bodyPr/>
                    <a:lstStyle/>
                    <a:p>
                      <a:pPr>
                        <a:lnSpc>
                          <a:spcPct val="115000"/>
                        </a:lnSpc>
                        <a:spcAft>
                          <a:spcPts val="1000"/>
                        </a:spcAft>
                      </a:pPr>
                      <a:r>
                        <a:rPr lang="en-US" sz="1400" b="1" dirty="0" smtClean="0">
                          <a:effectLst/>
                          <a:latin typeface="+mn-lt"/>
                          <a:ea typeface="Calibri"/>
                          <a:cs typeface="Arial" panose="020B0604020202020204" pitchFamily="34" charset="0"/>
                        </a:rPr>
                        <a:t>TOTAL </a:t>
                      </a:r>
                      <a:endParaRPr lang="en-ZA" sz="1400" b="1" dirty="0">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b="1" dirty="0" smtClean="0">
                          <a:solidFill>
                            <a:schemeClr val="tx1"/>
                          </a:solidFill>
                          <a:effectLst/>
                          <a:latin typeface="+mn-lt"/>
                          <a:ea typeface="Calibri"/>
                          <a:cs typeface="Arial" panose="020B0604020202020204" pitchFamily="34" charset="0"/>
                        </a:rPr>
                        <a:t>5 328</a:t>
                      </a:r>
                      <a:endParaRPr lang="en-ZA" sz="1400" b="1" dirty="0">
                        <a:solidFill>
                          <a:schemeClr val="tx1"/>
                        </a:solidFill>
                        <a:effectLst/>
                        <a:latin typeface="+mn-lt"/>
                        <a:ea typeface="Calibri"/>
                        <a:cs typeface="Arial" panose="020B0604020202020204" pitchFamily="34" charset="0"/>
                      </a:endParaRPr>
                    </a:p>
                  </a:txBody>
                  <a:tcPr marL="68580" marR="68580" marT="95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400" b="1" dirty="0" smtClean="0">
                          <a:solidFill>
                            <a:schemeClr val="tx1"/>
                          </a:solidFill>
                          <a:effectLst/>
                          <a:latin typeface="+mn-lt"/>
                          <a:ea typeface="Calibri"/>
                          <a:cs typeface="Arial" panose="020B0604020202020204" pitchFamily="34" charset="0"/>
                        </a:rPr>
                        <a:t>6 334</a:t>
                      </a:r>
                      <a:endParaRPr lang="en-ZA" sz="1400" b="1" dirty="0" smtClean="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400" b="1"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ZA" sz="1400" b="1" kern="1200" dirty="0">
                        <a:solidFill>
                          <a:schemeClr val="tx1"/>
                        </a:solidFill>
                        <a:effectLst/>
                        <a:latin typeface="+mn-lt"/>
                        <a:ea typeface="Calibri"/>
                        <a:cs typeface="Arial" panose="020B0604020202020204" pitchFamily="34" charset="0"/>
                      </a:endParaRPr>
                    </a:p>
                  </a:txBody>
                  <a:tcPr marL="68580" marR="68580"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2" name="Slide Number Placeholder 1"/>
          <p:cNvSpPr>
            <a:spLocks noGrp="1"/>
          </p:cNvSpPr>
          <p:nvPr>
            <p:ph type="sldNum" sz="quarter" idx="12"/>
          </p:nvPr>
        </p:nvSpPr>
        <p:spPr>
          <a:xfrm>
            <a:off x="7081520" y="-9144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AF1B2-E7A4-446A-84DC-90AA83BA6A19}" type="slidenum">
              <a:rPr kumimoji="0" lang="en-US" sz="1200" b="1" i="0" u="none" strike="noStrike" kern="1200" cap="none" spc="0" normalizeH="0" baseline="0" noProof="0" smtClean="0">
                <a:ln>
                  <a:noFill/>
                </a:ln>
                <a:solidFill>
                  <a:prstClr val="white"/>
                </a:solidFill>
                <a:effectLst/>
                <a:uLnTx/>
                <a:uFillTx/>
                <a:latin typeface="Calibri" pitchFamily="-8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1" i="0" u="none" strike="noStrike" kern="1200" cap="none" spc="0" normalizeH="0" baseline="0" noProof="0" dirty="0">
              <a:ln>
                <a:noFill/>
              </a:ln>
              <a:solidFill>
                <a:prstClr val="white"/>
              </a:solidFill>
              <a:effectLst/>
              <a:uLnTx/>
              <a:uFillTx/>
              <a:latin typeface="Calibri" pitchFamily="-80" charset="0"/>
              <a:ea typeface="+mn-ea"/>
              <a:cs typeface="+mn-cs"/>
            </a:endParaRPr>
          </a:p>
        </p:txBody>
      </p:sp>
    </p:spTree>
    <p:extLst>
      <p:ext uri="{BB962C8B-B14F-4D97-AF65-F5344CB8AC3E}">
        <p14:creationId xmlns:p14="http://schemas.microsoft.com/office/powerpoint/2010/main" xmlns="" val="36195549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115000"/>
              </a:lnSpc>
            </a:pPr>
            <a:r>
              <a:rPr lang="en-ZA" altLang="en-US" sz="1100" b="1" dirty="0" smtClean="0">
                <a:solidFill>
                  <a:srgbClr val="FFFFFF"/>
                </a:solidFill>
                <a:ea typeface="ＭＳ Ｐゴシック" pitchFamily="34" charset="-128"/>
                <a:cs typeface="Times New Roman" pitchFamily="18" charset="0"/>
              </a:rPr>
              <a:t/>
            </a:r>
            <a:br>
              <a:rPr lang="en-ZA" altLang="en-US" sz="1100" b="1" dirty="0" smtClean="0">
                <a:solidFill>
                  <a:srgbClr val="FFFFFF"/>
                </a:solidFill>
                <a:ea typeface="ＭＳ Ｐゴシック" pitchFamily="34" charset="-128"/>
                <a:cs typeface="Times New Roman" pitchFamily="18" charset="0"/>
              </a:rPr>
            </a:br>
            <a:r>
              <a:rPr lang="en-US" altLang="en-US" sz="2000" b="1" dirty="0" smtClean="0">
                <a:ea typeface="ＭＳ Ｐゴシック" pitchFamily="34" charset="-128"/>
              </a:rPr>
              <a:t/>
            </a:r>
            <a:br>
              <a:rPr lang="en-US" altLang="en-US" sz="2000" b="1" dirty="0" smtClean="0">
                <a:ea typeface="ＭＳ Ｐゴシック" pitchFamily="34" charset="-128"/>
              </a:rPr>
            </a:br>
            <a:endParaRPr lang="en-US" altLang="en-US" sz="2400" b="1" dirty="0" smtClean="0">
              <a:ea typeface="ＭＳ Ｐゴシック" pitchFamily="34" charset="-128"/>
            </a:endParaRPr>
          </a:p>
        </p:txBody>
      </p:sp>
      <p:sp>
        <p:nvSpPr>
          <p:cNvPr id="58371" name="Slide Number Placeholder 3"/>
          <p:cNvSpPr>
            <a:spLocks noGrp="1"/>
          </p:cNvSpPr>
          <p:nvPr>
            <p:ph type="sldNum" sz="quarter" idx="12"/>
          </p:nvPr>
        </p:nvSpPr>
        <p:spPr bwMode="auto">
          <a:xfrm>
            <a:off x="7010400" y="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F9A7E43-96CD-43F1-BFE8-4EA2B6F35A81}"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98</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8372" name="Content Placeholder 1"/>
          <p:cNvSpPr>
            <a:spLocks noGrp="1"/>
          </p:cNvSpPr>
          <p:nvPr>
            <p:ph idx="1"/>
          </p:nvPr>
        </p:nvSpPr>
        <p:spPr>
          <a:xfrm>
            <a:off x="312234" y="1423214"/>
            <a:ext cx="8229600" cy="4525963"/>
          </a:xfrm>
        </p:spPr>
        <p:txBody>
          <a:bodyPr/>
          <a:lstStyle/>
          <a:p>
            <a:pPr marL="0" indent="0">
              <a:buFont typeface="Arial" pitchFamily="34" charset="0"/>
              <a:buNone/>
            </a:pPr>
            <a:endParaRPr lang="en-ZA" altLang="en-US" dirty="0" smtClean="0">
              <a:ea typeface="ＭＳ Ｐゴシック" pitchFamily="34" charset="-128"/>
            </a:endParaRPr>
          </a:p>
          <a:p>
            <a:pPr marL="0" indent="0">
              <a:buFont typeface="Arial" pitchFamily="34" charset="0"/>
              <a:buNone/>
            </a:pPr>
            <a:endParaRPr lang="en-ZA" altLang="en-US" dirty="0" smtClean="0">
              <a:ea typeface="ＭＳ Ｐゴシック" pitchFamily="34" charset="-128"/>
            </a:endParaRPr>
          </a:p>
          <a:p>
            <a:pPr marL="0" indent="0" algn="ctr">
              <a:buFont typeface="Arial" pitchFamily="34" charset="0"/>
              <a:buNone/>
            </a:pPr>
            <a:r>
              <a:rPr lang="en-ZA" altLang="en-US" sz="4800" b="1" dirty="0" smtClean="0">
                <a:ea typeface="ＭＳ Ｐゴシック" pitchFamily="34" charset="-128"/>
              </a:rPr>
              <a:t>FINANCIAL REPORT</a:t>
            </a:r>
          </a:p>
        </p:txBody>
      </p:sp>
    </p:spTree>
    <p:extLst>
      <p:ext uri="{BB962C8B-B14F-4D97-AF65-F5344CB8AC3E}">
        <p14:creationId xmlns:p14="http://schemas.microsoft.com/office/powerpoint/2010/main" xmlns="" val="14314854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solidFill>
                  <a:prstClr val="white"/>
                </a:solidFill>
              </a:rPr>
              <a:t>2021/2022</a:t>
            </a:r>
            <a:br>
              <a:rPr lang="en-ZA" sz="4000" b="1" dirty="0">
                <a:solidFill>
                  <a:prstClr val="white"/>
                </a:solidFill>
              </a:rPr>
            </a:br>
            <a:r>
              <a:rPr lang="en-ZA" sz="4000" b="1" dirty="0">
                <a:solidFill>
                  <a:prstClr val="white"/>
                </a:solidFill>
              </a:rPr>
              <a:t>Budget Information</a:t>
            </a:r>
            <a:endParaRPr lang="en-ZA"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nvPr>
        </p:nvGraphicFramePr>
        <p:xfrm>
          <a:off x="253388" y="1561379"/>
          <a:ext cx="8637224" cy="4528509"/>
        </p:xfrm>
        <a:graphic>
          <a:graphicData uri="http://schemas.openxmlformats.org/drawingml/2006/table">
            <a:tbl>
              <a:tblPr firstRow="1" bandRow="1">
                <a:tableStyleId>{5C22544A-7EE6-4342-B048-85BDC9FD1C3A}</a:tableStyleId>
              </a:tblPr>
              <a:tblGrid>
                <a:gridCol w="2236423">
                  <a:extLst>
                    <a:ext uri="{9D8B030D-6E8A-4147-A177-3AD203B41FA5}">
                      <a16:colId xmlns:a16="http://schemas.microsoft.com/office/drawing/2014/main" xmlns="" val="2478912287"/>
                    </a:ext>
                  </a:extLst>
                </a:gridCol>
                <a:gridCol w="1575412">
                  <a:extLst>
                    <a:ext uri="{9D8B030D-6E8A-4147-A177-3AD203B41FA5}">
                      <a16:colId xmlns:a16="http://schemas.microsoft.com/office/drawing/2014/main" xmlns="" val="381409409"/>
                    </a:ext>
                  </a:extLst>
                </a:gridCol>
                <a:gridCol w="1518623">
                  <a:extLst>
                    <a:ext uri="{9D8B030D-6E8A-4147-A177-3AD203B41FA5}">
                      <a16:colId xmlns:a16="http://schemas.microsoft.com/office/drawing/2014/main" xmlns="" val="1068618224"/>
                    </a:ext>
                  </a:extLst>
                </a:gridCol>
                <a:gridCol w="1687286">
                  <a:extLst>
                    <a:ext uri="{9D8B030D-6E8A-4147-A177-3AD203B41FA5}">
                      <a16:colId xmlns:a16="http://schemas.microsoft.com/office/drawing/2014/main" xmlns="" val="1957305193"/>
                    </a:ext>
                  </a:extLst>
                </a:gridCol>
                <a:gridCol w="1619480">
                  <a:extLst>
                    <a:ext uri="{9D8B030D-6E8A-4147-A177-3AD203B41FA5}">
                      <a16:colId xmlns:a16="http://schemas.microsoft.com/office/drawing/2014/main" xmlns="" val="2188046115"/>
                    </a:ext>
                  </a:extLst>
                </a:gridCol>
              </a:tblGrid>
              <a:tr h="362252">
                <a:tc>
                  <a:txBody>
                    <a:bodyPr/>
                    <a:lstStyle/>
                    <a:p>
                      <a:r>
                        <a:rPr lang="en-ZA" dirty="0"/>
                        <a:t>PER</a:t>
                      </a:r>
                      <a:r>
                        <a:rPr lang="en-ZA" baseline="0" dirty="0"/>
                        <a:t> PROGRAMME</a:t>
                      </a:r>
                      <a:endParaRPr lang="en-ZA" dirty="0"/>
                    </a:p>
                  </a:txBody>
                  <a:tcPr/>
                </a:tc>
                <a:tc>
                  <a:txBody>
                    <a:bodyPr/>
                    <a:lstStyle/>
                    <a:p>
                      <a:r>
                        <a:rPr lang="en-ZA" dirty="0"/>
                        <a:t>BUDGET</a:t>
                      </a:r>
                    </a:p>
                  </a:txBody>
                  <a:tcPr/>
                </a:tc>
                <a:tc>
                  <a:txBody>
                    <a:bodyPr/>
                    <a:lstStyle/>
                    <a:p>
                      <a:r>
                        <a:rPr lang="en-ZA" dirty="0"/>
                        <a:t>EXPENDITURE</a:t>
                      </a:r>
                    </a:p>
                  </a:txBody>
                  <a:tcPr/>
                </a:tc>
                <a:tc>
                  <a:txBody>
                    <a:bodyPr/>
                    <a:lstStyle/>
                    <a:p>
                      <a:r>
                        <a:rPr lang="en-ZA" dirty="0"/>
                        <a:t>AVAILABLE</a:t>
                      </a:r>
                      <a:r>
                        <a:rPr lang="en-ZA" baseline="0" dirty="0"/>
                        <a:t> BUDGET</a:t>
                      </a:r>
                      <a:endParaRPr lang="en-ZA" dirty="0"/>
                    </a:p>
                  </a:txBody>
                  <a:tcPr/>
                </a:tc>
                <a:tc>
                  <a:txBody>
                    <a:bodyPr/>
                    <a:lstStyle/>
                    <a:p>
                      <a:r>
                        <a:rPr lang="en-ZA" dirty="0"/>
                        <a:t>%</a:t>
                      </a:r>
                      <a:r>
                        <a:rPr lang="en-ZA" baseline="0" dirty="0"/>
                        <a:t> EXP</a:t>
                      </a:r>
                      <a:endParaRPr lang="en-ZA" dirty="0"/>
                    </a:p>
                  </a:txBody>
                  <a:tcPr/>
                </a:tc>
                <a:extLst>
                  <a:ext uri="{0D108BD9-81ED-4DB2-BD59-A6C34878D82A}">
                    <a16:rowId xmlns:a16="http://schemas.microsoft.com/office/drawing/2014/main" xmlns="" val="3050834156"/>
                  </a:ext>
                </a:extLst>
              </a:tr>
              <a:tr h="618854">
                <a:tc>
                  <a:txBody>
                    <a:bodyPr/>
                    <a:lstStyle/>
                    <a:p>
                      <a:r>
                        <a:rPr lang="en-ZA" dirty="0"/>
                        <a:t>QUARTER</a:t>
                      </a:r>
                      <a:r>
                        <a:rPr lang="en-ZA" baseline="0" dirty="0"/>
                        <a:t> 2</a:t>
                      </a:r>
                      <a:endParaRPr lang="en-ZA" dirty="0"/>
                    </a:p>
                  </a:txBody>
                  <a:tcPr/>
                </a:tc>
                <a:tc>
                  <a:txBody>
                    <a:bodyPr/>
                    <a:lstStyle/>
                    <a:p>
                      <a:pPr algn="r"/>
                      <a:r>
                        <a:rPr lang="en-ZA" dirty="0"/>
                        <a:t>             R’000	</a:t>
                      </a:r>
                    </a:p>
                    <a:p>
                      <a:pPr algn="r"/>
                      <a:endParaRPr lang="en-ZA" dirty="0"/>
                    </a:p>
                  </a:txBody>
                  <a:tcPr/>
                </a:tc>
                <a:tc>
                  <a:txBody>
                    <a:bodyPr/>
                    <a:lstStyle/>
                    <a:p>
                      <a:pPr algn="r"/>
                      <a:r>
                        <a:rPr lang="en-ZA" dirty="0"/>
                        <a:t>          R’000</a:t>
                      </a:r>
                    </a:p>
                  </a:txBody>
                  <a:tcPr/>
                </a:tc>
                <a:tc>
                  <a:txBody>
                    <a:bodyPr/>
                    <a:lstStyle/>
                    <a:p>
                      <a:pPr algn="r"/>
                      <a:r>
                        <a:rPr lang="en-ZA" dirty="0"/>
                        <a:t>           R’000</a:t>
                      </a:r>
                    </a:p>
                  </a:txBody>
                  <a:tcPr/>
                </a:tc>
                <a:tc>
                  <a:txBody>
                    <a:bodyPr/>
                    <a:lstStyle/>
                    <a:p>
                      <a:r>
                        <a:rPr lang="en-ZA" dirty="0"/>
                        <a:t>        %</a:t>
                      </a:r>
                    </a:p>
                  </a:txBody>
                  <a:tcPr/>
                </a:tc>
                <a:extLst>
                  <a:ext uri="{0D108BD9-81ED-4DB2-BD59-A6C34878D82A}">
                    <a16:rowId xmlns:a16="http://schemas.microsoft.com/office/drawing/2014/main" xmlns="" val="2662918723"/>
                  </a:ext>
                </a:extLst>
              </a:tr>
              <a:tr h="375918">
                <a:tc>
                  <a:txBody>
                    <a:bodyPr/>
                    <a:lstStyle/>
                    <a:p>
                      <a:r>
                        <a:rPr lang="en-ZA" dirty="0"/>
                        <a:t>Administration</a:t>
                      </a:r>
                    </a:p>
                  </a:txBody>
                  <a:tcPr/>
                </a:tc>
                <a:tc>
                  <a:txBody>
                    <a:bodyPr/>
                    <a:lstStyle/>
                    <a:p>
                      <a:pPr algn="r"/>
                      <a:r>
                        <a:rPr lang="en-ZA" dirty="0"/>
                        <a:t>       253</a:t>
                      </a:r>
                      <a:r>
                        <a:rPr lang="en-ZA" baseline="0" dirty="0"/>
                        <a:t> 713</a:t>
                      </a:r>
                    </a:p>
                  </a:txBody>
                  <a:tcPr/>
                </a:tc>
                <a:tc>
                  <a:txBody>
                    <a:bodyPr/>
                    <a:lstStyle/>
                    <a:p>
                      <a:pPr algn="r"/>
                      <a:r>
                        <a:rPr lang="en-ZA" dirty="0"/>
                        <a:t>        218</a:t>
                      </a:r>
                      <a:r>
                        <a:rPr lang="en-ZA" baseline="0" dirty="0"/>
                        <a:t> 036</a:t>
                      </a:r>
                      <a:endParaRPr lang="en-ZA" dirty="0"/>
                    </a:p>
                  </a:txBody>
                  <a:tcPr/>
                </a:tc>
                <a:tc>
                  <a:txBody>
                    <a:bodyPr/>
                    <a:lstStyle/>
                    <a:p>
                      <a:pPr algn="r"/>
                      <a:r>
                        <a:rPr lang="en-ZA" dirty="0"/>
                        <a:t>              35</a:t>
                      </a:r>
                      <a:r>
                        <a:rPr lang="en-ZA" baseline="0" dirty="0"/>
                        <a:t> 677</a:t>
                      </a:r>
                      <a:endParaRPr lang="en-ZA" dirty="0"/>
                    </a:p>
                  </a:txBody>
                  <a:tcPr/>
                </a:tc>
                <a:tc>
                  <a:txBody>
                    <a:bodyPr/>
                    <a:lstStyle/>
                    <a:p>
                      <a:pPr algn="ctr"/>
                      <a:r>
                        <a:rPr lang="en-ZA" dirty="0"/>
                        <a:t>86%</a:t>
                      </a:r>
                    </a:p>
                  </a:txBody>
                  <a:tcPr/>
                </a:tc>
                <a:extLst>
                  <a:ext uri="{0D108BD9-81ED-4DB2-BD59-A6C34878D82A}">
                    <a16:rowId xmlns:a16="http://schemas.microsoft.com/office/drawing/2014/main" xmlns="" val="1151521777"/>
                  </a:ext>
                </a:extLst>
              </a:tr>
              <a:tr h="618854">
                <a:tc>
                  <a:txBody>
                    <a:bodyPr/>
                    <a:lstStyle/>
                    <a:p>
                      <a:r>
                        <a:rPr lang="en-ZA" dirty="0"/>
                        <a:t>Inspection &amp; Enforcement Services</a:t>
                      </a:r>
                    </a:p>
                  </a:txBody>
                  <a:tcPr/>
                </a:tc>
                <a:tc>
                  <a:txBody>
                    <a:bodyPr/>
                    <a:lstStyle/>
                    <a:p>
                      <a:pPr algn="r"/>
                      <a:r>
                        <a:rPr lang="en-ZA" dirty="0"/>
                        <a:t>          157</a:t>
                      </a:r>
                      <a:r>
                        <a:rPr lang="en-ZA" baseline="0" dirty="0"/>
                        <a:t> 374</a:t>
                      </a:r>
                      <a:endParaRPr lang="en-ZA" dirty="0"/>
                    </a:p>
                  </a:txBody>
                  <a:tcPr/>
                </a:tc>
                <a:tc>
                  <a:txBody>
                    <a:bodyPr/>
                    <a:lstStyle/>
                    <a:p>
                      <a:pPr algn="r"/>
                      <a:r>
                        <a:rPr lang="en-ZA" dirty="0"/>
                        <a:t>        130</a:t>
                      </a:r>
                      <a:r>
                        <a:rPr lang="en-ZA" baseline="0" dirty="0"/>
                        <a:t> 365</a:t>
                      </a:r>
                      <a:endParaRPr lang="en-ZA" dirty="0"/>
                    </a:p>
                  </a:txBody>
                  <a:tcPr/>
                </a:tc>
                <a:tc>
                  <a:txBody>
                    <a:bodyPr/>
                    <a:lstStyle/>
                    <a:p>
                      <a:pPr algn="r"/>
                      <a:r>
                        <a:rPr lang="en-ZA" dirty="0"/>
                        <a:t>             27</a:t>
                      </a:r>
                      <a:r>
                        <a:rPr lang="en-ZA" baseline="0" dirty="0"/>
                        <a:t> 009</a:t>
                      </a:r>
                      <a:endParaRPr lang="en-ZA" dirty="0"/>
                    </a:p>
                  </a:txBody>
                  <a:tcPr/>
                </a:tc>
                <a:tc>
                  <a:txBody>
                    <a:bodyPr/>
                    <a:lstStyle/>
                    <a:p>
                      <a:pPr algn="ctr"/>
                      <a:r>
                        <a:rPr lang="en-ZA" dirty="0"/>
                        <a:t>83%</a:t>
                      </a:r>
                    </a:p>
                  </a:txBody>
                  <a:tcPr/>
                </a:tc>
                <a:extLst>
                  <a:ext uri="{0D108BD9-81ED-4DB2-BD59-A6C34878D82A}">
                    <a16:rowId xmlns:a16="http://schemas.microsoft.com/office/drawing/2014/main" xmlns="" val="909211620"/>
                  </a:ext>
                </a:extLst>
              </a:tr>
              <a:tr h="618854">
                <a:tc>
                  <a:txBody>
                    <a:bodyPr/>
                    <a:lstStyle/>
                    <a:p>
                      <a:r>
                        <a:rPr lang="en-ZA" dirty="0"/>
                        <a:t>Public</a:t>
                      </a:r>
                      <a:r>
                        <a:rPr lang="en-ZA" baseline="0" dirty="0"/>
                        <a:t> Employment Services</a:t>
                      </a:r>
                      <a:endParaRPr lang="en-ZA" dirty="0"/>
                    </a:p>
                  </a:txBody>
                  <a:tcPr/>
                </a:tc>
                <a:tc>
                  <a:txBody>
                    <a:bodyPr/>
                    <a:lstStyle/>
                    <a:p>
                      <a:pPr algn="r"/>
                      <a:r>
                        <a:rPr lang="en-ZA" dirty="0"/>
                        <a:t>          155</a:t>
                      </a:r>
                      <a:r>
                        <a:rPr lang="en-ZA" baseline="0" dirty="0"/>
                        <a:t> 281</a:t>
                      </a:r>
                      <a:endParaRPr lang="en-ZA" dirty="0"/>
                    </a:p>
                  </a:txBody>
                  <a:tcPr/>
                </a:tc>
                <a:tc>
                  <a:txBody>
                    <a:bodyPr/>
                    <a:lstStyle/>
                    <a:p>
                      <a:pPr algn="r"/>
                      <a:r>
                        <a:rPr lang="en-ZA" dirty="0"/>
                        <a:t>        151</a:t>
                      </a:r>
                      <a:r>
                        <a:rPr lang="en-ZA" baseline="0" dirty="0"/>
                        <a:t> 072</a:t>
                      </a:r>
                      <a:endParaRPr lang="en-ZA" dirty="0"/>
                    </a:p>
                  </a:txBody>
                  <a:tcPr/>
                </a:tc>
                <a:tc>
                  <a:txBody>
                    <a:bodyPr/>
                    <a:lstStyle/>
                    <a:p>
                      <a:pPr algn="r"/>
                      <a:r>
                        <a:rPr lang="en-ZA" dirty="0"/>
                        <a:t>             4</a:t>
                      </a:r>
                      <a:r>
                        <a:rPr lang="en-ZA" baseline="0" dirty="0"/>
                        <a:t> 209</a:t>
                      </a:r>
                      <a:endParaRPr lang="en-ZA" dirty="0"/>
                    </a:p>
                  </a:txBody>
                  <a:tcPr/>
                </a:tc>
                <a:tc>
                  <a:txBody>
                    <a:bodyPr/>
                    <a:lstStyle/>
                    <a:p>
                      <a:pPr algn="ctr"/>
                      <a:r>
                        <a:rPr lang="en-ZA" dirty="0"/>
                        <a:t>97%</a:t>
                      </a:r>
                    </a:p>
                  </a:txBody>
                  <a:tcPr/>
                </a:tc>
                <a:extLst>
                  <a:ext uri="{0D108BD9-81ED-4DB2-BD59-A6C34878D82A}">
                    <a16:rowId xmlns:a16="http://schemas.microsoft.com/office/drawing/2014/main" xmlns="" val="712919587"/>
                  </a:ext>
                </a:extLst>
              </a:tr>
              <a:tr h="618854">
                <a:tc>
                  <a:txBody>
                    <a:bodyPr/>
                    <a:lstStyle/>
                    <a:p>
                      <a:r>
                        <a:rPr lang="en-ZA" dirty="0"/>
                        <a:t>Labour Policy and</a:t>
                      </a:r>
                      <a:r>
                        <a:rPr lang="en-ZA" baseline="0" dirty="0"/>
                        <a:t> Industrial Relations</a:t>
                      </a:r>
                      <a:endParaRPr lang="en-ZA" dirty="0"/>
                    </a:p>
                  </a:txBody>
                  <a:tcPr/>
                </a:tc>
                <a:tc>
                  <a:txBody>
                    <a:bodyPr/>
                    <a:lstStyle/>
                    <a:p>
                      <a:pPr algn="r"/>
                      <a:r>
                        <a:rPr lang="en-ZA" baseline="0" dirty="0"/>
                        <a:t>      289 082</a:t>
                      </a:r>
                      <a:endParaRPr lang="en-ZA" dirty="0"/>
                    </a:p>
                  </a:txBody>
                  <a:tcPr/>
                </a:tc>
                <a:tc>
                  <a:txBody>
                    <a:bodyPr/>
                    <a:lstStyle/>
                    <a:p>
                      <a:pPr algn="r"/>
                      <a:r>
                        <a:rPr lang="en-ZA" dirty="0"/>
                        <a:t>        283</a:t>
                      </a:r>
                      <a:r>
                        <a:rPr lang="en-ZA" baseline="0" dirty="0"/>
                        <a:t> 790</a:t>
                      </a:r>
                      <a:endParaRPr lang="en-ZA" dirty="0"/>
                    </a:p>
                  </a:txBody>
                  <a:tcPr/>
                </a:tc>
                <a:tc>
                  <a:txBody>
                    <a:bodyPr/>
                    <a:lstStyle/>
                    <a:p>
                      <a:pPr algn="r"/>
                      <a:r>
                        <a:rPr lang="en-ZA" dirty="0"/>
                        <a:t>          5</a:t>
                      </a:r>
                      <a:r>
                        <a:rPr lang="en-ZA" baseline="0" dirty="0"/>
                        <a:t> 292</a:t>
                      </a:r>
                      <a:endParaRPr lang="en-ZA" dirty="0"/>
                    </a:p>
                  </a:txBody>
                  <a:tcPr/>
                </a:tc>
                <a:tc>
                  <a:txBody>
                    <a:bodyPr/>
                    <a:lstStyle/>
                    <a:p>
                      <a:pPr algn="ctr"/>
                      <a:r>
                        <a:rPr lang="en-ZA" dirty="0"/>
                        <a:t>98%</a:t>
                      </a:r>
                    </a:p>
                  </a:txBody>
                  <a:tcPr/>
                </a:tc>
                <a:extLst>
                  <a:ext uri="{0D108BD9-81ED-4DB2-BD59-A6C34878D82A}">
                    <a16:rowId xmlns:a16="http://schemas.microsoft.com/office/drawing/2014/main" xmlns="" val="3483303199"/>
                  </a:ext>
                </a:extLst>
              </a:tr>
              <a:tr h="353631">
                <a:tc>
                  <a:txBody>
                    <a:bodyPr/>
                    <a:lstStyle/>
                    <a:p>
                      <a:endParaRPr lang="en-ZA"/>
                    </a:p>
                  </a:txBody>
                  <a:tcPr/>
                </a:tc>
                <a:tc>
                  <a:txBody>
                    <a:bodyPr/>
                    <a:lstStyle/>
                    <a:p>
                      <a:pPr algn="r"/>
                      <a:endParaRPr lang="en-ZA" dirty="0"/>
                    </a:p>
                  </a:txBody>
                  <a:tcPr/>
                </a:tc>
                <a:tc>
                  <a:txBody>
                    <a:bodyPr/>
                    <a:lstStyle/>
                    <a:p>
                      <a:pPr algn="r"/>
                      <a:endParaRPr lang="en-ZA"/>
                    </a:p>
                  </a:txBody>
                  <a:tcPr/>
                </a:tc>
                <a:tc>
                  <a:txBody>
                    <a:bodyPr/>
                    <a:lstStyle/>
                    <a:p>
                      <a:pPr algn="r"/>
                      <a:endParaRPr lang="en-ZA" dirty="0"/>
                    </a:p>
                  </a:txBody>
                  <a:tcPr/>
                </a:tc>
                <a:tc>
                  <a:txBody>
                    <a:bodyPr/>
                    <a:lstStyle/>
                    <a:p>
                      <a:pPr algn="ctr"/>
                      <a:endParaRPr lang="en-ZA" dirty="0"/>
                    </a:p>
                  </a:txBody>
                  <a:tcPr/>
                </a:tc>
                <a:extLst>
                  <a:ext uri="{0D108BD9-81ED-4DB2-BD59-A6C34878D82A}">
                    <a16:rowId xmlns:a16="http://schemas.microsoft.com/office/drawing/2014/main" xmlns="" val="1226767064"/>
                  </a:ext>
                </a:extLst>
              </a:tr>
              <a:tr h="586431">
                <a:tc>
                  <a:txBody>
                    <a:bodyPr/>
                    <a:lstStyle/>
                    <a:p>
                      <a:r>
                        <a:rPr lang="en-ZA" dirty="0"/>
                        <a:t>Total</a:t>
                      </a:r>
                    </a:p>
                  </a:txBody>
                  <a:tcPr/>
                </a:tc>
                <a:tc>
                  <a:txBody>
                    <a:bodyPr/>
                    <a:lstStyle/>
                    <a:p>
                      <a:pPr algn="r"/>
                      <a:r>
                        <a:rPr lang="en-ZA" dirty="0"/>
                        <a:t>       855</a:t>
                      </a:r>
                      <a:r>
                        <a:rPr lang="en-ZA" baseline="0" dirty="0"/>
                        <a:t> 450</a:t>
                      </a:r>
                      <a:endParaRPr lang="en-ZA" dirty="0"/>
                    </a:p>
                  </a:txBody>
                  <a:tcPr/>
                </a:tc>
                <a:tc>
                  <a:txBody>
                    <a:bodyPr/>
                    <a:lstStyle/>
                    <a:p>
                      <a:pPr algn="r"/>
                      <a:r>
                        <a:rPr lang="en-ZA" dirty="0"/>
                        <a:t>      783</a:t>
                      </a:r>
                      <a:r>
                        <a:rPr lang="en-ZA" baseline="0" dirty="0"/>
                        <a:t> 263</a:t>
                      </a:r>
                      <a:endParaRPr lang="en-ZA" dirty="0"/>
                    </a:p>
                  </a:txBody>
                  <a:tcPr/>
                </a:tc>
                <a:tc>
                  <a:txBody>
                    <a:bodyPr/>
                    <a:lstStyle/>
                    <a:p>
                      <a:pPr algn="r"/>
                      <a:r>
                        <a:rPr lang="en-ZA" dirty="0"/>
                        <a:t>          72</a:t>
                      </a:r>
                      <a:r>
                        <a:rPr lang="en-ZA" baseline="0" dirty="0"/>
                        <a:t> 187</a:t>
                      </a:r>
                      <a:endParaRPr lang="en-ZA" dirty="0"/>
                    </a:p>
                  </a:txBody>
                  <a:tcPr/>
                </a:tc>
                <a:tc>
                  <a:txBody>
                    <a:bodyPr/>
                    <a:lstStyle/>
                    <a:p>
                      <a:pPr algn="ctr"/>
                      <a:r>
                        <a:rPr lang="en-ZA" dirty="0"/>
                        <a:t>92%</a:t>
                      </a:r>
                    </a:p>
                  </a:txBody>
                  <a:tcPr/>
                </a:tc>
                <a:extLst>
                  <a:ext uri="{0D108BD9-81ED-4DB2-BD59-A6C34878D82A}">
                    <a16:rowId xmlns:a16="http://schemas.microsoft.com/office/drawing/2014/main" xmlns="" val="1010162593"/>
                  </a:ext>
                </a:extLst>
              </a:tr>
            </a:tbl>
          </a:graphicData>
        </a:graphic>
      </p:graphicFrame>
    </p:spTree>
    <p:extLst>
      <p:ext uri="{BB962C8B-B14F-4D97-AF65-F5344CB8AC3E}">
        <p14:creationId xmlns:p14="http://schemas.microsoft.com/office/powerpoint/2010/main" xmlns="" val="2137439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6559</TotalTime>
  <Words>10464</Words>
  <Application>Microsoft Office PowerPoint</Application>
  <PresentationFormat>On-screen Show (4:3)</PresentationFormat>
  <Paragraphs>5094</Paragraphs>
  <Slides>114</Slides>
  <Notes>28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114</vt:i4>
      </vt:variant>
    </vt:vector>
  </HeadingPairs>
  <TitlesOfParts>
    <vt:vector size="120" baseType="lpstr">
      <vt:lpstr>Office Theme</vt:lpstr>
      <vt:lpstr>1_Office Theme</vt:lpstr>
      <vt:lpstr>2_Office Theme</vt:lpstr>
      <vt:lpstr>3_Office Theme</vt:lpstr>
      <vt:lpstr>4_Office Theme</vt:lpstr>
      <vt:lpstr>Microsoft Office Excel Chart</vt:lpstr>
      <vt:lpstr>Slide 1</vt:lpstr>
      <vt:lpstr>TABLE OF CONTENTS</vt:lpstr>
      <vt:lpstr>Slide 3</vt:lpstr>
      <vt:lpstr>OVERVIEW OF PERFORMANCE PER QUARTER</vt:lpstr>
      <vt:lpstr>OVERVIEW OF CUMULATIVE PERFORMANCE  (1 APRIL 2021 – 30 SEPTEMBER 2021)</vt:lpstr>
      <vt:lpstr>QUARTER 2 OVERALL PERFORMANCE</vt:lpstr>
      <vt:lpstr>QUARTER 2 PERFORMANCE PER BRANCH 2021-22</vt:lpstr>
      <vt:lpstr>  COMPARATIVE ANALYSIS PER PROGRAMME FOR Q1 TO Q2 2021-22  </vt:lpstr>
      <vt:lpstr>PERFORMANCE TRENDS FROM 2020/21 TO DATE</vt:lpstr>
      <vt:lpstr>  QUARTER 1 2021/22 &amp; QUARTER 2 2021/22 INSPECTIONS AND ENFORCEMENT SERVICES PERFORMANCE PER PROVINCE</vt:lpstr>
      <vt:lpstr>  QUARTER 1 2021/22 &amp; QUARTER 2 2021/22 PUBLIC EMPLOYMENT SERVICES PERFORMANCE PER PROVINCE</vt:lpstr>
      <vt:lpstr>QUARTER 2 OVERALL PERFORMANCE</vt:lpstr>
      <vt:lpstr>PROGRAMME 1 </vt:lpstr>
      <vt:lpstr>PROGRAMME 1: ADMINISTRATION</vt:lpstr>
      <vt:lpstr>PROGRAMME 1: ADMINISTRATION</vt:lpstr>
      <vt:lpstr>PROGRAMME 1: ADMINISTRATION</vt:lpstr>
      <vt:lpstr>PROGRAMME 1: ADMINISTRATION</vt:lpstr>
      <vt:lpstr>PROGRAMME 1: ADMINISTRATION</vt:lpstr>
      <vt:lpstr>PROGRAMME 1: ADMINISTRATION</vt:lpstr>
      <vt:lpstr>PROGRAMME 2 </vt:lpstr>
      <vt:lpstr>INSPECTION AND ENFORCEMENT SERVICES (IES)</vt:lpstr>
      <vt:lpstr>INSPECTION AND ENFORCEMENT SERVICES (IES)</vt:lpstr>
      <vt:lpstr>IES</vt:lpstr>
      <vt:lpstr>IES</vt:lpstr>
      <vt:lpstr>IES</vt:lpstr>
      <vt:lpstr>IES</vt:lpstr>
      <vt:lpstr>  PROGRAMME 3 </vt:lpstr>
      <vt:lpstr>PUBLIC EMPLOYMENT SERVICES (PES)</vt:lpstr>
      <vt:lpstr>PES</vt:lpstr>
      <vt:lpstr>PES</vt:lpstr>
      <vt:lpstr>PES</vt:lpstr>
      <vt:lpstr>PES</vt:lpstr>
      <vt:lpstr>  PROGRAMME 4: </vt:lpstr>
      <vt:lpstr>LABOUR POLICY &amp; INDUSTRIAL RELATIONS (LP &amp; IR)</vt:lpstr>
      <vt:lpstr>LABOUR POLICY &amp; INDUSTRIAL RELATIONS (LP &amp; IR)</vt:lpstr>
      <vt:lpstr>LABOUR POLICY &amp; INDUSTRIAL RELATIONS (LP &amp; IR)</vt:lpstr>
      <vt:lpstr>LABOUR POLICY &amp; INDUSTRIAL RELATIONS (LP &amp; IR)</vt:lpstr>
      <vt:lpstr>LABOUR POLICY &amp; INDUSTRIAL RELATIONS (LP &amp; IR)</vt:lpstr>
      <vt:lpstr>LABOUR POLICY &amp; INDUSTRIAL RELATIONS (LP &amp; IR)</vt:lpstr>
      <vt:lpstr>LABOUR POLICY &amp; INDUSTRIAL RELATIONS (LP &amp; IR)</vt:lpstr>
      <vt:lpstr>  IMPACT ANALYSIS REPORT: PROGRAMME 2 </vt:lpstr>
      <vt:lpstr>  </vt:lpstr>
      <vt:lpstr>Slide 43</vt:lpstr>
      <vt:lpstr>  </vt:lpstr>
      <vt:lpstr>  </vt:lpstr>
      <vt:lpstr> OCCUPATIONAL HEALTH AND SAFETY  </vt:lpstr>
      <vt:lpstr>  </vt:lpstr>
      <vt:lpstr>EMPLOYER AUDIT SERVICES (COID)</vt:lpstr>
      <vt:lpstr>OVERALL NON COMPLIANT EMPLOYERS REFERRED TO COURT</vt:lpstr>
      <vt:lpstr>MONIES RECOVERED</vt:lpstr>
      <vt:lpstr>  IMPACT ANALYSIS REPORT: PROGRAMME 3 </vt:lpstr>
      <vt:lpstr>WORK SEEKERS REGISTERED BY AGE GROUPS</vt:lpstr>
      <vt:lpstr>WORK SEEKERS REGISTERED BY AGE GROUPS AND PROVINCE</vt:lpstr>
      <vt:lpstr>WORK SEEKERS REGISTERED BY GENDER</vt:lpstr>
      <vt:lpstr>WORK SEEKERS REGISTERED BY DISABILITY</vt:lpstr>
      <vt:lpstr>WORK SEEKERS REGISTERED WITH DISABILITY BY PROVINCE</vt:lpstr>
      <vt:lpstr>WORK SEEKERS REGISTERED BY EQUITY GROUP</vt:lpstr>
      <vt:lpstr>WORK SEEKERS REGISTERED BY EQUITY GROUP AND PROVINCE</vt:lpstr>
      <vt:lpstr>OPPORTUNITIES REGISTERED BY ECONOMIC SECTOR</vt:lpstr>
      <vt:lpstr>OPPORTUNITIES BY ECONOMIC SECTOR AND PROVINCE</vt:lpstr>
      <vt:lpstr>OPPORTUNITIES REGISTERED BY OPPORTUNITY TYPE</vt:lpstr>
      <vt:lpstr>OPPORTUNITIES REGISTERED BY OPPORTUNITY TYPE AND PROVINCE</vt:lpstr>
      <vt:lpstr>OPPORTUNITIES AND PLACEMENTS BY ECONOMIC SECTOR </vt:lpstr>
      <vt:lpstr>OPPORTUNITIES REGISTERED BY EMPLOYMENT TYPE AND PROVINCE</vt:lpstr>
      <vt:lpstr>WORK SEEKERS  REGISTERED AND EMPLOYMENT COUNSELLING BY PROVINCE</vt:lpstr>
      <vt:lpstr>EMPLOYMENT COUNSELLING BY AGE GROUP AND PROVINCE</vt:lpstr>
      <vt:lpstr>EMPLOYMENT COUNSELLING BY GENDER AND PROVINCE</vt:lpstr>
      <vt:lpstr>EMPLOYMENT COUNSELLING BY EQUITY GROUP AND PROVINCE</vt:lpstr>
      <vt:lpstr>EMPLOYMENT COUNSELLING BY DISABILITY</vt:lpstr>
      <vt:lpstr>EMPLOYMENT COUNSELLING BY DISABILITY AND PROVINCE</vt:lpstr>
      <vt:lpstr>PLACEMENT BY EMPLOYMENT TYPE AND PROVINCE</vt:lpstr>
      <vt:lpstr>PLACEMENTS BY OPPORTUNITY TYPE </vt:lpstr>
      <vt:lpstr>PLACEMENT BY OPPORTUNITY TYPE AND PROVINCE</vt:lpstr>
      <vt:lpstr>PLACEMENT BY ECONOMIC SECTOR</vt:lpstr>
      <vt:lpstr>PLACEMENT BY ECONOMIC SECTOR AND PROVINCE</vt:lpstr>
      <vt:lpstr>PLACEMENT BY AGE GROUP </vt:lpstr>
      <vt:lpstr>PLACEMENT BY AGE GROUP AND PROVINCE</vt:lpstr>
      <vt:lpstr>PLACEMENT BY GENDER AND PROVINCE</vt:lpstr>
      <vt:lpstr>WORK SEEKERS REGISTERED, EMPLOYMENT COUNSELLING, OPPORTUNITIES AND PLACEMENT BY PROVINCE </vt:lpstr>
      <vt:lpstr>PARTNERSHIPS AGREEMENTS CONCLUDED Areas of collaboration &amp; Provincial footprint</vt:lpstr>
      <vt:lpstr>PARTNERSHIPS AGREEMENTS CONCLUDED Areas of collaboration &amp; Provincial footprint </vt:lpstr>
      <vt:lpstr>NATIONAL EMPLOYMENT POLICY(NEP)  POLICY INTENTION</vt:lpstr>
      <vt:lpstr>PROGRESS- NEP</vt:lpstr>
      <vt:lpstr>NATIONAL LABOUR MIGRATION POLICY (NLMP) :POLICY INTENTION</vt:lpstr>
      <vt:lpstr>  IMPACT ANALYSIS REPORT: PROGRAMME 4 </vt:lpstr>
      <vt:lpstr>LABOUR ORGANISATIONS (TRADE UNIONS AND EMPLOYERS ORGANISATION) APPLICATIONS , QUARTER 2 2021/2022</vt:lpstr>
      <vt:lpstr>TRADE UNION APPLICATIONS RECEIVED PER SECTOR: QUARTER 2 2021/22 </vt:lpstr>
      <vt:lpstr>TRADE UNION APPLICATIONS RECEIVED PER SECTOR: QUARTER 2 2021/22</vt:lpstr>
      <vt:lpstr>TRADE UNION  APPLICATIONS  RECEIVED  PER  SECTOR: QUARTER 2 2021/22 </vt:lpstr>
      <vt:lpstr>TRADE UNION  APPLICATIONS  RECEIVED  PER  SECTOR: QUARTER 2 2021/22 </vt:lpstr>
      <vt:lpstr>TRADE UNION  APPLICATIONS  RECEIVED  PER  SECTOR: QUARTER 2 2021/22 </vt:lpstr>
      <vt:lpstr>TRADE UNION  APPLICATIONS  RECEIVED  PER  SECTOR: QUARTER 2 2021/22 </vt:lpstr>
      <vt:lpstr>TRADE UNION  MEMBERS REFUSED PER  SECTOR: QUARTER 2 2021/22 </vt:lpstr>
      <vt:lpstr>TRADE UNION MEMBERS REFUSED PER  SECTOR: QUARTER 2 2021/22 </vt:lpstr>
      <vt:lpstr>TRADE UNION MEMBERS REFUSED PER  SECTOR: QUARTER 2 2021/22 </vt:lpstr>
      <vt:lpstr>TRADE UNION  MEMBERS REFUSED PER  SECTOR: QUARTER 2 2021/22 </vt:lpstr>
      <vt:lpstr>TRADE UNION  MEMBERS REFUSED PER  SECTOR: QUARTER 2 2021/22 </vt:lpstr>
      <vt:lpstr>  </vt:lpstr>
      <vt:lpstr>2021/2022 Budget Information</vt:lpstr>
      <vt:lpstr>2021/2022 Budget Information</vt:lpstr>
      <vt:lpstr>2021/2022 Budget Information</vt:lpstr>
      <vt:lpstr>2021/2022 Budget Information excl. TR*</vt:lpstr>
      <vt:lpstr>2021/2022 Budget Information</vt:lpstr>
      <vt:lpstr>2021/2022 Budget Information </vt:lpstr>
      <vt:lpstr>Transfers  </vt:lpstr>
      <vt:lpstr>Transfers Continue </vt:lpstr>
      <vt:lpstr>Transfers  </vt:lpstr>
      <vt:lpstr>  </vt:lpstr>
      <vt:lpstr>SEE Q2 PERFORMANCE</vt:lpstr>
      <vt:lpstr> IMPACT ANALYSIS: SIGNED CUSTOMER AGREEMENTS</vt:lpstr>
      <vt:lpstr> IMPACT ANALYSIS: FACTORY EMPLOYEES</vt:lpstr>
      <vt:lpstr> IMPACT ANALYSIS: SALES REPORT</vt:lpstr>
      <vt:lpstr> IMPACT ANALYSIS: MAJOR SALES PER CUSTOMER</vt:lpstr>
      <vt:lpstr>Slide 114</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1455</cp:revision>
  <cp:lastPrinted>2018-06-18T09:38:53Z</cp:lastPrinted>
  <dcterms:created xsi:type="dcterms:W3CDTF">2013-03-07T12:06:52Z</dcterms:created>
  <dcterms:modified xsi:type="dcterms:W3CDTF">2022-06-08T07:00:50Z</dcterms:modified>
</cp:coreProperties>
</file>