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350" r:id="rId2"/>
    <p:sldId id="266" r:id="rId3"/>
    <p:sldId id="317" r:id="rId4"/>
    <p:sldId id="367" r:id="rId5"/>
    <p:sldId id="368" r:id="rId6"/>
    <p:sldId id="369" r:id="rId7"/>
    <p:sldId id="370" r:id="rId8"/>
    <p:sldId id="371" r:id="rId9"/>
    <p:sldId id="354" r:id="rId10"/>
    <p:sldId id="358" r:id="rId11"/>
    <p:sldId id="360" r:id="rId12"/>
    <p:sldId id="361" r:id="rId13"/>
    <p:sldId id="362" r:id="rId14"/>
    <p:sldId id="363" r:id="rId15"/>
    <p:sldId id="364" r:id="rId16"/>
    <p:sldId id="348" r:id="rId17"/>
    <p:sldId id="372" r:id="rId18"/>
    <p:sldId id="347" r:id="rId1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uhn, A Ms : Dir South Asia, DIRCO" initials="KAM:DSA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8000"/>
    <a:srgbClr val="BBE0E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88" autoAdjust="0"/>
    <p:restoredTop sz="92438" autoAdjust="0"/>
  </p:normalViewPr>
  <p:slideViewPr>
    <p:cSldViewPr snapToGrid="0">
      <p:cViewPr varScale="1">
        <p:scale>
          <a:sx n="67" d="100"/>
          <a:sy n="67" d="100"/>
        </p:scale>
        <p:origin x="-636" y="-108"/>
      </p:cViewPr>
      <p:guideLst>
        <p:guide orient="horz" pos="2160"/>
        <p:guide pos="3840"/>
      </p:guideLst>
    </p:cSldViewPr>
  </p:slideViewPr>
  <p:notesTextViewPr>
    <p:cViewPr>
      <p:scale>
        <a:sx n="1" d="1"/>
        <a:sy n="1" d="1"/>
      </p:scale>
      <p:origin x="0" y="0"/>
    </p:cViewPr>
  </p:notesTextViewPr>
  <p:notesViewPr>
    <p:cSldViewPr snapToGrid="0">
      <p:cViewPr varScale="1">
        <p:scale>
          <a:sx n="91" d="100"/>
          <a:sy n="91" d="100"/>
        </p:scale>
        <p:origin x="3522" y="7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0443" y="1"/>
            <a:ext cx="2945659" cy="498056"/>
          </a:xfrm>
          <a:prstGeom prst="rect">
            <a:avLst/>
          </a:prstGeom>
        </p:spPr>
        <p:txBody>
          <a:bodyPr vert="horz" lIns="91440" tIns="45720" rIns="91440" bIns="45720" rtlCol="0"/>
          <a:lstStyle>
            <a:lvl1pPr algn="r">
              <a:defRPr sz="1200"/>
            </a:lvl1pPr>
          </a:lstStyle>
          <a:p>
            <a:fld id="{6FDB49BA-F2D4-489C-910E-4774C00AADEA}" type="datetimeFigureOut">
              <a:rPr lang="en-ZA" smtClean="0"/>
              <a:pPr/>
              <a:t>2022/06/08</a:t>
            </a:fld>
            <a:endParaRPr lang="en-ZA"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5"/>
            <a:ext cx="2945659" cy="498055"/>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3" y="9428585"/>
            <a:ext cx="2945659" cy="498055"/>
          </a:xfrm>
          <a:prstGeom prst="rect">
            <a:avLst/>
          </a:prstGeom>
        </p:spPr>
        <p:txBody>
          <a:bodyPr vert="horz" lIns="91440" tIns="45720" rIns="91440" bIns="45720" rtlCol="0" anchor="b"/>
          <a:lstStyle>
            <a:lvl1pPr algn="r">
              <a:defRPr sz="1200"/>
            </a:lvl1pPr>
          </a:lstStyle>
          <a:p>
            <a:fld id="{EA34B714-4125-4B33-9040-D2F2BD40C7C5}" type="slidenum">
              <a:rPr lang="en-ZA" smtClean="0"/>
              <a:pPr/>
              <a:t>‹#›</a:t>
            </a:fld>
            <a:endParaRPr lang="en-ZA" dirty="0"/>
          </a:p>
        </p:txBody>
      </p:sp>
    </p:spTree>
    <p:extLst>
      <p:ext uri="{BB962C8B-B14F-4D97-AF65-F5344CB8AC3E}">
        <p14:creationId xmlns:p14="http://schemas.microsoft.com/office/powerpoint/2010/main" xmlns="" val="3491678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A34B714-4125-4B33-9040-D2F2BD40C7C5}" type="slidenum">
              <a:rPr lang="en-ZA" smtClean="0"/>
              <a:pPr/>
              <a:t>2</a:t>
            </a:fld>
            <a:endParaRPr lang="en-ZA" dirty="0"/>
          </a:p>
        </p:txBody>
      </p:sp>
    </p:spTree>
    <p:extLst>
      <p:ext uri="{BB962C8B-B14F-4D97-AF65-F5344CB8AC3E}">
        <p14:creationId xmlns:p14="http://schemas.microsoft.com/office/powerpoint/2010/main" xmlns="" val="3355001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34B714-4125-4B33-9040-D2F2BD40C7C5}" type="slidenum">
              <a:rPr lang="en-ZA" smtClean="0"/>
              <a:pPr/>
              <a:t>18</a:t>
            </a:fld>
            <a:endParaRPr lang="en-ZA" dirty="0"/>
          </a:p>
        </p:txBody>
      </p:sp>
    </p:spTree>
    <p:extLst>
      <p:ext uri="{BB962C8B-B14F-4D97-AF65-F5344CB8AC3E}">
        <p14:creationId xmlns:p14="http://schemas.microsoft.com/office/powerpoint/2010/main" xmlns="" val="3677042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34B714-4125-4B33-9040-D2F2BD40C7C5}" type="slidenum">
              <a:rPr lang="en-ZA" smtClean="0"/>
              <a:pPr/>
              <a:t>10</a:t>
            </a:fld>
            <a:endParaRPr lang="en-ZA" dirty="0"/>
          </a:p>
        </p:txBody>
      </p:sp>
    </p:spTree>
    <p:extLst>
      <p:ext uri="{BB962C8B-B14F-4D97-AF65-F5344CB8AC3E}">
        <p14:creationId xmlns:p14="http://schemas.microsoft.com/office/powerpoint/2010/main" xmlns="" val="1734063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34B714-4125-4B33-9040-D2F2BD40C7C5}" type="slidenum">
              <a:rPr lang="en-ZA" smtClean="0"/>
              <a:pPr/>
              <a:t>11</a:t>
            </a:fld>
            <a:endParaRPr lang="en-ZA" dirty="0"/>
          </a:p>
        </p:txBody>
      </p:sp>
    </p:spTree>
    <p:extLst>
      <p:ext uri="{BB962C8B-B14F-4D97-AF65-F5344CB8AC3E}">
        <p14:creationId xmlns:p14="http://schemas.microsoft.com/office/powerpoint/2010/main" xmlns="" val="560436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34B714-4125-4B33-9040-D2F2BD40C7C5}" type="slidenum">
              <a:rPr lang="en-ZA" smtClean="0"/>
              <a:pPr/>
              <a:t>12</a:t>
            </a:fld>
            <a:endParaRPr lang="en-ZA" dirty="0"/>
          </a:p>
        </p:txBody>
      </p:sp>
    </p:spTree>
    <p:extLst>
      <p:ext uri="{BB962C8B-B14F-4D97-AF65-F5344CB8AC3E}">
        <p14:creationId xmlns:p14="http://schemas.microsoft.com/office/powerpoint/2010/main" xmlns="" val="2095260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34B714-4125-4B33-9040-D2F2BD40C7C5}" type="slidenum">
              <a:rPr lang="en-ZA" smtClean="0"/>
              <a:pPr/>
              <a:t>13</a:t>
            </a:fld>
            <a:endParaRPr lang="en-ZA" dirty="0"/>
          </a:p>
        </p:txBody>
      </p:sp>
    </p:spTree>
    <p:extLst>
      <p:ext uri="{BB962C8B-B14F-4D97-AF65-F5344CB8AC3E}">
        <p14:creationId xmlns:p14="http://schemas.microsoft.com/office/powerpoint/2010/main" xmlns="" val="2371606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34B714-4125-4B33-9040-D2F2BD40C7C5}" type="slidenum">
              <a:rPr lang="en-ZA" smtClean="0"/>
              <a:pPr/>
              <a:t>14</a:t>
            </a:fld>
            <a:endParaRPr lang="en-ZA" dirty="0"/>
          </a:p>
        </p:txBody>
      </p:sp>
    </p:spTree>
    <p:extLst>
      <p:ext uri="{BB962C8B-B14F-4D97-AF65-F5344CB8AC3E}">
        <p14:creationId xmlns:p14="http://schemas.microsoft.com/office/powerpoint/2010/main" xmlns="" val="2143297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34B714-4125-4B33-9040-D2F2BD40C7C5}" type="slidenum">
              <a:rPr lang="en-ZA" smtClean="0"/>
              <a:pPr/>
              <a:t>15</a:t>
            </a:fld>
            <a:endParaRPr lang="en-ZA" dirty="0"/>
          </a:p>
        </p:txBody>
      </p:sp>
    </p:spTree>
    <p:extLst>
      <p:ext uri="{BB962C8B-B14F-4D97-AF65-F5344CB8AC3E}">
        <p14:creationId xmlns:p14="http://schemas.microsoft.com/office/powerpoint/2010/main" xmlns="" val="546915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34B714-4125-4B33-9040-D2F2BD40C7C5}" type="slidenum">
              <a:rPr lang="en-ZA" smtClean="0"/>
              <a:pPr/>
              <a:t>16</a:t>
            </a:fld>
            <a:endParaRPr lang="en-ZA" dirty="0"/>
          </a:p>
        </p:txBody>
      </p:sp>
    </p:spTree>
    <p:extLst>
      <p:ext uri="{BB962C8B-B14F-4D97-AF65-F5344CB8AC3E}">
        <p14:creationId xmlns:p14="http://schemas.microsoft.com/office/powerpoint/2010/main" xmlns="" val="2168374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34B714-4125-4B33-9040-D2F2BD40C7C5}" type="slidenum">
              <a:rPr lang="en-ZA" smtClean="0"/>
              <a:pPr/>
              <a:t>17</a:t>
            </a:fld>
            <a:endParaRPr lang="en-ZA" dirty="0"/>
          </a:p>
        </p:txBody>
      </p:sp>
    </p:spTree>
    <p:extLst>
      <p:ext uri="{BB962C8B-B14F-4D97-AF65-F5344CB8AC3E}">
        <p14:creationId xmlns:p14="http://schemas.microsoft.com/office/powerpoint/2010/main" xmlns="" val="20738160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Powerpoint"/>
          <p:cNvPicPr>
            <a:picLocks noChangeAspect="1" noChangeArrowheads="1"/>
          </p:cNvPicPr>
          <p:nvPr/>
        </p:nvPicPr>
        <p:blipFill>
          <a:blip r:embed="rId2" cstate="print">
            <a:extLst>
              <a:ext uri="{28A0092B-C50C-407E-A947-70E740481C1C}">
                <a14:useLocalDpi xmlns:a14="http://schemas.microsoft.com/office/drawing/2010/main" xmlns="" val="0"/>
              </a:ext>
            </a:extLst>
          </a:blip>
          <a:srcRect b="15651"/>
          <a:stretch>
            <a:fillRect/>
          </a:stretch>
        </p:blipFill>
        <p:spPr bwMode="auto">
          <a:xfrm>
            <a:off x="0" y="0"/>
            <a:ext cx="12192000"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6"/>
          <p:cNvSpPr>
            <a:spLocks noChangeArrowheads="1"/>
          </p:cNvSpPr>
          <p:nvPr/>
        </p:nvSpPr>
        <p:spPr bwMode="auto">
          <a:xfrm>
            <a:off x="0" y="5715000"/>
            <a:ext cx="12192000" cy="76200"/>
          </a:xfrm>
          <a:prstGeom prst="rect">
            <a:avLst/>
          </a:prstGeom>
          <a:solidFill>
            <a:srgbClr val="008000"/>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ct val="0"/>
              </a:spcBef>
              <a:spcAft>
                <a:spcPct val="0"/>
              </a:spcAft>
              <a:defRPr/>
            </a:pPr>
            <a:endParaRPr lang="en-US" sz="2400" dirty="0">
              <a:solidFill>
                <a:srgbClr val="000000"/>
              </a:solidFill>
              <a:cs typeface="Arial" panose="020B0604020202020204" pitchFamily="34" charset="0"/>
            </a:endParaRPr>
          </a:p>
        </p:txBody>
      </p:sp>
      <p:pic>
        <p:nvPicPr>
          <p:cNvPr id="6" name="Picture 7" descr="dirc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5943601"/>
            <a:ext cx="2946400" cy="728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8" name="Rectangle 10"/>
          <p:cNvSpPr>
            <a:spLocks noGrp="1" noChangeArrowheads="1"/>
          </p:cNvSpPr>
          <p:nvPr>
            <p:ph type="ctrTitle" sz="quarter"/>
          </p:nvPr>
        </p:nvSpPr>
        <p:spPr>
          <a:xfrm>
            <a:off x="914400" y="968376"/>
            <a:ext cx="10363200" cy="1470025"/>
          </a:xfrm>
        </p:spPr>
        <p:txBody>
          <a:bodyPr/>
          <a:lstStyle>
            <a:lvl1pPr>
              <a:defRPr/>
            </a:lvl1pPr>
          </a:lstStyle>
          <a:p>
            <a:r>
              <a:rPr lang="en-US"/>
              <a:t>Click to edit Master title style</a:t>
            </a:r>
            <a:endParaRPr lang="en-GB"/>
          </a:p>
        </p:txBody>
      </p:sp>
      <p:sp>
        <p:nvSpPr>
          <p:cNvPr id="22539" name="Rectangle 11"/>
          <p:cNvSpPr>
            <a:spLocks noGrp="1" noChangeArrowheads="1"/>
          </p:cNvSpPr>
          <p:nvPr>
            <p:ph type="subTitle" sz="quarter" idx="1"/>
          </p:nvPr>
        </p:nvSpPr>
        <p:spPr>
          <a:xfrm>
            <a:off x="1828800" y="3429000"/>
            <a:ext cx="8534400" cy="1752600"/>
          </a:xfrm>
        </p:spPr>
        <p:txBody>
          <a:bodyPr/>
          <a:lstStyle>
            <a:lvl1pPr marL="0" indent="0" algn="ctr">
              <a:buFontTx/>
              <a:buNone/>
              <a:defRPr/>
            </a:lvl1pPr>
          </a:lstStyle>
          <a:p>
            <a:r>
              <a:rPr lang="en-US"/>
              <a:t>Click to edit Master subtitle style</a:t>
            </a:r>
            <a:endParaRPr lang="en-GB"/>
          </a:p>
        </p:txBody>
      </p:sp>
    </p:spTree>
    <p:extLst>
      <p:ext uri="{BB962C8B-B14F-4D97-AF65-F5344CB8AC3E}">
        <p14:creationId xmlns:p14="http://schemas.microsoft.com/office/powerpoint/2010/main" xmlns="" val="842038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8"/>
          <p:cNvSpPr>
            <a:spLocks noGrp="1" noChangeArrowheads="1"/>
          </p:cNvSpPr>
          <p:nvPr>
            <p:ph type="sldNum" sz="quarter" idx="10"/>
          </p:nvPr>
        </p:nvSpPr>
        <p:spPr>
          <a:ln/>
        </p:spPr>
        <p:txBody>
          <a:bodyPr/>
          <a:lstStyle>
            <a:lvl1pPr>
              <a:defRPr/>
            </a:lvl1pPr>
          </a:lstStyle>
          <a:p>
            <a:pPr>
              <a:defRPr/>
            </a:pPr>
            <a:fld id="{E4F27428-8F3B-48C9-985B-DBE500233D31}"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xmlns="" val="3655306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364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5364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8"/>
          <p:cNvSpPr>
            <a:spLocks noGrp="1" noChangeArrowheads="1"/>
          </p:cNvSpPr>
          <p:nvPr>
            <p:ph type="sldNum" sz="quarter" idx="10"/>
          </p:nvPr>
        </p:nvSpPr>
        <p:spPr>
          <a:ln/>
        </p:spPr>
        <p:txBody>
          <a:bodyPr/>
          <a:lstStyle>
            <a:lvl1pPr>
              <a:defRPr/>
            </a:lvl1pPr>
          </a:lstStyle>
          <a:p>
            <a:pPr>
              <a:defRPr/>
            </a:pPr>
            <a:fld id="{EFA75C4D-93E6-4867-94DF-85533BCB2EB9}"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xmlns="" val="1473639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0" name="Title 9"/>
          <p:cNvSpPr>
            <a:spLocks noGrp="1"/>
          </p:cNvSpPr>
          <p:nvPr>
            <p:ph type="title"/>
          </p:nvPr>
        </p:nvSpPr>
        <p:spPr/>
        <p:txBody>
          <a:bodyPr/>
          <a:lstStyle/>
          <a:p>
            <a:r>
              <a:rPr lang="en-US"/>
              <a:t>Click to edit Master title style</a:t>
            </a:r>
            <a:endParaRPr lang="en-ZA"/>
          </a:p>
        </p:txBody>
      </p:sp>
      <p:sp>
        <p:nvSpPr>
          <p:cNvPr id="4" name="Date Placeholder 3"/>
          <p:cNvSpPr>
            <a:spLocks noGrp="1" noChangeArrowheads="1"/>
          </p:cNvSpPr>
          <p:nvPr>
            <p:ph type="dt" sz="half" idx="10"/>
          </p:nvPr>
        </p:nvSpPr>
        <p:spPr>
          <a:xfrm>
            <a:off x="609600" y="6245225"/>
            <a:ext cx="2844800" cy="476250"/>
          </a:xfrm>
          <a:prstGeom prst="rect">
            <a:avLst/>
          </a:prstGeom>
        </p:spPr>
        <p:txBody>
          <a:bodyPr/>
          <a:lstStyle>
            <a:lvl1pPr>
              <a:defRPr>
                <a:solidFill>
                  <a:srgbClr val="000000"/>
                </a:solidFill>
                <a:cs typeface="Arial" panose="020B0604020202020204" pitchFamily="34" charset="0"/>
              </a:defRPr>
            </a:lvl1pPr>
          </a:lstStyle>
          <a:p>
            <a:pPr eaLnBrk="0" fontAlgn="base" hangingPunct="0">
              <a:spcBef>
                <a:spcPct val="0"/>
              </a:spcBef>
              <a:spcAft>
                <a:spcPct val="0"/>
              </a:spcAft>
              <a:defRPr/>
            </a:pPr>
            <a:endParaRPr lang="en-GB" sz="2400" dirty="0">
              <a:latin typeface="Times" panose="02020603050405020304" pitchFamily="18" charset="0"/>
            </a:endParaRPr>
          </a:p>
        </p:txBody>
      </p:sp>
      <p:sp>
        <p:nvSpPr>
          <p:cNvPr id="5" name="Footer Placeholder 4"/>
          <p:cNvSpPr>
            <a:spLocks noGrp="1" noChangeArrowheads="1"/>
          </p:cNvSpPr>
          <p:nvPr>
            <p:ph type="ftr" sz="quarter" idx="11"/>
          </p:nvPr>
        </p:nvSpPr>
        <p:spPr>
          <a:xfrm>
            <a:off x="4165600" y="6245225"/>
            <a:ext cx="3860800" cy="476250"/>
          </a:xfrm>
          <a:prstGeom prst="rect">
            <a:avLst/>
          </a:prstGeom>
        </p:spPr>
        <p:txBody>
          <a:bodyPr/>
          <a:lstStyle>
            <a:lvl1pPr>
              <a:defRPr>
                <a:solidFill>
                  <a:srgbClr val="000000"/>
                </a:solidFill>
                <a:cs typeface="Arial" panose="020B0604020202020204" pitchFamily="34" charset="0"/>
              </a:defRPr>
            </a:lvl1pPr>
          </a:lstStyle>
          <a:p>
            <a:pPr eaLnBrk="0" fontAlgn="base" hangingPunct="0">
              <a:spcBef>
                <a:spcPct val="0"/>
              </a:spcBef>
              <a:spcAft>
                <a:spcPct val="0"/>
              </a:spcAft>
              <a:defRPr/>
            </a:pPr>
            <a:endParaRPr lang="en-GB" sz="2400" dirty="0">
              <a:latin typeface="Times" panose="02020603050405020304" pitchFamily="18" charset="0"/>
            </a:endParaRPr>
          </a:p>
        </p:txBody>
      </p:sp>
      <p:sp>
        <p:nvSpPr>
          <p:cNvPr id="6" name="Rectangle 5"/>
          <p:cNvSpPr>
            <a:spLocks noGrp="1" noChangeArrowheads="1"/>
          </p:cNvSpPr>
          <p:nvPr>
            <p:ph type="sldNum" sz="quarter" idx="12"/>
          </p:nvPr>
        </p:nvSpPr>
        <p:spPr/>
        <p:txBody>
          <a:bodyPr/>
          <a:lstStyle>
            <a:lvl1pPr>
              <a:defRPr>
                <a:solidFill>
                  <a:srgbClr val="000000"/>
                </a:solidFill>
              </a:defRPr>
            </a:lvl1pPr>
          </a:lstStyle>
          <a:p>
            <a:pPr>
              <a:defRPr/>
            </a:pPr>
            <a:fld id="{B0B26CAC-68FC-44CA-9856-82D1CC63C010}" type="slidenum">
              <a:rPr lang="en-GB" altLang="en-US"/>
              <a:pPr>
                <a:defRPr/>
              </a:pPr>
              <a:t>‹#›</a:t>
            </a:fld>
            <a:endParaRPr lang="en-GB" altLang="en-US" dirty="0"/>
          </a:p>
        </p:txBody>
      </p:sp>
    </p:spTree>
    <p:extLst>
      <p:ext uri="{BB962C8B-B14F-4D97-AF65-F5344CB8AC3E}">
        <p14:creationId xmlns:p14="http://schemas.microsoft.com/office/powerpoint/2010/main" xmlns="" val="1843541852"/>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0" name="Title 9"/>
          <p:cNvSpPr>
            <a:spLocks noGrp="1"/>
          </p:cNvSpPr>
          <p:nvPr>
            <p:ph type="title"/>
          </p:nvPr>
        </p:nvSpPr>
        <p:spPr/>
        <p:txBody>
          <a:bodyPr/>
          <a:lstStyle/>
          <a:p>
            <a:r>
              <a:rPr lang="en-US"/>
              <a:t>Click to edit Master title style</a:t>
            </a:r>
            <a:endParaRPr lang="en-ZA"/>
          </a:p>
        </p:txBody>
      </p:sp>
      <p:sp>
        <p:nvSpPr>
          <p:cNvPr id="4" name="Date Placeholder 3"/>
          <p:cNvSpPr>
            <a:spLocks noGrp="1" noChangeArrowheads="1"/>
          </p:cNvSpPr>
          <p:nvPr>
            <p:ph type="dt" sz="half" idx="10"/>
          </p:nvPr>
        </p:nvSpPr>
        <p:spPr>
          <a:xfrm>
            <a:off x="609600" y="6245225"/>
            <a:ext cx="2844800" cy="476250"/>
          </a:xfrm>
          <a:prstGeom prst="rect">
            <a:avLst/>
          </a:prstGeom>
        </p:spPr>
        <p:txBody>
          <a:bodyPr/>
          <a:lstStyle>
            <a:lvl1pPr>
              <a:defRPr>
                <a:solidFill>
                  <a:srgbClr val="000000"/>
                </a:solidFill>
                <a:cs typeface="Arial" panose="020B0604020202020204" pitchFamily="34" charset="0"/>
              </a:defRPr>
            </a:lvl1pPr>
          </a:lstStyle>
          <a:p>
            <a:pPr eaLnBrk="0" fontAlgn="base" hangingPunct="0">
              <a:spcBef>
                <a:spcPct val="0"/>
              </a:spcBef>
              <a:spcAft>
                <a:spcPct val="0"/>
              </a:spcAft>
              <a:defRPr/>
            </a:pPr>
            <a:endParaRPr lang="en-GB" sz="2400" dirty="0">
              <a:latin typeface="Times" panose="02020603050405020304" pitchFamily="18" charset="0"/>
            </a:endParaRPr>
          </a:p>
        </p:txBody>
      </p:sp>
      <p:sp>
        <p:nvSpPr>
          <p:cNvPr id="5" name="Footer Placeholder 4"/>
          <p:cNvSpPr>
            <a:spLocks noGrp="1" noChangeArrowheads="1"/>
          </p:cNvSpPr>
          <p:nvPr>
            <p:ph type="ftr" sz="quarter" idx="11"/>
          </p:nvPr>
        </p:nvSpPr>
        <p:spPr>
          <a:xfrm>
            <a:off x="4165600" y="6245225"/>
            <a:ext cx="3860800" cy="476250"/>
          </a:xfrm>
          <a:prstGeom prst="rect">
            <a:avLst/>
          </a:prstGeom>
        </p:spPr>
        <p:txBody>
          <a:bodyPr/>
          <a:lstStyle>
            <a:lvl1pPr>
              <a:defRPr>
                <a:solidFill>
                  <a:srgbClr val="000000"/>
                </a:solidFill>
                <a:cs typeface="Arial" panose="020B0604020202020204" pitchFamily="34" charset="0"/>
              </a:defRPr>
            </a:lvl1pPr>
          </a:lstStyle>
          <a:p>
            <a:pPr eaLnBrk="0" fontAlgn="base" hangingPunct="0">
              <a:spcBef>
                <a:spcPct val="0"/>
              </a:spcBef>
              <a:spcAft>
                <a:spcPct val="0"/>
              </a:spcAft>
              <a:defRPr/>
            </a:pPr>
            <a:endParaRPr lang="en-GB" sz="2400" dirty="0">
              <a:latin typeface="Times" panose="02020603050405020304" pitchFamily="18" charset="0"/>
            </a:endParaRPr>
          </a:p>
        </p:txBody>
      </p:sp>
      <p:sp>
        <p:nvSpPr>
          <p:cNvPr id="6" name="Rectangle 5"/>
          <p:cNvSpPr>
            <a:spLocks noGrp="1" noChangeArrowheads="1"/>
          </p:cNvSpPr>
          <p:nvPr>
            <p:ph type="sldNum" sz="quarter" idx="12"/>
          </p:nvPr>
        </p:nvSpPr>
        <p:spPr/>
        <p:txBody>
          <a:bodyPr/>
          <a:lstStyle>
            <a:lvl1pPr>
              <a:defRPr>
                <a:solidFill>
                  <a:srgbClr val="000000"/>
                </a:solidFill>
              </a:defRPr>
            </a:lvl1pPr>
          </a:lstStyle>
          <a:p>
            <a:pPr>
              <a:defRPr/>
            </a:pPr>
            <a:fld id="{108A207E-13B1-4551-875B-11F6C92A680C}" type="slidenum">
              <a:rPr lang="en-GB" altLang="en-US"/>
              <a:pPr>
                <a:defRPr/>
              </a:pPr>
              <a:t>‹#›</a:t>
            </a:fld>
            <a:endParaRPr lang="en-GB" altLang="en-US" dirty="0"/>
          </a:p>
        </p:txBody>
      </p:sp>
    </p:spTree>
    <p:extLst>
      <p:ext uri="{BB962C8B-B14F-4D97-AF65-F5344CB8AC3E}">
        <p14:creationId xmlns:p14="http://schemas.microsoft.com/office/powerpoint/2010/main" xmlns="" val="3519954108"/>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61938"/>
            <a:ext cx="10972800" cy="11430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8"/>
          <p:cNvSpPr>
            <a:spLocks noGrp="1" noChangeArrowheads="1"/>
          </p:cNvSpPr>
          <p:nvPr>
            <p:ph type="sldNum" sz="quarter" idx="10"/>
          </p:nvPr>
        </p:nvSpPr>
        <p:spPr>
          <a:ln/>
        </p:spPr>
        <p:txBody>
          <a:bodyPr/>
          <a:lstStyle>
            <a:lvl1pPr>
              <a:defRPr/>
            </a:lvl1pPr>
          </a:lstStyle>
          <a:p>
            <a:pPr>
              <a:defRPr/>
            </a:pPr>
            <a:fld id="{88ED7080-FDDF-474B-A688-2AE419DE6A1F}"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xmlns="" val="3022705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8"/>
          <p:cNvSpPr>
            <a:spLocks noGrp="1" noChangeArrowheads="1"/>
          </p:cNvSpPr>
          <p:nvPr>
            <p:ph type="sldNum" sz="quarter" idx="10"/>
          </p:nvPr>
        </p:nvSpPr>
        <p:spPr>
          <a:ln/>
        </p:spPr>
        <p:txBody>
          <a:bodyPr/>
          <a:lstStyle>
            <a:lvl1pPr>
              <a:defRPr/>
            </a:lvl1pPr>
          </a:lstStyle>
          <a:p>
            <a:pPr>
              <a:defRPr/>
            </a:pPr>
            <a:fld id="{1D5F8127-A40E-47CF-B1D2-9C689B773144}"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xmlns="" val="3522748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8"/>
          <p:cNvSpPr>
            <a:spLocks noGrp="1" noChangeArrowheads="1"/>
          </p:cNvSpPr>
          <p:nvPr>
            <p:ph type="sldNum" sz="quarter" idx="10"/>
          </p:nvPr>
        </p:nvSpPr>
        <p:spPr>
          <a:ln/>
        </p:spPr>
        <p:txBody>
          <a:bodyPr/>
          <a:lstStyle>
            <a:lvl1pPr>
              <a:defRPr/>
            </a:lvl1pPr>
          </a:lstStyle>
          <a:p>
            <a:pPr>
              <a:defRPr/>
            </a:pPr>
            <a:fld id="{B299F39C-F484-414A-B7B1-D11AEF5AC8DD}"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xmlns="" val="2814143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8"/>
          <p:cNvSpPr>
            <a:spLocks noGrp="1" noChangeArrowheads="1"/>
          </p:cNvSpPr>
          <p:nvPr>
            <p:ph type="sldNum" sz="quarter" idx="10"/>
          </p:nvPr>
        </p:nvSpPr>
        <p:spPr>
          <a:ln/>
        </p:spPr>
        <p:txBody>
          <a:bodyPr/>
          <a:lstStyle>
            <a:lvl1pPr>
              <a:defRPr/>
            </a:lvl1pPr>
          </a:lstStyle>
          <a:p>
            <a:pPr>
              <a:defRPr/>
            </a:pPr>
            <a:fld id="{07698BD0-2EB4-4D5E-B4A1-C71B901C98F4}"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xmlns="" val="3188332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8"/>
          <p:cNvSpPr>
            <a:spLocks noGrp="1" noChangeArrowheads="1"/>
          </p:cNvSpPr>
          <p:nvPr>
            <p:ph type="sldNum" sz="quarter" idx="10"/>
          </p:nvPr>
        </p:nvSpPr>
        <p:spPr>
          <a:ln/>
        </p:spPr>
        <p:txBody>
          <a:bodyPr/>
          <a:lstStyle>
            <a:lvl1pPr>
              <a:defRPr/>
            </a:lvl1pPr>
          </a:lstStyle>
          <a:p>
            <a:pPr>
              <a:defRPr/>
            </a:pPr>
            <a:fld id="{BBF2E28D-5AE9-47A3-B731-8EA6E2015DAE}"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xmlns="" val="226231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8"/>
          <p:cNvSpPr>
            <a:spLocks noGrp="1" noChangeArrowheads="1"/>
          </p:cNvSpPr>
          <p:nvPr>
            <p:ph type="sldNum" sz="quarter" idx="10"/>
          </p:nvPr>
        </p:nvSpPr>
        <p:spPr>
          <a:ln/>
        </p:spPr>
        <p:txBody>
          <a:bodyPr/>
          <a:lstStyle>
            <a:lvl1pPr>
              <a:defRPr/>
            </a:lvl1pPr>
          </a:lstStyle>
          <a:p>
            <a:pPr>
              <a:defRPr/>
            </a:pPr>
            <a:fld id="{FBE6F087-7A1C-4A9E-91F3-7493C2ABDD77}"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xmlns="" val="3665049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8"/>
          <p:cNvSpPr>
            <a:spLocks noGrp="1" noChangeArrowheads="1"/>
          </p:cNvSpPr>
          <p:nvPr>
            <p:ph type="sldNum" sz="quarter" idx="10"/>
          </p:nvPr>
        </p:nvSpPr>
        <p:spPr>
          <a:ln/>
        </p:spPr>
        <p:txBody>
          <a:bodyPr/>
          <a:lstStyle>
            <a:lvl1pPr>
              <a:defRPr/>
            </a:lvl1pPr>
          </a:lstStyle>
          <a:p>
            <a:pPr>
              <a:defRPr/>
            </a:pPr>
            <a:fld id="{77FC2DC2-7BB8-4C44-918A-930DCA41C10A}"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xmlns="" val="3826084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8"/>
          <p:cNvSpPr>
            <a:spLocks noGrp="1" noChangeArrowheads="1"/>
          </p:cNvSpPr>
          <p:nvPr>
            <p:ph type="sldNum" sz="quarter" idx="10"/>
          </p:nvPr>
        </p:nvSpPr>
        <p:spPr>
          <a:ln/>
        </p:spPr>
        <p:txBody>
          <a:bodyPr/>
          <a:lstStyle>
            <a:lvl1pPr>
              <a:defRPr/>
            </a:lvl1pPr>
          </a:lstStyle>
          <a:p>
            <a:pPr>
              <a:defRPr/>
            </a:pPr>
            <a:fld id="{D0F3651C-3EBE-4683-B978-3FEA7FE0CDD9}"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xmlns="" val="8422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18"/>
          <p:cNvSpPr>
            <a:spLocks noChangeArrowheads="1"/>
          </p:cNvSpPr>
          <p:nvPr/>
        </p:nvSpPr>
        <p:spPr bwMode="auto">
          <a:xfrm>
            <a:off x="0" y="5715000"/>
            <a:ext cx="12192000" cy="76200"/>
          </a:xfrm>
          <a:prstGeom prst="rect">
            <a:avLst/>
          </a:prstGeom>
          <a:solidFill>
            <a:srgbClr val="008000"/>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ct val="0"/>
              </a:spcBef>
              <a:spcAft>
                <a:spcPct val="0"/>
              </a:spcAft>
              <a:defRPr/>
            </a:pPr>
            <a:endParaRPr lang="en-US" sz="2400" dirty="0">
              <a:solidFill>
                <a:srgbClr val="000000"/>
              </a:solidFill>
              <a:cs typeface="Arial" panose="020B0604020202020204" pitchFamily="34" charset="0"/>
            </a:endParaRPr>
          </a:p>
        </p:txBody>
      </p:sp>
      <p:pic>
        <p:nvPicPr>
          <p:cNvPr id="2051" name="Picture 20" descr="dirclogo"/>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304800" y="5943601"/>
            <a:ext cx="2946400" cy="728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2" name="Rectangle 25"/>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3" name="Rectangle 26"/>
          <p:cNvSpPr>
            <a:spLocks noGrp="1" noChangeArrowheads="1"/>
          </p:cNvSpPr>
          <p:nvPr>
            <p:ph type="body" idx="1"/>
          </p:nvPr>
        </p:nvSpPr>
        <p:spPr bwMode="auto">
          <a:xfrm>
            <a:off x="609600" y="1600200"/>
            <a:ext cx="10972800" cy="403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52" name="Rectangle 28"/>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eaLnBrk="0" fontAlgn="base" hangingPunct="0">
              <a:spcBef>
                <a:spcPct val="0"/>
              </a:spcBef>
              <a:spcAft>
                <a:spcPct val="0"/>
              </a:spcAft>
              <a:defRPr/>
            </a:pPr>
            <a:fld id="{3EE8EDB8-5ABA-4DBF-9DFC-4C2C76AC872C}" type="slidenum">
              <a:rPr lang="en-GB" altLang="en-US">
                <a:solidFill>
                  <a:srgbClr val="000000"/>
                </a:solidFill>
                <a:latin typeface="Times" panose="02020603050405020304" pitchFamily="18" charset="0"/>
                <a:cs typeface="Arial" panose="020B0604020202020204" pitchFamily="34" charset="0"/>
              </a:rPr>
              <a:pPr eaLnBrk="0" fontAlgn="base" hangingPunct="0">
                <a:spcBef>
                  <a:spcPct val="0"/>
                </a:spcBef>
                <a:spcAft>
                  <a:spcPct val="0"/>
                </a:spcAft>
                <a:defRPr/>
              </a:pPr>
              <a:t>‹#›</a:t>
            </a:fld>
            <a:endParaRPr lang="en-GB" altLang="en-US" dirty="0">
              <a:solidFill>
                <a:srgbClr val="000000"/>
              </a:solidFill>
              <a:latin typeface="Times" panose="02020603050405020304" pitchFamily="18" charset="0"/>
              <a:cs typeface="Arial" panose="020B0604020202020204" pitchFamily="34" charset="0"/>
            </a:endParaRPr>
          </a:p>
        </p:txBody>
      </p:sp>
      <p:sp>
        <p:nvSpPr>
          <p:cNvPr id="7" name="Rectangle 28"/>
          <p:cNvSpPr txBox="1">
            <a:spLocks noChangeArrowheads="1"/>
          </p:cNvSpPr>
          <p:nvPr userDrawn="1"/>
        </p:nvSpPr>
        <p:spPr bwMode="auto">
          <a:xfrm>
            <a:off x="4078817" y="5905501"/>
            <a:ext cx="4224867" cy="804863"/>
          </a:xfrm>
          <a:prstGeom prst="rect">
            <a:avLst/>
          </a:prstGeom>
          <a:noFill/>
          <a:ln w="9525">
            <a:noFill/>
            <a:miter lim="800000"/>
            <a:headEnd/>
            <a:tailEnd/>
          </a:ln>
          <a:effectLst/>
        </p:spPr>
        <p:txBody>
          <a:bodyPr/>
          <a:lstStyle>
            <a:defPPr>
              <a:defRPr lang="en-GB"/>
            </a:defPPr>
            <a:lvl1pPr algn="r" rtl="0" eaLnBrk="0" fontAlgn="base" hangingPunct="0">
              <a:spcBef>
                <a:spcPct val="0"/>
              </a:spcBef>
              <a:spcAft>
                <a:spcPct val="0"/>
              </a:spcAft>
              <a:defRPr sz="1000" kern="1200">
                <a:solidFill>
                  <a:schemeClr val="tx1"/>
                </a:solidFill>
                <a:latin typeface="Times"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panose="02020603050405020304" pitchFamily="18" charset="0"/>
                <a:ea typeface="+mn-ea"/>
                <a:cs typeface="Arial" panose="020B0604020202020204" pitchFamily="34" charset="0"/>
              </a:defRPr>
            </a:lvl9pPr>
          </a:lstStyle>
          <a:p>
            <a:pPr>
              <a:defRPr/>
            </a:pPr>
            <a:endParaRPr lang="en-GB" altLang="en-US" sz="1000" dirty="0">
              <a:solidFill>
                <a:srgbClr val="000000"/>
              </a:solidFill>
            </a:endParaRPr>
          </a:p>
        </p:txBody>
      </p:sp>
    </p:spTree>
    <p:extLst>
      <p:ext uri="{BB962C8B-B14F-4D97-AF65-F5344CB8AC3E}">
        <p14:creationId xmlns:p14="http://schemas.microsoft.com/office/powerpoint/2010/main" xmlns="" val="24160503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1" fontAlgn="base" hangingPunct="1">
        <a:spcBef>
          <a:spcPct val="0"/>
        </a:spcBef>
        <a:spcAft>
          <a:spcPct val="0"/>
        </a:spcAft>
        <a:defRPr sz="3200" b="1">
          <a:solidFill>
            <a:schemeClr val="tx2"/>
          </a:solidFill>
          <a:latin typeface="Arial" charset="0"/>
        </a:defRPr>
      </a:lvl6pPr>
      <a:lvl7pPr marL="914400" algn="ctr" rtl="0" eaLnBrk="1" fontAlgn="base" hangingPunct="1">
        <a:spcBef>
          <a:spcPct val="0"/>
        </a:spcBef>
        <a:spcAft>
          <a:spcPct val="0"/>
        </a:spcAft>
        <a:defRPr sz="3200" b="1">
          <a:solidFill>
            <a:schemeClr val="tx2"/>
          </a:solidFill>
          <a:latin typeface="Arial" charset="0"/>
        </a:defRPr>
      </a:lvl7pPr>
      <a:lvl8pPr marL="1371600" algn="ctr" rtl="0" eaLnBrk="1" fontAlgn="base" hangingPunct="1">
        <a:spcBef>
          <a:spcPct val="0"/>
        </a:spcBef>
        <a:spcAft>
          <a:spcPct val="0"/>
        </a:spcAft>
        <a:defRPr sz="3200" b="1">
          <a:solidFill>
            <a:schemeClr val="tx2"/>
          </a:solidFill>
          <a:latin typeface="Arial" charset="0"/>
        </a:defRPr>
      </a:lvl8pPr>
      <a:lvl9pPr marL="1828800" algn="ctr" rtl="0" eaLnBrk="1" fontAlgn="base" hangingPunct="1">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ctrTitle" sz="quarter"/>
          </p:nvPr>
        </p:nvSpPr>
        <p:spPr>
          <a:xfrm>
            <a:off x="1438275" y="549132"/>
            <a:ext cx="9144000" cy="3949700"/>
          </a:xfrm>
        </p:spPr>
        <p:txBody>
          <a:bodyPr/>
          <a:lstStyle/>
          <a:p>
            <a:pPr>
              <a:lnSpc>
                <a:spcPct val="115000"/>
              </a:lnSpc>
              <a:spcAft>
                <a:spcPts val="800"/>
              </a:spcAft>
            </a:pPr>
            <a:r>
              <a:rPr lang="en-US" altLang="en-US" sz="2400" dirty="0">
                <a:solidFill>
                  <a:srgbClr val="000000"/>
                </a:solidFill>
                <a:cs typeface="Tahoma" panose="020B0604030504040204" pitchFamily="34" charset="0"/>
              </a:rPr>
              <a:t/>
            </a:r>
            <a:br>
              <a:rPr lang="en-US" altLang="en-US" sz="2400" dirty="0">
                <a:solidFill>
                  <a:srgbClr val="000000"/>
                </a:solidFill>
                <a:cs typeface="Tahoma" panose="020B0604030504040204" pitchFamily="34" charset="0"/>
              </a:rPr>
            </a:br>
            <a:r>
              <a:rPr lang="en-US" altLang="en-US" sz="2400" dirty="0">
                <a:solidFill>
                  <a:srgbClr val="000000"/>
                </a:solidFill>
                <a:cs typeface="Tahoma" panose="020B0604030504040204" pitchFamily="34" charset="0"/>
              </a:rPr>
              <a:t>BRIEFING TO THE  </a:t>
            </a:r>
            <a:r>
              <a:rPr lang="en-GB" sz="2400" b="1" dirty="0">
                <a:solidFill>
                  <a:srgbClr val="000000"/>
                </a:solidFill>
                <a:effectLst/>
                <a:latin typeface="+mn-lt"/>
                <a:ea typeface="Calibri" panose="020F0502020204030204" pitchFamily="34" charset="0"/>
                <a:cs typeface="Times New Roman" panose="02020603050405020304" pitchFamily="18" charset="0"/>
              </a:rPr>
              <a:t>PARLIAMENTARY PORTFOLIO COMMITTEE ON INTERNATIONAL RELATIONS AND COOPERATION</a:t>
            </a:r>
            <a:r>
              <a:rPr lang="en-ZA" sz="2400" dirty="0">
                <a:effectLst/>
                <a:latin typeface="+mn-lt"/>
                <a:ea typeface="Calibri" panose="020F0502020204030204" pitchFamily="34" charset="0"/>
                <a:cs typeface="Times New Roman" panose="02020603050405020304" pitchFamily="18" charset="0"/>
              </a:rPr>
              <a:t/>
            </a:r>
            <a:br>
              <a:rPr lang="en-ZA" sz="2400" dirty="0">
                <a:effectLst/>
                <a:latin typeface="+mn-lt"/>
                <a:ea typeface="Calibri" panose="020F0502020204030204" pitchFamily="34" charset="0"/>
                <a:cs typeface="Times New Roman" panose="02020603050405020304" pitchFamily="18" charset="0"/>
              </a:rPr>
            </a:br>
            <a:r>
              <a:rPr lang="en-GB" sz="2400" b="1" dirty="0">
                <a:solidFill>
                  <a:srgbClr val="000000"/>
                </a:solidFill>
                <a:effectLst/>
                <a:latin typeface="+mn-lt"/>
                <a:ea typeface="Calibri" panose="020F0502020204030204" pitchFamily="34" charset="0"/>
              </a:rPr>
              <a:t/>
            </a:r>
            <a:br>
              <a:rPr lang="en-GB" sz="2400" b="1" dirty="0">
                <a:solidFill>
                  <a:srgbClr val="000000"/>
                </a:solidFill>
                <a:effectLst/>
                <a:latin typeface="+mn-lt"/>
                <a:ea typeface="Calibri" panose="020F0502020204030204" pitchFamily="34" charset="0"/>
              </a:rPr>
            </a:br>
            <a:r>
              <a:rPr lang="en-ZA" sz="2400" b="1" dirty="0">
                <a:effectLst/>
                <a:latin typeface="Arial" panose="020B0604020202020204" pitchFamily="34" charset="0"/>
                <a:ea typeface="Calibri" panose="020F0502020204030204" pitchFamily="34" charset="0"/>
                <a:cs typeface="Times New Roman" panose="02020603050405020304" pitchFamily="18" charset="0"/>
              </a:rPr>
              <a:t>ACHIEVEMENTS IN ADDRESSING SOUTH AFRICA’S TRIPLE CHALLENGES OF POVERTY, UNEMPLOYMENT, AND INEQUALITY THROUGH STRUCTURED BILATERAL MECHANISMS WITH THE PEOPLE’S REPUBLIC OF CHINA</a:t>
            </a:r>
            <a:r>
              <a:rPr lang="en-ZA" sz="1800" dirty="0">
                <a:effectLst/>
                <a:latin typeface="Calibri" panose="020F0502020204030204" pitchFamily="34" charset="0"/>
                <a:ea typeface="Calibri" panose="020F0502020204030204" pitchFamily="34" charset="0"/>
                <a:cs typeface="Times New Roman" panose="02020603050405020304" pitchFamily="18" charset="0"/>
              </a:rPr>
              <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r>
              <a:rPr lang="en-ZA" altLang="en-US" sz="2400" dirty="0">
                <a:cs typeface="Arial" panose="020B0604020202020204" pitchFamily="34" charset="0"/>
              </a:rPr>
              <a:t/>
            </a:r>
            <a:br>
              <a:rPr lang="en-ZA" altLang="en-US" sz="2400" dirty="0">
                <a:cs typeface="Arial" panose="020B0604020202020204" pitchFamily="34" charset="0"/>
              </a:rPr>
            </a:br>
            <a:endParaRPr lang="en-US" altLang="en-US" sz="3600" dirty="0">
              <a:solidFill>
                <a:schemeClr val="tx1"/>
              </a:solidFill>
              <a:effectLst>
                <a:outerShdw blurRad="38100" dist="38100" dir="2700000" algn="tl">
                  <a:srgbClr val="000000">
                    <a:alpha val="43137"/>
                  </a:srgbClr>
                </a:outerShdw>
              </a:effectLst>
              <a:cs typeface="Arial" panose="020B0604020202020204" pitchFamily="34" charset="0"/>
            </a:endParaRPr>
          </a:p>
        </p:txBody>
      </p:sp>
      <p:sp>
        <p:nvSpPr>
          <p:cNvPr id="68611" name="Subtitle 2"/>
          <p:cNvSpPr>
            <a:spLocks noGrp="1" noChangeArrowheads="1"/>
          </p:cNvSpPr>
          <p:nvPr>
            <p:ph type="subTitle" sz="quarter" idx="1"/>
          </p:nvPr>
        </p:nvSpPr>
        <p:spPr>
          <a:xfrm>
            <a:off x="2809875" y="4643438"/>
            <a:ext cx="6400800" cy="531677"/>
          </a:xfrm>
        </p:spPr>
        <p:txBody>
          <a:bodyPr/>
          <a:lstStyle/>
          <a:p>
            <a:pPr eaLnBrk="1" hangingPunct="1"/>
            <a:r>
              <a:rPr lang="en-ZA" altLang="en-US" sz="2400" b="1" dirty="0">
                <a:cs typeface="Arial" panose="020B0604020202020204" pitchFamily="34" charset="0"/>
              </a:rPr>
              <a:t>08 JUNE 2022</a:t>
            </a:r>
          </a:p>
        </p:txBody>
      </p:sp>
    </p:spTree>
    <p:extLst>
      <p:ext uri="{BB962C8B-B14F-4D97-AF65-F5344CB8AC3E}">
        <p14:creationId xmlns:p14="http://schemas.microsoft.com/office/powerpoint/2010/main" xmlns="" val="2380947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826" y="88224"/>
            <a:ext cx="11640682" cy="476250"/>
          </a:xfrm>
          <a:solidFill>
            <a:srgbClr val="00B050"/>
          </a:solidFill>
        </p:spPr>
        <p:txBody>
          <a:bodyPr/>
          <a:lstStyle/>
          <a:p>
            <a:r>
              <a:rPr lang="en-US" sz="2400" dirty="0"/>
              <a:t>ACHIEVEMENTS OF STRUCTURED BILATERAL MECHANISMS WITH PRC</a:t>
            </a:r>
          </a:p>
        </p:txBody>
      </p:sp>
      <p:graphicFrame>
        <p:nvGraphicFramePr>
          <p:cNvPr id="5" name="Content Placeholder 4">
            <a:extLst>
              <a:ext uri="{FF2B5EF4-FFF2-40B4-BE49-F238E27FC236}">
                <a16:creationId xmlns:a16="http://schemas.microsoft.com/office/drawing/2014/main" xmlns="" id="{9812913A-A932-4ACB-A713-08F647188CD8}"/>
              </a:ext>
            </a:extLst>
          </p:cNvPr>
          <p:cNvGraphicFramePr>
            <a:graphicFrameLocks noGrp="1"/>
          </p:cNvGraphicFramePr>
          <p:nvPr>
            <p:ph idx="1"/>
            <p:extLst>
              <p:ext uri="{D42A27DB-BD31-4B8C-83A1-F6EECF244321}">
                <p14:modId xmlns:p14="http://schemas.microsoft.com/office/powerpoint/2010/main" xmlns="" val="1985449732"/>
              </p:ext>
            </p:extLst>
          </p:nvPr>
        </p:nvGraphicFramePr>
        <p:xfrm>
          <a:off x="184826" y="564473"/>
          <a:ext cx="11640683" cy="5523118"/>
        </p:xfrm>
        <a:graphic>
          <a:graphicData uri="http://schemas.openxmlformats.org/drawingml/2006/table">
            <a:tbl>
              <a:tblPr firstRow="1" firstCol="1" bandRow="1"/>
              <a:tblGrid>
                <a:gridCol w="1829324">
                  <a:extLst>
                    <a:ext uri="{9D8B030D-6E8A-4147-A177-3AD203B41FA5}">
                      <a16:colId xmlns:a16="http://schemas.microsoft.com/office/drawing/2014/main" xmlns="" val="2899879287"/>
                    </a:ext>
                  </a:extLst>
                </a:gridCol>
                <a:gridCol w="3954163">
                  <a:extLst>
                    <a:ext uri="{9D8B030D-6E8A-4147-A177-3AD203B41FA5}">
                      <a16:colId xmlns:a16="http://schemas.microsoft.com/office/drawing/2014/main" xmlns="" val="1866390560"/>
                    </a:ext>
                  </a:extLst>
                </a:gridCol>
                <a:gridCol w="5857196">
                  <a:extLst>
                    <a:ext uri="{9D8B030D-6E8A-4147-A177-3AD203B41FA5}">
                      <a16:colId xmlns:a16="http://schemas.microsoft.com/office/drawing/2014/main" xmlns="" val="979114156"/>
                    </a:ext>
                  </a:extLst>
                </a:gridCol>
              </a:tblGrid>
              <a:tr h="622222">
                <a:tc>
                  <a:txBody>
                    <a:bodyPr/>
                    <a:lstStyle/>
                    <a:p>
                      <a:pPr algn="ctr" fontAlgn="base">
                        <a:lnSpc>
                          <a:spcPct val="107000"/>
                        </a:lnSpc>
                        <a:spcAft>
                          <a:spcPts val="800"/>
                        </a:spcAft>
                      </a:pPr>
                      <a:r>
                        <a:rPr lang="en-GB" sz="1800" b="1" kern="1200" dirty="0">
                          <a:solidFill>
                            <a:schemeClr val="tx1"/>
                          </a:solidFill>
                          <a:effectLst/>
                          <a:latin typeface="Arial" panose="020B0604020202020204" pitchFamily="34" charset="0"/>
                          <a:ea typeface="Calibri" panose="020F0502020204030204" pitchFamily="34" charset="0"/>
                          <a:cs typeface="+mn-cs"/>
                        </a:rPr>
                        <a:t>Areas</a:t>
                      </a:r>
                      <a:endParaRPr lang="en-ZA" sz="1800" b="1" kern="1200" dirty="0">
                        <a:solidFill>
                          <a:schemeClr val="tx1"/>
                        </a:solidFill>
                        <a:effectLst/>
                        <a:latin typeface="Arial" panose="020B060402020202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07000"/>
                        </a:lnSpc>
                        <a:spcAft>
                          <a:spcPts val="800"/>
                        </a:spcAft>
                      </a:pPr>
                      <a:r>
                        <a:rPr lang="en-GB" sz="1800" b="1" kern="1200" dirty="0">
                          <a:solidFill>
                            <a:schemeClr val="tx1"/>
                          </a:solidFill>
                          <a:effectLst/>
                          <a:latin typeface="Arial" panose="020B0604020202020204" pitchFamily="34" charset="0"/>
                          <a:ea typeface="Calibri" panose="020F0502020204030204" pitchFamily="34" charset="0"/>
                          <a:cs typeface="+mn-cs"/>
                        </a:rPr>
                        <a:t>Value or achievement over the 5 years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07000"/>
                        </a:lnSpc>
                        <a:spcAft>
                          <a:spcPts val="800"/>
                        </a:spcAft>
                      </a:pPr>
                      <a:r>
                        <a:rPr lang="en-GB" sz="1800" b="1" kern="1200" dirty="0">
                          <a:solidFill>
                            <a:schemeClr val="tx1"/>
                          </a:solidFill>
                          <a:effectLst/>
                          <a:latin typeface="Arial" panose="020B0604020202020204" pitchFamily="34" charset="0"/>
                          <a:ea typeface="Calibri" panose="020F0502020204030204" pitchFamily="34" charset="0"/>
                          <a:cs typeface="+mn-cs"/>
                        </a:rPr>
                        <a:t>Challenges</a:t>
                      </a:r>
                      <a:endParaRPr lang="en-ZA" sz="1800" b="1" kern="1200" dirty="0">
                        <a:solidFill>
                          <a:schemeClr val="tx1"/>
                        </a:solidFill>
                        <a:effectLst/>
                        <a:latin typeface="Arial" panose="020B060402020202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20022819"/>
                  </a:ext>
                </a:extLst>
              </a:tr>
              <a:tr h="2044992">
                <a:tc>
                  <a:txBody>
                    <a:bodyPr/>
                    <a:lstStyle/>
                    <a:p>
                      <a:pPr marL="228600" indent="-228600" algn="just" fontAlgn="base">
                        <a:lnSpc>
                          <a:spcPct val="115000"/>
                        </a:lnSpc>
                      </a:pPr>
                      <a:r>
                        <a:rPr lang="en-ZA" sz="1800" b="1" dirty="0">
                          <a:solidFill>
                            <a:srgbClr val="000000"/>
                          </a:solidFill>
                          <a:effectLst/>
                          <a:latin typeface="Arial" panose="020B0604020202020204" pitchFamily="34" charset="0"/>
                          <a:ea typeface="Times New Roman" panose="02020603050405020304" pitchFamily="18" charset="0"/>
                        </a:rPr>
                        <a:t>Trade </a:t>
                      </a:r>
                    </a:p>
                    <a:p>
                      <a:pPr marL="228600" indent="-228600" algn="just" fontAlgn="base">
                        <a:lnSpc>
                          <a:spcPct val="115000"/>
                        </a:lnSpc>
                      </a:pPr>
                      <a:r>
                        <a:rPr lang="en-ZA" sz="1800" b="1" dirty="0">
                          <a:effectLst/>
                          <a:latin typeface="Arial" panose="020B0604020202020204" pitchFamily="34" charset="0"/>
                          <a:ea typeface="Times New Roman" panose="02020603050405020304" pitchFamily="18" charset="0"/>
                        </a:rPr>
                        <a:t>(including </a:t>
                      </a:r>
                    </a:p>
                    <a:p>
                      <a:pPr marL="228600" indent="-228600" algn="just" fontAlgn="base">
                        <a:lnSpc>
                          <a:spcPct val="115000"/>
                        </a:lnSpc>
                      </a:pPr>
                      <a:r>
                        <a:rPr lang="en-ZA" sz="1800" b="1" dirty="0">
                          <a:effectLst/>
                          <a:latin typeface="Arial" panose="020B0604020202020204" pitchFamily="34" charset="0"/>
                          <a:ea typeface="Times New Roman" panose="02020603050405020304" pitchFamily="18" charset="0"/>
                        </a:rPr>
                        <a:t>Taiwan, HK &amp; </a:t>
                      </a:r>
                    </a:p>
                    <a:p>
                      <a:pPr marL="228600" indent="-228600" algn="just" fontAlgn="base">
                        <a:lnSpc>
                          <a:spcPct val="115000"/>
                        </a:lnSpc>
                      </a:pPr>
                      <a:r>
                        <a:rPr lang="en-ZA" sz="1800" b="1" dirty="0">
                          <a:effectLst/>
                          <a:latin typeface="Arial" panose="020B0604020202020204" pitchFamily="34" charset="0"/>
                          <a:ea typeface="Times New Roman" panose="02020603050405020304" pitchFamily="18" charset="0"/>
                        </a:rPr>
                        <a:t>Macao) </a:t>
                      </a:r>
                      <a:r>
                        <a:rPr lang="en-GB" sz="1800" b="1" dirty="0">
                          <a:effectLst/>
                          <a:latin typeface="Arial" panose="020B0604020202020204" pitchFamily="34" charset="0"/>
                          <a:ea typeface="Calibri" panose="020F0502020204030204" pitchFamily="34" charset="0"/>
                          <a:cs typeface="Times New Roman" panose="02020603050405020304" pitchFamily="18" charset="0"/>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800"/>
                        </a:spcAft>
                      </a:pPr>
                      <a:r>
                        <a:rPr lang="en-ZA" sz="1800" b="1" dirty="0">
                          <a:effectLst/>
                          <a:latin typeface="Arial" panose="020B0604020202020204" pitchFamily="34" charset="0"/>
                          <a:ea typeface="Calibri" panose="020F0502020204030204" pitchFamily="34" charset="0"/>
                          <a:cs typeface="Times New Roman" panose="02020603050405020304" pitchFamily="18" charset="0"/>
                        </a:rPr>
                        <a:t>2017 – </a:t>
                      </a:r>
                      <a:r>
                        <a:rPr lang="en-GB" sz="1800" dirty="0">
                          <a:effectLst/>
                          <a:latin typeface="Arial" panose="020B0604020202020204" pitchFamily="34" charset="0"/>
                          <a:ea typeface="Calibri" panose="020F0502020204030204" pitchFamily="34" charset="0"/>
                          <a:cs typeface="Times New Roman" panose="02020603050405020304" pitchFamily="18" charset="0"/>
                        </a:rPr>
                        <a:t>R 367,3 billion</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ZA" sz="1800" b="1" dirty="0">
                          <a:effectLst/>
                          <a:latin typeface="Arial" panose="020B0604020202020204" pitchFamily="34" charset="0"/>
                          <a:ea typeface="Calibri" panose="020F0502020204030204" pitchFamily="34" charset="0"/>
                          <a:cs typeface="Times New Roman" panose="02020603050405020304" pitchFamily="18" charset="0"/>
                        </a:rPr>
                        <a:t>2018 – </a:t>
                      </a:r>
                      <a:r>
                        <a:rPr lang="en-GB" sz="1800" dirty="0">
                          <a:effectLst/>
                          <a:latin typeface="Arial" panose="020B0604020202020204" pitchFamily="34" charset="0"/>
                          <a:ea typeface="Calibri" panose="020F0502020204030204" pitchFamily="34" charset="0"/>
                          <a:cs typeface="Times New Roman" panose="02020603050405020304" pitchFamily="18" charset="0"/>
                        </a:rPr>
                        <a:t>R 372,1 billion</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ZA" sz="1800" b="1" dirty="0">
                          <a:effectLst/>
                          <a:latin typeface="Arial" panose="020B0604020202020204" pitchFamily="34" charset="0"/>
                          <a:ea typeface="Calibri" panose="020F0502020204030204" pitchFamily="34" charset="0"/>
                          <a:cs typeface="Times New Roman" panose="02020603050405020304" pitchFamily="18" charset="0"/>
                        </a:rPr>
                        <a:t>2019 – </a:t>
                      </a:r>
                      <a:r>
                        <a:rPr lang="en-ZA"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 413,6 </a:t>
                      </a:r>
                      <a:r>
                        <a:rPr lang="en-GB" sz="1800" dirty="0">
                          <a:effectLst/>
                          <a:latin typeface="Arial" panose="020B0604020202020204" pitchFamily="34" charset="0"/>
                          <a:ea typeface="Calibri" panose="020F0502020204030204" pitchFamily="34" charset="0"/>
                          <a:cs typeface="Times New Roman" panose="02020603050405020304" pitchFamily="18" charset="0"/>
                        </a:rPr>
                        <a:t>billion</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ZA" sz="1800" b="1" dirty="0">
                          <a:effectLst/>
                          <a:latin typeface="Arial" panose="020B0604020202020204" pitchFamily="34" charset="0"/>
                          <a:ea typeface="Calibri" panose="020F0502020204030204" pitchFamily="34" charset="0"/>
                          <a:cs typeface="Times New Roman" panose="02020603050405020304" pitchFamily="18" charset="0"/>
                        </a:rPr>
                        <a:t>2020 - </a:t>
                      </a:r>
                      <a:r>
                        <a:rPr lang="en-ZA" sz="1800" dirty="0">
                          <a:effectLst/>
                          <a:latin typeface="Arial" panose="020B0604020202020204" pitchFamily="34" charset="0"/>
                          <a:ea typeface="Calibri" panose="020F0502020204030204" pitchFamily="34" charset="0"/>
                          <a:cs typeface="Times New Roman" panose="02020603050405020304" pitchFamily="18" charset="0"/>
                        </a:rPr>
                        <a:t>R 440,5 </a:t>
                      </a:r>
                      <a:r>
                        <a:rPr lang="en-GB" sz="1800" dirty="0">
                          <a:effectLst/>
                          <a:latin typeface="Arial" panose="020B0604020202020204" pitchFamily="34" charset="0"/>
                          <a:ea typeface="Calibri" panose="020F0502020204030204" pitchFamily="34" charset="0"/>
                          <a:cs typeface="Times New Roman" panose="02020603050405020304" pitchFamily="18" charset="0"/>
                        </a:rPr>
                        <a:t>billion</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ZA" sz="1800" b="1" dirty="0">
                          <a:effectLst/>
                          <a:latin typeface="Arial" panose="020B0604020202020204" pitchFamily="34" charset="0"/>
                          <a:ea typeface="Calibri" panose="020F0502020204030204" pitchFamily="34" charset="0"/>
                          <a:cs typeface="Times New Roman" panose="02020603050405020304" pitchFamily="18" charset="0"/>
                        </a:rPr>
                        <a:t>2021</a:t>
                      </a:r>
                      <a:r>
                        <a:rPr lang="en-ZA" sz="1800" dirty="0">
                          <a:effectLst/>
                          <a:latin typeface="Arial" panose="020B0604020202020204" pitchFamily="34" charset="0"/>
                          <a:ea typeface="Calibri" panose="020F0502020204030204" pitchFamily="34" charset="0"/>
                          <a:cs typeface="Times New Roman" panose="02020603050405020304" pitchFamily="18" charset="0"/>
                        </a:rPr>
                        <a:t> - R 544,3 </a:t>
                      </a:r>
                      <a:r>
                        <a:rPr lang="en-GB" sz="1800" dirty="0">
                          <a:effectLst/>
                          <a:latin typeface="Arial" panose="020B0604020202020204" pitchFamily="34" charset="0"/>
                          <a:ea typeface="Calibri" panose="020F0502020204030204" pitchFamily="34" charset="0"/>
                          <a:cs typeface="Times New Roman" panose="02020603050405020304" pitchFamily="18" charset="0"/>
                        </a:rPr>
                        <a:t>billion</a:t>
                      </a:r>
                      <a:r>
                        <a:rPr lang="en-ZA" sz="1800" dirty="0">
                          <a:effectLst/>
                          <a:latin typeface="Arial" panose="020B0604020202020204" pitchFamily="34" charset="0"/>
                          <a:ea typeface="Calibri" panose="020F0502020204030204" pitchFamily="34" charset="0"/>
                          <a:cs typeface="Times New Roman" panose="02020603050405020304" pitchFamily="18" charset="0"/>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fontAlgn="base">
                        <a:lnSpc>
                          <a:spcPct val="150000"/>
                        </a:lnSpc>
                        <a:buFont typeface="Symbol" panose="05050102010706020507" pitchFamily="18" charset="2"/>
                        <a:buChar char=""/>
                      </a:pPr>
                      <a:r>
                        <a:rPr lang="en-ZA" sz="1800" b="0" dirty="0">
                          <a:effectLst/>
                          <a:latin typeface="Arial" panose="020B0604020202020204" pitchFamily="34" charset="0"/>
                          <a:ea typeface="Times New Roman" panose="02020603050405020304" pitchFamily="18" charset="0"/>
                        </a:rPr>
                        <a:t>Trade deficit in China’s favour</a:t>
                      </a:r>
                    </a:p>
                    <a:p>
                      <a:pPr marL="342900" lvl="0" indent="-342900" algn="just" fontAlgn="base">
                        <a:lnSpc>
                          <a:spcPct val="150000"/>
                        </a:lnSpc>
                        <a:buFont typeface="Symbol" panose="05050102010706020507" pitchFamily="18" charset="2"/>
                        <a:buChar char=""/>
                      </a:pPr>
                      <a:r>
                        <a:rPr lang="en-ZA" sz="1800" b="0" dirty="0">
                          <a:effectLst/>
                          <a:latin typeface="Arial" panose="020B0604020202020204" pitchFamily="34" charset="0"/>
                          <a:ea typeface="Times New Roman" panose="02020603050405020304" pitchFamily="18" charset="0"/>
                        </a:rPr>
                        <a:t>Export of commodities and not value-added goods </a:t>
                      </a:r>
                    </a:p>
                    <a:p>
                      <a:pPr marL="342900" lvl="0" indent="-342900" algn="just" fontAlgn="base">
                        <a:lnSpc>
                          <a:spcPct val="150000"/>
                        </a:lnSpc>
                        <a:buFont typeface="Symbol" panose="05050102010706020507" pitchFamily="18" charset="2"/>
                        <a:buChar char=""/>
                      </a:pPr>
                      <a:r>
                        <a:rPr lang="en-ZA" sz="1800" b="0" dirty="0">
                          <a:effectLst/>
                          <a:latin typeface="Arial" panose="020B0604020202020204" pitchFamily="34" charset="0"/>
                          <a:ea typeface="Times New Roman" panose="02020603050405020304" pitchFamily="18" charset="0"/>
                        </a:rPr>
                        <a:t>Market access and trade barriers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23836929"/>
                  </a:ext>
                </a:extLst>
              </a:tr>
              <a:tr h="1590759">
                <a:tc>
                  <a:txBody>
                    <a:bodyPr/>
                    <a:lstStyle/>
                    <a:p>
                      <a:pPr marL="228600" indent="-228600" algn="just" fontAlgn="base">
                        <a:lnSpc>
                          <a:spcPct val="115000"/>
                        </a:lnSpc>
                      </a:pPr>
                      <a:r>
                        <a:rPr lang="en-ZA" sz="1800" b="1" dirty="0">
                          <a:solidFill>
                            <a:srgbClr val="000000"/>
                          </a:solidFill>
                          <a:effectLst/>
                          <a:latin typeface="Arial" panose="020B0604020202020204" pitchFamily="34" charset="0"/>
                          <a:ea typeface="Times New Roman" panose="02020603050405020304" pitchFamily="18" charset="0"/>
                        </a:rPr>
                        <a:t>Investment</a:t>
                      </a:r>
                      <a:endParaRPr lang="en-ZA" sz="1800" dirty="0">
                        <a:effectLst/>
                        <a:latin typeface="Arial" panose="020B0604020202020204" pitchFamily="34" charset="0"/>
                        <a:ea typeface="Times New Roman" panose="02020603050405020304" pitchFamily="18" charset="0"/>
                      </a:endParaRPr>
                    </a:p>
                    <a:p>
                      <a:pPr algn="just" fontAlgn="base">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07000"/>
                        </a:lnSpc>
                        <a:spcAft>
                          <a:spcPts val="800"/>
                        </a:spcAft>
                      </a:pPr>
                      <a:r>
                        <a:rPr lang="en-ZA" sz="18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According to FDI Markets between January 2003 and January 2021, a total of 68 Chinese companies invested R 124 billion in SA with 92 projects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fontAlgn="base">
                        <a:lnSpc>
                          <a:spcPct val="150000"/>
                        </a:lnSpc>
                        <a:buFont typeface="Symbol" panose="05050102010706020507" pitchFamily="18" charset="2"/>
                        <a:buChar char=""/>
                      </a:pPr>
                      <a:r>
                        <a:rPr lang="en-ZA" sz="1800" kern="1200" dirty="0">
                          <a:solidFill>
                            <a:srgbClr val="000000"/>
                          </a:solidFill>
                          <a:effectLst/>
                          <a:latin typeface="Arial" panose="020B0604020202020204" pitchFamily="34" charset="0"/>
                          <a:ea typeface="Times New Roman" panose="02020603050405020304" pitchFamily="18" charset="0"/>
                          <a:cs typeface="+mn-cs"/>
                        </a:rPr>
                        <a:t>Adherence to BBBEE and other local legislation including labour law</a:t>
                      </a:r>
                    </a:p>
                    <a:p>
                      <a:pPr marL="342900" lvl="0" indent="-342900" algn="just" fontAlgn="base">
                        <a:lnSpc>
                          <a:spcPct val="150000"/>
                        </a:lnSpc>
                        <a:buFont typeface="Symbol" panose="05050102010706020507" pitchFamily="18" charset="2"/>
                        <a:buChar char=""/>
                      </a:pPr>
                      <a:r>
                        <a:rPr lang="en-ZA" sz="1800" kern="1200" dirty="0">
                          <a:solidFill>
                            <a:srgbClr val="000000"/>
                          </a:solidFill>
                          <a:effectLst/>
                          <a:latin typeface="Arial" panose="020B0604020202020204" pitchFamily="34" charset="0"/>
                          <a:ea typeface="Times New Roman" panose="02020603050405020304" pitchFamily="18" charset="0"/>
                          <a:cs typeface="+mn-cs"/>
                        </a:rPr>
                        <a:t>Volatility of the ZAR</a:t>
                      </a:r>
                    </a:p>
                    <a:p>
                      <a:pPr marL="0" lvl="0" indent="0" algn="just" fontAlgn="base">
                        <a:lnSpc>
                          <a:spcPct val="150000"/>
                        </a:lnSpc>
                        <a:buFont typeface="Symbol" panose="05050102010706020507" pitchFamily="18" charset="2"/>
                        <a:buNone/>
                      </a:pPr>
                      <a:endParaRPr lang="en-ZA" sz="1800" kern="1200" dirty="0">
                        <a:solidFill>
                          <a:srgbClr val="000000"/>
                        </a:solidFill>
                        <a:effectLst/>
                        <a:latin typeface="Arial" panose="020B0604020202020204" pitchFamily="34" charset="0"/>
                        <a:ea typeface="Times New Roman" panose="02020603050405020304" pitchFamily="18" charset="0"/>
                        <a:cs typeface="+mn-cs"/>
                      </a:endParaRPr>
                    </a:p>
                    <a:p>
                      <a:pPr marL="209550" indent="-228600" algn="just" fontAlgn="base">
                        <a:lnSpc>
                          <a:spcPct val="150000"/>
                        </a:lnSpc>
                      </a:pPr>
                      <a:r>
                        <a:rPr lang="en-ZA" sz="1800" kern="1200" dirty="0">
                          <a:solidFill>
                            <a:srgbClr val="000000"/>
                          </a:solidFill>
                          <a:effectLst/>
                          <a:latin typeface="Arial" panose="020B0604020202020204" pitchFamily="34" charset="0"/>
                          <a:ea typeface="Times New Roman" panose="02020603050405020304" pitchFamily="18" charset="0"/>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00969873"/>
                  </a:ext>
                </a:extLst>
              </a:tr>
              <a:tr h="849304">
                <a:tc>
                  <a:txBody>
                    <a:bodyPr/>
                    <a:lstStyle/>
                    <a:p>
                      <a:pPr marL="228600" indent="-228600" algn="just" fontAlgn="base">
                        <a:lnSpc>
                          <a:spcPct val="115000"/>
                        </a:lnSpc>
                      </a:pPr>
                      <a:r>
                        <a:rPr lang="en-ZA" sz="1800" b="1" kern="1200" dirty="0">
                          <a:solidFill>
                            <a:schemeClr val="tx1"/>
                          </a:solidFill>
                          <a:effectLst/>
                          <a:latin typeface="Arial" panose="020B0604020202020204" pitchFamily="34" charset="0"/>
                          <a:ea typeface="Times New Roman" panose="02020603050405020304" pitchFamily="18" charset="0"/>
                          <a:cs typeface="+mn-cs"/>
                        </a:rPr>
                        <a:t>Job creation</a:t>
                      </a:r>
                    </a:p>
                    <a:p>
                      <a:pPr algn="just" fontAlgn="base">
                        <a:lnSpc>
                          <a:spcPct val="107000"/>
                        </a:lnSpc>
                        <a:spcAft>
                          <a:spcPts val="800"/>
                        </a:spcAft>
                      </a:pPr>
                      <a:r>
                        <a:rPr lang="en-GB" sz="1800" b="1" kern="1200" dirty="0">
                          <a:solidFill>
                            <a:schemeClr val="tx1"/>
                          </a:solidFill>
                          <a:effectLst/>
                          <a:latin typeface="Arial" panose="020B0604020202020204" pitchFamily="34" charset="0"/>
                          <a:ea typeface="Calibri" panose="020F0502020204030204" pitchFamily="34" charset="0"/>
                          <a:cs typeface="+mn-cs"/>
                        </a:rPr>
                        <a:t> </a:t>
                      </a:r>
                      <a:endParaRPr lang="en-ZA" sz="1800" b="1" kern="1200" dirty="0">
                        <a:solidFill>
                          <a:schemeClr val="tx1"/>
                        </a:solidFill>
                        <a:effectLst/>
                        <a:latin typeface="Arial" panose="020B060402020202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800"/>
                        </a:spcAft>
                      </a:pPr>
                      <a:r>
                        <a:rPr lang="en-ZA" sz="1800" kern="1200" dirty="0">
                          <a:solidFill>
                            <a:srgbClr val="000000"/>
                          </a:solidFill>
                          <a:effectLst/>
                          <a:latin typeface="+mn-lt"/>
                          <a:ea typeface="Calibri" panose="020F0502020204030204" pitchFamily="34" charset="0"/>
                          <a:cs typeface="+mn-cs"/>
                        </a:rPr>
                        <a:t>5,694 over 18 years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fontAlgn="base">
                        <a:lnSpc>
                          <a:spcPct val="150000"/>
                        </a:lnSpc>
                        <a:buFont typeface="Symbol" panose="05050102010706020507" pitchFamily="18" charset="2"/>
                        <a:buChar char=""/>
                      </a:pPr>
                      <a:r>
                        <a:rPr lang="de-DE" sz="1800" dirty="0">
                          <a:solidFill>
                            <a:srgbClr val="000000"/>
                          </a:solidFill>
                          <a:effectLst/>
                          <a:latin typeface="+mn-lt"/>
                          <a:ea typeface="Times New Roman" panose="02020603050405020304" pitchFamily="18" charset="0"/>
                        </a:rPr>
                        <a:t>No full transfer of skills for projects – adherence to local content.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21515044"/>
                  </a:ext>
                </a:extLst>
              </a:tr>
            </a:tbl>
          </a:graphicData>
        </a:graphic>
      </p:graphicFrame>
      <p:sp>
        <p:nvSpPr>
          <p:cNvPr id="4" name="Slide Number Placeholder 3"/>
          <p:cNvSpPr>
            <a:spLocks noGrp="1"/>
          </p:cNvSpPr>
          <p:nvPr>
            <p:ph type="sldNum" sz="quarter" idx="10"/>
          </p:nvPr>
        </p:nvSpPr>
        <p:spPr/>
        <p:txBody>
          <a:bodyPr/>
          <a:lstStyle/>
          <a:p>
            <a:pPr>
              <a:defRPr/>
            </a:pPr>
            <a:fld id="{88ED7080-FDDF-474B-A688-2AE419DE6A1F}" type="slidenum">
              <a:rPr lang="en-GB" altLang="en-US" smtClean="0">
                <a:solidFill>
                  <a:srgbClr val="000000"/>
                </a:solidFill>
              </a:rPr>
              <a:pPr>
                <a:defRPr/>
              </a:pPr>
              <a:t>10</a:t>
            </a:fld>
            <a:endParaRPr lang="en-GB" altLang="en-US" dirty="0">
              <a:solidFill>
                <a:srgbClr val="000000"/>
              </a:solidFill>
            </a:endParaRPr>
          </a:p>
        </p:txBody>
      </p:sp>
    </p:spTree>
    <p:extLst>
      <p:ext uri="{BB962C8B-B14F-4D97-AF65-F5344CB8AC3E}">
        <p14:creationId xmlns:p14="http://schemas.microsoft.com/office/powerpoint/2010/main" xmlns="" val="2100190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6277"/>
            <a:ext cx="12125194" cy="476250"/>
          </a:xfrm>
          <a:solidFill>
            <a:srgbClr val="00B050"/>
          </a:solidFill>
        </p:spPr>
        <p:txBody>
          <a:bodyPr/>
          <a:lstStyle/>
          <a:p>
            <a:r>
              <a:rPr lang="en-US" sz="2400" dirty="0"/>
              <a:t>ACHIEVEMENTS OF STRUCTURED BILATERAL MECHANISMS WITH PRC</a:t>
            </a:r>
          </a:p>
        </p:txBody>
      </p:sp>
      <p:sp>
        <p:nvSpPr>
          <p:cNvPr id="3" name="Content Placeholder 2"/>
          <p:cNvSpPr>
            <a:spLocks noGrp="1"/>
          </p:cNvSpPr>
          <p:nvPr>
            <p:ph idx="1"/>
          </p:nvPr>
        </p:nvSpPr>
        <p:spPr>
          <a:xfrm>
            <a:off x="97278" y="564474"/>
            <a:ext cx="11464340" cy="5145662"/>
          </a:xfrm>
        </p:spPr>
        <p:txBody>
          <a:bodyPr/>
          <a:lstStyle/>
          <a:p>
            <a:pPr algn="just"/>
            <a:endParaRPr lang="en-US" sz="2000" dirty="0"/>
          </a:p>
          <a:p>
            <a:pPr algn="just"/>
            <a:endParaRPr lang="en-US" sz="2000" dirty="0"/>
          </a:p>
          <a:p>
            <a:pPr algn="just"/>
            <a:endParaRPr lang="en-US" sz="2000" dirty="0"/>
          </a:p>
        </p:txBody>
      </p:sp>
      <p:sp>
        <p:nvSpPr>
          <p:cNvPr id="4" name="Slide Number Placeholder 3"/>
          <p:cNvSpPr>
            <a:spLocks noGrp="1"/>
          </p:cNvSpPr>
          <p:nvPr>
            <p:ph type="sldNum" sz="quarter" idx="10"/>
          </p:nvPr>
        </p:nvSpPr>
        <p:spPr/>
        <p:txBody>
          <a:bodyPr/>
          <a:lstStyle/>
          <a:p>
            <a:pPr>
              <a:defRPr/>
            </a:pPr>
            <a:fld id="{88ED7080-FDDF-474B-A688-2AE419DE6A1F}" type="slidenum">
              <a:rPr lang="en-GB" altLang="en-US" smtClean="0">
                <a:solidFill>
                  <a:srgbClr val="000000"/>
                </a:solidFill>
              </a:rPr>
              <a:pPr>
                <a:defRPr/>
              </a:pPr>
              <a:t>11</a:t>
            </a:fld>
            <a:endParaRPr lang="en-GB" altLang="en-US" dirty="0">
              <a:solidFill>
                <a:srgbClr val="000000"/>
              </a:solidFill>
            </a:endParaRPr>
          </a:p>
        </p:txBody>
      </p:sp>
      <p:graphicFrame>
        <p:nvGraphicFramePr>
          <p:cNvPr id="9" name="Table 8">
            <a:extLst>
              <a:ext uri="{FF2B5EF4-FFF2-40B4-BE49-F238E27FC236}">
                <a16:creationId xmlns:a16="http://schemas.microsoft.com/office/drawing/2014/main" xmlns="" id="{0640BC6D-4AE7-4780-9F86-578F9411374C}"/>
              </a:ext>
            </a:extLst>
          </p:cNvPr>
          <p:cNvGraphicFramePr>
            <a:graphicFrameLocks noGrp="1"/>
          </p:cNvGraphicFramePr>
          <p:nvPr>
            <p:extLst>
              <p:ext uri="{D42A27DB-BD31-4B8C-83A1-F6EECF244321}">
                <p14:modId xmlns:p14="http://schemas.microsoft.com/office/powerpoint/2010/main" xmlns="" val="3030357139"/>
              </p:ext>
            </p:extLst>
          </p:nvPr>
        </p:nvGraphicFramePr>
        <p:xfrm>
          <a:off x="48639" y="564474"/>
          <a:ext cx="12027917" cy="5073872"/>
        </p:xfrm>
        <a:graphic>
          <a:graphicData uri="http://schemas.openxmlformats.org/drawingml/2006/table">
            <a:tbl>
              <a:tblPr firstRow="1" firstCol="1" bandRow="1"/>
              <a:tblGrid>
                <a:gridCol w="1418487">
                  <a:extLst>
                    <a:ext uri="{9D8B030D-6E8A-4147-A177-3AD203B41FA5}">
                      <a16:colId xmlns:a16="http://schemas.microsoft.com/office/drawing/2014/main" xmlns="" val="651830921"/>
                    </a:ext>
                  </a:extLst>
                </a:gridCol>
                <a:gridCol w="3399420">
                  <a:extLst>
                    <a:ext uri="{9D8B030D-6E8A-4147-A177-3AD203B41FA5}">
                      <a16:colId xmlns:a16="http://schemas.microsoft.com/office/drawing/2014/main" xmlns="" val="2109872248"/>
                    </a:ext>
                  </a:extLst>
                </a:gridCol>
                <a:gridCol w="7210010">
                  <a:extLst>
                    <a:ext uri="{9D8B030D-6E8A-4147-A177-3AD203B41FA5}">
                      <a16:colId xmlns:a16="http://schemas.microsoft.com/office/drawing/2014/main" xmlns="" val="538964743"/>
                    </a:ext>
                  </a:extLst>
                </a:gridCol>
              </a:tblGrid>
              <a:tr h="580485">
                <a:tc>
                  <a:txBody>
                    <a:bodyPr/>
                    <a:lstStyle/>
                    <a:p>
                      <a:pPr marL="228600" indent="-228600" algn="just" fontAlgn="base">
                        <a:lnSpc>
                          <a:spcPct val="100000"/>
                        </a:lnSpc>
                      </a:pPr>
                      <a:r>
                        <a:rPr lang="en-ZA" sz="1800" b="1" kern="1200" dirty="0">
                          <a:solidFill>
                            <a:schemeClr val="tx1"/>
                          </a:solidFill>
                          <a:effectLst/>
                          <a:latin typeface="+mj-lt"/>
                          <a:ea typeface="Times New Roman" panose="02020603050405020304" pitchFamily="18" charset="0"/>
                          <a:cs typeface="+mn-cs"/>
                        </a:rPr>
                        <a:t>Areas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0000"/>
                        </a:lnSpc>
                        <a:spcAft>
                          <a:spcPts val="800"/>
                        </a:spcAft>
                      </a:pPr>
                      <a:r>
                        <a:rPr lang="en-ZA" sz="1800" b="1" kern="1200" dirty="0">
                          <a:solidFill>
                            <a:schemeClr val="tx1"/>
                          </a:solidFill>
                          <a:effectLst/>
                          <a:latin typeface="+mj-lt"/>
                          <a:ea typeface="Times New Roman" panose="02020603050405020304" pitchFamily="18" charset="0"/>
                          <a:cs typeface="+mn-cs"/>
                        </a:rPr>
                        <a:t>Value or achievement over the 5 years </a:t>
                      </a:r>
                      <a:endParaRPr lang="en-ZA" sz="1800" b="1" kern="1200" dirty="0">
                        <a:solidFill>
                          <a:schemeClr val="tx1"/>
                        </a:solidFill>
                        <a:effectLst/>
                        <a:latin typeface="+mj-lt"/>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fontAlgn="base">
                        <a:lnSpc>
                          <a:spcPct val="100000"/>
                        </a:lnSpc>
                        <a:spcAft>
                          <a:spcPts val="800"/>
                        </a:spcAft>
                      </a:pPr>
                      <a:r>
                        <a:rPr lang="en-ZA" sz="1800" b="1" kern="1200" dirty="0">
                          <a:solidFill>
                            <a:schemeClr val="tx1"/>
                          </a:solidFill>
                          <a:effectLst/>
                          <a:latin typeface="+mj-lt"/>
                          <a:ea typeface="Times New Roman" panose="02020603050405020304" pitchFamily="18" charset="0"/>
                          <a:cs typeface="+mn-cs"/>
                        </a:rPr>
                        <a:t>Challenges</a:t>
                      </a:r>
                      <a:endParaRPr lang="en-ZA" sz="1800" b="1" kern="1200" dirty="0">
                        <a:solidFill>
                          <a:schemeClr val="tx1"/>
                        </a:solidFill>
                        <a:effectLst/>
                        <a:latin typeface="+mj-lt"/>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41286108"/>
                  </a:ext>
                </a:extLst>
              </a:tr>
              <a:tr h="1881203">
                <a:tc>
                  <a:txBody>
                    <a:bodyPr/>
                    <a:lstStyle/>
                    <a:p>
                      <a:pPr marL="228600" indent="-228600" algn="just" fontAlgn="base">
                        <a:lnSpc>
                          <a:spcPct val="100000"/>
                        </a:lnSpc>
                      </a:pPr>
                      <a:r>
                        <a:rPr lang="en-ZA" sz="1800" b="1" kern="1200" dirty="0">
                          <a:solidFill>
                            <a:schemeClr val="tx1"/>
                          </a:solidFill>
                          <a:effectLst/>
                          <a:latin typeface="+mj-lt"/>
                          <a:ea typeface="Times New Roman" panose="02020603050405020304" pitchFamily="18" charset="0"/>
                          <a:cs typeface="+mn-cs"/>
                        </a:rPr>
                        <a:t>Tourism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0000"/>
                        </a:lnSpc>
                        <a:spcAft>
                          <a:spcPts val="800"/>
                        </a:spcAft>
                      </a:pPr>
                      <a:r>
                        <a:rPr lang="en-ZA" sz="1800" b="1" dirty="0">
                          <a:effectLst/>
                          <a:latin typeface="+mj-lt"/>
                          <a:ea typeface="Calibri" panose="020F0502020204030204" pitchFamily="34" charset="0"/>
                          <a:cs typeface="Times New Roman" panose="02020603050405020304" pitchFamily="18" charset="0"/>
                        </a:rPr>
                        <a:t>2017 - </a:t>
                      </a:r>
                      <a:r>
                        <a:rPr lang="en-ZA" sz="1800" dirty="0">
                          <a:solidFill>
                            <a:srgbClr val="000000"/>
                          </a:solidFill>
                          <a:effectLst/>
                          <a:latin typeface="+mj-lt"/>
                          <a:ea typeface="Calibri" panose="020F0502020204030204" pitchFamily="34" charset="0"/>
                          <a:cs typeface="Times New Roman" panose="02020603050405020304" pitchFamily="18" charset="0"/>
                        </a:rPr>
                        <a:t>97271</a:t>
                      </a:r>
                      <a:endParaRPr lang="en-ZA" sz="1800" dirty="0">
                        <a:effectLst/>
                        <a:latin typeface="+mj-lt"/>
                        <a:ea typeface="Calibri" panose="020F0502020204030204" pitchFamily="34" charset="0"/>
                        <a:cs typeface="Times New Roman" panose="02020603050405020304" pitchFamily="18" charset="0"/>
                      </a:endParaRPr>
                    </a:p>
                    <a:p>
                      <a:pPr fontAlgn="base">
                        <a:lnSpc>
                          <a:spcPct val="100000"/>
                        </a:lnSpc>
                        <a:spcAft>
                          <a:spcPts val="800"/>
                        </a:spcAft>
                      </a:pPr>
                      <a:r>
                        <a:rPr lang="en-ZA" sz="1800" b="1" dirty="0">
                          <a:effectLst/>
                          <a:latin typeface="+mj-lt"/>
                          <a:ea typeface="Calibri" panose="020F0502020204030204" pitchFamily="34" charset="0"/>
                          <a:cs typeface="Times New Roman" panose="02020603050405020304" pitchFamily="18" charset="0"/>
                        </a:rPr>
                        <a:t>2018 - </a:t>
                      </a:r>
                      <a:r>
                        <a:rPr lang="en-ZA" sz="1800" b="0" dirty="0">
                          <a:effectLst/>
                          <a:latin typeface="+mj-lt"/>
                          <a:ea typeface="Calibri" panose="020F0502020204030204" pitchFamily="34" charset="0"/>
                          <a:cs typeface="Times New Roman" panose="02020603050405020304" pitchFamily="18" charset="0"/>
                        </a:rPr>
                        <a:t>96915</a:t>
                      </a:r>
                    </a:p>
                    <a:p>
                      <a:pPr fontAlgn="base">
                        <a:lnSpc>
                          <a:spcPct val="100000"/>
                        </a:lnSpc>
                        <a:spcAft>
                          <a:spcPts val="800"/>
                        </a:spcAft>
                      </a:pPr>
                      <a:r>
                        <a:rPr lang="en-ZA" sz="1800" b="1" dirty="0">
                          <a:effectLst/>
                          <a:latin typeface="+mj-lt"/>
                          <a:ea typeface="Calibri" panose="020F0502020204030204" pitchFamily="34" charset="0"/>
                          <a:cs typeface="Times New Roman" panose="02020603050405020304" pitchFamily="18" charset="0"/>
                        </a:rPr>
                        <a:t>2019 - </a:t>
                      </a:r>
                      <a:r>
                        <a:rPr lang="en-ZA" sz="1800" b="0" dirty="0">
                          <a:effectLst/>
                          <a:latin typeface="+mj-lt"/>
                          <a:ea typeface="Calibri" panose="020F0502020204030204" pitchFamily="34" charset="0"/>
                          <a:cs typeface="Times New Roman" panose="02020603050405020304" pitchFamily="18" charset="0"/>
                        </a:rPr>
                        <a:t>93171</a:t>
                      </a:r>
                    </a:p>
                    <a:p>
                      <a:pPr fontAlgn="base">
                        <a:lnSpc>
                          <a:spcPct val="100000"/>
                        </a:lnSpc>
                        <a:spcAft>
                          <a:spcPts val="800"/>
                        </a:spcAft>
                      </a:pPr>
                      <a:r>
                        <a:rPr lang="en-ZA" sz="1800" b="1" dirty="0">
                          <a:effectLst/>
                          <a:latin typeface="+mj-lt"/>
                          <a:ea typeface="Calibri" panose="020F0502020204030204" pitchFamily="34" charset="0"/>
                          <a:cs typeface="Times New Roman" panose="02020603050405020304" pitchFamily="18" charset="0"/>
                        </a:rPr>
                        <a:t>2020 - </a:t>
                      </a:r>
                      <a:r>
                        <a:rPr lang="en-ZA" sz="1800" b="0" dirty="0">
                          <a:effectLst/>
                          <a:latin typeface="+mj-lt"/>
                          <a:ea typeface="Calibri" panose="020F0502020204030204" pitchFamily="34" charset="0"/>
                          <a:cs typeface="Times New Roman" panose="02020603050405020304" pitchFamily="18" charset="0"/>
                        </a:rPr>
                        <a:t>12 592 </a:t>
                      </a:r>
                    </a:p>
                    <a:p>
                      <a:pPr fontAlgn="base">
                        <a:lnSpc>
                          <a:spcPct val="100000"/>
                        </a:lnSpc>
                        <a:spcAft>
                          <a:spcPts val="800"/>
                        </a:spcAft>
                      </a:pPr>
                      <a:r>
                        <a:rPr lang="en-ZA" sz="1800" b="1" dirty="0">
                          <a:effectLst/>
                          <a:latin typeface="+mj-lt"/>
                          <a:ea typeface="Calibri" panose="020F0502020204030204" pitchFamily="34" charset="0"/>
                          <a:cs typeface="Times New Roman" panose="02020603050405020304" pitchFamily="18" charset="0"/>
                        </a:rPr>
                        <a:t>2021</a:t>
                      </a:r>
                      <a:r>
                        <a:rPr lang="en-ZA" sz="1800" dirty="0">
                          <a:effectLst/>
                          <a:latin typeface="+mj-lt"/>
                          <a:ea typeface="Calibri" panose="020F0502020204030204" pitchFamily="34" charset="0"/>
                          <a:cs typeface="Times New Roman" panose="02020603050405020304" pitchFamily="18" charset="0"/>
                        </a:rPr>
                        <a:t> - </a:t>
                      </a:r>
                      <a:r>
                        <a:rPr lang="en-ZA" sz="1800" b="0" dirty="0">
                          <a:effectLst/>
                          <a:latin typeface="+mj-lt"/>
                          <a:ea typeface="Calibri" panose="020F0502020204030204" pitchFamily="34" charset="0"/>
                          <a:cs typeface="Times New Roman" panose="02020603050405020304" pitchFamily="18" charset="0"/>
                        </a:rPr>
                        <a:t>6 577 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fontAlgn="base">
                        <a:lnSpc>
                          <a:spcPct val="100000"/>
                        </a:lnSpc>
                        <a:buFont typeface="Symbol" panose="05050102010706020507" pitchFamily="18" charset="2"/>
                        <a:buChar char=""/>
                      </a:pPr>
                      <a:r>
                        <a:rPr lang="en-GB" sz="1800" dirty="0">
                          <a:effectLst/>
                          <a:latin typeface="+mj-lt"/>
                          <a:ea typeface="Times New Roman" panose="02020603050405020304" pitchFamily="18" charset="0"/>
                        </a:rPr>
                        <a:t>Covid-19 restrictions</a:t>
                      </a:r>
                      <a:endParaRPr lang="en-ZA" sz="1800" dirty="0">
                        <a:effectLst/>
                        <a:latin typeface="+mj-lt"/>
                        <a:ea typeface="Times New Roman" panose="02020603050405020304" pitchFamily="18" charset="0"/>
                      </a:endParaRPr>
                    </a:p>
                    <a:p>
                      <a:pPr marL="342900" lvl="0" indent="-342900" algn="just" fontAlgn="base">
                        <a:lnSpc>
                          <a:spcPct val="100000"/>
                        </a:lnSpc>
                        <a:buFont typeface="Symbol" panose="05050102010706020507" pitchFamily="18" charset="2"/>
                        <a:buChar char=""/>
                      </a:pPr>
                      <a:r>
                        <a:rPr lang="en-GB" sz="1800" dirty="0">
                          <a:effectLst/>
                          <a:latin typeface="+mj-lt"/>
                          <a:ea typeface="Times New Roman" panose="02020603050405020304" pitchFamily="18" charset="0"/>
                        </a:rPr>
                        <a:t>Visa</a:t>
                      </a:r>
                      <a:r>
                        <a:rPr lang="en-ZA" sz="1800" b="1" dirty="0">
                          <a:effectLst/>
                          <a:latin typeface="+mj-lt"/>
                          <a:ea typeface="Times New Roman" panose="02020603050405020304" pitchFamily="18" charset="0"/>
                        </a:rPr>
                        <a:t> </a:t>
                      </a:r>
                      <a:r>
                        <a:rPr lang="en-ZA" sz="1800" b="0" dirty="0">
                          <a:effectLst/>
                          <a:latin typeface="+mj-lt"/>
                          <a:ea typeface="Times New Roman" panose="02020603050405020304" pitchFamily="18" charset="0"/>
                        </a:rPr>
                        <a:t>processing challenges </a:t>
                      </a:r>
                    </a:p>
                    <a:p>
                      <a:pPr marL="342900" lvl="0" indent="-342900" algn="just" fontAlgn="base">
                        <a:lnSpc>
                          <a:spcPct val="100000"/>
                        </a:lnSpc>
                        <a:buFont typeface="Symbol" panose="05050102010706020507" pitchFamily="18" charset="2"/>
                        <a:buChar char=""/>
                      </a:pPr>
                      <a:r>
                        <a:rPr lang="en-ZA" sz="1800" b="0" dirty="0">
                          <a:effectLst/>
                          <a:latin typeface="+mj-lt"/>
                          <a:ea typeface="Times New Roman" panose="02020603050405020304" pitchFamily="18" charset="0"/>
                        </a:rPr>
                        <a:t>Crime rate</a:t>
                      </a:r>
                    </a:p>
                    <a:p>
                      <a:pPr marL="342900" lvl="0" indent="-342900" algn="just" fontAlgn="base">
                        <a:lnSpc>
                          <a:spcPct val="100000"/>
                        </a:lnSpc>
                        <a:buFont typeface="Symbol" panose="05050102010706020507" pitchFamily="18" charset="2"/>
                        <a:buChar char=""/>
                      </a:pPr>
                      <a:r>
                        <a:rPr lang="en-GB" sz="1800" b="0" dirty="0">
                          <a:effectLst/>
                          <a:latin typeface="+mj-lt"/>
                          <a:ea typeface="Times New Roman" panose="02020603050405020304" pitchFamily="18" charset="0"/>
                        </a:rPr>
                        <a:t>Limited frequency of direct airlift between China and South Africa</a:t>
                      </a:r>
                    </a:p>
                    <a:p>
                      <a:pPr marL="0" lvl="0" indent="0" algn="just" fontAlgn="base">
                        <a:lnSpc>
                          <a:spcPct val="100000"/>
                        </a:lnSpc>
                        <a:buFont typeface="Symbol" panose="05050102010706020507" pitchFamily="18" charset="2"/>
                        <a:buNone/>
                      </a:pPr>
                      <a:endParaRPr lang="en-ZA" sz="1800" b="0" dirty="0">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44329551"/>
                  </a:ext>
                </a:extLst>
              </a:tr>
              <a:tr h="2612184">
                <a:tc>
                  <a:txBody>
                    <a:bodyPr/>
                    <a:lstStyle/>
                    <a:p>
                      <a:pPr marL="228600" indent="-228600" algn="just" fontAlgn="base">
                        <a:lnSpc>
                          <a:spcPct val="100000"/>
                        </a:lnSpc>
                      </a:pPr>
                      <a:r>
                        <a:rPr lang="en-ZA" sz="1800" b="1" dirty="0">
                          <a:solidFill>
                            <a:srgbClr val="000000"/>
                          </a:solidFill>
                          <a:effectLst/>
                          <a:latin typeface="+mj-lt"/>
                          <a:ea typeface="Times New Roman" panose="02020603050405020304" pitchFamily="18" charset="0"/>
                        </a:rPr>
                        <a:t>Scholarships </a:t>
                      </a:r>
                      <a:endParaRPr lang="en-ZA" sz="1800" dirty="0">
                        <a:effectLst/>
                        <a:latin typeface="+mj-lt"/>
                        <a:ea typeface="Times New Roman" panose="02020603050405020304" pitchFamily="18" charset="0"/>
                      </a:endParaRPr>
                    </a:p>
                    <a:p>
                      <a:pPr fontAlgn="base">
                        <a:lnSpc>
                          <a:spcPct val="100000"/>
                        </a:lnSpc>
                        <a:spcAft>
                          <a:spcPts val="800"/>
                        </a:spcAft>
                      </a:pPr>
                      <a:r>
                        <a:rPr lang="en-GB" sz="1800" b="1" dirty="0">
                          <a:effectLst/>
                          <a:latin typeface="+mj-lt"/>
                          <a:ea typeface="Calibri" panose="020F0502020204030204" pitchFamily="34" charset="0"/>
                          <a:cs typeface="Times New Roman" panose="02020603050405020304" pitchFamily="18" charset="0"/>
                        </a:rPr>
                        <a:t> </a:t>
                      </a:r>
                      <a:endParaRPr lang="en-ZA" sz="18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0000"/>
                        </a:lnSpc>
                        <a:spcAft>
                          <a:spcPts val="800"/>
                        </a:spcAft>
                      </a:pPr>
                      <a:r>
                        <a:rPr lang="en-GB" sz="1800" b="1" dirty="0">
                          <a:effectLst/>
                          <a:latin typeface="+mj-lt"/>
                          <a:ea typeface="Calibri" panose="020F0502020204030204" pitchFamily="34" charset="0"/>
                          <a:cs typeface="Times New Roman" panose="02020603050405020304" pitchFamily="18" charset="0"/>
                        </a:rPr>
                        <a:t>2017</a:t>
                      </a:r>
                      <a:r>
                        <a:rPr lang="en-GB" sz="1800" dirty="0">
                          <a:effectLst/>
                          <a:latin typeface="+mj-lt"/>
                          <a:ea typeface="Calibri" panose="020F0502020204030204" pitchFamily="34" charset="0"/>
                          <a:cs typeface="Times New Roman" panose="02020603050405020304" pitchFamily="18" charset="0"/>
                        </a:rPr>
                        <a:t>-23</a:t>
                      </a:r>
                      <a:endParaRPr lang="en-ZA" sz="1800" dirty="0">
                        <a:effectLst/>
                        <a:latin typeface="+mj-lt"/>
                        <a:ea typeface="Calibri" panose="020F0502020204030204" pitchFamily="34" charset="0"/>
                        <a:cs typeface="Times New Roman" panose="02020603050405020304" pitchFamily="18" charset="0"/>
                      </a:endParaRPr>
                    </a:p>
                    <a:p>
                      <a:pPr fontAlgn="base">
                        <a:lnSpc>
                          <a:spcPct val="100000"/>
                        </a:lnSpc>
                        <a:spcAft>
                          <a:spcPts val="800"/>
                        </a:spcAft>
                      </a:pPr>
                      <a:r>
                        <a:rPr lang="en-GB" sz="1800" b="1" dirty="0">
                          <a:effectLst/>
                          <a:latin typeface="+mj-lt"/>
                          <a:ea typeface="Calibri" panose="020F0502020204030204" pitchFamily="34" charset="0"/>
                          <a:cs typeface="Times New Roman" panose="02020603050405020304" pitchFamily="18" charset="0"/>
                        </a:rPr>
                        <a:t>2018</a:t>
                      </a:r>
                      <a:r>
                        <a:rPr lang="en-GB" sz="1800" dirty="0">
                          <a:effectLst/>
                          <a:latin typeface="+mj-lt"/>
                          <a:ea typeface="Calibri" panose="020F0502020204030204" pitchFamily="34" charset="0"/>
                          <a:cs typeface="Times New Roman" panose="02020603050405020304" pitchFamily="18" charset="0"/>
                        </a:rPr>
                        <a:t>-26</a:t>
                      </a:r>
                      <a:endParaRPr lang="en-ZA" sz="1800" dirty="0">
                        <a:effectLst/>
                        <a:latin typeface="+mj-lt"/>
                        <a:ea typeface="Calibri" panose="020F0502020204030204" pitchFamily="34" charset="0"/>
                        <a:cs typeface="Times New Roman" panose="02020603050405020304" pitchFamily="18" charset="0"/>
                      </a:endParaRPr>
                    </a:p>
                    <a:p>
                      <a:pPr fontAlgn="base">
                        <a:lnSpc>
                          <a:spcPct val="100000"/>
                        </a:lnSpc>
                        <a:spcAft>
                          <a:spcPts val="800"/>
                        </a:spcAft>
                      </a:pPr>
                      <a:r>
                        <a:rPr lang="en-GB" sz="1800" b="1" dirty="0">
                          <a:effectLst/>
                          <a:latin typeface="+mj-lt"/>
                          <a:ea typeface="Calibri" panose="020F0502020204030204" pitchFamily="34" charset="0"/>
                          <a:cs typeface="Times New Roman" panose="02020603050405020304" pitchFamily="18" charset="0"/>
                        </a:rPr>
                        <a:t>2019</a:t>
                      </a:r>
                      <a:r>
                        <a:rPr lang="en-GB" sz="1800" dirty="0">
                          <a:effectLst/>
                          <a:latin typeface="+mj-lt"/>
                          <a:ea typeface="Calibri" panose="020F0502020204030204" pitchFamily="34" charset="0"/>
                          <a:cs typeface="Times New Roman" panose="02020603050405020304" pitchFamily="18" charset="0"/>
                        </a:rPr>
                        <a:t>-17</a:t>
                      </a:r>
                      <a:endParaRPr lang="en-ZA" sz="1800" dirty="0">
                        <a:effectLst/>
                        <a:latin typeface="+mj-lt"/>
                        <a:ea typeface="Calibri" panose="020F0502020204030204" pitchFamily="34" charset="0"/>
                        <a:cs typeface="Times New Roman" panose="02020603050405020304" pitchFamily="18" charset="0"/>
                      </a:endParaRPr>
                    </a:p>
                    <a:p>
                      <a:pPr fontAlgn="base">
                        <a:lnSpc>
                          <a:spcPct val="100000"/>
                        </a:lnSpc>
                        <a:spcAft>
                          <a:spcPts val="800"/>
                        </a:spcAft>
                      </a:pPr>
                      <a:r>
                        <a:rPr lang="en-GB" sz="1800" b="1" dirty="0">
                          <a:effectLst/>
                          <a:latin typeface="+mj-lt"/>
                          <a:ea typeface="Calibri" panose="020F0502020204030204" pitchFamily="34" charset="0"/>
                          <a:cs typeface="Times New Roman" panose="02020603050405020304" pitchFamily="18" charset="0"/>
                        </a:rPr>
                        <a:t>2020-</a:t>
                      </a:r>
                      <a:r>
                        <a:rPr lang="en-GB" sz="1800" dirty="0">
                          <a:effectLst/>
                          <a:latin typeface="+mj-lt"/>
                          <a:ea typeface="Calibri" panose="020F0502020204030204" pitchFamily="34" charset="0"/>
                          <a:cs typeface="Times New Roman" panose="02020603050405020304" pitchFamily="18" charset="0"/>
                        </a:rPr>
                        <a:t>13</a:t>
                      </a:r>
                      <a:endParaRPr lang="en-ZA" sz="18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defTabSz="914400" rtl="0" eaLnBrk="1" fontAlgn="base" latinLnBrk="0" hangingPunct="1">
                        <a:lnSpc>
                          <a:spcPct val="100000"/>
                        </a:lnSpc>
                        <a:spcBef>
                          <a:spcPts val="0"/>
                        </a:spcBef>
                        <a:spcAft>
                          <a:spcPts val="0"/>
                        </a:spcAft>
                        <a:buClrTx/>
                        <a:buSzTx/>
                        <a:buFont typeface="Symbol" panose="05050102010706020507" pitchFamily="18" charset="2"/>
                        <a:buChar char=""/>
                        <a:tabLst/>
                        <a:defRPr/>
                      </a:pPr>
                      <a:r>
                        <a:rPr kumimoji="0" lang="en-GB" sz="1800" b="0" i="0" u="none" strike="noStrike" kern="1200" cap="none" spc="0" normalizeH="0" baseline="0" noProof="0" dirty="0">
                          <a:ln>
                            <a:noFill/>
                          </a:ln>
                          <a:solidFill>
                            <a:srgbClr val="000000"/>
                          </a:solidFill>
                          <a:effectLst/>
                          <a:uLnTx/>
                          <a:uFillTx/>
                          <a:latin typeface="+mj-lt"/>
                          <a:ea typeface="Times New Roman" panose="02020603050405020304" pitchFamily="18" charset="0"/>
                          <a:cs typeface="Times New Roman" panose="02020603050405020304" pitchFamily="18" charset="0"/>
                        </a:rPr>
                        <a:t>Covid-19 restrictions and border closures</a:t>
                      </a:r>
                      <a:endParaRPr kumimoji="0" lang="en-ZA" sz="1800" b="0" i="0" u="none" strike="noStrike" kern="1200" cap="none" spc="0" normalizeH="0" baseline="0" noProof="0" dirty="0">
                        <a:ln>
                          <a:noFill/>
                        </a:ln>
                        <a:solidFill>
                          <a:srgbClr val="000000"/>
                        </a:solidFill>
                        <a:effectLst/>
                        <a:uLnTx/>
                        <a:uFillTx/>
                        <a:latin typeface="+mj-lt"/>
                        <a:ea typeface="Times New Roman" panose="02020603050405020304" pitchFamily="18" charset="0"/>
                        <a:cs typeface="Times New Roman" panose="02020603050405020304" pitchFamily="18" charset="0"/>
                      </a:endParaRPr>
                    </a:p>
                    <a:p>
                      <a:pPr marL="342900" marR="0" lvl="0" indent="-342900" algn="just" defTabSz="914400" rtl="0" eaLnBrk="1" fontAlgn="base" latinLnBrk="0" hangingPunct="1">
                        <a:lnSpc>
                          <a:spcPct val="100000"/>
                        </a:lnSpc>
                        <a:spcBef>
                          <a:spcPts val="0"/>
                        </a:spcBef>
                        <a:spcAft>
                          <a:spcPts val="0"/>
                        </a:spcAft>
                        <a:buClrTx/>
                        <a:buSzTx/>
                        <a:buFont typeface="Symbol" panose="05050102010706020507" pitchFamily="18" charset="2"/>
                        <a:buChar char=""/>
                        <a:tabLst/>
                        <a:defRPr/>
                      </a:pPr>
                      <a:r>
                        <a:rPr kumimoji="0" lang="en-GB" sz="1800" b="0" i="0" u="none" strike="noStrike" kern="1200" cap="none" spc="0" normalizeH="0" baseline="0" noProof="0" dirty="0">
                          <a:ln>
                            <a:noFill/>
                          </a:ln>
                          <a:solidFill>
                            <a:srgbClr val="000000"/>
                          </a:solidFill>
                          <a:effectLst/>
                          <a:uLnTx/>
                          <a:uFillTx/>
                          <a:latin typeface="+mj-lt"/>
                          <a:ea typeface="Times New Roman" panose="02020603050405020304" pitchFamily="18" charset="0"/>
                          <a:cs typeface="Times New Roman" panose="02020603050405020304" pitchFamily="18" charset="0"/>
                        </a:rPr>
                        <a:t>Language barrier</a:t>
                      </a:r>
                      <a:endParaRPr kumimoji="0" lang="en-ZA" sz="1800" b="0" i="0" u="none" strike="noStrike" kern="1200" cap="none" spc="0" normalizeH="0" baseline="0" noProof="0" dirty="0">
                        <a:ln>
                          <a:noFill/>
                        </a:ln>
                        <a:solidFill>
                          <a:srgbClr val="000000"/>
                        </a:solidFill>
                        <a:effectLst/>
                        <a:uLnTx/>
                        <a:uFillTx/>
                        <a:latin typeface="+mj-lt"/>
                        <a:ea typeface="Times New Roman" panose="02020603050405020304" pitchFamily="18" charset="0"/>
                        <a:cs typeface="Times New Roman" panose="02020603050405020304" pitchFamily="18" charset="0"/>
                      </a:endParaRPr>
                    </a:p>
                    <a:p>
                      <a:pPr marL="342900" marR="0" lvl="0" indent="-342900" algn="just" defTabSz="914400" rtl="0" eaLnBrk="1" fontAlgn="base" latinLnBrk="0" hangingPunct="1">
                        <a:lnSpc>
                          <a:spcPct val="100000"/>
                        </a:lnSpc>
                        <a:spcBef>
                          <a:spcPts val="0"/>
                        </a:spcBef>
                        <a:spcAft>
                          <a:spcPts val="0"/>
                        </a:spcAft>
                        <a:buClrTx/>
                        <a:buSzTx/>
                        <a:buFont typeface="Symbol" panose="05050102010706020507" pitchFamily="18" charset="2"/>
                        <a:buChar char=""/>
                        <a:tabLst/>
                        <a:defRPr/>
                      </a:pPr>
                      <a:r>
                        <a:rPr kumimoji="0" lang="en-GB" sz="1800" b="0" i="0" u="none" strike="noStrike" kern="1200" cap="none" spc="0" normalizeH="0" baseline="0" noProof="0" dirty="0">
                          <a:ln>
                            <a:noFill/>
                          </a:ln>
                          <a:solidFill>
                            <a:srgbClr val="000000"/>
                          </a:solidFill>
                          <a:effectLst/>
                          <a:uLnTx/>
                          <a:uFillTx/>
                          <a:latin typeface="+mj-lt"/>
                          <a:ea typeface="Times New Roman" panose="02020603050405020304" pitchFamily="18" charset="0"/>
                          <a:cs typeface="Times New Roman" panose="02020603050405020304" pitchFamily="18" charset="0"/>
                        </a:rPr>
                        <a:t>DHET funding where applicable, meaning, only a certain number of students that DHET has funds to top up can benefit from scholarships</a:t>
                      </a:r>
                      <a:endParaRPr kumimoji="0" lang="en-ZA" sz="1800" b="0" i="0" u="none" strike="noStrike" kern="1200" cap="none" spc="0" normalizeH="0" baseline="0" noProof="0" dirty="0">
                        <a:ln>
                          <a:noFill/>
                        </a:ln>
                        <a:solidFill>
                          <a:srgbClr val="000000"/>
                        </a:solidFill>
                        <a:effectLst/>
                        <a:uLnTx/>
                        <a:uFillTx/>
                        <a:latin typeface="+mj-lt"/>
                        <a:ea typeface="Times New Roman" panose="02020603050405020304" pitchFamily="18" charset="0"/>
                        <a:cs typeface="Times New Roman" panose="02020603050405020304" pitchFamily="18" charset="0"/>
                      </a:endParaRPr>
                    </a:p>
                    <a:p>
                      <a:pPr marL="342900" marR="0" lvl="0" indent="-342900" algn="just" defTabSz="914400" rtl="0" eaLnBrk="1" fontAlgn="base" latinLnBrk="0" hangingPunct="1">
                        <a:lnSpc>
                          <a:spcPct val="100000"/>
                        </a:lnSpc>
                        <a:spcBef>
                          <a:spcPts val="0"/>
                        </a:spcBef>
                        <a:spcAft>
                          <a:spcPts val="0"/>
                        </a:spcAft>
                        <a:buClrTx/>
                        <a:buSzTx/>
                        <a:buFont typeface="Symbol" panose="05050102010706020507" pitchFamily="18" charset="2"/>
                        <a:buChar char=""/>
                        <a:tabLst/>
                        <a:defRPr/>
                      </a:pPr>
                      <a:r>
                        <a:rPr kumimoji="0" lang="en-GB" sz="1800" b="0" i="0" u="none" strike="noStrike" kern="1200" cap="none" spc="0" normalizeH="0" baseline="0" noProof="0" dirty="0">
                          <a:ln>
                            <a:noFill/>
                          </a:ln>
                          <a:solidFill>
                            <a:srgbClr val="000000"/>
                          </a:solidFill>
                          <a:effectLst/>
                          <a:uLnTx/>
                          <a:uFillTx/>
                          <a:latin typeface="+mj-lt"/>
                          <a:ea typeface="Times New Roman" panose="02020603050405020304" pitchFamily="18" charset="0"/>
                          <a:cs typeface="Times New Roman" panose="02020603050405020304" pitchFamily="18" charset="0"/>
                        </a:rPr>
                        <a:t>Virtual classes – internet connection and data required</a:t>
                      </a:r>
                      <a:endParaRPr kumimoji="0" lang="en-ZA" sz="1800" b="0" i="0" u="none" strike="noStrike" kern="1200" cap="none" spc="0" normalizeH="0" baseline="0" noProof="0" dirty="0">
                        <a:ln>
                          <a:noFill/>
                        </a:ln>
                        <a:solidFill>
                          <a:srgbClr val="000000"/>
                        </a:solidFill>
                        <a:effectLst/>
                        <a:uLnTx/>
                        <a:uFillTx/>
                        <a:latin typeface="+mj-lt"/>
                        <a:ea typeface="Times New Roman" panose="02020603050405020304" pitchFamily="18" charset="0"/>
                        <a:cs typeface="Times New Roman" panose="02020603050405020304" pitchFamily="18" charset="0"/>
                      </a:endParaRPr>
                    </a:p>
                    <a:p>
                      <a:pPr marL="342900" marR="0" lvl="0" indent="-342900" algn="just" defTabSz="914400" rtl="0" eaLnBrk="1" fontAlgn="base" latinLnBrk="0" hangingPunct="1">
                        <a:lnSpc>
                          <a:spcPct val="100000"/>
                        </a:lnSpc>
                        <a:spcBef>
                          <a:spcPts val="0"/>
                        </a:spcBef>
                        <a:spcAft>
                          <a:spcPts val="0"/>
                        </a:spcAft>
                        <a:buClrTx/>
                        <a:buSzTx/>
                        <a:buFont typeface="Symbol" panose="05050102010706020507" pitchFamily="18" charset="2"/>
                        <a:buChar char=""/>
                        <a:tabLst/>
                        <a:defRPr/>
                      </a:pPr>
                      <a:r>
                        <a:rPr kumimoji="0" lang="en-GB" sz="1800" b="0" i="0" u="none" strike="noStrike" kern="1200" cap="none" spc="0" normalizeH="0" baseline="0" noProof="0" dirty="0">
                          <a:ln>
                            <a:noFill/>
                          </a:ln>
                          <a:solidFill>
                            <a:srgbClr val="000000"/>
                          </a:solidFill>
                          <a:effectLst/>
                          <a:uLnTx/>
                          <a:uFillTx/>
                          <a:latin typeface="+mj-lt"/>
                          <a:ea typeface="Times New Roman" panose="02020603050405020304" pitchFamily="18" charset="0"/>
                          <a:cs typeface="Times New Roman" panose="02020603050405020304" pitchFamily="18" charset="0"/>
                        </a:rPr>
                        <a:t>Time difference and impracticality of virtual classes</a:t>
                      </a:r>
                      <a:endParaRPr kumimoji="0" lang="en-ZA" sz="1800" b="0" i="0" u="none" strike="noStrike" kern="1200" cap="none" spc="0" normalizeH="0" baseline="0" noProof="0" dirty="0">
                        <a:ln>
                          <a:noFill/>
                        </a:ln>
                        <a:solidFill>
                          <a:srgbClr val="000000"/>
                        </a:solidFill>
                        <a:effectLst/>
                        <a:uLnTx/>
                        <a:uFillTx/>
                        <a:latin typeface="+mj-lt"/>
                        <a:ea typeface="Times New Roman" panose="02020603050405020304" pitchFamily="18" charset="0"/>
                        <a:cs typeface="Times New Roman" panose="02020603050405020304" pitchFamily="18" charset="0"/>
                      </a:endParaRPr>
                    </a:p>
                    <a:p>
                      <a:pPr marL="342900" marR="0" lvl="0" indent="-342900" algn="just" defTabSz="914400" rtl="0" eaLnBrk="1" fontAlgn="base" latinLnBrk="0" hangingPunct="1">
                        <a:lnSpc>
                          <a:spcPct val="100000"/>
                        </a:lnSpc>
                        <a:spcBef>
                          <a:spcPts val="0"/>
                        </a:spcBef>
                        <a:spcAft>
                          <a:spcPts val="0"/>
                        </a:spcAft>
                        <a:buClrTx/>
                        <a:buSzTx/>
                        <a:buFont typeface="Symbol" panose="05050102010706020507" pitchFamily="18" charset="2"/>
                        <a:buChar char=""/>
                        <a:tabLst/>
                        <a:defRPr/>
                      </a:pPr>
                      <a:r>
                        <a:rPr kumimoji="0" lang="en-GB" sz="1800" b="0" i="0" u="none" strike="noStrike" kern="1200" cap="none" spc="0" normalizeH="0" baseline="0" noProof="0" dirty="0">
                          <a:ln>
                            <a:noFill/>
                          </a:ln>
                          <a:solidFill>
                            <a:srgbClr val="000000"/>
                          </a:solidFill>
                          <a:effectLst/>
                          <a:uLnTx/>
                          <a:uFillTx/>
                          <a:latin typeface="+mj-lt"/>
                          <a:ea typeface="Times New Roman" panose="02020603050405020304" pitchFamily="18" charset="0"/>
                          <a:cs typeface="Times New Roman" panose="02020603050405020304" pitchFamily="18" charset="0"/>
                        </a:rPr>
                        <a:t>Medical students without clinical training due to language barrier and challenges with registration with HPCSA.</a:t>
                      </a:r>
                      <a:endParaRPr kumimoji="0" lang="en-ZA" sz="1800" b="0" i="0" u="none" strike="noStrike" kern="1200" cap="none" spc="0" normalizeH="0" baseline="0" noProof="0" dirty="0">
                        <a:ln>
                          <a:noFill/>
                        </a:ln>
                        <a:solidFill>
                          <a:srgbClr val="000000"/>
                        </a:solidFill>
                        <a:effectLst/>
                        <a:uLnTx/>
                        <a:uFillTx/>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53758255"/>
                  </a:ext>
                </a:extLst>
              </a:tr>
            </a:tbl>
          </a:graphicData>
        </a:graphic>
      </p:graphicFrame>
    </p:spTree>
    <p:extLst>
      <p:ext uri="{BB962C8B-B14F-4D97-AF65-F5344CB8AC3E}">
        <p14:creationId xmlns:p14="http://schemas.microsoft.com/office/powerpoint/2010/main" xmlns="" val="3060085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853" y="33783"/>
            <a:ext cx="11774293" cy="476250"/>
          </a:xfrm>
          <a:solidFill>
            <a:srgbClr val="00B050"/>
          </a:solidFill>
        </p:spPr>
        <p:txBody>
          <a:bodyPr/>
          <a:lstStyle/>
          <a:p>
            <a:r>
              <a:rPr lang="en-US" sz="2400" dirty="0"/>
              <a:t>ACHIEVEMENTS OF STRUCTURED BILATERAL MECHANISMS WITH PRC</a:t>
            </a:r>
          </a:p>
        </p:txBody>
      </p:sp>
      <p:graphicFrame>
        <p:nvGraphicFramePr>
          <p:cNvPr id="5" name="Content Placeholder 4">
            <a:extLst>
              <a:ext uri="{FF2B5EF4-FFF2-40B4-BE49-F238E27FC236}">
                <a16:creationId xmlns:a16="http://schemas.microsoft.com/office/drawing/2014/main" xmlns="" id="{23633A96-359C-4F71-8424-7A50E5D1CD24}"/>
              </a:ext>
            </a:extLst>
          </p:cNvPr>
          <p:cNvGraphicFramePr>
            <a:graphicFrameLocks noGrp="1"/>
          </p:cNvGraphicFramePr>
          <p:nvPr>
            <p:ph idx="1"/>
            <p:extLst>
              <p:ext uri="{D42A27DB-BD31-4B8C-83A1-F6EECF244321}">
                <p14:modId xmlns:p14="http://schemas.microsoft.com/office/powerpoint/2010/main" xmlns="" val="1240088033"/>
              </p:ext>
            </p:extLst>
          </p:nvPr>
        </p:nvGraphicFramePr>
        <p:xfrm>
          <a:off x="208853" y="606175"/>
          <a:ext cx="11802991" cy="4842747"/>
        </p:xfrm>
        <a:graphic>
          <a:graphicData uri="http://schemas.openxmlformats.org/drawingml/2006/table">
            <a:tbl>
              <a:tblPr firstRow="1" firstCol="1" bandRow="1"/>
              <a:tblGrid>
                <a:gridCol w="1237679">
                  <a:extLst>
                    <a:ext uri="{9D8B030D-6E8A-4147-A177-3AD203B41FA5}">
                      <a16:colId xmlns:a16="http://schemas.microsoft.com/office/drawing/2014/main" xmlns="" val="2791937251"/>
                    </a:ext>
                  </a:extLst>
                </a:gridCol>
                <a:gridCol w="10565312">
                  <a:extLst>
                    <a:ext uri="{9D8B030D-6E8A-4147-A177-3AD203B41FA5}">
                      <a16:colId xmlns:a16="http://schemas.microsoft.com/office/drawing/2014/main" xmlns="" val="2572071992"/>
                    </a:ext>
                  </a:extLst>
                </a:gridCol>
              </a:tblGrid>
              <a:tr h="609782">
                <a:tc>
                  <a:txBody>
                    <a:bodyPr/>
                    <a:lstStyle/>
                    <a:p>
                      <a:pPr marL="228600" indent="-228600" algn="just" fontAlgn="base">
                        <a:lnSpc>
                          <a:spcPct val="115000"/>
                        </a:lnSpc>
                      </a:pPr>
                      <a:r>
                        <a:rPr lang="en-ZA" sz="2000" b="1" dirty="0">
                          <a:solidFill>
                            <a:srgbClr val="000000"/>
                          </a:solidFill>
                          <a:effectLst/>
                          <a:latin typeface="Arial" panose="020B0604020202020204" pitchFamily="34" charset="0"/>
                          <a:ea typeface="Times New Roman" panose="02020603050405020304" pitchFamily="18" charset="0"/>
                        </a:rPr>
                        <a:t>Areas</a:t>
                      </a:r>
                      <a:endParaRPr lang="en-ZA" sz="20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800"/>
                        </a:spcAft>
                      </a:pPr>
                      <a:r>
                        <a:rPr lang="en-ZA"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Value or achievements over the 5 years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78391758"/>
                  </a:ext>
                </a:extLst>
              </a:tr>
              <a:tr h="4232965">
                <a:tc>
                  <a:txBody>
                    <a:bodyPr/>
                    <a:lstStyle/>
                    <a:p>
                      <a:pPr marL="228600" indent="-228600" algn="just" fontAlgn="base">
                        <a:lnSpc>
                          <a:spcPct val="115000"/>
                        </a:lnSpc>
                      </a:pPr>
                      <a:r>
                        <a:rPr lang="en-US" sz="2000" b="1" dirty="0">
                          <a:effectLst/>
                          <a:latin typeface="Calibri" panose="020F0502020204030204" pitchFamily="34" charset="0"/>
                          <a:ea typeface="Calibri" panose="020F0502020204030204" pitchFamily="34" charset="0"/>
                          <a:cs typeface="Times New Roman" panose="02020603050405020304" pitchFamily="18" charset="0"/>
                        </a:rPr>
                        <a:t>Education</a:t>
                      </a: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lvl="0" indent="-285750" algn="just">
                        <a:buFont typeface="Arial" panose="020B0604020202020204" pitchFamily="34" charset="0"/>
                        <a:buChar char="•"/>
                      </a:pPr>
                      <a:r>
                        <a:rPr lang="en-GB" sz="2000" kern="1200" dirty="0">
                          <a:solidFill>
                            <a:schemeClr val="tx1"/>
                          </a:solidFill>
                          <a:effectLst/>
                          <a:latin typeface="+mn-lt"/>
                          <a:ea typeface="+mn-ea"/>
                          <a:cs typeface="+mn-cs"/>
                        </a:rPr>
                        <a:t>In 2018, the Chinese Government offered 180 scholarships for non-degree Chinese language studies, Bachelor’s, Master’s, and Doctoral degrees in various fields. </a:t>
                      </a:r>
                    </a:p>
                    <a:p>
                      <a:pPr marL="0" lvl="0" indent="0" algn="just">
                        <a:buFont typeface="Arial" panose="020B0604020202020204" pitchFamily="34" charset="0"/>
                        <a:buNone/>
                      </a:pPr>
                      <a:endParaRPr lang="en-GB" sz="2000" kern="1200" dirty="0">
                        <a:solidFill>
                          <a:schemeClr val="tx1"/>
                        </a:solidFill>
                        <a:effectLst/>
                        <a:latin typeface="+mn-lt"/>
                        <a:ea typeface="+mn-ea"/>
                        <a:cs typeface="+mn-cs"/>
                      </a:endParaRPr>
                    </a:p>
                    <a:p>
                      <a:pPr marL="285750" lvl="0" indent="-285750" algn="just">
                        <a:buFont typeface="Arial" panose="020B0604020202020204" pitchFamily="34" charset="0"/>
                        <a:buChar char="•"/>
                      </a:pPr>
                      <a:r>
                        <a:rPr lang="en-GB" sz="2000" kern="1200" dirty="0">
                          <a:solidFill>
                            <a:schemeClr val="tx1"/>
                          </a:solidFill>
                          <a:effectLst/>
                          <a:latin typeface="+mn-lt"/>
                          <a:ea typeface="+mn-ea"/>
                          <a:cs typeface="+mn-cs"/>
                        </a:rPr>
                        <a:t>DHET is currently supporting 57 students of these Chinese Government Scholarships.</a:t>
                      </a:r>
                    </a:p>
                    <a:p>
                      <a:pPr marL="285750" lvl="0" indent="-285750" algn="just">
                        <a:buFont typeface="Arial" panose="020B0604020202020204" pitchFamily="34" charset="0"/>
                        <a:buChar char="•"/>
                      </a:pPr>
                      <a:endParaRPr lang="en-ZA" sz="2000" kern="1200" dirty="0">
                        <a:solidFill>
                          <a:schemeClr val="tx1"/>
                        </a:solidFill>
                        <a:effectLst/>
                        <a:latin typeface="+mn-lt"/>
                        <a:ea typeface="+mn-ea"/>
                        <a:cs typeface="+mn-cs"/>
                      </a:endParaRPr>
                    </a:p>
                    <a:p>
                      <a:pPr marL="285750" lvl="0" indent="-285750" algn="just">
                        <a:buFont typeface="Arial" panose="020B0604020202020204" pitchFamily="34" charset="0"/>
                        <a:buChar char="•"/>
                      </a:pPr>
                      <a:r>
                        <a:rPr lang="en-GB" sz="2000" kern="1200" dirty="0">
                          <a:solidFill>
                            <a:schemeClr val="tx1"/>
                          </a:solidFill>
                          <a:effectLst/>
                          <a:latin typeface="+mn-lt"/>
                          <a:ea typeface="+mn-ea"/>
                          <a:cs typeface="+mn-cs"/>
                        </a:rPr>
                        <a:t>From 2018 to present, approximately, 2000 South African officials and technicians have been trained under the Training Seminars provided by the Chinese Government to South Africa.</a:t>
                      </a:r>
                    </a:p>
                    <a:p>
                      <a:pPr marL="285750" lvl="0" indent="-285750" algn="just">
                        <a:buFont typeface="Arial" panose="020B0604020202020204" pitchFamily="34" charset="0"/>
                        <a:buChar char="•"/>
                      </a:pPr>
                      <a:endParaRPr lang="en-ZA" sz="2000" kern="1200" dirty="0">
                        <a:solidFill>
                          <a:schemeClr val="tx1"/>
                        </a:solidFill>
                        <a:effectLst/>
                        <a:latin typeface="+mn-lt"/>
                        <a:ea typeface="+mn-ea"/>
                        <a:cs typeface="+mn-cs"/>
                      </a:endParaRPr>
                    </a:p>
                    <a:p>
                      <a:pPr marL="285750" lvl="0" indent="-285750" algn="just">
                        <a:buFont typeface="Arial" panose="020B0604020202020204" pitchFamily="34" charset="0"/>
                        <a:buChar char="•"/>
                      </a:pPr>
                      <a:r>
                        <a:rPr lang="en-GB" sz="2000" kern="1200" dirty="0">
                          <a:solidFill>
                            <a:schemeClr val="tx1"/>
                          </a:solidFill>
                          <a:effectLst/>
                          <a:latin typeface="+mn-lt"/>
                          <a:ea typeface="+mn-ea"/>
                          <a:cs typeface="+mn-cs"/>
                        </a:rPr>
                        <a:t>6 Confucius Institutes and 3 Confucius Classrooms operating in Sou</a:t>
                      </a:r>
                      <a:r>
                        <a:rPr lang="en-US" sz="2000" kern="1200" dirty="0" err="1">
                          <a:solidFill>
                            <a:schemeClr val="tx1"/>
                          </a:solidFill>
                          <a:effectLst/>
                          <a:latin typeface="+mn-lt"/>
                          <a:ea typeface="+mn-ea"/>
                          <a:cs typeface="+mn-cs"/>
                        </a:rPr>
                        <a:t>th</a:t>
                      </a:r>
                      <a:r>
                        <a:rPr lang="en-US" sz="2000" kern="1200" dirty="0">
                          <a:solidFill>
                            <a:schemeClr val="tx1"/>
                          </a:solidFill>
                          <a:effectLst/>
                          <a:latin typeface="+mn-lt"/>
                          <a:ea typeface="+mn-ea"/>
                          <a:cs typeface="+mn-cs"/>
                        </a:rPr>
                        <a:t> Africa, with the University of the Western Cape (UWC) Confucius Institute being the latest one to be established in September 2019 as part of the PPEM.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69499340"/>
                  </a:ext>
                </a:extLst>
              </a:tr>
            </a:tbl>
          </a:graphicData>
        </a:graphic>
      </p:graphicFrame>
      <p:sp>
        <p:nvSpPr>
          <p:cNvPr id="4" name="Slide Number Placeholder 3"/>
          <p:cNvSpPr>
            <a:spLocks noGrp="1"/>
          </p:cNvSpPr>
          <p:nvPr>
            <p:ph type="sldNum" sz="quarter" idx="10"/>
          </p:nvPr>
        </p:nvSpPr>
        <p:spPr/>
        <p:txBody>
          <a:bodyPr/>
          <a:lstStyle/>
          <a:p>
            <a:pPr>
              <a:defRPr/>
            </a:pPr>
            <a:fld id="{88ED7080-FDDF-474B-A688-2AE419DE6A1F}" type="slidenum">
              <a:rPr lang="en-GB" altLang="en-US" smtClean="0">
                <a:solidFill>
                  <a:srgbClr val="000000"/>
                </a:solidFill>
              </a:rPr>
              <a:pPr>
                <a:defRPr/>
              </a:pPr>
              <a:t>12</a:t>
            </a:fld>
            <a:endParaRPr lang="en-GB" altLang="en-US" dirty="0">
              <a:solidFill>
                <a:srgbClr val="000000"/>
              </a:solidFill>
            </a:endParaRPr>
          </a:p>
        </p:txBody>
      </p:sp>
    </p:spTree>
    <p:extLst>
      <p:ext uri="{BB962C8B-B14F-4D97-AF65-F5344CB8AC3E}">
        <p14:creationId xmlns:p14="http://schemas.microsoft.com/office/powerpoint/2010/main" xmlns="" val="313615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483" y="33783"/>
            <a:ext cx="11777663" cy="476250"/>
          </a:xfrm>
          <a:solidFill>
            <a:srgbClr val="00B050"/>
          </a:solidFill>
        </p:spPr>
        <p:txBody>
          <a:bodyPr/>
          <a:lstStyle/>
          <a:p>
            <a:r>
              <a:rPr lang="en-US" sz="2400" dirty="0"/>
              <a:t>ACHIEVEMENTS OF STRUCTURED BILATERAL MECHANISMS WITH PRC</a:t>
            </a:r>
          </a:p>
        </p:txBody>
      </p:sp>
      <p:graphicFrame>
        <p:nvGraphicFramePr>
          <p:cNvPr id="5" name="Content Placeholder 4">
            <a:extLst>
              <a:ext uri="{FF2B5EF4-FFF2-40B4-BE49-F238E27FC236}">
                <a16:creationId xmlns:a16="http://schemas.microsoft.com/office/drawing/2014/main" xmlns="" id="{23633A96-359C-4F71-8424-7A50E5D1CD24}"/>
              </a:ext>
            </a:extLst>
          </p:cNvPr>
          <p:cNvGraphicFramePr>
            <a:graphicFrameLocks noGrp="1"/>
          </p:cNvGraphicFramePr>
          <p:nvPr>
            <p:ph idx="1"/>
            <p:extLst>
              <p:ext uri="{D42A27DB-BD31-4B8C-83A1-F6EECF244321}">
                <p14:modId xmlns:p14="http://schemas.microsoft.com/office/powerpoint/2010/main" xmlns="" val="2570449920"/>
              </p:ext>
            </p:extLst>
          </p:nvPr>
        </p:nvGraphicFramePr>
        <p:xfrm>
          <a:off x="205483" y="606175"/>
          <a:ext cx="11777663" cy="5071479"/>
        </p:xfrm>
        <a:graphic>
          <a:graphicData uri="http://schemas.openxmlformats.org/drawingml/2006/table">
            <a:tbl>
              <a:tblPr firstRow="1" firstCol="1" bandRow="1"/>
              <a:tblGrid>
                <a:gridCol w="1376737">
                  <a:extLst>
                    <a:ext uri="{9D8B030D-6E8A-4147-A177-3AD203B41FA5}">
                      <a16:colId xmlns:a16="http://schemas.microsoft.com/office/drawing/2014/main" xmlns="" val="2791937251"/>
                    </a:ext>
                  </a:extLst>
                </a:gridCol>
                <a:gridCol w="10400926">
                  <a:extLst>
                    <a:ext uri="{9D8B030D-6E8A-4147-A177-3AD203B41FA5}">
                      <a16:colId xmlns:a16="http://schemas.microsoft.com/office/drawing/2014/main" xmlns="" val="2572071992"/>
                    </a:ext>
                  </a:extLst>
                </a:gridCol>
              </a:tblGrid>
              <a:tr h="561144">
                <a:tc>
                  <a:txBody>
                    <a:bodyPr/>
                    <a:lstStyle/>
                    <a:p>
                      <a:pPr marL="228600" indent="-228600" algn="just" fontAlgn="base">
                        <a:lnSpc>
                          <a:spcPct val="115000"/>
                        </a:lnSpc>
                      </a:pPr>
                      <a:r>
                        <a:rPr lang="en-ZA" sz="2000" b="1" kern="1200" dirty="0">
                          <a:solidFill>
                            <a:srgbClr val="000000"/>
                          </a:solidFill>
                          <a:effectLst/>
                          <a:latin typeface="Arial" panose="020B0604020202020204" pitchFamily="34" charset="0"/>
                          <a:ea typeface="Times New Roman" panose="02020603050405020304" pitchFamily="18" charset="0"/>
                          <a:cs typeface="+mn-cs"/>
                        </a:rPr>
                        <a:t>Areas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800"/>
                        </a:spcAft>
                      </a:pPr>
                      <a:r>
                        <a:rPr lang="en-ZA"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Value or achievements over the 5 years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78391758"/>
                  </a:ext>
                </a:extLst>
              </a:tr>
              <a:tr h="4510335">
                <a:tc>
                  <a:txBody>
                    <a:bodyPr/>
                    <a:lstStyle/>
                    <a:p>
                      <a:pPr marL="228600" indent="-228600" algn="l" fontAlgn="base">
                        <a:lnSpc>
                          <a:spcPct val="115000"/>
                        </a:lnSpc>
                      </a:pPr>
                      <a:r>
                        <a:rPr lang="en-US" sz="1600" b="1" kern="1200" dirty="0">
                          <a:solidFill>
                            <a:srgbClr val="000000"/>
                          </a:solidFill>
                          <a:effectLst/>
                          <a:latin typeface="Arial" panose="020B0604020202020204" pitchFamily="34" charset="0"/>
                          <a:ea typeface="Calibri" panose="020F0502020204030204" pitchFamily="34" charset="0"/>
                          <a:cs typeface="+mn-cs"/>
                        </a:rPr>
                        <a:t>Education </a:t>
                      </a:r>
                    </a:p>
                    <a:p>
                      <a:pPr marL="228600" indent="-228600" algn="l" fontAlgn="base">
                        <a:lnSpc>
                          <a:spcPct val="115000"/>
                        </a:lnSpc>
                      </a:pPr>
                      <a:r>
                        <a:rPr lang="en-US" sz="1600" b="1" kern="1200" dirty="0">
                          <a:solidFill>
                            <a:srgbClr val="000000"/>
                          </a:solidFill>
                          <a:effectLst/>
                          <a:latin typeface="Arial" panose="020B0604020202020204" pitchFamily="34" charset="0"/>
                          <a:ea typeface="Calibri" panose="020F0502020204030204" pitchFamily="34" charset="0"/>
                          <a:cs typeface="+mn-cs"/>
                        </a:rPr>
                        <a:t>(continued)</a:t>
                      </a:r>
                      <a:endParaRPr lang="en-ZA" sz="1600" b="1" kern="1200" dirty="0">
                        <a:solidFill>
                          <a:srgbClr val="000000"/>
                        </a:solidFill>
                        <a:effectLst/>
                        <a:latin typeface="Arial" panose="020B060402020202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lvl="0" indent="-285750" algn="just">
                        <a:buFont typeface="Arial" panose="020B0604020202020204" pitchFamily="34" charset="0"/>
                        <a:buChar char="•"/>
                      </a:pPr>
                      <a:r>
                        <a:rPr lang="en-US" sz="2000" kern="1200" dirty="0">
                          <a:solidFill>
                            <a:schemeClr val="tx1"/>
                          </a:solidFill>
                          <a:effectLst/>
                          <a:latin typeface="+mn-lt"/>
                          <a:ea typeface="+mn-ea"/>
                          <a:cs typeface="+mn-cs"/>
                        </a:rPr>
                        <a:t>From 2018 to present, over 10 000 South African students have participated in the learning of Chinese language and cultural events administered by the institutes. </a:t>
                      </a:r>
                    </a:p>
                    <a:p>
                      <a:pPr marL="285750" lvl="0" indent="-285750" algn="just">
                        <a:buFont typeface="Arial" panose="020B0604020202020204" pitchFamily="34" charset="0"/>
                        <a:buChar char="•"/>
                      </a:pPr>
                      <a:endParaRPr lang="en-ZA" sz="2000" kern="1200" dirty="0">
                        <a:solidFill>
                          <a:schemeClr val="tx1"/>
                        </a:solidFill>
                        <a:effectLst/>
                        <a:latin typeface="+mn-lt"/>
                        <a:ea typeface="+mn-ea"/>
                        <a:cs typeface="+mn-cs"/>
                      </a:endParaRPr>
                    </a:p>
                    <a:p>
                      <a:pPr marL="285750" lvl="0" indent="-285750" algn="just">
                        <a:buFont typeface="Arial" panose="020B0604020202020204" pitchFamily="34" charset="0"/>
                        <a:buChar char="•"/>
                      </a:pPr>
                      <a:r>
                        <a:rPr lang="en-US" sz="2000" kern="1200" dirty="0">
                          <a:solidFill>
                            <a:schemeClr val="tx1"/>
                          </a:solidFill>
                          <a:effectLst/>
                          <a:latin typeface="+mn-lt"/>
                          <a:ea typeface="+mn-ea"/>
                          <a:cs typeface="+mn-cs"/>
                        </a:rPr>
                        <a:t>China contributed water tanks to the Department of Basic Education, to support safe re-opening of schools during the COVID-19 pandemic. </a:t>
                      </a:r>
                    </a:p>
                    <a:p>
                      <a:pPr marL="285750" lvl="0" indent="-285750" algn="just">
                        <a:buFont typeface="Arial" panose="020B0604020202020204" pitchFamily="34" charset="0"/>
                        <a:buChar char="•"/>
                      </a:pPr>
                      <a:endParaRPr lang="en-ZA" sz="2000" kern="1200" dirty="0">
                        <a:solidFill>
                          <a:schemeClr val="tx1"/>
                        </a:solidFill>
                        <a:effectLst/>
                        <a:latin typeface="+mn-lt"/>
                        <a:ea typeface="+mn-ea"/>
                        <a:cs typeface="+mn-cs"/>
                      </a:endParaRPr>
                    </a:p>
                    <a:p>
                      <a:pPr marL="285750" lvl="0" indent="-285750" algn="just">
                        <a:buFont typeface="Arial" panose="020B0604020202020204" pitchFamily="34" charset="0"/>
                        <a:buChar char="•"/>
                      </a:pPr>
                      <a:r>
                        <a:rPr lang="en-US" sz="2000" kern="1200" dirty="0">
                          <a:solidFill>
                            <a:schemeClr val="tx1"/>
                          </a:solidFill>
                          <a:effectLst/>
                          <a:latin typeface="+mn-lt"/>
                          <a:ea typeface="+mn-ea"/>
                          <a:cs typeface="+mn-cs"/>
                        </a:rPr>
                        <a:t>DBE also received 50 000 masks and 400 thermometers donated by the Chinese People's Association for Friendship with Foreign Countries, for use by the most needy schools in South Africa.</a:t>
                      </a:r>
                    </a:p>
                    <a:p>
                      <a:pPr marL="285750" lvl="0" indent="-285750" algn="just">
                        <a:buFont typeface="Arial" panose="020B0604020202020204" pitchFamily="34" charset="0"/>
                        <a:buChar char="•"/>
                      </a:pPr>
                      <a:endParaRPr lang="en-US" sz="2000" kern="1200" dirty="0">
                        <a:solidFill>
                          <a:schemeClr val="tx1"/>
                        </a:solidFill>
                        <a:effectLst/>
                        <a:latin typeface="+mn-lt"/>
                        <a:ea typeface="+mn-ea"/>
                        <a:cs typeface="+mn-cs"/>
                      </a:endParaRPr>
                    </a:p>
                    <a:p>
                      <a:pPr marL="285750" lvl="0" indent="-285750" algn="just">
                        <a:buFont typeface="Arial" panose="020B0604020202020204" pitchFamily="34" charset="0"/>
                        <a:buChar char="•"/>
                      </a:pPr>
                      <a:r>
                        <a:rPr lang="en-ZA" sz="2000" kern="1200" dirty="0">
                          <a:solidFill>
                            <a:schemeClr val="tx1"/>
                          </a:solidFill>
                          <a:effectLst/>
                          <a:latin typeface="+mn-lt"/>
                          <a:ea typeface="+mn-ea"/>
                          <a:cs typeface="+mn-cs"/>
                        </a:rPr>
                        <a:t>National Teaching Awards (NTA) with fully paid study visits to China. Recently sponsorship of around R1.1 million covering Maths, Science and Technology as the key subjects of interest in our cooperation.</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69499340"/>
                  </a:ext>
                </a:extLst>
              </a:tr>
            </a:tbl>
          </a:graphicData>
        </a:graphic>
      </p:graphicFrame>
      <p:sp>
        <p:nvSpPr>
          <p:cNvPr id="4" name="Slide Number Placeholder 3"/>
          <p:cNvSpPr>
            <a:spLocks noGrp="1"/>
          </p:cNvSpPr>
          <p:nvPr>
            <p:ph type="sldNum" sz="quarter" idx="10"/>
          </p:nvPr>
        </p:nvSpPr>
        <p:spPr/>
        <p:txBody>
          <a:bodyPr/>
          <a:lstStyle/>
          <a:p>
            <a:pPr>
              <a:defRPr/>
            </a:pPr>
            <a:fld id="{88ED7080-FDDF-474B-A688-2AE419DE6A1F}" type="slidenum">
              <a:rPr lang="en-GB" altLang="en-US" smtClean="0">
                <a:solidFill>
                  <a:srgbClr val="000000"/>
                </a:solidFill>
              </a:rPr>
              <a:pPr>
                <a:defRPr/>
              </a:pPr>
              <a:t>13</a:t>
            </a:fld>
            <a:endParaRPr lang="en-GB" altLang="en-US" dirty="0">
              <a:solidFill>
                <a:srgbClr val="000000"/>
              </a:solidFill>
            </a:endParaRPr>
          </a:p>
        </p:txBody>
      </p:sp>
    </p:spTree>
    <p:extLst>
      <p:ext uri="{BB962C8B-B14F-4D97-AF65-F5344CB8AC3E}">
        <p14:creationId xmlns:p14="http://schemas.microsoft.com/office/powerpoint/2010/main" xmlns="" val="574089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483" y="33783"/>
            <a:ext cx="11777663" cy="476250"/>
          </a:xfrm>
          <a:solidFill>
            <a:srgbClr val="00B050"/>
          </a:solidFill>
        </p:spPr>
        <p:txBody>
          <a:bodyPr/>
          <a:lstStyle/>
          <a:p>
            <a:r>
              <a:rPr lang="en-US" sz="2400" dirty="0"/>
              <a:t>ACHIEVEMENTS OF STRUCTURED BILATERAL MECHANISMS WITH PRC</a:t>
            </a:r>
          </a:p>
        </p:txBody>
      </p:sp>
      <p:graphicFrame>
        <p:nvGraphicFramePr>
          <p:cNvPr id="5" name="Content Placeholder 4">
            <a:extLst>
              <a:ext uri="{FF2B5EF4-FFF2-40B4-BE49-F238E27FC236}">
                <a16:creationId xmlns:a16="http://schemas.microsoft.com/office/drawing/2014/main" xmlns="" id="{23633A96-359C-4F71-8424-7A50E5D1CD24}"/>
              </a:ext>
            </a:extLst>
          </p:cNvPr>
          <p:cNvGraphicFramePr>
            <a:graphicFrameLocks noGrp="1"/>
          </p:cNvGraphicFramePr>
          <p:nvPr>
            <p:ph idx="1"/>
            <p:extLst>
              <p:ext uri="{D42A27DB-BD31-4B8C-83A1-F6EECF244321}">
                <p14:modId xmlns:p14="http://schemas.microsoft.com/office/powerpoint/2010/main" xmlns="" val="1897021642"/>
              </p:ext>
            </p:extLst>
          </p:nvPr>
        </p:nvGraphicFramePr>
        <p:xfrm>
          <a:off x="205483" y="606175"/>
          <a:ext cx="11777663" cy="5043063"/>
        </p:xfrm>
        <a:graphic>
          <a:graphicData uri="http://schemas.openxmlformats.org/drawingml/2006/table">
            <a:tbl>
              <a:tblPr firstRow="1" firstCol="1" bandRow="1"/>
              <a:tblGrid>
                <a:gridCol w="1438382">
                  <a:extLst>
                    <a:ext uri="{9D8B030D-6E8A-4147-A177-3AD203B41FA5}">
                      <a16:colId xmlns:a16="http://schemas.microsoft.com/office/drawing/2014/main" xmlns="" val="2791937251"/>
                    </a:ext>
                  </a:extLst>
                </a:gridCol>
                <a:gridCol w="10339281">
                  <a:extLst>
                    <a:ext uri="{9D8B030D-6E8A-4147-A177-3AD203B41FA5}">
                      <a16:colId xmlns:a16="http://schemas.microsoft.com/office/drawing/2014/main" xmlns="" val="2572071992"/>
                    </a:ext>
                  </a:extLst>
                </a:gridCol>
              </a:tblGrid>
              <a:tr h="394870">
                <a:tc>
                  <a:txBody>
                    <a:bodyPr/>
                    <a:lstStyle/>
                    <a:p>
                      <a:pPr marL="228600" indent="-228600" algn="ctr" fontAlgn="base">
                        <a:lnSpc>
                          <a:spcPct val="115000"/>
                        </a:lnSpc>
                      </a:pPr>
                      <a:r>
                        <a:rPr lang="en-ZA" sz="1800" b="1" kern="1200" dirty="0">
                          <a:solidFill>
                            <a:srgbClr val="000000"/>
                          </a:solidFill>
                          <a:effectLst/>
                          <a:latin typeface="Arial" panose="020B0604020202020204" pitchFamily="34" charset="0"/>
                          <a:ea typeface="Times New Roman" panose="02020603050405020304" pitchFamily="18" charset="0"/>
                          <a:cs typeface="+mn-cs"/>
                        </a:rPr>
                        <a:t>Areas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07000"/>
                        </a:lnSpc>
                        <a:spcAft>
                          <a:spcPts val="800"/>
                        </a:spcAft>
                      </a:pPr>
                      <a:r>
                        <a:rPr lang="en-ZA"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Value or achievement over the 5 years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78391758"/>
                  </a:ext>
                </a:extLst>
              </a:tr>
              <a:tr h="4648193">
                <a:tc>
                  <a:txBody>
                    <a:bodyPr/>
                    <a:lstStyle/>
                    <a:p>
                      <a:pPr marL="228600" indent="-228600" algn="l" fontAlgn="base">
                        <a:lnSpc>
                          <a:spcPct val="115000"/>
                        </a:lnSpc>
                      </a:pPr>
                      <a:r>
                        <a:rPr lang="en-ZA" sz="1600" b="1" kern="1200" dirty="0">
                          <a:solidFill>
                            <a:srgbClr val="000000"/>
                          </a:solidFill>
                          <a:effectLst/>
                          <a:latin typeface="Arial" panose="020B0604020202020204" pitchFamily="34" charset="0"/>
                          <a:ea typeface="+mn-ea"/>
                          <a:cs typeface="+mn-cs"/>
                        </a:rPr>
                        <a:t>Human </a:t>
                      </a:r>
                    </a:p>
                    <a:p>
                      <a:pPr marL="228600" indent="-228600" algn="l" fontAlgn="base">
                        <a:lnSpc>
                          <a:spcPct val="115000"/>
                        </a:lnSpc>
                      </a:pPr>
                      <a:r>
                        <a:rPr lang="en-ZA" sz="1600" b="1" kern="1200" dirty="0">
                          <a:solidFill>
                            <a:srgbClr val="000000"/>
                          </a:solidFill>
                          <a:effectLst/>
                          <a:latin typeface="Arial" panose="020B0604020202020204" pitchFamily="34" charset="0"/>
                          <a:ea typeface="+mn-ea"/>
                          <a:cs typeface="+mn-cs"/>
                        </a:rPr>
                        <a:t>Resources </a:t>
                      </a:r>
                    </a:p>
                    <a:p>
                      <a:pPr marL="228600" indent="-228600" algn="l" fontAlgn="base">
                        <a:lnSpc>
                          <a:spcPct val="115000"/>
                        </a:lnSpc>
                      </a:pPr>
                      <a:r>
                        <a:rPr lang="en-ZA" sz="1600" b="1" kern="1200" dirty="0">
                          <a:solidFill>
                            <a:srgbClr val="000000"/>
                          </a:solidFill>
                          <a:effectLst/>
                          <a:latin typeface="Arial" panose="020B0604020202020204" pitchFamily="34" charset="0"/>
                          <a:ea typeface="+mn-ea"/>
                          <a:cs typeface="+mn-cs"/>
                        </a:rPr>
                        <a:t>Development </a:t>
                      </a:r>
                    </a:p>
                    <a:p>
                      <a:pPr marL="228600" indent="-228600" algn="l" fontAlgn="base">
                        <a:lnSpc>
                          <a:spcPct val="115000"/>
                        </a:lnSpc>
                      </a:pPr>
                      <a:r>
                        <a:rPr lang="en-ZA" sz="1600" b="1" kern="1200" dirty="0">
                          <a:solidFill>
                            <a:srgbClr val="000000"/>
                          </a:solidFill>
                          <a:effectLst/>
                          <a:latin typeface="Arial" panose="020B0604020202020204" pitchFamily="34" charset="0"/>
                          <a:ea typeface="+mn-ea"/>
                          <a:cs typeface="+mn-cs"/>
                        </a:rPr>
                        <a:t>and R</a:t>
                      </a:r>
                      <a:r>
                        <a:rPr lang="en-ZA" sz="1800" b="1" kern="1200" dirty="0">
                          <a:solidFill>
                            <a:schemeClr val="tx1"/>
                          </a:solidFill>
                          <a:effectLst/>
                          <a:latin typeface="+mn-lt"/>
                          <a:ea typeface="+mn-ea"/>
                          <a:cs typeface="+mn-cs"/>
                        </a:rPr>
                        <a:t>&amp;D</a:t>
                      </a:r>
                      <a:endParaRPr lang="en-ZA" sz="1600" b="1" kern="1200" dirty="0">
                        <a:solidFill>
                          <a:srgbClr val="000000"/>
                        </a:solidFill>
                        <a:effectLst/>
                        <a:latin typeface="Arial" panose="020B060402020202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lvl="0" indent="-285750" algn="just">
                        <a:buFont typeface="Arial" panose="020B0604020202020204" pitchFamily="34" charset="0"/>
                        <a:buChar char="•"/>
                      </a:pPr>
                      <a:r>
                        <a:rPr lang="en-US" sz="2000" kern="1200" dirty="0">
                          <a:solidFill>
                            <a:schemeClr val="tx1"/>
                          </a:solidFill>
                          <a:effectLst/>
                          <a:latin typeface="+mn-lt"/>
                          <a:ea typeface="+mn-ea"/>
                          <a:cs typeface="+mn-cs"/>
                        </a:rPr>
                        <a:t>China offered to train 25 South African artists in digitization in 2020.</a:t>
                      </a:r>
                    </a:p>
                    <a:p>
                      <a:pPr marL="285750" lvl="0" indent="-285750" algn="just">
                        <a:buFont typeface="Arial" panose="020B0604020202020204" pitchFamily="34" charset="0"/>
                        <a:buChar char="•"/>
                      </a:pPr>
                      <a:endParaRPr lang="en-ZA" sz="2000" kern="1200" dirty="0">
                        <a:solidFill>
                          <a:schemeClr val="tx1"/>
                        </a:solidFill>
                        <a:effectLst/>
                        <a:latin typeface="+mn-lt"/>
                        <a:ea typeface="+mn-ea"/>
                        <a:cs typeface="+mn-cs"/>
                      </a:endParaRPr>
                    </a:p>
                    <a:p>
                      <a:pPr marL="285750" lvl="0" indent="-285750" algn="just">
                        <a:buFont typeface="Arial" panose="020B0604020202020204" pitchFamily="34" charset="0"/>
                        <a:buChar char="•"/>
                      </a:pPr>
                      <a:r>
                        <a:rPr lang="en-US" sz="2000" kern="1200" dirty="0">
                          <a:solidFill>
                            <a:schemeClr val="tx1"/>
                          </a:solidFill>
                          <a:effectLst/>
                          <a:latin typeface="+mn-lt"/>
                          <a:ea typeface="+mn-ea"/>
                          <a:cs typeface="+mn-cs"/>
                        </a:rPr>
                        <a:t>Joint research programmes involving South African research institutions and counterparts in China, on fields such as smart manufacturing, education science and technology (ICT for education), renewable energy and transportation technology.</a:t>
                      </a:r>
                    </a:p>
                    <a:p>
                      <a:pPr marL="285750" lvl="0" indent="-285750" algn="just">
                        <a:buFont typeface="Arial" panose="020B0604020202020204" pitchFamily="34" charset="0"/>
                        <a:buChar char="•"/>
                      </a:pPr>
                      <a:endParaRPr lang="en-ZA" sz="2000" kern="1200" dirty="0">
                        <a:solidFill>
                          <a:schemeClr val="tx1"/>
                        </a:solidFill>
                        <a:effectLst/>
                        <a:latin typeface="+mn-lt"/>
                        <a:ea typeface="+mn-ea"/>
                        <a:cs typeface="+mn-cs"/>
                      </a:endParaRPr>
                    </a:p>
                    <a:p>
                      <a:pPr marL="285750" lvl="0" indent="-285750" algn="just">
                        <a:buFont typeface="Arial" panose="020B0604020202020204" pitchFamily="34" charset="0"/>
                        <a:buChar char="•"/>
                      </a:pPr>
                      <a:r>
                        <a:rPr lang="en-US" sz="2000" kern="1200" dirty="0">
                          <a:solidFill>
                            <a:schemeClr val="tx1"/>
                          </a:solidFill>
                          <a:effectLst/>
                          <a:latin typeface="+mn-lt"/>
                          <a:ea typeface="+mn-ea"/>
                          <a:cs typeface="+mn-cs"/>
                        </a:rPr>
                        <a:t>Training of 20 South African tourism practitioners (front-line staff and tourist guides) in Mandarin language efficiency.</a:t>
                      </a:r>
                    </a:p>
                    <a:p>
                      <a:pPr marL="285750" lvl="0" indent="-285750" algn="just">
                        <a:buFont typeface="Arial" panose="020B0604020202020204" pitchFamily="34" charset="0"/>
                        <a:buChar char="•"/>
                      </a:pPr>
                      <a:endParaRPr lang="en-US" sz="2000" kern="1200" dirty="0">
                        <a:solidFill>
                          <a:schemeClr val="tx1"/>
                        </a:solidFill>
                        <a:effectLst/>
                        <a:latin typeface="+mn-lt"/>
                        <a:ea typeface="+mn-ea"/>
                        <a:cs typeface="+mn-cs"/>
                      </a:endParaRPr>
                    </a:p>
                    <a:p>
                      <a:pPr marL="285750" lvl="0" indent="-285750" algn="just">
                        <a:buFont typeface="Arial" panose="020B0604020202020204" pitchFamily="34" charset="0"/>
                        <a:buChar char="•"/>
                      </a:pPr>
                      <a:r>
                        <a:rPr lang="en-ZA" sz="2000" kern="1200" dirty="0">
                          <a:solidFill>
                            <a:schemeClr val="tx1"/>
                          </a:solidFill>
                          <a:effectLst/>
                          <a:latin typeface="+mn-lt"/>
                          <a:ea typeface="+mn-ea"/>
                          <a:cs typeface="+mn-cs"/>
                        </a:rPr>
                        <a:t>25 South Africans in the tourism sector participated in the online training on Sustainable Tourism Development.</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69499340"/>
                  </a:ext>
                </a:extLst>
              </a:tr>
            </a:tbl>
          </a:graphicData>
        </a:graphic>
      </p:graphicFrame>
      <p:sp>
        <p:nvSpPr>
          <p:cNvPr id="4" name="Slide Number Placeholder 3"/>
          <p:cNvSpPr>
            <a:spLocks noGrp="1"/>
          </p:cNvSpPr>
          <p:nvPr>
            <p:ph type="sldNum" sz="quarter" idx="10"/>
          </p:nvPr>
        </p:nvSpPr>
        <p:spPr/>
        <p:txBody>
          <a:bodyPr/>
          <a:lstStyle/>
          <a:p>
            <a:pPr>
              <a:defRPr/>
            </a:pPr>
            <a:fld id="{88ED7080-FDDF-474B-A688-2AE419DE6A1F}" type="slidenum">
              <a:rPr lang="en-GB" altLang="en-US" smtClean="0">
                <a:solidFill>
                  <a:srgbClr val="000000"/>
                </a:solidFill>
              </a:rPr>
              <a:pPr>
                <a:defRPr/>
              </a:pPr>
              <a:t>14</a:t>
            </a:fld>
            <a:endParaRPr lang="en-GB" altLang="en-US" dirty="0">
              <a:solidFill>
                <a:srgbClr val="000000"/>
              </a:solidFill>
            </a:endParaRPr>
          </a:p>
        </p:txBody>
      </p:sp>
    </p:spTree>
    <p:extLst>
      <p:ext uri="{BB962C8B-B14F-4D97-AF65-F5344CB8AC3E}">
        <p14:creationId xmlns:p14="http://schemas.microsoft.com/office/powerpoint/2010/main" xmlns="" val="4262550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483" y="33783"/>
            <a:ext cx="11777663" cy="476250"/>
          </a:xfrm>
          <a:solidFill>
            <a:srgbClr val="00B050"/>
          </a:solidFill>
        </p:spPr>
        <p:txBody>
          <a:bodyPr/>
          <a:lstStyle/>
          <a:p>
            <a:r>
              <a:rPr lang="en-US" sz="2400" dirty="0"/>
              <a:t>ACHIEVEMENTS OF STRUCTURED BILATERAL MECHANISMS WITH PRC</a:t>
            </a:r>
          </a:p>
        </p:txBody>
      </p:sp>
      <p:graphicFrame>
        <p:nvGraphicFramePr>
          <p:cNvPr id="5" name="Content Placeholder 4">
            <a:extLst>
              <a:ext uri="{FF2B5EF4-FFF2-40B4-BE49-F238E27FC236}">
                <a16:creationId xmlns:a16="http://schemas.microsoft.com/office/drawing/2014/main" xmlns="" id="{23633A96-359C-4F71-8424-7A50E5D1CD24}"/>
              </a:ext>
            </a:extLst>
          </p:cNvPr>
          <p:cNvGraphicFramePr>
            <a:graphicFrameLocks noGrp="1"/>
          </p:cNvGraphicFramePr>
          <p:nvPr>
            <p:ph idx="1"/>
            <p:extLst>
              <p:ext uri="{D42A27DB-BD31-4B8C-83A1-F6EECF244321}">
                <p14:modId xmlns:p14="http://schemas.microsoft.com/office/powerpoint/2010/main" xmlns="" val="3232614070"/>
              </p:ext>
            </p:extLst>
          </p:nvPr>
        </p:nvGraphicFramePr>
        <p:xfrm>
          <a:off x="205483" y="606175"/>
          <a:ext cx="11777663" cy="5094234"/>
        </p:xfrm>
        <a:graphic>
          <a:graphicData uri="http://schemas.openxmlformats.org/drawingml/2006/table">
            <a:tbl>
              <a:tblPr firstRow="1" firstCol="1" bandRow="1"/>
              <a:tblGrid>
                <a:gridCol w="1438382">
                  <a:extLst>
                    <a:ext uri="{9D8B030D-6E8A-4147-A177-3AD203B41FA5}">
                      <a16:colId xmlns:a16="http://schemas.microsoft.com/office/drawing/2014/main" xmlns="" val="2791937251"/>
                    </a:ext>
                  </a:extLst>
                </a:gridCol>
                <a:gridCol w="7490407">
                  <a:extLst>
                    <a:ext uri="{9D8B030D-6E8A-4147-A177-3AD203B41FA5}">
                      <a16:colId xmlns:a16="http://schemas.microsoft.com/office/drawing/2014/main" xmlns="" val="2572071992"/>
                    </a:ext>
                  </a:extLst>
                </a:gridCol>
                <a:gridCol w="2848874">
                  <a:extLst>
                    <a:ext uri="{9D8B030D-6E8A-4147-A177-3AD203B41FA5}">
                      <a16:colId xmlns:a16="http://schemas.microsoft.com/office/drawing/2014/main" xmlns="" val="4277256193"/>
                    </a:ext>
                  </a:extLst>
                </a:gridCol>
              </a:tblGrid>
              <a:tr h="398877">
                <a:tc>
                  <a:txBody>
                    <a:bodyPr/>
                    <a:lstStyle/>
                    <a:p>
                      <a:pPr marL="228600" indent="-228600" algn="ctr" fontAlgn="base">
                        <a:lnSpc>
                          <a:spcPct val="115000"/>
                        </a:lnSpc>
                      </a:pPr>
                      <a:r>
                        <a:rPr lang="en-ZA" sz="1600" b="1" kern="1200" dirty="0">
                          <a:solidFill>
                            <a:srgbClr val="000000"/>
                          </a:solidFill>
                          <a:effectLst/>
                          <a:latin typeface="Arial" panose="020B0604020202020204" pitchFamily="34" charset="0"/>
                          <a:ea typeface="Times New Roman" panose="02020603050405020304" pitchFamily="18" charset="0"/>
                          <a:cs typeface="+mn-cs"/>
                        </a:rPr>
                        <a:t>Areas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07000"/>
                        </a:lnSpc>
                        <a:spcAft>
                          <a:spcPts val="800"/>
                        </a:spcAft>
                      </a:pPr>
                      <a:r>
                        <a:rPr lang="en-ZA"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Value or achievement over the 5 years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gn="ctr" fontAlgn="base">
                        <a:lnSpc>
                          <a:spcPct val="107000"/>
                        </a:lnSpc>
                        <a:spcAft>
                          <a:spcPts val="800"/>
                        </a:spcAft>
                      </a:pPr>
                      <a:r>
                        <a:rPr lang="en-ZA"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Challenges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78391758"/>
                  </a:ext>
                </a:extLst>
              </a:tr>
              <a:tr h="4695357">
                <a:tc>
                  <a:txBody>
                    <a:bodyPr/>
                    <a:lstStyle/>
                    <a:p>
                      <a:pPr marL="228600" indent="-228600" algn="just" fontAlgn="base">
                        <a:lnSpc>
                          <a:spcPct val="115000"/>
                        </a:lnSpc>
                      </a:pPr>
                      <a:r>
                        <a:rPr lang="en-ZA" sz="1600" b="1" dirty="0">
                          <a:solidFill>
                            <a:srgbClr val="000000"/>
                          </a:solidFill>
                          <a:effectLst/>
                          <a:latin typeface="+mn-lt"/>
                          <a:ea typeface="Times New Roman" panose="02020603050405020304" pitchFamily="18" charset="0"/>
                        </a:rPr>
                        <a:t>Agriculture, </a:t>
                      </a:r>
                    </a:p>
                    <a:p>
                      <a:pPr marL="228600" indent="-228600" algn="just" fontAlgn="base">
                        <a:lnSpc>
                          <a:spcPct val="115000"/>
                        </a:lnSpc>
                      </a:pPr>
                      <a:r>
                        <a:rPr lang="en-ZA" sz="1600" b="1" dirty="0">
                          <a:solidFill>
                            <a:srgbClr val="000000"/>
                          </a:solidFill>
                          <a:effectLst/>
                          <a:latin typeface="+mn-lt"/>
                          <a:ea typeface="Times New Roman" panose="02020603050405020304" pitchFamily="18" charset="0"/>
                        </a:rPr>
                        <a:t>Forestry and </a:t>
                      </a:r>
                    </a:p>
                    <a:p>
                      <a:pPr marL="228600" indent="-228600" algn="just" fontAlgn="base">
                        <a:lnSpc>
                          <a:spcPct val="115000"/>
                        </a:lnSpc>
                      </a:pPr>
                      <a:r>
                        <a:rPr lang="en-ZA" sz="1600" b="1" dirty="0">
                          <a:solidFill>
                            <a:srgbClr val="000000"/>
                          </a:solidFill>
                          <a:effectLst/>
                          <a:latin typeface="+mn-lt"/>
                          <a:ea typeface="Times New Roman" panose="02020603050405020304" pitchFamily="18" charset="0"/>
                        </a:rPr>
                        <a:t>Fisheries</a:t>
                      </a:r>
                      <a:endParaRPr lang="en-ZA" sz="1600"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fontAlgn="base">
                        <a:buFont typeface="Symbol" panose="05050102010706020507" pitchFamily="18" charset="2"/>
                        <a:buChar char=""/>
                      </a:pPr>
                      <a:r>
                        <a:rPr lang="en-US" sz="1600" dirty="0">
                          <a:effectLst/>
                          <a:latin typeface="+mn-lt"/>
                          <a:ea typeface="Times New Roman" panose="02020603050405020304" pitchFamily="18" charset="0"/>
                        </a:rPr>
                        <a:t>Four Agreements/MOUs concluded in the areas of Agricultural; Sanitary and Phytosanitary (SPS) protocols; Aquaculture; and Forestry. </a:t>
                      </a:r>
                      <a:r>
                        <a:rPr lang="en-US" sz="1600" dirty="0">
                          <a:effectLst/>
                          <a:latin typeface="+mn-lt"/>
                          <a:ea typeface="Calibri" panose="020F0502020204030204" pitchFamily="34" charset="0"/>
                        </a:rPr>
                        <a:t>They guide  cooperation between the two countries in the field of Agriculture, Forestry and Fisheries.</a:t>
                      </a:r>
                    </a:p>
                    <a:p>
                      <a:pPr marL="342900" lvl="0" indent="-342900" algn="just" fontAlgn="base">
                        <a:buFont typeface="Symbol" panose="05050102010706020507" pitchFamily="18" charset="2"/>
                        <a:buChar char=""/>
                      </a:pPr>
                      <a:endParaRPr lang="en-ZA" sz="1600" dirty="0">
                        <a:effectLst/>
                        <a:latin typeface="+mn-lt"/>
                        <a:ea typeface="Times New Roman" panose="02020603050405020304" pitchFamily="18" charset="0"/>
                      </a:endParaRPr>
                    </a:p>
                    <a:p>
                      <a:pPr marL="342900" lvl="0" indent="-342900" algn="just" fontAlgn="base">
                        <a:buFont typeface="Symbol" panose="05050102010706020507" pitchFamily="18" charset="2"/>
                        <a:buChar char=""/>
                      </a:pPr>
                      <a:r>
                        <a:rPr lang="en-US" sz="1600" dirty="0">
                          <a:effectLst/>
                          <a:latin typeface="+mn-lt"/>
                          <a:ea typeface="Times New Roman" panose="02020603050405020304" pitchFamily="18" charset="0"/>
                        </a:rPr>
                        <a:t>Activities in these Agreements/MOUs include capacity building through university training programmes and mission exchanges through delegation visits.</a:t>
                      </a:r>
                    </a:p>
                    <a:p>
                      <a:pPr marL="342900" lvl="0" indent="-342900" algn="just" fontAlgn="base">
                        <a:buFont typeface="Symbol" panose="05050102010706020507" pitchFamily="18" charset="2"/>
                        <a:buChar char=""/>
                      </a:pPr>
                      <a:endParaRPr lang="en-ZA" sz="1600" dirty="0">
                        <a:effectLst/>
                        <a:latin typeface="+mn-lt"/>
                        <a:ea typeface="Times New Roman" panose="02020603050405020304" pitchFamily="18" charset="0"/>
                      </a:endParaRPr>
                    </a:p>
                    <a:p>
                      <a:pPr marL="342900" lvl="0" indent="-342900" algn="just" fontAlgn="base">
                        <a:buFont typeface="Symbol" panose="05050102010706020507" pitchFamily="18" charset="2"/>
                        <a:buChar char=""/>
                      </a:pPr>
                      <a:r>
                        <a:rPr lang="en-US" sz="1600" dirty="0">
                          <a:effectLst/>
                          <a:latin typeface="+mn-lt"/>
                          <a:ea typeface="Times New Roman" panose="02020603050405020304" pitchFamily="18" charset="0"/>
                        </a:rPr>
                        <a:t>Bilateral exports, conducted on a ”most </a:t>
                      </a:r>
                      <a:r>
                        <a:rPr lang="en-US" sz="1600" dirty="0" err="1">
                          <a:effectLst/>
                          <a:latin typeface="+mn-lt"/>
                          <a:ea typeface="Times New Roman" panose="02020603050405020304" pitchFamily="18" charset="0"/>
                        </a:rPr>
                        <a:t>favoured</a:t>
                      </a:r>
                      <a:r>
                        <a:rPr lang="en-US" sz="1600" dirty="0">
                          <a:effectLst/>
                          <a:latin typeface="+mn-lt"/>
                          <a:ea typeface="Times New Roman" panose="02020603050405020304" pitchFamily="18" charset="0"/>
                        </a:rPr>
                        <a:t> nation” basis, was enhanced by SA gaining market access into China for agricultural goods, such as table grapes, citrus, tobacco, maize, apples, Lucerne [alfa-alfa], pears and citrus. </a:t>
                      </a:r>
                    </a:p>
                    <a:p>
                      <a:pPr marL="342900" lvl="0" indent="-342900" algn="just" fontAlgn="base">
                        <a:buFont typeface="Symbol" panose="05050102010706020507" pitchFamily="18" charset="2"/>
                        <a:buChar char=""/>
                      </a:pPr>
                      <a:endParaRPr lang="en-US" sz="1600" dirty="0">
                        <a:effectLst/>
                        <a:latin typeface="+mn-lt"/>
                        <a:ea typeface="Times New Roman" panose="02020603050405020304" pitchFamily="18" charset="0"/>
                      </a:endParaRPr>
                    </a:p>
                    <a:p>
                      <a:pPr marL="342900" lvl="0" indent="-342900" algn="just" fontAlgn="base">
                        <a:buFont typeface="Symbol" panose="05050102010706020507" pitchFamily="18" charset="2"/>
                        <a:buChar char=""/>
                      </a:pPr>
                      <a:r>
                        <a:rPr lang="en-US" sz="1600" dirty="0">
                          <a:effectLst/>
                          <a:latin typeface="+mn-lt"/>
                          <a:ea typeface="Times New Roman" panose="02020603050405020304" pitchFamily="18" charset="0"/>
                        </a:rPr>
                        <a:t>On animal products, health certificates were concluded for the following SA products: beef, raw hides and skins wool and mohair, fishmeal and fish oil for animal use, different animals like giraffes and others.</a:t>
                      </a:r>
                    </a:p>
                    <a:p>
                      <a:pPr marL="342900" lvl="0" indent="-342900" algn="just" fontAlgn="base">
                        <a:buFont typeface="Symbol" panose="05050102010706020507" pitchFamily="18" charset="2"/>
                        <a:buChar char=""/>
                      </a:pPr>
                      <a:endParaRPr lang="en-ZA" sz="1600" dirty="0">
                        <a:effectLst/>
                        <a:latin typeface="+mn-lt"/>
                        <a:ea typeface="Times New Roman" panose="02020603050405020304" pitchFamily="18" charset="0"/>
                      </a:endParaRPr>
                    </a:p>
                    <a:p>
                      <a:pPr marL="342900" lvl="0" indent="-342900" algn="just" fontAlgn="base">
                        <a:buFont typeface="Symbol" panose="05050102010706020507" pitchFamily="18" charset="2"/>
                        <a:buChar char=""/>
                      </a:pPr>
                      <a:r>
                        <a:rPr lang="en-US" sz="1600" dirty="0">
                          <a:effectLst/>
                          <a:latin typeface="+mn-lt"/>
                          <a:ea typeface="Calibri" panose="020F0502020204030204" pitchFamily="34" charset="0"/>
                        </a:rPr>
                        <a:t>South Africa has received several full scholarships from China in the fields of Agriculture, Forestry and Fisheries, from which SA students have benefited.</a:t>
                      </a:r>
                      <a:endParaRPr lang="en-ZA" sz="1600"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defTabSz="914400" rtl="0" eaLnBrk="1" fontAlgn="base" latinLnBrk="0" hangingPunct="1">
                        <a:lnSpc>
                          <a:spcPct val="107000"/>
                        </a:lnSpc>
                        <a:spcBef>
                          <a:spcPts val="0"/>
                        </a:spcBef>
                        <a:spcAft>
                          <a:spcPts val="800"/>
                        </a:spcAft>
                        <a:buClrTx/>
                        <a:buSzTx/>
                        <a:buFont typeface="Symbol" panose="05050102010706020507" pitchFamily="18" charset="2"/>
                        <a:buChar char=""/>
                        <a:tabLst>
                          <a:tab pos="457200" algn="l"/>
                        </a:tabLst>
                        <a:defRPr/>
                      </a:pPr>
                      <a:r>
                        <a:rPr lang="en-US" sz="1600" kern="1200" noProof="0" dirty="0">
                          <a:solidFill>
                            <a:schemeClr val="tx1"/>
                          </a:solidFill>
                          <a:effectLst/>
                          <a:latin typeface="+mn-lt"/>
                          <a:ea typeface="+mn-ea"/>
                          <a:cs typeface="+mn-cs"/>
                        </a:rPr>
                        <a:t>China</a:t>
                      </a:r>
                      <a:r>
                        <a:rPr lang="en-ZA" sz="1600" kern="1200" noProof="0" dirty="0">
                          <a:solidFill>
                            <a:schemeClr val="tx1"/>
                          </a:solidFill>
                          <a:effectLst/>
                          <a:latin typeface="+mn-lt"/>
                          <a:ea typeface="+mn-ea"/>
                          <a:cs typeface="+mn-cs"/>
                        </a:rPr>
                        <a:t> evaluates new agricultural market access requests on a “one</a:t>
                      </a:r>
                      <a:r>
                        <a:rPr lang="en-GB" sz="1600" kern="1200" noProof="0" dirty="0">
                          <a:solidFill>
                            <a:schemeClr val="tx1"/>
                          </a:solidFill>
                          <a:effectLst/>
                          <a:latin typeface="+mn-lt"/>
                          <a:ea typeface="+mn-ea"/>
                          <a:cs typeface="+mn-cs"/>
                        </a:rPr>
                        <a:t>-</a:t>
                      </a:r>
                      <a:r>
                        <a:rPr lang="en-ZA" sz="1600" kern="1200" noProof="0" dirty="0">
                          <a:solidFill>
                            <a:schemeClr val="tx1"/>
                          </a:solidFill>
                          <a:effectLst/>
                          <a:latin typeface="+mn-lt"/>
                          <a:ea typeface="+mn-ea"/>
                          <a:cs typeface="+mn-cs"/>
                        </a:rPr>
                        <a:t>product</a:t>
                      </a:r>
                      <a:r>
                        <a:rPr lang="en-GB" sz="1600" kern="1200" noProof="0" dirty="0">
                          <a:solidFill>
                            <a:schemeClr val="tx1"/>
                          </a:solidFill>
                          <a:effectLst/>
                          <a:latin typeface="+mn-lt"/>
                          <a:ea typeface="+mn-ea"/>
                          <a:cs typeface="+mn-cs"/>
                        </a:rPr>
                        <a:t>-</a:t>
                      </a:r>
                      <a:r>
                        <a:rPr lang="en-ZA" sz="1600" kern="1200" noProof="0" dirty="0">
                          <a:solidFill>
                            <a:schemeClr val="tx1"/>
                          </a:solidFill>
                          <a:effectLst/>
                          <a:latin typeface="+mn-lt"/>
                          <a:ea typeface="+mn-ea"/>
                          <a:cs typeface="+mn-cs"/>
                        </a:rPr>
                        <a:t>at</a:t>
                      </a:r>
                      <a:r>
                        <a:rPr lang="en-GB" sz="1600" kern="1200" noProof="0" dirty="0">
                          <a:solidFill>
                            <a:schemeClr val="tx1"/>
                          </a:solidFill>
                          <a:effectLst/>
                          <a:latin typeface="+mn-lt"/>
                          <a:ea typeface="+mn-ea"/>
                          <a:cs typeface="+mn-cs"/>
                        </a:rPr>
                        <a:t>-</a:t>
                      </a:r>
                      <a:r>
                        <a:rPr lang="en-ZA" sz="1600" kern="1200" noProof="0" dirty="0">
                          <a:solidFill>
                            <a:schemeClr val="tx1"/>
                          </a:solidFill>
                          <a:effectLst/>
                          <a:latin typeface="+mn-lt"/>
                          <a:ea typeface="+mn-ea"/>
                          <a:cs typeface="+mn-cs"/>
                        </a:rPr>
                        <a:t>time” basis</a:t>
                      </a:r>
                    </a:p>
                    <a:p>
                      <a:pPr marL="342900" marR="0" lvl="0" indent="-342900" algn="just" defTabSz="914400" rtl="0" eaLnBrk="1" fontAlgn="base" latinLnBrk="0" hangingPunct="1">
                        <a:lnSpc>
                          <a:spcPct val="107000"/>
                        </a:lnSpc>
                        <a:spcBef>
                          <a:spcPts val="0"/>
                        </a:spcBef>
                        <a:spcAft>
                          <a:spcPts val="800"/>
                        </a:spcAft>
                        <a:buClrTx/>
                        <a:buSzTx/>
                        <a:buFont typeface="Symbol" panose="05050102010706020507" pitchFamily="18" charset="2"/>
                        <a:buChar char=""/>
                        <a:tabLst>
                          <a:tab pos="457200" algn="l"/>
                        </a:tabLst>
                        <a:defRPr/>
                      </a:pPr>
                      <a:r>
                        <a:rPr lang="en-ZA" sz="1600" kern="1200" noProof="0" dirty="0">
                          <a:solidFill>
                            <a:schemeClr val="tx1"/>
                          </a:solidFill>
                          <a:effectLst/>
                          <a:latin typeface="+mn-lt"/>
                          <a:ea typeface="+mn-ea"/>
                          <a:cs typeface="+mn-cs"/>
                        </a:rPr>
                        <a:t>Market access and trade barriers</a:t>
                      </a:r>
                    </a:p>
                    <a:p>
                      <a:pPr marL="342900" lvl="0" indent="-342900" algn="just" defTabSz="914400" rtl="0" eaLnBrk="1" fontAlgn="base" latinLnBrk="0" hangingPunct="1">
                        <a:lnSpc>
                          <a:spcPct val="150000"/>
                        </a:lnSpc>
                        <a:buFont typeface="Symbol" panose="05050102010706020507" pitchFamily="18" charset="2"/>
                        <a:buChar char=""/>
                      </a:pPr>
                      <a:endParaRPr lang="en-ZA" sz="1600" kern="1200" dirty="0">
                        <a:solidFill>
                          <a:schemeClr val="tx1"/>
                        </a:solidFill>
                        <a:effectLst/>
                        <a:latin typeface="+mn-lt"/>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69499340"/>
                  </a:ext>
                </a:extLst>
              </a:tr>
            </a:tbl>
          </a:graphicData>
        </a:graphic>
      </p:graphicFrame>
      <p:sp>
        <p:nvSpPr>
          <p:cNvPr id="4" name="Slide Number Placeholder 3"/>
          <p:cNvSpPr>
            <a:spLocks noGrp="1"/>
          </p:cNvSpPr>
          <p:nvPr>
            <p:ph type="sldNum" sz="quarter" idx="10"/>
          </p:nvPr>
        </p:nvSpPr>
        <p:spPr/>
        <p:txBody>
          <a:bodyPr/>
          <a:lstStyle/>
          <a:p>
            <a:pPr>
              <a:defRPr/>
            </a:pPr>
            <a:fld id="{88ED7080-FDDF-474B-A688-2AE419DE6A1F}" type="slidenum">
              <a:rPr lang="en-GB" altLang="en-US" smtClean="0">
                <a:solidFill>
                  <a:srgbClr val="000000"/>
                </a:solidFill>
              </a:rPr>
              <a:pPr>
                <a:defRPr/>
              </a:pPr>
              <a:t>15</a:t>
            </a:fld>
            <a:endParaRPr lang="en-GB" altLang="en-US" dirty="0">
              <a:solidFill>
                <a:srgbClr val="000000"/>
              </a:solidFill>
            </a:endParaRPr>
          </a:p>
        </p:txBody>
      </p:sp>
    </p:spTree>
    <p:extLst>
      <p:ext uri="{BB962C8B-B14F-4D97-AF65-F5344CB8AC3E}">
        <p14:creationId xmlns:p14="http://schemas.microsoft.com/office/powerpoint/2010/main" xmlns="" val="343150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464" y="1"/>
            <a:ext cx="11741284" cy="583660"/>
          </a:xfrm>
          <a:solidFill>
            <a:srgbClr val="00B050"/>
          </a:solidFill>
        </p:spPr>
        <p:txBody>
          <a:bodyPr/>
          <a:lstStyle/>
          <a:p>
            <a:r>
              <a:rPr lang="en-US" sz="2800" dirty="0"/>
              <a:t>WAY FORWARD AND IMPROVEMENT</a:t>
            </a:r>
          </a:p>
        </p:txBody>
      </p:sp>
      <p:sp>
        <p:nvSpPr>
          <p:cNvPr id="3" name="Content Placeholder 2"/>
          <p:cNvSpPr>
            <a:spLocks noGrp="1"/>
          </p:cNvSpPr>
          <p:nvPr>
            <p:ph idx="1"/>
          </p:nvPr>
        </p:nvSpPr>
        <p:spPr>
          <a:xfrm>
            <a:off x="0" y="583661"/>
            <a:ext cx="12081753" cy="5136203"/>
          </a:xfrm>
        </p:spPr>
        <p:txBody>
          <a:bodyPr/>
          <a:lstStyle/>
          <a:p>
            <a:pPr marL="285750" lvl="0" indent="-285750" algn="just">
              <a:lnSpc>
                <a:spcPct val="107000"/>
              </a:lnSpc>
              <a:spcAft>
                <a:spcPts val="800"/>
              </a:spcAft>
              <a:buFont typeface="Arial" panose="020B0604020202020204" pitchFamily="34" charset="0"/>
              <a:buChar char="•"/>
              <a:tabLst>
                <a:tab pos="457200" algn="l"/>
              </a:tabLst>
            </a:pPr>
            <a:r>
              <a:rPr lang="en-ZA" sz="2000" dirty="0">
                <a:latin typeface="Arial" panose="020B0604020202020204" pitchFamily="34" charset="0"/>
                <a:ea typeface="Calibri" panose="020F0502020204030204" pitchFamily="34" charset="0"/>
                <a:cs typeface="Times New Roman" panose="02020603050405020304" pitchFamily="18" charset="0"/>
              </a:rPr>
              <a:t>South Africa should leverage its good friendship and comprehensive strategic partnership with China to reap the full potential benefits from the structured bilateral mechanisms, including to gain advantage from China’s growing international profile, its political and economic prowess and its technological expertise across many sectors.</a:t>
            </a:r>
          </a:p>
          <a:p>
            <a:pPr marL="285750" lvl="0" indent="-285750" algn="just">
              <a:lnSpc>
                <a:spcPct val="107000"/>
              </a:lnSpc>
              <a:spcAft>
                <a:spcPts val="800"/>
              </a:spcAft>
              <a:buFont typeface="Arial" panose="020B0604020202020204" pitchFamily="34" charset="0"/>
              <a:buChar char="•"/>
              <a:tabLst>
                <a:tab pos="457200" algn="l"/>
              </a:tabLst>
            </a:pPr>
            <a:r>
              <a:rPr lang="en-GB" sz="2000" kern="1200" dirty="0"/>
              <a:t>Improved </a:t>
            </a:r>
            <a:r>
              <a:rPr lang="en-ZA" sz="2000" kern="1200" dirty="0"/>
              <a:t>inter-governmental coordination through implementation of 10 Years Strategic Programme on Cooperation and China country strategy.</a:t>
            </a:r>
          </a:p>
          <a:p>
            <a:pPr marL="285750" lvl="0" indent="-285750" algn="just" eaLnBrk="1" fontAlgn="auto" hangingPunct="1">
              <a:lnSpc>
                <a:spcPct val="107000"/>
              </a:lnSpc>
              <a:spcBef>
                <a:spcPts val="0"/>
              </a:spcBef>
              <a:spcAft>
                <a:spcPts val="800"/>
              </a:spcAft>
              <a:buFont typeface="Arial" panose="020B0604020202020204" pitchFamily="34" charset="0"/>
              <a:buChar char="•"/>
              <a:tabLst>
                <a:tab pos="457200" algn="l"/>
              </a:tabLst>
              <a:defRPr/>
            </a:pPr>
            <a:r>
              <a:rPr lang="en-ZA" sz="2000" kern="1200" dirty="0"/>
              <a:t>Facilitate market access into China for more SA-manufactured/value-added goods and </a:t>
            </a:r>
            <a:r>
              <a:rPr lang="en-ZA" sz="2000" kern="1200" dirty="0">
                <a:solidFill>
                  <a:srgbClr val="000000"/>
                </a:solidFill>
              </a:rPr>
              <a:t>agricultural products.</a:t>
            </a:r>
            <a:endParaRPr lang="en-ZA" sz="2000" kern="1200" dirty="0"/>
          </a:p>
          <a:p>
            <a:pPr marL="285750" indent="-285750" algn="just" eaLnBrk="1" fontAlgn="auto" hangingPunct="1">
              <a:lnSpc>
                <a:spcPct val="107000"/>
              </a:lnSpc>
              <a:spcBef>
                <a:spcPts val="0"/>
              </a:spcBef>
              <a:spcAft>
                <a:spcPts val="800"/>
              </a:spcAft>
              <a:buFont typeface="Arial" panose="020B0604020202020204" pitchFamily="34" charset="0"/>
              <a:buChar char="•"/>
              <a:tabLst>
                <a:tab pos="457200" algn="l"/>
              </a:tabLst>
              <a:defRPr/>
            </a:pPr>
            <a:r>
              <a:rPr lang="en-ZA" sz="2000" dirty="0"/>
              <a:t>Promote inward trade visits to South Africa post Covid-19 – close the trade gap.</a:t>
            </a:r>
          </a:p>
          <a:p>
            <a:pPr marL="285750" indent="-285750" algn="just" eaLnBrk="1" fontAlgn="auto" hangingPunct="1">
              <a:lnSpc>
                <a:spcPct val="107000"/>
              </a:lnSpc>
              <a:spcBef>
                <a:spcPts val="0"/>
              </a:spcBef>
              <a:spcAft>
                <a:spcPts val="800"/>
              </a:spcAft>
              <a:buFont typeface="Arial" panose="020B0604020202020204" pitchFamily="34" charset="0"/>
              <a:buChar char="•"/>
              <a:tabLst>
                <a:tab pos="457200" algn="l"/>
              </a:tabLst>
              <a:defRPr/>
            </a:pPr>
            <a:r>
              <a:rPr lang="en-GB" sz="2000" kern="1200" dirty="0">
                <a:solidFill>
                  <a:srgbClr val="000000"/>
                </a:solidFill>
              </a:rPr>
              <a:t>Local job creation remains a key SA priority and China should support such SA efforts.</a:t>
            </a:r>
          </a:p>
          <a:p>
            <a:pPr marL="285750" indent="-285750" algn="just" eaLnBrk="1" fontAlgn="auto" hangingPunct="1">
              <a:lnSpc>
                <a:spcPct val="107000"/>
              </a:lnSpc>
              <a:spcBef>
                <a:spcPts val="0"/>
              </a:spcBef>
              <a:spcAft>
                <a:spcPts val="800"/>
              </a:spcAft>
              <a:buFont typeface="Arial" panose="020B0604020202020204" pitchFamily="34" charset="0"/>
              <a:buChar char="•"/>
              <a:tabLst>
                <a:tab pos="457200" algn="l"/>
              </a:tabLst>
              <a:defRPr/>
            </a:pPr>
            <a:r>
              <a:rPr lang="en-ZA" sz="2000" dirty="0">
                <a:ea typeface="Times New Roman" panose="02020603050405020304" pitchFamily="18" charset="0"/>
              </a:rPr>
              <a:t>Promote conservation and cultural tourism.</a:t>
            </a:r>
          </a:p>
          <a:p>
            <a:pPr algn="just" eaLnBrk="1" fontAlgn="auto" hangingPunct="1">
              <a:lnSpc>
                <a:spcPct val="107000"/>
              </a:lnSpc>
              <a:spcBef>
                <a:spcPts val="0"/>
              </a:spcBef>
              <a:spcAft>
                <a:spcPts val="800"/>
              </a:spcAft>
              <a:tabLst>
                <a:tab pos="457200" algn="l"/>
              </a:tabLst>
              <a:defRPr/>
            </a:pPr>
            <a:r>
              <a:rPr lang="en-US" sz="2000" dirty="0">
                <a:effectLst/>
                <a:latin typeface="Arial" panose="020B0604020202020204" pitchFamily="34" charset="0"/>
                <a:ea typeface="Calibri" panose="020F0502020204030204" pitchFamily="34" charset="0"/>
                <a:cs typeface="Times New Roman" panose="02020603050405020304" pitchFamily="18" charset="0"/>
              </a:rPr>
              <a:t>Work on the strict criteria applicable to grant-funding, concessional loans, and other funding modalities, both sides, and requires vigorous engagement before projects can be implemented.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eaLnBrk="1" fontAlgn="auto" hangingPunct="1">
              <a:lnSpc>
                <a:spcPct val="107000"/>
              </a:lnSpc>
              <a:spcBef>
                <a:spcPts val="0"/>
              </a:spcBef>
              <a:spcAft>
                <a:spcPts val="800"/>
              </a:spcAft>
              <a:buNone/>
              <a:tabLst>
                <a:tab pos="457200" algn="l"/>
              </a:tabLst>
              <a:defRPr/>
            </a:pPr>
            <a:endParaRPr lang="en-ZA" sz="2000" dirty="0">
              <a:ea typeface="Times New Roman" panose="02020603050405020304" pitchFamily="18" charset="0"/>
            </a:endParaRPr>
          </a:p>
          <a:p>
            <a:pPr marL="285750" indent="-285750" algn="just" eaLnBrk="1" fontAlgn="auto" hangingPunct="1">
              <a:lnSpc>
                <a:spcPct val="107000"/>
              </a:lnSpc>
              <a:spcBef>
                <a:spcPts val="0"/>
              </a:spcBef>
              <a:spcAft>
                <a:spcPts val="800"/>
              </a:spcAft>
              <a:buFont typeface="Arial" panose="020B0604020202020204" pitchFamily="34" charset="0"/>
              <a:buChar char="•"/>
              <a:tabLst>
                <a:tab pos="457200" algn="l"/>
              </a:tabLst>
              <a:defRPr/>
            </a:pPr>
            <a:endParaRPr lang="en-ZA" sz="2000" kern="1200" dirty="0">
              <a:solidFill>
                <a:srgbClr val="000000"/>
              </a:solidFill>
            </a:endParaRPr>
          </a:p>
          <a:p>
            <a:pPr marL="285750" indent="-285750" algn="just" eaLnBrk="1" fontAlgn="auto" hangingPunct="1">
              <a:lnSpc>
                <a:spcPct val="107000"/>
              </a:lnSpc>
              <a:spcBef>
                <a:spcPts val="0"/>
              </a:spcBef>
              <a:spcAft>
                <a:spcPts val="800"/>
              </a:spcAft>
              <a:buFont typeface="Arial" panose="020B0604020202020204" pitchFamily="34" charset="0"/>
              <a:buChar char="•"/>
              <a:tabLst>
                <a:tab pos="457200" algn="l"/>
              </a:tabLst>
              <a:defRPr/>
            </a:pPr>
            <a:endParaRPr lang="en-ZA" sz="2000" dirty="0"/>
          </a:p>
          <a:p>
            <a:pPr marL="285750" lvl="0" indent="-285750" algn="just" eaLnBrk="1" fontAlgn="auto" hangingPunct="1">
              <a:lnSpc>
                <a:spcPct val="107000"/>
              </a:lnSpc>
              <a:spcBef>
                <a:spcPts val="0"/>
              </a:spcBef>
              <a:spcAft>
                <a:spcPts val="800"/>
              </a:spcAft>
              <a:buFont typeface="Arial" panose="020B0604020202020204" pitchFamily="34" charset="0"/>
              <a:buChar char="•"/>
              <a:tabLst>
                <a:tab pos="457200" algn="l"/>
              </a:tabLst>
              <a:defRPr/>
            </a:pPr>
            <a:endParaRPr lang="en-ZA" sz="2000" kern="1200" dirty="0"/>
          </a:p>
          <a:p>
            <a:pPr marL="0" indent="0">
              <a:buNone/>
            </a:pPr>
            <a:endParaRPr lang="en-US" sz="2000" dirty="0"/>
          </a:p>
        </p:txBody>
      </p:sp>
      <p:sp>
        <p:nvSpPr>
          <p:cNvPr id="4" name="Slide Number Placeholder 3"/>
          <p:cNvSpPr>
            <a:spLocks noGrp="1"/>
          </p:cNvSpPr>
          <p:nvPr>
            <p:ph type="sldNum" sz="quarter" idx="10"/>
          </p:nvPr>
        </p:nvSpPr>
        <p:spPr/>
        <p:txBody>
          <a:bodyPr/>
          <a:lstStyle/>
          <a:p>
            <a:pPr>
              <a:defRPr/>
            </a:pPr>
            <a:fld id="{88ED7080-FDDF-474B-A688-2AE419DE6A1F}" type="slidenum">
              <a:rPr lang="en-GB" altLang="en-US" smtClean="0">
                <a:solidFill>
                  <a:srgbClr val="000000"/>
                </a:solidFill>
              </a:rPr>
              <a:pPr>
                <a:defRPr/>
              </a:pPr>
              <a:t>16</a:t>
            </a:fld>
            <a:endParaRPr lang="en-GB" altLang="en-US" dirty="0">
              <a:solidFill>
                <a:srgbClr val="000000"/>
              </a:solidFill>
            </a:endParaRPr>
          </a:p>
        </p:txBody>
      </p:sp>
      <p:sp>
        <p:nvSpPr>
          <p:cNvPr id="5" name="TextBox 4">
            <a:extLst>
              <a:ext uri="{FF2B5EF4-FFF2-40B4-BE49-F238E27FC236}">
                <a16:creationId xmlns:a16="http://schemas.microsoft.com/office/drawing/2014/main" xmlns="" id="{7A281333-793B-15DF-A4FA-86AF07B78DC7}"/>
              </a:ext>
            </a:extLst>
          </p:cNvPr>
          <p:cNvSpPr txBox="1"/>
          <p:nvPr/>
        </p:nvSpPr>
        <p:spPr>
          <a:xfrm>
            <a:off x="9477632" y="1371600"/>
            <a:ext cx="184731" cy="646331"/>
          </a:xfrm>
          <a:prstGeom prst="rect">
            <a:avLst/>
          </a:prstGeom>
          <a:noFill/>
        </p:spPr>
        <p:txBody>
          <a:bodyPr wrap="none" rtlCol="0">
            <a:spAutoFit/>
          </a:bodyPr>
          <a:lstStyle/>
          <a:p>
            <a:endParaRPr lang="en-US" dirty="0"/>
          </a:p>
          <a:p>
            <a:endParaRPr lang="en-US" dirty="0"/>
          </a:p>
        </p:txBody>
      </p:sp>
    </p:spTree>
    <p:extLst>
      <p:ext uri="{BB962C8B-B14F-4D97-AF65-F5344CB8AC3E}">
        <p14:creationId xmlns:p14="http://schemas.microsoft.com/office/powerpoint/2010/main" xmlns="" val="3599040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247" y="0"/>
            <a:ext cx="11864501" cy="437745"/>
          </a:xfrm>
          <a:solidFill>
            <a:srgbClr val="00B050"/>
          </a:solidFill>
        </p:spPr>
        <p:txBody>
          <a:bodyPr/>
          <a:lstStyle/>
          <a:p>
            <a:r>
              <a:rPr lang="en-US" sz="2800" dirty="0"/>
              <a:t>CLOSING </a:t>
            </a:r>
          </a:p>
        </p:txBody>
      </p:sp>
      <p:sp>
        <p:nvSpPr>
          <p:cNvPr id="3" name="Content Placeholder 2"/>
          <p:cNvSpPr>
            <a:spLocks noGrp="1"/>
          </p:cNvSpPr>
          <p:nvPr>
            <p:ph idx="1"/>
          </p:nvPr>
        </p:nvSpPr>
        <p:spPr>
          <a:xfrm>
            <a:off x="0" y="565079"/>
            <a:ext cx="12081753" cy="5154785"/>
          </a:xfrm>
        </p:spPr>
        <p:txBody>
          <a:bodyPr/>
          <a:lstStyle/>
          <a:p>
            <a:pPr algn="just"/>
            <a:r>
              <a:rPr lang="en-US" dirty="0"/>
              <a:t>South Africa and China are comprehensive strategic partners. Through the BNC, the Strategic Dialogue, the Joint Working Group and the PPEM, tangible contributions towards the achievement of SA’s long-term strategic priorities, as outlined in the National Development Plan, has been made.</a:t>
            </a:r>
          </a:p>
          <a:p>
            <a:pPr marL="0" indent="0" algn="just">
              <a:buNone/>
            </a:pPr>
            <a:endParaRPr lang="en-ZA" dirty="0"/>
          </a:p>
          <a:p>
            <a:pPr algn="just"/>
            <a:r>
              <a:rPr lang="en-US" dirty="0"/>
              <a:t>SA’s bilateral partnership with China, which is managed through various structured mechanisms at different levels, will aid SA’s developmental objectives and assist the country in its recovery efforts and growth trajectory, in a complex world that remains defined by the impact of the COVID-19 pandemic and other geo-strategic issues.</a:t>
            </a:r>
          </a:p>
          <a:p>
            <a:pPr marL="0" indent="0" algn="just">
              <a:buNone/>
            </a:pPr>
            <a:endParaRPr lang="en-ZA" dirty="0"/>
          </a:p>
          <a:p>
            <a:pPr algn="just">
              <a:lnSpc>
                <a:spcPct val="107000"/>
              </a:lnSpc>
              <a:spcAft>
                <a:spcPts val="800"/>
              </a:spcAft>
            </a:pPr>
            <a:r>
              <a:rPr lang="en-US" dirty="0">
                <a:effectLst/>
                <a:latin typeface="Arial" panose="020B0604020202020204" pitchFamily="34" charset="0"/>
                <a:ea typeface="Calibri" panose="020F0502020204030204" pitchFamily="34" charset="0"/>
                <a:cs typeface="Times New Roman" panose="02020603050405020304" pitchFamily="18" charset="0"/>
              </a:rPr>
              <a:t>DIRCO is the coordinating Department and implementation lies with other SA Government Departments. The responsibility for implementation of the </a:t>
            </a:r>
            <a:r>
              <a:rPr lang="en-US" dirty="0" err="1">
                <a:effectLst/>
                <a:latin typeface="Arial" panose="020B0604020202020204" pitchFamily="34" charset="0"/>
                <a:ea typeface="Calibri" panose="020F0502020204030204" pitchFamily="34" charset="0"/>
                <a:cs typeface="Times New Roman" panose="02020603050405020304" pitchFamily="18" charset="0"/>
              </a:rPr>
              <a:t>MoUs</a:t>
            </a:r>
            <a:r>
              <a:rPr lang="en-US" dirty="0">
                <a:effectLst/>
                <a:latin typeface="Arial" panose="020B0604020202020204" pitchFamily="34" charset="0"/>
                <a:ea typeface="Calibri" panose="020F0502020204030204" pitchFamily="34" charset="0"/>
                <a:cs typeface="Times New Roman" panose="02020603050405020304" pitchFamily="18" charset="0"/>
              </a:rPr>
              <a:t>, agreements and outcomes of these mechanisms lies with the relevant line Department and DIRCO only serves as the coordinator. </a:t>
            </a:r>
            <a:endParaRPr lang="en-ZA"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000" dirty="0"/>
          </a:p>
        </p:txBody>
      </p:sp>
      <p:sp>
        <p:nvSpPr>
          <p:cNvPr id="4" name="Slide Number Placeholder 3"/>
          <p:cNvSpPr>
            <a:spLocks noGrp="1"/>
          </p:cNvSpPr>
          <p:nvPr>
            <p:ph type="sldNum" sz="quarter" idx="10"/>
          </p:nvPr>
        </p:nvSpPr>
        <p:spPr/>
        <p:txBody>
          <a:bodyPr/>
          <a:lstStyle/>
          <a:p>
            <a:pPr>
              <a:defRPr/>
            </a:pPr>
            <a:fld id="{88ED7080-FDDF-474B-A688-2AE419DE6A1F}" type="slidenum">
              <a:rPr lang="en-GB" altLang="en-US" smtClean="0">
                <a:solidFill>
                  <a:srgbClr val="000000"/>
                </a:solidFill>
              </a:rPr>
              <a:pPr>
                <a:defRPr/>
              </a:pPr>
              <a:t>17</a:t>
            </a:fld>
            <a:endParaRPr lang="en-GB" altLang="en-US" dirty="0">
              <a:solidFill>
                <a:srgbClr val="000000"/>
              </a:solidFill>
            </a:endParaRPr>
          </a:p>
        </p:txBody>
      </p:sp>
    </p:spTree>
    <p:extLst>
      <p:ext uri="{BB962C8B-B14F-4D97-AF65-F5344CB8AC3E}">
        <p14:creationId xmlns:p14="http://schemas.microsoft.com/office/powerpoint/2010/main" xmlns="" val="492347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50"/>
          </a:solidFill>
        </p:spPr>
        <p:txBody>
          <a:bodyPr/>
          <a:lstStyle/>
          <a:p>
            <a:r>
              <a:rPr lang="en-US" sz="2800" dirty="0"/>
              <a:t>THANK YOU </a:t>
            </a:r>
          </a:p>
        </p:txBody>
      </p:sp>
      <p:pic>
        <p:nvPicPr>
          <p:cNvPr id="5" name="Content Placeholder 4"/>
          <p:cNvPicPr>
            <a:picLocks noGrp="1" noChangeAspect="1"/>
          </p:cNvPicPr>
          <p:nvPr>
            <p:ph idx="1"/>
          </p:nvPr>
        </p:nvPicPr>
        <p:blipFill>
          <a:blip r:embed="rId3" cstate="print"/>
          <a:stretch>
            <a:fillRect/>
          </a:stretch>
        </p:blipFill>
        <p:spPr>
          <a:xfrm>
            <a:off x="3344910" y="1600200"/>
            <a:ext cx="5502179" cy="4038600"/>
          </a:xfrm>
          <a:prstGeom prst="rect">
            <a:avLst/>
          </a:prstGeom>
        </p:spPr>
      </p:pic>
      <p:sp>
        <p:nvSpPr>
          <p:cNvPr id="4" name="Slide Number Placeholder 3"/>
          <p:cNvSpPr>
            <a:spLocks noGrp="1"/>
          </p:cNvSpPr>
          <p:nvPr>
            <p:ph type="sldNum" sz="quarter" idx="10"/>
          </p:nvPr>
        </p:nvSpPr>
        <p:spPr/>
        <p:txBody>
          <a:bodyPr/>
          <a:lstStyle/>
          <a:p>
            <a:pPr>
              <a:defRPr/>
            </a:pPr>
            <a:fld id="{88ED7080-FDDF-474B-A688-2AE419DE6A1F}" type="slidenum">
              <a:rPr lang="en-GB" altLang="en-US" smtClean="0">
                <a:solidFill>
                  <a:srgbClr val="000000"/>
                </a:solidFill>
              </a:rPr>
              <a:pPr>
                <a:defRPr/>
              </a:pPr>
              <a:t>18</a:t>
            </a:fld>
            <a:endParaRPr lang="en-GB" altLang="en-US" dirty="0">
              <a:solidFill>
                <a:srgbClr val="000000"/>
              </a:solidFill>
            </a:endParaRPr>
          </a:p>
        </p:txBody>
      </p:sp>
    </p:spTree>
    <p:extLst>
      <p:ext uri="{BB962C8B-B14F-4D97-AF65-F5344CB8AC3E}">
        <p14:creationId xmlns:p14="http://schemas.microsoft.com/office/powerpoint/2010/main" xmlns="" val="564379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p:cNvSpPr>
          <p:nvPr>
            <p:ph type="title"/>
          </p:nvPr>
        </p:nvSpPr>
        <p:spPr>
          <a:xfrm>
            <a:off x="243191" y="98853"/>
            <a:ext cx="11692647" cy="556240"/>
          </a:xfrm>
          <a:solidFill>
            <a:srgbClr val="00B050"/>
          </a:solidFill>
        </p:spPr>
        <p:txBody>
          <a:bodyPr/>
          <a:lstStyle/>
          <a:p>
            <a:r>
              <a:rPr lang="en-US" altLang="en-US" sz="2800" dirty="0">
                <a:solidFill>
                  <a:schemeClr val="tx1"/>
                </a:solidFill>
                <a:cs typeface="Tahoma" panose="020B0604030504040204" pitchFamily="34" charset="0"/>
              </a:rPr>
              <a:t>PRESENTATION OVERVIEW </a:t>
            </a:r>
            <a:endParaRPr lang="en-ZA" altLang="en-US" sz="2800" dirty="0">
              <a:solidFill>
                <a:srgbClr val="008000"/>
              </a:solidFill>
              <a:cs typeface="Tahoma" panose="020B0604030504040204" pitchFamily="34" charset="0"/>
            </a:endParaRPr>
          </a:p>
        </p:txBody>
      </p:sp>
      <p:sp>
        <p:nvSpPr>
          <p:cNvPr id="24579" name="Content Placeholder 1"/>
          <p:cNvSpPr>
            <a:spLocks noGrp="1"/>
          </p:cNvSpPr>
          <p:nvPr>
            <p:ph idx="1"/>
          </p:nvPr>
        </p:nvSpPr>
        <p:spPr>
          <a:xfrm>
            <a:off x="0" y="655093"/>
            <a:ext cx="12023387" cy="4956566"/>
          </a:xfrm>
        </p:spPr>
        <p:txBody>
          <a:bodyPr/>
          <a:lstStyle/>
          <a:p>
            <a:pPr algn="just">
              <a:buFont typeface="Arial" panose="020B0604020202020204" pitchFamily="34" charset="0"/>
              <a:buChar char="•"/>
            </a:pPr>
            <a:r>
              <a:rPr lang="en-US" sz="2000" dirty="0"/>
              <a:t>Brief background: SA-China relations  </a:t>
            </a:r>
          </a:p>
          <a:p>
            <a:pPr algn="just">
              <a:buFont typeface="Arial" panose="020B0604020202020204" pitchFamily="34" charset="0"/>
              <a:buChar char="•"/>
            </a:pPr>
            <a:r>
              <a:rPr lang="en-US" sz="2000" dirty="0"/>
              <a:t>Four pillars of SA-China bilateral relations </a:t>
            </a:r>
          </a:p>
          <a:p>
            <a:pPr lvl="1" algn="just">
              <a:buFont typeface="Wingdings" pitchFamily="2" charset="2"/>
              <a:buChar char="Ø"/>
            </a:pPr>
            <a:r>
              <a:rPr lang="en-US" dirty="0"/>
              <a:t>Political  relations and multilateral cooperation (FOCAC and BRICS)</a:t>
            </a:r>
          </a:p>
          <a:p>
            <a:pPr lvl="1" algn="just">
              <a:buFont typeface="Wingdings" pitchFamily="2" charset="2"/>
              <a:buChar char="Ø"/>
            </a:pPr>
            <a:r>
              <a:rPr lang="en-US" dirty="0"/>
              <a:t>Economic Trade and Investment and Tourism</a:t>
            </a:r>
          </a:p>
          <a:p>
            <a:pPr lvl="1" algn="just">
              <a:buFont typeface="Wingdings" pitchFamily="2" charset="2"/>
              <a:buChar char="Ø"/>
            </a:pPr>
            <a:r>
              <a:rPr lang="en-US" dirty="0"/>
              <a:t>Technical Cooperation</a:t>
            </a:r>
          </a:p>
          <a:p>
            <a:pPr lvl="1" algn="just">
              <a:buFont typeface="Wingdings" pitchFamily="2" charset="2"/>
              <a:buChar char="Ø"/>
            </a:pPr>
            <a:r>
              <a:rPr lang="en-US" dirty="0"/>
              <a:t>People-to-People Cooperation </a:t>
            </a:r>
          </a:p>
          <a:p>
            <a:pPr algn="just">
              <a:buFont typeface="Arial" panose="020B0604020202020204" pitchFamily="34" charset="0"/>
              <a:buChar char="•"/>
            </a:pPr>
            <a:r>
              <a:rPr lang="en-US" sz="2000" dirty="0"/>
              <a:t>Structured Bilateral Mechanisms  </a:t>
            </a:r>
          </a:p>
          <a:p>
            <a:pPr lvl="1" algn="just">
              <a:buFont typeface="Wingdings" panose="05000000000000000000" pitchFamily="2" charset="2"/>
              <a:buChar char="Ø"/>
            </a:pPr>
            <a:r>
              <a:rPr lang="en-US" dirty="0"/>
              <a:t>Bi-National Commission </a:t>
            </a:r>
          </a:p>
          <a:p>
            <a:pPr lvl="1" algn="just">
              <a:buFont typeface="Wingdings" panose="05000000000000000000" pitchFamily="2" charset="2"/>
              <a:buChar char="Ø"/>
            </a:pPr>
            <a:r>
              <a:rPr lang="en-US" dirty="0"/>
              <a:t>Strategic Dialogue Forum</a:t>
            </a:r>
          </a:p>
          <a:p>
            <a:pPr lvl="1" algn="just">
              <a:buFont typeface="Wingdings" panose="05000000000000000000" pitchFamily="2" charset="2"/>
              <a:buChar char="Ø"/>
            </a:pPr>
            <a:r>
              <a:rPr lang="en-US" dirty="0"/>
              <a:t>Joint Working Group</a:t>
            </a:r>
          </a:p>
          <a:p>
            <a:pPr lvl="1" algn="just">
              <a:buFont typeface="Wingdings" panose="05000000000000000000" pitchFamily="2" charset="2"/>
              <a:buChar char="Ø"/>
            </a:pPr>
            <a:r>
              <a:rPr lang="en-US" dirty="0"/>
              <a:t>People-to-People Exchange Mechanism</a:t>
            </a:r>
            <a:endParaRPr lang="en-US" sz="1800" dirty="0"/>
          </a:p>
          <a:p>
            <a:pPr algn="just">
              <a:buFont typeface="Arial" panose="020B0604020202020204" pitchFamily="34" charset="0"/>
              <a:buChar char="•"/>
            </a:pPr>
            <a:r>
              <a:rPr lang="en-US" sz="2000" dirty="0"/>
              <a:t>Achievements, Challenges and Improvements on the Structured Bilateral Mechanisms</a:t>
            </a:r>
          </a:p>
          <a:p>
            <a:pPr algn="just">
              <a:lnSpc>
                <a:spcPct val="150000"/>
              </a:lnSpc>
              <a:buFont typeface="Arial" panose="020B0604020202020204" pitchFamily="34" charset="0"/>
              <a:buChar char="•"/>
            </a:pPr>
            <a:r>
              <a:rPr lang="en-US" sz="2000" dirty="0"/>
              <a:t>Conclusion </a:t>
            </a:r>
          </a:p>
          <a:p>
            <a:pPr marL="0" indent="0" algn="just">
              <a:buNone/>
            </a:pPr>
            <a:endParaRPr lang="en-US" sz="3200" dirty="0"/>
          </a:p>
          <a:p>
            <a:pPr marL="0" indent="0" algn="just">
              <a:buNone/>
            </a:pPr>
            <a:endParaRPr lang="en-US" sz="3200" dirty="0"/>
          </a:p>
          <a:p>
            <a:pPr algn="just"/>
            <a:endParaRPr lang="en-US" sz="3200" dirty="0"/>
          </a:p>
          <a:p>
            <a:pPr marL="0" lvl="0" indent="0" algn="just">
              <a:buNone/>
            </a:pPr>
            <a:endParaRPr lang="en-US" sz="1800" b="1" spc="-15" dirty="0">
              <a:solidFill>
                <a:srgbClr val="000000"/>
              </a:solidFill>
              <a:ea typeface="Times New Roman" panose="02020603050405020304" pitchFamily="18" charset="0"/>
              <a:cs typeface="Tahoma" panose="020B0604030504040204" pitchFamily="34" charset="0"/>
            </a:endParaRPr>
          </a:p>
          <a:p>
            <a:pPr marL="0" lvl="0" indent="0" algn="just">
              <a:buNone/>
            </a:pPr>
            <a:endParaRPr lang="en-US" sz="1800" b="1" spc="-15" dirty="0">
              <a:solidFill>
                <a:srgbClr val="000000"/>
              </a:solidFill>
              <a:ea typeface="Times New Roman" panose="02020603050405020304" pitchFamily="18" charset="0"/>
              <a:cs typeface="Tahoma" panose="020B0604030504040204" pitchFamily="34" charset="0"/>
            </a:endParaRPr>
          </a:p>
          <a:p>
            <a:pPr marL="0" lvl="0" indent="0" algn="just">
              <a:buNone/>
            </a:pPr>
            <a:endParaRPr lang="en-US" sz="1800" b="1" spc="-15" dirty="0">
              <a:solidFill>
                <a:srgbClr val="000000"/>
              </a:solidFill>
              <a:ea typeface="Times New Roman" panose="02020603050405020304" pitchFamily="18" charset="0"/>
              <a:cs typeface="Tahoma" panose="020B0604030504040204" pitchFamily="34" charset="0"/>
            </a:endParaRPr>
          </a:p>
          <a:p>
            <a:pPr marL="0" lvl="0" indent="0" algn="just">
              <a:buNone/>
            </a:pPr>
            <a:endParaRPr lang="en-US" sz="1800" b="1" spc="-15" dirty="0">
              <a:solidFill>
                <a:srgbClr val="000000"/>
              </a:solidFill>
              <a:ea typeface="Times New Roman" panose="02020603050405020304" pitchFamily="18" charset="0"/>
              <a:cs typeface="Tahoma" panose="020B0604030504040204" pitchFamily="34" charset="0"/>
            </a:endParaRPr>
          </a:p>
          <a:p>
            <a:pPr marL="0" lvl="0" indent="0" algn="just">
              <a:buNone/>
            </a:pPr>
            <a:endParaRPr lang="en-US" sz="1800" b="1" spc="-15" dirty="0">
              <a:solidFill>
                <a:srgbClr val="000000"/>
              </a:solidFill>
              <a:ea typeface="Times New Roman" panose="02020603050405020304" pitchFamily="18" charset="0"/>
              <a:cs typeface="Tahoma" panose="020B0604030504040204" pitchFamily="34" charset="0"/>
            </a:endParaRPr>
          </a:p>
          <a:p>
            <a:pPr marL="0" lvl="0" indent="0" algn="just">
              <a:buNone/>
            </a:pPr>
            <a:endParaRPr lang="en-US" sz="1800" b="1" spc="-15" dirty="0">
              <a:solidFill>
                <a:srgbClr val="000000"/>
              </a:solidFill>
              <a:ea typeface="Times New Roman" panose="02020603050405020304" pitchFamily="18" charset="0"/>
              <a:cs typeface="Tahoma" panose="020B0604030504040204" pitchFamily="34" charset="0"/>
            </a:endParaRPr>
          </a:p>
          <a:p>
            <a:pPr marL="0" lvl="0" indent="0" algn="just">
              <a:buNone/>
            </a:pPr>
            <a:r>
              <a:rPr lang="en-US" sz="1800" b="1" spc="-15" dirty="0">
                <a:solidFill>
                  <a:srgbClr val="000000"/>
                </a:solidFill>
                <a:ea typeface="Times New Roman" panose="02020603050405020304" pitchFamily="18" charset="0"/>
                <a:cs typeface="Tahoma" panose="020B0604030504040204" pitchFamily="34" charset="0"/>
              </a:rPr>
              <a:t>                                                                      </a:t>
            </a:r>
            <a:r>
              <a:rPr lang="en-GB" sz="3200" b="1" spc="-15" dirty="0">
                <a:solidFill>
                  <a:srgbClr val="000000"/>
                </a:solidFill>
                <a:ea typeface="Times New Roman" panose="02020603050405020304" pitchFamily="18" charset="0"/>
              </a:rPr>
              <a:t>SECRET</a:t>
            </a:r>
          </a:p>
          <a:p>
            <a:pPr>
              <a:buFont typeface="Wingdings" panose="05000000000000000000" pitchFamily="2" charset="2"/>
              <a:buChar char="q"/>
            </a:pPr>
            <a:endParaRPr lang="en-ZA" altLang="en-US" sz="2000" b="1" dirty="0">
              <a:solidFill>
                <a:srgbClr val="000000"/>
              </a:solidFill>
              <a:cs typeface="Tahoma" panose="020B0604030504040204" pitchFamily="34" charset="0"/>
            </a:endParaRPr>
          </a:p>
          <a:p>
            <a:pPr>
              <a:buFont typeface="Wingdings" panose="05000000000000000000" pitchFamily="2" charset="2"/>
              <a:buChar char="q"/>
            </a:pPr>
            <a:endParaRPr lang="en-ZA" altLang="en-US" sz="2000" b="1" dirty="0">
              <a:cs typeface="Tahoma" panose="020B0604030504040204" pitchFamily="34" charset="0"/>
            </a:endParaRPr>
          </a:p>
        </p:txBody>
      </p:sp>
      <p:sp>
        <p:nvSpPr>
          <p:cNvPr id="24580"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22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fld id="{9FE4E7CA-067D-46F3-A71B-236EF34D6A57}" type="slidenum">
              <a:rPr lang="en-GB" altLang="en-US" sz="1000">
                <a:solidFill>
                  <a:srgbClr val="000000"/>
                </a:solidFill>
                <a:latin typeface="Times" panose="02020603050405020304" pitchFamily="18" charset="0"/>
              </a:rPr>
              <a:pPr>
                <a:spcBef>
                  <a:spcPct val="0"/>
                </a:spcBef>
                <a:buFontTx/>
                <a:buNone/>
              </a:pPr>
              <a:t>2</a:t>
            </a:fld>
            <a:endParaRPr lang="en-GB" altLang="en-US" sz="1000" dirty="0">
              <a:solidFill>
                <a:srgbClr val="000000"/>
              </a:solidFill>
              <a:latin typeface="Times" panose="02020603050405020304" pitchFamily="18" charset="0"/>
            </a:endParaRPr>
          </a:p>
        </p:txBody>
      </p:sp>
    </p:spTree>
    <p:extLst>
      <p:ext uri="{BB962C8B-B14F-4D97-AF65-F5344CB8AC3E}">
        <p14:creationId xmlns:p14="http://schemas.microsoft.com/office/powerpoint/2010/main" xmlns="" val="3927832443"/>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158" y="0"/>
            <a:ext cx="11796408" cy="457200"/>
          </a:xfrm>
          <a:solidFill>
            <a:srgbClr val="00B050"/>
          </a:solidFill>
        </p:spPr>
        <p:txBody>
          <a:bodyPr/>
          <a:lstStyle/>
          <a:p>
            <a:r>
              <a:rPr lang="en-US" sz="2800" dirty="0"/>
              <a:t>BACKGROUND: SA-CHINA RELATIONS  </a:t>
            </a:r>
          </a:p>
        </p:txBody>
      </p:sp>
      <p:sp>
        <p:nvSpPr>
          <p:cNvPr id="3" name="Content Placeholder 2"/>
          <p:cNvSpPr>
            <a:spLocks noGrp="1"/>
          </p:cNvSpPr>
          <p:nvPr>
            <p:ph idx="1"/>
          </p:nvPr>
        </p:nvSpPr>
        <p:spPr>
          <a:xfrm>
            <a:off x="87549" y="389106"/>
            <a:ext cx="11955293" cy="5340485"/>
          </a:xfrm>
        </p:spPr>
        <p:txBody>
          <a:bodyPr/>
          <a:lstStyle/>
          <a:p>
            <a:pPr algn="just"/>
            <a:r>
              <a:rPr lang="en-ZA" sz="2000" dirty="0">
                <a:solidFill>
                  <a:srgbClr val="000000"/>
                </a:solidFill>
                <a:ea typeface="Calibri" panose="020F0502020204030204" pitchFamily="34" charset="0"/>
                <a:cs typeface="Times New Roman" panose="02020603050405020304" pitchFamily="18" charset="0"/>
              </a:rPr>
              <a:t>Diplomatic</a:t>
            </a:r>
            <a:r>
              <a:rPr lang="en-ZA" sz="2000" dirty="0">
                <a:solidFill>
                  <a:srgbClr val="000000"/>
                </a:solidFill>
                <a:effectLst/>
                <a:ea typeface="Calibri" panose="020F0502020204030204" pitchFamily="34" charset="0"/>
                <a:cs typeface="Times New Roman" panose="02020603050405020304" pitchFamily="18" charset="0"/>
              </a:rPr>
              <a:t> relations between South Africa and China were established in 1998 and are underpinned by a Comprehensive Strategic Partnership of 2010</a:t>
            </a:r>
            <a:r>
              <a:rPr lang="en-GB" sz="2000" dirty="0">
                <a:solidFill>
                  <a:srgbClr val="000000"/>
                </a:solidFill>
                <a:effectLst/>
                <a:ea typeface="Calibri" panose="020F0502020204030204" pitchFamily="34" charset="0"/>
                <a:cs typeface="Times New Roman" panose="02020603050405020304" pitchFamily="18" charset="0"/>
              </a:rPr>
              <a:t> and </a:t>
            </a:r>
            <a:r>
              <a:rPr lang="en-ZA" sz="2000" dirty="0">
                <a:solidFill>
                  <a:srgbClr val="000000"/>
                </a:solidFill>
                <a:effectLst/>
                <a:ea typeface="Calibri" panose="020F0502020204030204" pitchFamily="34" charset="0"/>
                <a:cs typeface="Times New Roman" panose="02020603050405020304" pitchFamily="18" charset="0"/>
              </a:rPr>
              <a:t>a newly signed 10-Year Strategic Programme on Cooperation (2020-2029).</a:t>
            </a:r>
          </a:p>
          <a:p>
            <a:pPr marL="0" indent="0" algn="just">
              <a:buNone/>
            </a:pPr>
            <a:endParaRPr lang="en-US" sz="2000" b="1" dirty="0">
              <a:effectLst/>
              <a:ea typeface="Calibri" panose="020F0502020204030204" pitchFamily="34" charset="0"/>
              <a:cs typeface="Times New Roman" panose="02020603050405020304" pitchFamily="18" charset="0"/>
            </a:endParaRPr>
          </a:p>
          <a:p>
            <a:pPr algn="just"/>
            <a:r>
              <a:rPr lang="en-ZA" sz="2000" dirty="0">
                <a:effectLst/>
                <a:ea typeface="Calibri" panose="020F0502020204030204" pitchFamily="34" charset="0"/>
              </a:rPr>
              <a:t>South Africa fully adheres to the One China policy – </a:t>
            </a:r>
            <a:r>
              <a:rPr lang="en-GB" sz="2000" dirty="0">
                <a:effectLst/>
                <a:ea typeface="Calibri" panose="020F0502020204030204" pitchFamily="34" charset="0"/>
              </a:rPr>
              <a:t>recognising the PRC as the sole Government representing the whole of China and China’s position that Taiwan, Hong Kong and Tibet are inalienable parts of China</a:t>
            </a:r>
            <a:r>
              <a:rPr lang="en-GB" sz="2000" dirty="0">
                <a:ea typeface="Calibri" panose="020F0502020204030204" pitchFamily="34" charset="0"/>
              </a:rPr>
              <a:t>.</a:t>
            </a:r>
            <a:endParaRPr lang="en-GB" sz="2000" dirty="0">
              <a:effectLst/>
              <a:ea typeface="Calibri" panose="020F0502020204030204" pitchFamily="34" charset="0"/>
            </a:endParaRPr>
          </a:p>
          <a:p>
            <a:pPr marL="0" indent="0" algn="just">
              <a:buNone/>
            </a:pPr>
            <a:endParaRPr lang="en-US" sz="2000" dirty="0">
              <a:solidFill>
                <a:srgbClr val="FF0000"/>
              </a:solidFill>
              <a:effectLst/>
              <a:ea typeface="Calibri" panose="020F0502020204030204" pitchFamily="34" charset="0"/>
            </a:endParaRPr>
          </a:p>
          <a:p>
            <a:pPr algn="just"/>
            <a:r>
              <a:rPr lang="en-ZA"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Relations with China are anchored on four pillars:</a:t>
            </a:r>
          </a:p>
          <a:p>
            <a:pPr lvl="1" algn="just">
              <a:buFont typeface="Wingdings" pitchFamily="2" charset="2"/>
              <a:buChar char="Ø"/>
            </a:pPr>
            <a:r>
              <a:rPr lang="en-ZA" dirty="0">
                <a:solidFill>
                  <a:srgbClr val="000000"/>
                </a:solidFill>
                <a:latin typeface="Arial" panose="020B0604020202020204" pitchFamily="34" charset="0"/>
                <a:ea typeface="Calibri" panose="020F0502020204030204" pitchFamily="34" charset="0"/>
                <a:cs typeface="Times New Roman" panose="02020603050405020304" pitchFamily="18" charset="0"/>
              </a:rPr>
              <a:t>Pillar I - Political bilateral relations and multilateral cooperation through FOCAC and BRICS</a:t>
            </a:r>
          </a:p>
          <a:p>
            <a:pPr lvl="1" algn="just">
              <a:buFont typeface="Wingdings" pitchFamily="2" charset="2"/>
              <a:buChar char="Ø"/>
            </a:pPr>
            <a:r>
              <a:rPr lang="en-ZA" dirty="0">
                <a:solidFill>
                  <a:srgbClr val="000000"/>
                </a:solidFill>
                <a:latin typeface="Arial" panose="020B0604020202020204" pitchFamily="34" charset="0"/>
                <a:ea typeface="Calibri" panose="020F0502020204030204" pitchFamily="34" charset="0"/>
                <a:cs typeface="Times New Roman" panose="02020603050405020304" pitchFamily="18" charset="0"/>
              </a:rPr>
              <a:t>Pillar II - Economic Trade and Investment and Tourism</a:t>
            </a:r>
          </a:p>
          <a:p>
            <a:pPr lvl="1" algn="just">
              <a:buFont typeface="Wingdings" pitchFamily="2" charset="2"/>
              <a:buChar char="Ø"/>
            </a:pPr>
            <a:r>
              <a:rPr lang="en-ZA" dirty="0">
                <a:solidFill>
                  <a:srgbClr val="000000"/>
                </a:solidFill>
                <a:latin typeface="Arial" panose="020B0604020202020204" pitchFamily="34" charset="0"/>
                <a:ea typeface="Calibri" panose="020F0502020204030204" pitchFamily="34" charset="0"/>
                <a:cs typeface="Times New Roman" panose="02020603050405020304" pitchFamily="18" charset="0"/>
              </a:rPr>
              <a:t>Pillar III - Technical Cooperation</a:t>
            </a:r>
          </a:p>
          <a:p>
            <a:pPr lvl="1" algn="just">
              <a:buFont typeface="Wingdings" pitchFamily="2" charset="2"/>
              <a:buChar char="Ø"/>
            </a:pPr>
            <a:r>
              <a:rPr lang="en-ZA" dirty="0">
                <a:solidFill>
                  <a:srgbClr val="000000"/>
                </a:solidFill>
                <a:latin typeface="Arial" panose="020B0604020202020204" pitchFamily="34" charset="0"/>
                <a:ea typeface="Calibri" panose="020F0502020204030204" pitchFamily="34" charset="0"/>
                <a:cs typeface="Times New Roman" panose="02020603050405020304" pitchFamily="18" charset="0"/>
              </a:rPr>
              <a:t>Pillar IV - People-to-People Cooperation</a:t>
            </a:r>
          </a:p>
          <a:p>
            <a:pPr algn="just"/>
            <a:endParaRPr lang="en-ZA" sz="20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en-US" sz="2000" dirty="0"/>
          </a:p>
        </p:txBody>
      </p:sp>
      <p:sp>
        <p:nvSpPr>
          <p:cNvPr id="4" name="Slide Number Placeholder 3"/>
          <p:cNvSpPr>
            <a:spLocks noGrp="1"/>
          </p:cNvSpPr>
          <p:nvPr>
            <p:ph type="sldNum" sz="quarter" idx="10"/>
          </p:nvPr>
        </p:nvSpPr>
        <p:spPr/>
        <p:txBody>
          <a:bodyPr/>
          <a:lstStyle/>
          <a:p>
            <a:pPr>
              <a:defRPr/>
            </a:pPr>
            <a:fld id="{88ED7080-FDDF-474B-A688-2AE419DE6A1F}" type="slidenum">
              <a:rPr lang="en-GB" altLang="en-US" smtClean="0">
                <a:solidFill>
                  <a:srgbClr val="000000"/>
                </a:solidFill>
              </a:rPr>
              <a:pPr>
                <a:defRPr/>
              </a:pPr>
              <a:t>3</a:t>
            </a:fld>
            <a:endParaRPr lang="en-GB" altLang="en-US" dirty="0">
              <a:solidFill>
                <a:srgbClr val="000000"/>
              </a:solidFill>
            </a:endParaRPr>
          </a:p>
        </p:txBody>
      </p:sp>
    </p:spTree>
    <p:extLst>
      <p:ext uri="{BB962C8B-B14F-4D97-AF65-F5344CB8AC3E}">
        <p14:creationId xmlns:p14="http://schemas.microsoft.com/office/powerpoint/2010/main" xmlns="" val="902790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095"/>
            <a:ext cx="12191999" cy="603116"/>
          </a:xfrm>
          <a:solidFill>
            <a:srgbClr val="00B050"/>
          </a:solidFill>
        </p:spPr>
        <p:txBody>
          <a:bodyPr/>
          <a:lstStyle/>
          <a:p>
            <a:r>
              <a:rPr lang="en-US" sz="2000" dirty="0"/>
              <a:t/>
            </a:r>
            <a:br>
              <a:rPr lang="en-US" sz="2000" dirty="0"/>
            </a:br>
            <a:r>
              <a:rPr lang="en-US" sz="2000" dirty="0"/>
              <a:t>PILLAR I - </a:t>
            </a:r>
            <a:r>
              <a:rPr lang="en-ZA"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Political bilateral relations and multilateral cooperation through FOCAC and BRICS</a:t>
            </a:r>
            <a:r>
              <a:rPr lang="en-ZA" sz="2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r>
            <a:br>
              <a:rPr lang="en-ZA" sz="2800" dirty="0">
                <a:solidFill>
                  <a:srgbClr val="000000"/>
                </a:solidFill>
                <a:latin typeface="Arial" panose="020B0604020202020204" pitchFamily="34" charset="0"/>
                <a:ea typeface="Calibri" panose="020F0502020204030204" pitchFamily="34" charset="0"/>
                <a:cs typeface="Times New Roman" panose="02020603050405020304" pitchFamily="18" charset="0"/>
              </a:rPr>
            </a:br>
            <a:endParaRPr lang="en-US" sz="2800" dirty="0"/>
          </a:p>
        </p:txBody>
      </p:sp>
      <p:sp>
        <p:nvSpPr>
          <p:cNvPr id="3" name="Content Placeholder 2"/>
          <p:cNvSpPr>
            <a:spLocks noGrp="1"/>
          </p:cNvSpPr>
          <p:nvPr>
            <p:ph idx="1"/>
          </p:nvPr>
        </p:nvSpPr>
        <p:spPr>
          <a:xfrm>
            <a:off x="0" y="136525"/>
            <a:ext cx="12191999" cy="5612922"/>
          </a:xfrm>
        </p:spPr>
        <p:txBody>
          <a:bodyPr/>
          <a:lstStyle/>
          <a:p>
            <a:pPr marL="0" indent="0" algn="just">
              <a:buNone/>
            </a:pPr>
            <a:endParaRPr lang="en-ZA" sz="1800" b="1" u="sng"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0" indent="0" algn="just">
              <a:buNone/>
            </a:pPr>
            <a:r>
              <a:rPr lang="en-ZA" sz="1800" b="1" u="sng" dirty="0">
                <a:solidFill>
                  <a:srgbClr val="000000"/>
                </a:solidFill>
                <a:latin typeface="Arial" panose="020B0604020202020204" pitchFamily="34" charset="0"/>
                <a:ea typeface="Calibri" panose="020F0502020204030204" pitchFamily="34" charset="0"/>
                <a:cs typeface="Times New Roman" panose="02020603050405020304" pitchFamily="18" charset="0"/>
              </a:rPr>
              <a:t>Political Engagements:</a:t>
            </a:r>
          </a:p>
          <a:p>
            <a:pPr algn="just">
              <a:buFont typeface="Arial" panose="020B0604020202020204" pitchFamily="34" charset="0"/>
              <a:buChar char="•"/>
            </a:pPr>
            <a:r>
              <a:rPr lang="en-ZA" sz="1800" dirty="0"/>
              <a:t>High-level engagements include annual reciprocal State visits</a:t>
            </a:r>
            <a:r>
              <a:rPr lang="en-US" sz="1800" dirty="0"/>
              <a:t> and virtual meetings between </a:t>
            </a:r>
            <a:r>
              <a:rPr lang="en-US" sz="1800" dirty="0" err="1"/>
              <a:t>HoS</a:t>
            </a:r>
            <a:endParaRPr lang="en-US" sz="1800" dirty="0"/>
          </a:p>
          <a:p>
            <a:pPr algn="just">
              <a:buFont typeface="Arial" panose="020B0604020202020204" pitchFamily="34" charset="0"/>
              <a:buChar char="•"/>
            </a:pPr>
            <a:r>
              <a:rPr lang="en-US" sz="1800" dirty="0">
                <a:solidFill>
                  <a:srgbClr val="000000"/>
                </a:solidFill>
                <a:latin typeface="Arial" panose="020B0604020202020204" pitchFamily="34" charset="0"/>
                <a:ea typeface="Calibri" panose="020F0502020204030204" pitchFamily="34" charset="0"/>
                <a:cs typeface="Times New Roman" panose="02020603050405020304" pitchFamily="18" charset="0"/>
              </a:rPr>
              <a:t>Ministerial meetings and </a:t>
            </a:r>
            <a:r>
              <a:rPr lang="en-ZA" sz="1800" dirty="0"/>
              <a:t>high-level visits across different Government Ministries and Departments </a:t>
            </a:r>
          </a:p>
          <a:p>
            <a:pPr algn="just">
              <a:buFont typeface="Arial" panose="020B0604020202020204" pitchFamily="34" charset="0"/>
              <a:buChar char="•"/>
            </a:pPr>
            <a:r>
              <a:rPr lang="en-ZA" sz="1800" dirty="0"/>
              <a:t>These engagements support South Africa’s foreign policy objectives and the achievement of its domestic imperatives, as well as promoting the broader socio-economic development goals of the Continent. </a:t>
            </a:r>
          </a:p>
          <a:p>
            <a:pPr marL="0" indent="0" algn="just">
              <a:buNone/>
            </a:pPr>
            <a:endParaRPr lang="en-GB" sz="1800" b="1" u="sng" dirty="0"/>
          </a:p>
          <a:p>
            <a:pPr marL="0" indent="0" algn="just">
              <a:buNone/>
            </a:pPr>
            <a:r>
              <a:rPr lang="en-GB" sz="1800" b="1" u="sng" dirty="0"/>
              <a:t>FOCAC</a:t>
            </a:r>
            <a:r>
              <a:rPr lang="en-GB" sz="1800" b="1" dirty="0"/>
              <a:t>:</a:t>
            </a:r>
          </a:p>
          <a:p>
            <a:pPr algn="just"/>
            <a:r>
              <a:rPr lang="en-US" sz="1800" dirty="0"/>
              <a:t>SA instrumental as founding member of FOCAC – co-chaired twice and continue to engage China with regard to the priorities of the African Union Agenda (AU Agenda 2063).</a:t>
            </a:r>
            <a:endParaRPr lang="en-ZA" sz="1800" dirty="0"/>
          </a:p>
          <a:p>
            <a:pPr lvl="0" algn="just"/>
            <a:r>
              <a:rPr lang="en-US" sz="1800" dirty="0"/>
              <a:t>China allocated funding of over R1 billion to proposed infrastructural development projects. Funding modalities, however, are still being considered for SA.</a:t>
            </a:r>
          </a:p>
          <a:p>
            <a:pPr algn="just"/>
            <a:r>
              <a:rPr lang="en-ZA" sz="1800" dirty="0"/>
              <a:t>At the 8</a:t>
            </a:r>
            <a:r>
              <a:rPr lang="en-ZA" sz="1800" baseline="30000" dirty="0"/>
              <a:t>th </a:t>
            </a:r>
            <a:r>
              <a:rPr lang="en-ZA" sz="1800" dirty="0"/>
              <a:t>FOCAC Ministerial in Nov 2021, China announced 9 FOCAC goals to be implemented bilaterally in: healthcare, poverty reduction, agricultural development, trade and investment, digital innovation, green investment development, capacity building, people-to-people exchanges, and peace and security. </a:t>
            </a:r>
          </a:p>
          <a:p>
            <a:pPr algn="just"/>
            <a:r>
              <a:rPr lang="en-ZA" sz="1800" dirty="0"/>
              <a:t>China committed to provide Africa with 1 billion doses of Covid-19 vaccines, to be partly manufactured through joint ventures with African countries. </a:t>
            </a:r>
          </a:p>
          <a:p>
            <a:pPr marL="0" indent="0">
              <a:buNone/>
            </a:pPr>
            <a:endParaRPr lang="en-US" sz="2000" dirty="0"/>
          </a:p>
        </p:txBody>
      </p:sp>
      <p:sp>
        <p:nvSpPr>
          <p:cNvPr id="4" name="Slide Number Placeholder 3"/>
          <p:cNvSpPr>
            <a:spLocks noGrp="1"/>
          </p:cNvSpPr>
          <p:nvPr>
            <p:ph type="sldNum" sz="quarter" idx="10"/>
          </p:nvPr>
        </p:nvSpPr>
        <p:spPr/>
        <p:txBody>
          <a:bodyPr/>
          <a:lstStyle/>
          <a:p>
            <a:pPr>
              <a:defRPr/>
            </a:pPr>
            <a:fld id="{88ED7080-FDDF-474B-A688-2AE419DE6A1F}" type="slidenum">
              <a:rPr lang="en-GB" altLang="en-US" smtClean="0">
                <a:solidFill>
                  <a:srgbClr val="000000"/>
                </a:solidFill>
              </a:rPr>
              <a:pPr>
                <a:defRPr/>
              </a:pPr>
              <a:t>4</a:t>
            </a:fld>
            <a:endParaRPr lang="en-GB" altLang="en-US" dirty="0">
              <a:solidFill>
                <a:srgbClr val="000000"/>
              </a:solidFill>
            </a:endParaRPr>
          </a:p>
        </p:txBody>
      </p:sp>
    </p:spTree>
    <p:extLst>
      <p:ext uri="{BB962C8B-B14F-4D97-AF65-F5344CB8AC3E}">
        <p14:creationId xmlns:p14="http://schemas.microsoft.com/office/powerpoint/2010/main" xmlns="" val="533646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27" y="0"/>
            <a:ext cx="12201727" cy="457200"/>
          </a:xfrm>
          <a:solidFill>
            <a:srgbClr val="00B050"/>
          </a:solidFill>
        </p:spPr>
        <p:txBody>
          <a:bodyPr/>
          <a:lstStyle/>
          <a:p>
            <a:r>
              <a:rPr lang="en-US" sz="2800" dirty="0"/>
              <a:t>PILLAR I (</a:t>
            </a:r>
            <a:r>
              <a:rPr lang="en-US" sz="2800" i="1" dirty="0"/>
              <a:t>cont.)</a:t>
            </a:r>
          </a:p>
        </p:txBody>
      </p:sp>
      <p:sp>
        <p:nvSpPr>
          <p:cNvPr id="3" name="Content Placeholder 2"/>
          <p:cNvSpPr>
            <a:spLocks noGrp="1"/>
          </p:cNvSpPr>
          <p:nvPr>
            <p:ph idx="1"/>
          </p:nvPr>
        </p:nvSpPr>
        <p:spPr>
          <a:xfrm>
            <a:off x="87549" y="389106"/>
            <a:ext cx="11955293" cy="5340485"/>
          </a:xfrm>
        </p:spPr>
        <p:txBody>
          <a:bodyPr/>
          <a:lstStyle/>
          <a:p>
            <a:pPr algn="just">
              <a:buFont typeface="Arial" panose="020B0604020202020204" pitchFamily="34" charset="0"/>
              <a:buChar char="•"/>
            </a:pPr>
            <a:endParaRPr lang="en-ZA" sz="1800" dirty="0"/>
          </a:p>
          <a:p>
            <a:pPr algn="just">
              <a:buFont typeface="Arial" panose="020B0604020202020204" pitchFamily="34" charset="0"/>
              <a:buChar char="•"/>
            </a:pPr>
            <a:endParaRPr lang="en-ZA" sz="20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endParaRPr lang="en-ZA" sz="20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en-US" sz="2000" dirty="0"/>
          </a:p>
        </p:txBody>
      </p:sp>
      <p:sp>
        <p:nvSpPr>
          <p:cNvPr id="4" name="Slide Number Placeholder 3"/>
          <p:cNvSpPr>
            <a:spLocks noGrp="1"/>
          </p:cNvSpPr>
          <p:nvPr>
            <p:ph type="sldNum" sz="quarter" idx="10"/>
          </p:nvPr>
        </p:nvSpPr>
        <p:spPr/>
        <p:txBody>
          <a:bodyPr/>
          <a:lstStyle/>
          <a:p>
            <a:pPr>
              <a:defRPr/>
            </a:pPr>
            <a:fld id="{88ED7080-FDDF-474B-A688-2AE419DE6A1F}" type="slidenum">
              <a:rPr lang="en-GB" altLang="en-US" smtClean="0">
                <a:solidFill>
                  <a:srgbClr val="000000"/>
                </a:solidFill>
              </a:rPr>
              <a:pPr>
                <a:defRPr/>
              </a:pPr>
              <a:t>5</a:t>
            </a:fld>
            <a:endParaRPr lang="en-GB" altLang="en-US" dirty="0">
              <a:solidFill>
                <a:srgbClr val="000000"/>
              </a:solidFill>
            </a:endParaRPr>
          </a:p>
        </p:txBody>
      </p:sp>
      <p:sp>
        <p:nvSpPr>
          <p:cNvPr id="5" name="Rectangle 4">
            <a:extLst>
              <a:ext uri="{FF2B5EF4-FFF2-40B4-BE49-F238E27FC236}">
                <a16:creationId xmlns:a16="http://schemas.microsoft.com/office/drawing/2014/main" xmlns="" id="{3FAFB818-EEB7-7D21-8804-E4EE1DE3A373}"/>
              </a:ext>
            </a:extLst>
          </p:cNvPr>
          <p:cNvSpPr/>
          <p:nvPr/>
        </p:nvSpPr>
        <p:spPr>
          <a:xfrm>
            <a:off x="87549" y="457200"/>
            <a:ext cx="11937459" cy="6863417"/>
          </a:xfrm>
          <a:prstGeom prst="rect">
            <a:avLst/>
          </a:prstGeom>
        </p:spPr>
        <p:txBody>
          <a:bodyPr wrap="square">
            <a:spAutoFit/>
          </a:bodyPr>
          <a:lstStyle/>
          <a:p>
            <a:pPr lvl="0" algn="just"/>
            <a:r>
              <a:rPr lang="en-ZA" b="1" u="sng" dirty="0"/>
              <a:t>BRICS</a:t>
            </a:r>
            <a:r>
              <a:rPr lang="en-ZA" b="1" dirty="0"/>
              <a:t>:</a:t>
            </a:r>
          </a:p>
          <a:p>
            <a:pPr marL="342900" lvl="0" indent="-342900" algn="just">
              <a:buFont typeface="Arial" panose="020B0604020202020204" pitchFamily="34" charset="0"/>
              <a:buChar char="•"/>
            </a:pPr>
            <a:r>
              <a:rPr lang="en-GB" dirty="0"/>
              <a:t>SA joined BRICS in 2010 - chaired in 2013 and 2018 and scheduled to chair in 2023.</a:t>
            </a:r>
          </a:p>
          <a:p>
            <a:pPr lvl="0" algn="just"/>
            <a:endParaRPr lang="en-ZA" dirty="0"/>
          </a:p>
          <a:p>
            <a:pPr marL="342900" lvl="0" indent="-342900" algn="just">
              <a:buFont typeface="Arial" panose="020B0604020202020204" pitchFamily="34" charset="0"/>
              <a:buChar char="•"/>
            </a:pPr>
            <a:r>
              <a:rPr lang="en-GB" dirty="0"/>
              <a:t>SA’s strategic engagement in BRICS provides a key platform for the achievement of SA’s national interest, its foreign policy objectives and the African Agenda.</a:t>
            </a:r>
          </a:p>
          <a:p>
            <a:pPr lvl="0" algn="just"/>
            <a:endParaRPr lang="en-ZA" dirty="0"/>
          </a:p>
          <a:p>
            <a:pPr marL="342900" indent="-342900" algn="just">
              <a:buFont typeface="Arial" panose="020B0604020202020204" pitchFamily="34" charset="0"/>
              <a:buChar char="•"/>
            </a:pPr>
            <a:r>
              <a:rPr lang="en-GB" dirty="0"/>
              <a:t>SA’s participation in BRICS provides tangible benefits for </a:t>
            </a:r>
            <a:r>
              <a:rPr lang="en-ZA" dirty="0">
                <a:solidFill>
                  <a:srgbClr val="000000"/>
                </a:solidFill>
                <a:ea typeface="Times New Roman" panose="02020603050405020304" pitchFamily="18" charset="0"/>
                <a:cs typeface="Times New Roman" panose="02020603050405020304" pitchFamily="18" charset="0"/>
              </a:rPr>
              <a:t>in key sectors such as health, science, technology, education, and health,</a:t>
            </a:r>
            <a:r>
              <a:rPr lang="en-GB" dirty="0">
                <a:solidFill>
                  <a:srgbClr val="000000"/>
                </a:solidFill>
                <a:ea typeface="Times New Roman" panose="02020603050405020304" pitchFamily="18" charset="0"/>
                <a:cs typeface="Times New Roman" panose="02020603050405020304" pitchFamily="18" charset="0"/>
              </a:rPr>
              <a:t> </a:t>
            </a:r>
            <a:r>
              <a:rPr lang="en-GB" dirty="0"/>
              <a:t>as well as through BRICS financing for infrastructure development, capacity building, research, educational and skilling opportunities.</a:t>
            </a:r>
          </a:p>
          <a:p>
            <a:pPr algn="just"/>
            <a:endParaRPr lang="en-GB" dirty="0"/>
          </a:p>
          <a:p>
            <a:pPr marL="342900" indent="-342900" algn="just">
              <a:buFont typeface="Arial" panose="020B0604020202020204" pitchFamily="34" charset="0"/>
              <a:buChar char="•"/>
            </a:pPr>
            <a:r>
              <a:rPr lang="en-ZA" dirty="0">
                <a:solidFill>
                  <a:srgbClr val="000000"/>
                </a:solidFill>
                <a:ea typeface="Times New Roman" panose="02020603050405020304" pitchFamily="18" charset="0"/>
                <a:cs typeface="Times New Roman" panose="02020603050405020304" pitchFamily="18" charset="0"/>
              </a:rPr>
              <a:t>The virtual BRICS Vaccine Research and Development Centre was launched in March 2022, implementing a key deliverable of South Africa’s </a:t>
            </a:r>
            <a:r>
              <a:rPr lang="en-ZA" dirty="0" err="1">
                <a:solidFill>
                  <a:srgbClr val="000000"/>
                </a:solidFill>
                <a:ea typeface="Times New Roman" panose="02020603050405020304" pitchFamily="18" charset="0"/>
                <a:cs typeface="Times New Roman" panose="02020603050405020304" pitchFamily="18" charset="0"/>
              </a:rPr>
              <a:t>Chairship</a:t>
            </a:r>
            <a:r>
              <a:rPr lang="en-ZA" dirty="0">
                <a:solidFill>
                  <a:srgbClr val="000000"/>
                </a:solidFill>
                <a:ea typeface="Times New Roman" panose="02020603050405020304" pitchFamily="18" charset="0"/>
                <a:cs typeface="Times New Roman" panose="02020603050405020304" pitchFamily="18" charset="0"/>
              </a:rPr>
              <a:t> of BRICS in 2018.</a:t>
            </a:r>
          </a:p>
          <a:p>
            <a:pPr algn="just"/>
            <a:endParaRPr lang="en-ZA" b="1" i="1" dirty="0">
              <a:ea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ZA" dirty="0">
                <a:solidFill>
                  <a:srgbClr val="000000"/>
                </a:solidFill>
                <a:ea typeface="Times New Roman" panose="02020603050405020304" pitchFamily="18" charset="0"/>
                <a:cs typeface="Times New Roman" panose="02020603050405020304" pitchFamily="18" charset="0"/>
              </a:rPr>
              <a:t>The New Development Bank (NDB) has approved eleven projects for South Africa, valued at approximately $5.4 billion, which aim to improve our service delivery in critical areas. </a:t>
            </a:r>
          </a:p>
          <a:p>
            <a:pPr algn="just"/>
            <a:endParaRPr lang="en-ZA" b="1" i="1" dirty="0">
              <a:ea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GB" dirty="0">
                <a:solidFill>
                  <a:srgbClr val="000000"/>
                </a:solidFill>
                <a:ea typeface="Times New Roman" panose="02020603050405020304" pitchFamily="18" charset="0"/>
                <a:cs typeface="Times New Roman" panose="02020603050405020304" pitchFamily="18" charset="0"/>
              </a:rPr>
              <a:t>In 2019, total intra-BRICS trade amounted to US$354 billion. The aim is to reach a target of $500 billion </a:t>
            </a:r>
            <a:r>
              <a:rPr lang="en-GB" dirty="0" err="1">
                <a:solidFill>
                  <a:srgbClr val="000000"/>
                </a:solidFill>
                <a:ea typeface="Times New Roman" panose="02020603050405020304" pitchFamily="18" charset="0"/>
                <a:cs typeface="Times New Roman" panose="02020603050405020304" pitchFamily="18" charset="0"/>
              </a:rPr>
              <a:t>i</a:t>
            </a:r>
            <a:r>
              <a:rPr lang="en-ZA" dirty="0">
                <a:solidFill>
                  <a:srgbClr val="000000"/>
                </a:solidFill>
                <a:ea typeface="Times New Roman" panose="02020603050405020304" pitchFamily="18" charset="0"/>
                <a:cs typeface="Times New Roman" panose="02020603050405020304" pitchFamily="18" charset="0"/>
              </a:rPr>
              <a:t>n</a:t>
            </a:r>
            <a:r>
              <a:rPr lang="de-DE" dirty="0">
                <a:solidFill>
                  <a:srgbClr val="000000"/>
                </a:solidFill>
                <a:ea typeface="Times New Roman" panose="02020603050405020304" pitchFamily="18" charset="0"/>
                <a:cs typeface="Times New Roman" panose="02020603050405020304" pitchFamily="18" charset="0"/>
              </a:rPr>
              <a:t> 2022.</a:t>
            </a:r>
          </a:p>
          <a:p>
            <a:pPr algn="just"/>
            <a:endParaRPr lang="de-DE" sz="2000" dirty="0">
              <a:solidFill>
                <a:srgbClr val="000000"/>
              </a:solidFill>
              <a:cs typeface="Times New Roman" panose="02020603050405020304" pitchFamily="18" charset="0"/>
            </a:endParaRPr>
          </a:p>
          <a:p>
            <a:pPr algn="just"/>
            <a:endParaRPr lang="de-DE" sz="1600" dirty="0">
              <a:solidFill>
                <a:srgbClr val="000000"/>
              </a:solidFill>
              <a:latin typeface="Arial" panose="020B0604020202020204" pitchFamily="34" charset="0"/>
              <a:cs typeface="Times New Roman" panose="02020603050405020304" pitchFamily="18" charset="0"/>
            </a:endParaRPr>
          </a:p>
          <a:p>
            <a:pPr algn="just"/>
            <a:endParaRPr lang="de-DE" sz="1600" dirty="0">
              <a:solidFill>
                <a:srgbClr val="000000"/>
              </a:solidFill>
              <a:latin typeface="Arial" panose="020B0604020202020204" pitchFamily="34" charset="0"/>
              <a:cs typeface="Times New Roman" panose="02020603050405020304" pitchFamily="18" charset="0"/>
            </a:endParaRPr>
          </a:p>
          <a:p>
            <a:pPr algn="just"/>
            <a:endParaRPr lang="de-DE" sz="1600" dirty="0">
              <a:solidFill>
                <a:srgbClr val="000000"/>
              </a:solidFill>
              <a:latin typeface="Arial" panose="020B0604020202020204" pitchFamily="34" charset="0"/>
              <a:cs typeface="Times New Roman" panose="02020603050405020304" pitchFamily="18" charset="0"/>
            </a:endParaRPr>
          </a:p>
          <a:p>
            <a:pPr algn="just"/>
            <a:endParaRPr lang="de-DE" sz="1600" dirty="0">
              <a:solidFill>
                <a:srgbClr val="000000"/>
              </a:solidFill>
              <a:latin typeface="Arial" panose="020B0604020202020204" pitchFamily="34" charset="0"/>
              <a:cs typeface="Times New Roman" panose="02020603050405020304" pitchFamily="18" charset="0"/>
            </a:endParaRPr>
          </a:p>
          <a:p>
            <a:pPr algn="just"/>
            <a:endParaRPr lang="de-DE" sz="1600" dirty="0">
              <a:solidFill>
                <a:srgbClr val="000000"/>
              </a:solidFill>
              <a:latin typeface="Arial" panose="020B0604020202020204" pitchFamily="34" charset="0"/>
              <a:cs typeface="Times New Roman" panose="02020603050405020304" pitchFamily="18" charset="0"/>
            </a:endParaRPr>
          </a:p>
          <a:p>
            <a:pPr algn="just"/>
            <a:endParaRPr lang="de-DE" sz="1600" dirty="0">
              <a:solidFill>
                <a:srgbClr val="000000"/>
              </a:solidFill>
              <a:latin typeface="Arial" panose="020B0604020202020204" pitchFamily="34" charset="0"/>
              <a:cs typeface="Times New Roman" panose="02020603050405020304" pitchFamily="18" charset="0"/>
            </a:endParaRPr>
          </a:p>
          <a:p>
            <a:pPr algn="just"/>
            <a:endParaRPr lang="en-ZA" dirty="0"/>
          </a:p>
        </p:txBody>
      </p:sp>
    </p:spTree>
    <p:extLst>
      <p:ext uri="{BB962C8B-B14F-4D97-AF65-F5344CB8AC3E}">
        <p14:creationId xmlns:p14="http://schemas.microsoft.com/office/powerpoint/2010/main" xmlns="" val="2159268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457200"/>
          </a:xfrm>
          <a:solidFill>
            <a:srgbClr val="00B050"/>
          </a:solidFill>
        </p:spPr>
        <p:txBody>
          <a:bodyPr/>
          <a:lstStyle/>
          <a:p>
            <a:r>
              <a:rPr lang="en-US" sz="2800" dirty="0"/>
              <a:t/>
            </a:r>
            <a:br>
              <a:rPr lang="en-US" sz="2800" dirty="0"/>
            </a:br>
            <a:r>
              <a:rPr lang="en-US" sz="2800" dirty="0"/>
              <a:t>PILLAR II - </a:t>
            </a:r>
            <a:r>
              <a:rPr lang="en-ZA" sz="2800" dirty="0">
                <a:solidFill>
                  <a:srgbClr val="000000"/>
                </a:solidFill>
                <a:latin typeface="Arial" panose="020B0604020202020204" pitchFamily="34" charset="0"/>
                <a:ea typeface="Calibri" panose="020F0502020204030204" pitchFamily="34" charset="0"/>
                <a:cs typeface="Times New Roman" panose="02020603050405020304" pitchFamily="18" charset="0"/>
              </a:rPr>
              <a:t>Economic trade and investment and tourism</a:t>
            </a:r>
            <a:br>
              <a:rPr lang="en-ZA" sz="2800" dirty="0">
                <a:solidFill>
                  <a:srgbClr val="000000"/>
                </a:solidFill>
                <a:latin typeface="Arial" panose="020B0604020202020204" pitchFamily="34" charset="0"/>
                <a:ea typeface="Calibri" panose="020F0502020204030204" pitchFamily="34" charset="0"/>
                <a:cs typeface="Times New Roman" panose="02020603050405020304" pitchFamily="18" charset="0"/>
              </a:rPr>
            </a:br>
            <a:endParaRPr lang="en-US" sz="2800" dirty="0"/>
          </a:p>
        </p:txBody>
      </p:sp>
      <p:sp>
        <p:nvSpPr>
          <p:cNvPr id="3" name="Content Placeholder 2"/>
          <p:cNvSpPr>
            <a:spLocks noGrp="1"/>
          </p:cNvSpPr>
          <p:nvPr>
            <p:ph idx="1"/>
          </p:nvPr>
        </p:nvSpPr>
        <p:spPr>
          <a:xfrm>
            <a:off x="87549" y="389106"/>
            <a:ext cx="11955293" cy="5340485"/>
          </a:xfrm>
        </p:spPr>
        <p:txBody>
          <a:bodyPr/>
          <a:lstStyle/>
          <a:p>
            <a:pPr algn="just"/>
            <a:r>
              <a:rPr lang="en-ZA" sz="2000" dirty="0">
                <a:solidFill>
                  <a:srgbClr val="000000"/>
                </a:solidFill>
                <a:ea typeface="Calibri" panose="020F0502020204030204" pitchFamily="34" charset="0"/>
                <a:cs typeface="Times New Roman" panose="02020603050405020304" pitchFamily="18" charset="0"/>
              </a:rPr>
              <a:t>South Africa remains China’s number one trading partner in Africa. </a:t>
            </a:r>
            <a:r>
              <a:rPr lang="en-ZA" sz="2000" dirty="0">
                <a:ea typeface="Arial" panose="020B0604020202020204" pitchFamily="34" charset="0"/>
              </a:rPr>
              <a:t>Total bilateral trade </a:t>
            </a:r>
            <a:r>
              <a:rPr lang="en-ZA" sz="2000" dirty="0">
                <a:ea typeface="Calibri" panose="020F0502020204030204" pitchFamily="34" charset="0"/>
              </a:rPr>
              <a:t>increased from less than R1 billion </a:t>
            </a:r>
            <a:r>
              <a:rPr lang="en-GB" sz="2000" dirty="0">
                <a:ea typeface="Calibri" panose="020F0502020204030204" pitchFamily="34" charset="0"/>
              </a:rPr>
              <a:t>(1998) </a:t>
            </a:r>
            <a:r>
              <a:rPr lang="en-ZA" sz="2000" dirty="0">
                <a:ea typeface="Calibri" panose="020F0502020204030204" pitchFamily="34" charset="0"/>
              </a:rPr>
              <a:t>to R544 billion i</a:t>
            </a:r>
            <a:r>
              <a:rPr lang="en-ZA" sz="2000" dirty="0">
                <a:ea typeface="Arial" panose="020B0604020202020204" pitchFamily="34" charset="0"/>
              </a:rPr>
              <a:t>n 2021, </a:t>
            </a:r>
            <a:r>
              <a:rPr lang="en-GB" sz="2000" dirty="0">
                <a:ea typeface="Arial" panose="020B0604020202020204" pitchFamily="34" charset="0"/>
              </a:rPr>
              <a:t>(</a:t>
            </a:r>
            <a:r>
              <a:rPr lang="en-US" sz="2000" dirty="0">
                <a:ea typeface="Arial" panose="020B0604020202020204" pitchFamily="34" charset="0"/>
              </a:rPr>
              <a:t>figures </a:t>
            </a:r>
            <a:r>
              <a:rPr lang="en-ZA" sz="2000" dirty="0">
                <a:ea typeface="Arial" panose="020B0604020202020204" pitchFamily="34" charset="0"/>
              </a:rPr>
              <a:t>include</a:t>
            </a:r>
            <a:r>
              <a:rPr lang="en-GB" sz="2000" dirty="0">
                <a:ea typeface="Arial" panose="020B0604020202020204" pitchFamily="34" charset="0"/>
              </a:rPr>
              <a:t> trade with </a:t>
            </a:r>
            <a:r>
              <a:rPr lang="en-ZA" sz="2000" dirty="0">
                <a:ea typeface="Arial" panose="020B0604020202020204" pitchFamily="34" charset="0"/>
              </a:rPr>
              <a:t>Hong Kong, Taiwan, and Macao). </a:t>
            </a:r>
            <a:r>
              <a:rPr lang="en-ZA" sz="2000" dirty="0">
                <a:solidFill>
                  <a:srgbClr val="000000"/>
                </a:solidFill>
                <a:ea typeface="Calibri" panose="020F0502020204030204" pitchFamily="34" charset="0"/>
                <a:cs typeface="Times New Roman" panose="02020603050405020304" pitchFamily="18" charset="0"/>
              </a:rPr>
              <a:t>South Africa’s long-standing trade deficit with China maintained its downward trend despite Covid-19 pandemic.</a:t>
            </a:r>
          </a:p>
          <a:p>
            <a:pPr marL="0" indent="0" algn="just">
              <a:buNone/>
            </a:pPr>
            <a:endParaRPr lang="en-ZA" sz="800" dirty="0">
              <a:solidFill>
                <a:srgbClr val="000000"/>
              </a:solidFill>
              <a:ea typeface="Calibri" panose="020F0502020204030204" pitchFamily="34" charset="0"/>
              <a:cs typeface="Times New Roman" panose="02020603050405020304" pitchFamily="18" charset="0"/>
            </a:endParaRPr>
          </a:p>
          <a:p>
            <a:pPr algn="just"/>
            <a:r>
              <a:rPr lang="en-ZA" sz="2000" dirty="0">
                <a:solidFill>
                  <a:srgbClr val="000000"/>
                </a:solidFill>
                <a:latin typeface="Arial" panose="020B0604020202020204" pitchFamily="34" charset="0"/>
                <a:ea typeface="MS PGothic" panose="020B0600070205080204" pitchFamily="34" charset="-128"/>
              </a:rPr>
              <a:t>In 2019, a China procurement delegation signed 93 trade agreements with SA in multiple sectors (R27 billion) to address the bilateral trade imbalance.</a:t>
            </a:r>
          </a:p>
          <a:p>
            <a:pPr marL="0" indent="0" algn="just">
              <a:buNone/>
            </a:pPr>
            <a:endParaRPr lang="en-ZA" sz="800" dirty="0">
              <a:solidFill>
                <a:srgbClr val="000000"/>
              </a:solidFill>
              <a:ea typeface="Calibri" panose="020F0502020204030204" pitchFamily="34" charset="0"/>
              <a:cs typeface="Times New Roman" panose="02020603050405020304" pitchFamily="18" charset="0"/>
            </a:endParaRPr>
          </a:p>
          <a:p>
            <a:pPr algn="just"/>
            <a:r>
              <a:rPr lang="en-US" sz="2000" dirty="0"/>
              <a:t>China’s cumulative investment in South Africa exceeds R100 billion, creating an estimated 200,000 direct and indirect jobs. Chinese investment is directed </a:t>
            </a:r>
            <a:r>
              <a:rPr lang="en-US" sz="2000" i="1" dirty="0"/>
              <a:t>inter alia </a:t>
            </a:r>
            <a:r>
              <a:rPr lang="en-US" sz="2000" dirty="0"/>
              <a:t>at infrastructure development, manufacturing, information technology, digital economy and the automotive industry.</a:t>
            </a:r>
          </a:p>
          <a:p>
            <a:pPr marL="0" indent="0" algn="just">
              <a:buNone/>
            </a:pPr>
            <a:endParaRPr lang="en-US" sz="800" dirty="0"/>
          </a:p>
          <a:p>
            <a:pPr algn="just"/>
            <a:r>
              <a:rPr lang="en-US" sz="2000" dirty="0"/>
              <a:t>South Africa became the first African country to export beef to China. Several MoU’s have facilitated access to the Chinese market for SA agricultural produce, maize and animal products, including dairy products, soyabeans and avocado pears. </a:t>
            </a:r>
          </a:p>
          <a:p>
            <a:pPr marL="0" indent="0" algn="just">
              <a:buNone/>
            </a:pPr>
            <a:endParaRPr lang="en-US" sz="800" dirty="0"/>
          </a:p>
          <a:p>
            <a:pPr algn="just"/>
            <a:r>
              <a:rPr lang="en-US" sz="2000" dirty="0"/>
              <a:t>South Africa and China signed an MoU on cooperation on Belt and Road Initiative in 2015 – exploring areas of cooperation.</a:t>
            </a:r>
          </a:p>
          <a:p>
            <a:pPr marL="0" indent="0">
              <a:buNone/>
            </a:pPr>
            <a:endParaRPr lang="en-US" sz="2000" dirty="0"/>
          </a:p>
        </p:txBody>
      </p:sp>
      <p:sp>
        <p:nvSpPr>
          <p:cNvPr id="4" name="Slide Number Placeholder 3"/>
          <p:cNvSpPr>
            <a:spLocks noGrp="1"/>
          </p:cNvSpPr>
          <p:nvPr>
            <p:ph type="sldNum" sz="quarter" idx="10"/>
          </p:nvPr>
        </p:nvSpPr>
        <p:spPr/>
        <p:txBody>
          <a:bodyPr/>
          <a:lstStyle/>
          <a:p>
            <a:pPr>
              <a:defRPr/>
            </a:pPr>
            <a:fld id="{88ED7080-FDDF-474B-A688-2AE419DE6A1F}" type="slidenum">
              <a:rPr lang="en-GB" altLang="en-US" smtClean="0">
                <a:solidFill>
                  <a:srgbClr val="000000"/>
                </a:solidFill>
              </a:rPr>
              <a:pPr>
                <a:defRPr/>
              </a:pPr>
              <a:t>6</a:t>
            </a:fld>
            <a:endParaRPr lang="en-GB" altLang="en-US" dirty="0">
              <a:solidFill>
                <a:srgbClr val="000000"/>
              </a:solidFill>
            </a:endParaRPr>
          </a:p>
        </p:txBody>
      </p:sp>
    </p:spTree>
    <p:extLst>
      <p:ext uri="{BB962C8B-B14F-4D97-AF65-F5344CB8AC3E}">
        <p14:creationId xmlns:p14="http://schemas.microsoft.com/office/powerpoint/2010/main" xmlns="" val="4002426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27" y="0"/>
            <a:ext cx="12201727" cy="457200"/>
          </a:xfrm>
          <a:solidFill>
            <a:srgbClr val="00B050"/>
          </a:solidFill>
        </p:spPr>
        <p:txBody>
          <a:bodyPr/>
          <a:lstStyle/>
          <a:p>
            <a:r>
              <a:rPr lang="en-US" sz="2800" dirty="0"/>
              <a:t>PILLAR III</a:t>
            </a:r>
          </a:p>
        </p:txBody>
      </p:sp>
      <p:sp>
        <p:nvSpPr>
          <p:cNvPr id="3" name="Content Placeholder 2"/>
          <p:cNvSpPr>
            <a:spLocks noGrp="1"/>
          </p:cNvSpPr>
          <p:nvPr>
            <p:ph idx="1"/>
          </p:nvPr>
        </p:nvSpPr>
        <p:spPr>
          <a:xfrm>
            <a:off x="87549" y="389106"/>
            <a:ext cx="11955293" cy="5340485"/>
          </a:xfrm>
        </p:spPr>
        <p:txBody>
          <a:bodyPr/>
          <a:lstStyle/>
          <a:p>
            <a:pPr marL="0" indent="0" algn="just">
              <a:buNone/>
            </a:pPr>
            <a:r>
              <a:rPr lang="en-ZA" sz="2000" b="1" u="sng" dirty="0">
                <a:solidFill>
                  <a:srgbClr val="000000"/>
                </a:solidFill>
                <a:latin typeface="Arial" panose="020B0604020202020204" pitchFamily="34" charset="0"/>
                <a:ea typeface="Calibri" panose="020F0502020204030204" pitchFamily="34" charset="0"/>
                <a:cs typeface="Times New Roman" panose="02020603050405020304" pitchFamily="18" charset="0"/>
              </a:rPr>
              <a:t>Technical Cooperation:</a:t>
            </a:r>
          </a:p>
          <a:p>
            <a:pPr lvl="0" algn="just">
              <a:lnSpc>
                <a:spcPct val="107000"/>
              </a:lnSpc>
              <a:spcAft>
                <a:spcPts val="800"/>
              </a:spcAft>
              <a:buFont typeface="Symbol" panose="05050102010706020507" pitchFamily="18" charset="2"/>
              <a:buChar char=""/>
            </a:pPr>
            <a:r>
              <a:rPr lang="en-ZA" sz="2000" kern="1200" dirty="0"/>
              <a:t>The following projects, which are in varying stages of readiness, will be prioritised and actioned to ensure that all obstacles pertaining to the potential Chinese grant funding under FOCAC are addressed:</a:t>
            </a:r>
          </a:p>
          <a:p>
            <a:pPr lvl="1" algn="just"/>
            <a:r>
              <a:rPr lang="en-ZA" kern="1200" dirty="0"/>
              <a:t>Refurbishment of the two Training, Vocational and Educational centres in Tshwane (at implementation phase)</a:t>
            </a:r>
          </a:p>
          <a:p>
            <a:pPr lvl="1" algn="just"/>
            <a:r>
              <a:rPr lang="en-ZA" kern="1200" dirty="0"/>
              <a:t>Small Harbour Infrastructure Development Project (Team of Chinese Experts expected from 6 July - 10 August 2022)</a:t>
            </a:r>
          </a:p>
          <a:p>
            <a:pPr lvl="1" algn="just"/>
            <a:r>
              <a:rPr lang="en-ZA" kern="1200" dirty="0"/>
              <a:t>High-Speed Rail Project (The first Technical Working Group took place on 25 January 2022)</a:t>
            </a:r>
          </a:p>
          <a:p>
            <a:pPr lvl="1" algn="just"/>
            <a:r>
              <a:rPr lang="en-ZA" dirty="0"/>
              <a:t>Focus Schools </a:t>
            </a:r>
            <a:r>
              <a:rPr lang="en-ZA" kern="1200" dirty="0"/>
              <a:t>Project (Application for Grant Funding submitted on 31 May 2022)</a:t>
            </a:r>
          </a:p>
          <a:p>
            <a:pPr marL="457200" lvl="1" indent="0" algn="just">
              <a:buNone/>
            </a:pPr>
            <a:endParaRPr lang="en-ZA" dirty="0">
              <a:solidFill>
                <a:srgbClr val="FF0000"/>
              </a:solidFill>
            </a:endParaRPr>
          </a:p>
          <a:p>
            <a:pPr marL="285750" indent="-285750" algn="just">
              <a:buFont typeface="Arial" panose="020B0604020202020204" pitchFamily="34" charset="0"/>
              <a:buChar char="•"/>
            </a:pPr>
            <a:r>
              <a:rPr lang="en-GB" sz="2000" dirty="0">
                <a:latin typeface="Arial" panose="020B0604020202020204" pitchFamily="34" charset="0"/>
                <a:ea typeface="Calibri" panose="020F0502020204030204" pitchFamily="34" charset="0"/>
                <a:cs typeface="Times New Roman" panose="02020603050405020304" pitchFamily="18" charset="0"/>
              </a:rPr>
              <a:t>It remains important that FOCAC projects funded (or soft-loaned) by China be aligned to the AU’s Agenda 2063, create jobs, address critical skills and the d</a:t>
            </a:r>
            <a:r>
              <a:rPr lang="en-GB" sz="2000" b="0" kern="1200" dirty="0">
                <a:solidFill>
                  <a:schemeClr val="tx1"/>
                </a:solidFill>
                <a:effectLst/>
                <a:latin typeface="+mn-lt"/>
                <a:ea typeface="+mn-ea"/>
                <a:cs typeface="+mn-cs"/>
              </a:rPr>
              <a:t>isconnect on technical aspect of feasibility and funding modalities.</a:t>
            </a:r>
            <a:endParaRPr lang="en-ZA" sz="2000" b="0" kern="1200" dirty="0">
              <a:solidFill>
                <a:schemeClr val="tx1"/>
              </a:solidFill>
              <a:effectLst/>
              <a:latin typeface="+mn-lt"/>
              <a:ea typeface="+mn-ea"/>
              <a:cs typeface="+mn-cs"/>
            </a:endParaRPr>
          </a:p>
          <a:p>
            <a:pPr algn="just"/>
            <a:endParaRPr lang="en-ZA" sz="20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en-US" sz="2000" dirty="0"/>
          </a:p>
        </p:txBody>
      </p:sp>
      <p:sp>
        <p:nvSpPr>
          <p:cNvPr id="4" name="Slide Number Placeholder 3"/>
          <p:cNvSpPr>
            <a:spLocks noGrp="1"/>
          </p:cNvSpPr>
          <p:nvPr>
            <p:ph type="sldNum" sz="quarter" idx="10"/>
          </p:nvPr>
        </p:nvSpPr>
        <p:spPr/>
        <p:txBody>
          <a:bodyPr/>
          <a:lstStyle/>
          <a:p>
            <a:pPr>
              <a:defRPr/>
            </a:pPr>
            <a:fld id="{88ED7080-FDDF-474B-A688-2AE419DE6A1F}" type="slidenum">
              <a:rPr lang="en-GB" altLang="en-US" smtClean="0">
                <a:solidFill>
                  <a:srgbClr val="000000"/>
                </a:solidFill>
              </a:rPr>
              <a:pPr>
                <a:defRPr/>
              </a:pPr>
              <a:t>7</a:t>
            </a:fld>
            <a:endParaRPr lang="en-GB" altLang="en-US" dirty="0">
              <a:solidFill>
                <a:srgbClr val="000000"/>
              </a:solidFill>
            </a:endParaRPr>
          </a:p>
        </p:txBody>
      </p:sp>
    </p:spTree>
    <p:extLst>
      <p:ext uri="{BB962C8B-B14F-4D97-AF65-F5344CB8AC3E}">
        <p14:creationId xmlns:p14="http://schemas.microsoft.com/office/powerpoint/2010/main" xmlns="" val="910488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158" y="0"/>
            <a:ext cx="11796408" cy="457200"/>
          </a:xfrm>
          <a:solidFill>
            <a:srgbClr val="00B050"/>
          </a:solidFill>
        </p:spPr>
        <p:txBody>
          <a:bodyPr/>
          <a:lstStyle/>
          <a:p>
            <a:r>
              <a:rPr lang="en-US" sz="2800" dirty="0"/>
              <a:t>PILLAR IV</a:t>
            </a:r>
          </a:p>
        </p:txBody>
      </p:sp>
      <p:sp>
        <p:nvSpPr>
          <p:cNvPr id="3" name="Content Placeholder 2"/>
          <p:cNvSpPr>
            <a:spLocks noGrp="1"/>
          </p:cNvSpPr>
          <p:nvPr>
            <p:ph idx="1"/>
          </p:nvPr>
        </p:nvSpPr>
        <p:spPr>
          <a:xfrm>
            <a:off x="87549" y="389106"/>
            <a:ext cx="11955293" cy="5340485"/>
          </a:xfrm>
        </p:spPr>
        <p:txBody>
          <a:bodyPr/>
          <a:lstStyle/>
          <a:p>
            <a:pPr marL="0" indent="0" algn="just">
              <a:buNone/>
            </a:pPr>
            <a:endParaRPr lang="en-ZA" sz="20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0" indent="0" algn="just">
              <a:buNone/>
            </a:pPr>
            <a:r>
              <a:rPr lang="en-ZA" sz="2400" b="1" dirty="0">
                <a:solidFill>
                  <a:srgbClr val="000000"/>
                </a:solidFill>
                <a:ea typeface="Calibri" panose="020F0502020204030204" pitchFamily="34" charset="0"/>
                <a:cs typeface="Times New Roman" panose="02020603050405020304" pitchFamily="18" charset="0"/>
              </a:rPr>
              <a:t>People-to-People Cooperation</a:t>
            </a:r>
          </a:p>
          <a:p>
            <a:pPr algn="just"/>
            <a:endParaRPr lang="en-ZA" sz="2400" dirty="0">
              <a:solidFill>
                <a:srgbClr val="000000"/>
              </a:solidFill>
              <a:ea typeface="Calibri" panose="020F0502020204030204" pitchFamily="34" charset="0"/>
              <a:cs typeface="Times New Roman" panose="02020603050405020304" pitchFamily="18" charset="0"/>
            </a:endParaRPr>
          </a:p>
          <a:p>
            <a:pPr algn="just"/>
            <a:r>
              <a:rPr lang="en-US" sz="2400" dirty="0"/>
              <a:t>The purpose of people-to-people cooperation is to deepen mutual understanding between the peoples of SA and China and to enhance exchanges and cooperation in the areas of culture, education, communication, health, science and technology, sport, tourism, women affairs and youth.</a:t>
            </a:r>
          </a:p>
          <a:p>
            <a:pPr algn="just"/>
            <a:endParaRPr lang="en-US" sz="2400" dirty="0"/>
          </a:p>
          <a:p>
            <a:pPr algn="just"/>
            <a:r>
              <a:rPr lang="en-US" sz="2400" dirty="0"/>
              <a:t>This will be further outlined under the PPEM structured bilateral mechanism.</a:t>
            </a:r>
          </a:p>
          <a:p>
            <a:pPr marL="0" indent="0">
              <a:buNone/>
            </a:pPr>
            <a:endParaRPr lang="en-US" sz="2000" dirty="0"/>
          </a:p>
        </p:txBody>
      </p:sp>
      <p:sp>
        <p:nvSpPr>
          <p:cNvPr id="4" name="Slide Number Placeholder 3"/>
          <p:cNvSpPr>
            <a:spLocks noGrp="1"/>
          </p:cNvSpPr>
          <p:nvPr>
            <p:ph type="sldNum" sz="quarter" idx="10"/>
          </p:nvPr>
        </p:nvSpPr>
        <p:spPr/>
        <p:txBody>
          <a:bodyPr/>
          <a:lstStyle/>
          <a:p>
            <a:pPr>
              <a:defRPr/>
            </a:pPr>
            <a:fld id="{88ED7080-FDDF-474B-A688-2AE419DE6A1F}" type="slidenum">
              <a:rPr lang="en-GB" altLang="en-US" smtClean="0">
                <a:solidFill>
                  <a:srgbClr val="000000"/>
                </a:solidFill>
              </a:rPr>
              <a:pPr>
                <a:defRPr/>
              </a:pPr>
              <a:t>8</a:t>
            </a:fld>
            <a:endParaRPr lang="en-GB" altLang="en-US" dirty="0">
              <a:solidFill>
                <a:srgbClr val="000000"/>
              </a:solidFill>
            </a:endParaRPr>
          </a:p>
        </p:txBody>
      </p:sp>
    </p:spTree>
    <p:extLst>
      <p:ext uri="{BB962C8B-B14F-4D97-AF65-F5344CB8AC3E}">
        <p14:creationId xmlns:p14="http://schemas.microsoft.com/office/powerpoint/2010/main" xmlns="" val="3554091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73932"/>
            <a:ext cx="12072026" cy="5145932"/>
          </a:xfrm>
        </p:spPr>
        <p:txBody>
          <a:bodyPr/>
          <a:lstStyle/>
          <a:p>
            <a:pPr algn="just"/>
            <a:r>
              <a:rPr lang="en-GB" sz="2000" dirty="0"/>
              <a:t>In line with the NDP and the ERRP, and the comprehensive strategic partnership, the areas prioritised in SA-China bilateral relations include, </a:t>
            </a:r>
            <a:r>
              <a:rPr lang="en-ZA" sz="2000" dirty="0">
                <a:solidFill>
                  <a:srgbClr val="000000"/>
                </a:solidFill>
                <a:effectLst/>
                <a:latin typeface="Arial" panose="020B0604020202020204" pitchFamily="34" charset="0"/>
                <a:ea typeface="Calibri" panose="020F0502020204030204" pitchFamily="34" charset="0"/>
              </a:rPr>
              <a:t>economic transformation in science and technology, the ocean’s economy, agriculture, energy, mining, infrastructure and industrial capacity development as well as strengthening trade and investment relations.</a:t>
            </a:r>
          </a:p>
          <a:p>
            <a:pPr marL="0" indent="0" algn="just">
              <a:buNone/>
            </a:pPr>
            <a:endParaRPr lang="en-ZA" sz="2000" dirty="0">
              <a:solidFill>
                <a:srgbClr val="000000"/>
              </a:solidFill>
              <a:effectLst/>
              <a:latin typeface="Arial" panose="020B0604020202020204" pitchFamily="34" charset="0"/>
              <a:ea typeface="Calibri" panose="020F0502020204030204" pitchFamily="34" charset="0"/>
            </a:endParaRPr>
          </a:p>
          <a:p>
            <a:pPr algn="just"/>
            <a:r>
              <a:rPr lang="en-ZA" sz="2000" dirty="0">
                <a:solidFill>
                  <a:srgbClr val="000000"/>
                </a:solidFill>
                <a:effectLst/>
                <a:latin typeface="Arial" panose="020B0604020202020204" pitchFamily="34" charset="0"/>
                <a:ea typeface="Calibri" panose="020F0502020204030204" pitchFamily="34" charset="0"/>
              </a:rPr>
              <a:t>Other areas of priority include increased job creation, education, technology exchanges, health and skills development (</a:t>
            </a:r>
            <a:r>
              <a:rPr lang="en-GB" sz="2000" dirty="0"/>
              <a:t>in more specialized sectors) </a:t>
            </a:r>
            <a:r>
              <a:rPr lang="en-ZA" sz="2000" dirty="0">
                <a:solidFill>
                  <a:srgbClr val="000000"/>
                </a:solidFill>
                <a:effectLst/>
                <a:latin typeface="Arial" panose="020B0604020202020204" pitchFamily="34" charset="0"/>
                <a:ea typeface="Calibri" panose="020F0502020204030204" pitchFamily="34" charset="0"/>
              </a:rPr>
              <a:t>opportunities with a concerted effort to support SMMEs, women and youth. </a:t>
            </a:r>
          </a:p>
          <a:p>
            <a:pPr marL="0" indent="0" algn="just">
              <a:buNone/>
            </a:pPr>
            <a:endParaRPr lang="en-US" sz="2000" dirty="0"/>
          </a:p>
          <a:p>
            <a:pPr algn="just"/>
            <a:r>
              <a:rPr lang="en-US" sz="2000" dirty="0"/>
              <a:t>The bilateral structured mechanisms serve as a vehicle to facilitate the four pillars and to strengthen relations with China at various levels. SA’s structured bilateral mechanisms with China include:</a:t>
            </a:r>
          </a:p>
          <a:p>
            <a:pPr lvl="1" algn="just">
              <a:buFont typeface="Wingdings" panose="05000000000000000000" pitchFamily="2" charset="2"/>
              <a:buChar char="Ø"/>
            </a:pPr>
            <a:r>
              <a:rPr lang="en-US" dirty="0"/>
              <a:t>Bi-National Commission (BNC at </a:t>
            </a:r>
            <a:r>
              <a:rPr lang="en-ZA" dirty="0">
                <a:solidFill>
                  <a:srgbClr val="000000"/>
                </a:solidFill>
                <a:effectLst/>
                <a:ea typeface="Calibri" panose="020F0502020204030204" pitchFamily="34" charset="0"/>
              </a:rPr>
              <a:t>Deputy Presidential level)</a:t>
            </a:r>
            <a:r>
              <a:rPr lang="en-US" dirty="0"/>
              <a:t>; </a:t>
            </a:r>
          </a:p>
          <a:p>
            <a:pPr lvl="1" algn="just">
              <a:buFont typeface="Wingdings" panose="05000000000000000000" pitchFamily="2" charset="2"/>
              <a:buChar char="Ø"/>
            </a:pPr>
            <a:r>
              <a:rPr lang="en-US" dirty="0"/>
              <a:t>Strategic Dialogue Forum (SDF at Ministerial level); </a:t>
            </a:r>
          </a:p>
          <a:p>
            <a:pPr lvl="1" algn="just">
              <a:buFont typeface="Wingdings" panose="05000000000000000000" pitchFamily="2" charset="2"/>
              <a:buChar char="Ø"/>
            </a:pPr>
            <a:r>
              <a:rPr lang="en-US" dirty="0"/>
              <a:t>Joint Working Group (JWG at Deputy Ministerial level); and </a:t>
            </a:r>
          </a:p>
          <a:p>
            <a:pPr lvl="1" algn="just">
              <a:buFont typeface="Wingdings" panose="05000000000000000000" pitchFamily="2" charset="2"/>
              <a:buChar char="Ø"/>
            </a:pPr>
            <a:r>
              <a:rPr lang="en-US" dirty="0"/>
              <a:t>High-Level People-to-People Exchange Mechanism (PPEM at the level of the Minister of DSAC).</a:t>
            </a:r>
          </a:p>
          <a:p>
            <a:pPr marL="457200" lvl="1" indent="0" algn="just">
              <a:buNone/>
            </a:pPr>
            <a:endParaRPr lang="en-US" sz="1800" dirty="0"/>
          </a:p>
          <a:p>
            <a:endParaRPr lang="en-ZA" dirty="0"/>
          </a:p>
        </p:txBody>
      </p:sp>
      <p:sp>
        <p:nvSpPr>
          <p:cNvPr id="4" name="Slide Number Placeholder 3"/>
          <p:cNvSpPr>
            <a:spLocks noGrp="1"/>
          </p:cNvSpPr>
          <p:nvPr>
            <p:ph type="sldNum" sz="quarter" idx="10"/>
          </p:nvPr>
        </p:nvSpPr>
        <p:spPr/>
        <p:txBody>
          <a:bodyPr/>
          <a:lstStyle/>
          <a:p>
            <a:pPr>
              <a:defRPr/>
            </a:pPr>
            <a:fld id="{88ED7080-FDDF-474B-A688-2AE419DE6A1F}" type="slidenum">
              <a:rPr lang="en-GB" altLang="en-US" smtClean="0">
                <a:solidFill>
                  <a:srgbClr val="000000"/>
                </a:solidFill>
              </a:rPr>
              <a:pPr>
                <a:defRPr/>
              </a:pPr>
              <a:t>9</a:t>
            </a:fld>
            <a:endParaRPr lang="en-GB" altLang="en-US" dirty="0">
              <a:solidFill>
                <a:srgbClr val="000000"/>
              </a:solidFill>
            </a:endParaRPr>
          </a:p>
        </p:txBody>
      </p:sp>
      <p:sp>
        <p:nvSpPr>
          <p:cNvPr id="5" name="Title 1"/>
          <p:cNvSpPr>
            <a:spLocks noGrp="1"/>
          </p:cNvSpPr>
          <p:nvPr>
            <p:ph type="title"/>
          </p:nvPr>
        </p:nvSpPr>
        <p:spPr>
          <a:xfrm>
            <a:off x="116733" y="67797"/>
            <a:ext cx="11806134" cy="437407"/>
          </a:xfrm>
          <a:solidFill>
            <a:srgbClr val="00B050"/>
          </a:solidFill>
        </p:spPr>
        <p:txBody>
          <a:bodyPr/>
          <a:lstStyle/>
          <a:p>
            <a:r>
              <a:rPr lang="en-US" sz="2800" dirty="0"/>
              <a:t>STRUCTURED BILATERAL MECHANISMS </a:t>
            </a:r>
          </a:p>
        </p:txBody>
      </p:sp>
    </p:spTree>
    <p:extLst>
      <p:ext uri="{BB962C8B-B14F-4D97-AF65-F5344CB8AC3E}">
        <p14:creationId xmlns:p14="http://schemas.microsoft.com/office/powerpoint/2010/main" xmlns="" val="2806889978"/>
      </p:ext>
    </p:extLst>
  </p:cSld>
  <p:clrMapOvr>
    <a:masterClrMapping/>
  </p:clrMapOvr>
</p:sld>
</file>

<file path=ppt/theme/theme1.xml><?xml version="1.0" encoding="utf-8"?>
<a:theme xmlns:a="http://schemas.openxmlformats.org/drawingml/2006/main" name="DICO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32535</TotalTime>
  <Words>2232</Words>
  <Application>Microsoft Office PowerPoint</Application>
  <PresentationFormat>Custom</PresentationFormat>
  <Paragraphs>259</Paragraphs>
  <Slides>18</Slides>
  <Notes>10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DICO Presentation</vt:lpstr>
      <vt:lpstr> BRIEFING TO THE  PARLIAMENTARY PORTFOLIO COMMITTEE ON INTERNATIONAL RELATIONS AND COOPERATION  ACHIEVEMENTS IN ADDRESSING SOUTH AFRICA’S TRIPLE CHALLENGES OF POVERTY, UNEMPLOYMENT, AND INEQUALITY THROUGH STRUCTURED BILATERAL MECHANISMS WITH THE PEOPLE’S REPUBLIC OF CHINA  </vt:lpstr>
      <vt:lpstr>PRESENTATION OVERVIEW </vt:lpstr>
      <vt:lpstr>BACKGROUND: SA-CHINA RELATIONS  </vt:lpstr>
      <vt:lpstr> PILLAR I - Political bilateral relations and multilateral cooperation through FOCAC and BRICS </vt:lpstr>
      <vt:lpstr>PILLAR I (cont.)</vt:lpstr>
      <vt:lpstr> PILLAR II - Economic trade and investment and tourism </vt:lpstr>
      <vt:lpstr>PILLAR III</vt:lpstr>
      <vt:lpstr>PILLAR IV</vt:lpstr>
      <vt:lpstr>STRUCTURED BILATERAL MECHANISMS </vt:lpstr>
      <vt:lpstr>ACHIEVEMENTS OF STRUCTURED BILATERAL MECHANISMS WITH PRC</vt:lpstr>
      <vt:lpstr>ACHIEVEMENTS OF STRUCTURED BILATERAL MECHANISMS WITH PRC</vt:lpstr>
      <vt:lpstr>ACHIEVEMENTS OF STRUCTURED BILATERAL MECHANISMS WITH PRC</vt:lpstr>
      <vt:lpstr>ACHIEVEMENTS OF STRUCTURED BILATERAL MECHANISMS WITH PRC</vt:lpstr>
      <vt:lpstr>ACHIEVEMENTS OF STRUCTURED BILATERAL MECHANISMS WITH PRC</vt:lpstr>
      <vt:lpstr>ACHIEVEMENTS OF STRUCTURED BILATERAL MECHANISMS WITH PRC</vt:lpstr>
      <vt:lpstr>WAY FORWARD AND IMPROVEMENT</vt:lpstr>
      <vt:lpstr>CLOSING </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Please update accordingly</dc:title>
  <dc:creator>Ngoqo, Z Ms : Office of the DDG: Asia &amp; Middle East, DIRCO</dc:creator>
  <cp:lastModifiedBy>USER</cp:lastModifiedBy>
  <cp:revision>567</cp:revision>
  <cp:lastPrinted>2022-05-11T11:35:14Z</cp:lastPrinted>
  <dcterms:created xsi:type="dcterms:W3CDTF">2017-02-02T10:02:57Z</dcterms:created>
  <dcterms:modified xsi:type="dcterms:W3CDTF">2022-06-08T06:47:24Z</dcterms:modified>
</cp:coreProperties>
</file>