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4"/>
  </p:notesMasterIdLst>
  <p:handoutMasterIdLst>
    <p:handoutMasterId r:id="rId35"/>
  </p:handoutMasterIdLst>
  <p:sldIdLst>
    <p:sldId id="259" r:id="rId2"/>
    <p:sldId id="313" r:id="rId3"/>
    <p:sldId id="312" r:id="rId4"/>
    <p:sldId id="366" r:id="rId5"/>
    <p:sldId id="426" r:id="rId6"/>
    <p:sldId id="370" r:id="rId7"/>
    <p:sldId id="286" r:id="rId8"/>
    <p:sldId id="317" r:id="rId9"/>
    <p:sldId id="430" r:id="rId10"/>
    <p:sldId id="414" r:id="rId11"/>
    <p:sldId id="416" r:id="rId12"/>
    <p:sldId id="392" r:id="rId13"/>
    <p:sldId id="393" r:id="rId14"/>
    <p:sldId id="398" r:id="rId15"/>
    <p:sldId id="399" r:id="rId16"/>
    <p:sldId id="400" r:id="rId17"/>
    <p:sldId id="427" r:id="rId18"/>
    <p:sldId id="428" r:id="rId19"/>
    <p:sldId id="429" r:id="rId20"/>
    <p:sldId id="437" r:id="rId21"/>
    <p:sldId id="431" r:id="rId22"/>
    <p:sldId id="432" r:id="rId23"/>
    <p:sldId id="433" r:id="rId24"/>
    <p:sldId id="434" r:id="rId25"/>
    <p:sldId id="435" r:id="rId26"/>
    <p:sldId id="436" r:id="rId27"/>
    <p:sldId id="438" r:id="rId28"/>
    <p:sldId id="379" r:id="rId29"/>
    <p:sldId id="419" r:id="rId30"/>
    <p:sldId id="439" r:id="rId31"/>
    <p:sldId id="413" r:id="rId32"/>
    <p:sldId id="389"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433" autoAdjust="0"/>
  </p:normalViewPr>
  <p:slideViewPr>
    <p:cSldViewPr>
      <p:cViewPr>
        <p:scale>
          <a:sx n="70" d="100"/>
          <a:sy n="70" d="100"/>
        </p:scale>
        <p:origin x="-1386" y="-10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Summary of implementation </a:t>
            </a:r>
            <a:r>
              <a:rPr lang="en-US" dirty="0" smtClean="0"/>
              <a:t>of Movable </a:t>
            </a:r>
            <a:r>
              <a:rPr lang="en-US" dirty="0"/>
              <a:t>Capital </a:t>
            </a:r>
            <a:r>
              <a:rPr lang="en-US" dirty="0" smtClean="0"/>
              <a:t>Asset findings</a:t>
            </a:r>
            <a:endParaRPr lang="en-US" dirty="0"/>
          </a:p>
        </c:rich>
      </c:tx>
      <c:spPr>
        <a:noFill/>
        <a:ln>
          <a:noFill/>
        </a:ln>
        <a:effectLst/>
      </c:spPr>
    </c:title>
    <c:plotArea>
      <c:layout/>
      <c:pieChart>
        <c:varyColors val="1"/>
        <c:ser>
          <c:idx val="0"/>
          <c:order val="0"/>
          <c:tx>
            <c:strRef>
              <c:f>Sheet1!$B$1</c:f>
              <c:strCache>
                <c:ptCount val="1"/>
                <c:pt idx="0">
                  <c:v>Summary of implementation Movable Capital Asset</c:v>
                </c:pt>
              </c:strCache>
            </c:strRef>
          </c:tx>
          <c:dPt>
            <c:idx val="0"/>
            <c:spPr>
              <a:solidFill>
                <a:srgbClr val="FFFF00"/>
              </a:solidFill>
              <a:ln w="19050">
                <a:solidFill>
                  <a:schemeClr val="lt1"/>
                </a:solidFill>
              </a:ln>
              <a:effectLst/>
            </c:spPr>
          </c:dPt>
          <c:dPt>
            <c:idx val="1"/>
            <c:spPr>
              <a:solidFill>
                <a:srgbClr val="FF0000"/>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Val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Sheet1!$A$2:$A$3</c:f>
              <c:strCache>
                <c:ptCount val="2"/>
                <c:pt idx="0">
                  <c:v>Resolved</c:v>
                </c:pt>
                <c:pt idx="1">
                  <c:v>Not resolved</c:v>
                </c:pt>
              </c:strCache>
            </c:strRef>
          </c:cat>
          <c:val>
            <c:numRef>
              <c:f>Sheet1!$B$2:$B$3</c:f>
              <c:numCache>
                <c:formatCode>0%</c:formatCode>
                <c:ptCount val="2"/>
                <c:pt idx="0">
                  <c:v>0.55000000000000004</c:v>
                </c:pt>
                <c:pt idx="1">
                  <c:v>0.45</c:v>
                </c:pt>
              </c:numCache>
            </c:numRef>
          </c:val>
        </c:ser>
        <c:dLbls/>
        <c:firstSliceAng val="0"/>
      </c:pieChart>
      <c:spPr>
        <a:noFill/>
        <a:ln>
          <a:noFill/>
        </a:ln>
        <a:effectLst/>
      </c:spPr>
    </c:plotArea>
    <c:legend>
      <c:legendPos val="b"/>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style val="3"/>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Summary of </a:t>
            </a:r>
            <a:r>
              <a:rPr lang="en-US" dirty="0" smtClean="0"/>
              <a:t>implementation of Employee Benefit</a:t>
            </a:r>
            <a:r>
              <a:rPr lang="en-US" baseline="0" dirty="0" smtClean="0"/>
              <a:t> findings</a:t>
            </a:r>
            <a:endParaRPr lang="en-US" dirty="0"/>
          </a:p>
        </c:rich>
      </c:tx>
      <c:spPr>
        <a:noFill/>
        <a:ln>
          <a:noFill/>
        </a:ln>
        <a:effectLst/>
      </c:spPr>
    </c:title>
    <c:plotArea>
      <c:layout/>
      <c:pieChart>
        <c:varyColors val="1"/>
        <c:ser>
          <c:idx val="0"/>
          <c:order val="0"/>
          <c:tx>
            <c:strRef>
              <c:f>Sheet1!$B$1</c:f>
              <c:strCache>
                <c:ptCount val="1"/>
                <c:pt idx="0">
                  <c:v>Summary of implementation Employees Benefits</c:v>
                </c:pt>
              </c:strCache>
            </c:strRef>
          </c:tx>
          <c:spPr>
            <a:solidFill>
              <a:srgbClr val="FF0000"/>
            </a:solidFill>
          </c:spPr>
          <c:dPt>
            <c:idx val="0"/>
            <c:spPr>
              <a:solidFill>
                <a:srgbClr val="FF0000"/>
              </a:solidFill>
              <a:ln w="19050">
                <a:solidFill>
                  <a:schemeClr val="lt1"/>
                </a:solidFill>
              </a:ln>
              <a:effectLst/>
            </c:spPr>
          </c:dPt>
          <c:dPt>
            <c:idx val="1"/>
            <c:spPr>
              <a:solidFill>
                <a:srgbClr val="FFFF00"/>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Val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Sheet1!$A$2:$A$3</c:f>
              <c:strCache>
                <c:ptCount val="2"/>
                <c:pt idx="0">
                  <c:v>Not resolved</c:v>
                </c:pt>
                <c:pt idx="1">
                  <c:v>Resolved</c:v>
                </c:pt>
              </c:strCache>
            </c:strRef>
          </c:cat>
          <c:val>
            <c:numRef>
              <c:f>Sheet1!$B$2:$B$3</c:f>
              <c:numCache>
                <c:formatCode>0%</c:formatCode>
                <c:ptCount val="2"/>
                <c:pt idx="0">
                  <c:v>0.75000000000000011</c:v>
                </c:pt>
                <c:pt idx="1">
                  <c:v>0.25</c:v>
                </c:pt>
              </c:numCache>
            </c:numRef>
          </c:val>
        </c:ser>
        <c:dLbls/>
        <c:firstSliceAng val="0"/>
      </c:pieChart>
      <c:spPr>
        <a:noFill/>
        <a:ln>
          <a:noFill/>
        </a:ln>
        <a:effectLst/>
      </c:spPr>
    </c:plotArea>
    <c:legend>
      <c:legendPos val="b"/>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0D28816-7240-467A-9095-083C7617F582}" type="datetimeFigureOut">
              <a:rPr lang="en-US" smtClean="0"/>
              <a:pPr/>
              <a:t>6/8/2022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50D891F-5E7B-4533-928C-AE7D07561070}" type="slidenum">
              <a:rPr lang="en-US" smtClean="0"/>
              <a:pPr/>
              <a:t>‹#›</a:t>
            </a:fld>
            <a:endParaRPr lang="en-US" dirty="0"/>
          </a:p>
        </p:txBody>
      </p:sp>
    </p:spTree>
    <p:extLst>
      <p:ext uri="{BB962C8B-B14F-4D97-AF65-F5344CB8AC3E}">
        <p14:creationId xmlns:p14="http://schemas.microsoft.com/office/powerpoint/2010/main" xmlns="" val="3450080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956504FC-832D-4EC1-B92B-8FAA22C7889C}" type="datetimeFigureOut">
              <a:rPr lang="en-US" smtClean="0"/>
              <a:pPr/>
              <a:t>6/8/2022</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EA05905-4C36-4926-B04F-3D96A175358A}" type="slidenum">
              <a:rPr lang="en-US" smtClean="0"/>
              <a:pPr/>
              <a:t>‹#›</a:t>
            </a:fld>
            <a:endParaRPr lang="en-US" dirty="0"/>
          </a:p>
        </p:txBody>
      </p:sp>
    </p:spTree>
    <p:extLst>
      <p:ext uri="{BB962C8B-B14F-4D97-AF65-F5344CB8AC3E}">
        <p14:creationId xmlns:p14="http://schemas.microsoft.com/office/powerpoint/2010/main" xmlns="" val="837189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05905-4C36-4926-B04F-3D96A175358A}" type="slidenum">
              <a:rPr lang="en-US" smtClean="0"/>
              <a:pPr/>
              <a:t>1</a:t>
            </a:fld>
            <a:endParaRPr lang="en-US" dirty="0"/>
          </a:p>
        </p:txBody>
      </p:sp>
    </p:spTree>
    <p:extLst>
      <p:ext uri="{BB962C8B-B14F-4D97-AF65-F5344CB8AC3E}">
        <p14:creationId xmlns:p14="http://schemas.microsoft.com/office/powerpoint/2010/main" xmlns="" val="2252417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smtClean="0"/>
          </a:p>
        </p:txBody>
      </p:sp>
      <p:sp>
        <p:nvSpPr>
          <p:cNvPr id="36868"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750">
              <a:defRPr>
                <a:solidFill>
                  <a:schemeClr val="tx1"/>
                </a:solidFill>
                <a:latin typeface="Arial Narrow" panose="020B0606020202030204" pitchFamily="34" charset="0"/>
                <a:cs typeface="Arial" panose="020B0604020202020204" pitchFamily="34" charset="0"/>
              </a:defRPr>
            </a:lvl1pPr>
            <a:lvl2pPr marL="742950" indent="-285750" defTabSz="920750">
              <a:defRPr>
                <a:solidFill>
                  <a:schemeClr val="tx1"/>
                </a:solidFill>
                <a:latin typeface="Arial Narrow" panose="020B0606020202030204" pitchFamily="34" charset="0"/>
                <a:cs typeface="Arial" panose="020B0604020202020204" pitchFamily="34" charset="0"/>
              </a:defRPr>
            </a:lvl2pPr>
            <a:lvl3pPr marL="1143000" indent="-228600" defTabSz="920750">
              <a:defRPr>
                <a:solidFill>
                  <a:schemeClr val="tx1"/>
                </a:solidFill>
                <a:latin typeface="Arial Narrow" panose="020B0606020202030204" pitchFamily="34" charset="0"/>
                <a:cs typeface="Arial" panose="020B0604020202020204" pitchFamily="34" charset="0"/>
              </a:defRPr>
            </a:lvl3pPr>
            <a:lvl4pPr marL="1600200" indent="-228600" defTabSz="920750">
              <a:defRPr>
                <a:solidFill>
                  <a:schemeClr val="tx1"/>
                </a:solidFill>
                <a:latin typeface="Arial Narrow" panose="020B0606020202030204" pitchFamily="34" charset="0"/>
                <a:cs typeface="Arial" panose="020B0604020202020204" pitchFamily="34" charset="0"/>
              </a:defRPr>
            </a:lvl4pPr>
            <a:lvl5pPr marL="2057400" indent="-228600" defTabSz="920750">
              <a:defRPr>
                <a:solidFill>
                  <a:schemeClr val="tx1"/>
                </a:solidFill>
                <a:latin typeface="Arial Narrow" panose="020B0606020202030204" pitchFamily="34" charset="0"/>
                <a:cs typeface="Arial" panose="020B0604020202020204" pitchFamily="34" charset="0"/>
              </a:defRPr>
            </a:lvl5pPr>
            <a:lvl6pPr marL="2514600" indent="-228600" defTabSz="92075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defTabSz="92075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defTabSz="92075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defTabSz="92075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fld id="{B48984F9-61A6-4101-A5E8-3926944AFD4E}" type="slidenum">
              <a:rPr lang="en-GB" smtClean="0">
                <a:latin typeface="Times New Roman" panose="02020603050405020304" pitchFamily="18" charset="0"/>
              </a:rPr>
              <a:pPr/>
              <a:t>29</a:t>
            </a:fld>
            <a:endParaRPr lang="en-GB" smtClean="0">
              <a:latin typeface="Times New Roman" panose="02020603050405020304" pitchFamily="18" charset="0"/>
            </a:endParaRPr>
          </a:p>
        </p:txBody>
      </p:sp>
    </p:spTree>
    <p:extLst>
      <p:ext uri="{BB962C8B-B14F-4D97-AF65-F5344CB8AC3E}">
        <p14:creationId xmlns:p14="http://schemas.microsoft.com/office/powerpoint/2010/main" xmlns="" val="4087520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p>
        </p:txBody>
      </p:sp>
      <p:sp>
        <p:nvSpPr>
          <p:cNvPr id="52228" name="Header Placeholder 3"/>
          <p:cNvSpPr>
            <a:spLocks noGrp="1"/>
          </p:cNvSpPr>
          <p:nvPr>
            <p:ph type="hdr"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75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defTabSz="920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defTabSz="92075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defTabSz="92075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defTabSz="92075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defTabSz="92075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defTabSz="92075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defTabSz="92075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defTabSz="92075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r>
              <a:rPr lang="en-ZA" altLang="en-US" smtClean="0"/>
              <a:t>RESTRICTED</a:t>
            </a:r>
          </a:p>
        </p:txBody>
      </p:sp>
      <p:sp>
        <p:nvSpPr>
          <p:cNvPr id="52229" name="Footer Placeholder 4"/>
          <p:cNvSpPr>
            <a:spLocks noGrp="1"/>
          </p:cNvSpPr>
          <p:nvPr>
            <p:ph type="ftr" sz="quarter" idx="4"/>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75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defTabSz="920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defTabSz="92075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defTabSz="92075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defTabSz="92075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defTabSz="92075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defTabSz="92075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defTabSz="92075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defTabSz="92075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r>
              <a:rPr lang="en-ZA" altLang="en-US" smtClean="0"/>
              <a:t>Defence Internal Audit Division Audit Orientation Workshop Presentation</a:t>
            </a:r>
          </a:p>
        </p:txBody>
      </p:sp>
      <p:sp>
        <p:nvSpPr>
          <p:cNvPr id="52230" name="Slide Number Placeholder 5"/>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750">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defTabSz="920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defTabSz="92075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defTabSz="92075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defTabSz="92075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defTabSz="92075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defTabSz="92075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defTabSz="92075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defTabSz="92075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D9793C04-5AB5-45F4-A349-74F640120820}" type="slidenum">
              <a:rPr lang="en-ZA" altLang="en-US" smtClean="0"/>
              <a:pPr>
                <a:spcBef>
                  <a:spcPct val="0"/>
                </a:spcBef>
              </a:pPr>
              <a:t>32</a:t>
            </a:fld>
            <a:endParaRPr lang="en-ZA" altLang="en-US" smtClean="0"/>
          </a:p>
        </p:txBody>
      </p:sp>
    </p:spTree>
    <p:extLst>
      <p:ext uri="{BB962C8B-B14F-4D97-AF65-F5344CB8AC3E}">
        <p14:creationId xmlns:p14="http://schemas.microsoft.com/office/powerpoint/2010/main" xmlns="" val="2118087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EB4108-6817-4DE5-BCA8-B3B91E588ADB}" type="datetime1">
              <a:rPr lang="en-ZA" smtClean="0"/>
              <a:pPr/>
              <a:t>2022/06/08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954CEE47-E1BC-4A39-AD2E-E9B6185AED7E}" type="slidenum">
              <a:rPr lang="en-ZA" smtClean="0"/>
              <a:pPr/>
              <a:t>‹#›</a:t>
            </a:fld>
            <a:endParaRPr lang="en-ZA"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43141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D4C2E5-958E-44A0-8947-06625C4C9E0F}" type="datetime1">
              <a:rPr lang="en-ZA" smtClean="0"/>
              <a:pPr/>
              <a:t>2022/06/08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954CEE47-E1BC-4A39-AD2E-E9B6185AED7E}" type="slidenum">
              <a:rPr lang="en-ZA" smtClean="0"/>
              <a:pPr/>
              <a:t>‹#›</a:t>
            </a:fld>
            <a:endParaRPr lang="en-ZA" dirty="0"/>
          </a:p>
        </p:txBody>
      </p:sp>
    </p:spTree>
    <p:extLst>
      <p:ext uri="{BB962C8B-B14F-4D97-AF65-F5344CB8AC3E}">
        <p14:creationId xmlns:p14="http://schemas.microsoft.com/office/powerpoint/2010/main" xmlns="" val="3055476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15C48F-4B16-435F-88C3-FB7C38691F2A}" type="datetime1">
              <a:rPr lang="en-ZA" smtClean="0"/>
              <a:pPr/>
              <a:t>2022/06/08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954CEE47-E1BC-4A39-AD2E-E9B6185AED7E}" type="slidenum">
              <a:rPr lang="en-ZA" smtClean="0"/>
              <a:pPr/>
              <a:t>‹#›</a:t>
            </a:fld>
            <a:endParaRPr lang="en-ZA" dirty="0"/>
          </a:p>
        </p:txBody>
      </p:sp>
    </p:spTree>
    <p:extLst>
      <p:ext uri="{BB962C8B-B14F-4D97-AF65-F5344CB8AC3E}">
        <p14:creationId xmlns:p14="http://schemas.microsoft.com/office/powerpoint/2010/main" xmlns="" val="775764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EABA66-7F15-40E5-89C6-A358F061CCB2}" type="datetime1">
              <a:rPr lang="en-ZA" smtClean="0"/>
              <a:pPr/>
              <a:t>2022/06/08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954CEE47-E1BC-4A39-AD2E-E9B6185AED7E}" type="slidenum">
              <a:rPr lang="en-ZA" smtClean="0"/>
              <a:pPr/>
              <a:t>‹#›</a:t>
            </a:fld>
            <a:endParaRPr lang="en-ZA" dirty="0"/>
          </a:p>
        </p:txBody>
      </p:sp>
    </p:spTree>
    <p:extLst>
      <p:ext uri="{BB962C8B-B14F-4D97-AF65-F5344CB8AC3E}">
        <p14:creationId xmlns:p14="http://schemas.microsoft.com/office/powerpoint/2010/main" xmlns="" val="829787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9315D1-7381-40CF-9DE4-9EA1F21591C4}" type="datetime1">
              <a:rPr lang="en-ZA" smtClean="0"/>
              <a:pPr/>
              <a:t>2022/06/08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954CEE47-E1BC-4A39-AD2E-E9B6185AED7E}" type="slidenum">
              <a:rPr lang="en-ZA" smtClean="0"/>
              <a:pPr/>
              <a:t>‹#›</a:t>
            </a:fld>
            <a:endParaRPr lang="en-ZA"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58352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A13705-7851-4AE0-8198-339BFD11E59C}" type="datetime1">
              <a:rPr lang="en-ZA" smtClean="0"/>
              <a:pPr/>
              <a:t>2022/06/08</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954CEE47-E1BC-4A39-AD2E-E9B6185AED7E}" type="slidenum">
              <a:rPr lang="en-ZA" smtClean="0"/>
              <a:pPr/>
              <a:t>‹#›</a:t>
            </a:fld>
            <a:endParaRPr lang="en-ZA" dirty="0"/>
          </a:p>
        </p:txBody>
      </p:sp>
    </p:spTree>
    <p:extLst>
      <p:ext uri="{BB962C8B-B14F-4D97-AF65-F5344CB8AC3E}">
        <p14:creationId xmlns:p14="http://schemas.microsoft.com/office/powerpoint/2010/main" xmlns="" val="2107748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F6BB477-541C-4039-A486-E8EC3EA53B75}" type="datetime1">
              <a:rPr lang="en-ZA" smtClean="0"/>
              <a:pPr/>
              <a:t>2022/06/08</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954CEE47-E1BC-4A39-AD2E-E9B6185AED7E}" type="slidenum">
              <a:rPr lang="en-ZA" smtClean="0"/>
              <a:pPr/>
              <a:t>‹#›</a:t>
            </a:fld>
            <a:endParaRPr lang="en-ZA" dirty="0"/>
          </a:p>
        </p:txBody>
      </p:sp>
    </p:spTree>
    <p:extLst>
      <p:ext uri="{BB962C8B-B14F-4D97-AF65-F5344CB8AC3E}">
        <p14:creationId xmlns:p14="http://schemas.microsoft.com/office/powerpoint/2010/main" xmlns="" val="965932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13BEAD1-3446-45CA-889F-CDD080687242}" type="datetime1">
              <a:rPr lang="en-ZA" smtClean="0"/>
              <a:pPr/>
              <a:t>2022/06/08</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954CEE47-E1BC-4A39-AD2E-E9B6185AED7E}" type="slidenum">
              <a:rPr lang="en-ZA" smtClean="0"/>
              <a:pPr/>
              <a:t>‹#›</a:t>
            </a:fld>
            <a:endParaRPr lang="en-ZA" dirty="0"/>
          </a:p>
        </p:txBody>
      </p:sp>
    </p:spTree>
    <p:extLst>
      <p:ext uri="{BB962C8B-B14F-4D97-AF65-F5344CB8AC3E}">
        <p14:creationId xmlns:p14="http://schemas.microsoft.com/office/powerpoint/2010/main" xmlns="" val="1537457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BC17BB1-D062-4DA9-8E64-1F9CEA3660DF}" type="datetime1">
              <a:rPr lang="en-ZA" smtClean="0"/>
              <a:pPr/>
              <a:t>2022/06/08</a:t>
            </a:fld>
            <a:endParaRPr lang="en-ZA"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ZA" dirty="0"/>
          </a:p>
        </p:txBody>
      </p:sp>
      <p:sp>
        <p:nvSpPr>
          <p:cNvPr id="9" name="Slide Number Placeholder 8"/>
          <p:cNvSpPr>
            <a:spLocks noGrp="1"/>
          </p:cNvSpPr>
          <p:nvPr>
            <p:ph type="sldNum" sz="quarter" idx="12"/>
          </p:nvPr>
        </p:nvSpPr>
        <p:spPr/>
        <p:txBody>
          <a:bodyPr/>
          <a:lstStyle/>
          <a:p>
            <a:fld id="{954CEE47-E1BC-4A39-AD2E-E9B6185AED7E}" type="slidenum">
              <a:rPr lang="en-ZA" smtClean="0"/>
              <a:pPr/>
              <a:t>‹#›</a:t>
            </a:fld>
            <a:endParaRPr lang="en-ZA" dirty="0"/>
          </a:p>
        </p:txBody>
      </p:sp>
    </p:spTree>
    <p:extLst>
      <p:ext uri="{BB962C8B-B14F-4D97-AF65-F5344CB8AC3E}">
        <p14:creationId xmlns:p14="http://schemas.microsoft.com/office/powerpoint/2010/main" xmlns="" val="3789364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E11C9B66-8D2E-41CC-B871-8FC25C36AD5B}" type="datetime1">
              <a:rPr lang="en-ZA" smtClean="0"/>
              <a:pPr/>
              <a:t>2022/06/08</a:t>
            </a:fld>
            <a:endParaRPr lang="en-ZA"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ZA"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54CEE47-E1BC-4A39-AD2E-E9B6185AED7E}" type="slidenum">
              <a:rPr lang="en-ZA" smtClean="0"/>
              <a:pPr/>
              <a:t>‹#›</a:t>
            </a:fld>
            <a:endParaRPr lang="en-ZA" dirty="0"/>
          </a:p>
        </p:txBody>
      </p:sp>
    </p:spTree>
    <p:extLst>
      <p:ext uri="{BB962C8B-B14F-4D97-AF65-F5344CB8AC3E}">
        <p14:creationId xmlns:p14="http://schemas.microsoft.com/office/powerpoint/2010/main" xmlns="" val="3045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689C92-80F7-40BE-9C93-278EFA231FCF}" type="datetime1">
              <a:rPr lang="en-ZA" smtClean="0"/>
              <a:pPr/>
              <a:t>2022/06/08</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954CEE47-E1BC-4A39-AD2E-E9B6185AED7E}" type="slidenum">
              <a:rPr lang="en-ZA" smtClean="0"/>
              <a:pPr/>
              <a:t>‹#›</a:t>
            </a:fld>
            <a:endParaRPr lang="en-ZA" dirty="0"/>
          </a:p>
        </p:txBody>
      </p:sp>
    </p:spTree>
    <p:extLst>
      <p:ext uri="{BB962C8B-B14F-4D97-AF65-F5344CB8AC3E}">
        <p14:creationId xmlns:p14="http://schemas.microsoft.com/office/powerpoint/2010/main" xmlns="" val="583017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A32A56B1-8F63-4403-819C-DB083F629D74}" type="datetime1">
              <a:rPr lang="en-ZA" smtClean="0"/>
              <a:pPr/>
              <a:t>2022/06/08</a:t>
            </a:fld>
            <a:endParaRPr lang="en-ZA"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ZA"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954CEE47-E1BC-4A39-AD2E-E9B6185AED7E}" type="slidenum">
              <a:rPr lang="en-ZA" smtClean="0"/>
              <a:pPr/>
              <a:t>‹#›</a:t>
            </a:fld>
            <a:endParaRPr lang="en-ZA"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0186007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oleObject" Target="../embeddings/oleObject1.bin"/><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313588"/>
            <a:ext cx="7920880" cy="1979508"/>
          </a:xfrm>
        </p:spPr>
        <p:txBody>
          <a:bodyPr>
            <a:normAutofit fontScale="90000"/>
          </a:bodyPr>
          <a:lstStyle/>
          <a:p>
            <a:pPr algn="ctr"/>
            <a:r>
              <a:rPr lang="en-ZA" sz="5400" dirty="0" smtClean="0">
                <a:latin typeface="Times New Roman" panose="02020603050405020304" pitchFamily="18" charset="0"/>
                <a:cs typeface="Times New Roman" panose="02020603050405020304" pitchFamily="18" charset="0"/>
              </a:rPr>
              <a:t>Internal Audit Division (IAD) </a:t>
            </a:r>
            <a:br>
              <a:rPr lang="en-ZA" sz="5400" dirty="0" smtClean="0">
                <a:latin typeface="Times New Roman" panose="02020603050405020304" pitchFamily="18" charset="0"/>
                <a:cs typeface="Times New Roman" panose="02020603050405020304" pitchFamily="18" charset="0"/>
              </a:rPr>
            </a:br>
            <a:r>
              <a:rPr lang="en-ZA" sz="5400" dirty="0" smtClean="0">
                <a:latin typeface="Times New Roman" panose="02020603050405020304" pitchFamily="18" charset="0"/>
                <a:cs typeface="Times New Roman" panose="02020603050405020304" pitchFamily="18" charset="0"/>
              </a:rPr>
              <a:t>PCD PRESENTATION</a:t>
            </a:r>
            <a:br>
              <a:rPr lang="en-ZA" sz="5400" dirty="0" smtClean="0">
                <a:latin typeface="Times New Roman" panose="02020603050405020304" pitchFamily="18" charset="0"/>
                <a:cs typeface="Times New Roman" panose="02020603050405020304" pitchFamily="18" charset="0"/>
              </a:rPr>
            </a:br>
            <a:r>
              <a:rPr lang="en-ZA" sz="5400" dirty="0" smtClean="0">
                <a:latin typeface="Times New Roman" panose="02020603050405020304" pitchFamily="18" charset="0"/>
                <a:cs typeface="Times New Roman" panose="02020603050405020304" pitchFamily="18" charset="0"/>
              </a:rPr>
              <a:t> 8</a:t>
            </a:r>
            <a:r>
              <a:rPr lang="en-ZA" sz="5400" baseline="30000" dirty="0" smtClean="0">
                <a:latin typeface="Times New Roman" panose="02020603050405020304" pitchFamily="18" charset="0"/>
                <a:cs typeface="Times New Roman" panose="02020603050405020304" pitchFamily="18" charset="0"/>
              </a:rPr>
              <a:t>th</a:t>
            </a:r>
            <a:r>
              <a:rPr lang="en-ZA" sz="5400" dirty="0" smtClean="0">
                <a:latin typeface="Times New Roman" panose="02020603050405020304" pitchFamily="18" charset="0"/>
                <a:cs typeface="Times New Roman" panose="02020603050405020304" pitchFamily="18" charset="0"/>
              </a:rPr>
              <a:t> June 2022</a:t>
            </a:r>
            <a:endParaRPr lang="en-ZA" sz="5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411560" y="5229200"/>
            <a:ext cx="6649288" cy="1321295"/>
          </a:xfrm>
        </p:spPr>
        <p:txBody>
          <a:bodyPr>
            <a:normAutofit/>
          </a:bodyPr>
          <a:lstStyle/>
          <a:p>
            <a:r>
              <a:rPr lang="en-US" sz="2200" b="1" dirty="0" smtClean="0">
                <a:latin typeface="Times New Roman" panose="02020603050405020304" pitchFamily="18" charset="0"/>
                <a:cs typeface="Times New Roman" panose="02020603050405020304" pitchFamily="18" charset="0"/>
              </a:rPr>
              <a:t>By Fikile Mabilane(acting chief audit executive</a:t>
            </a:r>
            <a:r>
              <a:rPr lang="en-US" sz="1800" b="1" dirty="0" smtClean="0">
                <a:latin typeface="Times New Roman" panose="02020603050405020304" pitchFamily="18" charset="0"/>
                <a:cs typeface="Times New Roman" panose="02020603050405020304" pitchFamily="18" charset="0"/>
              </a:rPr>
              <a:t>)</a:t>
            </a:r>
            <a:endParaRPr lang="en-ZA" sz="1800" b="1" dirty="0">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fld id="{954CEE47-E1BC-4A39-AD2E-E9B6185AED7E}" type="slidenum">
              <a:rPr lang="en-ZA" smtClean="0"/>
              <a:pPr/>
              <a:t>1</a:t>
            </a:fld>
            <a:endParaRPr lang="en-ZA" dirty="0"/>
          </a:p>
        </p:txBody>
      </p:sp>
      <p:pic>
        <p:nvPicPr>
          <p:cNvPr id="4" name="Picture 3"/>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181225" y="404664"/>
            <a:ext cx="4781550" cy="1839595"/>
          </a:xfrm>
          <a:prstGeom prst="rect">
            <a:avLst/>
          </a:prstGeom>
          <a:noFill/>
          <a:ln>
            <a:noFill/>
          </a:ln>
        </p:spPr>
      </p:pic>
      <p:graphicFrame>
        <p:nvGraphicFramePr>
          <p:cNvPr id="5" name="Object 4"/>
          <p:cNvGraphicFramePr>
            <a:graphicFrameLocks noChangeAspect="1"/>
          </p:cNvGraphicFramePr>
          <p:nvPr>
            <p:extLst>
              <p:ext uri="{D42A27DB-BD31-4B8C-83A1-F6EECF244321}">
                <p14:modId xmlns:p14="http://schemas.microsoft.com/office/powerpoint/2010/main" xmlns="" val="2768276844"/>
              </p:ext>
            </p:extLst>
          </p:nvPr>
        </p:nvGraphicFramePr>
        <p:xfrm>
          <a:off x="611560" y="5157192"/>
          <a:ext cx="760413" cy="1089025"/>
        </p:xfrm>
        <a:graphic>
          <a:graphicData uri="http://schemas.openxmlformats.org/presentationml/2006/ole">
            <p:oleObj spid="_x0000_s1176" r:id="rId5" imgW="3266667" imgH="5066667" progId="">
              <p:embed/>
            </p:oleObj>
          </a:graphicData>
        </a:graphic>
      </p:graphicFrame>
      <p:pic>
        <p:nvPicPr>
          <p:cNvPr id="6" name="Picture 5" descr="SANDF emblem Full Colour 300dpi JPEG"/>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7812360" y="5157192"/>
            <a:ext cx="767715" cy="946150"/>
          </a:xfrm>
          <a:prstGeom prst="rect">
            <a:avLst/>
          </a:prstGeom>
          <a:noFill/>
          <a:ln>
            <a:noFill/>
          </a:ln>
        </p:spPr>
      </p:pic>
      <p:sp>
        <p:nvSpPr>
          <p:cNvPr id="7" name="Subtitle 2"/>
          <p:cNvSpPr txBox="1">
            <a:spLocks/>
          </p:cNvSpPr>
          <p:nvPr/>
        </p:nvSpPr>
        <p:spPr>
          <a:xfrm>
            <a:off x="1411560" y="5445224"/>
            <a:ext cx="6400800" cy="71028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endParaRPr lang="en-ZA" sz="1800" b="1" dirty="0">
              <a:latin typeface="Arial Narrow" panose="020B0606020202030204" pitchFamily="34" charset="0"/>
            </a:endParaRPr>
          </a:p>
        </p:txBody>
      </p:sp>
    </p:spTree>
    <p:extLst>
      <p:ext uri="{BB962C8B-B14F-4D97-AF65-F5344CB8AC3E}">
        <p14:creationId xmlns:p14="http://schemas.microsoft.com/office/powerpoint/2010/main" xmlns="" val="3011636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0" y="208507"/>
            <a:ext cx="9144000" cy="1179513"/>
          </a:xfrm>
        </p:spPr>
        <p:txBody>
          <a:bodyPr>
            <a:normAutofit/>
          </a:bodyPr>
          <a:lstStyle/>
          <a:p>
            <a:pPr algn="ctr">
              <a:lnSpc>
                <a:spcPct val="80000"/>
              </a:lnSpc>
              <a:spcBef>
                <a:spcPct val="50000"/>
              </a:spcBef>
            </a:pPr>
            <a:r>
              <a:rPr lang="en-ZA" altLang="en-US" sz="4000" b="1" dirty="0" smtClean="0">
                <a:latin typeface="Times New Roman" panose="02020603050405020304" pitchFamily="18" charset="0"/>
                <a:cs typeface="Times New Roman" panose="02020603050405020304" pitchFamily="18" charset="0"/>
              </a:rPr>
              <a:t>IAD KEY OBJECTIVES</a:t>
            </a:r>
          </a:p>
        </p:txBody>
      </p:sp>
      <p:sp>
        <p:nvSpPr>
          <p:cNvPr id="31747" name="Content Placeholder 2"/>
          <p:cNvSpPr>
            <a:spLocks noGrp="1"/>
          </p:cNvSpPr>
          <p:nvPr>
            <p:ph idx="1"/>
          </p:nvPr>
        </p:nvSpPr>
        <p:spPr>
          <a:xfrm>
            <a:off x="381000" y="1076325"/>
            <a:ext cx="8458200" cy="5105400"/>
          </a:xfrm>
        </p:spPr>
        <p:txBody>
          <a:bodyPr/>
          <a:lstStyle/>
          <a:p>
            <a:pPr marL="0" indent="0" algn="just">
              <a:buFont typeface="Arial" panose="020B0604020202020204" pitchFamily="34" charset="0"/>
              <a:buNone/>
            </a:pPr>
            <a:endParaRPr lang="en-GB" altLang="en-US" sz="2400" smtClean="0">
              <a:latin typeface="Arial" panose="020B0604020202020204" pitchFamily="34" charset="0"/>
              <a:cs typeface="Arial" panose="020B0604020202020204" pitchFamily="34" charset="0"/>
            </a:endParaRPr>
          </a:p>
          <a:p>
            <a:pPr marL="0" indent="0" algn="just">
              <a:buFont typeface="Arial" panose="020B0604020202020204" pitchFamily="34" charset="0"/>
              <a:buNone/>
            </a:pPr>
            <a:endParaRPr lang="en-GB" altLang="en-US" sz="2400" smtClean="0">
              <a:latin typeface="Arial" panose="020B0604020202020204" pitchFamily="34" charset="0"/>
              <a:cs typeface="Arial" panose="020B0604020202020204" pitchFamily="34" charset="0"/>
            </a:endParaRPr>
          </a:p>
        </p:txBody>
      </p:sp>
      <p:sp>
        <p:nvSpPr>
          <p:cNvPr id="31748"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29FBA01-AB3F-4342-8B1C-73151403BEAE}" type="slidenum">
              <a:rPr lang="en-US" altLang="en-US" sz="1400" smtClean="0">
                <a:latin typeface="Arial Black" panose="020B0A04020102020204" pitchFamily="34" charset="0"/>
              </a:rPr>
              <a:pPr>
                <a:spcBef>
                  <a:spcPct val="0"/>
                </a:spcBef>
                <a:buFontTx/>
                <a:buNone/>
              </a:pPr>
              <a:t>10</a:t>
            </a:fld>
            <a:endParaRPr lang="en-US" altLang="en-US" sz="1400" smtClean="0">
              <a:latin typeface="Arial Black" panose="020B0A04020102020204" pitchFamily="34" charset="0"/>
            </a:endParaRPr>
          </a:p>
        </p:txBody>
      </p:sp>
      <p:sp>
        <p:nvSpPr>
          <p:cNvPr id="7" name="Subtitle 3"/>
          <p:cNvSpPr txBox="1">
            <a:spLocks/>
          </p:cNvSpPr>
          <p:nvPr/>
        </p:nvSpPr>
        <p:spPr>
          <a:xfrm>
            <a:off x="0" y="1732931"/>
            <a:ext cx="9144000" cy="4360365"/>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defRPr/>
            </a:pPr>
            <a:r>
              <a:rPr lang="en-GB" sz="2400" dirty="0" smtClean="0">
                <a:latin typeface="Times New Roman" panose="02020603050405020304" pitchFamily="18" charset="0"/>
                <a:cs typeface="Times New Roman" panose="02020603050405020304" pitchFamily="18" charset="0"/>
              </a:rPr>
              <a:t>Provide </a:t>
            </a:r>
            <a:r>
              <a:rPr lang="en-GB" sz="2400" dirty="0">
                <a:latin typeface="Times New Roman" panose="02020603050405020304" pitchFamily="18" charset="0"/>
                <a:cs typeface="Times New Roman" panose="02020603050405020304" pitchFamily="18" charset="0"/>
              </a:rPr>
              <a:t>effective and efficient internal audit assurance services in compliance with the Standards for the Professional Practice of Internal Auditing (Standards) and leading practices in accordance with the approved Risk Based Internal Audit Plan to ensure Defence outputs and outcomes are achieved</a:t>
            </a:r>
            <a:r>
              <a:rPr lang="en-GB" sz="2400" dirty="0" smtClean="0">
                <a:latin typeface="Times New Roman" panose="02020603050405020304" pitchFamily="18" charset="0"/>
                <a:cs typeface="Times New Roman" panose="02020603050405020304" pitchFamily="18" charset="0"/>
              </a:rPr>
              <a:t>.</a:t>
            </a:r>
          </a:p>
          <a:p>
            <a:pPr marL="0" indent="0" algn="just">
              <a:buFont typeface="Arial" panose="020B0604020202020204" pitchFamily="34" charset="0"/>
              <a:buNone/>
              <a:defRPr/>
            </a:pPr>
            <a:endParaRPr lang="en-ZA"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defRPr/>
            </a:pPr>
            <a:r>
              <a:rPr lang="en-GB" sz="2400" dirty="0" smtClean="0">
                <a:latin typeface="Times New Roman" panose="02020603050405020304" pitchFamily="18" charset="0"/>
                <a:cs typeface="Times New Roman" panose="02020603050405020304" pitchFamily="18" charset="0"/>
              </a:rPr>
              <a:t>Provide </a:t>
            </a:r>
            <a:r>
              <a:rPr lang="en-GB" sz="2400" dirty="0">
                <a:latin typeface="Times New Roman" panose="02020603050405020304" pitchFamily="18" charset="0"/>
                <a:cs typeface="Times New Roman" panose="02020603050405020304" pitchFamily="18" charset="0"/>
              </a:rPr>
              <a:t>relevant consulting services intended to improve organisation’s operations by continuously responding to emerging risks in support of the achievement of Defence outputs and outcomes in compliance with the Standards and leading practices in line with the approved Risk Based Internal Audit Plan.</a:t>
            </a:r>
            <a:endParaRPr lang="en-ZA" sz="2400" dirty="0">
              <a:latin typeface="Times New Roman" panose="02020603050405020304" pitchFamily="18" charset="0"/>
              <a:cs typeface="Times New Roman" panose="02020603050405020304" pitchFamily="18" charset="0"/>
            </a:endParaRPr>
          </a:p>
          <a:p>
            <a:pPr marL="0" indent="0" algn="just" fontAlgn="auto">
              <a:spcAft>
                <a:spcPts val="0"/>
              </a:spcAft>
              <a:buFont typeface="Arial" panose="020B0604020202020204" pitchFamily="34" charset="0"/>
              <a:buNone/>
              <a:defRPr/>
            </a:pPr>
            <a:endParaRPr lang="en-ZA" sz="2400" dirty="0" smtClean="0">
              <a:latin typeface="Times New Roman" panose="02020603050405020304" pitchFamily="18" charset="0"/>
              <a:cs typeface="Times New Roman" panose="02020603050405020304" pitchFamily="18" charset="0"/>
            </a:endParaRPr>
          </a:p>
          <a:p>
            <a:pPr marL="0" indent="0" fontAlgn="auto">
              <a:spcAft>
                <a:spcPts val="0"/>
              </a:spcAft>
              <a:buFont typeface="Arial" panose="020B0604020202020204" pitchFamily="34" charset="0"/>
              <a:buNone/>
              <a:defRPr/>
            </a:pPr>
            <a:endParaRPr lang="en-ZA" sz="4000" dirty="0" smtClean="0">
              <a:latin typeface="Times New Roman" panose="02020603050405020304" pitchFamily="18" charset="0"/>
              <a:cs typeface="Times New Roman" panose="02020603050405020304" pitchFamily="18" charset="0"/>
            </a:endParaRPr>
          </a:p>
          <a:p>
            <a:pPr marL="0" indent="0" fontAlgn="auto">
              <a:spcAft>
                <a:spcPts val="0"/>
              </a:spcAft>
              <a:buFont typeface="Arial" panose="020B0604020202020204" pitchFamily="34" charset="0"/>
              <a:buNone/>
              <a:defRPr/>
            </a:pPr>
            <a:endParaRPr lang="en-ZA" sz="8000" dirty="0" smtClean="0">
              <a:latin typeface="Times New Roman" panose="02020603050405020304" pitchFamily="18" charset="0"/>
              <a:cs typeface="Times New Roman" panose="02020603050405020304" pitchFamily="18" charset="0"/>
            </a:endParaRPr>
          </a:p>
          <a:p>
            <a:pPr marL="0" indent="0" fontAlgn="auto">
              <a:spcAft>
                <a:spcPts val="0"/>
              </a:spcAft>
              <a:buFont typeface="Arial" panose="020B0604020202020204" pitchFamily="34" charset="0"/>
              <a:buNone/>
              <a:defRPr/>
            </a:pPr>
            <a:endParaRPr lang="en-ZA" dirty="0" smtClean="0">
              <a:latin typeface="Times New Roman" panose="02020603050405020304" pitchFamily="18" charset="0"/>
              <a:cs typeface="Times New Roman" panose="02020603050405020304" pitchFamily="18" charset="0"/>
            </a:endParaRPr>
          </a:p>
          <a:p>
            <a:pPr marL="0" indent="0" fontAlgn="auto">
              <a:spcAft>
                <a:spcPts val="0"/>
              </a:spcAft>
              <a:buFont typeface="Arial" panose="020B0604020202020204" pitchFamily="34" charset="0"/>
              <a:buNone/>
              <a:defRPr/>
            </a:pPr>
            <a:endParaRPr lang="en-ZA" sz="900" strike="sngStrike" dirty="0" smtClean="0">
              <a:latin typeface="Times New Roman" panose="02020603050405020304" pitchFamily="18" charset="0"/>
              <a:cs typeface="Times New Roman" panose="02020603050405020304" pitchFamily="18" charset="0"/>
            </a:endParaRPr>
          </a:p>
        </p:txBody>
      </p:sp>
      <p:sp>
        <p:nvSpPr>
          <p:cNvPr id="31750" name="Footer Placeholder 5"/>
          <p:cNvSpPr>
            <a:spLocks noGrp="1"/>
          </p:cNvSpPr>
          <p:nvPr>
            <p:ph type="ftr" sz="quarter" idx="11"/>
          </p:nvPr>
        </p:nvSpPr>
        <p:spPr bwMode="auto">
          <a:xfrm>
            <a:off x="0" y="6096000"/>
            <a:ext cx="9144000" cy="7588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ZA" sz="1400" smtClean="0">
                <a:latin typeface="Arial Black" panose="020B0A04020102020204" pitchFamily="34" charset="0"/>
                <a:cs typeface="Arial" panose="020B0604020202020204" pitchFamily="34" charset="0"/>
              </a:rPr>
              <a:t>  </a:t>
            </a:r>
            <a:br>
              <a:rPr lang="en-ZA" sz="1400" smtClean="0">
                <a:latin typeface="Arial Black" panose="020B0A04020102020204" pitchFamily="34" charset="0"/>
                <a:cs typeface="Arial" panose="020B0604020202020204" pitchFamily="34" charset="0"/>
              </a:rPr>
            </a:br>
            <a:r>
              <a:rPr lang="en-ZA" sz="1200" smtClean="0">
                <a:latin typeface="Arial Black" panose="020B0A04020102020204" pitchFamily="34" charset="0"/>
                <a:cs typeface="Arial" panose="020B0604020202020204" pitchFamily="34" charset="0"/>
              </a:rPr>
              <a:t>INTERNAL AUDIT DIVISION</a:t>
            </a:r>
          </a:p>
        </p:txBody>
      </p:sp>
    </p:spTree>
    <p:extLst>
      <p:ext uri="{BB962C8B-B14F-4D97-AF65-F5344CB8AC3E}">
        <p14:creationId xmlns:p14="http://schemas.microsoft.com/office/powerpoint/2010/main" xmlns="" val="535435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07504" y="607517"/>
            <a:ext cx="9144000" cy="781050"/>
          </a:xfrm>
        </p:spPr>
        <p:txBody>
          <a:bodyPr>
            <a:normAutofit/>
          </a:bodyPr>
          <a:lstStyle/>
          <a:p>
            <a:pPr algn="ctr">
              <a:lnSpc>
                <a:spcPct val="80000"/>
              </a:lnSpc>
              <a:spcBef>
                <a:spcPct val="50000"/>
              </a:spcBef>
            </a:pPr>
            <a:r>
              <a:rPr lang="en-ZA" altLang="en-US" sz="4000" b="1" dirty="0" smtClean="0">
                <a:latin typeface="Times New Roman" panose="02020603050405020304" pitchFamily="18" charset="0"/>
                <a:cs typeface="Times New Roman" panose="02020603050405020304" pitchFamily="18" charset="0"/>
              </a:rPr>
              <a:t>IAD OBJECTIVES (CONT.)</a:t>
            </a:r>
          </a:p>
        </p:txBody>
      </p:sp>
      <p:sp>
        <p:nvSpPr>
          <p:cNvPr id="33795" name="Content Placeholder 2"/>
          <p:cNvSpPr>
            <a:spLocks noGrp="1"/>
          </p:cNvSpPr>
          <p:nvPr>
            <p:ph idx="1"/>
          </p:nvPr>
        </p:nvSpPr>
        <p:spPr>
          <a:xfrm>
            <a:off x="0" y="1076325"/>
            <a:ext cx="9144000" cy="5105400"/>
          </a:xfrm>
        </p:spPr>
        <p:txBody>
          <a:bodyPr/>
          <a:lstStyle/>
          <a:p>
            <a:pPr marL="0" indent="0" algn="just">
              <a:buFont typeface="Arial" panose="020B0604020202020204" pitchFamily="34" charset="0"/>
              <a:buNone/>
            </a:pPr>
            <a:endParaRPr lang="en-GB" altLang="en-US" sz="2400" smtClean="0">
              <a:latin typeface="Arial" panose="020B0604020202020204" pitchFamily="34" charset="0"/>
              <a:cs typeface="Arial" panose="020B0604020202020204" pitchFamily="34" charset="0"/>
            </a:endParaRPr>
          </a:p>
          <a:p>
            <a:pPr marL="0" indent="0" algn="just">
              <a:buFont typeface="Arial" panose="020B0604020202020204" pitchFamily="34" charset="0"/>
              <a:buNone/>
            </a:pPr>
            <a:endParaRPr lang="en-GB" altLang="en-US" sz="2400" u="sng" smtClean="0">
              <a:latin typeface="Arial" panose="020B0604020202020204" pitchFamily="34" charset="0"/>
              <a:cs typeface="Arial" panose="020B0604020202020204" pitchFamily="34" charset="0"/>
            </a:endParaRPr>
          </a:p>
        </p:txBody>
      </p:sp>
      <p:sp>
        <p:nvSpPr>
          <p:cNvPr id="33796"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8E23F68-9731-4EB2-84E6-CB5A5D54CF2B}" type="slidenum">
              <a:rPr lang="en-US" altLang="en-US" sz="1400" smtClean="0">
                <a:latin typeface="Arial Black" panose="020B0A04020102020204" pitchFamily="34" charset="0"/>
              </a:rPr>
              <a:pPr>
                <a:spcBef>
                  <a:spcPct val="0"/>
                </a:spcBef>
                <a:buFontTx/>
                <a:buNone/>
              </a:pPr>
              <a:t>11</a:t>
            </a:fld>
            <a:endParaRPr lang="en-US" altLang="en-US" sz="1400" smtClean="0">
              <a:latin typeface="Arial Black" panose="020B0A04020102020204" pitchFamily="34" charset="0"/>
            </a:endParaRPr>
          </a:p>
        </p:txBody>
      </p:sp>
      <p:sp>
        <p:nvSpPr>
          <p:cNvPr id="33797" name="Subtitle 3"/>
          <p:cNvSpPr txBox="1">
            <a:spLocks/>
          </p:cNvSpPr>
          <p:nvPr/>
        </p:nvSpPr>
        <p:spPr bwMode="auto">
          <a:xfrm>
            <a:off x="-18800" y="1700808"/>
            <a:ext cx="9144000" cy="5256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lgn="just" eaLnBrk="1" hangingPunct="1">
              <a:buFont typeface="Wingdings" panose="05000000000000000000" pitchFamily="2" charset="2"/>
              <a:buChar char="Ø"/>
            </a:pPr>
            <a:r>
              <a:rPr lang="en-GB" sz="2400" dirty="0">
                <a:latin typeface="Times New Roman" panose="02020603050405020304" pitchFamily="18" charset="0"/>
                <a:cs typeface="Times New Roman" panose="02020603050405020304" pitchFamily="18" charset="0"/>
              </a:rPr>
              <a:t>Co-ordinate and facilitate </a:t>
            </a:r>
            <a:r>
              <a:rPr lang="en-GB" sz="2400" dirty="0" smtClean="0">
                <a:latin typeface="Times New Roman" panose="02020603050405020304" pitchFamily="18" charset="0"/>
                <a:cs typeface="Times New Roman" panose="02020603050405020304" pitchFamily="18" charset="0"/>
              </a:rPr>
              <a:t>Audit Committee(AC) </a:t>
            </a:r>
            <a:r>
              <a:rPr lang="en-GB" sz="2400" dirty="0">
                <a:latin typeface="Times New Roman" panose="02020603050405020304" pitchFamily="18" charset="0"/>
                <a:cs typeface="Times New Roman" panose="02020603050405020304" pitchFamily="18" charset="0"/>
              </a:rPr>
              <a:t>activities according to the TR, Audit Committee Charter and leading governance practices and principles to ensure compliance with relevant prescripts and to provide the committee with continuous update on the AC and internal audit profession developments.  </a:t>
            </a:r>
            <a:endParaRPr lang="en-ZA" sz="2400" dirty="0">
              <a:latin typeface="Times New Roman" panose="02020603050405020304" pitchFamily="18" charset="0"/>
              <a:cs typeface="Times New Roman" panose="02020603050405020304" pitchFamily="18" charset="0"/>
            </a:endParaRPr>
          </a:p>
          <a:p>
            <a:pPr lvl="1" algn="just" eaLnBrk="1" hangingPunct="1">
              <a:lnSpc>
                <a:spcPct val="80000"/>
              </a:lnSpc>
              <a:spcBef>
                <a:spcPct val="50000"/>
              </a:spcBef>
              <a:buFont typeface="Arial" panose="020B0604020202020204" pitchFamily="34" charset="0"/>
              <a:buNone/>
            </a:pPr>
            <a:endParaRPr lang="en-GB" altLang="en-US" sz="2400" dirty="0">
              <a:solidFill>
                <a:srgbClr val="000000"/>
              </a:solidFill>
              <a:latin typeface="Times New Roman" panose="02020603050405020304" pitchFamily="18" charset="0"/>
              <a:cs typeface="Times New Roman" panose="02020603050405020304" pitchFamily="18" charset="0"/>
            </a:endParaRPr>
          </a:p>
        </p:txBody>
      </p:sp>
      <p:sp>
        <p:nvSpPr>
          <p:cNvPr id="33798" name="Footer Placeholder 5"/>
          <p:cNvSpPr>
            <a:spLocks noGrp="1"/>
          </p:cNvSpPr>
          <p:nvPr>
            <p:ph type="ftr" sz="quarter" idx="11"/>
          </p:nvPr>
        </p:nvSpPr>
        <p:spPr bwMode="auto">
          <a:xfrm>
            <a:off x="0" y="6154738"/>
            <a:ext cx="9144000" cy="70008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ZA" sz="1400" smtClean="0">
                <a:latin typeface="Arial Black" panose="020B0A04020102020204" pitchFamily="34" charset="0"/>
                <a:cs typeface="Arial" panose="020B0604020202020204" pitchFamily="34" charset="0"/>
              </a:rPr>
              <a:t>  </a:t>
            </a:r>
            <a:br>
              <a:rPr lang="en-ZA" sz="1400" smtClean="0">
                <a:latin typeface="Arial Black" panose="020B0A04020102020204" pitchFamily="34" charset="0"/>
                <a:cs typeface="Arial" panose="020B0604020202020204" pitchFamily="34" charset="0"/>
              </a:rPr>
            </a:br>
            <a:r>
              <a:rPr lang="en-ZA" sz="1200" smtClean="0">
                <a:latin typeface="Arial Black" panose="020B0A04020102020204" pitchFamily="34" charset="0"/>
                <a:cs typeface="Arial" panose="020B0604020202020204" pitchFamily="34" charset="0"/>
              </a:rPr>
              <a:t>INTERNAL AUDIT DIVISION</a:t>
            </a:r>
          </a:p>
        </p:txBody>
      </p:sp>
    </p:spTree>
    <p:extLst>
      <p:ext uri="{BB962C8B-B14F-4D97-AF65-F5344CB8AC3E}">
        <p14:creationId xmlns:p14="http://schemas.microsoft.com/office/powerpoint/2010/main" xmlns="" val="22075486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476250"/>
            <a:ext cx="8183562" cy="576263"/>
          </a:xfrm>
        </p:spPr>
        <p:txBody>
          <a:bodyPr>
            <a:normAutofit/>
          </a:bodyPr>
          <a:lstStyle/>
          <a:p>
            <a:pPr algn="ctr">
              <a:defRPr/>
            </a:pPr>
            <a:r>
              <a:rPr lang="en-US" sz="3600" b="1" dirty="0" smtClean="0">
                <a:effectLst/>
                <a:latin typeface="Times New Roman" pitchFamily="18" charset="0"/>
                <a:cs typeface="Times New Roman" pitchFamily="18" charset="0"/>
              </a:rPr>
              <a:t>AUDIT APPROACH</a:t>
            </a:r>
            <a:endParaRPr lang="en-ZA" sz="3600" b="1" dirty="0">
              <a:latin typeface="Times New Roman" pitchFamily="18" charset="0"/>
              <a:cs typeface="Times New Roman" pitchFamily="18" charset="0"/>
            </a:endParaRPr>
          </a:p>
        </p:txBody>
      </p:sp>
      <p:sp>
        <p:nvSpPr>
          <p:cNvPr id="16387" name="Content Placeholder 2"/>
          <p:cNvSpPr>
            <a:spLocks noGrp="1"/>
          </p:cNvSpPr>
          <p:nvPr>
            <p:ph idx="1"/>
          </p:nvPr>
        </p:nvSpPr>
        <p:spPr>
          <a:xfrm>
            <a:off x="35496" y="1700808"/>
            <a:ext cx="9108504" cy="4897437"/>
          </a:xfrm>
        </p:spPr>
        <p:txBody>
          <a:bodyPr>
            <a:noAutofit/>
          </a:bodyPr>
          <a:lstStyle/>
          <a:p>
            <a:pPr algn="just">
              <a:buFont typeface="Wingdings" panose="05000000000000000000" pitchFamily="2" charset="2"/>
              <a:buChar char="Ø"/>
              <a:defRPr/>
            </a:pPr>
            <a:r>
              <a:rPr lang="en-US" sz="2800" dirty="0" smtClean="0">
                <a:latin typeface="Times New Roman" panose="02020603050405020304" pitchFamily="18" charset="0"/>
                <a:cs typeface="Times New Roman" panose="02020603050405020304" pitchFamily="18" charset="0"/>
              </a:rPr>
              <a:t>IAD </a:t>
            </a:r>
            <a:r>
              <a:rPr lang="en-US" sz="2400" dirty="0" smtClean="0">
                <a:latin typeface="Times New Roman" panose="02020603050405020304" pitchFamily="18" charset="0"/>
                <a:cs typeface="Times New Roman" panose="02020603050405020304" pitchFamily="18" charset="0"/>
              </a:rPr>
              <a:t>develop their Annual Audit Plan utilizing the Departmental Risk Register.  This is done to ensure compliance with the Institute for Internal Audit (IIA) where it states that the Internal Audit function should follow a Risk Based Internal Audit Approach. Thus, </a:t>
            </a:r>
          </a:p>
          <a:p>
            <a:pPr algn="just">
              <a:defRPr/>
            </a:pPr>
            <a:endParaRPr lang="en-US" sz="14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v"/>
              <a:defRPr/>
            </a:pPr>
            <a:r>
              <a:rPr lang="en-ZA" sz="2600" b="1" dirty="0">
                <a:latin typeface="Times New Roman" panose="02020603050405020304" pitchFamily="18" charset="0"/>
                <a:cs typeface="Times New Roman" panose="02020603050405020304" pitchFamily="18" charset="0"/>
              </a:rPr>
              <a:t>Risk Based Reviews </a:t>
            </a:r>
            <a:r>
              <a:rPr lang="en-ZA" sz="2600" dirty="0">
                <a:latin typeface="Times New Roman" panose="02020603050405020304" pitchFamily="18" charset="0"/>
                <a:cs typeface="Times New Roman" panose="02020603050405020304" pitchFamily="18" charset="0"/>
              </a:rPr>
              <a:t>- These relate to reviews based on the risks identified by management of </a:t>
            </a:r>
            <a:r>
              <a:rPr lang="en-ZA" sz="2600" dirty="0" smtClean="0">
                <a:latin typeface="Times New Roman" panose="02020603050405020304" pitchFamily="18" charset="0"/>
                <a:cs typeface="Times New Roman" panose="02020603050405020304" pitchFamily="18" charset="0"/>
              </a:rPr>
              <a:t>DOD.</a:t>
            </a:r>
          </a:p>
          <a:p>
            <a:pPr marL="0" indent="0">
              <a:buFont typeface="Wingdings 2" panose="05020102010507070707" pitchFamily="18" charset="2"/>
              <a:buNone/>
              <a:defRPr/>
            </a:pPr>
            <a:endParaRPr lang="en-ZA" sz="14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v"/>
              <a:defRPr/>
            </a:pPr>
            <a:r>
              <a:rPr lang="en-ZA" sz="2600" b="1" dirty="0">
                <a:latin typeface="Times New Roman" panose="02020603050405020304" pitchFamily="18" charset="0"/>
                <a:cs typeface="Times New Roman" panose="02020603050405020304" pitchFamily="18" charset="0"/>
              </a:rPr>
              <a:t>Follow-Up Reviews </a:t>
            </a:r>
            <a:r>
              <a:rPr lang="en-ZA" sz="2600" dirty="0">
                <a:latin typeface="Times New Roman" panose="02020603050405020304" pitchFamily="18" charset="0"/>
                <a:cs typeface="Times New Roman" panose="02020603050405020304" pitchFamily="18" charset="0"/>
              </a:rPr>
              <a:t>– Follow up on previous Internal Audit Reports or AG Reports as well as reports from other assurance providers or management remediation efforts</a:t>
            </a:r>
            <a:r>
              <a:rPr lang="en-ZA" sz="2600" dirty="0" smtClean="0">
                <a:latin typeface="Times New Roman" panose="02020603050405020304" pitchFamily="18" charset="0"/>
                <a:cs typeface="Times New Roman" panose="02020603050405020304" pitchFamily="18" charset="0"/>
              </a:rPr>
              <a:t>.</a:t>
            </a:r>
            <a:endParaRPr lang="en-US" sz="2800" dirty="0" smtClean="0">
              <a:latin typeface="Times New Roman" panose="02020603050405020304" pitchFamily="18" charset="0"/>
              <a:cs typeface="Times New Roman" panose="02020603050405020304" pitchFamily="18" charset="0"/>
            </a:endParaRPr>
          </a:p>
        </p:txBody>
      </p:sp>
      <p:sp>
        <p:nvSpPr>
          <p:cNvPr id="16388"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defRPr>
            </a:lvl1pPr>
            <a:lvl2pPr marL="742950" indent="-285750">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defRPr>
            </a:lvl2pPr>
            <a:lvl3pPr marL="1143000" indent="-228600">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defRPr>
            </a:lvl3pPr>
            <a:lvl4pPr marL="1600200" indent="-228600">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defRPr>
            </a:lvl4pPr>
            <a:lvl5pPr marL="2057400" indent="-228600">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defRPr>
            </a:lvl9pPr>
          </a:lstStyle>
          <a:p>
            <a:pPr>
              <a:spcBef>
                <a:spcPct val="0"/>
              </a:spcBef>
              <a:buClrTx/>
              <a:buSzTx/>
              <a:buFontTx/>
              <a:buNone/>
            </a:pPr>
            <a:fld id="{6D3945CF-ADAD-4AA6-BFFA-D0C2E3A48367}" type="slidenum">
              <a:rPr lang="en-ZA" sz="1000" smtClean="0">
                <a:solidFill>
                  <a:srgbClr val="A7A399"/>
                </a:solidFill>
              </a:rPr>
              <a:pPr>
                <a:spcBef>
                  <a:spcPct val="0"/>
                </a:spcBef>
                <a:buClrTx/>
                <a:buSzTx/>
                <a:buFontTx/>
                <a:buNone/>
              </a:pPr>
              <a:t>12</a:t>
            </a:fld>
            <a:endParaRPr lang="en-ZA" sz="1000" smtClean="0">
              <a:solidFill>
                <a:srgbClr val="A7A399"/>
              </a:solidFill>
            </a:endParaRPr>
          </a:p>
        </p:txBody>
      </p:sp>
    </p:spTree>
    <p:extLst>
      <p:ext uri="{BB962C8B-B14F-4D97-AF65-F5344CB8AC3E}">
        <p14:creationId xmlns:p14="http://schemas.microsoft.com/office/powerpoint/2010/main" xmlns="" val="9750642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p:cTn id="7" dur="10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638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6387">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6387">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anim calcmode="lin" valueType="num">
                                      <p:cBhvr>
                                        <p:cTn id="13" dur="1000" fill="hold"/>
                                        <p:tgtEl>
                                          <p:spTgt spid="16387">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16387">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16387">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16387">
                                            <p:txEl>
                                              <p:pRg st="2" end="2"/>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16387">
                                            <p:txEl>
                                              <p:pRg st="4" end="4"/>
                                            </p:txEl>
                                          </p:spTgt>
                                        </p:tgtEl>
                                        <p:attrNameLst>
                                          <p:attrName>style.visibility</p:attrName>
                                        </p:attrNameLst>
                                      </p:cBhvr>
                                      <p:to>
                                        <p:strVal val="visible"/>
                                      </p:to>
                                    </p:set>
                                    <p:anim calcmode="lin" valueType="num">
                                      <p:cBhvr>
                                        <p:cTn id="19" dur="1000" fill="hold"/>
                                        <p:tgtEl>
                                          <p:spTgt spid="16387">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16387">
                                            <p:txEl>
                                              <p:pRg st="4" end="4"/>
                                            </p:txEl>
                                          </p:spTgt>
                                        </p:tgtEl>
                                        <p:attrNameLst>
                                          <p:attrName>ppt_h</p:attrName>
                                        </p:attrNameLst>
                                      </p:cBhvr>
                                      <p:tavLst>
                                        <p:tav tm="0">
                                          <p:val>
                                            <p:fltVal val="0"/>
                                          </p:val>
                                        </p:tav>
                                        <p:tav tm="100000">
                                          <p:val>
                                            <p:strVal val="#ppt_h"/>
                                          </p:val>
                                        </p:tav>
                                      </p:tavLst>
                                    </p:anim>
                                    <p:anim calcmode="lin" valueType="num">
                                      <p:cBhvr>
                                        <p:cTn id="21" dur="1000" fill="hold"/>
                                        <p:tgtEl>
                                          <p:spTgt spid="16387">
                                            <p:txEl>
                                              <p:pRg st="4" end="4"/>
                                            </p:txEl>
                                          </p:spTgt>
                                        </p:tgtEl>
                                        <p:attrNameLst>
                                          <p:attrName>style.rotation</p:attrName>
                                        </p:attrNameLst>
                                      </p:cBhvr>
                                      <p:tavLst>
                                        <p:tav tm="0">
                                          <p:val>
                                            <p:fltVal val="90"/>
                                          </p:val>
                                        </p:tav>
                                        <p:tav tm="100000">
                                          <p:val>
                                            <p:fltVal val="0"/>
                                          </p:val>
                                        </p:tav>
                                      </p:tavLst>
                                    </p:anim>
                                    <p:animEffect transition="in" filter="fade">
                                      <p:cBhvr>
                                        <p:cTn id="22" dur="10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476250"/>
            <a:ext cx="8183562" cy="576263"/>
          </a:xfrm>
        </p:spPr>
        <p:txBody>
          <a:bodyPr>
            <a:noAutofit/>
          </a:bodyPr>
          <a:lstStyle/>
          <a:p>
            <a:pPr algn="ctr">
              <a:defRPr/>
            </a:pPr>
            <a:r>
              <a:rPr lang="en-US" sz="4000" b="1" dirty="0" smtClean="0">
                <a:effectLst/>
                <a:latin typeface="Times New Roman" pitchFamily="18" charset="0"/>
                <a:cs typeface="Times New Roman" pitchFamily="18" charset="0"/>
              </a:rPr>
              <a:t>AUDIT APPROACH</a:t>
            </a:r>
            <a:endParaRPr lang="en-ZA" sz="4000" b="1" dirty="0">
              <a:latin typeface="Times New Roman" pitchFamily="18" charset="0"/>
              <a:cs typeface="Times New Roman" pitchFamily="18" charset="0"/>
            </a:endParaRPr>
          </a:p>
        </p:txBody>
      </p:sp>
      <p:sp>
        <p:nvSpPr>
          <p:cNvPr id="16387" name="Content Placeholder 2"/>
          <p:cNvSpPr>
            <a:spLocks noGrp="1"/>
          </p:cNvSpPr>
          <p:nvPr>
            <p:ph idx="1"/>
          </p:nvPr>
        </p:nvSpPr>
        <p:spPr>
          <a:xfrm>
            <a:off x="107504" y="1771923"/>
            <a:ext cx="9001000" cy="4897437"/>
          </a:xfrm>
        </p:spPr>
        <p:txBody>
          <a:bodyPr/>
          <a:lstStyle/>
          <a:p>
            <a:pPr algn="just">
              <a:buFont typeface="Wingdings" panose="05000000000000000000" pitchFamily="2" charset="2"/>
              <a:buChar char="v"/>
            </a:pPr>
            <a:r>
              <a:rPr lang="en-ZA" sz="2400" b="1" dirty="0" smtClean="0">
                <a:latin typeface="Times New Roman" panose="02020603050405020304" pitchFamily="18" charset="0"/>
                <a:cs typeface="Times New Roman" panose="02020603050405020304" pitchFamily="18" charset="0"/>
              </a:rPr>
              <a:t>Cyclical reviews</a:t>
            </a:r>
            <a:r>
              <a:rPr lang="en-ZA" sz="2400" dirty="0" smtClean="0">
                <a:latin typeface="Times New Roman" panose="02020603050405020304" pitchFamily="18" charset="0"/>
                <a:cs typeface="Times New Roman" panose="02020603050405020304" pitchFamily="18" charset="0"/>
              </a:rPr>
              <a:t> - These are areas which internal audit have identified for reviews each year based on requirements by legislation or reporting framework for compliance, </a:t>
            </a:r>
            <a:r>
              <a:rPr lang="en-ZA" sz="2400" dirty="0" err="1" smtClean="0">
                <a:latin typeface="Times New Roman" panose="02020603050405020304" pitchFamily="18" charset="0"/>
                <a:cs typeface="Times New Roman" panose="02020603050405020304" pitchFamily="18" charset="0"/>
              </a:rPr>
              <a:t>i.e</a:t>
            </a:r>
            <a:r>
              <a:rPr lang="en-ZA" sz="2400" dirty="0" smtClean="0">
                <a:latin typeface="Times New Roman" panose="02020603050405020304" pitchFamily="18" charset="0"/>
                <a:cs typeface="Times New Roman" panose="02020603050405020304" pitchFamily="18" charset="0"/>
              </a:rPr>
              <a:t> Annual reports and Annual Financial Statements</a:t>
            </a:r>
          </a:p>
          <a:p>
            <a:pPr algn="just"/>
            <a:endParaRPr lang="en-ZA"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ZA" sz="2400" b="1" dirty="0" smtClean="0">
                <a:latin typeface="Times New Roman" panose="02020603050405020304" pitchFamily="18" charset="0"/>
                <a:cs typeface="Times New Roman" panose="02020603050405020304" pitchFamily="18" charset="0"/>
              </a:rPr>
              <a:t>Ad-hoc reviews</a:t>
            </a:r>
            <a:r>
              <a:rPr lang="en-ZA" sz="2400" dirty="0" smtClean="0">
                <a:latin typeface="Times New Roman" panose="02020603050405020304" pitchFamily="18" charset="0"/>
                <a:cs typeface="Times New Roman" panose="02020603050405020304" pitchFamily="18" charset="0"/>
              </a:rPr>
              <a:t> - These constitute reviews that are not specified and are defined as emerging risks according to management and/or AC requests.</a:t>
            </a:r>
          </a:p>
          <a:p>
            <a:pPr algn="just"/>
            <a:endParaRPr lang="en-US" sz="2400" dirty="0" smtClean="0">
              <a:latin typeface="Times New Roman" panose="02020603050405020304" pitchFamily="18" charset="0"/>
              <a:cs typeface="Times New Roman" panose="02020603050405020304" pitchFamily="18" charset="0"/>
            </a:endParaRPr>
          </a:p>
        </p:txBody>
      </p:sp>
      <p:sp>
        <p:nvSpPr>
          <p:cNvPr id="17412"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defRPr>
            </a:lvl1pPr>
            <a:lvl2pPr marL="742950" indent="-285750">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defRPr>
            </a:lvl2pPr>
            <a:lvl3pPr marL="1143000" indent="-228600">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defRPr>
            </a:lvl3pPr>
            <a:lvl4pPr marL="1600200" indent="-228600">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defRPr>
            </a:lvl4pPr>
            <a:lvl5pPr marL="2057400" indent="-228600">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defRPr>
            </a:lvl9pPr>
          </a:lstStyle>
          <a:p>
            <a:pPr>
              <a:spcBef>
                <a:spcPct val="0"/>
              </a:spcBef>
              <a:buClrTx/>
              <a:buSzTx/>
              <a:buFontTx/>
              <a:buNone/>
            </a:pPr>
            <a:fld id="{1D000373-F3DA-4B29-A6B2-3F505072C5E5}" type="slidenum">
              <a:rPr lang="en-ZA" sz="1000" smtClean="0">
                <a:solidFill>
                  <a:srgbClr val="A7A399"/>
                </a:solidFill>
              </a:rPr>
              <a:pPr>
                <a:spcBef>
                  <a:spcPct val="0"/>
                </a:spcBef>
                <a:buClrTx/>
                <a:buSzTx/>
                <a:buFontTx/>
                <a:buNone/>
              </a:pPr>
              <a:t>13</a:t>
            </a:fld>
            <a:endParaRPr lang="en-ZA" sz="1000" smtClean="0">
              <a:solidFill>
                <a:srgbClr val="A7A399"/>
              </a:solidFill>
            </a:endParaRPr>
          </a:p>
        </p:txBody>
      </p:sp>
    </p:spTree>
    <p:extLst>
      <p:ext uri="{BB962C8B-B14F-4D97-AF65-F5344CB8AC3E}">
        <p14:creationId xmlns:p14="http://schemas.microsoft.com/office/powerpoint/2010/main" xmlns="" val="14793287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p:cTn id="7" dur="10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638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6387">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6387">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 calcmode="lin" valueType="num">
                                      <p:cBhvr>
                                        <p:cTn id="15" dur="1000" fill="hold"/>
                                        <p:tgtEl>
                                          <p:spTgt spid="16387">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16387">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16387">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62186"/>
            <a:ext cx="8147050" cy="878582"/>
          </a:xfrm>
        </p:spPr>
        <p:txBody>
          <a:bodyPr>
            <a:noAutofit/>
          </a:bodyPr>
          <a:lstStyle/>
          <a:p>
            <a:pPr algn="ctr">
              <a:defRPr/>
            </a:pPr>
            <a:r>
              <a:rPr lang="en-US" sz="4000" b="1" dirty="0" smtClean="0">
                <a:latin typeface="Times New Roman" pitchFamily="18" charset="0"/>
                <a:cs typeface="Times New Roman" pitchFamily="18" charset="0"/>
              </a:rPr>
              <a:t>SCOPE OF WORK</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107504" y="1778248"/>
            <a:ext cx="8928992" cy="4681538"/>
          </a:xfrm>
        </p:spPr>
        <p:txBody>
          <a:bodyPr/>
          <a:lstStyle/>
          <a:p>
            <a:pPr algn="just">
              <a:buFont typeface="Wingdings" panose="05000000000000000000" pitchFamily="2" charset="2"/>
              <a:buChar char="Ø"/>
              <a:defRPr/>
            </a:pPr>
            <a:r>
              <a:rPr lang="en-US" sz="2400" dirty="0" smtClean="0">
                <a:latin typeface="Times New Roman"/>
                <a:ea typeface="Times New Roman"/>
              </a:rPr>
              <a:t>The Internal Audit provides both assurance and consulting services to management and audit committee in accordance with the guidelines provided in the Standards for the Professional Practice of Internal Auditing (SPPIA) as issued by the Institute of Internal Auditors. </a:t>
            </a:r>
          </a:p>
          <a:p>
            <a:pPr marL="0" indent="0" algn="just">
              <a:buFont typeface="Wingdings 2" panose="05020102010507070707" pitchFamily="18" charset="2"/>
              <a:buNone/>
              <a:defRPr/>
            </a:pPr>
            <a:endParaRPr lang="en-US" sz="1200" dirty="0">
              <a:latin typeface="Times New Roman"/>
              <a:ea typeface="Times New Roman"/>
            </a:endParaRPr>
          </a:p>
          <a:p>
            <a:pPr algn="just">
              <a:buFont typeface="Wingdings" panose="05000000000000000000" pitchFamily="2" charset="2"/>
              <a:buChar char="Ø"/>
              <a:defRPr/>
            </a:pPr>
            <a:r>
              <a:rPr lang="en-US" sz="2400" dirty="0" smtClean="0">
                <a:latin typeface="Times New Roman"/>
                <a:ea typeface="Times New Roman"/>
              </a:rPr>
              <a:t>The scope is implemented under the following components within the function:</a:t>
            </a:r>
          </a:p>
          <a:p>
            <a:pPr marL="0" indent="0" algn="just">
              <a:buFont typeface="Wingdings 2" panose="05020102010507070707" pitchFamily="18" charset="2"/>
              <a:buNone/>
              <a:defRPr/>
            </a:pPr>
            <a:endParaRPr lang="en-US" sz="1200" dirty="0" smtClean="0">
              <a:latin typeface="Times New Roman"/>
              <a:ea typeface="Times New Roman"/>
            </a:endParaRPr>
          </a:p>
          <a:p>
            <a:pPr marL="871538" lvl="2" indent="-285750" algn="just">
              <a:defRPr/>
            </a:pPr>
            <a:r>
              <a:rPr lang="en-US" sz="2400" dirty="0" smtClean="0">
                <a:latin typeface="Times New Roman"/>
                <a:ea typeface="Times New Roman"/>
              </a:rPr>
              <a:t>Assurance component</a:t>
            </a:r>
          </a:p>
          <a:p>
            <a:pPr marL="1539875" lvl="1" indent="-342900" algn="just">
              <a:spcBef>
                <a:spcPts val="0"/>
              </a:spcBef>
              <a:spcAft>
                <a:spcPts val="0"/>
              </a:spcAft>
              <a:defRPr/>
            </a:pPr>
            <a:r>
              <a:rPr lang="en-US" sz="2400" dirty="0" smtClean="0">
                <a:latin typeface="Times New Roman"/>
                <a:ea typeface="Times New Roman"/>
              </a:rPr>
              <a:t>Regularity Audit (ensuring compliance with  laws and regulations, policies, procedures etc. and ensuring integrity of financial information). </a:t>
            </a:r>
          </a:p>
        </p:txBody>
      </p:sp>
      <p:sp>
        <p:nvSpPr>
          <p:cNvPr id="26628"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defRPr>
            </a:lvl1pPr>
            <a:lvl2pPr marL="742950" indent="-285750">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defRPr>
            </a:lvl2pPr>
            <a:lvl3pPr marL="1143000" indent="-228600">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defRPr>
            </a:lvl3pPr>
            <a:lvl4pPr marL="1600200" indent="-228600">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defRPr>
            </a:lvl4pPr>
            <a:lvl5pPr marL="2057400" indent="-228600">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defRPr>
            </a:lvl9pPr>
          </a:lstStyle>
          <a:p>
            <a:pPr>
              <a:spcBef>
                <a:spcPct val="0"/>
              </a:spcBef>
              <a:buClrTx/>
              <a:buSzTx/>
              <a:buFontTx/>
              <a:buNone/>
            </a:pPr>
            <a:fld id="{E66337B8-3534-4287-83D2-4A597E5F3F93}" type="slidenum">
              <a:rPr lang="en-ZA" sz="1000" smtClean="0">
                <a:solidFill>
                  <a:srgbClr val="A7A399"/>
                </a:solidFill>
              </a:rPr>
              <a:pPr>
                <a:spcBef>
                  <a:spcPct val="0"/>
                </a:spcBef>
                <a:buClrTx/>
                <a:buSzTx/>
                <a:buFontTx/>
                <a:buNone/>
              </a:pPr>
              <a:t>14</a:t>
            </a:fld>
            <a:endParaRPr lang="en-ZA" sz="1000" smtClean="0">
              <a:solidFill>
                <a:srgbClr val="A7A399"/>
              </a:solidFill>
            </a:endParaRPr>
          </a:p>
        </p:txBody>
      </p:sp>
    </p:spTree>
    <p:extLst>
      <p:ext uri="{BB962C8B-B14F-4D97-AF65-F5344CB8AC3E}">
        <p14:creationId xmlns:p14="http://schemas.microsoft.com/office/powerpoint/2010/main" xmlns="" val="40753122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44624"/>
            <a:ext cx="8183562" cy="980901"/>
          </a:xfrm>
        </p:spPr>
        <p:txBody>
          <a:bodyPr>
            <a:normAutofit/>
          </a:bodyPr>
          <a:lstStyle/>
          <a:p>
            <a:pPr algn="ctr">
              <a:defRPr/>
            </a:pPr>
            <a:r>
              <a:rPr lang="en-US" sz="4000" b="1" dirty="0" smtClean="0">
                <a:latin typeface="Times New Roman" pitchFamily="18" charset="0"/>
                <a:cs typeface="Times New Roman" pitchFamily="18" charset="0"/>
              </a:rPr>
              <a:t>SCOPE OF WORK (</a:t>
            </a:r>
            <a:r>
              <a:rPr lang="en-US" sz="4000" b="1" dirty="0" err="1" smtClean="0">
                <a:latin typeface="Times New Roman" pitchFamily="18" charset="0"/>
                <a:cs typeface="Times New Roman" pitchFamily="18" charset="0"/>
              </a:rPr>
              <a:t>Cont</a:t>
            </a:r>
            <a:r>
              <a:rPr lang="en-US" sz="4000" b="1" dirty="0" smtClean="0">
                <a:latin typeface="Times New Roman" pitchFamily="18" charset="0"/>
                <a:cs typeface="Times New Roman" pitchFamily="18" charset="0"/>
              </a:rPr>
              <a:t>…)</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72008" y="1730531"/>
            <a:ext cx="9036496" cy="4434774"/>
          </a:xfrm>
        </p:spPr>
        <p:txBody>
          <a:bodyPr/>
          <a:lstStyle/>
          <a:p>
            <a:pPr marL="1101725" lvl="3" indent="-342900" algn="just">
              <a:spcBef>
                <a:spcPts val="0"/>
              </a:spcBef>
              <a:spcAft>
                <a:spcPts val="0"/>
              </a:spcAft>
              <a:buClr>
                <a:srgbClr val="F07F09"/>
              </a:buClr>
              <a:defRPr/>
            </a:pPr>
            <a:endParaRPr lang="en-US" sz="2400" dirty="0" smtClean="0">
              <a:solidFill>
                <a:prstClr val="black"/>
              </a:solidFill>
              <a:latin typeface="Times New Roman"/>
              <a:ea typeface="Times New Roman"/>
            </a:endParaRPr>
          </a:p>
          <a:p>
            <a:pPr marL="1101725" lvl="3" indent="-342900" algn="just">
              <a:spcBef>
                <a:spcPts val="0"/>
              </a:spcBef>
              <a:spcAft>
                <a:spcPts val="0"/>
              </a:spcAft>
              <a:buClr>
                <a:srgbClr val="F07F09"/>
              </a:buClr>
              <a:defRPr/>
            </a:pPr>
            <a:endParaRPr lang="en-US" sz="2400" dirty="0">
              <a:solidFill>
                <a:prstClr val="black"/>
              </a:solidFill>
              <a:latin typeface="Times New Roman"/>
              <a:ea typeface="Times New Roman"/>
            </a:endParaRPr>
          </a:p>
          <a:p>
            <a:pPr marL="1101725" lvl="3" indent="-342900" algn="just">
              <a:spcBef>
                <a:spcPts val="0"/>
              </a:spcBef>
              <a:spcAft>
                <a:spcPts val="0"/>
              </a:spcAft>
              <a:buClr>
                <a:srgbClr val="F07F09"/>
              </a:buClr>
              <a:defRPr/>
            </a:pPr>
            <a:r>
              <a:rPr lang="en-US" sz="2400" dirty="0" smtClean="0">
                <a:solidFill>
                  <a:prstClr val="black"/>
                </a:solidFill>
                <a:latin typeface="Times New Roman"/>
                <a:ea typeface="Times New Roman"/>
              </a:rPr>
              <a:t>Information </a:t>
            </a:r>
            <a:r>
              <a:rPr lang="en-US" sz="2400" dirty="0">
                <a:solidFill>
                  <a:prstClr val="black"/>
                </a:solidFill>
                <a:latin typeface="Times New Roman"/>
                <a:ea typeface="Times New Roman"/>
              </a:rPr>
              <a:t>Communication Technology (ICT) Audits (both proactive value for money and reactive IT reviews</a:t>
            </a:r>
            <a:r>
              <a:rPr lang="en-US" sz="2400" dirty="0" smtClean="0">
                <a:solidFill>
                  <a:prstClr val="black"/>
                </a:solidFill>
                <a:latin typeface="Times New Roman"/>
                <a:ea typeface="Times New Roman"/>
              </a:rPr>
              <a:t>).</a:t>
            </a:r>
          </a:p>
          <a:p>
            <a:pPr marL="520700" lvl="2" indent="0" algn="just">
              <a:spcBef>
                <a:spcPts val="0"/>
              </a:spcBef>
              <a:spcAft>
                <a:spcPts val="0"/>
              </a:spcAft>
              <a:buClr>
                <a:srgbClr val="F07F09"/>
              </a:buClr>
              <a:buFont typeface="Wingdings 2" panose="05020102010507070707" pitchFamily="18" charset="2"/>
              <a:buNone/>
              <a:defRPr/>
            </a:pPr>
            <a:endParaRPr lang="en-US" sz="1200" dirty="0">
              <a:solidFill>
                <a:prstClr val="black"/>
              </a:solidFill>
              <a:latin typeface="Times New Roman"/>
              <a:ea typeface="Times New Roman"/>
            </a:endParaRPr>
          </a:p>
          <a:p>
            <a:pPr marL="1101725" lvl="3" indent="-342900">
              <a:buClr>
                <a:srgbClr val="F07F09"/>
              </a:buClr>
              <a:defRPr/>
            </a:pPr>
            <a:r>
              <a:rPr lang="en-US" sz="2400" dirty="0">
                <a:solidFill>
                  <a:prstClr val="black"/>
                </a:solidFill>
                <a:latin typeface="Times New Roman"/>
                <a:ea typeface="Times New Roman"/>
              </a:rPr>
              <a:t>Performance Auditing </a:t>
            </a:r>
            <a:r>
              <a:rPr lang="en-US" sz="2400" dirty="0" smtClean="0">
                <a:solidFill>
                  <a:prstClr val="black"/>
                </a:solidFill>
                <a:latin typeface="Times New Roman"/>
                <a:ea typeface="Times New Roman"/>
              </a:rPr>
              <a:t>(ensuring </a:t>
            </a:r>
            <a:r>
              <a:rPr lang="en-US" sz="2400" dirty="0">
                <a:solidFill>
                  <a:prstClr val="black"/>
                </a:solidFill>
                <a:latin typeface="Times New Roman"/>
                <a:ea typeface="Times New Roman"/>
              </a:rPr>
              <a:t>achievement of business </a:t>
            </a:r>
            <a:r>
              <a:rPr lang="en-US" sz="2400" dirty="0" smtClean="0">
                <a:solidFill>
                  <a:prstClr val="black"/>
                </a:solidFill>
                <a:latin typeface="Times New Roman"/>
                <a:ea typeface="Times New Roman"/>
              </a:rPr>
              <a:t>objectives).</a:t>
            </a:r>
          </a:p>
          <a:p>
            <a:pPr marL="338137" lvl="2" indent="0" algn="just">
              <a:spcBef>
                <a:spcPts val="0"/>
              </a:spcBef>
              <a:spcAft>
                <a:spcPts val="0"/>
              </a:spcAft>
              <a:buFont typeface="Wingdings 2" panose="05020102010507070707" pitchFamily="18" charset="2"/>
              <a:buNone/>
              <a:defRPr/>
            </a:pPr>
            <a:endParaRPr lang="en-US" sz="1200" dirty="0">
              <a:solidFill>
                <a:prstClr val="black"/>
              </a:solidFill>
              <a:latin typeface="Times New Roman"/>
              <a:ea typeface="Times New Roman"/>
            </a:endParaRPr>
          </a:p>
          <a:p>
            <a:pPr marL="338137" lvl="2" indent="0" algn="just">
              <a:spcBef>
                <a:spcPts val="0"/>
              </a:spcBef>
              <a:spcAft>
                <a:spcPts val="0"/>
              </a:spcAft>
              <a:buNone/>
              <a:defRPr/>
            </a:pPr>
            <a:endParaRPr lang="en-US" sz="2400" dirty="0" smtClean="0">
              <a:latin typeface="Times New Roman"/>
              <a:ea typeface="Times New Roman"/>
            </a:endParaRPr>
          </a:p>
        </p:txBody>
      </p:sp>
      <p:sp>
        <p:nvSpPr>
          <p:cNvPr id="27652"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defRPr>
            </a:lvl1pPr>
            <a:lvl2pPr marL="742950" indent="-285750">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defRPr>
            </a:lvl2pPr>
            <a:lvl3pPr marL="1143000" indent="-228600">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defRPr>
            </a:lvl3pPr>
            <a:lvl4pPr marL="1600200" indent="-228600">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defRPr>
            </a:lvl4pPr>
            <a:lvl5pPr marL="2057400" indent="-228600">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defRPr>
            </a:lvl9pPr>
          </a:lstStyle>
          <a:p>
            <a:pPr>
              <a:spcBef>
                <a:spcPct val="0"/>
              </a:spcBef>
              <a:buClrTx/>
              <a:buSzTx/>
              <a:buFontTx/>
              <a:buNone/>
            </a:pPr>
            <a:fld id="{D603C0FB-6B3B-4A9D-AB5D-A6A7E5F7BF8C}" type="slidenum">
              <a:rPr lang="en-ZA" sz="1000" smtClean="0">
                <a:solidFill>
                  <a:srgbClr val="A7A399"/>
                </a:solidFill>
              </a:rPr>
              <a:pPr>
                <a:spcBef>
                  <a:spcPct val="0"/>
                </a:spcBef>
                <a:buClrTx/>
                <a:buSzTx/>
                <a:buFontTx/>
                <a:buNone/>
              </a:pPr>
              <a:t>15</a:t>
            </a:fld>
            <a:endParaRPr lang="en-ZA" sz="1000" smtClean="0">
              <a:solidFill>
                <a:srgbClr val="A7A399"/>
              </a:solidFill>
            </a:endParaRPr>
          </a:p>
        </p:txBody>
      </p:sp>
    </p:spTree>
    <p:extLst>
      <p:ext uri="{BB962C8B-B14F-4D97-AF65-F5344CB8AC3E}">
        <p14:creationId xmlns:p14="http://schemas.microsoft.com/office/powerpoint/2010/main" xmlns="" val="3479697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p:cTn id="1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88640"/>
            <a:ext cx="8183562" cy="908323"/>
          </a:xfrm>
        </p:spPr>
        <p:txBody>
          <a:bodyPr>
            <a:normAutofit/>
          </a:bodyPr>
          <a:lstStyle/>
          <a:p>
            <a:pPr algn="ctr">
              <a:defRPr/>
            </a:pPr>
            <a:r>
              <a:rPr lang="en-US" sz="4000" b="1" dirty="0" smtClean="0">
                <a:latin typeface="Times New Roman" pitchFamily="18" charset="0"/>
                <a:cs typeface="Times New Roman" pitchFamily="18" charset="0"/>
              </a:rPr>
              <a:t>SCOPE OF WORK (</a:t>
            </a:r>
            <a:r>
              <a:rPr lang="en-US" sz="4000" b="1" dirty="0" err="1" smtClean="0">
                <a:latin typeface="Times New Roman" pitchFamily="18" charset="0"/>
                <a:cs typeface="Times New Roman" pitchFamily="18" charset="0"/>
              </a:rPr>
              <a:t>Cont</a:t>
            </a:r>
            <a:r>
              <a:rPr lang="en-US" sz="4000" b="1" dirty="0" smtClean="0">
                <a:latin typeface="Times New Roman" pitchFamily="18" charset="0"/>
                <a:cs typeface="Times New Roman" pitchFamily="18" charset="0"/>
              </a:rPr>
              <a:t>…)</a:t>
            </a:r>
            <a:endParaRPr lang="en-US" sz="4000" b="1" dirty="0">
              <a:latin typeface="Times New Roman" pitchFamily="18" charset="0"/>
              <a:cs typeface="Times New Roman" pitchFamily="18" charset="0"/>
            </a:endParaRPr>
          </a:p>
        </p:txBody>
      </p:sp>
      <p:sp>
        <p:nvSpPr>
          <p:cNvPr id="23555" name="Content Placeholder 2"/>
          <p:cNvSpPr>
            <a:spLocks noGrp="1"/>
          </p:cNvSpPr>
          <p:nvPr>
            <p:ph idx="1"/>
          </p:nvPr>
        </p:nvSpPr>
        <p:spPr>
          <a:xfrm>
            <a:off x="107504" y="1772816"/>
            <a:ext cx="8928991" cy="3887788"/>
          </a:xfrm>
        </p:spPr>
        <p:txBody>
          <a:bodyPr/>
          <a:lstStyle/>
          <a:p>
            <a:pPr lvl="1" algn="just"/>
            <a:r>
              <a:rPr lang="en-US" sz="2400" dirty="0" smtClean="0">
                <a:latin typeface="Times New Roman" panose="02020603050405020304" pitchFamily="18" charset="0"/>
                <a:cs typeface="Times New Roman" panose="02020603050405020304" pitchFamily="18" charset="0"/>
              </a:rPr>
              <a:t>Technical Support </a:t>
            </a:r>
          </a:p>
          <a:p>
            <a:pPr marL="603250" lvl="2" indent="0" algn="just">
              <a:buFont typeface="Wingdings 2" panose="05020102010507070707" pitchFamily="18" charset="2"/>
              <a:buNone/>
            </a:pPr>
            <a:endParaRPr lang="en-US" sz="1200" dirty="0" smtClean="0">
              <a:latin typeface="Times New Roman" panose="02020603050405020304" pitchFamily="18" charset="0"/>
              <a:cs typeface="Times New Roman" panose="02020603050405020304" pitchFamily="18" charset="0"/>
            </a:endParaRPr>
          </a:p>
          <a:p>
            <a:pPr lvl="3" algn="just"/>
            <a:r>
              <a:rPr lang="en-US" sz="2400" dirty="0" smtClean="0">
                <a:latin typeface="Times New Roman" panose="02020603050405020304" pitchFamily="18" charset="0"/>
                <a:cs typeface="Times New Roman" panose="02020603050405020304" pitchFamily="18" charset="0"/>
              </a:rPr>
              <a:t>Research and development to development of internal audit systematic and disciplined approaches to guide the function i.e. methodologies, manuals etc.</a:t>
            </a:r>
          </a:p>
          <a:p>
            <a:pPr lvl="3" algn="just"/>
            <a:endParaRPr lang="en-US" sz="2400" dirty="0" smtClean="0">
              <a:latin typeface="Times New Roman" panose="02020603050405020304" pitchFamily="18" charset="0"/>
              <a:cs typeface="Times New Roman" panose="02020603050405020304" pitchFamily="18" charset="0"/>
            </a:endParaRPr>
          </a:p>
          <a:p>
            <a:pPr lvl="3" algn="just"/>
            <a:r>
              <a:rPr lang="en-US" sz="2400" dirty="0" smtClean="0">
                <a:latin typeface="Times New Roman" panose="02020603050405020304" pitchFamily="18" charset="0"/>
                <a:cs typeface="Times New Roman" panose="02020603050405020304" pitchFamily="18" charset="0"/>
              </a:rPr>
              <a:t>Training internal auditors to be more proficient and ensuring that internal audit complies with IIA standards and best practices by preserving quality in all projects and reviews.</a:t>
            </a:r>
            <a:endParaRPr lang="en-US" sz="2400" dirty="0" smtClean="0">
              <a:solidFill>
                <a:srgbClr val="000000"/>
              </a:solidFill>
              <a:latin typeface="Times New Roman" panose="02020603050405020304" pitchFamily="18" charset="0"/>
              <a:cs typeface="Times New Roman" panose="02020603050405020304" pitchFamily="18" charset="0"/>
            </a:endParaRPr>
          </a:p>
        </p:txBody>
      </p:sp>
      <p:sp>
        <p:nvSpPr>
          <p:cNvPr id="28676"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250"/>
              </a:spcBef>
              <a:buClr>
                <a:schemeClr val="accent1"/>
              </a:buClr>
              <a:buSzPct val="80000"/>
              <a:buFont typeface="Wingdings 2" panose="05020102010507070707" pitchFamily="18" charset="2"/>
              <a:buChar char=""/>
              <a:defRPr sz="2800">
                <a:solidFill>
                  <a:schemeClr val="tx1"/>
                </a:solidFill>
                <a:latin typeface="Verdana" panose="020B0604030504040204" pitchFamily="34" charset="0"/>
              </a:defRPr>
            </a:lvl1pPr>
            <a:lvl2pPr marL="742950" indent="-285750">
              <a:spcBef>
                <a:spcPts val="250"/>
              </a:spcBef>
              <a:buClr>
                <a:schemeClr val="accent1"/>
              </a:buClr>
              <a:buSzPct val="100000"/>
              <a:buFont typeface="Verdana" panose="020B0604030504040204" pitchFamily="34" charset="0"/>
              <a:buChar char="◦"/>
              <a:defRPr sz="2400">
                <a:solidFill>
                  <a:schemeClr val="tx1"/>
                </a:solidFill>
                <a:latin typeface="Verdana" panose="020B0604030504040204" pitchFamily="34" charset="0"/>
              </a:defRPr>
            </a:lvl2pPr>
            <a:lvl3pPr marL="1143000" indent="-228600">
              <a:spcBef>
                <a:spcPts val="250"/>
              </a:spcBef>
              <a:buClr>
                <a:srgbClr val="ED3742"/>
              </a:buClr>
              <a:buSzPct val="100000"/>
              <a:buFont typeface="Wingdings 2" panose="05020102010507070707" pitchFamily="18" charset="2"/>
              <a:buChar char=""/>
              <a:defRPr sz="2200">
                <a:solidFill>
                  <a:schemeClr val="tx1"/>
                </a:solidFill>
                <a:latin typeface="Verdana" panose="020B0604030504040204" pitchFamily="34" charset="0"/>
              </a:defRPr>
            </a:lvl3pPr>
            <a:lvl4pPr marL="1600200" indent="-228600">
              <a:spcBef>
                <a:spcPts val="225"/>
              </a:spcBef>
              <a:buClr>
                <a:srgbClr val="ED3742"/>
              </a:buClr>
              <a:buSzPct val="112000"/>
              <a:buFont typeface="Verdana" panose="020B0604030504040204" pitchFamily="34" charset="0"/>
              <a:buChar char="◦"/>
              <a:defRPr sz="1900">
                <a:solidFill>
                  <a:schemeClr val="tx1"/>
                </a:solidFill>
                <a:latin typeface="Verdana" panose="020B0604030504040204" pitchFamily="34" charset="0"/>
              </a:defRPr>
            </a:lvl4pPr>
            <a:lvl5pPr marL="2057400" indent="-228600">
              <a:spcBef>
                <a:spcPts val="250"/>
              </a:spcBef>
              <a:buClr>
                <a:srgbClr val="4A85BF"/>
              </a:buClr>
              <a:buSzPct val="100000"/>
              <a:buFont typeface="Wingdings 2" panose="05020102010507070707" pitchFamily="18" charset="2"/>
              <a:buChar char=""/>
              <a:defRPr>
                <a:solidFill>
                  <a:schemeClr val="tx1"/>
                </a:solidFill>
                <a:latin typeface="Verdana" panose="020B0604030504040204" pitchFamily="34" charset="0"/>
              </a:defRPr>
            </a:lvl5pPr>
            <a:lvl6pPr marL="25146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defRPr>
            </a:lvl6pPr>
            <a:lvl7pPr marL="29718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defRPr>
            </a:lvl7pPr>
            <a:lvl8pPr marL="34290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defRPr>
            </a:lvl8pPr>
            <a:lvl9pPr marL="3886200" indent="-228600" eaLnBrk="0" fontAlgn="base" hangingPunct="0">
              <a:spcBef>
                <a:spcPts val="250"/>
              </a:spcBef>
              <a:spcAft>
                <a:spcPct val="0"/>
              </a:spcAft>
              <a:buClr>
                <a:srgbClr val="4A85BF"/>
              </a:buClr>
              <a:buSzPct val="100000"/>
              <a:buFont typeface="Wingdings 2" panose="05020102010507070707" pitchFamily="18" charset="2"/>
              <a:buChar char=""/>
              <a:defRPr>
                <a:solidFill>
                  <a:schemeClr val="tx1"/>
                </a:solidFill>
                <a:latin typeface="Verdana" panose="020B0604030504040204" pitchFamily="34" charset="0"/>
              </a:defRPr>
            </a:lvl9pPr>
          </a:lstStyle>
          <a:p>
            <a:pPr>
              <a:spcBef>
                <a:spcPct val="0"/>
              </a:spcBef>
              <a:buClrTx/>
              <a:buSzTx/>
              <a:buFontTx/>
              <a:buNone/>
            </a:pPr>
            <a:fld id="{906F1BFE-6498-4F59-A474-60AC92AFFAA8}" type="slidenum">
              <a:rPr lang="en-ZA" sz="1000" smtClean="0">
                <a:solidFill>
                  <a:srgbClr val="A7A399"/>
                </a:solidFill>
              </a:rPr>
              <a:pPr>
                <a:spcBef>
                  <a:spcPct val="0"/>
                </a:spcBef>
                <a:buClrTx/>
                <a:buSzTx/>
                <a:buFontTx/>
                <a:buNone/>
              </a:pPr>
              <a:t>16</a:t>
            </a:fld>
            <a:endParaRPr lang="en-ZA" sz="1000" smtClean="0">
              <a:solidFill>
                <a:srgbClr val="A7A399"/>
              </a:solidFill>
            </a:endParaRPr>
          </a:p>
        </p:txBody>
      </p:sp>
    </p:spTree>
    <p:extLst>
      <p:ext uri="{BB962C8B-B14F-4D97-AF65-F5344CB8AC3E}">
        <p14:creationId xmlns:p14="http://schemas.microsoft.com/office/powerpoint/2010/main" xmlns="" val="18382856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p:cTn id="7" dur="1000" fill="hold"/>
                                        <p:tgtEl>
                                          <p:spTgt spid="2355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355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355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3555">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anim calcmode="lin" valueType="num">
                                      <p:cBhvr>
                                        <p:cTn id="15" dur="1000" fill="hold"/>
                                        <p:tgtEl>
                                          <p:spTgt spid="23555">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23555">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23555">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23555">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1" presetClass="entr" presetSubtype="0" fill="hold" nodeType="clickEffect">
                                  <p:stCondLst>
                                    <p:cond delay="0"/>
                                  </p:stCondLst>
                                  <p:childTnLst>
                                    <p:set>
                                      <p:cBhvr>
                                        <p:cTn id="22" dur="1" fill="hold">
                                          <p:stCondLst>
                                            <p:cond delay="0"/>
                                          </p:stCondLst>
                                        </p:cTn>
                                        <p:tgtEl>
                                          <p:spTgt spid="23555">
                                            <p:txEl>
                                              <p:pRg st="4" end="4"/>
                                            </p:txEl>
                                          </p:spTgt>
                                        </p:tgtEl>
                                        <p:attrNameLst>
                                          <p:attrName>style.visibility</p:attrName>
                                        </p:attrNameLst>
                                      </p:cBhvr>
                                      <p:to>
                                        <p:strVal val="visible"/>
                                      </p:to>
                                    </p:set>
                                    <p:anim calcmode="lin" valueType="num">
                                      <p:cBhvr>
                                        <p:cTn id="23" dur="1000" fill="hold"/>
                                        <p:tgtEl>
                                          <p:spTgt spid="23555">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23555">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23555">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23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000" dirty="0" smtClean="0">
                <a:latin typeface="Times New Roman" panose="02020603050405020304" pitchFamily="18" charset="0"/>
                <a:cs typeface="Times New Roman" panose="02020603050405020304" pitchFamily="18" charset="0"/>
              </a:rPr>
              <a:t>Some Key Internal Audit findings for FY21/22</a:t>
            </a:r>
            <a:endParaRPr lang="en-ZA"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marL="457200" indent="-457200">
              <a:buFont typeface="+mj-lt"/>
              <a:buAutoNum type="arabicPeriod"/>
            </a:pPr>
            <a:r>
              <a:rPr lang="en-ZA" dirty="0" smtClean="0"/>
              <a:t> </a:t>
            </a:r>
            <a:r>
              <a:rPr lang="en-ZA" sz="2400" dirty="0" smtClean="0">
                <a:latin typeface="Times New Roman" panose="02020603050405020304" pitchFamily="18" charset="0"/>
                <a:cs typeface="Times New Roman" panose="02020603050405020304" pitchFamily="18" charset="0"/>
              </a:rPr>
              <a:t>Goods or services of a transaction value of R10 000 to R500 000 were procured without minimum (3) written price quotations (without approval to deviate)</a:t>
            </a:r>
          </a:p>
          <a:p>
            <a:pPr marL="457200" indent="-457200">
              <a:buFont typeface="+mj-lt"/>
              <a:buAutoNum type="arabicPeriod"/>
            </a:pPr>
            <a:r>
              <a:rPr lang="en-ZA" sz="2400" dirty="0" smtClean="0">
                <a:latin typeface="Times New Roman" panose="02020603050405020304" pitchFamily="18" charset="0"/>
                <a:cs typeface="Times New Roman" panose="02020603050405020304" pitchFamily="18" charset="0"/>
              </a:rPr>
              <a:t>Bid awarded and paid to suppliers whose tax matters were not in order</a:t>
            </a:r>
          </a:p>
          <a:p>
            <a:pPr marL="457200" indent="-457200">
              <a:buFont typeface="+mj-lt"/>
              <a:buAutoNum type="arabicPeriod"/>
            </a:pPr>
            <a:r>
              <a:rPr lang="en-ZA" sz="2400" dirty="0" smtClean="0">
                <a:latin typeface="Times New Roman" panose="02020603050405020304" pitchFamily="18" charset="0"/>
                <a:cs typeface="Times New Roman" panose="02020603050405020304" pitchFamily="18" charset="0"/>
              </a:rPr>
              <a:t>No declaration of interest by employees and suppliers were attached on file</a:t>
            </a:r>
          </a:p>
          <a:p>
            <a:pPr marL="457200" indent="-457200">
              <a:buFont typeface="+mj-lt"/>
              <a:buAutoNum type="arabicPeriod"/>
            </a:pPr>
            <a:r>
              <a:rPr lang="en-ZA" sz="2400" dirty="0" smtClean="0">
                <a:latin typeface="Times New Roman" panose="02020603050405020304" pitchFamily="18" charset="0"/>
                <a:cs typeface="Times New Roman" panose="02020603050405020304" pitchFamily="18" charset="0"/>
              </a:rPr>
              <a:t>CSD reports were out of date or not attached</a:t>
            </a:r>
          </a:p>
          <a:p>
            <a:pPr marL="457200" indent="-457200">
              <a:buFont typeface="+mj-lt"/>
              <a:buAutoNum type="arabicPeriod"/>
            </a:pPr>
            <a:r>
              <a:rPr lang="en-ZA" sz="2400" dirty="0" smtClean="0">
                <a:latin typeface="Times New Roman" panose="02020603050405020304" pitchFamily="18" charset="0"/>
                <a:cs typeface="Times New Roman" panose="02020603050405020304" pitchFamily="18" charset="0"/>
              </a:rPr>
              <a:t>System access on e-procure were granted without defined and approved roles and responsibilities.</a:t>
            </a:r>
          </a:p>
          <a:p>
            <a:pPr marL="457200" indent="-457200">
              <a:buFont typeface="+mj-lt"/>
              <a:buAutoNum type="arabicPeriod"/>
            </a:pPr>
            <a:r>
              <a:rPr lang="en-ZA" sz="2400" dirty="0" smtClean="0">
                <a:latin typeface="Times New Roman" panose="02020603050405020304" pitchFamily="18" charset="0"/>
                <a:cs typeface="Times New Roman" panose="02020603050405020304" pitchFamily="18" charset="0"/>
              </a:rPr>
              <a:t>Changes on e-procure users was not updated on the database</a:t>
            </a:r>
          </a:p>
          <a:p>
            <a:pPr marL="457200" indent="-457200">
              <a:buFont typeface="+mj-lt"/>
              <a:buAutoNum type="arabicPeriod"/>
            </a:pPr>
            <a:endParaRPr lang="en-ZA" dirty="0"/>
          </a:p>
          <a:p>
            <a:pPr marL="457200" indent="-457200">
              <a:buFont typeface="+mj-lt"/>
              <a:buAutoNum type="arabicPeriod"/>
            </a:pPr>
            <a:endParaRPr lang="en-ZA" dirty="0" smtClean="0"/>
          </a:p>
          <a:p>
            <a:pPr marL="457200" indent="-457200">
              <a:buFont typeface="+mj-lt"/>
              <a:buAutoNum type="arabicPeriod"/>
            </a:pPr>
            <a:endParaRPr lang="en-ZA" dirty="0"/>
          </a:p>
          <a:p>
            <a:pPr marL="0" indent="0">
              <a:buNone/>
            </a:pPr>
            <a:endParaRPr lang="en-ZA" dirty="0" smtClean="0"/>
          </a:p>
          <a:p>
            <a:pPr marL="457200" indent="-457200">
              <a:buFont typeface="+mj-lt"/>
              <a:buAutoNum type="arabicPeriod"/>
            </a:pPr>
            <a:endParaRPr lang="en-ZA" dirty="0"/>
          </a:p>
        </p:txBody>
      </p:sp>
      <p:sp>
        <p:nvSpPr>
          <p:cNvPr id="4" name="Slide Number Placeholder 3"/>
          <p:cNvSpPr>
            <a:spLocks noGrp="1"/>
          </p:cNvSpPr>
          <p:nvPr>
            <p:ph type="sldNum" sz="quarter" idx="12"/>
          </p:nvPr>
        </p:nvSpPr>
        <p:spPr/>
        <p:txBody>
          <a:bodyPr/>
          <a:lstStyle/>
          <a:p>
            <a:fld id="{954CEE47-E1BC-4A39-AD2E-E9B6185AED7E}" type="slidenum">
              <a:rPr lang="en-ZA" smtClean="0"/>
              <a:pPr/>
              <a:t>17</a:t>
            </a:fld>
            <a:endParaRPr lang="en-ZA" dirty="0"/>
          </a:p>
        </p:txBody>
      </p:sp>
    </p:spTree>
    <p:extLst>
      <p:ext uri="{BB962C8B-B14F-4D97-AF65-F5344CB8AC3E}">
        <p14:creationId xmlns:p14="http://schemas.microsoft.com/office/powerpoint/2010/main" xmlns="" val="1350834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000" dirty="0" smtClean="0">
                <a:latin typeface="Times New Roman" panose="02020603050405020304" pitchFamily="18" charset="0"/>
                <a:cs typeface="Times New Roman" panose="02020603050405020304" pitchFamily="18" charset="0"/>
              </a:rPr>
              <a:t>Internal Audit Findings </a:t>
            </a:r>
            <a:r>
              <a:rPr lang="en-ZA" sz="4000" dirty="0" err="1" smtClean="0">
                <a:latin typeface="Times New Roman" panose="02020603050405020304" pitchFamily="18" charset="0"/>
                <a:cs typeface="Times New Roman" panose="02020603050405020304" pitchFamily="18" charset="0"/>
              </a:rPr>
              <a:t>cont</a:t>
            </a:r>
            <a:r>
              <a:rPr lang="en-ZA" sz="4000" dirty="0" smtClean="0">
                <a:latin typeface="Times New Roman" panose="02020603050405020304" pitchFamily="18" charset="0"/>
                <a:cs typeface="Times New Roman" panose="02020603050405020304" pitchFamily="18" charset="0"/>
              </a:rPr>
              <a:t>…</a:t>
            </a:r>
            <a:endParaRPr lang="en-ZA"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ZA" sz="2400" dirty="0" smtClean="0">
                <a:latin typeface="Times New Roman" panose="02020603050405020304" pitchFamily="18" charset="0"/>
                <a:cs typeface="Times New Roman" panose="02020603050405020304" pitchFamily="18" charset="0"/>
              </a:rPr>
              <a:t>No vetting was conducted for MSDS by the Defence intelligent for MSDS appointments.</a:t>
            </a:r>
          </a:p>
          <a:p>
            <a:pPr marL="457200" indent="-457200">
              <a:buFont typeface="+mj-lt"/>
              <a:buAutoNum type="arabicPeriod"/>
            </a:pPr>
            <a:r>
              <a:rPr lang="en-ZA" sz="2400" dirty="0" smtClean="0">
                <a:latin typeface="Times New Roman" panose="02020603050405020304" pitchFamily="18" charset="0"/>
                <a:cs typeface="Times New Roman" panose="02020603050405020304" pitchFamily="18" charset="0"/>
              </a:rPr>
              <a:t>Some of the MSDS candidates were selected even though they don’t meet the requirements.</a:t>
            </a:r>
          </a:p>
          <a:p>
            <a:pPr marL="457200" indent="-457200">
              <a:buFont typeface="+mj-lt"/>
              <a:buAutoNum type="arabicPeriod"/>
            </a:pPr>
            <a:r>
              <a:rPr lang="en-ZA" sz="2400" dirty="0" smtClean="0">
                <a:latin typeface="Times New Roman" panose="02020603050405020304" pitchFamily="18" charset="0"/>
                <a:cs typeface="Times New Roman" panose="02020603050405020304" pitchFamily="18" charset="0"/>
              </a:rPr>
              <a:t>Some MSDS were paid without signing appointment letters which resulted in irregular expenditure.</a:t>
            </a:r>
          </a:p>
          <a:p>
            <a:pPr marL="457200" indent="-457200">
              <a:buFont typeface="+mj-lt"/>
              <a:buAutoNum type="arabicPeriod"/>
            </a:pPr>
            <a:r>
              <a:rPr lang="en-ZA" sz="2400" dirty="0" smtClean="0">
                <a:latin typeface="Times New Roman" panose="02020603050405020304" pitchFamily="18" charset="0"/>
                <a:cs typeface="Times New Roman" panose="02020603050405020304" pitchFamily="18" charset="0"/>
              </a:rPr>
              <a:t>Some vehicles are kept in areas that are not safeguarded at the units which may result in theft</a:t>
            </a:r>
          </a:p>
          <a:p>
            <a:pPr marL="457200" indent="-457200">
              <a:buFont typeface="+mj-lt"/>
              <a:buAutoNum type="arabicPeriod"/>
            </a:pPr>
            <a:r>
              <a:rPr lang="en-ZA" sz="2400" dirty="0" smtClean="0">
                <a:latin typeface="Times New Roman" panose="02020603050405020304" pitchFamily="18" charset="0"/>
                <a:cs typeface="Times New Roman" panose="02020603050405020304" pitchFamily="18" charset="0"/>
              </a:rPr>
              <a:t>Some vehicles were found on the </a:t>
            </a:r>
            <a:r>
              <a:rPr lang="en-ZA" sz="2400" dirty="0" err="1" smtClean="0">
                <a:latin typeface="Times New Roman" panose="02020603050405020304" pitchFamily="18" charset="0"/>
                <a:cs typeface="Times New Roman" panose="02020603050405020304" pitchFamily="18" charset="0"/>
              </a:rPr>
              <a:t>DoD</a:t>
            </a:r>
            <a:r>
              <a:rPr lang="en-ZA" sz="2400" dirty="0" smtClean="0">
                <a:latin typeface="Times New Roman" panose="02020603050405020304" pitchFamily="18" charset="0"/>
                <a:cs typeface="Times New Roman" panose="02020603050405020304" pitchFamily="18" charset="0"/>
              </a:rPr>
              <a:t> Asset register but not found on the unit’s register</a:t>
            </a:r>
          </a:p>
          <a:p>
            <a:pPr marL="457200" indent="-457200">
              <a:buFont typeface="+mj-lt"/>
              <a:buAutoNum type="arabicPeriod"/>
            </a:pPr>
            <a:endParaRPr lang="en-ZA" dirty="0"/>
          </a:p>
        </p:txBody>
      </p:sp>
      <p:sp>
        <p:nvSpPr>
          <p:cNvPr id="4" name="Slide Number Placeholder 3"/>
          <p:cNvSpPr>
            <a:spLocks noGrp="1"/>
          </p:cNvSpPr>
          <p:nvPr>
            <p:ph type="sldNum" sz="quarter" idx="12"/>
          </p:nvPr>
        </p:nvSpPr>
        <p:spPr/>
        <p:txBody>
          <a:bodyPr/>
          <a:lstStyle/>
          <a:p>
            <a:fld id="{954CEE47-E1BC-4A39-AD2E-E9B6185AED7E}" type="slidenum">
              <a:rPr lang="en-ZA" smtClean="0"/>
              <a:pPr/>
              <a:t>18</a:t>
            </a:fld>
            <a:endParaRPr lang="en-ZA" dirty="0"/>
          </a:p>
        </p:txBody>
      </p:sp>
    </p:spTree>
    <p:extLst>
      <p:ext uri="{BB962C8B-B14F-4D97-AF65-F5344CB8AC3E}">
        <p14:creationId xmlns:p14="http://schemas.microsoft.com/office/powerpoint/2010/main" xmlns="" val="3989088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AUDITS DONE IN FY2020/21 &amp; 2021/22</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488681861"/>
              </p:ext>
            </p:extLst>
          </p:nvPr>
        </p:nvGraphicFramePr>
        <p:xfrm>
          <a:off x="899591" y="1846262"/>
          <a:ext cx="7466535" cy="4222749"/>
        </p:xfrm>
        <a:graphic>
          <a:graphicData uri="http://schemas.openxmlformats.org/drawingml/2006/table">
            <a:tbl>
              <a:tblPr firstRow="1" bandRow="1">
                <a:tableStyleId>{5C22544A-7EE6-4342-B048-85BDC9FD1C3A}</a:tableStyleId>
              </a:tblPr>
              <a:tblGrid>
                <a:gridCol w="1493307"/>
                <a:gridCol w="1493307"/>
                <a:gridCol w="1493307"/>
                <a:gridCol w="1493307"/>
                <a:gridCol w="1493307"/>
              </a:tblGrid>
              <a:tr h="462703">
                <a:tc>
                  <a:txBody>
                    <a:bodyPr/>
                    <a:lstStyle/>
                    <a:p>
                      <a:r>
                        <a:rPr lang="en-US" dirty="0" smtClean="0"/>
                        <a:t>Description</a:t>
                      </a:r>
                      <a:endParaRPr lang="en-ZA" dirty="0"/>
                    </a:p>
                  </a:txBody>
                  <a:tcPr/>
                </a:tc>
                <a:tc>
                  <a:txBody>
                    <a:bodyPr/>
                    <a:lstStyle/>
                    <a:p>
                      <a:r>
                        <a:rPr lang="en-US" dirty="0" smtClean="0"/>
                        <a:t>Planned FY20/21</a:t>
                      </a:r>
                      <a:endParaRPr lang="en-ZA" dirty="0"/>
                    </a:p>
                  </a:txBody>
                  <a:tcPr/>
                </a:tc>
                <a:tc>
                  <a:txBody>
                    <a:bodyPr/>
                    <a:lstStyle/>
                    <a:p>
                      <a:r>
                        <a:rPr lang="en-US" dirty="0" smtClean="0"/>
                        <a:t>Completed FY20/21</a:t>
                      </a:r>
                      <a:endParaRPr lang="en-ZA" dirty="0"/>
                    </a:p>
                  </a:txBody>
                  <a:tcPr/>
                </a:tc>
                <a:tc>
                  <a:txBody>
                    <a:bodyPr/>
                    <a:lstStyle/>
                    <a:p>
                      <a:r>
                        <a:rPr lang="en-US" dirty="0" smtClean="0"/>
                        <a:t>Planned FY21/22</a:t>
                      </a:r>
                      <a:endParaRPr lang="en-ZA" dirty="0"/>
                    </a:p>
                  </a:txBody>
                  <a:tcPr/>
                </a:tc>
                <a:tc>
                  <a:txBody>
                    <a:bodyPr/>
                    <a:lstStyle/>
                    <a:p>
                      <a:r>
                        <a:rPr lang="en-US" dirty="0" smtClean="0"/>
                        <a:t>Completed FY21/22</a:t>
                      </a:r>
                      <a:endParaRPr lang="en-ZA" dirty="0"/>
                    </a:p>
                  </a:txBody>
                  <a:tcPr/>
                </a:tc>
              </a:tr>
              <a:tr h="462703">
                <a:tc>
                  <a:txBody>
                    <a:bodyPr/>
                    <a:lstStyle/>
                    <a:p>
                      <a:r>
                        <a:rPr lang="en-US" dirty="0" smtClean="0"/>
                        <a:t>Risk based</a:t>
                      </a:r>
                      <a:endParaRPr lang="en-ZA" dirty="0"/>
                    </a:p>
                  </a:txBody>
                  <a:tcPr/>
                </a:tc>
                <a:tc>
                  <a:txBody>
                    <a:bodyPr/>
                    <a:lstStyle/>
                    <a:p>
                      <a:r>
                        <a:rPr lang="en-US" dirty="0" smtClean="0"/>
                        <a:t>33</a:t>
                      </a:r>
                      <a:endParaRPr lang="en-ZA" dirty="0"/>
                    </a:p>
                  </a:txBody>
                  <a:tcPr/>
                </a:tc>
                <a:tc>
                  <a:txBody>
                    <a:bodyPr/>
                    <a:lstStyle/>
                    <a:p>
                      <a:r>
                        <a:rPr lang="en-US" dirty="0" smtClean="0"/>
                        <a:t>28</a:t>
                      </a:r>
                      <a:endParaRPr lang="en-ZA" dirty="0"/>
                    </a:p>
                  </a:txBody>
                  <a:tcPr/>
                </a:tc>
                <a:tc>
                  <a:txBody>
                    <a:bodyPr/>
                    <a:lstStyle/>
                    <a:p>
                      <a:r>
                        <a:rPr lang="en-US" dirty="0" smtClean="0"/>
                        <a:t>10</a:t>
                      </a:r>
                      <a:endParaRPr lang="en-ZA" dirty="0"/>
                    </a:p>
                  </a:txBody>
                  <a:tcPr/>
                </a:tc>
                <a:tc>
                  <a:txBody>
                    <a:bodyPr/>
                    <a:lstStyle/>
                    <a:p>
                      <a:r>
                        <a:rPr lang="en-US" dirty="0" smtClean="0"/>
                        <a:t>7</a:t>
                      </a:r>
                      <a:endParaRPr lang="en-ZA" dirty="0"/>
                    </a:p>
                  </a:txBody>
                  <a:tcPr/>
                </a:tc>
              </a:tr>
              <a:tr h="462703">
                <a:tc>
                  <a:txBody>
                    <a:bodyPr/>
                    <a:lstStyle/>
                    <a:p>
                      <a:r>
                        <a:rPr lang="en-US" dirty="0" smtClean="0"/>
                        <a:t>Cyclical</a:t>
                      </a:r>
                      <a:r>
                        <a:rPr lang="en-US" baseline="0" dirty="0" smtClean="0"/>
                        <a:t> Reviews</a:t>
                      </a:r>
                      <a:endParaRPr lang="en-ZA" dirty="0"/>
                    </a:p>
                  </a:txBody>
                  <a:tcPr/>
                </a:tc>
                <a:tc>
                  <a:txBody>
                    <a:bodyPr/>
                    <a:lstStyle/>
                    <a:p>
                      <a:r>
                        <a:rPr lang="en-US" dirty="0" smtClean="0"/>
                        <a:t>5</a:t>
                      </a:r>
                      <a:endParaRPr lang="en-ZA" dirty="0"/>
                    </a:p>
                  </a:txBody>
                  <a:tcPr/>
                </a:tc>
                <a:tc>
                  <a:txBody>
                    <a:bodyPr/>
                    <a:lstStyle/>
                    <a:p>
                      <a:r>
                        <a:rPr lang="en-US" dirty="0" smtClean="0"/>
                        <a:t>3</a:t>
                      </a:r>
                      <a:endParaRPr lang="en-ZA" dirty="0"/>
                    </a:p>
                  </a:txBody>
                  <a:tcPr/>
                </a:tc>
                <a:tc>
                  <a:txBody>
                    <a:bodyPr/>
                    <a:lstStyle/>
                    <a:p>
                      <a:r>
                        <a:rPr lang="en-US" dirty="0" smtClean="0"/>
                        <a:t>5</a:t>
                      </a:r>
                      <a:endParaRPr lang="en-ZA" dirty="0"/>
                    </a:p>
                  </a:txBody>
                  <a:tcPr/>
                </a:tc>
                <a:tc>
                  <a:txBody>
                    <a:bodyPr/>
                    <a:lstStyle/>
                    <a:p>
                      <a:r>
                        <a:rPr lang="en-US" dirty="0" smtClean="0"/>
                        <a:t>5</a:t>
                      </a:r>
                      <a:endParaRPr lang="en-ZA" dirty="0"/>
                    </a:p>
                  </a:txBody>
                  <a:tcPr/>
                </a:tc>
              </a:tr>
              <a:tr h="462703">
                <a:tc>
                  <a:txBody>
                    <a:bodyPr/>
                    <a:lstStyle/>
                    <a:p>
                      <a:r>
                        <a:rPr lang="en-US" dirty="0" smtClean="0"/>
                        <a:t>Ad-hoc requests/consulting</a:t>
                      </a:r>
                      <a:endParaRPr lang="en-ZA" dirty="0"/>
                    </a:p>
                  </a:txBody>
                  <a:tcPr/>
                </a:tc>
                <a:tc>
                  <a:txBody>
                    <a:bodyPr/>
                    <a:lstStyle/>
                    <a:p>
                      <a:r>
                        <a:rPr lang="en-US" dirty="0" smtClean="0"/>
                        <a:t>3</a:t>
                      </a:r>
                      <a:endParaRPr lang="en-ZA" dirty="0"/>
                    </a:p>
                  </a:txBody>
                  <a:tcPr/>
                </a:tc>
                <a:tc>
                  <a:txBody>
                    <a:bodyPr/>
                    <a:lstStyle/>
                    <a:p>
                      <a:r>
                        <a:rPr lang="en-US" dirty="0" smtClean="0"/>
                        <a:t>3</a:t>
                      </a:r>
                      <a:endParaRPr lang="en-ZA" dirty="0"/>
                    </a:p>
                  </a:txBody>
                  <a:tcPr/>
                </a:tc>
                <a:tc>
                  <a:txBody>
                    <a:bodyPr/>
                    <a:lstStyle/>
                    <a:p>
                      <a:r>
                        <a:rPr lang="en-US" dirty="0" smtClean="0"/>
                        <a:t>21</a:t>
                      </a:r>
                      <a:endParaRPr lang="en-ZA" dirty="0"/>
                    </a:p>
                  </a:txBody>
                  <a:tcPr/>
                </a:tc>
                <a:tc>
                  <a:txBody>
                    <a:bodyPr/>
                    <a:lstStyle/>
                    <a:p>
                      <a:r>
                        <a:rPr lang="en-US" dirty="0" smtClean="0"/>
                        <a:t>17</a:t>
                      </a:r>
                      <a:endParaRPr lang="en-ZA" dirty="0"/>
                    </a:p>
                  </a:txBody>
                  <a:tcPr/>
                </a:tc>
              </a:tr>
              <a:tr h="462703">
                <a:tc>
                  <a:txBody>
                    <a:bodyPr/>
                    <a:lstStyle/>
                    <a:p>
                      <a:r>
                        <a:rPr lang="en-US" dirty="0" smtClean="0"/>
                        <a:t>Follow-up</a:t>
                      </a:r>
                      <a:endParaRPr lang="en-ZA" dirty="0"/>
                    </a:p>
                  </a:txBody>
                  <a:tcPr/>
                </a:tc>
                <a:tc>
                  <a:txBody>
                    <a:bodyPr/>
                    <a:lstStyle/>
                    <a:p>
                      <a:r>
                        <a:rPr lang="en-US" dirty="0" smtClean="0"/>
                        <a:t>1</a:t>
                      </a:r>
                      <a:endParaRPr lang="en-ZA" dirty="0"/>
                    </a:p>
                  </a:txBody>
                  <a:tcPr/>
                </a:tc>
                <a:tc>
                  <a:txBody>
                    <a:bodyPr/>
                    <a:lstStyle/>
                    <a:p>
                      <a:r>
                        <a:rPr lang="en-US" dirty="0" smtClean="0"/>
                        <a:t>1</a:t>
                      </a:r>
                      <a:endParaRPr lang="en-ZA" dirty="0"/>
                    </a:p>
                  </a:txBody>
                  <a:tcPr/>
                </a:tc>
                <a:tc>
                  <a:txBody>
                    <a:bodyPr/>
                    <a:lstStyle/>
                    <a:p>
                      <a:r>
                        <a:rPr lang="en-US" dirty="0" smtClean="0"/>
                        <a:t>4</a:t>
                      </a:r>
                      <a:endParaRPr lang="en-ZA" dirty="0"/>
                    </a:p>
                  </a:txBody>
                  <a:tcPr/>
                </a:tc>
                <a:tc>
                  <a:txBody>
                    <a:bodyPr/>
                    <a:lstStyle/>
                    <a:p>
                      <a:r>
                        <a:rPr lang="en-US" dirty="0" smtClean="0"/>
                        <a:t>4</a:t>
                      </a:r>
                      <a:endParaRPr lang="en-ZA" dirty="0"/>
                    </a:p>
                  </a:txBody>
                  <a:tcPr/>
                </a:tc>
              </a:tr>
              <a:tr h="462703">
                <a:tc>
                  <a:txBody>
                    <a:bodyPr/>
                    <a:lstStyle/>
                    <a:p>
                      <a:r>
                        <a:rPr lang="en-US" dirty="0" smtClean="0"/>
                        <a:t>Total</a:t>
                      </a:r>
                      <a:endParaRPr lang="en-ZA" dirty="0"/>
                    </a:p>
                  </a:txBody>
                  <a:tcPr/>
                </a:tc>
                <a:tc>
                  <a:txBody>
                    <a:bodyPr/>
                    <a:lstStyle/>
                    <a:p>
                      <a:r>
                        <a:rPr lang="en-US" dirty="0" smtClean="0"/>
                        <a:t>42</a:t>
                      </a:r>
                      <a:endParaRPr lang="en-ZA" dirty="0"/>
                    </a:p>
                  </a:txBody>
                  <a:tcPr/>
                </a:tc>
                <a:tc>
                  <a:txBody>
                    <a:bodyPr/>
                    <a:lstStyle/>
                    <a:p>
                      <a:r>
                        <a:rPr lang="en-US" dirty="0" smtClean="0"/>
                        <a:t>35</a:t>
                      </a:r>
                      <a:endParaRPr lang="en-ZA" dirty="0"/>
                    </a:p>
                  </a:txBody>
                  <a:tcPr/>
                </a:tc>
                <a:tc>
                  <a:txBody>
                    <a:bodyPr/>
                    <a:lstStyle/>
                    <a:p>
                      <a:r>
                        <a:rPr lang="en-US" dirty="0" smtClean="0"/>
                        <a:t>40</a:t>
                      </a:r>
                      <a:endParaRPr lang="en-ZA" dirty="0"/>
                    </a:p>
                  </a:txBody>
                  <a:tcPr/>
                </a:tc>
                <a:tc>
                  <a:txBody>
                    <a:bodyPr/>
                    <a:lstStyle/>
                    <a:p>
                      <a:r>
                        <a:rPr lang="en-US" dirty="0" smtClean="0"/>
                        <a:t>33</a:t>
                      </a:r>
                      <a:endParaRPr lang="en-ZA" dirty="0"/>
                    </a:p>
                  </a:txBody>
                  <a:tcPr/>
                </a:tc>
              </a:tr>
              <a:tr h="462703">
                <a:tc>
                  <a:txBody>
                    <a:bodyPr/>
                    <a:lstStyle/>
                    <a:p>
                      <a:r>
                        <a:rPr lang="en-US" dirty="0" smtClean="0"/>
                        <a:t>Carried</a:t>
                      </a:r>
                      <a:r>
                        <a:rPr lang="en-US" baseline="0" dirty="0" smtClean="0"/>
                        <a:t> f/w to 21/22</a:t>
                      </a:r>
                      <a:endParaRPr lang="en-ZA" dirty="0"/>
                    </a:p>
                  </a:txBody>
                  <a:tcPr/>
                </a:tc>
                <a:tc>
                  <a:txBody>
                    <a:bodyPr/>
                    <a:lstStyle/>
                    <a:p>
                      <a:endParaRPr lang="en-ZA"/>
                    </a:p>
                  </a:txBody>
                  <a:tcPr/>
                </a:tc>
                <a:tc>
                  <a:txBody>
                    <a:bodyPr/>
                    <a:lstStyle/>
                    <a:p>
                      <a:r>
                        <a:rPr lang="en-US" dirty="0" smtClean="0"/>
                        <a:t>7</a:t>
                      </a:r>
                      <a:endParaRPr lang="en-ZA" dirty="0"/>
                    </a:p>
                  </a:txBody>
                  <a:tcPr/>
                </a:tc>
                <a:tc>
                  <a:txBody>
                    <a:bodyPr/>
                    <a:lstStyle/>
                    <a:p>
                      <a:r>
                        <a:rPr lang="en-US" dirty="0" smtClean="0"/>
                        <a:t>Carried f/w to 22/23</a:t>
                      </a:r>
                      <a:endParaRPr lang="en-ZA" dirty="0"/>
                    </a:p>
                  </a:txBody>
                  <a:tcPr/>
                </a:tc>
                <a:tc>
                  <a:txBody>
                    <a:bodyPr/>
                    <a:lstStyle/>
                    <a:p>
                      <a:r>
                        <a:rPr lang="en-US" dirty="0" smtClean="0"/>
                        <a:t>7</a:t>
                      </a:r>
                      <a:endParaRPr lang="en-ZA" dirty="0"/>
                    </a:p>
                  </a:txBody>
                  <a:tcPr/>
                </a:tc>
              </a:tr>
            </a:tbl>
          </a:graphicData>
        </a:graphic>
      </p:graphicFrame>
      <p:sp>
        <p:nvSpPr>
          <p:cNvPr id="4" name="Slide Number Placeholder 3"/>
          <p:cNvSpPr>
            <a:spLocks noGrp="1"/>
          </p:cNvSpPr>
          <p:nvPr>
            <p:ph type="sldNum" sz="quarter" idx="12"/>
          </p:nvPr>
        </p:nvSpPr>
        <p:spPr/>
        <p:txBody>
          <a:bodyPr/>
          <a:lstStyle/>
          <a:p>
            <a:fld id="{954CEE47-E1BC-4A39-AD2E-E9B6185AED7E}" type="slidenum">
              <a:rPr lang="en-ZA" smtClean="0"/>
              <a:pPr/>
              <a:t>19</a:t>
            </a:fld>
            <a:endParaRPr lang="en-ZA" dirty="0"/>
          </a:p>
        </p:txBody>
      </p:sp>
    </p:spTree>
    <p:extLst>
      <p:ext uri="{BB962C8B-B14F-4D97-AF65-F5344CB8AC3E}">
        <p14:creationId xmlns:p14="http://schemas.microsoft.com/office/powerpoint/2010/main" xmlns="" val="2514563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88640"/>
            <a:ext cx="7543800" cy="1188681"/>
          </a:xfrm>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AIM</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1772817"/>
            <a:ext cx="8928992" cy="1584175"/>
          </a:xfrm>
        </p:spPr>
        <p:txBody>
          <a:bodyPr>
            <a:normAutofit lnSpcReduction="10000"/>
          </a:bodyPr>
          <a:lstStyle/>
          <a:p>
            <a:pPr algn="just"/>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To present to the Portfolio Committee on </a:t>
            </a:r>
            <a:r>
              <a:rPr lang="en-US" sz="3200" dirty="0" err="1" smtClean="0">
                <a:latin typeface="Times New Roman" panose="02020603050405020304" pitchFamily="18" charset="0"/>
                <a:cs typeface="Times New Roman" panose="02020603050405020304" pitchFamily="18" charset="0"/>
              </a:rPr>
              <a:t>Defence</a:t>
            </a:r>
            <a:r>
              <a:rPr lang="en-US" sz="3200" dirty="0" smtClean="0">
                <a:latin typeface="Times New Roman" panose="02020603050405020304" pitchFamily="18" charset="0"/>
                <a:cs typeface="Times New Roman" panose="02020603050405020304" pitchFamily="18" charset="0"/>
              </a:rPr>
              <a:t> (PCD) </a:t>
            </a:r>
            <a:r>
              <a:rPr lang="en-US" sz="3200" dirty="0">
                <a:latin typeface="Times New Roman" panose="02020603050405020304" pitchFamily="18" charset="0"/>
                <a:cs typeface="Times New Roman" panose="02020603050405020304" pitchFamily="18" charset="0"/>
              </a:rPr>
              <a:t>the roles and </a:t>
            </a:r>
            <a:r>
              <a:rPr lang="en-US" sz="3200" dirty="0" smtClean="0">
                <a:latin typeface="Times New Roman" panose="02020603050405020304" pitchFamily="18" charset="0"/>
                <a:cs typeface="Times New Roman" panose="02020603050405020304" pitchFamily="18" charset="0"/>
              </a:rPr>
              <a:t>responsibilities </a:t>
            </a:r>
            <a:r>
              <a:rPr lang="en-US" sz="3200" dirty="0">
                <a:latin typeface="Times New Roman" panose="02020603050405020304" pitchFamily="18" charset="0"/>
                <a:cs typeface="Times New Roman" panose="02020603050405020304" pitchFamily="18" charset="0"/>
              </a:rPr>
              <a:t>of Internal Audit </a:t>
            </a:r>
            <a:r>
              <a:rPr lang="en-US"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954CEE47-E1BC-4A39-AD2E-E9B6185AED7E}" type="slidenum">
              <a:rPr lang="en-ZA" smtClean="0"/>
              <a:pPr/>
              <a:t>2</a:t>
            </a:fld>
            <a:endParaRPr lang="en-ZA" dirty="0"/>
          </a:p>
        </p:txBody>
      </p:sp>
    </p:spTree>
    <p:extLst>
      <p:ext uri="{BB962C8B-B14F-4D97-AF65-F5344CB8AC3E}">
        <p14:creationId xmlns:p14="http://schemas.microsoft.com/office/powerpoint/2010/main" xmlns="" val="28325569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anose="02020603050405020304" pitchFamily="18" charset="0"/>
                <a:cs typeface="Times New Roman" panose="02020603050405020304" pitchFamily="18" charset="0"/>
              </a:rPr>
              <a:t>MONITORING OF INTERNAL AUDIT ACTION PLANS</a:t>
            </a:r>
            <a:endParaRPr lang="en-ZA"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endParaRPr lang="en-US" dirty="0" smtClean="0"/>
          </a:p>
          <a:p>
            <a:pPr>
              <a:buFont typeface="Wingdings" panose="05000000000000000000" pitchFamily="2" charset="2"/>
              <a:buChar char="Ø"/>
            </a:pPr>
            <a:endParaRPr lang="en-US" dirty="0"/>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Internal Audit Action plans are monitored by doing follow audits and present the reports to the Audit Committee on a quarterly basis.</a:t>
            </a: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Finding Tracker is a standing item at the Audit Committee. It lists all the findings that internal audit issued per service and division then it also indicate the % of the findings implemented.</a:t>
            </a: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The division has planned about 12 follow up audits on their 2022/23 Financial year audit plan to cover a bigger scope which will include both Internal and External audit findings.</a:t>
            </a:r>
            <a:endParaRPr lang="en-ZA"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954CEE47-E1BC-4A39-AD2E-E9B6185AED7E}" type="slidenum">
              <a:rPr lang="en-ZA" smtClean="0"/>
              <a:pPr/>
              <a:t>20</a:t>
            </a:fld>
            <a:endParaRPr lang="en-ZA" dirty="0"/>
          </a:p>
        </p:txBody>
      </p:sp>
    </p:spTree>
    <p:extLst>
      <p:ext uri="{BB962C8B-B14F-4D97-AF65-F5344CB8AC3E}">
        <p14:creationId xmlns:p14="http://schemas.microsoft.com/office/powerpoint/2010/main" xmlns="" val="756886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anose="02020603050405020304" pitchFamily="18" charset="0"/>
                <a:cs typeface="Times New Roman" panose="02020603050405020304" pitchFamily="18" charset="0"/>
              </a:rPr>
              <a:t>AGSA AUDIT QUALIFICATIONS/INTERNAL AUDIT FOLLOW UP</a:t>
            </a:r>
            <a:endParaRPr lang="en-ZA"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b="1" dirty="0" smtClean="0">
                <a:latin typeface="Times New Roman" panose="02020603050405020304" pitchFamily="18" charset="0"/>
                <a:cs typeface="Times New Roman" panose="02020603050405020304" pitchFamily="18" charset="0"/>
              </a:rPr>
              <a:t>Goods and services and investments </a:t>
            </a:r>
          </a:p>
          <a:p>
            <a:r>
              <a:rPr lang="en-US" sz="2400" dirty="0" smtClean="0">
                <a:latin typeface="Times New Roman" panose="02020603050405020304" pitchFamily="18" charset="0"/>
                <a:cs typeface="Times New Roman" panose="02020603050405020304" pitchFamily="18" charset="0"/>
              </a:rPr>
              <a:t>I was unable to obtain sufficient appropriate evidence on sensitive projects expenditure and related investments due to the sensitivity of the environment and the circumstances under which the related transactions were procured and recorded.</a:t>
            </a:r>
          </a:p>
          <a:p>
            <a:pPr>
              <a:buFont typeface="Wingdings" panose="05000000000000000000" pitchFamily="2" charset="2"/>
              <a:buChar char="v"/>
            </a:pPr>
            <a:r>
              <a:rPr lang="en-US" sz="2400" b="1" i="1" dirty="0" smtClean="0">
                <a:latin typeface="Times New Roman" panose="02020603050405020304" pitchFamily="18" charset="0"/>
                <a:cs typeface="Times New Roman" panose="02020603050405020304" pitchFamily="18" charset="0"/>
              </a:rPr>
              <a:t>Internal Audit follow up- </a:t>
            </a:r>
            <a:r>
              <a:rPr lang="en-US" sz="2400" dirty="0" smtClean="0">
                <a:latin typeface="Times New Roman" panose="02020603050405020304" pitchFamily="18" charset="0"/>
                <a:cs typeface="Times New Roman" panose="02020603050405020304" pitchFamily="18" charset="0"/>
              </a:rPr>
              <a:t>nothing could be done by Internal audit due to the sensitive nature of the environment, however there is plan for IG </a:t>
            </a:r>
            <a:r>
              <a:rPr lang="en-US" sz="2400" dirty="0" err="1" smtClean="0">
                <a:latin typeface="Times New Roman" panose="02020603050405020304" pitchFamily="18" charset="0"/>
                <a:cs typeface="Times New Roman" panose="02020603050405020304" pitchFamily="18" charset="0"/>
              </a:rPr>
              <a:t>DoD</a:t>
            </a:r>
            <a:r>
              <a:rPr lang="en-US" sz="2400" dirty="0" smtClean="0">
                <a:latin typeface="Times New Roman" panose="02020603050405020304" pitchFamily="18" charset="0"/>
                <a:cs typeface="Times New Roman" panose="02020603050405020304" pitchFamily="18" charset="0"/>
              </a:rPr>
              <a:t> to audit this environment in the near future, discussions are underway.</a:t>
            </a:r>
          </a:p>
          <a:p>
            <a:pPr marL="0" indent="0">
              <a:buNone/>
            </a:pPr>
            <a:endParaRPr lang="en-US" sz="2400"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954CEE47-E1BC-4A39-AD2E-E9B6185AED7E}" type="slidenum">
              <a:rPr lang="en-ZA" smtClean="0"/>
              <a:pPr/>
              <a:t>21</a:t>
            </a:fld>
            <a:endParaRPr lang="en-ZA" dirty="0"/>
          </a:p>
        </p:txBody>
      </p:sp>
    </p:spTree>
    <p:extLst>
      <p:ext uri="{BB962C8B-B14F-4D97-AF65-F5344CB8AC3E}">
        <p14:creationId xmlns:p14="http://schemas.microsoft.com/office/powerpoint/2010/main" xmlns="" val="2839335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59" y="188640"/>
            <a:ext cx="7586404" cy="1512168"/>
          </a:xfrm>
        </p:spPr>
        <p:txBody>
          <a:bodyPr>
            <a:noAutofit/>
          </a:bodyPr>
          <a:lstStyle/>
          <a:p>
            <a:r>
              <a:rPr lang="en-US" sz="4000" b="1" dirty="0">
                <a:latin typeface="Times New Roman" panose="02020603050405020304" pitchFamily="18" charset="0"/>
                <a:cs typeface="Times New Roman" panose="02020603050405020304" pitchFamily="18" charset="0"/>
              </a:rPr>
              <a:t>AGSA AUDIT QUALIFICATIONS/INTERNAL AUDIT FOLLOW UP</a:t>
            </a:r>
            <a:endParaRPr lang="en-ZA" sz="4000"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Ø"/>
            </a:pPr>
            <a:r>
              <a:rPr lang="en-US" sz="2400" b="1" dirty="0" smtClean="0">
                <a:latin typeface="Times New Roman" panose="02020603050405020304" pitchFamily="18" charset="0"/>
                <a:cs typeface="Times New Roman" panose="02020603050405020304" pitchFamily="18" charset="0"/>
              </a:rPr>
              <a:t>Irregular Expenditure</a:t>
            </a: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The department did not fully record irregular expenditure in the notes to the financial statements, as required by section 40(3)(b)(</a:t>
            </a:r>
            <a:r>
              <a:rPr lang="en-US" sz="2400" dirty="0" err="1" smtClean="0">
                <a:latin typeface="Times New Roman" panose="02020603050405020304" pitchFamily="18" charset="0"/>
                <a:cs typeface="Times New Roman" panose="02020603050405020304" pitchFamily="18" charset="0"/>
              </a:rPr>
              <a:t>i</a:t>
            </a:r>
            <a:r>
              <a:rPr lang="en-US" sz="2400" dirty="0" smtClean="0">
                <a:latin typeface="Times New Roman" panose="02020603050405020304" pitchFamily="18" charset="0"/>
                <a:cs typeface="Times New Roman" panose="02020603050405020304" pitchFamily="18" charset="0"/>
              </a:rPr>
              <a:t>) of the PFMA.</a:t>
            </a: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Internal audit was requested by the CFO to assist the department in ensuring that the irregular expenditure is fully disclosed by doing a full audit at all the procurement centers of the department and ensure that all unrecorded irregular expenditure is recorded on the register.</a:t>
            </a: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The audit is in progress however the work is more than anticipated and it has not been completed to date. An amount of R430m has been disclosed in the AFS for 21/22 as a result of this exercise. A report will be presented upon completion. </a:t>
            </a:r>
            <a:endParaRPr lang="en-ZA"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954CEE47-E1BC-4A39-AD2E-E9B6185AED7E}" type="slidenum">
              <a:rPr lang="en-ZA" smtClean="0"/>
              <a:pPr/>
              <a:t>22</a:t>
            </a:fld>
            <a:endParaRPr lang="en-ZA" dirty="0"/>
          </a:p>
        </p:txBody>
      </p:sp>
    </p:spTree>
    <p:extLst>
      <p:ext uri="{BB962C8B-B14F-4D97-AF65-F5344CB8AC3E}">
        <p14:creationId xmlns:p14="http://schemas.microsoft.com/office/powerpoint/2010/main" xmlns="" val="26265530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anose="02020603050405020304" pitchFamily="18" charset="0"/>
                <a:cs typeface="Times New Roman" panose="02020603050405020304" pitchFamily="18" charset="0"/>
              </a:rPr>
              <a:t>AGSA  </a:t>
            </a:r>
            <a:r>
              <a:rPr lang="en-US" sz="4000" b="1" dirty="0">
                <a:latin typeface="Times New Roman" panose="02020603050405020304" pitchFamily="18" charset="0"/>
                <a:cs typeface="Times New Roman" panose="02020603050405020304" pitchFamily="18" charset="0"/>
              </a:rPr>
              <a:t>AUDIT </a:t>
            </a:r>
            <a:r>
              <a:rPr lang="en-US" sz="4000" b="1" dirty="0" smtClean="0">
                <a:latin typeface="Times New Roman" panose="02020603050405020304" pitchFamily="18" charset="0"/>
                <a:cs typeface="Times New Roman" panose="02020603050405020304" pitchFamily="18" charset="0"/>
              </a:rPr>
              <a:t>QUALIFICATIONS</a:t>
            </a:r>
            <a:endParaRPr lang="en-ZA" sz="4000" b="1"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 </a:t>
            </a:r>
            <a:r>
              <a:rPr lang="en-US" sz="2400" b="1" dirty="0" smtClean="0">
                <a:latin typeface="Times New Roman" panose="02020603050405020304" pitchFamily="18" charset="0"/>
                <a:cs typeface="Times New Roman" panose="02020603050405020304" pitchFamily="18" charset="0"/>
              </a:rPr>
              <a:t>Movable tangible capital assets</a:t>
            </a: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I was unable to obtain sufficient appropriate evidence for movable assets as the department could not indicate where the assets are located or provide other information in support of these assets.</a:t>
            </a: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A follow up audit was done by Internal Audit on the implementation of the action plans and was presented at the AC quarterly meeting.</a:t>
            </a:r>
            <a:endParaRPr lang="en-ZA"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954CEE47-E1BC-4A39-AD2E-E9B6185AED7E}" type="slidenum">
              <a:rPr lang="en-ZA" smtClean="0"/>
              <a:pPr/>
              <a:t>23</a:t>
            </a:fld>
            <a:endParaRPr lang="en-ZA" dirty="0"/>
          </a:p>
        </p:txBody>
      </p:sp>
    </p:spTree>
    <p:extLst>
      <p:ext uri="{BB962C8B-B14F-4D97-AF65-F5344CB8AC3E}">
        <p14:creationId xmlns:p14="http://schemas.microsoft.com/office/powerpoint/2010/main" xmlns="" val="773846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alpha val="7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INTERNAL </a:t>
            </a:r>
            <a:r>
              <a:rPr lang="en-US" sz="3600" b="1" dirty="0">
                <a:latin typeface="Times New Roman" panose="02020603050405020304" pitchFamily="18" charset="0"/>
                <a:cs typeface="Times New Roman" panose="02020603050405020304" pitchFamily="18" charset="0"/>
              </a:rPr>
              <a:t>AUDIT FOLLOW </a:t>
            </a:r>
            <a:r>
              <a:rPr lang="en-US" sz="3600" b="1" dirty="0" smtClean="0">
                <a:latin typeface="Times New Roman" panose="02020603050405020304" pitchFamily="18" charset="0"/>
                <a:cs typeface="Times New Roman" panose="02020603050405020304" pitchFamily="18" charset="0"/>
              </a:rPr>
              <a:t>UP FINDINGS</a:t>
            </a:r>
            <a:endParaRPr lang="en-ZA" sz="3600" b="1" dirty="0"/>
          </a:p>
        </p:txBody>
      </p:sp>
      <p:sp>
        <p:nvSpPr>
          <p:cNvPr id="4" name="Slide Number Placeholder 3"/>
          <p:cNvSpPr>
            <a:spLocks noGrp="1"/>
          </p:cNvSpPr>
          <p:nvPr>
            <p:ph type="sldNum" sz="quarter" idx="12"/>
          </p:nvPr>
        </p:nvSpPr>
        <p:spPr/>
        <p:txBody>
          <a:bodyPr/>
          <a:lstStyle/>
          <a:p>
            <a:fld id="{954CEE47-E1BC-4A39-AD2E-E9B6185AED7E}" type="slidenum">
              <a:rPr lang="en-ZA" smtClean="0"/>
              <a:pPr/>
              <a:t>24</a:t>
            </a:fld>
            <a:endParaRPr lang="en-ZA" dirty="0"/>
          </a:p>
        </p:txBody>
      </p:sp>
      <p:graphicFrame>
        <p:nvGraphicFramePr>
          <p:cNvPr id="30" name="Content Placeholder 29"/>
          <p:cNvGraphicFramePr>
            <a:graphicFrameLocks noGrp="1"/>
          </p:cNvGraphicFramePr>
          <p:nvPr>
            <p:ph idx="1"/>
            <p:extLst>
              <p:ext uri="{D42A27DB-BD31-4B8C-83A1-F6EECF244321}">
                <p14:modId xmlns:p14="http://schemas.microsoft.com/office/powerpoint/2010/main" xmlns="" val="2923210043"/>
              </p:ext>
            </p:extLst>
          </p:nvPr>
        </p:nvGraphicFramePr>
        <p:xfrm>
          <a:off x="822325" y="1846263"/>
          <a:ext cx="7543800"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67971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440" y="332656"/>
            <a:ext cx="7543800" cy="1450757"/>
          </a:xfrm>
        </p:spPr>
        <p:txBody>
          <a:bodyPr>
            <a:noAutofit/>
          </a:bodyPr>
          <a:lstStyle/>
          <a:p>
            <a:r>
              <a:rPr lang="en-US" sz="3600" b="1" dirty="0">
                <a:latin typeface="Times New Roman" panose="02020603050405020304" pitchFamily="18" charset="0"/>
                <a:cs typeface="Times New Roman" panose="02020603050405020304" pitchFamily="18" charset="0"/>
              </a:rPr>
              <a:t>AGSA AUDIT </a:t>
            </a:r>
            <a:r>
              <a:rPr lang="en-US" sz="3600" b="1" dirty="0" smtClean="0">
                <a:latin typeface="Times New Roman" panose="02020603050405020304" pitchFamily="18" charset="0"/>
                <a:cs typeface="Times New Roman" panose="02020603050405020304" pitchFamily="18" charset="0"/>
              </a:rPr>
              <a:t>QUALIFICATIONS cont..</a:t>
            </a:r>
            <a:endParaRPr lang="en-ZA" sz="3600" b="1" dirty="0"/>
          </a:p>
        </p:txBody>
      </p:sp>
      <p:sp>
        <p:nvSpPr>
          <p:cNvPr id="3" name="Content Placeholder 2"/>
          <p:cNvSpPr>
            <a:spLocks noGrp="1"/>
          </p:cNvSpPr>
          <p:nvPr>
            <p:ph idx="1"/>
          </p:nvPr>
        </p:nvSpPr>
        <p:spPr/>
        <p:txBody>
          <a:bodyPr/>
          <a:lstStyle/>
          <a:p>
            <a:pPr>
              <a:buFont typeface="Wingdings" panose="05000000000000000000" pitchFamily="2" charset="2"/>
              <a:buChar char="Ø"/>
            </a:pPr>
            <a:endParaRPr lang="en-US" sz="24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b="1" dirty="0" smtClean="0">
                <a:latin typeface="Times New Roman" panose="02020603050405020304" pitchFamily="18" charset="0"/>
                <a:cs typeface="Times New Roman" panose="02020603050405020304" pitchFamily="18" charset="0"/>
              </a:rPr>
              <a:t>Employee Benefits</a:t>
            </a:r>
          </a:p>
          <a:p>
            <a:r>
              <a:rPr lang="en-US" sz="2400" dirty="0" smtClean="0">
                <a:latin typeface="Times New Roman" panose="02020603050405020304" pitchFamily="18" charset="0"/>
                <a:cs typeface="Times New Roman" panose="02020603050405020304" pitchFamily="18" charset="0"/>
              </a:rPr>
              <a:t>The department did not establish adequate internal controls to monitor leave processing. As a result, not all leave transactions were captured, which resulted in the leave balance and the provision being overstated.</a:t>
            </a:r>
          </a:p>
          <a:p>
            <a:pPr marL="0" indent="0">
              <a:buNone/>
            </a:pPr>
            <a:endParaRPr lang="en-ZA"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954CEE47-E1BC-4A39-AD2E-E9B6185AED7E}" type="slidenum">
              <a:rPr lang="en-ZA" smtClean="0"/>
              <a:pPr/>
              <a:t>25</a:t>
            </a:fld>
            <a:endParaRPr lang="en-ZA" dirty="0"/>
          </a:p>
        </p:txBody>
      </p:sp>
    </p:spTree>
    <p:extLst>
      <p:ext uri="{BB962C8B-B14F-4D97-AF65-F5344CB8AC3E}">
        <p14:creationId xmlns:p14="http://schemas.microsoft.com/office/powerpoint/2010/main" xmlns="" val="30159963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anose="02020603050405020304" pitchFamily="18" charset="0"/>
                <a:cs typeface="Times New Roman" panose="02020603050405020304" pitchFamily="18" charset="0"/>
              </a:rPr>
              <a:t>INTERNAL </a:t>
            </a:r>
            <a:r>
              <a:rPr lang="en-US" sz="3600" b="1" dirty="0">
                <a:latin typeface="Times New Roman" panose="02020603050405020304" pitchFamily="18" charset="0"/>
                <a:cs typeface="Times New Roman" panose="02020603050405020304" pitchFamily="18" charset="0"/>
              </a:rPr>
              <a:t>AUDIT FOLLOW </a:t>
            </a:r>
            <a:r>
              <a:rPr lang="en-US" sz="3600" b="1" dirty="0" smtClean="0">
                <a:latin typeface="Times New Roman" panose="02020603050405020304" pitchFamily="18" charset="0"/>
                <a:cs typeface="Times New Roman" panose="02020603050405020304" pitchFamily="18" charset="0"/>
              </a:rPr>
              <a:t>UP FINDINGS</a:t>
            </a:r>
            <a:endParaRPr lang="en-ZA" sz="36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xmlns="" val="2038739413"/>
              </p:ext>
            </p:extLst>
          </p:nvPr>
        </p:nvGraphicFramePr>
        <p:xfrm>
          <a:off x="822325" y="1846263"/>
          <a:ext cx="7543800" cy="4022725"/>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954CEE47-E1BC-4A39-AD2E-E9B6185AED7E}" type="slidenum">
              <a:rPr lang="en-ZA" smtClean="0"/>
              <a:pPr/>
              <a:t>26</a:t>
            </a:fld>
            <a:endParaRPr lang="en-ZA" dirty="0"/>
          </a:p>
        </p:txBody>
      </p:sp>
    </p:spTree>
    <p:extLst>
      <p:ext uri="{BB962C8B-B14F-4D97-AF65-F5344CB8AC3E}">
        <p14:creationId xmlns:p14="http://schemas.microsoft.com/office/powerpoint/2010/main" xmlns="" val="27380862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anose="02020603050405020304" pitchFamily="18" charset="0"/>
                <a:cs typeface="Times New Roman" panose="02020603050405020304" pitchFamily="18" charset="0"/>
              </a:rPr>
              <a:t>       IAD STRUCTURE</a:t>
            </a:r>
            <a:endParaRPr lang="en-ZA"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dirty="0" smtClean="0"/>
          </a:p>
          <a:p>
            <a:pPr marL="0" indent="0">
              <a:buNone/>
            </a:pPr>
            <a:endParaRPr lang="en-ZA" dirty="0"/>
          </a:p>
        </p:txBody>
      </p:sp>
      <p:sp>
        <p:nvSpPr>
          <p:cNvPr id="4" name="Slide Number Placeholder 3"/>
          <p:cNvSpPr>
            <a:spLocks noGrp="1"/>
          </p:cNvSpPr>
          <p:nvPr>
            <p:ph type="sldNum" sz="quarter" idx="12"/>
          </p:nvPr>
        </p:nvSpPr>
        <p:spPr/>
        <p:txBody>
          <a:bodyPr/>
          <a:lstStyle/>
          <a:p>
            <a:fld id="{954CEE47-E1BC-4A39-AD2E-E9B6185AED7E}" type="slidenum">
              <a:rPr lang="en-ZA" smtClean="0"/>
              <a:pPr/>
              <a:t>27</a:t>
            </a:fld>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2897478460"/>
              </p:ext>
            </p:extLst>
          </p:nvPr>
        </p:nvGraphicFramePr>
        <p:xfrm>
          <a:off x="822958" y="1737360"/>
          <a:ext cx="7349440" cy="4581592"/>
        </p:xfrm>
        <a:graphic>
          <a:graphicData uri="http://schemas.openxmlformats.org/drawingml/2006/table">
            <a:tbl>
              <a:tblPr firstRow="1" bandRow="1">
                <a:tableStyleId>{5C22544A-7EE6-4342-B048-85BDC9FD1C3A}</a:tableStyleId>
              </a:tblPr>
              <a:tblGrid>
                <a:gridCol w="1231264"/>
                <a:gridCol w="1389288"/>
                <a:gridCol w="1017289"/>
                <a:gridCol w="944625"/>
                <a:gridCol w="944625"/>
                <a:gridCol w="1598596"/>
                <a:gridCol w="223753"/>
              </a:tblGrid>
              <a:tr h="641759">
                <a:tc>
                  <a:txBody>
                    <a:bodyPr/>
                    <a:lstStyle/>
                    <a:p>
                      <a:endParaRPr lang="en-ZA" dirty="0"/>
                    </a:p>
                  </a:txBody>
                  <a:tcPr/>
                </a:tc>
                <a:tc>
                  <a:txBody>
                    <a:bodyPr/>
                    <a:lstStyle/>
                    <a:p>
                      <a:r>
                        <a:rPr lang="en-US" dirty="0" smtClean="0"/>
                        <a:t>Levels</a:t>
                      </a:r>
                      <a:endParaRPr lang="en-ZA" dirty="0"/>
                    </a:p>
                  </a:txBody>
                  <a:tcPr/>
                </a:tc>
                <a:tc>
                  <a:txBody>
                    <a:bodyPr/>
                    <a:lstStyle/>
                    <a:p>
                      <a:r>
                        <a:rPr lang="en-US" dirty="0" smtClean="0"/>
                        <a:t>Approved</a:t>
                      </a:r>
                      <a:endParaRPr lang="en-ZA" dirty="0"/>
                    </a:p>
                  </a:txBody>
                  <a:tcPr/>
                </a:tc>
                <a:tc>
                  <a:txBody>
                    <a:bodyPr/>
                    <a:lstStyle/>
                    <a:p>
                      <a:r>
                        <a:rPr lang="en-US" dirty="0" smtClean="0"/>
                        <a:t>Funded</a:t>
                      </a:r>
                      <a:endParaRPr lang="en-ZA" dirty="0"/>
                    </a:p>
                  </a:txBody>
                  <a:tcPr/>
                </a:tc>
                <a:tc>
                  <a:txBody>
                    <a:bodyPr/>
                    <a:lstStyle/>
                    <a:p>
                      <a:r>
                        <a:rPr lang="en-US" dirty="0" smtClean="0"/>
                        <a:t>Filled</a:t>
                      </a:r>
                      <a:endParaRPr lang="en-ZA" dirty="0"/>
                    </a:p>
                  </a:txBody>
                  <a:tcPr/>
                </a:tc>
                <a:tc>
                  <a:txBody>
                    <a:bodyPr/>
                    <a:lstStyle/>
                    <a:p>
                      <a:r>
                        <a:rPr lang="en-US" dirty="0" smtClean="0"/>
                        <a:t>Vacant and not funded</a:t>
                      </a:r>
                      <a:endParaRPr lang="en-ZA" dirty="0"/>
                    </a:p>
                  </a:txBody>
                  <a:tcPr/>
                </a:tc>
                <a:tc>
                  <a:txBody>
                    <a:bodyPr/>
                    <a:lstStyle/>
                    <a:p>
                      <a:endParaRPr lang="en-ZA" dirty="0"/>
                    </a:p>
                  </a:txBody>
                  <a:tcPr/>
                </a:tc>
              </a:tr>
              <a:tr h="641759">
                <a:tc>
                  <a:txBody>
                    <a:bodyPr/>
                    <a:lstStyle/>
                    <a:p>
                      <a:r>
                        <a:rPr lang="en-US" dirty="0" smtClean="0"/>
                        <a:t>Regular PSAP</a:t>
                      </a:r>
                      <a:endParaRPr lang="en-ZA" dirty="0"/>
                    </a:p>
                  </a:txBody>
                  <a:tcPr/>
                </a:tc>
                <a:tc>
                  <a:txBody>
                    <a:bodyPr/>
                    <a:lstStyle/>
                    <a:p>
                      <a:r>
                        <a:rPr lang="en-US" dirty="0" smtClean="0"/>
                        <a:t>Level 05-06</a:t>
                      </a:r>
                      <a:endParaRPr lang="en-ZA" dirty="0"/>
                    </a:p>
                  </a:txBody>
                  <a:tcPr/>
                </a:tc>
                <a:tc>
                  <a:txBody>
                    <a:bodyPr/>
                    <a:lstStyle/>
                    <a:p>
                      <a:r>
                        <a:rPr lang="en-US" dirty="0" smtClean="0"/>
                        <a:t>51</a:t>
                      </a:r>
                      <a:endParaRPr lang="en-ZA" dirty="0"/>
                    </a:p>
                  </a:txBody>
                  <a:tcPr/>
                </a:tc>
                <a:tc>
                  <a:txBody>
                    <a:bodyPr/>
                    <a:lstStyle/>
                    <a:p>
                      <a:r>
                        <a:rPr lang="en-US" dirty="0" smtClean="0"/>
                        <a:t>9</a:t>
                      </a:r>
                      <a:endParaRPr lang="en-ZA" dirty="0"/>
                    </a:p>
                  </a:txBody>
                  <a:tcPr/>
                </a:tc>
                <a:tc>
                  <a:txBody>
                    <a:bodyPr/>
                    <a:lstStyle/>
                    <a:p>
                      <a:r>
                        <a:rPr lang="en-US" dirty="0" smtClean="0"/>
                        <a:t>6</a:t>
                      </a:r>
                      <a:endParaRPr lang="en-ZA" dirty="0"/>
                    </a:p>
                  </a:txBody>
                  <a:tcPr/>
                </a:tc>
                <a:tc>
                  <a:txBody>
                    <a:bodyPr/>
                    <a:lstStyle/>
                    <a:p>
                      <a:r>
                        <a:rPr lang="en-US" dirty="0" smtClean="0"/>
                        <a:t>43</a:t>
                      </a:r>
                      <a:endParaRPr lang="en-ZA" dirty="0"/>
                    </a:p>
                  </a:txBody>
                  <a:tcPr/>
                </a:tc>
                <a:tc>
                  <a:txBody>
                    <a:bodyPr/>
                    <a:lstStyle/>
                    <a:p>
                      <a:endParaRPr lang="en-ZA" dirty="0"/>
                    </a:p>
                  </a:txBody>
                  <a:tcPr/>
                </a:tc>
              </a:tr>
              <a:tr h="366719">
                <a:tc>
                  <a:txBody>
                    <a:bodyPr/>
                    <a:lstStyle/>
                    <a:p>
                      <a:endParaRPr lang="en-ZA" dirty="0"/>
                    </a:p>
                  </a:txBody>
                  <a:tcPr/>
                </a:tc>
                <a:tc>
                  <a:txBody>
                    <a:bodyPr/>
                    <a:lstStyle/>
                    <a:p>
                      <a:r>
                        <a:rPr lang="en-US" dirty="0" smtClean="0"/>
                        <a:t>Level 07-08</a:t>
                      </a:r>
                      <a:endParaRPr lang="en-ZA" dirty="0"/>
                    </a:p>
                  </a:txBody>
                  <a:tcPr/>
                </a:tc>
                <a:tc>
                  <a:txBody>
                    <a:bodyPr/>
                    <a:lstStyle/>
                    <a:p>
                      <a:r>
                        <a:rPr lang="en-US" dirty="0" smtClean="0"/>
                        <a:t>50</a:t>
                      </a:r>
                      <a:endParaRPr lang="en-ZA" dirty="0"/>
                    </a:p>
                  </a:txBody>
                  <a:tcPr/>
                </a:tc>
                <a:tc>
                  <a:txBody>
                    <a:bodyPr/>
                    <a:lstStyle/>
                    <a:p>
                      <a:r>
                        <a:rPr lang="en-US" dirty="0" smtClean="0"/>
                        <a:t>13</a:t>
                      </a:r>
                      <a:endParaRPr lang="en-ZA" dirty="0"/>
                    </a:p>
                  </a:txBody>
                  <a:tcPr/>
                </a:tc>
                <a:tc>
                  <a:txBody>
                    <a:bodyPr/>
                    <a:lstStyle/>
                    <a:p>
                      <a:r>
                        <a:rPr lang="en-US" dirty="0" smtClean="0"/>
                        <a:t>13</a:t>
                      </a:r>
                      <a:endParaRPr lang="en-ZA" dirty="0"/>
                    </a:p>
                  </a:txBody>
                  <a:tcPr/>
                </a:tc>
                <a:tc>
                  <a:txBody>
                    <a:bodyPr/>
                    <a:lstStyle/>
                    <a:p>
                      <a:r>
                        <a:rPr lang="en-US" dirty="0" smtClean="0"/>
                        <a:t>39</a:t>
                      </a:r>
                      <a:endParaRPr lang="en-ZA" dirty="0"/>
                    </a:p>
                  </a:txBody>
                  <a:tcPr/>
                </a:tc>
                <a:tc>
                  <a:txBody>
                    <a:bodyPr/>
                    <a:lstStyle/>
                    <a:p>
                      <a:endParaRPr lang="en-ZA" dirty="0"/>
                    </a:p>
                  </a:txBody>
                  <a:tcPr/>
                </a:tc>
              </a:tr>
              <a:tr h="366719">
                <a:tc>
                  <a:txBody>
                    <a:bodyPr/>
                    <a:lstStyle/>
                    <a:p>
                      <a:endParaRPr lang="en-ZA"/>
                    </a:p>
                  </a:txBody>
                  <a:tcPr/>
                </a:tc>
                <a:tc>
                  <a:txBody>
                    <a:bodyPr/>
                    <a:lstStyle/>
                    <a:p>
                      <a:r>
                        <a:rPr lang="en-US" dirty="0" smtClean="0"/>
                        <a:t>Level 09-10</a:t>
                      </a:r>
                      <a:endParaRPr lang="en-ZA" dirty="0"/>
                    </a:p>
                  </a:txBody>
                  <a:tcPr/>
                </a:tc>
                <a:tc>
                  <a:txBody>
                    <a:bodyPr/>
                    <a:lstStyle/>
                    <a:p>
                      <a:r>
                        <a:rPr lang="en-US" dirty="0" smtClean="0"/>
                        <a:t>71</a:t>
                      </a:r>
                      <a:endParaRPr lang="en-ZA" dirty="0"/>
                    </a:p>
                  </a:txBody>
                  <a:tcPr/>
                </a:tc>
                <a:tc>
                  <a:txBody>
                    <a:bodyPr/>
                    <a:lstStyle/>
                    <a:p>
                      <a:r>
                        <a:rPr lang="en-US" dirty="0" smtClean="0"/>
                        <a:t>18</a:t>
                      </a:r>
                      <a:endParaRPr lang="en-ZA" dirty="0"/>
                    </a:p>
                  </a:txBody>
                  <a:tcPr/>
                </a:tc>
                <a:tc>
                  <a:txBody>
                    <a:bodyPr/>
                    <a:lstStyle/>
                    <a:p>
                      <a:r>
                        <a:rPr lang="en-US" dirty="0" smtClean="0"/>
                        <a:t>16</a:t>
                      </a:r>
                      <a:endParaRPr lang="en-ZA" dirty="0"/>
                    </a:p>
                  </a:txBody>
                  <a:tcPr/>
                </a:tc>
                <a:tc>
                  <a:txBody>
                    <a:bodyPr/>
                    <a:lstStyle/>
                    <a:p>
                      <a:r>
                        <a:rPr lang="en-US" dirty="0" smtClean="0"/>
                        <a:t>31</a:t>
                      </a:r>
                      <a:endParaRPr lang="en-ZA" dirty="0"/>
                    </a:p>
                  </a:txBody>
                  <a:tcPr/>
                </a:tc>
                <a:tc>
                  <a:txBody>
                    <a:bodyPr/>
                    <a:lstStyle/>
                    <a:p>
                      <a:endParaRPr lang="en-ZA" dirty="0"/>
                    </a:p>
                  </a:txBody>
                  <a:tcPr/>
                </a:tc>
              </a:tr>
              <a:tr h="366719">
                <a:tc>
                  <a:txBody>
                    <a:bodyPr/>
                    <a:lstStyle/>
                    <a:p>
                      <a:endParaRPr lang="en-ZA"/>
                    </a:p>
                  </a:txBody>
                  <a:tcPr/>
                </a:tc>
                <a:tc>
                  <a:txBody>
                    <a:bodyPr/>
                    <a:lstStyle/>
                    <a:p>
                      <a:r>
                        <a:rPr lang="en-US" dirty="0" smtClean="0"/>
                        <a:t>Level 11-12</a:t>
                      </a:r>
                      <a:endParaRPr lang="en-ZA" dirty="0"/>
                    </a:p>
                  </a:txBody>
                  <a:tcPr/>
                </a:tc>
                <a:tc>
                  <a:txBody>
                    <a:bodyPr/>
                    <a:lstStyle/>
                    <a:p>
                      <a:r>
                        <a:rPr lang="en-US" dirty="0" smtClean="0"/>
                        <a:t>22</a:t>
                      </a:r>
                      <a:endParaRPr lang="en-ZA" dirty="0"/>
                    </a:p>
                  </a:txBody>
                  <a:tcPr/>
                </a:tc>
                <a:tc>
                  <a:txBody>
                    <a:bodyPr/>
                    <a:lstStyle/>
                    <a:p>
                      <a:r>
                        <a:rPr lang="en-US" dirty="0" smtClean="0"/>
                        <a:t>16</a:t>
                      </a:r>
                      <a:endParaRPr lang="en-ZA" dirty="0"/>
                    </a:p>
                  </a:txBody>
                  <a:tcPr/>
                </a:tc>
                <a:tc>
                  <a:txBody>
                    <a:bodyPr/>
                    <a:lstStyle/>
                    <a:p>
                      <a:r>
                        <a:rPr lang="en-US" dirty="0" smtClean="0"/>
                        <a:t>12</a:t>
                      </a:r>
                      <a:endParaRPr lang="en-ZA" dirty="0"/>
                    </a:p>
                  </a:txBody>
                  <a:tcPr/>
                </a:tc>
                <a:tc>
                  <a:txBody>
                    <a:bodyPr/>
                    <a:lstStyle/>
                    <a:p>
                      <a:r>
                        <a:rPr lang="en-US" dirty="0" smtClean="0"/>
                        <a:t>8</a:t>
                      </a:r>
                      <a:endParaRPr lang="en-ZA" dirty="0"/>
                    </a:p>
                  </a:txBody>
                  <a:tcPr/>
                </a:tc>
                <a:tc>
                  <a:txBody>
                    <a:bodyPr/>
                    <a:lstStyle/>
                    <a:p>
                      <a:endParaRPr lang="en-ZA" dirty="0"/>
                    </a:p>
                  </a:txBody>
                  <a:tcPr/>
                </a:tc>
              </a:tr>
              <a:tr h="916798">
                <a:tc>
                  <a:txBody>
                    <a:bodyPr/>
                    <a:lstStyle/>
                    <a:p>
                      <a:endParaRPr lang="en-ZA"/>
                    </a:p>
                  </a:txBody>
                  <a:tcPr/>
                </a:tc>
                <a:tc>
                  <a:txBody>
                    <a:bodyPr/>
                    <a:lstStyle/>
                    <a:p>
                      <a:r>
                        <a:rPr lang="en-US" dirty="0" smtClean="0"/>
                        <a:t>Level 13</a:t>
                      </a:r>
                      <a:endParaRPr lang="en-ZA" dirty="0"/>
                    </a:p>
                  </a:txBody>
                  <a:tcPr/>
                </a:tc>
                <a:tc>
                  <a:txBody>
                    <a:bodyPr/>
                    <a:lstStyle/>
                    <a:p>
                      <a:r>
                        <a:rPr lang="en-US" dirty="0" smtClean="0"/>
                        <a:t>3</a:t>
                      </a:r>
                      <a:endParaRPr lang="en-ZA" dirty="0"/>
                    </a:p>
                  </a:txBody>
                  <a:tcPr/>
                </a:tc>
                <a:tc>
                  <a:txBody>
                    <a:bodyPr/>
                    <a:lstStyle/>
                    <a:p>
                      <a:r>
                        <a:rPr lang="en-US" dirty="0" smtClean="0"/>
                        <a:t>3</a:t>
                      </a:r>
                      <a:endParaRPr lang="en-ZA" dirty="0"/>
                    </a:p>
                  </a:txBody>
                  <a:tcPr/>
                </a:tc>
                <a:tc>
                  <a:txBody>
                    <a:bodyPr/>
                    <a:lstStyle/>
                    <a:p>
                      <a:r>
                        <a:rPr lang="en-US" dirty="0" smtClean="0"/>
                        <a:t>2 (1 contract)</a:t>
                      </a:r>
                      <a:endParaRPr lang="en-ZA" dirty="0"/>
                    </a:p>
                  </a:txBody>
                  <a:tcPr/>
                </a:tc>
                <a:tc>
                  <a:txBody>
                    <a:bodyPr/>
                    <a:lstStyle/>
                    <a:p>
                      <a:endParaRPr lang="en-ZA" dirty="0"/>
                    </a:p>
                  </a:txBody>
                  <a:tcPr/>
                </a:tc>
                <a:tc>
                  <a:txBody>
                    <a:bodyPr/>
                    <a:lstStyle/>
                    <a:p>
                      <a:endParaRPr lang="en-ZA" dirty="0"/>
                    </a:p>
                  </a:txBody>
                  <a:tcPr/>
                </a:tc>
              </a:tr>
              <a:tr h="366719">
                <a:tc>
                  <a:txBody>
                    <a:bodyPr/>
                    <a:lstStyle/>
                    <a:p>
                      <a:endParaRPr lang="en-ZA"/>
                    </a:p>
                  </a:txBody>
                  <a:tcPr/>
                </a:tc>
                <a:tc>
                  <a:txBody>
                    <a:bodyPr/>
                    <a:lstStyle/>
                    <a:p>
                      <a:r>
                        <a:rPr lang="en-US" dirty="0" smtClean="0"/>
                        <a:t>Level 15</a:t>
                      </a:r>
                      <a:endParaRPr lang="en-ZA" dirty="0"/>
                    </a:p>
                  </a:txBody>
                  <a:tcPr/>
                </a:tc>
                <a:tc>
                  <a:txBody>
                    <a:bodyPr/>
                    <a:lstStyle/>
                    <a:p>
                      <a:r>
                        <a:rPr lang="en-US" dirty="0" smtClean="0"/>
                        <a:t>1</a:t>
                      </a:r>
                      <a:endParaRPr lang="en-ZA" dirty="0"/>
                    </a:p>
                  </a:txBody>
                  <a:tcPr/>
                </a:tc>
                <a:tc>
                  <a:txBody>
                    <a:bodyPr/>
                    <a:lstStyle/>
                    <a:p>
                      <a:r>
                        <a:rPr lang="en-US" dirty="0" smtClean="0"/>
                        <a:t>1</a:t>
                      </a:r>
                      <a:endParaRPr lang="en-ZA" dirty="0"/>
                    </a:p>
                  </a:txBody>
                  <a:tcPr/>
                </a:tc>
                <a:tc>
                  <a:txBody>
                    <a:bodyPr/>
                    <a:lstStyle/>
                    <a:p>
                      <a:r>
                        <a:rPr lang="en-US" dirty="0" smtClean="0"/>
                        <a:t>0</a:t>
                      </a:r>
                      <a:endParaRPr lang="en-ZA" dirty="0"/>
                    </a:p>
                  </a:txBody>
                  <a:tcPr/>
                </a:tc>
                <a:tc>
                  <a:txBody>
                    <a:bodyPr/>
                    <a:lstStyle/>
                    <a:p>
                      <a:r>
                        <a:rPr lang="en-US" dirty="0" smtClean="0"/>
                        <a:t>0</a:t>
                      </a:r>
                      <a:endParaRPr lang="en-ZA" dirty="0"/>
                    </a:p>
                  </a:txBody>
                  <a:tcPr/>
                </a:tc>
                <a:tc>
                  <a:txBody>
                    <a:bodyPr/>
                    <a:lstStyle/>
                    <a:p>
                      <a:endParaRPr lang="en-ZA" dirty="0"/>
                    </a:p>
                  </a:txBody>
                  <a:tcPr/>
                </a:tc>
              </a:tr>
              <a:tr h="904766">
                <a:tc>
                  <a:txBody>
                    <a:bodyPr/>
                    <a:lstStyle/>
                    <a:p>
                      <a:endParaRPr lang="en-ZA"/>
                    </a:p>
                  </a:txBody>
                  <a:tcPr/>
                </a:tc>
                <a:tc>
                  <a:txBody>
                    <a:bodyPr/>
                    <a:lstStyle/>
                    <a:p>
                      <a:r>
                        <a:rPr lang="en-US" dirty="0" smtClean="0"/>
                        <a:t>Total</a:t>
                      </a:r>
                      <a:endParaRPr lang="en-ZA" dirty="0"/>
                    </a:p>
                  </a:txBody>
                  <a:tcPr/>
                </a:tc>
                <a:tc>
                  <a:txBody>
                    <a:bodyPr/>
                    <a:lstStyle/>
                    <a:p>
                      <a:r>
                        <a:rPr lang="en-US" dirty="0" smtClean="0"/>
                        <a:t>198</a:t>
                      </a:r>
                      <a:endParaRPr lang="en-ZA" dirty="0"/>
                    </a:p>
                  </a:txBody>
                  <a:tcPr/>
                </a:tc>
                <a:tc>
                  <a:txBody>
                    <a:bodyPr/>
                    <a:lstStyle/>
                    <a:p>
                      <a:r>
                        <a:rPr lang="en-US" dirty="0" smtClean="0"/>
                        <a:t>64</a:t>
                      </a:r>
                      <a:endParaRPr lang="en-ZA" dirty="0"/>
                    </a:p>
                  </a:txBody>
                  <a:tcPr/>
                </a:tc>
                <a:tc>
                  <a:txBody>
                    <a:bodyPr/>
                    <a:lstStyle/>
                    <a:p>
                      <a:r>
                        <a:rPr lang="en-US" dirty="0" smtClean="0"/>
                        <a:t>54 (46 Auditors)</a:t>
                      </a:r>
                      <a:endParaRPr lang="en-ZA" dirty="0"/>
                    </a:p>
                  </a:txBody>
                  <a:tcPr/>
                </a:tc>
                <a:tc>
                  <a:txBody>
                    <a:bodyPr/>
                    <a:lstStyle/>
                    <a:p>
                      <a:r>
                        <a:rPr lang="en-US" dirty="0" smtClean="0"/>
                        <a:t>144</a:t>
                      </a:r>
                      <a:endParaRPr lang="en-ZA" dirty="0"/>
                    </a:p>
                  </a:txBody>
                  <a:tcPr/>
                </a:tc>
                <a:tc>
                  <a:txBody>
                    <a:bodyPr/>
                    <a:lstStyle/>
                    <a:p>
                      <a:endParaRPr lang="en-ZA" dirty="0"/>
                    </a:p>
                  </a:txBody>
                  <a:tcPr/>
                </a:tc>
              </a:tr>
            </a:tbl>
          </a:graphicData>
        </a:graphic>
      </p:graphicFrame>
    </p:spTree>
    <p:extLst>
      <p:ext uri="{BB962C8B-B14F-4D97-AF65-F5344CB8AC3E}">
        <p14:creationId xmlns:p14="http://schemas.microsoft.com/office/powerpoint/2010/main" xmlns="" val="26925910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3864" y="607517"/>
            <a:ext cx="9144000" cy="781050"/>
          </a:xfrm>
        </p:spPr>
        <p:txBody>
          <a:bodyPr>
            <a:normAutofit/>
          </a:bodyPr>
          <a:lstStyle/>
          <a:p>
            <a:pPr algn="ctr">
              <a:lnSpc>
                <a:spcPct val="80000"/>
              </a:lnSpc>
              <a:spcBef>
                <a:spcPct val="50000"/>
              </a:spcBef>
            </a:pPr>
            <a:r>
              <a:rPr lang="en-ZA" altLang="en-US" sz="4000" b="1" dirty="0" smtClean="0">
                <a:latin typeface="Times New Roman" panose="02020603050405020304" pitchFamily="18" charset="0"/>
                <a:cs typeface="Times New Roman" panose="02020603050405020304" pitchFamily="18" charset="0"/>
              </a:rPr>
              <a:t>CHALLENGES</a:t>
            </a:r>
          </a:p>
        </p:txBody>
      </p:sp>
      <p:sp>
        <p:nvSpPr>
          <p:cNvPr id="34819" name="Content Placeholder 2"/>
          <p:cNvSpPr>
            <a:spLocks noGrp="1"/>
          </p:cNvSpPr>
          <p:nvPr>
            <p:ph idx="1"/>
          </p:nvPr>
        </p:nvSpPr>
        <p:spPr>
          <a:xfrm>
            <a:off x="107504" y="1700808"/>
            <a:ext cx="9036496" cy="4480917"/>
          </a:xfrm>
        </p:spPr>
        <p:txBody>
          <a:bodyPr/>
          <a:lstStyle/>
          <a:p>
            <a:pPr marL="0" indent="0" algn="just">
              <a:buFont typeface="Arial" panose="020B0604020202020204" pitchFamily="34" charset="0"/>
              <a:buNone/>
            </a:pPr>
            <a:endParaRPr lang="en-GB" altLang="en-US" sz="2400" smtClean="0">
              <a:latin typeface="Arial" panose="020B0604020202020204" pitchFamily="34" charset="0"/>
              <a:cs typeface="Arial" panose="020B0604020202020204" pitchFamily="34" charset="0"/>
            </a:endParaRPr>
          </a:p>
          <a:p>
            <a:pPr marL="0" indent="0" algn="just">
              <a:buFont typeface="Arial" panose="020B0604020202020204" pitchFamily="34" charset="0"/>
              <a:buNone/>
            </a:pPr>
            <a:endParaRPr lang="en-GB" altLang="en-US" sz="2400" u="sng" smtClean="0">
              <a:latin typeface="Arial" panose="020B0604020202020204" pitchFamily="34" charset="0"/>
              <a:cs typeface="Arial" panose="020B0604020202020204" pitchFamily="34" charset="0"/>
            </a:endParaRPr>
          </a:p>
        </p:txBody>
      </p:sp>
      <p:sp>
        <p:nvSpPr>
          <p:cNvPr id="34820"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ACBEEBE-02F5-40CE-971E-4C1922DBECC3}" type="slidenum">
              <a:rPr lang="en-US" altLang="en-US" sz="1400" smtClean="0">
                <a:latin typeface="Arial Black" panose="020B0A04020102020204" pitchFamily="34" charset="0"/>
              </a:rPr>
              <a:pPr>
                <a:spcBef>
                  <a:spcPct val="0"/>
                </a:spcBef>
                <a:buFontTx/>
                <a:buNone/>
              </a:pPr>
              <a:t>28</a:t>
            </a:fld>
            <a:endParaRPr lang="en-US" altLang="en-US" sz="1400" smtClean="0">
              <a:latin typeface="Arial Black" panose="020B0A04020102020204" pitchFamily="34" charset="0"/>
            </a:endParaRPr>
          </a:p>
        </p:txBody>
      </p:sp>
      <p:sp>
        <p:nvSpPr>
          <p:cNvPr id="34821" name="Subtitle 3"/>
          <p:cNvSpPr txBox="1">
            <a:spLocks/>
          </p:cNvSpPr>
          <p:nvPr/>
        </p:nvSpPr>
        <p:spPr bwMode="auto">
          <a:xfrm>
            <a:off x="13864" y="1700808"/>
            <a:ext cx="9144000" cy="5256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algn="just" eaLnBrk="1" hangingPunct="1">
              <a:lnSpc>
                <a:spcPct val="80000"/>
              </a:lnSpc>
              <a:spcBef>
                <a:spcPct val="50000"/>
              </a:spcBef>
              <a:buFont typeface="Arial" panose="020B0604020202020204" pitchFamily="34" charset="0"/>
              <a:buNone/>
            </a:pPr>
            <a:endParaRPr lang="en-GB" altLang="en-US" sz="1600" dirty="0">
              <a:solidFill>
                <a:srgbClr val="000000"/>
              </a:solidFill>
              <a:latin typeface="Times New Roman" panose="02020603050405020304" pitchFamily="18" charset="0"/>
              <a:cs typeface="Times New Roman" panose="02020603050405020304" pitchFamily="18" charset="0"/>
            </a:endParaRPr>
          </a:p>
          <a:p>
            <a:pPr marL="685800" algn="just">
              <a:lnSpc>
                <a:spcPct val="80000"/>
              </a:lnSpc>
              <a:spcBef>
                <a:spcPct val="50000"/>
              </a:spcBef>
              <a:buFont typeface="Wingdings" panose="05000000000000000000" pitchFamily="2" charset="2"/>
              <a:buChar char="Ø"/>
            </a:pPr>
            <a:r>
              <a:rPr lang="en-GB" altLang="en-US" dirty="0">
                <a:solidFill>
                  <a:srgbClr val="000000"/>
                </a:solidFill>
                <a:latin typeface="Times New Roman" panose="02020603050405020304" pitchFamily="18" charset="0"/>
                <a:cs typeface="Times New Roman" panose="02020603050405020304" pitchFamily="18" charset="0"/>
              </a:rPr>
              <a:t>IAD not covering the necessary audit (risk) universe as required by Treasury Regulations and </a:t>
            </a:r>
            <a:r>
              <a:rPr lang="en-GB" altLang="en-US" dirty="0" smtClean="0">
                <a:solidFill>
                  <a:srgbClr val="000000"/>
                </a:solidFill>
                <a:latin typeface="Times New Roman" panose="02020603050405020304" pitchFamily="18" charset="0"/>
                <a:cs typeface="Times New Roman" panose="02020603050405020304" pitchFamily="18" charset="0"/>
              </a:rPr>
              <a:t>Standards</a:t>
            </a:r>
            <a:r>
              <a:rPr lang="en-GB" altLang="en-US" dirty="0">
                <a:solidFill>
                  <a:srgbClr val="000000"/>
                </a:solidFill>
                <a:latin typeface="Times New Roman" panose="02020603050405020304" pitchFamily="18" charset="0"/>
                <a:cs typeface="Times New Roman" panose="02020603050405020304" pitchFamily="18" charset="0"/>
              </a:rPr>
              <a:t> </a:t>
            </a:r>
            <a:r>
              <a:rPr lang="en-GB" altLang="en-US" dirty="0" smtClean="0">
                <a:solidFill>
                  <a:srgbClr val="000000"/>
                </a:solidFill>
                <a:latin typeface="Times New Roman" panose="02020603050405020304" pitchFamily="18" charset="0"/>
                <a:cs typeface="Times New Roman" panose="02020603050405020304" pitchFamily="18" charset="0"/>
              </a:rPr>
              <a:t>due to capacity constraints and this results in an audit finding by the AGSA.</a:t>
            </a:r>
            <a:endParaRPr lang="en-GB" altLang="en-US" dirty="0">
              <a:solidFill>
                <a:srgbClr val="000000"/>
              </a:solidFill>
              <a:latin typeface="Times New Roman" panose="02020603050405020304" pitchFamily="18" charset="0"/>
              <a:cs typeface="Times New Roman" panose="02020603050405020304" pitchFamily="18" charset="0"/>
            </a:endParaRPr>
          </a:p>
          <a:p>
            <a:pPr lvl="1" algn="just" eaLnBrk="1" hangingPunct="1">
              <a:lnSpc>
                <a:spcPct val="80000"/>
              </a:lnSpc>
              <a:spcBef>
                <a:spcPct val="50000"/>
              </a:spcBef>
              <a:buFont typeface="Arial" panose="020B0604020202020204" pitchFamily="34" charset="0"/>
              <a:buNone/>
            </a:pPr>
            <a:r>
              <a:rPr lang="en-GB" altLang="en-US" sz="1600" dirty="0">
                <a:solidFill>
                  <a:srgbClr val="000000"/>
                </a:solidFill>
                <a:latin typeface="Times New Roman" panose="02020603050405020304" pitchFamily="18" charset="0"/>
                <a:cs typeface="Times New Roman" panose="02020603050405020304" pitchFamily="18" charset="0"/>
              </a:rPr>
              <a:t> </a:t>
            </a:r>
          </a:p>
          <a:p>
            <a:pPr marL="685800" algn="just">
              <a:lnSpc>
                <a:spcPct val="80000"/>
              </a:lnSpc>
              <a:spcBef>
                <a:spcPct val="50000"/>
              </a:spcBef>
              <a:buFont typeface="Wingdings" panose="05000000000000000000" pitchFamily="2" charset="2"/>
              <a:buChar char="Ø"/>
            </a:pPr>
            <a:r>
              <a:rPr lang="en-GB" altLang="en-US" dirty="0">
                <a:solidFill>
                  <a:srgbClr val="000000"/>
                </a:solidFill>
                <a:latin typeface="Times New Roman" panose="02020603050405020304" pitchFamily="18" charset="0"/>
                <a:cs typeface="Times New Roman" panose="02020603050405020304" pitchFamily="18" charset="0"/>
              </a:rPr>
              <a:t>Inadequate resourcing of the IAD has significant impact on conformance with the Standards resulting </a:t>
            </a:r>
            <a:r>
              <a:rPr lang="en-GB" altLang="en-US" dirty="0" smtClean="0">
                <a:solidFill>
                  <a:srgbClr val="000000"/>
                </a:solidFill>
                <a:latin typeface="Times New Roman" panose="02020603050405020304" pitchFamily="18" charset="0"/>
                <a:cs typeface="Times New Roman" panose="02020603050405020304" pitchFamily="18" charset="0"/>
              </a:rPr>
              <a:t>in </a:t>
            </a:r>
            <a:r>
              <a:rPr lang="en-GB" altLang="en-US" dirty="0">
                <a:solidFill>
                  <a:srgbClr val="000000"/>
                </a:solidFill>
                <a:latin typeface="Times New Roman" panose="02020603050405020304" pitchFamily="18" charset="0"/>
                <a:cs typeface="Times New Roman" panose="02020603050405020304" pitchFamily="18" charset="0"/>
              </a:rPr>
              <a:t>delays in finalising audit </a:t>
            </a:r>
            <a:r>
              <a:rPr lang="en-GB" altLang="en-US" dirty="0" smtClean="0">
                <a:solidFill>
                  <a:srgbClr val="000000"/>
                </a:solidFill>
                <a:latin typeface="Times New Roman" panose="02020603050405020304" pitchFamily="18" charset="0"/>
                <a:cs typeface="Times New Roman" panose="02020603050405020304" pitchFamily="18" charset="0"/>
              </a:rPr>
              <a:t>projects and lack of other important skills (IT, Finance as well as compliance auditors). </a:t>
            </a:r>
            <a:endParaRPr lang="en-GB" altLang="en-US" sz="2400" dirty="0">
              <a:solidFill>
                <a:srgbClr val="000000"/>
              </a:solidFill>
              <a:latin typeface="Times New Roman" panose="02020603050405020304" pitchFamily="18" charset="0"/>
              <a:cs typeface="Times New Roman" panose="02020603050405020304" pitchFamily="18" charset="0"/>
            </a:endParaRPr>
          </a:p>
        </p:txBody>
      </p:sp>
      <p:sp>
        <p:nvSpPr>
          <p:cNvPr id="34822" name="Footer Placeholder 5"/>
          <p:cNvSpPr>
            <a:spLocks noGrp="1"/>
          </p:cNvSpPr>
          <p:nvPr>
            <p:ph type="ftr" sz="quarter" idx="11"/>
          </p:nvPr>
        </p:nvSpPr>
        <p:spPr bwMode="auto">
          <a:xfrm>
            <a:off x="0" y="6154738"/>
            <a:ext cx="9144000" cy="70008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ZA" sz="1400" dirty="0" smtClean="0">
                <a:latin typeface="Arial Black" panose="020B0A04020102020204" pitchFamily="34" charset="0"/>
                <a:cs typeface="Arial" panose="020B0604020202020204" pitchFamily="34" charset="0"/>
              </a:rPr>
              <a:t>  </a:t>
            </a:r>
            <a:br>
              <a:rPr lang="en-ZA" sz="1400" dirty="0" smtClean="0">
                <a:latin typeface="Arial Black" panose="020B0A04020102020204" pitchFamily="34" charset="0"/>
                <a:cs typeface="Arial" panose="020B0604020202020204" pitchFamily="34" charset="0"/>
              </a:rPr>
            </a:br>
            <a:r>
              <a:rPr lang="en-ZA" sz="1200" dirty="0" smtClean="0">
                <a:latin typeface="Arial Black" panose="020B0A04020102020204" pitchFamily="34" charset="0"/>
                <a:cs typeface="Arial" panose="020B0604020202020204" pitchFamily="34" charset="0"/>
              </a:rPr>
              <a:t>INTERNAL AUDIT DIVISION</a:t>
            </a:r>
          </a:p>
        </p:txBody>
      </p:sp>
    </p:spTree>
    <p:extLst>
      <p:ext uri="{BB962C8B-B14F-4D97-AF65-F5344CB8AC3E}">
        <p14:creationId xmlns:p14="http://schemas.microsoft.com/office/powerpoint/2010/main" xmlns="" val="41987715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0707" y="643521"/>
            <a:ext cx="9144000" cy="781050"/>
          </a:xfrm>
        </p:spPr>
        <p:txBody>
          <a:bodyPr>
            <a:normAutofit/>
          </a:bodyPr>
          <a:lstStyle/>
          <a:p>
            <a:pPr algn="ctr">
              <a:lnSpc>
                <a:spcPct val="80000"/>
              </a:lnSpc>
              <a:spcBef>
                <a:spcPct val="50000"/>
              </a:spcBef>
            </a:pPr>
            <a:r>
              <a:rPr lang="en-ZA" altLang="en-US" sz="4000" b="1" dirty="0" smtClean="0">
                <a:latin typeface="Times New Roman" panose="02020603050405020304" pitchFamily="18" charset="0"/>
                <a:cs typeface="Times New Roman" panose="02020603050405020304" pitchFamily="18" charset="0"/>
              </a:rPr>
              <a:t>CHALLENGES</a:t>
            </a:r>
          </a:p>
        </p:txBody>
      </p:sp>
      <p:sp>
        <p:nvSpPr>
          <p:cNvPr id="35843" name="Content Placeholder 2"/>
          <p:cNvSpPr>
            <a:spLocks noGrp="1"/>
          </p:cNvSpPr>
          <p:nvPr>
            <p:ph idx="1"/>
          </p:nvPr>
        </p:nvSpPr>
        <p:spPr>
          <a:xfrm>
            <a:off x="-10707" y="1729619"/>
            <a:ext cx="9154707" cy="4452106"/>
          </a:xfrm>
        </p:spPr>
        <p:txBody>
          <a:bodyPr/>
          <a:lstStyle/>
          <a:p>
            <a:pPr marL="0" indent="0" algn="just">
              <a:buFont typeface="Arial" panose="020B0604020202020204" pitchFamily="34" charset="0"/>
              <a:buNone/>
            </a:pPr>
            <a:endParaRPr lang="en-GB" altLang="en-US" sz="2400" dirty="0" smtClean="0">
              <a:latin typeface="Arial" panose="020B0604020202020204" pitchFamily="34" charset="0"/>
              <a:cs typeface="Arial" panose="020B0604020202020204" pitchFamily="34" charset="0"/>
            </a:endParaRPr>
          </a:p>
          <a:p>
            <a:pPr marL="0" indent="0" algn="just">
              <a:buFont typeface="Arial" panose="020B0604020202020204" pitchFamily="34" charset="0"/>
              <a:buNone/>
            </a:pPr>
            <a:endParaRPr lang="en-GB" altLang="en-US" sz="2400" u="sng" dirty="0" smtClean="0">
              <a:latin typeface="Arial" panose="020B0604020202020204" pitchFamily="34" charset="0"/>
              <a:cs typeface="Arial" panose="020B0604020202020204" pitchFamily="34" charset="0"/>
            </a:endParaRPr>
          </a:p>
        </p:txBody>
      </p:sp>
      <p:sp>
        <p:nvSpPr>
          <p:cNvPr id="35844"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13BFECB-CB8B-412D-9FA4-CC8DB6A4C630}" type="slidenum">
              <a:rPr lang="en-US" altLang="en-US" sz="1400" smtClean="0">
                <a:latin typeface="Arial Black" panose="020B0A04020102020204" pitchFamily="34" charset="0"/>
              </a:rPr>
              <a:pPr>
                <a:spcBef>
                  <a:spcPct val="0"/>
                </a:spcBef>
                <a:buFontTx/>
                <a:buNone/>
              </a:pPr>
              <a:t>29</a:t>
            </a:fld>
            <a:endParaRPr lang="en-US" altLang="en-US" sz="1400" smtClean="0">
              <a:latin typeface="Arial Black" panose="020B0A04020102020204" pitchFamily="34" charset="0"/>
            </a:endParaRPr>
          </a:p>
        </p:txBody>
      </p:sp>
      <p:sp>
        <p:nvSpPr>
          <p:cNvPr id="35845" name="Subtitle 3"/>
          <p:cNvSpPr txBox="1">
            <a:spLocks/>
          </p:cNvSpPr>
          <p:nvPr/>
        </p:nvSpPr>
        <p:spPr bwMode="auto">
          <a:xfrm>
            <a:off x="0" y="1772816"/>
            <a:ext cx="9144000" cy="5256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0" fontAlgn="base">
              <a:buFont typeface="Wingdings" panose="05000000000000000000" pitchFamily="2" charset="2"/>
              <a:buChar char="Ø"/>
            </a:pPr>
            <a:r>
              <a:rPr lang="en-GB" b="1" dirty="0" smtClean="0">
                <a:latin typeface="Times New Roman" panose="02020603050405020304" pitchFamily="18" charset="0"/>
                <a:cs typeface="Times New Roman" panose="02020603050405020304" pitchFamily="18" charset="0"/>
              </a:rPr>
              <a:t>Other Challenges:</a:t>
            </a:r>
          </a:p>
          <a:p>
            <a:pPr lvl="1">
              <a:buNone/>
            </a:pPr>
            <a:endParaRPr lang="en-ZA" sz="1800" dirty="0">
              <a:latin typeface="Times New Roman" panose="02020603050405020304" pitchFamily="18" charset="0"/>
              <a:cs typeface="Times New Roman" panose="02020603050405020304" pitchFamily="18" charset="0"/>
            </a:endParaRPr>
          </a:p>
          <a:p>
            <a:pPr marL="914400" lvl="1" indent="-457200">
              <a:buFont typeface="Wingdings" panose="05000000000000000000" pitchFamily="2" charset="2"/>
              <a:buChar char="q"/>
            </a:pPr>
            <a:r>
              <a:rPr lang="en-ZA" dirty="0" smtClean="0">
                <a:latin typeface="Times New Roman" panose="02020603050405020304" pitchFamily="18" charset="0"/>
                <a:cs typeface="Times New Roman" panose="02020603050405020304" pitchFamily="18" charset="0"/>
              </a:rPr>
              <a:t>Delays in the acquisition of an </a:t>
            </a:r>
            <a:r>
              <a:rPr lang="en-ZA" dirty="0">
                <a:latin typeface="Times New Roman" panose="02020603050405020304" pitchFamily="18" charset="0"/>
                <a:cs typeface="Times New Roman" panose="02020603050405020304" pitchFamily="18" charset="0"/>
              </a:rPr>
              <a:t>a</a:t>
            </a:r>
            <a:r>
              <a:rPr lang="en-ZA" dirty="0" smtClean="0">
                <a:latin typeface="Times New Roman" panose="02020603050405020304" pitchFamily="18" charset="0"/>
                <a:cs typeface="Times New Roman" panose="02020603050405020304" pitchFamily="18" charset="0"/>
              </a:rPr>
              <a:t>uditing software.</a:t>
            </a:r>
            <a:endParaRPr lang="en-ZA" sz="1800" dirty="0" smtClean="0">
              <a:latin typeface="Times New Roman" panose="02020603050405020304" pitchFamily="18" charset="0"/>
              <a:cs typeface="Times New Roman" panose="02020603050405020304" pitchFamily="18" charset="0"/>
            </a:endParaRPr>
          </a:p>
          <a:p>
            <a:pPr marL="914400" lvl="1" indent="-457200">
              <a:buFont typeface="Wingdings" panose="05000000000000000000" pitchFamily="2" charset="2"/>
              <a:buChar char="q"/>
            </a:pPr>
            <a:r>
              <a:rPr lang="en-ZA" altLang="en-US" dirty="0" err="1" smtClean="0">
                <a:latin typeface="Times New Roman" panose="02020603050405020304" pitchFamily="18" charset="0"/>
                <a:cs typeface="Times New Roman" panose="02020603050405020304" pitchFamily="18" charset="0"/>
              </a:rPr>
              <a:t>DoD</a:t>
            </a:r>
            <a:r>
              <a:rPr lang="en-ZA" altLang="en-US" dirty="0" smtClean="0">
                <a:latin typeface="Times New Roman" panose="02020603050405020304" pitchFamily="18" charset="0"/>
                <a:cs typeface="Times New Roman" panose="02020603050405020304" pitchFamily="18" charset="0"/>
              </a:rPr>
              <a:t> not having integrated systems which create a lot of work for auditors to go around the units and do manual audits</a:t>
            </a:r>
            <a:r>
              <a:rPr lang="en-GB" altLang="en-US" dirty="0" smtClean="0">
                <a:solidFill>
                  <a:srgbClr val="000000"/>
                </a:solidFill>
                <a:latin typeface="Times New Roman" panose="02020603050405020304" pitchFamily="18" charset="0"/>
                <a:cs typeface="Times New Roman" panose="02020603050405020304" pitchFamily="18" charset="0"/>
              </a:rPr>
              <a:t>.</a:t>
            </a:r>
          </a:p>
          <a:p>
            <a:pPr marL="914400" lvl="1" indent="-457200">
              <a:buFont typeface="Wingdings" panose="05000000000000000000" pitchFamily="2" charset="2"/>
              <a:buChar char="q"/>
            </a:pPr>
            <a:r>
              <a:rPr lang="en-GB" altLang="en-US" dirty="0" smtClean="0">
                <a:solidFill>
                  <a:srgbClr val="000000"/>
                </a:solidFill>
                <a:latin typeface="Times New Roman" panose="02020603050405020304" pitchFamily="18" charset="0"/>
                <a:cs typeface="Times New Roman" panose="02020603050405020304" pitchFamily="18" charset="0"/>
              </a:rPr>
              <a:t>Some critical vacancies not being staffed</a:t>
            </a:r>
            <a:endParaRPr lang="en-GB" altLang="en-US"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50919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82156"/>
          </a:xfrm>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SCOPE</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9512" y="1772816"/>
            <a:ext cx="8856984" cy="4536504"/>
          </a:xfrm>
        </p:spPr>
        <p:txBody>
          <a:bodyPr>
            <a:noAutofit/>
          </a:bodyPr>
          <a:lstStyle/>
          <a:p>
            <a:pPr marL="0" indent="0">
              <a:buNone/>
            </a:pPr>
            <a:endParaRPr lang="en-US" sz="32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3200" dirty="0" smtClean="0">
                <a:solidFill>
                  <a:schemeClr val="tx1"/>
                </a:solidFill>
                <a:latin typeface="Times New Roman" panose="02020603050405020304" pitchFamily="18" charset="0"/>
                <a:cs typeface="Times New Roman" panose="02020603050405020304" pitchFamily="18" charset="0"/>
              </a:rPr>
              <a:t>Vision, Mission and Values.</a:t>
            </a:r>
          </a:p>
          <a:p>
            <a:pPr>
              <a:buFont typeface="Wingdings" panose="05000000000000000000" pitchFamily="2" charset="2"/>
              <a:buChar char="Ø"/>
            </a:pPr>
            <a:endParaRPr lang="en-US" sz="32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ZA" sz="3200" dirty="0" smtClean="0">
                <a:latin typeface="Times New Roman" panose="02020603050405020304" pitchFamily="18" charset="0"/>
                <a:cs typeface="Times New Roman" panose="02020603050405020304" pitchFamily="18" charset="0"/>
              </a:rPr>
              <a:t>Internal Audit Division Mandate</a:t>
            </a:r>
            <a:r>
              <a:rPr lang="en-US" sz="3200"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endParaRPr lang="en-US" sz="32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Key Objectives of the </a:t>
            </a:r>
            <a:r>
              <a:rPr lang="en-US" sz="3200" dirty="0" smtClean="0">
                <a:latin typeface="Times New Roman" panose="02020603050405020304" pitchFamily="18" charset="0"/>
                <a:cs typeface="Times New Roman" panose="02020603050405020304" pitchFamily="18" charset="0"/>
              </a:rPr>
              <a:t>IAD</a:t>
            </a:r>
            <a:r>
              <a:rPr lang="en-US" sz="3200" dirty="0" smtClean="0">
                <a:solidFill>
                  <a:schemeClr val="tx1"/>
                </a:solidFill>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954CEE47-E1BC-4A39-AD2E-E9B6185AED7E}" type="slidenum">
              <a:rPr lang="en-ZA" smtClean="0"/>
              <a:pPr/>
              <a:t>3</a:t>
            </a:fld>
            <a:endParaRPr lang="en-ZA" dirty="0"/>
          </a:p>
        </p:txBody>
      </p:sp>
    </p:spTree>
    <p:extLst>
      <p:ext uri="{BB962C8B-B14F-4D97-AF65-F5344CB8AC3E}">
        <p14:creationId xmlns:p14="http://schemas.microsoft.com/office/powerpoint/2010/main" xmlns="" val="23660378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altLang="en-US" b="1" dirty="0" smtClean="0">
                <a:latin typeface="Times New Roman" panose="02020603050405020304" pitchFamily="18" charset="0"/>
                <a:cs typeface="Times New Roman" panose="02020603050405020304" pitchFamily="18" charset="0"/>
              </a:rPr>
              <a:t>     CHALLENGES</a:t>
            </a:r>
            <a:endParaRPr lang="en-ZA" dirty="0"/>
          </a:p>
        </p:txBody>
      </p:sp>
      <p:sp>
        <p:nvSpPr>
          <p:cNvPr id="3" name="Content Placeholder 2"/>
          <p:cNvSpPr>
            <a:spLocks noGrp="1"/>
          </p:cNvSpPr>
          <p:nvPr>
            <p:ph idx="1"/>
          </p:nvPr>
        </p:nvSpPr>
        <p:spPr/>
        <p:txBody>
          <a:bodyPr>
            <a:normAutofit/>
          </a:bodyPr>
          <a:lstStyle/>
          <a:p>
            <a:pPr marL="0" lvl="1" indent="0">
              <a:spcBef>
                <a:spcPts val="1200"/>
              </a:spcBef>
              <a:spcAft>
                <a:spcPts val="200"/>
              </a:spcAft>
              <a:buSzPct val="100000"/>
              <a:buNone/>
            </a:pPr>
            <a:endParaRPr lang="en-GB" altLang="en-US" sz="2400" dirty="0">
              <a:solidFill>
                <a:srgbClr val="000000"/>
              </a:solidFill>
              <a:latin typeface="Times New Roman" panose="02020603050405020304" pitchFamily="18" charset="0"/>
              <a:cs typeface="Times New Roman" panose="02020603050405020304" pitchFamily="18" charset="0"/>
            </a:endParaRPr>
          </a:p>
          <a:p>
            <a:pPr marL="342900" lvl="1" indent="-342900">
              <a:spcBef>
                <a:spcPts val="1200"/>
              </a:spcBef>
              <a:spcAft>
                <a:spcPts val="200"/>
              </a:spcAft>
              <a:buSzPct val="100000"/>
              <a:buFont typeface="Wingdings" panose="05000000000000000000" pitchFamily="2" charset="2"/>
              <a:buChar char="Ø"/>
            </a:pPr>
            <a:r>
              <a:rPr lang="en-GB" altLang="en-US" sz="2800" dirty="0" smtClean="0">
                <a:solidFill>
                  <a:srgbClr val="000000"/>
                </a:solidFill>
                <a:latin typeface="Times New Roman" panose="02020603050405020304" pitchFamily="18" charset="0"/>
                <a:cs typeface="Times New Roman" panose="02020603050405020304" pitchFamily="18" charset="0"/>
              </a:rPr>
              <a:t>Non-implementation </a:t>
            </a:r>
            <a:r>
              <a:rPr lang="en-GB" altLang="en-US" sz="2800" dirty="0">
                <a:solidFill>
                  <a:srgbClr val="000000"/>
                </a:solidFill>
                <a:latin typeface="Times New Roman" panose="02020603050405020304" pitchFamily="18" charset="0"/>
                <a:cs typeface="Times New Roman" panose="02020603050405020304" pitchFamily="18" charset="0"/>
              </a:rPr>
              <a:t>of the IAD approved structure in 2008 by the MOD results in duplication of functions between Internal audit </a:t>
            </a:r>
            <a:r>
              <a:rPr lang="en-GB" altLang="en-US" sz="2800" dirty="0" smtClean="0">
                <a:solidFill>
                  <a:srgbClr val="000000"/>
                </a:solidFill>
                <a:latin typeface="Times New Roman" panose="02020603050405020304" pitchFamily="18" charset="0"/>
                <a:cs typeface="Times New Roman" panose="02020603050405020304" pitchFamily="18" charset="0"/>
              </a:rPr>
              <a:t>and IG </a:t>
            </a:r>
            <a:r>
              <a:rPr lang="en-GB" altLang="en-US" sz="2800" dirty="0" err="1" smtClean="0">
                <a:solidFill>
                  <a:srgbClr val="000000"/>
                </a:solidFill>
                <a:latin typeface="Times New Roman" panose="02020603050405020304" pitchFamily="18" charset="0"/>
                <a:cs typeface="Times New Roman" panose="02020603050405020304" pitchFamily="18" charset="0"/>
              </a:rPr>
              <a:t>DoD</a:t>
            </a:r>
            <a:r>
              <a:rPr lang="en-GB" altLang="en-US" sz="2800" dirty="0" smtClean="0">
                <a:solidFill>
                  <a:srgbClr val="000000"/>
                </a:solidFill>
                <a:latin typeface="Times New Roman" panose="02020603050405020304" pitchFamily="18" charset="0"/>
                <a:cs typeface="Times New Roman" panose="02020603050405020304" pitchFamily="18" charset="0"/>
              </a:rPr>
              <a:t> which </a:t>
            </a:r>
            <a:r>
              <a:rPr lang="en-GB" altLang="en-US" sz="2800" dirty="0">
                <a:solidFill>
                  <a:srgbClr val="000000"/>
                </a:solidFill>
                <a:latin typeface="Times New Roman" panose="02020603050405020304" pitchFamily="18" charset="0"/>
                <a:cs typeface="Times New Roman" panose="02020603050405020304" pitchFamily="18" charset="0"/>
              </a:rPr>
              <a:t>result in audit </a:t>
            </a:r>
            <a:r>
              <a:rPr lang="en-GB" altLang="en-US" sz="2800" dirty="0" smtClean="0">
                <a:solidFill>
                  <a:srgbClr val="000000"/>
                </a:solidFill>
                <a:latin typeface="Times New Roman" panose="02020603050405020304" pitchFamily="18" charset="0"/>
                <a:cs typeface="Times New Roman" panose="02020603050405020304" pitchFamily="18" charset="0"/>
              </a:rPr>
              <a:t>fatigue, although there are discussions taking place however the matter has not been resolved.</a:t>
            </a:r>
            <a:endParaRPr lang="en-GB" altLang="en-US" sz="2800" dirty="0">
              <a:solidFill>
                <a:srgbClr val="0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ZA" sz="2400" dirty="0"/>
          </a:p>
        </p:txBody>
      </p:sp>
      <p:sp>
        <p:nvSpPr>
          <p:cNvPr id="4" name="Slide Number Placeholder 3"/>
          <p:cNvSpPr>
            <a:spLocks noGrp="1"/>
          </p:cNvSpPr>
          <p:nvPr>
            <p:ph type="sldNum" sz="quarter" idx="12"/>
          </p:nvPr>
        </p:nvSpPr>
        <p:spPr/>
        <p:txBody>
          <a:bodyPr/>
          <a:lstStyle/>
          <a:p>
            <a:fld id="{954CEE47-E1BC-4A39-AD2E-E9B6185AED7E}" type="slidenum">
              <a:rPr lang="en-ZA" smtClean="0"/>
              <a:pPr/>
              <a:t>30</a:t>
            </a:fld>
            <a:endParaRPr lang="en-ZA" dirty="0"/>
          </a:p>
        </p:txBody>
      </p:sp>
    </p:spTree>
    <p:extLst>
      <p:ext uri="{BB962C8B-B14F-4D97-AF65-F5344CB8AC3E}">
        <p14:creationId xmlns:p14="http://schemas.microsoft.com/office/powerpoint/2010/main" xmlns="" val="4399313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95536" y="836712"/>
            <a:ext cx="8229600" cy="657225"/>
          </a:xfrm>
        </p:spPr>
        <p:txBody>
          <a:bodyPr>
            <a:normAutofit/>
          </a:bodyPr>
          <a:lstStyle/>
          <a:p>
            <a:pPr algn="ctr" eaLnBrk="1" hangingPunct="1">
              <a:defRPr/>
            </a:pPr>
            <a:r>
              <a:rPr lang="en-ZA" altLang="en-US" sz="3600" b="1" dirty="0" smtClean="0">
                <a:latin typeface="Times New Roman" panose="02020603050405020304" pitchFamily="18" charset="0"/>
                <a:cs typeface="Times New Roman" panose="02020603050405020304" pitchFamily="18" charset="0"/>
              </a:rPr>
              <a:t>CONCLUSION</a:t>
            </a:r>
          </a:p>
        </p:txBody>
      </p:sp>
      <p:sp>
        <p:nvSpPr>
          <p:cNvPr id="43011" name="Content Placeholder 2"/>
          <p:cNvSpPr>
            <a:spLocks noGrp="1"/>
          </p:cNvSpPr>
          <p:nvPr>
            <p:ph idx="1"/>
          </p:nvPr>
        </p:nvSpPr>
        <p:spPr>
          <a:xfrm>
            <a:off x="457200" y="1447800"/>
            <a:ext cx="8229600" cy="4678363"/>
          </a:xfrm>
        </p:spPr>
        <p:txBody>
          <a:bodyPr/>
          <a:lstStyle/>
          <a:p>
            <a:pPr algn="just" eaLnBrk="1" hangingPunct="1"/>
            <a:endParaRPr lang="en-ZA" altLang="en-US" sz="1400" smtClean="0">
              <a:latin typeface="Arial" panose="020B0604020202020204" pitchFamily="34" charset="0"/>
              <a:cs typeface="Arial" panose="020B0604020202020204" pitchFamily="34" charset="0"/>
            </a:endParaRPr>
          </a:p>
          <a:p>
            <a:pPr eaLnBrk="1" hangingPunct="1"/>
            <a:endParaRPr lang="en-ZA" altLang="en-US" sz="1400" smtClean="0">
              <a:latin typeface="Arial" panose="020B0604020202020204" pitchFamily="34" charset="0"/>
              <a:cs typeface="Arial" panose="020B0604020202020204" pitchFamily="34" charset="0"/>
            </a:endParaRPr>
          </a:p>
          <a:p>
            <a:pPr eaLnBrk="1" hangingPunct="1"/>
            <a:endParaRPr lang="en-ZA" altLang="en-US" sz="1400" smtClean="0">
              <a:latin typeface="Arial" panose="020B0604020202020204" pitchFamily="34" charset="0"/>
              <a:cs typeface="Arial" panose="020B0604020202020204" pitchFamily="34" charset="0"/>
            </a:endParaRPr>
          </a:p>
        </p:txBody>
      </p:sp>
      <p:sp>
        <p:nvSpPr>
          <p:cNvPr id="43012"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2055A59-9379-47C5-A609-1710AB0EA5BE}" type="slidenum">
              <a:rPr lang="en-US" altLang="en-US" sz="1400" smtClean="0">
                <a:solidFill>
                  <a:schemeClr val="tx2"/>
                </a:solidFill>
                <a:latin typeface="Arial Black" panose="020B0A04020102020204" pitchFamily="34" charset="0"/>
              </a:rPr>
              <a:pPr/>
              <a:t>31</a:t>
            </a:fld>
            <a:endParaRPr lang="en-US" altLang="en-US" sz="1400" smtClean="0">
              <a:solidFill>
                <a:schemeClr val="tx2"/>
              </a:solidFill>
              <a:latin typeface="Arial Black" panose="020B0A04020102020204" pitchFamily="34" charset="0"/>
            </a:endParaRPr>
          </a:p>
        </p:txBody>
      </p:sp>
      <p:sp>
        <p:nvSpPr>
          <p:cNvPr id="22533" name="Subtitle 3"/>
          <p:cNvSpPr txBox="1">
            <a:spLocks/>
          </p:cNvSpPr>
          <p:nvPr/>
        </p:nvSpPr>
        <p:spPr bwMode="auto">
          <a:xfrm>
            <a:off x="107504" y="1556792"/>
            <a:ext cx="8928992" cy="47525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defRPr/>
            </a:pPr>
            <a:endParaRPr lang="en-ZA" altLang="en-US" sz="900" dirty="0" smtClean="0">
              <a:latin typeface="Times New Roman" panose="02020603050405020304" pitchFamily="18" charset="0"/>
              <a:cs typeface="Times New Roman" panose="02020603050405020304" pitchFamily="18" charset="0"/>
            </a:endParaRPr>
          </a:p>
          <a:p>
            <a:pPr algn="just" eaLnBrk="1" hangingPunct="1">
              <a:buFont typeface="Wingdings" panose="05000000000000000000" pitchFamily="2" charset="2"/>
              <a:buChar char="Ø"/>
              <a:defRPr/>
            </a:pPr>
            <a:endParaRPr lang="en-ZA" altLang="en-US" sz="2800" dirty="0" smtClean="0">
              <a:latin typeface="Times New Roman" panose="02020603050405020304" pitchFamily="18" charset="0"/>
              <a:cs typeface="Times New Roman" panose="02020603050405020304" pitchFamily="18" charset="0"/>
            </a:endParaRPr>
          </a:p>
          <a:p>
            <a:pPr algn="just" eaLnBrk="1" hangingPunct="1">
              <a:buFont typeface="Wingdings" panose="05000000000000000000" pitchFamily="2" charset="2"/>
              <a:buChar char="Ø"/>
              <a:defRPr/>
            </a:pPr>
            <a:r>
              <a:rPr lang="en-ZA" altLang="en-US" sz="2800" dirty="0" smtClean="0">
                <a:latin typeface="Times New Roman" panose="02020603050405020304" pitchFamily="18" charset="0"/>
                <a:cs typeface="Times New Roman" panose="02020603050405020304" pitchFamily="18" charset="0"/>
              </a:rPr>
              <a:t>Internal Auditor’s role is to evaluate and give assurance and advice on the adequacy and effectiveness of the system of internal control by providing recommendations to management on how to make improvements and overtime to avoid audit qualifications.</a:t>
            </a:r>
          </a:p>
          <a:p>
            <a:pPr marL="0" indent="0" algn="just" eaLnBrk="1" hangingPunct="1">
              <a:buNone/>
              <a:defRPr/>
            </a:pPr>
            <a:endParaRPr lang="en-ZA" altLang="en-US" sz="1200" dirty="0" smtClean="0">
              <a:latin typeface="Times New Roman" panose="02020603050405020304" pitchFamily="18" charset="0"/>
              <a:cs typeface="Times New Roman" panose="02020603050405020304" pitchFamily="18" charset="0"/>
            </a:endParaRPr>
          </a:p>
          <a:p>
            <a:pPr marL="0" indent="0" algn="just" eaLnBrk="1" hangingPunct="1">
              <a:buNone/>
              <a:defRPr/>
            </a:pPr>
            <a:r>
              <a:rPr lang="en-ZA" altLang="en-US" sz="2800" dirty="0" smtClean="0">
                <a:latin typeface="Times New Roman" panose="02020603050405020304" pitchFamily="18" charset="0"/>
                <a:cs typeface="Times New Roman" panose="02020603050405020304" pitchFamily="18" charset="0"/>
              </a:rPr>
              <a:t> </a:t>
            </a:r>
          </a:p>
          <a:p>
            <a:pPr marL="0" indent="0" algn="just" eaLnBrk="1" hangingPunct="1">
              <a:buFont typeface="Arial" charset="0"/>
              <a:buNone/>
              <a:defRPr/>
            </a:pPr>
            <a:endParaRPr lang="en-ZA" altLang="en-US" sz="2800" dirty="0">
              <a:latin typeface="Times New Roman" panose="02020603050405020304" pitchFamily="18" charset="0"/>
              <a:cs typeface="Times New Roman" panose="02020603050405020304" pitchFamily="18" charset="0"/>
            </a:endParaRPr>
          </a:p>
          <a:p>
            <a:pPr marL="0" indent="0" algn="just" eaLnBrk="1" hangingPunct="1">
              <a:buNone/>
              <a:defRPr/>
            </a:pPr>
            <a:endParaRPr lang="en-ZA" altLang="en-US" sz="2800" dirty="0">
              <a:latin typeface="Times New Roman" panose="02020603050405020304" pitchFamily="18" charset="0"/>
              <a:cs typeface="Times New Roman" panose="02020603050405020304" pitchFamily="18" charset="0"/>
            </a:endParaRPr>
          </a:p>
          <a:p>
            <a:pPr marL="0" indent="0" eaLnBrk="1" hangingPunct="1">
              <a:buFont typeface="Arial" charset="0"/>
              <a:buNone/>
              <a:defRPr/>
            </a:pPr>
            <a:endParaRPr lang="en-ZA" altLang="en-US" sz="9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354481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2"/>
          <p:cNvSpPr>
            <a:spLocks noGrp="1"/>
          </p:cNvSpPr>
          <p:nvPr>
            <p:ph type="ctrTitle"/>
          </p:nvPr>
        </p:nvSpPr>
        <p:spPr>
          <a:xfrm>
            <a:off x="107950" y="260350"/>
            <a:ext cx="8928100" cy="1223963"/>
          </a:xfrm>
        </p:spPr>
        <p:txBody>
          <a:bodyPr/>
          <a:lstStyle/>
          <a:p>
            <a:r>
              <a:rPr lang="en-ZA" altLang="en-US" sz="3200" dirty="0" smtClean="0"/>
              <a:t/>
            </a:r>
            <a:br>
              <a:rPr lang="en-ZA" altLang="en-US" sz="3200" dirty="0" smtClean="0"/>
            </a:br>
            <a:endParaRPr lang="en-ZA" altLang="en-US" sz="3200" dirty="0" smtClean="0"/>
          </a:p>
        </p:txBody>
      </p:sp>
      <p:sp>
        <p:nvSpPr>
          <p:cNvPr id="5" name="Title 2"/>
          <p:cNvSpPr txBox="1">
            <a:spLocks/>
          </p:cNvSpPr>
          <p:nvPr/>
        </p:nvSpPr>
        <p:spPr bwMode="auto">
          <a:xfrm>
            <a:off x="0" y="609600"/>
            <a:ext cx="9144000" cy="5391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ZA" sz="3600" b="1" dirty="0">
                <a:latin typeface="Times New Roman" panose="02020603050405020304" pitchFamily="18" charset="0"/>
                <a:cs typeface="Times New Roman" panose="02020603050405020304" pitchFamily="18" charset="0"/>
              </a:rPr>
              <a:t>THANK YOU</a:t>
            </a:r>
          </a:p>
          <a:p>
            <a:pPr algn="ctr" eaLnBrk="1" hangingPunct="1">
              <a:spcBef>
                <a:spcPct val="0"/>
              </a:spcBef>
              <a:buFontTx/>
              <a:buNone/>
            </a:pPr>
            <a:endParaRPr lang="en-ZA" sz="6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7434219"/>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82156"/>
          </a:xfrm>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SCOPE</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9512" y="1772816"/>
            <a:ext cx="8856984" cy="4536504"/>
          </a:xfrm>
        </p:spPr>
        <p:txBody>
          <a:bodyPr>
            <a:noAutofit/>
          </a:bodyPr>
          <a:lstStyle/>
          <a:p>
            <a:pPr>
              <a:buFont typeface="Wingdings" panose="05000000000000000000" pitchFamily="2" charset="2"/>
              <a:buChar char="Ø"/>
            </a:pPr>
            <a:r>
              <a:rPr lang="en-US" sz="3200" dirty="0" smtClean="0">
                <a:solidFill>
                  <a:schemeClr val="tx1"/>
                </a:solidFill>
                <a:latin typeface="Times New Roman" panose="02020603050405020304" pitchFamily="18" charset="0"/>
                <a:cs typeface="Times New Roman" panose="02020603050405020304" pitchFamily="18" charset="0"/>
              </a:rPr>
              <a:t>Audit Approach.</a:t>
            </a:r>
          </a:p>
          <a:p>
            <a:pPr>
              <a:buFont typeface="Wingdings" panose="05000000000000000000" pitchFamily="2" charset="2"/>
              <a:buChar char="Ø"/>
            </a:pPr>
            <a:endParaRPr lang="en-US" sz="32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Scope of Work</a:t>
            </a:r>
          </a:p>
          <a:p>
            <a:pPr>
              <a:buFont typeface="Wingdings" panose="05000000000000000000" pitchFamily="2" charset="2"/>
              <a:buChar char="Ø"/>
            </a:pPr>
            <a:endParaRPr lang="en-ZA" sz="3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Summary of Annual Audit Work</a:t>
            </a:r>
          </a:p>
          <a:p>
            <a:pPr marL="0" indent="0">
              <a:buNone/>
            </a:pPr>
            <a:endParaRPr lang="en-US" sz="3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AGSA Findings and Follow up by Internal Audit</a:t>
            </a:r>
            <a:endParaRPr lang="en-ZA" sz="3200" dirty="0" smtClean="0">
              <a:latin typeface="Times New Roman" panose="02020603050405020304" pitchFamily="18" charset="0"/>
              <a:cs typeface="Times New Roman" panose="02020603050405020304" pitchFamily="18" charset="0"/>
            </a:endParaRPr>
          </a:p>
          <a:p>
            <a:pPr marL="0" indent="0">
              <a:buNone/>
            </a:pPr>
            <a:endParaRPr lang="en-ZA" sz="3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954CEE47-E1BC-4A39-AD2E-E9B6185AED7E}" type="slidenum">
              <a:rPr lang="en-ZA" smtClean="0"/>
              <a:pPr/>
              <a:t>4</a:t>
            </a:fld>
            <a:endParaRPr lang="en-ZA" dirty="0"/>
          </a:p>
        </p:txBody>
      </p:sp>
    </p:spTree>
    <p:extLst>
      <p:ext uri="{BB962C8B-B14F-4D97-AF65-F5344CB8AC3E}">
        <p14:creationId xmlns:p14="http://schemas.microsoft.com/office/powerpoint/2010/main" xmlns="" val="468221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82156"/>
          </a:xfrm>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SCOPE</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9512" y="1772816"/>
            <a:ext cx="8856984" cy="4536504"/>
          </a:xfrm>
        </p:spPr>
        <p:txBody>
          <a:bodyPr>
            <a:noAutofit/>
          </a:bodyPr>
          <a:lstStyle/>
          <a:p>
            <a:pPr>
              <a:buFont typeface="Wingdings" panose="05000000000000000000" pitchFamily="2" charset="2"/>
              <a:buChar char="Ø"/>
            </a:pPr>
            <a:endParaRPr lang="en-US" sz="3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Structure</a:t>
            </a:r>
          </a:p>
          <a:p>
            <a:pPr marL="0" indent="0">
              <a:buNone/>
            </a:pPr>
            <a:endParaRPr lang="en-ZA" sz="3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ZA" sz="3200" dirty="0" smtClean="0">
                <a:latin typeface="Times New Roman" panose="02020603050405020304" pitchFamily="18" charset="0"/>
                <a:cs typeface="Times New Roman" panose="02020603050405020304" pitchFamily="18" charset="0"/>
              </a:rPr>
              <a:t>Challenges</a:t>
            </a:r>
            <a:r>
              <a:rPr lang="en-US" sz="3200"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endParaRPr lang="en-US" sz="32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ZA" sz="3200" dirty="0" smtClean="0">
                <a:latin typeface="Times New Roman" panose="02020603050405020304" pitchFamily="18" charset="0"/>
                <a:cs typeface="Times New Roman" panose="02020603050405020304" pitchFamily="18" charset="0"/>
              </a:rPr>
              <a:t>Conclusion</a:t>
            </a:r>
            <a:r>
              <a:rPr lang="en-US" sz="3200" dirty="0" smtClean="0">
                <a:solidFill>
                  <a:schemeClr val="tx1"/>
                </a:solidFill>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954CEE47-E1BC-4A39-AD2E-E9B6185AED7E}" type="slidenum">
              <a:rPr lang="en-ZA" smtClean="0"/>
              <a:pPr/>
              <a:t>5</a:t>
            </a:fld>
            <a:endParaRPr lang="en-ZA" dirty="0"/>
          </a:p>
        </p:txBody>
      </p:sp>
    </p:spTree>
    <p:extLst>
      <p:ext uri="{BB962C8B-B14F-4D97-AF65-F5344CB8AC3E}">
        <p14:creationId xmlns:p14="http://schemas.microsoft.com/office/powerpoint/2010/main" xmlns="" val="1733142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3872"/>
            <a:ext cx="8229600" cy="934888"/>
          </a:xfrm>
        </p:spPr>
        <p:txBody>
          <a:bodyPr>
            <a:normAutofit/>
          </a:bodyPr>
          <a:lstStyle/>
          <a:p>
            <a:pPr algn="ctr"/>
            <a:r>
              <a:rPr lang="en-ZA" sz="4000" b="1" dirty="0" smtClean="0">
                <a:latin typeface="Times New Roman" panose="02020603050405020304" pitchFamily="18" charset="0"/>
                <a:cs typeface="Times New Roman" panose="02020603050405020304" pitchFamily="18" charset="0"/>
              </a:rPr>
              <a:t>VISION, MISSION AND VALUES</a:t>
            </a:r>
            <a:endParaRPr lang="en-ZA"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9512" y="1772816"/>
            <a:ext cx="8856984" cy="4680520"/>
          </a:xfrm>
        </p:spPr>
        <p:txBody>
          <a:bodyPr>
            <a:noAutofit/>
          </a:bodyPr>
          <a:lstStyle/>
          <a:p>
            <a:pPr marL="0" indent="0" algn="ctr">
              <a:buNone/>
            </a:pPr>
            <a:r>
              <a:rPr lang="en-US" sz="2800" b="1" dirty="0">
                <a:latin typeface="Times New Roman" panose="02020603050405020304" pitchFamily="18" charset="0"/>
                <a:cs typeface="Times New Roman" panose="02020603050405020304" pitchFamily="18" charset="0"/>
              </a:rPr>
              <a:t>VISION </a:t>
            </a:r>
            <a:endParaRPr lang="en-US" sz="2800"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US" sz="1200" dirty="0">
              <a:latin typeface="Times New Roman" panose="02020603050405020304" pitchFamily="18" charset="0"/>
              <a:cs typeface="Times New Roman" panose="02020603050405020304" pitchFamily="18" charset="0"/>
            </a:endParaRPr>
          </a:p>
          <a:p>
            <a:pPr marL="0" indent="0" algn="ctr">
              <a:buNone/>
            </a:pPr>
            <a:r>
              <a:rPr lang="en-US" sz="2800"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IAD, an exceptional innovative driver of positive </a:t>
            </a:r>
            <a:r>
              <a:rPr lang="en-US" sz="2800" dirty="0" smtClean="0">
                <a:latin typeface="Times New Roman" panose="02020603050405020304" pitchFamily="18" charset="0"/>
                <a:cs typeface="Times New Roman" panose="02020603050405020304" pitchFamily="18" charset="0"/>
              </a:rPr>
              <a:t>change</a:t>
            </a:r>
            <a:r>
              <a:rPr lang="en-US" sz="2800" dirty="0">
                <a:latin typeface="Times New Roman" panose="02020603050405020304" pitchFamily="18" charset="0"/>
                <a:cs typeface="Times New Roman" panose="02020603050405020304" pitchFamily="18" charset="0"/>
              </a:rPr>
              <a:t>, always pursuing of excellence”. </a:t>
            </a:r>
            <a:endParaRPr lang="en-US" sz="2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US" sz="1200" dirty="0">
              <a:latin typeface="Times New Roman" panose="02020603050405020304" pitchFamily="18" charset="0"/>
              <a:cs typeface="Times New Roman" panose="02020603050405020304" pitchFamily="18" charset="0"/>
            </a:endParaRPr>
          </a:p>
          <a:p>
            <a:pPr marL="0" indent="0" algn="ctr">
              <a:buNone/>
            </a:pPr>
            <a:r>
              <a:rPr lang="en-US" sz="2800" b="1" dirty="0">
                <a:latin typeface="Times New Roman" panose="02020603050405020304" pitchFamily="18" charset="0"/>
                <a:cs typeface="Times New Roman" panose="02020603050405020304" pitchFamily="18" charset="0"/>
              </a:rPr>
              <a:t>MISSION </a:t>
            </a:r>
            <a:endParaRPr lang="en-US" sz="2800" b="1" dirty="0" smtClean="0">
              <a:latin typeface="Times New Roman" panose="02020603050405020304" pitchFamily="18" charset="0"/>
              <a:cs typeface="Times New Roman" panose="02020603050405020304" pitchFamily="18" charset="0"/>
            </a:endParaRPr>
          </a:p>
          <a:p>
            <a:pPr marL="0" indent="0" algn="ctr">
              <a:buNone/>
            </a:pPr>
            <a:endParaRPr lang="en-US" sz="1200" dirty="0">
              <a:latin typeface="Times New Roman" panose="02020603050405020304" pitchFamily="18" charset="0"/>
              <a:cs typeface="Times New Roman" panose="02020603050405020304" pitchFamily="18" charset="0"/>
            </a:endParaRPr>
          </a:p>
          <a:p>
            <a:pPr marL="0" indent="0" algn="ctr">
              <a:buNone/>
            </a:pPr>
            <a:r>
              <a:rPr lang="en-US" sz="2800"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Continuously support the DOD through the internal audit expertise and skills proactively promote a resilient control environment”. </a:t>
            </a:r>
            <a:endParaRPr lang="en-ZA" sz="2800"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954CEE47-E1BC-4A39-AD2E-E9B6185AED7E}" type="slidenum">
              <a:rPr lang="en-ZA" smtClean="0"/>
              <a:pPr/>
              <a:t>6</a:t>
            </a:fld>
            <a:endParaRPr lang="en-ZA" dirty="0"/>
          </a:p>
        </p:txBody>
      </p:sp>
    </p:spTree>
    <p:extLst>
      <p:ext uri="{BB962C8B-B14F-4D97-AF65-F5344CB8AC3E}">
        <p14:creationId xmlns:p14="http://schemas.microsoft.com/office/powerpoint/2010/main" xmlns="" val="3321375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33264"/>
            <a:ext cx="8229600" cy="835496"/>
          </a:xfrm>
        </p:spPr>
        <p:txBody>
          <a:bodyPr>
            <a:normAutofit/>
          </a:bodyPr>
          <a:lstStyle/>
          <a:p>
            <a:pPr algn="ctr"/>
            <a:r>
              <a:rPr lang="en-ZA" sz="4000" b="1" dirty="0" smtClean="0">
                <a:latin typeface="Times New Roman" panose="02020603050405020304" pitchFamily="18" charset="0"/>
                <a:cs typeface="Times New Roman" panose="02020603050405020304" pitchFamily="18" charset="0"/>
              </a:rPr>
              <a:t>MANDATE</a:t>
            </a:r>
            <a:endParaRPr lang="en-ZA"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5496" y="1772816"/>
            <a:ext cx="9001000" cy="4565104"/>
          </a:xfrm>
        </p:spPr>
        <p:txBody>
          <a:bodyPr>
            <a:noAutofit/>
          </a:bodyPr>
          <a:lstStyle/>
          <a:p>
            <a:pPr algn="just">
              <a:buFont typeface="Wingdings" panose="05000000000000000000" pitchFamily="2" charset="2"/>
              <a:buChar char="Ø"/>
            </a:pPr>
            <a:r>
              <a:rPr lang="en-ZA" sz="2800" dirty="0" smtClean="0">
                <a:latin typeface="Times New Roman" panose="02020603050405020304" pitchFamily="18" charset="0"/>
                <a:cs typeface="Times New Roman" panose="02020603050405020304" pitchFamily="18" charset="0"/>
              </a:rPr>
              <a:t>Section 38(1)(a)(ii) of the PFMA, The Accounting officer for a department, trading entity or constitutional institution, must ensure that that department, trading entity or constitutional institution has and maintains-</a:t>
            </a:r>
          </a:p>
          <a:p>
            <a:pPr algn="just">
              <a:buFont typeface="Wingdings" panose="05000000000000000000" pitchFamily="2" charset="2"/>
              <a:buChar char="Ø"/>
            </a:pPr>
            <a:r>
              <a:rPr lang="en-ZA" sz="2800" dirty="0" smtClean="0">
                <a:latin typeface="Times New Roman" panose="02020603050405020304" pitchFamily="18" charset="0"/>
                <a:cs typeface="Times New Roman" panose="02020603050405020304" pitchFamily="18" charset="0"/>
              </a:rPr>
              <a:t>a system of Internal Audit under the control and direction of an audit committee complying with and operating in accordance with regulations and instructions prescribed in terms of sections 76 and 77.</a:t>
            </a:r>
          </a:p>
          <a:p>
            <a:pPr algn="just">
              <a:buFont typeface="Wingdings" panose="05000000000000000000" pitchFamily="2" charset="2"/>
              <a:buChar char="Ø"/>
            </a:pPr>
            <a:r>
              <a:rPr lang="en-ZA" sz="2800" dirty="0" smtClean="0">
                <a:latin typeface="Times New Roman" panose="02020603050405020304" pitchFamily="18" charset="0"/>
                <a:cs typeface="Times New Roman" panose="02020603050405020304" pitchFamily="18" charset="0"/>
              </a:rPr>
              <a:t>Treasury Regulation 3.2.6 requires that Internal Audit must be conducted in accordance with the standards set by the Institute of Internal Auditors.</a:t>
            </a:r>
          </a:p>
        </p:txBody>
      </p:sp>
      <p:sp>
        <p:nvSpPr>
          <p:cNvPr id="4" name="Slide Number Placeholder 3"/>
          <p:cNvSpPr>
            <a:spLocks noGrp="1"/>
          </p:cNvSpPr>
          <p:nvPr>
            <p:ph type="sldNum" sz="quarter" idx="12"/>
          </p:nvPr>
        </p:nvSpPr>
        <p:spPr/>
        <p:txBody>
          <a:bodyPr/>
          <a:lstStyle/>
          <a:p>
            <a:fld id="{954CEE47-E1BC-4A39-AD2E-E9B6185AED7E}" type="slidenum">
              <a:rPr lang="en-ZA" smtClean="0"/>
              <a:pPr/>
              <a:t>7</a:t>
            </a:fld>
            <a:endParaRPr lang="en-ZA" dirty="0"/>
          </a:p>
        </p:txBody>
      </p:sp>
    </p:spTree>
    <p:extLst>
      <p:ext uri="{BB962C8B-B14F-4D97-AF65-F5344CB8AC3E}">
        <p14:creationId xmlns:p14="http://schemas.microsoft.com/office/powerpoint/2010/main" xmlns="" val="1286674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33264"/>
            <a:ext cx="8229600" cy="835496"/>
          </a:xfrm>
        </p:spPr>
        <p:txBody>
          <a:bodyPr>
            <a:normAutofit/>
          </a:bodyPr>
          <a:lstStyle/>
          <a:p>
            <a:pPr algn="ctr"/>
            <a:r>
              <a:rPr lang="en-ZA" sz="4000" b="1" dirty="0" smtClean="0">
                <a:latin typeface="Times New Roman" panose="02020603050405020304" pitchFamily="18" charset="0"/>
                <a:cs typeface="Times New Roman" panose="02020603050405020304" pitchFamily="18" charset="0"/>
              </a:rPr>
              <a:t>MANDATE </a:t>
            </a:r>
            <a:r>
              <a:rPr lang="en-ZA" sz="4000" b="1" dirty="0" err="1" smtClean="0">
                <a:latin typeface="Times New Roman" panose="02020603050405020304" pitchFamily="18" charset="0"/>
                <a:cs typeface="Times New Roman" panose="02020603050405020304" pitchFamily="18" charset="0"/>
              </a:rPr>
              <a:t>Cont</a:t>
            </a:r>
            <a:r>
              <a:rPr lang="en-ZA" sz="4000" b="1" dirty="0" smtClean="0">
                <a:latin typeface="Times New Roman" panose="02020603050405020304" pitchFamily="18" charset="0"/>
                <a:cs typeface="Times New Roman" panose="02020603050405020304" pitchFamily="18" charset="0"/>
              </a:rPr>
              <a:t>…</a:t>
            </a:r>
            <a:endParaRPr lang="en-ZA"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2008" y="1916832"/>
            <a:ext cx="8964488" cy="2476872"/>
          </a:xfrm>
        </p:spPr>
        <p:txBody>
          <a:bodyPr>
            <a:noAutofit/>
          </a:bodyPr>
          <a:lstStyle/>
          <a:p>
            <a:pPr algn="just">
              <a:buFont typeface="Wingdings" panose="05000000000000000000" pitchFamily="2" charset="2"/>
              <a:buChar char="Ø"/>
            </a:pPr>
            <a:r>
              <a:rPr lang="en-ZA" sz="3200" dirty="0">
                <a:latin typeface="Times New Roman" panose="02020603050405020304" pitchFamily="18" charset="0"/>
                <a:cs typeface="Times New Roman" panose="02020603050405020304" pitchFamily="18" charset="0"/>
              </a:rPr>
              <a:t>Treasury Regulation 3.2.7 requires that Internal Audit must prepare, in consultation with and for approval by the Audit Committee, </a:t>
            </a:r>
            <a:endParaRPr lang="en-ZA"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ZA" sz="3200" dirty="0" smtClean="0">
                <a:latin typeface="Times New Roman" panose="02020603050405020304" pitchFamily="18" charset="0"/>
                <a:cs typeface="Times New Roman" panose="02020603050405020304" pitchFamily="18" charset="0"/>
              </a:rPr>
              <a:t>a rolling three-year strategic internal audit plan based on its assessment of key areas or risk for the institution, having regard to its current operations, those proposed in its strategic plan and its risk management strategy.</a:t>
            </a:r>
          </a:p>
          <a:p>
            <a:pPr marL="0" indent="0" algn="just">
              <a:buNone/>
            </a:pPr>
            <a:endParaRPr lang="en-ZA"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954CEE47-E1BC-4A39-AD2E-E9B6185AED7E}" type="slidenum">
              <a:rPr lang="en-ZA" smtClean="0"/>
              <a:pPr/>
              <a:t>8</a:t>
            </a:fld>
            <a:endParaRPr lang="en-ZA" dirty="0"/>
          </a:p>
        </p:txBody>
      </p:sp>
    </p:spTree>
    <p:extLst>
      <p:ext uri="{BB962C8B-B14F-4D97-AF65-F5344CB8AC3E}">
        <p14:creationId xmlns:p14="http://schemas.microsoft.com/office/powerpoint/2010/main" xmlns="" val="14550515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Times New Roman" panose="02020603050405020304" pitchFamily="18" charset="0"/>
                <a:cs typeface="Times New Roman" panose="02020603050405020304" pitchFamily="18" charset="0"/>
              </a:rPr>
              <a:t>         MANDATE </a:t>
            </a:r>
            <a:r>
              <a:rPr lang="en-ZA" b="1" dirty="0" err="1" smtClean="0">
                <a:latin typeface="Times New Roman" panose="02020603050405020304" pitchFamily="18" charset="0"/>
                <a:cs typeface="Times New Roman" panose="02020603050405020304" pitchFamily="18" charset="0"/>
              </a:rPr>
              <a:t>Cont</a:t>
            </a:r>
            <a:r>
              <a:rPr lang="en-ZA" b="1" dirty="0" smtClean="0">
                <a:latin typeface="Times New Roman" panose="02020603050405020304" pitchFamily="18" charset="0"/>
                <a:cs typeface="Times New Roman" panose="02020603050405020304" pitchFamily="18" charset="0"/>
              </a:rPr>
              <a:t>…</a:t>
            </a:r>
            <a:endParaRPr lang="en-ZA"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ZA" sz="3200" dirty="0">
                <a:latin typeface="Times New Roman" panose="02020603050405020304" pitchFamily="18" charset="0"/>
                <a:cs typeface="Times New Roman" panose="02020603050405020304" pitchFamily="18" charset="0"/>
              </a:rPr>
              <a:t>an </a:t>
            </a:r>
            <a:r>
              <a:rPr lang="en-ZA" sz="3200" dirty="0" smtClean="0">
                <a:latin typeface="Times New Roman" panose="02020603050405020304" pitchFamily="18" charset="0"/>
                <a:cs typeface="Times New Roman" panose="02020603050405020304" pitchFamily="18" charset="0"/>
              </a:rPr>
              <a:t>annual internal audit plan for its first year of the rolling three-year strategic internal audit plan</a:t>
            </a:r>
          </a:p>
          <a:p>
            <a:pPr>
              <a:buFont typeface="Wingdings" panose="05000000000000000000" pitchFamily="2" charset="2"/>
              <a:buChar char="Ø"/>
            </a:pPr>
            <a:r>
              <a:rPr lang="en-ZA" sz="3200" dirty="0" smtClean="0">
                <a:latin typeface="Times New Roman" panose="02020603050405020304" pitchFamily="18" charset="0"/>
                <a:cs typeface="Times New Roman" panose="02020603050405020304" pitchFamily="18" charset="0"/>
              </a:rPr>
              <a:t>A quarterly report to the audit committee detailing its performance against the annual audit plan, to allow effective monitoring and possible intervention.</a:t>
            </a:r>
            <a:endParaRPr lang="en-ZA" sz="3200" dirty="0">
              <a:latin typeface="Times New Roman" panose="02020603050405020304" pitchFamily="18" charset="0"/>
              <a:cs typeface="Times New Roman" panose="02020603050405020304" pitchFamily="18" charset="0"/>
            </a:endParaRPr>
          </a:p>
          <a:p>
            <a:endParaRPr lang="en-ZA" dirty="0"/>
          </a:p>
        </p:txBody>
      </p:sp>
      <p:sp>
        <p:nvSpPr>
          <p:cNvPr id="4" name="Slide Number Placeholder 3"/>
          <p:cNvSpPr>
            <a:spLocks noGrp="1"/>
          </p:cNvSpPr>
          <p:nvPr>
            <p:ph type="sldNum" sz="quarter" idx="12"/>
          </p:nvPr>
        </p:nvSpPr>
        <p:spPr/>
        <p:txBody>
          <a:bodyPr/>
          <a:lstStyle/>
          <a:p>
            <a:fld id="{954CEE47-E1BC-4A39-AD2E-E9B6185AED7E}" type="slidenum">
              <a:rPr lang="en-ZA" smtClean="0"/>
              <a:pPr/>
              <a:t>9</a:t>
            </a:fld>
            <a:endParaRPr lang="en-ZA" dirty="0"/>
          </a:p>
        </p:txBody>
      </p:sp>
    </p:spTree>
    <p:extLst>
      <p:ext uri="{BB962C8B-B14F-4D97-AF65-F5344CB8AC3E}">
        <p14:creationId xmlns:p14="http://schemas.microsoft.com/office/powerpoint/2010/main" xmlns="" val="98624716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6378</TotalTime>
  <Words>1770</Words>
  <Application>Microsoft Office PowerPoint</Application>
  <PresentationFormat>On-screen Show (4:3)</PresentationFormat>
  <Paragraphs>266</Paragraphs>
  <Slides>32</Slides>
  <Notes>3</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32</vt:i4>
      </vt:variant>
    </vt:vector>
  </HeadingPairs>
  <TitlesOfParts>
    <vt:vector size="33" baseType="lpstr">
      <vt:lpstr>Retrospect</vt:lpstr>
      <vt:lpstr>Internal Audit Division (IAD)  PCD PRESENTATION  8th June 2022</vt:lpstr>
      <vt:lpstr>AIM</vt:lpstr>
      <vt:lpstr>SCOPE</vt:lpstr>
      <vt:lpstr>SCOPE</vt:lpstr>
      <vt:lpstr>SCOPE</vt:lpstr>
      <vt:lpstr>VISION, MISSION AND VALUES</vt:lpstr>
      <vt:lpstr>MANDATE</vt:lpstr>
      <vt:lpstr>MANDATE Cont…</vt:lpstr>
      <vt:lpstr>         MANDATE Cont…</vt:lpstr>
      <vt:lpstr>IAD KEY OBJECTIVES</vt:lpstr>
      <vt:lpstr>IAD OBJECTIVES (CONT.)</vt:lpstr>
      <vt:lpstr>AUDIT APPROACH</vt:lpstr>
      <vt:lpstr>AUDIT APPROACH</vt:lpstr>
      <vt:lpstr>SCOPE OF WORK</vt:lpstr>
      <vt:lpstr>SCOPE OF WORK (Cont…)</vt:lpstr>
      <vt:lpstr>SCOPE OF WORK (Cont…)</vt:lpstr>
      <vt:lpstr>Some Key Internal Audit findings for FY21/22</vt:lpstr>
      <vt:lpstr>Internal Audit Findings cont…</vt:lpstr>
      <vt:lpstr>SUMMARY OF AUDITS DONE IN FY2020/21 &amp; 2021/22</vt:lpstr>
      <vt:lpstr>MONITORING OF INTERNAL AUDIT ACTION PLANS</vt:lpstr>
      <vt:lpstr>AGSA AUDIT QUALIFICATIONS/INTERNAL AUDIT FOLLOW UP</vt:lpstr>
      <vt:lpstr>AGSA AUDIT QUALIFICATIONS/INTERNAL AUDIT FOLLOW UP</vt:lpstr>
      <vt:lpstr>AGSA  AUDIT QUALIFICATIONS</vt:lpstr>
      <vt:lpstr>INTERNAL AUDIT FOLLOW UP FINDINGS</vt:lpstr>
      <vt:lpstr>AGSA AUDIT QUALIFICATIONS cont..</vt:lpstr>
      <vt:lpstr>INTERNAL AUDIT FOLLOW UP FINDINGS</vt:lpstr>
      <vt:lpstr>       IAD STRUCTURE</vt:lpstr>
      <vt:lpstr>CHALLENGES</vt:lpstr>
      <vt:lpstr>CHALLENGES</vt:lpstr>
      <vt:lpstr>     CHALLENGES</vt:lpstr>
      <vt:lpstr>CONCLUSION</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Fikile Mntwelizwe</dc:creator>
  <cp:lastModifiedBy>Monique</cp:lastModifiedBy>
  <cp:revision>260</cp:revision>
  <cp:lastPrinted>2018-09-26T06:09:05Z</cp:lastPrinted>
  <dcterms:created xsi:type="dcterms:W3CDTF">2016-03-04T09:53:35Z</dcterms:created>
  <dcterms:modified xsi:type="dcterms:W3CDTF">2022-06-08T08:22:46Z</dcterms:modified>
</cp:coreProperties>
</file>